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561" r:id="rId5"/>
    <p:sldId id="725" r:id="rId6"/>
    <p:sldId id="726" r:id="rId7"/>
    <p:sldId id="727" r:id="rId8"/>
    <p:sldId id="728" r:id="rId9"/>
    <p:sldId id="729" r:id="rId10"/>
    <p:sldId id="730" r:id="rId11"/>
    <p:sldId id="731" r:id="rId12"/>
    <p:sldId id="732" r:id="rId13"/>
    <p:sldId id="733" r:id="rId14"/>
    <p:sldId id="734" r:id="rId15"/>
    <p:sldId id="735" r:id="rId16"/>
    <p:sldId id="736" r:id="rId17"/>
    <p:sldId id="737" r:id="rId18"/>
    <p:sldId id="738" r:id="rId19"/>
    <p:sldId id="739" r:id="rId20"/>
    <p:sldId id="740" r:id="rId21"/>
    <p:sldId id="741" r:id="rId22"/>
    <p:sldId id="742" r:id="rId23"/>
    <p:sldId id="743" r:id="rId24"/>
    <p:sldId id="744" r:id="rId25"/>
    <p:sldId id="745" r:id="rId26"/>
    <p:sldId id="746" r:id="rId27"/>
    <p:sldId id="748" r:id="rId28"/>
    <p:sldId id="749" r:id="rId29"/>
    <p:sldId id="750" r:id="rId30"/>
    <p:sldId id="751" r:id="rId31"/>
    <p:sldId id="752" r:id="rId32"/>
    <p:sldId id="753" r:id="rId33"/>
    <p:sldId id="754" r:id="rId34"/>
    <p:sldId id="755" r:id="rId35"/>
    <p:sldId id="756" r:id="rId36"/>
    <p:sldId id="758" r:id="rId37"/>
    <p:sldId id="757" r:id="rId38"/>
    <p:sldId id="759" r:id="rId39"/>
    <p:sldId id="760" r:id="rId40"/>
    <p:sldId id="762" r:id="rId41"/>
    <p:sldId id="761" r:id="rId42"/>
    <p:sldId id="763" r:id="rId43"/>
    <p:sldId id="764" r:id="rId44"/>
    <p:sldId id="765" r:id="rId45"/>
    <p:sldId id="766" r:id="rId46"/>
    <p:sldId id="76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B4A"/>
    <a:srgbClr val="DEAB43"/>
    <a:srgbClr val="108837"/>
    <a:srgbClr val="104C28"/>
    <a:srgbClr val="18153A"/>
    <a:srgbClr val="600D13"/>
    <a:srgbClr val="CD0920"/>
    <a:srgbClr val="C0587C"/>
    <a:srgbClr val="791344"/>
    <a:srgbClr val="E78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7" autoAdjust="0"/>
    <p:restoredTop sz="51387" autoAdjust="0"/>
  </p:normalViewPr>
  <p:slideViewPr>
    <p:cSldViewPr snapToGrid="0">
      <p:cViewPr varScale="1">
        <p:scale>
          <a:sx n="44" d="100"/>
          <a:sy n="44" d="100"/>
        </p:scale>
        <p:origin x="-2410" y="-67"/>
      </p:cViewPr>
      <p:guideLst>
        <p:guide orient="horz" pos="1310"/>
        <p:guide pos="258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9" d="100"/>
          <a:sy n="119" d="100"/>
        </p:scale>
        <p:origin x="-40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C3BEB-1674-4D53-8E74-5E475EF9389C}" type="doc">
      <dgm:prSet loTypeId="urn:microsoft.com/office/officeart/2005/8/layout/pList1#1" loCatId="list" qsTypeId="urn:microsoft.com/office/officeart/2005/8/quickstyle/simple1" qsCatId="simple" csTypeId="urn:microsoft.com/office/officeart/2005/8/colors/colorful5" csCatId="colorful" phldr="1"/>
      <dgm:spPr/>
      <dgm:t>
        <a:bodyPr/>
        <a:lstStyle/>
        <a:p>
          <a:endParaRPr lang="en-US"/>
        </a:p>
      </dgm:t>
    </dgm:pt>
    <dgm:pt modelId="{A74EDAA3-6949-4EF7-AC43-635BC48665D1}">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Group Leader</a:t>
          </a:r>
          <a:endParaRPr lang="en-US" sz="1600" b="0" i="0" cap="all" dirty="0">
            <a:latin typeface="Arial" panose="020B0604020202020204" pitchFamily="34" charset="0"/>
            <a:cs typeface="Arial" panose="020B0604020202020204" pitchFamily="34" charset="0"/>
          </a:endParaRPr>
        </a:p>
      </dgm:t>
    </dgm:pt>
    <dgm:pt modelId="{EF9F439C-2C07-45D3-8D7A-B9195FA15AEA}" type="par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5509B87-5B2A-4321-81E3-2934E655AAA4}" type="sibTrans" cxnId="{407639EB-54D9-43AB-82A7-4D34EBACB2A2}">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35F4D0D-5FEE-4D1C-88F2-5ECD05AA024E}">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Spokesperson</a:t>
          </a:r>
          <a:endParaRPr lang="en-US" sz="1600" b="0" i="0" cap="all" dirty="0">
            <a:latin typeface="Arial" panose="020B0604020202020204" pitchFamily="34" charset="0"/>
            <a:cs typeface="Arial" panose="020B0604020202020204" pitchFamily="34" charset="0"/>
          </a:endParaRPr>
        </a:p>
      </dgm:t>
    </dgm:pt>
    <dgm:pt modelId="{9D4023D9-10DA-46BB-B055-12F60A30FD87}" type="par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F2E900D-DEB5-4CC8-B103-309B91D26F47}" type="sibTrans" cxnId="{2FD5C12B-33AF-4E29-A710-AA83F06531C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CAAD786-9073-44CC-AEE3-D2D069C080E6}">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Organizer</a:t>
          </a:r>
          <a:endParaRPr lang="en-US" sz="1600" b="0" i="0" cap="all" dirty="0">
            <a:latin typeface="Arial" panose="020B0604020202020204" pitchFamily="34" charset="0"/>
            <a:cs typeface="Arial" panose="020B0604020202020204" pitchFamily="34" charset="0"/>
          </a:endParaRPr>
        </a:p>
      </dgm:t>
    </dgm:pt>
    <dgm:pt modelId="{3EDD7762-E330-4F34-AFC2-A6E18BC1D413}" type="par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479D1C2-B5E3-4362-B5ED-12048C7D877E}" type="sibTrans" cxnId="{EEEB1800-B056-4B17-827E-60C8700350C0}">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015AE622-C8E1-4470-AA84-A610BEA568C2}">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Documentation</a:t>
          </a:r>
          <a:endParaRPr lang="en-US" sz="1600" b="0" i="0" cap="all" dirty="0">
            <a:latin typeface="Arial" panose="020B0604020202020204" pitchFamily="34" charset="0"/>
            <a:cs typeface="Arial" panose="020B0604020202020204" pitchFamily="34" charset="0"/>
          </a:endParaRPr>
        </a:p>
      </dgm:t>
    </dgm:pt>
    <dgm:pt modelId="{53F80026-3C98-465C-AFDC-524794969523}" type="par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DA70711-6D8D-4A7A-9807-E40EC12F3909}" type="sibTrans" cxnId="{A105A7E1-030C-48AE-A9E6-680CD31A116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89E77AF-1CFC-40F8-B467-B8D92C302474}">
      <dgm:prSet phldrT="[Text]" custT="1"/>
      <dgm:spPr/>
      <dgm:t>
        <a:bodyPr/>
        <a:lstStyle/>
        <a:p>
          <a:pPr algn="l">
            <a:lnSpc>
              <a:spcPct val="100000"/>
            </a:lnSpc>
            <a:spcBef>
              <a:spcPts val="0"/>
            </a:spcBef>
            <a:spcAft>
              <a:spcPts val="0"/>
            </a:spcAft>
          </a:pPr>
          <a:r>
            <a:rPr lang="en-US" sz="1600" b="0" i="0" cap="all" dirty="0" smtClean="0">
              <a:latin typeface="Arial" panose="020B0604020202020204" pitchFamily="34" charset="0"/>
              <a:cs typeface="Arial" panose="020B0604020202020204" pitchFamily="34" charset="0"/>
            </a:rPr>
            <a:t>Data Collection</a:t>
          </a:r>
          <a:endParaRPr lang="en-US" sz="1600" b="0" i="0" cap="all" dirty="0">
            <a:latin typeface="Arial" panose="020B0604020202020204" pitchFamily="34" charset="0"/>
            <a:cs typeface="Arial" panose="020B0604020202020204" pitchFamily="34" charset="0"/>
          </a:endParaRPr>
        </a:p>
      </dgm:t>
    </dgm:pt>
    <dgm:pt modelId="{08A36A85-15E2-4750-8454-5962A34DB351}" type="par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9A964886-808F-4B72-9B65-9355E8D0C1C0}" type="sibTrans" cxnId="{BDC088D5-80AB-4B6D-8325-5B70030F8E4F}">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B4B5559-CC78-44CB-8B16-CC3A799E65DD}">
      <dgm:prSet phldrT="[Text]" custT="1"/>
      <dgm:spPr/>
      <dgm:t>
        <a:bodyPr/>
        <a:lstStyle/>
        <a:p>
          <a:pPr algn="l">
            <a:lnSpc>
              <a:spcPct val="100000"/>
            </a:lnSpc>
            <a:spcBef>
              <a:spcPts val="0"/>
            </a:spcBef>
            <a:spcAft>
              <a:spcPts val="0"/>
            </a:spcAft>
          </a:pPr>
          <a:r>
            <a:rPr lang="en-US" sz="1400" b="0" i="0" cap="all" dirty="0" smtClean="0">
              <a:latin typeface="Arial" panose="020B0604020202020204" pitchFamily="34" charset="0"/>
              <a:cs typeface="Arial" panose="020B0604020202020204" pitchFamily="34" charset="0"/>
            </a:rPr>
            <a:t>Community Builder</a:t>
          </a:r>
          <a:endParaRPr lang="en-US" sz="1400" b="0" i="0" cap="all" dirty="0">
            <a:latin typeface="Arial" panose="020B0604020202020204" pitchFamily="34" charset="0"/>
            <a:cs typeface="Arial" panose="020B0604020202020204" pitchFamily="34" charset="0"/>
          </a:endParaRPr>
        </a:p>
      </dgm:t>
    </dgm:pt>
    <dgm:pt modelId="{CF6D7213-AD38-4199-A015-4923B6212DE1}" type="par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0297AB1-72D2-4A71-9D7A-A8EAB135C9E8}" type="sibTrans" cxnId="{476A2B2A-A4A6-42CF-85DA-7D534E77A9FD}">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61493B0-DDB2-4DDF-97DF-B70400608556}">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Represents group as a whole</a:t>
          </a:r>
          <a:endParaRPr lang="en-US" sz="1100" b="0" i="0" dirty="0">
            <a:latin typeface="Arial" panose="020B0604020202020204" pitchFamily="34" charset="0"/>
            <a:cs typeface="Arial" panose="020B0604020202020204" pitchFamily="34" charset="0"/>
          </a:endParaRPr>
        </a:p>
      </dgm:t>
    </dgm:pt>
    <dgm:pt modelId="{37111CFD-39B5-40C8-BBE1-F2B553589144}" type="parTrans" cxnId="{9B6B9A87-C421-48EE-99B2-7ED51898C278}">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59F79C3D-0D35-4013-90CB-A0C6DAE79899}" type="sibTrans" cxnId="{9B6B9A87-C421-48EE-99B2-7ED51898C278}">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C71CADB1-D9F6-4EF3-BD4B-9D15C445870C}">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Communicates with media, elected officials and staff</a:t>
          </a:r>
          <a:endParaRPr lang="en-US" sz="1100" b="0" i="0" dirty="0">
            <a:latin typeface="Arial" panose="020B0604020202020204" pitchFamily="34" charset="0"/>
            <a:cs typeface="Arial" panose="020B0604020202020204" pitchFamily="34" charset="0"/>
          </a:endParaRPr>
        </a:p>
      </dgm:t>
    </dgm:pt>
    <dgm:pt modelId="{DF579979-4708-4B27-A368-E20D8C502984}" type="parTrans" cxnId="{DC332FA3-0CFF-414F-B0DA-A10C1CE158B1}">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FFBBDC8F-00B1-48CE-BD9A-FD6BACD32CDB}" type="sibTrans" cxnId="{DC332FA3-0CFF-414F-B0DA-A10C1CE158B1}">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E9DD9474-50D0-4064-AAC2-F1D74898C987}">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Share information in different community circles and mobilize around community issues</a:t>
          </a:r>
          <a:endParaRPr lang="en-US" sz="1100" b="0" i="0" dirty="0">
            <a:latin typeface="Arial" panose="020B0604020202020204" pitchFamily="34" charset="0"/>
            <a:cs typeface="Arial" panose="020B0604020202020204" pitchFamily="34" charset="0"/>
          </a:endParaRPr>
        </a:p>
      </dgm:t>
    </dgm:pt>
    <dgm:pt modelId="{769227CC-F940-4C99-8F27-082C42DE7AFC}" type="parTrans" cxnId="{B1C478B3-5B27-4BF6-B410-53E20C5106FA}">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6568D5F1-510A-43F7-B238-045B92C72365}" type="sibTrans" cxnId="{B1C478B3-5B27-4BF6-B410-53E20C5106FA}">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BA582D4B-9991-42B6-AB93-EC2C1B1B99CE}">
      <dgm:prSe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Tracking community issues through photos, observation, and reporting.</a:t>
          </a:r>
          <a:endParaRPr lang="en-US" sz="1100" b="0" i="0" dirty="0">
            <a:latin typeface="Arial" panose="020B0604020202020204" pitchFamily="34" charset="0"/>
            <a:cs typeface="Arial" panose="020B0604020202020204" pitchFamily="34" charset="0"/>
          </a:endParaRPr>
        </a:p>
      </dgm:t>
    </dgm:pt>
    <dgm:pt modelId="{6DCF9522-7F75-4513-8084-D3C41E1C8EFB}" type="parTrans" cxnId="{BB0DC4A7-9620-4457-A7F3-9503985333F5}">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E2845E1-3B25-40E0-B4E9-163F0700BCEC}" type="sibTrans" cxnId="{BB0DC4A7-9620-4457-A7F3-9503985333F5}">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B54D2C91-5CC2-44FE-8F60-13A965573803}">
      <dgm:prSet phldrT="[Text]" custT="1"/>
      <dgm:spPr/>
      <dgm:t>
        <a:bodyPr/>
        <a:lstStyle/>
        <a:p>
          <a:pPr algn="l">
            <a:lnSpc>
              <a:spcPct val="100000"/>
            </a:lnSpc>
            <a:spcBef>
              <a:spcPts val="0"/>
            </a:spcBef>
            <a:spcAft>
              <a:spcPts val="0"/>
            </a:spcAft>
          </a:pPr>
          <a:r>
            <a:rPr lang="en-US" sz="1100" b="0" i="0" dirty="0" smtClean="0">
              <a:latin typeface="Arial" panose="020B0604020202020204" pitchFamily="34" charset="0"/>
              <a:cs typeface="Arial" panose="020B0604020202020204" pitchFamily="34" charset="0"/>
            </a:rPr>
            <a:t>Find sources of data to substantiate the community issues	</a:t>
          </a:r>
        </a:p>
        <a:p>
          <a:pPr algn="l">
            <a:lnSpc>
              <a:spcPct val="100000"/>
            </a:lnSpc>
            <a:spcBef>
              <a:spcPts val="0"/>
            </a:spcBef>
            <a:spcAft>
              <a:spcPts val="0"/>
            </a:spcAft>
          </a:pPr>
          <a:r>
            <a:rPr lang="en-US" sz="1100" b="0" i="0" dirty="0" smtClean="0">
              <a:latin typeface="ITC Franklin Gothic Std Bk Cd"/>
              <a:cs typeface="ITC Franklin Gothic Std Bk Cd"/>
            </a:rPr>
            <a:t>	</a:t>
          </a:r>
        </a:p>
        <a:p>
          <a:pPr algn="l">
            <a:lnSpc>
              <a:spcPct val="100000"/>
            </a:lnSpc>
            <a:spcBef>
              <a:spcPts val="0"/>
            </a:spcBef>
            <a:spcAft>
              <a:spcPts val="0"/>
            </a:spcAft>
          </a:pPr>
          <a:endParaRPr lang="en-US" sz="1100" b="0" i="0" dirty="0">
            <a:latin typeface="ITC Franklin Gothic Std Bk Cd"/>
            <a:cs typeface="ITC Franklin Gothic Std Bk Cd"/>
          </a:endParaRPr>
        </a:p>
      </dgm:t>
    </dgm:pt>
    <dgm:pt modelId="{582CCB75-1E9F-4147-B9CA-B1F7BCF39483}" type="parTrans" cxnId="{1E7BCE69-71F6-4EB4-9F54-7C198D2DAF1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8854FC65-5BB8-4E23-B1A3-6215FC95DE63}" type="sibTrans" cxnId="{1E7BCE69-71F6-4EB4-9F54-7C198D2DAF14}">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39F7A8E0-AAF9-44A4-910F-13A348900F7A}">
      <dgm:prSet phldrT="[Text]" custT="1"/>
      <dgm:spPr/>
      <dgm:t>
        <a:bodyPr/>
        <a:lstStyle/>
        <a:p>
          <a:pPr algn="l">
            <a:lnSpc>
              <a:spcPct val="100000"/>
            </a:lnSpc>
            <a:spcBef>
              <a:spcPts val="0"/>
            </a:spcBef>
            <a:spcAft>
              <a:spcPts val="0"/>
            </a:spcAft>
          </a:pPr>
          <a:r>
            <a:rPr lang="en-US" sz="1050" b="0" i="0" dirty="0" smtClean="0">
              <a:latin typeface="Arial" panose="020B0604020202020204" pitchFamily="34" charset="0"/>
              <a:cs typeface="Arial" panose="020B0604020202020204" pitchFamily="34" charset="0"/>
            </a:rPr>
            <a:t>Support activities, events and tasks related to the community issue</a:t>
          </a:r>
          <a:endParaRPr lang="en-US" sz="1050" b="0" i="0" dirty="0">
            <a:latin typeface="Arial" panose="020B0604020202020204" pitchFamily="34" charset="0"/>
            <a:cs typeface="Arial" panose="020B0604020202020204" pitchFamily="34" charset="0"/>
          </a:endParaRPr>
        </a:p>
      </dgm:t>
    </dgm:pt>
    <dgm:pt modelId="{DD21F092-E337-4DA5-A629-A1635A8158C2}" type="parTrans" cxnId="{9B890571-5D65-4E51-B644-A5DBC7425CD3}">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49DC9795-7635-47DF-B8EB-A64F3C69CE68}" type="sibTrans" cxnId="{9B890571-5D65-4E51-B644-A5DBC7425CD3}">
      <dgm:prSet/>
      <dgm:spPr/>
      <dgm:t>
        <a:bodyPr/>
        <a:lstStyle/>
        <a:p>
          <a:pPr algn="l">
            <a:lnSpc>
              <a:spcPct val="100000"/>
            </a:lnSpc>
            <a:spcBef>
              <a:spcPts val="0"/>
            </a:spcBef>
            <a:spcAft>
              <a:spcPts val="0"/>
            </a:spcAft>
          </a:pPr>
          <a:endParaRPr lang="en-US" sz="2800" b="0" i="0">
            <a:latin typeface="ITC Franklin Gothic Std Bk Cd"/>
            <a:cs typeface="ITC Franklin Gothic Std Bk Cd"/>
          </a:endParaRPr>
        </a:p>
      </dgm:t>
    </dgm:pt>
    <dgm:pt modelId="{DE29D370-0BD0-40D3-B0AE-B1CA3FEB3DB5}" type="pres">
      <dgm:prSet presAssocID="{771C3BEB-1674-4D53-8E74-5E475EF9389C}" presName="Name0" presStyleCnt="0">
        <dgm:presLayoutVars>
          <dgm:dir/>
          <dgm:resizeHandles val="exact"/>
        </dgm:presLayoutVars>
      </dgm:prSet>
      <dgm:spPr/>
      <dgm:t>
        <a:bodyPr/>
        <a:lstStyle/>
        <a:p>
          <a:endParaRPr lang="en-US"/>
        </a:p>
      </dgm:t>
    </dgm:pt>
    <dgm:pt modelId="{BB848D72-4BFD-4632-BA43-06F232982786}" type="pres">
      <dgm:prSet presAssocID="{A74EDAA3-6949-4EF7-AC43-635BC48665D1}" presName="compNode" presStyleCnt="0"/>
      <dgm:spPr/>
    </dgm:pt>
    <dgm:pt modelId="{0D3E847D-4CBC-4248-97B8-6F12B4438AFD}" type="pres">
      <dgm:prSet presAssocID="{A74EDAA3-6949-4EF7-AC43-635BC48665D1}" presName="pictRect" presStyleLbl="node1" presStyleIdx="0" presStyleCnt="6" custScaleX="102241" custScaleY="96776"/>
      <dgm:spPr>
        <a:blipFill dpi="0" rotWithShape="1">
          <a:blip xmlns:r="http://schemas.openxmlformats.org/officeDocument/2006/relationships" r:embed="rId1">
            <a:extLst/>
          </a:blip>
          <a:srcRect/>
          <a:stretch>
            <a:fillRect l="2214" t="-6619" r="2214" b="-6619"/>
          </a:stretch>
        </a:blipFill>
      </dgm:spPr>
      <dgm:t>
        <a:bodyPr/>
        <a:lstStyle/>
        <a:p>
          <a:endParaRPr lang="en-US"/>
        </a:p>
      </dgm:t>
    </dgm:pt>
    <dgm:pt modelId="{FF178E99-9355-45E5-B8B9-E7DA31281F94}" type="pres">
      <dgm:prSet presAssocID="{A74EDAA3-6949-4EF7-AC43-635BC48665D1}" presName="textRect" presStyleLbl="revTx" presStyleIdx="0" presStyleCnt="6">
        <dgm:presLayoutVars>
          <dgm:bulletEnabled val="1"/>
        </dgm:presLayoutVars>
      </dgm:prSet>
      <dgm:spPr/>
      <dgm:t>
        <a:bodyPr/>
        <a:lstStyle/>
        <a:p>
          <a:endParaRPr lang="en-US"/>
        </a:p>
      </dgm:t>
    </dgm:pt>
    <dgm:pt modelId="{928B97A8-C68E-4669-9DEF-D12BE2488541}" type="pres">
      <dgm:prSet presAssocID="{35509B87-5B2A-4321-81E3-2934E655AAA4}" presName="sibTrans" presStyleLbl="sibTrans2D1" presStyleIdx="0" presStyleCnt="0"/>
      <dgm:spPr/>
      <dgm:t>
        <a:bodyPr/>
        <a:lstStyle/>
        <a:p>
          <a:endParaRPr lang="en-US"/>
        </a:p>
      </dgm:t>
    </dgm:pt>
    <dgm:pt modelId="{EC5E30BA-5825-45C1-B5C5-EA3D3915A051}" type="pres">
      <dgm:prSet presAssocID="{435F4D0D-5FEE-4D1C-88F2-5ECD05AA024E}" presName="compNode" presStyleCnt="0"/>
      <dgm:spPr/>
    </dgm:pt>
    <dgm:pt modelId="{C7E78044-F2AD-4AA3-8CF1-790FCEF2ADB4}" type="pres">
      <dgm:prSet presAssocID="{435F4D0D-5FEE-4D1C-88F2-5ECD05AA024E}" presName="pictRect" presStyleLbl="node1" presStyleIdx="1" presStyleCnt="6"/>
      <dgm:spPr>
        <a:blipFill>
          <a:blip xmlns:r="http://schemas.openxmlformats.org/officeDocument/2006/relationships" r:embed="rId2">
            <a:extLst/>
          </a:blip>
          <a:srcRect/>
          <a:stretch>
            <a:fillRect t="-2000" b="-2000"/>
          </a:stretch>
        </a:blipFill>
      </dgm:spPr>
      <dgm:t>
        <a:bodyPr/>
        <a:lstStyle/>
        <a:p>
          <a:endParaRPr lang="en-US"/>
        </a:p>
      </dgm:t>
    </dgm:pt>
    <dgm:pt modelId="{767F1608-9DE9-479D-ABE8-02D351B290A0}" type="pres">
      <dgm:prSet presAssocID="{435F4D0D-5FEE-4D1C-88F2-5ECD05AA024E}" presName="textRect" presStyleLbl="revTx" presStyleIdx="1" presStyleCnt="6">
        <dgm:presLayoutVars>
          <dgm:bulletEnabled val="1"/>
        </dgm:presLayoutVars>
      </dgm:prSet>
      <dgm:spPr/>
      <dgm:t>
        <a:bodyPr/>
        <a:lstStyle/>
        <a:p>
          <a:endParaRPr lang="en-US"/>
        </a:p>
      </dgm:t>
    </dgm:pt>
    <dgm:pt modelId="{4DC84C58-A2B8-44B5-94FE-FEECE1242643}" type="pres">
      <dgm:prSet presAssocID="{0F2E900D-DEB5-4CC8-B103-309B91D26F47}" presName="sibTrans" presStyleLbl="sibTrans2D1" presStyleIdx="0" presStyleCnt="0"/>
      <dgm:spPr/>
      <dgm:t>
        <a:bodyPr/>
        <a:lstStyle/>
        <a:p>
          <a:endParaRPr lang="en-US"/>
        </a:p>
      </dgm:t>
    </dgm:pt>
    <dgm:pt modelId="{1ABB4AD3-CDBC-4156-AE07-6FD3FE6EFD91}" type="pres">
      <dgm:prSet presAssocID="{FCAAD786-9073-44CC-AEE3-D2D069C080E6}" presName="compNode" presStyleCnt="0"/>
      <dgm:spPr/>
    </dgm:pt>
    <dgm:pt modelId="{22365BB7-8A86-4BBA-B4F5-B783C4A90688}" type="pres">
      <dgm:prSet presAssocID="{FCAAD786-9073-44CC-AEE3-D2D069C080E6}" presName="pictRect" presStyleLbl="node1" presStyleIdx="2" presStyleCnt="6"/>
      <dgm:spPr>
        <a:blipFill>
          <a:blip xmlns:r="http://schemas.openxmlformats.org/officeDocument/2006/relationships" r:embed="rId3">
            <a:extLst/>
          </a:blip>
          <a:srcRect/>
          <a:stretch>
            <a:fillRect t="-10000" b="-10000"/>
          </a:stretch>
        </a:blipFill>
      </dgm:spPr>
      <dgm:t>
        <a:bodyPr/>
        <a:lstStyle/>
        <a:p>
          <a:endParaRPr lang="en-US"/>
        </a:p>
      </dgm:t>
    </dgm:pt>
    <dgm:pt modelId="{44635AA7-0210-4399-A193-013DE38783FC}" type="pres">
      <dgm:prSet presAssocID="{FCAAD786-9073-44CC-AEE3-D2D069C080E6}" presName="textRect" presStyleLbl="revTx" presStyleIdx="2" presStyleCnt="6">
        <dgm:presLayoutVars>
          <dgm:bulletEnabled val="1"/>
        </dgm:presLayoutVars>
      </dgm:prSet>
      <dgm:spPr/>
      <dgm:t>
        <a:bodyPr/>
        <a:lstStyle/>
        <a:p>
          <a:endParaRPr lang="en-US"/>
        </a:p>
      </dgm:t>
    </dgm:pt>
    <dgm:pt modelId="{FB37F261-6879-4470-9894-63EE9C1DACD6}" type="pres">
      <dgm:prSet presAssocID="{8479D1C2-B5E3-4362-B5ED-12048C7D877E}" presName="sibTrans" presStyleLbl="sibTrans2D1" presStyleIdx="0" presStyleCnt="0"/>
      <dgm:spPr/>
      <dgm:t>
        <a:bodyPr/>
        <a:lstStyle/>
        <a:p>
          <a:endParaRPr lang="en-US"/>
        </a:p>
      </dgm:t>
    </dgm:pt>
    <dgm:pt modelId="{5804BA6C-5336-482F-A285-0D3F114F6F91}" type="pres">
      <dgm:prSet presAssocID="{015AE622-C8E1-4470-AA84-A610BEA568C2}" presName="compNode" presStyleCnt="0"/>
      <dgm:spPr/>
    </dgm:pt>
    <dgm:pt modelId="{0AD7C5EE-9F3F-4E1C-8912-C69D7FD3F88E}" type="pres">
      <dgm:prSet presAssocID="{015AE622-C8E1-4470-AA84-A610BEA568C2}" presName="pictRect" presStyleLbl="node1" presStyleIdx="3" presStyleCnt="6"/>
      <dgm:spPr>
        <a:blipFill dpi="0" rotWithShape="1">
          <a:blip xmlns:r="http://schemas.openxmlformats.org/officeDocument/2006/relationships" r:embed="rId4">
            <a:extLst/>
          </a:blip>
          <a:srcRect/>
          <a:stretch>
            <a:fillRect l="-5519" r="-5519"/>
          </a:stretch>
        </a:blipFill>
      </dgm:spPr>
      <dgm:t>
        <a:bodyPr/>
        <a:lstStyle/>
        <a:p>
          <a:endParaRPr lang="en-US"/>
        </a:p>
      </dgm:t>
    </dgm:pt>
    <dgm:pt modelId="{C77A7AAC-FABA-4BED-99A4-84302596874F}" type="pres">
      <dgm:prSet presAssocID="{015AE622-C8E1-4470-AA84-A610BEA568C2}" presName="textRect" presStyleLbl="revTx" presStyleIdx="3" presStyleCnt="6">
        <dgm:presLayoutVars>
          <dgm:bulletEnabled val="1"/>
        </dgm:presLayoutVars>
      </dgm:prSet>
      <dgm:spPr/>
      <dgm:t>
        <a:bodyPr/>
        <a:lstStyle/>
        <a:p>
          <a:endParaRPr lang="en-US"/>
        </a:p>
      </dgm:t>
    </dgm:pt>
    <dgm:pt modelId="{3663636C-80B6-4AA4-8542-D3E6303D16DF}" type="pres">
      <dgm:prSet presAssocID="{EDA70711-6D8D-4A7A-9807-E40EC12F3909}" presName="sibTrans" presStyleLbl="sibTrans2D1" presStyleIdx="0" presStyleCnt="0"/>
      <dgm:spPr/>
      <dgm:t>
        <a:bodyPr/>
        <a:lstStyle/>
        <a:p>
          <a:endParaRPr lang="en-US"/>
        </a:p>
      </dgm:t>
    </dgm:pt>
    <dgm:pt modelId="{1DA0BE72-7FED-40B4-940A-EC11AAAFEA5C}" type="pres">
      <dgm:prSet presAssocID="{489E77AF-1CFC-40F8-B467-B8D92C302474}" presName="compNode" presStyleCnt="0"/>
      <dgm:spPr/>
    </dgm:pt>
    <dgm:pt modelId="{96E5E245-5C2E-4FCD-AC4F-5BE76F24B3E0}" type="pres">
      <dgm:prSet presAssocID="{489E77AF-1CFC-40F8-B467-B8D92C302474}" presName="pictRect" presStyleLbl="node1" presStyleIdx="4" presStyleCnt="6"/>
      <dgm:spPr>
        <a:blipFill>
          <a:blip xmlns:r="http://schemas.openxmlformats.org/officeDocument/2006/relationships" r:embed="rId5">
            <a:extLst/>
          </a:blip>
          <a:srcRect/>
          <a:stretch>
            <a:fillRect t="-4000" b="-4000"/>
          </a:stretch>
        </a:blipFill>
      </dgm:spPr>
      <dgm:t>
        <a:bodyPr/>
        <a:lstStyle/>
        <a:p>
          <a:endParaRPr lang="en-US"/>
        </a:p>
      </dgm:t>
    </dgm:pt>
    <dgm:pt modelId="{AB6D0AAD-8576-4470-A25C-3701923D1793}" type="pres">
      <dgm:prSet presAssocID="{489E77AF-1CFC-40F8-B467-B8D92C302474}" presName="textRect" presStyleLbl="revTx" presStyleIdx="4" presStyleCnt="6">
        <dgm:presLayoutVars>
          <dgm:bulletEnabled val="1"/>
        </dgm:presLayoutVars>
      </dgm:prSet>
      <dgm:spPr/>
      <dgm:t>
        <a:bodyPr/>
        <a:lstStyle/>
        <a:p>
          <a:endParaRPr lang="en-US"/>
        </a:p>
      </dgm:t>
    </dgm:pt>
    <dgm:pt modelId="{4A20EB97-AE0D-4D8C-9778-22BC31929BB9}" type="pres">
      <dgm:prSet presAssocID="{9A964886-808F-4B72-9B65-9355E8D0C1C0}" presName="sibTrans" presStyleLbl="sibTrans2D1" presStyleIdx="0" presStyleCnt="0"/>
      <dgm:spPr/>
      <dgm:t>
        <a:bodyPr/>
        <a:lstStyle/>
        <a:p>
          <a:endParaRPr lang="en-US"/>
        </a:p>
      </dgm:t>
    </dgm:pt>
    <dgm:pt modelId="{4B7612D5-E2A1-441E-961C-EE4D19511CC9}" type="pres">
      <dgm:prSet presAssocID="{FB4B5559-CC78-44CB-8B16-CC3A799E65DD}" presName="compNode" presStyleCnt="0"/>
      <dgm:spPr/>
    </dgm:pt>
    <dgm:pt modelId="{ED5900C2-505A-4A95-B1E1-83A184F2ABC4}" type="pres">
      <dgm:prSet presAssocID="{FB4B5559-CC78-44CB-8B16-CC3A799E65DD}" presName="pictRect" presStyleLbl="node1" presStyleIdx="5" presStyleCnt="6"/>
      <dgm:spPr>
        <a:blipFill>
          <a:blip xmlns:r="http://schemas.openxmlformats.org/officeDocument/2006/relationships" r:embed="rId6">
            <a:extLst/>
          </a:blip>
          <a:srcRect/>
          <a:stretch>
            <a:fillRect t="-35000" b="-35000"/>
          </a:stretch>
        </a:blipFill>
      </dgm:spPr>
      <dgm:t>
        <a:bodyPr/>
        <a:lstStyle/>
        <a:p>
          <a:endParaRPr lang="en-US"/>
        </a:p>
      </dgm:t>
    </dgm:pt>
    <dgm:pt modelId="{71397F91-ADF7-4201-9C7F-52747A4E49DB}" type="pres">
      <dgm:prSet presAssocID="{FB4B5559-CC78-44CB-8B16-CC3A799E65DD}" presName="textRect" presStyleLbl="revTx" presStyleIdx="5" presStyleCnt="6">
        <dgm:presLayoutVars>
          <dgm:bulletEnabled val="1"/>
        </dgm:presLayoutVars>
      </dgm:prSet>
      <dgm:spPr/>
      <dgm:t>
        <a:bodyPr/>
        <a:lstStyle/>
        <a:p>
          <a:endParaRPr lang="en-US"/>
        </a:p>
      </dgm:t>
    </dgm:pt>
  </dgm:ptLst>
  <dgm:cxnLst>
    <dgm:cxn modelId="{9B890571-5D65-4E51-B644-A5DBC7425CD3}" srcId="{FB4B5559-CC78-44CB-8B16-CC3A799E65DD}" destId="{39F7A8E0-AAF9-44A4-910F-13A348900F7A}" srcOrd="0" destOrd="0" parTransId="{DD21F092-E337-4DA5-A629-A1635A8158C2}" sibTransId="{49DC9795-7635-47DF-B8EB-A64F3C69CE68}"/>
    <dgm:cxn modelId="{A105A7E1-030C-48AE-A9E6-680CD31A1164}" srcId="{771C3BEB-1674-4D53-8E74-5E475EF9389C}" destId="{015AE622-C8E1-4470-AA84-A610BEA568C2}" srcOrd="3" destOrd="0" parTransId="{53F80026-3C98-465C-AFDC-524794969523}" sibTransId="{EDA70711-6D8D-4A7A-9807-E40EC12F3909}"/>
    <dgm:cxn modelId="{C2DA4D34-A395-CA40-9CFC-B0A22860A773}" type="presOf" srcId="{E9DD9474-50D0-4064-AAC2-F1D74898C987}" destId="{44635AA7-0210-4399-A193-013DE38783FC}" srcOrd="0" destOrd="1" presId="urn:microsoft.com/office/officeart/2005/8/layout/pList1#1"/>
    <dgm:cxn modelId="{631EFCEB-AD5C-3942-9A80-0D7BB72F5D0E}" type="presOf" srcId="{A74EDAA3-6949-4EF7-AC43-635BC48665D1}" destId="{FF178E99-9355-45E5-B8B9-E7DA31281F94}" srcOrd="0" destOrd="0" presId="urn:microsoft.com/office/officeart/2005/8/layout/pList1#1"/>
    <dgm:cxn modelId="{B1C478B3-5B27-4BF6-B410-53E20C5106FA}" srcId="{FCAAD786-9073-44CC-AEE3-D2D069C080E6}" destId="{E9DD9474-50D0-4064-AAC2-F1D74898C987}" srcOrd="0" destOrd="0" parTransId="{769227CC-F940-4C99-8F27-082C42DE7AFC}" sibTransId="{6568D5F1-510A-43F7-B238-045B92C72365}"/>
    <dgm:cxn modelId="{A93E9819-2584-F84C-A037-3C6B2580EBCC}" type="presOf" srcId="{8479D1C2-B5E3-4362-B5ED-12048C7D877E}" destId="{FB37F261-6879-4470-9894-63EE9C1DACD6}" srcOrd="0" destOrd="0" presId="urn:microsoft.com/office/officeart/2005/8/layout/pList1#1"/>
    <dgm:cxn modelId="{F1891A78-4101-0448-82AB-43E4342D5D19}" type="presOf" srcId="{EDA70711-6D8D-4A7A-9807-E40EC12F3909}" destId="{3663636C-80B6-4AA4-8542-D3E6303D16DF}" srcOrd="0" destOrd="0" presId="urn:microsoft.com/office/officeart/2005/8/layout/pList1#1"/>
    <dgm:cxn modelId="{407639EB-54D9-43AB-82A7-4D34EBACB2A2}" srcId="{771C3BEB-1674-4D53-8E74-5E475EF9389C}" destId="{A74EDAA3-6949-4EF7-AC43-635BC48665D1}" srcOrd="0" destOrd="0" parTransId="{EF9F439C-2C07-45D3-8D7A-B9195FA15AEA}" sibTransId="{35509B87-5B2A-4321-81E3-2934E655AAA4}"/>
    <dgm:cxn modelId="{476A2B2A-A4A6-42CF-85DA-7D534E77A9FD}" srcId="{771C3BEB-1674-4D53-8E74-5E475EF9389C}" destId="{FB4B5559-CC78-44CB-8B16-CC3A799E65DD}" srcOrd="5" destOrd="0" parTransId="{CF6D7213-AD38-4199-A015-4923B6212DE1}" sibTransId="{80297AB1-72D2-4A71-9D7A-A8EAB135C9E8}"/>
    <dgm:cxn modelId="{C5F5A427-3C93-A044-8F12-4E36C2F478EA}" type="presOf" srcId="{FB4B5559-CC78-44CB-8B16-CC3A799E65DD}" destId="{71397F91-ADF7-4201-9C7F-52747A4E49DB}" srcOrd="0" destOrd="0" presId="urn:microsoft.com/office/officeart/2005/8/layout/pList1#1"/>
    <dgm:cxn modelId="{DF8BBD2E-EEEC-A547-9BA4-0895BB7C7A99}" type="presOf" srcId="{B54D2C91-5CC2-44FE-8F60-13A965573803}" destId="{AB6D0AAD-8576-4470-A25C-3701923D1793}" srcOrd="0" destOrd="1" presId="urn:microsoft.com/office/officeart/2005/8/layout/pList1#1"/>
    <dgm:cxn modelId="{29255F29-EEC5-F444-8F57-1E2EEF4BE8C4}" type="presOf" srcId="{FCAAD786-9073-44CC-AEE3-D2D069C080E6}" destId="{44635AA7-0210-4399-A193-013DE38783FC}" srcOrd="0" destOrd="0" presId="urn:microsoft.com/office/officeart/2005/8/layout/pList1#1"/>
    <dgm:cxn modelId="{28D0ADD2-C3E4-4D4B-824E-78F3B29AD4CB}" type="presOf" srcId="{9A964886-808F-4B72-9B65-9355E8D0C1C0}" destId="{4A20EB97-AE0D-4D8C-9778-22BC31929BB9}" srcOrd="0" destOrd="0" presId="urn:microsoft.com/office/officeart/2005/8/layout/pList1#1"/>
    <dgm:cxn modelId="{5103964C-081C-E040-9847-7FDD23FD73A2}" type="presOf" srcId="{BA582D4B-9991-42B6-AB93-EC2C1B1B99CE}" destId="{C77A7AAC-FABA-4BED-99A4-84302596874F}" srcOrd="0" destOrd="1" presId="urn:microsoft.com/office/officeart/2005/8/layout/pList1#1"/>
    <dgm:cxn modelId="{03FE3FD0-7550-8247-8492-7D51EF4DD4D3}" type="presOf" srcId="{435F4D0D-5FEE-4D1C-88F2-5ECD05AA024E}" destId="{767F1608-9DE9-479D-ABE8-02D351B290A0}" srcOrd="0" destOrd="0" presId="urn:microsoft.com/office/officeart/2005/8/layout/pList1#1"/>
    <dgm:cxn modelId="{6D0B217F-12F9-0946-86A7-C1020109C1F9}" type="presOf" srcId="{771C3BEB-1674-4D53-8E74-5E475EF9389C}" destId="{DE29D370-0BD0-40D3-B0AE-B1CA3FEB3DB5}" srcOrd="0" destOrd="0" presId="urn:microsoft.com/office/officeart/2005/8/layout/pList1#1"/>
    <dgm:cxn modelId="{9B6B9A87-C421-48EE-99B2-7ED51898C278}" srcId="{A74EDAA3-6949-4EF7-AC43-635BC48665D1}" destId="{F61493B0-DDB2-4DDF-97DF-B70400608556}" srcOrd="0" destOrd="0" parTransId="{37111CFD-39B5-40C8-BBE1-F2B553589144}" sibTransId="{59F79C3D-0D35-4013-90CB-A0C6DAE79899}"/>
    <dgm:cxn modelId="{BB0DC4A7-9620-4457-A7F3-9503985333F5}" srcId="{015AE622-C8E1-4470-AA84-A610BEA568C2}" destId="{BA582D4B-9991-42B6-AB93-EC2C1B1B99CE}" srcOrd="0" destOrd="0" parTransId="{6DCF9522-7F75-4513-8084-D3C41E1C8EFB}" sibTransId="{4E2845E1-3B25-40E0-B4E9-163F0700BCEC}"/>
    <dgm:cxn modelId="{6486C1E1-CCB2-8846-9459-AAF52505C776}" type="presOf" srcId="{39F7A8E0-AAF9-44A4-910F-13A348900F7A}" destId="{71397F91-ADF7-4201-9C7F-52747A4E49DB}" srcOrd="0" destOrd="1" presId="urn:microsoft.com/office/officeart/2005/8/layout/pList1#1"/>
    <dgm:cxn modelId="{175F0570-46E5-CB43-BECC-741A8E7E51E6}" type="presOf" srcId="{0F2E900D-DEB5-4CC8-B103-309B91D26F47}" destId="{4DC84C58-A2B8-44B5-94FE-FEECE1242643}" srcOrd="0" destOrd="0" presId="urn:microsoft.com/office/officeart/2005/8/layout/pList1#1"/>
    <dgm:cxn modelId="{9D10D836-17AB-6848-B801-CAF7B2AB81C0}" type="presOf" srcId="{F61493B0-DDB2-4DDF-97DF-B70400608556}" destId="{FF178E99-9355-45E5-B8B9-E7DA31281F94}" srcOrd="0" destOrd="1" presId="urn:microsoft.com/office/officeart/2005/8/layout/pList1#1"/>
    <dgm:cxn modelId="{4079774A-F7AF-D443-9723-FAB448E188B7}" type="presOf" srcId="{489E77AF-1CFC-40F8-B467-B8D92C302474}" destId="{AB6D0AAD-8576-4470-A25C-3701923D1793}" srcOrd="0" destOrd="0" presId="urn:microsoft.com/office/officeart/2005/8/layout/pList1#1"/>
    <dgm:cxn modelId="{D5C172A6-D7A1-FD4D-8A32-DCDE941390EE}" type="presOf" srcId="{C71CADB1-D9F6-4EF3-BD4B-9D15C445870C}" destId="{767F1608-9DE9-479D-ABE8-02D351B290A0}" srcOrd="0" destOrd="1" presId="urn:microsoft.com/office/officeart/2005/8/layout/pList1#1"/>
    <dgm:cxn modelId="{C5D9157D-4F0E-4146-B92F-BBDF54A30F30}" type="presOf" srcId="{015AE622-C8E1-4470-AA84-A610BEA568C2}" destId="{C77A7AAC-FABA-4BED-99A4-84302596874F}" srcOrd="0" destOrd="0" presId="urn:microsoft.com/office/officeart/2005/8/layout/pList1#1"/>
    <dgm:cxn modelId="{DC332FA3-0CFF-414F-B0DA-A10C1CE158B1}" srcId="{435F4D0D-5FEE-4D1C-88F2-5ECD05AA024E}" destId="{C71CADB1-D9F6-4EF3-BD4B-9D15C445870C}" srcOrd="0" destOrd="0" parTransId="{DF579979-4708-4B27-A368-E20D8C502984}" sibTransId="{FFBBDC8F-00B1-48CE-BD9A-FD6BACD32CDB}"/>
    <dgm:cxn modelId="{819B1356-6718-3944-A085-890470890F63}" type="presOf" srcId="{35509B87-5B2A-4321-81E3-2934E655AAA4}" destId="{928B97A8-C68E-4669-9DEF-D12BE2488541}" srcOrd="0" destOrd="0" presId="urn:microsoft.com/office/officeart/2005/8/layout/pList1#1"/>
    <dgm:cxn modelId="{BDC088D5-80AB-4B6D-8325-5B70030F8E4F}" srcId="{771C3BEB-1674-4D53-8E74-5E475EF9389C}" destId="{489E77AF-1CFC-40F8-B467-B8D92C302474}" srcOrd="4" destOrd="0" parTransId="{08A36A85-15E2-4750-8454-5962A34DB351}" sibTransId="{9A964886-808F-4B72-9B65-9355E8D0C1C0}"/>
    <dgm:cxn modelId="{2FD5C12B-33AF-4E29-A710-AA83F06531CD}" srcId="{771C3BEB-1674-4D53-8E74-5E475EF9389C}" destId="{435F4D0D-5FEE-4D1C-88F2-5ECD05AA024E}" srcOrd="1" destOrd="0" parTransId="{9D4023D9-10DA-46BB-B055-12F60A30FD87}" sibTransId="{0F2E900D-DEB5-4CC8-B103-309B91D26F47}"/>
    <dgm:cxn modelId="{EEEB1800-B056-4B17-827E-60C8700350C0}" srcId="{771C3BEB-1674-4D53-8E74-5E475EF9389C}" destId="{FCAAD786-9073-44CC-AEE3-D2D069C080E6}" srcOrd="2" destOrd="0" parTransId="{3EDD7762-E330-4F34-AFC2-A6E18BC1D413}" sibTransId="{8479D1C2-B5E3-4362-B5ED-12048C7D877E}"/>
    <dgm:cxn modelId="{1E7BCE69-71F6-4EB4-9F54-7C198D2DAF14}" srcId="{489E77AF-1CFC-40F8-B467-B8D92C302474}" destId="{B54D2C91-5CC2-44FE-8F60-13A965573803}" srcOrd="0" destOrd="0" parTransId="{582CCB75-1E9F-4147-B9CA-B1F7BCF39483}" sibTransId="{8854FC65-5BB8-4E23-B1A3-6215FC95DE63}"/>
    <dgm:cxn modelId="{B41A9DC4-51EE-C147-BFEA-AE63D4563549}" type="presParOf" srcId="{DE29D370-0BD0-40D3-B0AE-B1CA3FEB3DB5}" destId="{BB848D72-4BFD-4632-BA43-06F232982786}" srcOrd="0" destOrd="0" presId="urn:microsoft.com/office/officeart/2005/8/layout/pList1#1"/>
    <dgm:cxn modelId="{AD58424D-972F-DB48-9C9C-6DF78875B2B9}" type="presParOf" srcId="{BB848D72-4BFD-4632-BA43-06F232982786}" destId="{0D3E847D-4CBC-4248-97B8-6F12B4438AFD}" srcOrd="0" destOrd="0" presId="urn:microsoft.com/office/officeart/2005/8/layout/pList1#1"/>
    <dgm:cxn modelId="{B8E82A68-B3BD-0045-8FDA-08764AF44C5C}" type="presParOf" srcId="{BB848D72-4BFD-4632-BA43-06F232982786}" destId="{FF178E99-9355-45E5-B8B9-E7DA31281F94}" srcOrd="1" destOrd="0" presId="urn:microsoft.com/office/officeart/2005/8/layout/pList1#1"/>
    <dgm:cxn modelId="{D7190043-2E03-0949-9AF3-93F9B3CE9B45}" type="presParOf" srcId="{DE29D370-0BD0-40D3-B0AE-B1CA3FEB3DB5}" destId="{928B97A8-C68E-4669-9DEF-D12BE2488541}" srcOrd="1" destOrd="0" presId="urn:microsoft.com/office/officeart/2005/8/layout/pList1#1"/>
    <dgm:cxn modelId="{5E213284-52FF-D742-8589-0DCB77A48980}" type="presParOf" srcId="{DE29D370-0BD0-40D3-B0AE-B1CA3FEB3DB5}" destId="{EC5E30BA-5825-45C1-B5C5-EA3D3915A051}" srcOrd="2" destOrd="0" presId="urn:microsoft.com/office/officeart/2005/8/layout/pList1#1"/>
    <dgm:cxn modelId="{E3B0A742-F6EF-DC4F-A714-10849AE568B1}" type="presParOf" srcId="{EC5E30BA-5825-45C1-B5C5-EA3D3915A051}" destId="{C7E78044-F2AD-4AA3-8CF1-790FCEF2ADB4}" srcOrd="0" destOrd="0" presId="urn:microsoft.com/office/officeart/2005/8/layout/pList1#1"/>
    <dgm:cxn modelId="{9FD2FF39-0F24-FF43-BD83-15469043DC55}" type="presParOf" srcId="{EC5E30BA-5825-45C1-B5C5-EA3D3915A051}" destId="{767F1608-9DE9-479D-ABE8-02D351B290A0}" srcOrd="1" destOrd="0" presId="urn:microsoft.com/office/officeart/2005/8/layout/pList1#1"/>
    <dgm:cxn modelId="{2D538084-87D6-814F-968E-1B1C15EEC2F3}" type="presParOf" srcId="{DE29D370-0BD0-40D3-B0AE-B1CA3FEB3DB5}" destId="{4DC84C58-A2B8-44B5-94FE-FEECE1242643}" srcOrd="3" destOrd="0" presId="urn:microsoft.com/office/officeart/2005/8/layout/pList1#1"/>
    <dgm:cxn modelId="{8C0FA96B-A849-6947-8F6C-8E31DF79E57E}" type="presParOf" srcId="{DE29D370-0BD0-40D3-B0AE-B1CA3FEB3DB5}" destId="{1ABB4AD3-CDBC-4156-AE07-6FD3FE6EFD91}" srcOrd="4" destOrd="0" presId="urn:microsoft.com/office/officeart/2005/8/layout/pList1#1"/>
    <dgm:cxn modelId="{8FEE2C4F-215A-E143-A361-0482B292C368}" type="presParOf" srcId="{1ABB4AD3-CDBC-4156-AE07-6FD3FE6EFD91}" destId="{22365BB7-8A86-4BBA-B4F5-B783C4A90688}" srcOrd="0" destOrd="0" presId="urn:microsoft.com/office/officeart/2005/8/layout/pList1#1"/>
    <dgm:cxn modelId="{BD098C76-C8E1-7A4C-8FEE-1301425CB2E1}" type="presParOf" srcId="{1ABB4AD3-CDBC-4156-AE07-6FD3FE6EFD91}" destId="{44635AA7-0210-4399-A193-013DE38783FC}" srcOrd="1" destOrd="0" presId="urn:microsoft.com/office/officeart/2005/8/layout/pList1#1"/>
    <dgm:cxn modelId="{171A69A2-E1FB-904D-801A-09B45B183F3F}" type="presParOf" srcId="{DE29D370-0BD0-40D3-B0AE-B1CA3FEB3DB5}" destId="{FB37F261-6879-4470-9894-63EE9C1DACD6}" srcOrd="5" destOrd="0" presId="urn:microsoft.com/office/officeart/2005/8/layout/pList1#1"/>
    <dgm:cxn modelId="{EBE7285B-84C6-954C-A69C-90230E7579CD}" type="presParOf" srcId="{DE29D370-0BD0-40D3-B0AE-B1CA3FEB3DB5}" destId="{5804BA6C-5336-482F-A285-0D3F114F6F91}" srcOrd="6" destOrd="0" presId="urn:microsoft.com/office/officeart/2005/8/layout/pList1#1"/>
    <dgm:cxn modelId="{90B123FB-6EC3-F140-8021-0A4E790CBF7E}" type="presParOf" srcId="{5804BA6C-5336-482F-A285-0D3F114F6F91}" destId="{0AD7C5EE-9F3F-4E1C-8912-C69D7FD3F88E}" srcOrd="0" destOrd="0" presId="urn:microsoft.com/office/officeart/2005/8/layout/pList1#1"/>
    <dgm:cxn modelId="{C99F2E7F-B7AB-AF4A-A017-414F028B2082}" type="presParOf" srcId="{5804BA6C-5336-482F-A285-0D3F114F6F91}" destId="{C77A7AAC-FABA-4BED-99A4-84302596874F}" srcOrd="1" destOrd="0" presId="urn:microsoft.com/office/officeart/2005/8/layout/pList1#1"/>
    <dgm:cxn modelId="{3BD2446C-71A0-E341-A17C-F5A8A347B399}" type="presParOf" srcId="{DE29D370-0BD0-40D3-B0AE-B1CA3FEB3DB5}" destId="{3663636C-80B6-4AA4-8542-D3E6303D16DF}" srcOrd="7" destOrd="0" presId="urn:microsoft.com/office/officeart/2005/8/layout/pList1#1"/>
    <dgm:cxn modelId="{1D912FFB-1A28-2249-AC4D-419F404CAD05}" type="presParOf" srcId="{DE29D370-0BD0-40D3-B0AE-B1CA3FEB3DB5}" destId="{1DA0BE72-7FED-40B4-940A-EC11AAAFEA5C}" srcOrd="8" destOrd="0" presId="urn:microsoft.com/office/officeart/2005/8/layout/pList1#1"/>
    <dgm:cxn modelId="{8EE7E879-0FB8-6D49-8A9F-7E1EA109D21A}" type="presParOf" srcId="{1DA0BE72-7FED-40B4-940A-EC11AAAFEA5C}" destId="{96E5E245-5C2E-4FCD-AC4F-5BE76F24B3E0}" srcOrd="0" destOrd="0" presId="urn:microsoft.com/office/officeart/2005/8/layout/pList1#1"/>
    <dgm:cxn modelId="{40773BFE-AAEE-A247-BF94-7961BA1EADED}" type="presParOf" srcId="{1DA0BE72-7FED-40B4-940A-EC11AAAFEA5C}" destId="{AB6D0AAD-8576-4470-A25C-3701923D1793}" srcOrd="1" destOrd="0" presId="urn:microsoft.com/office/officeart/2005/8/layout/pList1#1"/>
    <dgm:cxn modelId="{A2F03039-B1DB-294C-BAEB-36A78281FC8F}" type="presParOf" srcId="{DE29D370-0BD0-40D3-B0AE-B1CA3FEB3DB5}" destId="{4A20EB97-AE0D-4D8C-9778-22BC31929BB9}" srcOrd="9" destOrd="0" presId="urn:microsoft.com/office/officeart/2005/8/layout/pList1#1"/>
    <dgm:cxn modelId="{9062F81F-2414-8149-A96A-07612FAD7794}" type="presParOf" srcId="{DE29D370-0BD0-40D3-B0AE-B1CA3FEB3DB5}" destId="{4B7612D5-E2A1-441E-961C-EE4D19511CC9}" srcOrd="10" destOrd="0" presId="urn:microsoft.com/office/officeart/2005/8/layout/pList1#1"/>
    <dgm:cxn modelId="{224BCD99-1903-8847-8D8B-36AA4D581493}" type="presParOf" srcId="{4B7612D5-E2A1-441E-961C-EE4D19511CC9}" destId="{ED5900C2-505A-4A95-B1E1-83A184F2ABC4}" srcOrd="0" destOrd="0" presId="urn:microsoft.com/office/officeart/2005/8/layout/pList1#1"/>
    <dgm:cxn modelId="{7D121D2C-1E2E-3A4E-8E2D-C2E0558BD6CE}" type="presParOf" srcId="{4B7612D5-E2A1-441E-961C-EE4D19511CC9}" destId="{71397F91-ADF7-4201-9C7F-52747A4E49DB}"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847D-4CBC-4248-97B8-6F12B4438AFD}">
      <dsp:nvSpPr>
        <dsp:cNvPr id="0" name=""/>
        <dsp:cNvSpPr/>
      </dsp:nvSpPr>
      <dsp:spPr>
        <a:xfrm>
          <a:off x="695433" y="14062"/>
          <a:ext cx="2314801" cy="1509647"/>
        </a:xfrm>
        <a:prstGeom prst="roundRect">
          <a:avLst/>
        </a:prstGeom>
        <a:blipFill dpi="0" rotWithShape="1">
          <a:blip xmlns:r="http://schemas.openxmlformats.org/officeDocument/2006/relationships" r:embed="rId1">
            <a:extLst/>
          </a:blip>
          <a:srcRect/>
          <a:stretch>
            <a:fillRect l="2214" t="-6619" r="2214" b="-66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78E99-9355-45E5-B8B9-E7DA31281F94}">
      <dsp:nvSpPr>
        <dsp:cNvPr id="0" name=""/>
        <dsp:cNvSpPr/>
      </dsp:nvSpPr>
      <dsp:spPr>
        <a:xfrm>
          <a:off x="720802" y="1548855"/>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Group Leader</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Represents group as a whole</a:t>
          </a:r>
          <a:endParaRPr lang="en-US" sz="1100" b="0" i="0" kern="1200" dirty="0">
            <a:latin typeface="Arial" panose="020B0604020202020204" pitchFamily="34" charset="0"/>
            <a:cs typeface="Arial" panose="020B0604020202020204" pitchFamily="34" charset="0"/>
          </a:endParaRPr>
        </a:p>
      </dsp:txBody>
      <dsp:txXfrm>
        <a:off x="720802" y="1548855"/>
        <a:ext cx="2264063" cy="839967"/>
      </dsp:txXfrm>
    </dsp:sp>
    <dsp:sp modelId="{C7E78044-F2AD-4AA3-8CF1-790FCEF2ADB4}">
      <dsp:nvSpPr>
        <dsp:cNvPr id="0" name=""/>
        <dsp:cNvSpPr/>
      </dsp:nvSpPr>
      <dsp:spPr>
        <a:xfrm>
          <a:off x="3236736" y="1489"/>
          <a:ext cx="2264063" cy="1559940"/>
        </a:xfrm>
        <a:prstGeom prst="roundRect">
          <a:avLst/>
        </a:prstGeom>
        <a:blipFill>
          <a:blip xmlns:r="http://schemas.openxmlformats.org/officeDocument/2006/relationships" r:embed="rId2">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F1608-9DE9-479D-ABE8-02D351B290A0}">
      <dsp:nvSpPr>
        <dsp:cNvPr id="0" name=""/>
        <dsp:cNvSpPr/>
      </dsp:nvSpPr>
      <dsp:spPr>
        <a:xfrm>
          <a:off x="3236736" y="1561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Spokesperson</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Communicates with media, elected officials and staff</a:t>
          </a:r>
          <a:endParaRPr lang="en-US" sz="1100" b="0" i="0" kern="1200" dirty="0">
            <a:latin typeface="Arial" panose="020B0604020202020204" pitchFamily="34" charset="0"/>
            <a:cs typeface="Arial" panose="020B0604020202020204" pitchFamily="34" charset="0"/>
          </a:endParaRPr>
        </a:p>
      </dsp:txBody>
      <dsp:txXfrm>
        <a:off x="3236736" y="1561429"/>
        <a:ext cx="2264063" cy="839967"/>
      </dsp:txXfrm>
    </dsp:sp>
    <dsp:sp modelId="{22365BB7-8A86-4BBA-B4F5-B783C4A90688}">
      <dsp:nvSpPr>
        <dsp:cNvPr id="0" name=""/>
        <dsp:cNvSpPr/>
      </dsp:nvSpPr>
      <dsp:spPr>
        <a:xfrm>
          <a:off x="5727302" y="1489"/>
          <a:ext cx="2264063" cy="1559940"/>
        </a:xfrm>
        <a:prstGeom prst="roundRect">
          <a:avLst/>
        </a:prstGeom>
        <a:blipFill>
          <a:blip xmlns:r="http://schemas.openxmlformats.org/officeDocument/2006/relationships" r:embed="rId3">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635AA7-0210-4399-A193-013DE38783FC}">
      <dsp:nvSpPr>
        <dsp:cNvPr id="0" name=""/>
        <dsp:cNvSpPr/>
      </dsp:nvSpPr>
      <dsp:spPr>
        <a:xfrm>
          <a:off x="5727302" y="1561429"/>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Organizer</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Share information in different community circles and mobilize around community issues</a:t>
          </a:r>
          <a:endParaRPr lang="en-US" sz="1100" b="0" i="0" kern="1200" dirty="0">
            <a:latin typeface="Arial" panose="020B0604020202020204" pitchFamily="34" charset="0"/>
            <a:cs typeface="Arial" panose="020B0604020202020204" pitchFamily="34" charset="0"/>
          </a:endParaRPr>
        </a:p>
      </dsp:txBody>
      <dsp:txXfrm>
        <a:off x="5727302" y="1561429"/>
        <a:ext cx="2264063" cy="839967"/>
      </dsp:txXfrm>
    </dsp:sp>
    <dsp:sp modelId="{0AD7C5EE-9F3F-4E1C-8912-C69D7FD3F88E}">
      <dsp:nvSpPr>
        <dsp:cNvPr id="0" name=""/>
        <dsp:cNvSpPr/>
      </dsp:nvSpPr>
      <dsp:spPr>
        <a:xfrm>
          <a:off x="720802" y="2627803"/>
          <a:ext cx="2264063" cy="1559940"/>
        </a:xfrm>
        <a:prstGeom prst="roundRect">
          <a:avLst/>
        </a:prstGeom>
        <a:blipFill dpi="0" rotWithShape="1">
          <a:blip xmlns:r="http://schemas.openxmlformats.org/officeDocument/2006/relationships" r:embed="rId4">
            <a:extLst/>
          </a:blip>
          <a:srcRect/>
          <a:stretch>
            <a:fillRect l="-5519" r="-551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7A7AAC-FABA-4BED-99A4-84302596874F}">
      <dsp:nvSpPr>
        <dsp:cNvPr id="0" name=""/>
        <dsp:cNvSpPr/>
      </dsp:nvSpPr>
      <dsp:spPr>
        <a:xfrm>
          <a:off x="720802" y="4187743"/>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Documentation</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Tracking community issues through photos, observation, and reporting.</a:t>
          </a:r>
          <a:endParaRPr lang="en-US" sz="1100" b="0" i="0" kern="1200" dirty="0">
            <a:latin typeface="Arial" panose="020B0604020202020204" pitchFamily="34" charset="0"/>
            <a:cs typeface="Arial" panose="020B0604020202020204" pitchFamily="34" charset="0"/>
          </a:endParaRPr>
        </a:p>
      </dsp:txBody>
      <dsp:txXfrm>
        <a:off x="720802" y="4187743"/>
        <a:ext cx="2264063" cy="839967"/>
      </dsp:txXfrm>
    </dsp:sp>
    <dsp:sp modelId="{96E5E245-5C2E-4FCD-AC4F-5BE76F24B3E0}">
      <dsp:nvSpPr>
        <dsp:cNvPr id="0" name=""/>
        <dsp:cNvSpPr/>
      </dsp:nvSpPr>
      <dsp:spPr>
        <a:xfrm>
          <a:off x="3211368" y="2627803"/>
          <a:ext cx="2264063" cy="1559940"/>
        </a:xfrm>
        <a:prstGeom prst="roundRect">
          <a:avLst/>
        </a:prstGeom>
        <a:blipFill>
          <a:blip xmlns:r="http://schemas.openxmlformats.org/officeDocument/2006/relationships" r:embed="rId5">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6D0AAD-8576-4470-A25C-3701923D1793}">
      <dsp:nvSpPr>
        <dsp:cNvPr id="0" name=""/>
        <dsp:cNvSpPr/>
      </dsp:nvSpPr>
      <dsp:spPr>
        <a:xfrm>
          <a:off x="3211368" y="4187743"/>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l" defTabSz="711200">
            <a:lnSpc>
              <a:spcPct val="100000"/>
            </a:lnSpc>
            <a:spcBef>
              <a:spcPct val="0"/>
            </a:spcBef>
            <a:spcAft>
              <a:spcPts val="0"/>
            </a:spcAft>
          </a:pPr>
          <a:r>
            <a:rPr lang="en-US" sz="1600" b="0" i="0" kern="1200" cap="all" dirty="0" smtClean="0">
              <a:latin typeface="Arial" panose="020B0604020202020204" pitchFamily="34" charset="0"/>
              <a:cs typeface="Arial" panose="020B0604020202020204" pitchFamily="34" charset="0"/>
            </a:rPr>
            <a:t>Data Collection</a:t>
          </a:r>
          <a:endParaRPr lang="en-US" sz="1600" b="0" i="0" kern="1200" cap="all" dirty="0">
            <a:latin typeface="Arial" panose="020B0604020202020204" pitchFamily="34" charset="0"/>
            <a:cs typeface="Arial" panose="020B0604020202020204" pitchFamily="34" charset="0"/>
          </a:endParaRPr>
        </a:p>
        <a:p>
          <a:pPr marL="57150" lvl="1" indent="-57150" algn="l" defTabSz="488950">
            <a:lnSpc>
              <a:spcPct val="100000"/>
            </a:lnSpc>
            <a:spcBef>
              <a:spcPct val="0"/>
            </a:spcBef>
            <a:spcAft>
              <a:spcPts val="0"/>
            </a:spcAft>
            <a:buChar char="••"/>
          </a:pPr>
          <a:r>
            <a:rPr lang="en-US" sz="1100" b="0" i="0" kern="1200" dirty="0" smtClean="0">
              <a:latin typeface="Arial" panose="020B0604020202020204" pitchFamily="34" charset="0"/>
              <a:cs typeface="Arial" panose="020B0604020202020204" pitchFamily="34" charset="0"/>
            </a:rPr>
            <a:t>Find sources of data to substantiate the community issues	</a:t>
          </a:r>
        </a:p>
        <a:p>
          <a:pPr marL="57150" lvl="1" indent="-57150" algn="l" defTabSz="488950">
            <a:lnSpc>
              <a:spcPct val="100000"/>
            </a:lnSpc>
            <a:spcBef>
              <a:spcPct val="0"/>
            </a:spcBef>
            <a:spcAft>
              <a:spcPts val="0"/>
            </a:spcAft>
            <a:buChar char="••"/>
          </a:pPr>
          <a:r>
            <a:rPr lang="en-US" sz="1100" b="0" i="0" kern="1200" dirty="0" smtClean="0">
              <a:latin typeface="ITC Franklin Gothic Std Bk Cd"/>
              <a:cs typeface="ITC Franklin Gothic Std Bk Cd"/>
            </a:rPr>
            <a:t>	</a:t>
          </a:r>
        </a:p>
        <a:p>
          <a:pPr marL="57150" lvl="1" indent="-57150" algn="l" defTabSz="488950">
            <a:lnSpc>
              <a:spcPct val="100000"/>
            </a:lnSpc>
            <a:spcBef>
              <a:spcPct val="0"/>
            </a:spcBef>
            <a:spcAft>
              <a:spcPts val="0"/>
            </a:spcAft>
            <a:buChar char="••"/>
          </a:pPr>
          <a:endParaRPr lang="en-US" sz="1100" b="0" i="0" kern="1200" dirty="0">
            <a:latin typeface="ITC Franklin Gothic Std Bk Cd"/>
            <a:cs typeface="ITC Franklin Gothic Std Bk Cd"/>
          </a:endParaRPr>
        </a:p>
      </dsp:txBody>
      <dsp:txXfrm>
        <a:off x="3211368" y="4187743"/>
        <a:ext cx="2264063" cy="839967"/>
      </dsp:txXfrm>
    </dsp:sp>
    <dsp:sp modelId="{ED5900C2-505A-4A95-B1E1-83A184F2ABC4}">
      <dsp:nvSpPr>
        <dsp:cNvPr id="0" name=""/>
        <dsp:cNvSpPr/>
      </dsp:nvSpPr>
      <dsp:spPr>
        <a:xfrm>
          <a:off x="5701933" y="2627803"/>
          <a:ext cx="2264063" cy="1559940"/>
        </a:xfrm>
        <a:prstGeom prst="roundRect">
          <a:avLst/>
        </a:prstGeom>
        <a:blipFill>
          <a:blip xmlns:r="http://schemas.openxmlformats.org/officeDocument/2006/relationships" r:embed="rId6">
            <a:extLst/>
          </a:blip>
          <a:srcRect/>
          <a:stretch>
            <a:fillRect t="-35000" b="-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97F91-ADF7-4201-9C7F-52747A4E49DB}">
      <dsp:nvSpPr>
        <dsp:cNvPr id="0" name=""/>
        <dsp:cNvSpPr/>
      </dsp:nvSpPr>
      <dsp:spPr>
        <a:xfrm>
          <a:off x="5701933" y="4187743"/>
          <a:ext cx="2264063" cy="83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lvl="0" algn="l" defTabSz="622300">
            <a:lnSpc>
              <a:spcPct val="100000"/>
            </a:lnSpc>
            <a:spcBef>
              <a:spcPct val="0"/>
            </a:spcBef>
            <a:spcAft>
              <a:spcPts val="0"/>
            </a:spcAft>
          </a:pPr>
          <a:r>
            <a:rPr lang="en-US" sz="1400" b="0" i="0" kern="1200" cap="all" dirty="0" smtClean="0">
              <a:latin typeface="Arial" panose="020B0604020202020204" pitchFamily="34" charset="0"/>
              <a:cs typeface="Arial" panose="020B0604020202020204" pitchFamily="34" charset="0"/>
            </a:rPr>
            <a:t>Community Builder</a:t>
          </a:r>
          <a:endParaRPr lang="en-US" sz="1400" b="0" i="0" kern="1200" cap="all" dirty="0">
            <a:latin typeface="Arial" panose="020B0604020202020204" pitchFamily="34" charset="0"/>
            <a:cs typeface="Arial" panose="020B0604020202020204" pitchFamily="34" charset="0"/>
          </a:endParaRPr>
        </a:p>
        <a:p>
          <a:pPr marL="57150" lvl="1" indent="-57150" algn="l" defTabSz="466725">
            <a:lnSpc>
              <a:spcPct val="100000"/>
            </a:lnSpc>
            <a:spcBef>
              <a:spcPct val="0"/>
            </a:spcBef>
            <a:spcAft>
              <a:spcPts val="0"/>
            </a:spcAft>
            <a:buChar char="••"/>
          </a:pPr>
          <a:r>
            <a:rPr lang="en-US" sz="1050" b="0" i="0" kern="1200" dirty="0" smtClean="0">
              <a:latin typeface="Arial" panose="020B0604020202020204" pitchFamily="34" charset="0"/>
              <a:cs typeface="Arial" panose="020B0604020202020204" pitchFamily="34" charset="0"/>
            </a:rPr>
            <a:t>Support activities, events and tasks related to the community issue</a:t>
          </a:r>
          <a:endParaRPr lang="en-US" sz="1050" b="0" i="0" kern="1200" dirty="0">
            <a:latin typeface="Arial" panose="020B0604020202020204" pitchFamily="34" charset="0"/>
            <a:cs typeface="Arial" panose="020B0604020202020204" pitchFamily="34" charset="0"/>
          </a:endParaRPr>
        </a:p>
      </dsp:txBody>
      <dsp:txXfrm>
        <a:off x="5701933" y="4187743"/>
        <a:ext cx="2264063" cy="839967"/>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119BE-0716-C849-9F65-1ADB66E7AC40}" type="datetimeFigureOut">
              <a:rPr lang="en-US" smtClean="0"/>
              <a:pPr/>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9BC6-6C89-8840-A42F-73EABB53CC6A}" type="slidenum">
              <a:rPr lang="en-US" smtClean="0"/>
              <a:pPr/>
              <a:t>‹#›</a:t>
            </a:fld>
            <a:endParaRPr lang="en-US"/>
          </a:p>
        </p:txBody>
      </p:sp>
    </p:spTree>
    <p:extLst>
      <p:ext uri="{BB962C8B-B14F-4D97-AF65-F5344CB8AC3E}">
        <p14:creationId xmlns:p14="http://schemas.microsoft.com/office/powerpoint/2010/main" val="3739447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As participants identify their CIP’s, be cognizant of diverse backgrounds and viewpoints. Ensure that all voices are heard and that the projects that are identified represent the community as whole and benefit those in need. Remind the participants of the following:</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Focus on team results rather than individual accolades/honors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Avoid any public confrontation and/or ridicule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Speak positively and respectfully to all community members/leaders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Identify, appreciate, and acknowledge each other’s skills and strengths</a:t>
            </a:r>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CPTED: Crime</a:t>
            </a:r>
            <a:r>
              <a:rPr lang="en-US" baseline="0" dirty="0" smtClean="0"/>
              <a:t> Prevention Through Environmental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37EE9BC6-6C89-8840-A42F-73EABB53CC6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7EE9BC6-6C89-8840-A42F-73EABB53CC6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82064-3D7D-3646-AEB0-A17E09485217}" type="datetimeFigureOut">
              <a:rPr lang="en-US" smtClean="0"/>
              <a:pPr/>
              <a:t>9/19/2014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82064-3D7D-3646-AEB0-A17E09485217}" type="datetimeFigureOut">
              <a:rPr lang="en-US" smtClean="0"/>
              <a:pPr/>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82064-3D7D-3646-AEB0-A17E09485217}" type="datetimeFigureOut">
              <a:rPr lang="en-US" smtClean="0"/>
              <a:pPr/>
              <a:t>9/19/2014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82064-3D7D-3646-AEB0-A17E09485217}" type="datetimeFigureOut">
              <a:rPr lang="en-US" smtClean="0"/>
              <a:pPr/>
              <a:t>9/19/2014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82064-3D7D-3646-AEB0-A17E09485217}" type="datetimeFigureOut">
              <a:rPr lang="en-US" smtClean="0"/>
              <a:pPr/>
              <a:t>9/19/2014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82064-3D7D-3646-AEB0-A17E09485217}" type="datetimeFigureOut">
              <a:rPr lang="en-US" smtClean="0"/>
              <a:pPr/>
              <a:t>9/19/2014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49889-B649-0E4E-B1FA-D10D0E68AB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82064-3D7D-3646-AEB0-A17E09485217}" type="datetimeFigureOut">
              <a:rPr lang="en-US" smtClean="0"/>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49889-B649-0E4E-B1FA-D10D0E68AB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2.pd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700" cap="all" spc="100" dirty="0">
              <a:solidFill>
                <a:schemeClr val="tx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grpSp>
        <p:nvGrpSpPr>
          <p:cNvPr id="15" name="Group 14"/>
          <p:cNvGrpSpPr/>
          <p:nvPr/>
        </p:nvGrpSpPr>
        <p:grpSpPr>
          <a:xfrm>
            <a:off x="876551" y="2547162"/>
            <a:ext cx="7654801" cy="2988732"/>
            <a:chOff x="801864" y="2586930"/>
            <a:chExt cx="7654801" cy="2988732"/>
          </a:xfrm>
        </p:grpSpPr>
        <p:sp>
          <p:nvSpPr>
            <p:cNvPr id="20" name="TextBox 19"/>
            <p:cNvSpPr txBox="1"/>
            <p:nvPr/>
          </p:nvSpPr>
          <p:spPr>
            <a:xfrm>
              <a:off x="4439867" y="2586930"/>
              <a:ext cx="4016798" cy="2988732"/>
            </a:xfrm>
            <a:prstGeom prst="rect">
              <a:avLst/>
            </a:prstGeom>
            <a:noFill/>
          </p:spPr>
          <p:txBody>
            <a:bodyPr wrap="none" rtlCol="0" anchor="ctr">
              <a:noAutofit/>
            </a:bodyPr>
            <a:lstStyle/>
            <a:p>
              <a:pPr algn="ctr"/>
              <a:r>
                <a:rPr lang="en-US" sz="3200" spc="600" dirty="0" smtClean="0">
                  <a:latin typeface="Arial" panose="020B0604020202020204" pitchFamily="34" charset="0"/>
                  <a:cs typeface="Arial" panose="020B0604020202020204" pitchFamily="34" charset="0"/>
                </a:rPr>
                <a:t>SESSION TEN</a:t>
              </a:r>
            </a:p>
            <a:p>
              <a:pPr algn="ctr">
                <a:lnSpc>
                  <a:spcPts val="2940"/>
                </a:lnSpc>
              </a:pPr>
              <a:r>
                <a:rPr lang="en-US" sz="3200" cap="all" spc="200" dirty="0" smtClean="0">
                  <a:solidFill>
                    <a:srgbClr val="791344"/>
                  </a:solidFill>
                  <a:latin typeface="Arial" panose="020B0604020202020204" pitchFamily="34" charset="0"/>
                  <a:cs typeface="Arial" panose="020B0604020202020204" pitchFamily="34" charset="0"/>
                </a:rPr>
                <a:t>community</a:t>
              </a:r>
            </a:p>
            <a:p>
              <a:pPr algn="ctr">
                <a:lnSpc>
                  <a:spcPts val="2940"/>
                </a:lnSpc>
              </a:pPr>
              <a:r>
                <a:rPr lang="en-US" sz="3200" cap="all" spc="200" dirty="0" smtClean="0">
                  <a:solidFill>
                    <a:srgbClr val="791344"/>
                  </a:solidFill>
                  <a:latin typeface="Arial" panose="020B0604020202020204" pitchFamily="34" charset="0"/>
                  <a:cs typeface="Arial" panose="020B0604020202020204" pitchFamily="34" charset="0"/>
                </a:rPr>
                <a:t>improvement</a:t>
              </a:r>
            </a:p>
            <a:p>
              <a:pPr algn="ctr">
                <a:lnSpc>
                  <a:spcPts val="2940"/>
                </a:lnSpc>
              </a:pPr>
              <a:r>
                <a:rPr lang="en-US" sz="3200" cap="all" spc="200" dirty="0" smtClean="0">
                  <a:solidFill>
                    <a:srgbClr val="791344"/>
                  </a:solidFill>
                  <a:latin typeface="Arial" panose="020B0604020202020204" pitchFamily="34" charset="0"/>
                  <a:cs typeface="Arial" panose="020B0604020202020204" pitchFamily="34" charset="0"/>
                </a:rPr>
                <a:t>project</a:t>
              </a:r>
            </a:p>
            <a:p>
              <a:pPr algn="ctr">
                <a:lnSpc>
                  <a:spcPts val="2940"/>
                </a:lnSpc>
              </a:pPr>
              <a:r>
                <a:rPr lang="en-US" sz="3200" cap="all" spc="200" dirty="0" smtClean="0">
                  <a:solidFill>
                    <a:srgbClr val="791344"/>
                  </a:solidFill>
                  <a:latin typeface="Arial" panose="020B0604020202020204" pitchFamily="34" charset="0"/>
                  <a:cs typeface="Arial" panose="020B0604020202020204" pitchFamily="34" charset="0"/>
                </a:rPr>
                <a:t>evaluation &amp;</a:t>
              </a:r>
            </a:p>
            <a:p>
              <a:pPr algn="ctr">
                <a:lnSpc>
                  <a:spcPts val="2940"/>
                </a:lnSpc>
              </a:pPr>
              <a:r>
                <a:rPr lang="en-US" sz="3200" cap="all" spc="200" dirty="0" smtClean="0">
                  <a:solidFill>
                    <a:srgbClr val="791344"/>
                  </a:solidFill>
                  <a:latin typeface="Arial" panose="020B0604020202020204" pitchFamily="34" charset="0"/>
                  <a:cs typeface="Arial" panose="020B0604020202020204" pitchFamily="34" charset="0"/>
                </a:rPr>
                <a:t>celebration</a:t>
              </a:r>
              <a:endParaRPr lang="en-US" sz="1200" cap="all" spc="200" dirty="0" smtClean="0">
                <a:solidFill>
                  <a:srgbClr val="791344"/>
                </a:solidFill>
                <a:latin typeface="Arial" panose="020B0604020202020204" pitchFamily="34" charset="0"/>
                <a:cs typeface="Arial" panose="020B0604020202020204" pitchFamily="34" charset="0"/>
              </a:endParaRPr>
            </a:p>
          </p:txBody>
        </p:sp>
        <p:pic>
          <p:nvPicPr>
            <p:cNvPr id="14" name="Picture 13" descr="CoverArt.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801864" y="2586930"/>
              <a:ext cx="3532138" cy="2988732"/>
            </a:xfrm>
            <a:prstGeom prst="rect">
              <a:avLst/>
            </a:prstGeom>
          </p:spPr>
        </p:pic>
      </p:grpSp>
      <p:pic>
        <p:nvPicPr>
          <p:cNvPr id="16" name="Picture 15" descr="H:\HHSA-OSI\LWSD Logo\Partners\HHSA\Pair\LWSD_PARTNER_PAIR_HHS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699" y="716973"/>
            <a:ext cx="3819509" cy="1755843"/>
          </a:xfrm>
          <a:prstGeom prst="rect">
            <a:avLst/>
          </a:prstGeom>
          <a:noFill/>
          <a:ln>
            <a:noFill/>
          </a:ln>
        </p:spPr>
      </p:pic>
      <p:pic>
        <p:nvPicPr>
          <p:cNvPr id="11" name="Picture 10" descr="RLA_Logo.jpg"/>
          <p:cNvPicPr>
            <a:picLocks noChangeAspect="1"/>
          </p:cNvPicPr>
          <p:nvPr/>
        </p:nvPicPr>
        <p:blipFill>
          <a:blip r:embed="rId7"/>
          <a:stretch>
            <a:fillRect/>
          </a:stretch>
        </p:blipFill>
        <p:spPr>
          <a:xfrm>
            <a:off x="4918177" y="1140297"/>
            <a:ext cx="2965247" cy="9091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panose="020B0604020202020204" pitchFamily="34" charset="0"/>
                <a:cs typeface="Arial" panose="020B0604020202020204" pitchFamily="34" charset="0"/>
              </a:rPr>
              <a:t>Source: Centers for Disease Control and Prevention</a:t>
            </a:r>
            <a:endParaRPr lang="en-US" dirty="0">
              <a:latin typeface="Arial" panose="020B0604020202020204" pitchFamily="34" charset="0"/>
              <a:cs typeface="Arial" panose="020B0604020202020204" pitchFamily="34" charset="0"/>
            </a:endParaRPr>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outcome and measures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
        <p:nvSpPr>
          <p:cNvPr id="18" name="Rectangle 17"/>
          <p:cNvSpPr/>
          <p:nvPr/>
        </p:nvSpPr>
        <p:spPr>
          <a:xfrm>
            <a:off x="339483" y="792478"/>
            <a:ext cx="8449320" cy="3272691"/>
          </a:xfrm>
          <a:prstGeom prst="rect">
            <a:avLst/>
          </a:prstGeom>
        </p:spPr>
        <p:txBody>
          <a:bodyPr wrap="square">
            <a:spAutoFit/>
          </a:bodyPr>
          <a:lstStyle/>
          <a:p>
            <a:pPr marL="274320" indent="-274320">
              <a:lnSpc>
                <a:spcPts val="2600"/>
              </a:lnSpc>
              <a:spcBef>
                <a:spcPts val="1200"/>
              </a:spcBef>
              <a:buFont typeface="+mj-lt"/>
              <a:buAutoNum type="arabicPeriod" startAt="6"/>
              <a:defRPr/>
            </a:pPr>
            <a:r>
              <a:rPr lang="en-US" sz="2000" dirty="0" smtClean="0">
                <a:latin typeface="Arial" panose="020B0604020202020204" pitchFamily="34" charset="0"/>
                <a:cs typeface="Arial" panose="020B0604020202020204" pitchFamily="34" charset="0"/>
              </a:rPr>
              <a:t>Long-range policy change strategies (ex:  increased enforcement of alcohol and tobacco laws, implementation of community garden projects, making significant strides toward the implementation of crime prevention through environmental design ordinances, the implementation of a citywide responsible retailer program policy, and the implementation of complete streets policies and public art programs)</a:t>
            </a:r>
          </a:p>
          <a:p>
            <a:pPr marL="548640" lvl="1" indent="-274320">
              <a:lnSpc>
                <a:spcPts val="1600"/>
              </a:lnSpc>
              <a:spcBef>
                <a:spcPts val="1200"/>
              </a:spcBef>
              <a:buFont typeface="Arial"/>
              <a:buChar char="•"/>
              <a:defRPr/>
            </a:pPr>
            <a:r>
              <a:rPr lang="en-US" sz="2000" dirty="0" smtClean="0">
                <a:latin typeface="Arial" panose="020B0604020202020204" pitchFamily="34" charset="0"/>
                <a:cs typeface="Arial" panose="020B0604020202020204" pitchFamily="34" charset="0"/>
              </a:rPr>
              <a:t>Tracking policy changes </a:t>
            </a:r>
          </a:p>
          <a:p>
            <a:pPr marL="274320" indent="-274320">
              <a:lnSpc>
                <a:spcPts val="2600"/>
              </a:lnSpc>
              <a:spcBef>
                <a:spcPts val="1200"/>
              </a:spcBef>
              <a:buFont typeface="+mj-lt"/>
              <a:buAutoNum type="arabicPeriod" startAt="6"/>
              <a:defRPr/>
            </a:pPr>
            <a:endParaRPr lang="en-US" sz="2400" dirty="0" smtClean="0"/>
          </a:p>
        </p:txBody>
      </p:sp>
      <p:pic>
        <p:nvPicPr>
          <p:cNvPr id="17" name="Content Placeholder 4"/>
          <p:cNvPicPr>
            <a:picLocks noChangeAspect="1"/>
          </p:cNvPicPr>
          <p:nvPr/>
        </p:nvPicPr>
        <p:blipFill>
          <a:blip r:embed="rId3">
            <a:lum/>
            <a:extLst>
              <a:ext uri="{28A0092B-C50C-407E-A947-70E740481C1C}">
                <a14:useLocalDpi xmlns:a14="http://schemas.microsoft.com/office/drawing/2010/main" val="0"/>
              </a:ext>
            </a:extLst>
          </a:blip>
          <a:srcRect b="31393"/>
          <a:stretch>
            <a:fillRect/>
          </a:stretch>
        </p:blipFill>
        <p:spPr bwMode="auto">
          <a:xfrm>
            <a:off x="2446732" y="3783263"/>
            <a:ext cx="4234823" cy="2179053"/>
          </a:xfrm>
          <a:prstGeom prst="roundRect">
            <a:avLst>
              <a:gd name="adj" fmla="val 3307"/>
            </a:avLst>
          </a:prstGeom>
          <a:ln w="25400">
            <a:solidFill>
              <a:srgbClr val="132B4A"/>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r>
              <a:rPr lang="en-US" sz="1075" dirty="0" smtClean="0">
                <a:latin typeface="Arial" panose="020B0604020202020204" pitchFamily="34" charset="0"/>
                <a:cs typeface="Arial" panose="020B0604020202020204" pitchFamily="34" charset="0"/>
              </a:rPr>
              <a:t>Sources: Cambridge </a:t>
            </a:r>
            <a:r>
              <a:rPr lang="en-US" sz="1075" dirty="0" err="1" smtClean="0">
                <a:latin typeface="Arial" panose="020B0604020202020204" pitchFamily="34" charset="0"/>
                <a:cs typeface="Arial" panose="020B0604020202020204" pitchFamily="34" charset="0"/>
              </a:rPr>
              <a:t>Systematics</a:t>
            </a:r>
            <a:r>
              <a:rPr lang="en-US" sz="1075" dirty="0" smtClean="0">
                <a:latin typeface="Arial" panose="020B0604020202020204" pitchFamily="34" charset="0"/>
                <a:cs typeface="Arial" panose="020B0604020202020204" pitchFamily="34" charset="0"/>
              </a:rPr>
              <a:t> 1994; UNC-Highway Safety Research Center 1994; EPA/CDC </a:t>
            </a:r>
            <a:r>
              <a:rPr lang="en-US" sz="1075" dirty="0" err="1" smtClean="0">
                <a:latin typeface="Arial" panose="020B0604020202020204" pitchFamily="34" charset="0"/>
                <a:cs typeface="Arial" panose="020B0604020202020204" pitchFamily="34" charset="0"/>
              </a:rPr>
              <a:t>Greenstyles</a:t>
            </a:r>
            <a:r>
              <a:rPr lang="en-US" sz="1075" dirty="0" smtClean="0">
                <a:latin typeface="Arial" panose="020B0604020202020204" pitchFamily="34" charset="0"/>
                <a:cs typeface="Arial" panose="020B0604020202020204" pitchFamily="34" charset="0"/>
              </a:rPr>
              <a:t> Survey 1999; Nebraska Social Indicators Survey 1999</a:t>
            </a:r>
            <a:endParaRPr lang="en-US" sz="1075" dirty="0">
              <a:latin typeface="Arial" panose="020B0604020202020204" pitchFamily="34" charset="0"/>
              <a:cs typeface="Arial" panose="020B0604020202020204" pitchFamily="34" charset="0"/>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Impact of Community Design on Activity</a:t>
            </a:r>
            <a:endParaRPr lang="en-US" sz="2700" cap="all" spc="100" dirty="0">
              <a:solidFill>
                <a:schemeClr val="bg1"/>
              </a:solidFill>
              <a:latin typeface="Arial" panose="020B0604020202020204" pitchFamily="34" charset="0"/>
              <a:cs typeface="Arial" panose="020B0604020202020204" pitchFamily="34" charset="0"/>
            </a:endParaRPr>
          </a:p>
        </p:txBody>
      </p:sp>
      <p:graphicFrame>
        <p:nvGraphicFramePr>
          <p:cNvPr id="14" name="Group 3"/>
          <p:cNvGraphicFramePr>
            <a:graphicFrameLocks/>
          </p:cNvGraphicFramePr>
          <p:nvPr>
            <p:extLst>
              <p:ext uri="{D42A27DB-BD31-4B8C-83A1-F6EECF244321}">
                <p14:modId xmlns:p14="http://schemas.microsoft.com/office/powerpoint/2010/main" val="3397931590"/>
              </p:ext>
            </p:extLst>
          </p:nvPr>
        </p:nvGraphicFramePr>
        <p:xfrm>
          <a:off x="266700" y="853281"/>
          <a:ext cx="8610600" cy="5204113"/>
        </p:xfrm>
        <a:graphic>
          <a:graphicData uri="http://schemas.openxmlformats.org/drawingml/2006/table">
            <a:tbl>
              <a:tblPr/>
              <a:tblGrid>
                <a:gridCol w="2038891"/>
                <a:gridCol w="6571709"/>
              </a:tblGrid>
              <a:tr h="560422">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all" normalizeH="0" baseline="0" dirty="0" smtClean="0">
                          <a:ln>
                            <a:noFill/>
                          </a:ln>
                          <a:solidFill>
                            <a:schemeClr val="tx1"/>
                          </a:solidFill>
                          <a:effectLst/>
                          <a:latin typeface="Arial" panose="020B0604020202020204" pitchFamily="34" charset="0"/>
                          <a:cs typeface="Arial" panose="020B0604020202020204" pitchFamily="34" charset="0"/>
                        </a:rPr>
                        <a:t>Variable</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5"/>
                        </a:gs>
                        <a:gs pos="100000">
                          <a:srgbClr val="9FD4D0"/>
                        </a:gs>
                      </a:gsLst>
                      <a:lin ang="16200000" scaled="0"/>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all" normalizeH="0" baseline="0" dirty="0" smtClean="0">
                          <a:ln>
                            <a:noFill/>
                          </a:ln>
                          <a:solidFill>
                            <a:schemeClr val="tx1"/>
                          </a:solidFill>
                          <a:effectLst/>
                          <a:latin typeface="Arial" panose="020B0604020202020204" pitchFamily="34" charset="0"/>
                          <a:cs typeface="Arial" panose="020B0604020202020204" pitchFamily="34" charset="0"/>
                        </a:rPr>
                        <a:t>Outcome</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5"/>
                        </a:gs>
                        <a:gs pos="100000">
                          <a:srgbClr val="9FD4D0"/>
                        </a:gs>
                      </a:gsLst>
                      <a:lin ang="16200000" scaled="0"/>
                      <a:tileRect/>
                    </a:gradFill>
                  </a:tcPr>
                </a:tc>
              </a:tr>
              <a:tr h="588999">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ea typeface="Arial Unicode MS" pitchFamily="34" charset="-128"/>
                          <a:cs typeface="Arial" panose="020B0604020202020204" pitchFamily="34" charset="0"/>
                        </a:rPr>
                        <a:t>Mix of Land Use</a:t>
                      </a:r>
                      <a:endPar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endParaRP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132B4A"/>
                        </a:gs>
                        <a:gs pos="100000">
                          <a:schemeClr val="accent4"/>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19% increase</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walk/bike trips in areas with appropriate land use mix</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874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2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Presence/Proximity of Convenience Services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6"/>
                        </a:gs>
                        <a:gs pos="100000">
                          <a:srgbClr val="E78E23"/>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27% increase</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walk/bike trips in areas having high presence and good proximity</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874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Perceived</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Traffic Safety</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chemeClr val="accent2"/>
                        </a:gs>
                        <a:gs pos="100000">
                          <a:srgbClr val="A98054"/>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88% increase</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walk/bike trips in areas perceived as more safe</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874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Perceived Aesthetics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791344"/>
                        </a:gs>
                        <a:gs pos="100000">
                          <a:srgbClr val="C0587C"/>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50% increase</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walk/bike trips in areas perceived as more aesthetically pleasing</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593762">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Development</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of Bikeway</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132B4A"/>
                        </a:gs>
                        <a:gs pos="100000">
                          <a:schemeClr val="accent1"/>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57% increase</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in bicycling in areas with dedicated bikeways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8230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Availability of Parks and Trails</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104C28"/>
                        </a:gs>
                        <a:gs pos="100000">
                          <a:srgbClr val="108837"/>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75% of </a:t>
                      </a:r>
                      <a:r>
                        <a:rPr kumimoji="0" lang="en-US" sz="1400"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inactives</a:t>
                      </a: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believe </a:t>
                      </a:r>
                      <a:r>
                        <a:rPr kumimoji="0" lang="en-US" sz="1400" b="0"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there are too few parks and recreation facilities. 56% of Nebraskans would use trails if provided in their community</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r h="823011">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400" b="0" i="0" u="none" strike="noStrike" cap="all" normalizeH="0" baseline="0" dirty="0" smtClean="0">
                          <a:ln>
                            <a:noFill/>
                          </a:ln>
                          <a:solidFill>
                            <a:schemeClr val="bg1"/>
                          </a:solidFill>
                          <a:effectLst/>
                          <a:latin typeface="Arial" panose="020B0604020202020204" pitchFamily="34" charset="0"/>
                          <a:cs typeface="Arial" panose="020B0604020202020204" pitchFamily="34" charset="0"/>
                        </a:rPr>
                        <a:t>Policy Support</a:t>
                      </a: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gradFill flip="none" rotWithShape="1">
                      <a:gsLst>
                        <a:gs pos="0">
                          <a:srgbClr val="600D13"/>
                        </a:gs>
                        <a:gs pos="100000">
                          <a:srgbClr val="CD0920"/>
                        </a:gs>
                      </a:gsLst>
                      <a:lin ang="16200000" scaled="0"/>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55% support </a:t>
                      </a:r>
                      <a:r>
                        <a:rPr kumimoji="0" lang="en-US" sz="1400" b="1" i="0" u="none" strike="noStrike" cap="none" normalizeH="0" baseline="0" dirty="0" smtClean="0">
                          <a:ln>
                            <a:noFill/>
                          </a:ln>
                          <a:solidFill>
                            <a:schemeClr val="tx1"/>
                          </a:solidFill>
                          <a:effectLst/>
                          <a:latin typeface="Arial" panose="020B0604020202020204" pitchFamily="34" charset="0"/>
                          <a:ea typeface="Arial Unicode MS" pitchFamily="34" charset="-128"/>
                          <a:cs typeface="Arial" panose="020B0604020202020204" pitchFamily="34" charset="0"/>
                        </a:rPr>
                        <a:t>more bike paths, 62% more sidewalks, 60% for improved connections to destinations, and 57% improving mass transit.</a:t>
                      </a:r>
                      <a:endParaRPr kumimoji="0" lang="en-US"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23" marB="45723" anchor="ctr" horzOverflow="overflow">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lnTlToBr>
                      <a:noFill/>
                    </a:lnTlToBr>
                    <a:lnBlToTr>
                      <a:noFill/>
                    </a:lnBlToTr>
                    <a:solidFill>
                      <a:schemeClr val="bg1"/>
                    </a:solidFill>
                  </a:tcPr>
                </a:tc>
              </a:tr>
            </a:tbl>
          </a:graphicData>
        </a:graphic>
      </p:graphicFrame>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r>
              <a:rPr lang="en-US" dirty="0" smtClean="0">
                <a:latin typeface="Arial" panose="020B0604020202020204" pitchFamily="34" charset="0"/>
                <a:cs typeface="Arial" panose="020B0604020202020204" pitchFamily="34" charset="0"/>
              </a:rPr>
              <a:t>Sources: KP Community Health Initiative 2004-2005</a:t>
            </a:r>
            <a:endParaRPr lang="en-US" dirty="0">
              <a:latin typeface="Arial" panose="020B0604020202020204" pitchFamily="34" charset="0"/>
              <a:cs typeface="Arial" panose="020B0604020202020204" pitchFamily="34" charset="0"/>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cap="all" spc="100" dirty="0" smtClean="0">
                <a:solidFill>
                  <a:schemeClr val="bg1"/>
                </a:solidFill>
                <a:latin typeface="Arial" panose="020B0604020202020204" pitchFamily="34" charset="0"/>
                <a:cs typeface="Arial" panose="020B0604020202020204" pitchFamily="34" charset="0"/>
              </a:rPr>
              <a:t>key elements of effective community health initiatives</a:t>
            </a:r>
            <a:endParaRPr lang="en-US"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sp>
        <p:nvSpPr>
          <p:cNvPr id="7" name="TextBox 6"/>
          <p:cNvSpPr txBox="1"/>
          <p:nvPr/>
        </p:nvSpPr>
        <p:spPr>
          <a:xfrm>
            <a:off x="487947" y="1045441"/>
            <a:ext cx="8168106" cy="4760278"/>
          </a:xfrm>
          <a:prstGeom prst="rect">
            <a:avLst/>
          </a:prstGeom>
          <a:noFill/>
        </p:spPr>
        <p:txBody>
          <a:bodyPr wrap="square" rtlCol="0">
            <a:spAutoFit/>
          </a:bodyPr>
          <a:lstStyle/>
          <a:p>
            <a:pPr marL="274320" indent="-274320">
              <a:lnSpc>
                <a:spcPts val="2760"/>
              </a:lnSpc>
              <a:spcBef>
                <a:spcPts val="1200"/>
              </a:spcBef>
              <a:buClr>
                <a:schemeClr val="accent2"/>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Multi-level interventions including environmental and policy change</a:t>
            </a:r>
          </a:p>
          <a:p>
            <a:pPr marL="274320" indent="-274320">
              <a:lnSpc>
                <a:spcPts val="2760"/>
              </a:lnSpc>
              <a:spcBef>
                <a:spcPts val="1200"/>
              </a:spcBef>
              <a:buClr>
                <a:schemeClr val="accent2"/>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A geographic, place-based focus</a:t>
            </a:r>
          </a:p>
          <a:p>
            <a:pPr marL="274320" indent="-274320">
              <a:lnSpc>
                <a:spcPts val="2760"/>
              </a:lnSpc>
              <a:spcBef>
                <a:spcPts val="1200"/>
              </a:spcBef>
              <a:buClr>
                <a:schemeClr val="accent2"/>
              </a:buClr>
              <a:buFont typeface="Arial"/>
              <a:buChar char="•"/>
              <a:defRPr/>
            </a:pPr>
            <a:r>
              <a:rPr lang="en-US" sz="2400" dirty="0" smtClean="0">
                <a:latin typeface="Arial" panose="020B0604020202020204" pitchFamily="34" charset="0"/>
                <a:ea typeface="ＭＳ Ｐゴシック" pitchFamily="34" charset="-128"/>
                <a:cs typeface="Arial" panose="020B0604020202020204" pitchFamily="34" charset="0"/>
              </a:rPr>
              <a:t>Multi-</a:t>
            </a:r>
            <a:r>
              <a:rPr lang="en-US" sz="2400" dirty="0" err="1" smtClean="0">
                <a:latin typeface="Arial" panose="020B0604020202020204" pitchFamily="34" charset="0"/>
                <a:ea typeface="ＭＳ Ｐゴシック" pitchFamily="34" charset="-128"/>
                <a:cs typeface="Arial" panose="020B0604020202020204" pitchFamily="34" charset="0"/>
              </a:rPr>
              <a:t>sectorial</a:t>
            </a:r>
            <a:r>
              <a:rPr lang="en-US" sz="2400" dirty="0" smtClean="0">
                <a:latin typeface="Arial" panose="020B0604020202020204" pitchFamily="34" charset="0"/>
                <a:ea typeface="ＭＳ Ｐゴシック" pitchFamily="34" charset="-128"/>
                <a:cs typeface="Arial" panose="020B0604020202020204" pitchFamily="34" charset="0"/>
              </a:rPr>
              <a:t> collaboration </a:t>
            </a:r>
          </a:p>
          <a:p>
            <a:pPr marL="274320" indent="-274320">
              <a:lnSpc>
                <a:spcPts val="2760"/>
              </a:lnSpc>
              <a:spcBef>
                <a:spcPts val="1200"/>
              </a:spcBef>
              <a:buClr>
                <a:schemeClr val="accent2"/>
              </a:buClr>
              <a:buFont typeface="Arial"/>
              <a:buChar char="•"/>
            </a:pPr>
            <a:r>
              <a:rPr lang="en-US" sz="2400" dirty="0" smtClean="0">
                <a:latin typeface="Arial" panose="020B0604020202020204" pitchFamily="34" charset="0"/>
                <a:ea typeface="ＭＳ Ｐゴシック" pitchFamily="34" charset="-128"/>
                <a:cs typeface="Arial" panose="020B0604020202020204" pitchFamily="34" charset="0"/>
              </a:rPr>
              <a:t>Community engagement</a:t>
            </a:r>
          </a:p>
          <a:p>
            <a:pPr marL="274320" indent="-274320">
              <a:lnSpc>
                <a:spcPts val="2760"/>
              </a:lnSpc>
              <a:spcBef>
                <a:spcPts val="1200"/>
              </a:spcBef>
              <a:buClr>
                <a:schemeClr val="accent2"/>
              </a:buClr>
              <a:buFont typeface="Arial"/>
              <a:buChar char="•"/>
            </a:pPr>
            <a:r>
              <a:rPr lang="en-US" sz="2400" dirty="0" smtClean="0">
                <a:latin typeface="Arial" panose="020B0604020202020204" pitchFamily="34" charset="0"/>
                <a:ea typeface="ＭＳ Ｐゴシック" pitchFamily="34" charset="-128"/>
                <a:cs typeface="Arial" panose="020B0604020202020204" pitchFamily="34" charset="0"/>
              </a:rPr>
              <a:t>Leveraging the assets and strengths of communities and our own organization</a:t>
            </a:r>
          </a:p>
          <a:p>
            <a:pPr marL="274320" indent="-274320">
              <a:lnSpc>
                <a:spcPts val="2760"/>
              </a:lnSpc>
              <a:spcBef>
                <a:spcPts val="1200"/>
              </a:spcBef>
              <a:buClr>
                <a:schemeClr val="accent2"/>
              </a:buClr>
              <a:buFont typeface="Arial"/>
              <a:buChar char="•"/>
            </a:pPr>
            <a:r>
              <a:rPr lang="en-US" sz="2400" dirty="0" smtClean="0">
                <a:latin typeface="Arial" panose="020B0604020202020204" pitchFamily="34" charset="0"/>
                <a:ea typeface="ＭＳ Ｐゴシック" pitchFamily="34" charset="-128"/>
                <a:cs typeface="Arial" panose="020B0604020202020204" pitchFamily="34" charset="0"/>
              </a:rPr>
              <a:t>Long-term partnerships (7-10 years) </a:t>
            </a:r>
          </a:p>
          <a:p>
            <a:pPr marL="274320" indent="-274320">
              <a:lnSpc>
                <a:spcPts val="2760"/>
              </a:lnSpc>
              <a:spcBef>
                <a:spcPts val="1200"/>
              </a:spcBef>
              <a:buClr>
                <a:schemeClr val="accent2"/>
              </a:buClr>
              <a:buFont typeface="Arial"/>
              <a:buChar char="•"/>
            </a:pPr>
            <a:r>
              <a:rPr lang="en-US" sz="2400" dirty="0" smtClean="0">
                <a:latin typeface="Arial" panose="020B0604020202020204" pitchFamily="34" charset="0"/>
                <a:ea typeface="ＭＳ Ｐゴシック" pitchFamily="34" charset="-128"/>
                <a:cs typeface="Arial" panose="020B0604020202020204" pitchFamily="34" charset="0"/>
              </a:rPr>
              <a:t>A focus on addressing health inequities and  disparities</a:t>
            </a:r>
          </a:p>
          <a:p>
            <a:pPr marL="274320" indent="-274320">
              <a:lnSpc>
                <a:spcPts val="2760"/>
              </a:lnSpc>
              <a:spcBef>
                <a:spcPts val="1200"/>
              </a:spcBef>
              <a:buClr>
                <a:schemeClr val="accent2"/>
              </a:buClr>
              <a:buFont typeface="Arial"/>
              <a:buChar char="•"/>
            </a:pPr>
            <a:r>
              <a:rPr lang="en-US" sz="2400" dirty="0" smtClean="0">
                <a:latin typeface="Arial" panose="020B0604020202020204" pitchFamily="34" charset="0"/>
                <a:ea typeface="ＭＳ Ｐゴシック" pitchFamily="34" charset="-128"/>
                <a:cs typeface="Arial" panose="020B0604020202020204" pitchFamily="34" charset="0"/>
              </a:rPr>
              <a:t>Evaluation and evidence-informed public health</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err="1" smtClean="0">
                <a:solidFill>
                  <a:schemeClr val="bg1"/>
                </a:solidFill>
                <a:latin typeface="Arial" panose="020B0604020202020204" pitchFamily="34" charset="0"/>
                <a:cs typeface="Arial" panose="020B0604020202020204" pitchFamily="34" charset="0"/>
              </a:rPr>
              <a:t>rla</a:t>
            </a:r>
            <a:r>
              <a:rPr lang="en-US" sz="2700" cap="all" spc="100" dirty="0" smtClean="0">
                <a:solidFill>
                  <a:schemeClr val="bg1"/>
                </a:solidFill>
                <a:latin typeface="Arial" panose="020B0604020202020204" pitchFamily="34" charset="0"/>
                <a:cs typeface="Arial" panose="020B0604020202020204" pitchFamily="34" charset="0"/>
              </a:rPr>
              <a:t> evaluation plan overview</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sp>
        <p:nvSpPr>
          <p:cNvPr id="10" name="TextBox 9"/>
          <p:cNvSpPr txBox="1"/>
          <p:nvPr/>
        </p:nvSpPr>
        <p:spPr>
          <a:xfrm>
            <a:off x="641685" y="2550341"/>
            <a:ext cx="7860631" cy="1195199"/>
          </a:xfrm>
          <a:prstGeom prst="rect">
            <a:avLst/>
          </a:prstGeom>
          <a:noFill/>
        </p:spPr>
        <p:txBody>
          <a:bodyPr wrap="square" rtlCol="0">
            <a:spAutoFit/>
          </a:bodyPr>
          <a:lstStyle/>
          <a:p>
            <a:pPr algn="ctr">
              <a:lnSpc>
                <a:spcPts val="4320"/>
              </a:lnSpc>
            </a:pPr>
            <a:r>
              <a:rPr lang="en-US" sz="4000" dirty="0" smtClean="0">
                <a:solidFill>
                  <a:srgbClr val="0098BA"/>
                </a:solidFill>
                <a:latin typeface="Arial" panose="020B0604020202020204" pitchFamily="34" charset="0"/>
                <a:cs typeface="Arial" panose="020B0604020202020204" pitchFamily="34" charset="0"/>
              </a:rPr>
              <a:t>Resident Leadership Academy &amp; Community Improvement Project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evaluation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sp>
        <p:nvSpPr>
          <p:cNvPr id="16" name="Rounded Rectangle 15"/>
          <p:cNvSpPr/>
          <p:nvPr/>
        </p:nvSpPr>
        <p:spPr>
          <a:xfrm>
            <a:off x="5639469" y="4835924"/>
            <a:ext cx="2687053" cy="766011"/>
          </a:xfrm>
          <a:prstGeom prst="roundRect">
            <a:avLst>
              <a:gd name="adj" fmla="val 14868"/>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1560"/>
              </a:lnSpc>
              <a:spcBef>
                <a:spcPct val="30000"/>
              </a:spcBef>
            </a:pPr>
            <a:r>
              <a:rPr lang="en-US" dirty="0" smtClean="0">
                <a:latin typeface="Arial" panose="020B0604020202020204" pitchFamily="34" charset="0"/>
                <a:cs typeface="Arial" panose="020B0604020202020204" pitchFamily="34" charset="0"/>
              </a:rPr>
              <a:t>PARTICIPANT CHECK-IN EXAMPLE</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095" y="1131532"/>
            <a:ext cx="2971800" cy="3886200"/>
          </a:xfrm>
          <a:prstGeom prst="roundRect">
            <a:avLst>
              <a:gd name="adj" fmla="val 3307"/>
            </a:avLst>
          </a:prstGeom>
          <a:solidFill>
            <a:schemeClr val="bg1"/>
          </a:solidFill>
          <a:ln w="19050" cap="flat" cmpd="sng" algn="ctr">
            <a:solidFill>
              <a:srgbClr val="791344"/>
            </a:solidFill>
            <a:prstDash val="solid"/>
            <a:round/>
            <a:headEnd type="none" w="med" len="med"/>
            <a:tailEnd type="none" w="med" len="med"/>
          </a:ln>
          <a:effectLst/>
        </p:spPr>
      </p:pic>
      <p:sp>
        <p:nvSpPr>
          <p:cNvPr id="8" name="TextBox 7"/>
          <p:cNvSpPr txBox="1"/>
          <p:nvPr/>
        </p:nvSpPr>
        <p:spPr>
          <a:xfrm>
            <a:off x="675106" y="1207168"/>
            <a:ext cx="4170947" cy="4319131"/>
          </a:xfrm>
          <a:prstGeom prst="rect">
            <a:avLst/>
          </a:prstGeom>
          <a:noFill/>
        </p:spPr>
        <p:txBody>
          <a:bodyPr wrap="square" rtlCol="0">
            <a:spAutoFit/>
          </a:bodyPr>
          <a:lstStyle/>
          <a:p>
            <a:pPr>
              <a:defRPr/>
            </a:pPr>
            <a:r>
              <a:rPr lang="en-US" sz="2400" b="1" i="1" dirty="0" smtClean="0">
                <a:latin typeface="Arial" panose="020B0604020202020204" pitchFamily="34" charset="0"/>
                <a:cs typeface="Arial" panose="020B0604020202020204" pitchFamily="34" charset="0"/>
              </a:rPr>
              <a:t>Evaluation Steps:</a:t>
            </a:r>
          </a:p>
          <a:p>
            <a:pPr marL="274320" indent="-274320">
              <a:lnSpc>
                <a:spcPts val="2380"/>
              </a:lnSpc>
              <a:spcBef>
                <a:spcPts val="1200"/>
              </a:spcBef>
              <a:buFont typeface="Arial" charset="0"/>
              <a:buChar char="•"/>
              <a:defRPr/>
            </a:pPr>
            <a:r>
              <a:rPr lang="en-US" sz="2400" dirty="0" smtClean="0">
                <a:latin typeface="Arial" panose="020B0604020202020204" pitchFamily="34" charset="0"/>
                <a:cs typeface="Arial" panose="020B0604020202020204" pitchFamily="34" charset="0"/>
              </a:rPr>
              <a:t>1 ½ hour Focus Group to provide feedback</a:t>
            </a:r>
          </a:p>
          <a:p>
            <a:pPr marL="274320" indent="-274320">
              <a:lnSpc>
                <a:spcPts val="2380"/>
              </a:lnSpc>
              <a:spcBef>
                <a:spcPts val="1200"/>
              </a:spcBef>
              <a:buFont typeface="Arial" charset="0"/>
              <a:buChar char="•"/>
              <a:defRPr/>
            </a:pPr>
            <a:r>
              <a:rPr lang="en-US" sz="2400" dirty="0" smtClean="0">
                <a:latin typeface="Arial" panose="020B0604020202020204" pitchFamily="34" charset="0"/>
                <a:cs typeface="Arial" panose="020B0604020202020204" pitchFamily="34" charset="0"/>
              </a:rPr>
              <a:t>Knowledge-based Survey </a:t>
            </a:r>
          </a:p>
          <a:p>
            <a:pPr marL="274320" indent="-274320">
              <a:lnSpc>
                <a:spcPts val="2380"/>
              </a:lnSpc>
              <a:spcBef>
                <a:spcPts val="1200"/>
              </a:spcBef>
              <a:buFont typeface="Arial" charset="0"/>
              <a:buChar char="•"/>
              <a:defRPr/>
            </a:pPr>
            <a:r>
              <a:rPr lang="en-US" sz="2400" dirty="0" smtClean="0">
                <a:latin typeface="Arial" panose="020B0604020202020204" pitchFamily="34" charset="0"/>
                <a:cs typeface="Arial" panose="020B0604020202020204" pitchFamily="34" charset="0"/>
              </a:rPr>
              <a:t>Review Community Improvement Project Plans &amp; Photos </a:t>
            </a:r>
          </a:p>
          <a:p>
            <a:pPr marL="274320" indent="-274320">
              <a:lnSpc>
                <a:spcPts val="2380"/>
              </a:lnSpc>
              <a:spcBef>
                <a:spcPts val="1200"/>
              </a:spcBef>
              <a:buFont typeface="Arial" charset="0"/>
              <a:buChar char="•"/>
              <a:defRPr/>
            </a:pPr>
            <a:r>
              <a:rPr lang="en-US" sz="2400" dirty="0" smtClean="0">
                <a:latin typeface="Arial" panose="020B0604020202020204" pitchFamily="34" charset="0"/>
                <a:cs typeface="Arial" panose="020B0604020202020204" pitchFamily="34" charset="0"/>
              </a:rPr>
              <a:t>Weekly participant check-in at each session</a:t>
            </a:r>
          </a:p>
          <a:p>
            <a:pPr marL="274320" indent="-274320">
              <a:lnSpc>
                <a:spcPts val="2380"/>
              </a:lnSpc>
              <a:spcBef>
                <a:spcPts val="1200"/>
              </a:spcBef>
              <a:buFont typeface="Arial" charset="0"/>
              <a:buChar char="•"/>
              <a:defRPr/>
            </a:pPr>
            <a:r>
              <a:rPr lang="en-US" sz="2400" dirty="0" smtClean="0">
                <a:latin typeface="Arial" panose="020B0604020202020204" pitchFamily="34" charset="0"/>
                <a:cs typeface="Arial" panose="020B0604020202020204" pitchFamily="34" charset="0"/>
              </a:rPr>
              <a:t>Document positive changes in the community</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EXAMPLE: CHULA VISTA ELECTRIC BOXES EFFORT</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15</a:t>
            </a:fld>
            <a:endParaRPr lang="en-US" sz="1125" dirty="0">
              <a:solidFill>
                <a:schemeClr val="tx1"/>
              </a:solidFill>
              <a:latin typeface="Capitals"/>
              <a:cs typeface="Capitals"/>
            </a:endParaRPr>
          </a:p>
        </p:txBody>
      </p:sp>
      <p:sp>
        <p:nvSpPr>
          <p:cNvPr id="8" name="TextBox 7"/>
          <p:cNvSpPr txBox="1"/>
          <p:nvPr/>
        </p:nvSpPr>
        <p:spPr>
          <a:xfrm>
            <a:off x="685132" y="920621"/>
            <a:ext cx="7773736" cy="5016758"/>
          </a:xfrm>
          <a:prstGeom prst="rect">
            <a:avLst/>
          </a:prstGeom>
          <a:noFill/>
        </p:spPr>
        <p:txBody>
          <a:bodyPr wrap="square" rtlCol="0">
            <a:spAutoFit/>
          </a:bodyPr>
          <a:lstStyle/>
          <a:p>
            <a:pPr algn="ctr">
              <a:defRPr/>
            </a:pPr>
            <a:r>
              <a:rPr lang="en-US" sz="4000" dirty="0" smtClean="0">
                <a:solidFill>
                  <a:schemeClr val="accent3"/>
                </a:solidFill>
                <a:latin typeface="Arial" panose="020B0604020202020204" pitchFamily="34" charset="0"/>
                <a:cs typeface="Arial" panose="020B0604020202020204" pitchFamily="34" charset="0"/>
              </a:rPr>
              <a:t>Video testimonials</a:t>
            </a:r>
          </a:p>
          <a:p>
            <a:pPr algn="ctr">
              <a:defRPr/>
            </a:pPr>
            <a:r>
              <a:rPr lang="en-US" sz="4000" dirty="0" smtClean="0">
                <a:solidFill>
                  <a:schemeClr val="accent3"/>
                </a:solidFill>
                <a:latin typeface="Arial" panose="020B0604020202020204" pitchFamily="34" charset="0"/>
                <a:cs typeface="Arial" panose="020B0604020202020204" pitchFamily="34" charset="0"/>
              </a:rPr>
              <a:t>and documentaries</a:t>
            </a:r>
          </a:p>
          <a:p>
            <a:pPr algn="ctr">
              <a:defRPr/>
            </a:pPr>
            <a:endParaRPr lang="en-US" sz="4000" dirty="0" smtClean="0">
              <a:latin typeface="Arial" panose="020B0604020202020204" pitchFamily="34" charset="0"/>
              <a:cs typeface="Arial" panose="020B0604020202020204" pitchFamily="34" charset="0"/>
            </a:endParaRPr>
          </a:p>
          <a:p>
            <a:pPr algn="ctr">
              <a:defRPr/>
            </a:pPr>
            <a:r>
              <a:rPr lang="en-US" sz="4000" dirty="0" smtClean="0">
                <a:solidFill>
                  <a:schemeClr val="accent5"/>
                </a:solidFill>
                <a:latin typeface="Arial" panose="020B0604020202020204" pitchFamily="34" charset="0"/>
                <a:cs typeface="Arial" panose="020B0604020202020204" pitchFamily="34" charset="0"/>
              </a:rPr>
              <a:t>Before and after photos</a:t>
            </a:r>
          </a:p>
          <a:p>
            <a:pPr algn="ctr">
              <a:defRPr/>
            </a:pPr>
            <a:endParaRPr lang="en-US" sz="4000" dirty="0" smtClean="0">
              <a:latin typeface="Arial" panose="020B0604020202020204" pitchFamily="34" charset="0"/>
              <a:cs typeface="Arial" panose="020B0604020202020204" pitchFamily="34" charset="0"/>
            </a:endParaRPr>
          </a:p>
          <a:p>
            <a:pPr algn="ctr">
              <a:defRPr/>
            </a:pPr>
            <a:r>
              <a:rPr lang="en-US" sz="4000" dirty="0" smtClean="0">
                <a:solidFill>
                  <a:srgbClr val="E78E23"/>
                </a:solidFill>
                <a:latin typeface="Arial" panose="020B0604020202020204" pitchFamily="34" charset="0"/>
                <a:cs typeface="Arial" panose="020B0604020202020204" pitchFamily="34" charset="0"/>
              </a:rPr>
              <a:t>Using community</a:t>
            </a:r>
          </a:p>
          <a:p>
            <a:pPr algn="ctr">
              <a:defRPr/>
            </a:pPr>
            <a:r>
              <a:rPr lang="en-US" sz="4000" dirty="0" smtClean="0">
                <a:solidFill>
                  <a:srgbClr val="E78E23"/>
                </a:solidFill>
                <a:latin typeface="Arial" panose="020B0604020202020204" pitchFamily="34" charset="0"/>
                <a:cs typeface="Arial" panose="020B0604020202020204" pitchFamily="34" charset="0"/>
              </a:rPr>
              <a:t>art to create interactive environments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descr="IMG_1968"/>
          <p:cNvPicPr>
            <a:picLocks noChangeAspect="1" noChangeArrowheads="1"/>
          </p:cNvPicPr>
          <p:nvPr/>
        </p:nvPicPr>
        <p:blipFill>
          <a:blip r:embed="rId3">
            <a:extLst>
              <a:ext uri="{28A0092B-C50C-407E-A947-70E740481C1C}">
                <a14:useLocalDpi xmlns:a14="http://schemas.microsoft.com/office/drawing/2010/main" val="0"/>
              </a:ext>
            </a:extLst>
          </a:blip>
          <a:srcRect l="22169" t="19139" r="17225" b="9357"/>
          <a:stretch>
            <a:fillRect/>
          </a:stretch>
        </p:blipFill>
        <p:spPr bwMode="auto">
          <a:xfrm>
            <a:off x="2973500" y="914400"/>
            <a:ext cx="3197000" cy="5029200"/>
          </a:xfrm>
          <a:prstGeom prst="roundRect">
            <a:avLst>
              <a:gd name="adj" fmla="val 3307"/>
            </a:avLst>
          </a:prstGeom>
          <a:solidFill>
            <a:schemeClr val="accent5"/>
          </a:solidFill>
          <a:ln w="25400" cap="flat" cmpd="sng" algn="ctr">
            <a:solidFill>
              <a:schemeClr val="accent5"/>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EXAMPLE: CHULA VISTA ELECTRIC BOXES EFFORT</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pic>
        <p:nvPicPr>
          <p:cNvPr id="18" name="Picture 3" descr="C:\Users\drichardson\Desktop\CV Utility Box Program Workshop Photos\Final Products\P5260238.JPG"/>
          <p:cNvPicPr>
            <a:picLocks noChangeAspect="1" noChangeArrowheads="1"/>
          </p:cNvPicPr>
          <p:nvPr/>
        </p:nvPicPr>
        <p:blipFill>
          <a:blip r:embed="rId4">
            <a:extLst>
              <a:ext uri="{28A0092B-C50C-407E-A947-70E740481C1C}">
                <a14:useLocalDpi xmlns:a14="http://schemas.microsoft.com/office/drawing/2010/main" val="0"/>
              </a:ext>
            </a:extLst>
          </a:blip>
          <a:srcRect l="7925" r="7791"/>
          <a:stretch>
            <a:fillRect/>
          </a:stretch>
        </p:blipFill>
        <p:spPr bwMode="auto">
          <a:xfrm>
            <a:off x="2984970" y="914400"/>
            <a:ext cx="3179115" cy="5029200"/>
          </a:xfrm>
          <a:prstGeom prst="roundRect">
            <a:avLst>
              <a:gd name="adj" fmla="val 3307"/>
            </a:avLst>
          </a:prstGeom>
          <a:solidFill>
            <a:schemeClr val="accent5"/>
          </a:solidFill>
          <a:ln w="25400" cap="flat" cmpd="sng" algn="ctr">
            <a:solidFill>
              <a:schemeClr val="accent5"/>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IMG_1973"/>
          <p:cNvPicPr>
            <a:picLocks noChangeAspect="1" noChangeArrowheads="1"/>
          </p:cNvPicPr>
          <p:nvPr/>
        </p:nvPicPr>
        <p:blipFill>
          <a:blip r:embed="rId3">
            <a:extLst>
              <a:ext uri="{28A0092B-C50C-407E-A947-70E740481C1C}">
                <a14:useLocalDpi xmlns:a14="http://schemas.microsoft.com/office/drawing/2010/main" val="0"/>
              </a:ext>
            </a:extLst>
          </a:blip>
          <a:srcRect l="19846" t="9747" r="22947"/>
          <a:stretch>
            <a:fillRect/>
          </a:stretch>
        </p:blipFill>
        <p:spPr bwMode="auto">
          <a:xfrm>
            <a:off x="3260008" y="914400"/>
            <a:ext cx="2620950" cy="5029200"/>
          </a:xfrm>
          <a:prstGeom prst="roundRect">
            <a:avLst>
              <a:gd name="adj" fmla="val 3307"/>
            </a:avLst>
          </a:prstGeom>
          <a:solidFill>
            <a:schemeClr val="accent5"/>
          </a:solidFill>
          <a:ln w="25400" cap="flat" cmpd="sng" algn="ctr">
            <a:solidFill>
              <a:srgbClr val="600D13"/>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EXAMPLE: CHULA VISTA ELECTRIC BOXES EFFORT</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pic>
        <p:nvPicPr>
          <p:cNvPr id="7" name="Picture 3" descr="C:\Users\drichardson\Desktop\CV Utility Box Program Workshop Photos\Final Products\P5260231.JPG"/>
          <p:cNvPicPr>
            <a:picLocks noChangeAspect="1" noChangeArrowheads="1"/>
          </p:cNvPicPr>
          <p:nvPr/>
        </p:nvPicPr>
        <p:blipFill>
          <a:blip r:embed="rId4">
            <a:extLst>
              <a:ext uri="{28A0092B-C50C-407E-A947-70E740481C1C}">
                <a14:useLocalDpi xmlns:a14="http://schemas.microsoft.com/office/drawing/2010/main" val="0"/>
              </a:ext>
            </a:extLst>
          </a:blip>
          <a:srcRect l="22308" t="10519" r="20632"/>
          <a:stretch>
            <a:fillRect/>
          </a:stretch>
        </p:blipFill>
        <p:spPr bwMode="auto">
          <a:xfrm>
            <a:off x="3259029" y="914400"/>
            <a:ext cx="2625943" cy="5029200"/>
          </a:xfrm>
          <a:prstGeom prst="roundRect">
            <a:avLst>
              <a:gd name="adj" fmla="val 3307"/>
            </a:avLst>
          </a:prstGeom>
          <a:solidFill>
            <a:schemeClr val="accent5"/>
          </a:solidFill>
          <a:ln w="25400" cap="flat" cmpd="sng" algn="ctr">
            <a:solidFill>
              <a:srgbClr val="600D13"/>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descr="IMG_1821.JPG"/>
          <p:cNvPicPr>
            <a:picLocks noChangeAspect="1" noChangeArrowheads="1"/>
          </p:cNvPicPr>
          <p:nvPr/>
        </p:nvPicPr>
        <p:blipFill>
          <a:blip r:embed="rId3">
            <a:extLst>
              <a:ext uri="{28A0092B-C50C-407E-A947-70E740481C1C}">
                <a14:useLocalDpi xmlns:a14="http://schemas.microsoft.com/office/drawing/2010/main" val="0"/>
              </a:ext>
            </a:extLst>
          </a:blip>
          <a:srcRect l="22646" t="13655" r="20211" b="7926"/>
          <a:stretch>
            <a:fillRect/>
          </a:stretch>
        </p:blipFill>
        <p:spPr bwMode="auto">
          <a:xfrm>
            <a:off x="3284200" y="914400"/>
            <a:ext cx="2575601" cy="5029200"/>
          </a:xfrm>
          <a:prstGeom prst="roundRect">
            <a:avLst>
              <a:gd name="adj" fmla="val 3307"/>
            </a:avLst>
          </a:prstGeom>
          <a:solidFill>
            <a:schemeClr val="accent5"/>
          </a:solidFill>
          <a:ln w="25400" cap="flat" cmpd="sng" algn="ctr">
            <a:solidFill>
              <a:schemeClr val="accent1"/>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EXAMPLE: CHULA VISTA ELECTRIC BOXES EFFORT</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pic>
        <p:nvPicPr>
          <p:cNvPr id="8" name="Picture 3" descr="C:\Users\drichardson\Desktop\CV Utility Box Program Workshop Photos\Final Products\P5260199.JPG"/>
          <p:cNvPicPr>
            <a:picLocks noChangeAspect="1" noChangeArrowheads="1"/>
          </p:cNvPicPr>
          <p:nvPr/>
        </p:nvPicPr>
        <p:blipFill>
          <a:blip r:embed="rId4">
            <a:extLst>
              <a:ext uri="{28A0092B-C50C-407E-A947-70E740481C1C}">
                <a14:useLocalDpi xmlns:a14="http://schemas.microsoft.com/office/drawing/2010/main" val="0"/>
              </a:ext>
            </a:extLst>
          </a:blip>
          <a:srcRect l="15829" r="16171"/>
          <a:stretch>
            <a:fillRect/>
          </a:stretch>
        </p:blipFill>
        <p:spPr bwMode="auto">
          <a:xfrm>
            <a:off x="3292366" y="914400"/>
            <a:ext cx="2564324" cy="5029200"/>
          </a:xfrm>
          <a:prstGeom prst="roundRect">
            <a:avLst>
              <a:gd name="adj" fmla="val 3307"/>
            </a:avLst>
          </a:prstGeom>
          <a:solidFill>
            <a:schemeClr val="accent5"/>
          </a:solidFill>
          <a:ln w="25400" cap="flat" cmpd="sng" algn="ctr">
            <a:solidFill>
              <a:schemeClr val="accent1"/>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IMG_1941"/>
          <p:cNvPicPr>
            <a:picLocks noChangeAspect="1" noChangeArrowheads="1"/>
          </p:cNvPicPr>
          <p:nvPr/>
        </p:nvPicPr>
        <p:blipFill>
          <a:blip r:embed="rId3">
            <a:extLst>
              <a:ext uri="{28A0092B-C50C-407E-A947-70E740481C1C}">
                <a14:useLocalDpi xmlns:a14="http://schemas.microsoft.com/office/drawing/2010/main" val="0"/>
              </a:ext>
            </a:extLst>
          </a:blip>
          <a:srcRect l="21526" t="12385" r="23058" b="6997"/>
          <a:stretch>
            <a:fillRect/>
          </a:stretch>
        </p:blipFill>
        <p:spPr bwMode="auto">
          <a:xfrm>
            <a:off x="3275613" y="914400"/>
            <a:ext cx="2592774" cy="5029200"/>
          </a:xfrm>
          <a:prstGeom prst="roundRect">
            <a:avLst>
              <a:gd name="adj" fmla="val 3307"/>
            </a:avLst>
          </a:prstGeom>
          <a:solidFill>
            <a:schemeClr val="accent5"/>
          </a:solidFill>
          <a:ln w="25400" cap="flat" cmpd="sng" algn="ctr">
            <a:solidFill>
              <a:schemeClr val="accent3"/>
            </a:solidFill>
            <a:prstDash val="solid"/>
            <a:round/>
            <a:headEnd type="none" w="med" len="med"/>
            <a:tailEnd type="none" w="med" len="med"/>
          </a:ln>
          <a:effectLst/>
          <a:extLst/>
        </p:spPr>
      </p:pic>
      <p:pic>
        <p:nvPicPr>
          <p:cNvPr id="7" name="Picture 3" descr="C:\Users\drichardson\Desktop\CV Utility Box Program Workshop Photos\Final Products\P5260204.JPG"/>
          <p:cNvPicPr>
            <a:picLocks noChangeAspect="1" noChangeArrowheads="1"/>
          </p:cNvPicPr>
          <p:nvPr/>
        </p:nvPicPr>
        <p:blipFill>
          <a:blip r:embed="rId4">
            <a:extLst>
              <a:ext uri="{28A0092B-C50C-407E-A947-70E740481C1C}">
                <a14:useLocalDpi xmlns:a14="http://schemas.microsoft.com/office/drawing/2010/main" val="0"/>
              </a:ext>
            </a:extLst>
          </a:blip>
          <a:srcRect l="15975" t="7602" r="21011"/>
          <a:stretch>
            <a:fillRect/>
          </a:stretch>
        </p:blipFill>
        <p:spPr bwMode="auto">
          <a:xfrm>
            <a:off x="3284276" y="914400"/>
            <a:ext cx="2572414" cy="5029200"/>
          </a:xfrm>
          <a:prstGeom prst="roundRect">
            <a:avLst>
              <a:gd name="adj" fmla="val 3307"/>
            </a:avLst>
          </a:prstGeom>
          <a:solidFill>
            <a:schemeClr val="accent5"/>
          </a:solidFill>
          <a:ln w="25400" cap="flat" cmpd="sng" algn="ctr">
            <a:solidFill>
              <a:schemeClr val="accent3"/>
            </a:solidFill>
            <a:prstDash val="solid"/>
            <a:round/>
            <a:headEnd type="none" w="med" len="med"/>
            <a:tailEnd type="none" w="med" len="med"/>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EXAMPLE: CHULA VISTA ELECTRIC BOXES EFFORT</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AGENDA</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6" name="Rounded Rectangle 15"/>
          <p:cNvSpPr/>
          <p:nvPr/>
        </p:nvSpPr>
        <p:spPr>
          <a:xfrm>
            <a:off x="350274" y="827549"/>
            <a:ext cx="2841659" cy="5202903"/>
          </a:xfrm>
          <a:prstGeom prst="roundRect">
            <a:avLst>
              <a:gd name="adj" fmla="val 4755"/>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sz="1400" b="1" dirty="0" smtClean="0">
                <a:solidFill>
                  <a:srgbClr val="FFFFFF"/>
                </a:solidFill>
                <a:latin typeface="Arial" panose="020B0604020202020204" pitchFamily="34" charset="0"/>
                <a:cs typeface="Arial" panose="020B0604020202020204" pitchFamily="34" charset="0"/>
              </a:rPr>
              <a:t>SESSION 10</a:t>
            </a:r>
          </a:p>
          <a:p>
            <a:pPr marL="91440" indent="-91440" algn="ctr">
              <a:lnSpc>
                <a:spcPts val="1360"/>
              </a:lnSpc>
            </a:pPr>
            <a:r>
              <a:rPr lang="en-US" sz="1400" b="1" dirty="0" smtClean="0">
                <a:solidFill>
                  <a:srgbClr val="FFFFFF"/>
                </a:solidFill>
                <a:latin typeface="Arial" panose="020B0604020202020204" pitchFamily="34" charset="0"/>
                <a:cs typeface="Arial" panose="020B0604020202020204" pitchFamily="34" charset="0"/>
              </a:rPr>
              <a:t>OBJECTIVES</a:t>
            </a:r>
            <a:endParaRPr lang="en-US" sz="1400" dirty="0" smtClean="0">
              <a:solidFill>
                <a:srgbClr val="FFFFFF"/>
              </a:solidFill>
              <a:latin typeface="Arial" panose="020B0604020202020204" pitchFamily="34" charset="0"/>
              <a:cs typeface="Arial" panose="020B0604020202020204" pitchFamily="34" charset="0"/>
            </a:endParaRPr>
          </a:p>
          <a:p>
            <a:pPr marL="182880" indent="-182880">
              <a:lnSpc>
                <a:spcPts val="1600"/>
              </a:lnSpc>
              <a:spcBef>
                <a:spcPts val="1200"/>
              </a:spcBef>
              <a:buFont typeface="Arial"/>
              <a:buChar char="•"/>
              <a:defRPr/>
            </a:pPr>
            <a:r>
              <a:rPr lang="en-US" sz="1400" dirty="0" smtClean="0">
                <a:solidFill>
                  <a:srgbClr val="FFFFFF"/>
                </a:solidFill>
                <a:latin typeface="Arial" panose="020B0604020202020204" pitchFamily="34" charset="0"/>
                <a:cs typeface="Arial" panose="020B0604020202020204" pitchFamily="34" charset="0"/>
              </a:rPr>
              <a:t>To understand how to assess, document and implement the effect of your Community Improvement Project (e.g., pre/post survey, before-after photos, identify meaningful measure of change created)</a:t>
            </a:r>
          </a:p>
          <a:p>
            <a:pPr marL="182880" indent="-182880">
              <a:lnSpc>
                <a:spcPts val="1600"/>
              </a:lnSpc>
              <a:spcBef>
                <a:spcPts val="1200"/>
              </a:spcBef>
              <a:buFont typeface="Arial"/>
              <a:buChar char="•"/>
              <a:defRPr/>
            </a:pPr>
            <a:r>
              <a:rPr lang="en-US" sz="1400" dirty="0" smtClean="0">
                <a:solidFill>
                  <a:srgbClr val="FFFFFF"/>
                </a:solidFill>
                <a:latin typeface="Arial" panose="020B0604020202020204" pitchFamily="34" charset="0"/>
                <a:cs typeface="Arial" panose="020B0604020202020204" pitchFamily="34" charset="0"/>
              </a:rPr>
              <a:t>To understand the value of community celebration as a way to recognize achievements and stimulate future community action</a:t>
            </a:r>
          </a:p>
          <a:p>
            <a:pPr marL="182880" indent="-182880">
              <a:lnSpc>
                <a:spcPts val="1600"/>
              </a:lnSpc>
              <a:spcBef>
                <a:spcPts val="1200"/>
              </a:spcBef>
              <a:buFont typeface="Arial"/>
              <a:buChar char="•"/>
              <a:defRPr/>
            </a:pPr>
            <a:r>
              <a:rPr lang="en-US" sz="1400" dirty="0" smtClean="0">
                <a:solidFill>
                  <a:srgbClr val="FFFFFF"/>
                </a:solidFill>
                <a:latin typeface="Arial" panose="020B0604020202020204" pitchFamily="34" charset="0"/>
                <a:cs typeface="Arial" panose="020B0604020202020204" pitchFamily="34" charset="0"/>
              </a:rPr>
              <a:t>To describe the issue, the implementation steps, evaluation strategies, and celebration associated with the successful Community Improvement Project </a:t>
            </a:r>
          </a:p>
          <a:p>
            <a:pPr>
              <a:defRPr/>
            </a:pPr>
            <a:endParaRPr lang="en-US" sz="1200" dirty="0" smtClean="0">
              <a:solidFill>
                <a:srgbClr val="FFFFFF"/>
              </a:solidFill>
              <a:latin typeface="Arial" panose="020B0604020202020204" pitchFamily="34" charset="0"/>
              <a:ea typeface="ＭＳ Ｐゴシック" pitchFamily="34" charset="-128"/>
              <a:cs typeface="Arial" panose="020B0604020202020204" pitchFamily="34" charset="0"/>
            </a:endParaRPr>
          </a:p>
        </p:txBody>
      </p:sp>
      <p:grpSp>
        <p:nvGrpSpPr>
          <p:cNvPr id="29" name="Group 28"/>
          <p:cNvGrpSpPr/>
          <p:nvPr/>
        </p:nvGrpSpPr>
        <p:grpSpPr>
          <a:xfrm>
            <a:off x="3434600" y="1366897"/>
            <a:ext cx="5401552" cy="4124206"/>
            <a:chOff x="3434600" y="874455"/>
            <a:chExt cx="5401552" cy="4124206"/>
          </a:xfrm>
        </p:grpSpPr>
        <p:sp>
          <p:nvSpPr>
            <p:cNvPr id="18" name="TextBox 17"/>
            <p:cNvSpPr txBox="1"/>
            <p:nvPr/>
          </p:nvSpPr>
          <p:spPr>
            <a:xfrm>
              <a:off x="3556000" y="874455"/>
              <a:ext cx="5037667" cy="4124206"/>
            </a:xfrm>
            <a:prstGeom prst="rect">
              <a:avLst/>
            </a:prstGeom>
            <a:noFill/>
          </p:spPr>
          <p:txBody>
            <a:bodyPr wrap="square" rtlCol="0">
              <a:spAutoFit/>
            </a:bodyPr>
            <a:lstStyle/>
            <a:p>
              <a:pPr indent="-91440" fontAlgn="base">
                <a:tabLst>
                  <a:tab pos="114300" algn="l"/>
                </a:tabLst>
                <a:defRPr/>
              </a:pPr>
              <a:r>
                <a:rPr lang="en-US" sz="2500" b="1" i="1" dirty="0" smtClean="0">
                  <a:solidFill>
                    <a:srgbClr val="791344"/>
                  </a:solidFill>
                  <a:latin typeface="Arial" panose="020B0604020202020204" pitchFamily="34" charset="0"/>
                  <a:cs typeface="Arial" panose="020B0604020202020204" pitchFamily="34" charset="0"/>
                </a:rPr>
                <a:t>Welcome</a:t>
              </a:r>
              <a:endParaRPr lang="en-US" sz="1400" dirty="0" smtClean="0">
                <a:solidFill>
                  <a:srgbClr val="791344"/>
                </a:solidFill>
                <a:latin typeface="Arial" panose="020B0604020202020204" pitchFamily="34" charset="0"/>
                <a:cs typeface="Arial" panose="020B0604020202020204" pitchFamily="34" charset="0"/>
              </a:endParaRPr>
            </a:p>
            <a:p>
              <a:pPr indent="-91440" fontAlgn="base">
                <a:tabLst>
                  <a:tab pos="114300" algn="l"/>
                </a:tabLst>
                <a:defRPr/>
              </a:pPr>
              <a:r>
                <a:rPr lang="en-US" sz="2500" b="1" i="1" dirty="0" smtClean="0">
                  <a:solidFill>
                    <a:srgbClr val="DEAB43"/>
                  </a:solidFill>
                  <a:latin typeface="Arial" panose="020B0604020202020204" pitchFamily="34" charset="0"/>
                  <a:cs typeface="Arial" panose="020B0604020202020204" pitchFamily="34" charset="0"/>
                </a:rPr>
                <a:t>Evaluation</a:t>
              </a:r>
            </a:p>
            <a:p>
              <a:pPr marL="182880" lvl="0" indent="-182880" fontAlgn="base">
                <a:buFont typeface="Arial"/>
                <a:buChar char="•"/>
                <a:tabLst>
                  <a:tab pos="114300" algn="l"/>
                </a:tabLst>
                <a:defRPr/>
              </a:pPr>
              <a:r>
                <a:rPr lang="en-US" sz="1400" dirty="0" smtClean="0">
                  <a:solidFill>
                    <a:prstClr val="black"/>
                  </a:solidFill>
                  <a:latin typeface="Arial" panose="020B0604020202020204" pitchFamily="34" charset="0"/>
                  <a:cs typeface="Arial" panose="020B0604020202020204" pitchFamily="34" charset="0"/>
                </a:rPr>
                <a:t>Outcomes and Measures</a:t>
              </a:r>
            </a:p>
            <a:p>
              <a:pPr marL="182880" indent="-182880" fontAlgn="base">
                <a:buFont typeface="Arial"/>
                <a:buChar char="•"/>
                <a:tabLst>
                  <a:tab pos="114300" algn="l"/>
                </a:tabLst>
                <a:defRPr/>
              </a:pPr>
              <a:r>
                <a:rPr lang="en-US" sz="1400" dirty="0" smtClean="0">
                  <a:solidFill>
                    <a:prstClr val="black"/>
                  </a:solidFill>
                  <a:latin typeface="Arial" panose="020B0604020202020204" pitchFamily="34" charset="0"/>
                  <a:cs typeface="Arial" panose="020B0604020202020204" pitchFamily="34" charset="0"/>
                </a:rPr>
                <a:t>Resident Leadership Academy CIP Evaluation Plan</a:t>
              </a:r>
            </a:p>
            <a:p>
              <a:pPr marL="182880" indent="-182880" fontAlgn="base">
                <a:buFont typeface="Arial"/>
                <a:buChar char="•"/>
                <a:tabLst>
                  <a:tab pos="114300" algn="l"/>
                </a:tabLst>
                <a:defRPr/>
              </a:pPr>
              <a:r>
                <a:rPr lang="en-US" sz="1400" dirty="0" smtClean="0">
                  <a:solidFill>
                    <a:prstClr val="black"/>
                  </a:solidFill>
                  <a:latin typeface="Arial" panose="020B0604020202020204" pitchFamily="34" charset="0"/>
                  <a:cs typeface="Arial" panose="020B0604020202020204" pitchFamily="34" charset="0"/>
                </a:rPr>
                <a:t>Chula Vista Evaluation Example</a:t>
              </a:r>
            </a:p>
            <a:p>
              <a:pPr lvl="0" indent="-91440" fontAlgn="base">
                <a:tabLst>
                  <a:tab pos="114300" algn="l"/>
                </a:tabLst>
                <a:defRPr/>
              </a:pPr>
              <a:r>
                <a:rPr lang="en-US" sz="2500" b="1" i="1" dirty="0" smtClean="0">
                  <a:solidFill>
                    <a:srgbClr val="CD0920"/>
                  </a:solidFill>
                  <a:latin typeface="Arial" panose="020B0604020202020204" pitchFamily="34" charset="0"/>
                  <a:cs typeface="Arial" panose="020B0604020202020204" pitchFamily="34" charset="0"/>
                </a:rPr>
                <a:t>Break</a:t>
              </a:r>
            </a:p>
            <a:p>
              <a:pPr indent="-91440" fontAlgn="base">
                <a:tabLst>
                  <a:tab pos="114300" algn="l"/>
                </a:tabLst>
                <a:defRPr/>
              </a:pPr>
              <a:r>
                <a:rPr lang="en-US" sz="2500" b="1" i="1" dirty="0" smtClean="0">
                  <a:solidFill>
                    <a:schemeClr val="accent1"/>
                  </a:solidFill>
                  <a:latin typeface="Arial" panose="020B0604020202020204" pitchFamily="34" charset="0"/>
                  <a:cs typeface="Arial" panose="020B0604020202020204" pitchFamily="34" charset="0"/>
                </a:rPr>
                <a:t>Action Plan Development</a:t>
              </a:r>
            </a:p>
            <a:p>
              <a:pPr marL="182880" lvl="0" indent="-182880" fontAlgn="base">
                <a:buFont typeface="Arial"/>
                <a:buChar char="•"/>
                <a:tabLst>
                  <a:tab pos="114300" algn="l"/>
                </a:tabLst>
                <a:defRPr/>
              </a:pPr>
              <a:r>
                <a:rPr lang="en-US" sz="1400" dirty="0" smtClean="0">
                  <a:latin typeface="Arial" panose="020B0604020202020204" pitchFamily="34" charset="0"/>
                  <a:cs typeface="Arial" panose="020B0604020202020204" pitchFamily="34" charset="0"/>
                </a:rPr>
                <a:t>Complete the Planning and Implementation Plan for the Community Improvement </a:t>
              </a:r>
              <a:r>
                <a:rPr lang="en-US" sz="1400" dirty="0" err="1" smtClean="0">
                  <a:latin typeface="Arial" panose="020B0604020202020204" pitchFamily="34" charset="0"/>
                  <a:cs typeface="Arial" panose="020B0604020202020204" pitchFamily="34" charset="0"/>
                </a:rPr>
                <a:t>Project(s</a:t>
              </a:r>
              <a:r>
                <a:rPr lang="en-US" sz="1400" dirty="0" smtClean="0">
                  <a:latin typeface="Arial" panose="020B0604020202020204" pitchFamily="34" charset="0"/>
                  <a:cs typeface="Arial" panose="020B0604020202020204" pitchFamily="34" charset="0"/>
                </a:rPr>
                <a:t>) (CIP)</a:t>
              </a:r>
            </a:p>
            <a:p>
              <a:pPr indent="-91440" fontAlgn="base">
                <a:tabLst>
                  <a:tab pos="114300" algn="l"/>
                </a:tabLst>
                <a:defRPr/>
              </a:pPr>
              <a:r>
                <a:rPr lang="en-US" sz="2500" b="1" i="1" dirty="0" smtClean="0">
                  <a:solidFill>
                    <a:schemeClr val="accent5"/>
                  </a:solidFill>
                  <a:latin typeface="Arial" panose="020B0604020202020204" pitchFamily="34" charset="0"/>
                  <a:cs typeface="Arial" panose="020B0604020202020204" pitchFamily="34" charset="0"/>
                </a:rPr>
                <a:t>Celebrate</a:t>
              </a:r>
            </a:p>
            <a:p>
              <a:pPr marL="182880" indent="-182880" fontAlgn="base">
                <a:buFont typeface="Arial"/>
                <a:buChar char="•"/>
                <a:tabLst>
                  <a:tab pos="114300" algn="l"/>
                </a:tabLst>
                <a:defRPr/>
              </a:pPr>
              <a:r>
                <a:rPr lang="en-US" sz="1400" dirty="0" smtClean="0">
                  <a:latin typeface="Arial" panose="020B0604020202020204" pitchFamily="34" charset="0"/>
                  <a:cs typeface="Arial" panose="020B0604020202020204" pitchFamily="34" charset="0"/>
                </a:rPr>
                <a:t>Smart Celebrations</a:t>
              </a:r>
            </a:p>
            <a:p>
              <a:pPr marL="182880" indent="-182880" fontAlgn="base">
                <a:buFont typeface="Arial"/>
                <a:buChar char="•"/>
                <a:tabLst>
                  <a:tab pos="114300" algn="l"/>
                </a:tabLst>
                <a:defRPr/>
              </a:pPr>
              <a:r>
                <a:rPr lang="en-US" sz="1400" dirty="0" smtClean="0">
                  <a:latin typeface="Arial" panose="020B0604020202020204" pitchFamily="34" charset="0"/>
                  <a:cs typeface="Arial" panose="020B0604020202020204" pitchFamily="34" charset="0"/>
                </a:rPr>
                <a:t>Resident Leadership Academy Community Presentation &amp; Celebration</a:t>
              </a:r>
            </a:p>
            <a:p>
              <a:pPr lvl="0" indent="-91440" fontAlgn="base">
                <a:tabLst>
                  <a:tab pos="114300" algn="l"/>
                </a:tabLst>
                <a:defRPr/>
              </a:pPr>
              <a:r>
                <a:rPr lang="en-US" sz="2500" b="1" i="1" dirty="0" smtClean="0">
                  <a:solidFill>
                    <a:srgbClr val="791344"/>
                  </a:solidFill>
                  <a:latin typeface="Arial" panose="020B0604020202020204" pitchFamily="34" charset="0"/>
                  <a:cs typeface="Arial" panose="020B0604020202020204" pitchFamily="34" charset="0"/>
                </a:rPr>
                <a:t>Conclusion</a:t>
              </a:r>
            </a:p>
          </p:txBody>
        </p:sp>
        <p:sp>
          <p:nvSpPr>
            <p:cNvPr id="19" name="Rounded Rectangle 18"/>
            <p:cNvSpPr/>
            <p:nvPr/>
          </p:nvSpPr>
          <p:spPr>
            <a:xfrm>
              <a:off x="3434600" y="899553"/>
              <a:ext cx="5396133" cy="4078847"/>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3441370" y="4578972"/>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452011" y="2377859"/>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441370" y="2720181"/>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441370" y="1319905"/>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441370" y="3549915"/>
              <a:ext cx="5384141" cy="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EXAMPLE: CHULA VISTA ELECTRIC BOXES EFFORT</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pic>
        <p:nvPicPr>
          <p:cNvPr id="14" name="Picture 7" descr="IMG_1793.JPG"/>
          <p:cNvPicPr>
            <a:picLocks noChangeAspect="1" noChangeArrowheads="1"/>
          </p:cNvPicPr>
          <p:nvPr/>
        </p:nvPicPr>
        <p:blipFill>
          <a:blip r:embed="rId3">
            <a:extLst>
              <a:ext uri="{28A0092B-C50C-407E-A947-70E740481C1C}">
                <a14:useLocalDpi xmlns:a14="http://schemas.microsoft.com/office/drawing/2010/main" val="0"/>
              </a:ext>
            </a:extLst>
          </a:blip>
          <a:srcRect l="13312" t="14158" r="49931" b="6433"/>
          <a:stretch>
            <a:fillRect/>
          </a:stretch>
        </p:blipFill>
        <p:spPr bwMode="auto">
          <a:xfrm>
            <a:off x="3235740" y="914400"/>
            <a:ext cx="2661397" cy="5029200"/>
          </a:xfrm>
          <a:prstGeom prst="roundRect">
            <a:avLst>
              <a:gd name="adj" fmla="val 3307"/>
            </a:avLst>
          </a:prstGeom>
          <a:solidFill>
            <a:schemeClr val="accent5"/>
          </a:solidFill>
          <a:ln w="25400" cap="flat" cmpd="sng" algn="ctr">
            <a:solidFill>
              <a:schemeClr val="accent6"/>
            </a:solidFill>
            <a:prstDash val="solid"/>
            <a:round/>
            <a:headEnd type="none" w="med" len="med"/>
            <a:tailEnd type="none" w="med" len="med"/>
          </a:ln>
          <a:effectLst/>
          <a:extLst/>
        </p:spPr>
      </p:pic>
      <p:pic>
        <p:nvPicPr>
          <p:cNvPr id="15" name="Picture 4" descr="C:\Users\drichardson\Desktop\CV Utility Box Program Workshop Photos\Final Products\P5260213.JPG"/>
          <p:cNvPicPr>
            <a:picLocks noChangeAspect="1" noChangeArrowheads="1"/>
          </p:cNvPicPr>
          <p:nvPr/>
        </p:nvPicPr>
        <p:blipFill>
          <a:blip r:embed="rId4">
            <a:extLst>
              <a:ext uri="{28A0092B-C50C-407E-A947-70E740481C1C}">
                <a14:useLocalDpi xmlns:a14="http://schemas.microsoft.com/office/drawing/2010/main" val="0"/>
              </a:ext>
            </a:extLst>
          </a:blip>
          <a:srcRect l="17726" t="25945" r="31072" b="1735"/>
          <a:stretch>
            <a:fillRect/>
          </a:stretch>
        </p:blipFill>
        <p:spPr bwMode="auto">
          <a:xfrm>
            <a:off x="3236754" y="914400"/>
            <a:ext cx="2670492" cy="5029200"/>
          </a:xfrm>
          <a:prstGeom prst="roundRect">
            <a:avLst>
              <a:gd name="adj" fmla="val 3307"/>
            </a:avLst>
          </a:prstGeom>
          <a:solidFill>
            <a:schemeClr val="accent5"/>
          </a:solidFill>
          <a:ln w="25400" cap="flat" cmpd="sng" algn="ctr">
            <a:solidFill>
              <a:schemeClr val="accent6"/>
            </a:solidFill>
            <a:prstDash val="solid"/>
            <a:round/>
            <a:headEnd type="none" w="med" len="med"/>
            <a:tailEnd type="none" w="med" len="med"/>
          </a:ln>
          <a:effectLs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CHULA VISTA ELECTRIC BOXES EFFORT planning</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pic>
        <p:nvPicPr>
          <p:cNvPr id="16" name="Picture 15" descr="Untitled-1.jpg"/>
          <p:cNvPicPr>
            <a:picLocks noChangeAspect="1"/>
          </p:cNvPicPr>
          <p:nvPr/>
        </p:nvPicPr>
        <p:blipFill>
          <a:blip r:embed="rId3"/>
          <a:stretch>
            <a:fillRect/>
          </a:stretch>
        </p:blipFill>
        <p:spPr>
          <a:xfrm>
            <a:off x="1125345" y="884954"/>
            <a:ext cx="6893310" cy="5088092"/>
          </a:xfrm>
          <a:prstGeom prst="roundRect">
            <a:avLst>
              <a:gd name="adj" fmla="val 3307"/>
            </a:avLst>
          </a:prstGeom>
          <a:solidFill>
            <a:schemeClr val="accent5"/>
          </a:solidFill>
          <a:ln w="25400" cap="flat" cmpd="sng" algn="ctr">
            <a:solidFill>
              <a:schemeClr val="accent6"/>
            </a:solidFill>
            <a:prstDash val="solid"/>
            <a:round/>
            <a:headEnd type="none" w="med" len="med"/>
            <a:tailEnd type="none" w="med" len="med"/>
          </a:ln>
          <a:effectLst/>
        </p:spPr>
      </p:pic>
      <p:sp>
        <p:nvSpPr>
          <p:cNvPr id="17" name="Oval 16"/>
          <p:cNvSpPr/>
          <p:nvPr/>
        </p:nvSpPr>
        <p:spPr>
          <a:xfrm>
            <a:off x="3438525" y="268605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90925" y="263207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581400" y="322897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740150" y="316230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098925" y="439102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162425" y="460692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587875" y="457835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81550" y="4514850"/>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025900" y="4752975"/>
            <a:ext cx="171450" cy="171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solidFill>
                  <a:schemeClr val="bg1"/>
                </a:solidFill>
                <a:latin typeface="Arial" panose="020B0604020202020204" pitchFamily="34" charset="0"/>
                <a:cs typeface="Arial" panose="020B0604020202020204" pitchFamily="34" charset="0"/>
              </a:rPr>
              <a:t>public art &amp; CPTED: Outcomes from the project</a:t>
            </a:r>
            <a:endParaRPr lang="en-US" sz="20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sp>
        <p:nvSpPr>
          <p:cNvPr id="29" name="Rectangle 28"/>
          <p:cNvSpPr/>
          <p:nvPr/>
        </p:nvSpPr>
        <p:spPr>
          <a:xfrm>
            <a:off x="270933" y="851564"/>
            <a:ext cx="8602134" cy="2596929"/>
          </a:xfrm>
          <a:prstGeom prst="rect">
            <a:avLst/>
          </a:prstGeom>
        </p:spPr>
        <p:txBody>
          <a:bodyPr wrap="square">
            <a:spAutoFit/>
          </a:bodyPr>
          <a:lstStyle/>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Huge reduction in vandalism on ‘painted’ assets</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Reduction in associated removal costs</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Improved appearance in local communities</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Improved relationships between BCC, Council and the community</a:t>
            </a:r>
          </a:p>
          <a:p>
            <a:pPr marL="274320" lvl="1" indent="-274320">
              <a:lnSpc>
                <a:spcPts val="2520"/>
              </a:lnSpc>
              <a:spcBef>
                <a:spcPts val="1800"/>
              </a:spcBef>
              <a:buFont typeface="Arial"/>
              <a:buChar char="•"/>
              <a:defRPr/>
            </a:pPr>
            <a:r>
              <a:rPr lang="en-AU" sz="2000" dirty="0" smtClean="0">
                <a:latin typeface="Arial" panose="020B0604020202020204" pitchFamily="34" charset="0"/>
                <a:ea typeface="ＭＳ Ｐゴシック" pitchFamily="34" charset="-128"/>
                <a:cs typeface="Arial" panose="020B0604020202020204" pitchFamily="34" charset="0"/>
              </a:rPr>
              <a:t>Positive feedback and support from all sections of the community</a:t>
            </a:r>
          </a:p>
        </p:txBody>
      </p:sp>
      <p:pic>
        <p:nvPicPr>
          <p:cNvPr id="30" name="Picture 1028" descr="Ithaca1"/>
          <p:cNvPicPr>
            <a:picLocks noChangeAspect="1" noChangeArrowheads="1"/>
          </p:cNvPicPr>
          <p:nvPr/>
        </p:nvPicPr>
        <p:blipFill>
          <a:blip r:embed="rId3">
            <a:lum/>
            <a:extLst>
              <a:ext uri="{28A0092B-C50C-407E-A947-70E740481C1C}">
                <a14:useLocalDpi xmlns:a14="http://schemas.microsoft.com/office/drawing/2010/main" val="0"/>
              </a:ext>
            </a:extLst>
          </a:blip>
          <a:srcRect/>
          <a:stretch>
            <a:fillRect/>
          </a:stretch>
        </p:blipFill>
        <p:spPr bwMode="auto">
          <a:xfrm>
            <a:off x="1014460" y="3644114"/>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31" name="Picture 1029" descr="Lister2"/>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3781252" y="3644114"/>
            <a:ext cx="1771742" cy="2362323"/>
          </a:xfrm>
          <a:prstGeom prst="roundRect">
            <a:avLst>
              <a:gd name="adj" fmla="val 3307"/>
            </a:avLst>
          </a:prstGeom>
          <a:ln w="25400">
            <a:solidFill>
              <a:schemeClr val="accent1"/>
            </a:solidFill>
          </a:ln>
          <a:effectLst/>
          <a:extLst>
            <a:ext uri="{909E8E84-426E-40DD-AFC4-6F175D3DCCD1}">
              <a14:hiddenFill xmlns:a14="http://schemas.microsoft.com/office/drawing/2010/main">
                <a:solidFill>
                  <a:srgbClr val="FFFFFF"/>
                </a:solidFill>
              </a14:hiddenFill>
            </a:ext>
          </a:extLst>
        </p:spPr>
      </p:pic>
      <p:pic>
        <p:nvPicPr>
          <p:cNvPr id="32" name="Picture 31" descr="Untitled.png"/>
          <p:cNvPicPr>
            <a:picLocks noChangeAspect="1"/>
          </p:cNvPicPr>
          <p:nvPr/>
        </p:nvPicPr>
        <p:blipFill>
          <a:blip r:embed="rId5">
            <a:lum/>
          </a:blip>
          <a:stretch>
            <a:fillRect/>
          </a:stretch>
        </p:blipFill>
        <p:spPr>
          <a:xfrm>
            <a:off x="6548043" y="3644114"/>
            <a:ext cx="1581498" cy="2362323"/>
          </a:xfrm>
          <a:prstGeom prst="roundRect">
            <a:avLst>
              <a:gd name="adj" fmla="val 3307"/>
            </a:avLst>
          </a:prstGeom>
          <a:ln w="25400">
            <a:solidFill>
              <a:schemeClr val="accent1"/>
            </a:solidFill>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cap="all" spc="100" dirty="0" smtClean="0">
                <a:solidFill>
                  <a:schemeClr val="bg1"/>
                </a:solidFill>
                <a:latin typeface="Arial" panose="020B0604020202020204" pitchFamily="34" charset="0"/>
                <a:cs typeface="Arial" panose="020B0604020202020204" pitchFamily="34" charset="0"/>
              </a:rPr>
              <a:t>public art &amp; CPTED: Outcomes from the project</a:t>
            </a:r>
            <a:endParaRPr lang="en-US" sz="20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
        <p:nvSpPr>
          <p:cNvPr id="29" name="Rectangle 28"/>
          <p:cNvSpPr/>
          <p:nvPr/>
        </p:nvSpPr>
        <p:spPr>
          <a:xfrm>
            <a:off x="270933" y="838666"/>
            <a:ext cx="8602134" cy="1443665"/>
          </a:xfrm>
          <a:prstGeom prst="rect">
            <a:avLst/>
          </a:prstGeom>
        </p:spPr>
        <p:txBody>
          <a:bodyPr wrap="square">
            <a:spAutoFit/>
          </a:bodyPr>
          <a:lstStyle/>
          <a:p>
            <a:pPr marL="274320" lvl="1" algn="ctr">
              <a:lnSpc>
                <a:spcPts val="3620"/>
              </a:lnSpc>
              <a:spcBef>
                <a:spcPts val="1800"/>
              </a:spcBef>
              <a:defRPr/>
            </a:pPr>
            <a:r>
              <a:rPr lang="en-US" sz="2800" dirty="0" smtClean="0">
                <a:latin typeface="Arial" panose="020B0604020202020204" pitchFamily="34" charset="0"/>
                <a:ea typeface="ＭＳ Ｐゴシック" pitchFamily="34" charset="-128"/>
                <a:cs typeface="Arial" panose="020B0604020202020204" pitchFamily="34" charset="0"/>
              </a:rPr>
              <a:t>The Simple Elegance…of walking, riding a bike, playing with friends and family, engaging in the conviviality, joy and opportunity of community.</a:t>
            </a:r>
          </a:p>
        </p:txBody>
      </p:sp>
      <p:grpSp>
        <p:nvGrpSpPr>
          <p:cNvPr id="25" name="Group 24"/>
          <p:cNvGrpSpPr/>
          <p:nvPr/>
        </p:nvGrpSpPr>
        <p:grpSpPr>
          <a:xfrm>
            <a:off x="1704569" y="2473989"/>
            <a:ext cx="5734862" cy="3545344"/>
            <a:chOff x="1847363" y="2440277"/>
            <a:chExt cx="5447276" cy="3367556"/>
          </a:xfrm>
        </p:grpSpPr>
        <p:pic>
          <p:nvPicPr>
            <p:cNvPr id="18" name="Picture 4" descr="Colonial Lake2929"/>
            <p:cNvPicPr>
              <a:picLocks noChangeArrowheads="1"/>
            </p:cNvPicPr>
            <p:nvPr/>
          </p:nvPicPr>
          <p:blipFill>
            <a:blip r:embed="rId3">
              <a:lum/>
              <a:extLst>
                <a:ext uri="{28A0092B-C50C-407E-A947-70E740481C1C}">
                  <a14:useLocalDpi xmlns:a14="http://schemas.microsoft.com/office/drawing/2010/main" val="0"/>
                </a:ext>
              </a:extLst>
            </a:blip>
            <a:stretch>
              <a:fillRect/>
            </a:stretch>
          </p:blipFill>
          <p:spPr bwMode="auto">
            <a:xfrm>
              <a:off x="1847363" y="4207633"/>
              <a:ext cx="2441492"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19" name="Picture 1"/>
            <p:cNvPicPr>
              <a:picLocks/>
            </p:cNvPicPr>
            <p:nvPr/>
          </p:nvPicPr>
          <p:blipFill>
            <a:blip r:embed="rId4">
              <a:lum/>
              <a:extLst>
                <a:ext uri="{28A0092B-C50C-407E-A947-70E740481C1C}">
                  <a14:useLocalDpi xmlns:a14="http://schemas.microsoft.com/office/drawing/2010/main" val="0"/>
                </a:ext>
              </a:extLst>
            </a:blip>
            <a:stretch>
              <a:fillRect/>
            </a:stretch>
          </p:blipFill>
          <p:spPr bwMode="auto">
            <a:xfrm>
              <a:off x="4830555" y="2440277"/>
              <a:ext cx="2464084"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20" name="Picture 3" descr="RWJF Marion Square"/>
            <p:cNvPicPr>
              <a:picLocks noChangeArrowheads="1"/>
            </p:cNvPicPr>
            <p:nvPr/>
          </p:nvPicPr>
          <p:blipFill>
            <a:blip r:embed="rId5">
              <a:lum/>
              <a:extLst>
                <a:ext uri="{28A0092B-C50C-407E-A947-70E740481C1C}">
                  <a14:useLocalDpi xmlns:a14="http://schemas.microsoft.com/office/drawing/2010/main" val="0"/>
                </a:ext>
              </a:extLst>
            </a:blip>
            <a:stretch>
              <a:fillRect/>
            </a:stretch>
          </p:blipFill>
          <p:spPr bwMode="auto">
            <a:xfrm>
              <a:off x="4624410" y="4207633"/>
              <a:ext cx="2670229"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21" name="Picture 5" descr="Peds Transportation79"/>
            <p:cNvPicPr>
              <a:picLocks noChangeArrowheads="1"/>
            </p:cNvPicPr>
            <p:nvPr/>
          </p:nvPicPr>
          <p:blipFill>
            <a:blip r:embed="rId6">
              <a:lum/>
              <a:extLst>
                <a:ext uri="{28A0092B-C50C-407E-A947-70E740481C1C}">
                  <a14:useLocalDpi xmlns:a14="http://schemas.microsoft.com/office/drawing/2010/main" val="0"/>
                </a:ext>
              </a:extLst>
            </a:blip>
            <a:srcRect l="40871"/>
            <a:stretch>
              <a:fillRect/>
            </a:stretch>
          </p:blipFill>
          <p:spPr bwMode="auto">
            <a:xfrm>
              <a:off x="3161222" y="2440277"/>
              <a:ext cx="1440871"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pic>
          <p:nvPicPr>
            <p:cNvPr id="22" name="Picture 6" descr="RWJF KING STREET"/>
            <p:cNvPicPr>
              <a:picLocks noChangeArrowheads="1"/>
            </p:cNvPicPr>
            <p:nvPr/>
          </p:nvPicPr>
          <p:blipFill>
            <a:blip r:embed="rId7">
              <a:lum/>
              <a:extLst>
                <a:ext uri="{28A0092B-C50C-407E-A947-70E740481C1C}">
                  <a14:useLocalDpi xmlns:a14="http://schemas.microsoft.com/office/drawing/2010/main" val="0"/>
                </a:ext>
              </a:extLst>
            </a:blip>
            <a:stretch>
              <a:fillRect/>
            </a:stretch>
          </p:blipFill>
          <p:spPr bwMode="auto">
            <a:xfrm>
              <a:off x="1847363" y="2440277"/>
              <a:ext cx="1085397" cy="1600200"/>
            </a:xfrm>
            <a:prstGeom prst="roundRect">
              <a:avLst>
                <a:gd name="adj" fmla="val 3307"/>
              </a:avLst>
            </a:prstGeom>
            <a:ln w="25400">
              <a:solidFill>
                <a:srgbClr val="DEAB43"/>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action plan development </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
        <p:nvSpPr>
          <p:cNvPr id="14" name="TextBox 13"/>
          <p:cNvSpPr txBox="1"/>
          <p:nvPr/>
        </p:nvSpPr>
        <p:spPr>
          <a:xfrm>
            <a:off x="434258" y="1923974"/>
            <a:ext cx="8234516" cy="2554545"/>
          </a:xfrm>
          <a:prstGeom prst="rect">
            <a:avLst/>
          </a:prstGeom>
          <a:noFill/>
        </p:spPr>
        <p:txBody>
          <a:bodyPr wrap="square" rtlCol="0">
            <a:spAutoFit/>
          </a:bodyPr>
          <a:lstStyle/>
          <a:p>
            <a:pPr algn="ctr">
              <a:defRPr/>
            </a:pPr>
            <a:r>
              <a:rPr lang="en-US" sz="4000" dirty="0" smtClean="0">
                <a:latin typeface="Arial" panose="020B0604020202020204" pitchFamily="34" charset="0"/>
                <a:cs typeface="Arial" panose="020B0604020202020204" pitchFamily="34" charset="0"/>
              </a:rPr>
              <a:t>Complete the planning and implementation plan for the issues addressed in the community improvement </a:t>
            </a:r>
            <a:r>
              <a:rPr lang="en-US" sz="4000" dirty="0" err="1" smtClean="0">
                <a:latin typeface="Arial" panose="020B0604020202020204" pitchFamily="34" charset="0"/>
                <a:cs typeface="Arial" panose="020B0604020202020204" pitchFamily="34" charset="0"/>
              </a:rPr>
              <a:t>project(s</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the collective vision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pic>
        <p:nvPicPr>
          <p:cNvPr id="7" name="Content Placeholder 3" descr="CommunityVisioning2.jpg"/>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908935" y="1073355"/>
            <a:ext cx="7595609" cy="4735871"/>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the collective vision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graphicFrame>
        <p:nvGraphicFramePr>
          <p:cNvPr id="8" name="Content Placeholder 4"/>
          <p:cNvGraphicFramePr>
            <a:graphicFrameLocks/>
          </p:cNvGraphicFramePr>
          <p:nvPr>
            <p:extLst>
              <p:ext uri="{D42A27DB-BD31-4B8C-83A1-F6EECF244321}">
                <p14:modId xmlns:p14="http://schemas.microsoft.com/office/powerpoint/2010/main" val="1854486906"/>
              </p:ext>
            </p:extLst>
          </p:nvPr>
        </p:nvGraphicFramePr>
        <p:xfrm>
          <a:off x="255639" y="969297"/>
          <a:ext cx="8686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cap="all" spc="100" dirty="0" smtClean="0">
                <a:solidFill>
                  <a:schemeClr val="bg1"/>
                </a:solidFill>
                <a:latin typeface="Arial" panose="020B0604020202020204" pitchFamily="34" charset="0"/>
                <a:cs typeface="Arial" panose="020B0604020202020204" pitchFamily="34" charset="0"/>
              </a:rPr>
              <a:t>community improvement project objectives</a:t>
            </a:r>
            <a:endParaRPr lang="en-US" sz="24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sp>
        <p:nvSpPr>
          <p:cNvPr id="7" name="Rectangle 6"/>
          <p:cNvSpPr/>
          <p:nvPr/>
        </p:nvSpPr>
        <p:spPr>
          <a:xfrm>
            <a:off x="1057060" y="2051914"/>
            <a:ext cx="7029881" cy="2734082"/>
          </a:xfrm>
          <a:prstGeom prst="rect">
            <a:avLst/>
          </a:prstGeom>
        </p:spPr>
        <p:txBody>
          <a:bodyPr wrap="square">
            <a:spAutoFit/>
          </a:bodyPr>
          <a:lstStyle/>
          <a:p>
            <a:pPr marL="514350" indent="-514350">
              <a:lnSpc>
                <a:spcPts val="2940"/>
              </a:lnSpc>
              <a:spcBef>
                <a:spcPts val="3000"/>
              </a:spcBef>
              <a:buFont typeface="Georgia" pitchFamily="18" charset="0"/>
              <a:buAutoNum type="arabicPeriod"/>
            </a:pPr>
            <a:r>
              <a:rPr lang="en-US" sz="28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28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2800" dirty="0" smtClean="0">
                <a:latin typeface="Arial" panose="020B0604020202020204" pitchFamily="34" charset="0"/>
                <a:ea typeface="ＭＳ Ｐゴシック" pitchFamily="34" charset="-128"/>
                <a:cs typeface="Arial" panose="020B0604020202020204" pitchFamily="34" charset="0"/>
              </a:rPr>
              <a:t>List prioritized community issue areas</a:t>
            </a:r>
          </a:p>
          <a:p>
            <a:pPr marL="514350" indent="-514350">
              <a:lnSpc>
                <a:spcPts val="2940"/>
              </a:lnSpc>
              <a:spcBef>
                <a:spcPts val="3000"/>
              </a:spcBef>
              <a:buFont typeface="Georgia" pitchFamily="18" charset="0"/>
              <a:buAutoNum type="arabicPeriod"/>
            </a:pPr>
            <a:r>
              <a:rPr lang="en-US" sz="2800" dirty="0" smtClean="0">
                <a:latin typeface="Arial" panose="020B0604020202020204" pitchFamily="34" charset="0"/>
                <a:ea typeface="ＭＳ Ｐゴシック" pitchFamily="34" charset="-128"/>
                <a:cs typeface="Arial" panose="020B0604020202020204" pitchFamily="34" charset="0"/>
              </a:rPr>
              <a:t>List prioritized community issue areas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sample implementation plan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pic>
        <p:nvPicPr>
          <p:cNvPr id="8" name="Picture 3" descr="Action Plan Template.JPG"/>
          <p:cNvPicPr>
            <a:picLocks noChangeAspect="1"/>
          </p:cNvPicPr>
          <p:nvPr/>
        </p:nvPicPr>
        <p:blipFill>
          <a:blip r:embed="rId3">
            <a:lum/>
            <a:extLst>
              <a:ext uri="{28A0092B-C50C-407E-A947-70E740481C1C}">
                <a14:useLocalDpi xmlns:a14="http://schemas.microsoft.com/office/drawing/2010/main" val="0"/>
              </a:ext>
            </a:extLst>
          </a:blip>
          <a:srcRect/>
          <a:stretch>
            <a:fillRect/>
          </a:stretch>
        </p:blipFill>
        <p:spPr bwMode="auto">
          <a:xfrm>
            <a:off x="1066800" y="858520"/>
            <a:ext cx="7010400" cy="5140961"/>
          </a:xfrm>
          <a:prstGeom prst="roundRect">
            <a:avLst>
              <a:gd name="adj" fmla="val 3307"/>
            </a:avLst>
          </a:prstGeom>
          <a:ln w="25400">
            <a:solidFill>
              <a:srgbClr val="008000"/>
            </a:solidFill>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sz="2700" cap="all" spc="100" dirty="0" smtClean="0">
                <a:solidFill>
                  <a:schemeClr val="bg1"/>
                </a:solidFill>
                <a:latin typeface="Arial" panose="020B0604020202020204" pitchFamily="34" charset="0"/>
                <a:cs typeface="Arial" panose="020B0604020202020204" pitchFamily="34" charset="0"/>
              </a:rPr>
              <a:t>insert map of your neighborhood (specific target area)</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session review</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
        <p:nvSpPr>
          <p:cNvPr id="15" name="TextBox 14"/>
          <p:cNvSpPr txBox="1"/>
          <p:nvPr/>
        </p:nvSpPr>
        <p:spPr>
          <a:xfrm>
            <a:off x="1048775" y="1650949"/>
            <a:ext cx="7046451" cy="3888244"/>
          </a:xfrm>
          <a:prstGeom prst="rect">
            <a:avLst/>
          </a:prstGeom>
          <a:noFill/>
        </p:spPr>
        <p:txBody>
          <a:bodyPr wrap="square" rtlCol="0">
            <a:spAutoFit/>
          </a:bodyPr>
          <a:lstStyle/>
          <a:p>
            <a:pPr>
              <a:lnSpc>
                <a:spcPts val="3120"/>
              </a:lnSpc>
            </a:pPr>
            <a:r>
              <a:rPr lang="en-US" sz="2600" dirty="0" smtClean="0">
                <a:solidFill>
                  <a:schemeClr val="accent3"/>
                </a:solidFill>
                <a:latin typeface="Arial" panose="020B0604020202020204" pitchFamily="34" charset="0"/>
                <a:cs typeface="Arial" panose="020B0604020202020204" pitchFamily="34" charset="0"/>
              </a:rPr>
              <a:t>Community Improvement Project Planning &amp; Implementation Session</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What you learned or remember </a:t>
            </a:r>
            <a:r>
              <a:rPr lang="en-US" sz="2600" dirty="0" smtClean="0">
                <a:latin typeface="Arial" panose="020B0604020202020204" pitchFamily="34" charset="0"/>
                <a:ea typeface="ＭＳ Ｐゴシック" pitchFamily="34" charset="-128"/>
                <a:cs typeface="Arial" panose="020B0604020202020204" pitchFamily="34" charset="0"/>
              </a:rPr>
              <a:t>from the </a:t>
            </a:r>
            <a:r>
              <a:rPr lang="en-US" sz="2600" dirty="0" smtClean="0">
                <a:latin typeface="Arial" panose="020B0604020202020204" pitchFamily="34" charset="0"/>
                <a:ea typeface="ＭＳ Ｐゴシック" pitchFamily="34" charset="-128"/>
                <a:cs typeface="Arial" panose="020B0604020202020204" pitchFamily="34" charset="0"/>
              </a:rPr>
              <a:t>session</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A question you have</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Review homework </a:t>
            </a:r>
          </a:p>
          <a:p>
            <a:pPr marL="640080" lvl="1" indent="-365760">
              <a:lnSpc>
                <a:spcPts val="2720"/>
              </a:lnSpc>
              <a:spcBef>
                <a:spcPts val="1800"/>
              </a:spcBef>
              <a:buFont typeface="Arial"/>
              <a:buChar char="•"/>
              <a:defRPr/>
            </a:pPr>
            <a:r>
              <a:rPr lang="en-US" sz="2600" dirty="0" smtClean="0">
                <a:latin typeface="Arial" panose="020B0604020202020204" pitchFamily="34" charset="0"/>
                <a:ea typeface="ＭＳ Ｐゴシック" pitchFamily="34" charset="-128"/>
                <a:cs typeface="Arial" panose="020B0604020202020204" pitchFamily="34" charset="0"/>
              </a:rPr>
              <a:t>Changes or improvements you would make to the session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priority #1 photos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priority #2 photos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priority #3 photos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priority #4 photos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sp>
        <p:nvSpPr>
          <p:cNvPr id="6" name="TextBox 5"/>
          <p:cNvSpPr txBox="1"/>
          <p:nvPr/>
        </p:nvSpPr>
        <p:spPr>
          <a:xfrm>
            <a:off x="931654" y="2432649"/>
            <a:ext cx="7297947" cy="461665"/>
          </a:xfrm>
          <a:prstGeom prst="rect">
            <a:avLst/>
          </a:prstGeom>
          <a:noFill/>
        </p:spPr>
        <p:txBody>
          <a:bodyPr wrap="square" rtlCol="0">
            <a:spAutoFit/>
          </a:bodyPr>
          <a:lstStyle/>
          <a:p>
            <a:pPr algn="ctr"/>
            <a:r>
              <a:rPr lang="en-US" sz="2400" dirty="0" smtClean="0"/>
              <a:t>&lt;&lt;&lt;    Insert Participants Community Photo   &gt;&gt;&gt;</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sp>
        <p:nvSpPr>
          <p:cNvPr id="6" name="Rounded Rectangle 5"/>
          <p:cNvSpPr/>
          <p:nvPr/>
        </p:nvSpPr>
        <p:spPr>
          <a:xfrm>
            <a:off x="533400" y="876300"/>
            <a:ext cx="4102100" cy="5105400"/>
          </a:xfrm>
          <a:prstGeom prst="roundRect">
            <a:avLst>
              <a:gd name="adj" fmla="val 3262"/>
            </a:avLst>
          </a:prstGeom>
          <a:gradFill flip="none" rotWithShape="1">
            <a:gsLst>
              <a:gs pos="0">
                <a:schemeClr val="accent5"/>
              </a:gs>
              <a:gs pos="100000">
                <a:srgbClr val="9FD4D0"/>
              </a:gs>
            </a:gsLst>
            <a:lin ang="16200000" scaled="0"/>
            <a:tileRect/>
          </a:gra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91440" indent="-91440" algn="ctr">
              <a:lnSpc>
                <a:spcPts val="9000"/>
              </a:lnSpc>
            </a:pPr>
            <a:r>
              <a:rPr lang="en-US" sz="8000" b="1" dirty="0" smtClean="0">
                <a:solidFill>
                  <a:schemeClr val="tx1"/>
                </a:solidFill>
                <a:latin typeface="Arial" panose="020B0604020202020204" pitchFamily="34" charset="0"/>
                <a:cs typeface="Arial" panose="020B0604020202020204" pitchFamily="34" charset="0"/>
              </a:rPr>
              <a:t>IT’S TIME </a:t>
            </a:r>
          </a:p>
          <a:p>
            <a:pPr marL="91440" indent="-91440" algn="ctr">
              <a:lnSpc>
                <a:spcPts val="9000"/>
              </a:lnSpc>
            </a:pPr>
            <a:r>
              <a:rPr lang="en-US" sz="8000" b="1" dirty="0" smtClean="0">
                <a:solidFill>
                  <a:schemeClr val="tx1"/>
                </a:solidFill>
                <a:latin typeface="Arial" panose="020B0604020202020204" pitchFamily="34" charset="0"/>
                <a:cs typeface="Arial" panose="020B0604020202020204" pitchFamily="34" charset="0"/>
              </a:rPr>
              <a:t>FOR A BR</a:t>
            </a:r>
            <a:r>
              <a:rPr lang="en-US" sz="8000" b="1" spc="260" dirty="0" smtClean="0">
                <a:solidFill>
                  <a:schemeClr val="tx1"/>
                </a:solidFill>
                <a:latin typeface="Arial" panose="020B0604020202020204" pitchFamily="34" charset="0"/>
                <a:cs typeface="Arial" panose="020B0604020202020204" pitchFamily="34" charset="0"/>
              </a:rPr>
              <a:t>EA</a:t>
            </a:r>
            <a:r>
              <a:rPr lang="en-US" sz="8000" b="1" dirty="0" smtClean="0">
                <a:solidFill>
                  <a:schemeClr val="tx1"/>
                </a:solidFill>
                <a:latin typeface="Arial" panose="020B0604020202020204" pitchFamily="34" charset="0"/>
                <a:cs typeface="Arial" panose="020B0604020202020204" pitchFamily="34" charset="0"/>
              </a:rPr>
              <a:t>K</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077" y="927976"/>
            <a:ext cx="3645122" cy="366942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146" y="4814401"/>
            <a:ext cx="926984" cy="92698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celebration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pic>
        <p:nvPicPr>
          <p:cNvPr id="10" name="Picture 9"/>
          <p:cNvPicPr>
            <a:picLocks noChangeAspect="1"/>
          </p:cNvPicPr>
          <p:nvPr/>
        </p:nvPicPr>
        <p:blipFill>
          <a:blip r:embed="rId3">
            <a:lum/>
            <a:extLst>
              <a:ext uri="{28A0092B-C50C-407E-A947-70E740481C1C}">
                <a14:useLocalDpi xmlns:a14="http://schemas.microsoft.com/office/drawing/2010/main" val="0"/>
              </a:ext>
            </a:extLst>
          </a:blip>
          <a:stretch>
            <a:fillRect/>
          </a:stretch>
        </p:blipFill>
        <p:spPr>
          <a:xfrm>
            <a:off x="4500721" y="1637087"/>
            <a:ext cx="4121765" cy="3583827"/>
          </a:xfrm>
          <a:prstGeom prst="roundRect">
            <a:avLst>
              <a:gd name="adj" fmla="val 3307"/>
            </a:avLst>
          </a:prstGeom>
          <a:ln w="25400">
            <a:solidFill>
              <a:srgbClr val="205595"/>
            </a:solidFill>
          </a:ln>
          <a:effectLst/>
        </p:spPr>
      </p:pic>
      <p:sp>
        <p:nvSpPr>
          <p:cNvPr id="14" name="TextBox 13"/>
          <p:cNvSpPr txBox="1"/>
          <p:nvPr/>
        </p:nvSpPr>
        <p:spPr>
          <a:xfrm>
            <a:off x="386806" y="1430162"/>
            <a:ext cx="4456127" cy="3990836"/>
          </a:xfrm>
          <a:prstGeom prst="rect">
            <a:avLst/>
          </a:prstGeom>
          <a:noFill/>
        </p:spPr>
        <p:txBody>
          <a:bodyPr wrap="square" rtlCol="0">
            <a:spAutoFit/>
          </a:bodyPr>
          <a:lstStyle/>
          <a:p>
            <a:pPr marL="457200" indent="-457200">
              <a:lnSpc>
                <a:spcPts val="2760"/>
              </a:lnSpc>
              <a:spcBef>
                <a:spcPts val="1200"/>
              </a:spcBef>
              <a:buClr>
                <a:schemeClr val="accent2"/>
              </a:buClr>
              <a:buFont typeface="Arial" panose="020B0604020202020204" pitchFamily="34" charset="0"/>
              <a:buChar char="•"/>
              <a:defRPr/>
            </a:pPr>
            <a:r>
              <a:rPr lang="en-US" sz="2600" dirty="0" smtClean="0">
                <a:latin typeface="Arial" panose="020B0604020202020204" pitchFamily="34" charset="0"/>
                <a:ea typeface="ＭＳ Ｐゴシック" pitchFamily="34" charset="-128"/>
                <a:cs typeface="Arial" panose="020B0604020202020204" pitchFamily="34" charset="0"/>
              </a:rPr>
              <a:t>Discussion on the importance of taking the time to celebrate</a:t>
            </a:r>
          </a:p>
          <a:p>
            <a:pPr marL="457200" indent="-457200">
              <a:lnSpc>
                <a:spcPts val="2760"/>
              </a:lnSpc>
              <a:spcBef>
                <a:spcPts val="1200"/>
              </a:spcBef>
              <a:buClr>
                <a:schemeClr val="accent2"/>
              </a:buClr>
              <a:buFont typeface="Arial" panose="020B0604020202020204" pitchFamily="34" charset="0"/>
              <a:buChar char="•"/>
              <a:defRPr/>
            </a:pPr>
            <a:r>
              <a:rPr lang="en-US" sz="2600" dirty="0" smtClean="0">
                <a:latin typeface="Arial" panose="020B0604020202020204" pitchFamily="34" charset="0"/>
                <a:ea typeface="ＭＳ Ｐゴシック" pitchFamily="34" charset="-128"/>
                <a:cs typeface="Arial" panose="020B0604020202020204" pitchFamily="34" charset="0"/>
              </a:rPr>
              <a:t>Discuss how it takes a team to pull together a celebration</a:t>
            </a:r>
          </a:p>
          <a:p>
            <a:pPr marL="457200" indent="-457200">
              <a:lnSpc>
                <a:spcPts val="2760"/>
              </a:lnSpc>
              <a:spcBef>
                <a:spcPts val="1200"/>
              </a:spcBef>
              <a:buClr>
                <a:schemeClr val="accent2"/>
              </a:buClr>
              <a:buFont typeface="Arial" panose="020B0604020202020204" pitchFamily="34" charset="0"/>
              <a:buChar char="•"/>
              <a:defRPr/>
            </a:pPr>
            <a:r>
              <a:rPr lang="en-US" sz="2600" dirty="0" smtClean="0">
                <a:latin typeface="Arial" panose="020B0604020202020204" pitchFamily="34" charset="0"/>
                <a:ea typeface="ＭＳ Ｐゴシック" pitchFamily="34" charset="-128"/>
                <a:cs typeface="Arial" panose="020B0604020202020204" pitchFamily="34" charset="0"/>
              </a:rPr>
              <a:t>Smart celebrations coupled with a launch, interactive and for the public to engage 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celebration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sp>
        <p:nvSpPr>
          <p:cNvPr id="14" name="TextBox 13"/>
          <p:cNvSpPr txBox="1"/>
          <p:nvPr/>
        </p:nvSpPr>
        <p:spPr>
          <a:xfrm>
            <a:off x="521515" y="3002017"/>
            <a:ext cx="8154126" cy="832707"/>
          </a:xfrm>
          <a:prstGeom prst="rect">
            <a:avLst/>
          </a:prstGeom>
          <a:noFill/>
        </p:spPr>
        <p:txBody>
          <a:bodyPr wrap="square" rtlCol="0">
            <a:spAutoFit/>
          </a:bodyPr>
          <a:lstStyle/>
          <a:p>
            <a:pPr algn="ctr">
              <a:lnSpc>
                <a:spcPts val="2760"/>
              </a:lnSpc>
              <a:buClr>
                <a:schemeClr val="accent2"/>
              </a:buClr>
              <a:defRPr/>
            </a:pPr>
            <a:r>
              <a:rPr lang="en-US" sz="3200" dirty="0" smtClean="0">
                <a:latin typeface="Arial" panose="020B0604020202020204" pitchFamily="34" charset="0"/>
                <a:ea typeface="ＭＳ Ｐゴシック" pitchFamily="34" charset="-128"/>
                <a:cs typeface="Arial" panose="020B0604020202020204" pitchFamily="34" charset="0"/>
              </a:rPr>
              <a:t>To observe a day or event with</a:t>
            </a:r>
          </a:p>
          <a:p>
            <a:pPr algn="ctr">
              <a:lnSpc>
                <a:spcPts val="2760"/>
              </a:lnSpc>
              <a:buClr>
                <a:schemeClr val="accent2"/>
              </a:buClr>
              <a:defRPr/>
            </a:pPr>
            <a:r>
              <a:rPr lang="en-US" sz="3200" dirty="0" smtClean="0">
                <a:latin typeface="Arial" panose="020B0604020202020204" pitchFamily="34" charset="0"/>
                <a:ea typeface="ＭＳ Ｐゴシック" pitchFamily="34" charset="-128"/>
                <a:cs typeface="Arial" panose="020B0604020202020204" pitchFamily="34" charset="0"/>
              </a:rPr>
              <a:t>ceremonies of respect, festivity, or rejoicing</a:t>
            </a:r>
          </a:p>
        </p:txBody>
      </p:sp>
      <p:grpSp>
        <p:nvGrpSpPr>
          <p:cNvPr id="21" name="Group 20"/>
          <p:cNvGrpSpPr/>
          <p:nvPr/>
        </p:nvGrpSpPr>
        <p:grpSpPr>
          <a:xfrm>
            <a:off x="694599" y="866170"/>
            <a:ext cx="7452217" cy="5175959"/>
            <a:chOff x="694599" y="866170"/>
            <a:chExt cx="7452217" cy="5175959"/>
          </a:xfrm>
        </p:grpSpPr>
        <p:pic>
          <p:nvPicPr>
            <p:cNvPr id="16" name="Picture 15" descr="Celebrate1.jpg"/>
            <p:cNvPicPr>
              <a:picLocks/>
            </p:cNvPicPr>
            <p:nvPr/>
          </p:nvPicPr>
          <p:blipFill>
            <a:blip r:embed="rId3">
              <a:lum/>
            </a:blip>
            <a:srcRect r="8192"/>
            <a:stretch>
              <a:fillRect/>
            </a:stretch>
          </p:blipFill>
          <p:spPr>
            <a:xfrm>
              <a:off x="842319" y="866170"/>
              <a:ext cx="2857500" cy="2057400"/>
            </a:xfrm>
            <a:prstGeom prst="roundRect">
              <a:avLst>
                <a:gd name="adj" fmla="val 3307"/>
              </a:avLst>
            </a:prstGeom>
            <a:ln w="25400">
              <a:solidFill>
                <a:srgbClr val="791344"/>
              </a:solidFill>
            </a:ln>
            <a:effectLst/>
          </p:spPr>
        </p:pic>
        <p:pic>
          <p:nvPicPr>
            <p:cNvPr id="17" name="Picture 16" descr="Celebrate2.jpg"/>
            <p:cNvPicPr>
              <a:picLocks noChangeAspect="1"/>
            </p:cNvPicPr>
            <p:nvPr/>
          </p:nvPicPr>
          <p:blipFill>
            <a:blip r:embed="rId4">
              <a:lum/>
            </a:blip>
            <a:stretch>
              <a:fillRect/>
            </a:stretch>
          </p:blipFill>
          <p:spPr>
            <a:xfrm>
              <a:off x="4618322" y="866170"/>
              <a:ext cx="3528494" cy="2057400"/>
            </a:xfrm>
            <a:prstGeom prst="roundRect">
              <a:avLst>
                <a:gd name="adj" fmla="val 3307"/>
              </a:avLst>
            </a:prstGeom>
            <a:ln w="25400">
              <a:solidFill>
                <a:srgbClr val="791344"/>
              </a:solidFill>
            </a:ln>
            <a:effectLst/>
          </p:spPr>
        </p:pic>
        <p:pic>
          <p:nvPicPr>
            <p:cNvPr id="18" name="Picture 17" descr="Celebrate3.jpg"/>
            <p:cNvPicPr>
              <a:picLocks noChangeAspect="1"/>
            </p:cNvPicPr>
            <p:nvPr/>
          </p:nvPicPr>
          <p:blipFill>
            <a:blip r:embed="rId5">
              <a:lum/>
            </a:blip>
            <a:stretch>
              <a:fillRect/>
            </a:stretch>
          </p:blipFill>
          <p:spPr>
            <a:xfrm>
              <a:off x="694599" y="3984729"/>
              <a:ext cx="3152941" cy="2057400"/>
            </a:xfrm>
            <a:prstGeom prst="roundRect">
              <a:avLst>
                <a:gd name="adj" fmla="val 3307"/>
              </a:avLst>
            </a:prstGeom>
            <a:ln w="25400">
              <a:solidFill>
                <a:srgbClr val="791344"/>
              </a:solidFill>
            </a:ln>
            <a:effectLst/>
          </p:spPr>
        </p:pic>
        <p:pic>
          <p:nvPicPr>
            <p:cNvPr id="19" name="Picture 18" descr="Celebrate4.jpg"/>
            <p:cNvPicPr>
              <a:picLocks noChangeAspect="1"/>
            </p:cNvPicPr>
            <p:nvPr/>
          </p:nvPicPr>
          <p:blipFill>
            <a:blip r:embed="rId6">
              <a:lum/>
            </a:blip>
            <a:stretch>
              <a:fillRect/>
            </a:stretch>
          </p:blipFill>
          <p:spPr>
            <a:xfrm>
              <a:off x="4840284" y="3984729"/>
              <a:ext cx="3084571" cy="2057400"/>
            </a:xfrm>
            <a:prstGeom prst="roundRect">
              <a:avLst>
                <a:gd name="adj" fmla="val 3307"/>
              </a:avLst>
            </a:prstGeom>
            <a:ln w="25400">
              <a:solidFill>
                <a:srgbClr val="791344"/>
              </a:solidFill>
            </a:ln>
            <a:effec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11" name="Rounded Rectangle 10"/>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showcase and celebration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sp>
        <p:nvSpPr>
          <p:cNvPr id="15" name="Rectangle 14"/>
          <p:cNvSpPr/>
          <p:nvPr/>
        </p:nvSpPr>
        <p:spPr>
          <a:xfrm>
            <a:off x="590119" y="794802"/>
            <a:ext cx="7963762" cy="4570482"/>
          </a:xfrm>
          <a:prstGeom prst="rect">
            <a:avLst/>
          </a:prstGeom>
        </p:spPr>
        <p:txBody>
          <a:bodyPr wrap="square">
            <a:spAutoFit/>
          </a:bodyPr>
          <a:lstStyle/>
          <a:p>
            <a:pPr marL="640080" indent="-457200">
              <a:spcBef>
                <a:spcPts val="1800"/>
              </a:spcBef>
              <a:buFont typeface="+mj-lt"/>
              <a:buAutoNum type="arabicPeriod"/>
              <a:defRPr/>
            </a:pPr>
            <a:r>
              <a:rPr lang="en-US" sz="2400" dirty="0" smtClean="0">
                <a:latin typeface="Arial" panose="020B0604020202020204" pitchFamily="34" charset="0"/>
                <a:ea typeface="ＭＳ Ｐゴシック" pitchFamily="34" charset="-128"/>
                <a:cs typeface="Arial" panose="020B0604020202020204" pitchFamily="34" charset="0"/>
              </a:rPr>
              <a:t>Welcoming – Community Leader(s)</a:t>
            </a:r>
          </a:p>
          <a:p>
            <a:pPr marL="640080" indent="-457200">
              <a:spcBef>
                <a:spcPts val="1800"/>
              </a:spcBef>
              <a:buFont typeface="+mj-lt"/>
              <a:buAutoNum type="arabicPeriod"/>
              <a:defRPr/>
            </a:pPr>
            <a:r>
              <a:rPr lang="en-US" sz="2400" dirty="0" smtClean="0">
                <a:latin typeface="Arial" panose="020B0604020202020204" pitchFamily="34" charset="0"/>
                <a:ea typeface="ＭＳ Ｐゴシック" pitchFamily="34" charset="-128"/>
                <a:cs typeface="Arial" panose="020B0604020202020204" pitchFamily="34" charset="0"/>
              </a:rPr>
              <a:t>Healthy </a:t>
            </a:r>
            <a:r>
              <a:rPr lang="en-US" sz="2400" dirty="0" err="1" smtClean="0">
                <a:latin typeface="Arial" panose="020B0604020202020204" pitchFamily="34" charset="0"/>
                <a:ea typeface="ＭＳ Ｐゴシック" pitchFamily="34" charset="-128"/>
                <a:cs typeface="Arial" panose="020B0604020202020204" pitchFamily="34" charset="0"/>
              </a:rPr>
              <a:t>WorksSM</a:t>
            </a:r>
            <a:r>
              <a:rPr lang="en-US" sz="2400" dirty="0" smtClean="0">
                <a:latin typeface="Arial" panose="020B0604020202020204" pitchFamily="34" charset="0"/>
                <a:ea typeface="ＭＳ Ｐゴシック" pitchFamily="34" charset="-128"/>
                <a:cs typeface="Arial" panose="020B0604020202020204" pitchFamily="34" charset="0"/>
              </a:rPr>
              <a:t> - County Representative</a:t>
            </a:r>
          </a:p>
          <a:p>
            <a:pPr marL="640080" indent="-457200">
              <a:spcBef>
                <a:spcPts val="1800"/>
              </a:spcBef>
              <a:buFont typeface="+mj-lt"/>
              <a:buAutoNum type="arabicPeriod"/>
              <a:defRPr/>
            </a:pPr>
            <a:r>
              <a:rPr lang="en-US" sz="2400" dirty="0" smtClean="0">
                <a:latin typeface="Arial" panose="020B0604020202020204" pitchFamily="34" charset="0"/>
                <a:ea typeface="ＭＳ Ｐゴシック" pitchFamily="34" charset="-128"/>
                <a:cs typeface="Arial" panose="020B0604020202020204" pitchFamily="34" charset="0"/>
              </a:rPr>
              <a:t>Resident Leadership Academy (RLA) Background - CHIP Representative</a:t>
            </a:r>
          </a:p>
          <a:p>
            <a:pPr marL="640080" indent="-457200">
              <a:spcBef>
                <a:spcPts val="1800"/>
              </a:spcBef>
              <a:buFont typeface="+mj-lt"/>
              <a:buAutoNum type="arabicPeriod"/>
              <a:defRPr/>
            </a:pPr>
            <a:r>
              <a:rPr lang="en-US" sz="2400" dirty="0" smtClean="0">
                <a:latin typeface="Arial" panose="020B0604020202020204" pitchFamily="34" charset="0"/>
                <a:ea typeface="ＭＳ Ｐゴシック" pitchFamily="34" charset="-128"/>
                <a:cs typeface="Arial" panose="020B0604020202020204" pitchFamily="34" charset="0"/>
              </a:rPr>
              <a:t>RLA Community Contractor –Subcontractor Representative </a:t>
            </a:r>
          </a:p>
          <a:p>
            <a:pPr marL="640080" indent="-457200">
              <a:spcBef>
                <a:spcPts val="1800"/>
              </a:spcBef>
              <a:buFont typeface="+mj-lt"/>
              <a:buAutoNum type="arabicPeriod"/>
              <a:defRPr/>
            </a:pPr>
            <a:r>
              <a:rPr lang="en-US" sz="2400" dirty="0" smtClean="0">
                <a:latin typeface="Arial" panose="020B0604020202020204" pitchFamily="34" charset="0"/>
                <a:ea typeface="ＭＳ Ｐゴシック" pitchFamily="34" charset="-128"/>
                <a:cs typeface="Arial" panose="020B0604020202020204" pitchFamily="34" charset="0"/>
              </a:rPr>
              <a:t>RLA </a:t>
            </a:r>
            <a:r>
              <a:rPr lang="en-US" sz="2400" dirty="0">
                <a:latin typeface="Arial" panose="020B0604020202020204" pitchFamily="34" charset="0"/>
                <a:ea typeface="ＭＳ Ｐゴシック" pitchFamily="34" charset="-128"/>
                <a:cs typeface="Arial" panose="020B0604020202020204" pitchFamily="34" charset="0"/>
              </a:rPr>
              <a:t>Testimonials – </a:t>
            </a:r>
            <a:r>
              <a:rPr lang="en-US" sz="2400" dirty="0" smtClean="0">
                <a:latin typeface="Arial" panose="020B0604020202020204" pitchFamily="34" charset="0"/>
                <a:ea typeface="ＭＳ Ｐゴシック" pitchFamily="34" charset="-128"/>
                <a:cs typeface="Arial" panose="020B0604020202020204" pitchFamily="34" charset="0"/>
              </a:rPr>
              <a:t>Community Leaders</a:t>
            </a:r>
          </a:p>
          <a:p>
            <a:pPr marL="640080" indent="-457200">
              <a:spcBef>
                <a:spcPts val="1800"/>
              </a:spcBef>
              <a:buFont typeface="+mj-lt"/>
              <a:buAutoNum type="arabicPeriod"/>
              <a:defRPr/>
            </a:pPr>
            <a:r>
              <a:rPr lang="en-US" sz="2400" dirty="0" smtClean="0">
                <a:latin typeface="Arial" panose="020B0604020202020204" pitchFamily="34" charset="0"/>
                <a:ea typeface="ＭＳ Ｐゴシック" pitchFamily="34" charset="-128"/>
                <a:cs typeface="Arial" panose="020B0604020202020204" pitchFamily="34" charset="0"/>
              </a:rPr>
              <a:t>Community Improvement Project Action Plan Presentation – Community Leaders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showcase and celebration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590119" y="794802"/>
            <a:ext cx="7963762" cy="1846659"/>
          </a:xfrm>
          <a:prstGeom prst="rect">
            <a:avLst/>
          </a:prstGeom>
        </p:spPr>
        <p:txBody>
          <a:bodyPr wrap="square">
            <a:spAutoFit/>
          </a:bodyPr>
          <a:lstStyle/>
          <a:p>
            <a:pPr>
              <a:spcBef>
                <a:spcPts val="1800"/>
              </a:spcBef>
              <a:defRPr/>
            </a:pPr>
            <a:r>
              <a:rPr lang="en-US" sz="2800" dirty="0" smtClean="0">
                <a:solidFill>
                  <a:srgbClr val="CD0920"/>
                </a:solidFill>
                <a:latin typeface="Arial" panose="020B0604020202020204" pitchFamily="34" charset="0"/>
                <a:ea typeface="ＭＳ Ｐゴシック" pitchFamily="34" charset="-128"/>
                <a:cs typeface="Arial" panose="020B0604020202020204" pitchFamily="34" charset="0"/>
              </a:rPr>
              <a:t>Date:</a:t>
            </a:r>
            <a:r>
              <a:rPr lang="en-US" sz="2800" dirty="0" smtClean="0">
                <a:latin typeface="Arial" panose="020B0604020202020204" pitchFamily="34" charset="0"/>
                <a:ea typeface="ＭＳ Ｐゴシック" pitchFamily="34" charset="-128"/>
                <a:cs typeface="Arial" panose="020B0604020202020204" pitchFamily="34" charset="0"/>
              </a:rPr>
              <a:t> Text</a:t>
            </a:r>
          </a:p>
          <a:p>
            <a:pPr>
              <a:spcBef>
                <a:spcPts val="1800"/>
              </a:spcBef>
              <a:defRPr/>
            </a:pPr>
            <a:r>
              <a:rPr lang="en-US" sz="2800" dirty="0" smtClean="0">
                <a:solidFill>
                  <a:srgbClr val="CD0920"/>
                </a:solidFill>
                <a:latin typeface="Arial" panose="020B0604020202020204" pitchFamily="34" charset="0"/>
                <a:ea typeface="ＭＳ Ｐゴシック" pitchFamily="34" charset="-128"/>
                <a:cs typeface="Arial" panose="020B0604020202020204" pitchFamily="34" charset="0"/>
              </a:rPr>
              <a:t>Time:</a:t>
            </a:r>
            <a:r>
              <a:rPr lang="en-US" sz="2800" dirty="0" smtClean="0">
                <a:latin typeface="Arial" panose="020B0604020202020204" pitchFamily="34" charset="0"/>
                <a:ea typeface="ＭＳ Ｐゴシック" pitchFamily="34" charset="-128"/>
                <a:cs typeface="Arial" panose="020B0604020202020204" pitchFamily="34" charset="0"/>
              </a:rPr>
              <a:t> Text</a:t>
            </a:r>
          </a:p>
          <a:p>
            <a:pPr>
              <a:spcBef>
                <a:spcPts val="1800"/>
              </a:spcBef>
              <a:defRPr/>
            </a:pPr>
            <a:r>
              <a:rPr lang="en-US" sz="2800" dirty="0" smtClean="0">
                <a:solidFill>
                  <a:srgbClr val="CD0920"/>
                </a:solidFill>
                <a:latin typeface="Arial" panose="020B0604020202020204" pitchFamily="34" charset="0"/>
                <a:ea typeface="ＭＳ Ｐゴシック" pitchFamily="34" charset="-128"/>
                <a:cs typeface="Arial" panose="020B0604020202020204" pitchFamily="34" charset="0"/>
              </a:rPr>
              <a:t>Location:</a:t>
            </a:r>
            <a:r>
              <a:rPr lang="en-US" sz="2800" dirty="0" smtClean="0">
                <a:latin typeface="Arial" panose="020B0604020202020204" pitchFamily="34" charset="0"/>
                <a:ea typeface="ＭＳ Ｐゴシック" pitchFamily="34" charset="-128"/>
                <a:cs typeface="Arial" panose="020B0604020202020204" pitchFamily="34" charset="0"/>
              </a:rPr>
              <a:t> Text</a:t>
            </a:r>
          </a:p>
        </p:txBody>
      </p:sp>
      <p:sp>
        <p:nvSpPr>
          <p:cNvPr id="6" name="Rectangle 5"/>
          <p:cNvSpPr/>
          <p:nvPr/>
        </p:nvSpPr>
        <p:spPr>
          <a:xfrm>
            <a:off x="479361" y="2957673"/>
            <a:ext cx="8185279" cy="2677656"/>
          </a:xfrm>
          <a:prstGeom prst="rect">
            <a:avLst/>
          </a:prstGeom>
        </p:spPr>
        <p:txBody>
          <a:bodyPr wrap="square">
            <a:spAutoFit/>
          </a:bodyPr>
          <a:lstStyle/>
          <a:p>
            <a:pPr>
              <a:defRPr/>
            </a:pPr>
            <a:r>
              <a:rPr lang="en-US" sz="2400" b="1" i="1" dirty="0" smtClean="0">
                <a:latin typeface="Arial" panose="020B0604020202020204" pitchFamily="34" charset="0"/>
                <a:cs typeface="Arial" panose="020B0604020202020204" pitchFamily="34" charset="0"/>
              </a:rPr>
              <a:t>Logistics: </a:t>
            </a:r>
          </a:p>
          <a:p>
            <a:pPr marL="274320" indent="-365760">
              <a:buFont typeface="Arial"/>
              <a:buChar char="•"/>
              <a:defRPr/>
            </a:pPr>
            <a:r>
              <a:rPr lang="en-US" sz="2400" dirty="0" smtClean="0">
                <a:latin typeface="Arial" panose="020B0604020202020204" pitchFamily="34" charset="0"/>
                <a:cs typeface="Arial" panose="020B0604020202020204" pitchFamily="34" charset="0"/>
              </a:rPr>
              <a:t>Food</a:t>
            </a:r>
          </a:p>
          <a:p>
            <a:pPr marL="274320" indent="-365760">
              <a:buFont typeface="Arial"/>
              <a:buChar char="•"/>
              <a:defRPr/>
            </a:pPr>
            <a:r>
              <a:rPr lang="en-US" sz="2400" dirty="0" smtClean="0">
                <a:latin typeface="Arial" panose="020B0604020202020204" pitchFamily="34" charset="0"/>
                <a:cs typeface="Arial" panose="020B0604020202020204" pitchFamily="34" charset="0"/>
              </a:rPr>
              <a:t>Music</a:t>
            </a:r>
          </a:p>
          <a:p>
            <a:pPr marL="274320" indent="-365760">
              <a:buFont typeface="Arial"/>
              <a:buChar char="•"/>
              <a:defRPr/>
            </a:pPr>
            <a:r>
              <a:rPr lang="en-US" sz="2400" dirty="0" smtClean="0">
                <a:latin typeface="Arial" panose="020B0604020202020204" pitchFamily="34" charset="0"/>
                <a:cs typeface="Arial" panose="020B0604020202020204" pitchFamily="34" charset="0"/>
              </a:rPr>
              <a:t>Invitees</a:t>
            </a:r>
          </a:p>
          <a:p>
            <a:pPr marL="274320" indent="-365760">
              <a:buFont typeface="Arial"/>
              <a:buChar char="•"/>
              <a:defRPr/>
            </a:pPr>
            <a:r>
              <a:rPr lang="en-US" sz="2400" dirty="0" smtClean="0">
                <a:latin typeface="Arial" panose="020B0604020202020204" pitchFamily="34" charset="0"/>
                <a:cs typeface="Arial" panose="020B0604020202020204" pitchFamily="34" charset="0"/>
              </a:rPr>
              <a:t>Language Interpretation (optional)</a:t>
            </a:r>
          </a:p>
          <a:p>
            <a:pPr marL="274320" indent="-365760">
              <a:buFont typeface="Arial"/>
              <a:buChar char="•"/>
              <a:defRPr/>
            </a:pPr>
            <a:r>
              <a:rPr lang="en-US" sz="2400" dirty="0" smtClean="0">
                <a:latin typeface="Arial" panose="020B0604020202020204" pitchFamily="34" charset="0"/>
                <a:cs typeface="Arial" panose="020B0604020202020204" pitchFamily="34" charset="0"/>
              </a:rPr>
              <a:t>Community Displays and Assignments</a:t>
            </a:r>
          </a:p>
          <a:p>
            <a:pPr marL="274320" indent="-365760">
              <a:buFont typeface="Arial"/>
              <a:buChar char="•"/>
              <a:defRPr/>
            </a:pPr>
            <a:r>
              <a:rPr lang="en-US" sz="2400" dirty="0" smtClean="0">
                <a:latin typeface="Arial" panose="020B0604020202020204" pitchFamily="34" charset="0"/>
                <a:cs typeface="Arial" panose="020B0604020202020204" pitchFamily="34" charset="0"/>
              </a:rPr>
              <a:t>Presenting-easy to do (capture your own experience)</a:t>
            </a:r>
            <a:endParaRPr lang="en-US" sz="2400" dirty="0">
              <a:latin typeface="Arial" panose="020B0604020202020204" pitchFamily="34" charset="0"/>
              <a:cs typeface="Arial" panose="020B0604020202020204" pitchFamily="34" charset="0"/>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simulation #1</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
        <p:nvSpPr>
          <p:cNvPr id="10" name="TextBox 9"/>
          <p:cNvSpPr txBox="1"/>
          <p:nvPr/>
        </p:nvSpPr>
        <p:spPr>
          <a:xfrm>
            <a:off x="598808" y="2051914"/>
            <a:ext cx="7946385" cy="464679"/>
          </a:xfrm>
          <a:prstGeom prst="rect">
            <a:avLst/>
          </a:prstGeom>
          <a:noFill/>
        </p:spPr>
        <p:txBody>
          <a:bodyPr wrap="square" rtlCol="0">
            <a:spAutoFit/>
          </a:bodyPr>
          <a:lstStyle/>
          <a:p>
            <a:pPr marL="514350" indent="-514350" algn="ctr">
              <a:lnSpc>
                <a:spcPts val="2940"/>
              </a:lnSpc>
              <a:spcBef>
                <a:spcPts val="3000"/>
              </a:spcBef>
            </a:pPr>
            <a:r>
              <a:rPr lang="en-US" sz="3200" dirty="0" smtClean="0">
                <a:solidFill>
                  <a:prstClr val="black"/>
                </a:solidFill>
                <a:latin typeface="Arial" panose="020B0604020202020204" pitchFamily="34" charset="0"/>
                <a:ea typeface="ＭＳ Ｐゴシック" pitchFamily="34" charset="-128"/>
                <a:cs typeface="Arial" panose="020B0604020202020204" pitchFamily="34" charset="0"/>
              </a:rPr>
              <a:t>Text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endParaRPr lang="en-US" sz="2700" cap="all" spc="100" dirty="0">
              <a:solidFill>
                <a:schemeClr val="bg1"/>
              </a:solidFill>
              <a:latin typeface="Berthold City Bold"/>
              <a:cs typeface="Berthold City Bold"/>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pic>
        <p:nvPicPr>
          <p:cNvPr id="8" name="Content Placeholder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793989"/>
            <a:ext cx="3937001" cy="5228875"/>
          </a:xfrm>
          <a:prstGeom prst="roundRect">
            <a:avLst>
              <a:gd name="adj" fmla="val 3307"/>
            </a:avLst>
          </a:prstGeom>
          <a:gradFill flip="none" rotWithShape="1">
            <a:gsLst>
              <a:gs pos="0">
                <a:srgbClr val="DEAB43"/>
              </a:gs>
              <a:gs pos="100000">
                <a:srgbClr val="FCE78C"/>
              </a:gs>
            </a:gsLst>
            <a:lin ang="16200000" scaled="0"/>
            <a:tileRect/>
          </a:gradFill>
          <a:ln w="25400">
            <a:solidFill>
              <a:srgbClr val="DEAB43"/>
            </a:solidFill>
          </a:ln>
          <a:effectLst/>
          <a:extLst/>
        </p:spPr>
      </p:pic>
      <p:sp>
        <p:nvSpPr>
          <p:cNvPr id="11" name="Rounded Rectangle 10"/>
          <p:cNvSpPr/>
          <p:nvPr/>
        </p:nvSpPr>
        <p:spPr>
          <a:xfrm>
            <a:off x="284044" y="2621026"/>
            <a:ext cx="4204110" cy="1574800"/>
          </a:xfrm>
          <a:prstGeom prst="roundRect">
            <a:avLst>
              <a:gd name="adj" fmla="val 4755"/>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1800"/>
              </a:spcBef>
            </a:pPr>
            <a:r>
              <a:rPr lang="en-US" sz="2400" dirty="0" smtClean="0">
                <a:solidFill>
                  <a:schemeClr val="tx1"/>
                </a:solidFill>
                <a:latin typeface="Arial" panose="020B0604020202020204" pitchFamily="34" charset="0"/>
                <a:cs typeface="Arial" panose="020B0604020202020204" pitchFamily="34" charset="0"/>
              </a:rPr>
              <a:t>THE OVERALL PROCESS</a:t>
            </a:r>
          </a:p>
          <a:p>
            <a:pPr marL="274320" lvl="2" indent="-274320">
              <a:lnSpc>
                <a:spcPts val="2200"/>
              </a:lnSpc>
              <a:spcBef>
                <a:spcPts val="1200"/>
              </a:spcBef>
              <a:buClr>
                <a:schemeClr val="bg1"/>
              </a:buClr>
              <a:defRPr/>
            </a:pPr>
            <a:r>
              <a:rPr lang="en-US" dirty="0" smtClean="0">
                <a:solidFill>
                  <a:schemeClr val="tx1"/>
                </a:solidFill>
                <a:latin typeface="Arial" panose="020B0604020202020204" pitchFamily="34" charset="0"/>
                <a:cs typeface="Arial" panose="020B0604020202020204" pitchFamily="34" charset="0"/>
              </a:rPr>
              <a:t>Where are we on this map?</a:t>
            </a:r>
          </a:p>
          <a:p>
            <a:pPr marL="274320" lvl="2" indent="-274320">
              <a:lnSpc>
                <a:spcPts val="2200"/>
              </a:lnSpc>
              <a:spcBef>
                <a:spcPts val="1200"/>
              </a:spcBef>
              <a:buClr>
                <a:schemeClr val="bg1"/>
              </a:buClr>
              <a:defRPr/>
            </a:pPr>
            <a:r>
              <a:rPr lang="en-US" dirty="0" smtClean="0">
                <a:solidFill>
                  <a:schemeClr val="tx1"/>
                </a:solidFill>
                <a:latin typeface="Arial" panose="020B0604020202020204" pitchFamily="34" charset="0"/>
                <a:cs typeface="Arial" panose="020B0604020202020204" pitchFamily="34" charset="0"/>
              </a:rPr>
              <a:t>What’s next?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simulation #2</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sp>
        <p:nvSpPr>
          <p:cNvPr id="10" name="TextBox 9"/>
          <p:cNvSpPr txBox="1"/>
          <p:nvPr/>
        </p:nvSpPr>
        <p:spPr>
          <a:xfrm>
            <a:off x="598808" y="2051914"/>
            <a:ext cx="7946385" cy="464679"/>
          </a:xfrm>
          <a:prstGeom prst="rect">
            <a:avLst/>
          </a:prstGeom>
          <a:noFill/>
        </p:spPr>
        <p:txBody>
          <a:bodyPr wrap="square" rtlCol="0">
            <a:spAutoFit/>
          </a:bodyPr>
          <a:lstStyle/>
          <a:p>
            <a:pPr marL="514350" indent="-514350" algn="ctr">
              <a:lnSpc>
                <a:spcPts val="2940"/>
              </a:lnSpc>
              <a:spcBef>
                <a:spcPts val="3000"/>
              </a:spcBef>
            </a:pPr>
            <a:r>
              <a:rPr lang="en-US" sz="3200" dirty="0" smtClean="0">
                <a:solidFill>
                  <a:prstClr val="black"/>
                </a:solidFill>
                <a:latin typeface="Arial" panose="020B0604020202020204" pitchFamily="34" charset="0"/>
                <a:ea typeface="ＭＳ Ｐゴシック" pitchFamily="34" charset="-128"/>
                <a:cs typeface="Arial" panose="020B0604020202020204" pitchFamily="34" charset="0"/>
              </a:rPr>
              <a:t>Text</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simulation #3</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sp>
        <p:nvSpPr>
          <p:cNvPr id="10" name="TextBox 9"/>
          <p:cNvSpPr txBox="1"/>
          <p:nvPr/>
        </p:nvSpPr>
        <p:spPr>
          <a:xfrm>
            <a:off x="598808" y="2051914"/>
            <a:ext cx="7946385" cy="464679"/>
          </a:xfrm>
          <a:prstGeom prst="rect">
            <a:avLst/>
          </a:prstGeom>
          <a:noFill/>
        </p:spPr>
        <p:txBody>
          <a:bodyPr wrap="square" rtlCol="0">
            <a:spAutoFit/>
          </a:bodyPr>
          <a:lstStyle/>
          <a:p>
            <a:pPr marL="514350" indent="-514350" algn="ctr">
              <a:lnSpc>
                <a:spcPts val="2940"/>
              </a:lnSpc>
              <a:spcBef>
                <a:spcPts val="3000"/>
              </a:spcBef>
            </a:pPr>
            <a:r>
              <a:rPr lang="en-US" sz="3200" dirty="0" smtClean="0">
                <a:solidFill>
                  <a:prstClr val="black"/>
                </a:solidFill>
                <a:latin typeface="Arial" panose="020B0604020202020204" pitchFamily="34" charset="0"/>
                <a:ea typeface="ＭＳ Ｐゴシック" pitchFamily="34" charset="-128"/>
                <a:cs typeface="Arial" panose="020B0604020202020204" pitchFamily="34" charset="0"/>
              </a:rPr>
              <a:t>Text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simulation #4</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sp>
        <p:nvSpPr>
          <p:cNvPr id="10" name="TextBox 9"/>
          <p:cNvSpPr txBox="1"/>
          <p:nvPr/>
        </p:nvSpPr>
        <p:spPr>
          <a:xfrm>
            <a:off x="598808" y="2051914"/>
            <a:ext cx="7946385" cy="464679"/>
          </a:xfrm>
          <a:prstGeom prst="rect">
            <a:avLst/>
          </a:prstGeom>
          <a:noFill/>
        </p:spPr>
        <p:txBody>
          <a:bodyPr wrap="square" rtlCol="0">
            <a:spAutoFit/>
          </a:bodyPr>
          <a:lstStyle/>
          <a:p>
            <a:pPr marL="514350" indent="-514350" algn="ctr">
              <a:lnSpc>
                <a:spcPts val="2940"/>
              </a:lnSpc>
              <a:spcBef>
                <a:spcPts val="3000"/>
              </a:spcBef>
            </a:pPr>
            <a:r>
              <a:rPr lang="en-US" sz="3200" dirty="0" smtClean="0">
                <a:solidFill>
                  <a:prstClr val="black"/>
                </a:solidFill>
                <a:latin typeface="Arial" panose="020B0604020202020204" pitchFamily="34" charset="0"/>
                <a:ea typeface="ＭＳ Ｐゴシック" pitchFamily="34" charset="-128"/>
                <a:cs typeface="Arial" panose="020B0604020202020204" pitchFamily="34" charset="0"/>
              </a:rPr>
              <a:t>Text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CONCLUSION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30000"/>
              </a:spcBef>
            </a:pPr>
            <a:endParaRPr lang="en-US" dirty="0">
              <a:latin typeface="ITC Franklin Gothic Std Bk Cd"/>
              <a:cs typeface="ITC Franklin Gothic Std Bk Cd"/>
            </a:endParaRPr>
          </a:p>
        </p:txBody>
      </p:sp>
      <p:sp>
        <p:nvSpPr>
          <p:cNvPr id="8" name="Oval 7"/>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a:spLocks noGrp="1"/>
          </p:cNvSpPr>
          <p:nvPr>
            <p:ph type="sldNum" sz="quarter" idx="12"/>
          </p:nvPr>
        </p:nvSpPr>
        <p:spPr>
          <a:xfrm>
            <a:off x="8488516" y="6254496"/>
            <a:ext cx="387424" cy="301752"/>
          </a:xfrm>
        </p:spPr>
        <p:txBody>
          <a:body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
        <p:nvSpPr>
          <p:cNvPr id="11" name="Rounded Rectangle 10"/>
          <p:cNvSpPr/>
          <p:nvPr/>
        </p:nvSpPr>
        <p:spPr>
          <a:xfrm>
            <a:off x="323049" y="1849777"/>
            <a:ext cx="3738157" cy="3158447"/>
          </a:xfrm>
          <a:prstGeom prst="roundRect">
            <a:avLst>
              <a:gd name="adj" fmla="val 3460"/>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91440" indent="-91440" algn="ctr"/>
            <a:r>
              <a:rPr lang="en-US" b="1" dirty="0" smtClean="0">
                <a:solidFill>
                  <a:schemeClr val="bg1"/>
                </a:solidFill>
                <a:latin typeface="Arial" panose="020B0604020202020204" pitchFamily="34" charset="0"/>
                <a:cs typeface="Arial" panose="020B0604020202020204" pitchFamily="34" charset="0"/>
              </a:rPr>
              <a:t>PLANNING FOR THE</a:t>
            </a:r>
          </a:p>
          <a:p>
            <a:pPr marL="91440" indent="-91440" algn="ctr">
              <a:lnSpc>
                <a:spcPts val="2080"/>
              </a:lnSpc>
            </a:pPr>
            <a:r>
              <a:rPr lang="en-US" b="1" dirty="0" smtClean="0">
                <a:solidFill>
                  <a:schemeClr val="bg1"/>
                </a:solidFill>
                <a:latin typeface="Arial" panose="020B0604020202020204" pitchFamily="34" charset="0"/>
                <a:cs typeface="Arial" panose="020B0604020202020204" pitchFamily="34" charset="0"/>
              </a:rPr>
              <a:t>COMMUNITY PRESENTATION &amp; CELEBRATION</a:t>
            </a:r>
          </a:p>
          <a:p>
            <a:pPr marL="274320" indent="-274320">
              <a:lnSpc>
                <a:spcPts val="2200"/>
              </a:lnSpc>
              <a:spcBef>
                <a:spcPts val="1200"/>
              </a:spcBef>
              <a:buFont typeface="Arial"/>
              <a:buChar char="•"/>
            </a:pPr>
            <a:r>
              <a:rPr lang="en-US" dirty="0" smtClean="0">
                <a:solidFill>
                  <a:schemeClr val="bg1"/>
                </a:solidFill>
                <a:latin typeface="Arial" panose="020B0604020202020204" pitchFamily="34" charset="0"/>
                <a:cs typeface="Arial" panose="020B0604020202020204" pitchFamily="34" charset="0"/>
              </a:rPr>
              <a:t>Attend dress rehearsal meeting on (insert date/location)</a:t>
            </a:r>
          </a:p>
          <a:p>
            <a:pPr marL="274320" indent="-274320">
              <a:lnSpc>
                <a:spcPts val="2200"/>
              </a:lnSpc>
              <a:spcBef>
                <a:spcPts val="1200"/>
              </a:spcBef>
              <a:buFont typeface="Arial"/>
              <a:buChar char="•"/>
            </a:pPr>
            <a:r>
              <a:rPr lang="en-US" dirty="0" smtClean="0">
                <a:solidFill>
                  <a:schemeClr val="bg1"/>
                </a:solidFill>
                <a:latin typeface="Arial" panose="020B0604020202020204" pitchFamily="34" charset="0"/>
                <a:cs typeface="Arial" panose="020B0604020202020204" pitchFamily="34" charset="0"/>
              </a:rPr>
              <a:t>Prepare yourself for the Community Presentation and Celebration on (Insert date/time/location)</a:t>
            </a:r>
          </a:p>
          <a:p>
            <a:endParaRPr lang="en-US" dirty="0" smtClean="0">
              <a:latin typeface="Arial" panose="020B0604020202020204" pitchFamily="34" charset="0"/>
              <a:ea typeface="ＭＳ Ｐゴシック" pitchFamily="34" charset="-128"/>
              <a:cs typeface="Arial" panose="020B0604020202020204" pitchFamily="34" charset="0"/>
            </a:endParaRPr>
          </a:p>
          <a:p>
            <a:endParaRPr lang="en-US" sz="2400" dirty="0" smtClean="0">
              <a:ea typeface="ＭＳ Ｐゴシック" pitchFamily="34" charset="-128"/>
            </a:endParaRPr>
          </a:p>
        </p:txBody>
      </p:sp>
      <p:sp>
        <p:nvSpPr>
          <p:cNvPr id="12" name="TextBox 11"/>
          <p:cNvSpPr txBox="1"/>
          <p:nvPr/>
        </p:nvSpPr>
        <p:spPr>
          <a:xfrm>
            <a:off x="4504090" y="1936284"/>
            <a:ext cx="4203700" cy="2985433"/>
          </a:xfrm>
          <a:prstGeom prst="rect">
            <a:avLst/>
          </a:prstGeom>
          <a:noFill/>
        </p:spPr>
        <p:txBody>
          <a:bodyPr wrap="square" rtlCol="0">
            <a:spAutoFit/>
          </a:bodyPr>
          <a:lstStyle/>
          <a:p>
            <a:r>
              <a:rPr lang="en-US" sz="4800" dirty="0" smtClean="0">
                <a:solidFill>
                  <a:schemeClr val="accent1"/>
                </a:solidFill>
                <a:latin typeface="Arial" panose="020B0604020202020204" pitchFamily="34" charset="0"/>
                <a:cs typeface="Arial" panose="020B0604020202020204" pitchFamily="34" charset="0"/>
              </a:rPr>
              <a:t>Thank You!</a:t>
            </a:r>
          </a:p>
          <a:p>
            <a:endParaRPr lang="en-US" sz="3200" dirty="0" smtClean="0">
              <a:solidFill>
                <a:srgbClr val="73B632"/>
              </a:solidFill>
              <a:latin typeface="Arial" panose="020B0604020202020204" pitchFamily="34" charset="0"/>
              <a:cs typeface="Arial" panose="020B0604020202020204" pitchFamily="34" charset="0"/>
            </a:endParaRPr>
          </a:p>
          <a:p>
            <a:pPr>
              <a:buFont typeface="Arial"/>
              <a:buChar char="•"/>
            </a:pPr>
            <a:r>
              <a:rPr lang="en-US" sz="3600" dirty="0" smtClean="0">
                <a:latin typeface="Arial" panose="020B0604020202020204" pitchFamily="34" charset="0"/>
                <a:cs typeface="Arial" panose="020B0604020202020204" pitchFamily="34" charset="0"/>
              </a:rPr>
              <a:t> Questions?</a:t>
            </a:r>
          </a:p>
          <a:p>
            <a:pPr>
              <a:buFont typeface="Arial"/>
              <a:buChar char="•"/>
            </a:pPr>
            <a:endParaRPr lang="en-US" sz="3600" dirty="0" smtClean="0">
              <a:latin typeface="Arial" panose="020B0604020202020204" pitchFamily="34" charset="0"/>
              <a:cs typeface="Arial" panose="020B0604020202020204" pitchFamily="34" charset="0"/>
            </a:endParaRPr>
          </a:p>
          <a:p>
            <a:pPr>
              <a:buFont typeface="Arial"/>
              <a:buChar char="•"/>
            </a:pPr>
            <a:r>
              <a:rPr lang="en-US" sz="3600" dirty="0" smtClean="0">
                <a:latin typeface="Arial" panose="020B0604020202020204" pitchFamily="34" charset="0"/>
                <a:cs typeface="Arial" panose="020B0604020202020204" pitchFamily="34" charset="0"/>
              </a:rPr>
              <a:t> Comments?</a:t>
            </a:r>
            <a:endParaRPr lang="en-US" sz="36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evaluation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grpSp>
        <p:nvGrpSpPr>
          <p:cNvPr id="16" name="Group 15"/>
          <p:cNvGrpSpPr/>
          <p:nvPr/>
        </p:nvGrpSpPr>
        <p:grpSpPr>
          <a:xfrm>
            <a:off x="744009" y="1761332"/>
            <a:ext cx="7655983" cy="3335337"/>
            <a:chOff x="710142" y="1761332"/>
            <a:chExt cx="7655983" cy="3335337"/>
          </a:xfrm>
        </p:grpSpPr>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761332"/>
              <a:ext cx="32956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10142" y="2620446"/>
              <a:ext cx="4183591" cy="1599605"/>
            </a:xfrm>
            <a:prstGeom prst="rect">
              <a:avLst/>
            </a:prstGeom>
          </p:spPr>
          <p:txBody>
            <a:bodyPr wrap="square">
              <a:spAutoFit/>
            </a:bodyPr>
            <a:lstStyle/>
            <a:p>
              <a:pPr marL="274320" lvl="1" indent="-365760">
                <a:lnSpc>
                  <a:spcPts val="2720"/>
                </a:lnSpc>
                <a:spcBef>
                  <a:spcPts val="1800"/>
                </a:spcBef>
                <a:buFont typeface="Arial"/>
                <a:buChar char="•"/>
                <a:defRPr/>
              </a:pPr>
              <a:r>
                <a:rPr lang="en-US" sz="3200" dirty="0" smtClean="0">
                  <a:latin typeface="Arial" panose="020B0604020202020204" pitchFamily="34" charset="0"/>
                  <a:ea typeface="ＭＳ Ｐゴシック" pitchFamily="34" charset="-128"/>
                  <a:cs typeface="Arial" panose="020B0604020202020204" pitchFamily="34" charset="0"/>
                </a:rPr>
                <a:t>What is evaluating?</a:t>
              </a:r>
            </a:p>
            <a:p>
              <a:pPr marL="274320" lvl="1" indent="-365760">
                <a:lnSpc>
                  <a:spcPts val="2720"/>
                </a:lnSpc>
                <a:spcBef>
                  <a:spcPts val="1800"/>
                </a:spcBef>
                <a:buFont typeface="Arial"/>
                <a:buChar char="•"/>
                <a:defRPr/>
              </a:pPr>
              <a:r>
                <a:rPr lang="en-US" sz="3200" dirty="0" smtClean="0">
                  <a:latin typeface="Arial" panose="020B0604020202020204" pitchFamily="34" charset="0"/>
                  <a:ea typeface="ＭＳ Ｐゴシック" pitchFamily="34" charset="-128"/>
                  <a:cs typeface="Arial" panose="020B0604020202020204" pitchFamily="34" charset="0"/>
                </a:rPr>
                <a:t>Why evaluate?</a:t>
              </a:r>
            </a:p>
            <a:p>
              <a:pPr marL="274320" lvl="1" indent="-365760">
                <a:lnSpc>
                  <a:spcPts val="2720"/>
                </a:lnSpc>
                <a:spcBef>
                  <a:spcPts val="1800"/>
                </a:spcBef>
                <a:buFont typeface="Arial"/>
                <a:buChar char="•"/>
                <a:defRPr/>
              </a:pPr>
              <a:r>
                <a:rPr lang="en-US" sz="3200" dirty="0" smtClean="0">
                  <a:latin typeface="Arial" panose="020B0604020202020204" pitchFamily="34" charset="0"/>
                  <a:ea typeface="ＭＳ Ｐゴシック" pitchFamily="34" charset="-128"/>
                  <a:cs typeface="Arial" panose="020B0604020202020204" pitchFamily="34" charset="0"/>
                </a:rPr>
                <a:t>How to evaluate? </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evaluation</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sp>
        <p:nvSpPr>
          <p:cNvPr id="14" name="Rectangle 13"/>
          <p:cNvSpPr/>
          <p:nvPr/>
        </p:nvSpPr>
        <p:spPr>
          <a:xfrm>
            <a:off x="628121" y="1647743"/>
            <a:ext cx="7887758" cy="3143938"/>
          </a:xfrm>
          <a:prstGeom prst="rect">
            <a:avLst/>
          </a:prstGeom>
        </p:spPr>
        <p:txBody>
          <a:bodyPr wrap="square">
            <a:spAutoFit/>
          </a:bodyPr>
          <a:lstStyle/>
          <a:p>
            <a:pPr algn="ctr">
              <a:lnSpc>
                <a:spcPts val="3000"/>
              </a:lnSpc>
            </a:pPr>
            <a:r>
              <a:rPr lang="en-US" sz="2400" dirty="0" smtClean="0">
                <a:latin typeface="Arial" panose="020B0604020202020204" pitchFamily="34" charset="0"/>
                <a:cs typeface="Arial" panose="020B0604020202020204" pitchFamily="34" charset="0"/>
              </a:rPr>
              <a:t>Evaluation is the comparison of actual (project) impacts against the agreed strategic plans. It looks at the original objectives, at what was accomplished, and how it was accomplished. It can be </a:t>
            </a:r>
            <a:r>
              <a:rPr lang="en-US" sz="2400" b="1" i="1" dirty="0" smtClean="0">
                <a:latin typeface="Arial" panose="020B0604020202020204" pitchFamily="34" charset="0"/>
                <a:cs typeface="Arial" panose="020B0604020202020204" pitchFamily="34" charset="0"/>
              </a:rPr>
              <a:t>formative,</a:t>
            </a:r>
            <a:r>
              <a:rPr lang="en-US" sz="2400" dirty="0" smtClean="0">
                <a:latin typeface="Arial" panose="020B0604020202020204" pitchFamily="34" charset="0"/>
                <a:cs typeface="Arial" panose="020B0604020202020204" pitchFamily="34" charset="0"/>
              </a:rPr>
              <a:t> that is taking place during the life of a project, with the intention of improving the strategy or way of functioning of the project. It can also be </a:t>
            </a:r>
            <a:r>
              <a:rPr lang="en-US" sz="2400" b="1" i="1" dirty="0" smtClean="0">
                <a:latin typeface="Arial" panose="020B0604020202020204" pitchFamily="34" charset="0"/>
                <a:cs typeface="Arial" panose="020B0604020202020204" pitchFamily="34" charset="0"/>
              </a:rPr>
              <a:t>summative,</a:t>
            </a:r>
            <a:r>
              <a:rPr lang="en-US" sz="2400" dirty="0" smtClean="0">
                <a:latin typeface="Arial" panose="020B0604020202020204" pitchFamily="34" charset="0"/>
                <a:cs typeface="Arial" panose="020B0604020202020204" pitchFamily="34" charset="0"/>
              </a:rPr>
              <a:t> drawing learning's from a completed project that is no longer functioning.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community action plan – Logic model</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7</a:t>
            </a:fld>
            <a:endParaRPr lang="en-US" sz="1125" dirty="0">
              <a:solidFill>
                <a:schemeClr val="tx1"/>
              </a:solidFill>
              <a:latin typeface="Capitals"/>
              <a:cs typeface="Capitals"/>
            </a:endParaRPr>
          </a:p>
        </p:txBody>
      </p:sp>
      <p:sp>
        <p:nvSpPr>
          <p:cNvPr id="8" name="Rounded Rectangle 7"/>
          <p:cNvSpPr/>
          <p:nvPr/>
        </p:nvSpPr>
        <p:spPr>
          <a:xfrm>
            <a:off x="228600" y="1697929"/>
            <a:ext cx="1715656" cy="3462143"/>
          </a:xfrm>
          <a:prstGeom prst="roundRect">
            <a:avLst>
              <a:gd name="adj" fmla="val 4755"/>
            </a:avLst>
          </a:prstGeom>
          <a:gradFill flip="none" rotWithShape="1">
            <a:gsLst>
              <a:gs pos="0">
                <a:srgbClr val="600D13"/>
              </a:gs>
              <a:gs pos="100000">
                <a:srgbClr val="CD09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182880" indent="-182880" algn="ctr">
              <a:lnSpc>
                <a:spcPts val="1620"/>
              </a:lnSpc>
              <a:spcBef>
                <a:spcPts val="1200"/>
              </a:spcBef>
            </a:pPr>
            <a:r>
              <a:rPr lang="en-US" sz="1600" dirty="0" smtClean="0">
                <a:solidFill>
                  <a:srgbClr val="FFFFFF"/>
                </a:solidFill>
                <a:latin typeface="Arial" panose="020B0604020202020204" pitchFamily="34" charset="0"/>
                <a:cs typeface="Arial" panose="020B0604020202020204" pitchFamily="34" charset="0"/>
              </a:rPr>
              <a:t>SUPPORTS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Community leaders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Organizations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Partnerships</a:t>
            </a:r>
          </a:p>
        </p:txBody>
      </p:sp>
      <p:sp>
        <p:nvSpPr>
          <p:cNvPr id="9" name="Rounded Rectangle 8"/>
          <p:cNvSpPr/>
          <p:nvPr/>
        </p:nvSpPr>
        <p:spPr>
          <a:xfrm>
            <a:off x="2082190" y="1697929"/>
            <a:ext cx="1554480" cy="3462143"/>
          </a:xfrm>
          <a:prstGeom prst="roundRect">
            <a:avLst>
              <a:gd name="adj" fmla="val 4755"/>
            </a:avLst>
          </a:prstGeom>
          <a:gradFill flip="none" rotWithShape="1">
            <a:gsLst>
              <a:gs pos="0">
                <a:srgbClr val="18153A"/>
              </a:gs>
              <a:gs pos="100000">
                <a:schemeClr val="accent4"/>
              </a:gs>
            </a:gsLst>
            <a:lin ang="16200000" scaled="0"/>
            <a:tileRec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182880" indent="-182880" algn="ctr">
              <a:lnSpc>
                <a:spcPts val="1620"/>
              </a:lnSpc>
              <a:spcBef>
                <a:spcPts val="1200"/>
              </a:spcBef>
            </a:pPr>
            <a:r>
              <a:rPr lang="en-US" sz="1600" dirty="0" smtClean="0">
                <a:solidFill>
                  <a:srgbClr val="FFFFFF"/>
                </a:solidFill>
                <a:latin typeface="Arial" panose="020B0604020202020204" pitchFamily="34" charset="0"/>
                <a:cs typeface="Arial" panose="020B0604020202020204" pitchFamily="34" charset="0"/>
              </a:rPr>
              <a:t>STRATEGIES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Preparation</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Promotions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Programs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Policy Influence</a:t>
            </a:r>
          </a:p>
        </p:txBody>
      </p:sp>
      <p:sp>
        <p:nvSpPr>
          <p:cNvPr id="11" name="Rounded Rectangle 10"/>
          <p:cNvSpPr/>
          <p:nvPr/>
        </p:nvSpPr>
        <p:spPr>
          <a:xfrm>
            <a:off x="3774604" y="1697929"/>
            <a:ext cx="1554480" cy="3462143"/>
          </a:xfrm>
          <a:prstGeom prst="roundRect">
            <a:avLst>
              <a:gd name="adj" fmla="val 4755"/>
            </a:avLst>
          </a:prstGeom>
          <a:gradFill flip="none" rotWithShape="1">
            <a:gsLst>
              <a:gs pos="0">
                <a:srgbClr val="791344"/>
              </a:gs>
              <a:gs pos="100000">
                <a:srgbClr val="C0587C"/>
              </a:gs>
            </a:gsLst>
            <a:lin ang="16200000" scaled="0"/>
            <a:tileRec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indent="-182880" algn="ctr">
              <a:lnSpc>
                <a:spcPts val="1620"/>
              </a:lnSpc>
              <a:spcBef>
                <a:spcPts val="1200"/>
              </a:spcBef>
            </a:pPr>
            <a:r>
              <a:rPr lang="en-US" sz="1600" dirty="0" smtClean="0">
                <a:solidFill>
                  <a:srgbClr val="FFFFFF"/>
                </a:solidFill>
                <a:latin typeface="Arial" panose="020B0604020202020204" pitchFamily="34" charset="0"/>
                <a:cs typeface="Arial" panose="020B0604020202020204" pitchFamily="34" charset="0"/>
              </a:rPr>
              <a:t>SHORT TERM CHANGES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Partnership capacity to promote active living</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Awareness of health benefits of routine activity</a:t>
            </a:r>
          </a:p>
        </p:txBody>
      </p:sp>
      <p:sp>
        <p:nvSpPr>
          <p:cNvPr id="15" name="Rounded Rectangle 14"/>
          <p:cNvSpPr/>
          <p:nvPr/>
        </p:nvSpPr>
        <p:spPr>
          <a:xfrm>
            <a:off x="5403124" y="1697929"/>
            <a:ext cx="1807136" cy="3462143"/>
          </a:xfrm>
          <a:prstGeom prst="roundRect">
            <a:avLst>
              <a:gd name="adj" fmla="val 4755"/>
            </a:avLst>
          </a:prstGeom>
          <a:gradFill flip="none" rotWithShape="1">
            <a:gsLst>
              <a:gs pos="0">
                <a:srgbClr val="104C28"/>
              </a:gs>
              <a:gs pos="100000">
                <a:srgbClr val="108837"/>
              </a:gs>
            </a:gsLst>
            <a:lin ang="16200000" scaled="0"/>
            <a:tileRect/>
          </a:gradFill>
          <a:ln w="25400">
            <a:solidFill>
              <a:srgbClr val="104C28"/>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indent="-182880" algn="ctr">
              <a:lnSpc>
                <a:spcPts val="1620"/>
              </a:lnSpc>
              <a:spcBef>
                <a:spcPts val="1200"/>
              </a:spcBef>
            </a:pPr>
            <a:r>
              <a:rPr lang="en-US" sz="1600" dirty="0" smtClean="0">
                <a:solidFill>
                  <a:srgbClr val="FFFFFF"/>
                </a:solidFill>
                <a:latin typeface="Arial" panose="020B0604020202020204" pitchFamily="34" charset="0"/>
                <a:cs typeface="Arial" panose="020B0604020202020204" pitchFamily="34" charset="0"/>
              </a:rPr>
              <a:t>INTERMEDIATE CHANGES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Mainstreaming Opportunities for Active Living</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Community Environment</a:t>
            </a:r>
          </a:p>
        </p:txBody>
      </p:sp>
      <p:sp>
        <p:nvSpPr>
          <p:cNvPr id="19" name="Rounded Rectangle 18"/>
          <p:cNvSpPr/>
          <p:nvPr/>
        </p:nvSpPr>
        <p:spPr>
          <a:xfrm>
            <a:off x="7281672" y="1697928"/>
            <a:ext cx="1706464" cy="3462143"/>
          </a:xfrm>
          <a:prstGeom prst="roundRect">
            <a:avLst>
              <a:gd name="adj" fmla="val 4755"/>
            </a:avLst>
          </a:prstGeom>
          <a:gradFill flip="none" rotWithShape="1">
            <a:gsLst>
              <a:gs pos="0">
                <a:srgbClr val="132B4A"/>
              </a:gs>
              <a:gs pos="100000">
                <a:schemeClr val="accent1"/>
              </a:gs>
            </a:gsLst>
            <a:lin ang="16200000" scaled="0"/>
            <a:tileRect/>
          </a:gradFill>
          <a:ln w="25400">
            <a:solidFill>
              <a:srgbClr val="132B4A"/>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ctr">
              <a:lnSpc>
                <a:spcPts val="1620"/>
              </a:lnSpc>
              <a:spcBef>
                <a:spcPts val="1200"/>
              </a:spcBef>
            </a:pPr>
            <a:r>
              <a:rPr lang="en-US" sz="1600" dirty="0" smtClean="0">
                <a:solidFill>
                  <a:srgbClr val="FFFFFF"/>
                </a:solidFill>
                <a:latin typeface="Arial" panose="020B0604020202020204" pitchFamily="34" charset="0"/>
                <a:cs typeface="Arial" panose="020B0604020202020204" pitchFamily="34" charset="0"/>
              </a:rPr>
              <a:t>HEALTH &amp; LIFESTYLE CHANGES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Physical Activity</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Obesity</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Diabetes</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High Blood Pressure</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Heart Disease</a:t>
            </a:r>
          </a:p>
          <a:p>
            <a:pPr marL="182880" lvl="2" indent="-182880">
              <a:lnSpc>
                <a:spcPts val="1620"/>
              </a:lnSpc>
              <a:spcBef>
                <a:spcPts val="1200"/>
              </a:spcBef>
              <a:buClr>
                <a:schemeClr val="bg1"/>
              </a:buClr>
              <a:buFont typeface="Arial"/>
              <a:buChar char="•"/>
              <a:defRPr/>
            </a:pPr>
            <a:r>
              <a:rPr lang="en-US" sz="1600" dirty="0" smtClean="0">
                <a:solidFill>
                  <a:schemeClr val="bg1"/>
                </a:solidFill>
                <a:latin typeface="Arial" panose="020B0604020202020204" pitchFamily="34" charset="0"/>
                <a:cs typeface="Arial" panose="020B0604020202020204" pitchFamily="34" charset="0"/>
              </a:rPr>
              <a:t>Stroke Cancer</a:t>
            </a:r>
          </a:p>
        </p:txBody>
      </p:sp>
      <p:sp>
        <p:nvSpPr>
          <p:cNvPr id="21" name="Right Arrow 20"/>
          <p:cNvSpPr>
            <a:spLocks/>
          </p:cNvSpPr>
          <p:nvPr/>
        </p:nvSpPr>
        <p:spPr>
          <a:xfrm>
            <a:off x="1898580" y="1855361"/>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
        <p:nvSpPr>
          <p:cNvPr id="24" name="Right Arrow 23"/>
          <p:cNvSpPr>
            <a:spLocks/>
          </p:cNvSpPr>
          <p:nvPr/>
        </p:nvSpPr>
        <p:spPr>
          <a:xfrm>
            <a:off x="3595988" y="1855361"/>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
        <p:nvSpPr>
          <p:cNvPr id="25" name="Right Arrow 24"/>
          <p:cNvSpPr>
            <a:spLocks/>
          </p:cNvSpPr>
          <p:nvPr/>
        </p:nvSpPr>
        <p:spPr>
          <a:xfrm>
            <a:off x="5293396" y="1855361"/>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
        <p:nvSpPr>
          <p:cNvPr id="26" name="Right Arrow 25"/>
          <p:cNvSpPr>
            <a:spLocks/>
          </p:cNvSpPr>
          <p:nvPr/>
        </p:nvSpPr>
        <p:spPr>
          <a:xfrm>
            <a:off x="6990804" y="1855361"/>
            <a:ext cx="219456" cy="182425"/>
          </a:xfrm>
          <a:prstGeom prst="rightArrow">
            <a:avLst/>
          </a:prstGeom>
          <a:gradFill flip="none" rotWithShape="1">
            <a:gsLst>
              <a:gs pos="0">
                <a:srgbClr val="DEAB43"/>
              </a:gs>
              <a:gs pos="100000">
                <a:srgbClr val="FCE78C"/>
              </a:gs>
            </a:gsLst>
            <a:lin ang="16200000" scaled="0"/>
            <a:tileRect/>
          </a:gradFill>
          <a:ln w="25400">
            <a:solidFill>
              <a:srgbClr val="DEAB43"/>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3100" dirty="0" smtClean="0">
              <a:solidFill>
                <a:schemeClr val="tx1"/>
              </a:solidFill>
              <a:latin typeface="ITC Franklin Gothic Std Dm Cd"/>
              <a:cs typeface="ITC Franklin Gothic Std Dm C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Arial" panose="020B0604020202020204" pitchFamily="34" charset="0"/>
                <a:cs typeface="Arial" panose="020B0604020202020204" pitchFamily="34" charset="0"/>
              </a:rPr>
              <a:t>Source: Centers for Disease Control and Prevention</a:t>
            </a:r>
            <a:endParaRPr lang="en-US" dirty="0">
              <a:latin typeface="Arial" panose="020B0604020202020204" pitchFamily="34" charset="0"/>
              <a:cs typeface="Arial" panose="020B0604020202020204" pitchFamily="34" charset="0"/>
            </a:endParaRPr>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outcome and measures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pic>
        <p:nvPicPr>
          <p:cNvPr id="16" name="Content Placeholder 4"/>
          <p:cNvPicPr>
            <a:picLocks noChangeAspect="1"/>
          </p:cNvPicPr>
          <p:nvPr/>
        </p:nvPicPr>
        <p:blipFill>
          <a:blip r:embed="rId3">
            <a:lum/>
            <a:extLst>
              <a:ext uri="{28A0092B-C50C-407E-A947-70E740481C1C}">
                <a14:useLocalDpi xmlns:a14="http://schemas.microsoft.com/office/drawing/2010/main" val="0"/>
              </a:ext>
            </a:extLst>
          </a:blip>
          <a:stretch>
            <a:fillRect/>
          </a:stretch>
        </p:blipFill>
        <p:spPr bwMode="auto">
          <a:xfrm>
            <a:off x="5216111" y="3657599"/>
            <a:ext cx="3429000" cy="2315095"/>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4">
            <a:lum/>
            <a:extLst>
              <a:ext uri="{28A0092B-C50C-407E-A947-70E740481C1C}">
                <a14:useLocalDpi xmlns:a14="http://schemas.microsoft.com/office/drawing/2010/main" val="0"/>
              </a:ext>
            </a:extLst>
          </a:blip>
          <a:stretch>
            <a:fillRect/>
          </a:stretch>
        </p:blipFill>
        <p:spPr bwMode="auto">
          <a:xfrm>
            <a:off x="5216111" y="885305"/>
            <a:ext cx="3429000" cy="2572789"/>
          </a:xfrm>
          <a:prstGeom prst="roundRect">
            <a:avLst>
              <a:gd name="adj" fmla="val 3307"/>
            </a:avLst>
          </a:prstGeom>
          <a:ln w="25400">
            <a:solidFill>
              <a:srgbClr val="E78E23"/>
            </a:solidFill>
          </a:ln>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498889" y="891981"/>
            <a:ext cx="4528778" cy="5043112"/>
          </a:xfrm>
          <a:prstGeom prst="rect">
            <a:avLst/>
          </a:prstGeom>
        </p:spPr>
        <p:txBody>
          <a:bodyPr wrap="square">
            <a:spAutoFit/>
          </a:bodyPr>
          <a:lstStyle/>
          <a:p>
            <a:pPr marL="274320" indent="-274320">
              <a:lnSpc>
                <a:spcPts val="2600"/>
              </a:lnSpc>
              <a:spcBef>
                <a:spcPts val="1200"/>
              </a:spcBef>
              <a:buFont typeface="+mj-lt"/>
              <a:buAutoNum type="arabicPeriod"/>
              <a:defRPr/>
            </a:pPr>
            <a:r>
              <a:rPr lang="en-US" sz="2000" dirty="0" smtClean="0">
                <a:latin typeface="Arial" panose="020B0604020202020204" pitchFamily="34" charset="0"/>
                <a:cs typeface="Arial" panose="020B0604020202020204" pitchFamily="34" charset="0"/>
              </a:rPr>
              <a:t>Increased/strengthened social networks among residents (and organizations)</a:t>
            </a:r>
          </a:p>
          <a:p>
            <a:pPr marL="274320" indent="-274320">
              <a:lnSpc>
                <a:spcPts val="2600"/>
              </a:lnSpc>
              <a:spcBef>
                <a:spcPts val="1200"/>
              </a:spcBef>
              <a:buFont typeface="+mj-lt"/>
              <a:buAutoNum type="arabicPeriod"/>
              <a:defRPr/>
            </a:pPr>
            <a:r>
              <a:rPr lang="en-US" sz="2000" dirty="0" smtClean="0">
                <a:latin typeface="Arial" panose="020B0604020202020204" pitchFamily="34" charset="0"/>
                <a:cs typeface="Arial" panose="020B0604020202020204" pitchFamily="34" charset="0"/>
              </a:rPr>
              <a:t>Increased partnerships and opportunities for creative and meaningful participation for residents (and organizations) to improve their community</a:t>
            </a:r>
          </a:p>
          <a:p>
            <a:pPr marL="274320" indent="-274320">
              <a:lnSpc>
                <a:spcPts val="2600"/>
              </a:lnSpc>
              <a:spcBef>
                <a:spcPts val="1200"/>
              </a:spcBef>
              <a:buFont typeface="+mj-lt"/>
              <a:buAutoNum type="arabicPeriod"/>
              <a:defRPr/>
            </a:pPr>
            <a:r>
              <a:rPr lang="en-US" sz="2000" dirty="0" smtClean="0">
                <a:latin typeface="Arial" panose="020B0604020202020204" pitchFamily="34" charset="0"/>
                <a:cs typeface="Arial" panose="020B0604020202020204" pitchFamily="34" charset="0"/>
              </a:rPr>
              <a:t>Increased social capital and leadership among decision makers and departmental staff on issues related to improving the built environments to improve overall public health</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28600" y="61722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ITC Franklin Gothic Std Dm Cd"/>
                <a:cs typeface="ITC Franklin Gothic Std Dm Cd"/>
              </a:rPr>
              <a:t>Source:</a:t>
            </a:r>
            <a:r>
              <a:rPr lang="en-US" dirty="0" smtClean="0">
                <a:latin typeface="ITC Franklin Gothic Std Bk Cd"/>
                <a:cs typeface="ITC Franklin Gothic Std Bk Cd"/>
              </a:rPr>
              <a:t> Centers for Disease Control and Prevention</a:t>
            </a:r>
            <a:endParaRPr lang="en-US" dirty="0">
              <a:latin typeface="ITC Franklin Gothic Std Bk Cd"/>
              <a:cs typeface="ITC Franklin Gothic Std Bk Cd"/>
            </a:endParaRPr>
          </a:p>
        </p:txBody>
      </p:sp>
      <p:sp>
        <p:nvSpPr>
          <p:cNvPr id="7" name="Rounded Rectangle 6"/>
          <p:cNvSpPr/>
          <p:nvPr/>
        </p:nvSpPr>
        <p:spPr>
          <a:xfrm>
            <a:off x="228600" y="228600"/>
            <a:ext cx="8686800" cy="457200"/>
          </a:xfrm>
          <a:prstGeom prst="roundRect">
            <a:avLst>
              <a:gd name="adj" fmla="val 27084"/>
            </a:avLst>
          </a:prstGeom>
          <a:gradFill>
            <a:gsLst>
              <a:gs pos="0">
                <a:srgbClr val="791344"/>
              </a:gs>
              <a:gs pos="100000">
                <a:srgbClr val="C0587C"/>
              </a:gs>
            </a:gsLst>
          </a:gradFill>
          <a:ln w="25400">
            <a:solidFill>
              <a:srgbClr val="791344"/>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700" cap="all" spc="100" dirty="0" smtClean="0">
                <a:solidFill>
                  <a:schemeClr val="bg1"/>
                </a:solidFill>
                <a:latin typeface="Berthold City Bold"/>
                <a:cs typeface="Berthold City Bold"/>
              </a:rPr>
              <a:t>  </a:t>
            </a:r>
            <a:r>
              <a:rPr lang="en-US" sz="2700" cap="all" spc="100" dirty="0" smtClean="0">
                <a:solidFill>
                  <a:schemeClr val="bg1"/>
                </a:solidFill>
                <a:latin typeface="Arial" panose="020B0604020202020204" pitchFamily="34" charset="0"/>
                <a:cs typeface="Arial" panose="020B0604020202020204" pitchFamily="34" charset="0"/>
              </a:rPr>
              <a:t>outcome and measures</a:t>
            </a:r>
            <a:endParaRPr lang="en-US" sz="2700" cap="all" spc="1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8531352" y="6254496"/>
            <a:ext cx="304800" cy="304800"/>
          </a:xfrm>
          <a:prstGeom prst="ellipse">
            <a:avLst/>
          </a:prstGeom>
          <a:solidFill>
            <a:schemeClr val="bg1"/>
          </a:solidFill>
          <a:ln w="19050" cap="flat" cmpd="sng" algn="ctr">
            <a:solidFill>
              <a:srgbClr val="791344"/>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
        <p:nvSpPr>
          <p:cNvPr id="18" name="Rectangle 17"/>
          <p:cNvSpPr/>
          <p:nvPr/>
        </p:nvSpPr>
        <p:spPr>
          <a:xfrm>
            <a:off x="433331" y="792478"/>
            <a:ext cx="8277339" cy="3356753"/>
          </a:xfrm>
          <a:prstGeom prst="rect">
            <a:avLst/>
          </a:prstGeom>
        </p:spPr>
        <p:txBody>
          <a:bodyPr wrap="square">
            <a:spAutoFit/>
          </a:bodyPr>
          <a:lstStyle/>
          <a:p>
            <a:pPr marL="274320" indent="-274320">
              <a:lnSpc>
                <a:spcPts val="2600"/>
              </a:lnSpc>
              <a:spcBef>
                <a:spcPts val="1200"/>
              </a:spcBef>
              <a:buFont typeface="+mj-lt"/>
              <a:buAutoNum type="arabicPeriod" startAt="4"/>
              <a:defRPr/>
            </a:pPr>
            <a:r>
              <a:rPr lang="en-US" sz="2000" dirty="0" smtClean="0">
                <a:latin typeface="Arial" panose="020B0604020202020204" pitchFamily="34" charset="0"/>
                <a:cs typeface="Arial" panose="020B0604020202020204" pitchFamily="34" charset="0"/>
              </a:rPr>
              <a:t>Increased capacity of community residents and youth to engage in policy change efforts</a:t>
            </a:r>
          </a:p>
          <a:p>
            <a:pPr marL="548640" lvl="1" indent="-274320">
              <a:lnSpc>
                <a:spcPts val="1600"/>
              </a:lnSpc>
              <a:spcBef>
                <a:spcPts val="1200"/>
              </a:spcBef>
              <a:buFont typeface="Arial"/>
              <a:buChar char="•"/>
              <a:defRPr/>
            </a:pPr>
            <a:r>
              <a:rPr lang="en-US" sz="2000" dirty="0" smtClean="0">
                <a:latin typeface="Arial" panose="020B0604020202020204" pitchFamily="34" charset="0"/>
                <a:cs typeface="Arial" panose="020B0604020202020204" pitchFamily="34" charset="0"/>
              </a:rPr>
              <a:t>Qualitative data </a:t>
            </a:r>
          </a:p>
          <a:p>
            <a:pPr marL="548640" lvl="1" indent="-274320">
              <a:lnSpc>
                <a:spcPts val="1600"/>
              </a:lnSpc>
              <a:spcBef>
                <a:spcPts val="1200"/>
              </a:spcBef>
              <a:buFont typeface="Arial"/>
              <a:buChar char="•"/>
              <a:defRPr/>
            </a:pPr>
            <a:r>
              <a:rPr lang="en-US" sz="2000" dirty="0" smtClean="0">
                <a:latin typeface="Arial" panose="020B0604020202020204" pitchFamily="34" charset="0"/>
                <a:cs typeface="Arial" panose="020B0604020202020204" pitchFamily="34" charset="0"/>
              </a:rPr>
              <a:t>Pre/Post CPTED training assessments </a:t>
            </a:r>
          </a:p>
          <a:p>
            <a:pPr marL="274320" indent="-274320">
              <a:lnSpc>
                <a:spcPts val="2600"/>
              </a:lnSpc>
              <a:spcBef>
                <a:spcPts val="1200"/>
              </a:spcBef>
              <a:buFont typeface="+mj-lt"/>
              <a:buAutoNum type="arabicPeriod" startAt="4"/>
              <a:defRPr/>
            </a:pPr>
            <a:r>
              <a:rPr lang="en-US" sz="2000" dirty="0" smtClean="0">
                <a:latin typeface="Arial" panose="020B0604020202020204" pitchFamily="34" charset="0"/>
                <a:cs typeface="Arial" panose="020B0604020202020204" pitchFamily="34" charset="0"/>
              </a:rPr>
              <a:t>Safer and improved physical environment (built environment) at site location including lighting and improvement of physical design features at site locations.</a:t>
            </a:r>
          </a:p>
          <a:p>
            <a:pPr marL="548640" lvl="1" indent="-274320">
              <a:lnSpc>
                <a:spcPts val="1600"/>
              </a:lnSpc>
              <a:spcBef>
                <a:spcPts val="1200"/>
              </a:spcBef>
              <a:buFont typeface="Arial"/>
              <a:buChar char="•"/>
              <a:defRPr/>
            </a:pPr>
            <a:r>
              <a:rPr lang="en-US" sz="2000" dirty="0" smtClean="0">
                <a:latin typeface="Arial" panose="020B0604020202020204" pitchFamily="34" charset="0"/>
                <a:cs typeface="Arial" panose="020B0604020202020204" pitchFamily="34" charset="0"/>
              </a:rPr>
              <a:t>Tracking changes made to physical environment in 6 sites </a:t>
            </a:r>
          </a:p>
          <a:p>
            <a:pPr marL="548640" lvl="1" indent="-274320">
              <a:lnSpc>
                <a:spcPts val="1600"/>
              </a:lnSpc>
              <a:spcBef>
                <a:spcPts val="1200"/>
              </a:spcBef>
              <a:defRPr/>
            </a:pPr>
            <a:r>
              <a:rPr lang="en-US" sz="2000" dirty="0" smtClean="0">
                <a:latin typeface="Arial" panose="020B0604020202020204" pitchFamily="34" charset="0"/>
                <a:cs typeface="Arial" panose="020B0604020202020204" pitchFamily="34" charset="0"/>
              </a:rPr>
              <a:t>	(comparison to baseline assessment)</a:t>
            </a:r>
          </a:p>
        </p:txBody>
      </p:sp>
      <p:grpSp>
        <p:nvGrpSpPr>
          <p:cNvPr id="23" name="Group 22"/>
          <p:cNvGrpSpPr/>
          <p:nvPr/>
        </p:nvGrpSpPr>
        <p:grpSpPr>
          <a:xfrm>
            <a:off x="1982791" y="4242810"/>
            <a:ext cx="4883289" cy="1828800"/>
            <a:chOff x="1982791" y="4242810"/>
            <a:chExt cx="4883289" cy="1828800"/>
          </a:xfrm>
        </p:grpSpPr>
        <p:pic>
          <p:nvPicPr>
            <p:cNvPr id="11" name="Picture 9" descr="IMG_1891"/>
            <p:cNvPicPr>
              <a:picLocks noChangeAspect="1" noChangeArrowheads="1"/>
            </p:cNvPicPr>
            <p:nvPr/>
          </p:nvPicPr>
          <p:blipFill>
            <a:blip r:embed="rId3">
              <a:lum/>
              <a:extLst>
                <a:ext uri="{28A0092B-C50C-407E-A947-70E740481C1C}">
                  <a14:useLocalDpi xmlns:a14="http://schemas.microsoft.com/office/drawing/2010/main" val="0"/>
                </a:ext>
              </a:extLst>
            </a:blip>
            <a:srcRect l="786" t="19566" r="877"/>
            <a:stretch>
              <a:fillRect/>
            </a:stretch>
          </p:blipFill>
          <p:spPr bwMode="auto">
            <a:xfrm>
              <a:off x="1982791" y="4242810"/>
              <a:ext cx="1675288" cy="18288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4" name="Picture 11" descr="C:\Users\drichardson\Desktop\CV Utility Box Program Workshop Photos\Final Products\P5260209.JPG"/>
            <p:cNvPicPr>
              <a:picLocks noChangeAspect="1" noChangeArrowheads="1"/>
            </p:cNvPicPr>
            <p:nvPr/>
          </p:nvPicPr>
          <p:blipFill>
            <a:blip r:embed="rId4">
              <a:lum/>
              <a:extLst>
                <a:ext uri="{28A0092B-C50C-407E-A947-70E740481C1C}">
                  <a14:useLocalDpi xmlns:a14="http://schemas.microsoft.com/office/drawing/2010/main" val="0"/>
                </a:ext>
              </a:extLst>
            </a:blip>
            <a:srcRect l="7343" t="6037" r="17381"/>
            <a:stretch>
              <a:fillRect/>
            </a:stretch>
          </p:blipFill>
          <p:spPr bwMode="auto">
            <a:xfrm>
              <a:off x="5850467" y="4242810"/>
              <a:ext cx="1015613" cy="18288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pic>
          <p:nvPicPr>
            <p:cNvPr id="15" name="Picture 12" descr="C:\Users\drichardson\Desktop\CV Utility Box Program Workshop Photos\Art Installation - May 7th\Paintday1 118.JPG"/>
            <p:cNvPicPr>
              <a:picLocks noChangeAspect="1" noChangeArrowheads="1"/>
            </p:cNvPicPr>
            <p:nvPr/>
          </p:nvPicPr>
          <p:blipFill>
            <a:blip r:embed="rId5">
              <a:lum/>
              <a:extLst>
                <a:ext uri="{28A0092B-C50C-407E-A947-70E740481C1C}">
                  <a14:useLocalDpi xmlns:a14="http://schemas.microsoft.com/office/drawing/2010/main" val="0"/>
                </a:ext>
              </a:extLst>
            </a:blip>
            <a:srcRect t="28988" b="11342"/>
            <a:stretch>
              <a:fillRect/>
            </a:stretch>
          </p:blipFill>
          <p:spPr bwMode="auto">
            <a:xfrm>
              <a:off x="3892149" y="4242810"/>
              <a:ext cx="1724249" cy="1828800"/>
            </a:xfrm>
            <a:prstGeom prst="roundRect">
              <a:avLst>
                <a:gd name="adj" fmla="val 3307"/>
              </a:avLst>
            </a:prstGeom>
            <a:ln w="25400">
              <a:solidFill>
                <a:srgbClr val="791344"/>
              </a:solidFill>
            </a:ln>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05595"/>
      </a:accent1>
      <a:accent2>
        <a:srgbClr val="3E2716"/>
      </a:accent2>
      <a:accent3>
        <a:srgbClr val="73B632"/>
      </a:accent3>
      <a:accent4>
        <a:srgbClr val="441A66"/>
      </a:accent4>
      <a:accent5>
        <a:srgbClr val="0098BA"/>
      </a:accent5>
      <a:accent6>
        <a:srgbClr val="DA512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D3A704-18E3-4ACD-B86F-F6F590F8D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B1370D4-25A9-4CD9-A182-392AD2591E50}">
  <ds:schemaRefs>
    <ds:schemaRef ds:uri="http://schemas.microsoft.com/sharepoint/v3/contenttype/forms"/>
  </ds:schemaRefs>
</ds:datastoreItem>
</file>

<file path=customXml/itemProps3.xml><?xml version="1.0" encoding="utf-8"?>
<ds:datastoreItem xmlns:ds="http://schemas.openxmlformats.org/officeDocument/2006/customXml" ds:itemID="{2DB52303-B134-4FD5-9692-D705A4107769}">
  <ds:schemaRefs>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infopath/2007/PartnerControls"/>
    <ds:schemaRef ds:uri="http://purl.org/dc/dcmitype/"/>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10090</TotalTime>
  <Words>1460</Words>
  <Application>Microsoft Office PowerPoint</Application>
  <PresentationFormat>On-screen Show (4:3)</PresentationFormat>
  <Paragraphs>308</Paragraphs>
  <Slides>43</Slides>
  <Notes>37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Freemind Graphx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Jacob Bascle</dc:creator>
  <cp:lastModifiedBy>Hanna Kite</cp:lastModifiedBy>
  <cp:revision>250</cp:revision>
  <dcterms:created xsi:type="dcterms:W3CDTF">2012-06-29T16:53:50Z</dcterms:created>
  <dcterms:modified xsi:type="dcterms:W3CDTF">2014-09-19T23:44:08Z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