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8" r:id="rId4"/>
    <p:sldMasterId id="2147483876" r:id="rId5"/>
    <p:sldMasterId id="2147484650" r:id="rId6"/>
  </p:sldMasterIdLst>
  <p:notesMasterIdLst>
    <p:notesMasterId r:id="rId25"/>
  </p:notesMasterIdLst>
  <p:handoutMasterIdLst>
    <p:handoutMasterId r:id="rId26"/>
  </p:handoutMasterIdLst>
  <p:sldIdLst>
    <p:sldId id="256" r:id="rId7"/>
    <p:sldId id="262" r:id="rId8"/>
    <p:sldId id="288" r:id="rId9"/>
    <p:sldId id="290" r:id="rId10"/>
    <p:sldId id="294" r:id="rId11"/>
    <p:sldId id="295" r:id="rId12"/>
    <p:sldId id="296" r:id="rId13"/>
    <p:sldId id="275" r:id="rId14"/>
    <p:sldId id="280" r:id="rId15"/>
    <p:sldId id="289" r:id="rId16"/>
    <p:sldId id="274" r:id="rId17"/>
    <p:sldId id="297" r:id="rId18"/>
    <p:sldId id="278" r:id="rId19"/>
    <p:sldId id="279" r:id="rId20"/>
    <p:sldId id="293" r:id="rId21"/>
    <p:sldId id="298" r:id="rId22"/>
    <p:sldId id="264" r:id="rId23"/>
    <p:sldId id="282" r:id="rId2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7479" autoAdjust="0"/>
  </p:normalViewPr>
  <p:slideViewPr>
    <p:cSldViewPr>
      <p:cViewPr varScale="1">
        <p:scale>
          <a:sx n="68" d="100"/>
          <a:sy n="68" d="100"/>
        </p:scale>
        <p:origin x="-1795" y="-67"/>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notesViewPr>
    <p:cSldViewPr>
      <p:cViewPr varScale="1">
        <p:scale>
          <a:sx n="59" d="100"/>
          <a:sy n="59" d="100"/>
        </p:scale>
        <p:origin x="-2544"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5DDEC-209B-4D92-9D9C-0D5166BD9C90}" type="doc">
      <dgm:prSet loTypeId="urn:microsoft.com/office/officeart/2005/8/layout/hChevron3" loCatId="process" qsTypeId="urn:microsoft.com/office/officeart/2005/8/quickstyle/simple4" qsCatId="simple" csTypeId="urn:microsoft.com/office/officeart/2005/8/colors/accent2_2" csCatId="accent2" phldr="1"/>
      <dgm:spPr/>
    </dgm:pt>
    <dgm:pt modelId="{99F9621D-15FF-4B1F-BAEF-7B88C6319B0A}">
      <dgm:prSet phldrT="[Text]" custT="1"/>
      <dgm:spPr>
        <a:gradFill rotWithShape="0">
          <a:gsLst>
            <a:gs pos="0">
              <a:schemeClr val="accent2">
                <a:lumMod val="5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r>
            <a:rPr lang="en-US" sz="2000" dirty="0" smtClean="0"/>
            <a:t>NO ACTIVITY</a:t>
          </a:r>
          <a:r>
            <a:rPr lang="en-US" sz="2000" baseline="0" dirty="0" smtClean="0"/>
            <a:t/>
          </a:r>
          <a:br>
            <a:rPr lang="en-US" sz="2000" baseline="0" dirty="0" smtClean="0"/>
          </a:br>
          <a:r>
            <a:rPr lang="en-US" sz="2000" baseline="0" dirty="0" smtClean="0"/>
            <a:t>POOR DIET</a:t>
          </a:r>
          <a:br>
            <a:rPr lang="en-US" sz="2000" baseline="0" dirty="0" smtClean="0"/>
          </a:br>
          <a:r>
            <a:rPr lang="en-US" sz="2000" baseline="0" dirty="0" smtClean="0"/>
            <a:t>TOBACCO USE</a:t>
          </a:r>
        </a:p>
      </dgm:t>
    </dgm:pt>
    <dgm:pt modelId="{D3CE4285-C47B-428E-AC57-4943375F32C3}" type="parTrans" cxnId="{2CF524B9-CF6A-45FD-BEB7-C557695A0ADA}">
      <dgm:prSet/>
      <dgm:spPr/>
      <dgm:t>
        <a:bodyPr/>
        <a:lstStyle/>
        <a:p>
          <a:endParaRPr lang="en-US"/>
        </a:p>
      </dgm:t>
    </dgm:pt>
    <dgm:pt modelId="{67736C5C-5357-424D-B4FE-344F874D879C}" type="sibTrans" cxnId="{2CF524B9-CF6A-45FD-BEB7-C557695A0ADA}">
      <dgm:prSet/>
      <dgm:spPr/>
      <dgm:t>
        <a:bodyPr/>
        <a:lstStyle/>
        <a:p>
          <a:endParaRPr lang="en-US"/>
        </a:p>
      </dgm:t>
    </dgm:pt>
    <dgm:pt modelId="{1CE25890-8FEF-4077-B32C-6BF6CDBFB6ED}">
      <dgm:prSet phldrT="[Text]" custT="1"/>
      <dgm:spPr>
        <a:gradFill rotWithShape="0">
          <a:gsLst>
            <a:gs pos="0">
              <a:schemeClr val="accent2">
                <a:lumMod val="5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nchor="t"/>
        <a:lstStyle/>
        <a:p>
          <a:r>
            <a:rPr lang="en-US" sz="2400" dirty="0" smtClean="0"/>
            <a:t>CANCER</a:t>
          </a:r>
          <a:br>
            <a:rPr lang="en-US" sz="2400" dirty="0" smtClean="0"/>
          </a:br>
          <a:r>
            <a:rPr lang="en-US" sz="1800" dirty="0" smtClean="0"/>
            <a:t>HEART DISEASE &amp; STROKE</a:t>
          </a:r>
          <a:r>
            <a:rPr lang="en-US" sz="2400" dirty="0" smtClean="0"/>
            <a:t/>
          </a:r>
          <a:br>
            <a:rPr lang="en-US" sz="2400" dirty="0" smtClean="0"/>
          </a:br>
          <a:r>
            <a:rPr lang="en-US" sz="2400" dirty="0" smtClean="0"/>
            <a:t>TYPE II DIABETES</a:t>
          </a:r>
          <a:br>
            <a:rPr lang="en-US" sz="2400" dirty="0" smtClean="0"/>
          </a:br>
          <a:r>
            <a:rPr lang="en-US" sz="2400" dirty="0" smtClean="0"/>
            <a:t>LUNG DISEASE</a:t>
          </a:r>
        </a:p>
        <a:p>
          <a:endParaRPr lang="en-US" sz="1600" dirty="0"/>
        </a:p>
      </dgm:t>
    </dgm:pt>
    <dgm:pt modelId="{A1777D77-A295-4692-BE5F-8731CF0D315D}" type="parTrans" cxnId="{5C1D6B14-F621-484E-BFBF-74D07C130A9A}">
      <dgm:prSet/>
      <dgm:spPr/>
      <dgm:t>
        <a:bodyPr/>
        <a:lstStyle/>
        <a:p>
          <a:endParaRPr lang="en-US"/>
        </a:p>
      </dgm:t>
    </dgm:pt>
    <dgm:pt modelId="{83B81302-A8FB-4F77-B5D4-606F3AC4A182}" type="sibTrans" cxnId="{5C1D6B14-F621-484E-BFBF-74D07C130A9A}">
      <dgm:prSet/>
      <dgm:spPr/>
      <dgm:t>
        <a:bodyPr/>
        <a:lstStyle/>
        <a:p>
          <a:endParaRPr lang="en-US"/>
        </a:p>
      </dgm:t>
    </dgm:pt>
    <dgm:pt modelId="{022AA550-45FE-4FC9-9B86-805064605E40}">
      <dgm:prSet phldrT="[Text]" custT="1"/>
      <dgm:spPr>
        <a:gradFill rotWithShape="0">
          <a:gsLst>
            <a:gs pos="0">
              <a:schemeClr val="accent2">
                <a:lumMod val="5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r>
            <a:rPr lang="en-US" sz="2800" dirty="0" smtClean="0"/>
            <a:t>DEATHS</a:t>
          </a:r>
          <a:endParaRPr lang="en-US" sz="2800" dirty="0"/>
        </a:p>
      </dgm:t>
    </dgm:pt>
    <dgm:pt modelId="{B3C95712-F41F-4C64-8011-EEC18E08259D}" type="parTrans" cxnId="{428A8993-F16A-468F-98D9-80DA6C9D751F}">
      <dgm:prSet/>
      <dgm:spPr/>
      <dgm:t>
        <a:bodyPr/>
        <a:lstStyle/>
        <a:p>
          <a:endParaRPr lang="en-US"/>
        </a:p>
      </dgm:t>
    </dgm:pt>
    <dgm:pt modelId="{DFDC33EE-8D78-42F0-B177-F320C1944C7C}" type="sibTrans" cxnId="{428A8993-F16A-468F-98D9-80DA6C9D751F}">
      <dgm:prSet/>
      <dgm:spPr/>
      <dgm:t>
        <a:bodyPr/>
        <a:lstStyle/>
        <a:p>
          <a:endParaRPr lang="en-US"/>
        </a:p>
      </dgm:t>
    </dgm:pt>
    <dgm:pt modelId="{8BB28951-8F76-4422-A2FC-4A90CC8D477C}" type="pres">
      <dgm:prSet presAssocID="{8E25DDEC-209B-4D92-9D9C-0D5166BD9C90}" presName="Name0" presStyleCnt="0">
        <dgm:presLayoutVars>
          <dgm:dir/>
          <dgm:resizeHandles val="exact"/>
        </dgm:presLayoutVars>
      </dgm:prSet>
      <dgm:spPr/>
    </dgm:pt>
    <dgm:pt modelId="{C521CEA7-B754-4DB4-A23F-6D9EA787746E}" type="pres">
      <dgm:prSet presAssocID="{99F9621D-15FF-4B1F-BAEF-7B88C6319B0A}" presName="parTxOnly" presStyleLbl="node1" presStyleIdx="0" presStyleCnt="3" custScaleX="133298" custScaleY="219069" custLinFactNeighborX="-2062">
        <dgm:presLayoutVars>
          <dgm:bulletEnabled val="1"/>
        </dgm:presLayoutVars>
      </dgm:prSet>
      <dgm:spPr/>
      <dgm:t>
        <a:bodyPr/>
        <a:lstStyle/>
        <a:p>
          <a:endParaRPr lang="en-US"/>
        </a:p>
      </dgm:t>
    </dgm:pt>
    <dgm:pt modelId="{78823D2E-98D9-465D-96AA-F8E166E49CB0}" type="pres">
      <dgm:prSet presAssocID="{67736C5C-5357-424D-B4FE-344F874D879C}" presName="parSpace" presStyleCnt="0"/>
      <dgm:spPr/>
    </dgm:pt>
    <dgm:pt modelId="{827EC658-972B-410E-97F3-F7B3862807EA}" type="pres">
      <dgm:prSet presAssocID="{1CE25890-8FEF-4077-B32C-6BF6CDBFB6ED}" presName="parTxOnly" presStyleLbl="node1" presStyleIdx="1" presStyleCnt="3" custScaleX="240629" custScaleY="218299" custLinFactNeighborX="-6856" custLinFactNeighborY="1897">
        <dgm:presLayoutVars>
          <dgm:bulletEnabled val="1"/>
        </dgm:presLayoutVars>
      </dgm:prSet>
      <dgm:spPr/>
      <dgm:t>
        <a:bodyPr/>
        <a:lstStyle/>
        <a:p>
          <a:endParaRPr lang="en-US"/>
        </a:p>
      </dgm:t>
    </dgm:pt>
    <dgm:pt modelId="{8CAE2092-9A62-41DC-AFE1-4F476203186C}" type="pres">
      <dgm:prSet presAssocID="{83B81302-A8FB-4F77-B5D4-606F3AC4A182}" presName="parSpace" presStyleCnt="0"/>
      <dgm:spPr/>
    </dgm:pt>
    <dgm:pt modelId="{AB6555E2-8FEE-4440-9670-9A5FC973F5E3}" type="pres">
      <dgm:prSet presAssocID="{022AA550-45FE-4FC9-9B86-805064605E40}" presName="parTxOnly" presStyleLbl="node1" presStyleIdx="2" presStyleCnt="3" custScaleX="162879" custScaleY="218150" custLinFactNeighborX="703" custLinFactNeighborY="7864">
        <dgm:presLayoutVars>
          <dgm:bulletEnabled val="1"/>
        </dgm:presLayoutVars>
      </dgm:prSet>
      <dgm:spPr/>
      <dgm:t>
        <a:bodyPr/>
        <a:lstStyle/>
        <a:p>
          <a:endParaRPr lang="en-US"/>
        </a:p>
      </dgm:t>
    </dgm:pt>
  </dgm:ptLst>
  <dgm:cxnLst>
    <dgm:cxn modelId="{DEE7BEAB-7FB6-4D1D-BCDB-0617FE588213}" type="presOf" srcId="{99F9621D-15FF-4B1F-BAEF-7B88C6319B0A}" destId="{C521CEA7-B754-4DB4-A23F-6D9EA787746E}" srcOrd="0" destOrd="0" presId="urn:microsoft.com/office/officeart/2005/8/layout/hChevron3"/>
    <dgm:cxn modelId="{62586A7B-0FB2-445B-B04E-EAEE5EDE7120}" type="presOf" srcId="{1CE25890-8FEF-4077-B32C-6BF6CDBFB6ED}" destId="{827EC658-972B-410E-97F3-F7B3862807EA}" srcOrd="0" destOrd="0" presId="urn:microsoft.com/office/officeart/2005/8/layout/hChevron3"/>
    <dgm:cxn modelId="{5C1D6B14-F621-484E-BFBF-74D07C130A9A}" srcId="{8E25DDEC-209B-4D92-9D9C-0D5166BD9C90}" destId="{1CE25890-8FEF-4077-B32C-6BF6CDBFB6ED}" srcOrd="1" destOrd="0" parTransId="{A1777D77-A295-4692-BE5F-8731CF0D315D}" sibTransId="{83B81302-A8FB-4F77-B5D4-606F3AC4A182}"/>
    <dgm:cxn modelId="{2CF524B9-CF6A-45FD-BEB7-C557695A0ADA}" srcId="{8E25DDEC-209B-4D92-9D9C-0D5166BD9C90}" destId="{99F9621D-15FF-4B1F-BAEF-7B88C6319B0A}" srcOrd="0" destOrd="0" parTransId="{D3CE4285-C47B-428E-AC57-4943375F32C3}" sibTransId="{67736C5C-5357-424D-B4FE-344F874D879C}"/>
    <dgm:cxn modelId="{F4FB453C-BC9C-4E30-9D8E-0A5ADD368993}" type="presOf" srcId="{022AA550-45FE-4FC9-9B86-805064605E40}" destId="{AB6555E2-8FEE-4440-9670-9A5FC973F5E3}" srcOrd="0" destOrd="0" presId="urn:microsoft.com/office/officeart/2005/8/layout/hChevron3"/>
    <dgm:cxn modelId="{63DDEEB1-D8AD-4B66-AEA1-2E7083A16C38}" type="presOf" srcId="{8E25DDEC-209B-4D92-9D9C-0D5166BD9C90}" destId="{8BB28951-8F76-4422-A2FC-4A90CC8D477C}" srcOrd="0" destOrd="0" presId="urn:microsoft.com/office/officeart/2005/8/layout/hChevron3"/>
    <dgm:cxn modelId="{428A8993-F16A-468F-98D9-80DA6C9D751F}" srcId="{8E25DDEC-209B-4D92-9D9C-0D5166BD9C90}" destId="{022AA550-45FE-4FC9-9B86-805064605E40}" srcOrd="2" destOrd="0" parTransId="{B3C95712-F41F-4C64-8011-EEC18E08259D}" sibTransId="{DFDC33EE-8D78-42F0-B177-F320C1944C7C}"/>
    <dgm:cxn modelId="{9F286F59-7DC9-4EB1-89E1-D76DC4E1C93E}" type="presParOf" srcId="{8BB28951-8F76-4422-A2FC-4A90CC8D477C}" destId="{C521CEA7-B754-4DB4-A23F-6D9EA787746E}" srcOrd="0" destOrd="0" presId="urn:microsoft.com/office/officeart/2005/8/layout/hChevron3"/>
    <dgm:cxn modelId="{DD2702FD-08CA-4E20-9BA2-ACF19D957910}" type="presParOf" srcId="{8BB28951-8F76-4422-A2FC-4A90CC8D477C}" destId="{78823D2E-98D9-465D-96AA-F8E166E49CB0}" srcOrd="1" destOrd="0" presId="urn:microsoft.com/office/officeart/2005/8/layout/hChevron3"/>
    <dgm:cxn modelId="{13381225-9D57-420F-9D11-899EFCB8E767}" type="presParOf" srcId="{8BB28951-8F76-4422-A2FC-4A90CC8D477C}" destId="{827EC658-972B-410E-97F3-F7B3862807EA}" srcOrd="2" destOrd="0" presId="urn:microsoft.com/office/officeart/2005/8/layout/hChevron3"/>
    <dgm:cxn modelId="{EA45639D-700D-4283-8E89-6D30420AE7A2}" type="presParOf" srcId="{8BB28951-8F76-4422-A2FC-4A90CC8D477C}" destId="{8CAE2092-9A62-41DC-AFE1-4F476203186C}" srcOrd="3" destOrd="0" presId="urn:microsoft.com/office/officeart/2005/8/layout/hChevron3"/>
    <dgm:cxn modelId="{A04F0F3A-8B39-46A5-90F9-A501F297037B}" type="presParOf" srcId="{8BB28951-8F76-4422-A2FC-4A90CC8D477C}" destId="{AB6555E2-8FEE-4440-9670-9A5FC973F5E3}"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BCB574-CBA2-48E8-890F-0D9BE61AE62F}"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801E64A4-5770-4C24-9E6D-ECC5799EE471}">
      <dgm:prSet phldrT="[Text]"/>
      <dgm:spPr/>
      <dgm:t>
        <a:bodyPr/>
        <a:lstStyle/>
        <a:p>
          <a:r>
            <a:rPr lang="en-US" dirty="0" smtClean="0"/>
            <a:t>Community Leader</a:t>
          </a:r>
          <a:endParaRPr lang="en-US" dirty="0"/>
        </a:p>
      </dgm:t>
    </dgm:pt>
    <dgm:pt modelId="{89A2E645-0857-4741-A619-0F09A04F0481}" type="parTrans" cxnId="{4BB7C968-9F20-46C5-ACC1-E8B9C3D0B759}">
      <dgm:prSet/>
      <dgm:spPr/>
      <dgm:t>
        <a:bodyPr/>
        <a:lstStyle/>
        <a:p>
          <a:endParaRPr lang="en-US"/>
        </a:p>
      </dgm:t>
    </dgm:pt>
    <dgm:pt modelId="{F9BA783C-F91F-438C-AA22-BDFA1BD55696}" type="sibTrans" cxnId="{4BB7C968-9F20-46C5-ACC1-E8B9C3D0B759}">
      <dgm:prSet/>
      <dgm:spPr/>
      <dgm:t>
        <a:bodyPr/>
        <a:lstStyle/>
        <a:p>
          <a:endParaRPr lang="en-US"/>
        </a:p>
      </dgm:t>
    </dgm:pt>
    <dgm:pt modelId="{2E0CF757-E67B-4F6C-AE49-EF60C6A5EC9B}" type="asst">
      <dgm:prSet phldrT="[Text]"/>
      <dgm:spPr/>
      <dgm:t>
        <a:bodyPr/>
        <a:lstStyle/>
        <a:p>
          <a:r>
            <a:rPr lang="en-US" dirty="0" smtClean="0"/>
            <a:t>Community Organizer</a:t>
          </a:r>
          <a:endParaRPr lang="en-US" dirty="0"/>
        </a:p>
      </dgm:t>
    </dgm:pt>
    <dgm:pt modelId="{07F67715-5167-4AA3-B10D-B0345BDF368B}" type="parTrans" cxnId="{673D0565-8BFC-4A13-A4BD-FE8F6D6D98BA}">
      <dgm:prSet/>
      <dgm:spPr/>
      <dgm:t>
        <a:bodyPr/>
        <a:lstStyle/>
        <a:p>
          <a:endParaRPr lang="en-US" dirty="0"/>
        </a:p>
      </dgm:t>
    </dgm:pt>
    <dgm:pt modelId="{1D6E0619-9C3F-47A6-AD20-CD1BE0BBBF9E}" type="sibTrans" cxnId="{673D0565-8BFC-4A13-A4BD-FE8F6D6D98BA}">
      <dgm:prSet/>
      <dgm:spPr/>
      <dgm:t>
        <a:bodyPr/>
        <a:lstStyle/>
        <a:p>
          <a:endParaRPr lang="en-US"/>
        </a:p>
      </dgm:t>
    </dgm:pt>
    <dgm:pt modelId="{C5DBF78D-9F1C-4727-9DB7-3B33D6DFD5CF}">
      <dgm:prSet phldrT="[Text]"/>
      <dgm:spPr/>
      <dgm:t>
        <a:bodyPr/>
        <a:lstStyle/>
        <a:p>
          <a:r>
            <a:rPr lang="en-US" dirty="0" smtClean="0"/>
            <a:t>Community Builder</a:t>
          </a:r>
          <a:endParaRPr lang="en-US" dirty="0"/>
        </a:p>
      </dgm:t>
    </dgm:pt>
    <dgm:pt modelId="{205D098F-6D3B-4465-9B5C-AD04A6F47948}" type="parTrans" cxnId="{BBD536EB-53AB-4876-8ACA-A91B69C8B22F}">
      <dgm:prSet/>
      <dgm:spPr/>
      <dgm:t>
        <a:bodyPr/>
        <a:lstStyle/>
        <a:p>
          <a:endParaRPr lang="en-US" dirty="0"/>
        </a:p>
      </dgm:t>
    </dgm:pt>
    <dgm:pt modelId="{DFE2725E-C06C-44E2-9F6A-EE94273CE687}" type="sibTrans" cxnId="{BBD536EB-53AB-4876-8ACA-A91B69C8B22F}">
      <dgm:prSet/>
      <dgm:spPr/>
      <dgm:t>
        <a:bodyPr/>
        <a:lstStyle/>
        <a:p>
          <a:endParaRPr lang="en-US"/>
        </a:p>
      </dgm:t>
    </dgm:pt>
    <dgm:pt modelId="{43126DB9-A4B8-40E0-87AB-DA94F115B6F6}">
      <dgm:prSet phldrT="[Text]"/>
      <dgm:spPr/>
      <dgm:t>
        <a:bodyPr/>
        <a:lstStyle/>
        <a:p>
          <a:r>
            <a:rPr lang="en-US" dirty="0" smtClean="0"/>
            <a:t>Community Builder</a:t>
          </a:r>
          <a:endParaRPr lang="en-US" dirty="0"/>
        </a:p>
      </dgm:t>
    </dgm:pt>
    <dgm:pt modelId="{932BBA86-96F1-4E08-87CF-3C4BE45C5C0A}" type="parTrans" cxnId="{98D85962-4CBB-48E7-B545-743B847FD2A1}">
      <dgm:prSet/>
      <dgm:spPr/>
      <dgm:t>
        <a:bodyPr/>
        <a:lstStyle/>
        <a:p>
          <a:endParaRPr lang="en-US" dirty="0"/>
        </a:p>
      </dgm:t>
    </dgm:pt>
    <dgm:pt modelId="{AB55DBC8-7754-4EDC-893A-6B0BF7893A82}" type="sibTrans" cxnId="{98D85962-4CBB-48E7-B545-743B847FD2A1}">
      <dgm:prSet/>
      <dgm:spPr/>
      <dgm:t>
        <a:bodyPr/>
        <a:lstStyle/>
        <a:p>
          <a:endParaRPr lang="en-US"/>
        </a:p>
      </dgm:t>
    </dgm:pt>
    <dgm:pt modelId="{80138029-BDBF-4C8A-AE8B-C2058A754B9E}">
      <dgm:prSet phldrT="[Text]"/>
      <dgm:spPr/>
      <dgm:t>
        <a:bodyPr/>
        <a:lstStyle/>
        <a:p>
          <a:r>
            <a:rPr lang="en-US" dirty="0" smtClean="0"/>
            <a:t>Community Builder</a:t>
          </a:r>
          <a:endParaRPr lang="en-US" dirty="0"/>
        </a:p>
      </dgm:t>
    </dgm:pt>
    <dgm:pt modelId="{FB27A4F9-D425-42A9-822A-B4D6B23D6E07}" type="parTrans" cxnId="{17D80607-7D71-4657-85D8-60E54C9A2E5C}">
      <dgm:prSet/>
      <dgm:spPr/>
      <dgm:t>
        <a:bodyPr/>
        <a:lstStyle/>
        <a:p>
          <a:endParaRPr lang="en-US" dirty="0"/>
        </a:p>
      </dgm:t>
    </dgm:pt>
    <dgm:pt modelId="{6F021ACF-C39F-414E-8528-538A9A34DF80}" type="sibTrans" cxnId="{17D80607-7D71-4657-85D8-60E54C9A2E5C}">
      <dgm:prSet/>
      <dgm:spPr/>
      <dgm:t>
        <a:bodyPr/>
        <a:lstStyle/>
        <a:p>
          <a:endParaRPr lang="en-US"/>
        </a:p>
      </dgm:t>
    </dgm:pt>
    <dgm:pt modelId="{FDD0CF2B-CA80-4ED4-B98F-3F2CD7C4B006}" type="pres">
      <dgm:prSet presAssocID="{40BCB574-CBA2-48E8-890F-0D9BE61AE62F}" presName="Name0" presStyleCnt="0">
        <dgm:presLayoutVars>
          <dgm:orgChart val="1"/>
          <dgm:chPref val="1"/>
          <dgm:dir/>
          <dgm:animOne val="branch"/>
          <dgm:animLvl val="lvl"/>
          <dgm:resizeHandles/>
        </dgm:presLayoutVars>
      </dgm:prSet>
      <dgm:spPr/>
      <dgm:t>
        <a:bodyPr/>
        <a:lstStyle/>
        <a:p>
          <a:endParaRPr lang="en-US"/>
        </a:p>
      </dgm:t>
    </dgm:pt>
    <dgm:pt modelId="{61746067-341A-4CEB-AAA4-B02F7FC02EE9}" type="pres">
      <dgm:prSet presAssocID="{801E64A4-5770-4C24-9E6D-ECC5799EE471}" presName="hierRoot1" presStyleCnt="0">
        <dgm:presLayoutVars>
          <dgm:hierBranch val="init"/>
        </dgm:presLayoutVars>
      </dgm:prSet>
      <dgm:spPr/>
    </dgm:pt>
    <dgm:pt modelId="{768D8C4F-4DED-4A8D-95B5-16C39F521193}" type="pres">
      <dgm:prSet presAssocID="{801E64A4-5770-4C24-9E6D-ECC5799EE471}" presName="rootComposite1" presStyleCnt="0"/>
      <dgm:spPr/>
    </dgm:pt>
    <dgm:pt modelId="{C23BD7D3-B375-4EBC-B736-A2BCC8767A32}" type="pres">
      <dgm:prSet presAssocID="{801E64A4-5770-4C24-9E6D-ECC5799EE471}" presName="rootText1" presStyleLbl="alignAcc1" presStyleIdx="0" presStyleCnt="0">
        <dgm:presLayoutVars>
          <dgm:chPref val="3"/>
        </dgm:presLayoutVars>
      </dgm:prSet>
      <dgm:spPr/>
      <dgm:t>
        <a:bodyPr/>
        <a:lstStyle/>
        <a:p>
          <a:endParaRPr lang="en-US"/>
        </a:p>
      </dgm:t>
    </dgm:pt>
    <dgm:pt modelId="{DE04CE01-67D1-4369-AA08-BF09245BEF3E}" type="pres">
      <dgm:prSet presAssocID="{801E64A4-5770-4C24-9E6D-ECC5799EE471}" presName="topArc1" presStyleLbl="parChTrans1D1" presStyleIdx="0" presStyleCnt="10"/>
      <dgm:spPr/>
    </dgm:pt>
    <dgm:pt modelId="{BB1B541E-A9DF-4EFE-A523-B9A9DCFE246C}" type="pres">
      <dgm:prSet presAssocID="{801E64A4-5770-4C24-9E6D-ECC5799EE471}" presName="bottomArc1" presStyleLbl="parChTrans1D1" presStyleIdx="1" presStyleCnt="10"/>
      <dgm:spPr/>
    </dgm:pt>
    <dgm:pt modelId="{E590AD66-65E0-40DE-B363-1C28F3C78659}" type="pres">
      <dgm:prSet presAssocID="{801E64A4-5770-4C24-9E6D-ECC5799EE471}" presName="topConnNode1" presStyleLbl="node1" presStyleIdx="0" presStyleCnt="0"/>
      <dgm:spPr/>
      <dgm:t>
        <a:bodyPr/>
        <a:lstStyle/>
        <a:p>
          <a:endParaRPr lang="en-US"/>
        </a:p>
      </dgm:t>
    </dgm:pt>
    <dgm:pt modelId="{08E1C23E-A045-45C3-B1DC-7F1DF239C0C2}" type="pres">
      <dgm:prSet presAssocID="{801E64A4-5770-4C24-9E6D-ECC5799EE471}" presName="hierChild2" presStyleCnt="0"/>
      <dgm:spPr/>
    </dgm:pt>
    <dgm:pt modelId="{6FB8CE8F-0846-4BD8-8684-25127A241DF1}" type="pres">
      <dgm:prSet presAssocID="{205D098F-6D3B-4465-9B5C-AD04A6F47948}" presName="Name28" presStyleLbl="parChTrans1D2" presStyleIdx="0" presStyleCnt="4"/>
      <dgm:spPr/>
      <dgm:t>
        <a:bodyPr/>
        <a:lstStyle/>
        <a:p>
          <a:endParaRPr lang="en-US"/>
        </a:p>
      </dgm:t>
    </dgm:pt>
    <dgm:pt modelId="{C0908C17-D340-49A8-974B-64F161D6AEE8}" type="pres">
      <dgm:prSet presAssocID="{C5DBF78D-9F1C-4727-9DB7-3B33D6DFD5CF}" presName="hierRoot2" presStyleCnt="0">
        <dgm:presLayoutVars>
          <dgm:hierBranch val="init"/>
        </dgm:presLayoutVars>
      </dgm:prSet>
      <dgm:spPr/>
    </dgm:pt>
    <dgm:pt modelId="{381E9022-9ECC-446A-B83B-5DF30B125C29}" type="pres">
      <dgm:prSet presAssocID="{C5DBF78D-9F1C-4727-9DB7-3B33D6DFD5CF}" presName="rootComposite2" presStyleCnt="0"/>
      <dgm:spPr/>
    </dgm:pt>
    <dgm:pt modelId="{740E92D5-1AEF-426A-A419-1F9E1301FE09}" type="pres">
      <dgm:prSet presAssocID="{C5DBF78D-9F1C-4727-9DB7-3B33D6DFD5CF}" presName="rootText2" presStyleLbl="alignAcc1" presStyleIdx="0" presStyleCnt="0">
        <dgm:presLayoutVars>
          <dgm:chPref val="3"/>
        </dgm:presLayoutVars>
      </dgm:prSet>
      <dgm:spPr/>
      <dgm:t>
        <a:bodyPr/>
        <a:lstStyle/>
        <a:p>
          <a:endParaRPr lang="en-US"/>
        </a:p>
      </dgm:t>
    </dgm:pt>
    <dgm:pt modelId="{1B756000-77BC-427C-8298-4E88A80F6D10}" type="pres">
      <dgm:prSet presAssocID="{C5DBF78D-9F1C-4727-9DB7-3B33D6DFD5CF}" presName="topArc2" presStyleLbl="parChTrans1D1" presStyleIdx="2" presStyleCnt="10"/>
      <dgm:spPr/>
    </dgm:pt>
    <dgm:pt modelId="{6D17B38D-5801-4BD1-BA54-695950F0D06A}" type="pres">
      <dgm:prSet presAssocID="{C5DBF78D-9F1C-4727-9DB7-3B33D6DFD5CF}" presName="bottomArc2" presStyleLbl="parChTrans1D1" presStyleIdx="3" presStyleCnt="10"/>
      <dgm:spPr/>
    </dgm:pt>
    <dgm:pt modelId="{708C0CDB-03C1-4C4E-BF04-0623FB393BED}" type="pres">
      <dgm:prSet presAssocID="{C5DBF78D-9F1C-4727-9DB7-3B33D6DFD5CF}" presName="topConnNode2" presStyleLbl="node2" presStyleIdx="0" presStyleCnt="0"/>
      <dgm:spPr/>
      <dgm:t>
        <a:bodyPr/>
        <a:lstStyle/>
        <a:p>
          <a:endParaRPr lang="en-US"/>
        </a:p>
      </dgm:t>
    </dgm:pt>
    <dgm:pt modelId="{A48C4EC4-16E0-49D8-AC61-0C0E14982E18}" type="pres">
      <dgm:prSet presAssocID="{C5DBF78D-9F1C-4727-9DB7-3B33D6DFD5CF}" presName="hierChild4" presStyleCnt="0"/>
      <dgm:spPr/>
    </dgm:pt>
    <dgm:pt modelId="{84B6D277-D085-43F6-9424-A89E7A6FC9E0}" type="pres">
      <dgm:prSet presAssocID="{C5DBF78D-9F1C-4727-9DB7-3B33D6DFD5CF}" presName="hierChild5" presStyleCnt="0"/>
      <dgm:spPr/>
    </dgm:pt>
    <dgm:pt modelId="{E6C0BEFA-03B4-4E30-91CD-B720AC6E5778}" type="pres">
      <dgm:prSet presAssocID="{932BBA86-96F1-4E08-87CF-3C4BE45C5C0A}" presName="Name28" presStyleLbl="parChTrans1D2" presStyleIdx="1" presStyleCnt="4"/>
      <dgm:spPr/>
      <dgm:t>
        <a:bodyPr/>
        <a:lstStyle/>
        <a:p>
          <a:endParaRPr lang="en-US"/>
        </a:p>
      </dgm:t>
    </dgm:pt>
    <dgm:pt modelId="{8A1B4603-6FD1-4449-B5FA-0712FAC6FED0}" type="pres">
      <dgm:prSet presAssocID="{43126DB9-A4B8-40E0-87AB-DA94F115B6F6}" presName="hierRoot2" presStyleCnt="0">
        <dgm:presLayoutVars>
          <dgm:hierBranch val="init"/>
        </dgm:presLayoutVars>
      </dgm:prSet>
      <dgm:spPr/>
    </dgm:pt>
    <dgm:pt modelId="{91D53E8D-1438-4909-9994-0DC3B210D785}" type="pres">
      <dgm:prSet presAssocID="{43126DB9-A4B8-40E0-87AB-DA94F115B6F6}" presName="rootComposite2" presStyleCnt="0"/>
      <dgm:spPr/>
    </dgm:pt>
    <dgm:pt modelId="{359C945A-C2B9-4E6D-9BB7-F923F7E85F41}" type="pres">
      <dgm:prSet presAssocID="{43126DB9-A4B8-40E0-87AB-DA94F115B6F6}" presName="rootText2" presStyleLbl="alignAcc1" presStyleIdx="0" presStyleCnt="0">
        <dgm:presLayoutVars>
          <dgm:chPref val="3"/>
        </dgm:presLayoutVars>
      </dgm:prSet>
      <dgm:spPr/>
      <dgm:t>
        <a:bodyPr/>
        <a:lstStyle/>
        <a:p>
          <a:endParaRPr lang="en-US"/>
        </a:p>
      </dgm:t>
    </dgm:pt>
    <dgm:pt modelId="{3ABF06AD-BFAD-4E97-B6D9-D87E6E931800}" type="pres">
      <dgm:prSet presAssocID="{43126DB9-A4B8-40E0-87AB-DA94F115B6F6}" presName="topArc2" presStyleLbl="parChTrans1D1" presStyleIdx="4" presStyleCnt="10"/>
      <dgm:spPr/>
    </dgm:pt>
    <dgm:pt modelId="{1CA8AD9D-760D-44DD-8BDE-5EF654608B36}" type="pres">
      <dgm:prSet presAssocID="{43126DB9-A4B8-40E0-87AB-DA94F115B6F6}" presName="bottomArc2" presStyleLbl="parChTrans1D1" presStyleIdx="5" presStyleCnt="10"/>
      <dgm:spPr/>
    </dgm:pt>
    <dgm:pt modelId="{B741F5DE-AD9D-4C21-B4E2-6E34F718EE00}" type="pres">
      <dgm:prSet presAssocID="{43126DB9-A4B8-40E0-87AB-DA94F115B6F6}" presName="topConnNode2" presStyleLbl="node2" presStyleIdx="0" presStyleCnt="0"/>
      <dgm:spPr/>
      <dgm:t>
        <a:bodyPr/>
        <a:lstStyle/>
        <a:p>
          <a:endParaRPr lang="en-US"/>
        </a:p>
      </dgm:t>
    </dgm:pt>
    <dgm:pt modelId="{F649B625-8EDE-4A02-AD2B-9043A3DB93BB}" type="pres">
      <dgm:prSet presAssocID="{43126DB9-A4B8-40E0-87AB-DA94F115B6F6}" presName="hierChild4" presStyleCnt="0"/>
      <dgm:spPr/>
    </dgm:pt>
    <dgm:pt modelId="{A0F19F1B-8FBD-47D4-B214-176C418E4D78}" type="pres">
      <dgm:prSet presAssocID="{43126DB9-A4B8-40E0-87AB-DA94F115B6F6}" presName="hierChild5" presStyleCnt="0"/>
      <dgm:spPr/>
    </dgm:pt>
    <dgm:pt modelId="{93215A2E-824E-4CF2-9473-E8FFDEA95B8B}" type="pres">
      <dgm:prSet presAssocID="{FB27A4F9-D425-42A9-822A-B4D6B23D6E07}" presName="Name28" presStyleLbl="parChTrans1D2" presStyleIdx="2" presStyleCnt="4"/>
      <dgm:spPr/>
      <dgm:t>
        <a:bodyPr/>
        <a:lstStyle/>
        <a:p>
          <a:endParaRPr lang="en-US"/>
        </a:p>
      </dgm:t>
    </dgm:pt>
    <dgm:pt modelId="{E3CC711B-E036-4182-AF53-014C1C731FB7}" type="pres">
      <dgm:prSet presAssocID="{80138029-BDBF-4C8A-AE8B-C2058A754B9E}" presName="hierRoot2" presStyleCnt="0">
        <dgm:presLayoutVars>
          <dgm:hierBranch val="init"/>
        </dgm:presLayoutVars>
      </dgm:prSet>
      <dgm:spPr/>
    </dgm:pt>
    <dgm:pt modelId="{E1958034-4912-491D-AB89-9649FD3A4615}" type="pres">
      <dgm:prSet presAssocID="{80138029-BDBF-4C8A-AE8B-C2058A754B9E}" presName="rootComposite2" presStyleCnt="0"/>
      <dgm:spPr/>
    </dgm:pt>
    <dgm:pt modelId="{C1AF45EC-C9AB-4CA6-A94F-22A6DD81C78B}" type="pres">
      <dgm:prSet presAssocID="{80138029-BDBF-4C8A-AE8B-C2058A754B9E}" presName="rootText2" presStyleLbl="alignAcc1" presStyleIdx="0" presStyleCnt="0">
        <dgm:presLayoutVars>
          <dgm:chPref val="3"/>
        </dgm:presLayoutVars>
      </dgm:prSet>
      <dgm:spPr/>
      <dgm:t>
        <a:bodyPr/>
        <a:lstStyle/>
        <a:p>
          <a:endParaRPr lang="en-US"/>
        </a:p>
      </dgm:t>
    </dgm:pt>
    <dgm:pt modelId="{E81A8582-F128-49C0-9E16-57B696427694}" type="pres">
      <dgm:prSet presAssocID="{80138029-BDBF-4C8A-AE8B-C2058A754B9E}" presName="topArc2" presStyleLbl="parChTrans1D1" presStyleIdx="6" presStyleCnt="10"/>
      <dgm:spPr/>
    </dgm:pt>
    <dgm:pt modelId="{128A1406-0785-486A-AAA6-6D9338F2F9A8}" type="pres">
      <dgm:prSet presAssocID="{80138029-BDBF-4C8A-AE8B-C2058A754B9E}" presName="bottomArc2" presStyleLbl="parChTrans1D1" presStyleIdx="7" presStyleCnt="10"/>
      <dgm:spPr/>
    </dgm:pt>
    <dgm:pt modelId="{AAD60C5D-7788-419E-86E3-8CC8B8C680AC}" type="pres">
      <dgm:prSet presAssocID="{80138029-BDBF-4C8A-AE8B-C2058A754B9E}" presName="topConnNode2" presStyleLbl="node2" presStyleIdx="0" presStyleCnt="0"/>
      <dgm:spPr/>
      <dgm:t>
        <a:bodyPr/>
        <a:lstStyle/>
        <a:p>
          <a:endParaRPr lang="en-US"/>
        </a:p>
      </dgm:t>
    </dgm:pt>
    <dgm:pt modelId="{757FC5C1-BB7A-41DF-B59C-F12F40427A92}" type="pres">
      <dgm:prSet presAssocID="{80138029-BDBF-4C8A-AE8B-C2058A754B9E}" presName="hierChild4" presStyleCnt="0"/>
      <dgm:spPr/>
    </dgm:pt>
    <dgm:pt modelId="{72D1B1E0-7950-44FE-A115-779E7C9FF226}" type="pres">
      <dgm:prSet presAssocID="{80138029-BDBF-4C8A-AE8B-C2058A754B9E}" presName="hierChild5" presStyleCnt="0"/>
      <dgm:spPr/>
    </dgm:pt>
    <dgm:pt modelId="{36CB77E9-597A-43D8-8443-B7EFF2D00052}" type="pres">
      <dgm:prSet presAssocID="{801E64A4-5770-4C24-9E6D-ECC5799EE471}" presName="hierChild3" presStyleCnt="0"/>
      <dgm:spPr/>
    </dgm:pt>
    <dgm:pt modelId="{9CB88BA1-0429-4643-BBAB-A26FCDC420DD}" type="pres">
      <dgm:prSet presAssocID="{07F67715-5167-4AA3-B10D-B0345BDF368B}" presName="Name101" presStyleLbl="parChTrans1D2" presStyleIdx="3" presStyleCnt="4"/>
      <dgm:spPr/>
      <dgm:t>
        <a:bodyPr/>
        <a:lstStyle/>
        <a:p>
          <a:endParaRPr lang="en-US"/>
        </a:p>
      </dgm:t>
    </dgm:pt>
    <dgm:pt modelId="{89E2D8DD-2896-4E7E-8E97-5CD46FF0B022}" type="pres">
      <dgm:prSet presAssocID="{2E0CF757-E67B-4F6C-AE49-EF60C6A5EC9B}" presName="hierRoot3" presStyleCnt="0">
        <dgm:presLayoutVars>
          <dgm:hierBranch val="init"/>
        </dgm:presLayoutVars>
      </dgm:prSet>
      <dgm:spPr/>
    </dgm:pt>
    <dgm:pt modelId="{9F06E7AB-0071-4761-A3D5-6F0299EBBA10}" type="pres">
      <dgm:prSet presAssocID="{2E0CF757-E67B-4F6C-AE49-EF60C6A5EC9B}" presName="rootComposite3" presStyleCnt="0"/>
      <dgm:spPr/>
    </dgm:pt>
    <dgm:pt modelId="{F9508894-A2EC-4083-982E-58949447B47A}" type="pres">
      <dgm:prSet presAssocID="{2E0CF757-E67B-4F6C-AE49-EF60C6A5EC9B}" presName="rootText3" presStyleLbl="alignAcc1" presStyleIdx="0" presStyleCnt="0">
        <dgm:presLayoutVars>
          <dgm:chPref val="3"/>
        </dgm:presLayoutVars>
      </dgm:prSet>
      <dgm:spPr/>
      <dgm:t>
        <a:bodyPr/>
        <a:lstStyle/>
        <a:p>
          <a:endParaRPr lang="en-US"/>
        </a:p>
      </dgm:t>
    </dgm:pt>
    <dgm:pt modelId="{5C9EB2DD-D0CC-450D-A365-5A34F9E8074A}" type="pres">
      <dgm:prSet presAssocID="{2E0CF757-E67B-4F6C-AE49-EF60C6A5EC9B}" presName="topArc3" presStyleLbl="parChTrans1D1" presStyleIdx="8" presStyleCnt="10"/>
      <dgm:spPr/>
    </dgm:pt>
    <dgm:pt modelId="{3D675623-1EF2-47BF-8CCF-B287F5CC6A0C}" type="pres">
      <dgm:prSet presAssocID="{2E0CF757-E67B-4F6C-AE49-EF60C6A5EC9B}" presName="bottomArc3" presStyleLbl="parChTrans1D1" presStyleIdx="9" presStyleCnt="10"/>
      <dgm:spPr/>
    </dgm:pt>
    <dgm:pt modelId="{17865E2B-7529-4FF5-93C7-2FC8989DDE93}" type="pres">
      <dgm:prSet presAssocID="{2E0CF757-E67B-4F6C-AE49-EF60C6A5EC9B}" presName="topConnNode3" presStyleLbl="asst1" presStyleIdx="0" presStyleCnt="0"/>
      <dgm:spPr/>
      <dgm:t>
        <a:bodyPr/>
        <a:lstStyle/>
        <a:p>
          <a:endParaRPr lang="en-US"/>
        </a:p>
      </dgm:t>
    </dgm:pt>
    <dgm:pt modelId="{9D5E1229-809A-4D93-8F8B-98B174258656}" type="pres">
      <dgm:prSet presAssocID="{2E0CF757-E67B-4F6C-AE49-EF60C6A5EC9B}" presName="hierChild6" presStyleCnt="0"/>
      <dgm:spPr/>
    </dgm:pt>
    <dgm:pt modelId="{C99079B5-8F08-4D7D-87D5-46FF55C3843E}" type="pres">
      <dgm:prSet presAssocID="{2E0CF757-E67B-4F6C-AE49-EF60C6A5EC9B}" presName="hierChild7" presStyleCnt="0"/>
      <dgm:spPr/>
    </dgm:pt>
  </dgm:ptLst>
  <dgm:cxnLst>
    <dgm:cxn modelId="{66EF684C-000E-4A41-B718-8F405D195F5D}" type="presOf" srcId="{80138029-BDBF-4C8A-AE8B-C2058A754B9E}" destId="{AAD60C5D-7788-419E-86E3-8CC8B8C680AC}" srcOrd="1" destOrd="0" presId="urn:microsoft.com/office/officeart/2008/layout/HalfCircleOrganizationChart"/>
    <dgm:cxn modelId="{3FE33FD9-5C99-45E7-9AB1-AB9627048F3C}" type="presOf" srcId="{43126DB9-A4B8-40E0-87AB-DA94F115B6F6}" destId="{B741F5DE-AD9D-4C21-B4E2-6E34F718EE00}" srcOrd="1" destOrd="0" presId="urn:microsoft.com/office/officeart/2008/layout/HalfCircleOrganizationChart"/>
    <dgm:cxn modelId="{ED80763C-8EE5-432D-AED4-ABEA7AB8B8AE}" type="presOf" srcId="{205D098F-6D3B-4465-9B5C-AD04A6F47948}" destId="{6FB8CE8F-0846-4BD8-8684-25127A241DF1}" srcOrd="0" destOrd="0" presId="urn:microsoft.com/office/officeart/2008/layout/HalfCircleOrganizationChart"/>
    <dgm:cxn modelId="{72D219D3-92F2-4BA6-8729-FF184DC6FDA7}" type="presOf" srcId="{FB27A4F9-D425-42A9-822A-B4D6B23D6E07}" destId="{93215A2E-824E-4CF2-9473-E8FFDEA95B8B}" srcOrd="0" destOrd="0" presId="urn:microsoft.com/office/officeart/2008/layout/HalfCircleOrganizationChart"/>
    <dgm:cxn modelId="{BBD536EB-53AB-4876-8ACA-A91B69C8B22F}" srcId="{801E64A4-5770-4C24-9E6D-ECC5799EE471}" destId="{C5DBF78D-9F1C-4727-9DB7-3B33D6DFD5CF}" srcOrd="1" destOrd="0" parTransId="{205D098F-6D3B-4465-9B5C-AD04A6F47948}" sibTransId="{DFE2725E-C06C-44E2-9F6A-EE94273CE687}"/>
    <dgm:cxn modelId="{14A82D61-40C9-470E-9ADF-632247C8F87D}" type="presOf" srcId="{07F67715-5167-4AA3-B10D-B0345BDF368B}" destId="{9CB88BA1-0429-4643-BBAB-A26FCDC420DD}" srcOrd="0" destOrd="0" presId="urn:microsoft.com/office/officeart/2008/layout/HalfCircleOrganizationChart"/>
    <dgm:cxn modelId="{FBE3B37A-B2AD-413F-B746-6373AE9217A8}" type="presOf" srcId="{2E0CF757-E67B-4F6C-AE49-EF60C6A5EC9B}" destId="{17865E2B-7529-4FF5-93C7-2FC8989DDE93}" srcOrd="1" destOrd="0" presId="urn:microsoft.com/office/officeart/2008/layout/HalfCircleOrganizationChart"/>
    <dgm:cxn modelId="{17D80607-7D71-4657-85D8-60E54C9A2E5C}" srcId="{801E64A4-5770-4C24-9E6D-ECC5799EE471}" destId="{80138029-BDBF-4C8A-AE8B-C2058A754B9E}" srcOrd="3" destOrd="0" parTransId="{FB27A4F9-D425-42A9-822A-B4D6B23D6E07}" sibTransId="{6F021ACF-C39F-414E-8528-538A9A34DF80}"/>
    <dgm:cxn modelId="{D199FA16-BFB5-49E9-97CA-75DE5ECE1C7A}" type="presOf" srcId="{43126DB9-A4B8-40E0-87AB-DA94F115B6F6}" destId="{359C945A-C2B9-4E6D-9BB7-F923F7E85F41}" srcOrd="0" destOrd="0" presId="urn:microsoft.com/office/officeart/2008/layout/HalfCircleOrganizationChart"/>
    <dgm:cxn modelId="{C9D33CC8-629A-4912-8D38-4C8DC0B34EBA}" type="presOf" srcId="{2E0CF757-E67B-4F6C-AE49-EF60C6A5EC9B}" destId="{F9508894-A2EC-4083-982E-58949447B47A}" srcOrd="0" destOrd="0" presId="urn:microsoft.com/office/officeart/2008/layout/HalfCircleOrganizationChart"/>
    <dgm:cxn modelId="{3BAC91AD-7DCE-4B81-822B-A3ABEAC1AFDA}" type="presOf" srcId="{80138029-BDBF-4C8A-AE8B-C2058A754B9E}" destId="{C1AF45EC-C9AB-4CA6-A94F-22A6DD81C78B}" srcOrd="0" destOrd="0" presId="urn:microsoft.com/office/officeart/2008/layout/HalfCircleOrganizationChart"/>
    <dgm:cxn modelId="{4BB7C968-9F20-46C5-ACC1-E8B9C3D0B759}" srcId="{40BCB574-CBA2-48E8-890F-0D9BE61AE62F}" destId="{801E64A4-5770-4C24-9E6D-ECC5799EE471}" srcOrd="0" destOrd="0" parTransId="{89A2E645-0857-4741-A619-0F09A04F0481}" sibTransId="{F9BA783C-F91F-438C-AA22-BDFA1BD55696}"/>
    <dgm:cxn modelId="{47F66316-A64E-4F13-9DDA-331856715926}" type="presOf" srcId="{C5DBF78D-9F1C-4727-9DB7-3B33D6DFD5CF}" destId="{740E92D5-1AEF-426A-A419-1F9E1301FE09}" srcOrd="0" destOrd="0" presId="urn:microsoft.com/office/officeart/2008/layout/HalfCircleOrganizationChart"/>
    <dgm:cxn modelId="{D6421772-95D7-43CA-A8E0-029BA2D09F87}" type="presOf" srcId="{932BBA86-96F1-4E08-87CF-3C4BE45C5C0A}" destId="{E6C0BEFA-03B4-4E30-91CD-B720AC6E5778}" srcOrd="0" destOrd="0" presId="urn:microsoft.com/office/officeart/2008/layout/HalfCircleOrganizationChart"/>
    <dgm:cxn modelId="{01A0F717-1AC5-4A60-A50F-8358633595F8}" type="presOf" srcId="{801E64A4-5770-4C24-9E6D-ECC5799EE471}" destId="{C23BD7D3-B375-4EBC-B736-A2BCC8767A32}" srcOrd="0" destOrd="0" presId="urn:microsoft.com/office/officeart/2008/layout/HalfCircleOrganizationChart"/>
    <dgm:cxn modelId="{079A6BC2-D85D-4816-A8F8-7B93BFEC7E5B}" type="presOf" srcId="{801E64A4-5770-4C24-9E6D-ECC5799EE471}" destId="{E590AD66-65E0-40DE-B363-1C28F3C78659}" srcOrd="1" destOrd="0" presId="urn:microsoft.com/office/officeart/2008/layout/HalfCircleOrganizationChart"/>
    <dgm:cxn modelId="{39803DB2-21EB-43B4-ADCF-54BC26437F9C}" type="presOf" srcId="{40BCB574-CBA2-48E8-890F-0D9BE61AE62F}" destId="{FDD0CF2B-CA80-4ED4-B98F-3F2CD7C4B006}" srcOrd="0" destOrd="0" presId="urn:microsoft.com/office/officeart/2008/layout/HalfCircleOrganizationChart"/>
    <dgm:cxn modelId="{98D85962-4CBB-48E7-B545-743B847FD2A1}" srcId="{801E64A4-5770-4C24-9E6D-ECC5799EE471}" destId="{43126DB9-A4B8-40E0-87AB-DA94F115B6F6}" srcOrd="2" destOrd="0" parTransId="{932BBA86-96F1-4E08-87CF-3C4BE45C5C0A}" sibTransId="{AB55DBC8-7754-4EDC-893A-6B0BF7893A82}"/>
    <dgm:cxn modelId="{48C85698-4EFD-4663-8B61-209CB8278641}" type="presOf" srcId="{C5DBF78D-9F1C-4727-9DB7-3B33D6DFD5CF}" destId="{708C0CDB-03C1-4C4E-BF04-0623FB393BED}" srcOrd="1" destOrd="0" presId="urn:microsoft.com/office/officeart/2008/layout/HalfCircleOrganizationChart"/>
    <dgm:cxn modelId="{673D0565-8BFC-4A13-A4BD-FE8F6D6D98BA}" srcId="{801E64A4-5770-4C24-9E6D-ECC5799EE471}" destId="{2E0CF757-E67B-4F6C-AE49-EF60C6A5EC9B}" srcOrd="0" destOrd="0" parTransId="{07F67715-5167-4AA3-B10D-B0345BDF368B}" sibTransId="{1D6E0619-9C3F-47A6-AD20-CD1BE0BBBF9E}"/>
    <dgm:cxn modelId="{9302AD8D-2EAF-45B3-8836-42F69850027F}" type="presParOf" srcId="{FDD0CF2B-CA80-4ED4-B98F-3F2CD7C4B006}" destId="{61746067-341A-4CEB-AAA4-B02F7FC02EE9}" srcOrd="0" destOrd="0" presId="urn:microsoft.com/office/officeart/2008/layout/HalfCircleOrganizationChart"/>
    <dgm:cxn modelId="{97179C65-8E7D-49E0-B98D-FF24E5128AD0}" type="presParOf" srcId="{61746067-341A-4CEB-AAA4-B02F7FC02EE9}" destId="{768D8C4F-4DED-4A8D-95B5-16C39F521193}" srcOrd="0" destOrd="0" presId="urn:microsoft.com/office/officeart/2008/layout/HalfCircleOrganizationChart"/>
    <dgm:cxn modelId="{8052B3CF-546E-4055-A300-277B2C55E33F}" type="presParOf" srcId="{768D8C4F-4DED-4A8D-95B5-16C39F521193}" destId="{C23BD7D3-B375-4EBC-B736-A2BCC8767A32}" srcOrd="0" destOrd="0" presId="urn:microsoft.com/office/officeart/2008/layout/HalfCircleOrganizationChart"/>
    <dgm:cxn modelId="{0A2FB6EE-3610-4700-806B-C65BFAEDBF06}" type="presParOf" srcId="{768D8C4F-4DED-4A8D-95B5-16C39F521193}" destId="{DE04CE01-67D1-4369-AA08-BF09245BEF3E}" srcOrd="1" destOrd="0" presId="urn:microsoft.com/office/officeart/2008/layout/HalfCircleOrganizationChart"/>
    <dgm:cxn modelId="{BB351348-C271-459B-91F6-0C067E1A0C3D}" type="presParOf" srcId="{768D8C4F-4DED-4A8D-95B5-16C39F521193}" destId="{BB1B541E-A9DF-4EFE-A523-B9A9DCFE246C}" srcOrd="2" destOrd="0" presId="urn:microsoft.com/office/officeart/2008/layout/HalfCircleOrganizationChart"/>
    <dgm:cxn modelId="{C626F113-65FF-45FC-8626-C5D7F8638D08}" type="presParOf" srcId="{768D8C4F-4DED-4A8D-95B5-16C39F521193}" destId="{E590AD66-65E0-40DE-B363-1C28F3C78659}" srcOrd="3" destOrd="0" presId="urn:microsoft.com/office/officeart/2008/layout/HalfCircleOrganizationChart"/>
    <dgm:cxn modelId="{7E1C5B2C-5CE6-476A-9EE2-7C3C866412EF}" type="presParOf" srcId="{61746067-341A-4CEB-AAA4-B02F7FC02EE9}" destId="{08E1C23E-A045-45C3-B1DC-7F1DF239C0C2}" srcOrd="1" destOrd="0" presId="urn:microsoft.com/office/officeart/2008/layout/HalfCircleOrganizationChart"/>
    <dgm:cxn modelId="{E17E85AF-060D-4E43-9EC3-86C76FC297B6}" type="presParOf" srcId="{08E1C23E-A045-45C3-B1DC-7F1DF239C0C2}" destId="{6FB8CE8F-0846-4BD8-8684-25127A241DF1}" srcOrd="0" destOrd="0" presId="urn:microsoft.com/office/officeart/2008/layout/HalfCircleOrganizationChart"/>
    <dgm:cxn modelId="{A29E0CF6-CC67-4BC8-9616-40362185A06F}" type="presParOf" srcId="{08E1C23E-A045-45C3-B1DC-7F1DF239C0C2}" destId="{C0908C17-D340-49A8-974B-64F161D6AEE8}" srcOrd="1" destOrd="0" presId="urn:microsoft.com/office/officeart/2008/layout/HalfCircleOrganizationChart"/>
    <dgm:cxn modelId="{71D86334-474C-41E7-8152-5BEF983BD8AB}" type="presParOf" srcId="{C0908C17-D340-49A8-974B-64F161D6AEE8}" destId="{381E9022-9ECC-446A-B83B-5DF30B125C29}" srcOrd="0" destOrd="0" presId="urn:microsoft.com/office/officeart/2008/layout/HalfCircleOrganizationChart"/>
    <dgm:cxn modelId="{41440D9D-CF02-4275-B977-E22C87621B84}" type="presParOf" srcId="{381E9022-9ECC-446A-B83B-5DF30B125C29}" destId="{740E92D5-1AEF-426A-A419-1F9E1301FE09}" srcOrd="0" destOrd="0" presId="urn:microsoft.com/office/officeart/2008/layout/HalfCircleOrganizationChart"/>
    <dgm:cxn modelId="{AA636D89-F180-42E7-96FC-AFEB48EC7B0D}" type="presParOf" srcId="{381E9022-9ECC-446A-B83B-5DF30B125C29}" destId="{1B756000-77BC-427C-8298-4E88A80F6D10}" srcOrd="1" destOrd="0" presId="urn:microsoft.com/office/officeart/2008/layout/HalfCircleOrganizationChart"/>
    <dgm:cxn modelId="{A703A058-5A49-4441-9914-23EBA8155B74}" type="presParOf" srcId="{381E9022-9ECC-446A-B83B-5DF30B125C29}" destId="{6D17B38D-5801-4BD1-BA54-695950F0D06A}" srcOrd="2" destOrd="0" presId="urn:microsoft.com/office/officeart/2008/layout/HalfCircleOrganizationChart"/>
    <dgm:cxn modelId="{119E130B-4B3F-43B2-ACFE-A9147B5C6AC7}" type="presParOf" srcId="{381E9022-9ECC-446A-B83B-5DF30B125C29}" destId="{708C0CDB-03C1-4C4E-BF04-0623FB393BED}" srcOrd="3" destOrd="0" presId="urn:microsoft.com/office/officeart/2008/layout/HalfCircleOrganizationChart"/>
    <dgm:cxn modelId="{2AC1C286-441C-4717-AC52-71C452648051}" type="presParOf" srcId="{C0908C17-D340-49A8-974B-64F161D6AEE8}" destId="{A48C4EC4-16E0-49D8-AC61-0C0E14982E18}" srcOrd="1" destOrd="0" presId="urn:microsoft.com/office/officeart/2008/layout/HalfCircleOrganizationChart"/>
    <dgm:cxn modelId="{31936CB2-8AED-4463-BFFB-26699407F19B}" type="presParOf" srcId="{C0908C17-D340-49A8-974B-64F161D6AEE8}" destId="{84B6D277-D085-43F6-9424-A89E7A6FC9E0}" srcOrd="2" destOrd="0" presId="urn:microsoft.com/office/officeart/2008/layout/HalfCircleOrganizationChart"/>
    <dgm:cxn modelId="{E62EEC63-D2C5-40BF-9AC1-F153678E3249}" type="presParOf" srcId="{08E1C23E-A045-45C3-B1DC-7F1DF239C0C2}" destId="{E6C0BEFA-03B4-4E30-91CD-B720AC6E5778}" srcOrd="2" destOrd="0" presId="urn:microsoft.com/office/officeart/2008/layout/HalfCircleOrganizationChart"/>
    <dgm:cxn modelId="{11BA97FE-E9AF-467B-AED0-E366B7553360}" type="presParOf" srcId="{08E1C23E-A045-45C3-B1DC-7F1DF239C0C2}" destId="{8A1B4603-6FD1-4449-B5FA-0712FAC6FED0}" srcOrd="3" destOrd="0" presId="urn:microsoft.com/office/officeart/2008/layout/HalfCircleOrganizationChart"/>
    <dgm:cxn modelId="{CFE1CB81-2CF0-495A-B209-D05EEB238648}" type="presParOf" srcId="{8A1B4603-6FD1-4449-B5FA-0712FAC6FED0}" destId="{91D53E8D-1438-4909-9994-0DC3B210D785}" srcOrd="0" destOrd="0" presId="urn:microsoft.com/office/officeart/2008/layout/HalfCircleOrganizationChart"/>
    <dgm:cxn modelId="{12967EDB-2D80-4E4C-9450-93E7D1D082A8}" type="presParOf" srcId="{91D53E8D-1438-4909-9994-0DC3B210D785}" destId="{359C945A-C2B9-4E6D-9BB7-F923F7E85F41}" srcOrd="0" destOrd="0" presId="urn:microsoft.com/office/officeart/2008/layout/HalfCircleOrganizationChart"/>
    <dgm:cxn modelId="{6AE091B5-A709-4422-9235-E9435D7B879F}" type="presParOf" srcId="{91D53E8D-1438-4909-9994-0DC3B210D785}" destId="{3ABF06AD-BFAD-4E97-B6D9-D87E6E931800}" srcOrd="1" destOrd="0" presId="urn:microsoft.com/office/officeart/2008/layout/HalfCircleOrganizationChart"/>
    <dgm:cxn modelId="{E492667D-3FDB-455D-B5FB-C1976AB0457F}" type="presParOf" srcId="{91D53E8D-1438-4909-9994-0DC3B210D785}" destId="{1CA8AD9D-760D-44DD-8BDE-5EF654608B36}" srcOrd="2" destOrd="0" presId="urn:microsoft.com/office/officeart/2008/layout/HalfCircleOrganizationChart"/>
    <dgm:cxn modelId="{16D55ED8-29CC-4074-8169-24C33E4A45D0}" type="presParOf" srcId="{91D53E8D-1438-4909-9994-0DC3B210D785}" destId="{B741F5DE-AD9D-4C21-B4E2-6E34F718EE00}" srcOrd="3" destOrd="0" presId="urn:microsoft.com/office/officeart/2008/layout/HalfCircleOrganizationChart"/>
    <dgm:cxn modelId="{8E562FD2-56E0-47B0-B63B-7345C667BAC7}" type="presParOf" srcId="{8A1B4603-6FD1-4449-B5FA-0712FAC6FED0}" destId="{F649B625-8EDE-4A02-AD2B-9043A3DB93BB}" srcOrd="1" destOrd="0" presId="urn:microsoft.com/office/officeart/2008/layout/HalfCircleOrganizationChart"/>
    <dgm:cxn modelId="{0E1A4DED-5AB5-4DC8-9A46-FDAB0FDA8CD0}" type="presParOf" srcId="{8A1B4603-6FD1-4449-B5FA-0712FAC6FED0}" destId="{A0F19F1B-8FBD-47D4-B214-176C418E4D78}" srcOrd="2" destOrd="0" presId="urn:microsoft.com/office/officeart/2008/layout/HalfCircleOrganizationChart"/>
    <dgm:cxn modelId="{552C5E99-76E6-4363-BE57-BD3867C7F4EC}" type="presParOf" srcId="{08E1C23E-A045-45C3-B1DC-7F1DF239C0C2}" destId="{93215A2E-824E-4CF2-9473-E8FFDEA95B8B}" srcOrd="4" destOrd="0" presId="urn:microsoft.com/office/officeart/2008/layout/HalfCircleOrganizationChart"/>
    <dgm:cxn modelId="{2541FAC2-4DB9-44AD-97FA-04F315A479C3}" type="presParOf" srcId="{08E1C23E-A045-45C3-B1DC-7F1DF239C0C2}" destId="{E3CC711B-E036-4182-AF53-014C1C731FB7}" srcOrd="5" destOrd="0" presId="urn:microsoft.com/office/officeart/2008/layout/HalfCircleOrganizationChart"/>
    <dgm:cxn modelId="{07965708-B5EA-41A9-98CF-DA2173AA6235}" type="presParOf" srcId="{E3CC711B-E036-4182-AF53-014C1C731FB7}" destId="{E1958034-4912-491D-AB89-9649FD3A4615}" srcOrd="0" destOrd="0" presId="urn:microsoft.com/office/officeart/2008/layout/HalfCircleOrganizationChart"/>
    <dgm:cxn modelId="{719A0061-BA39-43E8-BFDA-721083B05239}" type="presParOf" srcId="{E1958034-4912-491D-AB89-9649FD3A4615}" destId="{C1AF45EC-C9AB-4CA6-A94F-22A6DD81C78B}" srcOrd="0" destOrd="0" presId="urn:microsoft.com/office/officeart/2008/layout/HalfCircleOrganizationChart"/>
    <dgm:cxn modelId="{2547498A-6F65-4B9A-96C0-72ADE38C72D5}" type="presParOf" srcId="{E1958034-4912-491D-AB89-9649FD3A4615}" destId="{E81A8582-F128-49C0-9E16-57B696427694}" srcOrd="1" destOrd="0" presId="urn:microsoft.com/office/officeart/2008/layout/HalfCircleOrganizationChart"/>
    <dgm:cxn modelId="{572555D7-8583-48B0-B637-88FE4E83DC55}" type="presParOf" srcId="{E1958034-4912-491D-AB89-9649FD3A4615}" destId="{128A1406-0785-486A-AAA6-6D9338F2F9A8}" srcOrd="2" destOrd="0" presId="urn:microsoft.com/office/officeart/2008/layout/HalfCircleOrganizationChart"/>
    <dgm:cxn modelId="{8D9463FD-2870-4446-BB2E-692CF3D900F6}" type="presParOf" srcId="{E1958034-4912-491D-AB89-9649FD3A4615}" destId="{AAD60C5D-7788-419E-86E3-8CC8B8C680AC}" srcOrd="3" destOrd="0" presId="urn:microsoft.com/office/officeart/2008/layout/HalfCircleOrganizationChart"/>
    <dgm:cxn modelId="{8805D3A9-2C39-460B-BC0C-69F16590003C}" type="presParOf" srcId="{E3CC711B-E036-4182-AF53-014C1C731FB7}" destId="{757FC5C1-BB7A-41DF-B59C-F12F40427A92}" srcOrd="1" destOrd="0" presId="urn:microsoft.com/office/officeart/2008/layout/HalfCircleOrganizationChart"/>
    <dgm:cxn modelId="{96601443-DF54-430A-91CA-86F23420E4C2}" type="presParOf" srcId="{E3CC711B-E036-4182-AF53-014C1C731FB7}" destId="{72D1B1E0-7950-44FE-A115-779E7C9FF226}" srcOrd="2" destOrd="0" presId="urn:microsoft.com/office/officeart/2008/layout/HalfCircleOrganizationChart"/>
    <dgm:cxn modelId="{FE83DE66-018C-41EA-9EB0-DA53B03D43AA}" type="presParOf" srcId="{61746067-341A-4CEB-AAA4-B02F7FC02EE9}" destId="{36CB77E9-597A-43D8-8443-B7EFF2D00052}" srcOrd="2" destOrd="0" presId="urn:microsoft.com/office/officeart/2008/layout/HalfCircleOrganizationChart"/>
    <dgm:cxn modelId="{C5B01729-6596-4F03-B817-0C4D1F0022F2}" type="presParOf" srcId="{36CB77E9-597A-43D8-8443-B7EFF2D00052}" destId="{9CB88BA1-0429-4643-BBAB-A26FCDC420DD}" srcOrd="0" destOrd="0" presId="urn:microsoft.com/office/officeart/2008/layout/HalfCircleOrganizationChart"/>
    <dgm:cxn modelId="{43287367-5D34-49BB-8BFD-733674B90758}" type="presParOf" srcId="{36CB77E9-597A-43D8-8443-B7EFF2D00052}" destId="{89E2D8DD-2896-4E7E-8E97-5CD46FF0B022}" srcOrd="1" destOrd="0" presId="urn:microsoft.com/office/officeart/2008/layout/HalfCircleOrganizationChart"/>
    <dgm:cxn modelId="{315AE41F-8896-417A-968F-EC9F5FD95540}" type="presParOf" srcId="{89E2D8DD-2896-4E7E-8E97-5CD46FF0B022}" destId="{9F06E7AB-0071-4761-A3D5-6F0299EBBA10}" srcOrd="0" destOrd="0" presId="urn:microsoft.com/office/officeart/2008/layout/HalfCircleOrganizationChart"/>
    <dgm:cxn modelId="{1E2DC158-07DA-4005-9F77-798B4C336EEB}" type="presParOf" srcId="{9F06E7AB-0071-4761-A3D5-6F0299EBBA10}" destId="{F9508894-A2EC-4083-982E-58949447B47A}" srcOrd="0" destOrd="0" presId="urn:microsoft.com/office/officeart/2008/layout/HalfCircleOrganizationChart"/>
    <dgm:cxn modelId="{A2E25C16-3395-43EB-9525-ECA0E8FC4FB5}" type="presParOf" srcId="{9F06E7AB-0071-4761-A3D5-6F0299EBBA10}" destId="{5C9EB2DD-D0CC-450D-A365-5A34F9E8074A}" srcOrd="1" destOrd="0" presId="urn:microsoft.com/office/officeart/2008/layout/HalfCircleOrganizationChart"/>
    <dgm:cxn modelId="{BFAA8B5B-C52C-440D-A99C-BBC8A5DF1E6F}" type="presParOf" srcId="{9F06E7AB-0071-4761-A3D5-6F0299EBBA10}" destId="{3D675623-1EF2-47BF-8CCF-B287F5CC6A0C}" srcOrd="2" destOrd="0" presId="urn:microsoft.com/office/officeart/2008/layout/HalfCircleOrganizationChart"/>
    <dgm:cxn modelId="{9B11886B-F3C2-4973-9442-54F29F8C7CBF}" type="presParOf" srcId="{9F06E7AB-0071-4761-A3D5-6F0299EBBA10}" destId="{17865E2B-7529-4FF5-93C7-2FC8989DDE93}" srcOrd="3" destOrd="0" presId="urn:microsoft.com/office/officeart/2008/layout/HalfCircleOrganizationChart"/>
    <dgm:cxn modelId="{DD9BF098-78AB-4D58-B75D-E20A25B8EF78}" type="presParOf" srcId="{89E2D8DD-2896-4E7E-8E97-5CD46FF0B022}" destId="{9D5E1229-809A-4D93-8F8B-98B174258656}" srcOrd="1" destOrd="0" presId="urn:microsoft.com/office/officeart/2008/layout/HalfCircleOrganizationChart"/>
    <dgm:cxn modelId="{33A1EC30-28CB-4438-A10C-1D48B8E43E9A}" type="presParOf" srcId="{89E2D8DD-2896-4E7E-8E97-5CD46FF0B022}" destId="{C99079B5-8F08-4D7D-87D5-46FF55C3843E}"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1CEA7-B754-4DB4-A23F-6D9EA787746E}">
      <dsp:nvSpPr>
        <dsp:cNvPr id="0" name=""/>
        <dsp:cNvSpPr/>
      </dsp:nvSpPr>
      <dsp:spPr>
        <a:xfrm>
          <a:off x="0" y="1200556"/>
          <a:ext cx="2310427" cy="1518831"/>
        </a:xfrm>
        <a:prstGeom prst="homePlate">
          <a:avLst/>
        </a:prstGeom>
        <a:gradFill rotWithShape="0">
          <a:gsLst>
            <a:gs pos="0">
              <a:schemeClr val="accent2">
                <a:lumMod val="5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t>NO ACTIVITY</a:t>
          </a:r>
          <a:r>
            <a:rPr lang="en-US" sz="2000" kern="1200" baseline="0" dirty="0" smtClean="0"/>
            <a:t/>
          </a:r>
          <a:br>
            <a:rPr lang="en-US" sz="2000" kern="1200" baseline="0" dirty="0" smtClean="0"/>
          </a:br>
          <a:r>
            <a:rPr lang="en-US" sz="2000" kern="1200" baseline="0" dirty="0" smtClean="0"/>
            <a:t>POOR DIET</a:t>
          </a:r>
          <a:br>
            <a:rPr lang="en-US" sz="2000" kern="1200" baseline="0" dirty="0" smtClean="0"/>
          </a:br>
          <a:r>
            <a:rPr lang="en-US" sz="2000" kern="1200" baseline="0" dirty="0" smtClean="0"/>
            <a:t>TOBACCO USE</a:t>
          </a:r>
        </a:p>
      </dsp:txBody>
      <dsp:txXfrm>
        <a:off x="0" y="1200556"/>
        <a:ext cx="1930719" cy="1518831"/>
      </dsp:txXfrm>
    </dsp:sp>
    <dsp:sp modelId="{827EC658-972B-410E-97F3-F7B3862807EA}">
      <dsp:nvSpPr>
        <dsp:cNvPr id="0" name=""/>
        <dsp:cNvSpPr/>
      </dsp:nvSpPr>
      <dsp:spPr>
        <a:xfrm>
          <a:off x="1942443" y="1216378"/>
          <a:ext cx="4170774" cy="1513493"/>
        </a:xfrm>
        <a:prstGeom prst="chevron">
          <a:avLst/>
        </a:prstGeom>
        <a:gradFill rotWithShape="0">
          <a:gsLst>
            <a:gs pos="0">
              <a:schemeClr val="accent2">
                <a:lumMod val="5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t" anchorCtr="0">
          <a:noAutofit/>
        </a:bodyPr>
        <a:lstStyle/>
        <a:p>
          <a:pPr lvl="0" algn="ctr" defTabSz="1066800">
            <a:lnSpc>
              <a:spcPct val="90000"/>
            </a:lnSpc>
            <a:spcBef>
              <a:spcPct val="0"/>
            </a:spcBef>
            <a:spcAft>
              <a:spcPct val="35000"/>
            </a:spcAft>
          </a:pPr>
          <a:r>
            <a:rPr lang="en-US" sz="2400" kern="1200" dirty="0" smtClean="0"/>
            <a:t>CANCER</a:t>
          </a:r>
          <a:br>
            <a:rPr lang="en-US" sz="2400" kern="1200" dirty="0" smtClean="0"/>
          </a:br>
          <a:r>
            <a:rPr lang="en-US" sz="1800" kern="1200" dirty="0" smtClean="0"/>
            <a:t>HEART DISEASE &amp; STROKE</a:t>
          </a:r>
          <a:r>
            <a:rPr lang="en-US" sz="2400" kern="1200" dirty="0" smtClean="0"/>
            <a:t/>
          </a:r>
          <a:br>
            <a:rPr lang="en-US" sz="2400" kern="1200" dirty="0" smtClean="0"/>
          </a:br>
          <a:r>
            <a:rPr lang="en-US" sz="2400" kern="1200" dirty="0" smtClean="0"/>
            <a:t>TYPE II DIABETES</a:t>
          </a:r>
          <a:br>
            <a:rPr lang="en-US" sz="2400" kern="1200" dirty="0" smtClean="0"/>
          </a:br>
          <a:r>
            <a:rPr lang="en-US" sz="2400" kern="1200" dirty="0" smtClean="0"/>
            <a:t>LUNG DISEASE</a:t>
          </a:r>
        </a:p>
        <a:p>
          <a:pPr lvl="0" algn="ctr" defTabSz="1066800">
            <a:lnSpc>
              <a:spcPct val="90000"/>
            </a:lnSpc>
            <a:spcBef>
              <a:spcPct val="0"/>
            </a:spcBef>
            <a:spcAft>
              <a:spcPct val="35000"/>
            </a:spcAft>
          </a:pPr>
          <a:endParaRPr lang="en-US" sz="1600" kern="1200" dirty="0"/>
        </a:p>
      </dsp:txBody>
      <dsp:txXfrm>
        <a:off x="2699190" y="1216378"/>
        <a:ext cx="2657281" cy="1513493"/>
      </dsp:txXfrm>
    </dsp:sp>
    <dsp:sp modelId="{AB6555E2-8FEE-4440-9670-9A5FC973F5E3}">
      <dsp:nvSpPr>
        <dsp:cNvPr id="0" name=""/>
        <dsp:cNvSpPr/>
      </dsp:nvSpPr>
      <dsp:spPr>
        <a:xfrm>
          <a:off x="5792765" y="1258264"/>
          <a:ext cx="2823149" cy="1512460"/>
        </a:xfrm>
        <a:prstGeom prst="chevron">
          <a:avLst/>
        </a:prstGeom>
        <a:gradFill rotWithShape="0">
          <a:gsLst>
            <a:gs pos="0">
              <a:schemeClr val="accent2">
                <a:lumMod val="5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US" sz="2800" kern="1200" dirty="0" smtClean="0"/>
            <a:t>DEATHS</a:t>
          </a:r>
          <a:endParaRPr lang="en-US" sz="2800" kern="1200" dirty="0"/>
        </a:p>
      </dsp:txBody>
      <dsp:txXfrm>
        <a:off x="6548995" y="1258264"/>
        <a:ext cx="1310689" cy="1512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88BA1-0429-4643-BBAB-A26FCDC420DD}">
      <dsp:nvSpPr>
        <dsp:cNvPr id="0" name=""/>
        <dsp:cNvSpPr/>
      </dsp:nvSpPr>
      <dsp:spPr>
        <a:xfrm>
          <a:off x="2196426" y="1356940"/>
          <a:ext cx="703749" cy="508734"/>
        </a:xfrm>
        <a:custGeom>
          <a:avLst/>
          <a:gdLst/>
          <a:ahLst/>
          <a:cxnLst/>
          <a:rect l="0" t="0" r="0" b="0"/>
          <a:pathLst>
            <a:path>
              <a:moveTo>
                <a:pt x="703749" y="0"/>
              </a:moveTo>
              <a:lnTo>
                <a:pt x="703749" y="508734"/>
              </a:lnTo>
              <a:lnTo>
                <a:pt x="0" y="5087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15A2E-824E-4CF2-9473-E8FFDEA95B8B}">
      <dsp:nvSpPr>
        <dsp:cNvPr id="0" name=""/>
        <dsp:cNvSpPr/>
      </dsp:nvSpPr>
      <dsp:spPr>
        <a:xfrm>
          <a:off x="2900175" y="1356940"/>
          <a:ext cx="2051895" cy="1560118"/>
        </a:xfrm>
        <a:custGeom>
          <a:avLst/>
          <a:gdLst/>
          <a:ahLst/>
          <a:cxnLst/>
          <a:rect l="0" t="0" r="0" b="0"/>
          <a:pathLst>
            <a:path>
              <a:moveTo>
                <a:pt x="0" y="0"/>
              </a:moveTo>
              <a:lnTo>
                <a:pt x="0" y="1382061"/>
              </a:lnTo>
              <a:lnTo>
                <a:pt x="2051895" y="1382061"/>
              </a:lnTo>
              <a:lnTo>
                <a:pt x="2051895" y="15601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C0BEFA-03B4-4E30-91CD-B720AC6E5778}">
      <dsp:nvSpPr>
        <dsp:cNvPr id="0" name=""/>
        <dsp:cNvSpPr/>
      </dsp:nvSpPr>
      <dsp:spPr>
        <a:xfrm>
          <a:off x="2854455" y="1356940"/>
          <a:ext cx="91440" cy="1560118"/>
        </a:xfrm>
        <a:custGeom>
          <a:avLst/>
          <a:gdLst/>
          <a:ahLst/>
          <a:cxnLst/>
          <a:rect l="0" t="0" r="0" b="0"/>
          <a:pathLst>
            <a:path>
              <a:moveTo>
                <a:pt x="45720" y="0"/>
              </a:moveTo>
              <a:lnTo>
                <a:pt x="45720" y="15601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B8CE8F-0846-4BD8-8684-25127A241DF1}">
      <dsp:nvSpPr>
        <dsp:cNvPr id="0" name=""/>
        <dsp:cNvSpPr/>
      </dsp:nvSpPr>
      <dsp:spPr>
        <a:xfrm>
          <a:off x="848280" y="1356940"/>
          <a:ext cx="2051895" cy="1560118"/>
        </a:xfrm>
        <a:custGeom>
          <a:avLst/>
          <a:gdLst/>
          <a:ahLst/>
          <a:cxnLst/>
          <a:rect l="0" t="0" r="0" b="0"/>
          <a:pathLst>
            <a:path>
              <a:moveTo>
                <a:pt x="2051895" y="0"/>
              </a:moveTo>
              <a:lnTo>
                <a:pt x="2051895" y="1382061"/>
              </a:lnTo>
              <a:lnTo>
                <a:pt x="0" y="1382061"/>
              </a:lnTo>
              <a:lnTo>
                <a:pt x="0" y="15601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04CE01-67D1-4369-AA08-BF09245BEF3E}">
      <dsp:nvSpPr>
        <dsp:cNvPr id="0" name=""/>
        <dsp:cNvSpPr/>
      </dsp:nvSpPr>
      <dsp:spPr>
        <a:xfrm>
          <a:off x="2476230" y="509049"/>
          <a:ext cx="847890" cy="84789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1B541E-A9DF-4EFE-A523-B9A9DCFE246C}">
      <dsp:nvSpPr>
        <dsp:cNvPr id="0" name=""/>
        <dsp:cNvSpPr/>
      </dsp:nvSpPr>
      <dsp:spPr>
        <a:xfrm>
          <a:off x="2476230" y="509049"/>
          <a:ext cx="847890" cy="84789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3BD7D3-B375-4EBC-B736-A2BCC8767A32}">
      <dsp:nvSpPr>
        <dsp:cNvPr id="0" name=""/>
        <dsp:cNvSpPr/>
      </dsp:nvSpPr>
      <dsp:spPr>
        <a:xfrm>
          <a:off x="2052284" y="661669"/>
          <a:ext cx="1695781" cy="5426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Community Leader</a:t>
          </a:r>
          <a:endParaRPr lang="en-US" sz="1800" kern="1200" dirty="0"/>
        </a:p>
      </dsp:txBody>
      <dsp:txXfrm>
        <a:off x="2052284" y="661669"/>
        <a:ext cx="1695781" cy="542650"/>
      </dsp:txXfrm>
    </dsp:sp>
    <dsp:sp modelId="{1B756000-77BC-427C-8298-4E88A80F6D10}">
      <dsp:nvSpPr>
        <dsp:cNvPr id="0" name=""/>
        <dsp:cNvSpPr/>
      </dsp:nvSpPr>
      <dsp:spPr>
        <a:xfrm>
          <a:off x="424334" y="2917058"/>
          <a:ext cx="847890" cy="84789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17B38D-5801-4BD1-BA54-695950F0D06A}">
      <dsp:nvSpPr>
        <dsp:cNvPr id="0" name=""/>
        <dsp:cNvSpPr/>
      </dsp:nvSpPr>
      <dsp:spPr>
        <a:xfrm>
          <a:off x="424334" y="2917058"/>
          <a:ext cx="847890" cy="84789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0E92D5-1AEF-426A-A419-1F9E1301FE09}">
      <dsp:nvSpPr>
        <dsp:cNvPr id="0" name=""/>
        <dsp:cNvSpPr/>
      </dsp:nvSpPr>
      <dsp:spPr>
        <a:xfrm>
          <a:off x="389" y="3069679"/>
          <a:ext cx="1695781" cy="5426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Community Builder</a:t>
          </a:r>
          <a:endParaRPr lang="en-US" sz="1800" kern="1200" dirty="0"/>
        </a:p>
      </dsp:txBody>
      <dsp:txXfrm>
        <a:off x="389" y="3069679"/>
        <a:ext cx="1695781" cy="542650"/>
      </dsp:txXfrm>
    </dsp:sp>
    <dsp:sp modelId="{3ABF06AD-BFAD-4E97-B6D9-D87E6E931800}">
      <dsp:nvSpPr>
        <dsp:cNvPr id="0" name=""/>
        <dsp:cNvSpPr/>
      </dsp:nvSpPr>
      <dsp:spPr>
        <a:xfrm>
          <a:off x="2476230" y="2917058"/>
          <a:ext cx="847890" cy="84789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A8AD9D-760D-44DD-8BDE-5EF654608B36}">
      <dsp:nvSpPr>
        <dsp:cNvPr id="0" name=""/>
        <dsp:cNvSpPr/>
      </dsp:nvSpPr>
      <dsp:spPr>
        <a:xfrm>
          <a:off x="2476230" y="2917058"/>
          <a:ext cx="847890" cy="84789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9C945A-C2B9-4E6D-9BB7-F923F7E85F41}">
      <dsp:nvSpPr>
        <dsp:cNvPr id="0" name=""/>
        <dsp:cNvSpPr/>
      </dsp:nvSpPr>
      <dsp:spPr>
        <a:xfrm>
          <a:off x="2052284" y="3069679"/>
          <a:ext cx="1695781" cy="5426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Community Builder</a:t>
          </a:r>
          <a:endParaRPr lang="en-US" sz="1800" kern="1200" dirty="0"/>
        </a:p>
      </dsp:txBody>
      <dsp:txXfrm>
        <a:off x="2052284" y="3069679"/>
        <a:ext cx="1695781" cy="542650"/>
      </dsp:txXfrm>
    </dsp:sp>
    <dsp:sp modelId="{E81A8582-F128-49C0-9E16-57B696427694}">
      <dsp:nvSpPr>
        <dsp:cNvPr id="0" name=""/>
        <dsp:cNvSpPr/>
      </dsp:nvSpPr>
      <dsp:spPr>
        <a:xfrm>
          <a:off x="4528125" y="2917058"/>
          <a:ext cx="847890" cy="84789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A1406-0785-486A-AAA6-6D9338F2F9A8}">
      <dsp:nvSpPr>
        <dsp:cNvPr id="0" name=""/>
        <dsp:cNvSpPr/>
      </dsp:nvSpPr>
      <dsp:spPr>
        <a:xfrm>
          <a:off x="4528125" y="2917058"/>
          <a:ext cx="847890" cy="84789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AF45EC-C9AB-4CA6-A94F-22A6DD81C78B}">
      <dsp:nvSpPr>
        <dsp:cNvPr id="0" name=""/>
        <dsp:cNvSpPr/>
      </dsp:nvSpPr>
      <dsp:spPr>
        <a:xfrm>
          <a:off x="4104180" y="3069679"/>
          <a:ext cx="1695781" cy="5426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Community Builder</a:t>
          </a:r>
          <a:endParaRPr lang="en-US" sz="1800" kern="1200" dirty="0"/>
        </a:p>
      </dsp:txBody>
      <dsp:txXfrm>
        <a:off x="4104180" y="3069679"/>
        <a:ext cx="1695781" cy="542650"/>
      </dsp:txXfrm>
    </dsp:sp>
    <dsp:sp modelId="{5C9EB2DD-D0CC-450D-A365-5A34F9E8074A}">
      <dsp:nvSpPr>
        <dsp:cNvPr id="0" name=""/>
        <dsp:cNvSpPr/>
      </dsp:nvSpPr>
      <dsp:spPr>
        <a:xfrm>
          <a:off x="1450282" y="1713054"/>
          <a:ext cx="847890" cy="84789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675623-1EF2-47BF-8CCF-B287F5CC6A0C}">
      <dsp:nvSpPr>
        <dsp:cNvPr id="0" name=""/>
        <dsp:cNvSpPr/>
      </dsp:nvSpPr>
      <dsp:spPr>
        <a:xfrm>
          <a:off x="1450282" y="1713054"/>
          <a:ext cx="847890" cy="84789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508894-A2EC-4083-982E-58949447B47A}">
      <dsp:nvSpPr>
        <dsp:cNvPr id="0" name=""/>
        <dsp:cNvSpPr/>
      </dsp:nvSpPr>
      <dsp:spPr>
        <a:xfrm>
          <a:off x="1026337" y="1865674"/>
          <a:ext cx="1695781" cy="5426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Community Organizer</a:t>
          </a:r>
          <a:endParaRPr lang="en-US" sz="1800" kern="1200" dirty="0"/>
        </a:p>
      </dsp:txBody>
      <dsp:txXfrm>
        <a:off x="1026337" y="1865674"/>
        <a:ext cx="1695781" cy="54265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70034E2-4261-422A-A9B2-0F7AAC8152AC}" type="datetimeFigureOut">
              <a:rPr lang="en-US" smtClean="0"/>
              <a:pPr/>
              <a:t>8/15/2014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735F850-6A0F-4A5F-829C-ACBB546A2BC6}" type="slidenum">
              <a:rPr lang="en-US" smtClean="0"/>
              <a:pPr/>
              <a:t>‹#›</a:t>
            </a:fld>
            <a:endParaRPr lang="en-US" dirty="0"/>
          </a:p>
        </p:txBody>
      </p:sp>
    </p:spTree>
    <p:extLst>
      <p:ext uri="{BB962C8B-B14F-4D97-AF65-F5344CB8AC3E}">
        <p14:creationId xmlns:p14="http://schemas.microsoft.com/office/powerpoint/2010/main" val="310978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11" charset="0"/>
              </a:defRPr>
            </a:lvl1pPr>
          </a:lstStyle>
          <a:p>
            <a:pPr>
              <a:defRPr/>
            </a:pPr>
            <a:fld id="{2ADF10D3-AF1B-42FD-A42C-DCB75F0D0574}" type="datetime1">
              <a:rPr lang="en-US"/>
              <a:pPr>
                <a:defRPr/>
              </a:pPr>
              <a:t>8/15/2014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11" charset="0"/>
              </a:defRPr>
            </a:lvl1pPr>
          </a:lstStyle>
          <a:p>
            <a:pPr>
              <a:defRPr/>
            </a:pPr>
            <a:fld id="{05D5F6DE-88C9-4118-8E07-F1A7CA2E69EE}" type="slidenum">
              <a:rPr lang="en-US"/>
              <a:pPr>
                <a:defRPr/>
              </a:pPr>
              <a:t>‹#›</a:t>
            </a:fld>
            <a:endParaRPr lang="en-US" dirty="0"/>
          </a:p>
        </p:txBody>
      </p:sp>
    </p:spTree>
    <p:extLst>
      <p:ext uri="{BB962C8B-B14F-4D97-AF65-F5344CB8AC3E}">
        <p14:creationId xmlns:p14="http://schemas.microsoft.com/office/powerpoint/2010/main" val="1138346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038380FB-5480-473E-965C-FDAA3378269F}" type="slidenum">
              <a:rPr lang="en-US" smtClean="0">
                <a:latin typeface="Calibri" pitchFamily="34" charset="0"/>
              </a:rPr>
              <a:pPr eaLnBrk="1" hangingPunct="1"/>
              <a:t>1</a:t>
            </a:fld>
            <a:endParaRPr lang="en-US"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dirty="0" smtClean="0">
                <a:ea typeface="ＭＳ Ｐゴシック" pitchFamily="34" charset="-128"/>
              </a:rPr>
              <a:t>Point of slide: To identify the leadership roles involved in community building. You can be any one of these roles and still have an impact in your community.</a:t>
            </a:r>
          </a:p>
          <a:p>
            <a:endParaRPr lang="en-US" dirty="0" smtClean="0">
              <a:ea typeface="ＭＳ Ｐゴシック" pitchFamily="34" charset="-128"/>
            </a:endParaRP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1" charset="-128"/>
                <a:cs typeface="+mn-cs"/>
              </a:rPr>
              <a:t>The</a:t>
            </a:r>
            <a:r>
              <a:rPr lang="en-US" sz="1200" b="1" kern="1200" dirty="0" smtClean="0">
                <a:solidFill>
                  <a:schemeClr val="tx1"/>
                </a:solidFill>
                <a:effectLst/>
                <a:latin typeface="+mn-lt"/>
                <a:ea typeface="ＭＳ Ｐゴシック" pitchFamily="-111" charset="-128"/>
                <a:cs typeface="+mn-cs"/>
              </a:rPr>
              <a:t> Community Builder </a:t>
            </a:r>
            <a:r>
              <a:rPr lang="en-US" sz="1200" kern="1200" dirty="0" smtClean="0">
                <a:solidFill>
                  <a:schemeClr val="tx1"/>
                </a:solidFill>
                <a:effectLst/>
                <a:latin typeface="+mn-lt"/>
                <a:ea typeface="ＭＳ Ｐゴシック" pitchFamily="-111" charset="-128"/>
                <a:cs typeface="+mn-cs"/>
              </a:rPr>
              <a:t>that helps create the initial bonding and connections, </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1" charset="-128"/>
                <a:cs typeface="+mn-cs"/>
              </a:rPr>
              <a:t>The </a:t>
            </a:r>
            <a:r>
              <a:rPr lang="en-US" sz="1200" b="1" kern="1200" dirty="0" smtClean="0">
                <a:solidFill>
                  <a:schemeClr val="tx1"/>
                </a:solidFill>
                <a:effectLst/>
                <a:latin typeface="+mn-lt"/>
                <a:ea typeface="ＭＳ Ｐゴシック" pitchFamily="-111" charset="-128"/>
                <a:cs typeface="+mn-cs"/>
              </a:rPr>
              <a:t>Community Leader </a:t>
            </a:r>
            <a:r>
              <a:rPr lang="en-US" sz="1200" kern="1200" dirty="0" smtClean="0">
                <a:solidFill>
                  <a:schemeClr val="tx1"/>
                </a:solidFill>
                <a:effectLst/>
                <a:latin typeface="+mn-lt"/>
                <a:ea typeface="ＭＳ Ｐゴシック" pitchFamily="-111" charset="-128"/>
                <a:cs typeface="+mn-cs"/>
              </a:rPr>
              <a:t>takes on more responsibility and is charged with representing the community needs and assuring there is agreement from the community to take action on the things that matter to them. </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1" charset="-128"/>
                <a:cs typeface="+mn-cs"/>
              </a:rPr>
              <a:t>Finally, the </a:t>
            </a:r>
            <a:r>
              <a:rPr lang="en-US" sz="1200" b="1" kern="1200" dirty="0" smtClean="0">
                <a:solidFill>
                  <a:schemeClr val="tx1"/>
                </a:solidFill>
                <a:effectLst/>
                <a:latin typeface="+mn-lt"/>
                <a:ea typeface="ＭＳ Ｐゴシック" pitchFamily="-111" charset="-128"/>
                <a:cs typeface="+mn-cs"/>
              </a:rPr>
              <a:t>Community Organizer</a:t>
            </a:r>
            <a:r>
              <a:rPr lang="en-US" sz="1200" kern="1200" dirty="0" smtClean="0">
                <a:solidFill>
                  <a:schemeClr val="tx1"/>
                </a:solidFill>
                <a:effectLst/>
                <a:latin typeface="+mn-lt"/>
                <a:ea typeface="ＭＳ Ｐゴシック" pitchFamily="-111" charset="-128"/>
                <a:cs typeface="+mn-cs"/>
              </a:rPr>
              <a:t> identifies resources and links to other organizations and associations to move projects forward. This person can either be from the community or be from outside the community to help support the leaders and builders of the community. </a:t>
            </a:r>
            <a:endParaRPr lang="en-US" sz="1200" kern="1200" dirty="0">
              <a:solidFill>
                <a:schemeClr val="tx1"/>
              </a:solidFill>
              <a:effectLst/>
              <a:latin typeface="+mn-lt"/>
              <a:ea typeface="ＭＳ Ｐゴシック" pitchFamily="-111" charset="-128"/>
              <a:cs typeface="+mn-cs"/>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0AF5DB17-59AB-4F66-B844-4FB725382A97}" type="slidenum">
              <a:rPr lang="en-US" smtClean="0">
                <a:latin typeface="Calibri" pitchFamily="34" charset="0"/>
              </a:rPr>
              <a:pPr eaLnBrk="1" hangingPunct="1"/>
              <a:t>13</a:t>
            </a:fld>
            <a:endParaRPr lang="en-US" dirty="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dirty="0" smtClean="0">
                <a:ea typeface="ＭＳ Ｐゴシック" pitchFamily="34" charset="-128"/>
              </a:rPr>
              <a:t>Share a story where you can see community building principles in a real life example</a:t>
            </a:r>
          </a:p>
          <a:p>
            <a:r>
              <a:rPr lang="en-US" i="1" dirty="0" smtClean="0">
                <a:ea typeface="ＭＳ Ｐゴシック" pitchFamily="34" charset="-128"/>
              </a:rPr>
              <a:t>Images: OTSP and </a:t>
            </a:r>
            <a:r>
              <a:rPr lang="en-US" i="1" baseline="0" dirty="0" smtClean="0">
                <a:ea typeface="ＭＳ Ｐゴシック" pitchFamily="34" charset="-128"/>
              </a:rPr>
              <a:t>National City</a:t>
            </a:r>
            <a:endParaRPr lang="en-US" i="1" dirty="0" smtClean="0">
              <a:ea typeface="ＭＳ Ｐゴシック" pitchFamily="34" charset="-128"/>
            </a:endParaRPr>
          </a:p>
          <a:p>
            <a:endParaRPr lang="en-US" i="1" dirty="0" smtClean="0">
              <a:ea typeface="ＭＳ Ｐゴシック" pitchFamily="34" charset="-128"/>
            </a:endParaRPr>
          </a:p>
          <a:p>
            <a:r>
              <a:rPr lang="en-US" i="1" dirty="0" smtClean="0">
                <a:ea typeface="ＭＳ Ｐゴシック" pitchFamily="34" charset="-128"/>
              </a:rPr>
              <a:t>[You</a:t>
            </a:r>
            <a:r>
              <a:rPr lang="en-US" i="1" baseline="0" dirty="0" smtClean="0">
                <a:ea typeface="ＭＳ Ｐゴシック" pitchFamily="34" charset="-128"/>
              </a:rPr>
              <a:t> can also use an example successful long-term efforts from your community.]</a:t>
            </a:r>
            <a:endParaRPr lang="en-US" i="1" dirty="0"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4570244B-AAB3-459A-9EC3-79693B9680CB}" type="slidenum">
              <a:rPr lang="en-US" smtClean="0">
                <a:latin typeface="Calibri" pitchFamily="34" charset="0"/>
              </a:rPr>
              <a:pPr eaLnBrk="1" hangingPunct="1"/>
              <a:t>14</a:t>
            </a:fld>
            <a:endParaRPr lang="en-US" dirty="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dirty="0" smtClean="0">
                <a:ea typeface="ＭＳ Ｐゴシック" pitchFamily="34" charset="-128"/>
              </a:rPr>
              <a:t>Refer to community leader in National City (from</a:t>
            </a:r>
            <a:r>
              <a:rPr lang="en-US" i="1" baseline="0" dirty="0" smtClean="0">
                <a:ea typeface="ＭＳ Ｐゴシック" pitchFamily="34" charset="-128"/>
              </a:rPr>
              <a:t> prior slide)</a:t>
            </a:r>
            <a:endParaRPr lang="en-US" i="1" dirty="0" smtClean="0">
              <a:ea typeface="ＭＳ Ｐゴシック" pitchFamily="34" charset="-128"/>
            </a:endParaRPr>
          </a:p>
          <a:p>
            <a:endParaRPr lang="en-US" i="1"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solidFill>
                  <a:schemeClr val="bg1"/>
                </a:solidFill>
              </a:rPr>
              <a:t>From: Community Building: What Makes It Work  A Review of Factors Influencing Successful Community Building Amherst H. Wilder Foundation </a:t>
            </a:r>
            <a:endParaRPr lang="en-US" sz="1800" i="1" dirty="0" smtClean="0">
              <a:solidFill>
                <a:schemeClr val="bg1"/>
              </a:solidFill>
            </a:endParaRPr>
          </a:p>
          <a:p>
            <a:endParaRPr lang="en-US" dirty="0" smtClean="0">
              <a:ea typeface="ＭＳ Ｐゴシック"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980583F5-DC48-4497-8CA6-46927501E2C3}" type="slidenum">
              <a:rPr lang="en-US" smtClean="0">
                <a:latin typeface="Calibri" pitchFamily="34" charset="0"/>
              </a:rPr>
              <a:pPr eaLnBrk="1" hangingPunct="1"/>
              <a:t>15</a:t>
            </a:fld>
            <a:endParaRPr lang="en-US" dirty="0"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ea typeface="ＭＳ Ｐゴシック" pitchFamily="34" charset="-128"/>
              </a:rPr>
              <a:t>Refer to community leader in National City (from</a:t>
            </a:r>
            <a:r>
              <a:rPr lang="en-US" i="1" baseline="0" dirty="0" smtClean="0">
                <a:ea typeface="ＭＳ Ｐゴシック" pitchFamily="34" charset="-128"/>
              </a:rPr>
              <a:t> prior slide)</a:t>
            </a:r>
            <a:endParaRPr lang="en-US" i="1" dirty="0" smtClean="0">
              <a:ea typeface="ＭＳ Ｐゴシック" pitchFamily="34" charset="-128"/>
            </a:endParaRPr>
          </a:p>
          <a:p>
            <a:endParaRPr lang="en-US" i="1"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solidFill>
                  <a:schemeClr val="bg1"/>
                </a:solidFill>
              </a:rPr>
              <a:t>From: Community Building: What Makes It Work  A Review of Factors Influencing Successful Community Building Amherst H. Wilder Foundation </a:t>
            </a:r>
            <a:endParaRPr lang="en-US" sz="1800" i="1" dirty="0" smtClean="0">
              <a:solidFill>
                <a:schemeClr val="bg1"/>
              </a:solidFill>
            </a:endParaRPr>
          </a:p>
          <a:p>
            <a:endParaRPr lang="en-US" dirty="0" smtClean="0">
              <a:ea typeface="ＭＳ Ｐゴシック"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980583F5-DC48-4497-8CA6-46927501E2C3}" type="slidenum">
              <a:rPr lang="en-US" smtClean="0">
                <a:latin typeface="Calibri" pitchFamily="34" charset="0"/>
              </a:rPr>
              <a:pPr eaLnBrk="1" hangingPunct="1"/>
              <a:t>16</a:t>
            </a:fld>
            <a:endParaRPr lang="en-US" dirty="0"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2" pitchFamily="18" charset="2"/>
              <a:buNone/>
            </a:pPr>
            <a:r>
              <a:rPr lang="en-US" i="1" dirty="0" smtClean="0">
                <a:ea typeface="ＭＳ Ｐゴシック" pitchFamily="34" charset="-128"/>
              </a:rPr>
              <a:t>Point of the Video: To have participants reflect that this is something that is very attainable and that other communities have already been successful so they can be inspired and get ideas on how to improve their communities. </a:t>
            </a:r>
          </a:p>
          <a:p>
            <a:pPr>
              <a:buFont typeface="Wingdings 2" pitchFamily="18" charset="2"/>
              <a:buNone/>
            </a:pPr>
            <a:endParaRPr lang="en-US" sz="1200" i="0" dirty="0" smtClean="0">
              <a:ea typeface="ＭＳ Ｐゴシック" pitchFamily="34" charset="-128"/>
            </a:endParaRPr>
          </a:p>
          <a:p>
            <a:pPr>
              <a:buFont typeface="Wingdings 2" pitchFamily="18" charset="2"/>
              <a:buNone/>
            </a:pPr>
            <a:r>
              <a:rPr lang="en-US" sz="1200" i="0" dirty="0" smtClean="0">
                <a:ea typeface="ＭＳ Ｐゴシック" pitchFamily="34" charset="-128"/>
              </a:rPr>
              <a:t>These neighborhoods that had been left behind were brought to the forefront by people wanting to make a difference. They joined together and took their neighborhood back, one block at a time.</a:t>
            </a:r>
          </a:p>
          <a:p>
            <a:pPr>
              <a:buFont typeface="Wingdings 2" pitchFamily="18" charset="2"/>
              <a:buNone/>
            </a:pPr>
            <a:endParaRPr lang="en-US" sz="1200" i="0" dirty="0" smtClean="0">
              <a:ea typeface="ＭＳ Ｐゴシック" pitchFamily="34" charset="-128"/>
            </a:endParaRPr>
          </a:p>
          <a:p>
            <a:pPr>
              <a:buFont typeface="Wingdings 2" pitchFamily="18" charset="2"/>
              <a:buNone/>
            </a:pPr>
            <a:r>
              <a:rPr lang="en-US" sz="1200" i="0" dirty="0" smtClean="0">
                <a:ea typeface="ＭＳ Ｐゴシック" pitchFamily="34" charset="-128"/>
              </a:rPr>
              <a:t>After some time had passed the communities began seeing positive changes that inspired broader, more impactful efforts.</a:t>
            </a:r>
          </a:p>
          <a:p>
            <a:endParaRPr lang="en-US" i="0" dirty="0" smtClean="0">
              <a:ea typeface="ＭＳ Ｐゴシック" pitchFamily="34" charset="-128"/>
            </a:endParaRPr>
          </a:p>
          <a:p>
            <a:pPr>
              <a:buFont typeface="Wingdings 2" pitchFamily="18" charset="2"/>
              <a:buNone/>
            </a:pPr>
            <a:r>
              <a:rPr lang="en-US" sz="1600" b="1" i="0" dirty="0" smtClean="0">
                <a:ea typeface="ＭＳ Ｐゴシック" pitchFamily="34" charset="-128"/>
              </a:rPr>
              <a:t>About the video: </a:t>
            </a:r>
            <a:endParaRPr lang="en-US" sz="1600" i="0" dirty="0" smtClean="0">
              <a:ea typeface="ＭＳ Ｐゴシック" pitchFamily="34" charset="-128"/>
            </a:endParaRPr>
          </a:p>
          <a:p>
            <a:pPr>
              <a:buFont typeface="Wingdings 2" pitchFamily="18" charset="2"/>
              <a:buNone/>
            </a:pPr>
            <a:r>
              <a:rPr lang="en-US" sz="1200" i="0" dirty="0" smtClean="0">
                <a:ea typeface="ＭＳ Ｐゴシック" pitchFamily="34" charset="-128"/>
              </a:rPr>
              <a:t>This video shows an example of a community in Atlanta, Georgia where Neighborhood members, Community builders, and Public leaders worked with local Businesses, City officials, and Other interested parties to bring improvements to </a:t>
            </a:r>
          </a:p>
          <a:p>
            <a:pPr>
              <a:buFont typeface="Wingdings 2" pitchFamily="18" charset="2"/>
              <a:buNone/>
            </a:pPr>
            <a:r>
              <a:rPr lang="en-US" sz="1200" i="0" dirty="0" smtClean="0">
                <a:ea typeface="ＭＳ Ｐゴシック" pitchFamily="34" charset="-128"/>
              </a:rPr>
              <a:t>their community. </a:t>
            </a:r>
          </a:p>
          <a:p>
            <a:pPr>
              <a:buFont typeface="Wingdings 2" pitchFamily="18" charset="2"/>
              <a:buNone/>
            </a:pPr>
            <a:r>
              <a:rPr lang="en-US" sz="1200" i="0" dirty="0" smtClean="0">
                <a:ea typeface="ＭＳ Ｐゴシック" pitchFamily="34" charset="-128"/>
              </a:rPr>
              <a:t>		-Atlanta, Georgia</a:t>
            </a:r>
          </a:p>
          <a:p>
            <a:endParaRPr 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solidFill>
                  <a:schemeClr val="bg1"/>
                </a:solidFill>
              </a:rPr>
              <a:t>Source: The Mc </a:t>
            </a:r>
            <a:r>
              <a:rPr lang="en-US" sz="1200" i="1" dirty="0" err="1" smtClean="0">
                <a:solidFill>
                  <a:schemeClr val="bg1"/>
                </a:solidFill>
              </a:rPr>
              <a:t>Graw</a:t>
            </a:r>
            <a:r>
              <a:rPr lang="en-US" sz="1200" i="1" dirty="0" smtClean="0">
                <a:solidFill>
                  <a:schemeClr val="bg1"/>
                </a:solidFill>
              </a:rPr>
              <a:t> Hill Companies and Otis</a:t>
            </a:r>
            <a:endParaRPr lang="en-US" i="1" dirty="0" smtClean="0">
              <a:solidFill>
                <a:schemeClr val="bg1"/>
              </a:solidFill>
            </a:endParaRPr>
          </a:p>
          <a:p>
            <a:endParaRPr lang="en-US" dirty="0" smtClean="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CD973D9B-3F1C-474C-BC5D-C5E45BD8944C}" type="slidenum">
              <a:rPr lang="en-US" smtClean="0">
                <a:latin typeface="Calibri" pitchFamily="34" charset="0"/>
              </a:rPr>
              <a:pPr eaLnBrk="1" hangingPunct="1"/>
              <a:t>17</a:t>
            </a:fld>
            <a:endParaRPr lang="en-US" dirty="0"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11" charset="-128"/>
                <a:cs typeface="+mn-cs"/>
              </a:rPr>
              <a:t>Community building is an important component to successful community improvement. It is an ongoing comprehensive effort that consists of leadership, organization, and hard work that will enhance a community improvement project.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smtClean="0"/>
              <a:t>Graphic</a:t>
            </a:r>
            <a:r>
              <a:rPr lang="en-US" i="1" baseline="0" smtClean="0"/>
              <a:t> </a:t>
            </a:r>
            <a:r>
              <a:rPr lang="en-US" i="1" smtClean="0"/>
              <a:t>Source</a:t>
            </a:r>
            <a:r>
              <a:rPr lang="en-US" i="1" dirty="0" smtClean="0"/>
              <a:t>: Cartoonchurch.com</a:t>
            </a:r>
          </a:p>
          <a:p>
            <a:endParaRPr lang="en-US" dirty="0"/>
          </a:p>
        </p:txBody>
      </p:sp>
      <p:sp>
        <p:nvSpPr>
          <p:cNvPr id="4" name="Slide Number Placeholder 3"/>
          <p:cNvSpPr>
            <a:spLocks noGrp="1"/>
          </p:cNvSpPr>
          <p:nvPr>
            <p:ph type="sldNum" sz="quarter" idx="10"/>
          </p:nvPr>
        </p:nvSpPr>
        <p:spPr/>
        <p:txBody>
          <a:bodyPr/>
          <a:lstStyle/>
          <a:p>
            <a:pPr>
              <a:defRPr/>
            </a:pPr>
            <a:fld id="{05D5F6DE-88C9-4118-8E07-F1A7CA2E69EE}" type="slidenum">
              <a:rPr lang="en-US" smtClean="0"/>
              <a:pPr>
                <a:defRPr/>
              </a:pPr>
              <a:t>18</a:t>
            </a:fld>
            <a:endParaRPr lang="en-US" dirty="0"/>
          </a:p>
        </p:txBody>
      </p:sp>
    </p:spTree>
    <p:extLst>
      <p:ext uri="{BB962C8B-B14F-4D97-AF65-F5344CB8AC3E}">
        <p14:creationId xmlns:p14="http://schemas.microsoft.com/office/powerpoint/2010/main" val="19382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1" charset="-128"/>
                <a:cs typeface="+mn-cs"/>
              </a:rPr>
              <a:t>Ask RLA participants to share something they learned in session one that is useful. </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1" charset="-128"/>
                <a:cs typeface="+mn-cs"/>
              </a:rPr>
              <a:t>Ask participants if they have any questions and/suggestions to improve session one. </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pitchFamily="-111" charset="-128"/>
                <a:cs typeface="+mn-cs"/>
              </a:rPr>
              <a:t>Also, ask participants to share any interactions they have had in their neighborhoods and/or communities this past week.</a:t>
            </a:r>
          </a:p>
          <a:p>
            <a:endParaRPr lang="en-US" dirty="0"/>
          </a:p>
        </p:txBody>
      </p:sp>
      <p:sp>
        <p:nvSpPr>
          <p:cNvPr id="4" name="Slide Number Placeholder 3"/>
          <p:cNvSpPr>
            <a:spLocks noGrp="1"/>
          </p:cNvSpPr>
          <p:nvPr>
            <p:ph type="sldNum" sz="quarter" idx="10"/>
          </p:nvPr>
        </p:nvSpPr>
        <p:spPr/>
        <p:txBody>
          <a:bodyPr/>
          <a:lstStyle/>
          <a:p>
            <a:pPr>
              <a:defRPr/>
            </a:pPr>
            <a:fld id="{05D5F6DE-88C9-4118-8E07-F1A7CA2E69EE}" type="slidenum">
              <a:rPr lang="en-US" smtClean="0"/>
              <a:pPr>
                <a:defRPr/>
              </a:pPr>
              <a:t>3</a:t>
            </a:fld>
            <a:endParaRPr lang="en-US" dirty="0"/>
          </a:p>
        </p:txBody>
      </p:sp>
    </p:spTree>
    <p:extLst>
      <p:ext uri="{BB962C8B-B14F-4D97-AF65-F5344CB8AC3E}">
        <p14:creationId xmlns:p14="http://schemas.microsoft.com/office/powerpoint/2010/main" val="102278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u="sng" kern="1200" dirty="0" smtClean="0">
                <a:solidFill>
                  <a:schemeClr val="tx1"/>
                </a:solidFill>
                <a:effectLst/>
                <a:latin typeface="+mn-lt"/>
                <a:ea typeface="ＭＳ Ｐゴシック" pitchFamily="-111" charset="-128"/>
                <a:cs typeface="+mn-cs"/>
              </a:rPr>
              <a:t>Introduction - </a:t>
            </a:r>
            <a:r>
              <a:rPr lang="en-US" sz="1200" kern="1200" dirty="0" smtClean="0">
                <a:solidFill>
                  <a:schemeClr val="tx1"/>
                </a:solidFill>
                <a:effectLst/>
                <a:latin typeface="+mn-lt"/>
                <a:ea typeface="ＭＳ Ｐゴシック" pitchFamily="-111" charset="-128"/>
                <a:cs typeface="+mn-cs"/>
              </a:rPr>
              <a:t>Community Building is a critical component to creating positive social environments in our communities. Neighborhoods that demonstrate high levels of involvement and ownership benefit from social connections, harmony, and increased safety and security as compared to other communities where residents do not exhibit these behaviors. This type of community engagement can begin with very basic interactions among neighbors that set the stage for more active community involvement later on. One of the key components to success in the community building process is social capital.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pitchFamily="-111"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mn-lt"/>
                <a:ea typeface="ＭＳ Ｐゴシック" pitchFamily="-111" charset="-128"/>
                <a:cs typeface="+mn-cs"/>
              </a:rPr>
              <a:t>[If</a:t>
            </a:r>
            <a:r>
              <a:rPr lang="en-US" sz="1200" i="1" kern="1200" baseline="0" dirty="0" smtClean="0">
                <a:solidFill>
                  <a:schemeClr val="tx1"/>
                </a:solidFill>
                <a:effectLst/>
                <a:latin typeface="+mn-lt"/>
                <a:ea typeface="ＭＳ Ｐゴシック" pitchFamily="-111" charset="-128"/>
                <a:cs typeface="+mn-cs"/>
              </a:rPr>
              <a:t> possible, use an example from your community or ask participant to share examples they know about.]</a:t>
            </a:r>
            <a:endParaRPr lang="en-US" sz="1200" i="1" kern="1200" dirty="0" smtClean="0">
              <a:solidFill>
                <a:schemeClr val="tx1"/>
              </a:solidFill>
              <a:effectLst/>
              <a:latin typeface="+mn-lt"/>
              <a:ea typeface="ＭＳ Ｐゴシック" pitchFamily="-111"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05D5F6DE-88C9-4118-8E07-F1A7CA2E69EE}" type="slidenum">
              <a:rPr lang="en-US" smtClean="0"/>
              <a:pPr>
                <a:defRPr/>
              </a:pPr>
              <a:t>4</a:t>
            </a:fld>
            <a:endParaRPr lang="en-US" dirty="0"/>
          </a:p>
        </p:txBody>
      </p:sp>
    </p:spTree>
    <p:extLst>
      <p:ext uri="{BB962C8B-B14F-4D97-AF65-F5344CB8AC3E}">
        <p14:creationId xmlns:p14="http://schemas.microsoft.com/office/powerpoint/2010/main" val="60494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a:t>
            </a:r>
            <a:r>
              <a:rPr lang="en-US" dirty="0" smtClean="0"/>
              <a:t> only so much that public agencies</a:t>
            </a:r>
            <a:r>
              <a:rPr lang="en-US" baseline="0" dirty="0" smtClean="0"/>
              <a:t> can do to address community health concerns due to limited staff and resources. In addition, public agency staff may not stay in one community whereas community members are more likely to maintain their ties to the community. So, when it comes to addressing community concerns, it is important to involve the community members for more effective, meaningful, and sustainable change to occur.</a:t>
            </a:r>
            <a:endParaRPr lang="en-US" dirty="0"/>
          </a:p>
        </p:txBody>
      </p:sp>
      <p:sp>
        <p:nvSpPr>
          <p:cNvPr id="4" name="Slide Number Placeholder 3"/>
          <p:cNvSpPr>
            <a:spLocks noGrp="1"/>
          </p:cNvSpPr>
          <p:nvPr>
            <p:ph type="sldNum" sz="quarter" idx="10"/>
          </p:nvPr>
        </p:nvSpPr>
        <p:spPr/>
        <p:txBody>
          <a:bodyPr/>
          <a:lstStyle/>
          <a:p>
            <a:pPr>
              <a:defRPr/>
            </a:pPr>
            <a:fld id="{05D5F6DE-88C9-4118-8E07-F1A7CA2E69EE}" type="slidenum">
              <a:rPr lang="en-US" smtClean="0"/>
              <a:pPr>
                <a:defRPr/>
              </a:pPr>
              <a:t>5</a:t>
            </a:fld>
            <a:endParaRPr lang="en-US" dirty="0"/>
          </a:p>
        </p:txBody>
      </p:sp>
    </p:spTree>
    <p:extLst>
      <p:ext uri="{BB962C8B-B14F-4D97-AF65-F5344CB8AC3E}">
        <p14:creationId xmlns:p14="http://schemas.microsoft.com/office/powerpoint/2010/main" val="1805317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The three principle forms in which social capital exists is through Information Sharing, Trust that you will help each other, and through Norms and Values that are set by our groups, like churches, schools, families and other settings</a:t>
            </a:r>
          </a:p>
          <a:p>
            <a:endParaRPr lang="en-US" dirty="0" smtClean="0">
              <a:ea typeface="ＭＳ Ｐゴシック" pitchFamily="34" charset="-128"/>
            </a:endParaRPr>
          </a:p>
          <a:p>
            <a:r>
              <a:rPr lang="en-US" sz="1200" b="1" u="sng" kern="1200" dirty="0" smtClean="0">
                <a:solidFill>
                  <a:schemeClr val="tx1"/>
                </a:solidFill>
                <a:effectLst/>
                <a:latin typeface="+mn-lt"/>
                <a:ea typeface="ＭＳ Ｐゴシック" pitchFamily="-111" charset="-128"/>
                <a:cs typeface="+mn-cs"/>
              </a:rPr>
              <a:t>Social Capital</a:t>
            </a:r>
            <a:r>
              <a:rPr lang="en-US" sz="1200" kern="1200" dirty="0" smtClean="0">
                <a:solidFill>
                  <a:schemeClr val="tx1"/>
                </a:solidFill>
                <a:effectLst/>
                <a:latin typeface="+mn-lt"/>
                <a:ea typeface="ＭＳ Ｐゴシック" pitchFamily="-111" charset="-128"/>
                <a:cs typeface="+mn-cs"/>
              </a:rPr>
              <a:t> refers to the skills, knowledge, values and interactions established in social relations among people and organizations that build cooperation and teamwork in communities. For example, involved parents (human capital) help their children by spending time with them (social capital). Social capital exists in three principal forms:</a:t>
            </a:r>
          </a:p>
          <a:p>
            <a:r>
              <a:rPr lang="en-US" sz="1200" kern="1200" dirty="0" smtClean="0">
                <a:solidFill>
                  <a:schemeClr val="tx1"/>
                </a:solidFill>
                <a:effectLst/>
                <a:latin typeface="+mn-lt"/>
                <a:ea typeface="ＭＳ Ｐゴシック" pitchFamily="-111" charset="-128"/>
                <a:cs typeface="+mn-cs"/>
              </a:rPr>
              <a:t>       </a:t>
            </a:r>
          </a:p>
          <a:p>
            <a:pPr lvl="0"/>
            <a:r>
              <a:rPr lang="en-US" sz="1200" b="1" kern="1200" dirty="0" smtClean="0">
                <a:solidFill>
                  <a:schemeClr val="tx1"/>
                </a:solidFill>
                <a:effectLst/>
                <a:latin typeface="+mn-lt"/>
                <a:ea typeface="ＭＳ Ｐゴシック" pitchFamily="-111" charset="-128"/>
                <a:cs typeface="+mn-cs"/>
              </a:rPr>
              <a:t>Information Sharing</a:t>
            </a:r>
            <a:r>
              <a:rPr lang="en-US" sz="1200" kern="1200" dirty="0" smtClean="0">
                <a:solidFill>
                  <a:schemeClr val="tx1"/>
                </a:solidFill>
                <a:effectLst/>
                <a:latin typeface="+mn-lt"/>
                <a:ea typeface="ＭＳ Ｐゴシック" pitchFamily="-111" charset="-128"/>
                <a:cs typeface="+mn-cs"/>
              </a:rPr>
              <a:t> uses social relations to pass on valuable information. Thus, a parent seeking child care may consult friends, relatives, or neighbors who have experience with local child care providers.</a:t>
            </a:r>
          </a:p>
          <a:p>
            <a:pPr lvl="0"/>
            <a:r>
              <a:rPr lang="en-US" sz="1200" b="1" kern="1200" dirty="0" smtClean="0">
                <a:solidFill>
                  <a:schemeClr val="tx1"/>
                </a:solidFill>
                <a:effectLst/>
                <a:latin typeface="+mn-lt"/>
                <a:ea typeface="ＭＳ Ｐゴシック" pitchFamily="-111" charset="-128"/>
                <a:cs typeface="+mn-cs"/>
              </a:rPr>
              <a:t>Trust </a:t>
            </a:r>
            <a:r>
              <a:rPr lang="en-US" sz="1200" kern="1200" dirty="0" smtClean="0">
                <a:solidFill>
                  <a:schemeClr val="tx1"/>
                </a:solidFill>
                <a:effectLst/>
                <a:latin typeface="+mn-lt"/>
                <a:ea typeface="ＭＳ Ｐゴシック" pitchFamily="-111" charset="-128"/>
                <a:cs typeface="+mn-cs"/>
              </a:rPr>
              <a:t>generated through social relations establishes generalized exchange as a norm within a community: “I’ll do this for you now because you (or someone else) will assist me later.” This process does not require specific trades; rather it is a shared belief that if residents need help, they will receive it.</a:t>
            </a:r>
          </a:p>
          <a:p>
            <a:pPr lvl="0"/>
            <a:r>
              <a:rPr lang="en-US" sz="1200" b="1" kern="1200" dirty="0" smtClean="0">
                <a:solidFill>
                  <a:schemeClr val="tx1"/>
                </a:solidFill>
                <a:effectLst/>
                <a:latin typeface="+mn-lt"/>
                <a:ea typeface="ＭＳ Ｐゴシック" pitchFamily="-111" charset="-128"/>
                <a:cs typeface="+mn-cs"/>
              </a:rPr>
              <a:t>Norms and Values</a:t>
            </a:r>
            <a:r>
              <a:rPr lang="en-US" sz="1200" kern="1200" dirty="0" smtClean="0">
                <a:solidFill>
                  <a:schemeClr val="tx1"/>
                </a:solidFill>
                <a:effectLst/>
                <a:latin typeface="+mn-lt"/>
                <a:ea typeface="ＭＳ Ｐゴシック" pitchFamily="-111" charset="-128"/>
                <a:cs typeface="+mn-cs"/>
              </a:rPr>
              <a:t> that maintain social order are passed on in families, schools, churches, and other settings. These may include social beliefs such as delaying childbearing until marriage or investing in education. They are reinforced by social support, honors, and rewards. Failure to comply with beliefs is criticized, and typically results in a loss of status.</a:t>
            </a:r>
          </a:p>
          <a:p>
            <a:endParaRPr lang="en-US" dirty="0" smtClean="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98ADFE46-5D51-41A1-98F0-95CF0DF53AAC}" type="slidenum">
              <a:rPr lang="en-US" smtClean="0">
                <a:latin typeface="Calibri" pitchFamily="34" charset="0"/>
              </a:rPr>
              <a:pPr eaLnBrk="1" hangingPunct="1"/>
              <a:t>8</a:t>
            </a:fld>
            <a:endParaRPr lang="en-US" dirty="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defRPr/>
            </a:pPr>
            <a:r>
              <a:rPr lang="en-US" dirty="0" smtClean="0">
                <a:ea typeface="ＭＳ Ｐゴシック" pitchFamily="34" charset="-128"/>
              </a:rPr>
              <a:t>There are two major ways that Social Capital happens. The</a:t>
            </a:r>
            <a:r>
              <a:rPr lang="en-US" baseline="0" dirty="0" smtClean="0">
                <a:ea typeface="ＭＳ Ｐゴシック" pitchFamily="34" charset="-128"/>
              </a:rPr>
              <a:t> first is</a:t>
            </a:r>
            <a:r>
              <a:rPr lang="en-US" dirty="0" smtClean="0">
                <a:ea typeface="ＭＳ Ｐゴシック" pitchFamily="34" charset="-128"/>
              </a:rPr>
              <a:t> through Bonding.</a:t>
            </a:r>
            <a:r>
              <a:rPr lang="en-US" baseline="0" dirty="0" smtClean="0">
                <a:ea typeface="ＭＳ Ｐゴシック" pitchFamily="34" charset="-128"/>
              </a:rPr>
              <a:t> </a:t>
            </a:r>
            <a:r>
              <a:rPr lang="en-US" sz="1200" dirty="0" smtClean="0">
                <a:solidFill>
                  <a:srgbClr val="000000"/>
                </a:solidFill>
                <a:latin typeface="Arial" panose="020B0604020202020204" pitchFamily="34" charset="0"/>
                <a:cs typeface="Arial" panose="020B0604020202020204" pitchFamily="34" charset="0"/>
              </a:rPr>
              <a:t>Bonding happens practically automatically. It tends to reinforce exclusive identities and similar groups and is beneficial for securing a specific exchange of support and mobilizing solidarity. Examples of where</a:t>
            </a:r>
            <a:r>
              <a:rPr lang="en-US" sz="1200" baseline="0" dirty="0" smtClean="0">
                <a:solidFill>
                  <a:srgbClr val="000000"/>
                </a:solidFill>
                <a:latin typeface="Arial" panose="020B0604020202020204" pitchFamily="34" charset="0"/>
                <a:cs typeface="Arial" panose="020B0604020202020204" pitchFamily="34" charset="0"/>
              </a:rPr>
              <a:t> b</a:t>
            </a:r>
            <a:r>
              <a:rPr lang="en-US" sz="1200" dirty="0" smtClean="0">
                <a:solidFill>
                  <a:srgbClr val="000000"/>
                </a:solidFill>
                <a:latin typeface="Arial" panose="020B0604020202020204" pitchFamily="34" charset="0"/>
                <a:cs typeface="Arial" panose="020B0604020202020204" pitchFamily="34" charset="0"/>
              </a:rPr>
              <a:t>onding social capital tends to form: extended families, clubs, support groups,</a:t>
            </a:r>
            <a:r>
              <a:rPr lang="en-US" sz="1200" baseline="0" dirty="0" smtClean="0">
                <a:solidFill>
                  <a:srgbClr val="000000"/>
                </a:solidFill>
                <a:latin typeface="Arial" panose="020B0604020202020204" pitchFamily="34" charset="0"/>
                <a:cs typeface="Arial" panose="020B0604020202020204" pitchFamily="34" charset="0"/>
              </a:rPr>
              <a:t> faith communities, neighborhoods.</a:t>
            </a:r>
            <a:endParaRPr lang="en-US" sz="1000" dirty="0" smtClean="0">
              <a:solidFill>
                <a:srgbClr val="000000"/>
              </a:solidFill>
              <a:latin typeface="Arial" panose="020B0604020202020204" pitchFamily="34" charset="0"/>
              <a:cs typeface="Arial" panose="020B0604020202020204" pitchFamily="34" charset="0"/>
            </a:endParaRPr>
          </a:p>
          <a:p>
            <a:pPr algn="l">
              <a:defRPr/>
            </a:pPr>
            <a:endParaRPr lang="en-US" sz="1200" dirty="0" smtClean="0">
              <a:solidFill>
                <a:srgbClr val="000000"/>
              </a:solidFill>
              <a:latin typeface="Arial" panose="020B0604020202020204" pitchFamily="34" charset="0"/>
              <a:cs typeface="Arial" panose="020B0604020202020204" pitchFamily="34" charset="0"/>
            </a:endParaRPr>
          </a:p>
          <a:p>
            <a:pPr marL="0" indent="0">
              <a:buFont typeface="Wingdings 2" pitchFamily="-111" charset="2"/>
              <a:buNone/>
              <a:defRPr/>
            </a:pPr>
            <a:r>
              <a:rPr lang="en-US" dirty="0" smtClean="0">
                <a:ea typeface="ＭＳ Ｐゴシック" pitchFamily="34" charset="-128"/>
              </a:rPr>
              <a:t>The second type</a:t>
            </a:r>
            <a:r>
              <a:rPr lang="en-US" baseline="0" dirty="0" smtClean="0">
                <a:ea typeface="ＭＳ Ｐゴシック" pitchFamily="34" charset="-128"/>
              </a:rPr>
              <a:t> of Social Capital is </a:t>
            </a:r>
            <a:r>
              <a:rPr lang="en-US" dirty="0" smtClean="0">
                <a:ea typeface="ＭＳ Ｐゴシック" pitchFamily="34" charset="-128"/>
              </a:rPr>
              <a:t>Bridging. Bridging happens where we don’t have as much in common with another person, but you can take extra time and create a broader group of</a:t>
            </a:r>
            <a:r>
              <a:rPr lang="en-US" baseline="0" dirty="0" smtClean="0">
                <a:ea typeface="ＭＳ Ｐゴシック" pitchFamily="34" charset="-128"/>
              </a:rPr>
              <a:t> stakeholders </a:t>
            </a:r>
            <a:r>
              <a:rPr lang="en-US" dirty="0" smtClean="0">
                <a:ea typeface="ＭＳ Ｐゴシック" pitchFamily="34" charset="-128"/>
              </a:rPr>
              <a:t> that</a:t>
            </a:r>
            <a:r>
              <a:rPr lang="en-US" baseline="0" dirty="0" smtClean="0">
                <a:ea typeface="ＭＳ Ｐゴシック" pitchFamily="34" charset="-128"/>
              </a:rPr>
              <a:t> work on a </a:t>
            </a:r>
            <a:r>
              <a:rPr lang="en-US" dirty="0" smtClean="0">
                <a:ea typeface="ＭＳ Ｐゴシック" pitchFamily="34" charset="-128"/>
              </a:rPr>
              <a:t>specific issue</a:t>
            </a:r>
            <a:r>
              <a:rPr lang="en-US" baseline="0" dirty="0" smtClean="0">
                <a:ea typeface="ＭＳ Ｐゴシック" pitchFamily="34" charset="-128"/>
              </a:rPr>
              <a:t> that they have in common</a:t>
            </a:r>
            <a:r>
              <a:rPr lang="en-US" dirty="0" smtClean="0">
                <a:ea typeface="ＭＳ Ｐゴシック" pitchFamily="34" charset="-128"/>
              </a:rPr>
              <a:t>. </a:t>
            </a:r>
            <a:r>
              <a:rPr lang="en-US" sz="1200" dirty="0" smtClean="0"/>
              <a:t>Examples of bridging</a:t>
            </a:r>
            <a:r>
              <a:rPr lang="en-US" sz="1200" baseline="0" dirty="0" smtClean="0"/>
              <a:t> include:</a:t>
            </a:r>
            <a:r>
              <a:rPr lang="en-US" sz="1200" dirty="0" smtClean="0"/>
              <a:t> </a:t>
            </a:r>
          </a:p>
          <a:p>
            <a:pPr marL="0" indent="0">
              <a:defRPr/>
            </a:pPr>
            <a:r>
              <a:rPr lang="en-US" sz="1200" dirty="0" smtClean="0"/>
              <a:t>--meetings with civic leaders, </a:t>
            </a:r>
          </a:p>
          <a:p>
            <a:pPr marL="0" indent="0">
              <a:defRPr/>
            </a:pPr>
            <a:r>
              <a:rPr lang="en-US" sz="1200" dirty="0" smtClean="0"/>
              <a:t>--interviews with business representatives, </a:t>
            </a:r>
          </a:p>
          <a:p>
            <a:pPr marL="0" indent="0">
              <a:defRPr/>
            </a:pPr>
            <a:r>
              <a:rPr lang="en-US" sz="1200" dirty="0" smtClean="0"/>
              <a:t>--participation w/groups outside of our immediate community</a:t>
            </a:r>
          </a:p>
          <a:p>
            <a:pPr marL="0" indent="0">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You need both types of social capital</a:t>
            </a:r>
            <a:r>
              <a:rPr lang="en-US" baseline="0" dirty="0" smtClean="0">
                <a:ea typeface="ＭＳ Ｐゴシック" pitchFamily="34" charset="-128"/>
              </a:rPr>
              <a:t> </a:t>
            </a:r>
            <a:r>
              <a:rPr lang="en-US" dirty="0" smtClean="0">
                <a:ea typeface="ＭＳ Ｐゴシック" pitchFamily="34" charset="-128"/>
              </a:rPr>
              <a:t>to be the most successful. </a:t>
            </a:r>
          </a:p>
          <a:p>
            <a:endParaRPr lang="en-US" dirty="0" smtClean="0">
              <a:ea typeface="ＭＳ Ｐゴシック" pitchFamily="34" charset="-128"/>
            </a:endParaRPr>
          </a:p>
          <a:p>
            <a:r>
              <a:rPr lang="en-US" b="1" u="sng" baseline="0" dirty="0" smtClean="0">
                <a:solidFill>
                  <a:schemeClr val="tx2">
                    <a:lumMod val="40000"/>
                    <a:lumOff val="60000"/>
                  </a:schemeClr>
                </a:solidFill>
              </a:rPr>
              <a:t>*Intergenerational (IG): </a:t>
            </a:r>
            <a:r>
              <a:rPr lang="en-US" baseline="0" dirty="0" smtClean="0">
                <a:solidFill>
                  <a:schemeClr val="tx2">
                    <a:lumMod val="40000"/>
                    <a:lumOff val="60000"/>
                  </a:schemeClr>
                </a:solidFill>
              </a:rPr>
              <a:t>IG relationships are an example of bridging, considering the intentionality of building relationships outside your usual bonds with grandparents, older adults, and children.</a:t>
            </a:r>
          </a:p>
          <a:p>
            <a:endParaRPr 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solidFill>
                  <a:schemeClr val="bg1"/>
                </a:solidFill>
              </a:rPr>
              <a:t>Source: Robert D. Putnam, Bowling Alone 2000</a:t>
            </a:r>
          </a:p>
          <a:p>
            <a:endParaRPr 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CB82D50E-6358-4663-94E7-CCCF5D03D793}" type="slidenum">
              <a:rPr lang="en-US" smtClean="0">
                <a:latin typeface="Calibri" pitchFamily="34" charset="0"/>
              </a:rPr>
              <a:pPr eaLnBrk="1" hangingPunct="1"/>
              <a:t>9</a:t>
            </a:fld>
            <a:endParaRPr lang="en-US" dirty="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Facilitator</a:t>
            </a:r>
            <a:r>
              <a:rPr lang="en-US" i="1" baseline="0" dirty="0" smtClean="0"/>
              <a:t> can also use the Bingo Activity found in Facilitator Manual, Appendix 2a</a:t>
            </a:r>
          </a:p>
          <a:p>
            <a:endParaRPr lang="en-US" i="1" dirty="0" smtClean="0"/>
          </a:p>
          <a:p>
            <a:r>
              <a:rPr lang="en-US" b="1" i="0" u="sng" dirty="0" smtClean="0"/>
              <a:t>*Intergeneration</a:t>
            </a:r>
            <a:r>
              <a:rPr lang="en-US" b="1" i="0" u="sng" baseline="0" dirty="0" smtClean="0"/>
              <a:t>al (IG):</a:t>
            </a:r>
            <a:r>
              <a:rPr lang="en-US" b="0" i="0" u="none" baseline="0" dirty="0" smtClean="0"/>
              <a:t> For IG audience, add potential discussion question: Think of where you have interactions with older adults and where you have interactions with youth?</a:t>
            </a:r>
            <a:endParaRPr lang="en-US" b="1" i="0" u="sng" dirty="0"/>
          </a:p>
        </p:txBody>
      </p:sp>
      <p:sp>
        <p:nvSpPr>
          <p:cNvPr id="4" name="Slide Number Placeholder 3"/>
          <p:cNvSpPr>
            <a:spLocks noGrp="1"/>
          </p:cNvSpPr>
          <p:nvPr>
            <p:ph type="sldNum" sz="quarter" idx="10"/>
          </p:nvPr>
        </p:nvSpPr>
        <p:spPr/>
        <p:txBody>
          <a:bodyPr/>
          <a:lstStyle/>
          <a:p>
            <a:pPr>
              <a:defRPr/>
            </a:pPr>
            <a:fld id="{05D5F6DE-88C9-4118-8E07-F1A7CA2E69EE}" type="slidenum">
              <a:rPr lang="en-US" smtClean="0"/>
              <a:pPr>
                <a:defRPr/>
              </a:pPr>
              <a:t>10</a:t>
            </a:fld>
            <a:endParaRPr lang="en-US" dirty="0"/>
          </a:p>
        </p:txBody>
      </p:sp>
    </p:spTree>
    <p:extLst>
      <p:ext uri="{BB962C8B-B14F-4D97-AF65-F5344CB8AC3E}">
        <p14:creationId xmlns:p14="http://schemas.microsoft.com/office/powerpoint/2010/main" val="3486262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Fundamentally, community building concerns strengthening the capacity of neighborhood residents, associations, and organizations to work, individually and collectively to foster and sustain positive neighborhood change. </a:t>
            </a:r>
          </a:p>
          <a:p>
            <a:endParaRPr lang="en-US" dirty="0" smtClean="0">
              <a:ea typeface="ＭＳ Ｐゴシック" pitchFamily="34" charset="-128"/>
            </a:endParaRPr>
          </a:p>
          <a:p>
            <a:pPr lvl="0"/>
            <a:r>
              <a:rPr lang="en-US" b="1" i="0" dirty="0" smtClean="0"/>
              <a:t>Individuals</a:t>
            </a:r>
          </a:p>
          <a:p>
            <a:pPr lvl="0"/>
            <a:r>
              <a:rPr lang="en-US" i="1" dirty="0" smtClean="0"/>
              <a:t>*Capacity</a:t>
            </a:r>
          </a:p>
          <a:p>
            <a:pPr lvl="0"/>
            <a:r>
              <a:rPr lang="en-US" i="1" dirty="0" smtClean="0"/>
              <a:t>*Empowerment</a:t>
            </a:r>
          </a:p>
          <a:p>
            <a:pPr lvl="0"/>
            <a:r>
              <a:rPr lang="en-US" i="1" dirty="0" smtClean="0"/>
              <a:t>*Leadership Development</a:t>
            </a:r>
          </a:p>
          <a:p>
            <a:endParaRPr lang="en-US" dirty="0" smtClean="0">
              <a:ea typeface="ＭＳ Ｐゴシック" pitchFamily="34" charset="-128"/>
            </a:endParaRPr>
          </a:p>
          <a:p>
            <a:pPr lvl="0"/>
            <a:r>
              <a:rPr lang="en-US" b="1" dirty="0" smtClean="0"/>
              <a:t>Associations</a:t>
            </a:r>
          </a:p>
          <a:p>
            <a:pPr lvl="0"/>
            <a:r>
              <a:rPr lang="en-US" b="0" i="1" dirty="0" smtClean="0"/>
              <a:t>*Nature, Strength, and Scope of Relationships</a:t>
            </a:r>
          </a:p>
          <a:p>
            <a:pPr lvl="0"/>
            <a:endParaRPr lang="en-US" b="1" dirty="0" smtClean="0">
              <a:ea typeface="ＭＳ Ｐゴシック" pitchFamily="34" charset="-128"/>
            </a:endParaRPr>
          </a:p>
          <a:p>
            <a:pPr lvl="0"/>
            <a:r>
              <a:rPr lang="en-US" b="1" dirty="0" smtClean="0">
                <a:ea typeface="ＭＳ Ｐゴシック" pitchFamily="34" charset="-128"/>
              </a:rPr>
              <a:t>Organizations</a:t>
            </a:r>
          </a:p>
          <a:p>
            <a:pPr lvl="0"/>
            <a:r>
              <a:rPr lang="en-US" b="0" i="1" dirty="0" smtClean="0"/>
              <a:t>*Develop the capacity to provide goods and services effectively</a:t>
            </a:r>
          </a:p>
          <a:p>
            <a:pPr lvl="0"/>
            <a:r>
              <a:rPr lang="en-US" b="0" i="1" dirty="0" smtClean="0"/>
              <a:t>*Maximize resources and coordinate strategies with other organizations</a:t>
            </a:r>
          </a:p>
          <a:p>
            <a:endParaRPr lang="en-US" dirty="0" smtClean="0">
              <a:ea typeface="ＭＳ Ｐゴシック" pitchFamily="34" charset="-128"/>
            </a:endParaRPr>
          </a:p>
          <a:p>
            <a:endParaRPr 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rPr>
              <a:t>From: </a:t>
            </a:r>
            <a:r>
              <a:rPr lang="en-US" sz="1200" i="1" dirty="0" smtClean="0">
                <a:solidFill>
                  <a:schemeClr val="bg1"/>
                </a:solidFill>
              </a:rPr>
              <a:t>Community Building: What Makes It Work  A Review of Factors Influencing Successful Community Building </a:t>
            </a:r>
            <a:r>
              <a:rPr lang="en-US" sz="1200" dirty="0" smtClean="0">
                <a:solidFill>
                  <a:schemeClr val="bg1"/>
                </a:solidFill>
              </a:rPr>
              <a:t>Amherst H. Wilder Foundation</a:t>
            </a:r>
            <a:r>
              <a:rPr lang="en-US" sz="1200" i="1" dirty="0" smtClean="0">
                <a:solidFill>
                  <a:schemeClr val="bg1"/>
                </a:solidFill>
              </a:rPr>
              <a:t> </a:t>
            </a:r>
            <a:endParaRPr lang="en-US" sz="1800" i="1" dirty="0" smtClean="0">
              <a:solidFill>
                <a:schemeClr val="bg1"/>
              </a:solidFill>
            </a:endParaRPr>
          </a:p>
          <a:p>
            <a:endParaRPr lang="en-US" dirty="0" smtClean="0">
              <a:ea typeface="ＭＳ Ｐゴシック"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6F9B3CB5-1458-45B8-BF91-43017E1E8D10}" type="slidenum">
              <a:rPr lang="en-US" smtClean="0">
                <a:latin typeface="Calibri" pitchFamily="34" charset="0"/>
              </a:rPr>
              <a:pPr eaLnBrk="1" hangingPunct="1"/>
              <a:t>11</a:t>
            </a:fld>
            <a:endParaRPr lang="en-US"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OPTIONAL: Guest</a:t>
            </a:r>
            <a:r>
              <a:rPr lang="en-US" i="1" baseline="0" dirty="0" smtClean="0"/>
              <a:t> Speaker who is a community-builder from your community.</a:t>
            </a:r>
          </a:p>
          <a:p>
            <a:endParaRPr lang="en-US" i="1" baseline="0" dirty="0" smtClean="0"/>
          </a:p>
          <a:p>
            <a:r>
              <a:rPr lang="en-US" i="1" baseline="0" dirty="0" smtClean="0"/>
              <a:t>[Add additional slides, as needed]</a:t>
            </a:r>
            <a:endParaRPr lang="en-US" i="1" dirty="0"/>
          </a:p>
        </p:txBody>
      </p:sp>
      <p:sp>
        <p:nvSpPr>
          <p:cNvPr id="4" name="Slide Number Placeholder 3"/>
          <p:cNvSpPr>
            <a:spLocks noGrp="1"/>
          </p:cNvSpPr>
          <p:nvPr>
            <p:ph type="sldNum" sz="quarter" idx="10"/>
          </p:nvPr>
        </p:nvSpPr>
        <p:spPr/>
        <p:txBody>
          <a:bodyPr/>
          <a:lstStyle/>
          <a:p>
            <a:pPr>
              <a:defRPr/>
            </a:pPr>
            <a:fld id="{05D5F6DE-88C9-4118-8E07-F1A7CA2E69EE}"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6D966D1-1A8A-4761-82EF-7E98613C6744}" type="datetime1">
              <a:rPr lang="en-US" smtClean="0"/>
              <a:pPr>
                <a:defRPr/>
              </a:pPr>
              <a:t>8/15/2014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F72683-6347-4AD8-BAE0-CF3708D3F716}" type="slidenum">
              <a:rPr lang="en-US"/>
              <a:pPr>
                <a:defRPr/>
              </a:pPr>
              <a:t>‹#›</a:t>
            </a:fld>
            <a:endParaRPr lang="en-US" dirty="0"/>
          </a:p>
        </p:txBody>
      </p:sp>
    </p:spTree>
    <p:extLst>
      <p:ext uri="{BB962C8B-B14F-4D97-AF65-F5344CB8AC3E}">
        <p14:creationId xmlns:p14="http://schemas.microsoft.com/office/powerpoint/2010/main" val="2591300133"/>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52101C-E620-4700-A0A8-5D870BCE0462}" type="datetime1">
              <a:rPr lang="en-US" smtClean="0"/>
              <a:pPr>
                <a:defRPr/>
              </a:pPr>
              <a:t>8/15/2014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C7F4E1B-37E1-4F24-92BE-4C1CFC39C7D0}" type="slidenum">
              <a:rPr lang="en-US"/>
              <a:pPr>
                <a:defRPr/>
              </a:pPr>
              <a:t>‹#›</a:t>
            </a:fld>
            <a:endParaRPr lang="en-US" dirty="0"/>
          </a:p>
        </p:txBody>
      </p:sp>
    </p:spTree>
    <p:extLst>
      <p:ext uri="{BB962C8B-B14F-4D97-AF65-F5344CB8AC3E}">
        <p14:creationId xmlns:p14="http://schemas.microsoft.com/office/powerpoint/2010/main" val="1482566394"/>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E74AE3-FB98-4AF5-BB27-12E534C5F81D}" type="datetime1">
              <a:rPr lang="en-US" smtClean="0"/>
              <a:pPr>
                <a:defRPr/>
              </a:pPr>
              <a:t>8/15/2014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CEDDD4-0767-4BF2-B83A-2AA392A0A45C}" type="slidenum">
              <a:rPr lang="en-US"/>
              <a:pPr>
                <a:defRPr/>
              </a:pPr>
              <a:t>‹#›</a:t>
            </a:fld>
            <a:endParaRPr lang="en-US" dirty="0"/>
          </a:p>
        </p:txBody>
      </p:sp>
    </p:spTree>
    <p:extLst>
      <p:ext uri="{BB962C8B-B14F-4D97-AF65-F5344CB8AC3E}">
        <p14:creationId xmlns:p14="http://schemas.microsoft.com/office/powerpoint/2010/main" val="399460564"/>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2E2BFA-0993-435C-A4D3-8E6A8AAB525B}" type="datetime1">
              <a:rPr lang="en-US" smtClean="0"/>
              <a:pPr>
                <a:defRPr/>
              </a:pPr>
              <a:t>8/15/2014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F393F8-4F47-43B3-B721-4560A00F1647}" type="slidenum">
              <a:rPr lang="en-US"/>
              <a:pPr>
                <a:defRPr/>
              </a:pPr>
              <a:t>‹#›</a:t>
            </a:fld>
            <a:endParaRPr lang="en-US" dirty="0"/>
          </a:p>
        </p:txBody>
      </p:sp>
    </p:spTree>
    <p:extLst>
      <p:ext uri="{BB962C8B-B14F-4D97-AF65-F5344CB8AC3E}">
        <p14:creationId xmlns:p14="http://schemas.microsoft.com/office/powerpoint/2010/main" val="2372205449"/>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3F1C4E-4A02-434E-ABBC-82B217C88A63}" type="datetime1">
              <a:rPr lang="en-US" smtClean="0"/>
              <a:pPr>
                <a:defRPr/>
              </a:pPr>
              <a:t>8/15/2014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5705B6D-D984-4FE9-874D-08FDDD65499A}" type="slidenum">
              <a:rPr lang="en-US"/>
              <a:pPr>
                <a:defRPr/>
              </a:pPr>
              <a:t>‹#›</a:t>
            </a:fld>
            <a:endParaRPr lang="en-US" dirty="0"/>
          </a:p>
        </p:txBody>
      </p:sp>
    </p:spTree>
    <p:extLst>
      <p:ext uri="{BB962C8B-B14F-4D97-AF65-F5344CB8AC3E}">
        <p14:creationId xmlns:p14="http://schemas.microsoft.com/office/powerpoint/2010/main" val="445472773"/>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098ACD7-C496-413D-9359-F20478807A39}" type="datetime1">
              <a:rPr lang="en-US" smtClean="0"/>
              <a:pPr>
                <a:defRPr/>
              </a:pPr>
              <a:t>8/15/2014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69CA8B-69E8-4F15-B73D-5508C1EC549A}" type="slidenum">
              <a:rPr lang="en-US"/>
              <a:pPr>
                <a:defRPr/>
              </a:pPr>
              <a:t>‹#›</a:t>
            </a:fld>
            <a:endParaRPr lang="en-US" dirty="0"/>
          </a:p>
        </p:txBody>
      </p:sp>
    </p:spTree>
    <p:extLst>
      <p:ext uri="{BB962C8B-B14F-4D97-AF65-F5344CB8AC3E}">
        <p14:creationId xmlns:p14="http://schemas.microsoft.com/office/powerpoint/2010/main" val="128251336"/>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C4A9E0-ABBE-43CD-B375-8E6DE0829F69}" type="datetime1">
              <a:rPr lang="en-US" smtClean="0"/>
              <a:pPr>
                <a:defRPr/>
              </a:pPr>
              <a:t>8/15/2014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3553891-5099-4B89-AC57-474B8631A0F5}" type="slidenum">
              <a:rPr lang="en-US"/>
              <a:pPr>
                <a:defRPr/>
              </a:pPr>
              <a:t>‹#›</a:t>
            </a:fld>
            <a:endParaRPr lang="en-US" dirty="0"/>
          </a:p>
        </p:txBody>
      </p:sp>
    </p:spTree>
    <p:extLst>
      <p:ext uri="{BB962C8B-B14F-4D97-AF65-F5344CB8AC3E}">
        <p14:creationId xmlns:p14="http://schemas.microsoft.com/office/powerpoint/2010/main" val="3348523395"/>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C8F37EF-6040-4161-A96E-8AF36997B14D}" type="datetime1">
              <a:rPr lang="en-US" smtClean="0"/>
              <a:pPr>
                <a:defRPr/>
              </a:pPr>
              <a:t>8/15/2014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AE9FB39-236C-4D1F-BC56-21E9156C58B2}" type="slidenum">
              <a:rPr lang="en-US"/>
              <a:pPr>
                <a:defRPr/>
              </a:pPr>
              <a:t>‹#›</a:t>
            </a:fld>
            <a:endParaRPr lang="en-US" dirty="0"/>
          </a:p>
        </p:txBody>
      </p:sp>
    </p:spTree>
    <p:extLst>
      <p:ext uri="{BB962C8B-B14F-4D97-AF65-F5344CB8AC3E}">
        <p14:creationId xmlns:p14="http://schemas.microsoft.com/office/powerpoint/2010/main" val="2062006480"/>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A6E84F4-4D7C-4BF9-99CF-9FB996E6FA85}" type="datetime1">
              <a:rPr lang="en-US" smtClean="0"/>
              <a:pPr>
                <a:defRPr/>
              </a:pPr>
              <a:t>8/15/2014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F6D8EFC-6A68-44AC-9887-8FBCC5627F51}" type="slidenum">
              <a:rPr lang="en-US"/>
              <a:pPr>
                <a:defRPr/>
              </a:pPr>
              <a:t>‹#›</a:t>
            </a:fld>
            <a:endParaRPr lang="en-US" dirty="0"/>
          </a:p>
        </p:txBody>
      </p:sp>
    </p:spTree>
    <p:extLst>
      <p:ext uri="{BB962C8B-B14F-4D97-AF65-F5344CB8AC3E}">
        <p14:creationId xmlns:p14="http://schemas.microsoft.com/office/powerpoint/2010/main" val="3198830201"/>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F69360-B862-4D50-A59F-CEA06DC8FA46}" type="datetime1">
              <a:rPr lang="en-US" smtClean="0"/>
              <a:pPr>
                <a:defRPr/>
              </a:pPr>
              <a:t>8/15/2014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044738A-478E-4899-A5FE-A89881E407F6}" type="slidenum">
              <a:rPr lang="en-US"/>
              <a:pPr>
                <a:defRPr/>
              </a:pPr>
              <a:t>‹#›</a:t>
            </a:fld>
            <a:endParaRPr lang="en-US" dirty="0"/>
          </a:p>
        </p:txBody>
      </p:sp>
    </p:spTree>
    <p:extLst>
      <p:ext uri="{BB962C8B-B14F-4D97-AF65-F5344CB8AC3E}">
        <p14:creationId xmlns:p14="http://schemas.microsoft.com/office/powerpoint/2010/main" val="3151932342"/>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AA2E52-1F45-4A54-B558-2641E87CEBC6}" type="datetime1">
              <a:rPr lang="en-US" smtClean="0"/>
              <a:pPr>
                <a:defRPr/>
              </a:pPr>
              <a:t>8/15/2014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41D06D1-91F8-4D27-926E-0FBC8086CCE8}" type="slidenum">
              <a:rPr lang="en-US"/>
              <a:pPr>
                <a:defRPr/>
              </a:pPr>
              <a:t>‹#›</a:t>
            </a:fld>
            <a:endParaRPr lang="en-US" dirty="0"/>
          </a:p>
        </p:txBody>
      </p:sp>
    </p:spTree>
    <p:extLst>
      <p:ext uri="{BB962C8B-B14F-4D97-AF65-F5344CB8AC3E}">
        <p14:creationId xmlns:p14="http://schemas.microsoft.com/office/powerpoint/2010/main" val="139107244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CF610E-9032-4DE5-BCE6-45C09F16DDB8}" type="datetime1">
              <a:rPr lang="en-US" smtClean="0"/>
              <a:pPr>
                <a:defRPr/>
              </a:pPr>
              <a:t>8/15/2014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00A179E-AD8D-46B0-92ED-1736850AFFFF}" type="slidenum">
              <a:rPr lang="en-US"/>
              <a:pPr>
                <a:defRPr/>
              </a:pPr>
              <a:t>‹#›</a:t>
            </a:fld>
            <a:endParaRPr lang="en-US" dirty="0"/>
          </a:p>
        </p:txBody>
      </p:sp>
    </p:spTree>
    <p:extLst>
      <p:ext uri="{BB962C8B-B14F-4D97-AF65-F5344CB8AC3E}">
        <p14:creationId xmlns:p14="http://schemas.microsoft.com/office/powerpoint/2010/main" val="4265733049"/>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DF12F7-F628-4BC6-96E2-C9152A4DB58D}" type="datetime1">
              <a:rPr lang="en-US" smtClean="0"/>
              <a:pPr>
                <a:defRPr/>
              </a:pPr>
              <a:t>8/15/2014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D0461E-598C-426D-8D0F-700430C0BBD7}" type="slidenum">
              <a:rPr lang="en-US"/>
              <a:pPr>
                <a:defRPr/>
              </a:pPr>
              <a:t>‹#›</a:t>
            </a:fld>
            <a:endParaRPr lang="en-US" dirty="0"/>
          </a:p>
        </p:txBody>
      </p:sp>
    </p:spTree>
    <p:extLst>
      <p:ext uri="{BB962C8B-B14F-4D97-AF65-F5344CB8AC3E}">
        <p14:creationId xmlns:p14="http://schemas.microsoft.com/office/powerpoint/2010/main" val="1571809550"/>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D66678-8E5E-4274-8ACF-1DE10146337C}" type="datetime1">
              <a:rPr lang="en-US" smtClean="0"/>
              <a:pPr>
                <a:defRPr/>
              </a:pPr>
              <a:t>8/15/2014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77D159-28F8-43BB-BCC7-9563D98C81C9}" type="slidenum">
              <a:rPr lang="en-US"/>
              <a:pPr>
                <a:defRPr/>
              </a:pPr>
              <a:t>‹#›</a:t>
            </a:fld>
            <a:endParaRPr lang="en-US" dirty="0"/>
          </a:p>
        </p:txBody>
      </p:sp>
    </p:spTree>
    <p:extLst>
      <p:ext uri="{BB962C8B-B14F-4D97-AF65-F5344CB8AC3E}">
        <p14:creationId xmlns:p14="http://schemas.microsoft.com/office/powerpoint/2010/main" val="3515655162"/>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4983BC-CBAF-4FB3-8DC4-A46EE2F58327}" type="datetime1">
              <a:rPr lang="en-US" smtClean="0"/>
              <a:pPr>
                <a:defRPr/>
              </a:pPr>
              <a:t>8/15/2014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548A924-527D-4B98-962C-2286338B0BA1}" type="slidenum">
              <a:rPr lang="en-US"/>
              <a:pPr>
                <a:defRPr/>
              </a:pPr>
              <a:t>‹#›</a:t>
            </a:fld>
            <a:endParaRPr lang="en-US" dirty="0"/>
          </a:p>
        </p:txBody>
      </p:sp>
    </p:spTree>
    <p:extLst>
      <p:ext uri="{BB962C8B-B14F-4D97-AF65-F5344CB8AC3E}">
        <p14:creationId xmlns:p14="http://schemas.microsoft.com/office/powerpoint/2010/main" val="4151812479"/>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36D966D1-1A8A-4761-82EF-7E98613C6744}" type="datetime1">
              <a:rPr lang="en-US" smtClean="0"/>
              <a:pPr>
                <a:defRPr/>
              </a:pPr>
              <a:t>8/15/2014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6F72683-6347-4AD8-BAE0-CF3708D3F716}" type="slidenum">
              <a:rPr lang="en-US" smtClean="0"/>
              <a:pPr>
                <a:defRPr/>
              </a:pPr>
              <a:t>‹#›</a:t>
            </a:fld>
            <a:endParaRPr lang="en-US" dirty="0"/>
          </a:p>
        </p:txBody>
      </p:sp>
    </p:spTree>
    <p:extLst>
      <p:ext uri="{BB962C8B-B14F-4D97-AF65-F5344CB8AC3E}">
        <p14:creationId xmlns:p14="http://schemas.microsoft.com/office/powerpoint/2010/main" val="17603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7CF610E-9032-4DE5-BCE6-45C09F16DDB8}" type="datetime1">
              <a:rPr lang="en-US" smtClean="0"/>
              <a:pPr>
                <a:defRPr/>
              </a:pPr>
              <a:t>8/15/2014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00A179E-AD8D-46B0-92ED-1736850AFFFF}" type="slidenum">
              <a:rPr lang="en-US" smtClean="0"/>
              <a:pPr>
                <a:defRPr/>
              </a:pPr>
              <a:t>‹#›</a:t>
            </a:fld>
            <a:endParaRPr lang="en-US" dirty="0"/>
          </a:p>
        </p:txBody>
      </p:sp>
    </p:spTree>
    <p:extLst>
      <p:ext uri="{BB962C8B-B14F-4D97-AF65-F5344CB8AC3E}">
        <p14:creationId xmlns:p14="http://schemas.microsoft.com/office/powerpoint/2010/main" val="742288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E44FDBD-34EB-4F99-9D69-6D622055F37D}" type="datetime1">
              <a:rPr lang="en-US" smtClean="0"/>
              <a:pPr>
                <a:defRPr/>
              </a:pPr>
              <a:t>8/15/2014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0655D4-BB92-432C-992B-679127009EE0}" type="slidenum">
              <a:rPr lang="en-US" smtClean="0"/>
              <a:pPr>
                <a:defRPr/>
              </a:pPr>
              <a:t>‹#›</a:t>
            </a:fld>
            <a:endParaRPr lang="en-US" dirty="0"/>
          </a:p>
        </p:txBody>
      </p:sp>
    </p:spTree>
    <p:extLst>
      <p:ext uri="{BB962C8B-B14F-4D97-AF65-F5344CB8AC3E}">
        <p14:creationId xmlns:p14="http://schemas.microsoft.com/office/powerpoint/2010/main" val="1995816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64145431-A94D-4B41-B817-34B347289822}" type="datetime1">
              <a:rPr lang="en-US" smtClean="0"/>
              <a:pPr>
                <a:defRPr/>
              </a:pPr>
              <a:t>8/15/2014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D1FCDB1-7FD7-4017-90A1-6CA10E23460F}" type="slidenum">
              <a:rPr lang="en-US" smtClean="0"/>
              <a:pPr>
                <a:defRPr/>
              </a:pPr>
              <a:t>‹#›</a:t>
            </a:fld>
            <a:endParaRPr lang="en-US" dirty="0"/>
          </a:p>
        </p:txBody>
      </p:sp>
    </p:spTree>
    <p:extLst>
      <p:ext uri="{BB962C8B-B14F-4D97-AF65-F5344CB8AC3E}">
        <p14:creationId xmlns:p14="http://schemas.microsoft.com/office/powerpoint/2010/main" val="3390083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191CA65-7590-4C2E-B466-161508F689E1}" type="datetime1">
              <a:rPr lang="en-US" smtClean="0"/>
              <a:pPr>
                <a:defRPr/>
              </a:pPr>
              <a:t>8/15/2014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A2A54BA0-19F1-4937-8158-CE41321F4A24}" type="slidenum">
              <a:rPr lang="en-US" smtClean="0"/>
              <a:pPr>
                <a:defRPr/>
              </a:pPr>
              <a:t>‹#›</a:t>
            </a:fld>
            <a:endParaRPr lang="en-US" dirty="0"/>
          </a:p>
        </p:txBody>
      </p:sp>
    </p:spTree>
    <p:extLst>
      <p:ext uri="{BB962C8B-B14F-4D97-AF65-F5344CB8AC3E}">
        <p14:creationId xmlns:p14="http://schemas.microsoft.com/office/powerpoint/2010/main" val="393711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5EEC40E3-545A-47F9-AA5B-883F741093B1}" type="datetime1">
              <a:rPr lang="en-US" smtClean="0"/>
              <a:pPr>
                <a:defRPr/>
              </a:pPr>
              <a:t>8/15/2014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B08AD15-AD5D-4285-A54D-7905D961F8CC}" type="slidenum">
              <a:rPr lang="en-US" smtClean="0"/>
              <a:pPr>
                <a:defRPr/>
              </a:pPr>
              <a:t>‹#›</a:t>
            </a:fld>
            <a:endParaRPr lang="en-US" dirty="0"/>
          </a:p>
        </p:txBody>
      </p:sp>
    </p:spTree>
    <p:extLst>
      <p:ext uri="{BB962C8B-B14F-4D97-AF65-F5344CB8AC3E}">
        <p14:creationId xmlns:p14="http://schemas.microsoft.com/office/powerpoint/2010/main" val="3096079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901C8A8-5930-4844-A614-AC0735A9D9B4}" type="datetime1">
              <a:rPr lang="en-US" smtClean="0"/>
              <a:pPr>
                <a:defRPr/>
              </a:pPr>
              <a:t>8/15/2014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C5EF99C6-73DC-461E-867F-FB267DCD3FD1}" type="slidenum">
              <a:rPr lang="en-US" smtClean="0"/>
              <a:pPr>
                <a:defRPr/>
              </a:pPr>
              <a:t>‹#›</a:t>
            </a:fld>
            <a:endParaRPr lang="en-US" dirty="0"/>
          </a:p>
        </p:txBody>
      </p:sp>
    </p:spTree>
    <p:extLst>
      <p:ext uri="{BB962C8B-B14F-4D97-AF65-F5344CB8AC3E}">
        <p14:creationId xmlns:p14="http://schemas.microsoft.com/office/powerpoint/2010/main" val="149415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44FDBD-34EB-4F99-9D69-6D622055F37D}" type="datetime1">
              <a:rPr lang="en-US" smtClean="0"/>
              <a:pPr>
                <a:defRPr/>
              </a:pPr>
              <a:t>8/15/2014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B0655D4-BB92-432C-992B-679127009EE0}" type="slidenum">
              <a:rPr lang="en-US"/>
              <a:pPr>
                <a:defRPr/>
              </a:pPr>
              <a:t>‹#›</a:t>
            </a:fld>
            <a:endParaRPr lang="en-US" dirty="0"/>
          </a:p>
        </p:txBody>
      </p:sp>
    </p:spTree>
    <p:extLst>
      <p:ext uri="{BB962C8B-B14F-4D97-AF65-F5344CB8AC3E}">
        <p14:creationId xmlns:p14="http://schemas.microsoft.com/office/powerpoint/2010/main" val="2071703603"/>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9A105AA-D7EE-43ED-B31E-67257DAAD21B}" type="datetime1">
              <a:rPr lang="en-US" smtClean="0"/>
              <a:pPr>
                <a:defRPr/>
              </a:pPr>
              <a:t>8/15/2014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5E98E3C-C32A-4D42-847C-7763C9ED9E3A}" type="slidenum">
              <a:rPr lang="en-US" smtClean="0"/>
              <a:pPr>
                <a:defRPr/>
              </a:pPr>
              <a:t>‹#›</a:t>
            </a:fld>
            <a:endParaRPr lang="en-US" dirty="0"/>
          </a:p>
        </p:txBody>
      </p:sp>
    </p:spTree>
    <p:extLst>
      <p:ext uri="{BB962C8B-B14F-4D97-AF65-F5344CB8AC3E}">
        <p14:creationId xmlns:p14="http://schemas.microsoft.com/office/powerpoint/2010/main" val="1227597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79D379B-E801-4CCE-849C-9DD784B40F8E}" type="datetime1">
              <a:rPr lang="en-US" smtClean="0"/>
              <a:pPr>
                <a:defRPr/>
              </a:pPr>
              <a:t>8/15/2014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950FE67-075E-4A22-8582-E540DBBEB300}" type="slidenum">
              <a:rPr lang="en-US" smtClean="0"/>
              <a:pPr>
                <a:defRPr/>
              </a:pPr>
              <a:t>‹#›</a:t>
            </a:fld>
            <a:endParaRPr lang="en-US" dirty="0"/>
          </a:p>
        </p:txBody>
      </p:sp>
    </p:spTree>
    <p:extLst>
      <p:ext uri="{BB962C8B-B14F-4D97-AF65-F5344CB8AC3E}">
        <p14:creationId xmlns:p14="http://schemas.microsoft.com/office/powerpoint/2010/main" val="1069496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652101C-E620-4700-A0A8-5D870BCE0462}" type="datetime1">
              <a:rPr lang="en-US" smtClean="0"/>
              <a:pPr>
                <a:defRPr/>
              </a:pPr>
              <a:t>8/15/2014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C7F4E1B-37E1-4F24-92BE-4C1CFC39C7D0}" type="slidenum">
              <a:rPr lang="en-US" smtClean="0"/>
              <a:pPr>
                <a:defRPr/>
              </a:pPr>
              <a:t>‹#›</a:t>
            </a:fld>
            <a:endParaRPr lang="en-US" dirty="0"/>
          </a:p>
        </p:txBody>
      </p:sp>
    </p:spTree>
    <p:extLst>
      <p:ext uri="{BB962C8B-B14F-4D97-AF65-F5344CB8AC3E}">
        <p14:creationId xmlns:p14="http://schemas.microsoft.com/office/powerpoint/2010/main" val="1295407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0E74AE3-FB98-4AF5-BB27-12E534C5F81D}" type="datetime1">
              <a:rPr lang="en-US" smtClean="0"/>
              <a:pPr>
                <a:defRPr/>
              </a:pPr>
              <a:t>8/15/2014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3CEDDD4-0767-4BF2-B83A-2AA392A0A45C}" type="slidenum">
              <a:rPr lang="en-US" smtClean="0"/>
              <a:pPr>
                <a:defRPr/>
              </a:pPr>
              <a:t>‹#›</a:t>
            </a:fld>
            <a:endParaRPr lang="en-US" dirty="0"/>
          </a:p>
        </p:txBody>
      </p:sp>
    </p:spTree>
    <p:extLst>
      <p:ext uri="{BB962C8B-B14F-4D97-AF65-F5344CB8AC3E}">
        <p14:creationId xmlns:p14="http://schemas.microsoft.com/office/powerpoint/2010/main" val="1040486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85F4DD8-AD53-4765-8BF6-5F4502449D4D}" type="datetime1">
              <a:rPr lang="en-US" smtClean="0"/>
              <a:pPr>
                <a:defRPr/>
              </a:pPr>
              <a:t>8/15/2014</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0BAB9CBD-8EAF-47EF-9081-4C03F93F0731}" type="slidenum">
              <a:rPr lang="en-US"/>
              <a:pPr>
                <a:defRPr/>
              </a:pPr>
              <a:t>‹#›</a:t>
            </a:fld>
            <a:endParaRPr lang="en-US" dirty="0"/>
          </a:p>
        </p:txBody>
      </p:sp>
    </p:spTree>
    <p:extLst>
      <p:ext uri="{BB962C8B-B14F-4D97-AF65-F5344CB8AC3E}">
        <p14:creationId xmlns:p14="http://schemas.microsoft.com/office/powerpoint/2010/main" val="213696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4246F197-B7CB-4DBC-B3C6-1D664C10AE93}" type="datetime1">
              <a:rPr lang="en-US" smtClean="0"/>
              <a:pPr>
                <a:defRPr/>
              </a:pPr>
              <a:t>8/15/2014</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816434ED-3B55-4287-89A6-D3EF5D9EC908}" type="slidenum">
              <a:rPr lang="en-US"/>
              <a:pPr>
                <a:defRPr/>
              </a:pPr>
              <a:t>‹#›</a:t>
            </a:fld>
            <a:endParaRPr lang="en-US" dirty="0"/>
          </a:p>
        </p:txBody>
      </p:sp>
    </p:spTree>
    <p:extLst>
      <p:ext uri="{BB962C8B-B14F-4D97-AF65-F5344CB8AC3E}">
        <p14:creationId xmlns:p14="http://schemas.microsoft.com/office/powerpoint/2010/main" val="38351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145431-A94D-4B41-B817-34B347289822}" type="datetime1">
              <a:rPr lang="en-US" smtClean="0"/>
              <a:pPr>
                <a:defRPr/>
              </a:pPr>
              <a:t>8/15/2014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D1FCDB1-7FD7-4017-90A1-6CA10E23460F}" type="slidenum">
              <a:rPr lang="en-US"/>
              <a:pPr>
                <a:defRPr/>
              </a:pPr>
              <a:t>‹#›</a:t>
            </a:fld>
            <a:endParaRPr lang="en-US" dirty="0"/>
          </a:p>
        </p:txBody>
      </p:sp>
    </p:spTree>
    <p:extLst>
      <p:ext uri="{BB962C8B-B14F-4D97-AF65-F5344CB8AC3E}">
        <p14:creationId xmlns:p14="http://schemas.microsoft.com/office/powerpoint/2010/main" val="172883353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191CA65-7590-4C2E-B466-161508F689E1}" type="datetime1">
              <a:rPr lang="en-US" smtClean="0"/>
              <a:pPr>
                <a:defRPr/>
              </a:pPr>
              <a:t>8/15/2014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2A54BA0-19F1-4937-8158-CE41321F4A24}" type="slidenum">
              <a:rPr lang="en-US"/>
              <a:pPr>
                <a:defRPr/>
              </a:pPr>
              <a:t>‹#›</a:t>
            </a:fld>
            <a:endParaRPr lang="en-US" dirty="0"/>
          </a:p>
        </p:txBody>
      </p:sp>
    </p:spTree>
    <p:extLst>
      <p:ext uri="{BB962C8B-B14F-4D97-AF65-F5344CB8AC3E}">
        <p14:creationId xmlns:p14="http://schemas.microsoft.com/office/powerpoint/2010/main" val="1380184661"/>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EEC40E3-545A-47F9-AA5B-883F741093B1}" type="datetime1">
              <a:rPr lang="en-US" smtClean="0"/>
              <a:pPr>
                <a:defRPr/>
              </a:pPr>
              <a:t>8/15/2014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B08AD15-AD5D-4285-A54D-7905D961F8CC}" type="slidenum">
              <a:rPr lang="en-US"/>
              <a:pPr>
                <a:defRPr/>
              </a:pPr>
              <a:t>‹#›</a:t>
            </a:fld>
            <a:endParaRPr lang="en-US" dirty="0"/>
          </a:p>
        </p:txBody>
      </p:sp>
    </p:spTree>
    <p:extLst>
      <p:ext uri="{BB962C8B-B14F-4D97-AF65-F5344CB8AC3E}">
        <p14:creationId xmlns:p14="http://schemas.microsoft.com/office/powerpoint/2010/main" val="713454572"/>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01C8A8-5930-4844-A614-AC0735A9D9B4}" type="datetime1">
              <a:rPr lang="en-US" smtClean="0"/>
              <a:pPr>
                <a:defRPr/>
              </a:pPr>
              <a:t>8/15/2014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5EF99C6-73DC-461E-867F-FB267DCD3FD1}" type="slidenum">
              <a:rPr lang="en-US"/>
              <a:pPr>
                <a:defRPr/>
              </a:pPr>
              <a:t>‹#›</a:t>
            </a:fld>
            <a:endParaRPr lang="en-US" dirty="0"/>
          </a:p>
        </p:txBody>
      </p:sp>
    </p:spTree>
    <p:extLst>
      <p:ext uri="{BB962C8B-B14F-4D97-AF65-F5344CB8AC3E}">
        <p14:creationId xmlns:p14="http://schemas.microsoft.com/office/powerpoint/2010/main" val="3743430993"/>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A105AA-D7EE-43ED-B31E-67257DAAD21B}" type="datetime1">
              <a:rPr lang="en-US" smtClean="0"/>
              <a:pPr>
                <a:defRPr/>
              </a:pPr>
              <a:t>8/15/2014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E98E3C-C32A-4D42-847C-7763C9ED9E3A}" type="slidenum">
              <a:rPr lang="en-US"/>
              <a:pPr>
                <a:defRPr/>
              </a:pPr>
              <a:t>‹#›</a:t>
            </a:fld>
            <a:endParaRPr lang="en-US" dirty="0"/>
          </a:p>
        </p:txBody>
      </p:sp>
    </p:spTree>
    <p:extLst>
      <p:ext uri="{BB962C8B-B14F-4D97-AF65-F5344CB8AC3E}">
        <p14:creationId xmlns:p14="http://schemas.microsoft.com/office/powerpoint/2010/main" val="511543070"/>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9D379B-E801-4CCE-849C-9DD784B40F8E}" type="datetime1">
              <a:rPr lang="en-US" smtClean="0"/>
              <a:pPr>
                <a:defRPr/>
              </a:pPr>
              <a:t>8/15/2014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50FE67-075E-4A22-8582-E540DBBEB300}" type="slidenum">
              <a:rPr lang="en-US"/>
              <a:pPr>
                <a:defRPr/>
              </a:pPr>
              <a:t>‹#›</a:t>
            </a:fld>
            <a:endParaRPr lang="en-US" dirty="0"/>
          </a:p>
        </p:txBody>
      </p:sp>
    </p:spTree>
    <p:extLst>
      <p:ext uri="{BB962C8B-B14F-4D97-AF65-F5344CB8AC3E}">
        <p14:creationId xmlns:p14="http://schemas.microsoft.com/office/powerpoint/2010/main" val="2119046617"/>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a:defRPr/>
            </a:pPr>
            <a:fld id="{F4D67892-BBAE-4130-96DD-A47B4F985F52}" type="datetime1">
              <a:rPr lang="en-US" smtClean="0"/>
              <a:pPr>
                <a:defRPr/>
              </a:pPr>
              <a:t>8/15/2014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a:defRPr/>
            </a:pPr>
            <a:fld id="{9E0DC40E-2D82-4E10-B750-A554EAB9D4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transition spd="slow">
    <p:wipe dir="r"/>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11"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1"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1"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1"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a:defRPr/>
            </a:pPr>
            <a:fld id="{4B388278-E160-4332-B2CD-72C3086EA018}" type="datetime1">
              <a:rPr lang="en-US" smtClean="0"/>
              <a:pPr>
                <a:defRPr/>
              </a:pPr>
              <a:t>8/15/2014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a:defRPr/>
            </a:pPr>
            <a:fld id="{145410EA-F396-4749-986D-6D28F17A33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Lst>
  <p:transition spd="slow">
    <p:wipe dir="r"/>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11"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1"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1"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1"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4D67892-BBAE-4130-96DD-A47B4F985F52}" type="datetime1">
              <a:rPr lang="en-US" smtClean="0"/>
              <a:pPr>
                <a:defRPr/>
              </a:pPr>
              <a:t>8/15/2014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0DC40E-2D82-4E10-B750-A554EAB9D458}" type="slidenum">
              <a:rPr lang="en-US" smtClean="0"/>
              <a:pPr>
                <a:defRPr/>
              </a:pPr>
              <a:t>‹#›</a:t>
            </a:fld>
            <a:endParaRPr lang="en-US" dirty="0"/>
          </a:p>
        </p:txBody>
      </p:sp>
    </p:spTree>
    <p:extLst>
      <p:ext uri="{BB962C8B-B14F-4D97-AF65-F5344CB8AC3E}">
        <p14:creationId xmlns:p14="http://schemas.microsoft.com/office/powerpoint/2010/main" val="2707187504"/>
      </p:ext>
    </p:extLst>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 id="2147484603" r:id="rId12"/>
    <p:sldLayoutId id="2147484604"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df"/><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2.png"/><Relationship Id="rId4" Type="http://schemas.openxmlformats.org/officeDocument/2006/relationships/diagramLayout" Target="../diagrams/layout2.xml"/><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K8yB4Z71Fww"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67199" y="2057400"/>
            <a:ext cx="4568953" cy="3868427"/>
          </a:xfrm>
        </p:spPr>
        <p:txBody>
          <a:bodyPr>
            <a:normAutofit fontScale="25000" lnSpcReduction="20000"/>
          </a:bodyPr>
          <a:lstStyle/>
          <a:p>
            <a:pPr eaLnBrk="1" hangingPunct="1">
              <a:lnSpc>
                <a:spcPct val="90000"/>
              </a:lnSpc>
              <a:buFont typeface="Wingdings 2" pitchFamily="-111" charset="2"/>
              <a:buNone/>
              <a:defRPr/>
            </a:pPr>
            <a:endParaRPr lang="en-US" u="sng" cap="none" dirty="0" smtClean="0">
              <a:solidFill>
                <a:schemeClr val="tx1"/>
              </a:solidFill>
            </a:endParaRPr>
          </a:p>
          <a:p>
            <a:pPr eaLnBrk="1" hangingPunct="1">
              <a:lnSpc>
                <a:spcPct val="80000"/>
              </a:lnSpc>
              <a:defRPr/>
            </a:pPr>
            <a:r>
              <a:rPr lang="en-US" sz="11200" b="1" cap="none" dirty="0" smtClean="0">
                <a:solidFill>
                  <a:schemeClr val="tx1"/>
                </a:solidFill>
                <a:latin typeface="+mj-lt"/>
              </a:rPr>
              <a:t>Objectives: </a:t>
            </a:r>
          </a:p>
          <a:p>
            <a:pPr algn="l" eaLnBrk="1" hangingPunct="1">
              <a:lnSpc>
                <a:spcPct val="120000"/>
              </a:lnSpc>
              <a:spcBef>
                <a:spcPts val="0"/>
              </a:spcBef>
              <a:defRPr/>
            </a:pPr>
            <a:r>
              <a:rPr lang="en-US" sz="9600" cap="none" dirty="0" smtClean="0">
                <a:solidFill>
                  <a:schemeClr val="tx1"/>
                </a:solidFill>
              </a:rPr>
              <a:t>1. Define </a:t>
            </a:r>
            <a:r>
              <a:rPr lang="en-US" sz="9600" u="sng" cap="none" dirty="0" smtClean="0">
                <a:solidFill>
                  <a:schemeClr val="tx1"/>
                </a:solidFill>
              </a:rPr>
              <a:t>Social Capital </a:t>
            </a:r>
            <a:r>
              <a:rPr lang="en-US" sz="9600" cap="none" dirty="0" smtClean="0">
                <a:solidFill>
                  <a:schemeClr val="tx1"/>
                </a:solidFill>
              </a:rPr>
              <a:t>&amp; identify ways to enhance it in Diverse Communities</a:t>
            </a:r>
          </a:p>
          <a:p>
            <a:pPr algn="l" eaLnBrk="1" hangingPunct="1">
              <a:lnSpc>
                <a:spcPct val="120000"/>
              </a:lnSpc>
              <a:spcBef>
                <a:spcPts val="0"/>
              </a:spcBef>
              <a:defRPr/>
            </a:pPr>
            <a:r>
              <a:rPr lang="en-US" sz="9600" cap="none" dirty="0" smtClean="0">
                <a:solidFill>
                  <a:schemeClr val="tx1"/>
                </a:solidFill>
              </a:rPr>
              <a:t>2. Discover how </a:t>
            </a:r>
            <a:r>
              <a:rPr lang="en-US" sz="9600" u="sng" cap="none" dirty="0" smtClean="0">
                <a:solidFill>
                  <a:schemeClr val="tx1"/>
                </a:solidFill>
              </a:rPr>
              <a:t>Community Building </a:t>
            </a:r>
            <a:r>
              <a:rPr lang="en-US" sz="9600" cap="none" dirty="0" smtClean="0">
                <a:solidFill>
                  <a:schemeClr val="tx1"/>
                </a:solidFill>
              </a:rPr>
              <a:t>can result in effective Community Action</a:t>
            </a:r>
          </a:p>
          <a:p>
            <a:pPr algn="l" eaLnBrk="1" hangingPunct="1">
              <a:lnSpc>
                <a:spcPct val="120000"/>
              </a:lnSpc>
              <a:spcBef>
                <a:spcPts val="0"/>
              </a:spcBef>
              <a:defRPr/>
            </a:pPr>
            <a:r>
              <a:rPr lang="en-US" sz="9600" cap="none" dirty="0" smtClean="0">
                <a:solidFill>
                  <a:schemeClr val="tx1"/>
                </a:solidFill>
              </a:rPr>
              <a:t>3. Identify necessary steps </a:t>
            </a:r>
          </a:p>
          <a:p>
            <a:pPr algn="l" eaLnBrk="1" hangingPunct="1">
              <a:lnSpc>
                <a:spcPct val="120000"/>
              </a:lnSpc>
              <a:spcBef>
                <a:spcPts val="0"/>
              </a:spcBef>
              <a:defRPr/>
            </a:pPr>
            <a:r>
              <a:rPr lang="en-US" sz="9600" cap="none" dirty="0" smtClean="0">
                <a:solidFill>
                  <a:schemeClr val="tx1"/>
                </a:solidFill>
              </a:rPr>
              <a:t>for </a:t>
            </a:r>
            <a:r>
              <a:rPr lang="en-US" sz="9600" u="sng" cap="none" dirty="0" smtClean="0">
                <a:solidFill>
                  <a:schemeClr val="tx1"/>
                </a:solidFill>
              </a:rPr>
              <a:t>Effective Community </a:t>
            </a:r>
          </a:p>
          <a:p>
            <a:pPr algn="l" eaLnBrk="1" hangingPunct="1">
              <a:lnSpc>
                <a:spcPct val="120000"/>
              </a:lnSpc>
              <a:spcBef>
                <a:spcPts val="0"/>
              </a:spcBef>
              <a:defRPr/>
            </a:pPr>
            <a:r>
              <a:rPr lang="en-US" sz="9600" u="sng" cap="none" dirty="0" smtClean="0">
                <a:solidFill>
                  <a:schemeClr val="tx1"/>
                </a:solidFill>
              </a:rPr>
              <a:t>Leadership</a:t>
            </a:r>
          </a:p>
          <a:p>
            <a:pPr eaLnBrk="1" hangingPunct="1">
              <a:lnSpc>
                <a:spcPct val="90000"/>
              </a:lnSpc>
              <a:buFont typeface="Wingdings 2" pitchFamily="-111" charset="2"/>
              <a:buNone/>
              <a:defRPr/>
            </a:pPr>
            <a:endParaRPr lang="en-US" sz="2800" b="0" cap="none" dirty="0" smtClean="0">
              <a:solidFill>
                <a:schemeClr val="tx1"/>
              </a:solidFill>
            </a:endParaRPr>
          </a:p>
        </p:txBody>
      </p:sp>
      <p:sp>
        <p:nvSpPr>
          <p:cNvPr id="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31063F59-9201-46DB-83B8-69DB6B6B852A}" type="slidenum">
              <a:rPr lang="en-US" smtClean="0">
                <a:solidFill>
                  <a:srgbClr val="9D2512"/>
                </a:solidFill>
              </a:rPr>
              <a:pPr eaLnBrk="1" hangingPunct="1"/>
              <a:t>1</a:t>
            </a:fld>
            <a:endParaRPr lang="en-US" dirty="0" smtClean="0">
              <a:solidFill>
                <a:srgbClr val="9D2512"/>
              </a:solidFill>
            </a:endParaRPr>
          </a:p>
        </p:txBody>
      </p:sp>
      <p:sp>
        <p:nvSpPr>
          <p:cNvPr id="7" name="Rounded Rectangle 6"/>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33400" y="837156"/>
            <a:ext cx="4038600" cy="1524000"/>
          </a:xfrm>
          <a:prstGeom prst="rect">
            <a:avLst/>
          </a:prstGeom>
          <a:noFill/>
        </p:spPr>
        <p:txBody>
          <a:bodyPr wrap="none" rtlCol="0" anchor="ctr">
            <a:noAutofit/>
          </a:bodyPr>
          <a:lstStyle/>
          <a:p>
            <a:r>
              <a:rPr lang="en-US" sz="3600" b="1" spc="600" dirty="0" smtClean="0">
                <a:latin typeface="+mj-lt"/>
                <a:cs typeface="Arial" panose="020B0604020202020204" pitchFamily="34" charset="0"/>
              </a:rPr>
              <a:t>SESSION TWO:</a:t>
            </a:r>
          </a:p>
          <a:p>
            <a:pPr>
              <a:lnSpc>
                <a:spcPts val="4300"/>
              </a:lnSpc>
            </a:pPr>
            <a:r>
              <a:rPr lang="en-US" sz="2400" cap="all" spc="300" dirty="0" smtClean="0">
                <a:solidFill>
                  <a:srgbClr val="205595"/>
                </a:solidFill>
                <a:latin typeface="+mn-lt"/>
                <a:cs typeface="Arial" panose="020B0604020202020204" pitchFamily="34" charset="0"/>
              </a:rPr>
              <a:t>Community building</a:t>
            </a:r>
          </a:p>
          <a:p>
            <a:pPr>
              <a:lnSpc>
                <a:spcPts val="3600"/>
              </a:lnSpc>
              <a:spcAft>
                <a:spcPts val="2400"/>
              </a:spcAft>
            </a:pPr>
            <a:r>
              <a:rPr lang="en-US" sz="2400" cap="all" spc="300" dirty="0" smtClean="0">
                <a:solidFill>
                  <a:srgbClr val="205595"/>
                </a:solidFill>
                <a:latin typeface="+mn-lt"/>
                <a:cs typeface="Arial" panose="020B0604020202020204" pitchFamily="34" charset="0"/>
              </a:rPr>
              <a:t>Principles</a:t>
            </a:r>
          </a:p>
        </p:txBody>
      </p:sp>
      <p:pic>
        <p:nvPicPr>
          <p:cNvPr id="11" name="Picture 10"/>
          <p:cNvPicPr>
            <a:picLocks noChangeAspect="1"/>
          </p:cNvPicPr>
          <p:nvPr/>
        </p:nvPicPr>
        <p:blipFill>
          <a:blip r:embed="rId3"/>
          <a:stretch>
            <a:fillRect/>
          </a:stretch>
        </p:blipFill>
        <p:spPr>
          <a:xfrm>
            <a:off x="533400" y="2438400"/>
            <a:ext cx="3505200" cy="3505200"/>
          </a:xfrm>
          <a:prstGeom prst="roundRect">
            <a:avLst>
              <a:gd name="adj" fmla="val 8594"/>
            </a:avLst>
          </a:prstGeom>
          <a:solidFill>
            <a:srgbClr val="FFFFFF">
              <a:shade val="85000"/>
            </a:srgbClr>
          </a:solidFill>
          <a:ln>
            <a:noFill/>
          </a:ln>
          <a:effectLst/>
        </p:spPr>
      </p:pic>
      <p:pic>
        <p:nvPicPr>
          <p:cNvPr id="12" name="Picture 11" descr="H:\HHSA-OSI\LWSD Logo\Partners\HHSA\Pair\LWSD_PARTNER_PAIR_HHS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8617" y="730169"/>
            <a:ext cx="2724368" cy="1038309"/>
          </a:xfrm>
          <a:prstGeom prst="rect">
            <a:avLst/>
          </a:prstGeom>
          <a:noFill/>
          <a:ln>
            <a:noFill/>
          </a:ln>
        </p:spPr>
      </p:pic>
      <p:sp>
        <p:nvSpPr>
          <p:cNvPr id="14" name="Oval 13"/>
          <p:cNvSpPr/>
          <p:nvPr/>
        </p:nvSpPr>
        <p:spPr>
          <a:xfrm>
            <a:off x="8534400" y="6260358"/>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228600" y="914400"/>
            <a:ext cx="5000979" cy="5257800"/>
          </a:xfrm>
        </p:spPr>
        <p:txBody>
          <a:bodyPr>
            <a:noAutofit/>
          </a:bodyPr>
          <a:lstStyle/>
          <a:p>
            <a:pPr>
              <a:defRPr/>
            </a:pPr>
            <a:r>
              <a:rPr lang="en-US" sz="2800" dirty="0" smtClean="0">
                <a:ea typeface="ＭＳ Ｐゴシック" pitchFamily="34" charset="-128"/>
              </a:rPr>
              <a:t>What groups are you a part of?</a:t>
            </a:r>
            <a:br>
              <a:rPr lang="en-US" sz="2800" dirty="0" smtClean="0">
                <a:ea typeface="ＭＳ Ｐゴシック" pitchFamily="34" charset="-128"/>
              </a:rPr>
            </a:br>
            <a:endParaRPr lang="en-US" sz="2000" dirty="0" smtClean="0">
              <a:ea typeface="ＭＳ Ｐゴシック" pitchFamily="34" charset="-128"/>
            </a:endParaRPr>
          </a:p>
          <a:p>
            <a:pPr>
              <a:defRPr/>
            </a:pPr>
            <a:r>
              <a:rPr lang="en-US" sz="2800" dirty="0" smtClean="0">
                <a:ea typeface="ＭＳ Ｐゴシック" pitchFamily="34" charset="-128"/>
              </a:rPr>
              <a:t>Of the groups mentioned which ones are created from </a:t>
            </a:r>
            <a:r>
              <a:rPr lang="en-US" sz="2800" i="1" u="sng" dirty="0" smtClean="0">
                <a:ea typeface="ＭＳ Ｐゴシック" pitchFamily="34" charset="-128"/>
              </a:rPr>
              <a:t>bonding</a:t>
            </a:r>
            <a:r>
              <a:rPr lang="en-US" sz="2800" dirty="0" smtClean="0">
                <a:ea typeface="ＭＳ Ｐゴシック" pitchFamily="34" charset="-128"/>
              </a:rPr>
              <a:t> and which from </a:t>
            </a:r>
            <a:r>
              <a:rPr lang="en-US" sz="2800" i="1" u="sng" dirty="0" smtClean="0">
                <a:ea typeface="ＭＳ Ｐゴシック" pitchFamily="34" charset="-128"/>
              </a:rPr>
              <a:t>bridging</a:t>
            </a:r>
            <a:r>
              <a:rPr lang="en-US" sz="2800" dirty="0" smtClean="0">
                <a:ea typeface="ＭＳ Ｐゴシック" pitchFamily="34" charset="-128"/>
              </a:rPr>
              <a:t>?</a:t>
            </a:r>
            <a:br>
              <a:rPr lang="en-US" sz="2800" dirty="0" smtClean="0">
                <a:ea typeface="ＭＳ Ｐゴシック" pitchFamily="34" charset="-128"/>
              </a:rPr>
            </a:br>
            <a:endParaRPr lang="en-US" sz="2800" dirty="0" smtClean="0">
              <a:ea typeface="ＭＳ Ｐゴシック" pitchFamily="34" charset="-128"/>
            </a:endParaRPr>
          </a:p>
          <a:p>
            <a:pPr>
              <a:defRPr/>
            </a:pPr>
            <a:r>
              <a:rPr lang="en-US" sz="2800" dirty="0" smtClean="0">
                <a:ea typeface="ＭＳ Ｐゴシック" pitchFamily="34" charset="-128"/>
              </a:rPr>
              <a:t>What is the difference between bridging and bonding?</a:t>
            </a: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AEB6344A-5ADB-4C01-943D-E6FFDA9302CE}" type="slidenum">
              <a:rPr lang="en-US" smtClean="0">
                <a:solidFill>
                  <a:srgbClr val="9D2512"/>
                </a:solidFill>
              </a:rPr>
              <a:pPr eaLnBrk="1" hangingPunct="1"/>
              <a:t>10</a:t>
            </a:fld>
            <a:endParaRPr lang="en-US" dirty="0" smtClean="0">
              <a:solidFill>
                <a:srgbClr val="9D2512"/>
              </a:solidFill>
            </a:endParaRPr>
          </a:p>
        </p:txBody>
      </p:sp>
      <p:sp>
        <p:nvSpPr>
          <p:cNvPr id="6" name="Rounded Rectangle 5"/>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DISCUSSION QUESTIONS</a:t>
            </a:r>
            <a:endParaRPr lang="en-US" sz="2800" dirty="0"/>
          </a:p>
        </p:txBody>
      </p:sp>
      <p:sp>
        <p:nvSpPr>
          <p:cNvPr id="8" name="Oval 7"/>
          <p:cNvSpPr/>
          <p:nvPr/>
        </p:nvSpPr>
        <p:spPr>
          <a:xfrm>
            <a:off x="8382000" y="6216279"/>
            <a:ext cx="457200" cy="369042"/>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pc="-150" dirty="0">
                <a:solidFill>
                  <a:schemeClr val="tx1"/>
                </a:solidFill>
              </a:rPr>
              <a:t>1</a:t>
            </a:r>
            <a:r>
              <a:rPr lang="en-US" sz="1200" spc="-150" dirty="0" smtClean="0">
                <a:solidFill>
                  <a:schemeClr val="tx1"/>
                </a:solidFill>
              </a:rPr>
              <a:t>0</a:t>
            </a:r>
            <a:endParaRPr lang="en-US" sz="1200" spc="-150" dirty="0">
              <a:solidFill>
                <a:schemeClr val="tx1"/>
              </a:solidFill>
            </a:endParaRPr>
          </a:p>
        </p:txBody>
      </p:sp>
      <p:pic>
        <p:nvPicPr>
          <p:cNvPr id="3075" name="Picture 3" descr="C:\Users\acabal1\AppData\Local\Microsoft\Windows\Temporary Internet Files\Content.IE5\BFUNFP5J\MP9002626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578" y="3517392"/>
            <a:ext cx="3657600" cy="2426208"/>
          </a:xfrm>
          <a:prstGeom prst="roundRect">
            <a:avLst>
              <a:gd name="adj" fmla="val 8594"/>
            </a:avLst>
          </a:prstGeom>
          <a:solidFill>
            <a:srgbClr val="FFFFFF">
              <a:shade val="85000"/>
            </a:srgbClr>
          </a:solidFill>
          <a:ln>
            <a:noFill/>
          </a:ln>
          <a:effectLst/>
          <a:extLst/>
        </p:spPr>
      </p:pic>
      <p:pic>
        <p:nvPicPr>
          <p:cNvPr id="3078" name="Picture 6" descr="C:\Users\acabal1\AppData\Local\Microsoft\Windows\Temporary Internet Files\Content.IE5\C3JMKUMT\MP90038608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915513"/>
            <a:ext cx="3412203" cy="2437288"/>
          </a:xfrm>
          <a:prstGeom prst="roundRect">
            <a:avLst>
              <a:gd name="adj" fmla="val 8594"/>
            </a:avLst>
          </a:prstGeom>
          <a:solidFill>
            <a:srgbClr val="FFFFFF">
              <a:shade val="85000"/>
            </a:srgbClr>
          </a:solidFill>
          <a:ln>
            <a:noFill/>
          </a:ln>
          <a:effectLs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lide Number Placeholder 3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1CD7FFD3-FE66-4643-A0A8-E24A93B78654}" type="slidenum">
              <a:rPr lang="en-US" smtClean="0">
                <a:solidFill>
                  <a:srgbClr val="9D2512"/>
                </a:solidFill>
              </a:rPr>
              <a:pPr eaLnBrk="1" hangingPunct="1"/>
              <a:t>11</a:t>
            </a:fld>
            <a:endParaRPr lang="en-US" dirty="0" smtClean="0">
              <a:solidFill>
                <a:srgbClr val="9D2512"/>
              </a:solidFill>
            </a:endParaRPr>
          </a:p>
        </p:txBody>
      </p:sp>
      <p:sp>
        <p:nvSpPr>
          <p:cNvPr id="22535" name="Rectangle 5"/>
          <p:cNvSpPr>
            <a:spLocks noChangeArrowheads="1"/>
          </p:cNvSpPr>
          <p:nvPr/>
        </p:nvSpPr>
        <p:spPr bwMode="auto">
          <a:xfrm>
            <a:off x="152400" y="63246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200" i="1" dirty="0">
              <a:solidFill>
                <a:schemeClr val="bg1"/>
              </a:solidFill>
            </a:endParaRPr>
          </a:p>
        </p:txBody>
      </p:sp>
      <p:sp>
        <p:nvSpPr>
          <p:cNvPr id="11" name="Rounded Rectangle 10"/>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THE FOCUS OF COMMUNITY BUILDING…</a:t>
            </a:r>
            <a:endParaRPr lang="en-US" sz="2800" dirty="0"/>
          </a:p>
        </p:txBody>
      </p:sp>
      <p:sp>
        <p:nvSpPr>
          <p:cNvPr id="13" name="Oval 12"/>
          <p:cNvSpPr/>
          <p:nvPr/>
        </p:nvSpPr>
        <p:spPr>
          <a:xfrm>
            <a:off x="8382000" y="6216279"/>
            <a:ext cx="457200" cy="369042"/>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pc="-150" dirty="0" smtClean="0">
                <a:solidFill>
                  <a:schemeClr val="tx1"/>
                </a:solidFill>
              </a:rPr>
              <a:t>1</a:t>
            </a:r>
            <a:r>
              <a:rPr lang="en-US" sz="1200" spc="-150" dirty="0">
                <a:solidFill>
                  <a:schemeClr val="tx1"/>
                </a:solidFill>
              </a:rPr>
              <a:t>1</a:t>
            </a:r>
          </a:p>
        </p:txBody>
      </p:sp>
      <p:pic>
        <p:nvPicPr>
          <p:cNvPr id="10" name="Picture 9" descr="Figure_2-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184086" y="1228614"/>
            <a:ext cx="6969314" cy="41815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88438" y="1524000"/>
            <a:ext cx="5903162" cy="4648200"/>
          </a:xfrm>
        </p:spPr>
        <p:txBody>
          <a:bodyPr>
            <a:normAutofit lnSpcReduction="10000"/>
          </a:bodyPr>
          <a:lstStyle/>
          <a:p>
            <a:pPr>
              <a:buNone/>
            </a:pPr>
            <a:r>
              <a:rPr lang="en-US" sz="2400" dirty="0" smtClean="0"/>
              <a:t>	“When the community was in need of an expert problem solver, </a:t>
            </a:r>
            <a:r>
              <a:rPr lang="en-US" sz="2400" b="1" dirty="0" smtClean="0"/>
              <a:t>Garry Davis </a:t>
            </a:r>
            <a:r>
              <a:rPr lang="en-US" sz="2400" dirty="0" smtClean="0"/>
              <a:t>assumed a leading role with the </a:t>
            </a:r>
            <a:r>
              <a:rPr lang="en-US" sz="2400" b="1" dirty="0" smtClean="0"/>
              <a:t>El Cajon 2nd Street Leadership Council</a:t>
            </a:r>
            <a:r>
              <a:rPr lang="en-US" sz="2400" dirty="0" smtClean="0"/>
              <a:t>. </a:t>
            </a:r>
          </a:p>
          <a:p>
            <a:pPr>
              <a:buNone/>
            </a:pPr>
            <a:r>
              <a:rPr lang="en-US" sz="2000" dirty="0" smtClean="0"/>
              <a:t>	</a:t>
            </a:r>
          </a:p>
          <a:p>
            <a:pPr>
              <a:buNone/>
            </a:pPr>
            <a:r>
              <a:rPr lang="en-US" sz="2000" dirty="0"/>
              <a:t>	</a:t>
            </a:r>
            <a:r>
              <a:rPr lang="en-US" sz="2000" dirty="0" smtClean="0"/>
              <a:t>As a business owner of El Cajon Auto Electric on Second Street, Garry witnessed serial inebriates, gang members, and aggressive panhandlers negatively impact the local business community. Garry worked diligently with other merchants to take back Second Street and make it an attractive and safe place to conduct business. His ardent participation has ensured a unified approach to fighting crime on Second Street.”</a:t>
            </a:r>
          </a:p>
          <a:p>
            <a:endParaRPr lang="en-US" dirty="0"/>
          </a:p>
        </p:txBody>
      </p:sp>
      <p:sp>
        <p:nvSpPr>
          <p:cNvPr id="5" name="Slide Number Placeholder 4"/>
          <p:cNvSpPr>
            <a:spLocks noGrp="1"/>
          </p:cNvSpPr>
          <p:nvPr>
            <p:ph type="sldNum" sz="quarter" idx="12"/>
          </p:nvPr>
        </p:nvSpPr>
        <p:spPr/>
        <p:txBody>
          <a:bodyPr/>
          <a:lstStyle/>
          <a:p>
            <a:pPr>
              <a:defRPr/>
            </a:pPr>
            <a:fld id="{4B767419-4A54-4FDB-947D-0C96AA7DCD35}" type="slidenum">
              <a:rPr lang="en-US" smtClean="0"/>
              <a:pPr>
                <a:defRPr/>
              </a:pPr>
              <a:t>12</a:t>
            </a:fld>
            <a:endParaRPr lang="en-US" dirty="0"/>
          </a:p>
        </p:txBody>
      </p:sp>
      <p:pic>
        <p:nvPicPr>
          <p:cNvPr id="69634" name="Picture 2" descr="Home"/>
          <p:cNvPicPr>
            <a:picLocks noChangeAspect="1" noChangeArrowheads="1"/>
          </p:cNvPicPr>
          <p:nvPr/>
        </p:nvPicPr>
        <p:blipFill>
          <a:blip r:embed="rId3" cstate="print"/>
          <a:srcRect/>
          <a:stretch>
            <a:fillRect/>
          </a:stretch>
        </p:blipFill>
        <p:spPr bwMode="auto">
          <a:xfrm>
            <a:off x="3159977" y="174458"/>
            <a:ext cx="5821318" cy="1143000"/>
          </a:xfrm>
          <a:prstGeom prst="roundRect">
            <a:avLst>
              <a:gd name="adj" fmla="val 8594"/>
            </a:avLst>
          </a:prstGeom>
          <a:solidFill>
            <a:srgbClr val="FFFFFF">
              <a:shade val="85000"/>
            </a:srgbClr>
          </a:solidFill>
          <a:ln>
            <a:noFill/>
          </a:ln>
          <a:effectLst/>
        </p:spPr>
      </p:pic>
      <p:sp>
        <p:nvSpPr>
          <p:cNvPr id="7" name="Rounded Rectangle 6"/>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161700" y="381000"/>
            <a:ext cx="2825971" cy="5598695"/>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b="1" dirty="0" smtClean="0"/>
              <a:t>Guest Speaker</a:t>
            </a:r>
          </a:p>
          <a:p>
            <a:pPr algn="ctr"/>
            <a:endParaRPr lang="en-US" dirty="0" smtClean="0"/>
          </a:p>
          <a:p>
            <a:pPr algn="ctr"/>
            <a:endParaRPr lang="en-US" dirty="0"/>
          </a:p>
          <a:p>
            <a:pPr algn="ctr"/>
            <a:r>
              <a:rPr lang="en-US" sz="4400" b="1" dirty="0" smtClean="0"/>
              <a:t>GARRY DAVIS</a:t>
            </a:r>
          </a:p>
          <a:p>
            <a:pPr algn="ctr"/>
            <a:endParaRPr lang="en-US" dirty="0"/>
          </a:p>
          <a:p>
            <a:pPr algn="ctr"/>
            <a:r>
              <a:rPr lang="en-US" sz="2800" dirty="0" smtClean="0"/>
              <a:t>2</a:t>
            </a:r>
            <a:r>
              <a:rPr lang="en-US" sz="2800" baseline="30000" dirty="0" smtClean="0"/>
              <a:t>nd</a:t>
            </a:r>
            <a:r>
              <a:rPr lang="en-US" sz="2800" dirty="0" smtClean="0"/>
              <a:t> Street Leadership Council</a:t>
            </a:r>
            <a:endParaRPr lang="en-US" sz="2800" dirty="0"/>
          </a:p>
        </p:txBody>
      </p:sp>
      <p:sp>
        <p:nvSpPr>
          <p:cNvPr id="9" name="Oval 8"/>
          <p:cNvSpPr/>
          <p:nvPr/>
        </p:nvSpPr>
        <p:spPr>
          <a:xfrm>
            <a:off x="8382000" y="6216279"/>
            <a:ext cx="457200" cy="369042"/>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pc="-150" dirty="0" smtClean="0">
                <a:solidFill>
                  <a:schemeClr val="tx1"/>
                </a:solidFill>
              </a:rPr>
              <a:t>1</a:t>
            </a:r>
            <a:r>
              <a:rPr lang="en-US" sz="1200" spc="-150" dirty="0">
                <a:solidFill>
                  <a:schemeClr val="tx1"/>
                </a:solidFil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D4741A62-CE97-4AC8-84E8-B40107CB179E}" type="slidenum">
              <a:rPr lang="en-US" smtClean="0">
                <a:solidFill>
                  <a:srgbClr val="9D2512"/>
                </a:solidFill>
              </a:rPr>
              <a:pPr eaLnBrk="1" hangingPunct="1"/>
              <a:t>13</a:t>
            </a:fld>
            <a:endParaRPr lang="en-US" dirty="0" smtClean="0">
              <a:solidFill>
                <a:srgbClr val="9D2512"/>
              </a:solidFill>
            </a:endParaRPr>
          </a:p>
        </p:txBody>
      </p:sp>
      <p:graphicFrame>
        <p:nvGraphicFramePr>
          <p:cNvPr id="5" name="Diagram 4"/>
          <p:cNvGraphicFramePr/>
          <p:nvPr>
            <p:extLst>
              <p:ext uri="{D42A27DB-BD31-4B8C-83A1-F6EECF244321}">
                <p14:modId xmlns:p14="http://schemas.microsoft.com/office/powerpoint/2010/main" val="1693952519"/>
              </p:ext>
            </p:extLst>
          </p:nvPr>
        </p:nvGraphicFramePr>
        <p:xfrm>
          <a:off x="3170206" y="650779"/>
          <a:ext cx="5800351" cy="427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2571" y="1859"/>
            <a:ext cx="195942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248356" y="152400"/>
            <a:ext cx="2743200" cy="58674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8382000" y="6216279"/>
            <a:ext cx="457200" cy="369042"/>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pc="-150" dirty="0" smtClean="0">
                <a:solidFill>
                  <a:schemeClr val="tx1"/>
                </a:solidFill>
              </a:rPr>
              <a:t>1</a:t>
            </a:r>
            <a:r>
              <a:rPr lang="en-US" sz="1200" spc="-150" dirty="0">
                <a:solidFill>
                  <a:schemeClr val="tx1"/>
                </a:solidFill>
              </a:rPr>
              <a:t>3</a:t>
            </a:r>
          </a:p>
        </p:txBody>
      </p:sp>
      <p:pic>
        <p:nvPicPr>
          <p:cNvPr id="13314" name="Picture 2" descr="http://www.fastweb.com/uploads/article_photo/photo/175661/crop380w_community_hands.jpg"/>
          <p:cNvPicPr>
            <a:picLocks noChangeAspect="1" noChangeArrowheads="1"/>
          </p:cNvPicPr>
          <p:nvPr/>
        </p:nvPicPr>
        <p:blipFill>
          <a:blip r:embed="rId9" cstate="print"/>
          <a:srcRect r="4807"/>
          <a:stretch>
            <a:fillRect/>
          </a:stretch>
        </p:blipFill>
        <p:spPr bwMode="auto">
          <a:xfrm>
            <a:off x="434703" y="359499"/>
            <a:ext cx="2370506" cy="1638300"/>
          </a:xfrm>
          <a:prstGeom prst="ellipse">
            <a:avLst/>
          </a:prstGeom>
          <a:noFill/>
        </p:spPr>
      </p:pic>
      <p:sp>
        <p:nvSpPr>
          <p:cNvPr id="24578" name="Text Placeholder 3"/>
          <p:cNvSpPr>
            <a:spLocks noGrp="1"/>
          </p:cNvSpPr>
          <p:nvPr>
            <p:ph type="body" sz="half" idx="2"/>
          </p:nvPr>
        </p:nvSpPr>
        <p:spPr>
          <a:xfrm>
            <a:off x="434703" y="2378572"/>
            <a:ext cx="2438400" cy="3166533"/>
          </a:xfrm>
        </p:spPr>
        <p:txBody>
          <a:bodyPr/>
          <a:lstStyle/>
          <a:p>
            <a:r>
              <a:rPr lang="en-US" sz="2200" b="1" dirty="0" smtClean="0">
                <a:solidFill>
                  <a:schemeClr val="bg1"/>
                </a:solidFill>
                <a:ea typeface="ＭＳ Ｐゴシック" pitchFamily="34" charset="-128"/>
              </a:rPr>
              <a:t>Community Leadership Roles…</a:t>
            </a:r>
            <a:endParaRPr lang="en-US" dirty="0" smtClean="0">
              <a:solidFill>
                <a:schemeClr val="bg1"/>
              </a:solidFill>
              <a:ea typeface="ＭＳ Ｐゴシック" pitchFamily="34" charset="-128"/>
            </a:endParaRPr>
          </a:p>
          <a:p>
            <a:pPr>
              <a:spcBef>
                <a:spcPts val="0"/>
              </a:spcBef>
            </a:pPr>
            <a:endParaRPr lang="en-US" sz="2400" dirty="0" smtClean="0">
              <a:solidFill>
                <a:schemeClr val="bg1"/>
              </a:solidFill>
              <a:ea typeface="ＭＳ Ｐゴシック" pitchFamily="34" charset="-128"/>
            </a:endParaRPr>
          </a:p>
          <a:p>
            <a:pPr>
              <a:spcBef>
                <a:spcPts val="0"/>
              </a:spcBef>
            </a:pPr>
            <a:r>
              <a:rPr lang="en-US" sz="2400" dirty="0" smtClean="0">
                <a:solidFill>
                  <a:schemeClr val="bg1"/>
                </a:solidFill>
                <a:ea typeface="ＭＳ Ｐゴシック" pitchFamily="34" charset="-128"/>
              </a:rPr>
              <a:t>…are necessary in bringing about positive change in the community.  </a:t>
            </a:r>
          </a:p>
          <a:p>
            <a:endParaRPr lang="en-US" dirty="0" smtClean="0">
              <a:ea typeface="ＭＳ Ｐゴシック" pitchFamily="34" charset="-128"/>
            </a:endParaRPr>
          </a:p>
        </p:txBody>
      </p:sp>
      <p:pic>
        <p:nvPicPr>
          <p:cNvPr id="4098" name="Picture 2" descr="C:\Users\acabal1\AppData\Local\Microsoft\Windows\Temporary Internet Files\Content.IE5\FKWC3A7G\MC900439816[1].png"/>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2800" y="4410057"/>
            <a:ext cx="1609743" cy="16097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cabal1\AppData\Local\Microsoft\Windows\Temporary Internet Files\Content.IE5\FKWC3A7G\MC900439816[1].png"/>
          <p:cNvPicPr>
            <a:picLocks noChangeAspect="1" noChangeArrowheads="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48111" y="4419600"/>
            <a:ext cx="1609743" cy="16097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cabal1\AppData\Local\Microsoft\Windows\Temporary Internet Files\Content.IE5\FKWC3A7G\MC900439816[1].png"/>
          <p:cNvPicPr>
            <a:picLocks noChangeAspect="1" noChangeArrowheads="1"/>
          </p:cNvPicPr>
          <p:nvPr/>
        </p:nvPicPr>
        <p:blipFill>
          <a:blip r:embed="rId10">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1400" y="4419600"/>
            <a:ext cx="1609743" cy="16097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Placeholder 3"/>
          <p:cNvSpPr>
            <a:spLocks noGrp="1"/>
          </p:cNvSpPr>
          <p:nvPr>
            <p:ph type="body" sz="half" idx="2"/>
          </p:nvPr>
        </p:nvSpPr>
        <p:spPr>
          <a:xfrm>
            <a:off x="3352800" y="3410965"/>
            <a:ext cx="5486400" cy="2608835"/>
          </a:xfrm>
        </p:spPr>
        <p:txBody>
          <a:bodyPr>
            <a:noAutofit/>
          </a:bodyPr>
          <a:lstStyle/>
          <a:p>
            <a:pPr>
              <a:defRPr/>
            </a:pPr>
            <a:r>
              <a:rPr lang="en-US" sz="1700" dirty="0" smtClean="0">
                <a:ea typeface="ＭＳ Ｐゴシック" pitchFamily="34" charset="-128"/>
              </a:rPr>
              <a:t>A local resident, mother and wife from National City who began by participating in her children's’ school activities had the opportunity to participate in a clean-up for a local creek in her community that was located adjacent to the school.  This effort started simply with teachers, students and parents getting together and deciding that they wanted to make some improvements. Eventually, this </a:t>
            </a:r>
            <a:r>
              <a:rPr lang="en-US" sz="1700" dirty="0" smtClean="0">
                <a:ea typeface="ＭＳ Ｐゴシック" pitchFamily="34" charset="-128"/>
              </a:rPr>
              <a:t>led </a:t>
            </a:r>
            <a:r>
              <a:rPr lang="en-US" sz="1700" dirty="0" smtClean="0">
                <a:ea typeface="ＭＳ Ｐゴシック" pitchFamily="34" charset="-128"/>
              </a:rPr>
              <a:t>to a successful  </a:t>
            </a:r>
            <a:r>
              <a:rPr lang="en-US" sz="1700" dirty="0">
                <a:ea typeface="ＭＳ Ｐゴシック" pitchFamily="34" charset="-128"/>
              </a:rPr>
              <a:t>long-term community </a:t>
            </a:r>
            <a:r>
              <a:rPr lang="en-US" sz="1700" dirty="0" smtClean="0">
                <a:ea typeface="ＭＳ Ｐゴシック" pitchFamily="34" charset="-128"/>
              </a:rPr>
              <a:t>organizing effort of five years to reduce toxic exposure in the Old Town neighborhood. </a:t>
            </a:r>
          </a:p>
          <a:p>
            <a:pPr>
              <a:defRPr/>
            </a:pPr>
            <a:endParaRPr lang="en-US" sz="1700" dirty="0" smtClean="0">
              <a:solidFill>
                <a:schemeClr val="tx1"/>
              </a:solidFill>
              <a:ea typeface="ＭＳ Ｐゴシック" pitchFamily="34" charset="-128"/>
            </a:endParaRPr>
          </a:p>
        </p:txBody>
      </p:sp>
      <p:sp>
        <p:nvSpPr>
          <p:cNvPr id="256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071DA4B5-F274-44C3-831A-BB7B1E35F5E8}" type="slidenum">
              <a:rPr lang="en-US" smtClean="0">
                <a:solidFill>
                  <a:srgbClr val="9D2512"/>
                </a:solidFill>
              </a:rPr>
              <a:pPr eaLnBrk="1" hangingPunct="1"/>
              <a:t>14</a:t>
            </a:fld>
            <a:endParaRPr lang="en-US" dirty="0" smtClean="0">
              <a:solidFill>
                <a:srgbClr val="9D2512"/>
              </a:solidFill>
            </a:endParaRPr>
          </a:p>
        </p:txBody>
      </p:sp>
      <p:sp>
        <p:nvSpPr>
          <p:cNvPr id="7" name="Rounded Rectangle 6"/>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228600" y="304800"/>
            <a:ext cx="2971800" cy="5624264"/>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8382000" y="6216279"/>
            <a:ext cx="457200" cy="369042"/>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pc="-150" dirty="0" smtClean="0">
                <a:solidFill>
                  <a:schemeClr val="tx1"/>
                </a:solidFill>
              </a:rPr>
              <a:t>1</a:t>
            </a:r>
            <a:r>
              <a:rPr lang="en-US" sz="1200" spc="-150" dirty="0">
                <a:solidFill>
                  <a:schemeClr val="tx1"/>
                </a:solidFill>
              </a:rPr>
              <a:t>4</a:t>
            </a:r>
          </a:p>
        </p:txBody>
      </p:sp>
      <p:pic>
        <p:nvPicPr>
          <p:cNvPr id="2560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685800"/>
            <a:ext cx="24384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25605" name="Text Placeholder 3"/>
          <p:cNvSpPr txBox="1">
            <a:spLocks/>
          </p:cNvSpPr>
          <p:nvPr/>
        </p:nvSpPr>
        <p:spPr bwMode="auto">
          <a:xfrm>
            <a:off x="381000" y="2743200"/>
            <a:ext cx="2819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spcBef>
                <a:spcPct val="20000"/>
              </a:spcBef>
              <a:spcAft>
                <a:spcPts val="1000"/>
              </a:spcAft>
              <a:buClr>
                <a:schemeClr val="accent1"/>
              </a:buClr>
              <a:buSzPct val="85000"/>
            </a:pPr>
            <a:r>
              <a:rPr lang="en-US" sz="2200" b="1" dirty="0">
                <a:solidFill>
                  <a:schemeClr val="bg1"/>
                </a:solidFill>
                <a:latin typeface="+mn-lt"/>
                <a:ea typeface="ＭＳ Ｐゴシック" pitchFamily="34" charset="-128"/>
              </a:rPr>
              <a:t>The Story of a Community Leader</a:t>
            </a:r>
          </a:p>
          <a:p>
            <a:pPr>
              <a:spcBef>
                <a:spcPct val="20000"/>
              </a:spcBef>
              <a:spcAft>
                <a:spcPts val="1000"/>
              </a:spcAft>
              <a:buClr>
                <a:schemeClr val="accent1"/>
              </a:buClr>
              <a:buSzPct val="85000"/>
            </a:pPr>
            <a:r>
              <a:rPr lang="en-US" sz="2200" dirty="0">
                <a:solidFill>
                  <a:schemeClr val="bg1"/>
                </a:solidFill>
                <a:latin typeface="+mn-lt"/>
                <a:ea typeface="ＭＳ Ｐゴシック" pitchFamily="34" charset="-128"/>
              </a:rPr>
              <a:t>From Paradise Creek Clean-Up to Old Town Specific Plan (</a:t>
            </a:r>
            <a:r>
              <a:rPr lang="en-US" sz="2200" dirty="0" smtClean="0">
                <a:solidFill>
                  <a:schemeClr val="bg1"/>
                </a:solidFill>
                <a:latin typeface="+mn-lt"/>
                <a:ea typeface="ＭＳ Ｐゴシック" pitchFamily="34" charset="-128"/>
              </a:rPr>
              <a:t>2004-Present)</a:t>
            </a:r>
            <a:endParaRPr lang="en-US" sz="2200" dirty="0">
              <a:solidFill>
                <a:schemeClr val="bg1"/>
              </a:solidFill>
              <a:latin typeface="+mn-lt"/>
              <a:ea typeface="ＭＳ Ｐゴシック" pitchFamily="34" charset="-128"/>
            </a:endParaRPr>
          </a:p>
          <a:p>
            <a:pPr>
              <a:spcBef>
                <a:spcPct val="20000"/>
              </a:spcBef>
              <a:spcAft>
                <a:spcPts val="1000"/>
              </a:spcAft>
              <a:buClr>
                <a:schemeClr val="accent1"/>
              </a:buClr>
              <a:buSzPct val="85000"/>
            </a:pPr>
            <a:r>
              <a:rPr lang="en-US" sz="2200" dirty="0">
                <a:solidFill>
                  <a:schemeClr val="bg1"/>
                </a:solidFill>
                <a:latin typeface="+mn-lt"/>
                <a:ea typeface="ＭＳ Ｐゴシック" pitchFamily="34" charset="-128"/>
              </a:rPr>
              <a:t>National City, CA</a:t>
            </a:r>
          </a:p>
          <a:p>
            <a:pPr>
              <a:spcBef>
                <a:spcPct val="20000"/>
              </a:spcBef>
              <a:spcAft>
                <a:spcPts val="1000"/>
              </a:spcAft>
              <a:buClr>
                <a:schemeClr val="accent1"/>
              </a:buClr>
              <a:buSzPct val="85000"/>
            </a:pPr>
            <a:endParaRPr lang="en-US" sz="2200" dirty="0">
              <a:ea typeface="ＭＳ Ｐゴシック" pitchFamily="34" charset="-12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260195"/>
            <a:ext cx="4114800" cy="3086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460807" y="914400"/>
            <a:ext cx="2454593" cy="5137521"/>
          </a:xfrm>
          <a:prstGeom prst="roundRect">
            <a:avLst>
              <a:gd name="adj" fmla="val 10000"/>
            </a:avLst>
          </a:prstGeom>
          <a:blipFill>
            <a:blip r:embed="rId3" cstate="print">
              <a:duotone>
                <a:schemeClr val="bg2">
                  <a:shade val="45000"/>
                  <a:satMod val="135000"/>
                </a:schemeClr>
                <a:prstClr val="white"/>
              </a:duotone>
              <a:extLst/>
            </a:blip>
            <a:srcRect/>
            <a:stretch>
              <a:fillRect l="-50000" r="-50000"/>
            </a:stretch>
          </a:blipFill>
          <a:effectLst>
            <a:softEdge rad="127000"/>
          </a:effectLst>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9E3EF363-CF7C-497C-AB64-DB99F9E1BA92}" type="slidenum">
              <a:rPr lang="en-US" smtClean="0">
                <a:solidFill>
                  <a:srgbClr val="9D2512"/>
                </a:solidFill>
              </a:rPr>
              <a:pPr eaLnBrk="1" hangingPunct="1"/>
              <a:t>15</a:t>
            </a:fld>
            <a:endParaRPr lang="en-US" dirty="0" smtClean="0">
              <a:solidFill>
                <a:srgbClr val="9D2512"/>
              </a:solidFill>
            </a:endParaRPr>
          </a:p>
        </p:txBody>
      </p:sp>
      <p:sp>
        <p:nvSpPr>
          <p:cNvPr id="27651" name="Rectangle 5"/>
          <p:cNvSpPr>
            <a:spLocks noChangeArrowheads="1"/>
          </p:cNvSpPr>
          <p:nvPr/>
        </p:nvSpPr>
        <p:spPr bwMode="auto">
          <a:xfrm>
            <a:off x="228600" y="63246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200" i="1" dirty="0">
              <a:solidFill>
                <a:schemeClr val="bg1"/>
              </a:solidFill>
            </a:endParaRPr>
          </a:p>
        </p:txBody>
      </p:sp>
      <p:sp>
        <p:nvSpPr>
          <p:cNvPr id="8" name="TextBox 7"/>
          <p:cNvSpPr txBox="1"/>
          <p:nvPr/>
        </p:nvSpPr>
        <p:spPr>
          <a:xfrm>
            <a:off x="228600" y="990142"/>
            <a:ext cx="7162800" cy="4401205"/>
          </a:xfrm>
          <a:prstGeom prst="rect">
            <a:avLst/>
          </a:prstGeom>
          <a:noFill/>
        </p:spPr>
        <p:txBody>
          <a:bodyPr wrap="square" rtlCol="0">
            <a:spAutoFit/>
          </a:bodyPr>
          <a:lstStyle/>
          <a:p>
            <a:pPr lvl="0"/>
            <a:endParaRPr lang="en-US" sz="3200" dirty="0" smtClean="0">
              <a:latin typeface="+mj-lt"/>
            </a:endParaRPr>
          </a:p>
          <a:p>
            <a:pPr lvl="0">
              <a:buFont typeface="Arial" pitchFamily="34" charset="0"/>
              <a:buChar char="•"/>
            </a:pPr>
            <a:r>
              <a:rPr lang="en-US" sz="3200" dirty="0" smtClean="0">
                <a:latin typeface="+mj-lt"/>
              </a:rPr>
              <a:t> Widespread participation</a:t>
            </a:r>
          </a:p>
          <a:p>
            <a:pPr lvl="0">
              <a:buFont typeface="Arial" pitchFamily="34" charset="0"/>
              <a:buChar char="•"/>
            </a:pPr>
            <a:endParaRPr lang="en-US" sz="3200" dirty="0" smtClean="0">
              <a:latin typeface="+mj-lt"/>
            </a:endParaRPr>
          </a:p>
          <a:p>
            <a:pPr>
              <a:buFont typeface="Arial" pitchFamily="34" charset="0"/>
              <a:buChar char="•"/>
            </a:pPr>
            <a:r>
              <a:rPr lang="en-US" sz="3200" dirty="0" smtClean="0">
                <a:latin typeface="+mj-lt"/>
              </a:rPr>
              <a:t> System of communication</a:t>
            </a:r>
          </a:p>
          <a:p>
            <a:pPr>
              <a:buFont typeface="Arial" pitchFamily="34" charset="0"/>
              <a:buChar char="•"/>
            </a:pPr>
            <a:endParaRPr lang="en-US" sz="3200" dirty="0" smtClean="0">
              <a:latin typeface="+mj-lt"/>
            </a:endParaRPr>
          </a:p>
          <a:p>
            <a:pPr>
              <a:buFont typeface="Arial" pitchFamily="34" charset="0"/>
              <a:buChar char="•"/>
            </a:pPr>
            <a:r>
              <a:rPr lang="en-US" sz="3200" dirty="0" smtClean="0">
                <a:latin typeface="+mj-lt"/>
              </a:rPr>
              <a:t> Minimal competition in pursuit of goals</a:t>
            </a:r>
          </a:p>
          <a:p>
            <a:pPr>
              <a:buFont typeface="Arial" pitchFamily="34" charset="0"/>
              <a:buChar char="•"/>
            </a:pPr>
            <a:endParaRPr lang="en-US" sz="3200" dirty="0" smtClean="0">
              <a:latin typeface="+mj-lt"/>
            </a:endParaRPr>
          </a:p>
          <a:p>
            <a:pPr lvl="0">
              <a:buFont typeface="Arial" pitchFamily="34" charset="0"/>
              <a:buChar char="•"/>
            </a:pPr>
            <a:r>
              <a:rPr lang="en-US" sz="3200" dirty="0" smtClean="0">
                <a:latin typeface="+mj-lt"/>
              </a:rPr>
              <a:t> Beneficial to many residents</a:t>
            </a:r>
          </a:p>
          <a:p>
            <a:pPr lvl="0">
              <a:buFont typeface="Arial" pitchFamily="34" charset="0"/>
              <a:buChar char="•"/>
            </a:pPr>
            <a:endParaRPr lang="en-US" sz="2400" dirty="0" smtClean="0"/>
          </a:p>
        </p:txBody>
      </p:sp>
      <p:sp>
        <p:nvSpPr>
          <p:cNvPr id="9" name="Rounded Rectangle 8"/>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p:nvSpPr>
        <p:spPr>
          <a:xfrm>
            <a:off x="228600" y="228600"/>
            <a:ext cx="8686800" cy="5334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CONTEXT OF COMMUNITY BUILDING</a:t>
            </a:r>
            <a:endParaRPr lang="en-US" sz="2800" dirty="0"/>
          </a:p>
        </p:txBody>
      </p:sp>
      <p:sp>
        <p:nvSpPr>
          <p:cNvPr id="11" name="Oval 10"/>
          <p:cNvSpPr/>
          <p:nvPr/>
        </p:nvSpPr>
        <p:spPr>
          <a:xfrm>
            <a:off x="8382000" y="6216279"/>
            <a:ext cx="457200" cy="369042"/>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pc="-150" dirty="0" smtClean="0">
                <a:solidFill>
                  <a:schemeClr val="tx1"/>
                </a:solidFill>
              </a:rPr>
              <a:t>1</a:t>
            </a:r>
            <a:r>
              <a:rPr lang="en-US" sz="1200" spc="-150" dirty="0">
                <a:solidFill>
                  <a:schemeClr val="tx1"/>
                </a:solidFill>
              </a:rPr>
              <a:t>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cabal1\AppData\Local\Microsoft\Windows\Temporary Internet Files\Content.IE5\FKWC3A7G\MP900442457[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609600"/>
            <a:ext cx="8153400" cy="541961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9E3EF363-CF7C-497C-AB64-DB99F9E1BA92}" type="slidenum">
              <a:rPr lang="en-US" smtClean="0">
                <a:solidFill>
                  <a:srgbClr val="9D2512"/>
                </a:solidFill>
              </a:rPr>
              <a:pPr eaLnBrk="1" hangingPunct="1"/>
              <a:t>16</a:t>
            </a:fld>
            <a:endParaRPr lang="en-US" dirty="0" smtClean="0">
              <a:solidFill>
                <a:srgbClr val="9D2512"/>
              </a:solidFill>
            </a:endParaRPr>
          </a:p>
        </p:txBody>
      </p:sp>
      <p:sp>
        <p:nvSpPr>
          <p:cNvPr id="27651" name="Rectangle 5"/>
          <p:cNvSpPr>
            <a:spLocks noChangeArrowheads="1"/>
          </p:cNvSpPr>
          <p:nvPr/>
        </p:nvSpPr>
        <p:spPr bwMode="auto">
          <a:xfrm>
            <a:off x="228600" y="63246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200" i="1" dirty="0">
              <a:solidFill>
                <a:schemeClr val="bg1"/>
              </a:solidFill>
            </a:endParaRPr>
          </a:p>
        </p:txBody>
      </p:sp>
      <p:sp>
        <p:nvSpPr>
          <p:cNvPr id="8" name="TextBox 7"/>
          <p:cNvSpPr txBox="1"/>
          <p:nvPr/>
        </p:nvSpPr>
        <p:spPr>
          <a:xfrm>
            <a:off x="609600" y="1466195"/>
            <a:ext cx="8229600"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Training </a:t>
            </a:r>
            <a:r>
              <a:rPr lang="en-US" sz="2800" dirty="0"/>
              <a:t>to gain community building </a:t>
            </a:r>
            <a:r>
              <a:rPr lang="en-US" sz="2800" dirty="0" smtClean="0"/>
              <a:t>skills</a:t>
            </a:r>
            <a:endParaRPr lang="en-US" sz="2800" dirty="0"/>
          </a:p>
          <a:p>
            <a:pPr marL="342900" indent="-342900">
              <a:buFont typeface="Arial" panose="020B0604020202020204" pitchFamily="34" charset="0"/>
              <a:buChar char="•"/>
            </a:pPr>
            <a:r>
              <a:rPr lang="en-US" sz="2800" dirty="0" smtClean="0"/>
              <a:t> Early </a:t>
            </a:r>
            <a:r>
              <a:rPr lang="en-US" sz="2800" dirty="0"/>
              <a:t>involvement &amp; support from existing </a:t>
            </a:r>
            <a:r>
              <a:rPr lang="en-US" sz="2800" dirty="0" smtClean="0"/>
              <a:t>organizations</a:t>
            </a:r>
            <a:endParaRPr lang="en-US" sz="2800" dirty="0"/>
          </a:p>
          <a:p>
            <a:pPr marL="342900" lvl="0" indent="-342900">
              <a:buFont typeface="Arial" panose="020B0604020202020204" pitchFamily="34" charset="0"/>
              <a:buChar char="•"/>
            </a:pPr>
            <a:r>
              <a:rPr lang="en-US" sz="2800" dirty="0" smtClean="0"/>
              <a:t> </a:t>
            </a:r>
            <a:r>
              <a:rPr lang="en-US" sz="2800" dirty="0"/>
              <a:t>Use of technical assistance </a:t>
            </a:r>
            <a:endParaRPr lang="en-US" sz="2800" dirty="0" smtClean="0"/>
          </a:p>
          <a:p>
            <a:pPr marL="342900" lvl="0" indent="-342900">
              <a:buFont typeface="Arial" panose="020B0604020202020204" pitchFamily="34" charset="0"/>
              <a:buChar char="•"/>
            </a:pPr>
            <a:r>
              <a:rPr lang="en-US" sz="2800" dirty="0" smtClean="0"/>
              <a:t> Progress from simple to complex activities</a:t>
            </a:r>
          </a:p>
          <a:p>
            <a:pPr marL="342900" indent="-342900">
              <a:buFont typeface="Arial" panose="020B0604020202020204" pitchFamily="34" charset="0"/>
              <a:buChar char="•"/>
            </a:pPr>
            <a:r>
              <a:rPr lang="en-US" sz="2800" dirty="0" smtClean="0"/>
              <a:t> </a:t>
            </a:r>
            <a:r>
              <a:rPr lang="en-US" sz="2800" dirty="0"/>
              <a:t>Focus on product and process simultaneously </a:t>
            </a:r>
            <a:endParaRPr lang="en-US" sz="2800" dirty="0" smtClean="0"/>
          </a:p>
          <a:p>
            <a:pPr marL="342900" indent="-342900">
              <a:buFont typeface="Arial" panose="020B0604020202020204" pitchFamily="34" charset="0"/>
              <a:buChar char="•"/>
            </a:pPr>
            <a:r>
              <a:rPr lang="en-US" sz="2800" dirty="0" smtClean="0"/>
              <a:t> Efficient information gathering &amp; analysis of issues </a:t>
            </a:r>
          </a:p>
          <a:p>
            <a:pPr marL="342900" indent="-342900">
              <a:buFont typeface="Arial" panose="020B0604020202020204" pitchFamily="34" charset="0"/>
              <a:buChar char="•"/>
            </a:pPr>
            <a:r>
              <a:rPr lang="en-US" sz="2800" dirty="0" smtClean="0"/>
              <a:t> Continual emergence of new leaders</a:t>
            </a:r>
          </a:p>
          <a:p>
            <a:pPr marL="342900" indent="-342900">
              <a:buFont typeface="Arial" panose="020B0604020202020204" pitchFamily="34" charset="0"/>
              <a:buChar char="•"/>
            </a:pPr>
            <a:r>
              <a:rPr lang="en-US" sz="2800" dirty="0" smtClean="0"/>
              <a:t> Community control over decision making</a:t>
            </a:r>
          </a:p>
        </p:txBody>
      </p:sp>
      <p:sp>
        <p:nvSpPr>
          <p:cNvPr id="7" name="Rounded Rectangle 6"/>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p:nvSpPr>
        <p:spPr>
          <a:xfrm>
            <a:off x="228600" y="228600"/>
            <a:ext cx="8686800" cy="6096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COMMUNITY BUILDING PROCESS</a:t>
            </a:r>
            <a:endParaRPr lang="en-US" sz="2800" dirty="0"/>
          </a:p>
        </p:txBody>
      </p:sp>
      <p:sp>
        <p:nvSpPr>
          <p:cNvPr id="11" name="Oval 10"/>
          <p:cNvSpPr/>
          <p:nvPr/>
        </p:nvSpPr>
        <p:spPr>
          <a:xfrm>
            <a:off x="8382000" y="6216279"/>
            <a:ext cx="457200" cy="369042"/>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pc="-150" dirty="0" smtClean="0">
                <a:solidFill>
                  <a:schemeClr val="tx1"/>
                </a:solidFill>
              </a:rPr>
              <a:t>1</a:t>
            </a:r>
            <a:r>
              <a:rPr lang="en-US" sz="1200" spc="-150" dirty="0">
                <a:solidFill>
                  <a:schemeClr val="tx1"/>
                </a:solidFill>
              </a:rPr>
              <a:t>6</a:t>
            </a:r>
          </a:p>
        </p:txBody>
      </p:sp>
    </p:spTree>
    <p:extLst>
      <p:ext uri="{BB962C8B-B14F-4D97-AF65-F5344CB8AC3E}">
        <p14:creationId xmlns:p14="http://schemas.microsoft.com/office/powerpoint/2010/main" val="1314803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sz="half" idx="1"/>
          </p:nvPr>
        </p:nvSpPr>
        <p:spPr>
          <a:xfrm>
            <a:off x="152400" y="1377950"/>
            <a:ext cx="4191000" cy="4991100"/>
          </a:xfrm>
        </p:spPr>
        <p:txBody>
          <a:bodyPr/>
          <a:lstStyle/>
          <a:p>
            <a:pPr>
              <a:buFont typeface="Wingdings 2" pitchFamily="18" charset="2"/>
              <a:buNone/>
            </a:pPr>
            <a:r>
              <a:rPr lang="en-US" sz="1600" i="1" dirty="0" smtClean="0">
                <a:ea typeface="ＭＳ Ｐゴシック" pitchFamily="34" charset="-128"/>
              </a:rPr>
              <a:t>	</a:t>
            </a:r>
            <a:endParaRPr lang="en-US" sz="2000" i="1" dirty="0" smtClean="0">
              <a:ea typeface="ＭＳ Ｐゴシック" pitchFamily="34" charset="-128"/>
            </a:endParaRPr>
          </a:p>
        </p:txBody>
      </p:sp>
      <p:sp>
        <p:nvSpPr>
          <p:cNvPr id="30724" name="Content Placeholder 3"/>
          <p:cNvSpPr>
            <a:spLocks noGrp="1"/>
          </p:cNvSpPr>
          <p:nvPr>
            <p:ph sz="half" idx="2"/>
          </p:nvPr>
        </p:nvSpPr>
        <p:spPr>
          <a:xfrm>
            <a:off x="4724400" y="1524000"/>
            <a:ext cx="4156364" cy="4191000"/>
          </a:xfrm>
        </p:spPr>
        <p:txBody>
          <a:bodyPr>
            <a:noAutofit/>
          </a:bodyPr>
          <a:lstStyle/>
          <a:p>
            <a:pPr>
              <a:buFont typeface="Wingdings 2" pitchFamily="18" charset="2"/>
              <a:buNone/>
            </a:pPr>
            <a:r>
              <a:rPr lang="en-US" sz="3200" b="1" dirty="0" smtClean="0">
                <a:ea typeface="ＭＳ Ｐゴシック" pitchFamily="34" charset="-128"/>
              </a:rPr>
              <a:t>Questions:</a:t>
            </a:r>
          </a:p>
          <a:p>
            <a:pPr>
              <a:lnSpc>
                <a:spcPct val="120000"/>
              </a:lnSpc>
              <a:spcBef>
                <a:spcPts val="900"/>
              </a:spcBef>
            </a:pPr>
            <a:r>
              <a:rPr lang="en-US" b="1" dirty="0" smtClean="0">
                <a:ea typeface="ＭＳ Ｐゴシック" pitchFamily="34" charset="-128"/>
              </a:rPr>
              <a:t>Are there any similarities between what you saw and your own community? </a:t>
            </a:r>
          </a:p>
          <a:p>
            <a:pPr>
              <a:lnSpc>
                <a:spcPct val="120000"/>
              </a:lnSpc>
              <a:spcBef>
                <a:spcPts val="900"/>
              </a:spcBef>
            </a:pPr>
            <a:r>
              <a:rPr lang="en-US" b="1" dirty="0" smtClean="0">
                <a:ea typeface="ＭＳ Ｐゴシック" pitchFamily="34" charset="-128"/>
              </a:rPr>
              <a:t>What about the video caught  your attention? </a:t>
            </a:r>
          </a:p>
          <a:p>
            <a:pPr>
              <a:lnSpc>
                <a:spcPct val="120000"/>
              </a:lnSpc>
              <a:spcBef>
                <a:spcPts val="900"/>
              </a:spcBef>
            </a:pPr>
            <a:endParaRPr lang="en-US" b="1" dirty="0" smtClean="0">
              <a:ea typeface="ＭＳ Ｐゴシック" pitchFamily="34" charset="-128"/>
            </a:endParaRPr>
          </a:p>
          <a:p>
            <a:pPr eaLnBrk="1" hangingPunct="1">
              <a:buFont typeface="Wingdings 2" pitchFamily="18" charset="2"/>
              <a:buNone/>
            </a:pPr>
            <a:endParaRPr lang="en-US" sz="2000" dirty="0" smtClean="0">
              <a:ea typeface="ＭＳ Ｐゴシック" pitchFamily="34" charset="-128"/>
            </a:endParaRPr>
          </a:p>
        </p:txBody>
      </p:sp>
      <p:sp>
        <p:nvSpPr>
          <p:cNvPr id="307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9674DFE0-33AA-498A-A9FE-31AEC279A00C}" type="slidenum">
              <a:rPr lang="en-US" smtClean="0">
                <a:solidFill>
                  <a:srgbClr val="9D2512"/>
                </a:solidFill>
              </a:rPr>
              <a:pPr eaLnBrk="1" hangingPunct="1"/>
              <a:t>17</a:t>
            </a:fld>
            <a:endParaRPr lang="en-US" dirty="0" smtClean="0">
              <a:solidFill>
                <a:srgbClr val="9D2512"/>
              </a:solidFill>
            </a:endParaRPr>
          </a:p>
        </p:txBody>
      </p:sp>
      <p:pic>
        <p:nvPicPr>
          <p:cNvPr id="3072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606425"/>
            <a:ext cx="6858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Box 1"/>
          <p:cNvSpPr txBox="1">
            <a:spLocks noChangeArrowheads="1"/>
          </p:cNvSpPr>
          <p:nvPr/>
        </p:nvSpPr>
        <p:spPr bwMode="auto">
          <a:xfrm>
            <a:off x="2667000" y="6553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endParaRPr lang="en-US" dirty="0"/>
          </a:p>
        </p:txBody>
      </p:sp>
      <p:sp>
        <p:nvSpPr>
          <p:cNvPr id="9" name="Rounded Rectangle 8"/>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p:nvSpPr>
        <p:spPr>
          <a:xfrm>
            <a:off x="228600" y="228600"/>
            <a:ext cx="8686800" cy="1042988"/>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“BLOCK BY BLOCK” </a:t>
            </a:r>
          </a:p>
          <a:p>
            <a:pPr algn="ctr"/>
            <a:r>
              <a:rPr lang="en-US" sz="2800" dirty="0" smtClean="0"/>
              <a:t>RECLAIMING NEIGHBORHOODS BY DESIGN</a:t>
            </a:r>
            <a:endParaRPr lang="en-US" sz="2800" dirty="0"/>
          </a:p>
        </p:txBody>
      </p:sp>
      <p:sp>
        <p:nvSpPr>
          <p:cNvPr id="11" name="Oval 10"/>
          <p:cNvSpPr/>
          <p:nvPr/>
        </p:nvSpPr>
        <p:spPr>
          <a:xfrm>
            <a:off x="8382000" y="6216279"/>
            <a:ext cx="457200" cy="369042"/>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pc="-150" dirty="0" smtClean="0">
                <a:solidFill>
                  <a:schemeClr val="tx1"/>
                </a:solidFill>
              </a:rPr>
              <a:t>1</a:t>
            </a:r>
            <a:r>
              <a:rPr lang="en-US" sz="1200" spc="-150" dirty="0">
                <a:solidFill>
                  <a:schemeClr val="tx1"/>
                </a:solidFill>
              </a:rPr>
              <a:t>7</a:t>
            </a:r>
          </a:p>
        </p:txBody>
      </p:sp>
      <p:pic>
        <p:nvPicPr>
          <p:cNvPr id="6147" name="Picture 3" descr="C:\Users\acabal1\AppData\Local\Microsoft\Windows\Temporary Internet Files\Content.IE5\BFUNFP5J\MP90040003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387" y="2129028"/>
            <a:ext cx="4237613" cy="2823972"/>
          </a:xfrm>
          <a:prstGeom prst="roundRect">
            <a:avLst>
              <a:gd name="adj" fmla="val 8594"/>
            </a:avLst>
          </a:prstGeom>
          <a:solidFill>
            <a:srgbClr val="FFFFFF">
              <a:shade val="85000"/>
            </a:srgbClr>
          </a:solidFill>
          <a:ln>
            <a:noFill/>
          </a:ln>
          <a:effectLs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038600" y="838200"/>
            <a:ext cx="4419600" cy="5105400"/>
          </a:xfrm>
          <a:ln>
            <a:miter lim="800000"/>
            <a:headEnd/>
            <a:tailEnd/>
          </a:ln>
          <a:extLst/>
        </p:spPr>
        <p:txBody>
          <a:bodyPr/>
          <a:lstStyle/>
          <a:p>
            <a:pPr marL="0" indent="0" algn="ctr">
              <a:buNone/>
              <a:defRPr/>
            </a:pPr>
            <a:r>
              <a:rPr lang="en-US" sz="4800" dirty="0" smtClean="0"/>
              <a:t>THANK YOU!</a:t>
            </a:r>
          </a:p>
          <a:p>
            <a:pPr>
              <a:buFont typeface="Wingdings 2" pitchFamily="-111" charset="2"/>
              <a:buChar char=""/>
              <a:defRPr/>
            </a:pPr>
            <a:endParaRPr lang="en-US" sz="2400" dirty="0"/>
          </a:p>
          <a:p>
            <a:pPr>
              <a:buFont typeface="Wingdings 2" pitchFamily="-111" charset="2"/>
              <a:buChar char=""/>
              <a:defRPr/>
            </a:pPr>
            <a:r>
              <a:rPr lang="en-US" sz="2400" dirty="0" smtClean="0"/>
              <a:t>Questions or Comments?</a:t>
            </a:r>
          </a:p>
        </p:txBody>
      </p:sp>
      <p:sp>
        <p:nvSpPr>
          <p:cNvPr id="317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A6AFB5D9-F47B-48EE-8BF2-2834C886C4E0}" type="slidenum">
              <a:rPr lang="en-US" smtClean="0">
                <a:solidFill>
                  <a:srgbClr val="9D2512"/>
                </a:solidFill>
              </a:rPr>
              <a:pPr eaLnBrk="1" hangingPunct="1"/>
              <a:t>18</a:t>
            </a:fld>
            <a:endParaRPr lang="en-US" dirty="0" smtClean="0">
              <a:solidFill>
                <a:srgbClr val="9D2512"/>
              </a:solidFill>
            </a:endParaRPr>
          </a:p>
        </p:txBody>
      </p:sp>
      <p:sp>
        <p:nvSpPr>
          <p:cNvPr id="7" name="TextBox 6"/>
          <p:cNvSpPr txBox="1"/>
          <p:nvPr/>
        </p:nvSpPr>
        <p:spPr>
          <a:xfrm>
            <a:off x="6629400" y="6324600"/>
            <a:ext cx="184731" cy="369332"/>
          </a:xfrm>
          <a:prstGeom prst="rect">
            <a:avLst/>
          </a:prstGeom>
          <a:noFill/>
        </p:spPr>
        <p:txBody>
          <a:bodyPr wrap="none" rtlCol="0">
            <a:spAutoFit/>
          </a:bodyPr>
          <a:lstStyle/>
          <a:p>
            <a:endParaRPr lang="en-US" dirty="0"/>
          </a:p>
        </p:txBody>
      </p:sp>
      <p:sp>
        <p:nvSpPr>
          <p:cNvPr id="8" name="Rounded Rectangle 7"/>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p:nvSpPr>
        <p:spPr>
          <a:xfrm>
            <a:off x="196144" y="990600"/>
            <a:ext cx="3530600" cy="5029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smtClean="0"/>
              <a:t>HOMEWORK</a:t>
            </a:r>
            <a:endParaRPr lang="en-US" sz="2400" dirty="0"/>
          </a:p>
        </p:txBody>
      </p:sp>
      <p:sp>
        <p:nvSpPr>
          <p:cNvPr id="11" name="Oval 10"/>
          <p:cNvSpPr/>
          <p:nvPr/>
        </p:nvSpPr>
        <p:spPr>
          <a:xfrm>
            <a:off x="8382000" y="6216279"/>
            <a:ext cx="457200" cy="369042"/>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pc="-150" dirty="0" smtClean="0">
                <a:solidFill>
                  <a:schemeClr val="tx1"/>
                </a:solidFill>
              </a:rPr>
              <a:t>1</a:t>
            </a:r>
            <a:r>
              <a:rPr lang="en-US" sz="1200" spc="-150" dirty="0">
                <a:solidFill>
                  <a:schemeClr val="tx1"/>
                </a:solidFill>
              </a:rPr>
              <a:t>8</a:t>
            </a:r>
          </a:p>
        </p:txBody>
      </p:sp>
      <p:sp>
        <p:nvSpPr>
          <p:cNvPr id="31747" name="Text Placeholder 6"/>
          <p:cNvSpPr>
            <a:spLocks noGrp="1"/>
          </p:cNvSpPr>
          <p:nvPr>
            <p:ph type="body" sz="half" idx="2"/>
          </p:nvPr>
        </p:nvSpPr>
        <p:spPr>
          <a:xfrm>
            <a:off x="355600" y="1752600"/>
            <a:ext cx="3225800" cy="4114800"/>
          </a:xfrm>
        </p:spPr>
        <p:txBody>
          <a:bodyPr>
            <a:normAutofit/>
          </a:bodyPr>
          <a:lstStyle/>
          <a:p>
            <a:r>
              <a:rPr lang="en-US" sz="2000" dirty="0">
                <a:solidFill>
                  <a:schemeClr val="bg1"/>
                </a:solidFill>
                <a:ea typeface="ＭＳ Ｐゴシック" pitchFamily="34" charset="-128"/>
              </a:rPr>
              <a:t>1</a:t>
            </a:r>
            <a:r>
              <a:rPr lang="en-US" sz="2000" dirty="0" smtClean="0">
                <a:solidFill>
                  <a:schemeClr val="bg1"/>
                </a:solidFill>
                <a:ea typeface="ＭＳ Ｐゴシック" pitchFamily="34" charset="-128"/>
              </a:rPr>
              <a:t>. Think about </a:t>
            </a:r>
            <a:r>
              <a:rPr lang="en-US" sz="2000" u="sng" dirty="0" smtClean="0">
                <a:solidFill>
                  <a:schemeClr val="bg1"/>
                </a:solidFill>
                <a:ea typeface="ＭＳ Ｐゴシック" pitchFamily="34" charset="-128"/>
              </a:rPr>
              <a:t>ways to learn </a:t>
            </a:r>
            <a:r>
              <a:rPr lang="en-US" sz="2000" dirty="0" smtClean="0">
                <a:solidFill>
                  <a:schemeClr val="bg1"/>
                </a:solidFill>
                <a:ea typeface="ＭＳ Ｐゴシック" pitchFamily="34" charset="-128"/>
              </a:rPr>
              <a:t>more about what is happening in your community. </a:t>
            </a:r>
          </a:p>
          <a:p>
            <a:r>
              <a:rPr lang="en-US" sz="2000" dirty="0">
                <a:solidFill>
                  <a:schemeClr val="bg1"/>
                </a:solidFill>
                <a:ea typeface="ＭＳ Ｐゴシック" pitchFamily="34" charset="-128"/>
              </a:rPr>
              <a:t>2</a:t>
            </a:r>
            <a:r>
              <a:rPr lang="en-US" sz="2000" dirty="0" smtClean="0">
                <a:solidFill>
                  <a:schemeClr val="bg1"/>
                </a:solidFill>
                <a:ea typeface="ＭＳ Ｐゴシック" pitchFamily="34" charset="-128"/>
              </a:rPr>
              <a:t>. Identify 1 or 2 upcoming </a:t>
            </a:r>
            <a:r>
              <a:rPr lang="en-US" sz="2000" u="sng" dirty="0" smtClean="0">
                <a:solidFill>
                  <a:schemeClr val="bg1"/>
                </a:solidFill>
                <a:ea typeface="ＭＳ Ｐゴシック" pitchFamily="34" charset="-128"/>
              </a:rPr>
              <a:t>community </a:t>
            </a:r>
            <a:r>
              <a:rPr lang="en-US" sz="2000" u="sng" dirty="0">
                <a:solidFill>
                  <a:schemeClr val="bg1"/>
                </a:solidFill>
                <a:ea typeface="ＭＳ Ｐゴシック" pitchFamily="34" charset="-128"/>
              </a:rPr>
              <a:t> </a:t>
            </a:r>
            <a:r>
              <a:rPr lang="en-US" sz="2000" u="sng" dirty="0" smtClean="0">
                <a:solidFill>
                  <a:schemeClr val="bg1"/>
                </a:solidFill>
                <a:ea typeface="ＭＳ Ｐゴシック" pitchFamily="34" charset="-128"/>
              </a:rPr>
              <a:t>events</a:t>
            </a:r>
            <a:r>
              <a:rPr lang="en-US" sz="2000" dirty="0" smtClean="0">
                <a:solidFill>
                  <a:schemeClr val="bg1"/>
                </a:solidFill>
                <a:ea typeface="ＭＳ Ｐゴシック" pitchFamily="34" charset="-128"/>
              </a:rPr>
              <a:t> (community meeting or gathering, city council meeting, 5K run event, etc.) that you can attend. </a:t>
            </a:r>
          </a:p>
          <a:p>
            <a:r>
              <a:rPr lang="en-US" sz="2000" dirty="0" smtClean="0">
                <a:solidFill>
                  <a:schemeClr val="bg1"/>
                </a:solidFill>
                <a:ea typeface="ＭＳ Ｐゴシック" pitchFamily="34" charset="-128"/>
              </a:rPr>
              <a:t>3. Read Module 3 -Social Determinants of Health </a:t>
            </a:r>
          </a:p>
          <a:p>
            <a:endParaRPr lang="en-US" dirty="0" smtClean="0">
              <a:ea typeface="ＭＳ Ｐゴシック" pitchFamily="34" charset="-128"/>
            </a:endParaRPr>
          </a:p>
        </p:txBody>
      </p:sp>
      <p:pic>
        <p:nvPicPr>
          <p:cNvPr id="7170" name="Picture 2" descr="C:\Users\acabal1\AppData\Local\Microsoft\Windows\Temporary Internet Files\Content.IE5\KIB7VT6T\MC9003854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799" y="2743200"/>
            <a:ext cx="4267201" cy="3048001"/>
          </a:xfrm>
          <a:prstGeom prst="roundRect">
            <a:avLst>
              <a:gd name="adj" fmla="val 8594"/>
            </a:avLst>
          </a:prstGeom>
          <a:solidFill>
            <a:srgbClr val="FFFFFF">
              <a:shade val="85000"/>
            </a:srgbClr>
          </a:solidFill>
          <a:ln>
            <a:noFill/>
          </a:ln>
          <a:effectLst/>
          <a:extLst/>
        </p:spPr>
      </p:pic>
      <p:sp>
        <p:nvSpPr>
          <p:cNvPr id="13" name="Rounded Rectangle 12"/>
          <p:cNvSpPr/>
          <p:nvPr/>
        </p:nvSpPr>
        <p:spPr>
          <a:xfrm>
            <a:off x="228600" y="3048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CONCLUSION</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9668F570-9C81-4925-A648-86C7D449D3F8}" type="slidenum">
              <a:rPr lang="en-US" smtClean="0">
                <a:solidFill>
                  <a:srgbClr val="9D2512"/>
                </a:solidFill>
              </a:rPr>
              <a:pPr eaLnBrk="1" hangingPunct="1"/>
              <a:t>2</a:t>
            </a:fld>
            <a:endParaRPr lang="en-US" dirty="0" smtClean="0">
              <a:solidFill>
                <a:srgbClr val="9D2512"/>
              </a:solidFill>
            </a:endParaRPr>
          </a:p>
        </p:txBody>
      </p:sp>
      <p:sp>
        <p:nvSpPr>
          <p:cNvPr id="7" name="Rounded Rectangle 6"/>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latin typeface="+mj-lt"/>
              </a:rPr>
              <a:t>AGENDA</a:t>
            </a:r>
            <a:endParaRPr lang="en-US" sz="2800" dirty="0">
              <a:latin typeface="+mj-lt"/>
            </a:endParaRPr>
          </a:p>
        </p:txBody>
      </p:sp>
      <p:sp>
        <p:nvSpPr>
          <p:cNvPr id="9" name="Oval 8"/>
          <p:cNvSpPr/>
          <p:nvPr/>
        </p:nvSpPr>
        <p:spPr>
          <a:xfrm>
            <a:off x="8534400" y="6260358"/>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2</a:t>
            </a:r>
          </a:p>
        </p:txBody>
      </p:sp>
      <p:sp>
        <p:nvSpPr>
          <p:cNvPr id="11" name="TextBox 10"/>
          <p:cNvSpPr txBox="1"/>
          <p:nvPr/>
        </p:nvSpPr>
        <p:spPr>
          <a:xfrm>
            <a:off x="3505200" y="1371599"/>
            <a:ext cx="5143932" cy="4016484"/>
          </a:xfrm>
          <a:prstGeom prst="rect">
            <a:avLst/>
          </a:prstGeom>
          <a:noFill/>
        </p:spPr>
        <p:txBody>
          <a:bodyPr wrap="square" rtlCol="0">
            <a:spAutoFit/>
          </a:bodyPr>
          <a:lstStyle/>
          <a:p>
            <a:pPr>
              <a:lnSpc>
                <a:spcPts val="1750"/>
              </a:lnSpc>
            </a:pPr>
            <a:r>
              <a:rPr lang="en-US" sz="2500" b="1" i="1" dirty="0" smtClean="0">
                <a:solidFill>
                  <a:schemeClr val="accent2"/>
                </a:solidFill>
                <a:latin typeface="Arial" panose="020B0604020202020204" pitchFamily="34" charset="0"/>
                <a:cs typeface="Arial" panose="020B0604020202020204" pitchFamily="34" charset="0"/>
              </a:rPr>
              <a:t>Activity</a:t>
            </a:r>
          </a:p>
          <a:p>
            <a:pPr>
              <a:lnSpc>
                <a:spcPts val="1750"/>
              </a:lnSpc>
            </a:pPr>
            <a:endParaRPr lang="en-US" sz="2500" b="1" i="1" dirty="0" smtClean="0">
              <a:solidFill>
                <a:srgbClr val="1B75BC"/>
              </a:solidFill>
              <a:latin typeface="Arial" panose="020B0604020202020204" pitchFamily="34" charset="0"/>
              <a:cs typeface="Arial" panose="020B0604020202020204" pitchFamily="34" charset="0"/>
            </a:endParaRPr>
          </a:p>
          <a:p>
            <a:pPr>
              <a:lnSpc>
                <a:spcPts val="1750"/>
              </a:lnSpc>
            </a:pPr>
            <a:endParaRPr lang="en-US" sz="2500" b="1" i="1" dirty="0">
              <a:solidFill>
                <a:srgbClr val="1B75BC"/>
              </a:solidFill>
              <a:latin typeface="Arial" panose="020B0604020202020204" pitchFamily="34" charset="0"/>
              <a:cs typeface="Arial" panose="020B0604020202020204" pitchFamily="34" charset="0"/>
            </a:endParaRPr>
          </a:p>
          <a:p>
            <a:pPr>
              <a:lnSpc>
                <a:spcPts val="1750"/>
              </a:lnSpc>
            </a:pPr>
            <a:r>
              <a:rPr lang="en-US" sz="2500" b="1" i="1" dirty="0" smtClean="0">
                <a:solidFill>
                  <a:srgbClr val="1B75BC"/>
                </a:solidFill>
                <a:latin typeface="Arial" panose="020B0604020202020204" pitchFamily="34" charset="0"/>
                <a:cs typeface="Arial" panose="020B0604020202020204" pitchFamily="34" charset="0"/>
              </a:rPr>
              <a:t>Welcome/Review</a:t>
            </a:r>
          </a:p>
          <a:p>
            <a:pPr>
              <a:lnSpc>
                <a:spcPts val="1750"/>
              </a:lnSpc>
              <a:buFont typeface="Arial"/>
              <a:buChar char="•"/>
            </a:pPr>
            <a:r>
              <a:rPr lang="en-US" sz="14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Icebreaker</a:t>
            </a:r>
          </a:p>
          <a:p>
            <a:pPr>
              <a:lnSpc>
                <a:spcPts val="1750"/>
              </a:lnSpc>
            </a:pPr>
            <a:endParaRPr lang="en-US" sz="2500" b="1" i="1" dirty="0" smtClean="0">
              <a:solidFill>
                <a:srgbClr val="00B0D8"/>
              </a:solidFill>
              <a:latin typeface="Arial" panose="020B0604020202020204" pitchFamily="34" charset="0"/>
              <a:cs typeface="Arial" panose="020B0604020202020204" pitchFamily="34" charset="0"/>
            </a:endParaRPr>
          </a:p>
          <a:p>
            <a:pPr>
              <a:lnSpc>
                <a:spcPts val="1750"/>
              </a:lnSpc>
            </a:pPr>
            <a:endParaRPr lang="en-US" sz="1600" b="1" i="1" dirty="0" smtClean="0">
              <a:solidFill>
                <a:srgbClr val="00B0D8"/>
              </a:solidFill>
              <a:latin typeface="Arial" panose="020B0604020202020204" pitchFamily="34" charset="0"/>
              <a:cs typeface="Arial" panose="020B0604020202020204" pitchFamily="34" charset="0"/>
            </a:endParaRPr>
          </a:p>
          <a:p>
            <a:pPr>
              <a:lnSpc>
                <a:spcPts val="1750"/>
              </a:lnSpc>
            </a:pPr>
            <a:r>
              <a:rPr lang="en-US" sz="2500" b="1" i="1" dirty="0" smtClean="0">
                <a:solidFill>
                  <a:srgbClr val="00B0D8"/>
                </a:solidFill>
                <a:latin typeface="Arial" panose="020B0604020202020204" pitchFamily="34" charset="0"/>
                <a:cs typeface="Arial" panose="020B0604020202020204" pitchFamily="34" charset="0"/>
              </a:rPr>
              <a:t>Social Capital Presentation</a:t>
            </a:r>
          </a:p>
          <a:p>
            <a:pPr>
              <a:lnSpc>
                <a:spcPts val="1750"/>
              </a:lnSpc>
            </a:pPr>
            <a:endParaRPr lang="en-US" sz="1400" b="1" i="1" dirty="0" smtClean="0">
              <a:solidFill>
                <a:srgbClr val="1B75BC"/>
              </a:solidFill>
              <a:latin typeface="Arial" panose="020B0604020202020204" pitchFamily="34" charset="0"/>
              <a:cs typeface="Arial" panose="020B0604020202020204" pitchFamily="34" charset="0"/>
            </a:endParaRPr>
          </a:p>
          <a:p>
            <a:pPr>
              <a:lnSpc>
                <a:spcPts val="1750"/>
              </a:lnSpc>
            </a:pPr>
            <a:endParaRPr lang="en-US" sz="2500" b="1" i="1" dirty="0" smtClean="0">
              <a:solidFill>
                <a:srgbClr val="791344"/>
              </a:solidFill>
              <a:latin typeface="Arial" panose="020B0604020202020204" pitchFamily="34" charset="0"/>
              <a:cs typeface="Arial" panose="020B0604020202020204" pitchFamily="34" charset="0"/>
            </a:endParaRPr>
          </a:p>
          <a:p>
            <a:pPr>
              <a:lnSpc>
                <a:spcPts val="1750"/>
              </a:lnSpc>
            </a:pPr>
            <a:r>
              <a:rPr lang="en-US" sz="2500" b="1" i="1" dirty="0" smtClean="0">
                <a:solidFill>
                  <a:srgbClr val="791344"/>
                </a:solidFill>
                <a:latin typeface="Arial" panose="020B0604020202020204" pitchFamily="34" charset="0"/>
                <a:cs typeface="Arial" panose="020B0604020202020204" pitchFamily="34" charset="0"/>
              </a:rPr>
              <a:t>Community Building</a:t>
            </a:r>
          </a:p>
          <a:p>
            <a:pPr>
              <a:lnSpc>
                <a:spcPts val="1750"/>
              </a:lnSpc>
            </a:pPr>
            <a:endParaRPr lang="en-US" sz="2500" b="1" i="1" dirty="0" smtClean="0">
              <a:solidFill>
                <a:srgbClr val="DA5120"/>
              </a:solidFill>
              <a:latin typeface="Arial" panose="020B0604020202020204" pitchFamily="34" charset="0"/>
              <a:cs typeface="Arial" panose="020B0604020202020204" pitchFamily="34" charset="0"/>
            </a:endParaRPr>
          </a:p>
          <a:p>
            <a:pPr lvl="0">
              <a:lnSpc>
                <a:spcPts val="1750"/>
              </a:lnSpc>
            </a:pPr>
            <a:endParaRPr lang="en-US" sz="1400" b="1" i="1" dirty="0" smtClean="0">
              <a:solidFill>
                <a:prstClr val="black"/>
              </a:solidFill>
              <a:latin typeface="Arial" panose="020B0604020202020204" pitchFamily="34" charset="0"/>
              <a:cs typeface="Arial" panose="020B0604020202020204" pitchFamily="34" charset="0"/>
            </a:endParaRPr>
          </a:p>
          <a:p>
            <a:pPr lvl="0">
              <a:lnSpc>
                <a:spcPts val="1750"/>
              </a:lnSpc>
            </a:pPr>
            <a:r>
              <a:rPr lang="en-US" sz="2500" b="1" i="1" dirty="0" smtClean="0">
                <a:solidFill>
                  <a:srgbClr val="147B33"/>
                </a:solidFill>
                <a:latin typeface="Arial" panose="020B0604020202020204" pitchFamily="34" charset="0"/>
                <a:cs typeface="Arial" panose="020B0604020202020204" pitchFamily="34" charset="0"/>
              </a:rPr>
              <a:t>Block by Block Video</a:t>
            </a:r>
          </a:p>
          <a:p>
            <a:pPr lvl="0">
              <a:lnSpc>
                <a:spcPts val="1750"/>
              </a:lnSpc>
            </a:pPr>
            <a:endParaRPr lang="en-US" sz="1400" b="1" i="1" dirty="0" smtClean="0">
              <a:solidFill>
                <a:prstClr val="black"/>
              </a:solidFill>
              <a:latin typeface="Arial" panose="020B0604020202020204" pitchFamily="34" charset="0"/>
              <a:cs typeface="Arial" panose="020B0604020202020204" pitchFamily="34" charset="0"/>
            </a:endParaRPr>
          </a:p>
          <a:p>
            <a:pPr lvl="0">
              <a:lnSpc>
                <a:spcPts val="1750"/>
              </a:lnSpc>
            </a:pPr>
            <a:endParaRPr lang="en-US" sz="1400" b="1" i="1" dirty="0" smtClean="0">
              <a:solidFill>
                <a:prstClr val="black"/>
              </a:solidFill>
              <a:latin typeface="Arial" panose="020B0604020202020204" pitchFamily="34" charset="0"/>
              <a:cs typeface="Arial" panose="020B0604020202020204" pitchFamily="34" charset="0"/>
            </a:endParaRPr>
          </a:p>
          <a:p>
            <a:pPr lvl="0">
              <a:lnSpc>
                <a:spcPts val="1750"/>
              </a:lnSpc>
            </a:pPr>
            <a:r>
              <a:rPr lang="en-US" sz="2500" b="1" i="1" dirty="0" smtClean="0">
                <a:solidFill>
                  <a:srgbClr val="DEAB43"/>
                </a:solidFill>
                <a:latin typeface="Arial" panose="020B0604020202020204" pitchFamily="34" charset="0"/>
                <a:cs typeface="Arial" panose="020B0604020202020204" pitchFamily="34" charset="0"/>
              </a:rPr>
              <a:t>Conclusion</a:t>
            </a:r>
            <a:endParaRPr lang="en-US" sz="1400" dirty="0" smtClean="0">
              <a:solidFill>
                <a:srgbClr val="DEAB43"/>
              </a:solidFill>
              <a:latin typeface="Arial" panose="020B0604020202020204" pitchFamily="34" charset="0"/>
              <a:cs typeface="Arial" panose="020B0604020202020204" pitchFamily="34" charset="0"/>
            </a:endParaRPr>
          </a:p>
        </p:txBody>
      </p:sp>
      <p:sp>
        <p:nvSpPr>
          <p:cNvPr id="12" name="Rounded Rectangle 11"/>
          <p:cNvSpPr/>
          <p:nvPr/>
        </p:nvSpPr>
        <p:spPr>
          <a:xfrm>
            <a:off x="3550896" y="1210732"/>
            <a:ext cx="5190066" cy="4275668"/>
          </a:xfrm>
          <a:prstGeom prst="roundRect">
            <a:avLst>
              <a:gd name="adj" fmla="val 2691"/>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3572893" y="2743596"/>
            <a:ext cx="51901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573177" y="4800202"/>
            <a:ext cx="5178532" cy="3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584468" y="3428602"/>
            <a:ext cx="517853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572893" y="4114402"/>
            <a:ext cx="5178532" cy="3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584468" y="1828402"/>
            <a:ext cx="515649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325965" y="990600"/>
            <a:ext cx="3009902" cy="4800599"/>
          </a:xfrm>
          <a:prstGeom prst="roundRect">
            <a:avLst>
              <a:gd name="adj" fmla="val 4755"/>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91440" indent="-91440" algn="ctr">
              <a:lnSpc>
                <a:spcPts val="1900"/>
              </a:lnSpc>
            </a:pPr>
            <a:endParaRPr lang="en-US" sz="2000" b="1" dirty="0" smtClean="0">
              <a:latin typeface="Arial" panose="020B0604020202020204" pitchFamily="34" charset="0"/>
              <a:cs typeface="Arial" panose="020B0604020202020204" pitchFamily="34" charset="0"/>
            </a:endParaRPr>
          </a:p>
          <a:p>
            <a:pPr marL="91440" indent="-91440" algn="ctr">
              <a:lnSpc>
                <a:spcPts val="1900"/>
              </a:lnSpc>
            </a:pPr>
            <a:r>
              <a:rPr lang="en-US" sz="2000" b="1" dirty="0" smtClean="0">
                <a:latin typeface="Arial" panose="020B0604020202020204" pitchFamily="34" charset="0"/>
                <a:cs typeface="Arial" panose="020B0604020202020204" pitchFamily="34" charset="0"/>
              </a:rPr>
              <a:t>SESSION 2:</a:t>
            </a:r>
          </a:p>
          <a:p>
            <a:pPr indent="-91440" algn="ctr">
              <a:lnSpc>
                <a:spcPts val="1000"/>
              </a:lnSpc>
            </a:pPr>
            <a:endParaRPr lang="en-US" sz="2000" dirty="0" smtClean="0">
              <a:latin typeface="Arial" panose="020B0604020202020204" pitchFamily="34" charset="0"/>
              <a:cs typeface="Arial" panose="020B0604020202020204" pitchFamily="34" charset="0"/>
            </a:endParaRPr>
          </a:p>
          <a:p>
            <a:pPr indent="-91440" algn="ctr">
              <a:lnSpc>
                <a:spcPts val="1000"/>
              </a:lnSpc>
            </a:pPr>
            <a:endParaRPr lang="en-US" sz="2000" dirty="0" smtClean="0">
              <a:latin typeface="Arial" panose="020B0604020202020204" pitchFamily="34" charset="0"/>
              <a:cs typeface="Arial" panose="020B0604020202020204" pitchFamily="34" charset="0"/>
            </a:endParaRPr>
          </a:p>
          <a:p>
            <a:pPr marL="91440" indent="-91440">
              <a:lnSpc>
                <a:spcPts val="1600"/>
              </a:lnSpc>
              <a:buFont typeface="Arial"/>
              <a:buChar char="•"/>
              <a:defRPr/>
            </a:pPr>
            <a:r>
              <a:rPr lang="en-US" sz="2000" dirty="0" smtClean="0">
                <a:latin typeface="Arial" panose="020B0604020202020204" pitchFamily="34" charset="0"/>
                <a:cs typeface="Arial" panose="020B0604020202020204" pitchFamily="34" charset="0"/>
              </a:rPr>
              <a:t>Community Building Principles</a:t>
            </a:r>
          </a:p>
          <a:p>
            <a:pPr marL="514350" indent="-514350">
              <a:lnSpc>
                <a:spcPct val="80000"/>
              </a:lnSpc>
              <a:spcAft>
                <a:spcPct val="0"/>
              </a:spcAft>
              <a:defRPr/>
            </a:pPr>
            <a:endParaRPr lang="en-US" sz="1100" dirty="0" smtClean="0">
              <a:solidFill>
                <a:schemeClr val="tx1"/>
              </a:solidFill>
            </a:endParaRPr>
          </a:p>
        </p:txBody>
      </p:sp>
      <p:pic>
        <p:nvPicPr>
          <p:cNvPr id="1026" name="Picture 2" descr="C:\Users\acabal1\AppData\Local\Microsoft\Windows\Temporary Internet Files\Content.IE5\QEP80W2M\MP9004277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98" y="2438400"/>
            <a:ext cx="2779035" cy="1854137"/>
          </a:xfrm>
          <a:prstGeom prst="roundRect">
            <a:avLst>
              <a:gd name="adj" fmla="val 8594"/>
            </a:avLst>
          </a:prstGeom>
          <a:solidFill>
            <a:srgbClr val="FFFFFF">
              <a:shade val="85000"/>
            </a:srgbClr>
          </a:solidFill>
          <a:ln>
            <a:noFill/>
          </a:ln>
          <a:effectLs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76200" y="914400"/>
            <a:ext cx="4114801" cy="3276600"/>
          </a:xfrm>
        </p:spPr>
        <p:txBody>
          <a:bodyPr numCol="1">
            <a:normAutofit/>
          </a:bodyPr>
          <a:lstStyle/>
          <a:p>
            <a:r>
              <a:rPr lang="en-US" sz="2600" dirty="0" smtClean="0">
                <a:ea typeface="ＭＳ Ｐゴシック" pitchFamily="34" charset="-128"/>
              </a:rPr>
              <a:t>Name </a:t>
            </a:r>
          </a:p>
          <a:p>
            <a:r>
              <a:rPr lang="en-US" sz="2600" dirty="0" smtClean="0">
                <a:ea typeface="ＭＳ Ｐゴシック" pitchFamily="34" charset="-128"/>
              </a:rPr>
              <a:t>Review Session 1:</a:t>
            </a:r>
          </a:p>
          <a:p>
            <a:pPr lvl="1">
              <a:buFont typeface="Wingdings" panose="05000000000000000000" pitchFamily="2" charset="2"/>
              <a:buChar char="ü"/>
            </a:pPr>
            <a:r>
              <a:rPr lang="en-US" sz="2600" dirty="0" smtClean="0">
                <a:ea typeface="ＭＳ Ｐゴシック" pitchFamily="34" charset="-128"/>
              </a:rPr>
              <a:t>Something you remember</a:t>
            </a:r>
          </a:p>
          <a:p>
            <a:pPr lvl="1">
              <a:buFont typeface="Wingdings" panose="05000000000000000000" pitchFamily="2" charset="2"/>
              <a:buChar char="ü"/>
            </a:pPr>
            <a:r>
              <a:rPr lang="en-US" sz="2600" dirty="0" smtClean="0">
                <a:ea typeface="ＭＳ Ｐゴシック" pitchFamily="34" charset="-128"/>
              </a:rPr>
              <a:t>Any questions/suggestions</a:t>
            </a:r>
          </a:p>
          <a:p>
            <a:endParaRPr lang="en-US" dirty="0" smtClean="0">
              <a:ea typeface="ＭＳ Ｐゴシック" pitchFamily="34" charset="-128"/>
            </a:endParaRP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B9D59A50-D4B2-404C-AE40-621CBEA96AFF}" type="slidenum">
              <a:rPr lang="en-US" smtClean="0">
                <a:solidFill>
                  <a:srgbClr val="9D2512"/>
                </a:solidFill>
              </a:rPr>
              <a:pPr eaLnBrk="1" hangingPunct="1"/>
              <a:t>3</a:t>
            </a:fld>
            <a:endParaRPr lang="en-US" dirty="0" smtClean="0">
              <a:solidFill>
                <a:srgbClr val="9D2512"/>
              </a:solidFill>
            </a:endParaRPr>
          </a:p>
        </p:txBody>
      </p:sp>
      <p:sp>
        <p:nvSpPr>
          <p:cNvPr id="6" name="Rounded Rectangle 5"/>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latin typeface="+mj-lt"/>
              </a:rPr>
              <a:t>INTRODUCTIONS AND SESSION REVIEW</a:t>
            </a:r>
            <a:endParaRPr lang="en-US" sz="2800" dirty="0">
              <a:latin typeface="+mj-lt"/>
            </a:endParaRPr>
          </a:p>
        </p:txBody>
      </p:sp>
      <p:sp>
        <p:nvSpPr>
          <p:cNvPr id="8" name="Oval 7"/>
          <p:cNvSpPr/>
          <p:nvPr/>
        </p:nvSpPr>
        <p:spPr>
          <a:xfrm>
            <a:off x="8534400" y="6260358"/>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3</a:t>
            </a:r>
          </a:p>
        </p:txBody>
      </p:sp>
      <p:pic>
        <p:nvPicPr>
          <p:cNvPr id="2050" name="Picture 2" descr="C:\Users\acabal1\AppData\Local\Microsoft\Windows\Temporary Internet Files\Content.IE5\G89OTS4H\MP9004423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719" y="1066800"/>
            <a:ext cx="4523758" cy="3006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4495800"/>
            <a:ext cx="8229600" cy="1354217"/>
          </a:xfrm>
          <a:prstGeom prst="rect">
            <a:avLst/>
          </a:prstGeom>
          <a:noFill/>
        </p:spPr>
        <p:txBody>
          <a:bodyPr wrap="square" rtlCol="0">
            <a:spAutoFit/>
          </a:bodyPr>
          <a:lstStyle/>
          <a:p>
            <a:r>
              <a:rPr lang="en-US" sz="3200" b="1" dirty="0">
                <a:latin typeface="+mn-lt"/>
                <a:ea typeface="ＭＳ Ｐゴシック" pitchFamily="34" charset="-128"/>
              </a:rPr>
              <a:t>Homework</a:t>
            </a:r>
            <a:r>
              <a:rPr lang="en-US" sz="3200" dirty="0">
                <a:latin typeface="+mn-lt"/>
                <a:ea typeface="ＭＳ Ｐゴシック" pitchFamily="34" charset="-128"/>
              </a:rPr>
              <a:t>: Share any </a:t>
            </a:r>
            <a:r>
              <a:rPr lang="en-US" sz="3200" dirty="0" smtClean="0">
                <a:latin typeface="+mn-lt"/>
                <a:ea typeface="ＭＳ Ｐゴシック" pitchFamily="34" charset="-128"/>
              </a:rPr>
              <a:t>interactions </a:t>
            </a:r>
            <a:r>
              <a:rPr lang="en-US" sz="3200" dirty="0">
                <a:latin typeface="+mn-lt"/>
                <a:ea typeface="ＭＳ Ｐゴシック" pitchFamily="34" charset="-128"/>
              </a:rPr>
              <a:t>you have had </a:t>
            </a:r>
            <a:r>
              <a:rPr lang="en-US" sz="3200" dirty="0" smtClean="0">
                <a:latin typeface="+mn-lt"/>
                <a:ea typeface="ＭＳ Ｐゴシック" pitchFamily="34" charset="-128"/>
              </a:rPr>
              <a:t>with </a:t>
            </a:r>
            <a:r>
              <a:rPr lang="en-US" sz="3200" dirty="0">
                <a:latin typeface="+mn-lt"/>
                <a:ea typeface="ＭＳ Ｐゴシック" pitchFamily="34" charset="-128"/>
              </a:rPr>
              <a:t>community members </a:t>
            </a:r>
            <a:r>
              <a:rPr lang="en-US" sz="3200" dirty="0" smtClean="0">
                <a:latin typeface="+mn-lt"/>
                <a:ea typeface="ＭＳ Ｐゴシック" pitchFamily="34" charset="-128"/>
              </a:rPr>
              <a:t>in </a:t>
            </a:r>
            <a:r>
              <a:rPr lang="en-US" sz="3200" dirty="0">
                <a:latin typeface="+mn-lt"/>
                <a:ea typeface="ＭＳ Ｐゴシック" pitchFamily="34" charset="-128"/>
              </a:rPr>
              <a:t>the past week</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3818369" y="5674078"/>
            <a:ext cx="5111142" cy="381000"/>
          </a:xfrm>
        </p:spPr>
        <p:txBody>
          <a:bodyPr>
            <a:noAutofit/>
          </a:bodyPr>
          <a:lstStyle/>
          <a:p>
            <a:pPr marL="0" indent="0">
              <a:buNone/>
            </a:pPr>
            <a:r>
              <a:rPr lang="en-US" sz="1800" b="1" dirty="0" smtClean="0">
                <a:solidFill>
                  <a:schemeClr val="tx2"/>
                </a:solidFill>
                <a:ea typeface="ＭＳ Ｐゴシック" pitchFamily="34" charset="-128"/>
                <a:hlinkClick r:id="rId3"/>
              </a:rPr>
              <a:t>http://www.youtube.com/watch?v=saUjx_WTvMY</a:t>
            </a: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E1178FAD-4D52-425D-821C-BF357ABD37E2}" type="slidenum">
              <a:rPr lang="en-US" smtClean="0">
                <a:solidFill>
                  <a:srgbClr val="9D2512"/>
                </a:solidFill>
              </a:rPr>
              <a:pPr eaLnBrk="1" hangingPunct="1"/>
              <a:t>4</a:t>
            </a:fld>
            <a:endParaRPr lang="en-US" dirty="0" smtClean="0">
              <a:solidFill>
                <a:srgbClr val="9D2512"/>
              </a:solidFill>
            </a:endParaRPr>
          </a:p>
        </p:txBody>
      </p:sp>
      <p:sp>
        <p:nvSpPr>
          <p:cNvPr id="11" name="Rectangle 10"/>
          <p:cNvSpPr/>
          <p:nvPr/>
        </p:nvSpPr>
        <p:spPr>
          <a:xfrm>
            <a:off x="240323" y="1104296"/>
            <a:ext cx="8675077" cy="1569660"/>
          </a:xfrm>
          <a:prstGeom prst="rect">
            <a:avLst/>
          </a:prstGeom>
        </p:spPr>
        <p:txBody>
          <a:bodyPr wrap="square">
            <a:spAutoFit/>
          </a:bodyPr>
          <a:lstStyle/>
          <a:p>
            <a:r>
              <a:rPr lang="en-US" sz="2400" b="1" dirty="0" smtClean="0">
                <a:latin typeface="+mn-lt"/>
              </a:rPr>
              <a:t>Watch this inspiring video about how a few Lakeside moms joined forces with local organizations to have sidewalks built outside their children's school. As lead mom Kelly Bailey says in the video: "It's amazing what just a few people can do.”</a:t>
            </a:r>
            <a:endParaRPr lang="en-US" sz="2400" b="1" dirty="0">
              <a:latin typeface="+mn-lt"/>
            </a:endParaRPr>
          </a:p>
        </p:txBody>
      </p:sp>
      <p:sp>
        <p:nvSpPr>
          <p:cNvPr id="9" name="Rounded Rectangle 8"/>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p:nvSpPr>
        <p:spPr>
          <a:xfrm>
            <a:off x="228600" y="228600"/>
            <a:ext cx="8686800" cy="7620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LAKESIDE PARENTS MAKE A DIFFERENCE</a:t>
            </a:r>
            <a:endParaRPr lang="en-US" sz="2800" dirty="0"/>
          </a:p>
        </p:txBody>
      </p:sp>
      <p:sp>
        <p:nvSpPr>
          <p:cNvPr id="12" name="Oval 11"/>
          <p:cNvSpPr/>
          <p:nvPr/>
        </p:nvSpPr>
        <p:spPr>
          <a:xfrm>
            <a:off x="8534400" y="6260358"/>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4</a:t>
            </a:r>
          </a:p>
        </p:txBody>
      </p:sp>
      <p:sp>
        <p:nvSpPr>
          <p:cNvPr id="4" name="Action Button: Movie 3">
            <a:hlinkClick r:id="" action="ppaction://noaction" highlightClick="1"/>
          </p:cNvPr>
          <p:cNvSpPr/>
          <p:nvPr/>
        </p:nvSpPr>
        <p:spPr>
          <a:xfrm>
            <a:off x="890411" y="342900"/>
            <a:ext cx="533400" cy="533400"/>
          </a:xfrm>
          <a:prstGeom prst="actionButtonMovi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noaction" highlightClick="1"/>
          </p:cNvPr>
          <p:cNvSpPr/>
          <p:nvPr/>
        </p:nvSpPr>
        <p:spPr>
          <a:xfrm>
            <a:off x="3429000" y="5715000"/>
            <a:ext cx="381000" cy="381000"/>
          </a:xfrm>
          <a:prstGeom prst="actionButtonForwardNex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971800"/>
            <a:ext cx="6538195" cy="2338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9D05805-A347-4CCC-8043-B2101A3EDA69}" type="slidenum">
              <a:rPr lang="en-US" smtClean="0"/>
              <a:pPr>
                <a:defRPr/>
              </a:pPr>
              <a:t>5</a:t>
            </a:fld>
            <a:endParaRPr lang="en-US" dirty="0"/>
          </a:p>
        </p:txBody>
      </p:sp>
      <p:sp>
        <p:nvSpPr>
          <p:cNvPr id="5" name="Rectangle 4"/>
          <p:cNvSpPr txBox="1">
            <a:spLocks/>
          </p:cNvSpPr>
          <p:nvPr/>
        </p:nvSpPr>
        <p:spPr bwMode="auto">
          <a:xfrm>
            <a:off x="3886200" y="1010653"/>
            <a:ext cx="5029201" cy="363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smtClean="0">
                <a:ln>
                  <a:noFill/>
                </a:ln>
                <a:effectLst/>
                <a:uLnTx/>
                <a:uFillTx/>
                <a:latin typeface="+mj-lt"/>
                <a:ea typeface="ＭＳ Ｐゴシック" pitchFamily="-111" charset="-128"/>
                <a:cs typeface="+mj-cs"/>
              </a:rPr>
              <a:t>Why address health concerns</a:t>
            </a:r>
            <a:br>
              <a:rPr kumimoji="0" lang="en-US" sz="4800" b="0" i="0" u="none" strike="noStrike" kern="1200" cap="none" spc="0" normalizeH="0" baseline="0" noProof="0" dirty="0" smtClean="0">
                <a:ln>
                  <a:noFill/>
                </a:ln>
                <a:effectLst/>
                <a:uLnTx/>
                <a:uFillTx/>
                <a:latin typeface="+mj-lt"/>
                <a:ea typeface="ＭＳ Ｐゴシック" pitchFamily="-111" charset="-128"/>
                <a:cs typeface="+mj-cs"/>
              </a:rPr>
            </a:br>
            <a:r>
              <a:rPr kumimoji="0" lang="en-US" sz="4800" b="0" i="0" u="none" strike="noStrike" kern="1200" cap="none" spc="0" normalizeH="0" baseline="0" noProof="0" dirty="0" smtClean="0">
                <a:ln>
                  <a:noFill/>
                </a:ln>
                <a:effectLst/>
                <a:uLnTx/>
                <a:uFillTx/>
                <a:latin typeface="+mj-lt"/>
                <a:ea typeface="ＭＳ Ｐゴシック" pitchFamily="-111" charset="-128"/>
                <a:cs typeface="+mj-cs"/>
              </a:rPr>
              <a:t>with a community-involvement approach?</a:t>
            </a:r>
          </a:p>
        </p:txBody>
      </p:sp>
      <p:pic>
        <p:nvPicPr>
          <p:cNvPr id="6" name="Picture 5" descr="Boy with Veggie Bas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124200"/>
            <a:ext cx="3140075" cy="2350968"/>
          </a:xfrm>
          <a:prstGeom prst="roundRect">
            <a:avLst/>
          </a:prstGeom>
          <a:noFill/>
          <a:ln w="76200">
            <a:noFill/>
            <a:miter lim="800000"/>
            <a:headEnd/>
            <a:tailEnd/>
          </a:ln>
          <a:extLst>
            <a:ext uri="{909E8E84-426E-40DD-AFC4-6F175D3DCCD1}">
              <a14:hiddenFill xmlns:a14="http://schemas.microsoft.com/office/drawing/2010/main">
                <a:solidFill>
                  <a:srgbClr val="FFFFFF"/>
                </a:solidFill>
              </a14:hiddenFill>
            </a:ext>
          </a:extLst>
        </p:spPr>
      </p:pic>
      <p:pic>
        <p:nvPicPr>
          <p:cNvPr id="7" name="Picture 7" descr="Biking in the C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161" y="886326"/>
            <a:ext cx="2682708" cy="2009481"/>
          </a:xfrm>
          <a:prstGeom prst="roundRect">
            <a:avLst>
              <a:gd name="adj" fmla="val 8594"/>
            </a:avLst>
          </a:prstGeom>
          <a:solidFill>
            <a:srgbClr val="FFFFFF">
              <a:shade val="85000"/>
            </a:srgbClr>
          </a:solidFill>
          <a:ln>
            <a:noFill/>
          </a:ln>
          <a:effectLst/>
          <a:extLst/>
        </p:spPr>
      </p:pic>
      <p:sp>
        <p:nvSpPr>
          <p:cNvPr id="9" name="Slide Number Placeholder 1"/>
          <p:cNvSpPr txBox="1">
            <a:spLocks/>
          </p:cNvSpPr>
          <p:nvPr/>
        </p:nvSpPr>
        <p:spPr>
          <a:xfrm>
            <a:off x="4267200" y="6324600"/>
            <a:ext cx="609600" cy="441325"/>
          </a:xfrm>
          <a:prstGeom prst="rect">
            <a:avLst/>
          </a:prstGeom>
        </p:spPr>
        <p:txBody>
          <a:bodyPr vert="horz" wrap="square" lIns="45720" tIns="45720" rIns="4572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11B20B4-CDED-433F-8DBB-6394D91B8F00}" type="slidenum">
              <a:rPr kumimoji="0" lang="en-US" sz="1600" b="0" i="0" u="none" strike="noStrike" kern="1200" cap="none" spc="0" normalizeH="0" baseline="0" noProof="0" smtClean="0">
                <a:ln>
                  <a:noFill/>
                </a:ln>
                <a:solidFill>
                  <a:srgbClr val="9D2512"/>
                </a:solidFill>
                <a:effectLst/>
                <a:uLnTx/>
                <a:uFillTx/>
                <a:latin typeface="Georgia" pitchFamily="-111"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sz="1600" b="0" i="0" u="none" strike="noStrike" kern="1200" cap="none" spc="0" normalizeH="0" baseline="0" noProof="0" dirty="0">
              <a:ln>
                <a:noFill/>
              </a:ln>
              <a:solidFill>
                <a:srgbClr val="9D2512"/>
              </a:solidFill>
              <a:effectLst/>
              <a:uLnTx/>
              <a:uFillTx/>
              <a:latin typeface="Georgia" pitchFamily="-111" charset="0"/>
              <a:ea typeface="+mn-ea"/>
              <a:cs typeface="Arial" charset="0"/>
            </a:endParaRPr>
          </a:p>
        </p:txBody>
      </p:sp>
      <p:sp>
        <p:nvSpPr>
          <p:cNvPr id="11" name="Rounded Rectangle 10"/>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HEALTH CONCERNS</a:t>
            </a:r>
            <a:endParaRPr lang="en-US" sz="2800" dirty="0"/>
          </a:p>
        </p:txBody>
      </p:sp>
      <p:sp>
        <p:nvSpPr>
          <p:cNvPr id="13" name="Oval 12"/>
          <p:cNvSpPr/>
          <p:nvPr/>
        </p:nvSpPr>
        <p:spPr>
          <a:xfrm>
            <a:off x="8534400" y="6260358"/>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9D05805-A347-4CCC-8043-B2101A3EDA69}" type="slidenum">
              <a:rPr lang="en-US" smtClean="0"/>
              <a:pPr>
                <a:defRPr/>
              </a:pPr>
              <a:t>6</a:t>
            </a:fld>
            <a:endParaRPr lang="en-US" dirty="0"/>
          </a:p>
        </p:txBody>
      </p:sp>
      <p:sp>
        <p:nvSpPr>
          <p:cNvPr id="8" name="Slide Number Placeholder 1"/>
          <p:cNvSpPr txBox="1">
            <a:spLocks/>
          </p:cNvSpPr>
          <p:nvPr/>
        </p:nvSpPr>
        <p:spPr>
          <a:xfrm>
            <a:off x="4267200" y="6324600"/>
            <a:ext cx="609600" cy="441325"/>
          </a:xfrm>
          <a:prstGeom prst="rect">
            <a:avLst/>
          </a:prstGeom>
        </p:spPr>
        <p:txBody>
          <a:bodyPr vert="horz" wrap="square" lIns="45720" tIns="45720" rIns="4572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11B20B4-CDED-433F-8DBB-6394D91B8F00}" type="slidenum">
              <a:rPr kumimoji="0" lang="en-US" sz="1600" b="0" i="0" u="none" strike="noStrike" kern="1200" cap="none" spc="0" normalizeH="0" baseline="0" noProof="0" smtClean="0">
                <a:ln>
                  <a:noFill/>
                </a:ln>
                <a:solidFill>
                  <a:srgbClr val="9D2512"/>
                </a:solidFill>
                <a:effectLst/>
                <a:uLnTx/>
                <a:uFillTx/>
                <a:latin typeface="Georgia" pitchFamily="-111"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n-US" sz="1600" b="0" i="0" u="none" strike="noStrike" kern="1200" cap="none" spc="0" normalizeH="0" baseline="0" noProof="0" dirty="0">
              <a:ln>
                <a:noFill/>
              </a:ln>
              <a:solidFill>
                <a:srgbClr val="9D2512"/>
              </a:solidFill>
              <a:effectLst/>
              <a:uLnTx/>
              <a:uFillTx/>
              <a:latin typeface="Georgia" pitchFamily="-111" charset="0"/>
              <a:ea typeface="+mn-ea"/>
              <a:cs typeface="Arial" charset="0"/>
            </a:endParaRPr>
          </a:p>
        </p:txBody>
      </p:sp>
      <p:sp>
        <p:nvSpPr>
          <p:cNvPr id="12" name="Rounded Rectangle 11"/>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8534400" y="6260358"/>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6</a:t>
            </a:r>
          </a:p>
        </p:txBody>
      </p:sp>
      <p:sp>
        <p:nvSpPr>
          <p:cNvPr id="22" name="Rectangle 21"/>
          <p:cNvSpPr/>
          <p:nvPr/>
        </p:nvSpPr>
        <p:spPr>
          <a:xfrm>
            <a:off x="318977" y="223284"/>
            <a:ext cx="2509283" cy="172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extBox 22"/>
          <p:cNvSpPr txBox="1"/>
          <p:nvPr/>
        </p:nvSpPr>
        <p:spPr>
          <a:xfrm>
            <a:off x="584790" y="85055"/>
            <a:ext cx="1977656" cy="1446550"/>
          </a:xfrm>
          <a:prstGeom prst="rect">
            <a:avLst/>
          </a:prstGeom>
          <a:noFill/>
        </p:spPr>
        <p:txBody>
          <a:bodyPr wrap="square" rtlCol="0">
            <a:spAutoFit/>
          </a:bodyPr>
          <a:lstStyle/>
          <a:p>
            <a:pPr algn="ctr"/>
            <a:r>
              <a:rPr lang="en-US" sz="8800" b="1" dirty="0" smtClean="0">
                <a:solidFill>
                  <a:schemeClr val="bg1"/>
                </a:solidFill>
                <a:latin typeface="+mj-lt"/>
              </a:rPr>
              <a:t>3</a:t>
            </a:r>
            <a:endParaRPr lang="en-US" sz="8800" b="1" dirty="0">
              <a:solidFill>
                <a:schemeClr val="bg1"/>
              </a:solidFill>
              <a:latin typeface="+mj-lt"/>
            </a:endParaRPr>
          </a:p>
        </p:txBody>
      </p:sp>
      <p:sp>
        <p:nvSpPr>
          <p:cNvPr id="24" name="TextBox 23"/>
          <p:cNvSpPr txBox="1"/>
          <p:nvPr/>
        </p:nvSpPr>
        <p:spPr>
          <a:xfrm>
            <a:off x="372139" y="1397861"/>
            <a:ext cx="2402958" cy="646331"/>
          </a:xfrm>
          <a:prstGeom prst="rect">
            <a:avLst/>
          </a:prstGeom>
          <a:noFill/>
        </p:spPr>
        <p:txBody>
          <a:bodyPr wrap="square" rtlCol="0">
            <a:spAutoFit/>
          </a:bodyPr>
          <a:lstStyle/>
          <a:p>
            <a:pPr algn="ctr"/>
            <a:r>
              <a:rPr lang="en-US" sz="3600" b="1" dirty="0" smtClean="0">
                <a:solidFill>
                  <a:schemeClr val="bg1"/>
                </a:solidFill>
                <a:latin typeface="+mj-lt"/>
              </a:rPr>
              <a:t>BEHAVIORS</a:t>
            </a:r>
            <a:endParaRPr lang="en-US" sz="3600" b="1" dirty="0">
              <a:solidFill>
                <a:schemeClr val="bg1"/>
              </a:solidFill>
              <a:latin typeface="+mj-lt"/>
            </a:endParaRPr>
          </a:p>
        </p:txBody>
      </p:sp>
      <p:sp>
        <p:nvSpPr>
          <p:cNvPr id="25" name="Rectangle 24"/>
          <p:cNvSpPr/>
          <p:nvPr/>
        </p:nvSpPr>
        <p:spPr>
          <a:xfrm>
            <a:off x="3143692" y="223284"/>
            <a:ext cx="2509283" cy="172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TextBox 25"/>
          <p:cNvSpPr txBox="1"/>
          <p:nvPr/>
        </p:nvSpPr>
        <p:spPr>
          <a:xfrm>
            <a:off x="3071034" y="85055"/>
            <a:ext cx="2691810" cy="1323439"/>
          </a:xfrm>
          <a:prstGeom prst="rect">
            <a:avLst/>
          </a:prstGeom>
          <a:noFill/>
        </p:spPr>
        <p:txBody>
          <a:bodyPr wrap="square" rtlCol="0">
            <a:spAutoFit/>
          </a:bodyPr>
          <a:lstStyle/>
          <a:p>
            <a:pPr algn="ctr"/>
            <a:r>
              <a:rPr lang="en-US" sz="8000" b="1" dirty="0" smtClean="0">
                <a:solidFill>
                  <a:schemeClr val="bg1"/>
                </a:solidFill>
                <a:latin typeface="+mj-lt"/>
              </a:rPr>
              <a:t>FOUR</a:t>
            </a:r>
            <a:endParaRPr lang="en-US" sz="8000" b="1" dirty="0">
              <a:solidFill>
                <a:schemeClr val="bg1"/>
              </a:solidFill>
              <a:latin typeface="+mj-lt"/>
            </a:endParaRPr>
          </a:p>
        </p:txBody>
      </p:sp>
      <p:sp>
        <p:nvSpPr>
          <p:cNvPr id="27" name="TextBox 26"/>
          <p:cNvSpPr txBox="1"/>
          <p:nvPr/>
        </p:nvSpPr>
        <p:spPr>
          <a:xfrm>
            <a:off x="3196854" y="1397861"/>
            <a:ext cx="2402958" cy="646331"/>
          </a:xfrm>
          <a:prstGeom prst="rect">
            <a:avLst/>
          </a:prstGeom>
          <a:noFill/>
        </p:spPr>
        <p:txBody>
          <a:bodyPr wrap="square" rtlCol="0">
            <a:spAutoFit/>
          </a:bodyPr>
          <a:lstStyle/>
          <a:p>
            <a:pPr algn="ctr"/>
            <a:r>
              <a:rPr lang="en-US" sz="3600" b="1" dirty="0" smtClean="0">
                <a:solidFill>
                  <a:schemeClr val="bg1"/>
                </a:solidFill>
                <a:latin typeface="+mj-lt"/>
              </a:rPr>
              <a:t>DISEASES</a:t>
            </a:r>
            <a:endParaRPr lang="en-US" sz="3600" b="1" dirty="0">
              <a:solidFill>
                <a:schemeClr val="bg1"/>
              </a:solidFill>
              <a:latin typeface="+mj-lt"/>
            </a:endParaRPr>
          </a:p>
        </p:txBody>
      </p:sp>
      <p:sp>
        <p:nvSpPr>
          <p:cNvPr id="28" name="Rectangle 27"/>
          <p:cNvSpPr/>
          <p:nvPr/>
        </p:nvSpPr>
        <p:spPr>
          <a:xfrm>
            <a:off x="6112159" y="223284"/>
            <a:ext cx="2509283" cy="172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Box 28"/>
          <p:cNvSpPr txBox="1"/>
          <p:nvPr/>
        </p:nvSpPr>
        <p:spPr>
          <a:xfrm>
            <a:off x="6377972" y="85055"/>
            <a:ext cx="1977656" cy="1446550"/>
          </a:xfrm>
          <a:prstGeom prst="rect">
            <a:avLst/>
          </a:prstGeom>
          <a:noFill/>
        </p:spPr>
        <p:txBody>
          <a:bodyPr wrap="square" rtlCol="0">
            <a:spAutoFit/>
          </a:bodyPr>
          <a:lstStyle/>
          <a:p>
            <a:pPr algn="ctr"/>
            <a:r>
              <a:rPr lang="en-US" sz="8800" b="1" dirty="0" smtClean="0">
                <a:solidFill>
                  <a:schemeClr val="bg1"/>
                </a:solidFill>
                <a:latin typeface="+mj-lt"/>
              </a:rPr>
              <a:t>50</a:t>
            </a:r>
            <a:endParaRPr lang="en-US" sz="8800" b="1" dirty="0">
              <a:solidFill>
                <a:schemeClr val="bg1"/>
              </a:solidFill>
              <a:latin typeface="+mj-lt"/>
            </a:endParaRPr>
          </a:p>
        </p:txBody>
      </p:sp>
      <p:sp>
        <p:nvSpPr>
          <p:cNvPr id="30" name="TextBox 29"/>
          <p:cNvSpPr txBox="1"/>
          <p:nvPr/>
        </p:nvSpPr>
        <p:spPr>
          <a:xfrm>
            <a:off x="6165321" y="1397861"/>
            <a:ext cx="2402958" cy="646331"/>
          </a:xfrm>
          <a:prstGeom prst="rect">
            <a:avLst/>
          </a:prstGeom>
          <a:noFill/>
        </p:spPr>
        <p:txBody>
          <a:bodyPr wrap="square" rtlCol="0">
            <a:spAutoFit/>
          </a:bodyPr>
          <a:lstStyle/>
          <a:p>
            <a:pPr algn="ctr"/>
            <a:r>
              <a:rPr lang="en-US" sz="3600" b="1" dirty="0" smtClean="0">
                <a:solidFill>
                  <a:schemeClr val="bg1"/>
                </a:solidFill>
                <a:latin typeface="+mj-lt"/>
              </a:rPr>
              <a:t>PERCENT</a:t>
            </a:r>
            <a:endParaRPr lang="en-US" sz="3600" b="1" dirty="0">
              <a:solidFill>
                <a:schemeClr val="bg1"/>
              </a:solidFill>
              <a:latin typeface="+mj-lt"/>
            </a:endParaRPr>
          </a:p>
        </p:txBody>
      </p:sp>
      <p:sp>
        <p:nvSpPr>
          <p:cNvPr id="31" name="TextBox 30"/>
          <p:cNvSpPr txBox="1"/>
          <p:nvPr/>
        </p:nvSpPr>
        <p:spPr>
          <a:xfrm rot="16200000">
            <a:off x="5825609" y="488358"/>
            <a:ext cx="1455182" cy="584775"/>
          </a:xfrm>
          <a:prstGeom prst="rect">
            <a:avLst/>
          </a:prstGeom>
          <a:noFill/>
        </p:spPr>
        <p:txBody>
          <a:bodyPr vert="horz" wrap="square" rtlCol="0">
            <a:spAutoFit/>
          </a:bodyPr>
          <a:lstStyle/>
          <a:p>
            <a:pPr algn="ctr"/>
            <a:r>
              <a:rPr lang="en-US" sz="3200" dirty="0" smtClean="0">
                <a:solidFill>
                  <a:schemeClr val="bg1"/>
                </a:solidFill>
                <a:latin typeface="+mj-lt"/>
              </a:rPr>
              <a:t>OVER</a:t>
            </a:r>
            <a:endParaRPr lang="en-US" sz="3200" dirty="0">
              <a:solidFill>
                <a:schemeClr val="bg1"/>
              </a:solidFill>
              <a:latin typeface="+mj-lt"/>
            </a:endParaRPr>
          </a:p>
        </p:txBody>
      </p:sp>
      <p:cxnSp>
        <p:nvCxnSpPr>
          <p:cNvPr id="32" name="Straight Connector 31"/>
          <p:cNvCxnSpPr/>
          <p:nvPr/>
        </p:nvCxnSpPr>
        <p:spPr>
          <a:xfrm>
            <a:off x="318977" y="1360972"/>
            <a:ext cx="250928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162297" y="1360326"/>
            <a:ext cx="250928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112893" y="1376595"/>
            <a:ext cx="250928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4" descr="004427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278" y="3897182"/>
            <a:ext cx="2655076" cy="19481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rgbClr val="000000"/>
                </a:solidFill>
                <a:miter lim="800000"/>
                <a:headEnd/>
                <a:tailEnd/>
              </a14:hiddenLine>
            </a:ext>
          </a:extLst>
        </p:spPr>
      </p:pic>
      <p:pic>
        <p:nvPicPr>
          <p:cNvPr id="37" name="Picture 7" descr="004096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7692" y="3883812"/>
            <a:ext cx="2010148" cy="19598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rgbClr val="000000"/>
                </a:solidFill>
                <a:miter lim="800000"/>
                <a:headEnd/>
                <a:tailEnd/>
              </a14:hiddenLine>
            </a:ext>
          </a:extLst>
        </p:spPr>
      </p:pic>
      <p:graphicFrame>
        <p:nvGraphicFramePr>
          <p:cNvPr id="38" name="Diagram 37"/>
          <p:cNvGraphicFramePr/>
          <p:nvPr>
            <p:extLst>
              <p:ext uri="{D42A27DB-BD31-4B8C-83A1-F6EECF244321}">
                <p14:modId xmlns:p14="http://schemas.microsoft.com/office/powerpoint/2010/main" val="3416859279"/>
              </p:ext>
            </p:extLst>
          </p:nvPr>
        </p:nvGraphicFramePr>
        <p:xfrm>
          <a:off x="299484" y="875338"/>
          <a:ext cx="8615916" cy="3919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9" name="Picture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20540" y="3935282"/>
            <a:ext cx="2819592" cy="18778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9D05805-A347-4CCC-8043-B2101A3EDA69}" type="slidenum">
              <a:rPr lang="en-US" smtClean="0"/>
              <a:pPr>
                <a:defRPr/>
              </a:pPr>
              <a:t>7</a:t>
            </a:fld>
            <a:endParaRPr lang="en-US" dirty="0"/>
          </a:p>
        </p:txBody>
      </p:sp>
      <p:sp>
        <p:nvSpPr>
          <p:cNvPr id="5" name="Content Placeholder 2"/>
          <p:cNvSpPr txBox="1">
            <a:spLocks/>
          </p:cNvSpPr>
          <p:nvPr/>
        </p:nvSpPr>
        <p:spPr bwMode="auto">
          <a:xfrm>
            <a:off x="352776" y="3505200"/>
            <a:ext cx="5638800" cy="252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Arial" panose="020B0604020202020204"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111" charset="-128"/>
                <a:cs typeface="+mn-cs"/>
              </a:rPr>
              <a:t>Community residents are the true</a:t>
            </a:r>
          </a:p>
          <a:p>
            <a:pPr marR="0" lvl="0" algn="l" defTabSz="914400" rtl="0" eaLnBrk="0" fontAlgn="base" latinLnBrk="0" hangingPunct="0">
              <a:lnSpc>
                <a:spcPct val="100000"/>
              </a:lnSpc>
              <a:spcBef>
                <a:spcPct val="20000"/>
              </a:spcBef>
              <a:spcAft>
                <a:spcPct val="0"/>
              </a:spcAft>
              <a:buClr>
                <a:schemeClr val="accent1"/>
              </a:buClr>
              <a:buSzPct val="85000"/>
              <a:tabLst/>
              <a:defRPr/>
            </a:pP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111" charset="-128"/>
                <a:cs typeface="+mn-cs"/>
              </a:rPr>
              <a:t> “</a:t>
            </a:r>
            <a:r>
              <a:rPr kumimoji="0" lang="en-US" sz="2600" b="0" i="0" u="sng" strike="noStrike" kern="1200" cap="none" spc="0" normalizeH="0" baseline="0" noProof="0" dirty="0" smtClean="0">
                <a:ln>
                  <a:noFill/>
                </a:ln>
                <a:solidFill>
                  <a:schemeClr val="tx1"/>
                </a:solidFill>
                <a:effectLst/>
                <a:uLnTx/>
                <a:uFillTx/>
                <a:latin typeface="+mn-lt"/>
                <a:ea typeface="ＭＳ Ｐゴシック" pitchFamily="-111" charset="-128"/>
                <a:cs typeface="+mn-cs"/>
              </a:rPr>
              <a:t>protectors</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111" charset="-128"/>
                <a:cs typeface="+mn-cs"/>
              </a:rPr>
              <a:t>” of neighborhoods</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Arial" panose="020B0604020202020204"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111" charset="-128"/>
                <a:cs typeface="+mn-cs"/>
              </a:rPr>
              <a:t>Authentic community leadership </a:t>
            </a:r>
          </a:p>
          <a:p>
            <a:pPr marR="0" lvl="0" algn="l" defTabSz="914400" rtl="0" eaLnBrk="0" fontAlgn="base" latinLnBrk="0" hangingPunct="0">
              <a:lnSpc>
                <a:spcPct val="100000"/>
              </a:lnSpc>
              <a:spcBef>
                <a:spcPct val="20000"/>
              </a:spcBef>
              <a:spcAft>
                <a:spcPct val="0"/>
              </a:spcAft>
              <a:buClr>
                <a:schemeClr val="accent1"/>
              </a:buClr>
              <a:buSzPct val="85000"/>
              <a:tabLst/>
              <a:defRPr/>
            </a:pPr>
            <a:r>
              <a:rPr lang="en-US" sz="2600" dirty="0" smtClean="0">
                <a:latin typeface="+mn-lt"/>
                <a:ea typeface="ＭＳ Ｐゴシック" pitchFamily="-111" charset="-128"/>
                <a:cs typeface="+mn-cs"/>
              </a:rPr>
              <a:t>    </a:t>
            </a:r>
            <a:r>
              <a:rPr kumimoji="0" lang="en-US" sz="2600" b="0" i="0" u="sng" strike="noStrike" kern="1200" cap="none" spc="0" normalizeH="0" baseline="0" noProof="0" dirty="0" smtClean="0">
                <a:ln>
                  <a:noFill/>
                </a:ln>
                <a:solidFill>
                  <a:schemeClr val="tx1"/>
                </a:solidFill>
                <a:effectLst/>
                <a:uLnTx/>
                <a:uFillTx/>
                <a:latin typeface="+mn-lt"/>
                <a:ea typeface="ＭＳ Ｐゴシック" pitchFamily="-111" charset="-128"/>
                <a:cs typeface="+mn-cs"/>
              </a:rPr>
              <a:t>moves policy</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Arial" panose="020B0604020202020204"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111" charset="-128"/>
                <a:cs typeface="+mn-cs"/>
              </a:rPr>
              <a:t>Community leadership is </a:t>
            </a:r>
            <a:r>
              <a:rPr kumimoji="0" lang="en-US" sz="2600" b="0" i="0" u="sng" strike="noStrike" kern="1200" cap="none" spc="0" normalizeH="0" baseline="0" noProof="0" dirty="0" smtClean="0">
                <a:ln>
                  <a:noFill/>
                </a:ln>
                <a:solidFill>
                  <a:schemeClr val="tx1"/>
                </a:solidFill>
                <a:effectLst/>
                <a:uLnTx/>
                <a:uFillTx/>
                <a:latin typeface="+mn-lt"/>
                <a:ea typeface="ＭＳ Ｐゴシック" pitchFamily="-111" charset="-128"/>
                <a:cs typeface="+mn-cs"/>
              </a:rPr>
              <a:t>sustainable</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endParaRPr kumimoji="0" lang="en-US" sz="2700" b="0" i="0" u="sng" strike="noStrike" kern="1200" cap="none" spc="0" normalizeH="0" baseline="0" noProof="0" dirty="0" smtClean="0">
              <a:ln>
                <a:noFill/>
              </a:ln>
              <a:solidFill>
                <a:schemeClr val="tx1"/>
              </a:solidFill>
              <a:effectLst/>
              <a:uLnTx/>
              <a:uFillTx/>
              <a:latin typeface="+mn-lt"/>
              <a:ea typeface="ＭＳ Ｐゴシック" pitchFamily="-111" charset="-128"/>
              <a:cs typeface="+mn-cs"/>
            </a:endParaRPr>
          </a:p>
        </p:txBody>
      </p:sp>
      <p:pic>
        <p:nvPicPr>
          <p:cNvPr id="6" name="Picture 2" descr="to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0673" y="1289723"/>
            <a:ext cx="2851633" cy="380999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7" name="Picture 2" descr="groupcert2"/>
          <p:cNvPicPr>
            <a:picLocks noChangeAspect="1" noChangeArrowheads="1"/>
          </p:cNvPicPr>
          <p:nvPr/>
        </p:nvPicPr>
        <p:blipFill>
          <a:blip r:embed="rId3" cstate="print">
            <a:extLst>
              <a:ext uri="{28A0092B-C50C-407E-A947-70E740481C1C}">
                <a14:useLocalDpi xmlns:a14="http://schemas.microsoft.com/office/drawing/2010/main" val="0"/>
              </a:ext>
            </a:extLst>
          </a:blip>
          <a:srcRect l="31401" t="11143" r="24264" b="55880"/>
          <a:stretch>
            <a:fillRect/>
          </a:stretch>
        </p:blipFill>
        <p:spPr bwMode="auto">
          <a:xfrm>
            <a:off x="352776" y="1089282"/>
            <a:ext cx="4246012" cy="2105441"/>
          </a:xfrm>
          <a:prstGeom prst="round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ounded Rectangle 7"/>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WHY INVOLVE THE COMMUNITY?</a:t>
            </a:r>
            <a:endParaRPr lang="en-US" sz="2800" dirty="0"/>
          </a:p>
        </p:txBody>
      </p:sp>
      <p:sp>
        <p:nvSpPr>
          <p:cNvPr id="11" name="Oval 10"/>
          <p:cNvSpPr/>
          <p:nvPr/>
        </p:nvSpPr>
        <p:spPr>
          <a:xfrm>
            <a:off x="8534400" y="6260358"/>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7</a:t>
            </a:r>
          </a:p>
        </p:txBody>
      </p:sp>
      <p:sp>
        <p:nvSpPr>
          <p:cNvPr id="14" name="Left-Right Arrow 13"/>
          <p:cNvSpPr/>
          <p:nvPr/>
        </p:nvSpPr>
        <p:spPr>
          <a:xfrm>
            <a:off x="4598788" y="1735182"/>
            <a:ext cx="1521885" cy="1098349"/>
          </a:xfrm>
          <a:prstGeom prst="leftRightArrow">
            <a:avLst/>
          </a:prstGeom>
          <a:solidFill>
            <a:schemeClr val="tx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447800"/>
            <a:ext cx="3048000" cy="914400"/>
          </a:xfrm>
          <a:ln>
            <a:noFill/>
          </a:ln>
        </p:spPr>
        <p:txBody>
          <a:bodyPr>
            <a:normAutofit fontScale="90000"/>
          </a:bodyPr>
          <a:lstStyle/>
          <a:p>
            <a:pPr eaLnBrk="1" hangingPunct="1"/>
            <a:r>
              <a:rPr lang="en-US" sz="4000" dirty="0" smtClean="0">
                <a:ln w="12700">
                  <a:solidFill>
                    <a:schemeClr val="tx2">
                      <a:satMod val="155000"/>
                    </a:schemeClr>
                  </a:solidFill>
                  <a:prstDash val="solid"/>
                </a:ln>
                <a:ea typeface="ＭＳ Ｐゴシック" pitchFamily="34" charset="-128"/>
              </a:rPr>
              <a:t>Social Capital </a:t>
            </a:r>
            <a:br>
              <a:rPr lang="en-US" sz="4000" dirty="0" smtClean="0">
                <a:ln w="12700">
                  <a:solidFill>
                    <a:schemeClr val="tx2">
                      <a:satMod val="155000"/>
                    </a:schemeClr>
                  </a:solidFill>
                  <a:prstDash val="solid"/>
                </a:ln>
                <a:ea typeface="ＭＳ Ｐゴシック" pitchFamily="34" charset="-128"/>
              </a:rPr>
            </a:br>
            <a:r>
              <a:rPr lang="en-US" sz="4000" dirty="0" smtClean="0">
                <a:ln w="12700">
                  <a:solidFill>
                    <a:schemeClr val="tx2">
                      <a:satMod val="155000"/>
                    </a:schemeClr>
                  </a:solidFill>
                  <a:prstDash val="solid"/>
                </a:ln>
                <a:ea typeface="ＭＳ Ｐゴシック" pitchFamily="34" charset="-128"/>
              </a:rPr>
              <a:t>is…</a:t>
            </a:r>
          </a:p>
        </p:txBody>
      </p:sp>
      <p:sp>
        <p:nvSpPr>
          <p:cNvPr id="19459" name="Text Placeholder 6"/>
          <p:cNvSpPr>
            <a:spLocks noGrp="1"/>
          </p:cNvSpPr>
          <p:nvPr>
            <p:ph type="body" sz="half" idx="2"/>
          </p:nvPr>
        </p:nvSpPr>
        <p:spPr>
          <a:xfrm>
            <a:off x="383822" y="2380584"/>
            <a:ext cx="3200400" cy="2387600"/>
          </a:xfrm>
        </p:spPr>
        <p:txBody>
          <a:bodyPr>
            <a:normAutofit/>
          </a:bodyPr>
          <a:lstStyle/>
          <a:p>
            <a:r>
              <a:rPr lang="en-US" sz="3200" dirty="0" smtClean="0">
                <a:ea typeface="ＭＳ Ｐゴシック" pitchFamily="34" charset="-128"/>
              </a:rPr>
              <a:t>…resources that make communities stronger.</a:t>
            </a:r>
          </a:p>
        </p:txBody>
      </p:sp>
      <p:sp>
        <p:nvSpPr>
          <p:cNvPr id="1946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66F77059-C380-4E98-94B0-DD10A9706244}" type="slidenum">
              <a:rPr lang="en-US" smtClean="0">
                <a:solidFill>
                  <a:srgbClr val="9D2512"/>
                </a:solidFill>
              </a:rPr>
              <a:pPr eaLnBrk="1" hangingPunct="1"/>
              <a:t>8</a:t>
            </a:fld>
            <a:endParaRPr lang="en-US" dirty="0" smtClean="0">
              <a:solidFill>
                <a:srgbClr val="9D2512"/>
              </a:solidFill>
            </a:endParaRPr>
          </a:p>
        </p:txBody>
      </p:sp>
      <p:sp>
        <p:nvSpPr>
          <p:cNvPr id="10" name="Rounded Rectangle 9"/>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228600" y="228600"/>
            <a:ext cx="8686800" cy="6096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WHAT IS NEEDED TO BUILD SOCIAL CAPITAL?</a:t>
            </a:r>
            <a:endParaRPr lang="en-US" sz="2800" dirty="0"/>
          </a:p>
        </p:txBody>
      </p:sp>
      <p:sp>
        <p:nvSpPr>
          <p:cNvPr id="12" name="Oval 11"/>
          <p:cNvSpPr/>
          <p:nvPr/>
        </p:nvSpPr>
        <p:spPr>
          <a:xfrm>
            <a:off x="8534400" y="6260358"/>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8</a:t>
            </a:r>
          </a:p>
        </p:txBody>
      </p:sp>
      <p:pic>
        <p:nvPicPr>
          <p:cNvPr id="15" name="Picture 14" descr="SocialCapita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581400" y="1447800"/>
            <a:ext cx="5410200" cy="42531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724400" y="1219200"/>
            <a:ext cx="4191000" cy="4800600"/>
          </a:xfrm>
          <a:prstGeom prst="roundRect">
            <a:avLst>
              <a:gd name="adj" fmla="val 27084"/>
            </a:avLst>
          </a:prstGeom>
          <a:solidFill>
            <a:schemeClr val="bg2"/>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4" name="Rounded Rectangle 13"/>
          <p:cNvSpPr/>
          <p:nvPr/>
        </p:nvSpPr>
        <p:spPr>
          <a:xfrm>
            <a:off x="228600" y="1219200"/>
            <a:ext cx="4191000" cy="4800600"/>
          </a:xfrm>
          <a:prstGeom prst="roundRect">
            <a:avLst>
              <a:gd name="adj" fmla="val 27084"/>
            </a:avLst>
          </a:prstGeom>
          <a:solidFill>
            <a:schemeClr val="bg2"/>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2" name="Text Placeholder 1"/>
          <p:cNvSpPr>
            <a:spLocks noGrp="1"/>
          </p:cNvSpPr>
          <p:nvPr>
            <p:ph type="body" idx="1"/>
          </p:nvPr>
        </p:nvSpPr>
        <p:spPr>
          <a:xfrm>
            <a:off x="228600" y="1219201"/>
            <a:ext cx="4191000" cy="609599"/>
          </a:xfrm>
        </p:spPr>
        <p:txBody>
          <a:bodyPr>
            <a:normAutofit/>
          </a:bodyPr>
          <a:lstStyle/>
          <a:p>
            <a:pPr algn="ctr">
              <a:buFont typeface="Wingdings 2" pitchFamily="-111" charset="2"/>
              <a:buNone/>
              <a:defRPr/>
            </a:pPr>
            <a:r>
              <a:rPr sz="3200" dirty="0"/>
              <a:t>Bonding</a:t>
            </a:r>
          </a:p>
        </p:txBody>
      </p:sp>
      <p:sp>
        <p:nvSpPr>
          <p:cNvPr id="4" name="Content Placeholder 3"/>
          <p:cNvSpPr>
            <a:spLocks noGrp="1"/>
          </p:cNvSpPr>
          <p:nvPr>
            <p:ph sz="half" idx="2"/>
          </p:nvPr>
        </p:nvSpPr>
        <p:spPr>
          <a:xfrm>
            <a:off x="304799" y="1905000"/>
            <a:ext cx="4114801" cy="1714500"/>
          </a:xfrm>
        </p:spPr>
        <p:txBody>
          <a:bodyPr>
            <a:normAutofit/>
          </a:bodyPr>
          <a:lstStyle/>
          <a:p>
            <a:pPr>
              <a:buFont typeface="Wingdings 2" pitchFamily="-111" charset="2"/>
              <a:buChar char=""/>
              <a:defRPr/>
            </a:pPr>
            <a:r>
              <a:rPr lang="en-US" sz="2400" b="1" dirty="0" smtClean="0"/>
              <a:t>Positive, sharing relationships in which residents know and help one another.</a:t>
            </a:r>
          </a:p>
        </p:txBody>
      </p:sp>
      <p:sp>
        <p:nvSpPr>
          <p:cNvPr id="5" name="Content Placeholder 4"/>
          <p:cNvSpPr>
            <a:spLocks noGrp="1"/>
          </p:cNvSpPr>
          <p:nvPr>
            <p:ph sz="quarter" idx="4"/>
          </p:nvPr>
        </p:nvSpPr>
        <p:spPr>
          <a:xfrm>
            <a:off x="4876800" y="1905001"/>
            <a:ext cx="4038600" cy="3809999"/>
          </a:xfrm>
        </p:spPr>
        <p:txBody>
          <a:bodyPr>
            <a:normAutofit/>
          </a:bodyPr>
          <a:lstStyle/>
          <a:p>
            <a:pPr>
              <a:buFont typeface="Wingdings 2" pitchFamily="-111" charset="2"/>
              <a:buChar char=""/>
              <a:defRPr/>
            </a:pPr>
            <a:r>
              <a:rPr lang="en-US" sz="2400" b="1" dirty="0" smtClean="0"/>
              <a:t>Additional relationships with people outside of your existing bonds.</a:t>
            </a:r>
          </a:p>
        </p:txBody>
      </p:sp>
      <p:sp>
        <p:nvSpPr>
          <p:cNvPr id="2048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2F741DA0-A5C1-4C45-830D-629F683AA0E7}" type="slidenum">
              <a:rPr lang="en-US" smtClean="0">
                <a:solidFill>
                  <a:srgbClr val="9D2512"/>
                </a:solidFill>
              </a:rPr>
              <a:pPr eaLnBrk="1" hangingPunct="1"/>
              <a:t>9</a:t>
            </a:fld>
            <a:endParaRPr lang="en-US" dirty="0" smtClean="0">
              <a:solidFill>
                <a:srgbClr val="9D2512"/>
              </a:solidFill>
            </a:endParaRPr>
          </a:p>
        </p:txBody>
      </p:sp>
      <p:sp>
        <p:nvSpPr>
          <p:cNvPr id="10" name="Rounded Rectangle 9"/>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228600" y="228600"/>
            <a:ext cx="8686800" cy="838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TWO FORMS OF SOCIAL CAPITAL: BONDING AND BRIDGING</a:t>
            </a:r>
            <a:endParaRPr lang="en-US" sz="2800" dirty="0"/>
          </a:p>
        </p:txBody>
      </p:sp>
      <p:sp>
        <p:nvSpPr>
          <p:cNvPr id="12" name="Oval 11"/>
          <p:cNvSpPr/>
          <p:nvPr/>
        </p:nvSpPr>
        <p:spPr>
          <a:xfrm>
            <a:off x="8534400" y="6260358"/>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9</a:t>
            </a:r>
          </a:p>
        </p:txBody>
      </p:sp>
      <p:sp>
        <p:nvSpPr>
          <p:cNvPr id="17" name="Text Placeholder 1"/>
          <p:cNvSpPr txBox="1">
            <a:spLocks/>
          </p:cNvSpPr>
          <p:nvPr/>
        </p:nvSpPr>
        <p:spPr>
          <a:xfrm>
            <a:off x="4724400" y="1219201"/>
            <a:ext cx="4191000" cy="6096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fontAlgn="auto">
              <a:spcAft>
                <a:spcPts val="0"/>
              </a:spcAft>
              <a:buFont typeface="Wingdings 2" pitchFamily="-111" charset="2"/>
              <a:buNone/>
              <a:defRPr/>
            </a:pPr>
            <a:r>
              <a:rPr lang="en-US" sz="3200" dirty="0" smtClean="0"/>
              <a:t>Bridging</a:t>
            </a:r>
            <a:endParaRPr lang="en-US" sz="3200" dirty="0"/>
          </a:p>
        </p:txBody>
      </p:sp>
      <p:pic>
        <p:nvPicPr>
          <p:cNvPr id="13" name="Picture 12" descr="2-5_Bonding.tiff"/>
          <p:cNvPicPr>
            <a:picLocks noChangeAspect="1"/>
          </p:cNvPicPr>
          <p:nvPr/>
        </p:nvPicPr>
        <p:blipFill>
          <a:blip r:embed="rId3"/>
          <a:stretch>
            <a:fillRect/>
          </a:stretch>
        </p:blipFill>
        <p:spPr>
          <a:xfrm>
            <a:off x="952500" y="3619500"/>
            <a:ext cx="2743200" cy="1828800"/>
          </a:xfrm>
          <a:prstGeom prst="roundRect">
            <a:avLst>
              <a:gd name="adj" fmla="val 4315"/>
            </a:avLst>
          </a:prstGeom>
          <a:ln w="25400">
            <a:solidFill>
              <a:schemeClr val="bg1"/>
            </a:solidFill>
          </a:ln>
        </p:spPr>
      </p:pic>
      <p:pic>
        <p:nvPicPr>
          <p:cNvPr id="15" name="Picture 14" descr="2-5_Briding.tiff"/>
          <p:cNvPicPr>
            <a:picLocks noChangeAspect="1"/>
          </p:cNvPicPr>
          <p:nvPr/>
        </p:nvPicPr>
        <p:blipFill>
          <a:blip r:embed="rId4"/>
          <a:stretch>
            <a:fillRect/>
          </a:stretch>
        </p:blipFill>
        <p:spPr>
          <a:xfrm>
            <a:off x="5448300" y="3619500"/>
            <a:ext cx="2743200" cy="1828800"/>
          </a:xfrm>
          <a:prstGeom prst="roundRect">
            <a:avLst>
              <a:gd name="adj" fmla="val 4315"/>
            </a:avLst>
          </a:prstGeom>
          <a:ln w="25400">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0D5FD46711794DAECE7A65E950DCDD" ma:contentTypeVersion="0" ma:contentTypeDescription="Create a new document." ma:contentTypeScope="" ma:versionID="d3042f921e3debcb08b609b038a54aa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5F007C-A959-48CB-939F-A39D4BF72F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74F8057-11E9-4E18-8694-703D2CB8A13F}">
  <ds:schemaRefs>
    <ds:schemaRef ds:uri="http://schemas.microsoft.com/sharepoint/v3/contenttype/forms"/>
  </ds:schemaRefs>
</ds:datastoreItem>
</file>

<file path=customXml/itemProps3.xml><?xml version="1.0" encoding="utf-8"?>
<ds:datastoreItem xmlns:ds="http://schemas.openxmlformats.org/officeDocument/2006/customXml" ds:itemID="{915FC66C-4B78-4FBB-AA8E-A07DD6DC995B}">
  <ds:schemaRef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Civic</Template>
  <TotalTime>8015</TotalTime>
  <Words>1881</Words>
  <Application>Microsoft Office PowerPoint</Application>
  <PresentationFormat>On-screen Show (4:3)</PresentationFormat>
  <Paragraphs>258</Paragraphs>
  <Slides>18</Slides>
  <Notes>15</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1_Custom Design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Capital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 Leadership Academy Curriculum Presentation</dc:title>
  <dc:creator>Yeni Linqui</dc:creator>
  <cp:lastModifiedBy>Hanna Kite</cp:lastModifiedBy>
  <cp:revision>474</cp:revision>
  <cp:lastPrinted>2011-01-10T22:00:39Z</cp:lastPrinted>
  <dcterms:created xsi:type="dcterms:W3CDTF">2010-12-14T20:25:03Z</dcterms:created>
  <dcterms:modified xsi:type="dcterms:W3CDTF">2014-08-15T19:39:47Z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0x0101003A0D5FD46711794DAECE7A65E950DCDD</vt:lpwstr>
  </property>
</Properties>
</file>