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8" r:id="rId4"/>
    <p:sldMasterId id="2147483876" r:id="rId5"/>
    <p:sldMasterId id="2147484914" r:id="rId6"/>
  </p:sldMasterIdLst>
  <p:notesMasterIdLst>
    <p:notesMasterId r:id="rId34"/>
  </p:notesMasterIdLst>
  <p:handoutMasterIdLst>
    <p:handoutMasterId r:id="rId35"/>
  </p:handoutMasterIdLst>
  <p:sldIdLst>
    <p:sldId id="256" r:id="rId7"/>
    <p:sldId id="262" r:id="rId8"/>
    <p:sldId id="288" r:id="rId9"/>
    <p:sldId id="367" r:id="rId10"/>
    <p:sldId id="309" r:id="rId11"/>
    <p:sldId id="368" r:id="rId12"/>
    <p:sldId id="342" r:id="rId13"/>
    <p:sldId id="280" r:id="rId14"/>
    <p:sldId id="294" r:id="rId15"/>
    <p:sldId id="348" r:id="rId16"/>
    <p:sldId id="349" r:id="rId17"/>
    <p:sldId id="350" r:id="rId18"/>
    <p:sldId id="351" r:id="rId19"/>
    <p:sldId id="352" r:id="rId20"/>
    <p:sldId id="353" r:id="rId21"/>
    <p:sldId id="354" r:id="rId22"/>
    <p:sldId id="369" r:id="rId23"/>
    <p:sldId id="370" r:id="rId24"/>
    <p:sldId id="371" r:id="rId25"/>
    <p:sldId id="359" r:id="rId26"/>
    <p:sldId id="360" r:id="rId27"/>
    <p:sldId id="372" r:id="rId28"/>
    <p:sldId id="361" r:id="rId29"/>
    <p:sldId id="362" r:id="rId30"/>
    <p:sldId id="363" r:id="rId31"/>
    <p:sldId id="364" r:id="rId32"/>
    <p:sldId id="355" r:id="rId33"/>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29" autoAdjust="0"/>
    <p:restoredTop sz="63329" autoAdjust="0"/>
  </p:normalViewPr>
  <p:slideViewPr>
    <p:cSldViewPr>
      <p:cViewPr>
        <p:scale>
          <a:sx n="45" d="100"/>
          <a:sy n="45" d="100"/>
        </p:scale>
        <p:origin x="-2386" y="-288"/>
      </p:cViewPr>
      <p:guideLst>
        <p:guide orient="horz" pos="2160"/>
        <p:guide pos="2880"/>
      </p:guideLst>
    </p:cSldViewPr>
  </p:slideViewPr>
  <p:notesTextViewPr>
    <p:cViewPr>
      <p:scale>
        <a:sx n="1" d="1"/>
        <a:sy n="1" d="1"/>
      </p:scale>
      <p:origin x="0" y="0"/>
    </p:cViewPr>
  </p:notesTextViewPr>
  <p:sorterViewPr>
    <p:cViewPr>
      <p:scale>
        <a:sx n="74" d="100"/>
        <a:sy n="74" d="100"/>
      </p:scale>
      <p:origin x="0" y="0"/>
    </p:cViewPr>
  </p:sorterViewPr>
  <p:notesViewPr>
    <p:cSldViewPr>
      <p:cViewPr varScale="1">
        <p:scale>
          <a:sx n="88" d="100"/>
          <a:sy n="88" d="100"/>
        </p:scale>
        <p:origin x="-3822" y="-10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1D138-078B-4FE0-BEB1-80C83175795A}" type="doc">
      <dgm:prSet loTypeId="urn:microsoft.com/office/officeart/2005/8/layout/gear1" loCatId="process" qsTypeId="urn:microsoft.com/office/officeart/2005/8/quickstyle/simple4" qsCatId="simple" csTypeId="urn:microsoft.com/office/officeart/2005/8/colors/colorful3" csCatId="colorful" phldr="1"/>
      <dgm:spPr/>
    </dgm:pt>
    <dgm:pt modelId="{2880E965-4E70-4BF7-AAE6-E3480DBAA757}">
      <dgm:prSet phldrT="[Text]"/>
      <dgm:spPr/>
      <dgm:t>
        <a:bodyPr/>
        <a:lstStyle/>
        <a:p>
          <a:endParaRPr lang="en-US" dirty="0"/>
        </a:p>
      </dgm:t>
    </dgm:pt>
    <dgm:pt modelId="{0EB37DE1-5797-4EAB-926B-E99CEB6536E1}" type="parTrans" cxnId="{1D188BDF-270E-47A9-B49A-69125F1CDCA2}">
      <dgm:prSet/>
      <dgm:spPr/>
      <dgm:t>
        <a:bodyPr/>
        <a:lstStyle/>
        <a:p>
          <a:endParaRPr lang="en-US"/>
        </a:p>
      </dgm:t>
    </dgm:pt>
    <dgm:pt modelId="{406451C8-ADCA-4DC2-BFEC-7D7A9E6A9E34}" type="sibTrans" cxnId="{1D188BDF-270E-47A9-B49A-69125F1CDCA2}">
      <dgm:prSet/>
      <dgm:spPr/>
      <dgm:t>
        <a:bodyPr/>
        <a:lstStyle/>
        <a:p>
          <a:endParaRPr lang="en-US"/>
        </a:p>
      </dgm:t>
    </dgm:pt>
    <dgm:pt modelId="{25CE3165-A9BD-4821-B867-C51B3ADFB8D1}">
      <dgm:prSet phldrT="[Text]"/>
      <dgm:spPr/>
      <dgm:t>
        <a:bodyPr/>
        <a:lstStyle/>
        <a:p>
          <a:r>
            <a:rPr lang="en-US" b="1" dirty="0" smtClean="0"/>
            <a:t>Fiscal</a:t>
          </a:r>
          <a:br>
            <a:rPr lang="en-US" b="1" dirty="0" smtClean="0"/>
          </a:br>
          <a:r>
            <a:rPr lang="en-US" b="1" dirty="0" smtClean="0"/>
            <a:t>Policies </a:t>
          </a:r>
          <a:endParaRPr lang="en-US" b="1" dirty="0"/>
        </a:p>
      </dgm:t>
    </dgm:pt>
    <dgm:pt modelId="{C42A99A0-8458-4583-A93D-CBAAFD22294D}" type="parTrans" cxnId="{A749DB3D-8DA4-4055-ADCC-40A9226F466E}">
      <dgm:prSet/>
      <dgm:spPr/>
      <dgm:t>
        <a:bodyPr/>
        <a:lstStyle/>
        <a:p>
          <a:endParaRPr lang="en-US"/>
        </a:p>
      </dgm:t>
    </dgm:pt>
    <dgm:pt modelId="{D50EC8ED-73F6-4A81-AE3F-2E8529622BE8}" type="sibTrans" cxnId="{A749DB3D-8DA4-4055-ADCC-40A9226F466E}">
      <dgm:prSet/>
      <dgm:spPr/>
      <dgm:t>
        <a:bodyPr/>
        <a:lstStyle/>
        <a:p>
          <a:endParaRPr lang="en-US"/>
        </a:p>
      </dgm:t>
    </dgm:pt>
    <dgm:pt modelId="{97CA3726-0B61-470A-9B8A-DABC9C43C663}">
      <dgm:prSet phldrT="[Text]" custT="1"/>
      <dgm:spPr/>
      <dgm:t>
        <a:bodyPr/>
        <a:lstStyle/>
        <a:p>
          <a:r>
            <a:rPr lang="en-US" sz="2000" b="1" dirty="0" smtClean="0"/>
            <a:t>Education</a:t>
          </a:r>
          <a:endParaRPr lang="en-US" sz="2000" b="1" dirty="0"/>
        </a:p>
      </dgm:t>
    </dgm:pt>
    <dgm:pt modelId="{57E82525-8367-4718-8C45-912659542A35}" type="parTrans" cxnId="{2BAC9834-B0C2-4218-ACAA-B8A7441B0AB3}">
      <dgm:prSet/>
      <dgm:spPr/>
      <dgm:t>
        <a:bodyPr/>
        <a:lstStyle/>
        <a:p>
          <a:endParaRPr lang="en-US"/>
        </a:p>
      </dgm:t>
    </dgm:pt>
    <dgm:pt modelId="{DA65B049-6948-4771-A108-139D713AF9C8}" type="sibTrans" cxnId="{2BAC9834-B0C2-4218-ACAA-B8A7441B0AB3}">
      <dgm:prSet/>
      <dgm:spPr/>
      <dgm:t>
        <a:bodyPr/>
        <a:lstStyle/>
        <a:p>
          <a:endParaRPr lang="en-US"/>
        </a:p>
      </dgm:t>
    </dgm:pt>
    <dgm:pt modelId="{43B79088-6BC5-46FD-9B13-090F5996B2F9}" type="pres">
      <dgm:prSet presAssocID="{EEF1D138-078B-4FE0-BEB1-80C83175795A}" presName="composite" presStyleCnt="0">
        <dgm:presLayoutVars>
          <dgm:chMax val="3"/>
          <dgm:animLvl val="lvl"/>
          <dgm:resizeHandles val="exact"/>
        </dgm:presLayoutVars>
      </dgm:prSet>
      <dgm:spPr/>
    </dgm:pt>
    <dgm:pt modelId="{C6552548-ECBC-4C33-9BAF-E86AF948761E}" type="pres">
      <dgm:prSet presAssocID="{2880E965-4E70-4BF7-AAE6-E3480DBAA757}" presName="gear1" presStyleLbl="node1" presStyleIdx="0" presStyleCnt="3" custScaleX="128574" custScaleY="128574" custLinFactNeighborX="7782" custLinFactNeighborY="4054">
        <dgm:presLayoutVars>
          <dgm:chMax val="1"/>
          <dgm:bulletEnabled val="1"/>
        </dgm:presLayoutVars>
      </dgm:prSet>
      <dgm:spPr/>
      <dgm:t>
        <a:bodyPr/>
        <a:lstStyle/>
        <a:p>
          <a:endParaRPr lang="en-US"/>
        </a:p>
      </dgm:t>
    </dgm:pt>
    <dgm:pt modelId="{1E12471A-82A4-407E-8574-08E8D11D7F92}" type="pres">
      <dgm:prSet presAssocID="{2880E965-4E70-4BF7-AAE6-E3480DBAA757}" presName="gear1srcNode" presStyleLbl="node1" presStyleIdx="0" presStyleCnt="3"/>
      <dgm:spPr/>
      <dgm:t>
        <a:bodyPr/>
        <a:lstStyle/>
        <a:p>
          <a:endParaRPr lang="en-US"/>
        </a:p>
      </dgm:t>
    </dgm:pt>
    <dgm:pt modelId="{A36B150B-14C4-4FD7-A63D-EAF04DFD9C72}" type="pres">
      <dgm:prSet presAssocID="{2880E965-4E70-4BF7-AAE6-E3480DBAA757}" presName="gear1dstNode" presStyleLbl="node1" presStyleIdx="0" presStyleCnt="3"/>
      <dgm:spPr/>
      <dgm:t>
        <a:bodyPr/>
        <a:lstStyle/>
        <a:p>
          <a:endParaRPr lang="en-US"/>
        </a:p>
      </dgm:t>
    </dgm:pt>
    <dgm:pt modelId="{B10D7707-DBF2-493F-B51E-7074A475963C}" type="pres">
      <dgm:prSet presAssocID="{25CE3165-A9BD-4821-B867-C51B3ADFB8D1}" presName="gear2" presStyleLbl="node1" presStyleIdx="1" presStyleCnt="3">
        <dgm:presLayoutVars>
          <dgm:chMax val="1"/>
          <dgm:bulletEnabled val="1"/>
        </dgm:presLayoutVars>
      </dgm:prSet>
      <dgm:spPr/>
      <dgm:t>
        <a:bodyPr/>
        <a:lstStyle/>
        <a:p>
          <a:endParaRPr lang="en-US"/>
        </a:p>
      </dgm:t>
    </dgm:pt>
    <dgm:pt modelId="{5C897A9D-39B0-4E2D-8DE2-69AF01F79ED7}" type="pres">
      <dgm:prSet presAssocID="{25CE3165-A9BD-4821-B867-C51B3ADFB8D1}" presName="gear2srcNode" presStyleLbl="node1" presStyleIdx="1" presStyleCnt="3"/>
      <dgm:spPr/>
      <dgm:t>
        <a:bodyPr/>
        <a:lstStyle/>
        <a:p>
          <a:endParaRPr lang="en-US"/>
        </a:p>
      </dgm:t>
    </dgm:pt>
    <dgm:pt modelId="{F20E4637-1FB2-4F78-884C-E60F5EFD7768}" type="pres">
      <dgm:prSet presAssocID="{25CE3165-A9BD-4821-B867-C51B3ADFB8D1}" presName="gear2dstNode" presStyleLbl="node1" presStyleIdx="1" presStyleCnt="3"/>
      <dgm:spPr/>
      <dgm:t>
        <a:bodyPr/>
        <a:lstStyle/>
        <a:p>
          <a:endParaRPr lang="en-US"/>
        </a:p>
      </dgm:t>
    </dgm:pt>
    <dgm:pt modelId="{24ED840E-DA8C-489F-AA85-17F6BD3921E0}" type="pres">
      <dgm:prSet presAssocID="{97CA3726-0B61-470A-9B8A-DABC9C43C663}" presName="gear3" presStyleLbl="node1" presStyleIdx="2" presStyleCnt="3" custLinFactNeighborX="4584" custLinFactNeighborY="3115"/>
      <dgm:spPr/>
      <dgm:t>
        <a:bodyPr/>
        <a:lstStyle/>
        <a:p>
          <a:endParaRPr lang="en-US"/>
        </a:p>
      </dgm:t>
    </dgm:pt>
    <dgm:pt modelId="{996D1170-993B-42BC-9B51-C51A105B3CFA}" type="pres">
      <dgm:prSet presAssocID="{97CA3726-0B61-470A-9B8A-DABC9C43C663}" presName="gear3tx" presStyleLbl="node1" presStyleIdx="2" presStyleCnt="3">
        <dgm:presLayoutVars>
          <dgm:chMax val="1"/>
          <dgm:bulletEnabled val="1"/>
        </dgm:presLayoutVars>
      </dgm:prSet>
      <dgm:spPr/>
      <dgm:t>
        <a:bodyPr/>
        <a:lstStyle/>
        <a:p>
          <a:endParaRPr lang="en-US"/>
        </a:p>
      </dgm:t>
    </dgm:pt>
    <dgm:pt modelId="{7A4B93D9-DC6D-4C04-86F3-98CA36D815B2}" type="pres">
      <dgm:prSet presAssocID="{97CA3726-0B61-470A-9B8A-DABC9C43C663}" presName="gear3srcNode" presStyleLbl="node1" presStyleIdx="2" presStyleCnt="3"/>
      <dgm:spPr/>
      <dgm:t>
        <a:bodyPr/>
        <a:lstStyle/>
        <a:p>
          <a:endParaRPr lang="en-US"/>
        </a:p>
      </dgm:t>
    </dgm:pt>
    <dgm:pt modelId="{CC4AAAC6-F3B4-4282-A275-D616EEF896A2}" type="pres">
      <dgm:prSet presAssocID="{97CA3726-0B61-470A-9B8A-DABC9C43C663}" presName="gear3dstNode" presStyleLbl="node1" presStyleIdx="2" presStyleCnt="3"/>
      <dgm:spPr/>
      <dgm:t>
        <a:bodyPr/>
        <a:lstStyle/>
        <a:p>
          <a:endParaRPr lang="en-US"/>
        </a:p>
      </dgm:t>
    </dgm:pt>
    <dgm:pt modelId="{D3E82AC5-C516-4D2C-B1AE-9B22730B13AD}" type="pres">
      <dgm:prSet presAssocID="{406451C8-ADCA-4DC2-BFEC-7D7A9E6A9E34}" presName="connector1" presStyleLbl="sibTrans2D1" presStyleIdx="0" presStyleCnt="3" custLinFactNeighborX="17322" custLinFactNeighborY="-9222"/>
      <dgm:spPr/>
      <dgm:t>
        <a:bodyPr/>
        <a:lstStyle/>
        <a:p>
          <a:endParaRPr lang="en-US"/>
        </a:p>
      </dgm:t>
    </dgm:pt>
    <dgm:pt modelId="{DC52860C-7FAA-4F27-9E97-8435F8008CFB}" type="pres">
      <dgm:prSet presAssocID="{D50EC8ED-73F6-4A81-AE3F-2E8529622BE8}" presName="connector2" presStyleLbl="sibTrans2D1" presStyleIdx="1" presStyleCnt="3" custLinFactNeighborX="1647" custLinFactNeighborY="4580"/>
      <dgm:spPr/>
      <dgm:t>
        <a:bodyPr/>
        <a:lstStyle/>
        <a:p>
          <a:endParaRPr lang="en-US"/>
        </a:p>
      </dgm:t>
    </dgm:pt>
    <dgm:pt modelId="{5D8435C9-2EC9-43B2-9C56-0A51B6ED90BD}" type="pres">
      <dgm:prSet presAssocID="{DA65B049-6948-4771-A108-139D713AF9C8}" presName="connector3" presStyleLbl="sibTrans2D1" presStyleIdx="2" presStyleCnt="3" custLinFactNeighborX="7260" custLinFactNeighborY="7183"/>
      <dgm:spPr/>
      <dgm:t>
        <a:bodyPr/>
        <a:lstStyle/>
        <a:p>
          <a:endParaRPr lang="en-US"/>
        </a:p>
      </dgm:t>
    </dgm:pt>
  </dgm:ptLst>
  <dgm:cxnLst>
    <dgm:cxn modelId="{42BB83D8-2723-445D-8E92-3C086DFB89BD}" type="presOf" srcId="{2880E965-4E70-4BF7-AAE6-E3480DBAA757}" destId="{A36B150B-14C4-4FD7-A63D-EAF04DFD9C72}" srcOrd="2" destOrd="0" presId="urn:microsoft.com/office/officeart/2005/8/layout/gear1"/>
    <dgm:cxn modelId="{D8E20BA2-DFA9-45C8-B352-D41A96EE1008}" type="presOf" srcId="{EEF1D138-078B-4FE0-BEB1-80C83175795A}" destId="{43B79088-6BC5-46FD-9B13-090F5996B2F9}" srcOrd="0" destOrd="0" presId="urn:microsoft.com/office/officeart/2005/8/layout/gear1"/>
    <dgm:cxn modelId="{71321B4B-2B42-4CDC-98BC-3D9237899054}" type="presOf" srcId="{97CA3726-0B61-470A-9B8A-DABC9C43C663}" destId="{996D1170-993B-42BC-9B51-C51A105B3CFA}" srcOrd="1" destOrd="0" presId="urn:microsoft.com/office/officeart/2005/8/layout/gear1"/>
    <dgm:cxn modelId="{2BAC9834-B0C2-4218-ACAA-B8A7441B0AB3}" srcId="{EEF1D138-078B-4FE0-BEB1-80C83175795A}" destId="{97CA3726-0B61-470A-9B8A-DABC9C43C663}" srcOrd="2" destOrd="0" parTransId="{57E82525-8367-4718-8C45-912659542A35}" sibTransId="{DA65B049-6948-4771-A108-139D713AF9C8}"/>
    <dgm:cxn modelId="{2ACE531D-1D28-4C97-A52B-E62C451EEFE7}" type="presOf" srcId="{97CA3726-0B61-470A-9B8A-DABC9C43C663}" destId="{CC4AAAC6-F3B4-4282-A275-D616EEF896A2}" srcOrd="3" destOrd="0" presId="urn:microsoft.com/office/officeart/2005/8/layout/gear1"/>
    <dgm:cxn modelId="{026DD2E9-1B8E-4ACC-8234-F459D74C2F2B}" type="presOf" srcId="{D50EC8ED-73F6-4A81-AE3F-2E8529622BE8}" destId="{DC52860C-7FAA-4F27-9E97-8435F8008CFB}" srcOrd="0" destOrd="0" presId="urn:microsoft.com/office/officeart/2005/8/layout/gear1"/>
    <dgm:cxn modelId="{03A97F88-AD2D-4915-87EF-1FDAA99A6B16}" type="presOf" srcId="{2880E965-4E70-4BF7-AAE6-E3480DBAA757}" destId="{C6552548-ECBC-4C33-9BAF-E86AF948761E}" srcOrd="0" destOrd="0" presId="urn:microsoft.com/office/officeart/2005/8/layout/gear1"/>
    <dgm:cxn modelId="{C57A246A-9962-44DA-8EAE-00B953EA4501}" type="presOf" srcId="{25CE3165-A9BD-4821-B867-C51B3ADFB8D1}" destId="{F20E4637-1FB2-4F78-884C-E60F5EFD7768}" srcOrd="2" destOrd="0" presId="urn:microsoft.com/office/officeart/2005/8/layout/gear1"/>
    <dgm:cxn modelId="{1D188BDF-270E-47A9-B49A-69125F1CDCA2}" srcId="{EEF1D138-078B-4FE0-BEB1-80C83175795A}" destId="{2880E965-4E70-4BF7-AAE6-E3480DBAA757}" srcOrd="0" destOrd="0" parTransId="{0EB37DE1-5797-4EAB-926B-E99CEB6536E1}" sibTransId="{406451C8-ADCA-4DC2-BFEC-7D7A9E6A9E34}"/>
    <dgm:cxn modelId="{9D30321C-9254-42B6-ABD6-185A389EA9F4}" type="presOf" srcId="{25CE3165-A9BD-4821-B867-C51B3ADFB8D1}" destId="{B10D7707-DBF2-493F-B51E-7074A475963C}" srcOrd="0" destOrd="0" presId="urn:microsoft.com/office/officeart/2005/8/layout/gear1"/>
    <dgm:cxn modelId="{21E41BA5-0B27-436F-BE9D-7EFD402CE377}" type="presOf" srcId="{97CA3726-0B61-470A-9B8A-DABC9C43C663}" destId="{24ED840E-DA8C-489F-AA85-17F6BD3921E0}" srcOrd="0" destOrd="0" presId="urn:microsoft.com/office/officeart/2005/8/layout/gear1"/>
    <dgm:cxn modelId="{B9FA6C7C-C0A5-4519-A2FE-01AD2091CBC1}" type="presOf" srcId="{DA65B049-6948-4771-A108-139D713AF9C8}" destId="{5D8435C9-2EC9-43B2-9C56-0A51B6ED90BD}" srcOrd="0" destOrd="0" presId="urn:microsoft.com/office/officeart/2005/8/layout/gear1"/>
    <dgm:cxn modelId="{AAC02F48-FEC9-4D86-B611-B4A55910079B}" type="presOf" srcId="{406451C8-ADCA-4DC2-BFEC-7D7A9E6A9E34}" destId="{D3E82AC5-C516-4D2C-B1AE-9B22730B13AD}" srcOrd="0" destOrd="0" presId="urn:microsoft.com/office/officeart/2005/8/layout/gear1"/>
    <dgm:cxn modelId="{7BD7FF41-FCA9-433D-ADAC-EE25EA9A78E9}" type="presOf" srcId="{25CE3165-A9BD-4821-B867-C51B3ADFB8D1}" destId="{5C897A9D-39B0-4E2D-8DE2-69AF01F79ED7}" srcOrd="1" destOrd="0" presId="urn:microsoft.com/office/officeart/2005/8/layout/gear1"/>
    <dgm:cxn modelId="{B5F013AF-0290-4EAE-9650-93D6198B82C4}" type="presOf" srcId="{2880E965-4E70-4BF7-AAE6-E3480DBAA757}" destId="{1E12471A-82A4-407E-8574-08E8D11D7F92}" srcOrd="1" destOrd="0" presId="urn:microsoft.com/office/officeart/2005/8/layout/gear1"/>
    <dgm:cxn modelId="{018EC024-0EF5-4CE5-8832-AF3AA3BB2337}" type="presOf" srcId="{97CA3726-0B61-470A-9B8A-DABC9C43C663}" destId="{7A4B93D9-DC6D-4C04-86F3-98CA36D815B2}" srcOrd="2" destOrd="0" presId="urn:microsoft.com/office/officeart/2005/8/layout/gear1"/>
    <dgm:cxn modelId="{A749DB3D-8DA4-4055-ADCC-40A9226F466E}" srcId="{EEF1D138-078B-4FE0-BEB1-80C83175795A}" destId="{25CE3165-A9BD-4821-B867-C51B3ADFB8D1}" srcOrd="1" destOrd="0" parTransId="{C42A99A0-8458-4583-A93D-CBAAFD22294D}" sibTransId="{D50EC8ED-73F6-4A81-AE3F-2E8529622BE8}"/>
    <dgm:cxn modelId="{43442F0D-CA52-47AF-9806-6414A11449DE}" type="presParOf" srcId="{43B79088-6BC5-46FD-9B13-090F5996B2F9}" destId="{C6552548-ECBC-4C33-9BAF-E86AF948761E}" srcOrd="0" destOrd="0" presId="urn:microsoft.com/office/officeart/2005/8/layout/gear1"/>
    <dgm:cxn modelId="{4FE1F0E0-DFE6-4174-A67E-061F790E59FB}" type="presParOf" srcId="{43B79088-6BC5-46FD-9B13-090F5996B2F9}" destId="{1E12471A-82A4-407E-8574-08E8D11D7F92}" srcOrd="1" destOrd="0" presId="urn:microsoft.com/office/officeart/2005/8/layout/gear1"/>
    <dgm:cxn modelId="{1A80D8F8-B310-43E3-BB2F-CBE28AD970D4}" type="presParOf" srcId="{43B79088-6BC5-46FD-9B13-090F5996B2F9}" destId="{A36B150B-14C4-4FD7-A63D-EAF04DFD9C72}" srcOrd="2" destOrd="0" presId="urn:microsoft.com/office/officeart/2005/8/layout/gear1"/>
    <dgm:cxn modelId="{CBE7A8CD-B265-401D-9432-8723E917D4EC}" type="presParOf" srcId="{43B79088-6BC5-46FD-9B13-090F5996B2F9}" destId="{B10D7707-DBF2-493F-B51E-7074A475963C}" srcOrd="3" destOrd="0" presId="urn:microsoft.com/office/officeart/2005/8/layout/gear1"/>
    <dgm:cxn modelId="{5F6304EB-A6D3-4B2C-96CA-EE6EB17F49C5}" type="presParOf" srcId="{43B79088-6BC5-46FD-9B13-090F5996B2F9}" destId="{5C897A9D-39B0-4E2D-8DE2-69AF01F79ED7}" srcOrd="4" destOrd="0" presId="urn:microsoft.com/office/officeart/2005/8/layout/gear1"/>
    <dgm:cxn modelId="{32F39465-8EC7-45C6-AE9E-72EA5CDD8F2B}" type="presParOf" srcId="{43B79088-6BC5-46FD-9B13-090F5996B2F9}" destId="{F20E4637-1FB2-4F78-884C-E60F5EFD7768}" srcOrd="5" destOrd="0" presId="urn:microsoft.com/office/officeart/2005/8/layout/gear1"/>
    <dgm:cxn modelId="{3786429A-3FF7-4044-9A55-D6DF9B7C43D6}" type="presParOf" srcId="{43B79088-6BC5-46FD-9B13-090F5996B2F9}" destId="{24ED840E-DA8C-489F-AA85-17F6BD3921E0}" srcOrd="6" destOrd="0" presId="urn:microsoft.com/office/officeart/2005/8/layout/gear1"/>
    <dgm:cxn modelId="{0762FDC3-8BCB-4363-9D75-88BFD6017DC2}" type="presParOf" srcId="{43B79088-6BC5-46FD-9B13-090F5996B2F9}" destId="{996D1170-993B-42BC-9B51-C51A105B3CFA}" srcOrd="7" destOrd="0" presId="urn:microsoft.com/office/officeart/2005/8/layout/gear1"/>
    <dgm:cxn modelId="{CA7799AB-2308-4C34-8556-9FD685E9284F}" type="presParOf" srcId="{43B79088-6BC5-46FD-9B13-090F5996B2F9}" destId="{7A4B93D9-DC6D-4C04-86F3-98CA36D815B2}" srcOrd="8" destOrd="0" presId="urn:microsoft.com/office/officeart/2005/8/layout/gear1"/>
    <dgm:cxn modelId="{7273DF1B-6A20-4FE5-93BB-F1A811233C4C}" type="presParOf" srcId="{43B79088-6BC5-46FD-9B13-090F5996B2F9}" destId="{CC4AAAC6-F3B4-4282-A275-D616EEF896A2}" srcOrd="9" destOrd="0" presId="urn:microsoft.com/office/officeart/2005/8/layout/gear1"/>
    <dgm:cxn modelId="{044C54CE-48CC-42B6-BD9D-0AF2BE85C2A5}" type="presParOf" srcId="{43B79088-6BC5-46FD-9B13-090F5996B2F9}" destId="{D3E82AC5-C516-4D2C-B1AE-9B22730B13AD}" srcOrd="10" destOrd="0" presId="urn:microsoft.com/office/officeart/2005/8/layout/gear1"/>
    <dgm:cxn modelId="{18BDE901-7640-437B-A363-3499A4A1EB35}" type="presParOf" srcId="{43B79088-6BC5-46FD-9B13-090F5996B2F9}" destId="{DC52860C-7FAA-4F27-9E97-8435F8008CFB}" srcOrd="11" destOrd="0" presId="urn:microsoft.com/office/officeart/2005/8/layout/gear1"/>
    <dgm:cxn modelId="{B6FA50F7-FDF3-484C-936E-CE3C301796C7}" type="presParOf" srcId="{43B79088-6BC5-46FD-9B13-090F5996B2F9}" destId="{5D8435C9-2EC9-43B2-9C56-0A51B6ED90BD}"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1BDB9C-A56B-4818-9D01-38278AFDA9D3}" type="doc">
      <dgm:prSet loTypeId="urn:microsoft.com/office/officeart/2005/8/layout/radial2" loCatId="relationship" qsTypeId="urn:microsoft.com/office/officeart/2005/8/quickstyle/simple4" qsCatId="simple" csTypeId="urn:microsoft.com/office/officeart/2005/8/colors/colorful1" csCatId="colorful" phldr="1"/>
      <dgm:spPr/>
      <dgm:t>
        <a:bodyPr/>
        <a:lstStyle/>
        <a:p>
          <a:endParaRPr lang="en-US"/>
        </a:p>
      </dgm:t>
    </dgm:pt>
    <dgm:pt modelId="{BC4C2E3E-5612-40A9-ABE6-52989E45D02F}">
      <dgm:prSet phldrT="[Text]"/>
      <dgm:spPr/>
      <dgm:t>
        <a:bodyPr/>
        <a:lstStyle/>
        <a:p>
          <a:r>
            <a:rPr lang="en-US" dirty="0" smtClean="0"/>
            <a:t>YES</a:t>
          </a:r>
          <a:endParaRPr lang="en-US" dirty="0"/>
        </a:p>
      </dgm:t>
    </dgm:pt>
    <dgm:pt modelId="{A6A53FA9-2FE2-4A76-9AEF-CBD26E41D448}" type="parTrans" cxnId="{84D892BE-8529-4963-A222-509A02998171}">
      <dgm:prSet/>
      <dgm:spPr/>
      <dgm:t>
        <a:bodyPr/>
        <a:lstStyle/>
        <a:p>
          <a:endParaRPr lang="en-US"/>
        </a:p>
      </dgm:t>
    </dgm:pt>
    <dgm:pt modelId="{B004A4E8-6122-49DC-B972-BAC1F1596450}" type="sibTrans" cxnId="{84D892BE-8529-4963-A222-509A02998171}">
      <dgm:prSet/>
      <dgm:spPr/>
      <dgm:t>
        <a:bodyPr/>
        <a:lstStyle/>
        <a:p>
          <a:endParaRPr lang="en-US"/>
        </a:p>
      </dgm:t>
    </dgm:pt>
    <dgm:pt modelId="{2ECFDD73-8FF4-4516-8C41-1727AA6462A2}">
      <dgm:prSet phldrT="[Text]"/>
      <dgm:spPr/>
      <dgm:t>
        <a:bodyPr/>
        <a:lstStyle/>
        <a:p>
          <a:r>
            <a:rPr lang="en-US" dirty="0" smtClean="0"/>
            <a:t>NO</a:t>
          </a:r>
          <a:endParaRPr lang="en-US" dirty="0"/>
        </a:p>
      </dgm:t>
    </dgm:pt>
    <dgm:pt modelId="{B2FA2290-E979-492E-BB50-7E896CC51F6D}" type="parTrans" cxnId="{1F2C1C5C-C7F5-4B73-8F1F-8FF191F280F2}">
      <dgm:prSet/>
      <dgm:spPr/>
      <dgm:t>
        <a:bodyPr/>
        <a:lstStyle/>
        <a:p>
          <a:endParaRPr lang="en-US"/>
        </a:p>
      </dgm:t>
    </dgm:pt>
    <dgm:pt modelId="{9BA76875-536A-4F68-B242-2B41D2E423AF}" type="sibTrans" cxnId="{1F2C1C5C-C7F5-4B73-8F1F-8FF191F280F2}">
      <dgm:prSet/>
      <dgm:spPr/>
      <dgm:t>
        <a:bodyPr/>
        <a:lstStyle/>
        <a:p>
          <a:endParaRPr lang="en-US"/>
        </a:p>
      </dgm:t>
    </dgm:pt>
    <dgm:pt modelId="{E2C7C483-B7B6-49FD-B823-B42B66D532DC}" type="pres">
      <dgm:prSet presAssocID="{3F1BDB9C-A56B-4818-9D01-38278AFDA9D3}" presName="composite" presStyleCnt="0">
        <dgm:presLayoutVars>
          <dgm:chMax val="5"/>
          <dgm:dir/>
          <dgm:animLvl val="ctr"/>
          <dgm:resizeHandles val="exact"/>
        </dgm:presLayoutVars>
      </dgm:prSet>
      <dgm:spPr/>
      <dgm:t>
        <a:bodyPr/>
        <a:lstStyle/>
        <a:p>
          <a:endParaRPr lang="en-US"/>
        </a:p>
      </dgm:t>
    </dgm:pt>
    <dgm:pt modelId="{4762C9AF-2C62-4434-97F8-FF631ADA3AB4}" type="pres">
      <dgm:prSet presAssocID="{3F1BDB9C-A56B-4818-9D01-38278AFDA9D3}" presName="cycle" presStyleCnt="0"/>
      <dgm:spPr/>
    </dgm:pt>
    <dgm:pt modelId="{5BC9C9C1-C4FF-4B24-9FDC-6CAB26CF0526}" type="pres">
      <dgm:prSet presAssocID="{3F1BDB9C-A56B-4818-9D01-38278AFDA9D3}" presName="centerShape" presStyleCnt="0"/>
      <dgm:spPr/>
    </dgm:pt>
    <dgm:pt modelId="{DF30C7E6-1809-4CA5-9C99-2FC83D957282}" type="pres">
      <dgm:prSet presAssocID="{3F1BDB9C-A56B-4818-9D01-38278AFDA9D3}" presName="connSite" presStyleLbl="node1" presStyleIdx="0" presStyleCnt="3"/>
      <dgm:spPr/>
    </dgm:pt>
    <dgm:pt modelId="{4B1D024E-DC4F-4398-B674-2E7A8F4C004D}" type="pres">
      <dgm:prSet presAssocID="{3F1BDB9C-A56B-4818-9D01-38278AFDA9D3}" presName="visible" presStyleLbl="node1" presStyleIdx="0" presStyleCnt="3" custScaleX="158326" custScaleY="147625" custLinFactNeighborX="-16827" custLinFactNeighborY="-15012"/>
      <dgm:spPr/>
    </dgm:pt>
    <dgm:pt modelId="{8102253B-C7D1-4E5C-8581-70239711DAFD}" type="pres">
      <dgm:prSet presAssocID="{A6A53FA9-2FE2-4A76-9AEF-CBD26E41D448}" presName="Name25" presStyleLbl="parChTrans1D1" presStyleIdx="0" presStyleCnt="2"/>
      <dgm:spPr/>
      <dgm:t>
        <a:bodyPr/>
        <a:lstStyle/>
        <a:p>
          <a:endParaRPr lang="en-US"/>
        </a:p>
      </dgm:t>
    </dgm:pt>
    <dgm:pt modelId="{492E4389-3B57-4245-99BE-F5D85BCD5249}" type="pres">
      <dgm:prSet presAssocID="{BC4C2E3E-5612-40A9-ABE6-52989E45D02F}" presName="node" presStyleCnt="0"/>
      <dgm:spPr/>
    </dgm:pt>
    <dgm:pt modelId="{60609F2B-2BB1-48DF-8F52-74BB1A1E7290}" type="pres">
      <dgm:prSet presAssocID="{BC4C2E3E-5612-40A9-ABE6-52989E45D02F}" presName="parentNode" presStyleLbl="node1" presStyleIdx="1" presStyleCnt="3" custLinFactX="3765" custLinFactNeighborX="100000" custLinFactNeighborY="18405">
        <dgm:presLayoutVars>
          <dgm:chMax val="1"/>
          <dgm:bulletEnabled val="1"/>
        </dgm:presLayoutVars>
      </dgm:prSet>
      <dgm:spPr/>
      <dgm:t>
        <a:bodyPr/>
        <a:lstStyle/>
        <a:p>
          <a:endParaRPr lang="en-US"/>
        </a:p>
      </dgm:t>
    </dgm:pt>
    <dgm:pt modelId="{1EF3E270-8E53-484A-93C6-454C14438A1D}" type="pres">
      <dgm:prSet presAssocID="{BC4C2E3E-5612-40A9-ABE6-52989E45D02F}" presName="childNode" presStyleLbl="revTx" presStyleIdx="0" presStyleCnt="0">
        <dgm:presLayoutVars>
          <dgm:bulletEnabled val="1"/>
        </dgm:presLayoutVars>
      </dgm:prSet>
      <dgm:spPr/>
      <dgm:t>
        <a:bodyPr/>
        <a:lstStyle/>
        <a:p>
          <a:endParaRPr lang="en-US"/>
        </a:p>
      </dgm:t>
    </dgm:pt>
    <dgm:pt modelId="{B2253AF2-C387-47DE-9EF2-FF4B21C0FFAF}" type="pres">
      <dgm:prSet presAssocID="{B2FA2290-E979-492E-BB50-7E896CC51F6D}" presName="Name25" presStyleLbl="parChTrans1D1" presStyleIdx="1" presStyleCnt="2"/>
      <dgm:spPr/>
      <dgm:t>
        <a:bodyPr/>
        <a:lstStyle/>
        <a:p>
          <a:endParaRPr lang="en-US"/>
        </a:p>
      </dgm:t>
    </dgm:pt>
    <dgm:pt modelId="{B684F3EA-ADF9-4998-A871-D8C02FB70E6F}" type="pres">
      <dgm:prSet presAssocID="{2ECFDD73-8FF4-4516-8C41-1727AA6462A2}" presName="node" presStyleCnt="0"/>
      <dgm:spPr/>
    </dgm:pt>
    <dgm:pt modelId="{EF6A17F8-F575-4B8A-9BA2-142F3E287529}" type="pres">
      <dgm:prSet presAssocID="{2ECFDD73-8FF4-4516-8C41-1727AA6462A2}" presName="parentNode" presStyleLbl="node1" presStyleIdx="2" presStyleCnt="3" custLinFactX="3765" custLinFactNeighborX="100000" custLinFactNeighborY="21764">
        <dgm:presLayoutVars>
          <dgm:chMax val="1"/>
          <dgm:bulletEnabled val="1"/>
        </dgm:presLayoutVars>
      </dgm:prSet>
      <dgm:spPr/>
      <dgm:t>
        <a:bodyPr/>
        <a:lstStyle/>
        <a:p>
          <a:endParaRPr lang="en-US"/>
        </a:p>
      </dgm:t>
    </dgm:pt>
    <dgm:pt modelId="{0D5FC79B-19D9-4511-A80B-BD34F98E979C}" type="pres">
      <dgm:prSet presAssocID="{2ECFDD73-8FF4-4516-8C41-1727AA6462A2}" presName="childNode" presStyleLbl="revTx" presStyleIdx="0" presStyleCnt="0">
        <dgm:presLayoutVars>
          <dgm:bulletEnabled val="1"/>
        </dgm:presLayoutVars>
      </dgm:prSet>
      <dgm:spPr/>
      <dgm:t>
        <a:bodyPr/>
        <a:lstStyle/>
        <a:p>
          <a:endParaRPr lang="en-US"/>
        </a:p>
      </dgm:t>
    </dgm:pt>
  </dgm:ptLst>
  <dgm:cxnLst>
    <dgm:cxn modelId="{BA1C58B2-9957-44D4-A66B-91845BB2C543}" type="presOf" srcId="{BC4C2E3E-5612-40A9-ABE6-52989E45D02F}" destId="{60609F2B-2BB1-48DF-8F52-74BB1A1E7290}" srcOrd="0" destOrd="0" presId="urn:microsoft.com/office/officeart/2005/8/layout/radial2"/>
    <dgm:cxn modelId="{1847F614-32EB-4694-98F7-714CF262C59B}" type="presOf" srcId="{3F1BDB9C-A56B-4818-9D01-38278AFDA9D3}" destId="{E2C7C483-B7B6-49FD-B823-B42B66D532DC}" srcOrd="0" destOrd="0" presId="urn:microsoft.com/office/officeart/2005/8/layout/radial2"/>
    <dgm:cxn modelId="{1F2C1C5C-C7F5-4B73-8F1F-8FF191F280F2}" srcId="{3F1BDB9C-A56B-4818-9D01-38278AFDA9D3}" destId="{2ECFDD73-8FF4-4516-8C41-1727AA6462A2}" srcOrd="1" destOrd="0" parTransId="{B2FA2290-E979-492E-BB50-7E896CC51F6D}" sibTransId="{9BA76875-536A-4F68-B242-2B41D2E423AF}"/>
    <dgm:cxn modelId="{84D892BE-8529-4963-A222-509A02998171}" srcId="{3F1BDB9C-A56B-4818-9D01-38278AFDA9D3}" destId="{BC4C2E3E-5612-40A9-ABE6-52989E45D02F}" srcOrd="0" destOrd="0" parTransId="{A6A53FA9-2FE2-4A76-9AEF-CBD26E41D448}" sibTransId="{B004A4E8-6122-49DC-B972-BAC1F1596450}"/>
    <dgm:cxn modelId="{4A26EEC4-6359-4E16-8AD2-1EC12D32AC9C}" type="presOf" srcId="{2ECFDD73-8FF4-4516-8C41-1727AA6462A2}" destId="{EF6A17F8-F575-4B8A-9BA2-142F3E287529}" srcOrd="0" destOrd="0" presId="urn:microsoft.com/office/officeart/2005/8/layout/radial2"/>
    <dgm:cxn modelId="{35BEEBCB-0C1D-4D86-BC2C-9FB60B89D5F0}" type="presOf" srcId="{A6A53FA9-2FE2-4A76-9AEF-CBD26E41D448}" destId="{8102253B-C7D1-4E5C-8581-70239711DAFD}" srcOrd="0" destOrd="0" presId="urn:microsoft.com/office/officeart/2005/8/layout/radial2"/>
    <dgm:cxn modelId="{05742015-5514-4159-9E41-6C915D6F4CF4}" type="presOf" srcId="{B2FA2290-E979-492E-BB50-7E896CC51F6D}" destId="{B2253AF2-C387-47DE-9EF2-FF4B21C0FFAF}" srcOrd="0" destOrd="0" presId="urn:microsoft.com/office/officeart/2005/8/layout/radial2"/>
    <dgm:cxn modelId="{F2069A6B-54D8-4E94-AD5D-1BCB5A31662F}" type="presParOf" srcId="{E2C7C483-B7B6-49FD-B823-B42B66D532DC}" destId="{4762C9AF-2C62-4434-97F8-FF631ADA3AB4}" srcOrd="0" destOrd="0" presId="urn:microsoft.com/office/officeart/2005/8/layout/radial2"/>
    <dgm:cxn modelId="{65EE105A-17B3-491C-A84F-EC1EE7D88CF0}" type="presParOf" srcId="{4762C9AF-2C62-4434-97F8-FF631ADA3AB4}" destId="{5BC9C9C1-C4FF-4B24-9FDC-6CAB26CF0526}" srcOrd="0" destOrd="0" presId="urn:microsoft.com/office/officeart/2005/8/layout/radial2"/>
    <dgm:cxn modelId="{BAF50607-B2F2-4FA0-AC0F-D0F6B0CB1A5E}" type="presParOf" srcId="{5BC9C9C1-C4FF-4B24-9FDC-6CAB26CF0526}" destId="{DF30C7E6-1809-4CA5-9C99-2FC83D957282}" srcOrd="0" destOrd="0" presId="urn:microsoft.com/office/officeart/2005/8/layout/radial2"/>
    <dgm:cxn modelId="{5CABB625-DEBE-4A64-AD8F-FC9714B37DAA}" type="presParOf" srcId="{5BC9C9C1-C4FF-4B24-9FDC-6CAB26CF0526}" destId="{4B1D024E-DC4F-4398-B674-2E7A8F4C004D}" srcOrd="1" destOrd="0" presId="urn:microsoft.com/office/officeart/2005/8/layout/radial2"/>
    <dgm:cxn modelId="{F4CAB6AF-8AC9-41F4-8AB8-149BFABD8641}" type="presParOf" srcId="{4762C9AF-2C62-4434-97F8-FF631ADA3AB4}" destId="{8102253B-C7D1-4E5C-8581-70239711DAFD}" srcOrd="1" destOrd="0" presId="urn:microsoft.com/office/officeart/2005/8/layout/radial2"/>
    <dgm:cxn modelId="{E0BE7D45-E91A-4D8D-9763-3C34038745A7}" type="presParOf" srcId="{4762C9AF-2C62-4434-97F8-FF631ADA3AB4}" destId="{492E4389-3B57-4245-99BE-F5D85BCD5249}" srcOrd="2" destOrd="0" presId="urn:microsoft.com/office/officeart/2005/8/layout/radial2"/>
    <dgm:cxn modelId="{0535E0F3-7866-4A47-A589-9120662FFDD2}" type="presParOf" srcId="{492E4389-3B57-4245-99BE-F5D85BCD5249}" destId="{60609F2B-2BB1-48DF-8F52-74BB1A1E7290}" srcOrd="0" destOrd="0" presId="urn:microsoft.com/office/officeart/2005/8/layout/radial2"/>
    <dgm:cxn modelId="{41E3C909-0BE0-4613-9E5A-349FFBE89E09}" type="presParOf" srcId="{492E4389-3B57-4245-99BE-F5D85BCD5249}" destId="{1EF3E270-8E53-484A-93C6-454C14438A1D}" srcOrd="1" destOrd="0" presId="urn:microsoft.com/office/officeart/2005/8/layout/radial2"/>
    <dgm:cxn modelId="{BA83C303-5AE5-4F92-842D-6AFEFA9E6FBA}" type="presParOf" srcId="{4762C9AF-2C62-4434-97F8-FF631ADA3AB4}" destId="{B2253AF2-C387-47DE-9EF2-FF4B21C0FFAF}" srcOrd="3" destOrd="0" presId="urn:microsoft.com/office/officeart/2005/8/layout/radial2"/>
    <dgm:cxn modelId="{483DD991-F1A1-4B51-B390-4E6A2ACB3F71}" type="presParOf" srcId="{4762C9AF-2C62-4434-97F8-FF631ADA3AB4}" destId="{B684F3EA-ADF9-4998-A871-D8C02FB70E6F}" srcOrd="4" destOrd="0" presId="urn:microsoft.com/office/officeart/2005/8/layout/radial2"/>
    <dgm:cxn modelId="{F3D100B1-B5AF-47C2-BA12-A5E0C804FD17}" type="presParOf" srcId="{B684F3EA-ADF9-4998-A871-D8C02FB70E6F}" destId="{EF6A17F8-F575-4B8A-9BA2-142F3E287529}" srcOrd="0" destOrd="0" presId="urn:microsoft.com/office/officeart/2005/8/layout/radial2"/>
    <dgm:cxn modelId="{CF8B57BB-BD3A-4847-B6F8-6442BE0DBFCC}" type="presParOf" srcId="{B684F3EA-ADF9-4998-A871-D8C02FB70E6F}" destId="{0D5FC79B-19D9-4511-A80B-BD34F98E979C}"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552548-ECBC-4C33-9BAF-E86AF948761E}">
      <dsp:nvSpPr>
        <dsp:cNvPr id="0" name=""/>
        <dsp:cNvSpPr/>
      </dsp:nvSpPr>
      <dsp:spPr>
        <a:xfrm>
          <a:off x="3636799" y="1771248"/>
          <a:ext cx="3771241" cy="3771241"/>
        </a:xfrm>
        <a:prstGeom prst="gear9">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dirty="0"/>
        </a:p>
      </dsp:txBody>
      <dsp:txXfrm>
        <a:off x="4394986" y="2654643"/>
        <a:ext cx="2254867" cy="1938496"/>
      </dsp:txXfrm>
    </dsp:sp>
    <dsp:sp modelId="{B10D7707-DBF2-493F-B51E-7074A475963C}">
      <dsp:nvSpPr>
        <dsp:cNvPr id="0" name=""/>
        <dsp:cNvSpPr/>
      </dsp:nvSpPr>
      <dsp:spPr>
        <a:xfrm>
          <a:off x="2121051" y="1497019"/>
          <a:ext cx="2133184" cy="2133184"/>
        </a:xfrm>
        <a:prstGeom prst="gear6">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b="1" kern="1200" dirty="0" smtClean="0"/>
            <a:t>Fiscal</a:t>
          </a:r>
          <a:br>
            <a:rPr lang="en-US" sz="2500" b="1" kern="1200" dirty="0" smtClean="0"/>
          </a:br>
          <a:r>
            <a:rPr lang="en-US" sz="2500" b="1" kern="1200" dirty="0" smtClean="0"/>
            <a:t>Policies </a:t>
          </a:r>
          <a:endParaRPr lang="en-US" sz="2500" b="1" kern="1200" dirty="0"/>
        </a:p>
      </dsp:txBody>
      <dsp:txXfrm>
        <a:off x="2658086" y="2037300"/>
        <a:ext cx="1059114" cy="1052622"/>
      </dsp:txXfrm>
    </dsp:sp>
    <dsp:sp modelId="{24ED840E-DA8C-489F-AA85-17F6BD3921E0}">
      <dsp:nvSpPr>
        <dsp:cNvPr id="0" name=""/>
        <dsp:cNvSpPr/>
      </dsp:nvSpPr>
      <dsp:spPr>
        <a:xfrm rot="20700000">
          <a:off x="3433195" y="105078"/>
          <a:ext cx="2090085" cy="2090085"/>
        </a:xfrm>
        <a:prstGeom prst="gear6">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Education</a:t>
          </a:r>
          <a:endParaRPr lang="en-US" sz="2000" b="1" kern="1200" dirty="0"/>
        </a:p>
      </dsp:txBody>
      <dsp:txXfrm rot="-20700000">
        <a:off x="3891612" y="563495"/>
        <a:ext cx="1173251" cy="1173251"/>
      </dsp:txXfrm>
    </dsp:sp>
    <dsp:sp modelId="{D3E82AC5-C516-4D2C-B1AE-9B22730B13AD}">
      <dsp:nvSpPr>
        <dsp:cNvPr id="0" name=""/>
        <dsp:cNvSpPr/>
      </dsp:nvSpPr>
      <dsp:spPr>
        <a:xfrm>
          <a:off x="4265101" y="1394208"/>
          <a:ext cx="3754405" cy="3754405"/>
        </a:xfrm>
        <a:prstGeom prst="circularArrow">
          <a:avLst>
            <a:gd name="adj1" fmla="val 4688"/>
            <a:gd name="adj2" fmla="val 299029"/>
            <a:gd name="adj3" fmla="val 2537990"/>
            <a:gd name="adj4" fmla="val 15815038"/>
            <a:gd name="adj5" fmla="val 5469"/>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C52860C-7FAA-4F27-9E97-8435F8008CFB}">
      <dsp:nvSpPr>
        <dsp:cNvPr id="0" name=""/>
        <dsp:cNvSpPr/>
      </dsp:nvSpPr>
      <dsp:spPr>
        <a:xfrm>
          <a:off x="1788196" y="1145073"/>
          <a:ext cx="2727810" cy="2727810"/>
        </a:xfrm>
        <a:prstGeom prst="leftCircularArrow">
          <a:avLst>
            <a:gd name="adj1" fmla="val 6452"/>
            <a:gd name="adj2" fmla="val 429999"/>
            <a:gd name="adj3" fmla="val 10489124"/>
            <a:gd name="adj4" fmla="val 14837806"/>
            <a:gd name="adj5" fmla="val 7527"/>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D8435C9-2EC9-43B2-9C56-0A51B6ED90BD}">
      <dsp:nvSpPr>
        <dsp:cNvPr id="0" name=""/>
        <dsp:cNvSpPr/>
      </dsp:nvSpPr>
      <dsp:spPr>
        <a:xfrm>
          <a:off x="3045920" y="-226092"/>
          <a:ext cx="2941128" cy="2941128"/>
        </a:xfrm>
        <a:prstGeom prst="circularArrow">
          <a:avLst>
            <a:gd name="adj1" fmla="val 5984"/>
            <a:gd name="adj2" fmla="val 394124"/>
            <a:gd name="adj3" fmla="val 13313824"/>
            <a:gd name="adj4" fmla="val 10508221"/>
            <a:gd name="adj5" fmla="val 6981"/>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253AF2-C387-47DE-9EF2-FF4B21C0FFAF}">
      <dsp:nvSpPr>
        <dsp:cNvPr id="0" name=""/>
        <dsp:cNvSpPr/>
      </dsp:nvSpPr>
      <dsp:spPr>
        <a:xfrm rot="1336561">
          <a:off x="2701398" y="3471925"/>
          <a:ext cx="2699386" cy="67851"/>
        </a:xfrm>
        <a:custGeom>
          <a:avLst/>
          <a:gdLst/>
          <a:ahLst/>
          <a:cxnLst/>
          <a:rect l="0" t="0" r="0" b="0"/>
          <a:pathLst>
            <a:path>
              <a:moveTo>
                <a:pt x="0" y="33925"/>
              </a:moveTo>
              <a:lnTo>
                <a:pt x="2699386" y="33925"/>
              </a:lnTo>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102253B-C7D1-4E5C-8581-70239711DAFD}">
      <dsp:nvSpPr>
        <dsp:cNvPr id="0" name=""/>
        <dsp:cNvSpPr/>
      </dsp:nvSpPr>
      <dsp:spPr>
        <a:xfrm rot="20735705">
          <a:off x="2762179" y="1987812"/>
          <a:ext cx="2541361" cy="67851"/>
        </a:xfrm>
        <a:custGeom>
          <a:avLst/>
          <a:gdLst/>
          <a:ahLst/>
          <a:cxnLst/>
          <a:rect l="0" t="0" r="0" b="0"/>
          <a:pathLst>
            <a:path>
              <a:moveTo>
                <a:pt x="0" y="33925"/>
              </a:moveTo>
              <a:lnTo>
                <a:pt x="2541361" y="33925"/>
              </a:lnTo>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B1D024E-DC4F-4398-B674-2E7A8F4C004D}">
      <dsp:nvSpPr>
        <dsp:cNvPr id="0" name=""/>
        <dsp:cNvSpPr/>
      </dsp:nvSpPr>
      <dsp:spPr>
        <a:xfrm>
          <a:off x="-410174" y="91468"/>
          <a:ext cx="4454955" cy="4153851"/>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0609F2B-2BB1-48DF-8F52-74BB1A1E7290}">
      <dsp:nvSpPr>
        <dsp:cNvPr id="0" name=""/>
        <dsp:cNvSpPr/>
      </dsp:nvSpPr>
      <dsp:spPr>
        <a:xfrm>
          <a:off x="5237055" y="651493"/>
          <a:ext cx="1688271" cy="1688271"/>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735" tIns="38735" rIns="38735" bIns="38735" numCol="1" spcCol="1270" anchor="ctr" anchorCtr="0">
          <a:noAutofit/>
        </a:bodyPr>
        <a:lstStyle/>
        <a:p>
          <a:pPr lvl="0" algn="ctr" defTabSz="2711450">
            <a:lnSpc>
              <a:spcPct val="90000"/>
            </a:lnSpc>
            <a:spcBef>
              <a:spcPct val="0"/>
            </a:spcBef>
            <a:spcAft>
              <a:spcPct val="35000"/>
            </a:spcAft>
          </a:pPr>
          <a:r>
            <a:rPr lang="en-US" sz="6100" kern="1200" dirty="0" smtClean="0"/>
            <a:t>YES</a:t>
          </a:r>
          <a:endParaRPr lang="en-US" sz="6100" kern="1200" dirty="0"/>
        </a:p>
      </dsp:txBody>
      <dsp:txXfrm>
        <a:off x="5484297" y="898735"/>
        <a:ext cx="1193787" cy="1193787"/>
      </dsp:txXfrm>
    </dsp:sp>
    <dsp:sp modelId="{EF6A17F8-F575-4B8A-9BA2-142F3E287529}">
      <dsp:nvSpPr>
        <dsp:cNvPr id="0" name=""/>
        <dsp:cNvSpPr/>
      </dsp:nvSpPr>
      <dsp:spPr>
        <a:xfrm>
          <a:off x="5237055" y="3493328"/>
          <a:ext cx="1688271" cy="1688271"/>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735" tIns="38735" rIns="38735" bIns="38735" numCol="1" spcCol="1270" anchor="ctr" anchorCtr="0">
          <a:noAutofit/>
        </a:bodyPr>
        <a:lstStyle/>
        <a:p>
          <a:pPr lvl="0" algn="ctr" defTabSz="2711450">
            <a:lnSpc>
              <a:spcPct val="90000"/>
            </a:lnSpc>
            <a:spcBef>
              <a:spcPct val="0"/>
            </a:spcBef>
            <a:spcAft>
              <a:spcPct val="35000"/>
            </a:spcAft>
          </a:pPr>
          <a:r>
            <a:rPr lang="en-US" sz="6100" kern="1200" dirty="0" smtClean="0"/>
            <a:t>NO</a:t>
          </a:r>
          <a:endParaRPr lang="en-US" sz="6100" kern="1200" dirty="0"/>
        </a:p>
      </dsp:txBody>
      <dsp:txXfrm>
        <a:off x="5484297" y="3740570"/>
        <a:ext cx="1193787" cy="1193787"/>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2004" cy="464315"/>
          </a:xfrm>
          <a:prstGeom prst="rect">
            <a:avLst/>
          </a:prstGeom>
        </p:spPr>
        <p:txBody>
          <a:bodyPr vert="horz" lIns="85213" tIns="42606" rIns="85213" bIns="42606" rtlCol="0"/>
          <a:lstStyle>
            <a:lvl1pPr algn="l">
              <a:defRPr sz="1100"/>
            </a:lvl1pPr>
          </a:lstStyle>
          <a:p>
            <a:endParaRPr lang="en-US"/>
          </a:p>
        </p:txBody>
      </p:sp>
      <p:sp>
        <p:nvSpPr>
          <p:cNvPr id="3" name="Date Placeholder 2"/>
          <p:cNvSpPr>
            <a:spLocks noGrp="1"/>
          </p:cNvSpPr>
          <p:nvPr>
            <p:ph type="dt" sz="quarter" idx="1"/>
          </p:nvPr>
        </p:nvSpPr>
        <p:spPr>
          <a:xfrm>
            <a:off x="3884463" y="1"/>
            <a:ext cx="2972004" cy="464315"/>
          </a:xfrm>
          <a:prstGeom prst="rect">
            <a:avLst/>
          </a:prstGeom>
        </p:spPr>
        <p:txBody>
          <a:bodyPr vert="horz" lIns="85213" tIns="42606" rIns="85213" bIns="42606" rtlCol="0"/>
          <a:lstStyle>
            <a:lvl1pPr algn="r">
              <a:defRPr sz="1100"/>
            </a:lvl1pPr>
          </a:lstStyle>
          <a:p>
            <a:fld id="{90CDD023-21C1-4BEA-9DDB-C40108178E9B}" type="datetimeFigureOut">
              <a:rPr lang="en-US" smtClean="0"/>
              <a:t>8/15/2014</a:t>
            </a:fld>
            <a:endParaRPr lang="en-US"/>
          </a:p>
        </p:txBody>
      </p:sp>
      <p:sp>
        <p:nvSpPr>
          <p:cNvPr id="4" name="Footer Placeholder 3"/>
          <p:cNvSpPr>
            <a:spLocks noGrp="1"/>
          </p:cNvSpPr>
          <p:nvPr>
            <p:ph type="ftr" sz="quarter" idx="2"/>
          </p:nvPr>
        </p:nvSpPr>
        <p:spPr>
          <a:xfrm>
            <a:off x="1" y="8830643"/>
            <a:ext cx="2972004" cy="464315"/>
          </a:xfrm>
          <a:prstGeom prst="rect">
            <a:avLst/>
          </a:prstGeom>
        </p:spPr>
        <p:txBody>
          <a:bodyPr vert="horz" lIns="85213" tIns="42606" rIns="85213" bIns="42606" rtlCol="0" anchor="b"/>
          <a:lstStyle>
            <a:lvl1pPr algn="l">
              <a:defRPr sz="1100"/>
            </a:lvl1pPr>
          </a:lstStyle>
          <a:p>
            <a:endParaRPr lang="en-US"/>
          </a:p>
        </p:txBody>
      </p:sp>
      <p:sp>
        <p:nvSpPr>
          <p:cNvPr id="5" name="Slide Number Placeholder 4"/>
          <p:cNvSpPr>
            <a:spLocks noGrp="1"/>
          </p:cNvSpPr>
          <p:nvPr>
            <p:ph type="sldNum" sz="quarter" idx="3"/>
          </p:nvPr>
        </p:nvSpPr>
        <p:spPr>
          <a:xfrm>
            <a:off x="3884463" y="8830643"/>
            <a:ext cx="2972004" cy="464315"/>
          </a:xfrm>
          <a:prstGeom prst="rect">
            <a:avLst/>
          </a:prstGeom>
        </p:spPr>
        <p:txBody>
          <a:bodyPr vert="horz" lIns="85213" tIns="42606" rIns="85213" bIns="42606" rtlCol="0" anchor="b"/>
          <a:lstStyle>
            <a:lvl1pPr algn="r">
              <a:defRPr sz="1100"/>
            </a:lvl1pPr>
          </a:lstStyle>
          <a:p>
            <a:fld id="{0FFAB33D-8F2C-40EC-8A0C-5DADC8E41FED}" type="slidenum">
              <a:rPr lang="en-US" smtClean="0"/>
              <a:t>‹#›</a:t>
            </a:fld>
            <a:endParaRPr lang="en-US"/>
          </a:p>
        </p:txBody>
      </p:sp>
    </p:spTree>
    <p:extLst>
      <p:ext uri="{BB962C8B-B14F-4D97-AF65-F5344CB8AC3E}">
        <p14:creationId xmlns:p14="http://schemas.microsoft.com/office/powerpoint/2010/main" val="3438351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4820"/>
          </a:xfrm>
          <a:prstGeom prst="rect">
            <a:avLst/>
          </a:prstGeom>
        </p:spPr>
        <p:txBody>
          <a:bodyPr vert="horz" lIns="92303" tIns="46151" rIns="92303" bIns="46151"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1"/>
            <a:ext cx="2971800" cy="464820"/>
          </a:xfrm>
          <a:prstGeom prst="rect">
            <a:avLst/>
          </a:prstGeom>
        </p:spPr>
        <p:txBody>
          <a:bodyPr vert="horz" wrap="square" lIns="92303" tIns="46151" rIns="92303" bIns="46151" numCol="1" anchor="t" anchorCtr="0" compatLnSpc="1">
            <a:prstTxWarp prst="textNoShape">
              <a:avLst/>
            </a:prstTxWarp>
          </a:bodyPr>
          <a:lstStyle>
            <a:lvl1pPr algn="r">
              <a:defRPr sz="1200">
                <a:latin typeface="Calibri" pitchFamily="-111" charset="0"/>
                <a:cs typeface="Arial" charset="0"/>
              </a:defRPr>
            </a:lvl1pPr>
          </a:lstStyle>
          <a:p>
            <a:pPr>
              <a:defRPr/>
            </a:pPr>
            <a:fld id="{446F6A60-970E-486F-BCD9-C9A6AFD5D6F1}" type="datetime1">
              <a:rPr lang="en-US"/>
              <a:pPr>
                <a:defRPr/>
              </a:pPr>
              <a:t>8/15/2014</a:t>
            </a:fld>
            <a:endParaRPr lang="en-US"/>
          </a:p>
        </p:txBody>
      </p:sp>
      <p:sp>
        <p:nvSpPr>
          <p:cNvPr id="4" name="Slide Image Placeholder 3"/>
          <p:cNvSpPr>
            <a:spLocks noGrp="1" noRot="1" noChangeAspect="1"/>
          </p:cNvSpPr>
          <p:nvPr>
            <p:ph type="sldImg" idx="2"/>
          </p:nvPr>
        </p:nvSpPr>
        <p:spPr>
          <a:xfrm>
            <a:off x="1106488" y="698500"/>
            <a:ext cx="4645025" cy="3484563"/>
          </a:xfrm>
          <a:prstGeom prst="rect">
            <a:avLst/>
          </a:prstGeom>
          <a:noFill/>
          <a:ln w="12700">
            <a:solidFill>
              <a:prstClr val="black"/>
            </a:solidFill>
          </a:ln>
        </p:spPr>
        <p:txBody>
          <a:bodyPr vert="horz" lIns="92303" tIns="46151" rIns="92303" bIns="46151" rtlCol="0" anchor="ctr"/>
          <a:lstStyle/>
          <a:p>
            <a:pPr lvl="0"/>
            <a:endParaRPr lang="en-US" noProof="0" smtClean="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2303" tIns="46151" rIns="92303" bIns="4615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2303" tIns="46151" rIns="92303" bIns="46151"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wrap="square" lIns="92303" tIns="46151" rIns="92303" bIns="46151" numCol="1" anchor="b" anchorCtr="0" compatLnSpc="1">
            <a:prstTxWarp prst="textNoShape">
              <a:avLst/>
            </a:prstTxWarp>
          </a:bodyPr>
          <a:lstStyle>
            <a:lvl1pPr algn="r">
              <a:defRPr sz="1200">
                <a:latin typeface="Calibri" pitchFamily="-111" charset="0"/>
                <a:cs typeface="Arial" charset="0"/>
              </a:defRPr>
            </a:lvl1pPr>
          </a:lstStyle>
          <a:p>
            <a:pPr>
              <a:defRPr/>
            </a:pPr>
            <a:fld id="{983C4744-8E1F-4005-B69E-FC626F938CED}" type="slidenum">
              <a:rPr lang="en-US"/>
              <a:pPr>
                <a:defRPr/>
              </a:pPr>
              <a:t>‹#›</a:t>
            </a:fld>
            <a:endParaRPr lang="en-US"/>
          </a:p>
        </p:txBody>
      </p:sp>
    </p:spTree>
    <p:extLst>
      <p:ext uri="{BB962C8B-B14F-4D97-AF65-F5344CB8AC3E}">
        <p14:creationId xmlns:p14="http://schemas.microsoft.com/office/powerpoint/2010/main" val="19414143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11"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1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200" kern="1200" dirty="0" smtClean="0">
                <a:solidFill>
                  <a:schemeClr val="tx1"/>
                </a:solidFill>
                <a:effectLst/>
                <a:latin typeface="+mn-lt"/>
                <a:ea typeface="ＭＳ Ｐゴシック" pitchFamily="-111" charset="-128"/>
                <a:cs typeface="+mn-cs"/>
              </a:rPr>
              <a:t>The social determinants of health are influenced by a person’s access to health-related resources, such as: healthy food, clean water, safe housing, transportation, education, health care, employment, and social relationships. Access to these health-related resources is determined by the circumstances into which people are born, grow up, live, work, and age. These circumstances are influenced by a wider set of forces – economics, social policies, laws, and political forces. Therefore, each person occupies a position that generates certain advantages and risks and makes some health outcomes more likely than others. In other words, while the path to health is fairly direct for some, it can be long and hard for others.</a:t>
            </a:r>
            <a:endParaRPr lang="en-US" dirty="0" smtClean="0">
              <a:ea typeface="ＭＳ Ｐゴシック" pitchFamily="34" charset="-128"/>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9959" indent="-288445" eaLnBrk="0" hangingPunct="0">
              <a:defRPr>
                <a:solidFill>
                  <a:schemeClr val="tx1"/>
                </a:solidFill>
                <a:latin typeface="Georgia" pitchFamily="18" charset="0"/>
                <a:cs typeface="Arial" pitchFamily="34" charset="0"/>
              </a:defRPr>
            </a:lvl2pPr>
            <a:lvl3pPr marL="1153784" indent="-230757" eaLnBrk="0" hangingPunct="0">
              <a:defRPr>
                <a:solidFill>
                  <a:schemeClr val="tx1"/>
                </a:solidFill>
                <a:latin typeface="Georgia" pitchFamily="18" charset="0"/>
                <a:cs typeface="Arial" pitchFamily="34" charset="0"/>
              </a:defRPr>
            </a:lvl3pPr>
            <a:lvl4pPr marL="1615297" indent="-230757" eaLnBrk="0" hangingPunct="0">
              <a:defRPr>
                <a:solidFill>
                  <a:schemeClr val="tx1"/>
                </a:solidFill>
                <a:latin typeface="Georgia" pitchFamily="18" charset="0"/>
                <a:cs typeface="Arial" pitchFamily="34" charset="0"/>
              </a:defRPr>
            </a:lvl4pPr>
            <a:lvl5pPr marL="2076810" indent="-230757" eaLnBrk="0" hangingPunct="0">
              <a:defRPr>
                <a:solidFill>
                  <a:schemeClr val="tx1"/>
                </a:solidFill>
                <a:latin typeface="Georgia" pitchFamily="18" charset="0"/>
                <a:cs typeface="Arial" pitchFamily="34" charset="0"/>
              </a:defRPr>
            </a:lvl5pPr>
            <a:lvl6pPr marL="2538323" indent="-230757" eaLnBrk="0" fontAlgn="base" hangingPunct="0">
              <a:spcBef>
                <a:spcPct val="0"/>
              </a:spcBef>
              <a:spcAft>
                <a:spcPct val="0"/>
              </a:spcAft>
              <a:defRPr>
                <a:solidFill>
                  <a:schemeClr val="tx1"/>
                </a:solidFill>
                <a:latin typeface="Georgia" pitchFamily="18" charset="0"/>
                <a:cs typeface="Arial" pitchFamily="34" charset="0"/>
              </a:defRPr>
            </a:lvl6pPr>
            <a:lvl7pPr marL="2999836" indent="-230757" eaLnBrk="0" fontAlgn="base" hangingPunct="0">
              <a:spcBef>
                <a:spcPct val="0"/>
              </a:spcBef>
              <a:spcAft>
                <a:spcPct val="0"/>
              </a:spcAft>
              <a:defRPr>
                <a:solidFill>
                  <a:schemeClr val="tx1"/>
                </a:solidFill>
                <a:latin typeface="Georgia" pitchFamily="18" charset="0"/>
                <a:cs typeface="Arial" pitchFamily="34" charset="0"/>
              </a:defRPr>
            </a:lvl7pPr>
            <a:lvl8pPr marL="3461350" indent="-230757" eaLnBrk="0" fontAlgn="base" hangingPunct="0">
              <a:spcBef>
                <a:spcPct val="0"/>
              </a:spcBef>
              <a:spcAft>
                <a:spcPct val="0"/>
              </a:spcAft>
              <a:defRPr>
                <a:solidFill>
                  <a:schemeClr val="tx1"/>
                </a:solidFill>
                <a:latin typeface="Georgia" pitchFamily="18" charset="0"/>
                <a:cs typeface="Arial" pitchFamily="34" charset="0"/>
              </a:defRPr>
            </a:lvl8pPr>
            <a:lvl9pPr marL="3922863" indent="-230757"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06E3FE88-F2EB-479C-AF6A-050EF65FC242}" type="slidenum">
              <a:rPr lang="en-US" smtClean="0">
                <a:latin typeface="Calibri" pitchFamily="34" charset="0"/>
              </a:rPr>
              <a:pPr eaLnBrk="1" hangingPunct="1"/>
              <a:t>1</a:t>
            </a:fld>
            <a:endParaRPr lang="en-US" smtClean="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i="1" kern="1200" dirty="0" smtClean="0">
                <a:solidFill>
                  <a:schemeClr val="tx1"/>
                </a:solidFill>
                <a:effectLst/>
                <a:latin typeface="+mn-lt"/>
                <a:ea typeface="ＭＳ Ｐゴシック" pitchFamily="-111" charset="-128"/>
                <a:cs typeface="+mn-cs"/>
              </a:rPr>
              <a:t>Before viewing the video clip, ask participants: </a:t>
            </a:r>
            <a:r>
              <a:rPr lang="en-US" sz="1200" i="0" kern="1200" dirty="0" smtClean="0">
                <a:solidFill>
                  <a:schemeClr val="tx1"/>
                </a:solidFill>
                <a:effectLst/>
                <a:latin typeface="+mn-lt"/>
                <a:ea typeface="ＭＳ Ｐゴシック" pitchFamily="-111" charset="-128"/>
                <a:cs typeface="+mn-cs"/>
              </a:rPr>
              <a:t>“What are the connections between healthy bodies, healthy bank accounts and skin color?”</a:t>
            </a:r>
          </a:p>
          <a:p>
            <a:pPr lvl="0"/>
            <a:endParaRPr lang="en-US" sz="1200" kern="1200" dirty="0" smtClean="0">
              <a:solidFill>
                <a:schemeClr val="tx1"/>
              </a:solidFill>
              <a:effectLst/>
              <a:latin typeface="+mn-lt"/>
              <a:ea typeface="ＭＳ Ｐゴシック" pitchFamily="-111" charset="-128"/>
              <a:cs typeface="+mn-cs"/>
            </a:endParaRPr>
          </a:p>
          <a:p>
            <a:pPr lvl="0"/>
            <a:r>
              <a:rPr lang="en-US" sz="1200" kern="1200" dirty="0" smtClean="0">
                <a:solidFill>
                  <a:schemeClr val="tx1"/>
                </a:solidFill>
                <a:effectLst/>
                <a:latin typeface="+mn-lt"/>
                <a:ea typeface="ＭＳ Ｐゴシック" pitchFamily="-111" charset="-128"/>
                <a:cs typeface="+mn-cs"/>
              </a:rPr>
              <a:t>In this video clip, the lives of a CEO, a lab supervisor, a janitor, and an unemployed mother illustrate how class shapes opportunities for good health. Those on the top have the most access to power, resources and opportunity – and thus the best health. Those on the bottom are faced with more stressors – unpaid bills, jobs that don’t pay enough, unsafe living conditions, exposure to environmental hazards, lack of control over work and schedule, worries over children – and the fewest resources available to help them cope.</a:t>
            </a:r>
          </a:p>
          <a:p>
            <a:endParaRPr lang="en-US" i="1" dirty="0"/>
          </a:p>
        </p:txBody>
      </p:sp>
      <p:sp>
        <p:nvSpPr>
          <p:cNvPr id="4" name="Slide Number Placeholder 3"/>
          <p:cNvSpPr>
            <a:spLocks noGrp="1"/>
          </p:cNvSpPr>
          <p:nvPr>
            <p:ph type="sldNum" sz="quarter" idx="10"/>
          </p:nvPr>
        </p:nvSpPr>
        <p:spPr/>
        <p:txBody>
          <a:bodyPr/>
          <a:lstStyle/>
          <a:p>
            <a:pPr>
              <a:defRPr/>
            </a:pPr>
            <a:fld id="{983C4744-8E1F-4005-B69E-FC626F938CED}" type="slidenum">
              <a:rPr lang="en-US" smtClean="0"/>
              <a:pPr>
                <a:defRPr/>
              </a:pPr>
              <a:t>10</a:t>
            </a:fld>
            <a:endParaRPr lang="en-US"/>
          </a:p>
        </p:txBody>
      </p:sp>
    </p:spTree>
    <p:extLst>
      <p:ext uri="{BB962C8B-B14F-4D97-AF65-F5344CB8AC3E}">
        <p14:creationId xmlns:p14="http://schemas.microsoft.com/office/powerpoint/2010/main" val="3123601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buFont typeface="Arial" pitchFamily="34" charset="0"/>
              <a:buNone/>
            </a:pPr>
            <a:r>
              <a:rPr lang="en-US" sz="1200" b="1" u="sng" kern="1200" dirty="0" smtClean="0">
                <a:solidFill>
                  <a:schemeClr val="tx1"/>
                </a:solidFill>
                <a:latin typeface="+mn-lt"/>
                <a:ea typeface="ＭＳ Ｐゴシック" pitchFamily="-111" charset="-128"/>
                <a:cs typeface="+mn-cs"/>
              </a:rPr>
              <a:t>Concluding question:</a:t>
            </a:r>
            <a:r>
              <a:rPr lang="en-US" sz="1200" b="1" u="sng" kern="1200" baseline="0" dirty="0" smtClean="0">
                <a:solidFill>
                  <a:schemeClr val="tx1"/>
                </a:solidFill>
                <a:latin typeface="+mn-lt"/>
                <a:ea typeface="ＭＳ Ｐゴシック" pitchFamily="-111" charset="-128"/>
                <a:cs typeface="+mn-cs"/>
              </a:rPr>
              <a:t> </a:t>
            </a:r>
            <a:r>
              <a:rPr lang="en-US" sz="1200" b="1" u="sng" kern="1200" dirty="0" smtClean="0">
                <a:solidFill>
                  <a:schemeClr val="tx1"/>
                </a:solidFill>
                <a:latin typeface="+mn-lt"/>
                <a:ea typeface="ＭＳ Ｐゴシック" pitchFamily="-111" charset="-128"/>
                <a:cs typeface="+mn-cs"/>
              </a:rPr>
              <a:t>What impacts our health more?</a:t>
            </a:r>
            <a:r>
              <a:rPr lang="en-US" sz="1200" kern="1200" dirty="0" smtClean="0">
                <a:solidFill>
                  <a:schemeClr val="tx1"/>
                </a:solidFill>
                <a:latin typeface="+mn-lt"/>
                <a:ea typeface="ＭＳ Ｐゴシック" pitchFamily="-111" charset="-128"/>
                <a:cs typeface="+mn-cs"/>
              </a:rPr>
              <a:t>; </a:t>
            </a:r>
          </a:p>
          <a:p>
            <a:pPr lvl="1">
              <a:lnSpc>
                <a:spcPct val="200000"/>
              </a:lnSpc>
              <a:buFont typeface="Arial" pitchFamily="34" charset="0"/>
              <a:buChar char="•"/>
            </a:pPr>
            <a:r>
              <a:rPr lang="en-US" sz="1200" kern="1200" dirty="0" smtClean="0">
                <a:solidFill>
                  <a:schemeClr val="tx1"/>
                </a:solidFill>
                <a:latin typeface="+mn-lt"/>
                <a:ea typeface="ＭＳ Ｐゴシック" pitchFamily="-111" charset="-128"/>
                <a:cs typeface="+mn-cs"/>
              </a:rPr>
              <a:t> Individual responsibility</a:t>
            </a:r>
          </a:p>
          <a:p>
            <a:pPr lvl="1">
              <a:lnSpc>
                <a:spcPct val="200000"/>
              </a:lnSpc>
              <a:buFont typeface="Arial" pitchFamily="34" charset="0"/>
              <a:buChar char="•"/>
            </a:pPr>
            <a:r>
              <a:rPr lang="en-US" sz="1200" kern="1200" dirty="0" smtClean="0">
                <a:solidFill>
                  <a:schemeClr val="tx1"/>
                </a:solidFill>
                <a:latin typeface="+mn-lt"/>
                <a:ea typeface="ＭＳ Ｐゴシック" pitchFamily="-111" charset="-128"/>
                <a:cs typeface="+mn-cs"/>
              </a:rPr>
              <a:t> Social determinants? </a:t>
            </a:r>
          </a:p>
          <a:p>
            <a:endParaRPr lang="en-US" dirty="0"/>
          </a:p>
        </p:txBody>
      </p:sp>
      <p:sp>
        <p:nvSpPr>
          <p:cNvPr id="4" name="Slide Number Placeholder 3"/>
          <p:cNvSpPr>
            <a:spLocks noGrp="1"/>
          </p:cNvSpPr>
          <p:nvPr>
            <p:ph type="sldNum" sz="quarter" idx="10"/>
          </p:nvPr>
        </p:nvSpPr>
        <p:spPr/>
        <p:txBody>
          <a:bodyPr/>
          <a:lstStyle/>
          <a:p>
            <a:pPr>
              <a:defRPr/>
            </a:pPr>
            <a:fld id="{983C4744-8E1F-4005-B69E-FC626F938CED}" type="slidenum">
              <a:rPr lang="en-US" smtClean="0"/>
              <a:pPr>
                <a:defRPr/>
              </a:pPr>
              <a:t>11</a:t>
            </a:fld>
            <a:endParaRPr lang="en-US"/>
          </a:p>
        </p:txBody>
      </p:sp>
    </p:spTree>
    <p:extLst>
      <p:ext uri="{BB962C8B-B14F-4D97-AF65-F5344CB8AC3E}">
        <p14:creationId xmlns:p14="http://schemas.microsoft.com/office/powerpoint/2010/main" val="1539682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smtClean="0">
                <a:solidFill>
                  <a:schemeClr val="tx1"/>
                </a:solidFill>
              </a:rPr>
              <a:t>What do you think makes the most difference for communities?</a:t>
            </a:r>
          </a:p>
          <a:p>
            <a:endParaRPr lang="en-US" dirty="0" smtClean="0"/>
          </a:p>
          <a:p>
            <a:pPr lvl="0"/>
            <a:r>
              <a:rPr lang="en-US" sz="1200" kern="1200" dirty="0" smtClean="0">
                <a:solidFill>
                  <a:schemeClr val="tx1"/>
                </a:solidFill>
                <a:effectLst/>
                <a:latin typeface="+mn-lt"/>
                <a:ea typeface="ＭＳ Ｐゴシック" pitchFamily="-111" charset="-128"/>
                <a:cs typeface="+mn-cs"/>
              </a:rPr>
              <a:t>The bottom of the spectrum, in the purple, is reaching one person at a time, is less sustainable, and puts the responsibility on the individual. How can we expect someone to make a change if their entire environment is conspiring against positive change? </a:t>
            </a:r>
          </a:p>
          <a:p>
            <a:pPr lvl="0"/>
            <a:endParaRPr lang="en-US" sz="1200" kern="1200" dirty="0" smtClean="0">
              <a:solidFill>
                <a:schemeClr val="tx1"/>
              </a:solidFill>
              <a:effectLst/>
              <a:latin typeface="+mn-lt"/>
              <a:ea typeface="ＭＳ Ｐゴシック" pitchFamily="-111" charset="-128"/>
              <a:cs typeface="+mn-cs"/>
            </a:endParaRPr>
          </a:p>
          <a:p>
            <a:pPr lvl="0"/>
            <a:r>
              <a:rPr lang="en-US" sz="1200" kern="1200" dirty="0" smtClean="0">
                <a:solidFill>
                  <a:schemeClr val="tx1"/>
                </a:solidFill>
                <a:effectLst/>
                <a:latin typeface="+mn-lt"/>
                <a:ea typeface="ＭＳ Ｐゴシック" pitchFamily="-111" charset="-128"/>
                <a:cs typeface="+mn-cs"/>
              </a:rPr>
              <a:t>Collaborations between community members, local government, businesses, schools, health care organizations, and public safety providers are needed in order to change the social conditions that negatively impact opportunities for healthy, safe, and thriving communities.</a:t>
            </a:r>
            <a:endParaRPr lang="en-US" sz="1200" kern="1200" dirty="0">
              <a:solidFill>
                <a:schemeClr val="tx1"/>
              </a:solidFill>
              <a:effectLst/>
              <a:latin typeface="+mn-lt"/>
              <a:ea typeface="ＭＳ Ｐゴシック" pitchFamily="-111" charset="-128"/>
              <a:cs typeface="+mn-cs"/>
            </a:endParaRPr>
          </a:p>
        </p:txBody>
      </p:sp>
      <p:sp>
        <p:nvSpPr>
          <p:cNvPr id="4" name="Slide Number Placeholder 3"/>
          <p:cNvSpPr>
            <a:spLocks noGrp="1"/>
          </p:cNvSpPr>
          <p:nvPr>
            <p:ph type="sldNum" sz="quarter" idx="10"/>
          </p:nvPr>
        </p:nvSpPr>
        <p:spPr/>
        <p:txBody>
          <a:bodyPr/>
          <a:lstStyle/>
          <a:p>
            <a:pPr>
              <a:defRPr/>
            </a:pPr>
            <a:fld id="{983C4744-8E1F-4005-B69E-FC626F938CED}" type="slidenum">
              <a:rPr lang="en-US" smtClean="0"/>
              <a:pPr>
                <a:defRPr/>
              </a:pPr>
              <a:t>12</a:t>
            </a:fld>
            <a:endParaRPr lang="en-US"/>
          </a:p>
        </p:txBody>
      </p:sp>
    </p:spTree>
    <p:extLst>
      <p:ext uri="{BB962C8B-B14F-4D97-AF65-F5344CB8AC3E}">
        <p14:creationId xmlns:p14="http://schemas.microsoft.com/office/powerpoint/2010/main" val="2268927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*Intergenerational (IG): </a:t>
            </a:r>
            <a:r>
              <a:rPr lang="en-US" dirty="0" smtClean="0"/>
              <a:t>More likely to feel isolated and depressed due to ageism, which then can lead them to having many health issues</a:t>
            </a:r>
            <a:endParaRPr lang="en-US" dirty="0"/>
          </a:p>
        </p:txBody>
      </p:sp>
      <p:sp>
        <p:nvSpPr>
          <p:cNvPr id="4" name="Slide Number Placeholder 3"/>
          <p:cNvSpPr>
            <a:spLocks noGrp="1"/>
          </p:cNvSpPr>
          <p:nvPr>
            <p:ph type="sldNum" sz="quarter" idx="10"/>
          </p:nvPr>
        </p:nvSpPr>
        <p:spPr/>
        <p:txBody>
          <a:bodyPr/>
          <a:lstStyle/>
          <a:p>
            <a:pPr>
              <a:defRPr/>
            </a:pPr>
            <a:fld id="{983C4744-8E1F-4005-B69E-FC626F938CED}" type="slidenum">
              <a:rPr lang="en-US" smtClean="0"/>
              <a:pPr>
                <a:defRPr/>
              </a:pPr>
              <a:t>13</a:t>
            </a:fld>
            <a:endParaRPr lang="en-US"/>
          </a:p>
        </p:txBody>
      </p:sp>
    </p:spTree>
    <p:extLst>
      <p:ext uri="{BB962C8B-B14F-4D97-AF65-F5344CB8AC3E}">
        <p14:creationId xmlns:p14="http://schemas.microsoft.com/office/powerpoint/2010/main" val="3191542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400" b="0" dirty="0" smtClean="0"/>
              <a:t>All</a:t>
            </a:r>
            <a:r>
              <a:rPr lang="en-US" sz="2400" b="0" baseline="0" dirty="0" smtClean="0"/>
              <a:t> of these pieces work together to create social equity. </a:t>
            </a:r>
            <a:endParaRPr lang="en-US" sz="2400" b="0" dirty="0" smtClean="0"/>
          </a:p>
          <a:p>
            <a:pPr>
              <a:defRPr/>
            </a:pPr>
            <a:endParaRPr lang="en-US" sz="2400" b="1" dirty="0" smtClean="0"/>
          </a:p>
          <a:p>
            <a:pPr>
              <a:defRPr/>
            </a:pPr>
            <a:r>
              <a:rPr lang="en-US" sz="2400" b="1" dirty="0" smtClean="0"/>
              <a:t>Education</a:t>
            </a:r>
          </a:p>
          <a:p>
            <a:pPr lvl="1">
              <a:defRPr/>
            </a:pPr>
            <a:r>
              <a:rPr lang="en-US" sz="1600" dirty="0" smtClean="0"/>
              <a:t>Pre-school for all children</a:t>
            </a:r>
          </a:p>
          <a:p>
            <a:pPr lvl="1">
              <a:defRPr/>
            </a:pPr>
            <a:r>
              <a:rPr lang="en-US" sz="1600" dirty="0" smtClean="0"/>
              <a:t>Reform school financing</a:t>
            </a:r>
          </a:p>
          <a:p>
            <a:pPr lvl="1">
              <a:defRPr/>
            </a:pPr>
            <a:r>
              <a:rPr lang="en-US" sz="1600" dirty="0" smtClean="0"/>
              <a:t>College access for qualified students</a:t>
            </a:r>
          </a:p>
          <a:p>
            <a:pPr>
              <a:buFontTx/>
              <a:buChar char="-"/>
              <a:defRPr/>
            </a:pPr>
            <a:endParaRPr lang="en-US" sz="1600" dirty="0" smtClean="0"/>
          </a:p>
          <a:p>
            <a:pPr>
              <a:defRPr/>
            </a:pPr>
            <a:r>
              <a:rPr lang="en-US" sz="2400" b="1" dirty="0" smtClean="0"/>
              <a:t>Fiscal Policies</a:t>
            </a:r>
          </a:p>
          <a:p>
            <a:pPr lvl="1">
              <a:defRPr/>
            </a:pPr>
            <a:r>
              <a:rPr lang="en-US" sz="1600" dirty="0" smtClean="0"/>
              <a:t>Minimum wage increase</a:t>
            </a:r>
          </a:p>
          <a:p>
            <a:pPr lvl="1">
              <a:defRPr/>
            </a:pPr>
            <a:r>
              <a:rPr lang="en-US" sz="1600" dirty="0" smtClean="0"/>
              <a:t>Earned income tax credits</a:t>
            </a:r>
          </a:p>
          <a:p>
            <a:pPr lvl="1">
              <a:defRPr/>
            </a:pPr>
            <a:r>
              <a:rPr lang="en-US" sz="1600" dirty="0" smtClean="0"/>
              <a:t>Increased incentives for saving</a:t>
            </a:r>
          </a:p>
          <a:p>
            <a:pPr lvl="1">
              <a:defRPr/>
            </a:pPr>
            <a:r>
              <a:rPr lang="en-US" sz="1600" dirty="0" smtClean="0"/>
              <a:t>Income support for families with newborns</a:t>
            </a:r>
          </a:p>
          <a:p>
            <a:pPr lvl="1">
              <a:defRPr/>
            </a:pPr>
            <a:endParaRPr lang="en-US" sz="1600" dirty="0" smtClean="0"/>
          </a:p>
          <a:p>
            <a:pPr>
              <a:defRPr/>
            </a:pPr>
            <a:r>
              <a:rPr lang="en-US" sz="2400" b="1" dirty="0" smtClean="0"/>
              <a:t>Skills Training Policies</a:t>
            </a:r>
          </a:p>
          <a:p>
            <a:pPr lvl="1">
              <a:defRPr/>
            </a:pPr>
            <a:r>
              <a:rPr lang="en-US" sz="1600" dirty="0" smtClean="0"/>
              <a:t>New or enhanced job skills training</a:t>
            </a:r>
          </a:p>
          <a:p>
            <a:pPr lvl="1">
              <a:defRPr/>
            </a:pPr>
            <a:r>
              <a:rPr lang="en-US" sz="1600" dirty="0" smtClean="0"/>
              <a:t>Training for middle-skill jobs projected for </a:t>
            </a:r>
            <a:r>
              <a:rPr lang="en-US" sz="1600" b="1" i="1" u="sng" dirty="0" smtClean="0"/>
              <a:t>future</a:t>
            </a:r>
            <a:r>
              <a:rPr lang="en-US" sz="1600" dirty="0" smtClean="0"/>
              <a:t> growth:</a:t>
            </a:r>
          </a:p>
          <a:p>
            <a:pPr>
              <a:buNone/>
              <a:defRPr/>
            </a:pPr>
            <a:r>
              <a:rPr lang="en-US" sz="1600" b="1" dirty="0" smtClean="0"/>
              <a:t>          -construction</a:t>
            </a:r>
            <a:endParaRPr lang="en-US" sz="1600" dirty="0" smtClean="0"/>
          </a:p>
          <a:p>
            <a:pPr>
              <a:buNone/>
              <a:defRPr/>
            </a:pPr>
            <a:r>
              <a:rPr lang="en-US" sz="1600" dirty="0" smtClean="0"/>
              <a:t>                - transportation construction</a:t>
            </a:r>
          </a:p>
          <a:p>
            <a:pPr>
              <a:buNone/>
              <a:defRPr/>
            </a:pPr>
            <a:r>
              <a:rPr lang="en-US" sz="1600" b="1" dirty="0" smtClean="0"/>
              <a:t>          -green jobs</a:t>
            </a:r>
          </a:p>
          <a:p>
            <a:pPr>
              <a:buNone/>
              <a:defRPr/>
            </a:pPr>
            <a:r>
              <a:rPr lang="en-US" sz="1600" b="1" dirty="0" smtClean="0"/>
              <a:t>               </a:t>
            </a:r>
            <a:r>
              <a:rPr lang="en-US" sz="1600" dirty="0" smtClean="0"/>
              <a:t>-</a:t>
            </a:r>
            <a:r>
              <a:rPr lang="en-US" sz="1600" b="1" dirty="0" smtClean="0"/>
              <a:t> </a:t>
            </a:r>
            <a:r>
              <a:rPr lang="en-US" sz="1600" dirty="0" smtClean="0"/>
              <a:t>solar roofing </a:t>
            </a:r>
          </a:p>
          <a:p>
            <a:pPr>
              <a:buNone/>
              <a:defRPr/>
            </a:pPr>
            <a:r>
              <a:rPr lang="en-US" sz="1600" dirty="0" smtClean="0"/>
              <a:t>                - building retrofitting for efficiency</a:t>
            </a:r>
          </a:p>
          <a:p>
            <a:pPr>
              <a:buNone/>
              <a:defRPr/>
            </a:pPr>
            <a:r>
              <a:rPr lang="en-US" sz="1600" b="1" dirty="0" smtClean="0"/>
              <a:t>          -logistics</a:t>
            </a:r>
            <a:r>
              <a:rPr lang="en-US" sz="1600" dirty="0" smtClean="0"/>
              <a:t> </a:t>
            </a:r>
          </a:p>
          <a:p>
            <a:pPr>
              <a:buNone/>
              <a:defRPr/>
            </a:pPr>
            <a:r>
              <a:rPr lang="en-US" sz="1600" dirty="0" smtClean="0"/>
              <a:t>                - shipping and movement of goods</a:t>
            </a:r>
          </a:p>
          <a:p>
            <a:pPr>
              <a:buNone/>
              <a:defRPr/>
            </a:pPr>
            <a:r>
              <a:rPr lang="en-US" sz="1600" b="1" dirty="0" smtClean="0"/>
              <a:t>          -utilities</a:t>
            </a:r>
            <a:r>
              <a:rPr lang="en-US" sz="1600" dirty="0" smtClean="0"/>
              <a:t> </a:t>
            </a:r>
          </a:p>
          <a:p>
            <a:pPr>
              <a:buNone/>
              <a:defRPr/>
            </a:pPr>
            <a:r>
              <a:rPr lang="en-US" sz="1600" dirty="0" smtClean="0"/>
              <a:t>                - telecommunications</a:t>
            </a:r>
          </a:p>
          <a:p>
            <a:pPr>
              <a:buNone/>
              <a:defRPr/>
            </a:pPr>
            <a:r>
              <a:rPr lang="en-US" sz="1600" dirty="0" smtClean="0"/>
              <a:t>                - power </a:t>
            </a:r>
          </a:p>
          <a:p>
            <a:pPr>
              <a:buNone/>
              <a:defRPr/>
            </a:pPr>
            <a:r>
              <a:rPr lang="en-US" sz="1600" b="1" dirty="0" smtClean="0"/>
              <a:t>          -water and waste water </a:t>
            </a:r>
            <a:endParaRPr lang="en-US" sz="1600" dirty="0" smtClean="0"/>
          </a:p>
          <a:p>
            <a:pPr>
              <a:buNone/>
              <a:defRPr/>
            </a:pPr>
            <a:r>
              <a:rPr lang="en-US" sz="1600" dirty="0" smtClean="0"/>
              <a:t>                - storm water systems</a:t>
            </a:r>
          </a:p>
          <a:p>
            <a:pPr lvl="1">
              <a:defRPr/>
            </a:pPr>
            <a:endParaRPr lang="en-US" sz="1600" dirty="0" smtClean="0"/>
          </a:p>
          <a:p>
            <a:pPr>
              <a:buFontTx/>
              <a:buChar char="-"/>
              <a:defRPr/>
            </a:pPr>
            <a:endParaRPr lang="en-US" sz="1600" dirty="0" smtClean="0"/>
          </a:p>
          <a:p>
            <a:pPr>
              <a:buFontTx/>
              <a:buChar char="-"/>
              <a:defRPr/>
            </a:pPr>
            <a:endParaRPr lang="en-US" sz="1600" dirty="0" smtClean="0"/>
          </a:p>
          <a:p>
            <a:endParaRPr lang="en-US" dirty="0"/>
          </a:p>
        </p:txBody>
      </p:sp>
      <p:sp>
        <p:nvSpPr>
          <p:cNvPr id="4" name="Slide Number Placeholder 3"/>
          <p:cNvSpPr>
            <a:spLocks noGrp="1"/>
          </p:cNvSpPr>
          <p:nvPr>
            <p:ph type="sldNum" sz="quarter" idx="10"/>
          </p:nvPr>
        </p:nvSpPr>
        <p:spPr/>
        <p:txBody>
          <a:bodyPr/>
          <a:lstStyle/>
          <a:p>
            <a:pPr>
              <a:defRPr/>
            </a:pPr>
            <a:fld id="{983C4744-8E1F-4005-B69E-FC626F938CED}" type="slidenum">
              <a:rPr lang="en-US" smtClean="0"/>
              <a:pPr>
                <a:defRPr/>
              </a:pPr>
              <a:t>14</a:t>
            </a:fld>
            <a:endParaRPr lang="en-US"/>
          </a:p>
        </p:txBody>
      </p:sp>
    </p:spTree>
    <p:extLst>
      <p:ext uri="{BB962C8B-B14F-4D97-AF65-F5344CB8AC3E}">
        <p14:creationId xmlns:p14="http://schemas.microsoft.com/office/powerpoint/2010/main" val="277599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Source: http://taxfoundation.org/article/putting-face-americas-tax-returns-chart-24</a:t>
            </a:r>
            <a:endParaRPr lang="en-US" i="1" dirty="0"/>
          </a:p>
        </p:txBody>
      </p:sp>
      <p:sp>
        <p:nvSpPr>
          <p:cNvPr id="4" name="Slide Number Placeholder 3"/>
          <p:cNvSpPr>
            <a:spLocks noGrp="1"/>
          </p:cNvSpPr>
          <p:nvPr>
            <p:ph type="sldNum" sz="quarter" idx="10"/>
          </p:nvPr>
        </p:nvSpPr>
        <p:spPr/>
        <p:txBody>
          <a:bodyPr/>
          <a:lstStyle/>
          <a:p>
            <a:pPr>
              <a:defRPr/>
            </a:pPr>
            <a:fld id="{983C4744-8E1F-4005-B69E-FC626F938CED}" type="slidenum">
              <a:rPr lang="en-US"/>
              <a:pPr>
                <a:defRPr/>
              </a:pPr>
              <a:t>15</a:t>
            </a:fld>
            <a:endParaRPr lang="en-US"/>
          </a:p>
        </p:txBody>
      </p:sp>
    </p:spTree>
    <p:extLst>
      <p:ext uri="{BB962C8B-B14F-4D97-AF65-F5344CB8AC3E}">
        <p14:creationId xmlns:p14="http://schemas.microsoft.com/office/powerpoint/2010/main" val="3252874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Many people who cannot afford health insurance face challenges in receiving medical care, or do not go to the doctor when they are ill because they lacked health insurance. The Affordable Care Act, which began in 2014 and is sometimes known as Obamacare or Covered California, has changed that for many families. Since the Affordable Care Act passed, more than 7 million people now have private health insurance. The Affordable Care Act is a good example of a law that community members, health care providers, and elected officials advocated and championed for many decades before it was passed, but has already changed who has access to key services in our country.</a:t>
            </a:r>
          </a:p>
          <a:p>
            <a:endParaRPr lang="en-US" baseline="0" dirty="0" smtClean="0"/>
          </a:p>
          <a:p>
            <a:r>
              <a:rPr lang="en-US" baseline="0" dirty="0" smtClean="0"/>
              <a:t>Having health insurance is just the first step. It’s also important to have access to clinics and hospitals, access to health screenings and preventive health.</a:t>
            </a:r>
          </a:p>
        </p:txBody>
      </p:sp>
      <p:sp>
        <p:nvSpPr>
          <p:cNvPr id="4" name="Slide Number Placeholder 3"/>
          <p:cNvSpPr>
            <a:spLocks noGrp="1"/>
          </p:cNvSpPr>
          <p:nvPr>
            <p:ph type="sldNum" sz="quarter" idx="10"/>
          </p:nvPr>
        </p:nvSpPr>
        <p:spPr/>
        <p:txBody>
          <a:bodyPr/>
          <a:lstStyle/>
          <a:p>
            <a:pPr>
              <a:defRPr/>
            </a:pPr>
            <a:fld id="{983C4744-8E1F-4005-B69E-FC626F938CED}" type="slidenum">
              <a:rPr lang="en-US" smtClean="0"/>
              <a:pPr>
                <a:defRPr/>
              </a:pPr>
              <a:t>16</a:t>
            </a:fld>
            <a:endParaRPr lang="en-US"/>
          </a:p>
        </p:txBody>
      </p:sp>
    </p:spTree>
    <p:extLst>
      <p:ext uri="{BB962C8B-B14F-4D97-AF65-F5344CB8AC3E}">
        <p14:creationId xmlns:p14="http://schemas.microsoft.com/office/powerpoint/2010/main" val="4109274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baseline="0" dirty="0"/>
              <a:t>[Explain that toxins and chemical industry are close to where people live. The red circles represent hazardous materials sites, and the light purple represent residential areas.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latin typeface="Arial"/>
                <a:cs typeface="Arial"/>
              </a:rPr>
              <a:t>Source: </a:t>
            </a:r>
            <a:r>
              <a:rPr lang="en-US" sz="1200" dirty="0">
                <a:latin typeface="Arial"/>
                <a:cs typeface="Arial"/>
              </a:rPr>
              <a:t>www.environmentalhealth.org</a:t>
            </a:r>
          </a:p>
          <a:p>
            <a:endParaRPr lang="en-US" dirty="0"/>
          </a:p>
        </p:txBody>
      </p:sp>
      <p:sp>
        <p:nvSpPr>
          <p:cNvPr id="4" name="Slide Number Placeholder 3"/>
          <p:cNvSpPr>
            <a:spLocks noGrp="1"/>
          </p:cNvSpPr>
          <p:nvPr>
            <p:ph type="sldNum" sz="quarter" idx="10"/>
          </p:nvPr>
        </p:nvSpPr>
        <p:spPr/>
        <p:txBody>
          <a:bodyPr/>
          <a:lstStyle/>
          <a:p>
            <a:pPr>
              <a:defRPr/>
            </a:pPr>
            <a:fld id="{983C4744-8E1F-4005-B69E-FC626F938CED}" type="slidenum">
              <a:rPr lang="en-US" smtClean="0"/>
              <a:pPr>
                <a:defRPr/>
              </a:pPr>
              <a:t>17</a:t>
            </a:fld>
            <a:endParaRPr lang="en-US"/>
          </a:p>
        </p:txBody>
      </p:sp>
    </p:spTree>
    <p:extLst>
      <p:ext uri="{BB962C8B-B14F-4D97-AF65-F5344CB8AC3E}">
        <p14:creationId xmlns:p14="http://schemas.microsoft.com/office/powerpoint/2010/main" val="2600733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shows the density of stores that sell liquor in National City.</a:t>
            </a:r>
            <a:endParaRPr lang="en-US" dirty="0"/>
          </a:p>
        </p:txBody>
      </p:sp>
      <p:sp>
        <p:nvSpPr>
          <p:cNvPr id="4" name="Slide Number Placeholder 3"/>
          <p:cNvSpPr>
            <a:spLocks noGrp="1"/>
          </p:cNvSpPr>
          <p:nvPr>
            <p:ph type="sldNum" sz="quarter" idx="10"/>
          </p:nvPr>
        </p:nvSpPr>
        <p:spPr/>
        <p:txBody>
          <a:bodyPr/>
          <a:lstStyle/>
          <a:p>
            <a:pPr>
              <a:defRPr/>
            </a:pPr>
            <a:fld id="{983C4744-8E1F-4005-B69E-FC626F938CED}" type="slidenum">
              <a:rPr lang="en-US" smtClean="0"/>
              <a:pPr>
                <a:defRPr/>
              </a:pPr>
              <a:t>18</a:t>
            </a:fld>
            <a:endParaRPr lang="en-US"/>
          </a:p>
        </p:txBody>
      </p:sp>
    </p:spTree>
    <p:extLst>
      <p:ext uri="{BB962C8B-B14F-4D97-AF65-F5344CB8AC3E}">
        <p14:creationId xmlns:p14="http://schemas.microsoft.com/office/powerpoint/2010/main" val="1443828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a:t>
            </a:r>
            <a:r>
              <a:rPr lang="en-US" baseline="0" dirty="0" smtClean="0"/>
              <a:t> how much park space there is in Chula Vista.</a:t>
            </a:r>
            <a:endParaRPr lang="en-US" dirty="0"/>
          </a:p>
        </p:txBody>
      </p:sp>
      <p:sp>
        <p:nvSpPr>
          <p:cNvPr id="4" name="Slide Number Placeholder 3"/>
          <p:cNvSpPr>
            <a:spLocks noGrp="1"/>
          </p:cNvSpPr>
          <p:nvPr>
            <p:ph type="sldNum" sz="quarter" idx="10"/>
          </p:nvPr>
        </p:nvSpPr>
        <p:spPr/>
        <p:txBody>
          <a:bodyPr/>
          <a:lstStyle/>
          <a:p>
            <a:pPr>
              <a:defRPr/>
            </a:pPr>
            <a:fld id="{983C4744-8E1F-4005-B69E-FC626F938CED}" type="slidenum">
              <a:rPr lang="en-US" smtClean="0"/>
              <a:pPr>
                <a:defRPr/>
              </a:pPr>
              <a:t>19</a:t>
            </a:fld>
            <a:endParaRPr lang="en-US"/>
          </a:p>
        </p:txBody>
      </p:sp>
    </p:spTree>
    <p:extLst>
      <p:ext uri="{BB962C8B-B14F-4D97-AF65-F5344CB8AC3E}">
        <p14:creationId xmlns:p14="http://schemas.microsoft.com/office/powerpoint/2010/main" val="1521410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83C4744-8E1F-4005-B69E-FC626F938CED}" type="slidenum">
              <a:rPr lang="en-US"/>
              <a:pPr>
                <a:defRPr/>
              </a:pPr>
              <a:t>2</a:t>
            </a:fld>
            <a:endParaRPr lang="en-US"/>
          </a:p>
        </p:txBody>
      </p:sp>
    </p:spTree>
    <p:extLst>
      <p:ext uri="{BB962C8B-B14F-4D97-AF65-F5344CB8AC3E}">
        <p14:creationId xmlns:p14="http://schemas.microsoft.com/office/powerpoint/2010/main" val="3176331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a:t>
            </a:r>
            <a:r>
              <a:rPr lang="en-US" dirty="0" smtClean="0"/>
              <a:t>umbers </a:t>
            </a:r>
            <a:r>
              <a:rPr lang="en-US" dirty="0" smtClean="0"/>
              <a:t>shows</a:t>
            </a:r>
            <a:r>
              <a:rPr lang="en-US" baseline="0" dirty="0" smtClean="0"/>
              <a:t> park spaces. Areas with lots of housing with a high concentration of immigrants and refugees lack park space. This is an example of health inequity.</a:t>
            </a:r>
            <a:endParaRPr lang="en-US" dirty="0"/>
          </a:p>
        </p:txBody>
      </p:sp>
      <p:sp>
        <p:nvSpPr>
          <p:cNvPr id="4" name="Slide Number Placeholder 3"/>
          <p:cNvSpPr>
            <a:spLocks noGrp="1"/>
          </p:cNvSpPr>
          <p:nvPr>
            <p:ph type="sldNum" sz="quarter" idx="10"/>
          </p:nvPr>
        </p:nvSpPr>
        <p:spPr/>
        <p:txBody>
          <a:bodyPr/>
          <a:lstStyle/>
          <a:p>
            <a:pPr>
              <a:defRPr/>
            </a:pPr>
            <a:fld id="{983C4744-8E1F-4005-B69E-FC626F938CED}" type="slidenum">
              <a:rPr lang="en-US" smtClean="0"/>
              <a:pPr>
                <a:defRPr/>
              </a:pPr>
              <a:t>20</a:t>
            </a:fld>
            <a:endParaRPr lang="en-US"/>
          </a:p>
        </p:txBody>
      </p:sp>
    </p:spTree>
    <p:extLst>
      <p:ext uri="{BB962C8B-B14F-4D97-AF65-F5344CB8AC3E}">
        <p14:creationId xmlns:p14="http://schemas.microsoft.com/office/powerpoint/2010/main" val="3942429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pitchFamily="34" charset="-128"/>
              </a:rPr>
              <a:t>The characteristics of low income neighborhoods undermine health.  Neighborhoods are where poverty, race, ethnicity, and other social factors converge with the physical environment to produce the overall conditions that affect health.</a:t>
            </a:r>
          </a:p>
          <a:p>
            <a:endParaRPr lang="en-US" smtClean="0">
              <a:ea typeface="ＭＳ Ｐゴシック" pitchFamily="34" charset="-128"/>
            </a:endParaRP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9959" indent="-288445" eaLnBrk="0" hangingPunct="0">
              <a:defRPr>
                <a:solidFill>
                  <a:schemeClr val="tx1"/>
                </a:solidFill>
                <a:latin typeface="Georgia" pitchFamily="18" charset="0"/>
                <a:cs typeface="Arial" pitchFamily="34" charset="0"/>
              </a:defRPr>
            </a:lvl2pPr>
            <a:lvl3pPr marL="1153784" indent="-230757" eaLnBrk="0" hangingPunct="0">
              <a:defRPr>
                <a:solidFill>
                  <a:schemeClr val="tx1"/>
                </a:solidFill>
                <a:latin typeface="Georgia" pitchFamily="18" charset="0"/>
                <a:cs typeface="Arial" pitchFamily="34" charset="0"/>
              </a:defRPr>
            </a:lvl3pPr>
            <a:lvl4pPr marL="1615297" indent="-230757" eaLnBrk="0" hangingPunct="0">
              <a:defRPr>
                <a:solidFill>
                  <a:schemeClr val="tx1"/>
                </a:solidFill>
                <a:latin typeface="Georgia" pitchFamily="18" charset="0"/>
                <a:cs typeface="Arial" pitchFamily="34" charset="0"/>
              </a:defRPr>
            </a:lvl4pPr>
            <a:lvl5pPr marL="2076810" indent="-230757" eaLnBrk="0" hangingPunct="0">
              <a:defRPr>
                <a:solidFill>
                  <a:schemeClr val="tx1"/>
                </a:solidFill>
                <a:latin typeface="Georgia" pitchFamily="18" charset="0"/>
                <a:cs typeface="Arial" pitchFamily="34" charset="0"/>
              </a:defRPr>
            </a:lvl5pPr>
            <a:lvl6pPr marL="2538323" indent="-230757" eaLnBrk="0" fontAlgn="base" hangingPunct="0">
              <a:spcBef>
                <a:spcPct val="0"/>
              </a:spcBef>
              <a:spcAft>
                <a:spcPct val="0"/>
              </a:spcAft>
              <a:defRPr>
                <a:solidFill>
                  <a:schemeClr val="tx1"/>
                </a:solidFill>
                <a:latin typeface="Georgia" pitchFamily="18" charset="0"/>
                <a:cs typeface="Arial" pitchFamily="34" charset="0"/>
              </a:defRPr>
            </a:lvl6pPr>
            <a:lvl7pPr marL="2999836" indent="-230757" eaLnBrk="0" fontAlgn="base" hangingPunct="0">
              <a:spcBef>
                <a:spcPct val="0"/>
              </a:spcBef>
              <a:spcAft>
                <a:spcPct val="0"/>
              </a:spcAft>
              <a:defRPr>
                <a:solidFill>
                  <a:schemeClr val="tx1"/>
                </a:solidFill>
                <a:latin typeface="Georgia" pitchFamily="18" charset="0"/>
                <a:cs typeface="Arial" pitchFamily="34" charset="0"/>
              </a:defRPr>
            </a:lvl7pPr>
            <a:lvl8pPr marL="3461350" indent="-230757" eaLnBrk="0" fontAlgn="base" hangingPunct="0">
              <a:spcBef>
                <a:spcPct val="0"/>
              </a:spcBef>
              <a:spcAft>
                <a:spcPct val="0"/>
              </a:spcAft>
              <a:defRPr>
                <a:solidFill>
                  <a:schemeClr val="tx1"/>
                </a:solidFill>
                <a:latin typeface="Georgia" pitchFamily="18" charset="0"/>
                <a:cs typeface="Arial" pitchFamily="34" charset="0"/>
              </a:defRPr>
            </a:lvl8pPr>
            <a:lvl9pPr marL="3922863" indent="-230757"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FE488B1D-DCEC-4009-AD9A-BF782D5CE7CD}" type="slidenum">
              <a:rPr lang="en-US" smtClean="0">
                <a:latin typeface="Calibri" pitchFamily="34" charset="0"/>
              </a:rPr>
              <a:pPr eaLnBrk="1" hangingPunct="1"/>
              <a:t>21</a:t>
            </a:fld>
            <a:endParaRPr lang="en-US" smtClean="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91440" algn="ctr">
              <a:lnSpc>
                <a:spcPts val="1900"/>
              </a:lnSpc>
            </a:pPr>
            <a:r>
              <a:rPr lang="en-US" b="1" dirty="0">
                <a:solidFill>
                  <a:schemeClr val="bg1"/>
                </a:solidFill>
                <a:latin typeface="Arial" panose="020B0604020202020204" pitchFamily="34" charset="0"/>
                <a:cs typeface="Arial" panose="020B0604020202020204" pitchFamily="34" charset="0"/>
              </a:rPr>
              <a:t>COMMUNITY BUILDING</a:t>
            </a:r>
          </a:p>
          <a:p>
            <a:pPr marL="91440" indent="-91440">
              <a:lnSpc>
                <a:spcPts val="1900"/>
              </a:lnSpc>
            </a:pPr>
            <a:r>
              <a:rPr lang="en-US" sz="1200" dirty="0">
                <a:solidFill>
                  <a:schemeClr val="bg1"/>
                </a:solidFill>
                <a:latin typeface="Arial" panose="020B0604020202020204" pitchFamily="34" charset="0"/>
                <a:ea typeface="ＭＳ Ｐゴシック" pitchFamily="34" charset="-128"/>
                <a:cs typeface="Arial" panose="020B0604020202020204" pitchFamily="34" charset="0"/>
              </a:rPr>
              <a:t>generally refers to building the social networks within the community, and developing group and individual problem-solving and leadership skills. </a:t>
            </a:r>
          </a:p>
          <a:p>
            <a:pPr marL="91440" indent="-91440">
              <a:lnSpc>
                <a:spcPts val="1900"/>
              </a:lnSpc>
            </a:pPr>
            <a:r>
              <a:rPr lang="en-US" sz="1200" b="1" dirty="0">
                <a:solidFill>
                  <a:srgbClr val="000000"/>
                </a:solidFill>
                <a:latin typeface="Arial" panose="020B0604020202020204" pitchFamily="34" charset="0"/>
                <a:ea typeface="ＭＳ Ｐゴシック" pitchFamily="34" charset="-128"/>
                <a:cs typeface="Arial" panose="020B0604020202020204" pitchFamily="34" charset="0"/>
              </a:rPr>
              <a:t>Source: </a:t>
            </a:r>
            <a:r>
              <a:rPr lang="en-US" sz="1200" i="1" dirty="0">
                <a:solidFill>
                  <a:srgbClr val="000000"/>
                </a:solidFill>
                <a:latin typeface="Arial" panose="020B0604020202020204" pitchFamily="34" charset="0"/>
                <a:ea typeface="ＭＳ Ｐゴシック" pitchFamily="34" charset="-128"/>
                <a:cs typeface="Arial" panose="020B0604020202020204" pitchFamily="34" charset="0"/>
              </a:rPr>
              <a:t>Community Building: What Makes it Work A Review of Factors Influencing Successful Community Building </a:t>
            </a:r>
          </a:p>
          <a:p>
            <a:pPr marL="91440" indent="-91440">
              <a:lnSpc>
                <a:spcPts val="1900"/>
              </a:lnSpc>
            </a:pPr>
            <a:r>
              <a:rPr lang="en-US" sz="1200" dirty="0">
                <a:solidFill>
                  <a:srgbClr val="000000"/>
                </a:solidFill>
                <a:latin typeface="Arial" panose="020B0604020202020204" pitchFamily="34" charset="0"/>
                <a:ea typeface="ＭＳ Ｐゴシック" pitchFamily="34" charset="-128"/>
                <a:cs typeface="Arial" panose="020B0604020202020204" pitchFamily="34" charset="0"/>
              </a:rPr>
              <a:t>Amherst H. Wilder Foundation</a:t>
            </a:r>
          </a:p>
          <a:p>
            <a:pPr marL="91440" indent="-91440">
              <a:lnSpc>
                <a:spcPts val="1900"/>
              </a:lnSpc>
            </a:pPr>
            <a:endParaRPr lang="en-US" sz="1000" dirty="0">
              <a:solidFill>
                <a:schemeClr val="bg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983C4744-8E1F-4005-B69E-FC626F938CED}" type="slidenum">
              <a:rPr lang="en-US" smtClean="0"/>
              <a:pPr>
                <a:defRPr/>
              </a:pPr>
              <a:t>22</a:t>
            </a:fld>
            <a:endParaRPr lang="en-US"/>
          </a:p>
        </p:txBody>
      </p:sp>
    </p:spTree>
    <p:extLst>
      <p:ext uri="{BB962C8B-B14F-4D97-AF65-F5344CB8AC3E}">
        <p14:creationId xmlns:p14="http://schemas.microsoft.com/office/powerpoint/2010/main" val="3416156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83C4744-8E1F-4005-B69E-FC626F938CED}" type="slidenum">
              <a:rPr lang="en-US"/>
              <a:pPr>
                <a:defRPr/>
              </a:pPr>
              <a:t>23</a:t>
            </a:fld>
            <a:endParaRPr lang="en-US"/>
          </a:p>
        </p:txBody>
      </p:sp>
    </p:spTree>
    <p:extLst>
      <p:ext uri="{BB962C8B-B14F-4D97-AF65-F5344CB8AC3E}">
        <p14:creationId xmlns:p14="http://schemas.microsoft.com/office/powerpoint/2010/main" val="3117820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xfrm>
            <a:off x="1108075" y="700088"/>
            <a:ext cx="4643438" cy="3482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noChangeArrowheads="1"/>
          </p:cNvSpPr>
          <p:nvPr>
            <p:ph type="body" idx="1"/>
          </p:nvPr>
        </p:nvSpPr>
        <p:spPr bwMode="auto">
          <a:xfrm>
            <a:off x="914401" y="4415791"/>
            <a:ext cx="5029200" cy="41817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0" dirty="0" smtClean="0">
                <a:ea typeface="ＭＳ Ｐゴシック" pitchFamily="34" charset="-128"/>
                <a:cs typeface="Times New Roman" pitchFamily="18" charset="0"/>
              </a:rPr>
              <a:t>In South</a:t>
            </a:r>
            <a:r>
              <a:rPr lang="en-US" b="0" baseline="0" dirty="0" smtClean="0">
                <a:ea typeface="ＭＳ Ｐゴシック" pitchFamily="34" charset="-128"/>
                <a:cs typeface="Times New Roman" pitchFamily="18" charset="0"/>
              </a:rPr>
              <a:t> Lost Angeles, </a:t>
            </a:r>
            <a:r>
              <a:rPr lang="en-US" b="0" dirty="0" smtClean="0">
                <a:ea typeface="ＭＳ Ｐゴシック" pitchFamily="34" charset="-128"/>
                <a:cs typeface="Times New Roman" pitchFamily="18" charset="0"/>
              </a:rPr>
              <a:t>evaluations documented a 27% reduction in violent crime/felonies, drug-related felonies or misdemeanors and vice (e.g. prostitution) within a four-block radius of each liquor store that was closed. </a:t>
            </a:r>
          </a:p>
          <a:p>
            <a:pPr eaLnBrk="1" hangingPunct="1"/>
            <a:endParaRPr lang="en-US" dirty="0" smtClean="0">
              <a:ea typeface="ＭＳ Ｐゴシック" pitchFamily="34" charset="-128"/>
              <a:cs typeface="Times New Roman" pitchFamily="18" charset="0"/>
            </a:endParaRPr>
          </a:p>
          <a:p>
            <a:pPr eaLnBrk="1" hangingPunct="1"/>
            <a:endParaRPr lang="en-US" dirty="0" smtClean="0">
              <a:ea typeface="ＭＳ Ｐゴシック" pitchFamily="34" charset="-128"/>
              <a:cs typeface="Times New Roman" pitchFamily="18" charset="0"/>
            </a:endParaRPr>
          </a:p>
          <a:p>
            <a:pPr eaLnBrk="1" hangingPunct="1"/>
            <a:endParaRPr lang="en-US" dirty="0" smtClean="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0757" indent="-230757" eaLnBrk="1" hangingPunct="1"/>
            <a:r>
              <a:rPr lang="en-US" dirty="0" smtClean="0">
                <a:ea typeface="ＭＳ Ｐゴシック" pitchFamily="34" charset="-128"/>
              </a:rPr>
              <a:t>Evidence that these kinds of efforts can have an impact on health and safety….</a:t>
            </a:r>
          </a:p>
          <a:p>
            <a:pPr marL="230757" indent="-230757" eaLnBrk="1" hangingPunct="1"/>
            <a:endParaRPr lang="en-US" dirty="0" smtClean="0">
              <a:ea typeface="ＭＳ Ｐゴシック" pitchFamily="34" charset="-128"/>
            </a:endParaRPr>
          </a:p>
          <a:p>
            <a:pPr marL="230757" indent="-230757" eaLnBrk="1" hangingPunct="1"/>
            <a:r>
              <a:rPr lang="en-US" dirty="0" smtClean="0">
                <a:ea typeface="ＭＳ Ｐゴシック" pitchFamily="34" charset="-128"/>
              </a:rPr>
              <a:t>70% of students live within walking distance of</a:t>
            </a:r>
            <a:r>
              <a:rPr lang="en-US" baseline="0" dirty="0" smtClean="0">
                <a:ea typeface="ＭＳ Ｐゴシック" pitchFamily="34" charset="-128"/>
              </a:rPr>
              <a:t> the elementary school, but didn’t walk because the park </a:t>
            </a:r>
            <a:r>
              <a:rPr lang="en-US" baseline="0" smtClean="0">
                <a:ea typeface="ＭＳ Ｐゴシック" pitchFamily="34" charset="-128"/>
              </a:rPr>
              <a:t>was unsafe.</a:t>
            </a:r>
            <a:endParaRPr lang="en-US" smtClean="0">
              <a:ea typeface="ＭＳ Ｐゴシック" pitchFamily="34" charset="-128"/>
            </a:endParaRPr>
          </a:p>
          <a:p>
            <a:pPr marL="230757" indent="-230757" eaLnBrk="1" hangingPunct="1"/>
            <a:endParaRPr lang="en-US" dirty="0" smtClean="0">
              <a:ea typeface="ＭＳ Ｐゴシック" pitchFamily="34" charset="-128"/>
            </a:endParaRPr>
          </a:p>
          <a:p>
            <a:pPr marL="230757" indent="-230757" eaLnBrk="1" hangingPunct="1"/>
            <a:r>
              <a:rPr lang="en-US" dirty="0" smtClean="0">
                <a:ea typeface="ＭＳ Ｐゴシック" pitchFamily="34" charset="-128"/>
              </a:rPr>
              <a:t>Community started a walking school bus</a:t>
            </a:r>
            <a:r>
              <a:rPr lang="en-US" baseline="0" dirty="0" smtClean="0">
                <a:ea typeface="ＭＳ Ｐゴシック" pitchFamily="34" charset="-128"/>
              </a:rPr>
              <a:t> – walking school bus is often led by a parent or other community member. The parent walks to “stops” on the route to school and picks up children, who join the group. This allows children to walk together, which safer and more fun.</a:t>
            </a:r>
            <a:endParaRPr lang="en-US" dirty="0" smtClean="0">
              <a:ea typeface="ＭＳ Ｐゴシック" pitchFamily="34" charset="-128"/>
            </a:endParaRPr>
          </a:p>
          <a:p>
            <a:pPr marL="230757" indent="-230757" eaLnBrk="1" hangingPunct="1"/>
            <a:endParaRPr lang="en-US" dirty="0" smtClean="0">
              <a:ea typeface="ＭＳ Ｐゴシック" pitchFamily="34" charset="-128"/>
            </a:endParaRPr>
          </a:p>
          <a:p>
            <a:pPr marL="230757" indent="-230757" eaLnBrk="1" hangingPunct="1"/>
            <a:r>
              <a:rPr lang="en-US" dirty="0" smtClean="0">
                <a:ea typeface="ＭＳ Ｐゴシック" pitchFamily="34" charset="-128"/>
              </a:rPr>
              <a:t>With safe routes to school funding…</a:t>
            </a:r>
          </a:p>
          <a:p>
            <a:pPr marL="230757" indent="-230757" eaLnBrk="1" hangingPunct="1"/>
            <a:endParaRPr lang="en-US" dirty="0" smtClean="0">
              <a:ea typeface="ＭＳ Ｐゴシック" pitchFamily="34" charset="-128"/>
            </a:endParaRPr>
          </a:p>
          <a:p>
            <a:pPr marL="230757" indent="-230757" eaLnBrk="1" hangingPunct="1"/>
            <a:endParaRPr lang="en-US" dirty="0" smtClean="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bwMode="auto">
          <a:xfrm>
            <a:off x="1108075"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p:cNvSpPr>
            <a:spLocks noGrp="1" noChangeArrowheads="1"/>
          </p:cNvSpPr>
          <p:nvPr>
            <p:ph type="body" idx="1"/>
          </p:nvPr>
        </p:nvSpPr>
        <p:spPr bwMode="auto">
          <a:xfrm>
            <a:off x="915989" y="4415790"/>
            <a:ext cx="5026025"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ts val="3000"/>
              </a:lnSpc>
              <a:spcBef>
                <a:spcPts val="2000"/>
              </a:spcBef>
              <a:spcAft>
                <a:spcPts val="600"/>
              </a:spcAft>
              <a:buFont typeface="Arial" pitchFamily="34" charset="0"/>
              <a:buChar char="•"/>
              <a:defRPr/>
            </a:pPr>
            <a:r>
              <a:rPr lang="en-US" sz="1200" kern="1200" dirty="0" smtClean="0">
                <a:solidFill>
                  <a:schemeClr val="tx1"/>
                </a:solidFill>
                <a:latin typeface="+mn-lt"/>
                <a:ea typeface="MS PGothic" pitchFamily="34" charset="-128"/>
                <a:cs typeface="+mn-cs"/>
              </a:rPr>
              <a:t>Has created nearly 2,500 murals citywide since the mid-1980’s</a:t>
            </a:r>
          </a:p>
          <a:p>
            <a:pPr>
              <a:lnSpc>
                <a:spcPts val="3000"/>
              </a:lnSpc>
              <a:spcBef>
                <a:spcPts val="2000"/>
              </a:spcBef>
              <a:spcAft>
                <a:spcPts val="600"/>
              </a:spcAft>
              <a:buFont typeface="Arial" pitchFamily="34" charset="0"/>
              <a:buChar char="•"/>
              <a:defRPr/>
            </a:pPr>
            <a:r>
              <a:rPr lang="en-US" sz="1200" kern="1200" dirty="0" smtClean="0">
                <a:solidFill>
                  <a:schemeClr val="tx1"/>
                </a:solidFill>
                <a:latin typeface="+mn-lt"/>
                <a:ea typeface="MS PGothic" pitchFamily="34" charset="-128"/>
                <a:cs typeface="+mn-cs"/>
              </a:rPr>
              <a:t>Employs youth and</a:t>
            </a:r>
            <a:r>
              <a:rPr lang="en-US" sz="1200" kern="1200" baseline="0" dirty="0" smtClean="0">
                <a:solidFill>
                  <a:schemeClr val="tx1"/>
                </a:solidFill>
                <a:latin typeface="+mn-lt"/>
                <a:ea typeface="MS PGothic" pitchFamily="34" charset="-128"/>
                <a:cs typeface="+mn-cs"/>
              </a:rPr>
              <a:t> </a:t>
            </a:r>
            <a:r>
              <a:rPr lang="en-US" sz="1200" kern="1200" dirty="0" smtClean="0">
                <a:solidFill>
                  <a:schemeClr val="tx1"/>
                </a:solidFill>
                <a:latin typeface="+mn-lt"/>
                <a:ea typeface="MS PGothic" pitchFamily="34" charset="-128"/>
                <a:cs typeface="+mn-cs"/>
              </a:rPr>
              <a:t>engages community residents in mural design and creation</a:t>
            </a:r>
          </a:p>
          <a:p>
            <a:pPr>
              <a:lnSpc>
                <a:spcPts val="3000"/>
              </a:lnSpc>
              <a:spcBef>
                <a:spcPts val="2000"/>
              </a:spcBef>
              <a:spcAft>
                <a:spcPts val="600"/>
              </a:spcAft>
              <a:buFont typeface="Arial" pitchFamily="34" charset="0"/>
              <a:buChar char="•"/>
              <a:defRPr/>
            </a:pPr>
            <a:r>
              <a:rPr lang="en-US" sz="1200" kern="1200" dirty="0" smtClean="0">
                <a:solidFill>
                  <a:schemeClr val="tx1"/>
                </a:solidFill>
                <a:latin typeface="+mn-lt"/>
                <a:ea typeface="MS PGothic" pitchFamily="34" charset="-128"/>
                <a:cs typeface="+mn-cs"/>
              </a:rPr>
              <a:t>Research suggests that public art increases sense of well-being and social connectedness</a:t>
            </a:r>
          </a:p>
          <a:p>
            <a:pPr eaLnBrk="1" hangingPunct="1"/>
            <a:endParaRPr lang="en-US" dirty="0" smtClean="0">
              <a:latin typeface="sans-serif"/>
              <a:ea typeface="ＭＳ Ｐゴシック" pitchFamily="34" charset="-128"/>
            </a:endParaRPr>
          </a:p>
          <a:p>
            <a:pPr eaLnBrk="1" hangingPunct="1"/>
            <a:endParaRPr lang="en-US" dirty="0" smtClean="0">
              <a:latin typeface="sans-serif"/>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1" kern="1200" dirty="0" smtClean="0">
                <a:solidFill>
                  <a:schemeClr val="tx1"/>
                </a:solidFill>
                <a:effectLst/>
                <a:latin typeface="+mn-lt"/>
                <a:ea typeface="ＭＳ Ｐゴシック" pitchFamily="-111" charset="-128"/>
                <a:cs typeface="+mn-cs"/>
              </a:rPr>
              <a:t>Hand out copies of “Park Audit” and/or “Neighborhood Assessment” found in the appendix of the facilitator manual.</a:t>
            </a:r>
          </a:p>
          <a:p>
            <a:endParaRPr lang="en-US" dirty="0"/>
          </a:p>
        </p:txBody>
      </p:sp>
      <p:sp>
        <p:nvSpPr>
          <p:cNvPr id="4" name="Slide Number Placeholder 3"/>
          <p:cNvSpPr>
            <a:spLocks noGrp="1"/>
          </p:cNvSpPr>
          <p:nvPr>
            <p:ph type="sldNum" sz="quarter" idx="10"/>
          </p:nvPr>
        </p:nvSpPr>
        <p:spPr/>
        <p:txBody>
          <a:bodyPr/>
          <a:lstStyle/>
          <a:p>
            <a:pPr>
              <a:defRPr/>
            </a:pPr>
            <a:fld id="{983C4744-8E1F-4005-B69E-FC626F938CED}" type="slidenum">
              <a:rPr lang="en-US" smtClean="0"/>
              <a:pPr>
                <a:defRPr/>
              </a:pPr>
              <a:t>27</a:t>
            </a:fld>
            <a:endParaRPr lang="en-US"/>
          </a:p>
        </p:txBody>
      </p:sp>
    </p:spTree>
    <p:extLst>
      <p:ext uri="{BB962C8B-B14F-4D97-AF65-F5344CB8AC3E}">
        <p14:creationId xmlns:p14="http://schemas.microsoft.com/office/powerpoint/2010/main" val="4039097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i="1" kern="1200" dirty="0" smtClean="0">
                <a:solidFill>
                  <a:schemeClr val="tx1"/>
                </a:solidFill>
                <a:effectLst/>
                <a:latin typeface="+mn-lt"/>
                <a:ea typeface="ＭＳ Ｐゴシック" pitchFamily="-111" charset="-128"/>
                <a:cs typeface="+mn-cs"/>
              </a:rPr>
              <a:t>Ask participants to share something they learned from last week’s session that has been useful.</a:t>
            </a:r>
          </a:p>
          <a:p>
            <a:pPr marL="171450" lvl="0" indent="-171450">
              <a:buFont typeface="Arial" panose="020B0604020202020204" pitchFamily="34" charset="0"/>
              <a:buChar char="•"/>
            </a:pPr>
            <a:r>
              <a:rPr lang="en-US" sz="1200" i="1" kern="1200" dirty="0" smtClean="0">
                <a:solidFill>
                  <a:schemeClr val="tx1"/>
                </a:solidFill>
                <a:effectLst/>
                <a:latin typeface="+mn-lt"/>
                <a:ea typeface="ＭＳ Ｐゴシック" pitchFamily="-111" charset="-128"/>
                <a:cs typeface="+mn-cs"/>
              </a:rPr>
              <a:t>Invite participants to ask questions and/or provide recommendations for previous session.</a:t>
            </a:r>
          </a:p>
          <a:p>
            <a:pPr marL="171450" lvl="0" indent="-171450">
              <a:buFont typeface="Arial" panose="020B0604020202020204" pitchFamily="34" charset="0"/>
              <a:buChar char="•"/>
            </a:pPr>
            <a:r>
              <a:rPr lang="en-US" sz="1200" i="1" kern="1200" dirty="0" smtClean="0">
                <a:solidFill>
                  <a:schemeClr val="tx1"/>
                </a:solidFill>
                <a:effectLst/>
                <a:latin typeface="+mn-lt"/>
                <a:ea typeface="ＭＳ Ｐゴシック" pitchFamily="-111" charset="-128"/>
                <a:cs typeface="+mn-cs"/>
              </a:rPr>
              <a:t>Ask participants to share upcoming events they have heard about in the community.</a:t>
            </a:r>
          </a:p>
          <a:p>
            <a:endParaRPr lang="en-US" dirty="0"/>
          </a:p>
        </p:txBody>
      </p:sp>
      <p:sp>
        <p:nvSpPr>
          <p:cNvPr id="4" name="Slide Number Placeholder 3"/>
          <p:cNvSpPr>
            <a:spLocks noGrp="1"/>
          </p:cNvSpPr>
          <p:nvPr>
            <p:ph type="sldNum" sz="quarter" idx="10"/>
          </p:nvPr>
        </p:nvSpPr>
        <p:spPr/>
        <p:txBody>
          <a:bodyPr/>
          <a:lstStyle/>
          <a:p>
            <a:pPr>
              <a:defRPr/>
            </a:pPr>
            <a:fld id="{983C4744-8E1F-4005-B69E-FC626F938CED}" type="slidenum">
              <a:rPr lang="en-US" smtClean="0"/>
              <a:pPr>
                <a:defRPr/>
              </a:pPr>
              <a:t>3</a:t>
            </a:fld>
            <a:endParaRPr lang="en-US"/>
          </a:p>
        </p:txBody>
      </p:sp>
    </p:spTree>
    <p:extLst>
      <p:ext uri="{BB962C8B-B14F-4D97-AF65-F5344CB8AC3E}">
        <p14:creationId xmlns:p14="http://schemas.microsoft.com/office/powerpoint/2010/main" val="2837169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Where you live, work, and play has a profound impact on your health. Most people think that genetics or lifestyle are the primary factors influencing health. However, the environments in which people live are proving to have much greater influence. We call these the social determinants of health</a:t>
            </a:r>
            <a:r>
              <a:rPr lang="en-US" baseline="0" dirty="0" smtClean="0"/>
              <a:t>.</a:t>
            </a:r>
          </a:p>
          <a:p>
            <a:endParaRPr lang="en-US" baseline="0" dirty="0" smtClean="0"/>
          </a:p>
          <a:p>
            <a:r>
              <a:rPr lang="en-US" baseline="0" dirty="0" smtClean="0"/>
              <a:t>This image is hard to read, but pay less attention to the words, and think of the trees. If an individual grows up in a neighborhood with low-quality schools, unsafe parks, and few job opportunities, then it will be more challenging for them to grow and thrive.</a:t>
            </a:r>
            <a:endParaRPr lang="en-US" baseline="0" dirty="0" smtClean="0"/>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111" charset="-128"/>
                <a:cs typeface="+mn-cs"/>
              </a:rPr>
              <a:t>According</a:t>
            </a:r>
            <a:r>
              <a:rPr lang="en-US" sz="1200" kern="1200" baseline="0" dirty="0" smtClean="0">
                <a:solidFill>
                  <a:schemeClr val="tx1"/>
                </a:solidFill>
                <a:effectLst/>
                <a:latin typeface="+mn-lt"/>
                <a:ea typeface="ＭＳ Ｐゴシック" pitchFamily="-111" charset="-128"/>
                <a:cs typeface="+mn-cs"/>
              </a:rPr>
              <a:t> to the World Health Organization, t</a:t>
            </a:r>
            <a:r>
              <a:rPr lang="en-US" sz="1200" kern="1200" dirty="0" smtClean="0">
                <a:solidFill>
                  <a:schemeClr val="tx1"/>
                </a:solidFill>
                <a:effectLst/>
                <a:latin typeface="+mn-lt"/>
                <a:ea typeface="ＭＳ Ｐゴシック" pitchFamily="-111" charset="-128"/>
                <a:cs typeface="+mn-cs"/>
              </a:rPr>
              <a:t>he social determinants of health are the circumstances in which people are born, grow up, live, work, and age, as well as the medical</a:t>
            </a:r>
            <a:r>
              <a:rPr lang="en-US" sz="1200" kern="1200" baseline="0" dirty="0" smtClean="0">
                <a:solidFill>
                  <a:schemeClr val="tx1"/>
                </a:solidFill>
                <a:effectLst/>
                <a:latin typeface="+mn-lt"/>
                <a:ea typeface="ＭＳ Ｐゴシック" pitchFamily="-111" charset="-128"/>
                <a:cs typeface="+mn-cs"/>
              </a:rPr>
              <a:t> and other </a:t>
            </a:r>
            <a:r>
              <a:rPr lang="en-US" sz="1200" kern="1200" dirty="0" smtClean="0">
                <a:solidFill>
                  <a:schemeClr val="tx1"/>
                </a:solidFill>
                <a:effectLst/>
                <a:latin typeface="+mn-lt"/>
                <a:ea typeface="ＭＳ Ｐゴシック" pitchFamily="-111" charset="-128"/>
                <a:cs typeface="+mn-cs"/>
              </a:rPr>
              <a:t>systems put in place to deal with illness. These circumstances are in turn shaped by a wider set of forces: economics, social policies, and politics.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111" charset="-128"/>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83C4744-8E1F-4005-B69E-FC626F938CED}" type="slidenum">
              <a:rPr lang="en-US" smtClean="0"/>
              <a:pPr>
                <a:defRPr/>
              </a:pPr>
              <a:t>4</a:t>
            </a:fld>
            <a:endParaRPr lang="en-US"/>
          </a:p>
        </p:txBody>
      </p:sp>
    </p:spTree>
    <p:extLst>
      <p:ext uri="{BB962C8B-B14F-4D97-AF65-F5344CB8AC3E}">
        <p14:creationId xmlns:p14="http://schemas.microsoft.com/office/powerpoint/2010/main" val="847051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111" charset="-128"/>
                <a:cs typeface="+mn-cs"/>
              </a:rPr>
              <a:t>As they watch the video clip, ask participants to make a list of community resources that can lead to better health and greater opportunities. Examples of these resources might include preschool, healthcare, education, living-wage jobs, safe and affordable housing, access to nutritious foods, and safe places in which to play and exercise.</a:t>
            </a:r>
          </a:p>
          <a:p>
            <a:endParaRPr lang="en-US" dirty="0"/>
          </a:p>
        </p:txBody>
      </p:sp>
      <p:sp>
        <p:nvSpPr>
          <p:cNvPr id="4" name="Slide Number Placeholder 3"/>
          <p:cNvSpPr>
            <a:spLocks noGrp="1"/>
          </p:cNvSpPr>
          <p:nvPr>
            <p:ph type="sldNum" sz="quarter" idx="10"/>
          </p:nvPr>
        </p:nvSpPr>
        <p:spPr/>
        <p:txBody>
          <a:bodyPr/>
          <a:lstStyle/>
          <a:p>
            <a:pPr>
              <a:defRPr/>
            </a:pPr>
            <a:fld id="{983C4744-8E1F-4005-B69E-FC626F938CED}" type="slidenum">
              <a:rPr lang="en-US" smtClean="0"/>
              <a:pPr>
                <a:defRPr/>
              </a:pPr>
              <a:t>5</a:t>
            </a:fld>
            <a:endParaRPr lang="en-US"/>
          </a:p>
        </p:txBody>
      </p:sp>
    </p:spTree>
    <p:extLst>
      <p:ext uri="{BB962C8B-B14F-4D97-AF65-F5344CB8AC3E}">
        <p14:creationId xmlns:p14="http://schemas.microsoft.com/office/powerpoint/2010/main" val="1198735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five</a:t>
            </a:r>
            <a:r>
              <a:rPr lang="en-US" baseline="0" dirty="0" smtClean="0"/>
              <a:t> major components of social determinants of health: economics, education, access to health care, neighborhood environment, social context.</a:t>
            </a:r>
          </a:p>
          <a:p>
            <a:endParaRPr lang="en-US" dirty="0"/>
          </a:p>
        </p:txBody>
      </p:sp>
      <p:sp>
        <p:nvSpPr>
          <p:cNvPr id="4" name="Slide Number Placeholder 3"/>
          <p:cNvSpPr>
            <a:spLocks noGrp="1"/>
          </p:cNvSpPr>
          <p:nvPr>
            <p:ph type="sldNum" sz="quarter" idx="10"/>
          </p:nvPr>
        </p:nvSpPr>
        <p:spPr/>
        <p:txBody>
          <a:bodyPr/>
          <a:lstStyle/>
          <a:p>
            <a:pPr>
              <a:defRPr/>
            </a:pPr>
            <a:fld id="{983C4744-8E1F-4005-B69E-FC626F938CED}" type="slidenum">
              <a:rPr lang="en-US" smtClean="0"/>
              <a:pPr>
                <a:defRPr/>
              </a:pPr>
              <a:t>6</a:t>
            </a:fld>
            <a:endParaRPr lang="en-US"/>
          </a:p>
        </p:txBody>
      </p:sp>
    </p:spTree>
    <p:extLst>
      <p:ext uri="{BB962C8B-B14F-4D97-AF65-F5344CB8AC3E}">
        <p14:creationId xmlns:p14="http://schemas.microsoft.com/office/powerpoint/2010/main" val="2434220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Source:</a:t>
            </a:r>
            <a:r>
              <a:rPr lang="en-US" i="1" baseline="0" dirty="0" smtClean="0"/>
              <a:t> </a:t>
            </a:r>
            <a:r>
              <a:rPr lang="en-US" i="1" dirty="0" smtClean="0"/>
              <a:t>http://www.cdc.gov/socialdeterminants/faq.html</a:t>
            </a:r>
            <a:endParaRPr lang="en-US" i="1" dirty="0"/>
          </a:p>
        </p:txBody>
      </p:sp>
      <p:sp>
        <p:nvSpPr>
          <p:cNvPr id="4" name="Slide Number Placeholder 3"/>
          <p:cNvSpPr>
            <a:spLocks noGrp="1"/>
          </p:cNvSpPr>
          <p:nvPr>
            <p:ph type="sldNum" sz="quarter" idx="10"/>
          </p:nvPr>
        </p:nvSpPr>
        <p:spPr/>
        <p:txBody>
          <a:bodyPr/>
          <a:lstStyle/>
          <a:p>
            <a:pPr>
              <a:defRPr/>
            </a:pPr>
            <a:fld id="{983C4744-8E1F-4005-B69E-FC626F938CED}" type="slidenum">
              <a:rPr lang="en-US" smtClean="0"/>
              <a:pPr>
                <a:defRPr/>
              </a:pPr>
              <a:t>7</a:t>
            </a:fld>
            <a:endParaRPr lang="en-US"/>
          </a:p>
        </p:txBody>
      </p:sp>
    </p:spTree>
    <p:extLst>
      <p:ext uri="{BB962C8B-B14F-4D97-AF65-F5344CB8AC3E}">
        <p14:creationId xmlns:p14="http://schemas.microsoft.com/office/powerpoint/2010/main" val="3239110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Point of slide: Our genes do have an influence on our health, but that influence is far smaller than the influence of social determinants and the environments we live in.</a:t>
            </a:r>
          </a:p>
          <a:p>
            <a:endParaRPr lang="en-US" dirty="0" smtClean="0">
              <a:ea typeface="ＭＳ Ｐゴシック" pitchFamily="34" charset="-128"/>
            </a:endParaRPr>
          </a:p>
          <a:p>
            <a:r>
              <a:rPr lang="en-US" dirty="0" smtClean="0">
                <a:ea typeface="ＭＳ Ｐゴシック" pitchFamily="34" charset="-128"/>
              </a:rPr>
              <a:t>Remember the</a:t>
            </a:r>
            <a:r>
              <a:rPr lang="en-US" baseline="0" dirty="0" smtClean="0">
                <a:ea typeface="ＭＳ Ｐゴシック" pitchFamily="34" charset="-128"/>
              </a:rPr>
              <a:t> 3-4-50. </a:t>
            </a:r>
            <a:endParaRPr lang="en-US" dirty="0" smtClean="0">
              <a:ea typeface="ＭＳ Ｐゴシック" pitchFamily="34" charset="-128"/>
            </a:endParaRP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9959" indent="-288445" eaLnBrk="0" hangingPunct="0">
              <a:defRPr>
                <a:solidFill>
                  <a:schemeClr val="tx1"/>
                </a:solidFill>
                <a:latin typeface="Georgia" pitchFamily="18" charset="0"/>
                <a:cs typeface="Arial" pitchFamily="34" charset="0"/>
              </a:defRPr>
            </a:lvl2pPr>
            <a:lvl3pPr marL="1153784" indent="-230757" eaLnBrk="0" hangingPunct="0">
              <a:defRPr>
                <a:solidFill>
                  <a:schemeClr val="tx1"/>
                </a:solidFill>
                <a:latin typeface="Georgia" pitchFamily="18" charset="0"/>
                <a:cs typeface="Arial" pitchFamily="34" charset="0"/>
              </a:defRPr>
            </a:lvl3pPr>
            <a:lvl4pPr marL="1615297" indent="-230757" eaLnBrk="0" hangingPunct="0">
              <a:defRPr>
                <a:solidFill>
                  <a:schemeClr val="tx1"/>
                </a:solidFill>
                <a:latin typeface="Georgia" pitchFamily="18" charset="0"/>
                <a:cs typeface="Arial" pitchFamily="34" charset="0"/>
              </a:defRPr>
            </a:lvl4pPr>
            <a:lvl5pPr marL="2076810" indent="-230757" eaLnBrk="0" hangingPunct="0">
              <a:defRPr>
                <a:solidFill>
                  <a:schemeClr val="tx1"/>
                </a:solidFill>
                <a:latin typeface="Georgia" pitchFamily="18" charset="0"/>
                <a:cs typeface="Arial" pitchFamily="34" charset="0"/>
              </a:defRPr>
            </a:lvl5pPr>
            <a:lvl6pPr marL="2538323" indent="-230757" eaLnBrk="0" fontAlgn="base" hangingPunct="0">
              <a:spcBef>
                <a:spcPct val="0"/>
              </a:spcBef>
              <a:spcAft>
                <a:spcPct val="0"/>
              </a:spcAft>
              <a:defRPr>
                <a:solidFill>
                  <a:schemeClr val="tx1"/>
                </a:solidFill>
                <a:latin typeface="Georgia" pitchFamily="18" charset="0"/>
                <a:cs typeface="Arial" pitchFamily="34" charset="0"/>
              </a:defRPr>
            </a:lvl6pPr>
            <a:lvl7pPr marL="2999836" indent="-230757" eaLnBrk="0" fontAlgn="base" hangingPunct="0">
              <a:spcBef>
                <a:spcPct val="0"/>
              </a:spcBef>
              <a:spcAft>
                <a:spcPct val="0"/>
              </a:spcAft>
              <a:defRPr>
                <a:solidFill>
                  <a:schemeClr val="tx1"/>
                </a:solidFill>
                <a:latin typeface="Georgia" pitchFamily="18" charset="0"/>
                <a:cs typeface="Arial" pitchFamily="34" charset="0"/>
              </a:defRPr>
            </a:lvl7pPr>
            <a:lvl8pPr marL="3461350" indent="-230757" eaLnBrk="0" fontAlgn="base" hangingPunct="0">
              <a:spcBef>
                <a:spcPct val="0"/>
              </a:spcBef>
              <a:spcAft>
                <a:spcPct val="0"/>
              </a:spcAft>
              <a:defRPr>
                <a:solidFill>
                  <a:schemeClr val="tx1"/>
                </a:solidFill>
                <a:latin typeface="Georgia" pitchFamily="18" charset="0"/>
                <a:cs typeface="Arial" pitchFamily="34" charset="0"/>
              </a:defRPr>
            </a:lvl8pPr>
            <a:lvl9pPr marL="3922863" indent="-230757"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90F4D6F0-2DCC-4626-886E-CD14F0BD47B4}" type="slidenum">
              <a:rPr lang="en-US" smtClean="0">
                <a:latin typeface="Calibri" pitchFamily="34" charset="0"/>
              </a:rPr>
              <a:pPr eaLnBrk="1" hangingPunct="1"/>
              <a:t>8</a:t>
            </a:fld>
            <a:endParaRPr lang="en-US" smtClean="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84613" y="8829967"/>
            <a:ext cx="297180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06" tIns="46653" rIns="93306" bIns="46653" anchor="b"/>
          <a:lstStyle>
            <a:lvl1pPr defTabSz="923925" eaLnBrk="0" hangingPunct="0">
              <a:defRPr>
                <a:solidFill>
                  <a:schemeClr val="tx1"/>
                </a:solidFill>
                <a:latin typeface="Georgia" pitchFamily="18" charset="0"/>
                <a:cs typeface="Arial" pitchFamily="34" charset="0"/>
              </a:defRPr>
            </a:lvl1pPr>
            <a:lvl2pPr marL="742950" indent="-285750" defTabSz="923925" eaLnBrk="0" hangingPunct="0">
              <a:defRPr>
                <a:solidFill>
                  <a:schemeClr val="tx1"/>
                </a:solidFill>
                <a:latin typeface="Georgia" pitchFamily="18" charset="0"/>
                <a:cs typeface="Arial" pitchFamily="34" charset="0"/>
              </a:defRPr>
            </a:lvl2pPr>
            <a:lvl3pPr marL="1143000" indent="-228600" defTabSz="923925" eaLnBrk="0" hangingPunct="0">
              <a:defRPr>
                <a:solidFill>
                  <a:schemeClr val="tx1"/>
                </a:solidFill>
                <a:latin typeface="Georgia" pitchFamily="18" charset="0"/>
                <a:cs typeface="Arial" pitchFamily="34" charset="0"/>
              </a:defRPr>
            </a:lvl3pPr>
            <a:lvl4pPr marL="1600200" indent="-228600" defTabSz="923925" eaLnBrk="0" hangingPunct="0">
              <a:defRPr>
                <a:solidFill>
                  <a:schemeClr val="tx1"/>
                </a:solidFill>
                <a:latin typeface="Georgia" pitchFamily="18" charset="0"/>
                <a:cs typeface="Arial" pitchFamily="34" charset="0"/>
              </a:defRPr>
            </a:lvl4pPr>
            <a:lvl5pPr marL="2057400" indent="-228600" defTabSz="923925" eaLnBrk="0" hangingPunct="0">
              <a:defRPr>
                <a:solidFill>
                  <a:schemeClr val="tx1"/>
                </a:solidFill>
                <a:latin typeface="Georgia" pitchFamily="18" charset="0"/>
                <a:cs typeface="Arial" pitchFamily="34" charset="0"/>
              </a:defRPr>
            </a:lvl5pPr>
            <a:lvl6pPr marL="2514600" indent="-228600" defTabSz="923925"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923925"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923925"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923925" eaLnBrk="0" fontAlgn="base" hangingPunct="0">
              <a:spcBef>
                <a:spcPct val="0"/>
              </a:spcBef>
              <a:spcAft>
                <a:spcPct val="0"/>
              </a:spcAft>
              <a:defRPr>
                <a:solidFill>
                  <a:schemeClr val="tx1"/>
                </a:solidFill>
                <a:latin typeface="Georgia" pitchFamily="18" charset="0"/>
                <a:cs typeface="Arial" pitchFamily="34" charset="0"/>
              </a:defRPr>
            </a:lvl9pPr>
          </a:lstStyle>
          <a:p>
            <a:pPr algn="r" eaLnBrk="1" hangingPunct="1"/>
            <a:fld id="{DE4D6C92-9D3B-425E-92AE-2BBF70F6DD24}" type="slidenum">
              <a:rPr lang="en-US" sz="1200">
                <a:latin typeface="Arial" pitchFamily="34" charset="0"/>
              </a:rPr>
              <a:pPr algn="r" eaLnBrk="1" hangingPunct="1"/>
              <a:t>9</a:t>
            </a:fld>
            <a:endParaRPr lang="en-US" sz="1200" dirty="0">
              <a:latin typeface="Arial" pitchFamily="34"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xfrm>
            <a:off x="685800" y="4412563"/>
            <a:ext cx="5487988" cy="41866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111" charset="-128"/>
                <a:cs typeface="+mn-cs"/>
              </a:rPr>
              <a:t>Good health is the goal of every community but is more easily attainable when the environment and resources contribute to this goal. It is important to have safe and accessible parks, sidewalks, grocery stores, and public transportation in a healthy, safe, thriving community. This type of community also has excellent schools, financial institutions, and medical centers. The resources that contribute to “Good Health Status” are most often found in communities of opportunity while low-income communities are often inundated with fast food restaurants, liquor stores, and toxic waste sites. Low-income communities are typically faced with poor-performing schools, unsafe and/or limited parkland, and inadequate access to banks and public transportation. These contribute to “Poor Health Status” which can lead to serious health problems such as diabetes, obesity, asthma, and high infant mortality rates.</a:t>
            </a:r>
          </a:p>
          <a:p>
            <a:endParaRPr lang="en-US" dirty="0" smtClean="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87602C1-25E2-424C-B63C-56B092D48F2F}" type="datetime1">
              <a:rPr lang="en-US" smtClean="0"/>
              <a:pPr>
                <a:defRPr/>
              </a:pPr>
              <a:t>8/15/2014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DB0E53-F26C-44D4-A1CB-A4DBEEB29CF0}" type="slidenum">
              <a:rPr lang="en-US"/>
              <a:pPr>
                <a:defRPr/>
              </a:pPr>
              <a:t>‹#›</a:t>
            </a:fld>
            <a:endParaRPr lang="en-US"/>
          </a:p>
        </p:txBody>
      </p:sp>
    </p:spTree>
    <p:extLst>
      <p:ext uri="{BB962C8B-B14F-4D97-AF65-F5344CB8AC3E}">
        <p14:creationId xmlns:p14="http://schemas.microsoft.com/office/powerpoint/2010/main" val="2722161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74DA320-3404-4DA2-AB48-FC188E16C9B8}" type="datetime1">
              <a:rPr lang="en-US" smtClean="0"/>
              <a:pPr>
                <a:defRPr/>
              </a:pPr>
              <a:t>8/15/2014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FC72F1-AA3C-4305-9292-3461AA3295D0}" type="slidenum">
              <a:rPr lang="en-US"/>
              <a:pPr>
                <a:defRPr/>
              </a:pPr>
              <a:t>‹#›</a:t>
            </a:fld>
            <a:endParaRPr lang="en-US"/>
          </a:p>
        </p:txBody>
      </p:sp>
    </p:spTree>
    <p:extLst>
      <p:ext uri="{BB962C8B-B14F-4D97-AF65-F5344CB8AC3E}">
        <p14:creationId xmlns:p14="http://schemas.microsoft.com/office/powerpoint/2010/main" val="1625124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6EC4E3-3FC3-4D3F-9065-AA023855F04D}" type="datetime1">
              <a:rPr lang="en-US" smtClean="0"/>
              <a:pPr>
                <a:defRPr/>
              </a:pPr>
              <a:t>8/15/2014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DF8F30-57A4-4489-9185-3DDD701E5C5B}" type="slidenum">
              <a:rPr lang="en-US"/>
              <a:pPr>
                <a:defRPr/>
              </a:pPr>
              <a:t>‹#›</a:t>
            </a:fld>
            <a:endParaRPr lang="en-US"/>
          </a:p>
        </p:txBody>
      </p:sp>
    </p:spTree>
    <p:extLst>
      <p:ext uri="{BB962C8B-B14F-4D97-AF65-F5344CB8AC3E}">
        <p14:creationId xmlns:p14="http://schemas.microsoft.com/office/powerpoint/2010/main" val="2780360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35DD2D1-EE3C-4A35-92FC-F33CF772572E}" type="datetime1">
              <a:rPr lang="en-US" smtClean="0"/>
              <a:pPr>
                <a:defRPr/>
              </a:pPr>
              <a:t>8/15/2014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07A2E5-763D-4308-9C69-A7F665FB2B5F}" type="slidenum">
              <a:rPr lang="en-US"/>
              <a:pPr>
                <a:defRPr/>
              </a:pPr>
              <a:t>‹#›</a:t>
            </a:fld>
            <a:endParaRPr lang="en-US"/>
          </a:p>
        </p:txBody>
      </p:sp>
    </p:spTree>
    <p:extLst>
      <p:ext uri="{BB962C8B-B14F-4D97-AF65-F5344CB8AC3E}">
        <p14:creationId xmlns:p14="http://schemas.microsoft.com/office/powerpoint/2010/main" val="964717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5E12EE-0291-4F2A-9838-39DF48245E4A}" type="datetime1">
              <a:rPr lang="en-US" smtClean="0"/>
              <a:pPr>
                <a:defRPr/>
              </a:pPr>
              <a:t>8/15/2014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03B3E3-8DAC-414D-AF63-10A8C1A0BF62}" type="slidenum">
              <a:rPr lang="en-US"/>
              <a:pPr>
                <a:defRPr/>
              </a:pPr>
              <a:t>‹#›</a:t>
            </a:fld>
            <a:endParaRPr lang="en-US"/>
          </a:p>
        </p:txBody>
      </p:sp>
    </p:spTree>
    <p:extLst>
      <p:ext uri="{BB962C8B-B14F-4D97-AF65-F5344CB8AC3E}">
        <p14:creationId xmlns:p14="http://schemas.microsoft.com/office/powerpoint/2010/main" val="893524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410EB07-4102-43D9-92BD-C7ED75CCDF30}" type="datetime1">
              <a:rPr lang="en-US" smtClean="0"/>
              <a:pPr>
                <a:defRPr/>
              </a:pPr>
              <a:t>8/15/2014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9A544D-E233-476C-AF22-083B22BBFEB2}" type="slidenum">
              <a:rPr lang="en-US"/>
              <a:pPr>
                <a:defRPr/>
              </a:pPr>
              <a:t>‹#›</a:t>
            </a:fld>
            <a:endParaRPr lang="en-US"/>
          </a:p>
        </p:txBody>
      </p:sp>
    </p:spTree>
    <p:extLst>
      <p:ext uri="{BB962C8B-B14F-4D97-AF65-F5344CB8AC3E}">
        <p14:creationId xmlns:p14="http://schemas.microsoft.com/office/powerpoint/2010/main" val="3992556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6127162-BC86-4E77-84A6-00D2799D559E}" type="datetime1">
              <a:rPr lang="en-US" smtClean="0"/>
              <a:pPr>
                <a:defRPr/>
              </a:pPr>
              <a:t>8/15/2014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2EFA8F-36AE-4EB8-9263-DA78E580405B}" type="slidenum">
              <a:rPr lang="en-US"/>
              <a:pPr>
                <a:defRPr/>
              </a:pPr>
              <a:t>‹#›</a:t>
            </a:fld>
            <a:endParaRPr lang="en-US"/>
          </a:p>
        </p:txBody>
      </p:sp>
    </p:spTree>
    <p:extLst>
      <p:ext uri="{BB962C8B-B14F-4D97-AF65-F5344CB8AC3E}">
        <p14:creationId xmlns:p14="http://schemas.microsoft.com/office/powerpoint/2010/main" val="2549672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2108B1F-7C1F-46CD-8531-0CDD36FF32A0}" type="datetime1">
              <a:rPr lang="en-US" smtClean="0"/>
              <a:pPr>
                <a:defRPr/>
              </a:pPr>
              <a:t>8/15/2014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98A3966-67E7-4D11-A37A-C35CC7B37D09}" type="slidenum">
              <a:rPr lang="en-US"/>
              <a:pPr>
                <a:defRPr/>
              </a:pPr>
              <a:t>‹#›</a:t>
            </a:fld>
            <a:endParaRPr lang="en-US"/>
          </a:p>
        </p:txBody>
      </p:sp>
    </p:spTree>
    <p:extLst>
      <p:ext uri="{BB962C8B-B14F-4D97-AF65-F5344CB8AC3E}">
        <p14:creationId xmlns:p14="http://schemas.microsoft.com/office/powerpoint/2010/main" val="3100440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CD57611-F1E7-4C9B-BB27-D3F22F9C1703}" type="datetime1">
              <a:rPr lang="en-US" smtClean="0"/>
              <a:pPr>
                <a:defRPr/>
              </a:pPr>
              <a:t>8/15/2014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2956D83-CCD1-44E7-94A2-1E097A556631}" type="slidenum">
              <a:rPr lang="en-US"/>
              <a:pPr>
                <a:defRPr/>
              </a:pPr>
              <a:t>‹#›</a:t>
            </a:fld>
            <a:endParaRPr lang="en-US"/>
          </a:p>
        </p:txBody>
      </p:sp>
    </p:spTree>
    <p:extLst>
      <p:ext uri="{BB962C8B-B14F-4D97-AF65-F5344CB8AC3E}">
        <p14:creationId xmlns:p14="http://schemas.microsoft.com/office/powerpoint/2010/main" val="506086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195EE72-EC01-4C82-B6F7-E8CC7E9F73BF}" type="datetime1">
              <a:rPr lang="en-US" smtClean="0"/>
              <a:pPr>
                <a:defRPr/>
              </a:pPr>
              <a:t>8/15/2014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D90C395-7D3C-4862-A632-780ACBF29C75}" type="slidenum">
              <a:rPr lang="en-US"/>
              <a:pPr>
                <a:defRPr/>
              </a:pPr>
              <a:t>‹#›</a:t>
            </a:fld>
            <a:endParaRPr lang="en-US"/>
          </a:p>
        </p:txBody>
      </p:sp>
    </p:spTree>
    <p:extLst>
      <p:ext uri="{BB962C8B-B14F-4D97-AF65-F5344CB8AC3E}">
        <p14:creationId xmlns:p14="http://schemas.microsoft.com/office/powerpoint/2010/main" val="3226624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1496717-BEDC-4FB1-9283-024F65142D8E}" type="datetime1">
              <a:rPr lang="en-US" smtClean="0"/>
              <a:pPr>
                <a:defRPr/>
              </a:pPr>
              <a:t>8/15/2014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7C43596-F5CD-4A98-AE6A-90AF412700AC}" type="slidenum">
              <a:rPr lang="en-US"/>
              <a:pPr>
                <a:defRPr/>
              </a:pPr>
              <a:t>‹#›</a:t>
            </a:fld>
            <a:endParaRPr lang="en-US"/>
          </a:p>
        </p:txBody>
      </p:sp>
    </p:spTree>
    <p:extLst>
      <p:ext uri="{BB962C8B-B14F-4D97-AF65-F5344CB8AC3E}">
        <p14:creationId xmlns:p14="http://schemas.microsoft.com/office/powerpoint/2010/main" val="355712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0D16B1D-C2A2-4C68-A628-72927B62E930}" type="datetime1">
              <a:rPr lang="en-US" smtClean="0"/>
              <a:pPr>
                <a:defRPr/>
              </a:pPr>
              <a:t>8/15/2014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787BA0-DBF6-4F69-9E02-21B7B709D5EC}" type="slidenum">
              <a:rPr lang="en-US"/>
              <a:pPr>
                <a:defRPr/>
              </a:pPr>
              <a:t>‹#›</a:t>
            </a:fld>
            <a:endParaRPr lang="en-US"/>
          </a:p>
        </p:txBody>
      </p:sp>
    </p:spTree>
    <p:extLst>
      <p:ext uri="{BB962C8B-B14F-4D97-AF65-F5344CB8AC3E}">
        <p14:creationId xmlns:p14="http://schemas.microsoft.com/office/powerpoint/2010/main" val="3935309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83C8577-FDA3-4356-AA58-29D82D6576F1}" type="datetime1">
              <a:rPr lang="en-US" smtClean="0"/>
              <a:pPr>
                <a:defRPr/>
              </a:pPr>
              <a:t>8/15/2014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3C7D0DB-59F4-4241-BC81-505D477B66BE}" type="slidenum">
              <a:rPr lang="en-US"/>
              <a:pPr>
                <a:defRPr/>
              </a:pPr>
              <a:t>‹#›</a:t>
            </a:fld>
            <a:endParaRPr lang="en-US"/>
          </a:p>
        </p:txBody>
      </p:sp>
    </p:spTree>
    <p:extLst>
      <p:ext uri="{BB962C8B-B14F-4D97-AF65-F5344CB8AC3E}">
        <p14:creationId xmlns:p14="http://schemas.microsoft.com/office/powerpoint/2010/main" val="3273364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9BEE3D-F750-4B63-B8DA-1F4B335F3D34}" type="datetime1">
              <a:rPr lang="en-US" smtClean="0"/>
              <a:pPr>
                <a:defRPr/>
              </a:pPr>
              <a:t>8/15/2014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449F72-A7E0-4F2E-A8F9-7F4302211958}" type="slidenum">
              <a:rPr lang="en-US"/>
              <a:pPr>
                <a:defRPr/>
              </a:pPr>
              <a:t>‹#›</a:t>
            </a:fld>
            <a:endParaRPr lang="en-US"/>
          </a:p>
        </p:txBody>
      </p:sp>
    </p:spTree>
    <p:extLst>
      <p:ext uri="{BB962C8B-B14F-4D97-AF65-F5344CB8AC3E}">
        <p14:creationId xmlns:p14="http://schemas.microsoft.com/office/powerpoint/2010/main" val="2621964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B252E1-11CC-429E-98A9-D7BF3E1C4D1D}" type="datetime1">
              <a:rPr lang="en-US" smtClean="0"/>
              <a:pPr>
                <a:defRPr/>
              </a:pPr>
              <a:t>8/15/2014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94BA55-DD6A-48E6-9327-ECD08282978C}" type="slidenum">
              <a:rPr lang="en-US"/>
              <a:pPr>
                <a:defRPr/>
              </a:pPr>
              <a:t>‹#›</a:t>
            </a:fld>
            <a:endParaRPr lang="en-US"/>
          </a:p>
        </p:txBody>
      </p:sp>
    </p:spTree>
    <p:extLst>
      <p:ext uri="{BB962C8B-B14F-4D97-AF65-F5344CB8AC3E}">
        <p14:creationId xmlns:p14="http://schemas.microsoft.com/office/powerpoint/2010/main" val="3914262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0B3D89DB-A7BB-4F96-8E90-F63369B3D9CB}" type="datetime1">
              <a:rPr lang="en-US" smtClean="0"/>
              <a:pPr>
                <a:defRPr/>
              </a:pPr>
              <a:t>8/15/2014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F24A81A-B77B-42EF-817A-A4DFA2EE48C0}" type="slidenum">
              <a:rPr lang="en-US" smtClean="0"/>
              <a:pPr>
                <a:defRPr/>
              </a:pPr>
              <a:t>‹#›</a:t>
            </a:fld>
            <a:endParaRPr lang="en-US"/>
          </a:p>
        </p:txBody>
      </p:sp>
    </p:spTree>
    <p:extLst>
      <p:ext uri="{BB962C8B-B14F-4D97-AF65-F5344CB8AC3E}">
        <p14:creationId xmlns:p14="http://schemas.microsoft.com/office/powerpoint/2010/main" val="1760309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9D5BF615-C901-4518-B4F3-70DD283E9F1C}" type="datetime1">
              <a:rPr lang="en-US" smtClean="0"/>
              <a:pPr>
                <a:defRPr/>
              </a:pPr>
              <a:t>8/15/2014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2D52E28-40E0-425A-AC2C-D115BFD12EC5}" type="slidenum">
              <a:rPr lang="en-US" smtClean="0"/>
              <a:pPr>
                <a:defRPr/>
              </a:pPr>
              <a:t>‹#›</a:t>
            </a:fld>
            <a:endParaRPr lang="en-US"/>
          </a:p>
        </p:txBody>
      </p:sp>
    </p:spTree>
    <p:extLst>
      <p:ext uri="{BB962C8B-B14F-4D97-AF65-F5344CB8AC3E}">
        <p14:creationId xmlns:p14="http://schemas.microsoft.com/office/powerpoint/2010/main" val="742288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55ADC0E1-0645-4A03-9E2A-41141B9473D2}" type="datetime1">
              <a:rPr lang="en-US" smtClean="0"/>
              <a:pPr>
                <a:defRPr/>
              </a:pPr>
              <a:t>8/15/2014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6A7B53F-3A92-4EDF-9677-D2315C4535CF}" type="slidenum">
              <a:rPr lang="en-US" smtClean="0"/>
              <a:pPr>
                <a:defRPr/>
              </a:pPr>
              <a:t>‹#›</a:t>
            </a:fld>
            <a:endParaRPr lang="en-US"/>
          </a:p>
        </p:txBody>
      </p:sp>
    </p:spTree>
    <p:extLst>
      <p:ext uri="{BB962C8B-B14F-4D97-AF65-F5344CB8AC3E}">
        <p14:creationId xmlns:p14="http://schemas.microsoft.com/office/powerpoint/2010/main" val="1995816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1E771265-6BC6-4FCD-8E0E-800DD9E5D84F}" type="datetime1">
              <a:rPr lang="en-US" smtClean="0"/>
              <a:pPr>
                <a:defRPr/>
              </a:pPr>
              <a:t>8/15/2014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ECB17CA-AAC8-442D-95C9-8D79E936F755}" type="slidenum">
              <a:rPr lang="en-US" smtClean="0"/>
              <a:pPr>
                <a:defRPr/>
              </a:pPr>
              <a:t>‹#›</a:t>
            </a:fld>
            <a:endParaRPr lang="en-US"/>
          </a:p>
        </p:txBody>
      </p:sp>
    </p:spTree>
    <p:extLst>
      <p:ext uri="{BB962C8B-B14F-4D97-AF65-F5344CB8AC3E}">
        <p14:creationId xmlns:p14="http://schemas.microsoft.com/office/powerpoint/2010/main" val="3390083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52740408-9FA4-4FB9-8D67-04A2AA269B48}" type="datetime1">
              <a:rPr lang="en-US" smtClean="0"/>
              <a:pPr>
                <a:defRPr/>
              </a:pPr>
              <a:t>8/15/2014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949A0DA-426E-4EE7-A8AE-2F2581A3A283}" type="slidenum">
              <a:rPr lang="en-US" smtClean="0"/>
              <a:pPr>
                <a:defRPr/>
              </a:pPr>
              <a:t>‹#›</a:t>
            </a:fld>
            <a:endParaRPr lang="en-US"/>
          </a:p>
        </p:txBody>
      </p:sp>
    </p:spTree>
    <p:extLst>
      <p:ext uri="{BB962C8B-B14F-4D97-AF65-F5344CB8AC3E}">
        <p14:creationId xmlns:p14="http://schemas.microsoft.com/office/powerpoint/2010/main" val="393711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7E8915F7-7CA9-4307-8B25-0832B9D2ECA9}" type="datetime1">
              <a:rPr lang="en-US" smtClean="0"/>
              <a:pPr>
                <a:defRPr/>
              </a:pPr>
              <a:t>8/15/2014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54E5AE6-9638-4292-A5EE-DCE4D074C816}" type="slidenum">
              <a:rPr lang="en-US" smtClean="0"/>
              <a:pPr>
                <a:defRPr/>
              </a:pPr>
              <a:t>‹#›</a:t>
            </a:fld>
            <a:endParaRPr lang="en-US"/>
          </a:p>
        </p:txBody>
      </p:sp>
    </p:spTree>
    <p:extLst>
      <p:ext uri="{BB962C8B-B14F-4D97-AF65-F5344CB8AC3E}">
        <p14:creationId xmlns:p14="http://schemas.microsoft.com/office/powerpoint/2010/main" val="3096079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835468A-9329-491C-85CA-651B94A0194E}" type="datetime1">
              <a:rPr lang="en-US" smtClean="0"/>
              <a:pPr>
                <a:defRPr/>
              </a:pPr>
              <a:t>8/15/2014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9FDF038-DEDB-4C6D-8851-0AF557C7FE48}" type="slidenum">
              <a:rPr lang="en-US" smtClean="0"/>
              <a:pPr>
                <a:defRPr/>
              </a:pPr>
              <a:t>‹#›</a:t>
            </a:fld>
            <a:endParaRPr lang="en-US"/>
          </a:p>
        </p:txBody>
      </p:sp>
    </p:spTree>
    <p:extLst>
      <p:ext uri="{BB962C8B-B14F-4D97-AF65-F5344CB8AC3E}">
        <p14:creationId xmlns:p14="http://schemas.microsoft.com/office/powerpoint/2010/main" val="1494157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36640B7-C9A3-4AEC-960E-EF985E44B7A1}" type="datetime1">
              <a:rPr lang="en-US" smtClean="0"/>
              <a:pPr>
                <a:defRPr/>
              </a:pPr>
              <a:t>8/15/2014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54155B-3E40-4730-A8EB-C5F2CE6961E8}" type="slidenum">
              <a:rPr lang="en-US"/>
              <a:pPr>
                <a:defRPr/>
              </a:pPr>
              <a:t>‹#›</a:t>
            </a:fld>
            <a:endParaRPr lang="en-US"/>
          </a:p>
        </p:txBody>
      </p:sp>
    </p:spTree>
    <p:extLst>
      <p:ext uri="{BB962C8B-B14F-4D97-AF65-F5344CB8AC3E}">
        <p14:creationId xmlns:p14="http://schemas.microsoft.com/office/powerpoint/2010/main" val="2809566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33EC7F90-3AB6-4E84-8C35-577520332522}" type="datetime1">
              <a:rPr lang="en-US" smtClean="0"/>
              <a:pPr>
                <a:defRPr/>
              </a:pPr>
              <a:t>8/15/2014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E0201AC-9E06-4CE5-8BB0-54D69D07AD04}" type="slidenum">
              <a:rPr lang="en-US" smtClean="0"/>
              <a:pPr>
                <a:defRPr/>
              </a:pPr>
              <a:t>‹#›</a:t>
            </a:fld>
            <a:endParaRPr lang="en-US"/>
          </a:p>
        </p:txBody>
      </p:sp>
    </p:spTree>
    <p:extLst>
      <p:ext uri="{BB962C8B-B14F-4D97-AF65-F5344CB8AC3E}">
        <p14:creationId xmlns:p14="http://schemas.microsoft.com/office/powerpoint/2010/main" val="1227597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42DF5B81-1502-4309-A859-F01E2F74D49D}" type="datetime1">
              <a:rPr lang="en-US" smtClean="0"/>
              <a:pPr>
                <a:defRPr/>
              </a:pPr>
              <a:t>8/15/2014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CCABFD4-88C9-4845-B98A-B2900421DE88}" type="slidenum">
              <a:rPr lang="en-US" smtClean="0"/>
              <a:pPr>
                <a:defRPr/>
              </a:pPr>
              <a:t>‹#›</a:t>
            </a:fld>
            <a:endParaRPr lang="en-US"/>
          </a:p>
        </p:txBody>
      </p:sp>
    </p:spTree>
    <p:extLst>
      <p:ext uri="{BB962C8B-B14F-4D97-AF65-F5344CB8AC3E}">
        <p14:creationId xmlns:p14="http://schemas.microsoft.com/office/powerpoint/2010/main" val="1069496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06570F2-C449-4C9C-951E-2F4E4D97D1C6}" type="datetime1">
              <a:rPr lang="en-US" smtClean="0"/>
              <a:pPr>
                <a:defRPr/>
              </a:pPr>
              <a:t>8/15/2014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C08A9F1-25F6-4709-8201-D67C81AADBFA}" type="slidenum">
              <a:rPr lang="en-US" smtClean="0"/>
              <a:pPr>
                <a:defRPr/>
              </a:pPr>
              <a:t>‹#›</a:t>
            </a:fld>
            <a:endParaRPr lang="en-US"/>
          </a:p>
        </p:txBody>
      </p:sp>
    </p:spTree>
    <p:extLst>
      <p:ext uri="{BB962C8B-B14F-4D97-AF65-F5344CB8AC3E}">
        <p14:creationId xmlns:p14="http://schemas.microsoft.com/office/powerpoint/2010/main" val="1295407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C9AD77E9-F994-4799-93D2-AAD727BD7242}" type="datetime1">
              <a:rPr lang="en-US" smtClean="0"/>
              <a:pPr>
                <a:defRPr/>
              </a:pPr>
              <a:t>8/15/2014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D35B8E4-0FA9-4B39-8D89-D27465A5C5D0}" type="slidenum">
              <a:rPr lang="en-US" smtClean="0"/>
              <a:pPr>
                <a:defRPr/>
              </a:pPr>
              <a:t>‹#›</a:t>
            </a:fld>
            <a:endParaRPr lang="en-US"/>
          </a:p>
        </p:txBody>
      </p:sp>
    </p:spTree>
    <p:extLst>
      <p:ext uri="{BB962C8B-B14F-4D97-AF65-F5344CB8AC3E}">
        <p14:creationId xmlns:p14="http://schemas.microsoft.com/office/powerpoint/2010/main" val="1040486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371E59D1-4C90-4767-A570-1D94763AA6A3}" type="datetime1">
              <a:rPr lang="en-US" smtClean="0"/>
              <a:pPr>
                <a:defRPr/>
              </a:pPr>
              <a:t>8/15/2014</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49EC623E-5D3B-493D-BA52-22F19D659863}" type="slidenum">
              <a:rPr lang="en-US"/>
              <a:pPr>
                <a:defRPr/>
              </a:pPr>
              <a:t>‹#›</a:t>
            </a:fld>
            <a:endParaRPr lang="en-US"/>
          </a:p>
        </p:txBody>
      </p:sp>
    </p:spTree>
    <p:extLst>
      <p:ext uri="{BB962C8B-B14F-4D97-AF65-F5344CB8AC3E}">
        <p14:creationId xmlns:p14="http://schemas.microsoft.com/office/powerpoint/2010/main" val="2858102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26D9A5C9-2167-487C-823D-BE631919FC68}" type="datetime1">
              <a:rPr lang="en-US" smtClean="0"/>
              <a:pPr>
                <a:defRPr/>
              </a:pPr>
              <a:t>8/15/2014</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FA9E0BC5-4851-44EF-8492-991CF8491D0D}" type="slidenum">
              <a:rPr lang="en-US"/>
              <a:pPr>
                <a:defRPr/>
              </a:pPr>
              <a:t>‹#›</a:t>
            </a:fld>
            <a:endParaRPr lang="en-US"/>
          </a:p>
        </p:txBody>
      </p:sp>
    </p:spTree>
    <p:extLst>
      <p:ext uri="{BB962C8B-B14F-4D97-AF65-F5344CB8AC3E}">
        <p14:creationId xmlns:p14="http://schemas.microsoft.com/office/powerpoint/2010/main" val="1620348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A0C72D8-8FA7-4030-AFB1-65BD9B54AA8A}" type="datetime1">
              <a:rPr lang="en-US" smtClean="0"/>
              <a:pPr>
                <a:defRPr/>
              </a:pPr>
              <a:t>8/15/2014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395DB4E-0E75-4C99-A758-7FA9B4430ECB}" type="slidenum">
              <a:rPr lang="en-US"/>
              <a:pPr>
                <a:defRPr/>
              </a:pPr>
              <a:t>‹#›</a:t>
            </a:fld>
            <a:endParaRPr lang="en-US"/>
          </a:p>
        </p:txBody>
      </p:sp>
    </p:spTree>
    <p:extLst>
      <p:ext uri="{BB962C8B-B14F-4D97-AF65-F5344CB8AC3E}">
        <p14:creationId xmlns:p14="http://schemas.microsoft.com/office/powerpoint/2010/main" val="1993986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1022C09-C70B-4129-9851-9DF5E0B48FD7}" type="datetime1">
              <a:rPr lang="en-US" smtClean="0"/>
              <a:pPr>
                <a:defRPr/>
              </a:pPr>
              <a:t>8/15/2014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E515133-AECC-46AA-A5F2-8747F3B1D8F5}" type="slidenum">
              <a:rPr lang="en-US"/>
              <a:pPr>
                <a:defRPr/>
              </a:pPr>
              <a:t>‹#›</a:t>
            </a:fld>
            <a:endParaRPr lang="en-US"/>
          </a:p>
        </p:txBody>
      </p:sp>
    </p:spTree>
    <p:extLst>
      <p:ext uri="{BB962C8B-B14F-4D97-AF65-F5344CB8AC3E}">
        <p14:creationId xmlns:p14="http://schemas.microsoft.com/office/powerpoint/2010/main" val="170694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883681D-FAB6-46E2-8D40-1DD18268E02A}" type="datetime1">
              <a:rPr lang="en-US" smtClean="0"/>
              <a:pPr>
                <a:defRPr/>
              </a:pPr>
              <a:t>8/15/2014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CDD9B74-4448-4CD2-AE15-A3F65C16D8B3}" type="slidenum">
              <a:rPr lang="en-US"/>
              <a:pPr>
                <a:defRPr/>
              </a:pPr>
              <a:t>‹#›</a:t>
            </a:fld>
            <a:endParaRPr lang="en-US"/>
          </a:p>
        </p:txBody>
      </p:sp>
    </p:spTree>
    <p:extLst>
      <p:ext uri="{BB962C8B-B14F-4D97-AF65-F5344CB8AC3E}">
        <p14:creationId xmlns:p14="http://schemas.microsoft.com/office/powerpoint/2010/main" val="1905564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658DF20-1786-4237-8189-B5320EE4EE34}" type="datetime1">
              <a:rPr lang="en-US" smtClean="0"/>
              <a:pPr>
                <a:defRPr/>
              </a:pPr>
              <a:t>8/15/2014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E855C0D-E4C9-4839-9D3E-FD6BE98D98C9}" type="slidenum">
              <a:rPr lang="en-US"/>
              <a:pPr>
                <a:defRPr/>
              </a:pPr>
              <a:t>‹#›</a:t>
            </a:fld>
            <a:endParaRPr lang="en-US"/>
          </a:p>
        </p:txBody>
      </p:sp>
    </p:spTree>
    <p:extLst>
      <p:ext uri="{BB962C8B-B14F-4D97-AF65-F5344CB8AC3E}">
        <p14:creationId xmlns:p14="http://schemas.microsoft.com/office/powerpoint/2010/main" val="2025596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02AA710-5770-43F0-AE3A-848244C726BE}" type="datetime1">
              <a:rPr lang="en-US" smtClean="0"/>
              <a:pPr>
                <a:defRPr/>
              </a:pPr>
              <a:t>8/15/2014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94B2F0-BCB9-490B-B4AC-88E4DE77E837}" type="slidenum">
              <a:rPr lang="en-US"/>
              <a:pPr>
                <a:defRPr/>
              </a:pPr>
              <a:t>‹#›</a:t>
            </a:fld>
            <a:endParaRPr lang="en-US"/>
          </a:p>
        </p:txBody>
      </p:sp>
    </p:spTree>
    <p:extLst>
      <p:ext uri="{BB962C8B-B14F-4D97-AF65-F5344CB8AC3E}">
        <p14:creationId xmlns:p14="http://schemas.microsoft.com/office/powerpoint/2010/main" val="160715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D987F6A-5102-4F72-9D17-CA16FB2FCCA9}" type="datetime1">
              <a:rPr lang="en-US" smtClean="0"/>
              <a:pPr>
                <a:defRPr/>
              </a:pPr>
              <a:t>8/15/2014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3860BB-6C51-4E6F-A7BA-30E0D7E53D9B}" type="slidenum">
              <a:rPr lang="en-US"/>
              <a:pPr>
                <a:defRPr/>
              </a:pPr>
              <a:t>‹#›</a:t>
            </a:fld>
            <a:endParaRPr lang="en-US"/>
          </a:p>
        </p:txBody>
      </p:sp>
    </p:spTree>
    <p:extLst>
      <p:ext uri="{BB962C8B-B14F-4D97-AF65-F5344CB8AC3E}">
        <p14:creationId xmlns:p14="http://schemas.microsoft.com/office/powerpoint/2010/main" val="1136832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11" charset="0"/>
                <a:cs typeface="Arial" charset="0"/>
              </a:defRPr>
            </a:lvl1pPr>
          </a:lstStyle>
          <a:p>
            <a:pPr>
              <a:defRPr/>
            </a:pPr>
            <a:fld id="{2C54038D-161F-4A35-AADA-FFDF3389A18B}" type="datetime1">
              <a:rPr lang="en-US" smtClean="0"/>
              <a:pPr>
                <a:defRPr/>
              </a:pPr>
              <a:t>8/15/2014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11" charset="0"/>
                <a:cs typeface="Arial" charset="0"/>
              </a:defRPr>
            </a:lvl1pPr>
          </a:lstStyle>
          <a:p>
            <a:pPr>
              <a:defRPr/>
            </a:pPr>
            <a:fld id="{270CDB0C-921C-46BB-818E-966D4FBB6A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81" r:id="rId1"/>
    <p:sldLayoutId id="2147484882" r:id="rId2"/>
    <p:sldLayoutId id="2147484883" r:id="rId3"/>
    <p:sldLayoutId id="2147484884" r:id="rId4"/>
    <p:sldLayoutId id="2147484885" r:id="rId5"/>
    <p:sldLayoutId id="2147484886" r:id="rId6"/>
    <p:sldLayoutId id="2147484887" r:id="rId7"/>
    <p:sldLayoutId id="2147484888" r:id="rId8"/>
    <p:sldLayoutId id="2147484889" r:id="rId9"/>
    <p:sldLayoutId id="2147484890" r:id="rId10"/>
    <p:sldLayoutId id="2147484891"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111"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11"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11"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11"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11" charset="0"/>
                <a:cs typeface="Arial" charset="0"/>
              </a:defRPr>
            </a:lvl1pPr>
          </a:lstStyle>
          <a:p>
            <a:pPr>
              <a:defRPr/>
            </a:pPr>
            <a:fld id="{CC723ACB-47F1-4406-A5A8-5F1B343DE18D}" type="datetime1">
              <a:rPr lang="en-US" smtClean="0"/>
              <a:pPr>
                <a:defRPr/>
              </a:pPr>
              <a:t>8/15/2014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11" charset="0"/>
                <a:cs typeface="Arial" charset="0"/>
              </a:defRPr>
            </a:lvl1pPr>
          </a:lstStyle>
          <a:p>
            <a:pPr>
              <a:defRPr/>
            </a:pPr>
            <a:fld id="{E3E31AC4-ACE3-48EC-A803-765580B16E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92" r:id="rId1"/>
    <p:sldLayoutId id="2147484893" r:id="rId2"/>
    <p:sldLayoutId id="2147484894" r:id="rId3"/>
    <p:sldLayoutId id="2147484895" r:id="rId4"/>
    <p:sldLayoutId id="2147484896" r:id="rId5"/>
    <p:sldLayoutId id="2147484897" r:id="rId6"/>
    <p:sldLayoutId id="2147484898" r:id="rId7"/>
    <p:sldLayoutId id="2147484899" r:id="rId8"/>
    <p:sldLayoutId id="2147484900" r:id="rId9"/>
    <p:sldLayoutId id="2147484901" r:id="rId10"/>
    <p:sldLayoutId id="2147484902"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111"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11"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11"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11"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CE117B8-5B54-4A09-9956-BAD198EF7A06}" type="datetime1">
              <a:rPr lang="en-US" smtClean="0"/>
              <a:pPr>
                <a:defRPr/>
              </a:pPr>
              <a:t>8/15/2014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32E376D-E6B3-4029-814A-C7DCCC381144}" type="slidenum">
              <a:rPr lang="en-US" smtClean="0"/>
              <a:pPr>
                <a:defRPr/>
              </a:pPr>
              <a:t>‹#›</a:t>
            </a:fld>
            <a:endParaRPr lang="en-US"/>
          </a:p>
        </p:txBody>
      </p:sp>
    </p:spTree>
    <p:extLst>
      <p:ext uri="{BB962C8B-B14F-4D97-AF65-F5344CB8AC3E}">
        <p14:creationId xmlns:p14="http://schemas.microsoft.com/office/powerpoint/2010/main" val="2707187504"/>
      </p:ext>
    </p:extLst>
  </p:cSld>
  <p:clrMap bg1="lt1" tx1="dk1" bg2="lt2" tx2="dk2" accent1="accent1" accent2="accent2" accent3="accent3" accent4="accent4" accent5="accent5" accent6="accent6" hlink="hlink" folHlink="folHlink"/>
  <p:sldLayoutIdLst>
    <p:sldLayoutId id="2147484915" r:id="rId1"/>
    <p:sldLayoutId id="2147484916" r:id="rId2"/>
    <p:sldLayoutId id="2147484917" r:id="rId3"/>
    <p:sldLayoutId id="2147484918" r:id="rId4"/>
    <p:sldLayoutId id="2147484919" r:id="rId5"/>
    <p:sldLayoutId id="2147484920" r:id="rId6"/>
    <p:sldLayoutId id="2147484921" r:id="rId7"/>
    <p:sldLayoutId id="2147484922" r:id="rId8"/>
    <p:sldLayoutId id="2147484923" r:id="rId9"/>
    <p:sldLayoutId id="2147484924" r:id="rId10"/>
    <p:sldLayoutId id="2147484925" r:id="rId11"/>
    <p:sldLayoutId id="2147484879" r:id="rId12"/>
    <p:sldLayoutId id="2147484880" r:id="rId13"/>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www.thetroutmangroup.org/unnaturalcauses1.htm" TargetMode="External"/><Relationship Id="rId7"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hyperlink" Target="http://www.unnaturalcauses.org/what_you_can_do.php" TargetMode="Externa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4.wdp"/><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diagramColors" Target="../diagrams/colors1.xml"/><Relationship Id="rId11" Type="http://schemas.microsoft.com/office/2007/relationships/hdphoto" Target="../media/hdphoto3.wdp"/><Relationship Id="rId5" Type="http://schemas.openxmlformats.org/officeDocument/2006/relationships/diagramQuickStyle" Target="../diagrams/quickStyle1.xml"/><Relationship Id="rId10" Type="http://schemas.openxmlformats.org/officeDocument/2006/relationships/image" Target="../media/image16.png"/><Relationship Id="rId4" Type="http://schemas.openxmlformats.org/officeDocument/2006/relationships/diagramLayout" Target="../diagrams/layout1.xml"/><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4.pdf"/><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image" Target="../media/image28.wmf"/><Relationship Id="rId5" Type="http://schemas.openxmlformats.org/officeDocument/2006/relationships/image" Target="../media/image27.pn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28.wmf"/></Relationships>
</file>

<file path=ppt/slides/_rels/slide2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image" Target="../media/image31.jpe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86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8531352" y="6254496"/>
            <a:ext cx="304800" cy="304800"/>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a:spLocks noGrp="1"/>
          </p:cNvSpPr>
          <p:nvPr>
            <p:ph type="sldNum" sz="quarter" idx="12"/>
          </p:nvPr>
        </p:nvSpPr>
        <p:spPr>
          <a:xfrm>
            <a:off x="8531352" y="6254496"/>
            <a:ext cx="301752" cy="301752"/>
          </a:xfrm>
        </p:spPr>
        <p:txBody>
          <a:bodyPr/>
          <a:lstStyle/>
          <a:p>
            <a:pPr algn="ctr"/>
            <a:r>
              <a:rPr lang="en-US" sz="1125" dirty="0">
                <a:solidFill>
                  <a:schemeClr val="tx1"/>
                </a:solidFill>
                <a:latin typeface="Capitals"/>
                <a:cs typeface="Capitals"/>
              </a:rPr>
              <a:t>1</a:t>
            </a:r>
          </a:p>
        </p:txBody>
      </p:sp>
      <p:grpSp>
        <p:nvGrpSpPr>
          <p:cNvPr id="16" name="Group 15"/>
          <p:cNvGrpSpPr/>
          <p:nvPr/>
        </p:nvGrpSpPr>
        <p:grpSpPr>
          <a:xfrm>
            <a:off x="736824" y="2367228"/>
            <a:ext cx="7670352" cy="3042177"/>
            <a:chOff x="695712" y="1907912"/>
            <a:chExt cx="7670352" cy="3042177"/>
          </a:xfrm>
        </p:grpSpPr>
        <p:sp>
          <p:nvSpPr>
            <p:cNvPr id="17" name="TextBox 16"/>
            <p:cNvSpPr txBox="1"/>
            <p:nvPr/>
          </p:nvSpPr>
          <p:spPr>
            <a:xfrm>
              <a:off x="4366140" y="2435942"/>
              <a:ext cx="3999924" cy="1986116"/>
            </a:xfrm>
            <a:prstGeom prst="rect">
              <a:avLst/>
            </a:prstGeom>
            <a:noFill/>
          </p:spPr>
          <p:txBody>
            <a:bodyPr wrap="none" rtlCol="0" anchor="ctr">
              <a:noAutofit/>
            </a:bodyPr>
            <a:lstStyle/>
            <a:p>
              <a:pPr algn="ctr"/>
              <a:r>
                <a:rPr lang="en-US" sz="4000" b="1" spc="600" dirty="0" smtClean="0">
                  <a:latin typeface="+mj-lt"/>
                  <a:cs typeface="Arial" panose="020B0604020202020204" pitchFamily="34" charset="0"/>
                </a:rPr>
                <a:t>SESSION THREE:</a:t>
              </a:r>
            </a:p>
            <a:p>
              <a:pPr algn="ctr">
                <a:lnSpc>
                  <a:spcPts val="4300"/>
                </a:lnSpc>
              </a:pPr>
              <a:r>
                <a:rPr lang="en-US" sz="4000" cap="all" spc="300" dirty="0" smtClean="0">
                  <a:solidFill>
                    <a:srgbClr val="DEAB43"/>
                  </a:solidFill>
                  <a:latin typeface="+mj-lt"/>
                  <a:cs typeface="Arial" panose="020B0604020202020204" pitchFamily="34" charset="0"/>
                </a:rPr>
                <a:t>SOCIAL</a:t>
              </a:r>
            </a:p>
            <a:p>
              <a:pPr algn="ctr">
                <a:lnSpc>
                  <a:spcPts val="3600"/>
                </a:lnSpc>
              </a:pPr>
              <a:r>
                <a:rPr lang="en-US" sz="4000" cap="all" spc="300" dirty="0" smtClean="0">
                  <a:solidFill>
                    <a:srgbClr val="DEAB43"/>
                  </a:solidFill>
                  <a:latin typeface="+mj-lt"/>
                  <a:cs typeface="Arial" panose="020B0604020202020204" pitchFamily="34" charset="0"/>
                </a:rPr>
                <a:t>DETERMINANTS</a:t>
              </a:r>
            </a:p>
            <a:p>
              <a:pPr algn="ctr">
                <a:lnSpc>
                  <a:spcPts val="3600"/>
                </a:lnSpc>
              </a:pPr>
              <a:r>
                <a:rPr lang="en-US" sz="4000" cap="all" spc="300" dirty="0" smtClean="0">
                  <a:solidFill>
                    <a:srgbClr val="DEAB43"/>
                  </a:solidFill>
                  <a:latin typeface="+mj-lt"/>
                  <a:cs typeface="Arial" panose="020B0604020202020204" pitchFamily="34" charset="0"/>
                </a:rPr>
                <a:t>OF HEALTH</a:t>
              </a:r>
            </a:p>
          </p:txBody>
        </p:sp>
        <p:pic>
          <p:nvPicPr>
            <p:cNvPr id="18" name="Picture 17" descr="CoverArt.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95712" y="1907912"/>
              <a:ext cx="3200775" cy="3042177"/>
            </a:xfrm>
            <a:prstGeom prst="rect">
              <a:avLst/>
            </a:prstGeom>
          </p:spPr>
        </p:pic>
      </p:grpSp>
      <p:pic>
        <p:nvPicPr>
          <p:cNvPr id="19" name="Picture 18" descr="H:\HHSA-OSI\LWSD Logo\Partners\HHSA\Pair\LWSD_PARTNER_PAIR_HHSA.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1767" y="725522"/>
            <a:ext cx="3393633" cy="14983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6" descr="http://www.thetroutmangroup.org/images/unnaturalcauses.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2225" y="3084404"/>
            <a:ext cx="4638472" cy="301126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56325" name="Picture 12" descr="Laotian Community Organiz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893" y="3429174"/>
            <a:ext cx="3421490" cy="232172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56326" name="Picture 14" descr="HEALTH EQUITY research topics and resources to learn more">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8237" y="1371600"/>
            <a:ext cx="6867525" cy="165735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72D52E28-40E0-425A-AC2C-D115BFD12EC5}" type="slidenum">
              <a:rPr lang="en-US" smtClean="0"/>
              <a:pPr>
                <a:defRPr/>
              </a:pPr>
              <a:t>10</a:t>
            </a:fld>
            <a:endParaRPr lang="en-US"/>
          </a:p>
        </p:txBody>
      </p:sp>
      <p:sp>
        <p:nvSpPr>
          <p:cNvPr id="7" name="Rounded Rectangle 6"/>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8600"/>
            <a:ext cx="8686800" cy="9906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spc="200" dirty="0" smtClean="0">
                <a:solidFill>
                  <a:schemeClr val="tx1"/>
                </a:solidFill>
                <a:latin typeface="+mj-lt"/>
                <a:cs typeface="Arial" panose="020B0604020202020204" pitchFamily="34" charset="0"/>
              </a:rPr>
              <a:t>UNNATURAL CAUSES VIDEO: IN SICKNESS &amp; IN HEALTH</a:t>
            </a:r>
            <a:endParaRPr lang="en-US" sz="2000" spc="200" dirty="0">
              <a:solidFill>
                <a:schemeClr val="tx1"/>
              </a:solidFill>
              <a:latin typeface="+mj-lt"/>
              <a:cs typeface="Arial" panose="020B0604020202020204" pitchFamily="34" charset="0"/>
            </a:endParaRPr>
          </a:p>
        </p:txBody>
      </p:sp>
      <p:sp>
        <p:nvSpPr>
          <p:cNvPr id="10" name="Oval 9"/>
          <p:cNvSpPr/>
          <p:nvPr/>
        </p:nvSpPr>
        <p:spPr>
          <a:xfrm>
            <a:off x="8382000" y="6211824"/>
            <a:ext cx="454152" cy="377952"/>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spc="-150" dirty="0" smtClean="0">
                <a:solidFill>
                  <a:schemeClr val="tx1"/>
                </a:solidFill>
              </a:rPr>
              <a:t>10</a:t>
            </a:r>
            <a:endParaRPr lang="en-US" sz="1200" spc="-15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cabal1\AppData\Local\Microsoft\Windows\Temporary Internet Files\Content.IE5\FKWC3A7G\MC900384040[1].wmf"/>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5638800" y="1828800"/>
            <a:ext cx="3122676" cy="36297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72D52E28-40E0-425A-AC2C-D115BFD12EC5}" type="slidenum">
              <a:rPr lang="en-US" smtClean="0"/>
              <a:pPr>
                <a:defRPr/>
              </a:pPr>
              <a:t>11</a:t>
            </a:fld>
            <a:endParaRPr lang="en-US"/>
          </a:p>
        </p:txBody>
      </p:sp>
      <p:sp>
        <p:nvSpPr>
          <p:cNvPr id="9" name="TextBox 8"/>
          <p:cNvSpPr txBox="1"/>
          <p:nvPr/>
        </p:nvSpPr>
        <p:spPr>
          <a:xfrm>
            <a:off x="457200" y="1524000"/>
            <a:ext cx="8458200" cy="3477875"/>
          </a:xfrm>
          <a:prstGeom prst="rect">
            <a:avLst/>
          </a:prstGeom>
          <a:noFill/>
        </p:spPr>
        <p:txBody>
          <a:bodyPr wrap="square" rtlCol="0">
            <a:spAutoFit/>
          </a:bodyPr>
          <a:lstStyle/>
          <a:p>
            <a:r>
              <a:rPr lang="en-US" sz="2800" b="1" dirty="0" smtClean="0">
                <a:solidFill>
                  <a:schemeClr val="accent5">
                    <a:lumMod val="75000"/>
                  </a:schemeClr>
                </a:solidFill>
                <a:latin typeface="+mj-lt"/>
              </a:rPr>
              <a:t>Follow-up Questions:</a:t>
            </a:r>
          </a:p>
          <a:p>
            <a:pPr>
              <a:lnSpc>
                <a:spcPct val="200000"/>
              </a:lnSpc>
              <a:buFont typeface="Arial" pitchFamily="34" charset="0"/>
              <a:buChar char="•"/>
            </a:pPr>
            <a:r>
              <a:rPr lang="en-US" b="1" dirty="0" smtClean="0">
                <a:latin typeface="+mj-lt"/>
              </a:rPr>
              <a:t>  </a:t>
            </a:r>
            <a:r>
              <a:rPr lang="en-US" sz="2400" dirty="0" smtClean="0">
                <a:latin typeface="+mj-lt"/>
              </a:rPr>
              <a:t>What is the </a:t>
            </a:r>
            <a:r>
              <a:rPr lang="en-US" sz="2400" b="1" u="sng" dirty="0" smtClean="0">
                <a:latin typeface="+mj-lt"/>
              </a:rPr>
              <a:t>wealth-health gradient</a:t>
            </a:r>
            <a:r>
              <a:rPr lang="en-US" sz="2400" dirty="0" smtClean="0">
                <a:latin typeface="+mj-lt"/>
              </a:rPr>
              <a:t>?</a:t>
            </a:r>
          </a:p>
          <a:p>
            <a:pPr>
              <a:lnSpc>
                <a:spcPct val="200000"/>
              </a:lnSpc>
              <a:buFont typeface="Arial" pitchFamily="34" charset="0"/>
              <a:buChar char="•"/>
            </a:pPr>
            <a:r>
              <a:rPr lang="en-US" sz="2400" dirty="0" smtClean="0">
                <a:latin typeface="+mj-lt"/>
              </a:rPr>
              <a:t>  How is </a:t>
            </a:r>
            <a:r>
              <a:rPr lang="en-US" sz="2400" b="1" u="sng" dirty="0" smtClean="0">
                <a:latin typeface="+mj-lt"/>
              </a:rPr>
              <a:t>chronic stress </a:t>
            </a:r>
            <a:r>
              <a:rPr lang="en-US" sz="2400" dirty="0" smtClean="0">
                <a:latin typeface="+mj-lt"/>
              </a:rPr>
              <a:t>different than “normal everyday” stress?</a:t>
            </a:r>
          </a:p>
          <a:p>
            <a:pPr>
              <a:lnSpc>
                <a:spcPct val="200000"/>
              </a:lnSpc>
              <a:buFont typeface="Arial" pitchFamily="34" charset="0"/>
              <a:buChar char="•"/>
            </a:pPr>
            <a:r>
              <a:rPr lang="en-US" sz="2400" dirty="0" smtClean="0">
                <a:latin typeface="+mj-lt"/>
              </a:rPr>
              <a:t>  How might </a:t>
            </a:r>
            <a:r>
              <a:rPr lang="en-US" sz="2400" b="1" u="sng" dirty="0" smtClean="0">
                <a:latin typeface="+mj-lt"/>
              </a:rPr>
              <a:t>chronic stress increase risk </a:t>
            </a:r>
            <a:r>
              <a:rPr lang="en-US" sz="2400" dirty="0" smtClean="0">
                <a:latin typeface="+mj-lt"/>
              </a:rPr>
              <a:t>of illness and disease?</a:t>
            </a:r>
          </a:p>
          <a:p>
            <a:pPr>
              <a:lnSpc>
                <a:spcPct val="200000"/>
              </a:lnSpc>
              <a:buFont typeface="Arial" pitchFamily="34" charset="0"/>
              <a:buChar char="•"/>
            </a:pPr>
            <a:r>
              <a:rPr lang="en-US" sz="2400" dirty="0" smtClean="0">
                <a:latin typeface="+mj-lt"/>
              </a:rPr>
              <a:t>  How does </a:t>
            </a:r>
            <a:r>
              <a:rPr lang="en-US" sz="2400" b="1" u="sng" dirty="0" smtClean="0">
                <a:latin typeface="+mj-lt"/>
              </a:rPr>
              <a:t>racism</a:t>
            </a:r>
            <a:r>
              <a:rPr lang="en-US" sz="2400" dirty="0" smtClean="0">
                <a:latin typeface="+mj-lt"/>
              </a:rPr>
              <a:t> threaten health?</a:t>
            </a:r>
          </a:p>
        </p:txBody>
      </p:sp>
      <p:sp>
        <p:nvSpPr>
          <p:cNvPr id="5" name="Rounded Rectangle 4"/>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228600" y="228600"/>
            <a:ext cx="8686800" cy="10668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spc="200" dirty="0" smtClean="0">
                <a:solidFill>
                  <a:schemeClr val="tx1"/>
                </a:solidFill>
                <a:latin typeface="+mj-lt"/>
                <a:cs typeface="Arial" panose="020B0604020202020204" pitchFamily="34" charset="0"/>
              </a:rPr>
              <a:t>DISCUSSION: UNNATURAL CAUSES VIDEO: IN SICKNESS &amp; IN HEALTH</a:t>
            </a:r>
            <a:endParaRPr lang="en-US" spc="200" dirty="0">
              <a:solidFill>
                <a:schemeClr val="tx1"/>
              </a:solidFill>
              <a:latin typeface="+mj-lt"/>
              <a:cs typeface="Arial" panose="020B0604020202020204" pitchFamily="34" charset="0"/>
            </a:endParaRPr>
          </a:p>
        </p:txBody>
      </p:sp>
      <p:sp>
        <p:nvSpPr>
          <p:cNvPr id="7" name="Oval 6"/>
          <p:cNvSpPr/>
          <p:nvPr/>
        </p:nvSpPr>
        <p:spPr>
          <a:xfrm>
            <a:off x="8382000" y="6211824"/>
            <a:ext cx="454152" cy="377952"/>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spc="-150" dirty="0" smtClean="0">
                <a:solidFill>
                  <a:schemeClr val="tx1"/>
                </a:solidFill>
              </a:rPr>
              <a:t>11</a:t>
            </a:r>
            <a:endParaRPr lang="en-US" sz="1200" spc="-15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26A7B53F-3A92-4EDF-9677-D2315C4535CF}" type="slidenum">
              <a:rPr lang="en-US" smtClean="0"/>
              <a:pPr>
                <a:defRPr/>
              </a:pPr>
              <a:t>12</a:t>
            </a:fld>
            <a:endParaRPr lang="en-US"/>
          </a:p>
        </p:txBody>
      </p:sp>
      <p:sp>
        <p:nvSpPr>
          <p:cNvPr id="6" name="Rounded Rectangle 5"/>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9906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700" spc="200" dirty="0" smtClean="0">
                <a:solidFill>
                  <a:schemeClr val="tx1"/>
                </a:solidFill>
                <a:latin typeface="Berthold City Bold"/>
                <a:cs typeface="Berthold City Bold"/>
              </a:rPr>
              <a:t>  </a:t>
            </a:r>
            <a:r>
              <a:rPr lang="en-US" sz="4000" spc="200" dirty="0" smtClean="0">
                <a:solidFill>
                  <a:schemeClr val="tx1"/>
                </a:solidFill>
                <a:latin typeface="+mj-lt"/>
                <a:cs typeface="Arial" panose="020B0604020202020204" pitchFamily="34" charset="0"/>
              </a:rPr>
              <a:t>TOWARD SOLUTIONS:</a:t>
            </a:r>
            <a:endParaRPr lang="en-US" sz="3200" spc="200" dirty="0">
              <a:solidFill>
                <a:schemeClr val="tx1"/>
              </a:solidFill>
              <a:latin typeface="+mj-lt"/>
              <a:cs typeface="Arial" panose="020B0604020202020204" pitchFamily="34" charset="0"/>
            </a:endParaRPr>
          </a:p>
        </p:txBody>
      </p:sp>
      <p:sp>
        <p:nvSpPr>
          <p:cNvPr id="8" name="Oval 7"/>
          <p:cNvSpPr/>
          <p:nvPr/>
        </p:nvSpPr>
        <p:spPr>
          <a:xfrm>
            <a:off x="8382000" y="6211824"/>
            <a:ext cx="454152" cy="377952"/>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spc="-150" dirty="0" smtClean="0">
                <a:solidFill>
                  <a:schemeClr val="tx1"/>
                </a:solidFill>
              </a:rPr>
              <a:t>12</a:t>
            </a:r>
            <a:endParaRPr lang="en-US" sz="1200" spc="-150" dirty="0">
              <a:solidFill>
                <a:schemeClr val="tx1"/>
              </a:solidFill>
            </a:endParaRPr>
          </a:p>
        </p:txBody>
      </p:sp>
      <p:pic>
        <p:nvPicPr>
          <p:cNvPr id="9" name="Picture 5" descr="http://www.nccccurricula.info/images/spectru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81151"/>
            <a:ext cx="4800600" cy="452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5383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Content Placeholder 2"/>
          <p:cNvSpPr>
            <a:spLocks noGrp="1"/>
          </p:cNvSpPr>
          <p:nvPr>
            <p:ph idx="1"/>
          </p:nvPr>
        </p:nvSpPr>
        <p:spPr>
          <a:xfrm>
            <a:off x="301625" y="2209800"/>
            <a:ext cx="8534527" cy="4002024"/>
          </a:xfrm>
        </p:spPr>
        <p:txBody>
          <a:bodyPr>
            <a:normAutofit/>
          </a:bodyPr>
          <a:lstStyle/>
          <a:p>
            <a:pPr>
              <a:buFont typeface="Wingdings 2" pitchFamily="18" charset="2"/>
              <a:buNone/>
            </a:pPr>
            <a:r>
              <a:rPr lang="en-US" b="1" dirty="0" smtClean="0">
                <a:ea typeface="ＭＳ Ｐゴシック" pitchFamily="34" charset="-128"/>
              </a:rPr>
              <a:t>What is </a:t>
            </a:r>
            <a:r>
              <a:rPr lang="en-US" sz="3600" b="1" dirty="0" smtClean="0">
                <a:solidFill>
                  <a:schemeClr val="accent5">
                    <a:lumMod val="75000"/>
                  </a:schemeClr>
                </a:solidFill>
                <a:ea typeface="ＭＳ Ｐゴシック" pitchFamily="34" charset="-128"/>
              </a:rPr>
              <a:t>health equity</a:t>
            </a:r>
            <a:r>
              <a:rPr lang="en-US" b="1" dirty="0" smtClean="0">
                <a:ea typeface="ＭＳ Ｐゴシック" pitchFamily="34" charset="-128"/>
              </a:rPr>
              <a:t>? </a:t>
            </a:r>
          </a:p>
          <a:p>
            <a:r>
              <a:rPr lang="en-US" dirty="0" smtClean="0">
                <a:ea typeface="ＭＳ Ｐゴシック" pitchFamily="34" charset="-128"/>
              </a:rPr>
              <a:t>All people have a right to health</a:t>
            </a:r>
            <a:br>
              <a:rPr lang="en-US" dirty="0" smtClean="0">
                <a:ea typeface="ＭＳ Ｐゴシック" pitchFamily="34" charset="-128"/>
              </a:rPr>
            </a:br>
            <a:endParaRPr lang="en-US" dirty="0" smtClean="0">
              <a:ea typeface="ＭＳ Ｐゴシック" pitchFamily="34" charset="-128"/>
            </a:endParaRPr>
          </a:p>
          <a:p>
            <a:r>
              <a:rPr lang="en-US" dirty="0" smtClean="0">
                <a:ea typeface="ＭＳ Ｐゴシック" pitchFamily="34" charset="-128"/>
              </a:rPr>
              <a:t>No one is disadvantaged from achieving their health potential because of their social position or other socially determined circumstance</a:t>
            </a:r>
          </a:p>
        </p:txBody>
      </p:sp>
      <p:sp>
        <p:nvSpPr>
          <p:cNvPr id="2" name="Slide Number Placeholder 1"/>
          <p:cNvSpPr>
            <a:spLocks noGrp="1"/>
          </p:cNvSpPr>
          <p:nvPr>
            <p:ph type="sldNum" sz="quarter" idx="12"/>
          </p:nvPr>
        </p:nvSpPr>
        <p:spPr/>
        <p:txBody>
          <a:bodyPr/>
          <a:lstStyle/>
          <a:p>
            <a:pPr>
              <a:defRPr/>
            </a:pPr>
            <a:fld id="{72D52E28-40E0-425A-AC2C-D115BFD12EC5}" type="slidenum">
              <a:rPr lang="en-US" smtClean="0"/>
              <a:pPr>
                <a:defRPr/>
              </a:pPr>
              <a:t>13</a:t>
            </a:fld>
            <a:endParaRPr lang="en-US"/>
          </a:p>
        </p:txBody>
      </p:sp>
      <p:sp>
        <p:nvSpPr>
          <p:cNvPr id="5" name="Rounded Rectangle 4"/>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238328" y="228600"/>
            <a:ext cx="8686800" cy="6096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spc="200" dirty="0" smtClean="0">
                <a:solidFill>
                  <a:schemeClr val="tx1"/>
                </a:solidFill>
                <a:latin typeface="+mj-lt"/>
                <a:cs typeface="Arial" panose="020B0604020202020204" pitchFamily="34" charset="0"/>
              </a:rPr>
              <a:t>MOVING TOWARD HEALTH EQUITY</a:t>
            </a:r>
            <a:endParaRPr lang="en-US" sz="2000" spc="200" dirty="0">
              <a:solidFill>
                <a:schemeClr val="tx1"/>
              </a:solidFill>
              <a:latin typeface="+mj-lt"/>
              <a:cs typeface="Arial" panose="020B0604020202020204" pitchFamily="34" charset="0"/>
            </a:endParaRPr>
          </a:p>
        </p:txBody>
      </p:sp>
      <p:sp>
        <p:nvSpPr>
          <p:cNvPr id="7" name="Oval 6"/>
          <p:cNvSpPr/>
          <p:nvPr/>
        </p:nvSpPr>
        <p:spPr>
          <a:xfrm>
            <a:off x="8382000" y="6211824"/>
            <a:ext cx="454152" cy="377952"/>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spc="-150" dirty="0" smtClean="0">
                <a:solidFill>
                  <a:schemeClr val="tx1"/>
                </a:solidFill>
              </a:rPr>
              <a:t>13</a:t>
            </a:r>
            <a:endParaRPr lang="en-US" sz="1200" spc="-15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4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ECB17CA-AAC8-442D-95C9-8D79E936F755}" type="slidenum">
              <a:rPr lang="en-US" smtClean="0"/>
              <a:pPr>
                <a:defRPr/>
              </a:pPr>
              <a:t>14</a:t>
            </a:fld>
            <a:endParaRPr lang="en-US"/>
          </a:p>
        </p:txBody>
      </p:sp>
      <p:sp>
        <p:nvSpPr>
          <p:cNvPr id="65542" name="Rectangle 5"/>
          <p:cNvSpPr>
            <a:spLocks noChangeArrowheads="1"/>
          </p:cNvSpPr>
          <p:nvPr/>
        </p:nvSpPr>
        <p:spPr bwMode="auto">
          <a:xfrm>
            <a:off x="180975" y="6324600"/>
            <a:ext cx="876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000">
                <a:solidFill>
                  <a:schemeClr val="bg1"/>
                </a:solidFill>
              </a:rPr>
              <a:t>Adapted from:</a:t>
            </a:r>
            <a:r>
              <a:rPr lang="en-US" sz="1000" i="1">
                <a:solidFill>
                  <a:schemeClr val="bg1"/>
                </a:solidFill>
              </a:rPr>
              <a:t> Reaching for a Healthier Life</a:t>
            </a:r>
            <a:r>
              <a:rPr lang="en-US" sz="1000">
                <a:solidFill>
                  <a:schemeClr val="bg1"/>
                </a:solidFill>
              </a:rPr>
              <a:t>, The John D. and Catherine T. MacArthur Foundation Research Network on Socioeconomic Status and Health</a:t>
            </a:r>
            <a:r>
              <a:rPr lang="en-US" sz="1200">
                <a:solidFill>
                  <a:schemeClr val="bg1"/>
                </a:solidFill>
              </a:rPr>
              <a:t> </a:t>
            </a:r>
          </a:p>
        </p:txBody>
      </p:sp>
      <p:sp>
        <p:nvSpPr>
          <p:cNvPr id="10" name="Rounded Rectangle 9"/>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ounded Rectangle 10"/>
          <p:cNvSpPr/>
          <p:nvPr/>
        </p:nvSpPr>
        <p:spPr>
          <a:xfrm>
            <a:off x="228600" y="228600"/>
            <a:ext cx="3429000" cy="2590800"/>
          </a:xfrm>
          <a:prstGeom prst="roundRect">
            <a:avLst>
              <a:gd name="adj" fmla="val 27084"/>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4000" spc="200" dirty="0" smtClean="0">
                <a:solidFill>
                  <a:schemeClr val="tx1"/>
                </a:solidFill>
                <a:latin typeface="+mj-lt"/>
                <a:cs typeface="Arial" panose="020B0604020202020204" pitchFamily="34" charset="0"/>
              </a:rPr>
              <a:t>STRATEGIES TO CREATE SOCIAL EQUITY</a:t>
            </a:r>
            <a:endParaRPr lang="en-US" sz="3200" spc="200" dirty="0">
              <a:solidFill>
                <a:schemeClr val="tx1"/>
              </a:solidFill>
              <a:latin typeface="+mj-lt"/>
              <a:cs typeface="Arial" panose="020B0604020202020204" pitchFamily="34" charset="0"/>
            </a:endParaRPr>
          </a:p>
        </p:txBody>
      </p:sp>
      <p:sp>
        <p:nvSpPr>
          <p:cNvPr id="12" name="Oval 11"/>
          <p:cNvSpPr/>
          <p:nvPr/>
        </p:nvSpPr>
        <p:spPr>
          <a:xfrm>
            <a:off x="8382000" y="6211824"/>
            <a:ext cx="454152" cy="377952"/>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spc="-150" dirty="0" smtClean="0">
                <a:solidFill>
                  <a:schemeClr val="tx1"/>
                </a:solidFill>
              </a:rPr>
              <a:t>14</a:t>
            </a:r>
            <a:endParaRPr lang="en-US" sz="1200" spc="-150" dirty="0">
              <a:solidFill>
                <a:schemeClr val="tx1"/>
              </a:solidFill>
            </a:endParaRPr>
          </a:p>
        </p:txBody>
      </p:sp>
      <p:graphicFrame>
        <p:nvGraphicFramePr>
          <p:cNvPr id="5" name="Diagram 4"/>
          <p:cNvGraphicFramePr/>
          <p:nvPr>
            <p:extLst>
              <p:ext uri="{D42A27DB-BD31-4B8C-83A1-F6EECF244321}">
                <p14:modId xmlns:p14="http://schemas.microsoft.com/office/powerpoint/2010/main" val="2594334816"/>
              </p:ext>
            </p:extLst>
          </p:nvPr>
        </p:nvGraphicFramePr>
        <p:xfrm>
          <a:off x="802591" y="586902"/>
          <a:ext cx="8607552" cy="5332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4876800" y="2884944"/>
            <a:ext cx="2819400" cy="2677656"/>
          </a:xfrm>
          <a:prstGeom prst="rect">
            <a:avLst/>
          </a:prstGeom>
          <a:noFill/>
        </p:spPr>
        <p:txBody>
          <a:bodyPr wrap="square" rtlCol="0">
            <a:spAutoFit/>
          </a:bodyPr>
          <a:lstStyle/>
          <a:p>
            <a:pPr algn="ctr">
              <a:defRPr/>
            </a:pPr>
            <a:r>
              <a:rPr lang="en-US" sz="2400" b="1" dirty="0">
                <a:solidFill>
                  <a:schemeClr val="bg1"/>
                </a:solidFill>
                <a:latin typeface="+mj-lt"/>
              </a:rPr>
              <a:t>Skills Training Policies</a:t>
            </a:r>
          </a:p>
          <a:p>
            <a:pPr marL="0" indent="0" algn="ctr">
              <a:buNone/>
              <a:defRPr/>
            </a:pPr>
            <a:r>
              <a:rPr lang="en-US" sz="2000" b="1" dirty="0">
                <a:solidFill>
                  <a:schemeClr val="bg1"/>
                </a:solidFill>
                <a:latin typeface="+mj-lt"/>
              </a:rPr>
              <a:t>-construction</a:t>
            </a:r>
            <a:endParaRPr lang="en-US" sz="2000" dirty="0">
              <a:solidFill>
                <a:schemeClr val="bg1"/>
              </a:solidFill>
              <a:latin typeface="+mj-lt"/>
            </a:endParaRPr>
          </a:p>
          <a:p>
            <a:pPr algn="ctr">
              <a:buNone/>
              <a:defRPr/>
            </a:pPr>
            <a:r>
              <a:rPr lang="en-US" sz="2000" b="1" dirty="0">
                <a:solidFill>
                  <a:schemeClr val="bg1"/>
                </a:solidFill>
                <a:latin typeface="+mj-lt"/>
              </a:rPr>
              <a:t>-green jobs</a:t>
            </a:r>
          </a:p>
          <a:p>
            <a:pPr algn="ctr">
              <a:buNone/>
              <a:defRPr/>
            </a:pPr>
            <a:r>
              <a:rPr lang="en-US" sz="2000" b="1" dirty="0">
                <a:solidFill>
                  <a:schemeClr val="bg1"/>
                </a:solidFill>
                <a:latin typeface="+mj-lt"/>
              </a:rPr>
              <a:t>-logistics</a:t>
            </a:r>
            <a:r>
              <a:rPr lang="en-US" sz="2000" dirty="0">
                <a:solidFill>
                  <a:schemeClr val="bg1"/>
                </a:solidFill>
                <a:latin typeface="+mj-lt"/>
              </a:rPr>
              <a:t> </a:t>
            </a:r>
          </a:p>
          <a:p>
            <a:pPr algn="ctr">
              <a:buNone/>
              <a:defRPr/>
            </a:pPr>
            <a:r>
              <a:rPr lang="en-US" sz="2000" b="1" dirty="0">
                <a:solidFill>
                  <a:schemeClr val="bg1"/>
                </a:solidFill>
                <a:latin typeface="+mj-lt"/>
              </a:rPr>
              <a:t>-utilities</a:t>
            </a:r>
            <a:r>
              <a:rPr lang="en-US" sz="2000" dirty="0">
                <a:solidFill>
                  <a:schemeClr val="bg1"/>
                </a:solidFill>
                <a:latin typeface="+mj-lt"/>
              </a:rPr>
              <a:t> </a:t>
            </a:r>
          </a:p>
          <a:p>
            <a:pPr algn="ctr">
              <a:buNone/>
              <a:defRPr/>
            </a:pPr>
            <a:r>
              <a:rPr lang="en-US" sz="2000" b="1" dirty="0">
                <a:solidFill>
                  <a:schemeClr val="bg1"/>
                </a:solidFill>
                <a:latin typeface="+mj-lt"/>
              </a:rPr>
              <a:t>-water and </a:t>
            </a:r>
            <a:endParaRPr lang="en-US" sz="2000" b="1" dirty="0" smtClean="0">
              <a:solidFill>
                <a:schemeClr val="bg1"/>
              </a:solidFill>
              <a:latin typeface="+mj-lt"/>
            </a:endParaRPr>
          </a:p>
          <a:p>
            <a:pPr algn="ctr">
              <a:buNone/>
              <a:defRPr/>
            </a:pPr>
            <a:r>
              <a:rPr lang="en-US" sz="2000" b="1" dirty="0" smtClean="0">
                <a:solidFill>
                  <a:schemeClr val="bg1"/>
                </a:solidFill>
                <a:latin typeface="+mj-lt"/>
              </a:rPr>
              <a:t>waste </a:t>
            </a:r>
            <a:r>
              <a:rPr lang="en-US" sz="2000" b="1" dirty="0">
                <a:solidFill>
                  <a:schemeClr val="bg1"/>
                </a:solidFill>
                <a:latin typeface="+mj-lt"/>
              </a:rPr>
              <a:t>water </a:t>
            </a:r>
            <a:endParaRPr lang="en-US" sz="2000" dirty="0">
              <a:solidFill>
                <a:schemeClr val="bg1"/>
              </a:solidFill>
              <a:latin typeface="+mj-lt"/>
            </a:endParaRPr>
          </a:p>
        </p:txBody>
      </p:sp>
      <p:pic>
        <p:nvPicPr>
          <p:cNvPr id="7170" name="Picture 2" descr="C:\Users\acabal1\AppData\Local\Microsoft\Windows\Temporary Internet Files\Content.IE5\2DSL29U7\MP900305811[1].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181600" y="304800"/>
            <a:ext cx="1639019" cy="14478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acabal1\AppData\Local\Microsoft\Windows\Temporary Internet Files\Content.IE5\C3JMKUMT\MP900305770[1].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96165" y="3505200"/>
            <a:ext cx="1603806" cy="2133666"/>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acabal1\AppData\Local\Microsoft\Windows\Temporary Internet Files\Content.IE5\BYRQ1Z3I\MP900404896[1].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746851">
            <a:off x="6288208" y="3102240"/>
            <a:ext cx="2743200" cy="19594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1000"/>
                                        <p:tgtEl>
                                          <p:spTgt spid="7171"/>
                                        </p:tgtEl>
                                      </p:cBhvr>
                                    </p:animEffect>
                                    <p:anim calcmode="lin" valueType="num">
                                      <p:cBhvr>
                                        <p:cTn id="8" dur="1000" fill="hold"/>
                                        <p:tgtEl>
                                          <p:spTgt spid="7171"/>
                                        </p:tgtEl>
                                        <p:attrNameLst>
                                          <p:attrName>ppt_x</p:attrName>
                                        </p:attrNameLst>
                                      </p:cBhvr>
                                      <p:tavLst>
                                        <p:tav tm="0">
                                          <p:val>
                                            <p:strVal val="#ppt_x"/>
                                          </p:val>
                                        </p:tav>
                                        <p:tav tm="100000">
                                          <p:val>
                                            <p:strVal val="#ppt_x"/>
                                          </p:val>
                                        </p:tav>
                                      </p:tavLst>
                                    </p:anim>
                                    <p:anim calcmode="lin" valueType="num">
                                      <p:cBhvr>
                                        <p:cTn id="9" dur="1000" fill="hold"/>
                                        <p:tgtEl>
                                          <p:spTgt spid="717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173"/>
                                        </p:tgtEl>
                                        <p:attrNameLst>
                                          <p:attrName>style.visibility</p:attrName>
                                        </p:attrNameLst>
                                      </p:cBhvr>
                                      <p:to>
                                        <p:strVal val="visible"/>
                                      </p:to>
                                    </p:set>
                                    <p:animEffect transition="in" filter="fade">
                                      <p:cBhvr>
                                        <p:cTn id="17" dur="1000"/>
                                        <p:tgtEl>
                                          <p:spTgt spid="7173"/>
                                        </p:tgtEl>
                                      </p:cBhvr>
                                    </p:animEffect>
                                    <p:anim calcmode="lin" valueType="num">
                                      <p:cBhvr>
                                        <p:cTn id="18" dur="1000" fill="hold"/>
                                        <p:tgtEl>
                                          <p:spTgt spid="7173"/>
                                        </p:tgtEl>
                                        <p:attrNameLst>
                                          <p:attrName>ppt_x</p:attrName>
                                        </p:attrNameLst>
                                      </p:cBhvr>
                                      <p:tavLst>
                                        <p:tav tm="0">
                                          <p:val>
                                            <p:strVal val="#ppt_x"/>
                                          </p:val>
                                        </p:tav>
                                        <p:tav tm="100000">
                                          <p:val>
                                            <p:strVal val="#ppt_x"/>
                                          </p:val>
                                        </p:tav>
                                      </p:tavLst>
                                    </p:anim>
                                    <p:anim calcmode="lin" valueType="num">
                                      <p:cBhvr>
                                        <p:cTn id="19" dur="1000" fill="hold"/>
                                        <p:tgtEl>
                                          <p:spTgt spid="71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2D52E28-40E0-425A-AC2C-D115BFD12EC5}" type="slidenum">
              <a:rPr lang="en-US" smtClean="0"/>
              <a:pPr>
                <a:defRPr/>
              </a:pPr>
              <a:t>15</a:t>
            </a:fld>
            <a:endParaRPr lang="en-US" dirty="0"/>
          </a:p>
        </p:txBody>
      </p:sp>
      <p:sp>
        <p:nvSpPr>
          <p:cNvPr id="6" name="Rounded Rectangle 5"/>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spc="200" dirty="0" smtClean="0">
                <a:solidFill>
                  <a:schemeClr val="tx1"/>
                </a:solidFill>
                <a:latin typeface="+mj-lt"/>
                <a:cs typeface="Arial" panose="020B0604020202020204" pitchFamily="34" charset="0"/>
              </a:rPr>
              <a:t>EDUCATION &amp; EMPLOYMENT</a:t>
            </a:r>
            <a:endParaRPr lang="en-US" sz="2000" spc="200" dirty="0">
              <a:solidFill>
                <a:schemeClr val="tx1"/>
              </a:solidFill>
              <a:latin typeface="+mj-lt"/>
              <a:cs typeface="Arial" panose="020B0604020202020204" pitchFamily="34" charset="0"/>
            </a:endParaRPr>
          </a:p>
        </p:txBody>
      </p:sp>
      <p:sp>
        <p:nvSpPr>
          <p:cNvPr id="8" name="Oval 7"/>
          <p:cNvSpPr/>
          <p:nvPr/>
        </p:nvSpPr>
        <p:spPr>
          <a:xfrm>
            <a:off x="8382000" y="6211824"/>
            <a:ext cx="454152" cy="377952"/>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spc="-150" dirty="0" smtClean="0">
                <a:solidFill>
                  <a:schemeClr val="tx1"/>
                </a:solidFill>
              </a:rPr>
              <a:t>15</a:t>
            </a:r>
            <a:endParaRPr lang="en-US" sz="1200" spc="-150" dirty="0">
              <a:solidFill>
                <a:schemeClr val="tx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8168"/>
          <a:stretch/>
        </p:blipFill>
        <p:spPr>
          <a:xfrm>
            <a:off x="1997418" y="863600"/>
            <a:ext cx="5149163" cy="5029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2D52E28-40E0-425A-AC2C-D115BFD12EC5}" type="slidenum">
              <a:rPr lang="en-US" smtClean="0"/>
              <a:pPr>
                <a:defRPr/>
              </a:pPr>
              <a:t>16</a:t>
            </a:fld>
            <a:endParaRPr lang="en-US"/>
          </a:p>
        </p:txBody>
      </p:sp>
      <p:sp>
        <p:nvSpPr>
          <p:cNvPr id="6" name="Rounded Rectangle 5"/>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spc="200" dirty="0" smtClean="0">
                <a:solidFill>
                  <a:schemeClr val="tx1"/>
                </a:solidFill>
                <a:latin typeface="+mj-lt"/>
                <a:cs typeface="Arial" panose="020B0604020202020204" pitchFamily="34" charset="0"/>
              </a:rPr>
              <a:t>HEALTH CARE AND HEALTH INSURANCE</a:t>
            </a:r>
            <a:endParaRPr lang="en-US" sz="2000" spc="200" dirty="0">
              <a:solidFill>
                <a:schemeClr val="tx1"/>
              </a:solidFill>
              <a:latin typeface="+mj-lt"/>
              <a:cs typeface="Arial" panose="020B0604020202020204" pitchFamily="34" charset="0"/>
            </a:endParaRPr>
          </a:p>
        </p:txBody>
      </p:sp>
      <p:sp>
        <p:nvSpPr>
          <p:cNvPr id="8" name="Oval 7"/>
          <p:cNvSpPr/>
          <p:nvPr/>
        </p:nvSpPr>
        <p:spPr>
          <a:xfrm>
            <a:off x="8382000" y="6211824"/>
            <a:ext cx="454152" cy="377952"/>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spc="-150" dirty="0" smtClean="0">
                <a:solidFill>
                  <a:schemeClr val="tx1"/>
                </a:solidFill>
              </a:rPr>
              <a:t>16</a:t>
            </a:r>
            <a:endParaRPr lang="en-US" sz="1200" spc="-150" dirty="0">
              <a:solidFill>
                <a:schemeClr val="tx1"/>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3847" b="51675"/>
          <a:stretch/>
        </p:blipFill>
        <p:spPr>
          <a:xfrm>
            <a:off x="1295400" y="809918"/>
            <a:ext cx="6324600" cy="517522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smtClean="0">
              <a:solidFill>
                <a:srgbClr val="000000"/>
              </a:solidFill>
              <a:latin typeface="Arial" panose="020B0604020202020204" pitchFamily="34" charset="0"/>
              <a:cs typeface="Arial" panose="020B0604020202020204" pitchFamily="34" charset="0"/>
            </a:endParaRPr>
          </a:p>
        </p:txBody>
      </p:sp>
      <p:sp>
        <p:nvSpPr>
          <p:cNvPr id="16" name="Rounded Rectangle 15"/>
          <p:cNvSpPr/>
          <p:nvPr/>
        </p:nvSpPr>
        <p:spPr>
          <a:xfrm>
            <a:off x="228600" y="2286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spc="200" dirty="0" smtClean="0">
                <a:solidFill>
                  <a:prstClr val="black"/>
                </a:solidFill>
                <a:latin typeface="Berthold City Bold"/>
                <a:cs typeface="Berthold City Bold"/>
              </a:rPr>
              <a:t>  </a:t>
            </a:r>
            <a:r>
              <a:rPr lang="en-US" sz="2400" spc="200" dirty="0" smtClean="0">
                <a:solidFill>
                  <a:prstClr val="black"/>
                </a:solidFill>
                <a:latin typeface="Arial" panose="020B0604020202020204" pitchFamily="34" charset="0"/>
                <a:cs typeface="Arial" panose="020B0604020202020204" pitchFamily="34" charset="0"/>
              </a:rPr>
              <a:t>DISADVANTAGED NEIGHBORHOODS: TOXINS</a:t>
            </a:r>
            <a:endParaRPr lang="en-US" spc="200" dirty="0">
              <a:solidFill>
                <a:schemeClr val="tx1"/>
              </a:solidFill>
              <a:latin typeface="Arial" panose="020B0604020202020204" pitchFamily="34" charset="0"/>
              <a:cs typeface="Arial" panose="020B0604020202020204" pitchFamily="34" charset="0"/>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58200" y="6254496"/>
            <a:ext cx="451104" cy="374904"/>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25" dirty="0" smtClean="0">
                <a:latin typeface="Capitals"/>
                <a:cs typeface="Capitals"/>
              </a:rPr>
              <a:t>17</a:t>
            </a:r>
            <a:endParaRPr kumimoji="0" lang="en-US" sz="1125" b="0" i="0" u="none" strike="noStrike" kern="1200" cap="none" spc="0" normalizeH="0" baseline="0" noProof="0" dirty="0">
              <a:ln>
                <a:noFill/>
              </a:ln>
              <a:solidFill>
                <a:schemeClr val="tx1"/>
              </a:solidFill>
              <a:effectLst/>
              <a:uLnTx/>
              <a:uFillTx/>
              <a:latin typeface="Capitals"/>
              <a:ea typeface="+mn-ea"/>
              <a:cs typeface="Capitals"/>
            </a:endParaRPr>
          </a:p>
        </p:txBody>
      </p:sp>
      <p:pic>
        <p:nvPicPr>
          <p:cNvPr id="12" name="Picture 2"/>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524000" y="1004655"/>
            <a:ext cx="6320926" cy="4862745"/>
          </a:xfrm>
          <a:prstGeom prst="roundRect">
            <a:avLst>
              <a:gd name="adj" fmla="val 3307"/>
            </a:avLst>
          </a:prstGeom>
          <a:ln w="25400">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536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smtClean="0">
              <a:solidFill>
                <a:srgbClr val="000000"/>
              </a:solidFill>
              <a:latin typeface="ITC Franklin Gothic Std Bk Cd"/>
              <a:cs typeface="ITC Franklin Gothic Std Bk Cd"/>
            </a:endParaRPr>
          </a:p>
        </p:txBody>
      </p:sp>
      <p:sp>
        <p:nvSpPr>
          <p:cNvPr id="16" name="Rounded Rectangle 15"/>
          <p:cNvSpPr/>
          <p:nvPr/>
        </p:nvSpPr>
        <p:spPr>
          <a:xfrm>
            <a:off x="228600" y="2286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spc="200" dirty="0" smtClean="0">
                <a:solidFill>
                  <a:prstClr val="black"/>
                </a:solidFill>
                <a:latin typeface="Berthold City Bold"/>
                <a:cs typeface="Berthold City Bold"/>
              </a:rPr>
              <a:t>  </a:t>
            </a:r>
            <a:r>
              <a:rPr lang="en-US" sz="2400" spc="200" dirty="0" smtClean="0">
                <a:solidFill>
                  <a:prstClr val="black"/>
                </a:solidFill>
                <a:latin typeface="Arial" panose="020B0604020202020204" pitchFamily="34" charset="0"/>
                <a:cs typeface="Arial" panose="020B0604020202020204" pitchFamily="34" charset="0"/>
              </a:rPr>
              <a:t>DISADVANTAGED NEIGHBORHOODS: ALCOHOL</a:t>
            </a:r>
            <a:endParaRPr lang="en-US" spc="200" dirty="0">
              <a:solidFill>
                <a:schemeClr val="tx1"/>
              </a:solidFill>
              <a:latin typeface="Arial" panose="020B0604020202020204" pitchFamily="34" charset="0"/>
              <a:cs typeface="Arial" panose="020B0604020202020204" pitchFamily="34" charset="0"/>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64296" y="6254496"/>
            <a:ext cx="451104"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25" dirty="0" smtClean="0">
                <a:latin typeface="Capitals"/>
                <a:cs typeface="Capitals"/>
              </a:rPr>
              <a:t>18</a:t>
            </a:r>
            <a:endParaRPr kumimoji="0" lang="en-US" sz="1125" b="0" i="0" u="none" strike="noStrike" kern="1200" cap="none" spc="0" normalizeH="0" baseline="0" noProof="0" dirty="0">
              <a:ln>
                <a:noFill/>
              </a:ln>
              <a:solidFill>
                <a:schemeClr val="tx1"/>
              </a:solidFill>
              <a:effectLst/>
              <a:uLnTx/>
              <a:uFillTx/>
              <a:latin typeface="Capitals"/>
              <a:ea typeface="+mn-ea"/>
              <a:cs typeface="Capitals"/>
            </a:endParaRPr>
          </a:p>
        </p:txBody>
      </p:sp>
      <p:pic>
        <p:nvPicPr>
          <p:cNvPr id="7" name="Picture 6" descr="H:\Oscar_ABC_natcity2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200" y="876300"/>
            <a:ext cx="66548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0278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smtClean="0">
              <a:solidFill>
                <a:srgbClr val="000000"/>
              </a:solidFill>
              <a:latin typeface="ITC Franklin Gothic Std Bk Cd"/>
              <a:cs typeface="ITC Franklin Gothic Std Bk Cd"/>
            </a:endParaRPr>
          </a:p>
        </p:txBody>
      </p:sp>
      <p:sp>
        <p:nvSpPr>
          <p:cNvPr id="16" name="Rounded Rectangle 15"/>
          <p:cNvSpPr/>
          <p:nvPr/>
        </p:nvSpPr>
        <p:spPr>
          <a:xfrm>
            <a:off x="228600" y="2286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spc="200" dirty="0" smtClean="0">
                <a:solidFill>
                  <a:prstClr val="black"/>
                </a:solidFill>
                <a:latin typeface="Arial" panose="020B0604020202020204" pitchFamily="34" charset="0"/>
                <a:cs typeface="Arial" panose="020B0604020202020204" pitchFamily="34" charset="0"/>
              </a:rPr>
              <a:t>DISADVANTAGED NEIGHBORHOODS: PARK SPACE</a:t>
            </a:r>
            <a:endParaRPr lang="en-US" sz="1400" spc="200" dirty="0">
              <a:solidFill>
                <a:schemeClr val="tx1"/>
              </a:solidFill>
              <a:latin typeface="Arial" panose="020B0604020202020204" pitchFamily="34" charset="0"/>
              <a:cs typeface="Arial" panose="020B0604020202020204" pitchFamily="34" charset="0"/>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41267" y="6254496"/>
            <a:ext cx="481922"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smtClean="0">
                <a:ln>
                  <a:noFill/>
                </a:ln>
                <a:solidFill>
                  <a:schemeClr val="tx1"/>
                </a:solidFill>
                <a:effectLst/>
                <a:uLnTx/>
                <a:uFillTx/>
                <a:latin typeface="Capitals"/>
                <a:ea typeface="+mn-ea"/>
                <a:cs typeface="Capitals"/>
              </a:rPr>
              <a:t>19</a:t>
            </a:r>
            <a:endParaRPr kumimoji="0" lang="en-US" sz="1125" b="0" i="0" u="none" strike="noStrike" kern="1200" cap="none" spc="0" normalizeH="0" baseline="0" noProof="0" dirty="0">
              <a:ln>
                <a:noFill/>
              </a:ln>
              <a:solidFill>
                <a:schemeClr val="tx1"/>
              </a:solidFill>
              <a:effectLst/>
              <a:uLnTx/>
              <a:uFillTx/>
              <a:latin typeface="Capitals"/>
              <a:ea typeface="+mn-ea"/>
              <a:cs typeface="Capitals"/>
            </a:endParaRPr>
          </a:p>
        </p:txBody>
      </p:sp>
      <p:pic>
        <p:nvPicPr>
          <p:cNvPr id="8" name="Picture 2" descr="U:\!-drichardson backup april 6 2011\on desktop\Green Space - Chula Vista 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73985"/>
            <a:ext cx="8686800" cy="471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640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E0201AC-9E06-4CE5-8BB0-54D69D07AD04}" type="slidenum">
              <a:rPr lang="en-US" smtClean="0"/>
              <a:pPr>
                <a:defRPr/>
              </a:pPr>
              <a:t>2</a:t>
            </a:fld>
            <a:endParaRPr lang="en-US" dirty="0"/>
          </a:p>
        </p:txBody>
      </p:sp>
      <p:sp>
        <p:nvSpPr>
          <p:cNvPr id="7" name="Rounded Rectangle 6"/>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228600" y="2286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spc="200" dirty="0" smtClean="0">
                <a:solidFill>
                  <a:schemeClr val="tx1"/>
                </a:solidFill>
                <a:latin typeface="Berthold City Bold"/>
                <a:cs typeface="Berthold City Bold"/>
              </a:rPr>
              <a:t>  </a:t>
            </a:r>
            <a:r>
              <a:rPr lang="en-US" sz="2700" spc="200" dirty="0" smtClean="0">
                <a:solidFill>
                  <a:schemeClr val="tx1"/>
                </a:solidFill>
                <a:latin typeface="Arial" panose="020B0604020202020204" pitchFamily="34" charset="0"/>
                <a:cs typeface="Arial" panose="020B0604020202020204" pitchFamily="34" charset="0"/>
              </a:rPr>
              <a:t>AGENDA</a:t>
            </a:r>
            <a:endParaRPr lang="en-US" spc="200" dirty="0">
              <a:solidFill>
                <a:schemeClr val="tx1"/>
              </a:solidFill>
              <a:latin typeface="Arial" panose="020B0604020202020204" pitchFamily="34" charset="0"/>
              <a:cs typeface="Arial" panose="020B0604020202020204" pitchFamily="34" charset="0"/>
            </a:endParaRPr>
          </a:p>
        </p:txBody>
      </p:sp>
      <p:sp>
        <p:nvSpPr>
          <p:cNvPr id="9" name="Oval 8"/>
          <p:cNvSpPr/>
          <p:nvPr/>
        </p:nvSpPr>
        <p:spPr>
          <a:xfrm>
            <a:off x="8531352" y="6254496"/>
            <a:ext cx="304800" cy="304800"/>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2</a:t>
            </a:r>
            <a:endParaRPr lang="en-US" dirty="0">
              <a:solidFill>
                <a:schemeClr val="tx1"/>
              </a:solidFill>
            </a:endParaRPr>
          </a:p>
        </p:txBody>
      </p:sp>
      <p:sp>
        <p:nvSpPr>
          <p:cNvPr id="10" name="TextBox 9"/>
          <p:cNvSpPr txBox="1"/>
          <p:nvPr/>
        </p:nvSpPr>
        <p:spPr>
          <a:xfrm>
            <a:off x="3211954" y="1398956"/>
            <a:ext cx="6008246" cy="3554819"/>
          </a:xfrm>
          <a:prstGeom prst="rect">
            <a:avLst/>
          </a:prstGeom>
          <a:noFill/>
        </p:spPr>
        <p:txBody>
          <a:bodyPr wrap="square" rtlCol="0">
            <a:spAutoFit/>
          </a:bodyPr>
          <a:lstStyle/>
          <a:p>
            <a:pPr>
              <a:lnSpc>
                <a:spcPts val="1500"/>
              </a:lnSpc>
            </a:pPr>
            <a:r>
              <a:rPr lang="en-US" sz="2000" b="1" i="1" dirty="0" smtClean="0">
                <a:solidFill>
                  <a:srgbClr val="DEAB43"/>
                </a:solidFill>
                <a:latin typeface="Arial" panose="020B0604020202020204" pitchFamily="34" charset="0"/>
                <a:cs typeface="Arial" panose="020B0604020202020204" pitchFamily="34" charset="0"/>
              </a:rPr>
              <a:t>Welcome/Review</a:t>
            </a:r>
          </a:p>
          <a:p>
            <a:pPr>
              <a:lnSpc>
                <a:spcPts val="1500"/>
              </a:lnSpc>
              <a:buFont typeface="Arial"/>
              <a:buChar char="•"/>
            </a:pPr>
            <a:endParaRPr lang="en-US" sz="1100" b="1" i="1" dirty="0" smtClean="0">
              <a:solidFill>
                <a:srgbClr val="00B0D8"/>
              </a:solidFill>
              <a:latin typeface="Arial" panose="020B0604020202020204" pitchFamily="34" charset="0"/>
              <a:cs typeface="Arial" panose="020B0604020202020204" pitchFamily="34" charset="0"/>
            </a:endParaRPr>
          </a:p>
          <a:p>
            <a:pPr>
              <a:lnSpc>
                <a:spcPts val="1500"/>
              </a:lnSpc>
            </a:pPr>
            <a:endParaRPr lang="en-US" sz="2000" b="1" i="1" dirty="0" smtClean="0">
              <a:solidFill>
                <a:srgbClr val="00B0D8"/>
              </a:solidFill>
              <a:latin typeface="Arial" panose="020B0604020202020204" pitchFamily="34" charset="0"/>
              <a:cs typeface="Arial" panose="020B0604020202020204" pitchFamily="34" charset="0"/>
            </a:endParaRPr>
          </a:p>
          <a:p>
            <a:pPr>
              <a:lnSpc>
                <a:spcPts val="1500"/>
              </a:lnSpc>
            </a:pPr>
            <a:r>
              <a:rPr lang="en-US" sz="2000" b="1" i="1" dirty="0" smtClean="0">
                <a:solidFill>
                  <a:srgbClr val="00B0D8"/>
                </a:solidFill>
                <a:latin typeface="Arial" panose="020B0604020202020204" pitchFamily="34" charset="0"/>
                <a:cs typeface="Arial" panose="020B0604020202020204" pitchFamily="34" charset="0"/>
              </a:rPr>
              <a:t>Do Neighborhood Environments &amp; Social</a:t>
            </a:r>
          </a:p>
          <a:p>
            <a:pPr>
              <a:lnSpc>
                <a:spcPts val="1500"/>
              </a:lnSpc>
            </a:pPr>
            <a:r>
              <a:rPr lang="en-US" sz="2000" b="1" i="1" dirty="0" smtClean="0">
                <a:solidFill>
                  <a:srgbClr val="00B0D8"/>
                </a:solidFill>
                <a:latin typeface="Arial" panose="020B0604020202020204" pitchFamily="34" charset="0"/>
                <a:cs typeface="Arial" panose="020B0604020202020204" pitchFamily="34" charset="0"/>
              </a:rPr>
              <a:t> </a:t>
            </a:r>
          </a:p>
          <a:p>
            <a:pPr>
              <a:lnSpc>
                <a:spcPts val="1500"/>
              </a:lnSpc>
            </a:pPr>
            <a:r>
              <a:rPr lang="en-US" sz="2000" b="1" i="1" dirty="0" smtClean="0">
                <a:solidFill>
                  <a:srgbClr val="00B0D8"/>
                </a:solidFill>
                <a:latin typeface="Arial" panose="020B0604020202020204" pitchFamily="34" charset="0"/>
                <a:cs typeface="Arial" panose="020B0604020202020204" pitchFamily="34" charset="0"/>
              </a:rPr>
              <a:t>Conditions Matter?</a:t>
            </a:r>
          </a:p>
          <a:p>
            <a:pPr lvl="0" fontAlgn="base">
              <a:lnSpc>
                <a:spcPts val="1500"/>
              </a:lnSpc>
              <a:tabLst>
                <a:tab pos="114300" algn="l"/>
              </a:tabLst>
            </a:pPr>
            <a:endParaRPr lang="en-US" sz="2000" b="1" i="1" dirty="0" smtClean="0">
              <a:solidFill>
                <a:srgbClr val="1B75BC"/>
              </a:solidFill>
              <a:latin typeface="Arial" panose="020B0604020202020204" pitchFamily="34" charset="0"/>
              <a:cs typeface="Arial" panose="020B0604020202020204" pitchFamily="34" charset="0"/>
            </a:endParaRPr>
          </a:p>
          <a:p>
            <a:pPr lvl="0" fontAlgn="base">
              <a:lnSpc>
                <a:spcPts val="1500"/>
              </a:lnSpc>
              <a:tabLst>
                <a:tab pos="114300" algn="l"/>
              </a:tabLst>
            </a:pPr>
            <a:endParaRPr lang="en-US" sz="2000" b="1" i="1" dirty="0" smtClean="0">
              <a:solidFill>
                <a:srgbClr val="DA5120"/>
              </a:solidFill>
              <a:latin typeface="Arial" panose="020B0604020202020204" pitchFamily="34" charset="0"/>
              <a:cs typeface="Arial" panose="020B0604020202020204" pitchFamily="34" charset="0"/>
            </a:endParaRPr>
          </a:p>
          <a:p>
            <a:pPr lvl="0" fontAlgn="base">
              <a:lnSpc>
                <a:spcPts val="1500"/>
              </a:lnSpc>
              <a:tabLst>
                <a:tab pos="114300" algn="l"/>
              </a:tabLst>
            </a:pPr>
            <a:r>
              <a:rPr lang="en-US" sz="2000" b="1" i="1" dirty="0" smtClean="0">
                <a:solidFill>
                  <a:srgbClr val="DA5120"/>
                </a:solidFill>
                <a:latin typeface="Arial" panose="020B0604020202020204" pitchFamily="34" charset="0"/>
                <a:cs typeface="Arial" panose="020B0604020202020204" pitchFamily="34" charset="0"/>
              </a:rPr>
              <a:t>Social Determinants of Health</a:t>
            </a:r>
          </a:p>
          <a:p>
            <a:pPr>
              <a:lnSpc>
                <a:spcPts val="1500"/>
              </a:lnSpc>
            </a:pPr>
            <a:endParaRPr lang="en-US" sz="2000" b="1" i="1" dirty="0" smtClean="0">
              <a:solidFill>
                <a:srgbClr val="73B632"/>
              </a:solidFill>
              <a:latin typeface="Arial" panose="020B0604020202020204" pitchFamily="34" charset="0"/>
              <a:cs typeface="Arial" panose="020B0604020202020204" pitchFamily="34" charset="0"/>
            </a:endParaRPr>
          </a:p>
          <a:p>
            <a:pPr>
              <a:lnSpc>
                <a:spcPts val="1500"/>
              </a:lnSpc>
            </a:pPr>
            <a:endParaRPr lang="en-US" sz="1100" b="1" i="1" dirty="0" smtClean="0">
              <a:solidFill>
                <a:prstClr val="black"/>
              </a:solidFill>
              <a:latin typeface="Arial" panose="020B0604020202020204" pitchFamily="34" charset="0"/>
              <a:cs typeface="Arial" panose="020B0604020202020204" pitchFamily="34" charset="0"/>
            </a:endParaRPr>
          </a:p>
          <a:p>
            <a:pPr lvl="0">
              <a:lnSpc>
                <a:spcPts val="1500"/>
              </a:lnSpc>
            </a:pPr>
            <a:r>
              <a:rPr lang="en-US" b="1" i="1" dirty="0" smtClean="0">
                <a:solidFill>
                  <a:srgbClr val="147B33"/>
                </a:solidFill>
                <a:latin typeface="Arial" panose="020B0604020202020204" pitchFamily="34" charset="0"/>
                <a:cs typeface="Arial" panose="020B0604020202020204" pitchFamily="34" charset="0"/>
              </a:rPr>
              <a:t>Unnatural Causes – “In Sickness &amp; In Wealth”</a:t>
            </a:r>
          </a:p>
          <a:p>
            <a:pPr lvl="0">
              <a:lnSpc>
                <a:spcPts val="1500"/>
              </a:lnSpc>
            </a:pPr>
            <a:endParaRPr lang="en-US" sz="1100" b="1" i="1" dirty="0" smtClean="0">
              <a:solidFill>
                <a:prstClr val="black"/>
              </a:solidFill>
              <a:latin typeface="Arial" panose="020B0604020202020204" pitchFamily="34" charset="0"/>
              <a:cs typeface="Arial" panose="020B0604020202020204" pitchFamily="34" charset="0"/>
            </a:endParaRPr>
          </a:p>
          <a:p>
            <a:pPr lvl="0">
              <a:lnSpc>
                <a:spcPts val="1500"/>
              </a:lnSpc>
            </a:pPr>
            <a:endParaRPr lang="en-US" sz="1100" b="1" i="1" dirty="0" smtClean="0">
              <a:solidFill>
                <a:prstClr val="black"/>
              </a:solidFill>
              <a:latin typeface="Arial" panose="020B0604020202020204" pitchFamily="34" charset="0"/>
              <a:cs typeface="Arial" panose="020B0604020202020204" pitchFamily="34" charset="0"/>
            </a:endParaRPr>
          </a:p>
          <a:p>
            <a:pPr lvl="0">
              <a:lnSpc>
                <a:spcPts val="1500"/>
              </a:lnSpc>
            </a:pPr>
            <a:r>
              <a:rPr lang="en-US" sz="2000" b="1" i="1" dirty="0" smtClean="0">
                <a:solidFill>
                  <a:srgbClr val="3E2716"/>
                </a:solidFill>
                <a:latin typeface="Arial" panose="020B0604020202020204" pitchFamily="34" charset="0"/>
                <a:cs typeface="Arial" panose="020B0604020202020204" pitchFamily="34" charset="0"/>
              </a:rPr>
              <a:t>Moving Toward Health Equity</a:t>
            </a:r>
          </a:p>
          <a:p>
            <a:pPr lvl="0" fontAlgn="base">
              <a:lnSpc>
                <a:spcPts val="1500"/>
              </a:lnSpc>
              <a:tabLst>
                <a:tab pos="114300" algn="l"/>
              </a:tabLst>
              <a:defRPr/>
            </a:pPr>
            <a:endParaRPr lang="en-US" sz="1100" b="1" i="1" dirty="0" smtClean="0">
              <a:solidFill>
                <a:srgbClr val="791344"/>
              </a:solidFill>
              <a:latin typeface="Arial" panose="020B0604020202020204" pitchFamily="34" charset="0"/>
              <a:cs typeface="Arial" panose="020B0604020202020204" pitchFamily="34" charset="0"/>
            </a:endParaRPr>
          </a:p>
          <a:p>
            <a:pPr lvl="0" fontAlgn="base">
              <a:lnSpc>
                <a:spcPts val="1500"/>
              </a:lnSpc>
              <a:tabLst>
                <a:tab pos="114300" algn="l"/>
              </a:tabLst>
              <a:defRPr/>
            </a:pPr>
            <a:endParaRPr lang="en-US" sz="1100" b="1" i="1" dirty="0" smtClean="0">
              <a:solidFill>
                <a:srgbClr val="791344"/>
              </a:solidFill>
              <a:latin typeface="Arial" panose="020B0604020202020204" pitchFamily="34" charset="0"/>
              <a:cs typeface="Arial" panose="020B0604020202020204" pitchFamily="34" charset="0"/>
            </a:endParaRPr>
          </a:p>
          <a:p>
            <a:pPr lvl="0" fontAlgn="base">
              <a:lnSpc>
                <a:spcPts val="1500"/>
              </a:lnSpc>
              <a:tabLst>
                <a:tab pos="114300" algn="l"/>
              </a:tabLst>
              <a:defRPr/>
            </a:pPr>
            <a:r>
              <a:rPr lang="en-US" sz="2000" b="1" i="1" dirty="0" smtClean="0">
                <a:solidFill>
                  <a:srgbClr val="441A66"/>
                </a:solidFill>
                <a:latin typeface="Arial" panose="020B0604020202020204" pitchFamily="34" charset="0"/>
                <a:cs typeface="Arial" panose="020B0604020202020204" pitchFamily="34" charset="0"/>
              </a:rPr>
              <a:t>Conclusion</a:t>
            </a:r>
            <a:endParaRPr lang="en-US" sz="1100" dirty="0" smtClean="0">
              <a:latin typeface="Arial" panose="020B0604020202020204" pitchFamily="34" charset="0"/>
              <a:cs typeface="Arial" panose="020B0604020202020204" pitchFamily="34" charset="0"/>
            </a:endParaRPr>
          </a:p>
        </p:txBody>
      </p:sp>
      <p:sp>
        <p:nvSpPr>
          <p:cNvPr id="11" name="Rounded Rectangle 10"/>
          <p:cNvSpPr/>
          <p:nvPr/>
        </p:nvSpPr>
        <p:spPr>
          <a:xfrm>
            <a:off x="3170766" y="1295400"/>
            <a:ext cx="5554133" cy="3818468"/>
          </a:xfrm>
          <a:prstGeom prst="roundRect">
            <a:avLst>
              <a:gd name="adj" fmla="val 2691"/>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3235400" y="4428067"/>
            <a:ext cx="548949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170766" y="1760966"/>
            <a:ext cx="555413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184238" y="2675366"/>
            <a:ext cx="554066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164904" y="3284966"/>
            <a:ext cx="555999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457200" y="1143000"/>
            <a:ext cx="2514600" cy="4800600"/>
          </a:xfrm>
          <a:prstGeom prst="roundRect">
            <a:avLst>
              <a:gd name="adj" fmla="val 4755"/>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indent="-91440" algn="ctr">
              <a:lnSpc>
                <a:spcPts val="1000"/>
              </a:lnSpc>
            </a:pPr>
            <a:endParaRPr lang="en-US" sz="1600" dirty="0" smtClean="0">
              <a:solidFill>
                <a:schemeClr val="tx1"/>
              </a:solidFill>
              <a:latin typeface="Arial" panose="020B0604020202020204" pitchFamily="34" charset="0"/>
              <a:cs typeface="Arial" panose="020B0604020202020204" pitchFamily="34" charset="0"/>
            </a:endParaRPr>
          </a:p>
        </p:txBody>
      </p:sp>
      <p:cxnSp>
        <p:nvCxnSpPr>
          <p:cNvPr id="17" name="Straight Connector 16"/>
          <p:cNvCxnSpPr/>
          <p:nvPr/>
        </p:nvCxnSpPr>
        <p:spPr>
          <a:xfrm>
            <a:off x="3164904" y="3903132"/>
            <a:ext cx="555999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107" name="Text Placeholder 2"/>
          <p:cNvSpPr>
            <a:spLocks noGrp="1"/>
          </p:cNvSpPr>
          <p:nvPr>
            <p:ph type="body" sz="half" idx="2"/>
          </p:nvPr>
        </p:nvSpPr>
        <p:spPr>
          <a:xfrm>
            <a:off x="451338" y="2152990"/>
            <a:ext cx="2520462" cy="3866810"/>
          </a:xfrm>
        </p:spPr>
        <p:txBody>
          <a:bodyPr>
            <a:noAutofit/>
          </a:bodyPr>
          <a:lstStyle/>
          <a:p>
            <a:r>
              <a:rPr lang="en-US" sz="1800" b="1" u="sng" dirty="0" smtClean="0"/>
              <a:t>Session Objectives:</a:t>
            </a:r>
          </a:p>
          <a:p>
            <a:pPr lvl="0">
              <a:spcBef>
                <a:spcPts val="0"/>
              </a:spcBef>
              <a:spcAft>
                <a:spcPts val="0"/>
              </a:spcAft>
            </a:pPr>
            <a:r>
              <a:rPr lang="en-US" b="1" dirty="0" smtClean="0"/>
              <a:t>DEFINE: </a:t>
            </a:r>
          </a:p>
          <a:p>
            <a:pPr marL="171450" indent="-171450">
              <a:spcBef>
                <a:spcPts val="0"/>
              </a:spcBef>
              <a:buFont typeface="Arial" panose="020B0604020202020204" pitchFamily="34" charset="0"/>
              <a:buChar char="•"/>
            </a:pPr>
            <a:r>
              <a:rPr lang="en-US" dirty="0"/>
              <a:t>Social determinants of health </a:t>
            </a:r>
            <a:endParaRPr lang="en-US" dirty="0" smtClean="0"/>
          </a:p>
          <a:p>
            <a:pPr marL="171450" indent="-171450">
              <a:spcBef>
                <a:spcPts val="0"/>
              </a:spcBef>
              <a:buFont typeface="Arial" panose="020B0604020202020204" pitchFamily="34" charset="0"/>
              <a:buChar char="•"/>
            </a:pPr>
            <a:r>
              <a:rPr lang="en-US" dirty="0" smtClean="0"/>
              <a:t>Health </a:t>
            </a:r>
            <a:r>
              <a:rPr lang="en-US" dirty="0" smtClean="0"/>
              <a:t>inequities</a:t>
            </a:r>
          </a:p>
          <a:p>
            <a:pPr lvl="1">
              <a:spcBef>
                <a:spcPts val="0"/>
              </a:spcBef>
              <a:spcAft>
                <a:spcPts val="0"/>
              </a:spcAft>
              <a:buFontTx/>
              <a:buChar char="-"/>
            </a:pPr>
            <a:endParaRPr lang="en-US" dirty="0" smtClean="0"/>
          </a:p>
          <a:p>
            <a:pPr lvl="0">
              <a:spcBef>
                <a:spcPts val="0"/>
              </a:spcBef>
              <a:spcAft>
                <a:spcPts val="0"/>
              </a:spcAft>
            </a:pPr>
            <a:r>
              <a:rPr lang="en-US" b="1" dirty="0" smtClean="0"/>
              <a:t>DESCRIBE:</a:t>
            </a:r>
          </a:p>
          <a:p>
            <a:pPr marL="285750" lvl="0" indent="-285750">
              <a:spcBef>
                <a:spcPts val="0"/>
              </a:spcBef>
              <a:spcAft>
                <a:spcPts val="0"/>
              </a:spcAft>
              <a:buFont typeface="Arial" panose="020B0604020202020204" pitchFamily="34" charset="0"/>
              <a:buChar char="•"/>
            </a:pPr>
            <a:r>
              <a:rPr lang="en-US" dirty="0" smtClean="0"/>
              <a:t>Socio-economic factors &amp;  neighborhood characteristics </a:t>
            </a:r>
          </a:p>
          <a:p>
            <a:pPr marL="285750" lvl="0" indent="-285750">
              <a:spcBef>
                <a:spcPts val="0"/>
              </a:spcBef>
              <a:spcAft>
                <a:spcPts val="0"/>
              </a:spcAft>
              <a:buFont typeface="Arial" panose="020B0604020202020204" pitchFamily="34" charset="0"/>
              <a:buChar char="•"/>
            </a:pPr>
            <a:r>
              <a:rPr lang="en-US" dirty="0"/>
              <a:t>I</a:t>
            </a:r>
            <a:r>
              <a:rPr lang="en-US" dirty="0" smtClean="0"/>
              <a:t>mpact on health outcomes</a:t>
            </a:r>
          </a:p>
          <a:p>
            <a:pPr lvl="1">
              <a:spcBef>
                <a:spcPts val="0"/>
              </a:spcBef>
              <a:spcAft>
                <a:spcPts val="0"/>
              </a:spcAft>
            </a:pPr>
            <a:endParaRPr lang="en-US" b="1" dirty="0" smtClean="0"/>
          </a:p>
          <a:p>
            <a:pPr lvl="0">
              <a:spcBef>
                <a:spcPts val="0"/>
              </a:spcBef>
              <a:spcAft>
                <a:spcPts val="0"/>
              </a:spcAft>
            </a:pPr>
            <a:r>
              <a:rPr lang="en-US" b="1" dirty="0" smtClean="0"/>
              <a:t>IDENTIFY STRATEGIES:</a:t>
            </a:r>
          </a:p>
          <a:p>
            <a:pPr marL="285750" lvl="0" indent="-285750">
              <a:spcBef>
                <a:spcPts val="0"/>
              </a:spcBef>
              <a:spcAft>
                <a:spcPts val="0"/>
              </a:spcAft>
              <a:buFont typeface="Arial" panose="020B0604020202020204" pitchFamily="34" charset="0"/>
              <a:buChar char="•"/>
            </a:pPr>
            <a:r>
              <a:rPr lang="en-US" dirty="0" smtClean="0"/>
              <a:t>That can impact  the “quality  of life” outcomes</a:t>
            </a:r>
          </a:p>
          <a:p>
            <a:pPr marL="285750" lvl="0" indent="-285750">
              <a:spcBef>
                <a:spcPts val="0"/>
              </a:spcBef>
              <a:spcAft>
                <a:spcPts val="0"/>
              </a:spcAft>
              <a:buFont typeface="Arial" panose="020B0604020202020204" pitchFamily="34" charset="0"/>
              <a:buChar char="•"/>
            </a:pPr>
            <a:r>
              <a:rPr lang="en-US" dirty="0" smtClean="0"/>
              <a:t>That can reduce health  inequities</a:t>
            </a:r>
          </a:p>
          <a:p>
            <a:pPr marL="514350" indent="-514350" eaLnBrk="1" hangingPunct="1">
              <a:lnSpc>
                <a:spcPct val="80000"/>
              </a:lnSpc>
              <a:spcAft>
                <a:spcPct val="0"/>
              </a:spcAft>
              <a:buFont typeface="Wingdings 2" pitchFamily="-111" charset="2"/>
              <a:buNone/>
              <a:defRPr/>
            </a:pPr>
            <a:endParaRPr lang="en-US" sz="1100" dirty="0" smtClean="0">
              <a:solidFill>
                <a:schemeClr val="tx1"/>
              </a:solidFill>
            </a:endParaRPr>
          </a:p>
        </p:txBody>
      </p:sp>
      <p:sp>
        <p:nvSpPr>
          <p:cNvPr id="16386" name="Title 1"/>
          <p:cNvSpPr>
            <a:spLocks noGrp="1"/>
          </p:cNvSpPr>
          <p:nvPr>
            <p:ph type="title"/>
          </p:nvPr>
        </p:nvSpPr>
        <p:spPr>
          <a:xfrm>
            <a:off x="457200" y="1246377"/>
            <a:ext cx="2514600" cy="887223"/>
          </a:xfrm>
        </p:spPr>
        <p:txBody>
          <a:bodyPr>
            <a:noAutofit/>
          </a:bodyPr>
          <a:lstStyle/>
          <a:p>
            <a:pPr algn="ctr" eaLnBrk="1" hangingPunct="1"/>
            <a:r>
              <a:rPr lang="en-US" dirty="0" smtClean="0">
                <a:ea typeface="ＭＳ Ｐゴシック" pitchFamily="34" charset="-128"/>
              </a:rPr>
              <a:t>Session 3:</a:t>
            </a:r>
            <a:br>
              <a:rPr lang="en-US" dirty="0" smtClean="0">
                <a:ea typeface="ＭＳ Ｐゴシック" pitchFamily="34" charset="-128"/>
              </a:rPr>
            </a:br>
            <a:r>
              <a:rPr lang="en-US" sz="1800" dirty="0" smtClean="0">
                <a:ea typeface="ＭＳ Ｐゴシック" pitchFamily="34" charset="-128"/>
              </a:rPr>
              <a:t>Social Determinants  of Health</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10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10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10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10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10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10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10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10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710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2D52E28-40E0-425A-AC2C-D115BFD12EC5}" type="slidenum">
              <a:rPr lang="en-US" smtClean="0"/>
              <a:pPr>
                <a:defRPr/>
              </a:pPr>
              <a:t>20</a:t>
            </a:fld>
            <a:endParaRPr lang="en-US"/>
          </a:p>
        </p:txBody>
      </p:sp>
      <p:pic>
        <p:nvPicPr>
          <p:cNvPr id="58369" name="Picture 1" descr="C:\Users\Owner\Desktop\hkjkh.jpg"/>
          <p:cNvPicPr>
            <a:picLocks noChangeAspect="1" noChangeArrowheads="1"/>
          </p:cNvPicPr>
          <p:nvPr/>
        </p:nvPicPr>
        <p:blipFill>
          <a:blip r:embed="rId3" cstate="print"/>
          <a:srcRect/>
          <a:stretch>
            <a:fillRect/>
          </a:stretch>
        </p:blipFill>
        <p:spPr bwMode="auto">
          <a:xfrm>
            <a:off x="533400" y="1084525"/>
            <a:ext cx="8201159" cy="4630475"/>
          </a:xfrm>
          <a:prstGeom prst="rect">
            <a:avLst/>
          </a:prstGeom>
          <a:noFill/>
        </p:spPr>
      </p:pic>
      <p:sp>
        <p:nvSpPr>
          <p:cNvPr id="5" name="Rounded Rectangle 4"/>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228600" y="2286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spc="200" dirty="0" smtClean="0">
                <a:solidFill>
                  <a:schemeClr val="tx1"/>
                </a:solidFill>
                <a:latin typeface="+mj-lt"/>
                <a:cs typeface="Arial" panose="020B0604020202020204" pitchFamily="34" charset="0"/>
              </a:rPr>
              <a:t>EL CAJON PARK SPACE</a:t>
            </a:r>
            <a:endParaRPr lang="en-US" sz="2000" spc="200" dirty="0">
              <a:solidFill>
                <a:schemeClr val="tx1"/>
              </a:solidFill>
              <a:latin typeface="+mj-lt"/>
              <a:cs typeface="Arial" panose="020B0604020202020204" pitchFamily="34" charset="0"/>
            </a:endParaRPr>
          </a:p>
        </p:txBody>
      </p:sp>
      <p:sp>
        <p:nvSpPr>
          <p:cNvPr id="7" name="Oval 6"/>
          <p:cNvSpPr/>
          <p:nvPr/>
        </p:nvSpPr>
        <p:spPr>
          <a:xfrm>
            <a:off x="8382000" y="6211824"/>
            <a:ext cx="454152" cy="377952"/>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spc="-150" dirty="0">
                <a:solidFill>
                  <a:schemeClr val="tx1"/>
                </a:solidFill>
              </a:rPr>
              <a:t>2</a:t>
            </a:r>
            <a:r>
              <a:rPr lang="en-US" sz="1200" spc="-150" dirty="0" smtClean="0">
                <a:solidFill>
                  <a:schemeClr val="tx1"/>
                </a:solidFill>
              </a:rPr>
              <a:t>0</a:t>
            </a:r>
            <a:endParaRPr lang="en-US" sz="1200" spc="-15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C:\Users\acabal1\AppData\Local\Microsoft\Windows\Temporary Internet Files\Content.IE5\2DSL29U7\MP900422628[1].jpg"/>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l="1170"/>
          <a:stretch/>
        </p:blipFill>
        <p:spPr bwMode="auto">
          <a:xfrm>
            <a:off x="77821" y="692944"/>
            <a:ext cx="9036996" cy="6165056"/>
          </a:xfrm>
          <a:prstGeom prst="rect">
            <a:avLst/>
          </a:prstGeom>
          <a:noFill/>
          <a:extLst>
            <a:ext uri="{909E8E84-426E-40DD-AFC4-6F175D3DCCD1}">
              <a14:hiddenFill xmlns:a14="http://schemas.microsoft.com/office/drawing/2010/main">
                <a:solidFill>
                  <a:srgbClr val="FFFFFF"/>
                </a:solidFill>
              </a14:hiddenFill>
            </a:ext>
          </a:extLst>
        </p:spPr>
      </p:pic>
      <p:sp>
        <p:nvSpPr>
          <p:cNvPr id="28674" name="Rectangle 2"/>
          <p:cNvSpPr>
            <a:spLocks noGrp="1"/>
          </p:cNvSpPr>
          <p:nvPr>
            <p:ph type="title"/>
          </p:nvPr>
        </p:nvSpPr>
        <p:spPr>
          <a:xfrm>
            <a:off x="171450" y="762000"/>
            <a:ext cx="8839200" cy="758825"/>
          </a:xfrm>
        </p:spPr>
        <p:txBody>
          <a:bodyPr/>
          <a:lstStyle/>
          <a:p>
            <a:r>
              <a:rPr lang="en-US" sz="3200" b="1" dirty="0" smtClean="0">
                <a:solidFill>
                  <a:schemeClr val="tx2"/>
                </a:solidFill>
                <a:ea typeface="ＭＳ Ｐゴシック" pitchFamily="34" charset="-128"/>
              </a:rPr>
              <a:t>Social Determinants to Health </a:t>
            </a:r>
          </a:p>
        </p:txBody>
      </p:sp>
      <p:sp>
        <p:nvSpPr>
          <p:cNvPr id="229379" name="Rectangle 3"/>
          <p:cNvSpPr>
            <a:spLocks noGrp="1"/>
          </p:cNvSpPr>
          <p:nvPr>
            <p:ph idx="1"/>
          </p:nvPr>
        </p:nvSpPr>
        <p:spPr>
          <a:xfrm>
            <a:off x="457200" y="1447800"/>
            <a:ext cx="8229600" cy="4495800"/>
          </a:xfrm>
        </p:spPr>
        <p:txBody>
          <a:bodyPr>
            <a:normAutofit/>
          </a:bodyPr>
          <a:lstStyle/>
          <a:p>
            <a:pPr>
              <a:lnSpc>
                <a:spcPct val="110000"/>
              </a:lnSpc>
              <a:buNone/>
              <a:defRPr/>
            </a:pPr>
            <a:r>
              <a:rPr lang="en-US" sz="2600" b="1" u="sng" dirty="0" smtClean="0"/>
              <a:t>MORE LIKELY</a:t>
            </a:r>
            <a:r>
              <a:rPr lang="en-US" sz="2600" b="1" dirty="0" smtClean="0"/>
              <a:t> in Lower-income Communities:</a:t>
            </a:r>
          </a:p>
          <a:p>
            <a:pPr>
              <a:lnSpc>
                <a:spcPct val="110000"/>
              </a:lnSpc>
              <a:buFont typeface="Wingdings 2" pitchFamily="-111" charset="2"/>
              <a:buChar char=""/>
              <a:defRPr/>
            </a:pPr>
            <a:r>
              <a:rPr lang="en-US" sz="2600" dirty="0" smtClean="0"/>
              <a:t>More exposure to violence</a:t>
            </a:r>
          </a:p>
          <a:p>
            <a:pPr>
              <a:lnSpc>
                <a:spcPct val="110000"/>
              </a:lnSpc>
              <a:buFont typeface="Wingdings 2" pitchFamily="-111" charset="2"/>
              <a:buChar char=""/>
              <a:defRPr/>
            </a:pPr>
            <a:r>
              <a:rPr lang="en-US" sz="2600" dirty="0" smtClean="0"/>
              <a:t>Unstable and unhealthy housing</a:t>
            </a:r>
          </a:p>
          <a:p>
            <a:pPr>
              <a:lnSpc>
                <a:spcPct val="110000"/>
              </a:lnSpc>
              <a:buFont typeface="Wingdings 2" pitchFamily="-111" charset="2"/>
              <a:buChar char=""/>
              <a:defRPr/>
            </a:pPr>
            <a:r>
              <a:rPr lang="en-US" sz="2600" dirty="0" smtClean="0"/>
              <a:t>Presence of toxins and pollutants</a:t>
            </a:r>
          </a:p>
          <a:p>
            <a:pPr>
              <a:lnSpc>
                <a:spcPct val="110000"/>
              </a:lnSpc>
              <a:buFont typeface="Wingdings 2" pitchFamily="-111" charset="2"/>
              <a:buChar char=""/>
              <a:defRPr/>
            </a:pPr>
            <a:r>
              <a:rPr lang="en-US" sz="2600" dirty="0" smtClean="0"/>
              <a:t>Less playgrounds, parks, and safe places to exercise</a:t>
            </a:r>
          </a:p>
          <a:p>
            <a:pPr>
              <a:lnSpc>
                <a:spcPct val="110000"/>
              </a:lnSpc>
              <a:buFont typeface="Wingdings 2" pitchFamily="-111" charset="2"/>
              <a:buChar char=""/>
              <a:defRPr/>
            </a:pPr>
            <a:r>
              <a:rPr lang="en-US" sz="2600" dirty="0" smtClean="0"/>
              <a:t>More fast food (than healthy food)</a:t>
            </a:r>
          </a:p>
          <a:p>
            <a:pPr>
              <a:lnSpc>
                <a:spcPct val="110000"/>
              </a:lnSpc>
              <a:buFont typeface="Wingdings 2" pitchFamily="-111" charset="2"/>
              <a:buChar char=""/>
              <a:defRPr/>
            </a:pPr>
            <a:r>
              <a:rPr lang="en-US" sz="2600" dirty="0" smtClean="0"/>
              <a:t>More liquor stores</a:t>
            </a:r>
          </a:p>
          <a:p>
            <a:pPr>
              <a:lnSpc>
                <a:spcPct val="110000"/>
              </a:lnSpc>
              <a:buFont typeface="Wingdings 2" pitchFamily="-111" charset="2"/>
              <a:buChar char=""/>
              <a:defRPr/>
            </a:pPr>
            <a:r>
              <a:rPr lang="en-US" sz="2600" dirty="0" smtClean="0"/>
              <a:t>Less libraries </a:t>
            </a:r>
          </a:p>
        </p:txBody>
      </p:sp>
      <p:sp>
        <p:nvSpPr>
          <p:cNvPr id="2" name="Slide Number Placeholder 1"/>
          <p:cNvSpPr>
            <a:spLocks noGrp="1"/>
          </p:cNvSpPr>
          <p:nvPr>
            <p:ph type="sldNum" sz="quarter" idx="12"/>
          </p:nvPr>
        </p:nvSpPr>
        <p:spPr/>
        <p:txBody>
          <a:bodyPr/>
          <a:lstStyle/>
          <a:p>
            <a:pPr>
              <a:defRPr/>
            </a:pPr>
            <a:fld id="{72D52E28-40E0-425A-AC2C-D115BFD12EC5}" type="slidenum">
              <a:rPr lang="en-US" smtClean="0"/>
              <a:pPr>
                <a:defRPr/>
              </a:pPr>
              <a:t>21</a:t>
            </a:fld>
            <a:endParaRPr lang="en-US"/>
          </a:p>
        </p:txBody>
      </p:sp>
      <p:sp>
        <p:nvSpPr>
          <p:cNvPr id="28676" name="Rectangle 5"/>
          <p:cNvSpPr>
            <a:spLocks noChangeArrowheads="1"/>
          </p:cNvSpPr>
          <p:nvPr/>
        </p:nvSpPr>
        <p:spPr bwMode="auto">
          <a:xfrm>
            <a:off x="209550" y="626745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000">
                <a:solidFill>
                  <a:schemeClr val="bg1"/>
                </a:solidFill>
              </a:rPr>
              <a:t>Adapted from:</a:t>
            </a:r>
            <a:r>
              <a:rPr lang="en-US" sz="1000" i="1">
                <a:solidFill>
                  <a:schemeClr val="bg1"/>
                </a:solidFill>
              </a:rPr>
              <a:t> Reaching for a Healthier Life</a:t>
            </a:r>
            <a:r>
              <a:rPr lang="en-US" sz="1000">
                <a:solidFill>
                  <a:schemeClr val="bg1"/>
                </a:solidFill>
              </a:rPr>
              <a:t>, The John D. and Catherine T. MacArthur Foundation Research Network on Socioeconomic Status and Health</a:t>
            </a:r>
            <a:r>
              <a:rPr lang="en-US" sz="1200">
                <a:solidFill>
                  <a:schemeClr val="bg1"/>
                </a:solidFill>
              </a:rPr>
              <a:t> </a:t>
            </a:r>
          </a:p>
        </p:txBody>
      </p:sp>
      <p:sp>
        <p:nvSpPr>
          <p:cNvPr id="6" name="Rounded Rectangle 5"/>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spc="200" dirty="0" smtClean="0">
                <a:solidFill>
                  <a:schemeClr val="tx1"/>
                </a:solidFill>
                <a:latin typeface="+mj-lt"/>
                <a:cs typeface="Arial" panose="020B0604020202020204" pitchFamily="34" charset="0"/>
              </a:rPr>
              <a:t>SUMMARY</a:t>
            </a:r>
            <a:endParaRPr lang="en-US" sz="2000" spc="200" dirty="0">
              <a:solidFill>
                <a:schemeClr val="tx1"/>
              </a:solidFill>
              <a:latin typeface="+mj-lt"/>
              <a:cs typeface="Arial" panose="020B0604020202020204" pitchFamily="34" charset="0"/>
            </a:endParaRPr>
          </a:p>
        </p:txBody>
      </p:sp>
      <p:sp>
        <p:nvSpPr>
          <p:cNvPr id="8" name="Oval 7"/>
          <p:cNvSpPr/>
          <p:nvPr/>
        </p:nvSpPr>
        <p:spPr>
          <a:xfrm>
            <a:off x="8382000" y="6211824"/>
            <a:ext cx="454152" cy="377952"/>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spc="-150" dirty="0" smtClean="0">
                <a:solidFill>
                  <a:schemeClr val="tx1"/>
                </a:solidFill>
              </a:rPr>
              <a:t>21</a:t>
            </a:r>
            <a:endParaRPr lang="en-US" sz="1200" spc="-15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28600" y="2286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spc="100" dirty="0" smtClean="0">
                <a:solidFill>
                  <a:prstClr val="black"/>
                </a:solidFill>
                <a:latin typeface="Berthold City Bold"/>
                <a:cs typeface="Berthold City Bold"/>
              </a:rPr>
              <a:t>  </a:t>
            </a:r>
            <a:r>
              <a:rPr lang="en-US" sz="2700" spc="100" dirty="0" smtClean="0">
                <a:solidFill>
                  <a:prstClr val="black"/>
                </a:solidFill>
                <a:latin typeface="Arial" panose="020B0604020202020204" pitchFamily="34" charset="0"/>
                <a:cs typeface="Arial" panose="020B0604020202020204" pitchFamily="34" charset="0"/>
              </a:rPr>
              <a:t>COMMUNITY BUILDING</a:t>
            </a:r>
            <a:endParaRPr lang="en-US" sz="2700" spc="200" dirty="0">
              <a:solidFill>
                <a:schemeClr val="tx1"/>
              </a:solidFill>
              <a:latin typeface="Arial" panose="020B0604020202020204" pitchFamily="34" charset="0"/>
              <a:cs typeface="Arial" panose="020B0604020202020204" pitchFamily="34" charset="0"/>
            </a:endParaRPr>
          </a:p>
        </p:txBody>
      </p:sp>
      <p:sp>
        <p:nvSpPr>
          <p:cNvPr id="15" name="Rounded Rectangle 14"/>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200" i="1" dirty="0" smtClean="0">
              <a:solidFill>
                <a:schemeClr val="tx1"/>
              </a:solidFill>
              <a:latin typeface="Arial" panose="020B0604020202020204" pitchFamily="34" charset="0"/>
              <a:cs typeface="Arial" panose="020B0604020202020204" pitchFamily="34" charset="0"/>
            </a:endParaRPr>
          </a:p>
          <a:p>
            <a:endParaRPr lang="en-US" sz="1200" dirty="0" smtClean="0">
              <a:solidFill>
                <a:schemeClr val="tx1"/>
              </a:solidFill>
              <a:latin typeface="Arial" panose="020B0604020202020204" pitchFamily="34" charset="0"/>
              <a:cs typeface="Arial" panose="020B0604020202020204" pitchFamily="34" charset="0"/>
            </a:endParaRPr>
          </a:p>
        </p:txBody>
      </p:sp>
      <p:sp>
        <p:nvSpPr>
          <p:cNvPr id="35" name="Oval 34"/>
          <p:cNvSpPr/>
          <p:nvPr/>
        </p:nvSpPr>
        <p:spPr>
          <a:xfrm>
            <a:off x="8531352" y="6254496"/>
            <a:ext cx="304800" cy="304800"/>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lide Number Placeholder 11"/>
          <p:cNvSpPr txBox="1">
            <a:spLocks/>
          </p:cNvSpPr>
          <p:nvPr/>
        </p:nvSpPr>
        <p:spPr>
          <a:xfrm>
            <a:off x="8441267" y="6254496"/>
            <a:ext cx="481922" cy="301752"/>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chemeClr val="tx1"/>
                </a:solidFill>
                <a:effectLst/>
                <a:uLnTx/>
                <a:uFillTx/>
                <a:latin typeface="Capitals"/>
                <a:cs typeface="Capitals"/>
              </a:rPr>
              <a:t>22</a:t>
            </a:r>
            <a:endParaRPr kumimoji="0" lang="en-US" sz="1125" b="0" i="0" u="none" strike="noStrike" kern="1200" cap="none" spc="0" normalizeH="0" baseline="0" noProof="0" dirty="0">
              <a:ln>
                <a:noFill/>
              </a:ln>
              <a:solidFill>
                <a:schemeClr val="tx1"/>
              </a:solidFill>
              <a:effectLst/>
              <a:uLnTx/>
              <a:uFillTx/>
              <a:latin typeface="Capitals"/>
              <a:ea typeface="+mn-ea"/>
              <a:cs typeface="Capitals"/>
            </a:endParaRPr>
          </a:p>
        </p:txBody>
      </p:sp>
      <p:pic>
        <p:nvPicPr>
          <p:cNvPr id="12" name="Picture 11" descr="Figure_2-2.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038349" y="1295400"/>
            <a:ext cx="7493003" cy="4495800"/>
          </a:xfrm>
          <a:prstGeom prst="rect">
            <a:avLst/>
          </a:prstGeom>
        </p:spPr>
      </p:pic>
    </p:spTree>
    <p:extLst>
      <p:ext uri="{BB962C8B-B14F-4D97-AF65-F5344CB8AC3E}">
        <p14:creationId xmlns:p14="http://schemas.microsoft.com/office/powerpoint/2010/main" val="1285999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26A7B53F-3A92-4EDF-9677-D2315C4535CF}" type="slidenum">
              <a:rPr lang="en-US" smtClean="0"/>
              <a:pPr>
                <a:defRPr/>
              </a:pPr>
              <a:t>23</a:t>
            </a:fld>
            <a:endParaRPr lang="en-US"/>
          </a:p>
        </p:txBody>
      </p:sp>
      <p:sp>
        <p:nvSpPr>
          <p:cNvPr id="5" name="Rounded Rectangle 4"/>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8382000" y="6211824"/>
            <a:ext cx="454152" cy="377952"/>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spc="-150" dirty="0" smtClean="0">
                <a:solidFill>
                  <a:schemeClr val="tx1"/>
                </a:solidFill>
              </a:rPr>
              <a:t>22</a:t>
            </a:r>
            <a:endParaRPr lang="en-US" sz="1200" spc="-150" dirty="0">
              <a:solidFill>
                <a:schemeClr val="tx1"/>
              </a:solidFill>
            </a:endParaRPr>
          </a:p>
        </p:txBody>
      </p:sp>
      <p:sp>
        <p:nvSpPr>
          <p:cNvPr id="10" name="Slide Number Placeholder 2"/>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defRPr/>
            </a:pPr>
            <a:fld id="{26A7B53F-3A92-4EDF-9677-D2315C4535CF}" type="slidenum">
              <a:rPr lang="en-US" smtClean="0"/>
              <a:pPr>
                <a:defRPr/>
              </a:pPr>
              <a:t>23</a:t>
            </a:fld>
            <a:endParaRPr lang="en-US"/>
          </a:p>
        </p:txBody>
      </p:sp>
      <p:sp>
        <p:nvSpPr>
          <p:cNvPr id="11" name="Rounded Rectangle 10"/>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3" name="Diagram 12"/>
          <p:cNvGraphicFramePr/>
          <p:nvPr>
            <p:extLst>
              <p:ext uri="{D42A27DB-BD31-4B8C-83A1-F6EECF244321}">
                <p14:modId xmlns:p14="http://schemas.microsoft.com/office/powerpoint/2010/main" val="162121797"/>
              </p:ext>
            </p:extLst>
          </p:nvPr>
        </p:nvGraphicFramePr>
        <p:xfrm>
          <a:off x="1194916" y="685800"/>
          <a:ext cx="7464552"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2"/>
          <p:cNvSpPr>
            <a:spLocks noGrp="1"/>
          </p:cNvSpPr>
          <p:nvPr>
            <p:ph type="title"/>
          </p:nvPr>
        </p:nvSpPr>
        <p:spPr>
          <a:xfrm>
            <a:off x="914400" y="1524000"/>
            <a:ext cx="4191000" cy="3505200"/>
          </a:xfrm>
        </p:spPr>
        <p:txBody>
          <a:bodyPr>
            <a:noAutofit/>
          </a:bodyPr>
          <a:lstStyle/>
          <a:p>
            <a:pPr algn="ctr"/>
            <a:r>
              <a:rPr lang="en-US" sz="4800" dirty="0" smtClean="0">
                <a:solidFill>
                  <a:schemeClr val="bg1"/>
                </a:solidFill>
                <a:ea typeface="ＭＳ Ｐゴシック" pitchFamily="34" charset="-128"/>
              </a:rPr>
              <a:t>DOES COMMUNITY BUILDING MATTER?</a:t>
            </a:r>
          </a:p>
        </p:txBody>
      </p:sp>
      <p:pic>
        <p:nvPicPr>
          <p:cNvPr id="9220" name="Picture 4" descr="C:\Users\acabal1\AppData\Local\Microsoft\Windows\Temporary Internet Files\Content.IE5\KIB7VT6T\MC900433839[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76200"/>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1000"/>
                                        <p:tgtEl>
                                          <p:spTgt spid="9220"/>
                                        </p:tgtEl>
                                      </p:cBhvr>
                                    </p:animEffect>
                                    <p:anim calcmode="lin" valueType="num">
                                      <p:cBhvr>
                                        <p:cTn id="8" dur="1000" fill="hold"/>
                                        <p:tgtEl>
                                          <p:spTgt spid="9220"/>
                                        </p:tgtEl>
                                        <p:attrNameLst>
                                          <p:attrName>ppt_x</p:attrName>
                                        </p:attrNameLst>
                                      </p:cBhvr>
                                      <p:tavLst>
                                        <p:tav tm="0">
                                          <p:val>
                                            <p:strVal val="#ppt_x"/>
                                          </p:val>
                                        </p:tav>
                                        <p:tav tm="100000">
                                          <p:val>
                                            <p:strVal val="#ppt_x"/>
                                          </p:val>
                                        </p:tav>
                                      </p:tavLst>
                                    </p:anim>
                                    <p:anim calcmode="lin" valueType="num">
                                      <p:cBhvr>
                                        <p:cTn id="9"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Object 2"/>
          <p:cNvGraphicFramePr>
            <a:graphicFrameLocks noChangeAspect="1"/>
          </p:cNvGraphicFramePr>
          <p:nvPr>
            <p:extLst>
              <p:ext uri="{D42A27DB-BD31-4B8C-83A1-F6EECF244321}">
                <p14:modId xmlns:p14="http://schemas.microsoft.com/office/powerpoint/2010/main" val="2079734757"/>
              </p:ext>
            </p:extLst>
          </p:nvPr>
        </p:nvGraphicFramePr>
        <p:xfrm>
          <a:off x="677048" y="1639331"/>
          <a:ext cx="3285352" cy="4380469"/>
        </p:xfrm>
        <a:graphic>
          <a:graphicData uri="http://schemas.openxmlformats.org/presentationml/2006/ole">
            <mc:AlternateContent xmlns:mc="http://schemas.openxmlformats.org/markup-compatibility/2006">
              <mc:Choice xmlns:v="urn:schemas-microsoft-com:vml" Requires="v">
                <p:oleObj spid="_x0000_s1106" name="Photo Editor Photo" r:id="rId4" imgW="11428571" imgH="15238095" progId="">
                  <p:embed/>
                </p:oleObj>
              </mc:Choice>
              <mc:Fallback>
                <p:oleObj name="Photo Editor Photo" r:id="rId4" imgW="11428571" imgH="15238095"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048" y="1639331"/>
                        <a:ext cx="3285352" cy="4380469"/>
                      </a:xfrm>
                      <a:prstGeom prst="rect">
                        <a:avLst/>
                      </a:prstGeom>
                      <a:noFill/>
                      <a:ln w="12700">
                        <a:solidFill>
                          <a:schemeClr val="tx1"/>
                        </a:solidFill>
                        <a:miter lim="800000"/>
                        <a:headEnd/>
                        <a:tailEnd/>
                      </a:ln>
                      <a:extLst/>
                    </p:spPr>
                  </p:pic>
                </p:oleObj>
              </mc:Fallback>
            </mc:AlternateContent>
          </a:graphicData>
        </a:graphic>
      </p:graphicFrame>
      <p:sp>
        <p:nvSpPr>
          <p:cNvPr id="2606083" name="Rectangle 3"/>
          <p:cNvSpPr>
            <a:spLocks noChangeArrowheads="1"/>
          </p:cNvSpPr>
          <p:nvPr/>
        </p:nvSpPr>
        <p:spPr bwMode="auto">
          <a:xfrm>
            <a:off x="4267200" y="1507817"/>
            <a:ext cx="4572000" cy="4154984"/>
          </a:xfrm>
          <a:prstGeom prst="rect">
            <a:avLst/>
          </a:prstGeom>
          <a:noFill/>
          <a:ln>
            <a:noFill/>
          </a:ln>
          <a:effectLst/>
          <a:extLst/>
        </p:spPr>
        <p:txBody>
          <a:bodyPr>
            <a:spAutoFit/>
          </a:bodyPr>
          <a:lstStyle/>
          <a:p>
            <a:pPr marL="344488" indent="-344488">
              <a:spcBef>
                <a:spcPts val="0"/>
              </a:spcBef>
              <a:spcAft>
                <a:spcPts val="0"/>
              </a:spcAft>
              <a:buFont typeface="Arial" pitchFamily="34" charset="0"/>
              <a:buChar char="•"/>
              <a:defRPr/>
            </a:pPr>
            <a:r>
              <a:rPr lang="en-US" sz="2400" dirty="0" smtClean="0">
                <a:latin typeface="+mn-lt"/>
                <a:cs typeface="Times New Roman" pitchFamily="18" charset="0"/>
              </a:rPr>
              <a:t>Residents were concerned about the high number of liquor stores and high crime rates in their community</a:t>
            </a:r>
          </a:p>
          <a:p>
            <a:pPr marL="344488" indent="-344488">
              <a:spcBef>
                <a:spcPts val="0"/>
              </a:spcBef>
              <a:spcAft>
                <a:spcPts val="0"/>
              </a:spcAft>
              <a:buFont typeface="Arial" pitchFamily="34" charset="0"/>
              <a:buChar char="•"/>
              <a:defRPr/>
            </a:pPr>
            <a:endParaRPr lang="en-US" sz="2400" dirty="0" smtClean="0">
              <a:latin typeface="+mn-lt"/>
              <a:cs typeface="Times New Roman" pitchFamily="18" charset="0"/>
            </a:endParaRPr>
          </a:p>
          <a:p>
            <a:pPr marL="344488" indent="-344488">
              <a:spcBef>
                <a:spcPts val="0"/>
              </a:spcBef>
              <a:spcAft>
                <a:spcPts val="0"/>
              </a:spcAft>
              <a:buFont typeface="Arial" pitchFamily="34" charset="0"/>
              <a:buChar char="•"/>
              <a:defRPr/>
            </a:pPr>
            <a:r>
              <a:rPr lang="en-US" sz="2400" dirty="0" smtClean="0">
                <a:latin typeface="+mn-lt"/>
                <a:cs typeface="Times New Roman" pitchFamily="18" charset="0"/>
              </a:rPr>
              <a:t>Shut </a:t>
            </a:r>
            <a:r>
              <a:rPr lang="en-US" sz="2400" dirty="0">
                <a:latin typeface="+mn-lt"/>
                <a:cs typeface="Times New Roman" pitchFamily="18" charset="0"/>
              </a:rPr>
              <a:t>down 200 liquor stores in 3 </a:t>
            </a:r>
            <a:r>
              <a:rPr lang="en-US" sz="2400" dirty="0" smtClean="0">
                <a:latin typeface="+mn-lt"/>
                <a:cs typeface="Times New Roman" pitchFamily="18" charset="0"/>
              </a:rPr>
              <a:t>years</a:t>
            </a:r>
          </a:p>
          <a:p>
            <a:pPr>
              <a:spcBef>
                <a:spcPts val="0"/>
              </a:spcBef>
              <a:spcAft>
                <a:spcPts val="0"/>
              </a:spcAft>
              <a:defRPr/>
            </a:pPr>
            <a:endParaRPr lang="en-US" sz="2400" dirty="0">
              <a:latin typeface="+mn-lt"/>
              <a:cs typeface="Times New Roman" pitchFamily="18" charset="0"/>
            </a:endParaRPr>
          </a:p>
          <a:p>
            <a:pPr marL="344488" indent="-344488">
              <a:spcBef>
                <a:spcPts val="0"/>
              </a:spcBef>
              <a:spcAft>
                <a:spcPts val="0"/>
              </a:spcAft>
              <a:buFont typeface="Arial" pitchFamily="34" charset="0"/>
              <a:buChar char="•"/>
              <a:defRPr/>
            </a:pPr>
            <a:r>
              <a:rPr lang="en-US" sz="2400" dirty="0" smtClean="0">
                <a:latin typeface="+mn-lt"/>
                <a:cs typeface="Times New Roman" pitchFamily="18" charset="0"/>
              </a:rPr>
              <a:t>An </a:t>
            </a:r>
            <a:r>
              <a:rPr lang="en-US" sz="2400" dirty="0">
                <a:latin typeface="+mn-lt"/>
                <a:cs typeface="Times New Roman" pitchFamily="18" charset="0"/>
              </a:rPr>
              <a:t>average 27% reduction </a:t>
            </a:r>
            <a:r>
              <a:rPr lang="en-US" sz="2400" dirty="0" smtClean="0">
                <a:latin typeface="+mn-lt"/>
                <a:cs typeface="Times New Roman" pitchFamily="18" charset="0"/>
              </a:rPr>
              <a:t>in crime </a:t>
            </a:r>
            <a:r>
              <a:rPr lang="en-US" sz="2400" dirty="0">
                <a:latin typeface="+mn-lt"/>
                <a:cs typeface="Times New Roman" pitchFamily="18" charset="0"/>
              </a:rPr>
              <a:t>within a four-block radius of each closed liquor outlet</a:t>
            </a:r>
            <a:endParaRPr lang="en-US" sz="2400" dirty="0">
              <a:latin typeface="+mn-lt"/>
            </a:endParaRPr>
          </a:p>
        </p:txBody>
      </p:sp>
      <p:sp>
        <p:nvSpPr>
          <p:cNvPr id="2606084" name="Rectangle 4"/>
          <p:cNvSpPr>
            <a:spLocks noChangeArrowheads="1"/>
          </p:cNvSpPr>
          <p:nvPr/>
        </p:nvSpPr>
        <p:spPr bwMode="auto">
          <a:xfrm>
            <a:off x="254000" y="644878"/>
            <a:ext cx="8890000" cy="210961"/>
          </a:xfrm>
          <a:prstGeom prst="rect">
            <a:avLst/>
          </a:prstGeom>
          <a:noFill/>
          <a:ln>
            <a:noFill/>
          </a:ln>
          <a:effectLst/>
          <a:extLst/>
        </p:spPr>
        <p:txBody>
          <a:bodyPr anchor="ctr"/>
          <a:lstStyle/>
          <a:p>
            <a:pPr algn="ctr">
              <a:lnSpc>
                <a:spcPts val="3800"/>
              </a:lnSpc>
              <a:defRPr/>
            </a:pPr>
            <a:endParaRPr lang="en-US" sz="3200" b="1" dirty="0" smtClean="0">
              <a:ea typeface="ＭＳ Ｐゴシック" pitchFamily="34" charset="-128"/>
            </a:endParaRPr>
          </a:p>
          <a:p>
            <a:pPr algn="ctr">
              <a:lnSpc>
                <a:spcPts val="3800"/>
              </a:lnSpc>
              <a:defRPr/>
            </a:pPr>
            <a:r>
              <a:rPr lang="en-US" sz="2400" b="1" i="1" dirty="0" smtClean="0">
                <a:latin typeface="+mj-lt"/>
              </a:rPr>
              <a:t>South Los Angeles Liquor </a:t>
            </a:r>
            <a:r>
              <a:rPr lang="en-US" sz="2400" b="1" i="1" dirty="0">
                <a:latin typeface="+mj-lt"/>
              </a:rPr>
              <a:t>Store </a:t>
            </a:r>
            <a:r>
              <a:rPr lang="en-US" sz="2400" b="1" i="1" dirty="0" smtClean="0">
                <a:latin typeface="+mj-lt"/>
              </a:rPr>
              <a:t>Closures Example</a:t>
            </a:r>
            <a:endParaRPr lang="en-US" sz="2400" b="1" i="1" dirty="0">
              <a:latin typeface="+mj-lt"/>
            </a:endParaRPr>
          </a:p>
        </p:txBody>
      </p:sp>
      <p:sp>
        <p:nvSpPr>
          <p:cNvPr id="4" name="Slide Number Placeholder 3"/>
          <p:cNvSpPr>
            <a:spLocks noGrp="1"/>
          </p:cNvSpPr>
          <p:nvPr>
            <p:ph type="sldNum" sz="quarter" idx="12"/>
          </p:nvPr>
        </p:nvSpPr>
        <p:spPr/>
        <p:txBody>
          <a:bodyPr/>
          <a:lstStyle/>
          <a:p>
            <a:pPr>
              <a:defRPr/>
            </a:pPr>
            <a:fld id="{72D52E28-40E0-425A-AC2C-D115BFD12EC5}" type="slidenum">
              <a:rPr lang="en-US" smtClean="0"/>
              <a:pPr>
                <a:defRPr/>
              </a:pPr>
              <a:t>24</a:t>
            </a:fld>
            <a:endParaRPr lang="en-US"/>
          </a:p>
        </p:txBody>
      </p:sp>
      <p:pic>
        <p:nvPicPr>
          <p:cNvPr id="8" name="Picture 6" descr="pi slide logo 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07313" y="6388100"/>
            <a:ext cx="12604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228600" y="2286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spc="200" dirty="0" smtClean="0">
                <a:solidFill>
                  <a:schemeClr val="tx1"/>
                </a:solidFill>
                <a:latin typeface="Berthold City Bold"/>
                <a:cs typeface="Berthold City Bold"/>
              </a:rPr>
              <a:t>  </a:t>
            </a:r>
            <a:r>
              <a:rPr lang="en-US" sz="2800" b="1" spc="200" dirty="0" smtClean="0">
                <a:solidFill>
                  <a:schemeClr val="tx1"/>
                </a:solidFill>
                <a:latin typeface="+mj-lt"/>
                <a:cs typeface="Arial" panose="020B0604020202020204" pitchFamily="34" charset="0"/>
              </a:rPr>
              <a:t>COMMUNITY-BUILDING</a:t>
            </a:r>
            <a:endParaRPr lang="en-US" sz="2000" b="1" spc="200" dirty="0">
              <a:solidFill>
                <a:schemeClr val="tx1"/>
              </a:solidFill>
              <a:latin typeface="+mj-lt"/>
              <a:cs typeface="Arial" panose="020B0604020202020204" pitchFamily="34" charset="0"/>
            </a:endParaRPr>
          </a:p>
        </p:txBody>
      </p:sp>
      <p:sp>
        <p:nvSpPr>
          <p:cNvPr id="11" name="Oval 10"/>
          <p:cNvSpPr/>
          <p:nvPr/>
        </p:nvSpPr>
        <p:spPr>
          <a:xfrm>
            <a:off x="8382000" y="6211824"/>
            <a:ext cx="454152" cy="377952"/>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spc="-150" dirty="0" smtClean="0">
                <a:solidFill>
                  <a:schemeClr val="tx1"/>
                </a:solidFill>
              </a:rPr>
              <a:t>23</a:t>
            </a:r>
            <a:endParaRPr lang="en-US" sz="1200" spc="-15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92289" y="762001"/>
            <a:ext cx="8534400" cy="685800"/>
          </a:xfrm>
        </p:spPr>
        <p:txBody>
          <a:bodyPr>
            <a:normAutofit/>
          </a:bodyPr>
          <a:lstStyle/>
          <a:p>
            <a:r>
              <a:rPr lang="en-US" sz="2400" b="1" i="1" dirty="0" smtClean="0">
                <a:solidFill>
                  <a:schemeClr val="tx1"/>
                </a:solidFill>
                <a:ea typeface="ＭＳ Ｐゴシック" pitchFamily="34" charset="-128"/>
              </a:rPr>
              <a:t>Flagstaff, Arizona Safe Routes to School Example</a:t>
            </a:r>
          </a:p>
        </p:txBody>
      </p:sp>
      <p:sp>
        <p:nvSpPr>
          <p:cNvPr id="39939" name="Rectangle 3"/>
          <p:cNvSpPr>
            <a:spLocks noGrp="1" noChangeArrowheads="1"/>
          </p:cNvSpPr>
          <p:nvPr>
            <p:ph idx="1"/>
          </p:nvPr>
        </p:nvSpPr>
        <p:spPr>
          <a:xfrm>
            <a:off x="76200" y="1371600"/>
            <a:ext cx="9067800" cy="4800600"/>
          </a:xfrm>
        </p:spPr>
        <p:txBody>
          <a:bodyPr/>
          <a:lstStyle/>
          <a:p>
            <a:pPr>
              <a:buClr>
                <a:schemeClr val="tx2"/>
              </a:buClr>
            </a:pPr>
            <a:r>
              <a:rPr lang="en-US" sz="2400" dirty="0" smtClean="0">
                <a:latin typeface="+mj-lt"/>
                <a:ea typeface="ＭＳ Ｐゴシック" pitchFamily="34" charset="-128"/>
              </a:rPr>
              <a:t>Due to safety concerns at the nearby park, parents did not allow children to walk to school</a:t>
            </a:r>
          </a:p>
          <a:p>
            <a:endParaRPr lang="en-US" sz="2400" dirty="0" smtClean="0">
              <a:latin typeface="+mj-lt"/>
              <a:ea typeface="ＭＳ Ｐゴシック" pitchFamily="34" charset="-128"/>
            </a:endParaRPr>
          </a:p>
          <a:p>
            <a:pPr>
              <a:buClr>
                <a:schemeClr val="tx2"/>
              </a:buClr>
            </a:pPr>
            <a:r>
              <a:rPr lang="en-US" sz="2400" dirty="0" smtClean="0">
                <a:latin typeface="+mj-lt"/>
                <a:ea typeface="ＭＳ Ｐゴシック" pitchFamily="34" charset="-128"/>
              </a:rPr>
              <a:t>A  neighborhood committee </a:t>
            </a:r>
          </a:p>
          <a:p>
            <a:pPr marL="0" indent="0">
              <a:buClr>
                <a:schemeClr val="tx2"/>
              </a:buClr>
              <a:buNone/>
            </a:pPr>
            <a:r>
              <a:rPr lang="en-US" sz="2400" dirty="0">
                <a:latin typeface="+mj-lt"/>
                <a:ea typeface="ＭＳ Ｐゴシック" pitchFamily="34" charset="-128"/>
              </a:rPr>
              <a:t> </a:t>
            </a:r>
            <a:r>
              <a:rPr lang="en-US" sz="2400" dirty="0" smtClean="0">
                <a:latin typeface="+mj-lt"/>
                <a:ea typeface="ＭＳ Ｐゴシック" pitchFamily="34" charset="-128"/>
              </a:rPr>
              <a:t>    began a walking  school bus</a:t>
            </a:r>
          </a:p>
          <a:p>
            <a:endParaRPr lang="en-US" sz="2400" dirty="0" smtClean="0">
              <a:latin typeface="+mj-lt"/>
              <a:ea typeface="ＭＳ Ｐゴシック" pitchFamily="34" charset="-128"/>
            </a:endParaRPr>
          </a:p>
          <a:p>
            <a:pPr>
              <a:buClr>
                <a:schemeClr val="tx2"/>
              </a:buClr>
            </a:pPr>
            <a:r>
              <a:rPr lang="en-US" sz="2400" dirty="0" smtClean="0">
                <a:latin typeface="+mj-lt"/>
                <a:ea typeface="ＭＳ Ｐゴシック" pitchFamily="34" charset="-128"/>
              </a:rPr>
              <a:t>A “No Sales 40” initiative banned</a:t>
            </a:r>
          </a:p>
          <a:p>
            <a:pPr marL="400050" lvl="1" indent="0">
              <a:buClr>
                <a:schemeClr val="tx2"/>
              </a:buClr>
              <a:buNone/>
            </a:pPr>
            <a:r>
              <a:rPr lang="en-US" sz="2400" dirty="0" smtClean="0">
                <a:latin typeface="+mj-lt"/>
                <a:ea typeface="ＭＳ Ｐゴシック" pitchFamily="34" charset="-128"/>
              </a:rPr>
              <a:t>the sale of 40-ounce glass bottles of alcohol around the park to reduce crime</a:t>
            </a:r>
          </a:p>
        </p:txBody>
      </p:sp>
      <p:sp>
        <p:nvSpPr>
          <p:cNvPr id="2" name="Slide Number Placeholder 1"/>
          <p:cNvSpPr>
            <a:spLocks noGrp="1"/>
          </p:cNvSpPr>
          <p:nvPr>
            <p:ph type="sldNum" sz="quarter" idx="12"/>
          </p:nvPr>
        </p:nvSpPr>
        <p:spPr/>
        <p:txBody>
          <a:bodyPr/>
          <a:lstStyle/>
          <a:p>
            <a:pPr>
              <a:defRPr/>
            </a:pPr>
            <a:fld id="{72D52E28-40E0-425A-AC2C-D115BFD12EC5}" type="slidenum">
              <a:rPr lang="en-US" smtClean="0"/>
              <a:pPr>
                <a:defRPr/>
              </a:pPr>
              <a:t>25</a:t>
            </a:fld>
            <a:endParaRPr lang="en-US"/>
          </a:p>
        </p:txBody>
      </p:sp>
      <p:pic>
        <p:nvPicPr>
          <p:cNvPr id="399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133600"/>
            <a:ext cx="4232435" cy="209489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12700" algn="ctr">
                <a:solidFill>
                  <a:srgbClr val="000000"/>
                </a:solidFill>
                <a:miter lim="800000"/>
                <a:headEnd/>
                <a:tailEnd/>
              </a14:hiddenLine>
            </a:ext>
          </a:extLst>
        </p:spPr>
      </p:pic>
      <p:pic>
        <p:nvPicPr>
          <p:cNvPr id="39941" name="Picture 6" descr="pi slide logo 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7313" y="6388100"/>
            <a:ext cx="12604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86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spc="200" dirty="0" smtClean="0">
                <a:solidFill>
                  <a:schemeClr val="tx1"/>
                </a:solidFill>
                <a:latin typeface="Berthold City Bold"/>
                <a:cs typeface="Berthold City Bold"/>
              </a:rPr>
              <a:t>  </a:t>
            </a:r>
            <a:r>
              <a:rPr lang="en-US" sz="2800" b="1" spc="200" dirty="0">
                <a:solidFill>
                  <a:schemeClr val="tx1"/>
                </a:solidFill>
                <a:cs typeface="Arial" panose="020B0604020202020204" pitchFamily="34" charset="0"/>
              </a:rPr>
              <a:t>COMMUNITY-BUILDING</a:t>
            </a:r>
            <a:endParaRPr lang="en-US" sz="3200" b="1" spc="200" dirty="0">
              <a:solidFill>
                <a:schemeClr val="tx1"/>
              </a:solidFill>
              <a:cs typeface="Arial" panose="020B0604020202020204" pitchFamily="34" charset="0"/>
            </a:endParaRPr>
          </a:p>
        </p:txBody>
      </p:sp>
      <p:sp>
        <p:nvSpPr>
          <p:cNvPr id="10" name="Oval 9"/>
          <p:cNvSpPr/>
          <p:nvPr/>
        </p:nvSpPr>
        <p:spPr>
          <a:xfrm>
            <a:off x="8382000" y="6211824"/>
            <a:ext cx="454152" cy="377952"/>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spc="-150" dirty="0" smtClean="0">
                <a:solidFill>
                  <a:schemeClr val="tx1"/>
                </a:solidFill>
              </a:rPr>
              <a:t>24</a:t>
            </a:r>
            <a:endParaRPr lang="en-US" sz="1200" spc="-15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ChangeArrowheads="1"/>
          </p:cNvSpPr>
          <p:nvPr/>
        </p:nvSpPr>
        <p:spPr bwMode="auto">
          <a:xfrm>
            <a:off x="228600" y="762000"/>
            <a:ext cx="8458200"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200" b="1" dirty="0" smtClean="0">
              <a:ea typeface="ＭＳ Ｐゴシック" pitchFamily="34" charset="-128"/>
            </a:endParaRPr>
          </a:p>
          <a:p>
            <a:pPr algn="ctr"/>
            <a:r>
              <a:rPr lang="en-US" sz="2400" b="1" i="1" dirty="0" smtClean="0">
                <a:latin typeface="+mj-lt"/>
              </a:rPr>
              <a:t>Philadelphia </a:t>
            </a:r>
            <a:r>
              <a:rPr lang="en-US" sz="2400" b="1" i="1" dirty="0">
                <a:latin typeface="+mj-lt"/>
              </a:rPr>
              <a:t>Mural Arts </a:t>
            </a:r>
            <a:r>
              <a:rPr lang="en-US" sz="2400" b="1" i="1" dirty="0" smtClean="0">
                <a:latin typeface="+mj-lt"/>
              </a:rPr>
              <a:t>Program Example</a:t>
            </a:r>
            <a:endParaRPr lang="en-US" sz="2400" b="1" i="1" dirty="0">
              <a:latin typeface="+mj-lt"/>
            </a:endParaRPr>
          </a:p>
        </p:txBody>
      </p:sp>
      <p:pic>
        <p:nvPicPr>
          <p:cNvPr id="40967" name="Picture 8" descr="pi slide logo 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6424058"/>
            <a:ext cx="1009650" cy="31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72D52E28-40E0-425A-AC2C-D115BFD12EC5}" type="slidenum">
              <a:rPr lang="en-US" smtClean="0"/>
              <a:pPr>
                <a:defRPr/>
              </a:pPr>
              <a:t>26</a:t>
            </a:fld>
            <a:endParaRPr lang="en-US"/>
          </a:p>
        </p:txBody>
      </p:sp>
      <p:sp>
        <p:nvSpPr>
          <p:cNvPr id="8" name="Rounded Rectangle 7"/>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86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spc="200" dirty="0" smtClean="0">
                <a:solidFill>
                  <a:schemeClr val="tx1"/>
                </a:solidFill>
                <a:latin typeface="Berthold City Bold"/>
                <a:cs typeface="Berthold City Bold"/>
              </a:rPr>
              <a:t>  </a:t>
            </a:r>
            <a:r>
              <a:rPr lang="en-US" sz="2800" b="1" spc="200" dirty="0">
                <a:solidFill>
                  <a:schemeClr val="tx1"/>
                </a:solidFill>
                <a:cs typeface="Arial" panose="020B0604020202020204" pitchFamily="34" charset="0"/>
              </a:rPr>
              <a:t>COMMUNITY-BUILDING</a:t>
            </a:r>
            <a:endParaRPr lang="en-US" sz="3200" b="1" spc="200" dirty="0">
              <a:solidFill>
                <a:schemeClr val="tx1"/>
              </a:solidFill>
              <a:cs typeface="Arial" panose="020B0604020202020204" pitchFamily="34" charset="0"/>
            </a:endParaRPr>
          </a:p>
        </p:txBody>
      </p:sp>
      <p:sp>
        <p:nvSpPr>
          <p:cNvPr id="10" name="Oval 9"/>
          <p:cNvSpPr/>
          <p:nvPr/>
        </p:nvSpPr>
        <p:spPr>
          <a:xfrm>
            <a:off x="8382000" y="6211824"/>
            <a:ext cx="454152" cy="377952"/>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spc="-150" dirty="0" smtClean="0">
                <a:solidFill>
                  <a:schemeClr val="tx1"/>
                </a:solidFill>
              </a:rPr>
              <a:t>25</a:t>
            </a:r>
            <a:endParaRPr lang="en-US" sz="1200" spc="-150" dirty="0">
              <a:solidFill>
                <a:schemeClr val="tx1"/>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0555" r="15188"/>
          <a:stretch/>
        </p:blipFill>
        <p:spPr>
          <a:xfrm>
            <a:off x="4572000" y="1282326"/>
            <a:ext cx="4178300" cy="4876800"/>
          </a:xfrm>
          <a:prstGeom prst="rect">
            <a:avLst/>
          </a:prstGeom>
        </p:spPr>
      </p:pic>
      <p:pic>
        <p:nvPicPr>
          <p:cNvPr id="40962" name="Picture 2" descr="phily_mural from boo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781" y="1444653"/>
            <a:ext cx="4084742" cy="471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E0201AC-9E06-4CE5-8BB0-54D69D07AD04}" type="slidenum">
              <a:rPr lang="en-US" smtClean="0"/>
              <a:pPr>
                <a:defRPr/>
              </a:pPr>
              <a:t>27</a:t>
            </a:fld>
            <a:endParaRPr lang="en-US"/>
          </a:p>
        </p:txBody>
      </p:sp>
      <p:sp>
        <p:nvSpPr>
          <p:cNvPr id="6" name="Rounded Rectangle 5"/>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spc="200" dirty="0" smtClean="0">
                <a:solidFill>
                  <a:schemeClr val="tx1"/>
                </a:solidFill>
                <a:latin typeface="Berthold City Bold"/>
                <a:cs typeface="Berthold City Bold"/>
              </a:rPr>
              <a:t>  </a:t>
            </a:r>
            <a:r>
              <a:rPr lang="en-US" sz="2800" b="1" spc="200" dirty="0" smtClean="0">
                <a:solidFill>
                  <a:schemeClr val="tx1"/>
                </a:solidFill>
                <a:cs typeface="Arial" panose="020B0604020202020204" pitchFamily="34" charset="0"/>
              </a:rPr>
              <a:t>CONCLUSION</a:t>
            </a:r>
            <a:endParaRPr lang="en-US" sz="3200" b="1" spc="200" dirty="0">
              <a:solidFill>
                <a:schemeClr val="tx1"/>
              </a:solidFill>
              <a:cs typeface="Arial" panose="020B0604020202020204" pitchFamily="34" charset="0"/>
            </a:endParaRPr>
          </a:p>
        </p:txBody>
      </p:sp>
      <p:sp>
        <p:nvSpPr>
          <p:cNvPr id="8" name="Oval 7"/>
          <p:cNvSpPr/>
          <p:nvPr/>
        </p:nvSpPr>
        <p:spPr>
          <a:xfrm>
            <a:off x="8382000" y="6211824"/>
            <a:ext cx="454152" cy="377952"/>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spc="-150" dirty="0" smtClean="0">
                <a:solidFill>
                  <a:schemeClr val="tx1"/>
                </a:solidFill>
              </a:rPr>
              <a:t>26</a:t>
            </a:r>
            <a:endParaRPr lang="en-US" sz="1200" spc="-150" dirty="0">
              <a:solidFill>
                <a:schemeClr val="tx1"/>
              </a:solidFill>
            </a:endParaRPr>
          </a:p>
        </p:txBody>
      </p:sp>
      <p:sp>
        <p:nvSpPr>
          <p:cNvPr id="9" name="Rounded Rectangle 8"/>
          <p:cNvSpPr/>
          <p:nvPr/>
        </p:nvSpPr>
        <p:spPr>
          <a:xfrm>
            <a:off x="369711" y="838200"/>
            <a:ext cx="3135489" cy="51816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0"/>
              </a:spcBef>
              <a:spcAft>
                <a:spcPts val="0"/>
              </a:spcAft>
            </a:pPr>
            <a:endParaRPr lang="en-US" sz="1600" b="1" dirty="0" smtClean="0">
              <a:solidFill>
                <a:schemeClr val="accent5">
                  <a:lumMod val="75000"/>
                </a:schemeClr>
              </a:solidFill>
              <a:ea typeface="ＭＳ Ｐゴシック" pitchFamily="34" charset="-128"/>
            </a:endParaRPr>
          </a:p>
          <a:p>
            <a:pPr>
              <a:spcBef>
                <a:spcPts val="0"/>
              </a:spcBef>
              <a:spcAft>
                <a:spcPts val="0"/>
              </a:spcAft>
            </a:pPr>
            <a:r>
              <a:rPr lang="en-US" sz="1600" b="1" dirty="0" smtClean="0">
                <a:solidFill>
                  <a:schemeClr val="accent5">
                    <a:lumMod val="75000"/>
                  </a:schemeClr>
                </a:solidFill>
                <a:ea typeface="ＭＳ Ｐゴシック" pitchFamily="34" charset="-128"/>
              </a:rPr>
              <a:t>TAKE </a:t>
            </a:r>
            <a:r>
              <a:rPr lang="en-US" sz="1600" b="1" dirty="0">
                <a:solidFill>
                  <a:schemeClr val="accent5">
                    <a:lumMod val="75000"/>
                  </a:schemeClr>
                </a:solidFill>
                <a:ea typeface="ＭＳ Ｐゴシック" pitchFamily="34" charset="-128"/>
              </a:rPr>
              <a:t>PHOTOS:</a:t>
            </a:r>
          </a:p>
          <a:p>
            <a:pPr>
              <a:spcBef>
                <a:spcPts val="0"/>
              </a:spcBef>
              <a:spcAft>
                <a:spcPts val="0"/>
              </a:spcAft>
            </a:pPr>
            <a:r>
              <a:rPr lang="en-US" sz="1400" b="1" dirty="0">
                <a:solidFill>
                  <a:schemeClr val="tx1"/>
                </a:solidFill>
                <a:ea typeface="ＭＳ Ｐゴシック" pitchFamily="34" charset="-128"/>
              </a:rPr>
              <a:t>- Take a walk in your local </a:t>
            </a:r>
            <a:r>
              <a:rPr lang="en-US" sz="1400" b="1" dirty="0" smtClean="0">
                <a:solidFill>
                  <a:schemeClr val="tx1"/>
                </a:solidFill>
                <a:ea typeface="ＭＳ Ｐゴシック" pitchFamily="34" charset="-128"/>
              </a:rPr>
              <a:t>park or </a:t>
            </a:r>
            <a:r>
              <a:rPr lang="en-US" sz="1400" b="1" dirty="0">
                <a:solidFill>
                  <a:schemeClr val="tx1"/>
                </a:solidFill>
                <a:ea typeface="ＭＳ Ｐゴシック" pitchFamily="34" charset="-128"/>
              </a:rPr>
              <a:t>neighborhood. </a:t>
            </a:r>
          </a:p>
          <a:p>
            <a:pPr>
              <a:spcBef>
                <a:spcPts val="0"/>
              </a:spcBef>
              <a:spcAft>
                <a:spcPts val="0"/>
              </a:spcAft>
              <a:buFontTx/>
              <a:buChar char="-"/>
            </a:pPr>
            <a:r>
              <a:rPr lang="en-US" sz="1400" b="1" dirty="0" smtClean="0">
                <a:solidFill>
                  <a:schemeClr val="tx1"/>
                </a:solidFill>
                <a:ea typeface="ＭＳ Ｐゴシック" pitchFamily="34" charset="-128"/>
              </a:rPr>
              <a:t> </a:t>
            </a:r>
            <a:r>
              <a:rPr lang="en-US" sz="1400" b="1" dirty="0">
                <a:solidFill>
                  <a:schemeClr val="tx1"/>
                </a:solidFill>
                <a:ea typeface="ＭＳ Ｐゴシック" pitchFamily="34" charset="-128"/>
              </a:rPr>
              <a:t>Document your concerns </a:t>
            </a:r>
            <a:r>
              <a:rPr lang="en-US" sz="1400" b="1" dirty="0" smtClean="0">
                <a:solidFill>
                  <a:schemeClr val="tx1"/>
                </a:solidFill>
                <a:ea typeface="ＭＳ Ｐゴシック" pitchFamily="34" charset="-128"/>
              </a:rPr>
              <a:t>in photos</a:t>
            </a:r>
            <a:endParaRPr lang="en-US" sz="1400" b="1" dirty="0">
              <a:solidFill>
                <a:schemeClr val="tx1"/>
              </a:solidFill>
              <a:ea typeface="ＭＳ Ｐゴシック" pitchFamily="34" charset="-128"/>
            </a:endParaRPr>
          </a:p>
          <a:p>
            <a:pPr>
              <a:spcBef>
                <a:spcPts val="0"/>
              </a:spcBef>
              <a:spcAft>
                <a:spcPts val="0"/>
              </a:spcAft>
              <a:buFontTx/>
              <a:buChar char="-"/>
            </a:pPr>
            <a:endParaRPr lang="en-US" sz="1400" b="1" dirty="0">
              <a:solidFill>
                <a:schemeClr val="accent5">
                  <a:lumMod val="75000"/>
                </a:schemeClr>
              </a:solidFill>
              <a:ea typeface="ＭＳ Ｐゴシック" pitchFamily="34" charset="-128"/>
            </a:endParaRPr>
          </a:p>
          <a:p>
            <a:pPr>
              <a:spcBef>
                <a:spcPts val="0"/>
              </a:spcBef>
              <a:spcAft>
                <a:spcPts val="0"/>
              </a:spcAft>
            </a:pPr>
            <a:r>
              <a:rPr lang="en-US" sz="1600" b="1" dirty="0">
                <a:solidFill>
                  <a:schemeClr val="accent5">
                    <a:lumMod val="75000"/>
                  </a:schemeClr>
                </a:solidFill>
                <a:ea typeface="ＭＳ Ｐゴシック" pitchFamily="34" charset="-128"/>
              </a:rPr>
              <a:t>PRACTICE ASSESSMENTS:</a:t>
            </a:r>
          </a:p>
          <a:p>
            <a:pPr>
              <a:spcBef>
                <a:spcPts val="0"/>
              </a:spcBef>
              <a:spcAft>
                <a:spcPts val="0"/>
              </a:spcAft>
            </a:pPr>
            <a:r>
              <a:rPr lang="en-US" sz="1400" b="1" dirty="0">
                <a:solidFill>
                  <a:schemeClr val="tx1"/>
                </a:solidFill>
                <a:ea typeface="ＭＳ Ｐゴシック" pitchFamily="34" charset="-128"/>
              </a:rPr>
              <a:t>- Use the “Park Audit” and/or “Neighborhood </a:t>
            </a:r>
            <a:r>
              <a:rPr lang="en-US" sz="1400" b="1" dirty="0" smtClean="0">
                <a:solidFill>
                  <a:schemeClr val="tx1"/>
                </a:solidFill>
                <a:ea typeface="ＭＳ Ｐゴシック" pitchFamily="34" charset="-128"/>
              </a:rPr>
              <a:t>Assessment” </a:t>
            </a:r>
            <a:r>
              <a:rPr lang="en-US" sz="1400" b="1" dirty="0" smtClean="0">
                <a:solidFill>
                  <a:schemeClr val="tx1"/>
                </a:solidFill>
                <a:ea typeface="ＭＳ Ｐゴシック" pitchFamily="34" charset="-128"/>
              </a:rPr>
              <a:t>tools to asses </a:t>
            </a:r>
            <a:r>
              <a:rPr lang="en-US" sz="1400" b="1" smtClean="0">
                <a:solidFill>
                  <a:schemeClr val="tx1"/>
                </a:solidFill>
                <a:ea typeface="ＭＳ Ｐゴシック" pitchFamily="34" charset="-128"/>
              </a:rPr>
              <a:t>your neighborhood and/or park.</a:t>
            </a:r>
            <a:endParaRPr lang="en-US" sz="1400" b="1" dirty="0">
              <a:solidFill>
                <a:schemeClr val="tx1"/>
              </a:solidFill>
              <a:ea typeface="ＭＳ Ｐゴシック" pitchFamily="34" charset="-128"/>
            </a:endParaRPr>
          </a:p>
          <a:p>
            <a:pPr>
              <a:spcBef>
                <a:spcPts val="0"/>
              </a:spcBef>
              <a:spcAft>
                <a:spcPts val="0"/>
              </a:spcAft>
              <a:buFontTx/>
              <a:buChar char="-"/>
            </a:pPr>
            <a:endParaRPr lang="en-US" sz="1600" b="1" dirty="0">
              <a:solidFill>
                <a:schemeClr val="accent5">
                  <a:lumMod val="75000"/>
                </a:schemeClr>
              </a:solidFill>
              <a:ea typeface="ＭＳ Ｐゴシック" pitchFamily="34" charset="-128"/>
            </a:endParaRPr>
          </a:p>
          <a:p>
            <a:pPr>
              <a:spcBef>
                <a:spcPts val="0"/>
              </a:spcBef>
              <a:spcAft>
                <a:spcPts val="0"/>
              </a:spcAft>
            </a:pPr>
            <a:r>
              <a:rPr lang="en-US" sz="1600" b="1" dirty="0">
                <a:solidFill>
                  <a:schemeClr val="accent5">
                    <a:lumMod val="75000"/>
                  </a:schemeClr>
                </a:solidFill>
                <a:ea typeface="ＭＳ Ｐゴシック" pitchFamily="34" charset="-128"/>
              </a:rPr>
              <a:t>SHARE YOUR FINDINGS:</a:t>
            </a:r>
          </a:p>
          <a:p>
            <a:pPr>
              <a:spcBef>
                <a:spcPts val="0"/>
              </a:spcBef>
              <a:spcAft>
                <a:spcPts val="0"/>
              </a:spcAft>
              <a:buFontTx/>
              <a:buChar char="-"/>
            </a:pPr>
            <a:r>
              <a:rPr lang="en-US" sz="1400" b="1" dirty="0">
                <a:solidFill>
                  <a:schemeClr val="tx1"/>
                </a:solidFill>
                <a:ea typeface="ＭＳ Ｐゴシック" pitchFamily="34" charset="-128"/>
              </a:rPr>
              <a:t>- Turn in  your </a:t>
            </a:r>
            <a:r>
              <a:rPr lang="en-US" sz="1400" b="1" dirty="0" smtClean="0">
                <a:solidFill>
                  <a:schemeClr val="tx1"/>
                </a:solidFill>
                <a:ea typeface="ＭＳ Ｐゴシック" pitchFamily="34" charset="-128"/>
              </a:rPr>
              <a:t>completed assessment </a:t>
            </a:r>
            <a:r>
              <a:rPr lang="en-US" sz="1400" b="1" dirty="0">
                <a:solidFill>
                  <a:schemeClr val="tx1"/>
                </a:solidFill>
                <a:ea typeface="ＭＳ Ｐゴシック" pitchFamily="34" charset="-128"/>
              </a:rPr>
              <a:t>forms </a:t>
            </a:r>
            <a:r>
              <a:rPr lang="en-US" sz="1400" b="1" dirty="0" smtClean="0">
                <a:solidFill>
                  <a:schemeClr val="tx1"/>
                </a:solidFill>
                <a:ea typeface="ＭＳ Ｐゴシック" pitchFamily="34" charset="-128"/>
              </a:rPr>
              <a:t>NEXT WEEK</a:t>
            </a:r>
            <a:endParaRPr lang="en-US" sz="1400" b="1" dirty="0">
              <a:solidFill>
                <a:schemeClr val="tx1"/>
              </a:solidFill>
              <a:ea typeface="ＭＳ Ｐゴシック" pitchFamily="34" charset="-128"/>
            </a:endParaRPr>
          </a:p>
          <a:p>
            <a:pPr>
              <a:spcBef>
                <a:spcPts val="0"/>
              </a:spcBef>
              <a:spcAft>
                <a:spcPts val="0"/>
              </a:spcAft>
              <a:buFontTx/>
              <a:buChar char="-"/>
            </a:pPr>
            <a:r>
              <a:rPr lang="en-US" sz="1400" b="1" dirty="0">
                <a:solidFill>
                  <a:schemeClr val="tx1"/>
                </a:solidFill>
                <a:ea typeface="ＭＳ Ｐゴシック" pitchFamily="34" charset="-128"/>
              </a:rPr>
              <a:t>- Email your </a:t>
            </a:r>
            <a:r>
              <a:rPr lang="en-US" sz="1400" b="1" dirty="0" smtClean="0">
                <a:solidFill>
                  <a:schemeClr val="tx1"/>
                </a:solidFill>
                <a:ea typeface="ＭＳ Ｐゴシック" pitchFamily="34" charset="-128"/>
              </a:rPr>
              <a:t>photos</a:t>
            </a:r>
            <a:endParaRPr lang="en-US" sz="1200" b="1" dirty="0">
              <a:solidFill>
                <a:srgbClr val="C00000"/>
              </a:solidFill>
              <a:ea typeface="ＭＳ Ｐゴシック" pitchFamily="34" charset="-128"/>
            </a:endParaRPr>
          </a:p>
        </p:txBody>
      </p:sp>
      <p:sp>
        <p:nvSpPr>
          <p:cNvPr id="66562" name="Title 8"/>
          <p:cNvSpPr>
            <a:spLocks noGrp="1"/>
          </p:cNvSpPr>
          <p:nvPr>
            <p:ph type="title"/>
          </p:nvPr>
        </p:nvSpPr>
        <p:spPr>
          <a:xfrm>
            <a:off x="718255" y="685800"/>
            <a:ext cx="2438400" cy="609600"/>
          </a:xfrm>
        </p:spPr>
        <p:txBody>
          <a:bodyPr/>
          <a:lstStyle/>
          <a:p>
            <a:r>
              <a:rPr lang="en-US" dirty="0" smtClean="0">
                <a:solidFill>
                  <a:schemeClr val="accent5">
                    <a:lumMod val="75000"/>
                  </a:schemeClr>
                </a:solidFill>
                <a:ea typeface="ＭＳ Ｐゴシック" pitchFamily="34" charset="-128"/>
              </a:rPr>
              <a:t>Homework Options:</a:t>
            </a:r>
          </a:p>
        </p:txBody>
      </p:sp>
      <p:sp>
        <p:nvSpPr>
          <p:cNvPr id="12" name="Content Placeholder 8"/>
          <p:cNvSpPr>
            <a:spLocks noGrp="1"/>
          </p:cNvSpPr>
          <p:nvPr>
            <p:ph idx="1"/>
          </p:nvPr>
        </p:nvSpPr>
        <p:spPr>
          <a:xfrm>
            <a:off x="4038600" y="838200"/>
            <a:ext cx="4419600" cy="5105400"/>
          </a:xfrm>
          <a:ln>
            <a:miter lim="800000"/>
            <a:headEnd/>
            <a:tailEnd/>
          </a:ln>
          <a:extLst/>
        </p:spPr>
        <p:txBody>
          <a:bodyPr/>
          <a:lstStyle/>
          <a:p>
            <a:pPr marL="0" indent="0" algn="ctr">
              <a:buNone/>
              <a:defRPr/>
            </a:pPr>
            <a:r>
              <a:rPr lang="en-US" sz="4800" dirty="0" smtClean="0"/>
              <a:t>THANK YOU!</a:t>
            </a:r>
          </a:p>
          <a:p>
            <a:pPr>
              <a:buFont typeface="Wingdings 2" pitchFamily="-111" charset="2"/>
              <a:buChar char=""/>
              <a:defRPr/>
            </a:pPr>
            <a:endParaRPr lang="en-US" sz="2400" dirty="0"/>
          </a:p>
          <a:p>
            <a:pPr>
              <a:buFont typeface="Wingdings 2" pitchFamily="-111" charset="2"/>
              <a:buChar char=""/>
              <a:defRPr/>
            </a:pPr>
            <a:r>
              <a:rPr lang="en-US" sz="2400" dirty="0" smtClean="0"/>
              <a:t>Questions or Comments?</a:t>
            </a:r>
          </a:p>
        </p:txBody>
      </p:sp>
      <p:pic>
        <p:nvPicPr>
          <p:cNvPr id="13" name="Picture 2" descr="C:\Users\acabal1\AppData\Local\Microsoft\Windows\Temporary Internet Files\Content.IE5\KIB7VT6T\MC9003854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799" y="2743200"/>
            <a:ext cx="4267201" cy="3048001"/>
          </a:xfrm>
          <a:prstGeom prst="roundRect">
            <a:avLst>
              <a:gd name="adj" fmla="val 8594"/>
            </a:avLst>
          </a:prstGeom>
          <a:solidFill>
            <a:srgbClr val="FFFFFF">
              <a:shade val="85000"/>
            </a:srgbClr>
          </a:solidFill>
          <a:ln>
            <a:noFill/>
          </a:ln>
          <a:effectLs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2D52E28-40E0-425A-AC2C-D115BFD12EC5}" type="slidenum">
              <a:rPr lang="en-US" smtClean="0"/>
              <a:pPr>
                <a:defRPr/>
              </a:pPr>
              <a:t>3</a:t>
            </a:fld>
            <a:endParaRPr lang="en-US"/>
          </a:p>
        </p:txBody>
      </p:sp>
      <p:sp>
        <p:nvSpPr>
          <p:cNvPr id="5" name="Rounded Rectangle 4"/>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8531352" y="6254496"/>
            <a:ext cx="304800" cy="304800"/>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10" name="Rounded Rectangle 9"/>
          <p:cNvSpPr/>
          <p:nvPr/>
        </p:nvSpPr>
        <p:spPr>
          <a:xfrm>
            <a:off x="228600" y="2286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spc="200" dirty="0" smtClean="0">
                <a:solidFill>
                  <a:schemeClr val="tx1"/>
                </a:solidFill>
                <a:latin typeface="Berthold City Bold"/>
                <a:cs typeface="Berthold City Bold"/>
              </a:rPr>
              <a:t>  </a:t>
            </a:r>
            <a:r>
              <a:rPr lang="en-US" sz="2700" spc="200" dirty="0" smtClean="0">
                <a:solidFill>
                  <a:schemeClr val="tx1"/>
                </a:solidFill>
                <a:latin typeface="Arial" panose="020B0604020202020204" pitchFamily="34" charset="0"/>
                <a:cs typeface="Arial" panose="020B0604020202020204" pitchFamily="34" charset="0"/>
              </a:rPr>
              <a:t>SESSION REVIEW</a:t>
            </a:r>
            <a:endParaRPr lang="en-US" spc="200" dirty="0">
              <a:solidFill>
                <a:schemeClr val="tx1"/>
              </a:solidFill>
              <a:latin typeface="Arial" panose="020B0604020202020204" pitchFamily="34" charset="0"/>
              <a:cs typeface="Arial" panose="020B0604020202020204" pitchFamily="34" charset="0"/>
            </a:endParaRPr>
          </a:p>
        </p:txBody>
      </p:sp>
      <p:sp>
        <p:nvSpPr>
          <p:cNvPr id="11" name="TextBox 10"/>
          <p:cNvSpPr txBox="1"/>
          <p:nvPr/>
        </p:nvSpPr>
        <p:spPr>
          <a:xfrm>
            <a:off x="351367" y="3579182"/>
            <a:ext cx="8716433" cy="2593018"/>
          </a:xfrm>
          <a:prstGeom prst="rect">
            <a:avLst/>
          </a:prstGeom>
          <a:noFill/>
        </p:spPr>
        <p:txBody>
          <a:bodyPr wrap="square" rtlCol="0">
            <a:spAutoFit/>
          </a:bodyPr>
          <a:lstStyle/>
          <a:p>
            <a:pPr marL="457200" indent="-457200">
              <a:lnSpc>
                <a:spcPts val="3920"/>
              </a:lnSpc>
            </a:pPr>
            <a:r>
              <a:rPr lang="en-US" sz="2400" b="1" u="sng" dirty="0" smtClean="0">
                <a:latin typeface="+mj-lt"/>
                <a:cs typeface="Arial" panose="020B0604020202020204" pitchFamily="34" charset="0"/>
              </a:rPr>
              <a:t>Community Building Principles Session</a:t>
            </a:r>
            <a:endParaRPr lang="en-US" sz="2400" b="1" u="sng" dirty="0" smtClean="0">
              <a:solidFill>
                <a:srgbClr val="205595"/>
              </a:solidFill>
              <a:latin typeface="+mj-lt"/>
              <a:cs typeface="Arial" panose="020B0604020202020204" pitchFamily="34" charset="0"/>
            </a:endParaRPr>
          </a:p>
          <a:p>
            <a:pPr marL="822960" lvl="1" indent="-365760">
              <a:lnSpc>
                <a:spcPts val="3920"/>
              </a:lnSpc>
              <a:buFont typeface="Arial"/>
              <a:buChar char="•"/>
            </a:pPr>
            <a:r>
              <a:rPr lang="en-US" sz="2400" dirty="0" smtClean="0">
                <a:latin typeface="+mj-lt"/>
                <a:ea typeface="ＭＳ Ｐゴシック" pitchFamily="34" charset="-128"/>
                <a:cs typeface="Arial" panose="020B0604020202020204" pitchFamily="34" charset="0"/>
              </a:rPr>
              <a:t>Something you learned that is useful</a:t>
            </a:r>
          </a:p>
          <a:p>
            <a:pPr marL="822960" lvl="1" indent="-365760">
              <a:lnSpc>
                <a:spcPts val="3920"/>
              </a:lnSpc>
              <a:buFont typeface="Arial"/>
              <a:buChar char="•"/>
            </a:pPr>
            <a:r>
              <a:rPr lang="en-US" sz="2400" dirty="0" smtClean="0">
                <a:latin typeface="+mj-lt"/>
                <a:ea typeface="ＭＳ Ｐゴシック" pitchFamily="34" charset="-128"/>
                <a:cs typeface="Arial" panose="020B0604020202020204" pitchFamily="34" charset="0"/>
              </a:rPr>
              <a:t>A question you have</a:t>
            </a:r>
          </a:p>
          <a:p>
            <a:pPr marL="822960" lvl="1" indent="-365760">
              <a:lnSpc>
                <a:spcPts val="3920"/>
              </a:lnSpc>
              <a:buFont typeface="Arial"/>
              <a:buChar char="•"/>
            </a:pPr>
            <a:r>
              <a:rPr lang="en-US" sz="2400" dirty="0" smtClean="0">
                <a:latin typeface="+mj-lt"/>
                <a:ea typeface="ＭＳ Ｐゴシック" pitchFamily="34" charset="-128"/>
                <a:cs typeface="Arial" panose="020B0604020202020204" pitchFamily="34" charset="0"/>
              </a:rPr>
              <a:t>A homework activity that you completed</a:t>
            </a:r>
          </a:p>
          <a:p>
            <a:pPr marL="822960" lvl="1" indent="-365760">
              <a:lnSpc>
                <a:spcPts val="3920"/>
              </a:lnSpc>
              <a:buFont typeface="Arial"/>
              <a:buChar char="•"/>
            </a:pPr>
            <a:r>
              <a:rPr lang="en-US" sz="2400" dirty="0" smtClean="0">
                <a:latin typeface="+mj-lt"/>
                <a:ea typeface="ＭＳ Ｐゴシック" pitchFamily="34" charset="-128"/>
                <a:cs typeface="Arial" panose="020B0604020202020204" pitchFamily="34" charset="0"/>
              </a:rPr>
              <a:t>Things that you would change/improve from </a:t>
            </a:r>
            <a:r>
              <a:rPr lang="en-US" sz="2400" dirty="0" smtClean="0">
                <a:latin typeface="+mj-lt"/>
                <a:ea typeface="ＭＳ Ｐゴシック" pitchFamily="34" charset="-128"/>
                <a:cs typeface="Arial" panose="020B0604020202020204" pitchFamily="34" charset="0"/>
              </a:rPr>
              <a:t>Session </a:t>
            </a:r>
            <a:r>
              <a:rPr lang="en-US" sz="2400" dirty="0" smtClean="0">
                <a:latin typeface="+mj-lt"/>
                <a:ea typeface="ＭＳ Ｐゴシック" pitchFamily="34" charset="-128"/>
                <a:cs typeface="Arial" panose="020B0604020202020204" pitchFamily="34" charset="0"/>
              </a:rPr>
              <a:t>2</a:t>
            </a:r>
          </a:p>
        </p:txBody>
      </p:sp>
      <p:sp>
        <p:nvSpPr>
          <p:cNvPr id="12" name="TextBox 11"/>
          <p:cNvSpPr txBox="1"/>
          <p:nvPr/>
        </p:nvSpPr>
        <p:spPr>
          <a:xfrm>
            <a:off x="351367" y="685800"/>
            <a:ext cx="4061178" cy="584775"/>
          </a:xfrm>
          <a:prstGeom prst="rect">
            <a:avLst/>
          </a:prstGeom>
          <a:noFill/>
        </p:spPr>
        <p:txBody>
          <a:bodyPr wrap="square" rtlCol="0">
            <a:spAutoFit/>
          </a:bodyPr>
          <a:lstStyle/>
          <a:p>
            <a:r>
              <a:rPr lang="en-US" sz="3200" b="1" i="1" dirty="0" smtClean="0">
                <a:latin typeface="+mj-lt"/>
              </a:rPr>
              <a:t>Last Week</a:t>
            </a:r>
            <a:endParaRPr lang="en-US" sz="3200" b="1" i="1" dirty="0">
              <a:latin typeface="+mj-lt"/>
            </a:endParaRPr>
          </a:p>
        </p:txBody>
      </p:sp>
      <p:pic>
        <p:nvPicPr>
          <p:cNvPr id="13" name="Picture 3" descr="C:\Users\acabal1\AppData\Local\Microsoft\Windows\Temporary Internet Files\Content.IE5\FKWC3A7G\MP90039978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974944"/>
            <a:ext cx="3453833" cy="2301656"/>
          </a:xfrm>
          <a:prstGeom prst="roundRect">
            <a:avLst>
              <a:gd name="adj" fmla="val 8594"/>
            </a:avLst>
          </a:prstGeom>
          <a:solidFill>
            <a:srgbClr val="FFFFFF">
              <a:shade val="85000"/>
            </a:srgbClr>
          </a:solidFill>
          <a:ln>
            <a:noFill/>
          </a:ln>
          <a:effectLs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2D52E28-40E0-425A-AC2C-D115BFD12EC5}" type="slidenum">
              <a:rPr lang="en-US" smtClean="0"/>
              <a:pPr>
                <a:defRPr/>
              </a:pPr>
              <a:t>4</a:t>
            </a:fld>
            <a:endParaRPr lang="en-US"/>
          </a:p>
        </p:txBody>
      </p:sp>
      <p:sp>
        <p:nvSpPr>
          <p:cNvPr id="5" name="Rounded Rectangle 4"/>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8531352" y="6254496"/>
            <a:ext cx="304800" cy="304800"/>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10" name="Rounded Rectangle 9"/>
          <p:cNvSpPr/>
          <p:nvPr/>
        </p:nvSpPr>
        <p:spPr>
          <a:xfrm>
            <a:off x="228600" y="2286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spc="200" dirty="0" smtClean="0">
                <a:solidFill>
                  <a:schemeClr val="tx1"/>
                </a:solidFill>
                <a:latin typeface="Berthold City Bold"/>
                <a:cs typeface="Berthold City Bold"/>
              </a:rPr>
              <a:t>SOCIAL DETERMINANTS OF HEALTH</a:t>
            </a:r>
            <a:endParaRPr lang="en-US" spc="200" dirty="0">
              <a:solidFill>
                <a:schemeClr val="tx1"/>
              </a:solidFill>
              <a:latin typeface="Arial" panose="020B0604020202020204" pitchFamily="34" charset="0"/>
              <a:cs typeface="Arial" panose="020B0604020202020204" pitchFamily="34" charset="0"/>
            </a:endParaRPr>
          </a:p>
        </p:txBody>
      </p:sp>
      <p:pic>
        <p:nvPicPr>
          <p:cNvPr id="9" name="Picture 2" descr="image002"/>
          <p:cNvPicPr>
            <a:picLocks noChangeAspect="1" noChangeArrowheads="1"/>
          </p:cNvPicPr>
          <p:nvPr/>
        </p:nvPicPr>
        <p:blipFill rotWithShape="1">
          <a:blip r:embed="rId3">
            <a:extLst>
              <a:ext uri="{28A0092B-C50C-407E-A947-70E740481C1C}">
                <a14:useLocalDpi xmlns:a14="http://schemas.microsoft.com/office/drawing/2010/main" val="0"/>
              </a:ext>
            </a:extLst>
          </a:blip>
          <a:srcRect l="-1950" t="-4356" r="-1950"/>
          <a:stretch/>
        </p:blipFill>
        <p:spPr bwMode="auto">
          <a:xfrm>
            <a:off x="1457611" y="914399"/>
            <a:ext cx="6228778" cy="499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9800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04800" y="838200"/>
            <a:ext cx="8610600" cy="381000"/>
          </a:xfrm>
        </p:spPr>
        <p:txBody>
          <a:bodyPr>
            <a:noAutofit/>
          </a:bodyPr>
          <a:lstStyle/>
          <a:p>
            <a:r>
              <a:rPr lang="en-US" sz="2400" b="1" i="1" dirty="0" smtClean="0">
                <a:solidFill>
                  <a:schemeClr val="tx1"/>
                </a:solidFill>
                <a:ea typeface="ＭＳ Ｐゴシック" pitchFamily="34" charset="-128"/>
              </a:rPr>
              <a:t>Unnatural Causes Video: Twins</a:t>
            </a:r>
          </a:p>
        </p:txBody>
      </p:sp>
      <p:sp>
        <p:nvSpPr>
          <p:cNvPr id="2" name="Slide Number Placeholder 1"/>
          <p:cNvSpPr>
            <a:spLocks noGrp="1"/>
          </p:cNvSpPr>
          <p:nvPr>
            <p:ph type="sldNum" sz="quarter" idx="12"/>
          </p:nvPr>
        </p:nvSpPr>
        <p:spPr/>
        <p:txBody>
          <a:bodyPr/>
          <a:lstStyle/>
          <a:p>
            <a:pPr>
              <a:defRPr/>
            </a:pPr>
            <a:fld id="{72D52E28-40E0-425A-AC2C-D115BFD12EC5}" type="slidenum">
              <a:rPr lang="en-US" smtClean="0"/>
              <a:pPr>
                <a:defRPr/>
              </a:pPr>
              <a:t>5</a:t>
            </a:fld>
            <a:endParaRPr lang="en-US"/>
          </a:p>
        </p:txBody>
      </p:sp>
      <p:sp>
        <p:nvSpPr>
          <p:cNvPr id="5" name="Rounded Rectangle 4"/>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228600" y="2286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b="1" spc="200" dirty="0" smtClean="0">
                <a:solidFill>
                  <a:schemeClr val="tx1"/>
                </a:solidFill>
                <a:latin typeface="+mj-lt"/>
                <a:cs typeface="Berthold City Bold"/>
              </a:rPr>
              <a:t>  </a:t>
            </a:r>
            <a:r>
              <a:rPr lang="en-US" sz="2700" spc="200" dirty="0" smtClean="0">
                <a:solidFill>
                  <a:schemeClr val="tx1"/>
                </a:solidFill>
                <a:latin typeface="+mj-lt"/>
                <a:cs typeface="Arial" panose="020B0604020202020204" pitchFamily="34" charset="0"/>
              </a:rPr>
              <a:t>NEIGHBORHOODS AND SOCIAL CONDITIONS</a:t>
            </a:r>
            <a:endParaRPr lang="en-US" spc="200" dirty="0">
              <a:solidFill>
                <a:schemeClr val="tx1"/>
              </a:solidFill>
              <a:latin typeface="+mj-lt"/>
              <a:cs typeface="Arial" panose="020B0604020202020204" pitchFamily="34" charset="0"/>
            </a:endParaRPr>
          </a:p>
        </p:txBody>
      </p:sp>
      <p:sp>
        <p:nvSpPr>
          <p:cNvPr id="7" name="Oval 6"/>
          <p:cNvSpPr/>
          <p:nvPr/>
        </p:nvSpPr>
        <p:spPr>
          <a:xfrm>
            <a:off x="8531352" y="6254496"/>
            <a:ext cx="304800" cy="304800"/>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pic>
        <p:nvPicPr>
          <p:cNvPr id="9" name="Picture 2"/>
          <p:cNvPicPr>
            <a:picLocks noGrp="1" noChangeAspect="1" noChangeArrowheads="1"/>
          </p:cNvPicPr>
          <p:nvPr>
            <p:ph sz="quarter" idx="1"/>
          </p:nvPr>
        </p:nvPicPr>
        <p:blipFill>
          <a:blip r:embed="rId3">
            <a:lum bright="6000"/>
            <a:extLst>
              <a:ext uri="{28A0092B-C50C-407E-A947-70E740481C1C}">
                <a14:useLocalDpi xmlns:a14="http://schemas.microsoft.com/office/drawing/2010/main" val="0"/>
              </a:ext>
            </a:extLst>
          </a:blip>
          <a:srcRect l="31549" t="16292" r="18961" b="41736"/>
          <a:stretch>
            <a:fillRect/>
          </a:stretch>
        </p:blipFill>
        <p:spPr>
          <a:xfrm>
            <a:off x="901700" y="1295400"/>
            <a:ext cx="7340600" cy="4668838"/>
          </a:xfrm>
          <a:prstGeom prst="roundRect">
            <a:avLst>
              <a:gd name="adj" fmla="val 8594"/>
            </a:avLst>
          </a:prstGeom>
          <a:solidFill>
            <a:srgbClr val="FFFFFF">
              <a:shade val="85000"/>
            </a:srgbClr>
          </a:solidFill>
          <a:ln>
            <a:noFill/>
          </a:ln>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2D52E28-40E0-425A-AC2C-D115BFD12EC5}" type="slidenum">
              <a:rPr lang="en-US" smtClean="0"/>
              <a:pPr>
                <a:defRPr/>
              </a:pPr>
              <a:t>6</a:t>
            </a:fld>
            <a:endParaRPr lang="en-US"/>
          </a:p>
        </p:txBody>
      </p:sp>
      <p:sp>
        <p:nvSpPr>
          <p:cNvPr id="5" name="Rounded Rectangle 4"/>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228600" y="2286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b="1" spc="200" dirty="0" smtClean="0">
                <a:solidFill>
                  <a:schemeClr val="tx1"/>
                </a:solidFill>
                <a:latin typeface="+mj-lt"/>
                <a:cs typeface="Berthold City Bold"/>
              </a:rPr>
              <a:t>  </a:t>
            </a:r>
            <a:r>
              <a:rPr lang="en-US" sz="2700" spc="200" dirty="0" smtClean="0">
                <a:solidFill>
                  <a:schemeClr val="tx1"/>
                </a:solidFill>
                <a:latin typeface="+mj-lt"/>
                <a:cs typeface="Arial" panose="020B0604020202020204" pitchFamily="34" charset="0"/>
              </a:rPr>
              <a:t>NEIGHBORHOODS AND SOCIAL CONDITIONS</a:t>
            </a:r>
            <a:endParaRPr lang="en-US" spc="200" dirty="0">
              <a:solidFill>
                <a:schemeClr val="tx1"/>
              </a:solidFill>
              <a:latin typeface="+mj-lt"/>
              <a:cs typeface="Arial" panose="020B0604020202020204" pitchFamily="34" charset="0"/>
            </a:endParaRPr>
          </a:p>
        </p:txBody>
      </p:sp>
      <p:sp>
        <p:nvSpPr>
          <p:cNvPr id="7" name="Oval 6"/>
          <p:cNvSpPr/>
          <p:nvPr/>
        </p:nvSpPr>
        <p:spPr>
          <a:xfrm>
            <a:off x="8531352" y="6254496"/>
            <a:ext cx="304800" cy="304800"/>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
        <p:nvSpPr>
          <p:cNvPr id="8" name="Oval 7"/>
          <p:cNvSpPr/>
          <p:nvPr/>
        </p:nvSpPr>
        <p:spPr>
          <a:xfrm>
            <a:off x="3375211" y="2433637"/>
            <a:ext cx="2039472" cy="1704976"/>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805082" y="914400"/>
            <a:ext cx="2679808" cy="13716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SOCIAL CONTEXT</a:t>
            </a:r>
            <a:endParaRPr lang="en-US" sz="2800" dirty="0">
              <a:solidFill>
                <a:schemeClr val="tx1"/>
              </a:solidFill>
            </a:endParaRPr>
          </a:p>
        </p:txBody>
      </p:sp>
      <p:sp>
        <p:nvSpPr>
          <p:cNvPr id="13" name="Oval 12"/>
          <p:cNvSpPr/>
          <p:nvPr/>
        </p:nvSpPr>
        <p:spPr>
          <a:xfrm>
            <a:off x="5867400" y="2628683"/>
            <a:ext cx="2861019" cy="1678608"/>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ECONOMICS</a:t>
            </a:r>
            <a:endParaRPr lang="en-US" sz="2800" dirty="0">
              <a:solidFill>
                <a:schemeClr val="tx1"/>
              </a:solidFill>
            </a:endParaRPr>
          </a:p>
        </p:txBody>
      </p:sp>
      <p:sp>
        <p:nvSpPr>
          <p:cNvPr id="14" name="Oval 13"/>
          <p:cNvSpPr/>
          <p:nvPr/>
        </p:nvSpPr>
        <p:spPr>
          <a:xfrm>
            <a:off x="3276600" y="4605338"/>
            <a:ext cx="2799230" cy="1338262"/>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EDUCATION</a:t>
            </a:r>
            <a:endParaRPr lang="en-US" sz="2800" dirty="0">
              <a:solidFill>
                <a:schemeClr val="tx1"/>
              </a:solidFill>
            </a:endParaRPr>
          </a:p>
        </p:txBody>
      </p:sp>
      <p:sp>
        <p:nvSpPr>
          <p:cNvPr id="15" name="Oval 14"/>
          <p:cNvSpPr/>
          <p:nvPr/>
        </p:nvSpPr>
        <p:spPr>
          <a:xfrm>
            <a:off x="510167" y="3277440"/>
            <a:ext cx="2461633" cy="152316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ACCESS TO HEALTH CARE</a:t>
            </a:r>
            <a:endParaRPr lang="en-US" sz="2400" dirty="0">
              <a:solidFill>
                <a:schemeClr val="tx1"/>
              </a:solidFill>
            </a:endParaRPr>
          </a:p>
        </p:txBody>
      </p:sp>
      <p:sp>
        <p:nvSpPr>
          <p:cNvPr id="16" name="Oval 15"/>
          <p:cNvSpPr/>
          <p:nvPr/>
        </p:nvSpPr>
        <p:spPr>
          <a:xfrm>
            <a:off x="474720" y="952121"/>
            <a:ext cx="3335280" cy="1410079"/>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NEIGHBORHOOD</a:t>
            </a:r>
            <a:endParaRPr lang="en-US" sz="2400" dirty="0">
              <a:solidFill>
                <a:schemeClr val="tx1"/>
              </a:solidFill>
            </a:endParaRPr>
          </a:p>
        </p:txBody>
      </p:sp>
      <p:sp>
        <p:nvSpPr>
          <p:cNvPr id="12" name="TextBox 11"/>
          <p:cNvSpPr txBox="1"/>
          <p:nvPr/>
        </p:nvSpPr>
        <p:spPr>
          <a:xfrm>
            <a:off x="3523128" y="2971800"/>
            <a:ext cx="2039472" cy="584775"/>
          </a:xfrm>
          <a:prstGeom prst="rect">
            <a:avLst/>
          </a:prstGeom>
          <a:noFill/>
        </p:spPr>
        <p:txBody>
          <a:bodyPr wrap="square" rtlCol="0">
            <a:spAutoFit/>
          </a:bodyPr>
          <a:lstStyle/>
          <a:p>
            <a:r>
              <a:rPr lang="en-US" sz="3200" dirty="0" smtClean="0"/>
              <a:t>HEALTH</a:t>
            </a:r>
            <a:endParaRPr lang="en-US" sz="3200" dirty="0"/>
          </a:p>
        </p:txBody>
      </p:sp>
      <p:sp>
        <p:nvSpPr>
          <p:cNvPr id="18459" name="Right Arrow 18458"/>
          <p:cNvSpPr/>
          <p:nvPr/>
        </p:nvSpPr>
        <p:spPr>
          <a:xfrm rot="2076655">
            <a:off x="2904434" y="2161180"/>
            <a:ext cx="775195" cy="4317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60" name="Left Arrow 18459"/>
          <p:cNvSpPr/>
          <p:nvPr/>
        </p:nvSpPr>
        <p:spPr>
          <a:xfrm>
            <a:off x="5408921" y="3197691"/>
            <a:ext cx="763279" cy="428715"/>
          </a:xfrm>
          <a:prstGeom prst="lef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61" name="Up Arrow 18460"/>
          <p:cNvSpPr/>
          <p:nvPr/>
        </p:nvSpPr>
        <p:spPr>
          <a:xfrm>
            <a:off x="4394947" y="4307291"/>
            <a:ext cx="410135" cy="493309"/>
          </a:xfrm>
          <a:prstGeom prst="up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62" name="Left Arrow 18461"/>
          <p:cNvSpPr/>
          <p:nvPr/>
        </p:nvSpPr>
        <p:spPr>
          <a:xfrm rot="19111424">
            <a:off x="5147907" y="2195944"/>
            <a:ext cx="635932" cy="343750"/>
          </a:xfrm>
          <a:prstGeom prst="lef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63" name="Right Arrow 18462"/>
          <p:cNvSpPr/>
          <p:nvPr/>
        </p:nvSpPr>
        <p:spPr>
          <a:xfrm rot="19709511">
            <a:off x="2761077" y="3693404"/>
            <a:ext cx="618776" cy="362636"/>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136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9FDF038-DEDB-4C6D-8851-0AF557C7FE48}" type="slidenum">
              <a:rPr lang="en-US" smtClean="0"/>
              <a:pPr>
                <a:defRPr/>
              </a:pPr>
              <a:t>7</a:t>
            </a:fld>
            <a:endParaRPr lang="en-US"/>
          </a:p>
        </p:txBody>
      </p:sp>
      <p:sp>
        <p:nvSpPr>
          <p:cNvPr id="5" name="Rounded Rectangle 4"/>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8531352" y="6254496"/>
            <a:ext cx="304800" cy="304800"/>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6</a:t>
            </a:r>
            <a:endParaRPr lang="en-US"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447800"/>
            <a:ext cx="5948265" cy="3886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Title 5"/>
          <p:cNvSpPr>
            <a:spLocks noGrp="1"/>
          </p:cNvSpPr>
          <p:nvPr>
            <p:ph type="title"/>
          </p:nvPr>
        </p:nvSpPr>
        <p:spPr>
          <a:xfrm>
            <a:off x="363166" y="685800"/>
            <a:ext cx="8534400" cy="479809"/>
          </a:xfrm>
        </p:spPr>
        <p:txBody>
          <a:bodyPr>
            <a:noAutofit/>
          </a:bodyPr>
          <a:lstStyle/>
          <a:p>
            <a:r>
              <a:rPr lang="en-US" sz="2400" b="1" i="1" dirty="0" smtClean="0">
                <a:solidFill>
                  <a:schemeClr val="tx1"/>
                </a:solidFill>
                <a:ea typeface="ＭＳ Ｐゴシック" pitchFamily="34" charset="-128"/>
              </a:rPr>
              <a:t>One Nation, Many Health Outcomes</a:t>
            </a:r>
          </a:p>
        </p:txBody>
      </p:sp>
      <p:sp>
        <p:nvSpPr>
          <p:cNvPr id="4" name="Slide Number Placeholder 3"/>
          <p:cNvSpPr>
            <a:spLocks noGrp="1"/>
          </p:cNvSpPr>
          <p:nvPr>
            <p:ph type="sldNum" sz="quarter" idx="12"/>
          </p:nvPr>
        </p:nvSpPr>
        <p:spPr/>
        <p:txBody>
          <a:bodyPr/>
          <a:lstStyle/>
          <a:p>
            <a:pPr>
              <a:defRPr/>
            </a:pPr>
            <a:fld id="{5949A0DA-426E-4EE7-A8AE-2F2581A3A283}" type="slidenum">
              <a:rPr lang="en-US" smtClean="0"/>
              <a:pPr>
                <a:defRPr/>
              </a:pPr>
              <a:t>8</a:t>
            </a:fld>
            <a:endParaRPr lang="en-US"/>
          </a:p>
        </p:txBody>
      </p:sp>
      <p:sp>
        <p:nvSpPr>
          <p:cNvPr id="8" name="Rounded Rectangle 7"/>
          <p:cNvSpPr/>
          <p:nvPr/>
        </p:nvSpPr>
        <p:spPr>
          <a:xfrm>
            <a:off x="228600" y="61722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8600"/>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spc="200" dirty="0" smtClean="0">
                <a:solidFill>
                  <a:schemeClr val="tx1"/>
                </a:solidFill>
                <a:latin typeface="Berthold City Bold"/>
                <a:cs typeface="Berthold City Bold"/>
              </a:rPr>
              <a:t>  </a:t>
            </a:r>
            <a:r>
              <a:rPr lang="en-US" sz="2800" spc="200" dirty="0" smtClean="0">
                <a:solidFill>
                  <a:schemeClr val="tx1"/>
                </a:solidFill>
                <a:latin typeface="+mj-lt"/>
                <a:cs typeface="Arial" panose="020B0604020202020204" pitchFamily="34" charset="0"/>
              </a:rPr>
              <a:t>SOCIAL DETERMINANTS OF HEALTH</a:t>
            </a:r>
            <a:endParaRPr lang="en-US" sz="2000" spc="200" dirty="0">
              <a:solidFill>
                <a:schemeClr val="tx1"/>
              </a:solidFill>
              <a:latin typeface="+mj-lt"/>
              <a:cs typeface="Arial" panose="020B0604020202020204" pitchFamily="34" charset="0"/>
            </a:endParaRPr>
          </a:p>
        </p:txBody>
      </p:sp>
      <p:sp>
        <p:nvSpPr>
          <p:cNvPr id="10" name="Oval 9"/>
          <p:cNvSpPr/>
          <p:nvPr/>
        </p:nvSpPr>
        <p:spPr>
          <a:xfrm>
            <a:off x="8531352" y="6254496"/>
            <a:ext cx="304800" cy="304800"/>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7</a:t>
            </a:r>
            <a:endParaRPr lang="en-US" dirty="0">
              <a:solidFill>
                <a:schemeClr val="tx1"/>
              </a:solidFill>
            </a:endParaRPr>
          </a:p>
        </p:txBody>
      </p:sp>
      <p:sp>
        <p:nvSpPr>
          <p:cNvPr id="11" name="Rounded Rectangle 10"/>
          <p:cNvSpPr/>
          <p:nvPr/>
        </p:nvSpPr>
        <p:spPr>
          <a:xfrm>
            <a:off x="473946" y="1143000"/>
            <a:ext cx="4013479" cy="4875180"/>
          </a:xfrm>
          <a:prstGeom prst="roundRect">
            <a:avLst>
              <a:gd name="adj" fmla="val 27084"/>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r>
              <a:rPr lang="en-US" sz="2700" spc="200" dirty="0" smtClean="0">
                <a:solidFill>
                  <a:schemeClr val="tx1"/>
                </a:solidFill>
                <a:latin typeface="Berthold City Bold"/>
                <a:cs typeface="Berthold City Bold"/>
              </a:rPr>
              <a:t>  </a:t>
            </a:r>
            <a:endParaRPr lang="en-US" sz="2000" spc="200" dirty="0">
              <a:solidFill>
                <a:schemeClr val="tx1"/>
              </a:solidFill>
              <a:latin typeface="+mj-lt"/>
              <a:cs typeface="Arial" panose="020B0604020202020204" pitchFamily="34" charset="0"/>
            </a:endParaRPr>
          </a:p>
        </p:txBody>
      </p:sp>
      <p:sp>
        <p:nvSpPr>
          <p:cNvPr id="12" name="Rounded Rectangle 11"/>
          <p:cNvSpPr/>
          <p:nvPr/>
        </p:nvSpPr>
        <p:spPr>
          <a:xfrm>
            <a:off x="4487425" y="1165609"/>
            <a:ext cx="4013479" cy="4875180"/>
          </a:xfrm>
          <a:prstGeom prst="roundRect">
            <a:avLst>
              <a:gd name="adj" fmla="val 27084"/>
            </a:avLst>
          </a:prstGeom>
          <a:solidFill>
            <a:schemeClr val="accent6">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r>
              <a:rPr lang="en-US" sz="2700" spc="200" dirty="0" smtClean="0">
                <a:solidFill>
                  <a:schemeClr val="tx1"/>
                </a:solidFill>
                <a:latin typeface="Berthold City Bold"/>
                <a:cs typeface="Berthold City Bold"/>
              </a:rPr>
              <a:t>  </a:t>
            </a:r>
            <a:endParaRPr lang="en-US" sz="2000" spc="200" dirty="0">
              <a:solidFill>
                <a:schemeClr val="tx1"/>
              </a:solidFill>
              <a:latin typeface="+mj-lt"/>
              <a:cs typeface="Arial" panose="020B0604020202020204" pitchFamily="34" charset="0"/>
            </a:endParaRPr>
          </a:p>
        </p:txBody>
      </p:sp>
      <p:sp>
        <p:nvSpPr>
          <p:cNvPr id="2" name="Text Placeholder 1"/>
          <p:cNvSpPr>
            <a:spLocks noGrp="1"/>
          </p:cNvSpPr>
          <p:nvPr>
            <p:ph type="body" idx="1"/>
          </p:nvPr>
        </p:nvSpPr>
        <p:spPr>
          <a:xfrm>
            <a:off x="533399" y="1371600"/>
            <a:ext cx="3810001" cy="533400"/>
          </a:xfrm>
        </p:spPr>
        <p:txBody>
          <a:bodyPr>
            <a:noAutofit/>
          </a:bodyPr>
          <a:lstStyle/>
          <a:p>
            <a:pPr algn="ctr">
              <a:buFont typeface="Wingdings 2" pitchFamily="-111" charset="2"/>
              <a:buNone/>
              <a:defRPr/>
            </a:pPr>
            <a:r>
              <a:rPr lang="en-US" sz="2800" dirty="0" smtClean="0">
                <a:solidFill>
                  <a:schemeClr val="tx1"/>
                </a:solidFill>
              </a:rPr>
              <a:t>Genetics </a:t>
            </a:r>
            <a:r>
              <a:rPr sz="1600" b="0" dirty="0" smtClean="0">
                <a:solidFill>
                  <a:schemeClr val="tx1"/>
                </a:solidFill>
              </a:rPr>
              <a:t>(5%)</a:t>
            </a:r>
            <a:endParaRPr sz="1600" u="sng" dirty="0">
              <a:solidFill>
                <a:schemeClr val="tx1"/>
              </a:solidFill>
            </a:endParaRPr>
          </a:p>
        </p:txBody>
      </p:sp>
      <p:sp>
        <p:nvSpPr>
          <p:cNvPr id="19460" name="Content Placeholder 3"/>
          <p:cNvSpPr>
            <a:spLocks noGrp="1"/>
          </p:cNvSpPr>
          <p:nvPr>
            <p:ph sz="half" idx="2"/>
          </p:nvPr>
        </p:nvSpPr>
        <p:spPr>
          <a:xfrm>
            <a:off x="423041" y="2057400"/>
            <a:ext cx="4041775" cy="3810000"/>
          </a:xfrm>
        </p:spPr>
        <p:txBody>
          <a:bodyPr/>
          <a:lstStyle/>
          <a:p>
            <a:r>
              <a:rPr lang="en-US" sz="2400" dirty="0" smtClean="0">
                <a:ea typeface="ＭＳ Ｐゴシック" pitchFamily="34" charset="-128"/>
              </a:rPr>
              <a:t>Health differences based on </a:t>
            </a:r>
            <a:r>
              <a:rPr lang="en-US" sz="2400" b="1" u="sng" dirty="0" smtClean="0">
                <a:solidFill>
                  <a:srgbClr val="FF0000"/>
                </a:solidFill>
                <a:ea typeface="ＭＳ Ｐゴシック" pitchFamily="34" charset="-128"/>
              </a:rPr>
              <a:t>genetic</a:t>
            </a:r>
            <a:r>
              <a:rPr lang="en-US" sz="2400" b="1" dirty="0" smtClean="0">
                <a:ea typeface="ＭＳ Ｐゴシック" pitchFamily="34" charset="-128"/>
              </a:rPr>
              <a:t> </a:t>
            </a:r>
            <a:r>
              <a:rPr lang="en-US" sz="2400" dirty="0" smtClean="0">
                <a:ea typeface="ＭＳ Ｐゴシック" pitchFamily="34" charset="-128"/>
              </a:rPr>
              <a:t>variations. </a:t>
            </a:r>
            <a:r>
              <a:rPr lang="en-US" dirty="0" smtClean="0">
                <a:ea typeface="ＭＳ Ｐゴシック" pitchFamily="34" charset="-128"/>
              </a:rPr>
              <a:t/>
            </a:r>
            <a:br>
              <a:rPr lang="en-US" dirty="0" smtClean="0">
                <a:ea typeface="ＭＳ Ｐゴシック" pitchFamily="34" charset="-128"/>
              </a:rPr>
            </a:br>
            <a:endParaRPr lang="en-US" dirty="0" smtClean="0">
              <a:ea typeface="ＭＳ Ｐゴシック" pitchFamily="34" charset="-128"/>
            </a:endParaRPr>
          </a:p>
          <a:p>
            <a:r>
              <a:rPr lang="en-US" sz="2400" dirty="0" smtClean="0">
                <a:ea typeface="ＭＳ Ｐゴシック" pitchFamily="34" charset="-128"/>
              </a:rPr>
              <a:t>Examples:</a:t>
            </a:r>
          </a:p>
          <a:p>
            <a:pPr lvl="1"/>
            <a:r>
              <a:rPr lang="en-US" dirty="0" smtClean="0">
                <a:ea typeface="ＭＳ Ｐゴシック" pitchFamily="34" charset="-128"/>
              </a:rPr>
              <a:t>Sickle Cell Disease</a:t>
            </a:r>
          </a:p>
          <a:p>
            <a:pPr lvl="1"/>
            <a:r>
              <a:rPr lang="en-US" dirty="0" smtClean="0">
                <a:ea typeface="ＭＳ Ｐゴシック" pitchFamily="34" charset="-128"/>
              </a:rPr>
              <a:t>Breast Cancer Rates</a:t>
            </a:r>
          </a:p>
          <a:p>
            <a:pPr lvl="1"/>
            <a:r>
              <a:rPr lang="en-US" dirty="0" smtClean="0">
                <a:ea typeface="ＭＳ Ｐゴシック" pitchFamily="34" charset="-128"/>
              </a:rPr>
              <a:t>Skin Cancer Rates</a:t>
            </a:r>
          </a:p>
          <a:p>
            <a:pPr lvl="1">
              <a:buNone/>
            </a:pPr>
            <a:endParaRPr lang="en-US" sz="1900" dirty="0" smtClean="0">
              <a:ea typeface="ＭＳ Ｐゴシック" pitchFamily="34" charset="-128"/>
            </a:endParaRPr>
          </a:p>
        </p:txBody>
      </p:sp>
      <p:sp>
        <p:nvSpPr>
          <p:cNvPr id="19461" name="Content Placeholder 4"/>
          <p:cNvSpPr>
            <a:spLocks noGrp="1"/>
          </p:cNvSpPr>
          <p:nvPr>
            <p:ph sz="quarter" idx="4"/>
          </p:nvPr>
        </p:nvSpPr>
        <p:spPr>
          <a:xfrm>
            <a:off x="4492752" y="2057400"/>
            <a:ext cx="4008152" cy="4114800"/>
          </a:xfrm>
        </p:spPr>
        <p:txBody>
          <a:bodyPr>
            <a:normAutofit/>
          </a:bodyPr>
          <a:lstStyle/>
          <a:p>
            <a:r>
              <a:rPr lang="en-US" sz="2400" b="1" i="1" dirty="0" smtClean="0">
                <a:ea typeface="ＭＳ Ｐゴシック" pitchFamily="34" charset="-128"/>
              </a:rPr>
              <a:t>Avoidable</a:t>
            </a:r>
            <a:r>
              <a:rPr lang="en-US" sz="2400" dirty="0" smtClean="0">
                <a:ea typeface="ＭＳ Ｐゴシック" pitchFamily="34" charset="-128"/>
              </a:rPr>
              <a:t> health differences resulting from</a:t>
            </a:r>
            <a:r>
              <a:rPr lang="en-US" sz="2000" dirty="0" smtClean="0">
                <a:solidFill>
                  <a:srgbClr val="FF0000"/>
                </a:solidFill>
                <a:ea typeface="ＭＳ Ｐゴシック" pitchFamily="34" charset="-128"/>
              </a:rPr>
              <a:t>  </a:t>
            </a:r>
            <a:r>
              <a:rPr lang="en-US" sz="2000" b="1" u="sng" dirty="0" smtClean="0">
                <a:solidFill>
                  <a:srgbClr val="FF0000"/>
                </a:solidFill>
                <a:ea typeface="ＭＳ Ｐゴシック" pitchFamily="34" charset="-128"/>
              </a:rPr>
              <a:t>unequal access to resources </a:t>
            </a:r>
          </a:p>
          <a:p>
            <a:pPr>
              <a:buNone/>
            </a:pPr>
            <a:r>
              <a:rPr lang="en-US" sz="2000" b="1" dirty="0" smtClean="0">
                <a:solidFill>
                  <a:srgbClr val="FF0000"/>
                </a:solidFill>
                <a:ea typeface="ＭＳ Ｐゴシック" pitchFamily="34" charset="-128"/>
              </a:rPr>
              <a:t>     </a:t>
            </a:r>
            <a:r>
              <a:rPr lang="en-US" sz="2000" b="1" dirty="0" smtClean="0">
                <a:solidFill>
                  <a:srgbClr val="FF0000"/>
                </a:solidFill>
                <a:ea typeface="ＭＳ Ｐゴシック" pitchFamily="34" charset="-128"/>
              </a:rPr>
              <a:t>&amp; </a:t>
            </a:r>
            <a:r>
              <a:rPr lang="en-US" sz="2000" b="1" u="sng" dirty="0" smtClean="0">
                <a:solidFill>
                  <a:srgbClr val="FF0000"/>
                </a:solidFill>
                <a:ea typeface="ＭＳ Ｐゴシック" pitchFamily="34" charset="-128"/>
              </a:rPr>
              <a:t>uneven </a:t>
            </a:r>
            <a:r>
              <a:rPr lang="en-US" sz="2000" b="1" u="sng" dirty="0" smtClean="0">
                <a:solidFill>
                  <a:srgbClr val="FF0000"/>
                </a:solidFill>
                <a:ea typeface="ＭＳ Ｐゴシック" pitchFamily="34" charset="-128"/>
              </a:rPr>
              <a:t>exposure to risk</a:t>
            </a:r>
          </a:p>
          <a:p>
            <a:r>
              <a:rPr lang="en-US" sz="2400" dirty="0" smtClean="0">
                <a:ea typeface="ＭＳ Ｐゴシック" pitchFamily="34" charset="-128"/>
              </a:rPr>
              <a:t>Examples:</a:t>
            </a:r>
          </a:p>
          <a:p>
            <a:pPr lvl="1"/>
            <a:r>
              <a:rPr lang="en-US" dirty="0" smtClean="0">
                <a:ea typeface="ＭＳ Ｐゴシック" pitchFamily="34" charset="-128"/>
              </a:rPr>
              <a:t>Obesity</a:t>
            </a:r>
          </a:p>
          <a:p>
            <a:pPr lvl="1"/>
            <a:r>
              <a:rPr lang="en-US" dirty="0" smtClean="0">
                <a:ea typeface="ＭＳ Ｐゴシック" pitchFamily="34" charset="-128"/>
              </a:rPr>
              <a:t>Type 2 Diabetes</a:t>
            </a:r>
          </a:p>
          <a:p>
            <a:pPr lvl="1"/>
            <a:r>
              <a:rPr lang="en-US" dirty="0" smtClean="0">
                <a:ea typeface="ＭＳ Ｐゴシック" pitchFamily="34" charset="-128"/>
              </a:rPr>
              <a:t>Heart Disease</a:t>
            </a:r>
          </a:p>
          <a:p>
            <a:pPr lvl="1"/>
            <a:r>
              <a:rPr lang="en-US" dirty="0" smtClean="0">
                <a:ea typeface="ＭＳ Ｐゴシック" pitchFamily="34" charset="-128"/>
              </a:rPr>
              <a:t>Infant Mortality</a:t>
            </a:r>
          </a:p>
          <a:p>
            <a:pPr lvl="1"/>
            <a:r>
              <a:rPr lang="en-US" dirty="0" smtClean="0">
                <a:ea typeface="ＭＳ Ｐゴシック" pitchFamily="34" charset="-128"/>
              </a:rPr>
              <a:t>Asthma</a:t>
            </a:r>
          </a:p>
          <a:p>
            <a:pPr>
              <a:buNone/>
            </a:pPr>
            <a:endParaRPr lang="en-US" sz="2000" dirty="0" smtClean="0">
              <a:ea typeface="ＭＳ Ｐゴシック" pitchFamily="34" charset="-128"/>
            </a:endParaRPr>
          </a:p>
        </p:txBody>
      </p:sp>
      <p:sp>
        <p:nvSpPr>
          <p:cNvPr id="3" name="Text Placeholder 2"/>
          <p:cNvSpPr>
            <a:spLocks noGrp="1"/>
          </p:cNvSpPr>
          <p:nvPr>
            <p:ph type="body" sz="quarter" idx="3"/>
          </p:nvPr>
        </p:nvSpPr>
        <p:spPr>
          <a:xfrm>
            <a:off x="4572000" y="1241809"/>
            <a:ext cx="3810000" cy="586991"/>
          </a:xfrm>
        </p:spPr>
        <p:txBody>
          <a:bodyPr/>
          <a:lstStyle/>
          <a:p>
            <a:pPr algn="ctr">
              <a:buFont typeface="Wingdings 2" pitchFamily="-111" charset="2"/>
              <a:buNone/>
              <a:defRPr/>
            </a:pPr>
            <a:r>
              <a:rPr lang="en-US" sz="2800" dirty="0" smtClean="0">
                <a:solidFill>
                  <a:schemeClr val="tx1"/>
                </a:solidFill>
              </a:rPr>
              <a:t>Social Conditions </a:t>
            </a:r>
            <a:r>
              <a:rPr lang="en-US" sz="1400" b="0" dirty="0" smtClean="0">
                <a:solidFill>
                  <a:schemeClr val="tx1"/>
                </a:solidFill>
              </a:rPr>
              <a:t>(55%)</a:t>
            </a:r>
            <a:endParaRPr lang="en-US" sz="2800" u="sng" dirty="0">
              <a:solidFill>
                <a:schemeClr val="tx1"/>
              </a:solidFill>
            </a:endParaRPr>
          </a:p>
        </p:txBody>
      </p:sp>
      <p:pic>
        <p:nvPicPr>
          <p:cNvPr id="2050" name="Picture 2" descr="C:\Users\acabal1\AppData\Local\Microsoft\Windows\Temporary Internet Files\Content.IE5\G89OTS4H\MC90043691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59730">
            <a:off x="2594426" y="2666304"/>
            <a:ext cx="1828572" cy="18285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cabal1\AppData\Local\Microsoft\Windows\Temporary Internet Files\Content.IE5\BFUNFP5J\MP900448707[1].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167" b="96167" l="10000" r="93000"/>
                    </a14:imgEffect>
                  </a14:imgLayer>
                </a14:imgProps>
              </a:ext>
              <a:ext uri="{28A0092B-C50C-407E-A947-70E740481C1C}">
                <a14:useLocalDpi xmlns:a14="http://schemas.microsoft.com/office/drawing/2010/main" val="0"/>
              </a:ext>
            </a:extLst>
          </a:blip>
          <a:srcRect/>
          <a:stretch>
            <a:fillRect/>
          </a:stretch>
        </p:blipFill>
        <p:spPr bwMode="auto">
          <a:xfrm>
            <a:off x="6295072" y="3617791"/>
            <a:ext cx="2236280" cy="16772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acabal1\AppData\Local\Microsoft\Windows\Temporary Internet Files\Content.IE5\QEP80W2M\MP900430517[1].jpg"/>
          <p:cNvPicPr>
            <a:picLocks noChangeAspect="1" noChangeArrowheads="1"/>
          </p:cNvPicPr>
          <p:nvPr/>
        </p:nvPicPr>
        <p:blipFill rotWithShape="1">
          <a:blip r:embed="rId3">
            <a:extLst>
              <a:ext uri="{28A0092B-C50C-407E-A947-70E740481C1C}">
                <a14:useLocalDpi xmlns:a14="http://schemas.microsoft.com/office/drawing/2010/main" val="0"/>
              </a:ext>
            </a:extLst>
          </a:blip>
          <a:srcRect l="11247"/>
          <a:stretch/>
        </p:blipFill>
        <p:spPr bwMode="auto">
          <a:xfrm>
            <a:off x="0" y="-12970"/>
            <a:ext cx="9144000" cy="8433322"/>
          </a:xfrm>
          <a:prstGeom prst="rect">
            <a:avLst/>
          </a:prstGeom>
          <a:noFill/>
          <a:extLst>
            <a:ext uri="{909E8E84-426E-40DD-AFC4-6F175D3DCCD1}">
              <a14:hiddenFill xmlns:a14="http://schemas.microsoft.com/office/drawing/2010/main">
                <a:solidFill>
                  <a:srgbClr val="FFFFFF"/>
                </a:solidFill>
              </a14:hiddenFill>
            </a:ext>
          </a:extLst>
        </p:spPr>
      </p:pic>
      <p:sp>
        <p:nvSpPr>
          <p:cNvPr id="21506" name="Rectangle 5"/>
          <p:cNvSpPr>
            <a:spLocks noChangeArrowheads="1"/>
          </p:cNvSpPr>
          <p:nvPr/>
        </p:nvSpPr>
        <p:spPr bwMode="auto">
          <a:xfrm>
            <a:off x="222115" y="2667000"/>
            <a:ext cx="2971800" cy="2895600"/>
          </a:xfrm>
          <a:prstGeom prst="ellipse">
            <a:avLst/>
          </a:prstGeom>
          <a:noFill/>
          <a:ln w="38100">
            <a:solidFill>
              <a:schemeClr val="bg1"/>
            </a:solidFill>
            <a:miter lim="800000"/>
            <a:headEnd/>
            <a:tailEnd/>
          </a:ln>
        </p:spPr>
        <p:txBody>
          <a:bodyPr wrap="none" anchor="ctr"/>
          <a:lstStyle/>
          <a:p>
            <a:pPr algn="ctr"/>
            <a:endParaRPr lang="en-US" sz="3600">
              <a:solidFill>
                <a:schemeClr val="bg1"/>
              </a:solidFill>
            </a:endParaRPr>
          </a:p>
        </p:txBody>
      </p:sp>
      <p:sp>
        <p:nvSpPr>
          <p:cNvPr id="21507" name="Rectangle 7"/>
          <p:cNvSpPr>
            <a:spLocks noChangeArrowheads="1"/>
          </p:cNvSpPr>
          <p:nvPr/>
        </p:nvSpPr>
        <p:spPr bwMode="auto">
          <a:xfrm>
            <a:off x="5715000" y="2667000"/>
            <a:ext cx="3124200" cy="3352800"/>
          </a:xfrm>
          <a:prstGeom prst="ellipse">
            <a:avLst/>
          </a:prstGeom>
          <a:noFill/>
          <a:ln w="38100">
            <a:solidFill>
              <a:schemeClr val="bg1"/>
            </a:solidFill>
            <a:miter lim="800000"/>
            <a:headEnd/>
            <a:tailEnd/>
          </a:ln>
        </p:spPr>
        <p:txBody>
          <a:bodyPr wrap="none" anchor="ctr"/>
          <a:lstStyle/>
          <a:p>
            <a:pPr algn="ctr"/>
            <a:endParaRPr lang="en-US" sz="3600"/>
          </a:p>
        </p:txBody>
      </p:sp>
      <p:sp>
        <p:nvSpPr>
          <p:cNvPr id="19468" name="Rectangle 11"/>
          <p:cNvSpPr>
            <a:spLocks noChangeArrowheads="1"/>
          </p:cNvSpPr>
          <p:nvPr/>
        </p:nvSpPr>
        <p:spPr bwMode="auto">
          <a:xfrm>
            <a:off x="3276600" y="3200400"/>
            <a:ext cx="2362200" cy="2977896"/>
          </a:xfrm>
          <a:prstGeom prst="ellipse">
            <a:avLst/>
          </a:prstGeom>
          <a:noFill/>
          <a:ln w="38100" algn="ctr">
            <a:solidFill>
              <a:schemeClr val="bg1"/>
            </a:solidFill>
            <a:miter lim="800000"/>
            <a:headEnd/>
            <a:tailEnd/>
          </a:ln>
        </p:spPr>
        <p:txBody>
          <a:bodyPr wrap="none" anchor="ctr"/>
          <a:lstStyle/>
          <a:p>
            <a:pPr algn="ctr">
              <a:defRPr/>
            </a:pPr>
            <a:endParaRPr lang="en-US" sz="3600">
              <a:latin typeface="Times New Roman" pitchFamily="-112" charset="0"/>
              <a:cs typeface="Arial" charset="0"/>
            </a:endParaRPr>
          </a:p>
        </p:txBody>
      </p:sp>
      <p:sp>
        <p:nvSpPr>
          <p:cNvPr id="19466" name="Rectangle 9"/>
          <p:cNvSpPr>
            <a:spLocks noChangeArrowheads="1"/>
          </p:cNvSpPr>
          <p:nvPr/>
        </p:nvSpPr>
        <p:spPr bwMode="auto">
          <a:xfrm>
            <a:off x="3505200" y="1600200"/>
            <a:ext cx="2286000" cy="914400"/>
          </a:xfrm>
          <a:prstGeom prst="ellipse">
            <a:avLst/>
          </a:prstGeom>
          <a:noFill/>
          <a:ln w="38100" algn="ctr">
            <a:solidFill>
              <a:schemeClr val="bg1"/>
            </a:solidFill>
            <a:miter lim="800000"/>
            <a:headEnd/>
            <a:tailEnd/>
          </a:ln>
        </p:spPr>
        <p:txBody>
          <a:bodyPr wrap="none" anchor="ctr"/>
          <a:lstStyle/>
          <a:p>
            <a:pPr algn="ctr">
              <a:defRPr/>
            </a:pPr>
            <a:endParaRPr lang="en-US" sz="3600">
              <a:noFill/>
              <a:latin typeface="Times New Roman" pitchFamily="-112" charset="0"/>
              <a:cs typeface="Arial" charset="0"/>
            </a:endParaRPr>
          </a:p>
        </p:txBody>
      </p:sp>
      <p:sp>
        <p:nvSpPr>
          <p:cNvPr id="21510" name="Rectangle 2"/>
          <p:cNvSpPr>
            <a:spLocks noGrp="1" noChangeArrowheads="1"/>
          </p:cNvSpPr>
          <p:nvPr>
            <p:ph idx="1"/>
          </p:nvPr>
        </p:nvSpPr>
        <p:spPr>
          <a:xfrm>
            <a:off x="222115" y="2866822"/>
            <a:ext cx="2997740" cy="2495955"/>
          </a:xfrm>
        </p:spPr>
        <p:txBody>
          <a:bodyPr>
            <a:normAutofit/>
          </a:bodyPr>
          <a:lstStyle/>
          <a:p>
            <a:pPr algn="ctr">
              <a:lnSpc>
                <a:spcPct val="90000"/>
              </a:lnSpc>
              <a:buFontTx/>
              <a:buNone/>
            </a:pPr>
            <a:r>
              <a:rPr lang="en-US" sz="2000" b="1" dirty="0" smtClean="0">
                <a:solidFill>
                  <a:schemeClr val="bg1"/>
                </a:solidFill>
                <a:ea typeface="ＭＳ Ｐゴシック" pitchFamily="34" charset="-128"/>
              </a:rPr>
              <a:t>Parks</a:t>
            </a:r>
          </a:p>
          <a:p>
            <a:pPr algn="ctr">
              <a:lnSpc>
                <a:spcPct val="90000"/>
              </a:lnSpc>
              <a:buFontTx/>
              <a:buNone/>
            </a:pPr>
            <a:r>
              <a:rPr lang="en-US" sz="2000" b="1" dirty="0" smtClean="0">
                <a:solidFill>
                  <a:schemeClr val="bg1"/>
                </a:solidFill>
                <a:ea typeface="ＭＳ Ｐゴシック" pitchFamily="34" charset="-128"/>
              </a:rPr>
              <a:t>Sidewalks</a:t>
            </a:r>
          </a:p>
          <a:p>
            <a:pPr algn="ctr">
              <a:lnSpc>
                <a:spcPct val="90000"/>
              </a:lnSpc>
              <a:buFontTx/>
              <a:buNone/>
            </a:pPr>
            <a:r>
              <a:rPr lang="en-US" sz="2000" b="1" dirty="0" smtClean="0">
                <a:solidFill>
                  <a:schemeClr val="bg1"/>
                </a:solidFill>
                <a:ea typeface="ＭＳ Ｐゴシック" pitchFamily="34" charset="-128"/>
              </a:rPr>
              <a:t>Grocery Stores</a:t>
            </a:r>
          </a:p>
          <a:p>
            <a:pPr algn="ctr">
              <a:lnSpc>
                <a:spcPct val="90000"/>
              </a:lnSpc>
              <a:buFontTx/>
              <a:buNone/>
            </a:pPr>
            <a:r>
              <a:rPr lang="en-US" sz="2000" b="1" dirty="0" smtClean="0">
                <a:solidFill>
                  <a:schemeClr val="bg1"/>
                </a:solidFill>
                <a:ea typeface="ＭＳ Ｐゴシック" pitchFamily="34" charset="-128"/>
              </a:rPr>
              <a:t>Financial Institutions</a:t>
            </a:r>
          </a:p>
          <a:p>
            <a:pPr algn="ctr">
              <a:lnSpc>
                <a:spcPct val="90000"/>
              </a:lnSpc>
              <a:buFontTx/>
              <a:buNone/>
            </a:pPr>
            <a:r>
              <a:rPr lang="en-US" sz="2000" b="1" dirty="0" smtClean="0">
                <a:solidFill>
                  <a:schemeClr val="bg1"/>
                </a:solidFill>
                <a:ea typeface="ＭＳ Ｐゴシック" pitchFamily="34" charset="-128"/>
              </a:rPr>
              <a:t>Better Performing Schools</a:t>
            </a:r>
          </a:p>
          <a:p>
            <a:pPr algn="ctr">
              <a:lnSpc>
                <a:spcPct val="90000"/>
              </a:lnSpc>
              <a:buFontTx/>
              <a:buNone/>
            </a:pPr>
            <a:r>
              <a:rPr lang="en-US" sz="2000" b="1" dirty="0" smtClean="0">
                <a:solidFill>
                  <a:schemeClr val="bg1"/>
                </a:solidFill>
                <a:ea typeface="ＭＳ Ｐゴシック" pitchFamily="34" charset="-128"/>
              </a:rPr>
              <a:t>Good Public Transportation</a:t>
            </a:r>
          </a:p>
        </p:txBody>
      </p:sp>
      <p:sp>
        <p:nvSpPr>
          <p:cNvPr id="2" name="Slide Number Placeholder 1"/>
          <p:cNvSpPr>
            <a:spLocks noGrp="1"/>
          </p:cNvSpPr>
          <p:nvPr>
            <p:ph type="sldNum" sz="quarter" idx="12"/>
          </p:nvPr>
        </p:nvSpPr>
        <p:spPr/>
        <p:txBody>
          <a:bodyPr/>
          <a:lstStyle/>
          <a:p>
            <a:pPr>
              <a:defRPr/>
            </a:pPr>
            <a:fld id="{72D52E28-40E0-425A-AC2C-D115BFD12EC5}" type="slidenum">
              <a:rPr lang="en-US" smtClean="0"/>
              <a:pPr>
                <a:defRPr/>
              </a:pPr>
              <a:t>9</a:t>
            </a:fld>
            <a:endParaRPr lang="en-US"/>
          </a:p>
        </p:txBody>
      </p:sp>
      <p:sp>
        <p:nvSpPr>
          <p:cNvPr id="21511" name="Rectangle 3"/>
          <p:cNvSpPr>
            <a:spLocks noGrp="1" noChangeArrowheads="1"/>
          </p:cNvSpPr>
          <p:nvPr>
            <p:ph type="body" sz="half" idx="4294967295"/>
          </p:nvPr>
        </p:nvSpPr>
        <p:spPr>
          <a:xfrm>
            <a:off x="5794248" y="3124200"/>
            <a:ext cx="3041904" cy="2758944"/>
          </a:xfrm>
        </p:spPr>
        <p:txBody>
          <a:bodyPr>
            <a:noAutofit/>
          </a:bodyPr>
          <a:lstStyle/>
          <a:p>
            <a:pPr algn="ctr">
              <a:lnSpc>
                <a:spcPct val="90000"/>
              </a:lnSpc>
              <a:buFontTx/>
              <a:buNone/>
            </a:pPr>
            <a:r>
              <a:rPr lang="en-US" sz="2000" b="1" dirty="0" smtClean="0">
                <a:solidFill>
                  <a:schemeClr val="bg1"/>
                </a:solidFill>
                <a:ea typeface="ＭＳ Ｐゴシック" pitchFamily="34" charset="-128"/>
              </a:rPr>
              <a:t>Fast Food Restaurants</a:t>
            </a:r>
          </a:p>
          <a:p>
            <a:pPr algn="ctr">
              <a:lnSpc>
                <a:spcPct val="90000"/>
              </a:lnSpc>
              <a:buFontTx/>
              <a:buNone/>
            </a:pPr>
            <a:r>
              <a:rPr lang="en-US" sz="2000" b="1" dirty="0" smtClean="0">
                <a:solidFill>
                  <a:schemeClr val="bg1"/>
                </a:solidFill>
                <a:ea typeface="ＭＳ Ｐゴシック" pitchFamily="34" charset="-128"/>
              </a:rPr>
              <a:t>Liquor Stores</a:t>
            </a:r>
          </a:p>
          <a:p>
            <a:pPr algn="ctr">
              <a:lnSpc>
                <a:spcPct val="90000"/>
              </a:lnSpc>
              <a:buFontTx/>
              <a:buNone/>
            </a:pPr>
            <a:r>
              <a:rPr lang="en-US" sz="2000" b="1" dirty="0" smtClean="0">
                <a:solidFill>
                  <a:schemeClr val="bg1"/>
                </a:solidFill>
                <a:ea typeface="ＭＳ Ｐゴシック" pitchFamily="34" charset="-128"/>
              </a:rPr>
              <a:t>Unsafe/Limited Parks</a:t>
            </a:r>
          </a:p>
          <a:p>
            <a:pPr algn="ctr">
              <a:lnSpc>
                <a:spcPct val="90000"/>
              </a:lnSpc>
              <a:buFontTx/>
              <a:buNone/>
            </a:pPr>
            <a:r>
              <a:rPr lang="en-US" sz="2000" b="1" dirty="0" smtClean="0">
                <a:solidFill>
                  <a:schemeClr val="bg1"/>
                </a:solidFill>
                <a:ea typeface="ＭＳ Ｐゴシック" pitchFamily="34" charset="-128"/>
              </a:rPr>
              <a:t>Poor Performing Schools</a:t>
            </a:r>
          </a:p>
          <a:p>
            <a:pPr algn="ctr">
              <a:lnSpc>
                <a:spcPct val="90000"/>
              </a:lnSpc>
              <a:buFontTx/>
              <a:buNone/>
            </a:pPr>
            <a:r>
              <a:rPr lang="en-US" sz="2000" b="1" dirty="0" smtClean="0">
                <a:solidFill>
                  <a:schemeClr val="bg1"/>
                </a:solidFill>
                <a:ea typeface="ＭＳ Ｐゴシック" pitchFamily="34" charset="-128"/>
              </a:rPr>
              <a:t>Increased Pollution and Toxic Waste Sites</a:t>
            </a:r>
          </a:p>
          <a:p>
            <a:pPr algn="ctr">
              <a:lnSpc>
                <a:spcPct val="90000"/>
              </a:lnSpc>
              <a:buFontTx/>
              <a:buNone/>
            </a:pPr>
            <a:r>
              <a:rPr lang="en-US" sz="2000" b="1" dirty="0" smtClean="0">
                <a:solidFill>
                  <a:schemeClr val="bg1"/>
                </a:solidFill>
                <a:ea typeface="ＭＳ Ｐゴシック" pitchFamily="34" charset="-128"/>
              </a:rPr>
              <a:t>Limited Public Transportation</a:t>
            </a:r>
          </a:p>
        </p:txBody>
      </p:sp>
      <p:sp>
        <p:nvSpPr>
          <p:cNvPr id="21512" name="Text Box 4"/>
          <p:cNvSpPr txBox="1">
            <a:spLocks noChangeArrowheads="1"/>
          </p:cNvSpPr>
          <p:nvPr/>
        </p:nvSpPr>
        <p:spPr bwMode="auto">
          <a:xfrm>
            <a:off x="228600" y="1560513"/>
            <a:ext cx="3200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sz="2800" b="1" u="sng" dirty="0">
                <a:solidFill>
                  <a:schemeClr val="bg1"/>
                </a:solidFill>
                <a:latin typeface="Arial" pitchFamily="34" charset="0"/>
              </a:rPr>
              <a:t>Communities of Opportunity</a:t>
            </a:r>
          </a:p>
        </p:txBody>
      </p:sp>
      <p:sp>
        <p:nvSpPr>
          <p:cNvPr id="21513" name="Text Box 6"/>
          <p:cNvSpPr txBox="1">
            <a:spLocks noChangeArrowheads="1"/>
          </p:cNvSpPr>
          <p:nvPr/>
        </p:nvSpPr>
        <p:spPr bwMode="auto">
          <a:xfrm>
            <a:off x="5791200" y="1560513"/>
            <a:ext cx="3124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sz="2800" b="1" u="sng" dirty="0">
                <a:solidFill>
                  <a:schemeClr val="bg1"/>
                </a:solidFill>
                <a:latin typeface="Arial" pitchFamily="34" charset="0"/>
              </a:rPr>
              <a:t>Low- Income Communities</a:t>
            </a:r>
          </a:p>
        </p:txBody>
      </p:sp>
      <p:sp>
        <p:nvSpPr>
          <p:cNvPr id="21514" name="Text Box 8"/>
          <p:cNvSpPr txBox="1">
            <a:spLocks noChangeArrowheads="1"/>
          </p:cNvSpPr>
          <p:nvPr/>
        </p:nvSpPr>
        <p:spPr bwMode="auto">
          <a:xfrm>
            <a:off x="3581400" y="1683623"/>
            <a:ext cx="2209800" cy="830997"/>
          </a:xfrm>
          <a:prstGeom prst="rect">
            <a:avLst/>
          </a:prstGeom>
          <a:noFill/>
          <a:ln>
            <a:noFill/>
          </a:ln>
          <a:extLst/>
        </p:spPr>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sz="2400" b="1" dirty="0">
                <a:solidFill>
                  <a:schemeClr val="bg1"/>
                </a:solidFill>
                <a:latin typeface="Arial" pitchFamily="34" charset="0"/>
              </a:rPr>
              <a:t>Good Health Status</a:t>
            </a:r>
          </a:p>
        </p:txBody>
      </p:sp>
      <p:sp>
        <p:nvSpPr>
          <p:cNvPr id="21515" name="Text Box 10"/>
          <p:cNvSpPr txBox="1">
            <a:spLocks noChangeArrowheads="1"/>
          </p:cNvSpPr>
          <p:nvPr/>
        </p:nvSpPr>
        <p:spPr bwMode="auto">
          <a:xfrm>
            <a:off x="3352800" y="3574820"/>
            <a:ext cx="2209800" cy="2308324"/>
          </a:xfrm>
          <a:prstGeom prst="rect">
            <a:avLst/>
          </a:prstGeom>
          <a:noFill/>
          <a:ln>
            <a:noFill/>
          </a:ln>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b="1" dirty="0">
                <a:solidFill>
                  <a:schemeClr val="bg1"/>
                </a:solidFill>
                <a:latin typeface="Arial" pitchFamily="34" charset="0"/>
              </a:rPr>
              <a:t>Poor Health </a:t>
            </a:r>
            <a:endParaRPr lang="en-US" b="1" dirty="0" smtClean="0">
              <a:solidFill>
                <a:schemeClr val="bg1"/>
              </a:solidFill>
              <a:latin typeface="Arial" pitchFamily="34" charset="0"/>
            </a:endParaRPr>
          </a:p>
          <a:p>
            <a:pPr algn="ctr" eaLnBrk="1" hangingPunct="1"/>
            <a:r>
              <a:rPr lang="en-US" b="1" dirty="0" smtClean="0">
                <a:solidFill>
                  <a:schemeClr val="bg1"/>
                </a:solidFill>
                <a:latin typeface="Arial" pitchFamily="34" charset="0"/>
              </a:rPr>
              <a:t>Status</a:t>
            </a:r>
            <a:endParaRPr lang="en-US" b="1" dirty="0">
              <a:solidFill>
                <a:schemeClr val="bg1"/>
              </a:solidFill>
              <a:latin typeface="Arial" pitchFamily="34" charset="0"/>
            </a:endParaRPr>
          </a:p>
          <a:p>
            <a:pPr algn="ctr" eaLnBrk="1" hangingPunct="1"/>
            <a:r>
              <a:rPr lang="en-US" b="1" dirty="0">
                <a:solidFill>
                  <a:schemeClr val="bg1"/>
                </a:solidFill>
                <a:latin typeface="Arial" pitchFamily="34" charset="0"/>
              </a:rPr>
              <a:t>contributes to health disparities:</a:t>
            </a:r>
          </a:p>
          <a:p>
            <a:pPr algn="ctr" eaLnBrk="1" hangingPunct="1"/>
            <a:r>
              <a:rPr lang="en-US" b="1" dirty="0">
                <a:solidFill>
                  <a:schemeClr val="bg1"/>
                </a:solidFill>
                <a:latin typeface="Arial" pitchFamily="34" charset="0"/>
              </a:rPr>
              <a:t>Obesity</a:t>
            </a:r>
          </a:p>
          <a:p>
            <a:pPr algn="ctr" eaLnBrk="1" hangingPunct="1"/>
            <a:r>
              <a:rPr lang="en-US" b="1" dirty="0">
                <a:solidFill>
                  <a:schemeClr val="bg1"/>
                </a:solidFill>
                <a:latin typeface="Arial" pitchFamily="34" charset="0"/>
              </a:rPr>
              <a:t>Diabetes</a:t>
            </a:r>
          </a:p>
          <a:p>
            <a:pPr algn="ctr" eaLnBrk="1" hangingPunct="1"/>
            <a:r>
              <a:rPr lang="en-US" b="1" dirty="0">
                <a:solidFill>
                  <a:schemeClr val="bg1"/>
                </a:solidFill>
                <a:latin typeface="Arial" pitchFamily="34" charset="0"/>
              </a:rPr>
              <a:t>Asthma</a:t>
            </a:r>
          </a:p>
          <a:p>
            <a:pPr algn="ctr" eaLnBrk="1" hangingPunct="1"/>
            <a:r>
              <a:rPr lang="en-US" b="1" dirty="0">
                <a:solidFill>
                  <a:schemeClr val="bg1"/>
                </a:solidFill>
                <a:latin typeface="Arial" pitchFamily="34" charset="0"/>
              </a:rPr>
              <a:t>Infant mortality</a:t>
            </a:r>
          </a:p>
        </p:txBody>
      </p:sp>
      <p:cxnSp>
        <p:nvCxnSpPr>
          <p:cNvPr id="21516" name="AutoShape 12"/>
          <p:cNvCxnSpPr>
            <a:cxnSpLocks noChangeShapeType="1"/>
          </p:cNvCxnSpPr>
          <p:nvPr/>
        </p:nvCxnSpPr>
        <p:spPr bwMode="auto">
          <a:xfrm flipV="1">
            <a:off x="2876550" y="2514600"/>
            <a:ext cx="1257300" cy="609600"/>
          </a:xfrm>
          <a:prstGeom prst="curvedConnector2">
            <a:avLst/>
          </a:prstGeom>
          <a:noFill/>
          <a:ln w="57150">
            <a:solidFill>
              <a:schemeClr val="accent6"/>
            </a:solidFill>
            <a:round/>
            <a:headEnd/>
            <a:tailEnd type="triangle" w="med" len="med"/>
          </a:ln>
          <a:extLst>
            <a:ext uri="{909E8E84-426E-40DD-AFC4-6F175D3DCCD1}">
              <a14:hiddenFill xmlns:a14="http://schemas.microsoft.com/office/drawing/2010/main">
                <a:noFill/>
              </a14:hiddenFill>
            </a:ext>
          </a:extLst>
        </p:spPr>
      </p:cxnSp>
      <p:cxnSp>
        <p:nvCxnSpPr>
          <p:cNvPr id="21517" name="AutoShape 13"/>
          <p:cNvCxnSpPr>
            <a:cxnSpLocks noChangeShapeType="1"/>
          </p:cNvCxnSpPr>
          <p:nvPr/>
        </p:nvCxnSpPr>
        <p:spPr bwMode="auto">
          <a:xfrm rot="10800000" flipV="1">
            <a:off x="4876800" y="2439173"/>
            <a:ext cx="1143000" cy="761227"/>
          </a:xfrm>
          <a:prstGeom prst="curvedConnector3">
            <a:avLst>
              <a:gd name="adj1" fmla="val 50000"/>
            </a:avLst>
          </a:prstGeom>
          <a:noFill/>
          <a:ln w="57150">
            <a:solidFill>
              <a:schemeClr val="accent6"/>
            </a:solidFill>
            <a:round/>
            <a:headEnd/>
            <a:tailEnd type="triangle" w="med" len="med"/>
          </a:ln>
          <a:extLst>
            <a:ext uri="{909E8E84-426E-40DD-AFC4-6F175D3DCCD1}">
              <a14:hiddenFill xmlns:a14="http://schemas.microsoft.com/office/drawing/2010/main">
                <a:noFill/>
              </a14:hiddenFill>
            </a:ext>
          </a:extLst>
        </p:spPr>
      </p:cxnSp>
      <p:sp>
        <p:nvSpPr>
          <p:cNvPr id="125966" name="Rectangle 4"/>
          <p:cNvSpPr>
            <a:spLocks noChangeArrowheads="1"/>
          </p:cNvSpPr>
          <p:nvPr/>
        </p:nvSpPr>
        <p:spPr bwMode="auto">
          <a:xfrm>
            <a:off x="914400" y="228600"/>
            <a:ext cx="7315200" cy="639763"/>
          </a:xfrm>
          <a:prstGeom prst="rect">
            <a:avLst/>
          </a:prstGeom>
          <a:noFill/>
          <a:ln>
            <a:noFill/>
          </a:ln>
          <a:extLst/>
        </p:spPr>
        <p:txBody>
          <a:bodyPr anchor="ctr"/>
          <a:lstStyle/>
          <a:p>
            <a:pPr algn="ctr">
              <a:buFont typeface="Wingdings" pitchFamily="2" charset="2"/>
              <a:buNone/>
              <a:defRPr/>
            </a:pPr>
            <a:r>
              <a:rPr lang="en-US" sz="3200" b="1" dirty="0" smtClean="0">
                <a:solidFill>
                  <a:schemeClr val="tx2"/>
                </a:solidFill>
                <a:latin typeface="+mj-lt"/>
                <a:cs typeface="Arial" charset="0"/>
              </a:rPr>
              <a:t>How Do </a:t>
            </a:r>
            <a:r>
              <a:rPr lang="en-US" sz="3200" b="1" dirty="0">
                <a:solidFill>
                  <a:schemeClr val="tx2"/>
                </a:solidFill>
                <a:latin typeface="+mj-lt"/>
                <a:cs typeface="Arial" charset="0"/>
              </a:rPr>
              <a:t>Environments Matter?</a:t>
            </a:r>
          </a:p>
        </p:txBody>
      </p:sp>
      <p:cxnSp>
        <p:nvCxnSpPr>
          <p:cNvPr id="4" name="Straight Arrow Connector 3"/>
          <p:cNvCxnSpPr/>
          <p:nvPr/>
        </p:nvCxnSpPr>
        <p:spPr>
          <a:xfrm>
            <a:off x="1708809" y="2439174"/>
            <a:ext cx="0" cy="456426"/>
          </a:xfrm>
          <a:prstGeom prst="straightConnector1">
            <a:avLst/>
          </a:prstGeom>
          <a:ln w="57150">
            <a:solidFill>
              <a:schemeClr val="accent6"/>
            </a:solidFill>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p:cNvCxnSpPr>
            <a:stCxn id="21513" idx="2"/>
            <a:endCxn id="21511" idx="0"/>
          </p:cNvCxnSpPr>
          <p:nvPr/>
        </p:nvCxnSpPr>
        <p:spPr>
          <a:xfrm flipH="1">
            <a:off x="7315200" y="2514620"/>
            <a:ext cx="38100" cy="609580"/>
          </a:xfrm>
          <a:prstGeom prst="straightConnector1">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228600" y="6178296"/>
            <a:ext cx="8686800" cy="4572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ounded Rectangle 19"/>
          <p:cNvSpPr/>
          <p:nvPr/>
        </p:nvSpPr>
        <p:spPr>
          <a:xfrm>
            <a:off x="228600" y="228600"/>
            <a:ext cx="8686800" cy="990600"/>
          </a:xfrm>
          <a:prstGeom prst="roundRect">
            <a:avLst>
              <a:gd name="adj" fmla="val 27084"/>
            </a:avLst>
          </a:prstGeom>
          <a:gradFill>
            <a:gsLst>
              <a:gs pos="0">
                <a:srgbClr val="DEAB43"/>
              </a:gs>
              <a:gs pos="100000">
                <a:srgbClr val="FCE78C"/>
              </a:gs>
            </a:gsLs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spc="200" dirty="0" smtClean="0">
                <a:solidFill>
                  <a:schemeClr val="tx1"/>
                </a:solidFill>
                <a:latin typeface="+mj-lt"/>
                <a:cs typeface="Arial" panose="020B0604020202020204" pitchFamily="34" charset="0"/>
              </a:rPr>
              <a:t>HOW DO ENVIRONMENTS MATTER?</a:t>
            </a:r>
            <a:endParaRPr lang="en-US" sz="2400" spc="200" dirty="0">
              <a:solidFill>
                <a:schemeClr val="tx1"/>
              </a:solidFill>
              <a:latin typeface="+mj-lt"/>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rgbClr val="DEAB4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9</a:t>
            </a:r>
            <a:endParaRPr lang="en-US"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0D5FD46711794DAECE7A65E950DCDD" ma:contentTypeVersion="0" ma:contentTypeDescription="Create a new document." ma:contentTypeScope="" ma:versionID="d3042f921e3debcb08b609b038a54aa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765E69-11A3-40E7-B82C-3DB713E4CCD0}">
  <ds:schemaRefs>
    <ds:schemaRef ds:uri="http://purl.org/dc/dcmitype/"/>
    <ds:schemaRef ds:uri="http://purl.org/dc/term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96CABF9D-24B0-4BC1-9E44-64C497D08B10}">
  <ds:schemaRefs>
    <ds:schemaRef ds:uri="http://schemas.microsoft.com/sharepoint/v3/contenttype/forms"/>
  </ds:schemaRefs>
</ds:datastoreItem>
</file>

<file path=customXml/itemProps3.xml><?xml version="1.0" encoding="utf-8"?>
<ds:datastoreItem xmlns:ds="http://schemas.openxmlformats.org/officeDocument/2006/customXml" ds:itemID="{9845BAFD-6DA8-4342-BB02-BAD30B7AEF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Civic</Template>
  <TotalTime>9214</TotalTime>
  <Words>2306</Words>
  <Application>Microsoft Office PowerPoint</Application>
  <PresentationFormat>On-screen Show (4:3)</PresentationFormat>
  <Paragraphs>337</Paragraphs>
  <Slides>27</Slides>
  <Notes>27</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27</vt:i4>
      </vt:variant>
    </vt:vector>
  </HeadingPairs>
  <TitlesOfParts>
    <vt:vector size="31" baseType="lpstr">
      <vt:lpstr>1_Custom Design</vt:lpstr>
      <vt:lpstr>Custom Design</vt:lpstr>
      <vt:lpstr>Office Theme</vt:lpstr>
      <vt:lpstr>Photo Editor Photo</vt:lpstr>
      <vt:lpstr>PowerPoint Presentation</vt:lpstr>
      <vt:lpstr>Session 3: Social Determinants  of Health</vt:lpstr>
      <vt:lpstr>PowerPoint Presentation</vt:lpstr>
      <vt:lpstr>PowerPoint Presentation</vt:lpstr>
      <vt:lpstr>Unnatural Causes Video: Twins</vt:lpstr>
      <vt:lpstr>PowerPoint Presentation</vt:lpstr>
      <vt:lpstr>PowerPoint Presentation</vt:lpstr>
      <vt:lpstr>One Nation, Many Health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Determinants to Health </vt:lpstr>
      <vt:lpstr>PowerPoint Presentation</vt:lpstr>
      <vt:lpstr>DOES COMMUNITY BUILDING MATTER?</vt:lpstr>
      <vt:lpstr>PowerPoint Presentation</vt:lpstr>
      <vt:lpstr>Flagstaff, Arizona Safe Routes to School Example</vt:lpstr>
      <vt:lpstr>PowerPoint Presentation</vt:lpstr>
      <vt:lpstr>Homework Options: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Resident Leadership Academy Curriculum Presentation</dc:title>
  <dc:creator>Yeni Linqui</dc:creator>
  <cp:lastModifiedBy>Hanna Kite</cp:lastModifiedBy>
  <cp:revision>662</cp:revision>
  <dcterms:created xsi:type="dcterms:W3CDTF">2010-12-14T20:25:03Z</dcterms:created>
  <dcterms:modified xsi:type="dcterms:W3CDTF">2014-08-15T20:32:58Z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0x0101003A0D5FD46711794DAECE7A65E950DCDD</vt:lpwstr>
  </property>
</Properties>
</file>