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sldIdLst>
    <p:sldId id="561" r:id="rId5"/>
    <p:sldId id="562" r:id="rId6"/>
    <p:sldId id="663" r:id="rId7"/>
    <p:sldId id="617" r:id="rId8"/>
    <p:sldId id="618" r:id="rId9"/>
    <p:sldId id="619" r:id="rId10"/>
    <p:sldId id="620" r:id="rId11"/>
    <p:sldId id="622" r:id="rId12"/>
    <p:sldId id="623" r:id="rId13"/>
    <p:sldId id="627" r:id="rId14"/>
    <p:sldId id="628" r:id="rId15"/>
    <p:sldId id="629" r:id="rId16"/>
    <p:sldId id="630" r:id="rId17"/>
    <p:sldId id="631" r:id="rId18"/>
    <p:sldId id="632" r:id="rId19"/>
    <p:sldId id="633" r:id="rId20"/>
    <p:sldId id="634" r:id="rId21"/>
    <p:sldId id="635" r:id="rId22"/>
    <p:sldId id="639" r:id="rId23"/>
    <p:sldId id="661" r:id="rId24"/>
    <p:sldId id="662" r:id="rId25"/>
    <p:sldId id="640" r:id="rId26"/>
    <p:sldId id="660" r:id="rId27"/>
    <p:sldId id="642" r:id="rId28"/>
    <p:sldId id="643" r:id="rId29"/>
    <p:sldId id="644" r:id="rId30"/>
    <p:sldId id="646" r:id="rId31"/>
    <p:sldId id="648" r:id="rId32"/>
    <p:sldId id="649" r:id="rId33"/>
    <p:sldId id="650" r:id="rId34"/>
    <p:sldId id="651" r:id="rId35"/>
    <p:sldId id="652" r:id="rId36"/>
    <p:sldId id="653" r:id="rId37"/>
    <p:sldId id="654" r:id="rId38"/>
    <p:sldId id="655" r:id="rId39"/>
    <p:sldId id="656" r:id="rId40"/>
    <p:sldId id="657" r:id="rId41"/>
    <p:sldId id="658" r:id="rId42"/>
    <p:sldId id="64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8054"/>
    <a:srgbClr val="FCE78C"/>
    <a:srgbClr val="B5D479"/>
    <a:srgbClr val="9FD4D0"/>
    <a:srgbClr val="104C28"/>
    <a:srgbClr val="C0587C"/>
    <a:srgbClr val="791344"/>
    <a:srgbClr val="DEAB43"/>
    <a:srgbClr val="CD0920"/>
    <a:srgbClr val="108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9" autoAdjust="0"/>
    <p:restoredTop sz="87053" autoAdjust="0"/>
  </p:normalViewPr>
  <p:slideViewPr>
    <p:cSldViewPr snapToGrid="0">
      <p:cViewPr>
        <p:scale>
          <a:sx n="100" d="100"/>
          <a:sy n="100" d="100"/>
        </p:scale>
        <p:origin x="-1133" y="662"/>
      </p:cViewPr>
      <p:guideLst>
        <p:guide orient="horz" pos="1310"/>
        <p:guide pos="2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6"/>
    </p:cViewPr>
  </p:sorterViewPr>
  <p:notesViewPr>
    <p:cSldViewPr snapToGrid="0">
      <p:cViewPr varScale="1">
        <p:scale>
          <a:sx n="65" d="100"/>
          <a:sy n="65" d="100"/>
        </p:scale>
        <p:origin x="-2914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C3BEB-1674-4D53-8E74-5E475EF9389C}" type="doc">
      <dgm:prSet loTypeId="urn:microsoft.com/office/officeart/2005/8/layout/pList1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74EDAA3-6949-4EF7-AC43-635BC48665D1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0" i="0" cap="all" dirty="0" smtClean="0">
              <a:latin typeface="Arial" panose="020B0604020202020204" pitchFamily="34" charset="0"/>
              <a:cs typeface="Arial" panose="020B0604020202020204" pitchFamily="34" charset="0"/>
            </a:rPr>
            <a:t>Group Leader</a:t>
          </a:r>
          <a:endParaRPr lang="en-US" sz="1600" b="0" i="0" cap="al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F439C-2C07-45D3-8D7A-B9195FA15AEA}" type="parTrans" cxnId="{407639EB-54D9-43AB-82A7-4D34EBACB2A2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35509B87-5B2A-4321-81E3-2934E655AAA4}" type="sibTrans" cxnId="{407639EB-54D9-43AB-82A7-4D34EBACB2A2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435F4D0D-5FEE-4D1C-88F2-5ECD05AA024E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0" i="0" cap="all" dirty="0" smtClean="0">
              <a:latin typeface="Arial" panose="020B0604020202020204" pitchFamily="34" charset="0"/>
              <a:cs typeface="Arial" panose="020B0604020202020204" pitchFamily="34" charset="0"/>
            </a:rPr>
            <a:t>Spokesperson</a:t>
          </a:r>
          <a:endParaRPr lang="en-US" sz="1600" b="0" i="0" cap="al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4023D9-10DA-46BB-B055-12F60A30FD87}" type="parTrans" cxnId="{2FD5C12B-33AF-4E29-A710-AA83F06531CD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0F2E900D-DEB5-4CC8-B103-309B91D26F47}" type="sibTrans" cxnId="{2FD5C12B-33AF-4E29-A710-AA83F06531CD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FCAAD786-9073-44CC-AEE3-D2D069C080E6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0" i="0" cap="all" dirty="0" smtClean="0">
              <a:latin typeface="Arial" panose="020B0604020202020204" pitchFamily="34" charset="0"/>
              <a:cs typeface="Arial" panose="020B0604020202020204" pitchFamily="34" charset="0"/>
            </a:rPr>
            <a:t>Organizer</a:t>
          </a:r>
          <a:endParaRPr lang="en-US" sz="1600" b="0" i="0" cap="al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DD7762-E330-4F34-AFC2-A6E18BC1D413}" type="parTrans" cxnId="{EEEB1800-B056-4B17-827E-60C8700350C0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8479D1C2-B5E3-4362-B5ED-12048C7D877E}" type="sibTrans" cxnId="{EEEB1800-B056-4B17-827E-60C8700350C0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015AE622-C8E1-4470-AA84-A610BEA568C2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0" i="0" cap="all" dirty="0" smtClean="0">
              <a:latin typeface="Arial" panose="020B0604020202020204" pitchFamily="34" charset="0"/>
              <a:cs typeface="Arial" panose="020B0604020202020204" pitchFamily="34" charset="0"/>
            </a:rPr>
            <a:t>Documentation</a:t>
          </a:r>
          <a:endParaRPr lang="en-US" sz="1600" b="0" i="0" cap="al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F80026-3C98-465C-AFDC-524794969523}" type="parTrans" cxnId="{A105A7E1-030C-48AE-A9E6-680CD31A1164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EDA70711-6D8D-4A7A-9807-E40EC12F3909}" type="sibTrans" cxnId="{A105A7E1-030C-48AE-A9E6-680CD31A1164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489E77AF-1CFC-40F8-B467-B8D92C302474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0" i="0" cap="all" dirty="0" smtClean="0">
              <a:latin typeface="Arial" panose="020B0604020202020204" pitchFamily="34" charset="0"/>
              <a:cs typeface="Arial" panose="020B0604020202020204" pitchFamily="34" charset="0"/>
            </a:rPr>
            <a:t>Data Collection</a:t>
          </a:r>
          <a:endParaRPr lang="en-US" sz="1600" b="0" i="0" cap="al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36A85-15E2-4750-8454-5962A34DB351}" type="parTrans" cxnId="{BDC088D5-80AB-4B6D-8325-5B70030F8E4F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9A964886-808F-4B72-9B65-9355E8D0C1C0}" type="sibTrans" cxnId="{BDC088D5-80AB-4B6D-8325-5B70030F8E4F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FB4B5559-CC78-44CB-8B16-CC3A799E65DD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0" i="0" cap="all" dirty="0" smtClean="0">
              <a:latin typeface="Arial" panose="020B0604020202020204" pitchFamily="34" charset="0"/>
              <a:cs typeface="Arial" panose="020B0604020202020204" pitchFamily="34" charset="0"/>
            </a:rPr>
            <a:t>Community Builder</a:t>
          </a:r>
          <a:endParaRPr lang="en-US" sz="1400" b="0" i="0" cap="al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6D7213-AD38-4199-A015-4923B6212DE1}" type="parTrans" cxnId="{476A2B2A-A4A6-42CF-85DA-7D534E77A9FD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80297AB1-72D2-4A71-9D7A-A8EAB135C9E8}" type="sibTrans" cxnId="{476A2B2A-A4A6-42CF-85DA-7D534E77A9FD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F61493B0-DDB2-4DDF-97DF-B70400608556}">
      <dgm:prSet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0" i="0" dirty="0" smtClean="0">
              <a:latin typeface="Arial" panose="020B0604020202020204" pitchFamily="34" charset="0"/>
              <a:cs typeface="Arial" panose="020B0604020202020204" pitchFamily="34" charset="0"/>
            </a:rPr>
            <a:t>Represents group as a whole</a:t>
          </a:r>
          <a:endParaRPr lang="en-US" sz="11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11CFD-39B5-40C8-BBE1-F2B553589144}" type="parTrans" cxnId="{9B6B9A87-C421-48EE-99B2-7ED51898C278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59F79C3D-0D35-4013-90CB-A0C6DAE79899}" type="sibTrans" cxnId="{9B6B9A87-C421-48EE-99B2-7ED51898C278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C71CADB1-D9F6-4EF3-BD4B-9D15C445870C}">
      <dgm:prSet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0" i="0" dirty="0" smtClean="0">
              <a:latin typeface="Arial" panose="020B0604020202020204" pitchFamily="34" charset="0"/>
              <a:cs typeface="Arial" panose="020B0604020202020204" pitchFamily="34" charset="0"/>
            </a:rPr>
            <a:t>Communicates with media, elected officials and staff</a:t>
          </a:r>
          <a:endParaRPr lang="en-US" sz="11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579979-4708-4B27-A368-E20D8C502984}" type="parTrans" cxnId="{DC332FA3-0CFF-414F-B0DA-A10C1CE158B1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FFBBDC8F-00B1-48CE-BD9A-FD6BACD32CDB}" type="sibTrans" cxnId="{DC332FA3-0CFF-414F-B0DA-A10C1CE158B1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E9DD9474-50D0-4064-AAC2-F1D74898C987}">
      <dgm:prSet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0" i="0" dirty="0" smtClean="0">
              <a:latin typeface="Arial" panose="020B0604020202020204" pitchFamily="34" charset="0"/>
              <a:cs typeface="Arial" panose="020B0604020202020204" pitchFamily="34" charset="0"/>
            </a:rPr>
            <a:t>Share information in different community circles and mobilize around community issues</a:t>
          </a:r>
          <a:endParaRPr lang="en-US" sz="11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227CC-F940-4C99-8F27-082C42DE7AFC}" type="parTrans" cxnId="{B1C478B3-5B27-4BF6-B410-53E20C5106FA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6568D5F1-510A-43F7-B238-045B92C72365}" type="sibTrans" cxnId="{B1C478B3-5B27-4BF6-B410-53E20C5106FA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BA582D4B-9991-42B6-AB93-EC2C1B1B99CE}">
      <dgm:prSet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0" i="0" dirty="0" smtClean="0">
              <a:latin typeface="Arial" panose="020B0604020202020204" pitchFamily="34" charset="0"/>
              <a:cs typeface="Arial" panose="020B0604020202020204" pitchFamily="34" charset="0"/>
            </a:rPr>
            <a:t>Tracking community issues through photos, observation, and reporting.</a:t>
          </a:r>
          <a:endParaRPr lang="en-US" sz="11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CF9522-7F75-4513-8084-D3C41E1C8EFB}" type="parTrans" cxnId="{BB0DC4A7-9620-4457-A7F3-9503985333F5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4E2845E1-3B25-40E0-B4E9-163F0700BCEC}" type="sibTrans" cxnId="{BB0DC4A7-9620-4457-A7F3-9503985333F5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B54D2C91-5CC2-44FE-8F60-13A965573803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0" i="0" dirty="0" smtClean="0">
              <a:latin typeface="Arial" panose="020B0604020202020204" pitchFamily="34" charset="0"/>
              <a:cs typeface="Arial" panose="020B0604020202020204" pitchFamily="34" charset="0"/>
            </a:rPr>
            <a:t>Find sources of data to substantiate the community issues	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0" i="0" dirty="0" smtClean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1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2CCB75-1E9F-4147-B9CA-B1F7BCF39483}" type="parTrans" cxnId="{1E7BCE69-71F6-4EB4-9F54-7C198D2DAF14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8854FC65-5BB8-4E23-B1A3-6215FC95DE63}" type="sibTrans" cxnId="{1E7BCE69-71F6-4EB4-9F54-7C198D2DAF14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39F7A8E0-AAF9-44A4-910F-13A348900F7A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050" b="0" i="0" dirty="0" smtClean="0">
              <a:latin typeface="Arial" panose="020B0604020202020204" pitchFamily="34" charset="0"/>
              <a:cs typeface="Arial" panose="020B0604020202020204" pitchFamily="34" charset="0"/>
            </a:rPr>
            <a:t>Support activities, events and tasks related to the community issue</a:t>
          </a:r>
          <a:endParaRPr lang="en-US" sz="105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21F092-E337-4DA5-A629-A1635A8158C2}" type="parTrans" cxnId="{9B890571-5D65-4E51-B644-A5DBC7425CD3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49DC9795-7635-47DF-B8EB-A64F3C69CE68}" type="sibTrans" cxnId="{9B890571-5D65-4E51-B644-A5DBC7425CD3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 b="0" i="0">
            <a:latin typeface="ITC Franklin Gothic Std Bk Cd"/>
            <a:cs typeface="ITC Franklin Gothic Std Bk Cd"/>
          </a:endParaRPr>
        </a:p>
      </dgm:t>
    </dgm:pt>
    <dgm:pt modelId="{DE29D370-0BD0-40D3-B0AE-B1CA3FEB3DB5}" type="pres">
      <dgm:prSet presAssocID="{771C3BEB-1674-4D53-8E74-5E475EF938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848D72-4BFD-4632-BA43-06F232982786}" type="pres">
      <dgm:prSet presAssocID="{A74EDAA3-6949-4EF7-AC43-635BC48665D1}" presName="compNode" presStyleCnt="0"/>
      <dgm:spPr/>
    </dgm:pt>
    <dgm:pt modelId="{0D3E847D-4CBC-4248-97B8-6F12B4438AFD}" type="pres">
      <dgm:prSet presAssocID="{A74EDAA3-6949-4EF7-AC43-635BC48665D1}" presName="pictRect" presStyleLbl="node1" presStyleIdx="0" presStyleCnt="6" custScaleX="102241" custScaleY="96776"/>
      <dgm:spPr>
        <a:blipFill dpi="0" rotWithShape="1">
          <a:blip xmlns:r="http://schemas.openxmlformats.org/officeDocument/2006/relationships" r:embed="rId1">
            <a:extLst/>
          </a:blip>
          <a:srcRect/>
          <a:stretch>
            <a:fillRect l="2214" t="-6619" r="2214" b="-6619"/>
          </a:stretch>
        </a:blipFill>
      </dgm:spPr>
      <dgm:t>
        <a:bodyPr/>
        <a:lstStyle/>
        <a:p>
          <a:endParaRPr lang="en-US"/>
        </a:p>
      </dgm:t>
    </dgm:pt>
    <dgm:pt modelId="{FF178E99-9355-45E5-B8B9-E7DA31281F94}" type="pres">
      <dgm:prSet presAssocID="{A74EDAA3-6949-4EF7-AC43-635BC48665D1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B97A8-C68E-4669-9DEF-D12BE2488541}" type="pres">
      <dgm:prSet presAssocID="{35509B87-5B2A-4321-81E3-2934E655AA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C5E30BA-5825-45C1-B5C5-EA3D3915A051}" type="pres">
      <dgm:prSet presAssocID="{435F4D0D-5FEE-4D1C-88F2-5ECD05AA024E}" presName="compNode" presStyleCnt="0"/>
      <dgm:spPr/>
    </dgm:pt>
    <dgm:pt modelId="{C7E78044-F2AD-4AA3-8CF1-790FCEF2ADB4}" type="pres">
      <dgm:prSet presAssocID="{435F4D0D-5FEE-4D1C-88F2-5ECD05AA024E}" presName="pictRect" presStyleLbl="node1" presStyleIdx="1" presStyleCnt="6"/>
      <dgm:spPr>
        <a:blipFill>
          <a:blip xmlns:r="http://schemas.openxmlformats.org/officeDocument/2006/relationships" r:embed="rId2">
            <a:extLst/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767F1608-9DE9-479D-ABE8-02D351B290A0}" type="pres">
      <dgm:prSet presAssocID="{435F4D0D-5FEE-4D1C-88F2-5ECD05AA024E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84C58-A2B8-44B5-94FE-FEECE1242643}" type="pres">
      <dgm:prSet presAssocID="{0F2E900D-DEB5-4CC8-B103-309B91D26F4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ABB4AD3-CDBC-4156-AE07-6FD3FE6EFD91}" type="pres">
      <dgm:prSet presAssocID="{FCAAD786-9073-44CC-AEE3-D2D069C080E6}" presName="compNode" presStyleCnt="0"/>
      <dgm:spPr/>
    </dgm:pt>
    <dgm:pt modelId="{22365BB7-8A86-4BBA-B4F5-B783C4A90688}" type="pres">
      <dgm:prSet presAssocID="{FCAAD786-9073-44CC-AEE3-D2D069C080E6}" presName="pictRect" presStyleLbl="node1" presStyleIdx="2" presStyleCnt="6"/>
      <dgm:spPr>
        <a:blipFill>
          <a:blip xmlns:r="http://schemas.openxmlformats.org/officeDocument/2006/relationships" r:embed="rId3">
            <a:extLst/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44635AA7-0210-4399-A193-013DE38783FC}" type="pres">
      <dgm:prSet presAssocID="{FCAAD786-9073-44CC-AEE3-D2D069C080E6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7F261-6879-4470-9894-63EE9C1DACD6}" type="pres">
      <dgm:prSet presAssocID="{8479D1C2-B5E3-4362-B5ED-12048C7D877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804BA6C-5336-482F-A285-0D3F114F6F91}" type="pres">
      <dgm:prSet presAssocID="{015AE622-C8E1-4470-AA84-A610BEA568C2}" presName="compNode" presStyleCnt="0"/>
      <dgm:spPr/>
    </dgm:pt>
    <dgm:pt modelId="{0AD7C5EE-9F3F-4E1C-8912-C69D7FD3F88E}" type="pres">
      <dgm:prSet presAssocID="{015AE622-C8E1-4470-AA84-A610BEA568C2}" presName="pictRect" presStyleLbl="node1" presStyleIdx="3" presStyleCnt="6"/>
      <dgm:spPr>
        <a:blipFill dpi="0" rotWithShape="1">
          <a:blip xmlns:r="http://schemas.openxmlformats.org/officeDocument/2006/relationships" r:embed="rId4">
            <a:extLst/>
          </a:blip>
          <a:srcRect/>
          <a:stretch>
            <a:fillRect l="-5519" r="-5519"/>
          </a:stretch>
        </a:blipFill>
      </dgm:spPr>
      <dgm:t>
        <a:bodyPr/>
        <a:lstStyle/>
        <a:p>
          <a:endParaRPr lang="en-US"/>
        </a:p>
      </dgm:t>
    </dgm:pt>
    <dgm:pt modelId="{C77A7AAC-FABA-4BED-99A4-84302596874F}" type="pres">
      <dgm:prSet presAssocID="{015AE622-C8E1-4470-AA84-A610BEA568C2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3636C-80B6-4AA4-8542-D3E6303D16DF}" type="pres">
      <dgm:prSet presAssocID="{EDA70711-6D8D-4A7A-9807-E40EC12F39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DA0BE72-7FED-40B4-940A-EC11AAAFEA5C}" type="pres">
      <dgm:prSet presAssocID="{489E77AF-1CFC-40F8-B467-B8D92C302474}" presName="compNode" presStyleCnt="0"/>
      <dgm:spPr/>
    </dgm:pt>
    <dgm:pt modelId="{96E5E245-5C2E-4FCD-AC4F-5BE76F24B3E0}" type="pres">
      <dgm:prSet presAssocID="{489E77AF-1CFC-40F8-B467-B8D92C302474}" presName="pictRect" presStyleLbl="node1" presStyleIdx="4" presStyleCnt="6"/>
      <dgm:spPr>
        <a:blipFill>
          <a:blip xmlns:r="http://schemas.openxmlformats.org/officeDocument/2006/relationships" r:embed="rId5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AB6D0AAD-8576-4470-A25C-3701923D1793}" type="pres">
      <dgm:prSet presAssocID="{489E77AF-1CFC-40F8-B467-B8D92C302474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0EB97-AE0D-4D8C-9778-22BC31929BB9}" type="pres">
      <dgm:prSet presAssocID="{9A964886-808F-4B72-9B65-9355E8D0C1C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7612D5-E2A1-441E-961C-EE4D19511CC9}" type="pres">
      <dgm:prSet presAssocID="{FB4B5559-CC78-44CB-8B16-CC3A799E65DD}" presName="compNode" presStyleCnt="0"/>
      <dgm:spPr/>
    </dgm:pt>
    <dgm:pt modelId="{ED5900C2-505A-4A95-B1E1-83A184F2ABC4}" type="pres">
      <dgm:prSet presAssocID="{FB4B5559-CC78-44CB-8B16-CC3A799E65DD}" presName="pictRect" presStyleLbl="node1" presStyleIdx="5" presStyleCnt="6"/>
      <dgm:spPr>
        <a:blipFill>
          <a:blip xmlns:r="http://schemas.openxmlformats.org/officeDocument/2006/relationships" r:embed="rId6">
            <a:extLst/>
          </a:blip>
          <a:srcRect/>
          <a:stretch>
            <a:fillRect t="-35000" b="-35000"/>
          </a:stretch>
        </a:blipFill>
      </dgm:spPr>
      <dgm:t>
        <a:bodyPr/>
        <a:lstStyle/>
        <a:p>
          <a:endParaRPr lang="en-US"/>
        </a:p>
      </dgm:t>
    </dgm:pt>
    <dgm:pt modelId="{71397F91-ADF7-4201-9C7F-52747A4E49DB}" type="pres">
      <dgm:prSet presAssocID="{FB4B5559-CC78-44CB-8B16-CC3A799E65DD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890571-5D65-4E51-B644-A5DBC7425CD3}" srcId="{FB4B5559-CC78-44CB-8B16-CC3A799E65DD}" destId="{39F7A8E0-AAF9-44A4-910F-13A348900F7A}" srcOrd="0" destOrd="0" parTransId="{DD21F092-E337-4DA5-A629-A1635A8158C2}" sibTransId="{49DC9795-7635-47DF-B8EB-A64F3C69CE68}"/>
    <dgm:cxn modelId="{BCE5505F-9C4A-1D43-8AFB-4750D2B94E44}" type="presOf" srcId="{FB4B5559-CC78-44CB-8B16-CC3A799E65DD}" destId="{71397F91-ADF7-4201-9C7F-52747A4E49DB}" srcOrd="0" destOrd="0" presId="urn:microsoft.com/office/officeart/2005/8/layout/pList1#1"/>
    <dgm:cxn modelId="{A105A7E1-030C-48AE-A9E6-680CD31A1164}" srcId="{771C3BEB-1674-4D53-8E74-5E475EF9389C}" destId="{015AE622-C8E1-4470-AA84-A610BEA568C2}" srcOrd="3" destOrd="0" parTransId="{53F80026-3C98-465C-AFDC-524794969523}" sibTransId="{EDA70711-6D8D-4A7A-9807-E40EC12F3909}"/>
    <dgm:cxn modelId="{B1C478B3-5B27-4BF6-B410-53E20C5106FA}" srcId="{FCAAD786-9073-44CC-AEE3-D2D069C080E6}" destId="{E9DD9474-50D0-4064-AAC2-F1D74898C987}" srcOrd="0" destOrd="0" parTransId="{769227CC-F940-4C99-8F27-082C42DE7AFC}" sibTransId="{6568D5F1-510A-43F7-B238-045B92C72365}"/>
    <dgm:cxn modelId="{407639EB-54D9-43AB-82A7-4D34EBACB2A2}" srcId="{771C3BEB-1674-4D53-8E74-5E475EF9389C}" destId="{A74EDAA3-6949-4EF7-AC43-635BC48665D1}" srcOrd="0" destOrd="0" parTransId="{EF9F439C-2C07-45D3-8D7A-B9195FA15AEA}" sibTransId="{35509B87-5B2A-4321-81E3-2934E655AAA4}"/>
    <dgm:cxn modelId="{476A2B2A-A4A6-42CF-85DA-7D534E77A9FD}" srcId="{771C3BEB-1674-4D53-8E74-5E475EF9389C}" destId="{FB4B5559-CC78-44CB-8B16-CC3A799E65DD}" srcOrd="5" destOrd="0" parTransId="{CF6D7213-AD38-4199-A015-4923B6212DE1}" sibTransId="{80297AB1-72D2-4A71-9D7A-A8EAB135C9E8}"/>
    <dgm:cxn modelId="{3D70ED8F-9086-9C43-B31E-B7FCFA988EC0}" type="presOf" srcId="{0F2E900D-DEB5-4CC8-B103-309B91D26F47}" destId="{4DC84C58-A2B8-44B5-94FE-FEECE1242643}" srcOrd="0" destOrd="0" presId="urn:microsoft.com/office/officeart/2005/8/layout/pList1#1"/>
    <dgm:cxn modelId="{35E84DF1-C3EA-D540-B333-34C72FC34326}" type="presOf" srcId="{B54D2C91-5CC2-44FE-8F60-13A965573803}" destId="{AB6D0AAD-8576-4470-A25C-3701923D1793}" srcOrd="0" destOrd="1" presId="urn:microsoft.com/office/officeart/2005/8/layout/pList1#1"/>
    <dgm:cxn modelId="{DA6E24BD-7E96-5E46-903B-BD5DF90AEC73}" type="presOf" srcId="{015AE622-C8E1-4470-AA84-A610BEA568C2}" destId="{C77A7AAC-FABA-4BED-99A4-84302596874F}" srcOrd="0" destOrd="0" presId="urn:microsoft.com/office/officeart/2005/8/layout/pList1#1"/>
    <dgm:cxn modelId="{66BEB8AC-7769-AC40-8B0C-399181F20ED2}" type="presOf" srcId="{435F4D0D-5FEE-4D1C-88F2-5ECD05AA024E}" destId="{767F1608-9DE9-479D-ABE8-02D351B290A0}" srcOrd="0" destOrd="0" presId="urn:microsoft.com/office/officeart/2005/8/layout/pList1#1"/>
    <dgm:cxn modelId="{15329227-C404-5947-9C57-781C8543F092}" type="presOf" srcId="{E9DD9474-50D0-4064-AAC2-F1D74898C987}" destId="{44635AA7-0210-4399-A193-013DE38783FC}" srcOrd="0" destOrd="1" presId="urn:microsoft.com/office/officeart/2005/8/layout/pList1#1"/>
    <dgm:cxn modelId="{9B6B9A87-C421-48EE-99B2-7ED51898C278}" srcId="{A74EDAA3-6949-4EF7-AC43-635BC48665D1}" destId="{F61493B0-DDB2-4DDF-97DF-B70400608556}" srcOrd="0" destOrd="0" parTransId="{37111CFD-39B5-40C8-BBE1-F2B553589144}" sibTransId="{59F79C3D-0D35-4013-90CB-A0C6DAE79899}"/>
    <dgm:cxn modelId="{BB0DC4A7-9620-4457-A7F3-9503985333F5}" srcId="{015AE622-C8E1-4470-AA84-A610BEA568C2}" destId="{BA582D4B-9991-42B6-AB93-EC2C1B1B99CE}" srcOrd="0" destOrd="0" parTransId="{6DCF9522-7F75-4513-8084-D3C41E1C8EFB}" sibTransId="{4E2845E1-3B25-40E0-B4E9-163F0700BCEC}"/>
    <dgm:cxn modelId="{EA631B31-222A-A84B-BF60-AAB2A382B548}" type="presOf" srcId="{39F7A8E0-AAF9-44A4-910F-13A348900F7A}" destId="{71397F91-ADF7-4201-9C7F-52747A4E49DB}" srcOrd="0" destOrd="1" presId="urn:microsoft.com/office/officeart/2005/8/layout/pList1#1"/>
    <dgm:cxn modelId="{93772A3C-0BBE-4442-AB38-56EACE77BEC7}" type="presOf" srcId="{EDA70711-6D8D-4A7A-9807-E40EC12F3909}" destId="{3663636C-80B6-4AA4-8542-D3E6303D16DF}" srcOrd="0" destOrd="0" presId="urn:microsoft.com/office/officeart/2005/8/layout/pList1#1"/>
    <dgm:cxn modelId="{B29819F4-6762-1E49-83D1-D86950D950AE}" type="presOf" srcId="{9A964886-808F-4B72-9B65-9355E8D0C1C0}" destId="{4A20EB97-AE0D-4D8C-9778-22BC31929BB9}" srcOrd="0" destOrd="0" presId="urn:microsoft.com/office/officeart/2005/8/layout/pList1#1"/>
    <dgm:cxn modelId="{857FAD2D-D0E1-4A42-93C4-317E9FEBC1CF}" type="presOf" srcId="{35509B87-5B2A-4321-81E3-2934E655AAA4}" destId="{928B97A8-C68E-4669-9DEF-D12BE2488541}" srcOrd="0" destOrd="0" presId="urn:microsoft.com/office/officeart/2005/8/layout/pList1#1"/>
    <dgm:cxn modelId="{249FCC36-9A31-CE46-91C1-74AF2B86A6D1}" type="presOf" srcId="{BA582D4B-9991-42B6-AB93-EC2C1B1B99CE}" destId="{C77A7AAC-FABA-4BED-99A4-84302596874F}" srcOrd="0" destOrd="1" presId="urn:microsoft.com/office/officeart/2005/8/layout/pList1#1"/>
    <dgm:cxn modelId="{2EAB5F08-C686-C441-8860-6B65C1810C40}" type="presOf" srcId="{FCAAD786-9073-44CC-AEE3-D2D069C080E6}" destId="{44635AA7-0210-4399-A193-013DE38783FC}" srcOrd="0" destOrd="0" presId="urn:microsoft.com/office/officeart/2005/8/layout/pList1#1"/>
    <dgm:cxn modelId="{5277889E-A3EA-F047-9D22-334105D55CDF}" type="presOf" srcId="{489E77AF-1CFC-40F8-B467-B8D92C302474}" destId="{AB6D0AAD-8576-4470-A25C-3701923D1793}" srcOrd="0" destOrd="0" presId="urn:microsoft.com/office/officeart/2005/8/layout/pList1#1"/>
    <dgm:cxn modelId="{D4CDD4A9-0413-D149-9973-520D72250236}" type="presOf" srcId="{F61493B0-DDB2-4DDF-97DF-B70400608556}" destId="{FF178E99-9355-45E5-B8B9-E7DA31281F94}" srcOrd="0" destOrd="1" presId="urn:microsoft.com/office/officeart/2005/8/layout/pList1#1"/>
    <dgm:cxn modelId="{DC332FA3-0CFF-414F-B0DA-A10C1CE158B1}" srcId="{435F4D0D-5FEE-4D1C-88F2-5ECD05AA024E}" destId="{C71CADB1-D9F6-4EF3-BD4B-9D15C445870C}" srcOrd="0" destOrd="0" parTransId="{DF579979-4708-4B27-A368-E20D8C502984}" sibTransId="{FFBBDC8F-00B1-48CE-BD9A-FD6BACD32CDB}"/>
    <dgm:cxn modelId="{2E387611-0AED-5643-A199-8075DA08BDC9}" type="presOf" srcId="{A74EDAA3-6949-4EF7-AC43-635BC48665D1}" destId="{FF178E99-9355-45E5-B8B9-E7DA31281F94}" srcOrd="0" destOrd="0" presId="urn:microsoft.com/office/officeart/2005/8/layout/pList1#1"/>
    <dgm:cxn modelId="{64598CB1-C53E-6041-98BA-1D2D78F436A1}" type="presOf" srcId="{8479D1C2-B5E3-4362-B5ED-12048C7D877E}" destId="{FB37F261-6879-4470-9894-63EE9C1DACD6}" srcOrd="0" destOrd="0" presId="urn:microsoft.com/office/officeart/2005/8/layout/pList1#1"/>
    <dgm:cxn modelId="{045CA032-09DD-1943-AF0E-0004EE76B601}" type="presOf" srcId="{C71CADB1-D9F6-4EF3-BD4B-9D15C445870C}" destId="{767F1608-9DE9-479D-ABE8-02D351B290A0}" srcOrd="0" destOrd="1" presId="urn:microsoft.com/office/officeart/2005/8/layout/pList1#1"/>
    <dgm:cxn modelId="{BDC088D5-80AB-4B6D-8325-5B70030F8E4F}" srcId="{771C3BEB-1674-4D53-8E74-5E475EF9389C}" destId="{489E77AF-1CFC-40F8-B467-B8D92C302474}" srcOrd="4" destOrd="0" parTransId="{08A36A85-15E2-4750-8454-5962A34DB351}" sibTransId="{9A964886-808F-4B72-9B65-9355E8D0C1C0}"/>
    <dgm:cxn modelId="{2FD5C12B-33AF-4E29-A710-AA83F06531CD}" srcId="{771C3BEB-1674-4D53-8E74-5E475EF9389C}" destId="{435F4D0D-5FEE-4D1C-88F2-5ECD05AA024E}" srcOrd="1" destOrd="0" parTransId="{9D4023D9-10DA-46BB-B055-12F60A30FD87}" sibTransId="{0F2E900D-DEB5-4CC8-B103-309B91D26F47}"/>
    <dgm:cxn modelId="{88521FFC-B963-D448-8AEB-DB72F03D8D25}" type="presOf" srcId="{771C3BEB-1674-4D53-8E74-5E475EF9389C}" destId="{DE29D370-0BD0-40D3-B0AE-B1CA3FEB3DB5}" srcOrd="0" destOrd="0" presId="urn:microsoft.com/office/officeart/2005/8/layout/pList1#1"/>
    <dgm:cxn modelId="{EEEB1800-B056-4B17-827E-60C8700350C0}" srcId="{771C3BEB-1674-4D53-8E74-5E475EF9389C}" destId="{FCAAD786-9073-44CC-AEE3-D2D069C080E6}" srcOrd="2" destOrd="0" parTransId="{3EDD7762-E330-4F34-AFC2-A6E18BC1D413}" sibTransId="{8479D1C2-B5E3-4362-B5ED-12048C7D877E}"/>
    <dgm:cxn modelId="{1E7BCE69-71F6-4EB4-9F54-7C198D2DAF14}" srcId="{489E77AF-1CFC-40F8-B467-B8D92C302474}" destId="{B54D2C91-5CC2-44FE-8F60-13A965573803}" srcOrd="0" destOrd="0" parTransId="{582CCB75-1E9F-4147-B9CA-B1F7BCF39483}" sibTransId="{8854FC65-5BB8-4E23-B1A3-6215FC95DE63}"/>
    <dgm:cxn modelId="{291696E3-9BC1-5245-87C5-A48FA1424FFB}" type="presParOf" srcId="{DE29D370-0BD0-40D3-B0AE-B1CA3FEB3DB5}" destId="{BB848D72-4BFD-4632-BA43-06F232982786}" srcOrd="0" destOrd="0" presId="urn:microsoft.com/office/officeart/2005/8/layout/pList1#1"/>
    <dgm:cxn modelId="{F5037C5B-5545-134D-92C8-C216244BA0FF}" type="presParOf" srcId="{BB848D72-4BFD-4632-BA43-06F232982786}" destId="{0D3E847D-4CBC-4248-97B8-6F12B4438AFD}" srcOrd="0" destOrd="0" presId="urn:microsoft.com/office/officeart/2005/8/layout/pList1#1"/>
    <dgm:cxn modelId="{44A3050D-9FC4-3B4F-AB72-308D0CB30324}" type="presParOf" srcId="{BB848D72-4BFD-4632-BA43-06F232982786}" destId="{FF178E99-9355-45E5-B8B9-E7DA31281F94}" srcOrd="1" destOrd="0" presId="urn:microsoft.com/office/officeart/2005/8/layout/pList1#1"/>
    <dgm:cxn modelId="{2D0D78C9-557A-524F-8EDB-81FF5F0167E9}" type="presParOf" srcId="{DE29D370-0BD0-40D3-B0AE-B1CA3FEB3DB5}" destId="{928B97A8-C68E-4669-9DEF-D12BE2488541}" srcOrd="1" destOrd="0" presId="urn:microsoft.com/office/officeart/2005/8/layout/pList1#1"/>
    <dgm:cxn modelId="{660222E6-F0A6-B145-8AB0-9974B357E263}" type="presParOf" srcId="{DE29D370-0BD0-40D3-B0AE-B1CA3FEB3DB5}" destId="{EC5E30BA-5825-45C1-B5C5-EA3D3915A051}" srcOrd="2" destOrd="0" presId="urn:microsoft.com/office/officeart/2005/8/layout/pList1#1"/>
    <dgm:cxn modelId="{60C8B129-D57D-F341-9FAC-63851800DE79}" type="presParOf" srcId="{EC5E30BA-5825-45C1-B5C5-EA3D3915A051}" destId="{C7E78044-F2AD-4AA3-8CF1-790FCEF2ADB4}" srcOrd="0" destOrd="0" presId="urn:microsoft.com/office/officeart/2005/8/layout/pList1#1"/>
    <dgm:cxn modelId="{5D2B297A-7A62-A247-A79B-9E5C677B0557}" type="presParOf" srcId="{EC5E30BA-5825-45C1-B5C5-EA3D3915A051}" destId="{767F1608-9DE9-479D-ABE8-02D351B290A0}" srcOrd="1" destOrd="0" presId="urn:microsoft.com/office/officeart/2005/8/layout/pList1#1"/>
    <dgm:cxn modelId="{B101F58E-2F87-2F42-977F-62F63DDABB3D}" type="presParOf" srcId="{DE29D370-0BD0-40D3-B0AE-B1CA3FEB3DB5}" destId="{4DC84C58-A2B8-44B5-94FE-FEECE1242643}" srcOrd="3" destOrd="0" presId="urn:microsoft.com/office/officeart/2005/8/layout/pList1#1"/>
    <dgm:cxn modelId="{3A61AA0F-D23A-4141-A74A-1F3E7B799995}" type="presParOf" srcId="{DE29D370-0BD0-40D3-B0AE-B1CA3FEB3DB5}" destId="{1ABB4AD3-CDBC-4156-AE07-6FD3FE6EFD91}" srcOrd="4" destOrd="0" presId="urn:microsoft.com/office/officeart/2005/8/layout/pList1#1"/>
    <dgm:cxn modelId="{4FCBA6F6-F6E7-264C-BB65-D5B35A9179DD}" type="presParOf" srcId="{1ABB4AD3-CDBC-4156-AE07-6FD3FE6EFD91}" destId="{22365BB7-8A86-4BBA-B4F5-B783C4A90688}" srcOrd="0" destOrd="0" presId="urn:microsoft.com/office/officeart/2005/8/layout/pList1#1"/>
    <dgm:cxn modelId="{5223FFBD-9ABF-314B-B632-3940F1A685CE}" type="presParOf" srcId="{1ABB4AD3-CDBC-4156-AE07-6FD3FE6EFD91}" destId="{44635AA7-0210-4399-A193-013DE38783FC}" srcOrd="1" destOrd="0" presId="urn:microsoft.com/office/officeart/2005/8/layout/pList1#1"/>
    <dgm:cxn modelId="{F6C1F169-B086-FE40-A756-18C9F7FCC9F5}" type="presParOf" srcId="{DE29D370-0BD0-40D3-B0AE-B1CA3FEB3DB5}" destId="{FB37F261-6879-4470-9894-63EE9C1DACD6}" srcOrd="5" destOrd="0" presId="urn:microsoft.com/office/officeart/2005/8/layout/pList1#1"/>
    <dgm:cxn modelId="{899C8AA4-DA75-F949-B829-67698F4ADBC4}" type="presParOf" srcId="{DE29D370-0BD0-40D3-B0AE-B1CA3FEB3DB5}" destId="{5804BA6C-5336-482F-A285-0D3F114F6F91}" srcOrd="6" destOrd="0" presId="urn:microsoft.com/office/officeart/2005/8/layout/pList1#1"/>
    <dgm:cxn modelId="{798C695E-46A2-BE42-B70F-C5436A484699}" type="presParOf" srcId="{5804BA6C-5336-482F-A285-0D3F114F6F91}" destId="{0AD7C5EE-9F3F-4E1C-8912-C69D7FD3F88E}" srcOrd="0" destOrd="0" presId="urn:microsoft.com/office/officeart/2005/8/layout/pList1#1"/>
    <dgm:cxn modelId="{983CAEE8-5D5D-3D40-9F28-6F206951391C}" type="presParOf" srcId="{5804BA6C-5336-482F-A285-0D3F114F6F91}" destId="{C77A7AAC-FABA-4BED-99A4-84302596874F}" srcOrd="1" destOrd="0" presId="urn:microsoft.com/office/officeart/2005/8/layout/pList1#1"/>
    <dgm:cxn modelId="{A196F54B-E327-8B40-BFE2-FFFC0DA8C6BC}" type="presParOf" srcId="{DE29D370-0BD0-40D3-B0AE-B1CA3FEB3DB5}" destId="{3663636C-80B6-4AA4-8542-D3E6303D16DF}" srcOrd="7" destOrd="0" presId="urn:microsoft.com/office/officeart/2005/8/layout/pList1#1"/>
    <dgm:cxn modelId="{76A5877E-7110-BC4B-8287-59F49391A961}" type="presParOf" srcId="{DE29D370-0BD0-40D3-B0AE-B1CA3FEB3DB5}" destId="{1DA0BE72-7FED-40B4-940A-EC11AAAFEA5C}" srcOrd="8" destOrd="0" presId="urn:microsoft.com/office/officeart/2005/8/layout/pList1#1"/>
    <dgm:cxn modelId="{0CEFA783-16D8-1449-BDE4-F7BF3DFAE139}" type="presParOf" srcId="{1DA0BE72-7FED-40B4-940A-EC11AAAFEA5C}" destId="{96E5E245-5C2E-4FCD-AC4F-5BE76F24B3E0}" srcOrd="0" destOrd="0" presId="urn:microsoft.com/office/officeart/2005/8/layout/pList1#1"/>
    <dgm:cxn modelId="{1116593E-106E-534E-BC5C-22DFF733B4F1}" type="presParOf" srcId="{1DA0BE72-7FED-40B4-940A-EC11AAAFEA5C}" destId="{AB6D0AAD-8576-4470-A25C-3701923D1793}" srcOrd="1" destOrd="0" presId="urn:microsoft.com/office/officeart/2005/8/layout/pList1#1"/>
    <dgm:cxn modelId="{C4DB39C9-9559-1D4F-868B-E1F5081D9021}" type="presParOf" srcId="{DE29D370-0BD0-40D3-B0AE-B1CA3FEB3DB5}" destId="{4A20EB97-AE0D-4D8C-9778-22BC31929BB9}" srcOrd="9" destOrd="0" presId="urn:microsoft.com/office/officeart/2005/8/layout/pList1#1"/>
    <dgm:cxn modelId="{2C822FBD-CCE5-E14D-99E9-DA73DB337B4F}" type="presParOf" srcId="{DE29D370-0BD0-40D3-B0AE-B1CA3FEB3DB5}" destId="{4B7612D5-E2A1-441E-961C-EE4D19511CC9}" srcOrd="10" destOrd="0" presId="urn:microsoft.com/office/officeart/2005/8/layout/pList1#1"/>
    <dgm:cxn modelId="{565D15C0-14D4-A543-92F4-86A839E4434A}" type="presParOf" srcId="{4B7612D5-E2A1-441E-961C-EE4D19511CC9}" destId="{ED5900C2-505A-4A95-B1E1-83A184F2ABC4}" srcOrd="0" destOrd="0" presId="urn:microsoft.com/office/officeart/2005/8/layout/pList1#1"/>
    <dgm:cxn modelId="{2C51F9F9-4F6C-5B42-A359-F9767426A6A7}" type="presParOf" srcId="{4B7612D5-E2A1-441E-961C-EE4D19511CC9}" destId="{71397F91-ADF7-4201-9C7F-52747A4E49DB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E847D-4CBC-4248-97B8-6F12B4438AFD}">
      <dsp:nvSpPr>
        <dsp:cNvPr id="0" name=""/>
        <dsp:cNvSpPr/>
      </dsp:nvSpPr>
      <dsp:spPr>
        <a:xfrm>
          <a:off x="695433" y="14062"/>
          <a:ext cx="2314801" cy="1509647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/>
          </a:blip>
          <a:srcRect/>
          <a:stretch>
            <a:fillRect l="2214" t="-6619" r="2214" b="-661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78E99-9355-45E5-B8B9-E7DA31281F94}">
      <dsp:nvSpPr>
        <dsp:cNvPr id="0" name=""/>
        <dsp:cNvSpPr/>
      </dsp:nvSpPr>
      <dsp:spPr>
        <a:xfrm>
          <a:off x="720802" y="1548855"/>
          <a:ext cx="2264063" cy="83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0" i="0" kern="1200" cap="all" dirty="0" smtClean="0">
              <a:latin typeface="Arial" panose="020B0604020202020204" pitchFamily="34" charset="0"/>
              <a:cs typeface="Arial" panose="020B0604020202020204" pitchFamily="34" charset="0"/>
            </a:rPr>
            <a:t>Group Leader</a:t>
          </a:r>
          <a:endParaRPr lang="en-US" sz="1600" b="0" i="0" kern="1200" cap="all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1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Represents group as a whole</a:t>
          </a:r>
          <a:endParaRPr lang="en-US" sz="11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802" y="1548855"/>
        <a:ext cx="2264063" cy="839967"/>
      </dsp:txXfrm>
    </dsp:sp>
    <dsp:sp modelId="{C7E78044-F2AD-4AA3-8CF1-790FCEF2ADB4}">
      <dsp:nvSpPr>
        <dsp:cNvPr id="0" name=""/>
        <dsp:cNvSpPr/>
      </dsp:nvSpPr>
      <dsp:spPr>
        <a:xfrm>
          <a:off x="3236736" y="1489"/>
          <a:ext cx="2264063" cy="1559940"/>
        </a:xfrm>
        <a:prstGeom prst="round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F1608-9DE9-479D-ABE8-02D351B290A0}">
      <dsp:nvSpPr>
        <dsp:cNvPr id="0" name=""/>
        <dsp:cNvSpPr/>
      </dsp:nvSpPr>
      <dsp:spPr>
        <a:xfrm>
          <a:off x="3236736" y="1561429"/>
          <a:ext cx="2264063" cy="83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0" i="0" kern="1200" cap="all" dirty="0" smtClean="0">
              <a:latin typeface="Arial" panose="020B0604020202020204" pitchFamily="34" charset="0"/>
              <a:cs typeface="Arial" panose="020B0604020202020204" pitchFamily="34" charset="0"/>
            </a:rPr>
            <a:t>Spokesperson</a:t>
          </a:r>
          <a:endParaRPr lang="en-US" sz="1600" b="0" i="0" kern="1200" cap="all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1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Communicates with media, elected officials and staff</a:t>
          </a:r>
          <a:endParaRPr lang="en-US" sz="11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6736" y="1561429"/>
        <a:ext cx="2264063" cy="839967"/>
      </dsp:txXfrm>
    </dsp:sp>
    <dsp:sp modelId="{22365BB7-8A86-4BBA-B4F5-B783C4A90688}">
      <dsp:nvSpPr>
        <dsp:cNvPr id="0" name=""/>
        <dsp:cNvSpPr/>
      </dsp:nvSpPr>
      <dsp:spPr>
        <a:xfrm>
          <a:off x="5727302" y="1489"/>
          <a:ext cx="2264063" cy="1559940"/>
        </a:xfrm>
        <a:prstGeom prst="round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35AA7-0210-4399-A193-013DE38783FC}">
      <dsp:nvSpPr>
        <dsp:cNvPr id="0" name=""/>
        <dsp:cNvSpPr/>
      </dsp:nvSpPr>
      <dsp:spPr>
        <a:xfrm>
          <a:off x="5727302" y="1561429"/>
          <a:ext cx="2264063" cy="83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0" i="0" kern="1200" cap="all" dirty="0" smtClean="0">
              <a:latin typeface="Arial" panose="020B0604020202020204" pitchFamily="34" charset="0"/>
              <a:cs typeface="Arial" panose="020B0604020202020204" pitchFamily="34" charset="0"/>
            </a:rPr>
            <a:t>Organizer</a:t>
          </a:r>
          <a:endParaRPr lang="en-US" sz="1600" b="0" i="0" kern="1200" cap="all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1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Share information in different community circles and mobilize around community issues</a:t>
          </a:r>
          <a:endParaRPr lang="en-US" sz="11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7302" y="1561429"/>
        <a:ext cx="2264063" cy="839967"/>
      </dsp:txXfrm>
    </dsp:sp>
    <dsp:sp modelId="{0AD7C5EE-9F3F-4E1C-8912-C69D7FD3F88E}">
      <dsp:nvSpPr>
        <dsp:cNvPr id="0" name=""/>
        <dsp:cNvSpPr/>
      </dsp:nvSpPr>
      <dsp:spPr>
        <a:xfrm>
          <a:off x="720802" y="2627803"/>
          <a:ext cx="2264063" cy="1559940"/>
        </a:xfrm>
        <a:prstGeom prst="roundRect">
          <a:avLst/>
        </a:prstGeom>
        <a:blipFill dpi="0" rotWithShape="1">
          <a:blip xmlns:r="http://schemas.openxmlformats.org/officeDocument/2006/relationships" r:embed="rId4">
            <a:extLst/>
          </a:blip>
          <a:srcRect/>
          <a:stretch>
            <a:fillRect l="-5519" r="-551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A7AAC-FABA-4BED-99A4-84302596874F}">
      <dsp:nvSpPr>
        <dsp:cNvPr id="0" name=""/>
        <dsp:cNvSpPr/>
      </dsp:nvSpPr>
      <dsp:spPr>
        <a:xfrm>
          <a:off x="720802" y="4187743"/>
          <a:ext cx="2264063" cy="83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0" i="0" kern="1200" cap="all" dirty="0" smtClean="0">
              <a:latin typeface="Arial" panose="020B0604020202020204" pitchFamily="34" charset="0"/>
              <a:cs typeface="Arial" panose="020B0604020202020204" pitchFamily="34" charset="0"/>
            </a:rPr>
            <a:t>Documentation</a:t>
          </a:r>
          <a:endParaRPr lang="en-US" sz="1600" b="0" i="0" kern="1200" cap="all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1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Tracking community issues through photos, observation, and reporting.</a:t>
          </a:r>
          <a:endParaRPr lang="en-US" sz="11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802" y="4187743"/>
        <a:ext cx="2264063" cy="839967"/>
      </dsp:txXfrm>
    </dsp:sp>
    <dsp:sp modelId="{96E5E245-5C2E-4FCD-AC4F-5BE76F24B3E0}">
      <dsp:nvSpPr>
        <dsp:cNvPr id="0" name=""/>
        <dsp:cNvSpPr/>
      </dsp:nvSpPr>
      <dsp:spPr>
        <a:xfrm>
          <a:off x="3211368" y="2627803"/>
          <a:ext cx="2264063" cy="1559940"/>
        </a:xfrm>
        <a:prstGeom prst="roundRect">
          <a:avLst/>
        </a:prstGeom>
        <a:blipFill>
          <a:blip xmlns:r="http://schemas.openxmlformats.org/officeDocument/2006/relationships" r:embed="rId5">
            <a:extLst/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D0AAD-8576-4470-A25C-3701923D1793}">
      <dsp:nvSpPr>
        <dsp:cNvPr id="0" name=""/>
        <dsp:cNvSpPr/>
      </dsp:nvSpPr>
      <dsp:spPr>
        <a:xfrm>
          <a:off x="3211368" y="4187743"/>
          <a:ext cx="2264063" cy="83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0" i="0" kern="1200" cap="all" dirty="0" smtClean="0">
              <a:latin typeface="Arial" panose="020B0604020202020204" pitchFamily="34" charset="0"/>
              <a:cs typeface="Arial" panose="020B0604020202020204" pitchFamily="34" charset="0"/>
            </a:rPr>
            <a:t>Data Collection</a:t>
          </a:r>
          <a:endParaRPr lang="en-US" sz="1600" b="0" i="0" kern="1200" cap="all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1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Find sources of data to substantiate the community issues	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1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11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1368" y="4187743"/>
        <a:ext cx="2264063" cy="839967"/>
      </dsp:txXfrm>
    </dsp:sp>
    <dsp:sp modelId="{ED5900C2-505A-4A95-B1E1-83A184F2ABC4}">
      <dsp:nvSpPr>
        <dsp:cNvPr id="0" name=""/>
        <dsp:cNvSpPr/>
      </dsp:nvSpPr>
      <dsp:spPr>
        <a:xfrm>
          <a:off x="5701933" y="2627803"/>
          <a:ext cx="2264063" cy="1559940"/>
        </a:xfrm>
        <a:prstGeom prst="roundRect">
          <a:avLst/>
        </a:prstGeom>
        <a:blipFill>
          <a:blip xmlns:r="http://schemas.openxmlformats.org/officeDocument/2006/relationships" r:embed="rId6">
            <a:extLst/>
          </a:blip>
          <a:srcRect/>
          <a:stretch>
            <a:fillRect t="-35000" b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97F91-ADF7-4201-9C7F-52747A4E49DB}">
      <dsp:nvSpPr>
        <dsp:cNvPr id="0" name=""/>
        <dsp:cNvSpPr/>
      </dsp:nvSpPr>
      <dsp:spPr>
        <a:xfrm>
          <a:off x="5701933" y="4187743"/>
          <a:ext cx="2264063" cy="83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i="0" kern="1200" cap="all" dirty="0" smtClean="0">
              <a:latin typeface="Arial" panose="020B0604020202020204" pitchFamily="34" charset="0"/>
              <a:cs typeface="Arial" panose="020B0604020202020204" pitchFamily="34" charset="0"/>
            </a:rPr>
            <a:t>Community Builder</a:t>
          </a:r>
          <a:endParaRPr lang="en-US" sz="1400" b="0" i="0" kern="1200" cap="all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5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Support activities, events and tasks related to the community issue</a:t>
          </a:r>
          <a:endParaRPr lang="en-US" sz="105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01933" y="4187743"/>
        <a:ext cx="2264063" cy="839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119BE-0716-C849-9F65-1ADB66E7AC40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E9BC6-6C89-8840-A42F-73EABB53C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6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5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88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Source: </a:t>
            </a:r>
            <a:r>
              <a:rPr lang="en-US" i="1">
                <a:latin typeface="Arial"/>
                <a:cs typeface="Arial"/>
              </a:rPr>
              <a:t>Reaching for a Healthier Life</a:t>
            </a:r>
            <a:r>
              <a:rPr lang="en-US">
                <a:latin typeface="Arial"/>
                <a:cs typeface="Arial"/>
              </a:rPr>
              <a:t>, The John D. and Catherine T. MacArthur Foundation Research Network on Socioeconomic Status and Health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97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50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37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8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26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2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in further detail how each of the roles and area of responsibility connect to one another, highlighting the importance of participants working together to accomplish the group’s mission.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3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29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56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45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53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Point of slide: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fld id="{74235C6F-24B1-4F9F-A825-CD767093ADD0}" type="slidenum">
              <a:rPr lang="en-US" smtClean="0">
                <a:latin typeface="Calibri" pitchFamily="34" charset="0"/>
              </a:rPr>
              <a:pPr eaLnBrk="1" hangingPunct="1"/>
              <a:t>23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3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81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42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9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23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8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59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693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08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58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8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56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2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25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2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group for a </a:t>
            </a:r>
            <a:r>
              <a:rPr lang="en-US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law or policy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another country and how it impacts that country’s health.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9BC6-6C89-8840-A42F-73EABB53CC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7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2064-3D7D-3646-AEB0-A17E09485217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9889-B649-0E4E-B1FA-D10D0E68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2064-3D7D-3646-AEB0-A17E09485217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9889-B649-0E4E-B1FA-D10D0E68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2064-3D7D-3646-AEB0-A17E09485217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9889-B649-0E4E-B1FA-D10D0E68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2064-3D7D-3646-AEB0-A17E09485217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9889-B649-0E4E-B1FA-D10D0E68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2064-3D7D-3646-AEB0-A17E09485217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9889-B649-0E4E-B1FA-D10D0E68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2064-3D7D-3646-AEB0-A17E09485217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9889-B649-0E4E-B1FA-D10D0E68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2064-3D7D-3646-AEB0-A17E09485217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9889-B649-0E4E-B1FA-D10D0E68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2064-3D7D-3646-AEB0-A17E09485217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9889-B649-0E4E-B1FA-D10D0E68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2064-3D7D-3646-AEB0-A17E09485217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9889-B649-0E4E-B1FA-D10D0E68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2064-3D7D-3646-AEB0-A17E09485217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9889-B649-0E4E-B1FA-D10D0E68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2064-3D7D-3646-AEB0-A17E09485217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9889-B649-0E4E-B1FA-D10D0E68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82064-3D7D-3646-AEB0-A17E09485217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9889-B649-0E4E-B1FA-D10D0E68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700" cap="all" spc="100" dirty="0">
              <a:solidFill>
                <a:schemeClr val="tx1"/>
              </a:solidFill>
              <a:latin typeface="Berthold City Bold"/>
              <a:cs typeface="Berthold City Bold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31352" y="6254496"/>
            <a:ext cx="30175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1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9658" y="3037146"/>
            <a:ext cx="8228153" cy="2460113"/>
            <a:chOff x="459658" y="2198944"/>
            <a:chExt cx="8228153" cy="2460113"/>
          </a:xfrm>
        </p:grpSpPr>
        <p:sp>
          <p:nvSpPr>
            <p:cNvPr id="20" name="TextBox 19"/>
            <p:cNvSpPr txBox="1"/>
            <p:nvPr/>
          </p:nvSpPr>
          <p:spPr>
            <a:xfrm>
              <a:off x="3616939" y="2255827"/>
              <a:ext cx="5070872" cy="234634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200" spc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SESSION EIGHT</a:t>
              </a:r>
            </a:p>
            <a:p>
              <a:pPr algn="ctr">
                <a:lnSpc>
                  <a:spcPts val="2940"/>
                </a:lnSpc>
              </a:pPr>
              <a:r>
                <a:rPr lang="en-US" sz="2800" cap="all" spc="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</a:t>
              </a:r>
            </a:p>
            <a:p>
              <a:pPr algn="ctr">
                <a:lnSpc>
                  <a:spcPts val="2940"/>
                </a:lnSpc>
              </a:pPr>
              <a:r>
                <a:rPr lang="en-US" sz="2800" cap="all" spc="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improvement project</a:t>
              </a:r>
            </a:p>
            <a:p>
              <a:pPr algn="ctr">
                <a:lnSpc>
                  <a:spcPts val="2940"/>
                </a:lnSpc>
              </a:pPr>
              <a:r>
                <a:rPr lang="en-US" sz="2800" cap="all" spc="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needs &amp; opportunity</a:t>
              </a:r>
            </a:p>
            <a:p>
              <a:pPr algn="ctr">
                <a:lnSpc>
                  <a:spcPts val="2940"/>
                </a:lnSpc>
              </a:pPr>
              <a:r>
                <a:rPr lang="en-US" sz="2800" cap="all" spc="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  <a:endParaRPr lang="en-US" sz="1100" cap="all" spc="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Cover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59658" y="2198944"/>
              <a:ext cx="3096142" cy="2460113"/>
            </a:xfrm>
            <a:prstGeom prst="rect">
              <a:avLst/>
            </a:prstGeom>
          </p:spPr>
        </p:pic>
      </p:grpSp>
      <p:pic>
        <p:nvPicPr>
          <p:cNvPr id="15" name="Picture 14" descr="H:\HHSA-OSI\LWSD Logo\Partners\HHSA\Pair\LWSD_PARTNER_PAIR_HHS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8" y="907285"/>
            <a:ext cx="3847949" cy="175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RLA_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177" y="1330610"/>
            <a:ext cx="2965247" cy="909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960"/>
              </a:lnSpc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Prevention Institute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228600"/>
            <a:ext cx="8686800" cy="680884"/>
          </a:xfrm>
          <a:prstGeom prst="roundRect">
            <a:avLst>
              <a:gd name="adj" fmla="val 16095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40"/>
              </a:lnSpc>
            </a:pPr>
            <a:r>
              <a:rPr lang="en-US" sz="20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 ASPECTS OF THE BUILT ENVIRONMENT THAT APPEAR TO BE CENTRAL TO REDUCING HEALTH DISPARITIES</a:t>
            </a: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10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013" y="1332118"/>
            <a:ext cx="8751974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b="1" i="1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Activity-promoting Environments</a:t>
            </a:r>
            <a:r>
              <a:rPr lang="en-US" sz="1600" b="1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Foster incidental and recreational activity</a:t>
            </a:r>
          </a:p>
          <a:p>
            <a:pPr>
              <a:lnSpc>
                <a:spcPts val="2600"/>
              </a:lnSpc>
            </a:pPr>
            <a:endParaRPr lang="en-US" sz="1600" b="1" i="1" u="sng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sz="1600" b="1" i="1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Nutrition-promoting Environments:</a:t>
            </a:r>
            <a:r>
              <a:rPr 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Provide and promote safe, affordable, healthy food</a:t>
            </a:r>
          </a:p>
          <a:p>
            <a:pPr>
              <a:lnSpc>
                <a:spcPts val="2600"/>
              </a:lnSpc>
            </a:pPr>
            <a:endParaRPr lang="en-US" sz="1600" b="1" i="1" u="sng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sz="1600" b="1" i="1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Housing:</a:t>
            </a:r>
            <a:r>
              <a:rPr lang="en-U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Availability of safe, affordable, available housing</a:t>
            </a:r>
          </a:p>
          <a:p>
            <a:pPr>
              <a:lnSpc>
                <a:spcPts val="2600"/>
              </a:lnSpc>
            </a:pPr>
            <a:endParaRPr lang="en-US" sz="1600" b="1" i="1" u="sng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sz="1600" b="1" i="1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Transportation:</a:t>
            </a:r>
            <a:r>
              <a:rPr lang="en-U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Safe, reliable, accessible and affordable methods for moving people around</a:t>
            </a:r>
          </a:p>
          <a:p>
            <a:pPr>
              <a:lnSpc>
                <a:spcPts val="2600"/>
              </a:lnSpc>
            </a:pPr>
            <a:endParaRPr lang="en-US" sz="1600" b="1" i="1" u="sng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sz="1600" b="1" i="1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Environmental Quality:</a:t>
            </a:r>
            <a:r>
              <a:rPr lang="en-U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Safe, clean water, soil, air, and building materials</a:t>
            </a:r>
          </a:p>
          <a:p>
            <a:pPr>
              <a:lnSpc>
                <a:spcPts val="2600"/>
              </a:lnSpc>
            </a:pPr>
            <a:endParaRPr lang="en-US" sz="1600" b="1" i="1" u="sng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sz="1600" b="1" i="1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Product Availability:</a:t>
            </a:r>
            <a:r>
              <a:rPr lang="en-U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Availability of safe, health-promoting or unsafe, unhealthy products</a:t>
            </a:r>
          </a:p>
          <a:p>
            <a:pPr>
              <a:lnSpc>
                <a:spcPts val="2600"/>
              </a:lnSpc>
            </a:pPr>
            <a:endParaRPr lang="en-US" sz="1600" b="1" i="1" u="sng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sz="1600" b="1" i="1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Aesthetic/Ambiance:</a:t>
            </a:r>
            <a:r>
              <a:rPr lang="en-U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Well-maintained, appealing, clean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violence prevention framework: risk &amp; resilience factors</a:t>
            </a:r>
            <a:endParaRPr lang="en-US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11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0181" y="946355"/>
            <a:ext cx="8383639" cy="4965290"/>
            <a:chOff x="433439" y="868516"/>
            <a:chExt cx="8383639" cy="5120968"/>
          </a:xfrm>
        </p:grpSpPr>
        <p:sp>
          <p:nvSpPr>
            <p:cNvPr id="10" name="Rounded Rectangle 9"/>
            <p:cNvSpPr/>
            <p:nvPr/>
          </p:nvSpPr>
          <p:spPr>
            <a:xfrm>
              <a:off x="4612968" y="868516"/>
              <a:ext cx="4204110" cy="5120968"/>
            </a:xfrm>
            <a:prstGeom prst="roundRect">
              <a:avLst>
                <a:gd name="adj" fmla="val 4755"/>
              </a:avLst>
            </a:prstGeom>
            <a:gradFill flip="none" rotWithShape="1">
              <a:gsLst>
                <a:gs pos="0">
                  <a:srgbClr val="104C28"/>
                </a:gs>
                <a:gs pos="100000">
                  <a:srgbClr val="108837"/>
                </a:gs>
              </a:gsLst>
              <a:lin ang="16200000" scaled="0"/>
              <a:tileRect/>
            </a:gradFill>
            <a:ln w="25400">
              <a:solidFill>
                <a:srgbClr val="104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1800"/>
                </a:spcBef>
              </a:pPr>
              <a:r>
                <a:rPr lang="en-US" sz="28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RESILIENCE FACTORS</a:t>
              </a:r>
            </a:p>
            <a:p>
              <a:pPr marL="201168" lvl="1" indent="-274320">
                <a:lnSpc>
                  <a:spcPts val="2200"/>
                </a:lnSpc>
                <a:spcBef>
                  <a:spcPts val="1200"/>
                </a:spcBef>
                <a:buClr>
                  <a:schemeClr val="bg1"/>
                </a:buClr>
                <a:buFont typeface="Arial"/>
                <a:buChar char="•"/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Capital</a:t>
              </a:r>
            </a:p>
            <a:p>
              <a:pPr marL="201168" lvl="1" indent="-274320">
                <a:lnSpc>
                  <a:spcPts val="2200"/>
                </a:lnSpc>
                <a:spcBef>
                  <a:spcPts val="1200"/>
                </a:spcBef>
                <a:buClr>
                  <a:schemeClr val="bg1"/>
                </a:buClr>
                <a:buFont typeface="Arial"/>
                <a:buChar char="•"/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Meaningful opportunities for participation</a:t>
              </a:r>
            </a:p>
            <a:p>
              <a:pPr marL="201168" lvl="1" indent="-274320">
                <a:lnSpc>
                  <a:spcPts val="2200"/>
                </a:lnSpc>
                <a:spcBef>
                  <a:spcPts val="1200"/>
                </a:spcBef>
                <a:buClr>
                  <a:schemeClr val="bg1"/>
                </a:buClr>
                <a:buFont typeface="Arial"/>
                <a:buChar char="•"/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Positive attachments and relationships</a:t>
              </a:r>
            </a:p>
            <a:p>
              <a:pPr marL="201168" lvl="1" indent="-274320">
                <a:lnSpc>
                  <a:spcPts val="2200"/>
                </a:lnSpc>
                <a:spcBef>
                  <a:spcPts val="1200"/>
                </a:spcBef>
                <a:buClr>
                  <a:schemeClr val="bg1"/>
                </a:buClr>
                <a:buFont typeface="Arial"/>
                <a:buChar char="•"/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 physical and mental health</a:t>
              </a:r>
            </a:p>
            <a:p>
              <a:pPr marL="201168" lvl="1" indent="-274320">
                <a:lnSpc>
                  <a:spcPts val="2200"/>
                </a:lnSpc>
                <a:spcBef>
                  <a:spcPts val="1200"/>
                </a:spcBef>
                <a:buClr>
                  <a:schemeClr val="bg1"/>
                </a:buClr>
                <a:buFont typeface="Arial"/>
                <a:buChar char="•"/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 and institution</a:t>
              </a:r>
            </a:p>
            <a:p>
              <a:pPr marL="201168" lvl="1" indent="-274320">
                <a:lnSpc>
                  <a:spcPts val="2200"/>
                </a:lnSpc>
                <a:spcBef>
                  <a:spcPts val="1200"/>
                </a:spcBef>
                <a:buClr>
                  <a:schemeClr val="bg1"/>
                </a:buClr>
                <a:buFont typeface="Arial"/>
                <a:buChar char="•"/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Artistic and creative opportunities </a:t>
              </a:r>
            </a:p>
            <a:p>
              <a:pPr marL="201168" lvl="1" indent="-274320">
                <a:lnSpc>
                  <a:spcPts val="2200"/>
                </a:lnSpc>
                <a:spcBef>
                  <a:spcPts val="1200"/>
                </a:spcBef>
                <a:buClr>
                  <a:schemeClr val="bg1"/>
                </a:buClr>
                <a:buFont typeface="Arial"/>
                <a:buChar char="•"/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Ethnic, racial, and intergroup relations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33439" y="868516"/>
              <a:ext cx="3974690" cy="5120968"/>
            </a:xfrm>
            <a:prstGeom prst="roundRect">
              <a:avLst>
                <a:gd name="adj" fmla="val 4755"/>
              </a:avLst>
            </a:prstGeom>
            <a:gradFill flip="none" rotWithShape="1">
              <a:gsLst>
                <a:gs pos="0">
                  <a:schemeClr val="accent3"/>
                </a:gs>
                <a:gs pos="100000">
                  <a:srgbClr val="B5D479"/>
                </a:gs>
              </a:gsLst>
              <a:lin ang="16200000" scaled="0"/>
              <a:tileRect/>
            </a:gradFill>
            <a:ln w="254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1800"/>
                </a:spcBef>
              </a:pPr>
              <a: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 FACTORS</a:t>
              </a:r>
            </a:p>
            <a:p>
              <a:pPr marL="274320" lvl="2" indent="-274320">
                <a:lnSpc>
                  <a:spcPts val="2200"/>
                </a:lnSpc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Poverty and economic disparity </a:t>
              </a:r>
            </a:p>
            <a:p>
              <a:pPr marL="274320" lvl="2" indent="-274320">
                <a:lnSpc>
                  <a:spcPts val="2200"/>
                </a:lnSpc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Illiteracy and school failure</a:t>
              </a:r>
            </a:p>
            <a:p>
              <a:pPr marL="274320" lvl="2" indent="-274320">
                <a:lnSpc>
                  <a:spcPts val="2200"/>
                </a:lnSpc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Alcohol and other drugs </a:t>
              </a:r>
            </a:p>
            <a:p>
              <a:pPr marL="274320" lvl="2" indent="-274320">
                <a:lnSpc>
                  <a:spcPts val="2200"/>
                </a:lnSpc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Incarceration/Reentry</a:t>
              </a:r>
            </a:p>
            <a:p>
              <a:pPr marL="274320" lvl="2" indent="-274320">
                <a:lnSpc>
                  <a:spcPts val="2200"/>
                </a:lnSpc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 deterioration</a:t>
              </a:r>
            </a:p>
            <a:p>
              <a:pPr marL="274320" lvl="2" indent="-274320">
                <a:lnSpc>
                  <a:spcPts val="2200"/>
                </a:lnSpc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Discrimination and oppression</a:t>
              </a:r>
            </a:p>
            <a:p>
              <a:pPr marL="274320" lvl="2" indent="-274320">
                <a:lnSpc>
                  <a:spcPts val="2200"/>
                </a:lnSpc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Experiencing and witnessing violence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 flip="none" rotWithShape="1">
            <a:gsLst>
              <a:gs pos="0">
                <a:schemeClr val="accent2"/>
              </a:gs>
              <a:gs pos="100000">
                <a:srgbClr val="A98054"/>
              </a:gs>
            </a:gsLst>
            <a:lin ang="16200000" scaled="0"/>
            <a:tileRect/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960"/>
              </a:lnSpc>
            </a:pPr>
            <a:endParaRPr lang="en-US" sz="9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228600"/>
            <a:ext cx="8686800" cy="770467"/>
          </a:xfrm>
          <a:prstGeom prst="roundRect">
            <a:avLst>
              <a:gd name="adj" fmla="val 16095"/>
            </a:avLst>
          </a:prstGeom>
          <a:gradFill flip="none" rotWithShape="1">
            <a:gsLst>
              <a:gs pos="0">
                <a:schemeClr val="accent2"/>
              </a:gs>
              <a:gs pos="100000">
                <a:srgbClr val="A98054"/>
              </a:gs>
            </a:gsLst>
            <a:lin ang="16200000" scaled="0"/>
            <a:tileRect/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40"/>
              </a:lnSpc>
            </a:pPr>
            <a:r>
              <a:rPr lang="en-US" sz="2700" spc="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STRATEGIES THAT ADDRESS ENVIRONMENTAL AND SOCIAL CONDITIONS</a:t>
            </a: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12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550" y="1196551"/>
            <a:ext cx="84709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1880"/>
              </a:lnSpc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365760" lvl="1" indent="-182880">
              <a:lnSpc>
                <a:spcPts val="1880"/>
              </a:lnSpc>
              <a:buFont typeface="Arial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Provide affordable housing</a:t>
            </a:r>
          </a:p>
          <a:p>
            <a:pPr marL="365760" lvl="1" indent="-182880">
              <a:lnSpc>
                <a:spcPts val="1880"/>
              </a:lnSpc>
              <a:buFont typeface="Arial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Tighten zoning to restrict noise and pollution</a:t>
            </a:r>
          </a:p>
          <a:p>
            <a:pPr marL="365760" lvl="1" indent="-182880">
              <a:lnSpc>
                <a:spcPts val="1880"/>
              </a:lnSpc>
              <a:buFont typeface="Arial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Enforce lead abatement ordinances</a:t>
            </a:r>
          </a:p>
          <a:p>
            <a:pPr marL="365760" lvl="1" indent="-182880">
              <a:lnSpc>
                <a:spcPts val="1880"/>
              </a:lnSpc>
              <a:buFont typeface="Arial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Increase traffic safety </a:t>
            </a:r>
          </a:p>
          <a:p>
            <a:pPr marL="365760" lvl="1" indent="-182880">
              <a:lnSpc>
                <a:spcPts val="1880"/>
              </a:lnSpc>
              <a:buFont typeface="Arial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Reduce violence and crime</a:t>
            </a:r>
          </a:p>
          <a:p>
            <a:pPr marL="457200" indent="-457200">
              <a:lnSpc>
                <a:spcPts val="1880"/>
              </a:lnSpc>
            </a:pP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1880"/>
              </a:lnSpc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Cigarettes and Alcohol</a:t>
            </a:r>
          </a:p>
          <a:p>
            <a:pPr marL="365760" lvl="1" indent="-182880">
              <a:lnSpc>
                <a:spcPts val="1880"/>
              </a:lnSpc>
              <a:buFont typeface="Arial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Ban smoking in public areas</a:t>
            </a:r>
          </a:p>
          <a:p>
            <a:pPr marL="365760" lvl="1" indent="-182880">
              <a:lnSpc>
                <a:spcPts val="1880"/>
              </a:lnSpc>
              <a:buFont typeface="Arial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Control advertising of tobacco and alcohol products</a:t>
            </a:r>
          </a:p>
          <a:p>
            <a:pPr marL="365760" lvl="1" indent="-182880">
              <a:lnSpc>
                <a:spcPts val="1880"/>
              </a:lnSpc>
              <a:buFont typeface="Arial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Limit the concentration and operating hours of stores selling alcohol</a:t>
            </a:r>
          </a:p>
          <a:p>
            <a:pPr marL="457200" indent="-457200">
              <a:lnSpc>
                <a:spcPts val="1880"/>
              </a:lnSpc>
            </a:pP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1880"/>
              </a:lnSpc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Recreation</a:t>
            </a:r>
          </a:p>
          <a:p>
            <a:pPr marL="365760" lvl="1" indent="-182880">
              <a:lnSpc>
                <a:spcPts val="1880"/>
              </a:lnSpc>
              <a:buFont typeface="Arial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Increase access to recreational facilities through policies to open up schools and other institutions evenings or weekends</a:t>
            </a:r>
          </a:p>
          <a:p>
            <a:pPr marL="457200" indent="-457200">
              <a:lnSpc>
                <a:spcPts val="1880"/>
              </a:lnSpc>
              <a:defRPr/>
            </a:pP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1880"/>
              </a:lnSpc>
              <a:defRPr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</a:p>
          <a:p>
            <a:pPr marL="365760" lvl="1" indent="-182880">
              <a:lnSpc>
                <a:spcPts val="1880"/>
              </a:lnSpc>
              <a:buFont typeface="Arial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Modify school lunch programs to improve nutrition</a:t>
            </a:r>
          </a:p>
          <a:p>
            <a:pPr marL="365760" lvl="1" indent="-182880">
              <a:lnSpc>
                <a:spcPts val="1880"/>
              </a:lnSpc>
              <a:buFont typeface="Arial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Provide incentives for green markets and grocery stores that sell fresh produce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 review of neighborhood needs</a:t>
            </a:r>
            <a:endParaRPr lang="en-US" sz="20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13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323" y="2351568"/>
            <a:ext cx="7931354" cy="21548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7900"/>
              </a:lnSpc>
            </a:pPr>
            <a:r>
              <a:rPr lang="en-US" sz="8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 are</a:t>
            </a:r>
            <a:r>
              <a:rPr lang="en-US" sz="8000" b="1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your</a:t>
            </a:r>
          </a:p>
          <a:p>
            <a:pPr algn="ctr">
              <a:lnSpc>
                <a:spcPts val="7900"/>
              </a:lnSpc>
            </a:pPr>
            <a:r>
              <a:rPr lang="en-US" sz="8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priority projects?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 review of neighborhood needs</a:t>
            </a:r>
            <a:endParaRPr lang="en-US" sz="20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14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323" y="1863187"/>
            <a:ext cx="7931354" cy="313162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7900"/>
              </a:lnSpc>
            </a:pPr>
            <a:r>
              <a:rPr lang="en-US" sz="8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Insert Community</a:t>
            </a:r>
          </a:p>
          <a:p>
            <a:pPr algn="ctr">
              <a:lnSpc>
                <a:spcPts val="7900"/>
              </a:lnSpc>
            </a:pPr>
            <a:r>
              <a:rPr lang="en-US" sz="8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Issue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cap="all" spc="100" dirty="0" smtClean="0">
                <a:solidFill>
                  <a:srgbClr val="FFFFFF"/>
                </a:solidFill>
                <a:latin typeface="Berthold City Bold"/>
                <a:cs typeface="Berthold City Bold"/>
              </a:rPr>
              <a:t>  </a:t>
            </a:r>
            <a:r>
              <a:rPr lang="en-US" sz="26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community feedback</a:t>
            </a:r>
            <a:endParaRPr lang="en-US" sz="26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15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3484" y="2308608"/>
            <a:ext cx="681703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-365760">
              <a:lnSpc>
                <a:spcPts val="3420"/>
              </a:lnSpc>
              <a:spcBef>
                <a:spcPts val="3000"/>
              </a:spcBef>
              <a:buFont typeface="Arial"/>
              <a:buChar char="•"/>
              <a:defRPr/>
            </a:pPr>
            <a:r>
              <a:rPr lang="en-US" sz="3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 community issues had the most votes of </a:t>
            </a:r>
            <a:r>
              <a:rPr lang="en-US" sz="3600" b="1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1-Very interested?</a:t>
            </a:r>
          </a:p>
          <a:p>
            <a:pPr marL="365760" lvl="1" indent="-365760">
              <a:lnSpc>
                <a:spcPts val="3420"/>
              </a:lnSpc>
              <a:spcBef>
                <a:spcPts val="3000"/>
              </a:spcBef>
              <a:buFont typeface="Arial"/>
              <a:buChar char="•"/>
              <a:defRPr/>
            </a:pPr>
            <a:r>
              <a:rPr lang="en-US" sz="3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 community issues has the most votes of </a:t>
            </a:r>
            <a:r>
              <a:rPr lang="en-US" sz="3600" b="1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2-Interested?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cap="all" spc="100" dirty="0" smtClean="0">
                <a:solidFill>
                  <a:srgbClr val="FFFFFF"/>
                </a:solidFill>
                <a:latin typeface="Berthold City Bold"/>
                <a:cs typeface="Berthold City Bold"/>
              </a:rPr>
              <a:t>  </a:t>
            </a:r>
            <a:r>
              <a:rPr lang="en-US" sz="26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an issue: reality checklist</a:t>
            </a:r>
            <a:endParaRPr lang="en-US" sz="26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16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6987" y="863476"/>
            <a:ext cx="4210026" cy="513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analysis: reality checklist questions</a:t>
            </a:r>
            <a:endParaRPr lang="en-US" sz="24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17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097" y="812900"/>
            <a:ext cx="811980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380"/>
              </a:lnSpc>
              <a:spcBef>
                <a:spcPts val="1800"/>
              </a:spcBef>
              <a:buFont typeface="Georgia" pitchFamily="18" charset="0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Does this goal improve people’s lives?</a:t>
            </a:r>
          </a:p>
          <a:p>
            <a:pPr marL="342900" indent="-342900">
              <a:lnSpc>
                <a:spcPts val="2380"/>
              </a:lnSpc>
              <a:spcBef>
                <a:spcPts val="1800"/>
              </a:spcBef>
              <a:buFont typeface="Georgia" pitchFamily="18" charset="0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Is the neighborhood as a whole affected by the issue?</a:t>
            </a:r>
          </a:p>
          <a:p>
            <a:pPr marL="342900" indent="-342900">
              <a:lnSpc>
                <a:spcPts val="2380"/>
              </a:lnSpc>
              <a:spcBef>
                <a:spcPts val="1800"/>
              </a:spcBef>
              <a:buFont typeface="Georgia" pitchFamily="18" charset="0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Will relationships improve between associations, residents and organizations as part of conducting this work?</a:t>
            </a:r>
          </a:p>
          <a:p>
            <a:pPr marL="342900" indent="-342900">
              <a:lnSpc>
                <a:spcPts val="2380"/>
              </a:lnSpc>
              <a:spcBef>
                <a:spcPts val="1800"/>
              </a:spcBef>
              <a:buFont typeface="Georgia" pitchFamily="18" charset="0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Does this activity build new leadership in the community?</a:t>
            </a:r>
          </a:p>
          <a:p>
            <a:pPr marL="342900" indent="-342900">
              <a:lnSpc>
                <a:spcPts val="2380"/>
              </a:lnSpc>
              <a:spcBef>
                <a:spcPts val="1800"/>
              </a:spcBef>
              <a:buFont typeface="Georgia" pitchFamily="18" charset="0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Does this potential campaign promote awareness, respect, &amp; equity for all in the community?</a:t>
            </a:r>
          </a:p>
          <a:p>
            <a:pPr marL="342900" indent="-342900">
              <a:lnSpc>
                <a:spcPts val="2380"/>
              </a:lnSpc>
              <a:spcBef>
                <a:spcPts val="1800"/>
              </a:spcBef>
              <a:buFont typeface="Georgia" pitchFamily="18" charset="0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Is this goal easily understandable, specific and winnable?</a:t>
            </a:r>
          </a:p>
          <a:p>
            <a:pPr marL="342900" indent="-342900">
              <a:lnSpc>
                <a:spcPts val="2380"/>
              </a:lnSpc>
              <a:spcBef>
                <a:spcPts val="1800"/>
              </a:spcBef>
              <a:buFont typeface="Georgia" pitchFamily="18" charset="0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Is there opportunity for fundraising? Will there be a need?</a:t>
            </a:r>
          </a:p>
          <a:p>
            <a:pPr marL="342900" indent="-342900">
              <a:lnSpc>
                <a:spcPts val="2380"/>
              </a:lnSpc>
              <a:spcBef>
                <a:spcPts val="1800"/>
              </a:spcBef>
              <a:buFont typeface="Georgia" pitchFamily="18" charset="0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Does this campaign give organizations and constituents experience for the next campaign?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cap="all" spc="100" dirty="0" smtClean="0">
                <a:solidFill>
                  <a:srgbClr val="FFFFFF"/>
                </a:solidFill>
                <a:latin typeface="Berthold City Bold"/>
                <a:cs typeface="Berthold City Bold"/>
              </a:rPr>
              <a:t>  </a:t>
            </a:r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priority projects: top 3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18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194" y="1845020"/>
            <a:ext cx="8619612" cy="313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7900"/>
              </a:lnSpc>
            </a:pPr>
            <a:r>
              <a:rPr lang="en-US" sz="72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Which 3 community projects have the highest priority?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cap="all" spc="100" dirty="0" smtClean="0">
                <a:solidFill>
                  <a:srgbClr val="FFFFFF"/>
                </a:solidFill>
                <a:latin typeface="Berthold City Bold"/>
                <a:cs typeface="Berthold City Bold"/>
              </a:rPr>
              <a:t>  </a:t>
            </a:r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and areas of responsibilities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19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082916"/>
              </p:ext>
            </p:extLst>
          </p:nvPr>
        </p:nvGraphicFramePr>
        <p:xfrm>
          <a:off x="255639" y="969297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agenda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31352" y="6254496"/>
            <a:ext cx="30175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2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26806" y="818244"/>
            <a:ext cx="7904546" cy="5202903"/>
            <a:chOff x="524387" y="818244"/>
            <a:chExt cx="7904546" cy="5202903"/>
          </a:xfrm>
        </p:grpSpPr>
        <p:sp>
          <p:nvSpPr>
            <p:cNvPr id="15" name="Rounded Rectangle 14"/>
            <p:cNvSpPr/>
            <p:nvPr/>
          </p:nvSpPr>
          <p:spPr>
            <a:xfrm>
              <a:off x="524387" y="818244"/>
              <a:ext cx="3146323" cy="5202903"/>
            </a:xfrm>
            <a:prstGeom prst="roundRect">
              <a:avLst>
                <a:gd name="adj" fmla="val 4755"/>
              </a:avLst>
            </a:prstGeom>
            <a:gradFill>
              <a:gsLst>
                <a:gs pos="0">
                  <a:schemeClr val="accent2"/>
                </a:gs>
                <a:gs pos="100000">
                  <a:srgbClr val="A98054"/>
                </a:gs>
              </a:gsLst>
            </a:gradFill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91440" indent="-91440" algn="ctr"/>
              <a:r>
                <a:rPr lang="en-US" sz="14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SESSION 8 OBJECTIVES</a:t>
              </a:r>
              <a:endPara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2880" indent="-182880">
                <a:lnSpc>
                  <a:spcPts val="1600"/>
                </a:lnSpc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build awareness of the link between community design and health, and understand which design strategies can better support health </a:t>
              </a:r>
            </a:p>
            <a:p>
              <a:pPr marL="182880" indent="-182880">
                <a:lnSpc>
                  <a:spcPts val="1600"/>
                </a:lnSpc>
                <a:spcBef>
                  <a:spcPts val="1200"/>
                </a:spcBef>
                <a:spcAft>
                  <a:spcPct val="0"/>
                </a:spcAft>
                <a:buFont typeface="Arial"/>
                <a:buChar char="•"/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identify the steps of effective community action including issue identification, coalition building, strategic planning and implementation</a:t>
              </a:r>
            </a:p>
            <a:p>
              <a:pPr marL="182880" indent="-182880">
                <a:lnSpc>
                  <a:spcPts val="1600"/>
                </a:lnSpc>
                <a:spcBef>
                  <a:spcPts val="1200"/>
                </a:spcBef>
                <a:spcAft>
                  <a:spcPct val="0"/>
                </a:spcAft>
                <a:buFont typeface="Arial"/>
                <a:buChar char="•"/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identify different mechanisms for creating community change, including environmental enhancement (e.g., park clean-up, light bulb replacement) and policy change</a:t>
              </a:r>
            </a:p>
            <a:p>
              <a:pPr marL="182880" indent="-182880">
                <a:lnSpc>
                  <a:spcPts val="1600"/>
                </a:lnSpc>
                <a:spcBef>
                  <a:spcPts val="1200"/>
                </a:spcBef>
                <a:spcAft>
                  <a:spcPct val="0"/>
                </a:spcAft>
                <a:buFont typeface="Arial"/>
                <a:buChar char="•"/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be able to advocate as an effective community leader, connecting the grassroots to the “tree tops”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873481" y="883605"/>
              <a:ext cx="4555452" cy="5065835"/>
              <a:chOff x="3873481" y="817133"/>
              <a:chExt cx="4555452" cy="506583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928006" y="955912"/>
                <a:ext cx="4500927" cy="490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91440" fontAlgn="base">
                  <a:lnSpc>
                    <a:spcPts val="1500"/>
                  </a:lnSpc>
                  <a:tabLst>
                    <a:tab pos="114300" algn="l"/>
                  </a:tabLst>
                  <a:defRPr/>
                </a:pPr>
                <a:r>
                  <a:rPr lang="en-US" sz="2000" b="1" i="1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Welcome</a:t>
                </a:r>
              </a:p>
              <a:p>
                <a:pPr marL="91440" indent="-91440" fontAlgn="base">
                  <a:lnSpc>
                    <a:spcPts val="1500"/>
                  </a:lnSpc>
                  <a:buFont typeface="Arial"/>
                  <a:buChar char="•"/>
                  <a:tabLst>
                    <a:tab pos="114300" algn="l"/>
                  </a:tabLst>
                  <a:defRPr/>
                </a:pP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Compilation of Effective Strategies from Sessions 1-7</a:t>
                </a:r>
                <a:endParaRPr lang="en-US" sz="2000" b="1" i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-91440" fontAlgn="base">
                  <a:lnSpc>
                    <a:spcPts val="1500"/>
                  </a:lnSpc>
                  <a:tabLst>
                    <a:tab pos="114300" algn="l"/>
                  </a:tabLst>
                  <a:defRPr/>
                </a:pPr>
                <a:endParaRPr lang="en-US" sz="1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-91440" fontAlgn="base">
                  <a:lnSpc>
                    <a:spcPts val="1500"/>
                  </a:lnSpc>
                  <a:tabLst>
                    <a:tab pos="114300" algn="l"/>
                  </a:tabLst>
                  <a:defRPr/>
                </a:pPr>
                <a:r>
                  <a:rPr lang="en-US" sz="2000" b="1" i="1" dirty="0" smtClean="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Prioritizing Projects</a:t>
                </a:r>
              </a:p>
              <a:p>
                <a:pPr marL="91440" indent="-91440" fontAlgn="base">
                  <a:lnSpc>
                    <a:spcPts val="1500"/>
                  </a:lnSpc>
                  <a:buFont typeface="Arial"/>
                  <a:buChar char="•"/>
                  <a:tabLst>
                    <a:tab pos="114300" algn="l"/>
                  </a:tabLst>
                  <a:defRPr/>
                </a:pP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Ranking: Community Feedback</a:t>
                </a:r>
              </a:p>
              <a:p>
                <a:pPr marL="91440" indent="-91440" fontAlgn="base">
                  <a:lnSpc>
                    <a:spcPts val="1500"/>
                  </a:lnSpc>
                  <a:buFont typeface="Arial"/>
                  <a:buChar char="•"/>
                  <a:tabLst>
                    <a:tab pos="114300" algn="l"/>
                  </a:tabLst>
                  <a:defRPr/>
                </a:pP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Reality Checklist Group Activity</a:t>
                </a:r>
              </a:p>
              <a:p>
                <a:pPr indent="-91440" fontAlgn="base">
                  <a:lnSpc>
                    <a:spcPts val="1500"/>
                  </a:lnSpc>
                  <a:buFont typeface="Arial"/>
                  <a:buChar char="•"/>
                  <a:tabLst>
                    <a:tab pos="114300" algn="l"/>
                  </a:tabLst>
                  <a:defRPr/>
                </a:pPr>
                <a:endParaRPr lang="en-US" sz="2000" b="1" i="1" dirty="0" smtClean="0">
                  <a:solidFill>
                    <a:srgbClr val="1088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-91440" fontAlgn="base">
                  <a:lnSpc>
                    <a:spcPts val="1500"/>
                  </a:lnSpc>
                  <a:tabLst>
                    <a:tab pos="114300" algn="l"/>
                  </a:tabLst>
                  <a:defRPr/>
                </a:pPr>
                <a:r>
                  <a:rPr lang="en-US" sz="2000" b="1" i="1" dirty="0" smtClean="0">
                    <a:solidFill>
                      <a:srgbClr val="E78E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Roles and Responsibilities</a:t>
                </a:r>
              </a:p>
              <a:p>
                <a:pPr marL="91440" lvl="0" indent="-91440" fontAlgn="base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  <a:tabLst>
                    <a:tab pos="114300" algn="l"/>
                  </a:tabLst>
                  <a:defRPr/>
                </a:pPr>
                <a:endParaRPr lang="en-US" sz="1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" lvl="0" indent="-91440" fontAlgn="base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  <a:tabLst>
                    <a:tab pos="114300" algn="l"/>
                  </a:tabLst>
                  <a:defRPr/>
                </a:pP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Discussion</a:t>
                </a:r>
              </a:p>
              <a:p>
                <a:pPr marL="91440" lvl="0" indent="-91440" fontAlgn="base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  <a:tabLst>
                    <a:tab pos="114300" algn="l"/>
                  </a:tabLst>
                  <a:defRPr/>
                </a:pP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Nominations</a:t>
                </a:r>
              </a:p>
              <a:p>
                <a:pPr marL="91440" lvl="0" indent="-91440" fontAlgn="base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114300" algn="l"/>
                  </a:tabLst>
                  <a:defRPr/>
                </a:pPr>
                <a:endParaRPr lang="en-US" sz="1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indent="-91440" fontAlgn="base">
                  <a:lnSpc>
                    <a:spcPts val="1500"/>
                  </a:lnSpc>
                  <a:tabLst>
                    <a:tab pos="114300" algn="l"/>
                  </a:tabLst>
                  <a:defRPr/>
                </a:pPr>
                <a:r>
                  <a:rPr lang="en-US" sz="2000" b="1" i="1" dirty="0" smtClean="0">
                    <a:solidFill>
                      <a:srgbClr val="C0587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Break</a:t>
                </a:r>
              </a:p>
              <a:p>
                <a:pPr indent="-91440" fontAlgn="base">
                  <a:lnSpc>
                    <a:spcPts val="1500"/>
                  </a:lnSpc>
                  <a:buFont typeface="Arial"/>
                  <a:buChar char="•"/>
                  <a:tabLst>
                    <a:tab pos="114300" algn="l"/>
                  </a:tabLst>
                  <a:defRPr/>
                </a:pPr>
                <a:endParaRPr lang="en-US" sz="2000" b="1" i="1" dirty="0" smtClean="0">
                  <a:solidFill>
                    <a:srgbClr val="1088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-91440" fontAlgn="base">
                  <a:lnSpc>
                    <a:spcPts val="1500"/>
                  </a:lnSpc>
                  <a:tabLst>
                    <a:tab pos="114300" algn="l"/>
                  </a:tabLst>
                  <a:defRPr/>
                </a:pPr>
                <a:r>
                  <a:rPr lang="en-US" sz="2000" b="1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Sources</a:t>
                </a:r>
              </a:p>
              <a:p>
                <a:pPr marL="91440" indent="-91440" fontAlgn="base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  <a:tabLst>
                    <a:tab pos="114300" algn="l"/>
                  </a:tabLst>
                  <a:defRPr/>
                </a:pP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Local Police Department (PD)</a:t>
                </a:r>
              </a:p>
              <a:p>
                <a:pPr marL="91440" indent="-91440" fontAlgn="base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  <a:tabLst>
                    <a:tab pos="114300" algn="l"/>
                  </a:tabLst>
                  <a:defRPr/>
                </a:pP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San Diego Association of Governments (SANDAG)</a:t>
                </a:r>
              </a:p>
              <a:p>
                <a:pPr marL="91440" indent="-91440" fontAlgn="base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  <a:tabLst>
                    <a:tab pos="114300" algn="l"/>
                  </a:tabLst>
                  <a:defRPr/>
                </a:pP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Transportation Injury Management Systems (TIMS)</a:t>
                </a:r>
              </a:p>
              <a:p>
                <a:pPr marL="91440" indent="-91440" fontAlgn="base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  <a:tabLst>
                    <a:tab pos="114300" algn="l"/>
                  </a:tabLst>
                  <a:defRPr/>
                </a:pP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Automated Regional Justice Information System (ARGIS)</a:t>
                </a:r>
              </a:p>
              <a:p>
                <a:pPr marL="91440" indent="-91440" fontAlgn="base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  <a:tabLst>
                    <a:tab pos="114300" algn="l"/>
                  </a:tabLst>
                  <a:defRPr/>
                </a:pP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Community Health Statistics Unit</a:t>
                </a:r>
              </a:p>
              <a:p>
                <a:pPr indent="-91440" fontAlgn="base">
                  <a:lnSpc>
                    <a:spcPts val="1500"/>
                  </a:lnSpc>
                  <a:buFont typeface="Arial"/>
                  <a:buChar char="•"/>
                  <a:tabLst>
                    <a:tab pos="114300" algn="l"/>
                  </a:tabLst>
                  <a:defRPr/>
                </a:pPr>
                <a:endParaRPr lang="en-US" sz="2000" b="1" i="1" dirty="0" smtClean="0">
                  <a:solidFill>
                    <a:srgbClr val="1088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-91440" fontAlgn="base">
                  <a:lnSpc>
                    <a:spcPts val="1500"/>
                  </a:lnSpc>
                  <a:tabLst>
                    <a:tab pos="114300" algn="l"/>
                  </a:tabLst>
                  <a:defRPr/>
                </a:pPr>
                <a:r>
                  <a:rPr lang="en-US" sz="2000" b="1" i="1" dirty="0" smtClean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Qualitative Assessment Review</a:t>
                </a:r>
              </a:p>
              <a:p>
                <a:pPr marL="91440" indent="-91440" fontAlgn="base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  <a:tabLst>
                    <a:tab pos="114300" algn="l"/>
                  </a:tabLst>
                  <a:defRPr/>
                </a:pP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Photo Data Review with CPTED and </a:t>
                </a:r>
                <a:r>
                  <a:rPr lang="en-US" sz="1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Walkability</a:t>
                </a:r>
                <a:endParaRPr lang="en-US" sz="1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-91440" fontAlgn="base">
                  <a:lnSpc>
                    <a:spcPts val="1500"/>
                  </a:lnSpc>
                  <a:buFont typeface="Arial"/>
                  <a:buChar char="•"/>
                  <a:tabLst>
                    <a:tab pos="114300" algn="l"/>
                  </a:tabLst>
                  <a:defRPr/>
                </a:pPr>
                <a:endParaRPr lang="en-US" sz="2000" b="1" i="1" dirty="0" smtClean="0">
                  <a:solidFill>
                    <a:srgbClr val="1088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-91440" fontAlgn="base">
                  <a:lnSpc>
                    <a:spcPts val="1500"/>
                  </a:lnSpc>
                  <a:tabLst>
                    <a:tab pos="114300" algn="l"/>
                  </a:tabLst>
                  <a:defRPr/>
                </a:pPr>
                <a:r>
                  <a:rPr lang="en-US" sz="2000" b="1" i="1" dirty="0" smtClean="0">
                    <a:solidFill>
                      <a:srgbClr val="A9805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873481" y="817133"/>
                <a:ext cx="4541294" cy="5065835"/>
              </a:xfrm>
              <a:prstGeom prst="roundRect">
                <a:avLst>
                  <a:gd name="adj" fmla="val 2691"/>
                </a:avLst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3878440" y="5442770"/>
                <a:ext cx="4531202" cy="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3878440" y="1443023"/>
                <a:ext cx="4531202" cy="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878440" y="2205022"/>
                <a:ext cx="4531202" cy="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3878440" y="3171861"/>
                <a:ext cx="4531202" cy="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3878440" y="3531391"/>
                <a:ext cx="4531202" cy="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3878440" y="4879583"/>
                <a:ext cx="4531202" cy="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fld id="{38AEDF36-4FC7-477E-8309-A50A8FDAC44F}" type="slidenum">
              <a:rPr lang="en-US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 rot="16200000">
            <a:off x="3886200" y="1828801"/>
            <a:ext cx="1143000" cy="7391400"/>
          </a:xfrm>
        </p:spPr>
        <p:txBody>
          <a:bodyPr vert="vert"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en-US" sz="2000" b="1" dirty="0">
                <a:latin typeface="+mj-lt"/>
                <a:cs typeface="Aharoni" pitchFamily="2" charset="-79"/>
              </a:rPr>
              <a:t>A</a:t>
            </a:r>
            <a:r>
              <a:rPr lang="en-US" sz="2000" b="1" dirty="0" smtClean="0">
                <a:latin typeface="+mj-lt"/>
                <a:cs typeface="Aharoni" pitchFamily="2" charset="-79"/>
              </a:rPr>
              <a:t> </a:t>
            </a:r>
            <a:r>
              <a:rPr lang="en-US" sz="2000" b="1" dirty="0">
                <a:latin typeface="+mj-lt"/>
                <a:cs typeface="Aharoni" pitchFamily="2" charset="-79"/>
              </a:rPr>
              <a:t>system of "courses of action, regulatory measures, laws, and funding priorities concerning a given topic disseminated by a governmental entity or its </a:t>
            </a:r>
            <a:r>
              <a:rPr lang="en-US" sz="2000" b="1" dirty="0" smtClean="0">
                <a:latin typeface="+mj-lt"/>
                <a:cs typeface="Aharoni" pitchFamily="2" charset="-79"/>
              </a:rPr>
              <a:t>representatives”</a:t>
            </a:r>
            <a:endParaRPr lang="en-US" sz="2000" b="1" dirty="0">
              <a:latin typeface="+mj-lt"/>
              <a:cs typeface="Aharoni" pitchFamily="2" charset="-79"/>
            </a:endParaRPr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51" y="257287"/>
            <a:ext cx="4830581" cy="460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228600"/>
            <a:ext cx="2971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cap="all" spc="100" dirty="0" smtClean="0">
                <a:solidFill>
                  <a:schemeClr val="bg1"/>
                </a:solidFill>
                <a:latin typeface="+mj-lt"/>
                <a:cs typeface="Berthold City Bold"/>
              </a:rPr>
              <a:t>POLICY PROCESS</a:t>
            </a:r>
            <a:endParaRPr lang="en-US" sz="2800" cap="all" spc="100" dirty="0">
              <a:solidFill>
                <a:schemeClr val="bg1"/>
              </a:solidFill>
              <a:latin typeface="+mj-lt"/>
              <a:cs typeface="Berthold City Bold"/>
            </a:endParaRPr>
          </a:p>
        </p:txBody>
      </p:sp>
      <p:sp>
        <p:nvSpPr>
          <p:cNvPr id="8" name="Oval 7"/>
          <p:cNvSpPr/>
          <p:nvPr/>
        </p:nvSpPr>
        <p:spPr>
          <a:xfrm>
            <a:off x="8563473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400" y="6254496"/>
            <a:ext cx="4100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776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abal1\AppData\Local\Microsoft\Windows\Temporary Internet Files\Content.IE5\2DSL29U7\MP900341524[1]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816"/>
            <a:ext cx="8686800" cy="61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90600"/>
            <a:ext cx="3429000" cy="5181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b="1" dirty="0" smtClean="0"/>
              <a:t>Brevity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 smtClean="0"/>
              <a:t>Accuracy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 smtClean="0"/>
              <a:t>Preparation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 smtClean="0"/>
              <a:t>Courtesy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 smtClean="0"/>
              <a:t>Follow-up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 smtClean="0"/>
              <a:t>Appreciation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5B7B6-789A-45C1-8C25-394469814A6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cap="all" spc="100" dirty="0" smtClean="0">
                <a:solidFill>
                  <a:schemeClr val="bg1"/>
                </a:solidFill>
                <a:latin typeface="+mj-lt"/>
                <a:cs typeface="Berthold City Bold"/>
              </a:rPr>
              <a:t>TIPS ON EFFECTIVELY ADVOCATING FOR CIP</a:t>
            </a:r>
            <a:endParaRPr lang="en-US" sz="2800" cap="all" spc="100" dirty="0">
              <a:solidFill>
                <a:schemeClr val="bg1"/>
              </a:solidFill>
              <a:latin typeface="+mj-lt"/>
              <a:cs typeface="Berthold City Bold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563473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4400" y="6254496"/>
            <a:ext cx="4100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158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700" cap="all" spc="100" dirty="0">
              <a:solidFill>
                <a:srgbClr val="FFFFFF"/>
              </a:solidFill>
              <a:latin typeface="Berthold City Bold"/>
              <a:cs typeface="Berthold City Bold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22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876300"/>
            <a:ext cx="4102100" cy="5105400"/>
          </a:xfrm>
          <a:prstGeom prst="roundRect">
            <a:avLst>
              <a:gd name="adj" fmla="val 3262"/>
            </a:avLst>
          </a:prstGeom>
          <a:gradFill flip="none" rotWithShape="1">
            <a:gsLst>
              <a:gs pos="0">
                <a:schemeClr val="accent3"/>
              </a:gs>
              <a:gs pos="100000">
                <a:srgbClr val="B5D479"/>
              </a:gs>
            </a:gsLst>
            <a:lin ang="16200000" scaled="0"/>
            <a:tileRect/>
          </a:gradFill>
          <a:ln w="254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 algn="ctr">
              <a:lnSpc>
                <a:spcPts val="9000"/>
              </a:lnSpc>
            </a:pPr>
            <a:r>
              <a:rPr lang="en-US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</a:t>
            </a:r>
          </a:p>
          <a:p>
            <a:pPr marL="91440" indent="-91440" algn="ctr">
              <a:lnSpc>
                <a:spcPts val="9000"/>
              </a:lnSpc>
            </a:pPr>
            <a:r>
              <a:rPr lang="en-US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BR</a:t>
            </a:r>
            <a:r>
              <a:rPr lang="en-US" sz="8000" b="1" spc="26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77" y="927976"/>
            <a:ext cx="3645122" cy="3669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46" y="4814401"/>
            <a:ext cx="926984" cy="926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301625" y="685801"/>
            <a:ext cx="8504238" cy="54863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Local Police Department (Crime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Analysis Unit)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San Diego Association of Governments</a:t>
            </a:r>
          </a:p>
          <a:p>
            <a:pPr marL="0" indent="0">
              <a:buNone/>
              <a:defRPr/>
            </a:pPr>
            <a:r>
              <a:rPr lang="en-US" sz="2400" dirty="0" smtClean="0"/>
              <a:t>	www.sandag.org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Transportation Injury Management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System (TIMS)</a:t>
            </a:r>
          </a:p>
          <a:p>
            <a:pPr marL="0" indent="0"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tims.berkeley.edu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 Automated </a:t>
            </a:r>
            <a:r>
              <a:rPr lang="en-US" sz="2400" dirty="0">
                <a:solidFill>
                  <a:srgbClr val="0070C0"/>
                </a:solidFill>
              </a:rPr>
              <a:t>Regional Justice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Information System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/>
              <a:t>www.arjis.org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Community Health Statistics Unit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 smtClean="0"/>
              <a:t>	http</a:t>
            </a:r>
            <a:r>
              <a:rPr lang="en-US" sz="2400" dirty="0"/>
              <a:t>://</a:t>
            </a:r>
            <a:r>
              <a:rPr lang="en-US" sz="2400" dirty="0" smtClean="0"/>
              <a:t>www.sdcounty.ca.gov/hhsa/programs/phs/communi	</a:t>
            </a:r>
            <a:r>
              <a:rPr lang="en-US" sz="2400" dirty="0" err="1" smtClean="0"/>
              <a:t>ty_health_statistics</a:t>
            </a:r>
            <a:r>
              <a:rPr lang="en-US" sz="2400" dirty="0" smtClean="0"/>
              <a:t>/ 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5B7B6-789A-45C1-8C25-394469814A6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cap="all" spc="100" dirty="0" smtClean="0">
                <a:solidFill>
                  <a:schemeClr val="bg1"/>
                </a:solidFill>
                <a:latin typeface="Berthold City Bold"/>
                <a:cs typeface="Berthold City Bold"/>
              </a:rPr>
              <a:t>DATA SOURCES</a:t>
            </a:r>
            <a:endParaRPr lang="en-US" sz="2700" cap="all" spc="100" dirty="0">
              <a:solidFill>
                <a:schemeClr val="bg1"/>
              </a:solidFill>
              <a:latin typeface="Berthold City Bold"/>
              <a:cs typeface="Berthold City Bold"/>
            </a:endParaRPr>
          </a:p>
        </p:txBody>
      </p:sp>
      <p:sp>
        <p:nvSpPr>
          <p:cNvPr id="8" name="Oval 7"/>
          <p:cNvSpPr/>
          <p:nvPr/>
        </p:nvSpPr>
        <p:spPr>
          <a:xfrm>
            <a:off x="8563473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acabal1\AppData\Local\Microsoft\Windows\Temporary Internet Files\Content.IE5\BFUNFP5J\MP90040903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34400" y="6254496"/>
            <a:ext cx="4100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624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cap="all" spc="100" dirty="0" smtClean="0">
                <a:solidFill>
                  <a:srgbClr val="FFFFFF"/>
                </a:solidFill>
                <a:latin typeface="Berthold City Bold"/>
                <a:cs typeface="Berthold City Bold"/>
              </a:rPr>
              <a:t>  </a:t>
            </a:r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arjis “Crime maps”</a:t>
            </a:r>
            <a:endParaRPr lang="en-US" sz="2700" cap="all" spc="100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24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6" y="930167"/>
            <a:ext cx="7636388" cy="4997666"/>
          </a:xfrm>
          <a:prstGeom prst="roundRect">
            <a:avLst>
              <a:gd name="adj" fmla="val 3307"/>
            </a:avLst>
          </a:prstGeom>
          <a:ln w="2540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779206"/>
          </a:xfrm>
          <a:prstGeom prst="roundRect">
            <a:avLst>
              <a:gd name="adj" fmla="val 15517"/>
            </a:avLst>
          </a:prstGeom>
          <a:gradFill flip="none" rotWithShape="1">
            <a:gsLst>
              <a:gs pos="0">
                <a:schemeClr val="accent2"/>
              </a:gs>
              <a:gs pos="100000">
                <a:srgbClr val="A98054"/>
              </a:gs>
            </a:gsLst>
            <a:lin ang="16200000" scaled="0"/>
            <a:tileRect/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40"/>
              </a:lnSpc>
            </a:pPr>
            <a:r>
              <a:rPr lang="en-US" sz="2400" cap="all" spc="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this qualitative assessment will be used to improve your neighborhood</a:t>
            </a:r>
            <a:endParaRPr lang="en-US" sz="2400" cap="all" spc="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25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1259" y="1281909"/>
            <a:ext cx="5481483" cy="437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lnSpc>
                <a:spcPts val="3040"/>
              </a:lnSpc>
              <a:spcBef>
                <a:spcPts val="2200"/>
              </a:spcBef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Advocacy meetings with elected officials &amp; other decision makers</a:t>
            </a:r>
          </a:p>
          <a:p>
            <a:pPr marL="365760" indent="-365760">
              <a:lnSpc>
                <a:spcPts val="3040"/>
              </a:lnSpc>
              <a:spcBef>
                <a:spcPts val="2200"/>
              </a:spcBef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Advocacy meetings with potential allies &amp; supporters</a:t>
            </a:r>
          </a:p>
          <a:p>
            <a:pPr marL="365760" indent="-365760">
              <a:lnSpc>
                <a:spcPts val="3040"/>
              </a:lnSpc>
              <a:spcBef>
                <a:spcPts val="2200"/>
              </a:spcBef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Community improvement project presentations</a:t>
            </a:r>
          </a:p>
          <a:p>
            <a:pPr marL="365760" indent="-365760">
              <a:lnSpc>
                <a:spcPts val="3040"/>
              </a:lnSpc>
              <a:spcBef>
                <a:spcPts val="2200"/>
              </a:spcBef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Will be used in conjunction with quantitative data to justify focus on improvements in target areas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cap="all" spc="100" dirty="0" smtClean="0">
                <a:solidFill>
                  <a:srgbClr val="FFFFFF"/>
                </a:solidFill>
                <a:latin typeface="Berthold City Bold"/>
                <a:cs typeface="Berthold City Bold"/>
              </a:rPr>
              <a:t>  </a:t>
            </a:r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assessment review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26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4290" y="1327570"/>
            <a:ext cx="564429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-365760">
              <a:lnSpc>
                <a:spcPts val="2820"/>
              </a:lnSpc>
              <a:spcBef>
                <a:spcPts val="3000"/>
              </a:spcBef>
              <a:buFont typeface="Arial"/>
              <a:buChar char="•"/>
              <a:defRPr/>
            </a:pPr>
            <a:r>
              <a:rPr lang="en-US" sz="3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Photos </a:t>
            </a:r>
          </a:p>
          <a:p>
            <a:pPr marL="365760" lvl="1" indent="-365760">
              <a:lnSpc>
                <a:spcPts val="2820"/>
              </a:lnSpc>
              <a:spcBef>
                <a:spcPts val="3000"/>
              </a:spcBef>
              <a:buFont typeface="Arial"/>
              <a:buChar char="•"/>
              <a:defRPr/>
            </a:pPr>
            <a:r>
              <a:rPr lang="en-US" sz="3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Written documentation</a:t>
            </a:r>
          </a:p>
          <a:p>
            <a:pPr marL="365760" lvl="1" indent="-365760">
              <a:lnSpc>
                <a:spcPts val="2820"/>
              </a:lnSpc>
              <a:spcBef>
                <a:spcPts val="3000"/>
              </a:spcBef>
              <a:buFont typeface="Arial"/>
              <a:buChar char="•"/>
              <a:defRPr/>
            </a:pPr>
            <a:r>
              <a:rPr lang="en-US" sz="3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Concerns</a:t>
            </a:r>
          </a:p>
          <a:p>
            <a:pPr marL="365760" lvl="1" indent="-365760">
              <a:lnSpc>
                <a:spcPts val="2820"/>
              </a:lnSpc>
              <a:spcBef>
                <a:spcPts val="3000"/>
              </a:spcBef>
              <a:buFont typeface="Arial"/>
              <a:buChar char="•"/>
              <a:defRPr/>
            </a:pPr>
            <a:r>
              <a:rPr lang="en-US" sz="3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Reactions</a:t>
            </a:r>
          </a:p>
          <a:p>
            <a:pPr marL="365760" lvl="1" indent="-365760">
              <a:lnSpc>
                <a:spcPts val="2820"/>
              </a:lnSpc>
              <a:spcBef>
                <a:spcPts val="3000"/>
              </a:spcBef>
              <a:buFont typeface="Arial"/>
              <a:buChar char="•"/>
              <a:defRPr/>
            </a:pPr>
            <a:r>
              <a:rPr lang="en-US" sz="3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Potential solutions</a:t>
            </a:r>
          </a:p>
          <a:p>
            <a:pPr marL="365760" lvl="1" indent="-365760">
              <a:lnSpc>
                <a:spcPts val="2820"/>
              </a:lnSpc>
              <a:spcBef>
                <a:spcPts val="3000"/>
              </a:spcBef>
              <a:buFont typeface="Arial"/>
              <a:buChar char="•"/>
              <a:defRPr/>
            </a:pPr>
            <a:r>
              <a:rPr lang="en-US" sz="3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issue area photos (site 1)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27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1654" y="2432649"/>
            <a:ext cx="7297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&lt;&lt;&lt;    Insert Participants Community Photo   &gt;&gt;&gt;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(insert participant names) on (insert site location #1)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28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161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516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(insert participant names) on (insert site location #1)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29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161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516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" y="3629875"/>
            <a:ext cx="9067800" cy="2542325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Leadership, Advocacy and Policy Development Session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sz="1000" dirty="0" smtClean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What you learned or remember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from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session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Question or comments you have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Observations regarding homework activities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5B7B6-789A-45C1-8C25-394469814A6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42635"/>
            <a:ext cx="5943600" cy="2787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cap="all" spc="100" dirty="0" smtClean="0">
                <a:solidFill>
                  <a:schemeClr val="bg1"/>
                </a:solidFill>
                <a:latin typeface="Berthold City Bold"/>
                <a:cs typeface="Berthold City Bold"/>
              </a:rPr>
              <a:t>SESSION REVIEW</a:t>
            </a:r>
            <a:endParaRPr lang="en-US" sz="2700" cap="all" spc="100" dirty="0">
              <a:solidFill>
                <a:schemeClr val="bg1"/>
              </a:solidFill>
              <a:latin typeface="Berthold City Bold"/>
              <a:cs typeface="Berthold City Bold"/>
            </a:endParaRPr>
          </a:p>
        </p:txBody>
      </p:sp>
      <p:sp>
        <p:nvSpPr>
          <p:cNvPr id="8" name="Oval 7"/>
          <p:cNvSpPr/>
          <p:nvPr/>
        </p:nvSpPr>
        <p:spPr>
          <a:xfrm>
            <a:off x="8563473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9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issue area photos (site 2)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30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1654" y="2432649"/>
            <a:ext cx="7297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&lt;&lt;&lt;    Insert Participants Community Photo   &gt;&gt;&gt;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700" cap="all" spc="100" dirty="0" smtClean="0">
                <a:solidFill>
                  <a:srgbClr val="FFFFFF"/>
                </a:solidFill>
                <a:latin typeface="Berthold City Bold"/>
                <a:cs typeface="Berthold City Bold"/>
              </a:rPr>
              <a:t>(insert participant names) on (insert site location #2)</a:t>
            </a:r>
            <a:endParaRPr lang="en-US" sz="2700" cap="all" spc="100" dirty="0">
              <a:solidFill>
                <a:srgbClr val="FFFFFF"/>
              </a:solidFill>
              <a:latin typeface="Berthold City Bold"/>
              <a:cs typeface="Berthold City Bold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31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161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/>
              <a:t>Concerns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/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/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/>
              <a:t>Concern #3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78516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/>
              <a:t>Recommendations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/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/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/>
              <a:t>Concern #3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700" cap="all" spc="100" dirty="0" smtClean="0">
                <a:solidFill>
                  <a:srgbClr val="FFFFFF"/>
                </a:solidFill>
                <a:latin typeface="Berthold City Bold"/>
                <a:cs typeface="Berthold City Bold"/>
              </a:rPr>
              <a:t>(insert participant names) on (insert site location #2)</a:t>
            </a:r>
            <a:endParaRPr lang="en-US" sz="2700" cap="all" spc="100" dirty="0">
              <a:solidFill>
                <a:srgbClr val="FFFFFF"/>
              </a:solidFill>
              <a:latin typeface="Berthold City Bold"/>
              <a:cs typeface="Berthold City Bold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32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161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/>
              <a:t>Concerns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/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/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/>
              <a:t>Concern #3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78516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/>
              <a:t>Recommendations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/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/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/>
              <a:t>Concern #3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issue area photos (site 3)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33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1654" y="2432649"/>
            <a:ext cx="7297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&lt;&lt;&lt;    Insert Participants Community Photo   &gt;&gt;&gt;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(insert participant names) on (insert site location #3)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34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161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516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(insert participant names) on (insert site location #3)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35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161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516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issue area photos (site 4)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36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1654" y="2432649"/>
            <a:ext cx="7297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&lt;&lt;&lt;    Insert Participants Community Photo   &gt;&gt;&gt;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(insert participant names) on (insert site location #4)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37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161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516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(insert participant names) on (insert site location #4)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38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161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516" y="1032387"/>
            <a:ext cx="3908323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#1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#2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#3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cap="all" spc="100" dirty="0" smtClean="0">
                <a:solidFill>
                  <a:srgbClr val="FFFFFF"/>
                </a:solidFill>
                <a:latin typeface="Berthold City Bold"/>
                <a:cs typeface="Berthold City Bold"/>
              </a:rPr>
              <a:t>  </a:t>
            </a:r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39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4918" y="1687871"/>
            <a:ext cx="7574164" cy="3482258"/>
            <a:chOff x="784918" y="1687871"/>
            <a:chExt cx="7574164" cy="3482258"/>
          </a:xfrm>
        </p:grpSpPr>
        <p:sp>
          <p:nvSpPr>
            <p:cNvPr id="9" name="Rounded Rectangle 8"/>
            <p:cNvSpPr/>
            <p:nvPr/>
          </p:nvSpPr>
          <p:spPr>
            <a:xfrm>
              <a:off x="784918" y="1687871"/>
              <a:ext cx="3162710" cy="3482258"/>
            </a:xfrm>
            <a:prstGeom prst="roundRect">
              <a:avLst>
                <a:gd name="adj" fmla="val 3460"/>
              </a:avLst>
            </a:prstGeom>
            <a:gradFill flip="none" rotWithShape="1">
              <a:gsLst>
                <a:gs pos="0">
                  <a:schemeClr val="accent3"/>
                </a:gs>
                <a:gs pos="100000">
                  <a:srgbClr val="B5D479"/>
                </a:gs>
              </a:gsLst>
              <a:lin ang="16200000" scaled="0"/>
              <a:tileRect/>
            </a:gradFill>
            <a:ln w="254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91440" indent="-91440" algn="ctr"/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HOMEWORK OPTIONS</a:t>
              </a:r>
              <a:endPara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74320" indent="-274320">
                <a:lnSpc>
                  <a:spcPts val="2200"/>
                </a:lnSpc>
                <a:spcBef>
                  <a:spcPts val="1200"/>
                </a:spcBef>
                <a:buFont typeface="Arial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 Local Police Department (Ask for Representative to attend future meetings of the group, and share data)</a:t>
              </a:r>
            </a:p>
            <a:p>
              <a:pPr marL="274320" indent="-274320">
                <a:lnSpc>
                  <a:spcPts val="2200"/>
                </a:lnSpc>
                <a:spcBef>
                  <a:spcPts val="1200"/>
                </a:spcBef>
                <a:buFont typeface="Arial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Invite a Special Guest to the Community Celebration and Presentation (Start Now!)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55382" y="1936284"/>
              <a:ext cx="4203700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You!</a:t>
              </a:r>
            </a:p>
            <a:p>
              <a:endParaRPr lang="en-US" sz="3200" dirty="0" smtClean="0">
                <a:solidFill>
                  <a:srgbClr val="73B63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 typeface="Arial"/>
                <a:buChar char="•"/>
              </a:pP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Questions?</a:t>
              </a:r>
            </a:p>
            <a:p>
              <a:pPr>
                <a:buFont typeface="Arial"/>
                <a:buChar char="•"/>
              </a:pPr>
              <a:endParaRPr lang="en-US" sz="3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 typeface="Arial"/>
                <a:buChar char="•"/>
              </a:pP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Comments?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cap="all" spc="100" dirty="0" smtClean="0">
                <a:solidFill>
                  <a:srgbClr val="FFFFFF"/>
                </a:solidFill>
                <a:latin typeface="Berthold City Bold"/>
                <a:cs typeface="Berthold City Bold"/>
              </a:rPr>
              <a:t>  </a:t>
            </a:r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focus of community building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31352" y="6254496"/>
            <a:ext cx="30175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4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5966" y="1964267"/>
            <a:ext cx="1900767" cy="2929466"/>
          </a:xfrm>
          <a:prstGeom prst="roundRect">
            <a:avLst>
              <a:gd name="adj" fmla="val 4755"/>
            </a:avLst>
          </a:prstGeom>
          <a:gradFill flip="none" rotWithShape="1">
            <a:gsLst>
              <a:gs pos="0">
                <a:srgbClr val="18153A"/>
              </a:gs>
              <a:gs pos="100000">
                <a:srgbClr val="441A66"/>
              </a:gs>
            </a:gsLst>
            <a:lin ang="16200000" scaled="0"/>
            <a:tileRect/>
          </a:gradFill>
          <a:ln w="25400">
            <a:solidFill>
              <a:srgbClr val="18153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 algn="ctr">
              <a:lnSpc>
                <a:spcPts val="19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BUILDING</a:t>
            </a:r>
          </a:p>
          <a:p>
            <a:pPr marL="91440" indent="-91440" algn="ctr">
              <a:lnSpc>
                <a:spcPts val="19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generally refers to building the social networks within the community, and developing group and individual problem-solving and leadership skills. </a:t>
            </a:r>
            <a:endParaRPr lang="en-US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Figure_2-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11774" y="1488439"/>
            <a:ext cx="6200426" cy="3720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cap="all" spc="100" dirty="0" smtClean="0">
                <a:solidFill>
                  <a:srgbClr val="FFFFFF"/>
                </a:solidFill>
                <a:latin typeface="Berthold City Bold"/>
                <a:cs typeface="Berthold City Bold"/>
              </a:rPr>
              <a:t>  </a:t>
            </a:r>
            <a:r>
              <a:rPr lang="en-US" sz="27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focus of community building</a:t>
            </a:r>
            <a:endParaRPr lang="en-US" sz="27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31352" y="6254496"/>
            <a:ext cx="30175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5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2110" y="944462"/>
            <a:ext cx="7979781" cy="4969076"/>
            <a:chOff x="741777" y="944462"/>
            <a:chExt cx="7979781" cy="4969076"/>
          </a:xfrm>
        </p:grpSpPr>
        <p:sp>
          <p:nvSpPr>
            <p:cNvPr id="11" name="Rectangle 10"/>
            <p:cNvSpPr/>
            <p:nvPr/>
          </p:nvSpPr>
          <p:spPr>
            <a:xfrm>
              <a:off x="4220875" y="968070"/>
              <a:ext cx="4500683" cy="4926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>
                <a:lnSpc>
                  <a:spcPts val="2940"/>
                </a:lnSpc>
                <a:buFont typeface="Georgia" pitchFamily="18" charset="0"/>
                <a:buAutoNum type="arabicPeriod"/>
              </a:pPr>
              <a:r>
                <a:rPr lang="en-US" sz="2800" dirty="0" smtClean="0"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Good Sidewalks</a:t>
              </a:r>
            </a:p>
            <a:p>
              <a:pPr marL="514350" indent="-514350">
                <a:lnSpc>
                  <a:spcPts val="2940"/>
                </a:lnSpc>
                <a:buFont typeface="Georgia" pitchFamily="18" charset="0"/>
                <a:buAutoNum type="arabicPeriod"/>
              </a:pPr>
              <a:endParaRPr lang="en-US" sz="28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  <a:p>
              <a:pPr marL="514350" indent="-514350">
                <a:lnSpc>
                  <a:spcPts val="2940"/>
                </a:lnSpc>
                <a:buFont typeface="Georgia" pitchFamily="18" charset="0"/>
                <a:buAutoNum type="arabicPeriod"/>
              </a:pPr>
              <a:r>
                <a:rPr lang="en-US" sz="2800" dirty="0" smtClean="0"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Safe and Easy Street Crossings</a:t>
              </a:r>
            </a:p>
            <a:p>
              <a:pPr marL="514350" indent="-514350">
                <a:lnSpc>
                  <a:spcPts val="2940"/>
                </a:lnSpc>
              </a:pPr>
              <a:r>
                <a:rPr lang="en-US" sz="2800" i="1" dirty="0" smtClean="0"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	</a:t>
              </a:r>
              <a:r>
                <a:rPr lang="en-US" sz="2000" i="1" dirty="0" smtClean="0"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(approximately every 300 ft.)</a:t>
              </a:r>
            </a:p>
            <a:p>
              <a:pPr marL="514350" indent="-514350">
                <a:lnSpc>
                  <a:spcPts val="2940"/>
                </a:lnSpc>
              </a:pPr>
              <a:endParaRPr lang="en-US" sz="2000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  <a:p>
              <a:pPr marL="514350" indent="-514350">
                <a:lnSpc>
                  <a:spcPts val="2940"/>
                </a:lnSpc>
                <a:buFont typeface="+mj-lt"/>
                <a:buAutoNum type="arabicPeriod" startAt="3"/>
              </a:pPr>
              <a:r>
                <a:rPr lang="en-US" sz="2800" dirty="0" smtClean="0"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Slow Cars Down</a:t>
              </a:r>
            </a:p>
            <a:p>
              <a:pPr marL="514350" indent="-514350">
                <a:lnSpc>
                  <a:spcPts val="2940"/>
                </a:lnSpc>
                <a:buFont typeface="Georgia" pitchFamily="18" charset="0"/>
                <a:buAutoNum type="arabicPeriod" startAt="3"/>
              </a:pPr>
              <a:endParaRPr lang="en-US" sz="28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  <a:p>
              <a:pPr marL="514350" indent="-514350">
                <a:lnSpc>
                  <a:spcPts val="2940"/>
                </a:lnSpc>
                <a:buFont typeface="Georgia" pitchFamily="18" charset="0"/>
                <a:buAutoNum type="arabicPeriod" startAt="3"/>
              </a:pPr>
              <a:r>
                <a:rPr lang="en-US" sz="2800" dirty="0" smtClean="0"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Safety, Comfort and Beauty</a:t>
              </a:r>
            </a:p>
            <a:p>
              <a:pPr marL="514350" indent="-514350">
                <a:lnSpc>
                  <a:spcPts val="2940"/>
                </a:lnSpc>
                <a:buFont typeface="Georgia" pitchFamily="18" charset="0"/>
                <a:buAutoNum type="arabicPeriod" startAt="3"/>
              </a:pPr>
              <a:endParaRPr lang="en-US" sz="28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  <a:p>
              <a:pPr marL="514350" indent="-514350">
                <a:lnSpc>
                  <a:spcPts val="2940"/>
                </a:lnSpc>
                <a:buFont typeface="Georgia" pitchFamily="18" charset="0"/>
                <a:buAutoNum type="arabicPeriod" startAt="3"/>
              </a:pPr>
              <a:r>
                <a:rPr lang="en-US" sz="2800" dirty="0" smtClean="0"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Great places to walk to </a:t>
              </a:r>
              <a:r>
                <a:rPr lang="en-US" sz="2000" i="1" dirty="0" smtClean="0"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(that connect you to people</a:t>
              </a:r>
              <a:r>
                <a:rPr lang="en-US" sz="2400" i="1" dirty="0" smtClean="0">
                  <a:latin typeface="Calibri"/>
                  <a:ea typeface="ＭＳ Ｐゴシック" pitchFamily="34" charset="-128"/>
                  <a:cs typeface="Calibri"/>
                </a:rPr>
                <a:t>)</a:t>
              </a:r>
              <a:endParaRPr lang="en-US" sz="3200" dirty="0" smtClean="0">
                <a:ea typeface="ＭＳ Ｐゴシック" pitchFamily="34" charset="-128"/>
              </a:endParaRPr>
            </a:p>
          </p:txBody>
        </p:sp>
        <p:pic>
          <p:nvPicPr>
            <p:cNvPr id="13" name="Picture 6" descr="Y:\Resources\Photos\Photos to Xpress Press\San Diego Walkability 052.jpg"/>
            <p:cNvPicPr>
              <a:picLocks noChangeAspect="1" noChangeArrowheads="1"/>
            </p:cNvPicPr>
            <p:nvPr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777" y="944462"/>
              <a:ext cx="3134951" cy="2353158"/>
            </a:xfrm>
            <a:prstGeom prst="roundRect">
              <a:avLst>
                <a:gd name="adj" fmla="val 3307"/>
              </a:avLst>
            </a:prstGeom>
            <a:ln w="25400">
              <a:solidFill>
                <a:srgbClr val="3E2716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India St from SANDAG"/>
            <p:cNvPicPr>
              <a:picLocks noChangeAspect="1" noChangeArrowheads="1"/>
            </p:cNvPicPr>
            <p:nvPr/>
          </p:nvPicPr>
          <p:blipFill>
            <a:blip r:embed="rId4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777" y="3562326"/>
              <a:ext cx="3134951" cy="2351212"/>
            </a:xfrm>
            <a:prstGeom prst="roundRect">
              <a:avLst>
                <a:gd name="adj" fmla="val 3307"/>
              </a:avLst>
            </a:prstGeom>
            <a:ln w="25400">
              <a:solidFill>
                <a:srgbClr val="3E2716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kern="0" cap="all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prevention through environmental design (CPTED)</a:t>
            </a:r>
            <a:endParaRPr lang="en-US" kern="0" cap="all" spc="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31352" y="6254496"/>
            <a:ext cx="30175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6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9603" y="1053826"/>
            <a:ext cx="8384794" cy="4719434"/>
            <a:chOff x="394394" y="919676"/>
            <a:chExt cx="8384794" cy="4719434"/>
          </a:xfrm>
        </p:grpSpPr>
        <p:sp>
          <p:nvSpPr>
            <p:cNvPr id="10" name="Rectangle 9"/>
            <p:cNvSpPr/>
            <p:nvPr/>
          </p:nvSpPr>
          <p:spPr>
            <a:xfrm>
              <a:off x="394394" y="2185600"/>
              <a:ext cx="8384794" cy="3453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5760" lvl="1" indent="-365760">
                <a:lnSpc>
                  <a:spcPts val="2400"/>
                </a:lnSpc>
                <a:buFont typeface="Book Antiqua" pitchFamily="18" charset="0"/>
                <a:buAutoNum type="arabicPeriod"/>
                <a:defRPr/>
              </a:pP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Access Control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—How people get into &amp; out of an area</a:t>
              </a:r>
            </a:p>
            <a:p>
              <a:pPr marL="640080" lvl="2" indent="-182880">
                <a:lnSpc>
                  <a:spcPts val="2400"/>
                </a:lnSpc>
                <a:buFont typeface="Arial"/>
                <a:buChar char="•"/>
                <a:defRPr/>
              </a:pP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Target Hardening</a:t>
              </a:r>
            </a:p>
            <a:p>
              <a:pPr marL="365760" lvl="1" indent="-365760">
                <a:lnSpc>
                  <a:spcPts val="2400"/>
                </a:lnSpc>
                <a:buFont typeface="Book Antiqua" pitchFamily="18" charset="0"/>
                <a:buAutoNum type="arabicPeriod"/>
                <a:defRPr/>
              </a:pPr>
              <a:endParaRPr lang="en-US" sz="2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65760" lvl="1" indent="-365760">
                <a:lnSpc>
                  <a:spcPts val="2400"/>
                </a:lnSpc>
                <a:buFont typeface="Book Antiqua" pitchFamily="18" charset="0"/>
                <a:buAutoNum type="arabicPeriod"/>
                <a:defRPr/>
              </a:pP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Natural Surveillance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—Create opportunities for people to watch an area</a:t>
              </a:r>
            </a:p>
            <a:p>
              <a:pPr marL="365760" lvl="1" indent="-365760">
                <a:lnSpc>
                  <a:spcPts val="2400"/>
                </a:lnSpc>
                <a:buFont typeface="Book Antiqua" pitchFamily="18" charset="0"/>
                <a:buAutoNum type="arabicPeriod"/>
                <a:defRPr/>
              </a:pPr>
              <a:endParaRPr lang="en-US" sz="2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65760" lvl="1" indent="-365760">
                <a:lnSpc>
                  <a:spcPts val="2400"/>
                </a:lnSpc>
                <a:buFont typeface="Book Antiqua" pitchFamily="18" charset="0"/>
                <a:buAutoNum type="arabicPeriod"/>
                <a:defRPr/>
              </a:pP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Territoriality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—How people show they own or care for an area</a:t>
              </a:r>
            </a:p>
            <a:p>
              <a:pPr marL="640080" lvl="2" indent="-182880">
                <a:lnSpc>
                  <a:spcPts val="2400"/>
                </a:lnSpc>
                <a:buFont typeface="Arial"/>
                <a:buChar char="•"/>
                <a:defRPr/>
              </a:pP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Activity Support</a:t>
              </a:r>
            </a:p>
            <a:p>
              <a:pPr marL="640080" lvl="2" indent="-182880">
                <a:lnSpc>
                  <a:spcPts val="2400"/>
                </a:lnSpc>
                <a:buFont typeface="Arial"/>
                <a:buChar char="•"/>
                <a:defRPr/>
              </a:pP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Resident-generated territorial signage</a:t>
              </a:r>
            </a:p>
            <a:p>
              <a:pPr marL="365760" lvl="1" indent="-365760">
                <a:lnSpc>
                  <a:spcPts val="2400"/>
                </a:lnSpc>
                <a:buFont typeface="Book Antiqua" pitchFamily="18" charset="0"/>
                <a:buAutoNum type="arabicPeriod"/>
                <a:defRPr/>
              </a:pPr>
              <a:endParaRPr lang="en-US" sz="2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65760" lvl="1" indent="-365760">
                <a:lnSpc>
                  <a:spcPts val="2400"/>
                </a:lnSpc>
                <a:buFont typeface="Book Antiqua" pitchFamily="18" charset="0"/>
                <a:buAutoNum type="arabicPeriod"/>
                <a:defRPr/>
              </a:pP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Image &amp; Maintenance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—How people perceive &amp; protect an area</a:t>
              </a:r>
              <a:endParaRPr lang="es-MX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9323" y="919676"/>
              <a:ext cx="8345355" cy="107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800"/>
                </a:lnSpc>
              </a:pPr>
              <a:r>
                <a:rPr lang="en-US" sz="3600" dirty="0" smtClean="0">
                  <a:solidFill>
                    <a:srgbClr val="147B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3600" baseline="30000" dirty="0" smtClean="0">
                  <a:solidFill>
                    <a:srgbClr val="147B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sz="3600" dirty="0" smtClean="0">
                  <a:solidFill>
                    <a:srgbClr val="147B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Generation CPTED</a:t>
              </a:r>
            </a:p>
            <a:p>
              <a:pPr algn="ctr">
                <a:lnSpc>
                  <a:spcPts val="3800"/>
                </a:lnSpc>
              </a:pPr>
              <a:r>
                <a:rPr lang="en-US" sz="3600" dirty="0" smtClean="0">
                  <a:solidFill>
                    <a:srgbClr val="147B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Concepts and strategies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kern="0" cap="all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prevention through environmental design (CPTED)</a:t>
            </a:r>
            <a:endParaRPr lang="en-US" kern="0" cap="all" spc="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31352" y="6254496"/>
            <a:ext cx="30175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7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6859" y="983839"/>
            <a:ext cx="8345355" cy="5068909"/>
            <a:chOff x="396859" y="983839"/>
            <a:chExt cx="8345355" cy="5068909"/>
          </a:xfrm>
        </p:grpSpPr>
        <p:sp>
          <p:nvSpPr>
            <p:cNvPr id="11" name="TextBox 10"/>
            <p:cNvSpPr txBox="1"/>
            <p:nvPr/>
          </p:nvSpPr>
          <p:spPr>
            <a:xfrm>
              <a:off x="396859" y="983839"/>
              <a:ext cx="8345355" cy="107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800"/>
                </a:lnSpc>
              </a:pPr>
              <a:r>
                <a:rPr lang="en-US" sz="3600" dirty="0" smtClean="0">
                  <a:solidFill>
                    <a:srgbClr val="E78E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600" baseline="30000" dirty="0" smtClean="0">
                  <a:solidFill>
                    <a:srgbClr val="E78E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3600" dirty="0" smtClean="0">
                  <a:solidFill>
                    <a:srgbClr val="E78E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Generation CPTED:</a:t>
              </a:r>
            </a:p>
            <a:p>
              <a:pPr algn="ctr">
                <a:lnSpc>
                  <a:spcPts val="3800"/>
                </a:lnSpc>
              </a:pPr>
              <a:r>
                <a:rPr lang="en-US" sz="3600" dirty="0" smtClean="0">
                  <a:solidFill>
                    <a:srgbClr val="E78E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Management</a:t>
              </a:r>
            </a:p>
          </p:txBody>
        </p:sp>
        <p:grpSp>
          <p:nvGrpSpPr>
            <p:cNvPr id="13" name="Group 8"/>
            <p:cNvGrpSpPr/>
            <p:nvPr/>
          </p:nvGrpSpPr>
          <p:grpSpPr>
            <a:xfrm>
              <a:off x="526995" y="2061912"/>
              <a:ext cx="8085081" cy="3990836"/>
              <a:chOff x="394392" y="2025848"/>
              <a:chExt cx="8085081" cy="399083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94392" y="2025848"/>
                <a:ext cx="3658371" cy="3990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0" indent="-182880">
                  <a:lnSpc>
                    <a:spcPts val="1900"/>
                  </a:lnSpc>
                  <a:buClr>
                    <a:schemeClr val="accent1"/>
                  </a:buClr>
                  <a:buSzPct val="85000"/>
                  <a:buFont typeface="Wingdings 2" pitchFamily="-111" charset="2"/>
                  <a:buNone/>
                  <a:defRPr/>
                </a:pPr>
                <a:r>
                  <a:rPr lang="en-US" sz="2000" b="1" i="1" dirty="0" smtClean="0">
                    <a:latin typeface="Arial" panose="020B0604020202020204" pitchFamily="34" charset="0"/>
                    <a:ea typeface="ＭＳ Ｐゴシック" pitchFamily="-111" charset="-128"/>
                    <a:cs typeface="Arial" panose="020B0604020202020204" pitchFamily="34" charset="0"/>
                  </a:rPr>
                  <a:t>Capacity</a:t>
                </a:r>
              </a:p>
              <a:p>
                <a:pPr marL="182880" indent="-182880">
                  <a:lnSpc>
                    <a:spcPts val="1900"/>
                  </a:lnSpc>
                  <a:buFont typeface="Arial" pitchFamily="34" charset="0"/>
                  <a:buChar char="•"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ea typeface="ＭＳ Ｐゴシック" pitchFamily="-111" charset="-128"/>
                    <a:cs typeface="Arial" panose="020B0604020202020204" pitchFamily="34" charset="0"/>
                  </a:rPr>
                  <a:t>Balance of resources in the area</a:t>
                </a:r>
              </a:p>
              <a:p>
                <a:pPr marL="182880" indent="-182880">
                  <a:lnSpc>
                    <a:spcPts val="1900"/>
                  </a:lnSpc>
                  <a:defRPr/>
                </a:pPr>
                <a:endParaRPr lang="en-US" sz="2000" b="1" i="1" dirty="0" smtClean="0">
                  <a:latin typeface="Arial" panose="020B0604020202020204" pitchFamily="34" charset="0"/>
                  <a:ea typeface="ＭＳ Ｐゴシック" pitchFamily="-111" charset="-128"/>
                  <a:cs typeface="Arial" panose="020B0604020202020204" pitchFamily="34" charset="0"/>
                </a:endParaRPr>
              </a:p>
              <a:p>
                <a:pPr marL="182880" indent="-182880">
                  <a:lnSpc>
                    <a:spcPts val="1900"/>
                  </a:lnSpc>
                  <a:defRPr/>
                </a:pPr>
                <a:r>
                  <a:rPr lang="en-US" sz="2000" b="1" i="1" dirty="0" smtClean="0">
                    <a:latin typeface="Arial" panose="020B0604020202020204" pitchFamily="34" charset="0"/>
                    <a:ea typeface="ＭＳ Ｐゴシック" pitchFamily="-111" charset="-128"/>
                    <a:cs typeface="Arial" panose="020B0604020202020204" pitchFamily="34" charset="0"/>
                  </a:rPr>
                  <a:t>Cohesion    </a:t>
                </a:r>
              </a:p>
              <a:p>
                <a:pPr marL="182880" indent="-182880">
                  <a:lnSpc>
                    <a:spcPts val="1900"/>
                  </a:lnSpc>
                  <a:buFont typeface="Arial" pitchFamily="34" charset="0"/>
                  <a:buChar char="•"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ea typeface="ＭＳ Ｐゴシック" pitchFamily="-111" charset="-128"/>
                    <a:cs typeface="Arial" panose="020B0604020202020204" pitchFamily="34" charset="0"/>
                  </a:rPr>
                  <a:t>Positive neighborhood attachment </a:t>
                </a:r>
                <a:r>
                  <a:rPr lang="en-US" sz="2000" i="1" dirty="0" smtClean="0">
                    <a:latin typeface="Arial" panose="020B0604020202020204" pitchFamily="34" charset="0"/>
                    <a:ea typeface="ＭＳ Ｐゴシック" pitchFamily="-111" charset="-128"/>
                    <a:cs typeface="Arial" panose="020B0604020202020204" pitchFamily="34" charset="0"/>
                  </a:rPr>
                  <a:t>(e.g. neighborhood meetings)</a:t>
                </a:r>
              </a:p>
              <a:p>
                <a:pPr marL="182880" indent="-182880">
                  <a:lnSpc>
                    <a:spcPts val="1900"/>
                  </a:lnSpc>
                  <a:defRPr/>
                </a:pPr>
                <a:endParaRPr lang="en-US" sz="2000" b="1" i="1" dirty="0" smtClean="0">
                  <a:latin typeface="Arial" panose="020B0604020202020204" pitchFamily="34" charset="0"/>
                  <a:ea typeface="ＭＳ Ｐゴシック" pitchFamily="-111" charset="-128"/>
                  <a:cs typeface="Arial" panose="020B0604020202020204" pitchFamily="34" charset="0"/>
                </a:endParaRPr>
              </a:p>
              <a:p>
                <a:pPr marL="182880" indent="-182880">
                  <a:lnSpc>
                    <a:spcPts val="1900"/>
                  </a:lnSpc>
                  <a:defRPr/>
                </a:pPr>
                <a:r>
                  <a:rPr lang="en-US" sz="2000" b="1" i="1" dirty="0" smtClean="0">
                    <a:latin typeface="Arial" panose="020B0604020202020204" pitchFamily="34" charset="0"/>
                    <a:ea typeface="ＭＳ Ｐゴシック" pitchFamily="-111" charset="-128"/>
                    <a:cs typeface="Arial" panose="020B0604020202020204" pitchFamily="34" charset="0"/>
                  </a:rPr>
                  <a:t>Connectivity</a:t>
                </a:r>
              </a:p>
              <a:p>
                <a:pPr marL="182880" indent="-182880">
                  <a:lnSpc>
                    <a:spcPts val="1900"/>
                  </a:lnSpc>
                  <a:buFont typeface="Arial" pitchFamily="34" charset="0"/>
                  <a:buChar char="•"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ea typeface="ＭＳ Ｐゴシック" pitchFamily="-111" charset="-128"/>
                    <a:cs typeface="Arial" panose="020B0604020202020204" pitchFamily="34" charset="0"/>
                  </a:rPr>
                  <a:t>Good Relationships with government and organizations</a:t>
                </a:r>
              </a:p>
              <a:p>
                <a:pPr marL="182880" indent="-182880">
                  <a:lnSpc>
                    <a:spcPts val="1900"/>
                  </a:lnSpc>
                  <a:defRPr/>
                </a:pPr>
                <a:endParaRPr lang="en-US" sz="2000" b="1" i="1" dirty="0" smtClean="0">
                  <a:latin typeface="Arial" panose="020B0604020202020204" pitchFamily="34" charset="0"/>
                  <a:ea typeface="ＭＳ Ｐゴシック" pitchFamily="-111" charset="-128"/>
                  <a:cs typeface="Arial" panose="020B0604020202020204" pitchFamily="34" charset="0"/>
                </a:endParaRPr>
              </a:p>
              <a:p>
                <a:pPr marL="182880" indent="-182880">
                  <a:lnSpc>
                    <a:spcPts val="1900"/>
                  </a:lnSpc>
                  <a:defRPr/>
                </a:pPr>
                <a:r>
                  <a:rPr lang="en-US" sz="2000" b="1" i="1" dirty="0" smtClean="0">
                    <a:latin typeface="Arial" panose="020B0604020202020204" pitchFamily="34" charset="0"/>
                    <a:ea typeface="ＭＳ Ｐゴシック" pitchFamily="-111" charset="-128"/>
                    <a:cs typeface="Arial" panose="020B0604020202020204" pitchFamily="34" charset="0"/>
                  </a:rPr>
                  <a:t>Culture</a:t>
                </a:r>
              </a:p>
              <a:p>
                <a:pPr marL="182880" indent="-182880">
                  <a:lnSpc>
                    <a:spcPts val="1900"/>
                  </a:lnSpc>
                  <a:buFont typeface="Arial" pitchFamily="34" charset="0"/>
                  <a:buChar char="•"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ea typeface="ＭＳ Ｐゴシック" pitchFamily="-111" charset="-128"/>
                    <a:cs typeface="Arial" panose="020B0604020202020204" pitchFamily="34" charset="0"/>
                  </a:rPr>
                  <a:t>Artistic images and activities</a:t>
                </a:r>
                <a:endParaRPr lang="es-MX" sz="2000" dirty="0" smtClean="0">
                  <a:latin typeface="Arial" panose="020B0604020202020204" pitchFamily="34" charset="0"/>
                  <a:ea typeface="ＭＳ Ｐゴシック" pitchFamily="-111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16" name="Picture 2" descr="http://www.wormworks.com/roadwitch/trialsgalleryimages/DIY%20Streets%20Trial%201/P1000429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/>
              </a:blip>
              <a:srcRect l="4114"/>
              <a:stretch>
                <a:fillRect/>
              </a:stretch>
            </p:blipFill>
            <p:spPr bwMode="auto">
              <a:xfrm>
                <a:off x="4117480" y="2375083"/>
                <a:ext cx="4361993" cy="3411819"/>
              </a:xfrm>
              <a:prstGeom prst="roundRect">
                <a:avLst>
                  <a:gd name="adj" fmla="val 3307"/>
                </a:avLst>
              </a:prstGeom>
              <a:ln w="25400">
                <a:solidFill>
                  <a:srgbClr val="E78E23"/>
                </a:solidFill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you need to build relationships with?</a:t>
            </a:r>
            <a:endParaRPr lang="en-US" sz="20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31352" y="6254496"/>
            <a:ext cx="30175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8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grpSp>
        <p:nvGrpSpPr>
          <p:cNvPr id="51" name="Group 65"/>
          <p:cNvGrpSpPr/>
          <p:nvPr/>
        </p:nvGrpSpPr>
        <p:grpSpPr>
          <a:xfrm>
            <a:off x="7137515" y="1537408"/>
            <a:ext cx="1671853" cy="2757166"/>
            <a:chOff x="6933123" y="1555466"/>
            <a:chExt cx="1671853" cy="2757166"/>
          </a:xfrm>
        </p:grpSpPr>
        <p:sp>
          <p:nvSpPr>
            <p:cNvPr id="78" name="Oval 77"/>
            <p:cNvSpPr/>
            <p:nvPr/>
          </p:nvSpPr>
          <p:spPr>
            <a:xfrm>
              <a:off x="6933123" y="1555466"/>
              <a:ext cx="1671853" cy="78675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 Clerk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6933123" y="2540672"/>
              <a:ext cx="1671853" cy="78675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 Attorney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6933123" y="3525878"/>
              <a:ext cx="1671853" cy="78675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 Treasurer</a:t>
              </a:r>
            </a:p>
          </p:txBody>
        </p:sp>
      </p:grpSp>
      <p:sp>
        <p:nvSpPr>
          <p:cNvPr id="52" name="Oval 51"/>
          <p:cNvSpPr/>
          <p:nvPr/>
        </p:nvSpPr>
        <p:spPr>
          <a:xfrm>
            <a:off x="1031094" y="2522614"/>
            <a:ext cx="1788305" cy="786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60"/>
              </a:lnSpc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Commissions,</a:t>
            </a:r>
          </a:p>
          <a:p>
            <a:pPr algn="ctr">
              <a:lnSpc>
                <a:spcPts val="1260"/>
              </a:lnSpc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168544" y="1692057"/>
            <a:ext cx="1333353" cy="477456"/>
          </a:xfrm>
          <a:prstGeom prst="roundRect">
            <a:avLst>
              <a:gd name="adj" fmla="val 1605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Electorate</a:t>
            </a:r>
          </a:p>
        </p:txBody>
      </p:sp>
      <p:sp>
        <p:nvSpPr>
          <p:cNvPr id="54" name="Oval 53"/>
          <p:cNvSpPr/>
          <p:nvPr/>
        </p:nvSpPr>
        <p:spPr>
          <a:xfrm>
            <a:off x="3999294" y="4493026"/>
            <a:ext cx="1671853" cy="786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60"/>
              </a:lnSpc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Departments, including:</a:t>
            </a:r>
          </a:p>
        </p:txBody>
      </p:sp>
      <p:sp>
        <p:nvSpPr>
          <p:cNvPr id="55" name="Oval 54"/>
          <p:cNvSpPr/>
          <p:nvPr/>
        </p:nvSpPr>
        <p:spPr>
          <a:xfrm>
            <a:off x="3999294" y="3507820"/>
            <a:ext cx="1671853" cy="786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Manager</a:t>
            </a:r>
          </a:p>
        </p:txBody>
      </p:sp>
      <p:cxnSp>
        <p:nvCxnSpPr>
          <p:cNvPr id="56" name="Straight Connector 55"/>
          <p:cNvCxnSpPr>
            <a:stCxn id="64" idx="0"/>
            <a:endCxn id="53" idx="2"/>
          </p:cNvCxnSpPr>
          <p:nvPr/>
        </p:nvCxnSpPr>
        <p:spPr>
          <a:xfrm rot="5400000" flipH="1" flipV="1">
            <a:off x="4603699" y="2401035"/>
            <a:ext cx="46304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0"/>
            <a:endCxn id="64" idx="2"/>
          </p:cNvCxnSpPr>
          <p:nvPr/>
        </p:nvCxnSpPr>
        <p:spPr>
          <a:xfrm rot="16200000" flipV="1">
            <a:off x="4681025" y="3353623"/>
            <a:ext cx="30839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4" idx="0"/>
            <a:endCxn id="55" idx="4"/>
          </p:cNvCxnSpPr>
          <p:nvPr/>
        </p:nvCxnSpPr>
        <p:spPr>
          <a:xfrm rot="5400000" flipH="1" flipV="1">
            <a:off x="4735995" y="4393800"/>
            <a:ext cx="19845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8" idx="2"/>
          </p:cNvCxnSpPr>
          <p:nvPr/>
        </p:nvCxnSpPr>
        <p:spPr>
          <a:xfrm rot="10800000">
            <a:off x="6632866" y="1924295"/>
            <a:ext cx="504650" cy="649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 flipV="1">
            <a:off x="5726876" y="2915992"/>
            <a:ext cx="917077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6632866" y="3896531"/>
            <a:ext cx="504650" cy="649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V="1">
            <a:off x="5647313" y="2909292"/>
            <a:ext cx="1993899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4" idx="1"/>
            <a:endCxn id="52" idx="6"/>
          </p:cNvCxnSpPr>
          <p:nvPr/>
        </p:nvCxnSpPr>
        <p:spPr>
          <a:xfrm flipH="1" flipV="1">
            <a:off x="2819399" y="2915991"/>
            <a:ext cx="1050426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3869825" y="2632556"/>
            <a:ext cx="1930790" cy="566871"/>
          </a:xfrm>
          <a:prstGeom prst="roundRect">
            <a:avLst>
              <a:gd name="adj" fmla="val 764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Mayor/City Council</a:t>
            </a:r>
          </a:p>
        </p:txBody>
      </p:sp>
      <p:cxnSp>
        <p:nvCxnSpPr>
          <p:cNvPr id="65" name="Straight Connector 64"/>
          <p:cNvCxnSpPr/>
          <p:nvPr/>
        </p:nvCxnSpPr>
        <p:spPr>
          <a:xfrm rot="5400000" flipH="1" flipV="1">
            <a:off x="5656264" y="5429318"/>
            <a:ext cx="95615" cy="22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54" idx="4"/>
          </p:cNvCxnSpPr>
          <p:nvPr/>
        </p:nvCxnSpPr>
        <p:spPr>
          <a:xfrm rot="5400000" flipH="1" flipV="1">
            <a:off x="4781975" y="5332416"/>
            <a:ext cx="105881" cy="6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9" idx="0"/>
          </p:cNvCxnSpPr>
          <p:nvPr/>
        </p:nvCxnSpPr>
        <p:spPr>
          <a:xfrm rot="5400000" flipH="1" flipV="1">
            <a:off x="3918568" y="5428350"/>
            <a:ext cx="98790" cy="9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955751" y="5383114"/>
            <a:ext cx="1762125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3300800" y="5478232"/>
            <a:ext cx="1333352" cy="477456"/>
          </a:xfrm>
          <a:prstGeom prst="roundRect">
            <a:avLst>
              <a:gd name="adj" fmla="val 1605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Park</a:t>
            </a:r>
          </a:p>
        </p:txBody>
      </p:sp>
      <p:cxnSp>
        <p:nvCxnSpPr>
          <p:cNvPr id="70" name="Straight Connector 69"/>
          <p:cNvCxnSpPr>
            <a:stCxn id="77" idx="0"/>
          </p:cNvCxnSpPr>
          <p:nvPr/>
        </p:nvCxnSpPr>
        <p:spPr>
          <a:xfrm rot="5400000" flipH="1" flipV="1">
            <a:off x="2690097" y="3467168"/>
            <a:ext cx="95615" cy="22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V="1">
            <a:off x="1817637" y="3369048"/>
            <a:ext cx="102837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74" idx="0"/>
          </p:cNvCxnSpPr>
          <p:nvPr/>
        </p:nvCxnSpPr>
        <p:spPr>
          <a:xfrm rot="5400000" flipH="1" flipV="1">
            <a:off x="952401" y="3466200"/>
            <a:ext cx="98790" cy="9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989584" y="3420964"/>
            <a:ext cx="1762125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334633" y="3516082"/>
            <a:ext cx="1333352" cy="477456"/>
          </a:xfrm>
          <a:prstGeom prst="roundRect">
            <a:avLst>
              <a:gd name="adj" fmla="val 1605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Park</a:t>
            </a:r>
          </a:p>
        </p:txBody>
      </p:sp>
      <p:grpSp>
        <p:nvGrpSpPr>
          <p:cNvPr id="75" name="Group 44"/>
          <p:cNvGrpSpPr/>
          <p:nvPr/>
        </p:nvGrpSpPr>
        <p:grpSpPr>
          <a:xfrm>
            <a:off x="2070121" y="3516082"/>
            <a:ext cx="4299519" cy="2439606"/>
            <a:chOff x="2071137" y="3534140"/>
            <a:chExt cx="4299519" cy="2439606"/>
          </a:xfrm>
        </p:grpSpPr>
        <p:sp>
          <p:nvSpPr>
            <p:cNvPr id="76" name="Rounded Rectangle 33"/>
            <p:cNvSpPr/>
            <p:nvPr/>
          </p:nvSpPr>
          <p:spPr>
            <a:xfrm>
              <a:off x="5037304" y="5496290"/>
              <a:ext cx="1333352" cy="477456"/>
            </a:xfrm>
            <a:prstGeom prst="roundRect">
              <a:avLst>
                <a:gd name="adj" fmla="val 16054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2071137" y="3534140"/>
              <a:ext cx="1333352" cy="477456"/>
            </a:xfrm>
            <a:prstGeom prst="roundRect">
              <a:avLst>
                <a:gd name="adj" fmla="val 16054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76960" y="674566"/>
            <a:ext cx="699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D09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Organizational chart</a:t>
            </a:r>
            <a:endParaRPr lang="en-US" sz="3600" dirty="0">
              <a:solidFill>
                <a:srgbClr val="CD09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2"/>
              </a:gs>
              <a:gs pos="100000">
                <a:srgbClr val="A98054"/>
              </a:gs>
            </a:gsLst>
          </a:gra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all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you need to build relationships with?</a:t>
            </a:r>
            <a:endParaRPr lang="en-US" sz="2000" cap="all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55742" y="6254496"/>
            <a:ext cx="452972" cy="301752"/>
          </a:xfrm>
        </p:spPr>
        <p:txBody>
          <a:bodyPr/>
          <a:lstStyle/>
          <a:p>
            <a:pPr algn="ctr"/>
            <a:fld id="{521239CC-C9A0-C74A-85D4-9A0DCFB619A4}" type="slidenum">
              <a:rPr lang="en-US" sz="1125" smtClean="0">
                <a:solidFill>
                  <a:schemeClr val="tx1"/>
                </a:solidFill>
                <a:latin typeface="Capitals"/>
                <a:cs typeface="Capitals"/>
              </a:rPr>
              <a:pPr algn="ctr"/>
              <a:t>9</a:t>
            </a:fld>
            <a:endParaRPr lang="en-US" sz="1125" dirty="0">
              <a:solidFill>
                <a:schemeClr val="tx1"/>
              </a:solidFill>
              <a:latin typeface="Capitals"/>
              <a:cs typeface="Capitals"/>
            </a:endParaRPr>
          </a:p>
        </p:txBody>
      </p:sp>
      <p:pic>
        <p:nvPicPr>
          <p:cNvPr id="38" name="Picture 37" descr="PolicyProcess.pdf"/>
          <p:cNvPicPr>
            <a:picLocks noChangeAspect="1"/>
          </p:cNvPicPr>
          <p:nvPr/>
        </p:nvPicPr>
        <p:blipFill rotWithShape="1">
          <a:blip r:embed="rId3"/>
          <a:srcRect r="39290"/>
          <a:stretch/>
        </p:blipFill>
        <p:spPr>
          <a:xfrm>
            <a:off x="2358911" y="1072518"/>
            <a:ext cx="4910569" cy="297425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34258" y="4235374"/>
            <a:ext cx="8234516" cy="1649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lnSpc>
                <a:spcPts val="3020"/>
              </a:lnSpc>
              <a:spcAft>
                <a:spcPct val="0"/>
              </a:spcAft>
              <a:buClr>
                <a:srgbClr val="797B7E"/>
              </a:buClr>
              <a:buSzPct val="85000"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A system of courses of action, regulatory measures, laws, and funding priorities concerning a given topic disseminated by a governmental entity or its representatives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05595"/>
      </a:accent1>
      <a:accent2>
        <a:srgbClr val="3E2716"/>
      </a:accent2>
      <a:accent3>
        <a:srgbClr val="73B632"/>
      </a:accent3>
      <a:accent4>
        <a:srgbClr val="441A66"/>
      </a:accent4>
      <a:accent5>
        <a:srgbClr val="0098BA"/>
      </a:accent5>
      <a:accent6>
        <a:srgbClr val="DA51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D5FD46711794DAECE7A65E950DCDD" ma:contentTypeVersion="0" ma:contentTypeDescription="Create a new document." ma:contentTypeScope="" ma:versionID="d3042f921e3debcb08b609b038a54a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4890AC-4499-4ADC-8CC2-35F96EACB4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3A3AB8B-22FE-429D-B51B-53EF1BA1B7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606373-1CBD-4B9B-8225-E3990433F593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9484</TotalTime>
  <Words>1570</Words>
  <Application>Microsoft Office PowerPoint</Application>
  <PresentationFormat>On-screen Show (4:3)</PresentationFormat>
  <Paragraphs>389</Paragraphs>
  <Slides>39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Freemind Graphx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Jacob Bascle</dc:creator>
  <cp:lastModifiedBy>Hanna Kite</cp:lastModifiedBy>
  <cp:revision>245</cp:revision>
  <dcterms:created xsi:type="dcterms:W3CDTF">2012-06-28T23:33:19Z</dcterms:created>
  <dcterms:modified xsi:type="dcterms:W3CDTF">2014-09-19T23:26:36Z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0x0101003A0D5FD46711794DAECE7A65E950DCDD</vt:lpwstr>
  </property>
</Properties>
</file>