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1"/>
  </p:notesMasterIdLst>
  <p:sldIdLst>
    <p:sldId id="561" r:id="rId5"/>
    <p:sldId id="646" r:id="rId6"/>
    <p:sldId id="647" r:id="rId7"/>
    <p:sldId id="648" r:id="rId8"/>
    <p:sldId id="649" r:id="rId9"/>
    <p:sldId id="650" r:id="rId10"/>
    <p:sldId id="651" r:id="rId11"/>
    <p:sldId id="652" r:id="rId12"/>
    <p:sldId id="653" r:id="rId13"/>
    <p:sldId id="654" r:id="rId14"/>
    <p:sldId id="663" r:id="rId15"/>
    <p:sldId id="665" r:id="rId16"/>
    <p:sldId id="666" r:id="rId17"/>
    <p:sldId id="668" r:id="rId18"/>
    <p:sldId id="660" r:id="rId19"/>
    <p:sldId id="662" r:id="rId20"/>
    <p:sldId id="669" r:id="rId21"/>
    <p:sldId id="670" r:id="rId22"/>
    <p:sldId id="674" r:id="rId23"/>
    <p:sldId id="675" r:id="rId24"/>
    <p:sldId id="677" r:id="rId25"/>
    <p:sldId id="679" r:id="rId26"/>
    <p:sldId id="680" r:id="rId27"/>
    <p:sldId id="681" r:id="rId28"/>
    <p:sldId id="683" r:id="rId29"/>
    <p:sldId id="684" r:id="rId30"/>
    <p:sldId id="685" r:id="rId31"/>
    <p:sldId id="686" r:id="rId32"/>
    <p:sldId id="687" r:id="rId33"/>
    <p:sldId id="688" r:id="rId34"/>
    <p:sldId id="689" r:id="rId35"/>
    <p:sldId id="690" r:id="rId36"/>
    <p:sldId id="691" r:id="rId37"/>
    <p:sldId id="692" r:id="rId38"/>
    <p:sldId id="693" r:id="rId39"/>
    <p:sldId id="694" r:id="rId40"/>
    <p:sldId id="695" r:id="rId41"/>
    <p:sldId id="696" r:id="rId42"/>
    <p:sldId id="697" r:id="rId43"/>
    <p:sldId id="698" r:id="rId44"/>
    <p:sldId id="699" r:id="rId45"/>
    <p:sldId id="700" r:id="rId46"/>
    <p:sldId id="701" r:id="rId47"/>
    <p:sldId id="702" r:id="rId48"/>
    <p:sldId id="703" r:id="rId49"/>
    <p:sldId id="704" r:id="rId50"/>
    <p:sldId id="705" r:id="rId51"/>
    <p:sldId id="706" r:id="rId52"/>
    <p:sldId id="708" r:id="rId53"/>
    <p:sldId id="709" r:id="rId54"/>
    <p:sldId id="710" r:id="rId55"/>
    <p:sldId id="707" r:id="rId56"/>
    <p:sldId id="711" r:id="rId57"/>
    <p:sldId id="713" r:id="rId58"/>
    <p:sldId id="714" r:id="rId59"/>
    <p:sldId id="715" r:id="rId60"/>
    <p:sldId id="712" r:id="rId61"/>
    <p:sldId id="716" r:id="rId62"/>
    <p:sldId id="717" r:id="rId63"/>
    <p:sldId id="718" r:id="rId64"/>
    <p:sldId id="719" r:id="rId65"/>
    <p:sldId id="720" r:id="rId66"/>
    <p:sldId id="721" r:id="rId67"/>
    <p:sldId id="722" r:id="rId68"/>
    <p:sldId id="723" r:id="rId69"/>
    <p:sldId id="724"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0920"/>
    <a:srgbClr val="C0587C"/>
    <a:srgbClr val="791344"/>
    <a:srgbClr val="E78E23"/>
    <a:srgbClr val="108837"/>
    <a:srgbClr val="010000"/>
    <a:srgbClr val="18153A"/>
    <a:srgbClr val="FCE78C"/>
    <a:srgbClr val="DEAB4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67" autoAdjust="0"/>
    <p:restoredTop sz="54885" autoAdjust="0"/>
  </p:normalViewPr>
  <p:slideViewPr>
    <p:cSldViewPr snapToGrid="0">
      <p:cViewPr>
        <p:scale>
          <a:sx n="110" d="100"/>
          <a:sy n="110" d="100"/>
        </p:scale>
        <p:origin x="-514" y="1248"/>
      </p:cViewPr>
      <p:guideLst>
        <p:guide orient="horz" pos="1310"/>
        <p:guide pos="2581"/>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9" d="100"/>
          <a:sy n="119" d="100"/>
        </p:scale>
        <p:origin x="-408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1C3BEB-1674-4D53-8E74-5E475EF9389C}" type="doc">
      <dgm:prSet loTypeId="urn:microsoft.com/office/officeart/2005/8/layout/pList1#1" loCatId="list" qsTypeId="urn:microsoft.com/office/officeart/2005/8/quickstyle/simple1" qsCatId="simple" csTypeId="urn:microsoft.com/office/officeart/2005/8/colors/colorful5" csCatId="colorful" phldr="1"/>
      <dgm:spPr/>
      <dgm:t>
        <a:bodyPr/>
        <a:lstStyle/>
        <a:p>
          <a:endParaRPr lang="en-US"/>
        </a:p>
      </dgm:t>
    </dgm:pt>
    <dgm:pt modelId="{A74EDAA3-6949-4EF7-AC43-635BC48665D1}">
      <dgm:prSet phldrT="[Text]" custT="1"/>
      <dgm:spPr/>
      <dgm:t>
        <a:bodyPr/>
        <a:lstStyle/>
        <a:p>
          <a:pPr algn="l">
            <a:lnSpc>
              <a:spcPct val="100000"/>
            </a:lnSpc>
            <a:spcBef>
              <a:spcPts val="0"/>
            </a:spcBef>
            <a:spcAft>
              <a:spcPts val="0"/>
            </a:spcAft>
          </a:pPr>
          <a:r>
            <a:rPr lang="en-US" sz="1600" b="0" i="0" cap="all" dirty="0" smtClean="0">
              <a:latin typeface="Arial" panose="020B0604020202020204" pitchFamily="34" charset="0"/>
              <a:cs typeface="Arial" panose="020B0604020202020204" pitchFamily="34" charset="0"/>
            </a:rPr>
            <a:t>Group Leader</a:t>
          </a:r>
          <a:endParaRPr lang="en-US" sz="1600" b="0" i="0" cap="all" dirty="0">
            <a:latin typeface="Arial" panose="020B0604020202020204" pitchFamily="34" charset="0"/>
            <a:cs typeface="Arial" panose="020B0604020202020204" pitchFamily="34" charset="0"/>
          </a:endParaRPr>
        </a:p>
      </dgm:t>
    </dgm:pt>
    <dgm:pt modelId="{EF9F439C-2C07-45D3-8D7A-B9195FA15AEA}" type="parTrans" cxnId="{407639EB-54D9-43AB-82A7-4D34EBACB2A2}">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35509B87-5B2A-4321-81E3-2934E655AAA4}" type="sibTrans" cxnId="{407639EB-54D9-43AB-82A7-4D34EBACB2A2}">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435F4D0D-5FEE-4D1C-88F2-5ECD05AA024E}">
      <dgm:prSet phldrT="[Text]" custT="1"/>
      <dgm:spPr/>
      <dgm:t>
        <a:bodyPr/>
        <a:lstStyle/>
        <a:p>
          <a:pPr algn="l">
            <a:lnSpc>
              <a:spcPct val="100000"/>
            </a:lnSpc>
            <a:spcBef>
              <a:spcPts val="0"/>
            </a:spcBef>
            <a:spcAft>
              <a:spcPts val="0"/>
            </a:spcAft>
          </a:pPr>
          <a:r>
            <a:rPr lang="en-US" sz="1600" b="0" i="0" cap="all" dirty="0" smtClean="0">
              <a:latin typeface="Arial" panose="020B0604020202020204" pitchFamily="34" charset="0"/>
              <a:cs typeface="Arial" panose="020B0604020202020204" pitchFamily="34" charset="0"/>
            </a:rPr>
            <a:t>Spokesperson</a:t>
          </a:r>
          <a:endParaRPr lang="en-US" sz="1600" b="0" i="0" cap="all" dirty="0">
            <a:latin typeface="Arial" panose="020B0604020202020204" pitchFamily="34" charset="0"/>
            <a:cs typeface="Arial" panose="020B0604020202020204" pitchFamily="34" charset="0"/>
          </a:endParaRPr>
        </a:p>
      </dgm:t>
    </dgm:pt>
    <dgm:pt modelId="{9D4023D9-10DA-46BB-B055-12F60A30FD87}" type="parTrans" cxnId="{2FD5C12B-33AF-4E29-A710-AA83F06531CD}">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0F2E900D-DEB5-4CC8-B103-309B91D26F47}" type="sibTrans" cxnId="{2FD5C12B-33AF-4E29-A710-AA83F06531CD}">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FCAAD786-9073-44CC-AEE3-D2D069C080E6}">
      <dgm:prSet phldrT="[Text]" custT="1"/>
      <dgm:spPr/>
      <dgm:t>
        <a:bodyPr/>
        <a:lstStyle/>
        <a:p>
          <a:pPr algn="l">
            <a:lnSpc>
              <a:spcPct val="100000"/>
            </a:lnSpc>
            <a:spcBef>
              <a:spcPts val="0"/>
            </a:spcBef>
            <a:spcAft>
              <a:spcPts val="0"/>
            </a:spcAft>
          </a:pPr>
          <a:r>
            <a:rPr lang="en-US" sz="1600" b="0" i="0" cap="all" dirty="0" smtClean="0">
              <a:latin typeface="Arial" panose="020B0604020202020204" pitchFamily="34" charset="0"/>
              <a:cs typeface="Arial" panose="020B0604020202020204" pitchFamily="34" charset="0"/>
            </a:rPr>
            <a:t>Organizer</a:t>
          </a:r>
          <a:endParaRPr lang="en-US" sz="1600" b="0" i="0" cap="all" dirty="0">
            <a:latin typeface="Arial" panose="020B0604020202020204" pitchFamily="34" charset="0"/>
            <a:cs typeface="Arial" panose="020B0604020202020204" pitchFamily="34" charset="0"/>
          </a:endParaRPr>
        </a:p>
      </dgm:t>
    </dgm:pt>
    <dgm:pt modelId="{3EDD7762-E330-4F34-AFC2-A6E18BC1D413}" type="parTrans" cxnId="{EEEB1800-B056-4B17-827E-60C8700350C0}">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8479D1C2-B5E3-4362-B5ED-12048C7D877E}" type="sibTrans" cxnId="{EEEB1800-B056-4B17-827E-60C8700350C0}">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015AE622-C8E1-4470-AA84-A610BEA568C2}">
      <dgm:prSet phldrT="[Text]" custT="1"/>
      <dgm:spPr/>
      <dgm:t>
        <a:bodyPr/>
        <a:lstStyle/>
        <a:p>
          <a:pPr algn="l">
            <a:lnSpc>
              <a:spcPct val="100000"/>
            </a:lnSpc>
            <a:spcBef>
              <a:spcPts val="0"/>
            </a:spcBef>
            <a:spcAft>
              <a:spcPts val="0"/>
            </a:spcAft>
          </a:pPr>
          <a:r>
            <a:rPr lang="en-US" sz="1600" b="0" i="0" cap="all" dirty="0" smtClean="0">
              <a:latin typeface="Arial" panose="020B0604020202020204" pitchFamily="34" charset="0"/>
              <a:cs typeface="Arial" panose="020B0604020202020204" pitchFamily="34" charset="0"/>
            </a:rPr>
            <a:t>Documentation</a:t>
          </a:r>
          <a:endParaRPr lang="en-US" sz="1600" b="0" i="0" cap="all" dirty="0">
            <a:latin typeface="Arial" panose="020B0604020202020204" pitchFamily="34" charset="0"/>
            <a:cs typeface="Arial" panose="020B0604020202020204" pitchFamily="34" charset="0"/>
          </a:endParaRPr>
        </a:p>
      </dgm:t>
    </dgm:pt>
    <dgm:pt modelId="{53F80026-3C98-465C-AFDC-524794969523}" type="parTrans" cxnId="{A105A7E1-030C-48AE-A9E6-680CD31A1164}">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EDA70711-6D8D-4A7A-9807-E40EC12F3909}" type="sibTrans" cxnId="{A105A7E1-030C-48AE-A9E6-680CD31A1164}">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489E77AF-1CFC-40F8-B467-B8D92C302474}">
      <dgm:prSet phldrT="[Text]" custT="1"/>
      <dgm:spPr/>
      <dgm:t>
        <a:bodyPr/>
        <a:lstStyle/>
        <a:p>
          <a:pPr algn="l">
            <a:lnSpc>
              <a:spcPct val="100000"/>
            </a:lnSpc>
            <a:spcBef>
              <a:spcPts val="0"/>
            </a:spcBef>
            <a:spcAft>
              <a:spcPts val="0"/>
            </a:spcAft>
          </a:pPr>
          <a:r>
            <a:rPr lang="en-US" sz="1600" b="0" i="0" cap="all" dirty="0" smtClean="0">
              <a:latin typeface="Arial" panose="020B0604020202020204" pitchFamily="34" charset="0"/>
              <a:cs typeface="Arial" panose="020B0604020202020204" pitchFamily="34" charset="0"/>
            </a:rPr>
            <a:t>Data Collection</a:t>
          </a:r>
          <a:endParaRPr lang="en-US" sz="1600" b="0" i="0" cap="all" dirty="0">
            <a:latin typeface="Arial" panose="020B0604020202020204" pitchFamily="34" charset="0"/>
            <a:cs typeface="Arial" panose="020B0604020202020204" pitchFamily="34" charset="0"/>
          </a:endParaRPr>
        </a:p>
      </dgm:t>
    </dgm:pt>
    <dgm:pt modelId="{08A36A85-15E2-4750-8454-5962A34DB351}" type="parTrans" cxnId="{BDC088D5-80AB-4B6D-8325-5B70030F8E4F}">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9A964886-808F-4B72-9B65-9355E8D0C1C0}" type="sibTrans" cxnId="{BDC088D5-80AB-4B6D-8325-5B70030F8E4F}">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FB4B5559-CC78-44CB-8B16-CC3A799E65DD}">
      <dgm:prSet phldrT="[Text]" custT="1"/>
      <dgm:spPr/>
      <dgm:t>
        <a:bodyPr/>
        <a:lstStyle/>
        <a:p>
          <a:pPr algn="l">
            <a:lnSpc>
              <a:spcPct val="100000"/>
            </a:lnSpc>
            <a:spcBef>
              <a:spcPts val="0"/>
            </a:spcBef>
            <a:spcAft>
              <a:spcPts val="0"/>
            </a:spcAft>
          </a:pPr>
          <a:r>
            <a:rPr lang="en-US" sz="1400" b="0" i="0" cap="all" dirty="0" smtClean="0">
              <a:latin typeface="Arial" panose="020B0604020202020204" pitchFamily="34" charset="0"/>
              <a:cs typeface="Arial" panose="020B0604020202020204" pitchFamily="34" charset="0"/>
            </a:rPr>
            <a:t>Community Builder</a:t>
          </a:r>
          <a:endParaRPr lang="en-US" sz="1400" b="0" i="0" cap="all" dirty="0">
            <a:latin typeface="Arial" panose="020B0604020202020204" pitchFamily="34" charset="0"/>
            <a:cs typeface="Arial" panose="020B0604020202020204" pitchFamily="34" charset="0"/>
          </a:endParaRPr>
        </a:p>
      </dgm:t>
    </dgm:pt>
    <dgm:pt modelId="{CF6D7213-AD38-4199-A015-4923B6212DE1}" type="parTrans" cxnId="{476A2B2A-A4A6-42CF-85DA-7D534E77A9FD}">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80297AB1-72D2-4A71-9D7A-A8EAB135C9E8}" type="sibTrans" cxnId="{476A2B2A-A4A6-42CF-85DA-7D534E77A9FD}">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F61493B0-DDB2-4DDF-97DF-B70400608556}">
      <dgm:prSet custT="1"/>
      <dgm:spPr/>
      <dgm:t>
        <a:bodyPr/>
        <a:lstStyle/>
        <a:p>
          <a:pPr algn="l">
            <a:lnSpc>
              <a:spcPct val="100000"/>
            </a:lnSpc>
            <a:spcBef>
              <a:spcPts val="0"/>
            </a:spcBef>
            <a:spcAft>
              <a:spcPts val="0"/>
            </a:spcAft>
          </a:pPr>
          <a:r>
            <a:rPr lang="en-US" sz="1100" b="0" i="0" dirty="0" smtClean="0">
              <a:latin typeface="Arial" panose="020B0604020202020204" pitchFamily="34" charset="0"/>
              <a:cs typeface="Arial" panose="020B0604020202020204" pitchFamily="34" charset="0"/>
            </a:rPr>
            <a:t>Represents group as a whole</a:t>
          </a:r>
          <a:endParaRPr lang="en-US" sz="1100" b="0" i="0" dirty="0">
            <a:latin typeface="Arial" panose="020B0604020202020204" pitchFamily="34" charset="0"/>
            <a:cs typeface="Arial" panose="020B0604020202020204" pitchFamily="34" charset="0"/>
          </a:endParaRPr>
        </a:p>
      </dgm:t>
    </dgm:pt>
    <dgm:pt modelId="{37111CFD-39B5-40C8-BBE1-F2B553589144}" type="parTrans" cxnId="{9B6B9A87-C421-48EE-99B2-7ED51898C278}">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59F79C3D-0D35-4013-90CB-A0C6DAE79899}" type="sibTrans" cxnId="{9B6B9A87-C421-48EE-99B2-7ED51898C278}">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C71CADB1-D9F6-4EF3-BD4B-9D15C445870C}">
      <dgm:prSet custT="1"/>
      <dgm:spPr/>
      <dgm:t>
        <a:bodyPr/>
        <a:lstStyle/>
        <a:p>
          <a:pPr algn="l">
            <a:lnSpc>
              <a:spcPct val="100000"/>
            </a:lnSpc>
            <a:spcBef>
              <a:spcPts val="0"/>
            </a:spcBef>
            <a:spcAft>
              <a:spcPts val="0"/>
            </a:spcAft>
          </a:pPr>
          <a:r>
            <a:rPr lang="en-US" sz="1100" b="0" i="0" dirty="0" smtClean="0">
              <a:latin typeface="Arial" panose="020B0604020202020204" pitchFamily="34" charset="0"/>
              <a:cs typeface="Arial" panose="020B0604020202020204" pitchFamily="34" charset="0"/>
            </a:rPr>
            <a:t>Communicates with media, elected officials and staff</a:t>
          </a:r>
          <a:endParaRPr lang="en-US" sz="1100" b="0" i="0" dirty="0">
            <a:latin typeface="Arial" panose="020B0604020202020204" pitchFamily="34" charset="0"/>
            <a:cs typeface="Arial" panose="020B0604020202020204" pitchFamily="34" charset="0"/>
          </a:endParaRPr>
        </a:p>
      </dgm:t>
    </dgm:pt>
    <dgm:pt modelId="{DF579979-4708-4B27-A368-E20D8C502984}" type="parTrans" cxnId="{DC332FA3-0CFF-414F-B0DA-A10C1CE158B1}">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FFBBDC8F-00B1-48CE-BD9A-FD6BACD32CDB}" type="sibTrans" cxnId="{DC332FA3-0CFF-414F-B0DA-A10C1CE158B1}">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E9DD9474-50D0-4064-AAC2-F1D74898C987}">
      <dgm:prSet custT="1"/>
      <dgm:spPr/>
      <dgm:t>
        <a:bodyPr/>
        <a:lstStyle/>
        <a:p>
          <a:pPr algn="l">
            <a:lnSpc>
              <a:spcPct val="100000"/>
            </a:lnSpc>
            <a:spcBef>
              <a:spcPts val="0"/>
            </a:spcBef>
            <a:spcAft>
              <a:spcPts val="0"/>
            </a:spcAft>
          </a:pPr>
          <a:r>
            <a:rPr lang="en-US" sz="1100" b="0" i="0" dirty="0" smtClean="0">
              <a:latin typeface="Arial" panose="020B0604020202020204" pitchFamily="34" charset="0"/>
              <a:cs typeface="Arial" panose="020B0604020202020204" pitchFamily="34" charset="0"/>
            </a:rPr>
            <a:t>Share information in different community circles and mobilize around community issues</a:t>
          </a:r>
          <a:endParaRPr lang="en-US" sz="1100" b="0" i="0" dirty="0">
            <a:latin typeface="Arial" panose="020B0604020202020204" pitchFamily="34" charset="0"/>
            <a:cs typeface="Arial" panose="020B0604020202020204" pitchFamily="34" charset="0"/>
          </a:endParaRPr>
        </a:p>
      </dgm:t>
    </dgm:pt>
    <dgm:pt modelId="{769227CC-F940-4C99-8F27-082C42DE7AFC}" type="parTrans" cxnId="{B1C478B3-5B27-4BF6-B410-53E20C5106FA}">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6568D5F1-510A-43F7-B238-045B92C72365}" type="sibTrans" cxnId="{B1C478B3-5B27-4BF6-B410-53E20C5106FA}">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BA582D4B-9991-42B6-AB93-EC2C1B1B99CE}">
      <dgm:prSet custT="1"/>
      <dgm:spPr/>
      <dgm:t>
        <a:bodyPr/>
        <a:lstStyle/>
        <a:p>
          <a:pPr algn="l">
            <a:lnSpc>
              <a:spcPct val="100000"/>
            </a:lnSpc>
            <a:spcBef>
              <a:spcPts val="0"/>
            </a:spcBef>
            <a:spcAft>
              <a:spcPts val="0"/>
            </a:spcAft>
          </a:pPr>
          <a:r>
            <a:rPr lang="en-US" sz="1100" b="0" i="0" dirty="0" smtClean="0">
              <a:latin typeface="Arial" panose="020B0604020202020204" pitchFamily="34" charset="0"/>
              <a:cs typeface="Arial" panose="020B0604020202020204" pitchFamily="34" charset="0"/>
            </a:rPr>
            <a:t>Tracking community issues through photos, observation, and reporting.</a:t>
          </a:r>
          <a:endParaRPr lang="en-US" sz="1100" b="0" i="0" dirty="0">
            <a:latin typeface="Arial" panose="020B0604020202020204" pitchFamily="34" charset="0"/>
            <a:cs typeface="Arial" panose="020B0604020202020204" pitchFamily="34" charset="0"/>
          </a:endParaRPr>
        </a:p>
      </dgm:t>
    </dgm:pt>
    <dgm:pt modelId="{6DCF9522-7F75-4513-8084-D3C41E1C8EFB}" type="parTrans" cxnId="{BB0DC4A7-9620-4457-A7F3-9503985333F5}">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4E2845E1-3B25-40E0-B4E9-163F0700BCEC}" type="sibTrans" cxnId="{BB0DC4A7-9620-4457-A7F3-9503985333F5}">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B54D2C91-5CC2-44FE-8F60-13A965573803}">
      <dgm:prSet phldrT="[Text]" custT="1"/>
      <dgm:spPr/>
      <dgm:t>
        <a:bodyPr/>
        <a:lstStyle/>
        <a:p>
          <a:pPr algn="l">
            <a:lnSpc>
              <a:spcPct val="100000"/>
            </a:lnSpc>
            <a:spcBef>
              <a:spcPts val="0"/>
            </a:spcBef>
            <a:spcAft>
              <a:spcPts val="0"/>
            </a:spcAft>
          </a:pPr>
          <a:r>
            <a:rPr lang="en-US" sz="1100" b="0" i="0" dirty="0" smtClean="0">
              <a:latin typeface="Arial" panose="020B0604020202020204" pitchFamily="34" charset="0"/>
              <a:cs typeface="Arial" panose="020B0604020202020204" pitchFamily="34" charset="0"/>
            </a:rPr>
            <a:t>Find sources of data to substantiate the community issues	</a:t>
          </a:r>
        </a:p>
        <a:p>
          <a:pPr algn="l">
            <a:lnSpc>
              <a:spcPct val="100000"/>
            </a:lnSpc>
            <a:spcBef>
              <a:spcPts val="0"/>
            </a:spcBef>
            <a:spcAft>
              <a:spcPts val="0"/>
            </a:spcAft>
          </a:pPr>
          <a:r>
            <a:rPr lang="en-US" sz="1100" b="0" i="0" dirty="0" smtClean="0">
              <a:latin typeface="Arial" panose="020B0604020202020204" pitchFamily="34" charset="0"/>
              <a:cs typeface="Arial" panose="020B0604020202020204" pitchFamily="34" charset="0"/>
            </a:rPr>
            <a:t>	</a:t>
          </a:r>
        </a:p>
        <a:p>
          <a:pPr algn="l">
            <a:lnSpc>
              <a:spcPct val="100000"/>
            </a:lnSpc>
            <a:spcBef>
              <a:spcPts val="0"/>
            </a:spcBef>
            <a:spcAft>
              <a:spcPts val="0"/>
            </a:spcAft>
          </a:pPr>
          <a:endParaRPr lang="en-US" sz="1100" b="0" i="0" dirty="0">
            <a:latin typeface="Arial" panose="020B0604020202020204" pitchFamily="34" charset="0"/>
            <a:cs typeface="Arial" panose="020B0604020202020204" pitchFamily="34" charset="0"/>
          </a:endParaRPr>
        </a:p>
      </dgm:t>
    </dgm:pt>
    <dgm:pt modelId="{582CCB75-1E9F-4147-B9CA-B1F7BCF39483}" type="parTrans" cxnId="{1E7BCE69-71F6-4EB4-9F54-7C198D2DAF14}">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8854FC65-5BB8-4E23-B1A3-6215FC95DE63}" type="sibTrans" cxnId="{1E7BCE69-71F6-4EB4-9F54-7C198D2DAF14}">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39F7A8E0-AAF9-44A4-910F-13A348900F7A}">
      <dgm:prSet phldrT="[Text]" custT="1"/>
      <dgm:spPr/>
      <dgm:t>
        <a:bodyPr/>
        <a:lstStyle/>
        <a:p>
          <a:pPr algn="l">
            <a:lnSpc>
              <a:spcPct val="100000"/>
            </a:lnSpc>
            <a:spcBef>
              <a:spcPts val="0"/>
            </a:spcBef>
            <a:spcAft>
              <a:spcPts val="0"/>
            </a:spcAft>
          </a:pPr>
          <a:r>
            <a:rPr lang="en-US" sz="1050" b="0" i="0" dirty="0" smtClean="0">
              <a:latin typeface="Arial" panose="020B0604020202020204" pitchFamily="34" charset="0"/>
              <a:cs typeface="Arial" panose="020B0604020202020204" pitchFamily="34" charset="0"/>
            </a:rPr>
            <a:t>Support activities, events and tasks related to the community issue</a:t>
          </a:r>
          <a:endParaRPr lang="en-US" sz="1050" b="0" i="0" dirty="0">
            <a:latin typeface="Arial" panose="020B0604020202020204" pitchFamily="34" charset="0"/>
            <a:cs typeface="Arial" panose="020B0604020202020204" pitchFamily="34" charset="0"/>
          </a:endParaRPr>
        </a:p>
      </dgm:t>
    </dgm:pt>
    <dgm:pt modelId="{DD21F092-E337-4DA5-A629-A1635A8158C2}" type="parTrans" cxnId="{9B890571-5D65-4E51-B644-A5DBC7425CD3}">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49DC9795-7635-47DF-B8EB-A64F3C69CE68}" type="sibTrans" cxnId="{9B890571-5D65-4E51-B644-A5DBC7425CD3}">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DE29D370-0BD0-40D3-B0AE-B1CA3FEB3DB5}" type="pres">
      <dgm:prSet presAssocID="{771C3BEB-1674-4D53-8E74-5E475EF9389C}" presName="Name0" presStyleCnt="0">
        <dgm:presLayoutVars>
          <dgm:dir/>
          <dgm:resizeHandles val="exact"/>
        </dgm:presLayoutVars>
      </dgm:prSet>
      <dgm:spPr/>
      <dgm:t>
        <a:bodyPr/>
        <a:lstStyle/>
        <a:p>
          <a:endParaRPr lang="en-US"/>
        </a:p>
      </dgm:t>
    </dgm:pt>
    <dgm:pt modelId="{BB848D72-4BFD-4632-BA43-06F232982786}" type="pres">
      <dgm:prSet presAssocID="{A74EDAA3-6949-4EF7-AC43-635BC48665D1}" presName="compNode" presStyleCnt="0"/>
      <dgm:spPr/>
    </dgm:pt>
    <dgm:pt modelId="{0D3E847D-4CBC-4248-97B8-6F12B4438AFD}" type="pres">
      <dgm:prSet presAssocID="{A74EDAA3-6949-4EF7-AC43-635BC48665D1}" presName="pictRect" presStyleLbl="node1" presStyleIdx="0" presStyleCnt="6" custScaleX="102241" custScaleY="96776"/>
      <dgm:spPr>
        <a:blipFill dpi="0" rotWithShape="1">
          <a:blip xmlns:r="http://schemas.openxmlformats.org/officeDocument/2006/relationships" r:embed="rId1">
            <a:extLst/>
          </a:blip>
          <a:srcRect/>
          <a:stretch>
            <a:fillRect l="2214" t="-6619" r="2214" b="-6619"/>
          </a:stretch>
        </a:blipFill>
      </dgm:spPr>
      <dgm:t>
        <a:bodyPr/>
        <a:lstStyle/>
        <a:p>
          <a:endParaRPr lang="en-US"/>
        </a:p>
      </dgm:t>
    </dgm:pt>
    <dgm:pt modelId="{FF178E99-9355-45E5-B8B9-E7DA31281F94}" type="pres">
      <dgm:prSet presAssocID="{A74EDAA3-6949-4EF7-AC43-635BC48665D1}" presName="textRect" presStyleLbl="revTx" presStyleIdx="0" presStyleCnt="6">
        <dgm:presLayoutVars>
          <dgm:bulletEnabled val="1"/>
        </dgm:presLayoutVars>
      </dgm:prSet>
      <dgm:spPr/>
      <dgm:t>
        <a:bodyPr/>
        <a:lstStyle/>
        <a:p>
          <a:endParaRPr lang="en-US"/>
        </a:p>
      </dgm:t>
    </dgm:pt>
    <dgm:pt modelId="{928B97A8-C68E-4669-9DEF-D12BE2488541}" type="pres">
      <dgm:prSet presAssocID="{35509B87-5B2A-4321-81E3-2934E655AAA4}" presName="sibTrans" presStyleLbl="sibTrans2D1" presStyleIdx="0" presStyleCnt="0"/>
      <dgm:spPr/>
      <dgm:t>
        <a:bodyPr/>
        <a:lstStyle/>
        <a:p>
          <a:endParaRPr lang="en-US"/>
        </a:p>
      </dgm:t>
    </dgm:pt>
    <dgm:pt modelId="{EC5E30BA-5825-45C1-B5C5-EA3D3915A051}" type="pres">
      <dgm:prSet presAssocID="{435F4D0D-5FEE-4D1C-88F2-5ECD05AA024E}" presName="compNode" presStyleCnt="0"/>
      <dgm:spPr/>
    </dgm:pt>
    <dgm:pt modelId="{C7E78044-F2AD-4AA3-8CF1-790FCEF2ADB4}" type="pres">
      <dgm:prSet presAssocID="{435F4D0D-5FEE-4D1C-88F2-5ECD05AA024E}" presName="pictRect" presStyleLbl="node1" presStyleIdx="1" presStyleCnt="6"/>
      <dgm:spPr>
        <a:blipFill>
          <a:blip xmlns:r="http://schemas.openxmlformats.org/officeDocument/2006/relationships" r:embed="rId2">
            <a:extLst/>
          </a:blip>
          <a:srcRect/>
          <a:stretch>
            <a:fillRect t="-2000" b="-2000"/>
          </a:stretch>
        </a:blipFill>
      </dgm:spPr>
      <dgm:t>
        <a:bodyPr/>
        <a:lstStyle/>
        <a:p>
          <a:endParaRPr lang="en-US"/>
        </a:p>
      </dgm:t>
    </dgm:pt>
    <dgm:pt modelId="{767F1608-9DE9-479D-ABE8-02D351B290A0}" type="pres">
      <dgm:prSet presAssocID="{435F4D0D-5FEE-4D1C-88F2-5ECD05AA024E}" presName="textRect" presStyleLbl="revTx" presStyleIdx="1" presStyleCnt="6">
        <dgm:presLayoutVars>
          <dgm:bulletEnabled val="1"/>
        </dgm:presLayoutVars>
      </dgm:prSet>
      <dgm:spPr/>
      <dgm:t>
        <a:bodyPr/>
        <a:lstStyle/>
        <a:p>
          <a:endParaRPr lang="en-US"/>
        </a:p>
      </dgm:t>
    </dgm:pt>
    <dgm:pt modelId="{4DC84C58-A2B8-44B5-94FE-FEECE1242643}" type="pres">
      <dgm:prSet presAssocID="{0F2E900D-DEB5-4CC8-B103-309B91D26F47}" presName="sibTrans" presStyleLbl="sibTrans2D1" presStyleIdx="0" presStyleCnt="0"/>
      <dgm:spPr/>
      <dgm:t>
        <a:bodyPr/>
        <a:lstStyle/>
        <a:p>
          <a:endParaRPr lang="en-US"/>
        </a:p>
      </dgm:t>
    </dgm:pt>
    <dgm:pt modelId="{1ABB4AD3-CDBC-4156-AE07-6FD3FE6EFD91}" type="pres">
      <dgm:prSet presAssocID="{FCAAD786-9073-44CC-AEE3-D2D069C080E6}" presName="compNode" presStyleCnt="0"/>
      <dgm:spPr/>
    </dgm:pt>
    <dgm:pt modelId="{22365BB7-8A86-4BBA-B4F5-B783C4A90688}" type="pres">
      <dgm:prSet presAssocID="{FCAAD786-9073-44CC-AEE3-D2D069C080E6}" presName="pictRect" presStyleLbl="node1" presStyleIdx="2" presStyleCnt="6"/>
      <dgm:spPr>
        <a:blipFill>
          <a:blip xmlns:r="http://schemas.openxmlformats.org/officeDocument/2006/relationships" r:embed="rId3">
            <a:extLst/>
          </a:blip>
          <a:srcRect/>
          <a:stretch>
            <a:fillRect t="-10000" b="-10000"/>
          </a:stretch>
        </a:blipFill>
      </dgm:spPr>
      <dgm:t>
        <a:bodyPr/>
        <a:lstStyle/>
        <a:p>
          <a:endParaRPr lang="en-US"/>
        </a:p>
      </dgm:t>
    </dgm:pt>
    <dgm:pt modelId="{44635AA7-0210-4399-A193-013DE38783FC}" type="pres">
      <dgm:prSet presAssocID="{FCAAD786-9073-44CC-AEE3-D2D069C080E6}" presName="textRect" presStyleLbl="revTx" presStyleIdx="2" presStyleCnt="6">
        <dgm:presLayoutVars>
          <dgm:bulletEnabled val="1"/>
        </dgm:presLayoutVars>
      </dgm:prSet>
      <dgm:spPr/>
      <dgm:t>
        <a:bodyPr/>
        <a:lstStyle/>
        <a:p>
          <a:endParaRPr lang="en-US"/>
        </a:p>
      </dgm:t>
    </dgm:pt>
    <dgm:pt modelId="{FB37F261-6879-4470-9894-63EE9C1DACD6}" type="pres">
      <dgm:prSet presAssocID="{8479D1C2-B5E3-4362-B5ED-12048C7D877E}" presName="sibTrans" presStyleLbl="sibTrans2D1" presStyleIdx="0" presStyleCnt="0"/>
      <dgm:spPr/>
      <dgm:t>
        <a:bodyPr/>
        <a:lstStyle/>
        <a:p>
          <a:endParaRPr lang="en-US"/>
        </a:p>
      </dgm:t>
    </dgm:pt>
    <dgm:pt modelId="{5804BA6C-5336-482F-A285-0D3F114F6F91}" type="pres">
      <dgm:prSet presAssocID="{015AE622-C8E1-4470-AA84-A610BEA568C2}" presName="compNode" presStyleCnt="0"/>
      <dgm:spPr/>
    </dgm:pt>
    <dgm:pt modelId="{0AD7C5EE-9F3F-4E1C-8912-C69D7FD3F88E}" type="pres">
      <dgm:prSet presAssocID="{015AE622-C8E1-4470-AA84-A610BEA568C2}" presName="pictRect" presStyleLbl="node1" presStyleIdx="3" presStyleCnt="6"/>
      <dgm:spPr>
        <a:blipFill dpi="0" rotWithShape="1">
          <a:blip xmlns:r="http://schemas.openxmlformats.org/officeDocument/2006/relationships" r:embed="rId4">
            <a:extLst/>
          </a:blip>
          <a:srcRect/>
          <a:stretch>
            <a:fillRect l="-5519" r="-5519"/>
          </a:stretch>
        </a:blipFill>
      </dgm:spPr>
      <dgm:t>
        <a:bodyPr/>
        <a:lstStyle/>
        <a:p>
          <a:endParaRPr lang="en-US"/>
        </a:p>
      </dgm:t>
    </dgm:pt>
    <dgm:pt modelId="{C77A7AAC-FABA-4BED-99A4-84302596874F}" type="pres">
      <dgm:prSet presAssocID="{015AE622-C8E1-4470-AA84-A610BEA568C2}" presName="textRect" presStyleLbl="revTx" presStyleIdx="3" presStyleCnt="6">
        <dgm:presLayoutVars>
          <dgm:bulletEnabled val="1"/>
        </dgm:presLayoutVars>
      </dgm:prSet>
      <dgm:spPr/>
      <dgm:t>
        <a:bodyPr/>
        <a:lstStyle/>
        <a:p>
          <a:endParaRPr lang="en-US"/>
        </a:p>
      </dgm:t>
    </dgm:pt>
    <dgm:pt modelId="{3663636C-80B6-4AA4-8542-D3E6303D16DF}" type="pres">
      <dgm:prSet presAssocID="{EDA70711-6D8D-4A7A-9807-E40EC12F3909}" presName="sibTrans" presStyleLbl="sibTrans2D1" presStyleIdx="0" presStyleCnt="0"/>
      <dgm:spPr/>
      <dgm:t>
        <a:bodyPr/>
        <a:lstStyle/>
        <a:p>
          <a:endParaRPr lang="en-US"/>
        </a:p>
      </dgm:t>
    </dgm:pt>
    <dgm:pt modelId="{1DA0BE72-7FED-40B4-940A-EC11AAAFEA5C}" type="pres">
      <dgm:prSet presAssocID="{489E77AF-1CFC-40F8-B467-B8D92C302474}" presName="compNode" presStyleCnt="0"/>
      <dgm:spPr/>
    </dgm:pt>
    <dgm:pt modelId="{96E5E245-5C2E-4FCD-AC4F-5BE76F24B3E0}" type="pres">
      <dgm:prSet presAssocID="{489E77AF-1CFC-40F8-B467-B8D92C302474}" presName="pictRect" presStyleLbl="node1" presStyleIdx="4" presStyleCnt="6"/>
      <dgm:spPr>
        <a:blipFill>
          <a:blip xmlns:r="http://schemas.openxmlformats.org/officeDocument/2006/relationships" r:embed="rId5">
            <a:extLst/>
          </a:blip>
          <a:srcRect/>
          <a:stretch>
            <a:fillRect t="-4000" b="-4000"/>
          </a:stretch>
        </a:blipFill>
      </dgm:spPr>
      <dgm:t>
        <a:bodyPr/>
        <a:lstStyle/>
        <a:p>
          <a:endParaRPr lang="en-US"/>
        </a:p>
      </dgm:t>
    </dgm:pt>
    <dgm:pt modelId="{AB6D0AAD-8576-4470-A25C-3701923D1793}" type="pres">
      <dgm:prSet presAssocID="{489E77AF-1CFC-40F8-B467-B8D92C302474}" presName="textRect" presStyleLbl="revTx" presStyleIdx="4" presStyleCnt="6">
        <dgm:presLayoutVars>
          <dgm:bulletEnabled val="1"/>
        </dgm:presLayoutVars>
      </dgm:prSet>
      <dgm:spPr/>
      <dgm:t>
        <a:bodyPr/>
        <a:lstStyle/>
        <a:p>
          <a:endParaRPr lang="en-US"/>
        </a:p>
      </dgm:t>
    </dgm:pt>
    <dgm:pt modelId="{4A20EB97-AE0D-4D8C-9778-22BC31929BB9}" type="pres">
      <dgm:prSet presAssocID="{9A964886-808F-4B72-9B65-9355E8D0C1C0}" presName="sibTrans" presStyleLbl="sibTrans2D1" presStyleIdx="0" presStyleCnt="0"/>
      <dgm:spPr/>
      <dgm:t>
        <a:bodyPr/>
        <a:lstStyle/>
        <a:p>
          <a:endParaRPr lang="en-US"/>
        </a:p>
      </dgm:t>
    </dgm:pt>
    <dgm:pt modelId="{4B7612D5-E2A1-441E-961C-EE4D19511CC9}" type="pres">
      <dgm:prSet presAssocID="{FB4B5559-CC78-44CB-8B16-CC3A799E65DD}" presName="compNode" presStyleCnt="0"/>
      <dgm:spPr/>
    </dgm:pt>
    <dgm:pt modelId="{ED5900C2-505A-4A95-B1E1-83A184F2ABC4}" type="pres">
      <dgm:prSet presAssocID="{FB4B5559-CC78-44CB-8B16-CC3A799E65DD}" presName="pictRect" presStyleLbl="node1" presStyleIdx="5" presStyleCnt="6"/>
      <dgm:spPr>
        <a:blipFill>
          <a:blip xmlns:r="http://schemas.openxmlformats.org/officeDocument/2006/relationships" r:embed="rId6">
            <a:extLst/>
          </a:blip>
          <a:srcRect/>
          <a:stretch>
            <a:fillRect t="-35000" b="-35000"/>
          </a:stretch>
        </a:blipFill>
      </dgm:spPr>
      <dgm:t>
        <a:bodyPr/>
        <a:lstStyle/>
        <a:p>
          <a:endParaRPr lang="en-US"/>
        </a:p>
      </dgm:t>
    </dgm:pt>
    <dgm:pt modelId="{71397F91-ADF7-4201-9C7F-52747A4E49DB}" type="pres">
      <dgm:prSet presAssocID="{FB4B5559-CC78-44CB-8B16-CC3A799E65DD}" presName="textRect" presStyleLbl="revTx" presStyleIdx="5" presStyleCnt="6">
        <dgm:presLayoutVars>
          <dgm:bulletEnabled val="1"/>
        </dgm:presLayoutVars>
      </dgm:prSet>
      <dgm:spPr/>
      <dgm:t>
        <a:bodyPr/>
        <a:lstStyle/>
        <a:p>
          <a:endParaRPr lang="en-US"/>
        </a:p>
      </dgm:t>
    </dgm:pt>
  </dgm:ptLst>
  <dgm:cxnLst>
    <dgm:cxn modelId="{9B890571-5D65-4E51-B644-A5DBC7425CD3}" srcId="{FB4B5559-CC78-44CB-8B16-CC3A799E65DD}" destId="{39F7A8E0-AAF9-44A4-910F-13A348900F7A}" srcOrd="0" destOrd="0" parTransId="{DD21F092-E337-4DA5-A629-A1635A8158C2}" sibTransId="{49DC9795-7635-47DF-B8EB-A64F3C69CE68}"/>
    <dgm:cxn modelId="{A105A7E1-030C-48AE-A9E6-680CD31A1164}" srcId="{771C3BEB-1674-4D53-8E74-5E475EF9389C}" destId="{015AE622-C8E1-4470-AA84-A610BEA568C2}" srcOrd="3" destOrd="0" parTransId="{53F80026-3C98-465C-AFDC-524794969523}" sibTransId="{EDA70711-6D8D-4A7A-9807-E40EC12F3909}"/>
    <dgm:cxn modelId="{B1C478B3-5B27-4BF6-B410-53E20C5106FA}" srcId="{FCAAD786-9073-44CC-AEE3-D2D069C080E6}" destId="{E9DD9474-50D0-4064-AAC2-F1D74898C987}" srcOrd="0" destOrd="0" parTransId="{769227CC-F940-4C99-8F27-082C42DE7AFC}" sibTransId="{6568D5F1-510A-43F7-B238-045B92C72365}"/>
    <dgm:cxn modelId="{407639EB-54D9-43AB-82A7-4D34EBACB2A2}" srcId="{771C3BEB-1674-4D53-8E74-5E475EF9389C}" destId="{A74EDAA3-6949-4EF7-AC43-635BC48665D1}" srcOrd="0" destOrd="0" parTransId="{EF9F439C-2C07-45D3-8D7A-B9195FA15AEA}" sibTransId="{35509B87-5B2A-4321-81E3-2934E655AAA4}"/>
    <dgm:cxn modelId="{476A2B2A-A4A6-42CF-85DA-7D534E77A9FD}" srcId="{771C3BEB-1674-4D53-8E74-5E475EF9389C}" destId="{FB4B5559-CC78-44CB-8B16-CC3A799E65DD}" srcOrd="5" destOrd="0" parTransId="{CF6D7213-AD38-4199-A015-4923B6212DE1}" sibTransId="{80297AB1-72D2-4A71-9D7A-A8EAB135C9E8}"/>
    <dgm:cxn modelId="{A07672AA-7FE5-1448-9351-9F6A070A987D}" type="presOf" srcId="{015AE622-C8E1-4470-AA84-A610BEA568C2}" destId="{C77A7AAC-FABA-4BED-99A4-84302596874F}" srcOrd="0" destOrd="0" presId="urn:microsoft.com/office/officeart/2005/8/layout/pList1#1"/>
    <dgm:cxn modelId="{D1CDD6A3-AEF4-8549-8273-E4C11FA6F2E6}" type="presOf" srcId="{9A964886-808F-4B72-9B65-9355E8D0C1C0}" destId="{4A20EB97-AE0D-4D8C-9778-22BC31929BB9}" srcOrd="0" destOrd="0" presId="urn:microsoft.com/office/officeart/2005/8/layout/pList1#1"/>
    <dgm:cxn modelId="{9B6B9A87-C421-48EE-99B2-7ED51898C278}" srcId="{A74EDAA3-6949-4EF7-AC43-635BC48665D1}" destId="{F61493B0-DDB2-4DDF-97DF-B70400608556}" srcOrd="0" destOrd="0" parTransId="{37111CFD-39B5-40C8-BBE1-F2B553589144}" sibTransId="{59F79C3D-0D35-4013-90CB-A0C6DAE79899}"/>
    <dgm:cxn modelId="{9E874BE0-4C75-9F47-BC6B-191325AA2683}" type="presOf" srcId="{8479D1C2-B5E3-4362-B5ED-12048C7D877E}" destId="{FB37F261-6879-4470-9894-63EE9C1DACD6}" srcOrd="0" destOrd="0" presId="urn:microsoft.com/office/officeart/2005/8/layout/pList1#1"/>
    <dgm:cxn modelId="{BB0DC4A7-9620-4457-A7F3-9503985333F5}" srcId="{015AE622-C8E1-4470-AA84-A610BEA568C2}" destId="{BA582D4B-9991-42B6-AB93-EC2C1B1B99CE}" srcOrd="0" destOrd="0" parTransId="{6DCF9522-7F75-4513-8084-D3C41E1C8EFB}" sibTransId="{4E2845E1-3B25-40E0-B4E9-163F0700BCEC}"/>
    <dgm:cxn modelId="{3C298BAD-57D0-BF47-9E8A-94BB472BF69C}" type="presOf" srcId="{A74EDAA3-6949-4EF7-AC43-635BC48665D1}" destId="{FF178E99-9355-45E5-B8B9-E7DA31281F94}" srcOrd="0" destOrd="0" presId="urn:microsoft.com/office/officeart/2005/8/layout/pList1#1"/>
    <dgm:cxn modelId="{9DFEB542-3994-3946-BB14-77B7164471DB}" type="presOf" srcId="{489E77AF-1CFC-40F8-B467-B8D92C302474}" destId="{AB6D0AAD-8576-4470-A25C-3701923D1793}" srcOrd="0" destOrd="0" presId="urn:microsoft.com/office/officeart/2005/8/layout/pList1#1"/>
    <dgm:cxn modelId="{958C5491-AF99-A945-92BA-3D1B5CBCB67C}" type="presOf" srcId="{771C3BEB-1674-4D53-8E74-5E475EF9389C}" destId="{DE29D370-0BD0-40D3-B0AE-B1CA3FEB3DB5}" srcOrd="0" destOrd="0" presId="urn:microsoft.com/office/officeart/2005/8/layout/pList1#1"/>
    <dgm:cxn modelId="{DC332FA3-0CFF-414F-B0DA-A10C1CE158B1}" srcId="{435F4D0D-5FEE-4D1C-88F2-5ECD05AA024E}" destId="{C71CADB1-D9F6-4EF3-BD4B-9D15C445870C}" srcOrd="0" destOrd="0" parTransId="{DF579979-4708-4B27-A368-E20D8C502984}" sibTransId="{FFBBDC8F-00B1-48CE-BD9A-FD6BACD32CDB}"/>
    <dgm:cxn modelId="{E62F7397-1EEE-6B40-8FC9-BE7926D9F7D2}" type="presOf" srcId="{C71CADB1-D9F6-4EF3-BD4B-9D15C445870C}" destId="{767F1608-9DE9-479D-ABE8-02D351B290A0}" srcOrd="0" destOrd="1" presId="urn:microsoft.com/office/officeart/2005/8/layout/pList1#1"/>
    <dgm:cxn modelId="{6314409D-7AC3-FF44-99D6-ED0227E526BE}" type="presOf" srcId="{0F2E900D-DEB5-4CC8-B103-309B91D26F47}" destId="{4DC84C58-A2B8-44B5-94FE-FEECE1242643}" srcOrd="0" destOrd="0" presId="urn:microsoft.com/office/officeart/2005/8/layout/pList1#1"/>
    <dgm:cxn modelId="{C3F0E90E-D1D3-524F-B5BA-445B3719CD2F}" type="presOf" srcId="{FB4B5559-CC78-44CB-8B16-CC3A799E65DD}" destId="{71397F91-ADF7-4201-9C7F-52747A4E49DB}" srcOrd="0" destOrd="0" presId="urn:microsoft.com/office/officeart/2005/8/layout/pList1#1"/>
    <dgm:cxn modelId="{0EFEE65B-5DCC-B848-83F5-7B0ADA396A5F}" type="presOf" srcId="{435F4D0D-5FEE-4D1C-88F2-5ECD05AA024E}" destId="{767F1608-9DE9-479D-ABE8-02D351B290A0}" srcOrd="0" destOrd="0" presId="urn:microsoft.com/office/officeart/2005/8/layout/pList1#1"/>
    <dgm:cxn modelId="{CAAFA374-D608-B44E-863A-7A77F203EA0E}" type="presOf" srcId="{EDA70711-6D8D-4A7A-9807-E40EC12F3909}" destId="{3663636C-80B6-4AA4-8542-D3E6303D16DF}" srcOrd="0" destOrd="0" presId="urn:microsoft.com/office/officeart/2005/8/layout/pList1#1"/>
    <dgm:cxn modelId="{328639C4-48FB-5442-9261-634D20634710}" type="presOf" srcId="{39F7A8E0-AAF9-44A4-910F-13A348900F7A}" destId="{71397F91-ADF7-4201-9C7F-52747A4E49DB}" srcOrd="0" destOrd="1" presId="urn:microsoft.com/office/officeart/2005/8/layout/pList1#1"/>
    <dgm:cxn modelId="{B04521DD-3BF5-3C48-AF93-1D2F49A70ED0}" type="presOf" srcId="{35509B87-5B2A-4321-81E3-2934E655AAA4}" destId="{928B97A8-C68E-4669-9DEF-D12BE2488541}" srcOrd="0" destOrd="0" presId="urn:microsoft.com/office/officeart/2005/8/layout/pList1#1"/>
    <dgm:cxn modelId="{F6B97054-F668-C546-8677-E4E4D8797730}" type="presOf" srcId="{BA582D4B-9991-42B6-AB93-EC2C1B1B99CE}" destId="{C77A7AAC-FABA-4BED-99A4-84302596874F}" srcOrd="0" destOrd="1" presId="urn:microsoft.com/office/officeart/2005/8/layout/pList1#1"/>
    <dgm:cxn modelId="{9443EB35-F156-DD4A-BEAE-D8A4C8A8E388}" type="presOf" srcId="{E9DD9474-50D0-4064-AAC2-F1D74898C987}" destId="{44635AA7-0210-4399-A193-013DE38783FC}" srcOrd="0" destOrd="1" presId="urn:microsoft.com/office/officeart/2005/8/layout/pList1#1"/>
    <dgm:cxn modelId="{BDC088D5-80AB-4B6D-8325-5B70030F8E4F}" srcId="{771C3BEB-1674-4D53-8E74-5E475EF9389C}" destId="{489E77AF-1CFC-40F8-B467-B8D92C302474}" srcOrd="4" destOrd="0" parTransId="{08A36A85-15E2-4750-8454-5962A34DB351}" sibTransId="{9A964886-808F-4B72-9B65-9355E8D0C1C0}"/>
    <dgm:cxn modelId="{2FD5C12B-33AF-4E29-A710-AA83F06531CD}" srcId="{771C3BEB-1674-4D53-8E74-5E475EF9389C}" destId="{435F4D0D-5FEE-4D1C-88F2-5ECD05AA024E}" srcOrd="1" destOrd="0" parTransId="{9D4023D9-10DA-46BB-B055-12F60A30FD87}" sibTransId="{0F2E900D-DEB5-4CC8-B103-309B91D26F47}"/>
    <dgm:cxn modelId="{4639A943-DEDF-6A46-B4D8-0B4FDFC6B6FA}" type="presOf" srcId="{FCAAD786-9073-44CC-AEE3-D2D069C080E6}" destId="{44635AA7-0210-4399-A193-013DE38783FC}" srcOrd="0" destOrd="0" presId="urn:microsoft.com/office/officeart/2005/8/layout/pList1#1"/>
    <dgm:cxn modelId="{EEEB1800-B056-4B17-827E-60C8700350C0}" srcId="{771C3BEB-1674-4D53-8E74-5E475EF9389C}" destId="{FCAAD786-9073-44CC-AEE3-D2D069C080E6}" srcOrd="2" destOrd="0" parTransId="{3EDD7762-E330-4F34-AFC2-A6E18BC1D413}" sibTransId="{8479D1C2-B5E3-4362-B5ED-12048C7D877E}"/>
    <dgm:cxn modelId="{1E7BCE69-71F6-4EB4-9F54-7C198D2DAF14}" srcId="{489E77AF-1CFC-40F8-B467-B8D92C302474}" destId="{B54D2C91-5CC2-44FE-8F60-13A965573803}" srcOrd="0" destOrd="0" parTransId="{582CCB75-1E9F-4147-B9CA-B1F7BCF39483}" sibTransId="{8854FC65-5BB8-4E23-B1A3-6215FC95DE63}"/>
    <dgm:cxn modelId="{0F0B8CF6-4188-CC4E-997E-B902FC486689}" type="presOf" srcId="{B54D2C91-5CC2-44FE-8F60-13A965573803}" destId="{AB6D0AAD-8576-4470-A25C-3701923D1793}" srcOrd="0" destOrd="1" presId="urn:microsoft.com/office/officeart/2005/8/layout/pList1#1"/>
    <dgm:cxn modelId="{F3DF61A3-3EAF-754F-8CCD-778FCE256983}" type="presOf" srcId="{F61493B0-DDB2-4DDF-97DF-B70400608556}" destId="{FF178E99-9355-45E5-B8B9-E7DA31281F94}" srcOrd="0" destOrd="1" presId="urn:microsoft.com/office/officeart/2005/8/layout/pList1#1"/>
    <dgm:cxn modelId="{E974880A-6013-AB41-A400-E564E2285C32}" type="presParOf" srcId="{DE29D370-0BD0-40D3-B0AE-B1CA3FEB3DB5}" destId="{BB848D72-4BFD-4632-BA43-06F232982786}" srcOrd="0" destOrd="0" presId="urn:microsoft.com/office/officeart/2005/8/layout/pList1#1"/>
    <dgm:cxn modelId="{DC537BA2-D3F6-3E4C-BF3C-C3B6512109C9}" type="presParOf" srcId="{BB848D72-4BFD-4632-BA43-06F232982786}" destId="{0D3E847D-4CBC-4248-97B8-6F12B4438AFD}" srcOrd="0" destOrd="0" presId="urn:microsoft.com/office/officeart/2005/8/layout/pList1#1"/>
    <dgm:cxn modelId="{DE39AA7E-D03E-9B41-8831-A14FF833D044}" type="presParOf" srcId="{BB848D72-4BFD-4632-BA43-06F232982786}" destId="{FF178E99-9355-45E5-B8B9-E7DA31281F94}" srcOrd="1" destOrd="0" presId="urn:microsoft.com/office/officeart/2005/8/layout/pList1#1"/>
    <dgm:cxn modelId="{A59BDA7B-557F-0049-842B-37654E9F2EE8}" type="presParOf" srcId="{DE29D370-0BD0-40D3-B0AE-B1CA3FEB3DB5}" destId="{928B97A8-C68E-4669-9DEF-D12BE2488541}" srcOrd="1" destOrd="0" presId="urn:microsoft.com/office/officeart/2005/8/layout/pList1#1"/>
    <dgm:cxn modelId="{719936FD-41B0-164D-8046-0953E820F9A7}" type="presParOf" srcId="{DE29D370-0BD0-40D3-B0AE-B1CA3FEB3DB5}" destId="{EC5E30BA-5825-45C1-B5C5-EA3D3915A051}" srcOrd="2" destOrd="0" presId="urn:microsoft.com/office/officeart/2005/8/layout/pList1#1"/>
    <dgm:cxn modelId="{89B6933A-BF24-BD42-A9A8-9AFBAA81F833}" type="presParOf" srcId="{EC5E30BA-5825-45C1-B5C5-EA3D3915A051}" destId="{C7E78044-F2AD-4AA3-8CF1-790FCEF2ADB4}" srcOrd="0" destOrd="0" presId="urn:microsoft.com/office/officeart/2005/8/layout/pList1#1"/>
    <dgm:cxn modelId="{4FCF2CE7-2A04-E549-AF51-3AF4FD14D87D}" type="presParOf" srcId="{EC5E30BA-5825-45C1-B5C5-EA3D3915A051}" destId="{767F1608-9DE9-479D-ABE8-02D351B290A0}" srcOrd="1" destOrd="0" presId="urn:microsoft.com/office/officeart/2005/8/layout/pList1#1"/>
    <dgm:cxn modelId="{DE11C001-3975-9D4F-9E0D-28D298353EFA}" type="presParOf" srcId="{DE29D370-0BD0-40D3-B0AE-B1CA3FEB3DB5}" destId="{4DC84C58-A2B8-44B5-94FE-FEECE1242643}" srcOrd="3" destOrd="0" presId="urn:microsoft.com/office/officeart/2005/8/layout/pList1#1"/>
    <dgm:cxn modelId="{72F081C4-B1E8-7746-BA40-BAB99E34CE89}" type="presParOf" srcId="{DE29D370-0BD0-40D3-B0AE-B1CA3FEB3DB5}" destId="{1ABB4AD3-CDBC-4156-AE07-6FD3FE6EFD91}" srcOrd="4" destOrd="0" presId="urn:microsoft.com/office/officeart/2005/8/layout/pList1#1"/>
    <dgm:cxn modelId="{8EA1E221-35AB-FD40-8FBA-C5C30943C97A}" type="presParOf" srcId="{1ABB4AD3-CDBC-4156-AE07-6FD3FE6EFD91}" destId="{22365BB7-8A86-4BBA-B4F5-B783C4A90688}" srcOrd="0" destOrd="0" presId="urn:microsoft.com/office/officeart/2005/8/layout/pList1#1"/>
    <dgm:cxn modelId="{B87532B4-B233-E142-A4B8-F823D434BB37}" type="presParOf" srcId="{1ABB4AD3-CDBC-4156-AE07-6FD3FE6EFD91}" destId="{44635AA7-0210-4399-A193-013DE38783FC}" srcOrd="1" destOrd="0" presId="urn:microsoft.com/office/officeart/2005/8/layout/pList1#1"/>
    <dgm:cxn modelId="{5655E04A-EAAF-1143-B427-CF18F5A2C03F}" type="presParOf" srcId="{DE29D370-0BD0-40D3-B0AE-B1CA3FEB3DB5}" destId="{FB37F261-6879-4470-9894-63EE9C1DACD6}" srcOrd="5" destOrd="0" presId="urn:microsoft.com/office/officeart/2005/8/layout/pList1#1"/>
    <dgm:cxn modelId="{F55CFDCA-0336-C540-86F5-20CBEA12CBFD}" type="presParOf" srcId="{DE29D370-0BD0-40D3-B0AE-B1CA3FEB3DB5}" destId="{5804BA6C-5336-482F-A285-0D3F114F6F91}" srcOrd="6" destOrd="0" presId="urn:microsoft.com/office/officeart/2005/8/layout/pList1#1"/>
    <dgm:cxn modelId="{EB818282-C4BD-AD46-899E-3770200B606C}" type="presParOf" srcId="{5804BA6C-5336-482F-A285-0D3F114F6F91}" destId="{0AD7C5EE-9F3F-4E1C-8912-C69D7FD3F88E}" srcOrd="0" destOrd="0" presId="urn:microsoft.com/office/officeart/2005/8/layout/pList1#1"/>
    <dgm:cxn modelId="{61D0CFCA-22DE-E84F-8BE7-8A62FBCD23B0}" type="presParOf" srcId="{5804BA6C-5336-482F-A285-0D3F114F6F91}" destId="{C77A7AAC-FABA-4BED-99A4-84302596874F}" srcOrd="1" destOrd="0" presId="urn:microsoft.com/office/officeart/2005/8/layout/pList1#1"/>
    <dgm:cxn modelId="{2EDCA1B8-36DE-5743-B784-34596FC5FD55}" type="presParOf" srcId="{DE29D370-0BD0-40D3-B0AE-B1CA3FEB3DB5}" destId="{3663636C-80B6-4AA4-8542-D3E6303D16DF}" srcOrd="7" destOrd="0" presId="urn:microsoft.com/office/officeart/2005/8/layout/pList1#1"/>
    <dgm:cxn modelId="{749DED92-BBEE-C34F-99FC-20D43F06A0B8}" type="presParOf" srcId="{DE29D370-0BD0-40D3-B0AE-B1CA3FEB3DB5}" destId="{1DA0BE72-7FED-40B4-940A-EC11AAAFEA5C}" srcOrd="8" destOrd="0" presId="urn:microsoft.com/office/officeart/2005/8/layout/pList1#1"/>
    <dgm:cxn modelId="{DB04B12A-B2C4-064B-9AA1-1FB515CBBC5D}" type="presParOf" srcId="{1DA0BE72-7FED-40B4-940A-EC11AAAFEA5C}" destId="{96E5E245-5C2E-4FCD-AC4F-5BE76F24B3E0}" srcOrd="0" destOrd="0" presId="urn:microsoft.com/office/officeart/2005/8/layout/pList1#1"/>
    <dgm:cxn modelId="{E826613D-0C3A-A44A-895D-5C6DC13996D7}" type="presParOf" srcId="{1DA0BE72-7FED-40B4-940A-EC11AAAFEA5C}" destId="{AB6D0AAD-8576-4470-A25C-3701923D1793}" srcOrd="1" destOrd="0" presId="urn:microsoft.com/office/officeart/2005/8/layout/pList1#1"/>
    <dgm:cxn modelId="{2FDCE88A-1144-6544-AA9B-4951613FAE94}" type="presParOf" srcId="{DE29D370-0BD0-40D3-B0AE-B1CA3FEB3DB5}" destId="{4A20EB97-AE0D-4D8C-9778-22BC31929BB9}" srcOrd="9" destOrd="0" presId="urn:microsoft.com/office/officeart/2005/8/layout/pList1#1"/>
    <dgm:cxn modelId="{48813594-434D-0946-92C4-B1F1EA2A6946}" type="presParOf" srcId="{DE29D370-0BD0-40D3-B0AE-B1CA3FEB3DB5}" destId="{4B7612D5-E2A1-441E-961C-EE4D19511CC9}" srcOrd="10" destOrd="0" presId="urn:microsoft.com/office/officeart/2005/8/layout/pList1#1"/>
    <dgm:cxn modelId="{6EC9307A-EE39-9A4D-9242-0381382A2AA9}" type="presParOf" srcId="{4B7612D5-E2A1-441E-961C-EE4D19511CC9}" destId="{ED5900C2-505A-4A95-B1E1-83A184F2ABC4}" srcOrd="0" destOrd="0" presId="urn:microsoft.com/office/officeart/2005/8/layout/pList1#1"/>
    <dgm:cxn modelId="{29BEFAAF-9FB2-354D-BFDB-963EBA0C2951}" type="presParOf" srcId="{4B7612D5-E2A1-441E-961C-EE4D19511CC9}" destId="{71397F91-ADF7-4201-9C7F-52747A4E49DB}" srcOrd="1" destOrd="0" presId="urn:microsoft.com/office/officeart/2005/8/layout/pList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E847D-4CBC-4248-97B8-6F12B4438AFD}">
      <dsp:nvSpPr>
        <dsp:cNvPr id="0" name=""/>
        <dsp:cNvSpPr/>
      </dsp:nvSpPr>
      <dsp:spPr>
        <a:xfrm>
          <a:off x="695433" y="14062"/>
          <a:ext cx="2314801" cy="1509647"/>
        </a:xfrm>
        <a:prstGeom prst="roundRect">
          <a:avLst/>
        </a:prstGeom>
        <a:blipFill dpi="0" rotWithShape="1">
          <a:blip xmlns:r="http://schemas.openxmlformats.org/officeDocument/2006/relationships" r:embed="rId1">
            <a:extLst/>
          </a:blip>
          <a:srcRect/>
          <a:stretch>
            <a:fillRect l="2214" t="-6619" r="2214" b="-6619"/>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178E99-9355-45E5-B8B9-E7DA31281F94}">
      <dsp:nvSpPr>
        <dsp:cNvPr id="0" name=""/>
        <dsp:cNvSpPr/>
      </dsp:nvSpPr>
      <dsp:spPr>
        <a:xfrm>
          <a:off x="720802" y="1548855"/>
          <a:ext cx="2264063" cy="839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l" defTabSz="711200">
            <a:lnSpc>
              <a:spcPct val="100000"/>
            </a:lnSpc>
            <a:spcBef>
              <a:spcPct val="0"/>
            </a:spcBef>
            <a:spcAft>
              <a:spcPts val="0"/>
            </a:spcAft>
          </a:pPr>
          <a:r>
            <a:rPr lang="en-US" sz="1600" b="0" i="0" kern="1200" cap="all" dirty="0" smtClean="0">
              <a:latin typeface="Arial" panose="020B0604020202020204" pitchFamily="34" charset="0"/>
              <a:cs typeface="Arial" panose="020B0604020202020204" pitchFamily="34" charset="0"/>
            </a:rPr>
            <a:t>Group Leader</a:t>
          </a:r>
          <a:endParaRPr lang="en-US" sz="1600" b="0" i="0" kern="1200" cap="all" dirty="0">
            <a:latin typeface="Arial" panose="020B0604020202020204" pitchFamily="34" charset="0"/>
            <a:cs typeface="Arial" panose="020B0604020202020204" pitchFamily="34" charset="0"/>
          </a:endParaRPr>
        </a:p>
        <a:p>
          <a:pPr marL="57150" lvl="1" indent="-57150" algn="l" defTabSz="488950">
            <a:lnSpc>
              <a:spcPct val="100000"/>
            </a:lnSpc>
            <a:spcBef>
              <a:spcPct val="0"/>
            </a:spcBef>
            <a:spcAft>
              <a:spcPts val="0"/>
            </a:spcAft>
            <a:buChar char="••"/>
          </a:pPr>
          <a:r>
            <a:rPr lang="en-US" sz="1100" b="0" i="0" kern="1200" dirty="0" smtClean="0">
              <a:latin typeface="Arial" panose="020B0604020202020204" pitchFamily="34" charset="0"/>
              <a:cs typeface="Arial" panose="020B0604020202020204" pitchFamily="34" charset="0"/>
            </a:rPr>
            <a:t>Represents group as a whole</a:t>
          </a:r>
          <a:endParaRPr lang="en-US" sz="1100" b="0" i="0" kern="1200" dirty="0">
            <a:latin typeface="Arial" panose="020B0604020202020204" pitchFamily="34" charset="0"/>
            <a:cs typeface="Arial" panose="020B0604020202020204" pitchFamily="34" charset="0"/>
          </a:endParaRPr>
        </a:p>
      </dsp:txBody>
      <dsp:txXfrm>
        <a:off x="720802" y="1548855"/>
        <a:ext cx="2264063" cy="839967"/>
      </dsp:txXfrm>
    </dsp:sp>
    <dsp:sp modelId="{C7E78044-F2AD-4AA3-8CF1-790FCEF2ADB4}">
      <dsp:nvSpPr>
        <dsp:cNvPr id="0" name=""/>
        <dsp:cNvSpPr/>
      </dsp:nvSpPr>
      <dsp:spPr>
        <a:xfrm>
          <a:off x="3236736" y="1489"/>
          <a:ext cx="2264063" cy="1559940"/>
        </a:xfrm>
        <a:prstGeom prst="roundRect">
          <a:avLst/>
        </a:prstGeom>
        <a:blipFill>
          <a:blip xmlns:r="http://schemas.openxmlformats.org/officeDocument/2006/relationships" r:embed="rId2">
            <a:extLst/>
          </a:blip>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7F1608-9DE9-479D-ABE8-02D351B290A0}">
      <dsp:nvSpPr>
        <dsp:cNvPr id="0" name=""/>
        <dsp:cNvSpPr/>
      </dsp:nvSpPr>
      <dsp:spPr>
        <a:xfrm>
          <a:off x="3236736" y="1561429"/>
          <a:ext cx="2264063" cy="839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l" defTabSz="711200">
            <a:lnSpc>
              <a:spcPct val="100000"/>
            </a:lnSpc>
            <a:spcBef>
              <a:spcPct val="0"/>
            </a:spcBef>
            <a:spcAft>
              <a:spcPts val="0"/>
            </a:spcAft>
          </a:pPr>
          <a:r>
            <a:rPr lang="en-US" sz="1600" b="0" i="0" kern="1200" cap="all" dirty="0" smtClean="0">
              <a:latin typeface="Arial" panose="020B0604020202020204" pitchFamily="34" charset="0"/>
              <a:cs typeface="Arial" panose="020B0604020202020204" pitchFamily="34" charset="0"/>
            </a:rPr>
            <a:t>Spokesperson</a:t>
          </a:r>
          <a:endParaRPr lang="en-US" sz="1600" b="0" i="0" kern="1200" cap="all" dirty="0">
            <a:latin typeface="Arial" panose="020B0604020202020204" pitchFamily="34" charset="0"/>
            <a:cs typeface="Arial" panose="020B0604020202020204" pitchFamily="34" charset="0"/>
          </a:endParaRPr>
        </a:p>
        <a:p>
          <a:pPr marL="57150" lvl="1" indent="-57150" algn="l" defTabSz="488950">
            <a:lnSpc>
              <a:spcPct val="100000"/>
            </a:lnSpc>
            <a:spcBef>
              <a:spcPct val="0"/>
            </a:spcBef>
            <a:spcAft>
              <a:spcPts val="0"/>
            </a:spcAft>
            <a:buChar char="••"/>
          </a:pPr>
          <a:r>
            <a:rPr lang="en-US" sz="1100" b="0" i="0" kern="1200" dirty="0" smtClean="0">
              <a:latin typeface="Arial" panose="020B0604020202020204" pitchFamily="34" charset="0"/>
              <a:cs typeface="Arial" panose="020B0604020202020204" pitchFamily="34" charset="0"/>
            </a:rPr>
            <a:t>Communicates with media, elected officials and staff</a:t>
          </a:r>
          <a:endParaRPr lang="en-US" sz="1100" b="0" i="0" kern="1200" dirty="0">
            <a:latin typeface="Arial" panose="020B0604020202020204" pitchFamily="34" charset="0"/>
            <a:cs typeface="Arial" panose="020B0604020202020204" pitchFamily="34" charset="0"/>
          </a:endParaRPr>
        </a:p>
      </dsp:txBody>
      <dsp:txXfrm>
        <a:off x="3236736" y="1561429"/>
        <a:ext cx="2264063" cy="839967"/>
      </dsp:txXfrm>
    </dsp:sp>
    <dsp:sp modelId="{22365BB7-8A86-4BBA-B4F5-B783C4A90688}">
      <dsp:nvSpPr>
        <dsp:cNvPr id="0" name=""/>
        <dsp:cNvSpPr/>
      </dsp:nvSpPr>
      <dsp:spPr>
        <a:xfrm>
          <a:off x="5727302" y="1489"/>
          <a:ext cx="2264063" cy="1559940"/>
        </a:xfrm>
        <a:prstGeom prst="roundRect">
          <a:avLst/>
        </a:prstGeom>
        <a:blipFill>
          <a:blip xmlns:r="http://schemas.openxmlformats.org/officeDocument/2006/relationships" r:embed="rId3">
            <a:extLst/>
          </a:blip>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635AA7-0210-4399-A193-013DE38783FC}">
      <dsp:nvSpPr>
        <dsp:cNvPr id="0" name=""/>
        <dsp:cNvSpPr/>
      </dsp:nvSpPr>
      <dsp:spPr>
        <a:xfrm>
          <a:off x="5727302" y="1561429"/>
          <a:ext cx="2264063" cy="839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l" defTabSz="711200">
            <a:lnSpc>
              <a:spcPct val="100000"/>
            </a:lnSpc>
            <a:spcBef>
              <a:spcPct val="0"/>
            </a:spcBef>
            <a:spcAft>
              <a:spcPts val="0"/>
            </a:spcAft>
          </a:pPr>
          <a:r>
            <a:rPr lang="en-US" sz="1600" b="0" i="0" kern="1200" cap="all" dirty="0" smtClean="0">
              <a:latin typeface="Arial" panose="020B0604020202020204" pitchFamily="34" charset="0"/>
              <a:cs typeface="Arial" panose="020B0604020202020204" pitchFamily="34" charset="0"/>
            </a:rPr>
            <a:t>Organizer</a:t>
          </a:r>
          <a:endParaRPr lang="en-US" sz="1600" b="0" i="0" kern="1200" cap="all" dirty="0">
            <a:latin typeface="Arial" panose="020B0604020202020204" pitchFamily="34" charset="0"/>
            <a:cs typeface="Arial" panose="020B0604020202020204" pitchFamily="34" charset="0"/>
          </a:endParaRPr>
        </a:p>
        <a:p>
          <a:pPr marL="57150" lvl="1" indent="-57150" algn="l" defTabSz="488950">
            <a:lnSpc>
              <a:spcPct val="100000"/>
            </a:lnSpc>
            <a:spcBef>
              <a:spcPct val="0"/>
            </a:spcBef>
            <a:spcAft>
              <a:spcPts val="0"/>
            </a:spcAft>
            <a:buChar char="••"/>
          </a:pPr>
          <a:r>
            <a:rPr lang="en-US" sz="1100" b="0" i="0" kern="1200" dirty="0" smtClean="0">
              <a:latin typeface="Arial" panose="020B0604020202020204" pitchFamily="34" charset="0"/>
              <a:cs typeface="Arial" panose="020B0604020202020204" pitchFamily="34" charset="0"/>
            </a:rPr>
            <a:t>Share information in different community circles and mobilize around community issues</a:t>
          </a:r>
          <a:endParaRPr lang="en-US" sz="1100" b="0" i="0" kern="1200" dirty="0">
            <a:latin typeface="Arial" panose="020B0604020202020204" pitchFamily="34" charset="0"/>
            <a:cs typeface="Arial" panose="020B0604020202020204" pitchFamily="34" charset="0"/>
          </a:endParaRPr>
        </a:p>
      </dsp:txBody>
      <dsp:txXfrm>
        <a:off x="5727302" y="1561429"/>
        <a:ext cx="2264063" cy="839967"/>
      </dsp:txXfrm>
    </dsp:sp>
    <dsp:sp modelId="{0AD7C5EE-9F3F-4E1C-8912-C69D7FD3F88E}">
      <dsp:nvSpPr>
        <dsp:cNvPr id="0" name=""/>
        <dsp:cNvSpPr/>
      </dsp:nvSpPr>
      <dsp:spPr>
        <a:xfrm>
          <a:off x="720802" y="2627803"/>
          <a:ext cx="2264063" cy="1559940"/>
        </a:xfrm>
        <a:prstGeom prst="roundRect">
          <a:avLst/>
        </a:prstGeom>
        <a:blipFill dpi="0" rotWithShape="1">
          <a:blip xmlns:r="http://schemas.openxmlformats.org/officeDocument/2006/relationships" r:embed="rId4">
            <a:extLst/>
          </a:blip>
          <a:srcRect/>
          <a:stretch>
            <a:fillRect l="-5519" r="-5519"/>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7A7AAC-FABA-4BED-99A4-84302596874F}">
      <dsp:nvSpPr>
        <dsp:cNvPr id="0" name=""/>
        <dsp:cNvSpPr/>
      </dsp:nvSpPr>
      <dsp:spPr>
        <a:xfrm>
          <a:off x="720802" y="4187743"/>
          <a:ext cx="2264063" cy="839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l" defTabSz="711200">
            <a:lnSpc>
              <a:spcPct val="100000"/>
            </a:lnSpc>
            <a:spcBef>
              <a:spcPct val="0"/>
            </a:spcBef>
            <a:spcAft>
              <a:spcPts val="0"/>
            </a:spcAft>
          </a:pPr>
          <a:r>
            <a:rPr lang="en-US" sz="1600" b="0" i="0" kern="1200" cap="all" dirty="0" smtClean="0">
              <a:latin typeface="Arial" panose="020B0604020202020204" pitchFamily="34" charset="0"/>
              <a:cs typeface="Arial" panose="020B0604020202020204" pitchFamily="34" charset="0"/>
            </a:rPr>
            <a:t>Documentation</a:t>
          </a:r>
          <a:endParaRPr lang="en-US" sz="1600" b="0" i="0" kern="1200" cap="all" dirty="0">
            <a:latin typeface="Arial" panose="020B0604020202020204" pitchFamily="34" charset="0"/>
            <a:cs typeface="Arial" panose="020B0604020202020204" pitchFamily="34" charset="0"/>
          </a:endParaRPr>
        </a:p>
        <a:p>
          <a:pPr marL="57150" lvl="1" indent="-57150" algn="l" defTabSz="488950">
            <a:lnSpc>
              <a:spcPct val="100000"/>
            </a:lnSpc>
            <a:spcBef>
              <a:spcPct val="0"/>
            </a:spcBef>
            <a:spcAft>
              <a:spcPts val="0"/>
            </a:spcAft>
            <a:buChar char="••"/>
          </a:pPr>
          <a:r>
            <a:rPr lang="en-US" sz="1100" b="0" i="0" kern="1200" dirty="0" smtClean="0">
              <a:latin typeface="Arial" panose="020B0604020202020204" pitchFamily="34" charset="0"/>
              <a:cs typeface="Arial" panose="020B0604020202020204" pitchFamily="34" charset="0"/>
            </a:rPr>
            <a:t>Tracking community issues through photos, observation, and reporting.</a:t>
          </a:r>
          <a:endParaRPr lang="en-US" sz="1100" b="0" i="0" kern="1200" dirty="0">
            <a:latin typeface="Arial" panose="020B0604020202020204" pitchFamily="34" charset="0"/>
            <a:cs typeface="Arial" panose="020B0604020202020204" pitchFamily="34" charset="0"/>
          </a:endParaRPr>
        </a:p>
      </dsp:txBody>
      <dsp:txXfrm>
        <a:off x="720802" y="4187743"/>
        <a:ext cx="2264063" cy="839967"/>
      </dsp:txXfrm>
    </dsp:sp>
    <dsp:sp modelId="{96E5E245-5C2E-4FCD-AC4F-5BE76F24B3E0}">
      <dsp:nvSpPr>
        <dsp:cNvPr id="0" name=""/>
        <dsp:cNvSpPr/>
      </dsp:nvSpPr>
      <dsp:spPr>
        <a:xfrm>
          <a:off x="3211368" y="2627803"/>
          <a:ext cx="2264063" cy="1559940"/>
        </a:xfrm>
        <a:prstGeom prst="roundRect">
          <a:avLst/>
        </a:prstGeom>
        <a:blipFill>
          <a:blip xmlns:r="http://schemas.openxmlformats.org/officeDocument/2006/relationships" r:embed="rId5">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6D0AAD-8576-4470-A25C-3701923D1793}">
      <dsp:nvSpPr>
        <dsp:cNvPr id="0" name=""/>
        <dsp:cNvSpPr/>
      </dsp:nvSpPr>
      <dsp:spPr>
        <a:xfrm>
          <a:off x="3211368" y="4187743"/>
          <a:ext cx="2264063" cy="839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l" defTabSz="711200">
            <a:lnSpc>
              <a:spcPct val="100000"/>
            </a:lnSpc>
            <a:spcBef>
              <a:spcPct val="0"/>
            </a:spcBef>
            <a:spcAft>
              <a:spcPts val="0"/>
            </a:spcAft>
          </a:pPr>
          <a:r>
            <a:rPr lang="en-US" sz="1600" b="0" i="0" kern="1200" cap="all" dirty="0" smtClean="0">
              <a:latin typeface="Arial" panose="020B0604020202020204" pitchFamily="34" charset="0"/>
              <a:cs typeface="Arial" panose="020B0604020202020204" pitchFamily="34" charset="0"/>
            </a:rPr>
            <a:t>Data Collection</a:t>
          </a:r>
          <a:endParaRPr lang="en-US" sz="1600" b="0" i="0" kern="1200" cap="all" dirty="0">
            <a:latin typeface="Arial" panose="020B0604020202020204" pitchFamily="34" charset="0"/>
            <a:cs typeface="Arial" panose="020B0604020202020204" pitchFamily="34" charset="0"/>
          </a:endParaRPr>
        </a:p>
        <a:p>
          <a:pPr marL="57150" lvl="1" indent="-57150" algn="l" defTabSz="488950">
            <a:lnSpc>
              <a:spcPct val="100000"/>
            </a:lnSpc>
            <a:spcBef>
              <a:spcPct val="0"/>
            </a:spcBef>
            <a:spcAft>
              <a:spcPts val="0"/>
            </a:spcAft>
            <a:buChar char="••"/>
          </a:pPr>
          <a:r>
            <a:rPr lang="en-US" sz="1100" b="0" i="0" kern="1200" dirty="0" smtClean="0">
              <a:latin typeface="Arial" panose="020B0604020202020204" pitchFamily="34" charset="0"/>
              <a:cs typeface="Arial" panose="020B0604020202020204" pitchFamily="34" charset="0"/>
            </a:rPr>
            <a:t>Find sources of data to substantiate the community issues	</a:t>
          </a:r>
        </a:p>
        <a:p>
          <a:pPr marL="57150" lvl="1" indent="-57150" algn="l" defTabSz="488950">
            <a:lnSpc>
              <a:spcPct val="100000"/>
            </a:lnSpc>
            <a:spcBef>
              <a:spcPct val="0"/>
            </a:spcBef>
            <a:spcAft>
              <a:spcPts val="0"/>
            </a:spcAft>
            <a:buChar char="••"/>
          </a:pPr>
          <a:r>
            <a:rPr lang="en-US" sz="1100" b="0" i="0" kern="1200" dirty="0" smtClean="0">
              <a:latin typeface="Arial" panose="020B0604020202020204" pitchFamily="34" charset="0"/>
              <a:cs typeface="Arial" panose="020B0604020202020204" pitchFamily="34" charset="0"/>
            </a:rPr>
            <a:t>	</a:t>
          </a:r>
        </a:p>
        <a:p>
          <a:pPr marL="57150" lvl="1" indent="-57150" algn="l" defTabSz="488950">
            <a:lnSpc>
              <a:spcPct val="100000"/>
            </a:lnSpc>
            <a:spcBef>
              <a:spcPct val="0"/>
            </a:spcBef>
            <a:spcAft>
              <a:spcPts val="0"/>
            </a:spcAft>
            <a:buChar char="••"/>
          </a:pPr>
          <a:endParaRPr lang="en-US" sz="1100" b="0" i="0" kern="1200" dirty="0">
            <a:latin typeface="Arial" panose="020B0604020202020204" pitchFamily="34" charset="0"/>
            <a:cs typeface="Arial" panose="020B0604020202020204" pitchFamily="34" charset="0"/>
          </a:endParaRPr>
        </a:p>
      </dsp:txBody>
      <dsp:txXfrm>
        <a:off x="3211368" y="4187743"/>
        <a:ext cx="2264063" cy="839967"/>
      </dsp:txXfrm>
    </dsp:sp>
    <dsp:sp modelId="{ED5900C2-505A-4A95-B1E1-83A184F2ABC4}">
      <dsp:nvSpPr>
        <dsp:cNvPr id="0" name=""/>
        <dsp:cNvSpPr/>
      </dsp:nvSpPr>
      <dsp:spPr>
        <a:xfrm>
          <a:off x="5701933" y="2627803"/>
          <a:ext cx="2264063" cy="1559940"/>
        </a:xfrm>
        <a:prstGeom prst="roundRect">
          <a:avLst/>
        </a:prstGeom>
        <a:blipFill>
          <a:blip xmlns:r="http://schemas.openxmlformats.org/officeDocument/2006/relationships" r:embed="rId6">
            <a:extLst/>
          </a:blip>
          <a:srcRect/>
          <a:stretch>
            <a:fillRect t="-35000" b="-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397F91-ADF7-4201-9C7F-52747A4E49DB}">
      <dsp:nvSpPr>
        <dsp:cNvPr id="0" name=""/>
        <dsp:cNvSpPr/>
      </dsp:nvSpPr>
      <dsp:spPr>
        <a:xfrm>
          <a:off x="5701933" y="4187743"/>
          <a:ext cx="2264063" cy="839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l" defTabSz="622300">
            <a:lnSpc>
              <a:spcPct val="100000"/>
            </a:lnSpc>
            <a:spcBef>
              <a:spcPct val="0"/>
            </a:spcBef>
            <a:spcAft>
              <a:spcPts val="0"/>
            </a:spcAft>
          </a:pPr>
          <a:r>
            <a:rPr lang="en-US" sz="1400" b="0" i="0" kern="1200" cap="all" dirty="0" smtClean="0">
              <a:latin typeface="Arial" panose="020B0604020202020204" pitchFamily="34" charset="0"/>
              <a:cs typeface="Arial" panose="020B0604020202020204" pitchFamily="34" charset="0"/>
            </a:rPr>
            <a:t>Community Builder</a:t>
          </a:r>
          <a:endParaRPr lang="en-US" sz="1400" b="0" i="0" kern="1200" cap="all" dirty="0">
            <a:latin typeface="Arial" panose="020B0604020202020204" pitchFamily="34" charset="0"/>
            <a:cs typeface="Arial" panose="020B0604020202020204" pitchFamily="34" charset="0"/>
          </a:endParaRPr>
        </a:p>
        <a:p>
          <a:pPr marL="57150" lvl="1" indent="-57150" algn="l" defTabSz="466725">
            <a:lnSpc>
              <a:spcPct val="100000"/>
            </a:lnSpc>
            <a:spcBef>
              <a:spcPct val="0"/>
            </a:spcBef>
            <a:spcAft>
              <a:spcPts val="0"/>
            </a:spcAft>
            <a:buChar char="••"/>
          </a:pPr>
          <a:r>
            <a:rPr lang="en-US" sz="1050" b="0" i="0" kern="1200" dirty="0" smtClean="0">
              <a:latin typeface="Arial" panose="020B0604020202020204" pitchFamily="34" charset="0"/>
              <a:cs typeface="Arial" panose="020B0604020202020204" pitchFamily="34" charset="0"/>
            </a:rPr>
            <a:t>Support activities, events and tasks related to the community issue</a:t>
          </a:r>
          <a:endParaRPr lang="en-US" sz="1050" b="0" i="0" kern="1200" dirty="0">
            <a:latin typeface="Arial" panose="020B0604020202020204" pitchFamily="34" charset="0"/>
            <a:cs typeface="Arial" panose="020B0604020202020204" pitchFamily="34" charset="0"/>
          </a:endParaRPr>
        </a:p>
      </dsp:txBody>
      <dsp:txXfrm>
        <a:off x="5701933" y="4187743"/>
        <a:ext cx="2264063" cy="839967"/>
      </dsp:txXfrm>
    </dsp:sp>
  </dsp:spTree>
</dsp:drawing>
</file>

<file path=ppt/diagrams/layout1.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7119BE-0716-C849-9F65-1ADB66E7AC40}" type="datetimeFigureOut">
              <a:rPr lang="en-US" smtClean="0"/>
              <a:pPr/>
              <a:t>9/19/2014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EE9BC6-6C89-8840-A42F-73EABB53CC6A}" type="slidenum">
              <a:rPr lang="en-US" smtClean="0"/>
              <a:pPr/>
              <a:t>‹#›</a:t>
            </a:fld>
            <a:endParaRPr lang="en-US"/>
          </a:p>
        </p:txBody>
      </p:sp>
    </p:spTree>
    <p:extLst>
      <p:ext uri="{BB962C8B-B14F-4D97-AF65-F5344CB8AC3E}">
        <p14:creationId xmlns:p14="http://schemas.microsoft.com/office/powerpoint/2010/main" val="12496870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CPTED: Crime</a:t>
            </a:r>
            <a:r>
              <a:rPr lang="en-US" baseline="0" dirty="0" smtClean="0"/>
              <a:t> Prevention Through Environmental Design</a:t>
            </a:r>
            <a:endParaRPr lang="en-US" dirty="0" smtClean="0"/>
          </a:p>
          <a:p>
            <a:endParaRPr lang="en-US" dirty="0"/>
          </a:p>
        </p:txBody>
      </p:sp>
      <p:sp>
        <p:nvSpPr>
          <p:cNvPr id="4" name="Slide Number Placeholder 3"/>
          <p:cNvSpPr>
            <a:spLocks noGrp="1"/>
          </p:cNvSpPr>
          <p:nvPr>
            <p:ph type="sldNum" sz="quarter" idx="10"/>
          </p:nvPr>
        </p:nvSpPr>
        <p:spPr/>
        <p:txBody>
          <a:bodyPr/>
          <a:lstStyle/>
          <a:p>
            <a:fld id="{37EE9BC6-6C89-8840-A42F-73EABB53CC6A}" type="slidenum">
              <a:rPr lang="en-US" smtClean="0"/>
              <a:pPr/>
              <a:t>31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CPTED: Crime</a:t>
            </a:r>
            <a:r>
              <a:rPr lang="en-US" baseline="0" dirty="0" smtClean="0"/>
              <a:t> Prevention Through Environmental Design</a:t>
            </a:r>
            <a:endParaRPr lang="en-US" dirty="0" smtClean="0"/>
          </a:p>
          <a:p>
            <a:endParaRPr lang="en-US" dirty="0"/>
          </a:p>
        </p:txBody>
      </p:sp>
      <p:sp>
        <p:nvSpPr>
          <p:cNvPr id="4" name="Slide Number Placeholder 3"/>
          <p:cNvSpPr>
            <a:spLocks noGrp="1"/>
          </p:cNvSpPr>
          <p:nvPr>
            <p:ph type="sldNum" sz="quarter" idx="10"/>
          </p:nvPr>
        </p:nvSpPr>
        <p:spPr/>
        <p:txBody>
          <a:bodyPr/>
          <a:lstStyle/>
          <a:p>
            <a:fld id="{37EE9BC6-6C89-8840-A42F-73EABB53CC6A}" type="slidenum">
              <a:rPr lang="en-US" smtClean="0"/>
              <a:pPr/>
              <a:t>32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CPTED: Crime</a:t>
            </a:r>
            <a:r>
              <a:rPr lang="en-US" baseline="0" dirty="0" smtClean="0"/>
              <a:t> Prevention Through Environmental Design</a:t>
            </a:r>
            <a:endParaRPr lang="en-US" dirty="0" smtClean="0"/>
          </a:p>
          <a:p>
            <a:endParaRPr lang="en-US" dirty="0"/>
          </a:p>
        </p:txBody>
      </p:sp>
      <p:sp>
        <p:nvSpPr>
          <p:cNvPr id="4" name="Slide Number Placeholder 3"/>
          <p:cNvSpPr>
            <a:spLocks noGrp="1"/>
          </p:cNvSpPr>
          <p:nvPr>
            <p:ph type="sldNum" sz="quarter" idx="10"/>
          </p:nvPr>
        </p:nvSpPr>
        <p:spPr/>
        <p:txBody>
          <a:bodyPr/>
          <a:lstStyle/>
          <a:p>
            <a:fld id="{37EE9BC6-6C89-8840-A42F-73EABB53CC6A}" type="slidenum">
              <a:rPr lang="en-US" smtClean="0"/>
              <a:pPr/>
              <a:t>33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CPTED: Crime</a:t>
            </a:r>
            <a:r>
              <a:rPr lang="en-US" baseline="0" dirty="0" smtClean="0"/>
              <a:t> Prevention Through Environmental Design</a:t>
            </a:r>
            <a:endParaRPr lang="en-US" dirty="0" smtClean="0"/>
          </a:p>
          <a:p>
            <a:endParaRPr lang="en-US" dirty="0"/>
          </a:p>
        </p:txBody>
      </p:sp>
      <p:sp>
        <p:nvSpPr>
          <p:cNvPr id="4" name="Slide Number Placeholder 3"/>
          <p:cNvSpPr>
            <a:spLocks noGrp="1"/>
          </p:cNvSpPr>
          <p:nvPr>
            <p:ph type="sldNum" sz="quarter" idx="10"/>
          </p:nvPr>
        </p:nvSpPr>
        <p:spPr/>
        <p:txBody>
          <a:bodyPr/>
          <a:lstStyle/>
          <a:p>
            <a:fld id="{37EE9BC6-6C89-8840-A42F-73EABB53CC6A}" type="slidenum">
              <a:rPr lang="en-US" smtClean="0"/>
              <a:pPr/>
              <a:t>34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CPTED: Crime</a:t>
            </a:r>
            <a:r>
              <a:rPr lang="en-US" baseline="0" dirty="0" smtClean="0"/>
              <a:t> Prevention Through Environmental Design</a:t>
            </a:r>
            <a:endParaRPr lang="en-US" dirty="0" smtClean="0"/>
          </a:p>
          <a:p>
            <a:endParaRPr lang="en-US" dirty="0"/>
          </a:p>
        </p:txBody>
      </p:sp>
      <p:sp>
        <p:nvSpPr>
          <p:cNvPr id="4" name="Slide Number Placeholder 3"/>
          <p:cNvSpPr>
            <a:spLocks noGrp="1"/>
          </p:cNvSpPr>
          <p:nvPr>
            <p:ph type="sldNum" sz="quarter" idx="10"/>
          </p:nvPr>
        </p:nvSpPr>
        <p:spPr/>
        <p:txBody>
          <a:bodyPr/>
          <a:lstStyle/>
          <a:p>
            <a:fld id="{37EE9BC6-6C89-8840-A42F-73EABB53CC6A}" type="slidenum">
              <a:rPr lang="en-US" smtClean="0"/>
              <a:pPr/>
              <a:t>35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CPTED: Crime</a:t>
            </a:r>
            <a:r>
              <a:rPr lang="en-US" baseline="0" dirty="0" smtClean="0"/>
              <a:t> Prevention Through Environmental Design</a:t>
            </a:r>
            <a:endParaRPr lang="en-US" dirty="0" smtClean="0"/>
          </a:p>
          <a:p>
            <a:endParaRPr lang="en-US" dirty="0"/>
          </a:p>
        </p:txBody>
      </p:sp>
      <p:sp>
        <p:nvSpPr>
          <p:cNvPr id="4" name="Slide Number Placeholder 3"/>
          <p:cNvSpPr>
            <a:spLocks noGrp="1"/>
          </p:cNvSpPr>
          <p:nvPr>
            <p:ph type="sldNum" sz="quarter" idx="10"/>
          </p:nvPr>
        </p:nvSpPr>
        <p:spPr/>
        <p:txBody>
          <a:bodyPr/>
          <a:lstStyle/>
          <a:p>
            <a:fld id="{37EE9BC6-6C89-8840-A42F-73EABB53CC6A}" type="slidenum">
              <a:rPr lang="en-US" smtClean="0"/>
              <a:pPr/>
              <a:t>36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mtClean="0"/>
              <a:t>CPTED: Crime</a:t>
            </a:r>
            <a:r>
              <a:rPr lang="en-US" baseline="0" smtClean="0"/>
              <a:t> Prevention Through Environmental Design</a:t>
            </a:r>
            <a:endParaRPr lang="en-US" smtClean="0"/>
          </a:p>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37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38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39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40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participants identify their CIP’s, be cognizant of diverse backgrounds and viewpoints. Ensure that all voices are heard and that the projects that are identified represent the community as whole and benefit those in need. Remind the participants of the following:</a:t>
            </a:r>
          </a:p>
          <a:p>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Focus on team results rather than individual accolades/honors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Avoid any public confrontation and/or ridicule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Speak positively and respectfully to all community members/leaders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Identify, appreciate, and acknowledge each other’s skills and strengths</a:t>
            </a:r>
          </a:p>
          <a:p>
            <a:endParaRPr lang="en-US" dirty="0"/>
          </a:p>
        </p:txBody>
      </p:sp>
      <p:sp>
        <p:nvSpPr>
          <p:cNvPr id="4" name="Slide Number Placeholder 3"/>
          <p:cNvSpPr>
            <a:spLocks noGrp="1"/>
          </p:cNvSpPr>
          <p:nvPr>
            <p:ph type="sldNum" sz="quarter" idx="10"/>
          </p:nvPr>
        </p:nvSpPr>
        <p:spPr/>
        <p:txBody>
          <a:bodyPr/>
          <a:lstStyle/>
          <a:p>
            <a:fld id="{37EE9BC6-6C89-8840-A42F-73EABB53CC6A}" type="slidenum">
              <a:rPr lang="en-US" smtClean="0"/>
              <a:pPr/>
              <a:t>2</a:t>
            </a:fld>
            <a:endParaRPr lang="en-US"/>
          </a:p>
        </p:txBody>
      </p:sp>
    </p:spTree>
    <p:extLst>
      <p:ext uri="{BB962C8B-B14F-4D97-AF65-F5344CB8AC3E}">
        <p14:creationId xmlns:p14="http://schemas.microsoft.com/office/powerpoint/2010/main" val="283125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41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42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43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44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45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46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47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48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49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50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CIP: Community Improvement</a:t>
            </a:r>
            <a:r>
              <a:rPr lang="en-US" baseline="0" dirty="0" smtClean="0"/>
              <a:t> Project</a:t>
            </a:r>
            <a:endParaRPr lang="en-US" dirty="0"/>
          </a:p>
        </p:txBody>
      </p:sp>
      <p:sp>
        <p:nvSpPr>
          <p:cNvPr id="4" name="Slide Number Placeholder 3"/>
          <p:cNvSpPr>
            <a:spLocks noGrp="1"/>
          </p:cNvSpPr>
          <p:nvPr>
            <p:ph type="sldNum" sz="quarter" idx="10"/>
          </p:nvPr>
        </p:nvSpPr>
        <p:spPr/>
        <p:txBody>
          <a:bodyPr/>
          <a:lstStyle/>
          <a:p>
            <a:fld id="{37EE9BC6-6C89-8840-A42F-73EABB53CC6A}" type="slidenum">
              <a:rPr lang="en-US" smtClean="0"/>
              <a:pPr/>
              <a:t>9</a:t>
            </a:fld>
            <a:endParaRPr lang="en-US"/>
          </a:p>
        </p:txBody>
      </p:sp>
    </p:spTree>
    <p:extLst>
      <p:ext uri="{BB962C8B-B14F-4D97-AF65-F5344CB8AC3E}">
        <p14:creationId xmlns:p14="http://schemas.microsoft.com/office/powerpoint/2010/main" val="20087831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51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52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53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54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55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56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57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58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59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60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CPTED: Crime</a:t>
            </a:r>
            <a:r>
              <a:rPr lang="en-US" baseline="0" dirty="0" smtClean="0"/>
              <a:t> Prevention Through Environmental Design</a:t>
            </a:r>
            <a:endParaRPr lang="en-US" dirty="0"/>
          </a:p>
        </p:txBody>
      </p:sp>
      <p:sp>
        <p:nvSpPr>
          <p:cNvPr id="4" name="Slide Number Placeholder 3"/>
          <p:cNvSpPr>
            <a:spLocks noGrp="1"/>
          </p:cNvSpPr>
          <p:nvPr>
            <p:ph type="sldNum" sz="quarter" idx="10"/>
          </p:nvPr>
        </p:nvSpPr>
        <p:spPr/>
        <p:txBody>
          <a:bodyPr/>
          <a:lstStyle/>
          <a:p>
            <a:fld id="{37EE9BC6-6C89-8840-A42F-73EABB53CC6A}" type="slidenum">
              <a:rPr lang="en-US" smtClean="0"/>
              <a:pPr/>
              <a:t>24</a:t>
            </a:fld>
            <a:endParaRPr lang="en-US"/>
          </a:p>
        </p:txBody>
      </p:sp>
    </p:spTree>
    <p:extLst>
      <p:ext uri="{BB962C8B-B14F-4D97-AF65-F5344CB8AC3E}">
        <p14:creationId xmlns:p14="http://schemas.microsoft.com/office/powerpoint/2010/main" val="18471337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61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62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63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64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65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66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CPTED: Crime</a:t>
            </a:r>
            <a:r>
              <a:rPr lang="en-US" baseline="0" dirty="0" smtClean="0"/>
              <a:t> Prevention Through Environmental Design</a:t>
            </a:r>
            <a:endParaRPr lang="en-US" dirty="0" smtClean="0"/>
          </a:p>
          <a:p>
            <a:endParaRPr lang="en-US" dirty="0"/>
          </a:p>
        </p:txBody>
      </p:sp>
      <p:sp>
        <p:nvSpPr>
          <p:cNvPr id="4" name="Slide Number Placeholder 3"/>
          <p:cNvSpPr>
            <a:spLocks noGrp="1"/>
          </p:cNvSpPr>
          <p:nvPr>
            <p:ph type="sldNum" sz="quarter" idx="10"/>
          </p:nvPr>
        </p:nvSpPr>
        <p:spPr/>
        <p:txBody>
          <a:bodyPr/>
          <a:lstStyle/>
          <a:p>
            <a:fld id="{37EE9BC6-6C89-8840-A42F-73EABB53CC6A}" type="slidenum">
              <a:rPr lang="en-US" smtClean="0"/>
              <a:pPr/>
              <a:t>26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CPTED: Crime</a:t>
            </a:r>
            <a:r>
              <a:rPr lang="en-US" baseline="0" dirty="0" smtClean="0"/>
              <a:t> Prevention Through Environmental Design</a:t>
            </a:r>
            <a:endParaRPr lang="en-US" dirty="0" smtClean="0"/>
          </a:p>
          <a:p>
            <a:endParaRPr lang="en-US" dirty="0"/>
          </a:p>
        </p:txBody>
      </p:sp>
      <p:sp>
        <p:nvSpPr>
          <p:cNvPr id="4" name="Slide Number Placeholder 3"/>
          <p:cNvSpPr>
            <a:spLocks noGrp="1"/>
          </p:cNvSpPr>
          <p:nvPr>
            <p:ph type="sldNum" sz="quarter" idx="10"/>
          </p:nvPr>
        </p:nvSpPr>
        <p:spPr/>
        <p:txBody>
          <a:bodyPr/>
          <a:lstStyle/>
          <a:p>
            <a:fld id="{37EE9BC6-6C89-8840-A42F-73EABB53CC6A}" type="slidenum">
              <a:rPr lang="en-US" smtClean="0"/>
              <a:pPr/>
              <a:t>27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CPTED: Crime</a:t>
            </a:r>
            <a:r>
              <a:rPr lang="en-US" baseline="0" dirty="0" smtClean="0"/>
              <a:t> Prevention Through Environmental Design</a:t>
            </a:r>
            <a:endParaRPr lang="en-US" dirty="0" smtClean="0"/>
          </a:p>
          <a:p>
            <a:endParaRPr lang="en-US" dirty="0"/>
          </a:p>
        </p:txBody>
      </p:sp>
      <p:sp>
        <p:nvSpPr>
          <p:cNvPr id="4" name="Slide Number Placeholder 3"/>
          <p:cNvSpPr>
            <a:spLocks noGrp="1"/>
          </p:cNvSpPr>
          <p:nvPr>
            <p:ph type="sldNum" sz="quarter" idx="10"/>
          </p:nvPr>
        </p:nvSpPr>
        <p:spPr/>
        <p:txBody>
          <a:bodyPr/>
          <a:lstStyle/>
          <a:p>
            <a:fld id="{37EE9BC6-6C89-8840-A42F-73EABB53CC6A}" type="slidenum">
              <a:rPr lang="en-US" smtClean="0"/>
              <a:pPr/>
              <a:t>28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CPTED: Crime</a:t>
            </a:r>
            <a:r>
              <a:rPr lang="en-US" baseline="0" dirty="0" smtClean="0"/>
              <a:t> Prevention Through Environmental Design</a:t>
            </a:r>
            <a:endParaRPr lang="en-US" dirty="0" smtClean="0"/>
          </a:p>
          <a:p>
            <a:endParaRPr lang="en-US" dirty="0"/>
          </a:p>
        </p:txBody>
      </p:sp>
      <p:sp>
        <p:nvSpPr>
          <p:cNvPr id="4" name="Slide Number Placeholder 3"/>
          <p:cNvSpPr>
            <a:spLocks noGrp="1"/>
          </p:cNvSpPr>
          <p:nvPr>
            <p:ph type="sldNum" sz="quarter" idx="10"/>
          </p:nvPr>
        </p:nvSpPr>
        <p:spPr/>
        <p:txBody>
          <a:bodyPr/>
          <a:lstStyle/>
          <a:p>
            <a:fld id="{37EE9BC6-6C89-8840-A42F-73EABB53CC6A}" type="slidenum">
              <a:rPr lang="en-US" smtClean="0"/>
              <a:pPr/>
              <a:t>29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30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782064-3D7D-3646-AEB0-A17E09485217}" type="datetimeFigureOut">
              <a:rPr lang="en-US" smtClean="0"/>
              <a:pPr/>
              <a:t>9/19/2014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782064-3D7D-3646-AEB0-A17E09485217}" type="datetimeFigureOut">
              <a:rPr lang="en-US" smtClean="0"/>
              <a:pPr/>
              <a:t>9/19/2014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782064-3D7D-3646-AEB0-A17E09485217}" type="datetimeFigureOut">
              <a:rPr lang="en-US" smtClean="0"/>
              <a:pPr/>
              <a:t>9/19/2014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782064-3D7D-3646-AEB0-A17E09485217}" type="datetimeFigureOut">
              <a:rPr lang="en-US" smtClean="0"/>
              <a:pPr/>
              <a:t>9/19/2014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782064-3D7D-3646-AEB0-A17E09485217}" type="datetimeFigureOut">
              <a:rPr lang="en-US" smtClean="0"/>
              <a:pPr/>
              <a:t>9/19/2014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782064-3D7D-3646-AEB0-A17E09485217}" type="datetimeFigureOut">
              <a:rPr lang="en-US" smtClean="0"/>
              <a:pPr/>
              <a:t>9/19/2014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782064-3D7D-3646-AEB0-A17E09485217}" type="datetimeFigureOut">
              <a:rPr lang="en-US" smtClean="0"/>
              <a:pPr/>
              <a:t>9/19/2014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782064-3D7D-3646-AEB0-A17E09485217}" type="datetimeFigureOut">
              <a:rPr lang="en-US" smtClean="0"/>
              <a:pPr/>
              <a:t>9/19/2014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782064-3D7D-3646-AEB0-A17E09485217}" type="datetimeFigureOut">
              <a:rPr lang="en-US" smtClean="0"/>
              <a:pPr/>
              <a:t>9/19/2014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782064-3D7D-3646-AEB0-A17E09485217}" type="datetimeFigureOut">
              <a:rPr lang="en-US" smtClean="0"/>
              <a:pPr/>
              <a:t>9/19/2014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782064-3D7D-3646-AEB0-A17E09485217}" type="datetimeFigureOut">
              <a:rPr lang="en-US" smtClean="0"/>
              <a:pPr/>
              <a:t>9/19/2014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82064-3D7D-3646-AEB0-A17E09485217}" type="datetimeFigureOut">
              <a:rPr lang="en-US" smtClean="0"/>
              <a:pPr/>
              <a:t>9/19/2014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149889-B649-0E4E-B1FA-D10D0E68AB4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image" Target="../media/image2.pdf"/></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7.pdf"/><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9.pdf"/></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jpeg"/></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d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4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1</a:t>
            </a:fld>
            <a:endParaRPr lang="en-US" sz="1125" dirty="0">
              <a:solidFill>
                <a:schemeClr val="tx1"/>
              </a:solidFill>
              <a:latin typeface="Capitals"/>
              <a:cs typeface="Capitals"/>
            </a:endParaRPr>
          </a:p>
        </p:txBody>
      </p:sp>
      <p:grpSp>
        <p:nvGrpSpPr>
          <p:cNvPr id="18" name="Group 17"/>
          <p:cNvGrpSpPr/>
          <p:nvPr/>
        </p:nvGrpSpPr>
        <p:grpSpPr>
          <a:xfrm>
            <a:off x="687336" y="2786952"/>
            <a:ext cx="7769329" cy="3148022"/>
            <a:chOff x="702800" y="2993987"/>
            <a:chExt cx="7769329" cy="3148022"/>
          </a:xfrm>
        </p:grpSpPr>
        <p:sp>
          <p:nvSpPr>
            <p:cNvPr id="20" name="TextBox 19"/>
            <p:cNvSpPr txBox="1"/>
            <p:nvPr/>
          </p:nvSpPr>
          <p:spPr>
            <a:xfrm>
              <a:off x="4455331" y="3353762"/>
              <a:ext cx="4016798" cy="2788247"/>
            </a:xfrm>
            <a:prstGeom prst="rect">
              <a:avLst/>
            </a:prstGeom>
            <a:noFill/>
          </p:spPr>
          <p:txBody>
            <a:bodyPr wrap="none" rtlCol="0" anchor="ctr">
              <a:noAutofit/>
            </a:bodyPr>
            <a:lstStyle/>
            <a:p>
              <a:pPr algn="ctr"/>
              <a:r>
                <a:rPr lang="en-US" sz="3200" spc="600" dirty="0" smtClean="0">
                  <a:latin typeface="Arial" panose="020B0604020202020204" pitchFamily="34" charset="0"/>
                  <a:cs typeface="Arial" panose="020B0604020202020204" pitchFamily="34" charset="0"/>
                </a:rPr>
                <a:t>SESSION NINE</a:t>
              </a:r>
            </a:p>
            <a:p>
              <a:pPr algn="ctr">
                <a:lnSpc>
                  <a:spcPts val="2940"/>
                </a:lnSpc>
              </a:pPr>
              <a:r>
                <a:rPr lang="en-US" sz="3200" cap="all" spc="200" dirty="0" smtClean="0">
                  <a:solidFill>
                    <a:schemeClr val="accent3"/>
                  </a:solidFill>
                  <a:latin typeface="Arial" panose="020B0604020202020204" pitchFamily="34" charset="0"/>
                  <a:cs typeface="Arial" panose="020B0604020202020204" pitchFamily="34" charset="0"/>
                </a:rPr>
                <a:t>community</a:t>
              </a:r>
            </a:p>
            <a:p>
              <a:pPr algn="ctr">
                <a:lnSpc>
                  <a:spcPts val="2940"/>
                </a:lnSpc>
              </a:pPr>
              <a:r>
                <a:rPr lang="en-US" sz="3200" cap="all" spc="200" dirty="0" smtClean="0">
                  <a:solidFill>
                    <a:schemeClr val="accent3"/>
                  </a:solidFill>
                  <a:latin typeface="Arial" panose="020B0604020202020204" pitchFamily="34" charset="0"/>
                  <a:cs typeface="Arial" panose="020B0604020202020204" pitchFamily="34" charset="0"/>
                </a:rPr>
                <a:t>improvement</a:t>
              </a:r>
            </a:p>
            <a:p>
              <a:pPr algn="ctr">
                <a:lnSpc>
                  <a:spcPts val="2940"/>
                </a:lnSpc>
              </a:pPr>
              <a:r>
                <a:rPr lang="en-US" sz="3200" cap="all" spc="200" dirty="0" smtClean="0">
                  <a:solidFill>
                    <a:schemeClr val="accent3"/>
                  </a:solidFill>
                  <a:latin typeface="Arial" panose="020B0604020202020204" pitchFamily="34" charset="0"/>
                  <a:cs typeface="Arial" panose="020B0604020202020204" pitchFamily="34" charset="0"/>
                </a:rPr>
                <a:t>project</a:t>
              </a:r>
            </a:p>
            <a:p>
              <a:pPr algn="ctr">
                <a:lnSpc>
                  <a:spcPts val="2940"/>
                </a:lnSpc>
              </a:pPr>
              <a:r>
                <a:rPr lang="en-US" sz="3200" cap="all" spc="200" dirty="0" smtClean="0">
                  <a:solidFill>
                    <a:schemeClr val="accent3"/>
                  </a:solidFill>
                  <a:latin typeface="Arial" panose="020B0604020202020204" pitchFamily="34" charset="0"/>
                  <a:cs typeface="Arial" panose="020B0604020202020204" pitchFamily="34" charset="0"/>
                </a:rPr>
                <a:t>planning &amp;</a:t>
              </a:r>
            </a:p>
            <a:p>
              <a:pPr algn="ctr">
                <a:lnSpc>
                  <a:spcPts val="2940"/>
                </a:lnSpc>
              </a:pPr>
              <a:r>
                <a:rPr lang="en-US" sz="3200" cap="all" spc="200" dirty="0" smtClean="0">
                  <a:solidFill>
                    <a:schemeClr val="accent3"/>
                  </a:solidFill>
                  <a:latin typeface="Arial" panose="020B0604020202020204" pitchFamily="34" charset="0"/>
                  <a:cs typeface="Arial" panose="020B0604020202020204" pitchFamily="34" charset="0"/>
                </a:rPr>
                <a:t>implementation</a:t>
              </a:r>
              <a:endParaRPr lang="en-US" sz="1200" cap="all" spc="200" dirty="0" smtClean="0">
                <a:solidFill>
                  <a:schemeClr val="accent3"/>
                </a:solidFill>
                <a:latin typeface="Arial" panose="020B0604020202020204" pitchFamily="34" charset="0"/>
                <a:cs typeface="Arial" panose="020B0604020202020204" pitchFamily="34" charset="0"/>
              </a:endParaRPr>
            </a:p>
          </p:txBody>
        </p:sp>
        <p:pic>
          <p:nvPicPr>
            <p:cNvPr id="16" name="Picture 15" descr="Cover.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702800" y="2993987"/>
              <a:ext cx="3617157" cy="3065899"/>
            </a:xfrm>
            <a:prstGeom prst="rect">
              <a:avLst/>
            </a:prstGeom>
          </p:spPr>
        </p:pic>
      </p:grpSp>
      <p:pic>
        <p:nvPicPr>
          <p:cNvPr id="14" name="Picture 13" descr="H:\HHSA-OSI\LWSD Logo\Partners\HHSA\Pair\LWSD_PARTNER_PAIR_HHSA.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746185"/>
            <a:ext cx="3976087" cy="1755843"/>
          </a:xfrm>
          <a:prstGeom prst="rect">
            <a:avLst/>
          </a:prstGeom>
          <a:noFill/>
          <a:ln>
            <a:noFill/>
          </a:ln>
        </p:spPr>
      </p:pic>
      <p:pic>
        <p:nvPicPr>
          <p:cNvPr id="11" name="Picture 10" descr="RLA_Logo.jpg"/>
          <p:cNvPicPr>
            <a:picLocks noChangeAspect="1"/>
          </p:cNvPicPr>
          <p:nvPr/>
        </p:nvPicPr>
        <p:blipFill>
          <a:blip r:embed="rId7"/>
          <a:stretch>
            <a:fillRect/>
          </a:stretch>
        </p:blipFill>
        <p:spPr>
          <a:xfrm>
            <a:off x="4797407" y="1169509"/>
            <a:ext cx="2965247" cy="90919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a:t>
            </a:r>
            <a:r>
              <a:rPr lang="en-US" sz="2700" cap="all" spc="100" dirty="0" smtClean="0">
                <a:solidFill>
                  <a:schemeClr val="tx1"/>
                </a:solidFill>
                <a:latin typeface="Arial" panose="020B0604020202020204" pitchFamily="34" charset="0"/>
                <a:cs typeface="Arial" panose="020B0604020202020204" pitchFamily="34" charset="0"/>
              </a:rPr>
              <a:t>Step 1: good sidewalks</a:t>
            </a:r>
            <a:endParaRPr lang="en-US" sz="2700" cap="all" spc="100" dirty="0">
              <a:solidFill>
                <a:schemeClr val="tx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10</a:t>
            </a:fld>
            <a:endParaRPr lang="en-US" sz="1125" dirty="0">
              <a:solidFill>
                <a:schemeClr val="tx1"/>
              </a:solidFill>
              <a:latin typeface="Capitals"/>
              <a:cs typeface="Capitals"/>
            </a:endParaRPr>
          </a:p>
        </p:txBody>
      </p:sp>
      <p:sp>
        <p:nvSpPr>
          <p:cNvPr id="8" name="TextBox 7"/>
          <p:cNvSpPr txBox="1"/>
          <p:nvPr/>
        </p:nvSpPr>
        <p:spPr>
          <a:xfrm>
            <a:off x="5445125" y="1031875"/>
            <a:ext cx="184666" cy="369332"/>
          </a:xfrm>
          <a:prstGeom prst="rect">
            <a:avLst/>
          </a:prstGeom>
          <a:noFill/>
        </p:spPr>
        <p:txBody>
          <a:bodyPr wrap="none" rtlCol="0">
            <a:spAutoFit/>
          </a:bodyPr>
          <a:lstStyle/>
          <a:p>
            <a:endParaRPr lang="en-US"/>
          </a:p>
        </p:txBody>
      </p:sp>
      <p:sp>
        <p:nvSpPr>
          <p:cNvPr id="11" name="TextBox 10"/>
          <p:cNvSpPr txBox="1"/>
          <p:nvPr/>
        </p:nvSpPr>
        <p:spPr>
          <a:xfrm>
            <a:off x="197697" y="702873"/>
            <a:ext cx="8748606" cy="592470"/>
          </a:xfrm>
          <a:prstGeom prst="rect">
            <a:avLst/>
          </a:prstGeom>
          <a:noFill/>
        </p:spPr>
        <p:txBody>
          <a:bodyPr wrap="square" rtlCol="0" anchor="t">
            <a:spAutoFit/>
          </a:bodyPr>
          <a:lstStyle/>
          <a:p>
            <a:pPr marL="457200" indent="-457200" algn="ctr">
              <a:lnSpc>
                <a:spcPts val="3920"/>
              </a:lnSpc>
            </a:pPr>
            <a:r>
              <a:rPr lang="en-US" sz="2700" dirty="0" smtClean="0">
                <a:solidFill>
                  <a:srgbClr val="205595"/>
                </a:solidFill>
                <a:latin typeface="Arial" panose="020B0604020202020204" pitchFamily="34" charset="0"/>
                <a:cs typeface="Arial" panose="020B0604020202020204" pitchFamily="34" charset="0"/>
              </a:rPr>
              <a:t>Good Sidewalk Design: Residential Areas</a:t>
            </a:r>
          </a:p>
        </p:txBody>
      </p:sp>
      <p:pic>
        <p:nvPicPr>
          <p:cNvPr id="14" name="Picture 2" descr="10140017"/>
          <p:cNvPicPr>
            <a:picLocks noChangeAspect="1" noChangeArrowheads="1"/>
          </p:cNvPicPr>
          <p:nvPr/>
        </p:nvPicPr>
        <p:blipFill>
          <a:blip r:embed="rId2">
            <a:lum/>
            <a:extLst>
              <a:ext uri="{28A0092B-C50C-407E-A947-70E740481C1C}">
                <a14:useLocalDpi xmlns:a14="http://schemas.microsoft.com/office/drawing/2010/main" val="0"/>
              </a:ext>
            </a:extLst>
          </a:blip>
          <a:stretch>
            <a:fillRect/>
          </a:stretch>
        </p:blipFill>
        <p:spPr bwMode="auto">
          <a:xfrm>
            <a:off x="2651340" y="1522691"/>
            <a:ext cx="5814301" cy="4360726"/>
          </a:xfrm>
          <a:prstGeom prst="roundRect">
            <a:avLst>
              <a:gd name="adj" fmla="val 3307"/>
            </a:avLst>
          </a:prstGeom>
          <a:ln w="25400">
            <a:solidFill>
              <a:srgbClr val="205595"/>
            </a:solidFill>
          </a:ln>
          <a:effectLst/>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678359" y="1772945"/>
            <a:ext cx="2484196" cy="838655"/>
          </a:xfrm>
          <a:prstGeom prst="roundRect">
            <a:avLst>
              <a:gd name="adj" fmla="val 5760"/>
            </a:avLst>
          </a:prstGeom>
          <a:gradFill>
            <a:gsLst>
              <a:gs pos="0">
                <a:srgbClr val="132B4A"/>
              </a:gs>
              <a:gs pos="100000">
                <a:srgbClr val="205595"/>
              </a:gs>
            </a:gsLst>
          </a:gradFill>
          <a:ln w="19050" cap="flat" cmpd="sng" algn="ctr">
            <a:solidFill>
              <a:srgbClr val="132B4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400" dirty="0" smtClean="0">
                <a:solidFill>
                  <a:schemeClr val="bg1"/>
                </a:solidFill>
                <a:latin typeface="Arial" panose="020B0604020202020204" pitchFamily="34" charset="0"/>
                <a:ea typeface="ＭＳ Ｐゴシック" pitchFamily="34" charset="-128"/>
                <a:cs typeface="Arial" panose="020B0604020202020204" pitchFamily="34" charset="0"/>
              </a:rPr>
              <a:t>Pedestrian Zone</a:t>
            </a:r>
          </a:p>
          <a:p>
            <a:pPr lvl="0"/>
            <a:r>
              <a:rPr lang="en-US" sz="1400" dirty="0" smtClean="0">
                <a:solidFill>
                  <a:schemeClr val="bg1"/>
                </a:solidFill>
                <a:latin typeface="Arial" panose="020B0604020202020204" pitchFamily="34" charset="0"/>
                <a:ea typeface="ＭＳ Ｐゴシック" pitchFamily="34" charset="-128"/>
                <a:cs typeface="Arial" panose="020B0604020202020204" pitchFamily="34" charset="0"/>
              </a:rPr>
              <a:t>sidewalks are level, unbroken, and at least 5 feet wide</a:t>
            </a:r>
          </a:p>
        </p:txBody>
      </p:sp>
      <p:sp>
        <p:nvSpPr>
          <p:cNvPr id="16" name="Rounded Rectangle 15"/>
          <p:cNvSpPr/>
          <p:nvPr/>
        </p:nvSpPr>
        <p:spPr>
          <a:xfrm>
            <a:off x="686347" y="4145140"/>
            <a:ext cx="2484196" cy="838655"/>
          </a:xfrm>
          <a:prstGeom prst="roundRect">
            <a:avLst>
              <a:gd name="adj" fmla="val 5760"/>
            </a:avLst>
          </a:prstGeom>
          <a:gradFill flip="none" rotWithShape="1">
            <a:gsLst>
              <a:gs pos="0">
                <a:srgbClr val="3E2716"/>
              </a:gs>
              <a:gs pos="100000">
                <a:srgbClr val="A98054"/>
              </a:gs>
            </a:gsLst>
            <a:lin ang="16200000" scaled="0"/>
            <a:tileRect/>
          </a:gradFill>
          <a:ln w="19050" cap="flat" cmpd="sng" algn="ctr">
            <a:solidFill>
              <a:srgbClr val="3E271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smtClean="0">
                <a:latin typeface="Arial" panose="020B0604020202020204" pitchFamily="34" charset="0"/>
                <a:ea typeface="ＭＳ Ｐゴシック" pitchFamily="34" charset="-128"/>
                <a:cs typeface="Arial" panose="020B0604020202020204" pitchFamily="34" charset="0"/>
              </a:rPr>
              <a:t>Curb Zone</a:t>
            </a:r>
          </a:p>
          <a:p>
            <a:r>
              <a:rPr lang="en-US" sz="1400" dirty="0" smtClean="0">
                <a:latin typeface="Arial" panose="020B0604020202020204" pitchFamily="34" charset="0"/>
                <a:ea typeface="ＭＳ Ｐゴシック" pitchFamily="34" charset="-128"/>
                <a:cs typeface="Arial" panose="020B0604020202020204" pitchFamily="34" charset="0"/>
              </a:rPr>
              <a:t>protects buffer zone, ADA ramps at street crossing</a:t>
            </a:r>
          </a:p>
        </p:txBody>
      </p:sp>
      <p:sp>
        <p:nvSpPr>
          <p:cNvPr id="17" name="Rounded Rectangle 16"/>
          <p:cNvSpPr/>
          <p:nvPr/>
        </p:nvSpPr>
        <p:spPr>
          <a:xfrm>
            <a:off x="686347" y="2959042"/>
            <a:ext cx="2484196" cy="838655"/>
          </a:xfrm>
          <a:prstGeom prst="roundRect">
            <a:avLst>
              <a:gd name="adj" fmla="val 5760"/>
            </a:avLst>
          </a:prstGeom>
          <a:gradFill flip="none" rotWithShape="1">
            <a:gsLst>
              <a:gs pos="0">
                <a:srgbClr val="104C28"/>
              </a:gs>
              <a:gs pos="100000">
                <a:srgbClr val="147B33"/>
              </a:gs>
            </a:gsLst>
            <a:lin ang="16200000" scaled="0"/>
            <a:tileRect/>
          </a:gra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dirty="0" smtClean="0">
                <a:latin typeface="Arial" panose="020B0604020202020204" pitchFamily="34" charset="0"/>
                <a:ea typeface="ＭＳ Ｐゴシック" pitchFamily="34" charset="-128"/>
                <a:cs typeface="Arial" panose="020B0604020202020204" pitchFamily="34" charset="0"/>
              </a:rPr>
              <a:t>Buffer Zone</a:t>
            </a:r>
          </a:p>
          <a:p>
            <a:r>
              <a:rPr lang="en-US" sz="1600" dirty="0" smtClean="0">
                <a:latin typeface="Arial" panose="020B0604020202020204" pitchFamily="34" charset="0"/>
                <a:ea typeface="ＭＳ Ｐゴシック" pitchFamily="34" charset="-128"/>
                <a:cs typeface="Arial" panose="020B0604020202020204" pitchFamily="34" charset="0"/>
              </a:rPr>
              <a:t>plants, trees, mailboxes, etc.</a:t>
            </a:r>
          </a:p>
        </p:txBody>
      </p:sp>
      <p:sp>
        <p:nvSpPr>
          <p:cNvPr id="18" name="Rounded Rectangle 17"/>
          <p:cNvSpPr/>
          <p:nvPr/>
        </p:nvSpPr>
        <p:spPr>
          <a:xfrm>
            <a:off x="6956750" y="3825657"/>
            <a:ext cx="1230116" cy="1158139"/>
          </a:xfrm>
          <a:prstGeom prst="roundRect">
            <a:avLst>
              <a:gd name="adj" fmla="val 5760"/>
            </a:avLst>
          </a:prstGeom>
          <a:gradFill flip="none" rotWithShape="1">
            <a:gsLst>
              <a:gs pos="0">
                <a:srgbClr val="18153A"/>
              </a:gs>
              <a:gs pos="100000">
                <a:srgbClr val="441A66"/>
              </a:gs>
            </a:gsLst>
            <a:lin ang="16200000" scaled="0"/>
            <a:tileRect/>
          </a:gra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dirty="0" smtClean="0">
                <a:latin typeface="Arial" panose="020B0604020202020204" pitchFamily="34" charset="0"/>
                <a:ea typeface="ＭＳ Ｐゴシック" pitchFamily="34" charset="-128"/>
                <a:cs typeface="Arial" panose="020B0604020202020204" pitchFamily="34" charset="0"/>
              </a:rPr>
              <a:t>Façade Zone</a:t>
            </a:r>
          </a:p>
          <a:p>
            <a:r>
              <a:rPr lang="en-US" sz="1200" dirty="0" smtClean="0">
                <a:latin typeface="Arial" panose="020B0604020202020204" pitchFamily="34" charset="0"/>
                <a:ea typeface="ＭＳ Ｐゴシック" pitchFamily="34" charset="-128"/>
                <a:cs typeface="Arial" panose="020B0604020202020204" pitchFamily="34" charset="0"/>
              </a:rPr>
              <a:t>area between sidewalk and building</a:t>
            </a:r>
          </a:p>
        </p:txBody>
      </p:sp>
      <p:sp>
        <p:nvSpPr>
          <p:cNvPr id="19" name="Right Arrow 18"/>
          <p:cNvSpPr/>
          <p:nvPr/>
        </p:nvSpPr>
        <p:spPr>
          <a:xfrm rot="3062931">
            <a:off x="2682871" y="3260961"/>
            <a:ext cx="3320523" cy="343449"/>
          </a:xfrm>
          <a:prstGeom prst="rightArrow">
            <a:avLst>
              <a:gd name="adj1" fmla="val 22904"/>
              <a:gd name="adj2" fmla="val 64818"/>
            </a:avLst>
          </a:prstGeom>
          <a:gradFill flip="none" rotWithShape="1">
            <a:gsLst>
              <a:gs pos="100000">
                <a:schemeClr val="bg1"/>
              </a:gs>
              <a:gs pos="0">
                <a:srgbClr val="205595"/>
              </a:gs>
            </a:gsLst>
            <a:lin ang="0" scaled="1"/>
            <a:tileRect/>
          </a:gradFill>
          <a:ln w="19050" cap="flat" cmpd="sng" algn="ctr">
            <a:solidFill>
              <a:srgbClr val="20559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600" dirty="0" smtClean="0">
              <a:solidFill>
                <a:schemeClr val="bg1"/>
              </a:solidFill>
              <a:latin typeface="ITC Franklin Gothic Std Dm Cd"/>
              <a:ea typeface="ＭＳ Ｐゴシック" pitchFamily="34" charset="-128"/>
              <a:cs typeface="ITC Franklin Gothic Std Dm Cd"/>
            </a:endParaRPr>
          </a:p>
        </p:txBody>
      </p:sp>
      <p:sp>
        <p:nvSpPr>
          <p:cNvPr id="20" name="Right Arrow 19"/>
          <p:cNvSpPr/>
          <p:nvPr/>
        </p:nvSpPr>
        <p:spPr>
          <a:xfrm rot="3062931">
            <a:off x="2956971" y="3834995"/>
            <a:ext cx="1844256" cy="343449"/>
          </a:xfrm>
          <a:prstGeom prst="rightArrow">
            <a:avLst>
              <a:gd name="adj1" fmla="val 22904"/>
              <a:gd name="adj2" fmla="val 64818"/>
            </a:avLst>
          </a:prstGeom>
          <a:gradFill flip="none" rotWithShape="1">
            <a:gsLst>
              <a:gs pos="100000">
                <a:schemeClr val="bg1"/>
              </a:gs>
              <a:gs pos="0">
                <a:srgbClr val="147B33"/>
              </a:gs>
            </a:gsLst>
            <a:lin ang="0" scaled="1"/>
            <a:tileRect/>
          </a:gradFill>
          <a:ln w="19050" cap="flat" cmpd="sng" algn="ctr">
            <a:solidFill>
              <a:srgbClr val="147B3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600" dirty="0" smtClean="0">
              <a:solidFill>
                <a:schemeClr val="bg1"/>
              </a:solidFill>
              <a:latin typeface="ITC Franklin Gothic Std Dm Cd"/>
              <a:ea typeface="ＭＳ Ｐゴシック" pitchFamily="34" charset="-128"/>
              <a:cs typeface="ITC Franklin Gothic Std Dm Cd"/>
            </a:endParaRPr>
          </a:p>
        </p:txBody>
      </p:sp>
      <p:sp>
        <p:nvSpPr>
          <p:cNvPr id="21" name="Right Arrow 20"/>
          <p:cNvSpPr/>
          <p:nvPr/>
        </p:nvSpPr>
        <p:spPr>
          <a:xfrm rot="3062931">
            <a:off x="3234660" y="4416542"/>
            <a:ext cx="348664" cy="343449"/>
          </a:xfrm>
          <a:prstGeom prst="rightArrow">
            <a:avLst>
              <a:gd name="adj1" fmla="val 22904"/>
              <a:gd name="adj2" fmla="val 64818"/>
            </a:avLst>
          </a:prstGeom>
          <a:gradFill flip="none" rotWithShape="1">
            <a:gsLst>
              <a:gs pos="80000">
                <a:schemeClr val="bg1"/>
              </a:gs>
              <a:gs pos="0">
                <a:srgbClr val="3E2716"/>
              </a:gs>
            </a:gsLst>
            <a:lin ang="0" scaled="1"/>
            <a:tileRect/>
          </a:gradFill>
          <a:ln w="19050" cap="flat" cmpd="sng" algn="ctr">
            <a:solidFill>
              <a:srgbClr val="3E271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600" dirty="0" smtClean="0">
              <a:solidFill>
                <a:schemeClr val="bg1"/>
              </a:solidFill>
              <a:latin typeface="ITC Franklin Gothic Std Dm Cd"/>
              <a:ea typeface="ＭＳ Ｐゴシック" pitchFamily="34" charset="-128"/>
              <a:cs typeface="ITC Franklin Gothic Std Dm Cd"/>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a:t>
            </a:r>
            <a:r>
              <a:rPr lang="en-US" sz="2700" cap="all" spc="100" dirty="0" smtClean="0">
                <a:solidFill>
                  <a:schemeClr val="tx1"/>
                </a:solidFill>
                <a:latin typeface="Arial" panose="020B0604020202020204" pitchFamily="34" charset="0"/>
                <a:cs typeface="Arial" panose="020B0604020202020204" pitchFamily="34" charset="0"/>
              </a:rPr>
              <a:t>Step 1: good sidewalks</a:t>
            </a:r>
            <a:endParaRPr lang="en-US" sz="2700" cap="all" spc="100" dirty="0">
              <a:solidFill>
                <a:schemeClr val="tx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11</a:t>
            </a:fld>
            <a:endParaRPr lang="en-US" sz="1125" dirty="0">
              <a:solidFill>
                <a:schemeClr val="tx1"/>
              </a:solidFill>
              <a:latin typeface="Capitals"/>
              <a:cs typeface="Capitals"/>
            </a:endParaRPr>
          </a:p>
        </p:txBody>
      </p:sp>
      <p:pic>
        <p:nvPicPr>
          <p:cNvPr id="22" name="Picture 2053" descr="PortlandShopsPopOut"/>
          <p:cNvPicPr>
            <a:picLocks noChangeAspect="1" noChangeArrowheads="1"/>
          </p:cNvPicPr>
          <p:nvPr/>
        </p:nvPicPr>
        <p:blipFill>
          <a:blip r:embed="rId2">
            <a:lum/>
            <a:extLst>
              <a:ext uri="{28A0092B-C50C-407E-A947-70E740481C1C}">
                <a14:useLocalDpi xmlns:a14="http://schemas.microsoft.com/office/drawing/2010/main" val="0"/>
              </a:ext>
            </a:extLst>
          </a:blip>
          <a:stretch>
            <a:fillRect/>
          </a:stretch>
        </p:blipFill>
        <p:spPr bwMode="auto">
          <a:xfrm>
            <a:off x="2650057" y="1521729"/>
            <a:ext cx="5815584" cy="4361688"/>
          </a:xfrm>
          <a:prstGeom prst="roundRect">
            <a:avLst>
              <a:gd name="adj" fmla="val 3307"/>
            </a:avLst>
          </a:prstGeom>
          <a:ln w="25400">
            <a:solidFill>
              <a:srgbClr val="147B33"/>
            </a:solidFill>
          </a:ln>
          <a:effectLst/>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97697" y="702873"/>
            <a:ext cx="8748606" cy="592470"/>
          </a:xfrm>
          <a:prstGeom prst="rect">
            <a:avLst/>
          </a:prstGeom>
          <a:noFill/>
        </p:spPr>
        <p:txBody>
          <a:bodyPr wrap="square" rtlCol="0" anchor="t">
            <a:spAutoFit/>
          </a:bodyPr>
          <a:lstStyle/>
          <a:p>
            <a:pPr marL="457200" indent="-457200" algn="ctr">
              <a:lnSpc>
                <a:spcPts val="3920"/>
              </a:lnSpc>
            </a:pPr>
            <a:r>
              <a:rPr lang="en-US" sz="2700" dirty="0" smtClean="0">
                <a:solidFill>
                  <a:srgbClr val="147B33"/>
                </a:solidFill>
                <a:latin typeface="Arial" panose="020B0604020202020204" pitchFamily="34" charset="0"/>
                <a:cs typeface="Arial" panose="020B0604020202020204" pitchFamily="34" charset="0"/>
              </a:rPr>
              <a:t>Good Sidewalk Design: Commercial Areas</a:t>
            </a:r>
          </a:p>
        </p:txBody>
      </p:sp>
      <p:sp>
        <p:nvSpPr>
          <p:cNvPr id="24" name="Rounded Rectangle 23"/>
          <p:cNvSpPr/>
          <p:nvPr/>
        </p:nvSpPr>
        <p:spPr>
          <a:xfrm>
            <a:off x="678359" y="1772945"/>
            <a:ext cx="2484196" cy="838655"/>
          </a:xfrm>
          <a:prstGeom prst="roundRect">
            <a:avLst>
              <a:gd name="adj" fmla="val 5760"/>
            </a:avLst>
          </a:prstGeom>
          <a:gradFill>
            <a:gsLst>
              <a:gs pos="0">
                <a:srgbClr val="132B4A"/>
              </a:gs>
              <a:gs pos="100000">
                <a:srgbClr val="205595"/>
              </a:gs>
            </a:gsLst>
          </a:gradFill>
          <a:ln w="19050" cap="flat" cmpd="sng" algn="ctr">
            <a:solidFill>
              <a:srgbClr val="132B4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400" dirty="0" smtClean="0">
                <a:solidFill>
                  <a:schemeClr val="bg1"/>
                </a:solidFill>
                <a:latin typeface="Arial" panose="020B0604020202020204" pitchFamily="34" charset="0"/>
                <a:ea typeface="ＭＳ Ｐゴシック" pitchFamily="34" charset="-128"/>
                <a:cs typeface="Arial" panose="020B0604020202020204" pitchFamily="34" charset="0"/>
              </a:rPr>
              <a:t>Pedestrian Zone</a:t>
            </a:r>
          </a:p>
          <a:p>
            <a:pPr lvl="0"/>
            <a:r>
              <a:rPr lang="en-US" sz="1400" dirty="0" smtClean="0">
                <a:solidFill>
                  <a:schemeClr val="bg1"/>
                </a:solidFill>
                <a:latin typeface="Arial" panose="020B0604020202020204" pitchFamily="34" charset="0"/>
                <a:ea typeface="ＭＳ Ｐゴシック" pitchFamily="34" charset="-128"/>
                <a:cs typeface="Arial" panose="020B0604020202020204" pitchFamily="34" charset="0"/>
              </a:rPr>
              <a:t>sidewalks are level, unbroken, and at least 8 feet wide</a:t>
            </a:r>
          </a:p>
        </p:txBody>
      </p:sp>
      <p:sp>
        <p:nvSpPr>
          <p:cNvPr id="25" name="Rounded Rectangle 24"/>
          <p:cNvSpPr/>
          <p:nvPr/>
        </p:nvSpPr>
        <p:spPr>
          <a:xfrm>
            <a:off x="686347" y="4145140"/>
            <a:ext cx="2484196" cy="838655"/>
          </a:xfrm>
          <a:prstGeom prst="roundRect">
            <a:avLst>
              <a:gd name="adj" fmla="val 5760"/>
            </a:avLst>
          </a:prstGeom>
          <a:gradFill flip="none" rotWithShape="1">
            <a:gsLst>
              <a:gs pos="0">
                <a:srgbClr val="3E2716"/>
              </a:gs>
              <a:gs pos="100000">
                <a:srgbClr val="A98054"/>
              </a:gs>
            </a:gsLst>
            <a:lin ang="16200000" scaled="0"/>
            <a:tileRect/>
          </a:gradFill>
          <a:ln w="19050" cap="flat" cmpd="sng" algn="ctr">
            <a:solidFill>
              <a:srgbClr val="3E271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smtClean="0">
                <a:latin typeface="Arial" panose="020B0604020202020204" pitchFamily="34" charset="0"/>
                <a:ea typeface="ＭＳ Ｐゴシック" pitchFamily="34" charset="-128"/>
                <a:cs typeface="Arial" panose="020B0604020202020204" pitchFamily="34" charset="0"/>
              </a:rPr>
              <a:t>Curb Zone</a:t>
            </a:r>
          </a:p>
          <a:p>
            <a:r>
              <a:rPr lang="en-US" sz="1400" dirty="0" smtClean="0">
                <a:latin typeface="Arial" panose="020B0604020202020204" pitchFamily="34" charset="0"/>
                <a:ea typeface="ＭＳ Ｐゴシック" pitchFamily="34" charset="-128"/>
                <a:cs typeface="Arial" panose="020B0604020202020204" pitchFamily="34" charset="0"/>
              </a:rPr>
              <a:t>protects buffer zone, ADA ramps at street crossing</a:t>
            </a:r>
          </a:p>
        </p:txBody>
      </p:sp>
      <p:sp>
        <p:nvSpPr>
          <p:cNvPr id="26" name="Rounded Rectangle 25"/>
          <p:cNvSpPr/>
          <p:nvPr/>
        </p:nvSpPr>
        <p:spPr>
          <a:xfrm>
            <a:off x="686347" y="2959042"/>
            <a:ext cx="2484196" cy="838655"/>
          </a:xfrm>
          <a:prstGeom prst="roundRect">
            <a:avLst>
              <a:gd name="adj" fmla="val 5760"/>
            </a:avLst>
          </a:prstGeom>
          <a:gradFill flip="none" rotWithShape="1">
            <a:gsLst>
              <a:gs pos="0">
                <a:srgbClr val="104C28"/>
              </a:gs>
              <a:gs pos="100000">
                <a:srgbClr val="147B33"/>
              </a:gs>
            </a:gsLst>
            <a:lin ang="16200000" scaled="0"/>
            <a:tileRect/>
          </a:gra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smtClean="0">
                <a:latin typeface="Arial" panose="020B0604020202020204" pitchFamily="34" charset="0"/>
                <a:ea typeface="ＭＳ Ｐゴシック" pitchFamily="34" charset="-128"/>
                <a:cs typeface="Arial" panose="020B0604020202020204" pitchFamily="34" charset="0"/>
              </a:rPr>
              <a:t>Buffer Zone</a:t>
            </a:r>
          </a:p>
          <a:p>
            <a:r>
              <a:rPr lang="en-US" sz="1400" dirty="0" smtClean="0">
                <a:latin typeface="Arial" panose="020B0604020202020204" pitchFamily="34" charset="0"/>
                <a:ea typeface="ＭＳ Ｐゴシック" pitchFamily="34" charset="-128"/>
                <a:cs typeface="Arial" panose="020B0604020202020204" pitchFamily="34" charset="0"/>
              </a:rPr>
              <a:t>trees, mailboxes, outdoor seating, lighting, etc</a:t>
            </a:r>
            <a:r>
              <a:rPr lang="en-US" sz="1600" dirty="0" smtClean="0">
                <a:latin typeface="ITC Franklin Gothic Std Bk Cd"/>
                <a:ea typeface="ＭＳ Ｐゴシック" pitchFamily="34" charset="-128"/>
                <a:cs typeface="ITC Franklin Gothic Std Bk Cd"/>
              </a:rPr>
              <a:t>.</a:t>
            </a:r>
          </a:p>
        </p:txBody>
      </p:sp>
      <p:sp>
        <p:nvSpPr>
          <p:cNvPr id="27" name="Rounded Rectangle 26"/>
          <p:cNvSpPr/>
          <p:nvPr/>
        </p:nvSpPr>
        <p:spPr>
          <a:xfrm>
            <a:off x="7127619" y="2776483"/>
            <a:ext cx="1230116" cy="374352"/>
          </a:xfrm>
          <a:prstGeom prst="roundRect">
            <a:avLst>
              <a:gd name="adj" fmla="val 5760"/>
            </a:avLst>
          </a:prstGeom>
          <a:gradFill flip="none" rotWithShape="1">
            <a:gsLst>
              <a:gs pos="0">
                <a:srgbClr val="18153A"/>
              </a:gs>
              <a:gs pos="100000">
                <a:srgbClr val="441A66"/>
              </a:gs>
            </a:gsLst>
            <a:lin ang="16200000" scaled="0"/>
            <a:tileRect/>
          </a:gra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dirty="0" smtClean="0">
                <a:latin typeface="Arial" panose="020B0604020202020204" pitchFamily="34" charset="0"/>
                <a:ea typeface="ＭＳ Ｐゴシック" pitchFamily="34" charset="-128"/>
                <a:cs typeface="Arial" panose="020B0604020202020204" pitchFamily="34" charset="0"/>
              </a:rPr>
              <a:t>Façade Zone</a:t>
            </a:r>
          </a:p>
        </p:txBody>
      </p:sp>
      <p:sp>
        <p:nvSpPr>
          <p:cNvPr id="28" name="Right Arrow 27"/>
          <p:cNvSpPr/>
          <p:nvPr/>
        </p:nvSpPr>
        <p:spPr>
          <a:xfrm rot="2201312">
            <a:off x="2903270" y="3148546"/>
            <a:ext cx="4161500" cy="343449"/>
          </a:xfrm>
          <a:prstGeom prst="rightArrow">
            <a:avLst>
              <a:gd name="adj1" fmla="val 22904"/>
              <a:gd name="adj2" fmla="val 64818"/>
            </a:avLst>
          </a:prstGeom>
          <a:gradFill flip="none" rotWithShape="1">
            <a:gsLst>
              <a:gs pos="100000">
                <a:schemeClr val="bg1"/>
              </a:gs>
              <a:gs pos="0">
                <a:srgbClr val="205595"/>
              </a:gs>
            </a:gsLst>
            <a:lin ang="0" scaled="1"/>
            <a:tileRect/>
          </a:gradFill>
          <a:ln w="19050" cap="flat" cmpd="sng" algn="ctr">
            <a:solidFill>
              <a:srgbClr val="20559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600" dirty="0" smtClean="0">
              <a:solidFill>
                <a:schemeClr val="bg1"/>
              </a:solidFill>
              <a:latin typeface="ITC Franklin Gothic Std Dm Cd"/>
              <a:ea typeface="ＭＳ Ｐゴシック" pitchFamily="34" charset="-128"/>
              <a:cs typeface="ITC Franklin Gothic Std Dm Cd"/>
            </a:endParaRPr>
          </a:p>
        </p:txBody>
      </p:sp>
      <p:sp>
        <p:nvSpPr>
          <p:cNvPr id="29" name="Right Arrow 28"/>
          <p:cNvSpPr/>
          <p:nvPr/>
        </p:nvSpPr>
        <p:spPr>
          <a:xfrm rot="1042040">
            <a:off x="3217613" y="3576736"/>
            <a:ext cx="2175174" cy="343449"/>
          </a:xfrm>
          <a:prstGeom prst="rightArrow">
            <a:avLst>
              <a:gd name="adj1" fmla="val 22904"/>
              <a:gd name="adj2" fmla="val 64818"/>
            </a:avLst>
          </a:prstGeom>
          <a:gradFill flip="none" rotWithShape="1">
            <a:gsLst>
              <a:gs pos="100000">
                <a:schemeClr val="bg1"/>
              </a:gs>
              <a:gs pos="0">
                <a:srgbClr val="147B33"/>
              </a:gs>
            </a:gsLst>
            <a:lin ang="0" scaled="1"/>
            <a:tileRect/>
          </a:gradFill>
          <a:ln w="19050" cap="flat" cmpd="sng" algn="ctr">
            <a:solidFill>
              <a:srgbClr val="147B3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600" dirty="0" smtClean="0">
              <a:solidFill>
                <a:schemeClr val="bg1"/>
              </a:solidFill>
              <a:latin typeface="ITC Franklin Gothic Std Dm Cd"/>
              <a:ea typeface="ＭＳ Ｐゴシック" pitchFamily="34" charset="-128"/>
              <a:cs typeface="ITC Franklin Gothic Std Dm Cd"/>
            </a:endParaRPr>
          </a:p>
        </p:txBody>
      </p:sp>
      <p:sp>
        <p:nvSpPr>
          <p:cNvPr id="30" name="Right Arrow 29"/>
          <p:cNvSpPr/>
          <p:nvPr/>
        </p:nvSpPr>
        <p:spPr>
          <a:xfrm rot="902170">
            <a:off x="3222554" y="4751237"/>
            <a:ext cx="2728288" cy="343449"/>
          </a:xfrm>
          <a:prstGeom prst="rightArrow">
            <a:avLst>
              <a:gd name="adj1" fmla="val 22904"/>
              <a:gd name="adj2" fmla="val 64818"/>
            </a:avLst>
          </a:prstGeom>
          <a:gradFill flip="none" rotWithShape="1">
            <a:gsLst>
              <a:gs pos="80000">
                <a:schemeClr val="bg1"/>
              </a:gs>
              <a:gs pos="0">
                <a:srgbClr val="3E2716"/>
              </a:gs>
            </a:gsLst>
            <a:lin ang="0" scaled="1"/>
            <a:tileRect/>
          </a:gradFill>
          <a:ln w="19050" cap="flat" cmpd="sng" algn="ctr">
            <a:solidFill>
              <a:srgbClr val="3E271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600" dirty="0" smtClean="0">
              <a:solidFill>
                <a:schemeClr val="bg1"/>
              </a:solidFill>
              <a:latin typeface="ITC Franklin Gothic Std Dm Cd"/>
              <a:ea typeface="ＭＳ Ｐゴシック" pitchFamily="34" charset="-128"/>
              <a:cs typeface="ITC Franklin Gothic Std Dm Cd"/>
            </a:endParaRPr>
          </a:p>
        </p:txBody>
      </p:sp>
      <p:sp>
        <p:nvSpPr>
          <p:cNvPr id="31" name="Right Arrow 30"/>
          <p:cNvSpPr/>
          <p:nvPr/>
        </p:nvSpPr>
        <p:spPr>
          <a:xfrm rot="5216267">
            <a:off x="7596609" y="3254840"/>
            <a:ext cx="382699" cy="343449"/>
          </a:xfrm>
          <a:prstGeom prst="rightArrow">
            <a:avLst>
              <a:gd name="adj1" fmla="val 22904"/>
              <a:gd name="adj2" fmla="val 64818"/>
            </a:avLst>
          </a:prstGeom>
          <a:gradFill flip="none" rotWithShape="1">
            <a:gsLst>
              <a:gs pos="80000">
                <a:schemeClr val="bg1"/>
              </a:gs>
              <a:gs pos="0">
                <a:srgbClr val="441A66"/>
              </a:gs>
            </a:gsLst>
            <a:lin ang="0" scaled="1"/>
            <a:tileRect/>
          </a:gra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600" dirty="0" smtClean="0">
              <a:solidFill>
                <a:schemeClr val="bg1"/>
              </a:solidFill>
              <a:latin typeface="ITC Franklin Gothic Std Dm Cd"/>
              <a:ea typeface="ＭＳ Ｐゴシック" pitchFamily="34" charset="-128"/>
              <a:cs typeface="ITC Franklin Gothic Std Dm Cd"/>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a:t>
            </a:r>
            <a:r>
              <a:rPr lang="en-US" sz="2700" cap="all" spc="100" dirty="0" smtClean="0">
                <a:solidFill>
                  <a:schemeClr val="tx1"/>
                </a:solidFill>
                <a:latin typeface="Arial" panose="020B0604020202020204" pitchFamily="34" charset="0"/>
                <a:cs typeface="Arial" panose="020B0604020202020204" pitchFamily="34" charset="0"/>
              </a:rPr>
              <a:t>Step 2: safe and easy street crossings</a:t>
            </a:r>
            <a:endParaRPr lang="en-US" sz="2700" cap="all" spc="100" dirty="0">
              <a:solidFill>
                <a:schemeClr val="tx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12</a:t>
            </a:fld>
            <a:endParaRPr lang="en-US" sz="1125" dirty="0">
              <a:solidFill>
                <a:schemeClr val="tx1"/>
              </a:solidFill>
              <a:latin typeface="Capitals"/>
              <a:cs typeface="Capitals"/>
            </a:endParaRPr>
          </a:p>
        </p:txBody>
      </p:sp>
      <p:grpSp>
        <p:nvGrpSpPr>
          <p:cNvPr id="16" name="Group 17"/>
          <p:cNvGrpSpPr/>
          <p:nvPr/>
        </p:nvGrpSpPr>
        <p:grpSpPr>
          <a:xfrm>
            <a:off x="5730250" y="990600"/>
            <a:ext cx="3049367" cy="4876800"/>
            <a:chOff x="5596606" y="990600"/>
            <a:chExt cx="3049367" cy="4876800"/>
          </a:xfrm>
        </p:grpSpPr>
        <p:pic>
          <p:nvPicPr>
            <p:cNvPr id="17" name="Picture 10" descr="Crossing"/>
            <p:cNvPicPr>
              <a:picLocks noChangeAspect="1" noChangeArrowheads="1"/>
            </p:cNvPicPr>
            <p:nvPr/>
          </p:nvPicPr>
          <p:blipFill>
            <a:blip r:embed="rId2">
              <a:lum/>
              <a:extLst>
                <a:ext uri="{28A0092B-C50C-407E-A947-70E740481C1C}">
                  <a14:useLocalDpi xmlns:a14="http://schemas.microsoft.com/office/drawing/2010/main" val="0"/>
                </a:ext>
              </a:extLst>
            </a:blip>
            <a:stretch>
              <a:fillRect/>
            </a:stretch>
          </p:blipFill>
          <p:spPr bwMode="auto">
            <a:xfrm>
              <a:off x="5596606" y="3581400"/>
              <a:ext cx="3049367" cy="2286000"/>
            </a:xfrm>
            <a:prstGeom prst="roundRect">
              <a:avLst>
                <a:gd name="adj" fmla="val 3307"/>
              </a:avLst>
            </a:prstGeom>
            <a:ln w="25400">
              <a:solidFill>
                <a:srgbClr val="DA5120"/>
              </a:solidFill>
            </a:ln>
            <a:effectLst/>
            <a:extLst>
              <a:ext uri="{909E8E84-426E-40DD-AFC4-6F175D3DCCD1}">
                <a14:hiddenFill xmlns:a14="http://schemas.microsoft.com/office/drawing/2010/main">
                  <a:solidFill>
                    <a:srgbClr val="FFFFFF"/>
                  </a:solidFill>
                </a14:hiddenFill>
              </a:ext>
            </a:extLst>
          </p:spPr>
        </p:pic>
        <p:pic>
          <p:nvPicPr>
            <p:cNvPr id="18" name="Picture 4" descr="Boyle Heights III 026"/>
            <p:cNvPicPr>
              <a:picLocks noChangeAspect="1" noChangeArrowheads="1"/>
            </p:cNvPicPr>
            <p:nvPr/>
          </p:nvPicPr>
          <p:blipFill>
            <a:blip r:embed="rId3">
              <a:lum/>
              <a:extLst>
                <a:ext uri="{28A0092B-C50C-407E-A947-70E740481C1C}">
                  <a14:useLocalDpi xmlns:a14="http://schemas.microsoft.com/office/drawing/2010/main" val="0"/>
                </a:ext>
              </a:extLst>
            </a:blip>
            <a:stretch>
              <a:fillRect/>
            </a:stretch>
          </p:blipFill>
          <p:spPr bwMode="auto">
            <a:xfrm>
              <a:off x="5596606" y="990600"/>
              <a:ext cx="3049367" cy="2286000"/>
            </a:xfrm>
            <a:prstGeom prst="roundRect">
              <a:avLst>
                <a:gd name="adj" fmla="val 3307"/>
              </a:avLst>
            </a:prstGeom>
            <a:ln w="25400">
              <a:solidFill>
                <a:srgbClr val="DA5120"/>
              </a:solidFill>
            </a:ln>
            <a:effectLst/>
            <a:extLst>
              <a:ext uri="{909E8E84-426E-40DD-AFC4-6F175D3DCCD1}">
                <a14:hiddenFill xmlns:a14="http://schemas.microsoft.com/office/drawing/2010/main">
                  <a:solidFill>
                    <a:srgbClr val="FFFFFF"/>
                  </a:solidFill>
                </a14:hiddenFill>
              </a:ext>
            </a:extLst>
          </p:spPr>
        </p:pic>
      </p:grpSp>
      <p:pic>
        <p:nvPicPr>
          <p:cNvPr id="19" name="Picture 2" descr="Island Circle blvd mother &amp; daughter xing 2nd half"/>
          <p:cNvPicPr>
            <a:picLocks noChangeArrowheads="1"/>
          </p:cNvPicPr>
          <p:nvPr/>
        </p:nvPicPr>
        <p:blipFill>
          <a:blip r:embed="rId4">
            <a:lum/>
            <a:extLst>
              <a:ext uri="{28A0092B-C50C-407E-A947-70E740481C1C}">
                <a14:useLocalDpi xmlns:a14="http://schemas.microsoft.com/office/drawing/2010/main" val="0"/>
              </a:ext>
            </a:extLst>
          </a:blip>
          <a:stretch>
            <a:fillRect/>
          </a:stretch>
        </p:blipFill>
        <p:spPr bwMode="auto">
          <a:xfrm>
            <a:off x="364384" y="990600"/>
            <a:ext cx="3054096" cy="2286000"/>
          </a:xfrm>
          <a:prstGeom prst="roundRect">
            <a:avLst>
              <a:gd name="adj" fmla="val 3307"/>
            </a:avLst>
          </a:prstGeom>
          <a:ln w="25400">
            <a:solidFill>
              <a:srgbClr val="DA5120"/>
            </a:solidFill>
          </a:ln>
          <a:effectLst/>
          <a:extLst>
            <a:ext uri="{909E8E84-426E-40DD-AFC4-6F175D3DCCD1}">
              <a14:hiddenFill xmlns:a14="http://schemas.microsoft.com/office/drawing/2010/main">
                <a:solidFill>
                  <a:srgbClr val="FFFFFF"/>
                </a:solidFill>
              </a14:hiddenFill>
            </a:ext>
          </a:extLst>
        </p:spPr>
      </p:pic>
      <p:pic>
        <p:nvPicPr>
          <p:cNvPr id="20" name="Picture 7" descr="000C3E3A-E952-1C34-80BD80D21AC3FE77"/>
          <p:cNvPicPr>
            <a:picLocks noChangeArrowheads="1"/>
          </p:cNvPicPr>
          <p:nvPr/>
        </p:nvPicPr>
        <p:blipFill>
          <a:blip r:embed="rId5">
            <a:lum/>
            <a:extLst>
              <a:ext uri="{28A0092B-C50C-407E-A947-70E740481C1C}">
                <a14:useLocalDpi xmlns:a14="http://schemas.microsoft.com/office/drawing/2010/main" val="0"/>
              </a:ext>
            </a:extLst>
          </a:blip>
          <a:stretch>
            <a:fillRect/>
          </a:stretch>
        </p:blipFill>
        <p:spPr bwMode="auto">
          <a:xfrm>
            <a:off x="364383" y="3581400"/>
            <a:ext cx="3054096" cy="2286000"/>
          </a:xfrm>
          <a:prstGeom prst="roundRect">
            <a:avLst>
              <a:gd name="adj" fmla="val 3307"/>
            </a:avLst>
          </a:prstGeom>
          <a:ln w="25400">
            <a:solidFill>
              <a:srgbClr val="DA5120"/>
            </a:solidFill>
          </a:ln>
          <a:effectLst/>
          <a:extLst>
            <a:ext uri="{909E8E84-426E-40DD-AFC4-6F175D3DCCD1}">
              <a14:hiddenFill xmlns:a14="http://schemas.microsoft.com/office/drawing/2010/main">
                <a:solidFill>
                  <a:srgbClr val="FFFFFF"/>
                </a:solidFill>
              </a14:hiddenFill>
            </a:ext>
          </a:extLst>
        </p:spPr>
      </p:pic>
      <p:sp>
        <p:nvSpPr>
          <p:cNvPr id="21" name="Rounded Rectangle 20"/>
          <p:cNvSpPr/>
          <p:nvPr/>
        </p:nvSpPr>
        <p:spPr>
          <a:xfrm>
            <a:off x="3625104" y="1719677"/>
            <a:ext cx="1898522" cy="3418646"/>
          </a:xfrm>
          <a:prstGeom prst="roundRect">
            <a:avLst>
              <a:gd name="adj" fmla="val 4755"/>
            </a:avLst>
          </a:prstGeom>
          <a:gradFill flip="none" rotWithShape="1">
            <a:gsLst>
              <a:gs pos="0">
                <a:srgbClr val="DA5120"/>
              </a:gs>
              <a:gs pos="100000">
                <a:srgbClr val="E78E23"/>
              </a:gs>
            </a:gsLst>
            <a:lin ang="16200000" scaled="0"/>
            <a:tileRect/>
          </a:gradFill>
          <a:ln w="25400">
            <a:solidFill>
              <a:srgbClr val="DA51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780"/>
              </a:lnSpc>
            </a:pPr>
            <a:r>
              <a:rPr lang="en-US" sz="2000" dirty="0" smtClean="0">
                <a:solidFill>
                  <a:schemeClr val="bg1"/>
                </a:solidFill>
                <a:latin typeface="Arial" panose="020B0604020202020204" pitchFamily="34" charset="0"/>
                <a:cs typeface="Arial" panose="020B0604020202020204" pitchFamily="34" charset="0"/>
              </a:rPr>
              <a:t>Crosswalks can be painted for high visibility or decorated and textured with brick or pressed concrete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a:t>
            </a:r>
            <a:r>
              <a:rPr lang="en-US" sz="2700" cap="all" spc="100" dirty="0" smtClean="0">
                <a:solidFill>
                  <a:schemeClr val="tx1"/>
                </a:solidFill>
                <a:latin typeface="Arial" panose="020B0604020202020204" pitchFamily="34" charset="0"/>
                <a:cs typeface="Arial" panose="020B0604020202020204" pitchFamily="34" charset="0"/>
              </a:rPr>
              <a:t>Step 2: safe and easy street crossings</a:t>
            </a:r>
            <a:endParaRPr lang="en-US" sz="2700" cap="all" spc="100" dirty="0">
              <a:solidFill>
                <a:schemeClr val="tx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13</a:t>
            </a:fld>
            <a:endParaRPr lang="en-US" sz="1125" dirty="0">
              <a:solidFill>
                <a:schemeClr val="tx1"/>
              </a:solidFill>
              <a:latin typeface="Capitals"/>
              <a:cs typeface="Capitals"/>
            </a:endParaRPr>
          </a:p>
        </p:txBody>
      </p:sp>
      <p:pic>
        <p:nvPicPr>
          <p:cNvPr id="14" name="Picture 8" descr="Oceansideraisedxwalk"/>
          <p:cNvPicPr>
            <a:picLocks noChangeAspect="1" noChangeArrowheads="1"/>
          </p:cNvPicPr>
          <p:nvPr/>
        </p:nvPicPr>
        <p:blipFill>
          <a:blip r:embed="rId2" cstate="print">
            <a:lum/>
            <a:extLst>
              <a:ext uri="{28A0092B-C50C-407E-A947-70E740481C1C}">
                <a14:useLocalDpi xmlns:a14="http://schemas.microsoft.com/office/drawing/2010/main" val="0"/>
              </a:ext>
            </a:extLst>
          </a:blip>
          <a:stretch>
            <a:fillRect/>
          </a:stretch>
        </p:blipFill>
        <p:spPr bwMode="auto">
          <a:xfrm>
            <a:off x="425800" y="1059997"/>
            <a:ext cx="3987889" cy="2990916"/>
          </a:xfrm>
          <a:prstGeom prst="roundRect">
            <a:avLst>
              <a:gd name="adj" fmla="val 3307"/>
            </a:avLst>
          </a:prstGeom>
          <a:ln w="25400">
            <a:solidFill>
              <a:srgbClr val="0098BA"/>
            </a:solidFill>
          </a:ln>
          <a:effectLst/>
          <a:extLst>
            <a:ext uri="{909E8E84-426E-40DD-AFC4-6F175D3DCCD1}">
              <a14:hiddenFill xmlns:a14="http://schemas.microsoft.com/office/drawing/2010/main">
                <a:solidFill>
                  <a:srgbClr val="FFFFFF"/>
                </a:solidFill>
              </a14:hiddenFill>
            </a:ext>
          </a:extLst>
        </p:spPr>
      </p:pic>
      <p:pic>
        <p:nvPicPr>
          <p:cNvPr id="15" name="Picture 4" descr="raisedcrosswalk3"/>
          <p:cNvPicPr>
            <a:picLocks noChangeAspect="1" noChangeArrowheads="1"/>
          </p:cNvPicPr>
          <p:nvPr/>
        </p:nvPicPr>
        <p:blipFill>
          <a:blip r:embed="rId3">
            <a:lum/>
            <a:extLst>
              <a:ext uri="{28A0092B-C50C-407E-A947-70E740481C1C}">
                <a14:useLocalDpi xmlns:a14="http://schemas.microsoft.com/office/drawing/2010/main" val="0"/>
              </a:ext>
            </a:extLst>
          </a:blip>
          <a:stretch>
            <a:fillRect/>
          </a:stretch>
        </p:blipFill>
        <p:spPr bwMode="auto">
          <a:xfrm>
            <a:off x="4737893" y="2733133"/>
            <a:ext cx="3980307" cy="2990916"/>
          </a:xfrm>
          <a:prstGeom prst="roundRect">
            <a:avLst>
              <a:gd name="adj" fmla="val 3307"/>
            </a:avLst>
          </a:prstGeom>
          <a:ln w="25400">
            <a:solidFill>
              <a:srgbClr val="0098BA"/>
            </a:solidFill>
          </a:ln>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108943" y="1277750"/>
            <a:ext cx="3238207" cy="1101584"/>
          </a:xfrm>
          <a:prstGeom prst="rect">
            <a:avLst/>
          </a:prstGeom>
          <a:noFill/>
        </p:spPr>
        <p:txBody>
          <a:bodyPr wrap="square" rtlCol="0">
            <a:spAutoFit/>
          </a:bodyPr>
          <a:lstStyle/>
          <a:p>
            <a:pPr marL="457200" indent="-457200" algn="ctr">
              <a:lnSpc>
                <a:spcPts val="3920"/>
              </a:lnSpc>
            </a:pPr>
            <a:r>
              <a:rPr lang="en-US" sz="3600" dirty="0" smtClean="0">
                <a:solidFill>
                  <a:srgbClr val="0098BA"/>
                </a:solidFill>
                <a:latin typeface="Arial" panose="020B0604020202020204" pitchFamily="34" charset="0"/>
                <a:cs typeface="Arial" panose="020B0604020202020204" pitchFamily="34" charset="0"/>
              </a:rPr>
              <a:t>Raised</a:t>
            </a:r>
          </a:p>
          <a:p>
            <a:pPr marL="457200" indent="-457200" algn="ctr">
              <a:lnSpc>
                <a:spcPts val="3920"/>
              </a:lnSpc>
            </a:pPr>
            <a:r>
              <a:rPr lang="en-US" sz="3600" dirty="0" smtClean="0">
                <a:solidFill>
                  <a:srgbClr val="0098BA"/>
                </a:solidFill>
                <a:latin typeface="Arial" panose="020B0604020202020204" pitchFamily="34" charset="0"/>
                <a:cs typeface="Arial" panose="020B0604020202020204" pitchFamily="34" charset="0"/>
              </a:rPr>
              <a:t>crosswalks</a:t>
            </a:r>
            <a:endParaRPr lang="en-US" dirty="0">
              <a:solidFill>
                <a:srgbClr val="0098BA"/>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a:t>
            </a:r>
            <a:r>
              <a:rPr lang="en-US" sz="2700" cap="all" spc="100" dirty="0" smtClean="0">
                <a:solidFill>
                  <a:schemeClr val="tx1"/>
                </a:solidFill>
                <a:latin typeface="Arial" panose="020B0604020202020204" pitchFamily="34" charset="0"/>
                <a:cs typeface="Arial" panose="020B0604020202020204" pitchFamily="34" charset="0"/>
              </a:rPr>
              <a:t>Step 2: safe and easy street crossings</a:t>
            </a:r>
            <a:endParaRPr lang="en-US" sz="2700" cap="all" spc="100" dirty="0">
              <a:solidFill>
                <a:schemeClr val="tx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14</a:t>
            </a:fld>
            <a:endParaRPr lang="en-US" sz="1125" dirty="0">
              <a:solidFill>
                <a:schemeClr val="tx1"/>
              </a:solidFill>
              <a:latin typeface="Capitals"/>
              <a:cs typeface="Capitals"/>
            </a:endParaRPr>
          </a:p>
        </p:txBody>
      </p:sp>
      <p:grpSp>
        <p:nvGrpSpPr>
          <p:cNvPr id="9" name="Group 13"/>
          <p:cNvGrpSpPr/>
          <p:nvPr/>
        </p:nvGrpSpPr>
        <p:grpSpPr>
          <a:xfrm>
            <a:off x="490087" y="1029809"/>
            <a:ext cx="8163826" cy="4798383"/>
            <a:chOff x="639024" y="1005596"/>
            <a:chExt cx="8163826" cy="4798383"/>
          </a:xfrm>
        </p:grpSpPr>
        <p:sp>
          <p:nvSpPr>
            <p:cNvPr id="11" name="TextBox 10"/>
            <p:cNvSpPr txBox="1"/>
            <p:nvPr/>
          </p:nvSpPr>
          <p:spPr>
            <a:xfrm>
              <a:off x="670371" y="1605429"/>
              <a:ext cx="3238207" cy="601447"/>
            </a:xfrm>
            <a:prstGeom prst="rect">
              <a:avLst/>
            </a:prstGeom>
            <a:noFill/>
          </p:spPr>
          <p:txBody>
            <a:bodyPr wrap="square" rtlCol="0">
              <a:spAutoFit/>
            </a:bodyPr>
            <a:lstStyle/>
            <a:p>
              <a:pPr marL="457200" indent="-457200" algn="ctr">
                <a:lnSpc>
                  <a:spcPts val="3920"/>
                </a:lnSpc>
              </a:pPr>
              <a:r>
                <a:rPr lang="en-US" sz="3600" dirty="0" smtClean="0">
                  <a:solidFill>
                    <a:srgbClr val="3E2716"/>
                  </a:solidFill>
                  <a:latin typeface="Arial" panose="020B0604020202020204" pitchFamily="34" charset="0"/>
                  <a:cs typeface="Arial" panose="020B0604020202020204" pitchFamily="34" charset="0"/>
                </a:rPr>
                <a:t>Medians</a:t>
              </a:r>
              <a:endParaRPr lang="en-US" dirty="0">
                <a:solidFill>
                  <a:srgbClr val="3E2716"/>
                </a:solidFill>
                <a:latin typeface="Arial" panose="020B0604020202020204" pitchFamily="34" charset="0"/>
                <a:cs typeface="Arial" panose="020B0604020202020204" pitchFamily="34" charset="0"/>
              </a:endParaRPr>
            </a:p>
          </p:txBody>
        </p:sp>
        <p:pic>
          <p:nvPicPr>
            <p:cNvPr id="17" name="Picture 3" descr="0001D621-E7A0-1C34-80BD80D21AC3FE77"/>
            <p:cNvPicPr>
              <a:picLocks noChangeAspect="1" noChangeArrowheads="1"/>
            </p:cNvPicPr>
            <p:nvPr/>
          </p:nvPicPr>
          <p:blipFill>
            <a:blip r:embed="rId2">
              <a:lum/>
              <a:extLst>
                <a:ext uri="{28A0092B-C50C-407E-A947-70E740481C1C}">
                  <a14:useLocalDpi xmlns:a14="http://schemas.microsoft.com/office/drawing/2010/main" val="0"/>
                </a:ext>
              </a:extLst>
            </a:blip>
            <a:srcRect l="24347" t="9215" r="4022" b="1648"/>
            <a:stretch>
              <a:fillRect/>
            </a:stretch>
          </p:blipFill>
          <p:spPr bwMode="auto">
            <a:xfrm>
              <a:off x="4835075" y="1005596"/>
              <a:ext cx="3298613" cy="2743200"/>
            </a:xfrm>
            <a:prstGeom prst="roundRect">
              <a:avLst>
                <a:gd name="adj" fmla="val 3307"/>
              </a:avLst>
            </a:prstGeom>
            <a:ln w="25400">
              <a:solidFill>
                <a:srgbClr val="3E2716"/>
              </a:solidFill>
            </a:ln>
            <a:effectLst/>
            <a:extLst>
              <a:ext uri="{909E8E84-426E-40DD-AFC4-6F175D3DCCD1}">
                <a14:hiddenFill xmlns:a14="http://schemas.microsoft.com/office/drawing/2010/main">
                  <a:solidFill>
                    <a:srgbClr val="FFFFFF"/>
                  </a:solidFill>
                </a14:hiddenFill>
              </a:ext>
            </a:extLst>
          </p:spPr>
        </p:pic>
        <p:pic>
          <p:nvPicPr>
            <p:cNvPr id="18" name="Picture 5" descr="00069400-E853-1C34-80BD80D21AC3FE77"/>
            <p:cNvPicPr>
              <a:picLocks noChangeAspect="1" noChangeArrowheads="1"/>
            </p:cNvPicPr>
            <p:nvPr/>
          </p:nvPicPr>
          <p:blipFill>
            <a:blip r:embed="rId3">
              <a:lum/>
              <a:extLst>
                <a:ext uri="{28A0092B-C50C-407E-A947-70E740481C1C}">
                  <a14:useLocalDpi xmlns:a14="http://schemas.microsoft.com/office/drawing/2010/main" val="0"/>
                </a:ext>
              </a:extLst>
            </a:blip>
            <a:srcRect l="10239" t="9087" r="7559"/>
            <a:stretch>
              <a:fillRect/>
            </a:stretch>
          </p:blipFill>
          <p:spPr bwMode="auto">
            <a:xfrm>
              <a:off x="639024" y="3060779"/>
              <a:ext cx="3300901" cy="2743200"/>
            </a:xfrm>
            <a:prstGeom prst="roundRect">
              <a:avLst>
                <a:gd name="adj" fmla="val 3307"/>
              </a:avLst>
            </a:prstGeom>
            <a:ln w="25400">
              <a:solidFill>
                <a:srgbClr val="3E2716"/>
              </a:solidFill>
            </a:ln>
            <a:effectLst/>
            <a:extLst>
              <a:ext uri="{909E8E84-426E-40DD-AFC4-6F175D3DCCD1}">
                <a14:hiddenFill xmlns:a14="http://schemas.microsoft.com/office/drawing/2010/main">
                  <a:solidFill>
                    <a:srgbClr val="FFFFFF"/>
                  </a:solidFill>
                </a14:hiddenFill>
              </a:ext>
            </a:extLst>
          </p:spPr>
        </p:pic>
        <p:sp>
          <p:nvSpPr>
            <p:cNvPr id="19" name="Rectangle 18"/>
            <p:cNvSpPr/>
            <p:nvPr/>
          </p:nvSpPr>
          <p:spPr>
            <a:xfrm>
              <a:off x="4165913" y="3988490"/>
              <a:ext cx="4636937" cy="1759456"/>
            </a:xfrm>
            <a:prstGeom prst="rect">
              <a:avLst/>
            </a:prstGeom>
          </p:spPr>
          <p:txBody>
            <a:bodyPr wrap="square">
              <a:spAutoFit/>
            </a:bodyPr>
            <a:lstStyle/>
            <a:p>
              <a:pPr marL="365760" lvl="1" indent="-365760">
                <a:lnSpc>
                  <a:spcPts val="2620"/>
                </a:lnSpc>
                <a:buClr>
                  <a:schemeClr val="tx1"/>
                </a:buClr>
                <a:buFont typeface="Arial"/>
                <a:buChar char="•"/>
                <a:defRPr/>
              </a:pPr>
              <a:r>
                <a:rPr lang="en-US" sz="2400" dirty="0" smtClean="0">
                  <a:latin typeface="Arial" panose="020B0604020202020204" pitchFamily="34" charset="0"/>
                  <a:ea typeface="ＭＳ Ｐゴシック" pitchFamily="34" charset="-128"/>
                  <a:cs typeface="Arial" panose="020B0604020202020204" pitchFamily="34" charset="0"/>
                </a:rPr>
                <a:t>Shorten the crossing distance</a:t>
              </a:r>
            </a:p>
            <a:p>
              <a:pPr marL="365760" lvl="1" indent="-365760">
                <a:lnSpc>
                  <a:spcPts val="2620"/>
                </a:lnSpc>
                <a:buClr>
                  <a:schemeClr val="tx1"/>
                </a:buClr>
                <a:buFont typeface="Arial"/>
                <a:buChar char="•"/>
                <a:defRPr/>
              </a:pPr>
              <a:endParaRPr lang="en-US" sz="2400" dirty="0" smtClean="0">
                <a:latin typeface="Arial" panose="020B0604020202020204" pitchFamily="34" charset="0"/>
                <a:ea typeface="ＭＳ Ｐゴシック" pitchFamily="34" charset="-128"/>
                <a:cs typeface="Arial" panose="020B0604020202020204" pitchFamily="34" charset="0"/>
              </a:endParaRPr>
            </a:p>
            <a:p>
              <a:pPr marL="365760" lvl="1" indent="-365760">
                <a:lnSpc>
                  <a:spcPts val="2620"/>
                </a:lnSpc>
                <a:buClr>
                  <a:schemeClr val="tx1"/>
                </a:buClr>
                <a:buFont typeface="Arial"/>
                <a:buChar char="•"/>
                <a:defRPr/>
              </a:pPr>
              <a:r>
                <a:rPr lang="en-US" sz="2400" dirty="0" smtClean="0">
                  <a:latin typeface="Arial" panose="020B0604020202020204" pitchFamily="34" charset="0"/>
                  <a:ea typeface="ＭＳ Ｐゴシック" pitchFamily="34" charset="-128"/>
                  <a:cs typeface="Arial" panose="020B0604020202020204" pitchFamily="34" charset="0"/>
                </a:rPr>
                <a:t>Provide refuge for pedestrians</a:t>
              </a:r>
            </a:p>
            <a:p>
              <a:pPr marL="365760" lvl="1" indent="-365760">
                <a:lnSpc>
                  <a:spcPts val="2620"/>
                </a:lnSpc>
                <a:buClr>
                  <a:schemeClr val="tx1"/>
                </a:buClr>
                <a:buFont typeface="Arial"/>
                <a:buChar char="•"/>
                <a:defRPr/>
              </a:pPr>
              <a:endParaRPr lang="en-US" sz="2400" dirty="0" smtClean="0">
                <a:latin typeface="Arial" panose="020B0604020202020204" pitchFamily="34" charset="0"/>
                <a:ea typeface="ＭＳ Ｐゴシック" pitchFamily="34" charset="-128"/>
                <a:cs typeface="Arial" panose="020B0604020202020204" pitchFamily="34" charset="0"/>
              </a:endParaRPr>
            </a:p>
            <a:p>
              <a:pPr marL="365760" lvl="1" indent="-365760">
                <a:lnSpc>
                  <a:spcPts val="2620"/>
                </a:lnSpc>
                <a:buClr>
                  <a:schemeClr val="tx1"/>
                </a:buClr>
                <a:buFont typeface="Arial"/>
                <a:buChar char="•"/>
                <a:defRPr/>
              </a:pPr>
              <a:r>
                <a:rPr lang="en-US" sz="2400" dirty="0" smtClean="0">
                  <a:latin typeface="Arial" panose="020B0604020202020204" pitchFamily="34" charset="0"/>
                  <a:ea typeface="ＭＳ Ｐゴシック" pitchFamily="34" charset="-128"/>
                  <a:cs typeface="Arial" panose="020B0604020202020204" pitchFamily="34" charset="0"/>
                </a:rPr>
                <a:t>May slow traffic</a:t>
              </a:r>
            </a:p>
          </p:txBody>
        </p:sp>
      </p:grpSp>
      <p:sp>
        <p:nvSpPr>
          <p:cNvPr id="14" name="Oval 13"/>
          <p:cNvSpPr/>
          <p:nvPr/>
        </p:nvSpPr>
        <p:spPr>
          <a:xfrm>
            <a:off x="5096291" y="1261985"/>
            <a:ext cx="776578" cy="776578"/>
          </a:xfrm>
          <a:prstGeom prst="ellipse">
            <a:avLst/>
          </a:prstGeom>
          <a:noFill/>
          <a:ln w="25400">
            <a:solidFill>
              <a:srgbClr val="CD09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714160" y="1787817"/>
            <a:ext cx="1067796" cy="1067796"/>
          </a:xfrm>
          <a:prstGeom prst="ellipse">
            <a:avLst/>
          </a:prstGeom>
          <a:noFill/>
          <a:ln w="25400">
            <a:solidFill>
              <a:srgbClr val="CD09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87155" y="856576"/>
            <a:ext cx="4343223" cy="601447"/>
          </a:xfrm>
          <a:prstGeom prst="rect">
            <a:avLst/>
          </a:prstGeom>
          <a:noFill/>
        </p:spPr>
        <p:txBody>
          <a:bodyPr wrap="square" rtlCol="0">
            <a:spAutoFit/>
          </a:bodyPr>
          <a:lstStyle/>
          <a:p>
            <a:pPr marL="457200" indent="-457200" algn="ctr">
              <a:lnSpc>
                <a:spcPts val="3920"/>
              </a:lnSpc>
            </a:pPr>
            <a:r>
              <a:rPr lang="en-US" sz="3600" dirty="0" smtClean="0">
                <a:solidFill>
                  <a:srgbClr val="791344"/>
                </a:solidFill>
                <a:latin typeface="Arial" panose="020B0604020202020204" pitchFamily="34" charset="0"/>
                <a:cs typeface="Arial" panose="020B0604020202020204" pitchFamily="34" charset="0"/>
              </a:rPr>
              <a:t>Curb Extensions</a:t>
            </a:r>
          </a:p>
        </p:txBody>
      </p:sp>
      <p:sp>
        <p:nvSpPr>
          <p:cNvPr id="12" name="Rectangle 11"/>
          <p:cNvSpPr/>
          <p:nvPr/>
        </p:nvSpPr>
        <p:spPr>
          <a:xfrm>
            <a:off x="440298" y="1677729"/>
            <a:ext cx="4636937" cy="1759456"/>
          </a:xfrm>
          <a:prstGeom prst="rect">
            <a:avLst/>
          </a:prstGeom>
        </p:spPr>
        <p:txBody>
          <a:bodyPr wrap="square">
            <a:spAutoFit/>
          </a:bodyPr>
          <a:lstStyle/>
          <a:p>
            <a:pPr marL="365760" lvl="1" indent="-365760">
              <a:lnSpc>
                <a:spcPts val="2620"/>
              </a:lnSpc>
              <a:buClr>
                <a:schemeClr val="tx1"/>
              </a:buClr>
              <a:buFont typeface="Arial"/>
              <a:buChar char="•"/>
              <a:defRPr/>
            </a:pPr>
            <a:r>
              <a:rPr lang="en-US" sz="2400" dirty="0" smtClean="0">
                <a:latin typeface="Arial" panose="020B0604020202020204" pitchFamily="34" charset="0"/>
                <a:ea typeface="ＭＳ Ｐゴシック" pitchFamily="34" charset="-128"/>
                <a:cs typeface="Arial" panose="020B0604020202020204" pitchFamily="34" charset="0"/>
              </a:rPr>
              <a:t>Shorten the crossing distance</a:t>
            </a:r>
          </a:p>
          <a:p>
            <a:pPr marL="365760" lvl="1" indent="-365760">
              <a:lnSpc>
                <a:spcPts val="2620"/>
              </a:lnSpc>
              <a:buClr>
                <a:schemeClr val="tx1"/>
              </a:buClr>
              <a:buFont typeface="Arial"/>
              <a:buChar char="•"/>
              <a:defRPr/>
            </a:pPr>
            <a:endParaRPr lang="en-US" sz="2400" dirty="0" smtClean="0">
              <a:latin typeface="Arial" panose="020B0604020202020204" pitchFamily="34" charset="0"/>
              <a:ea typeface="ＭＳ Ｐゴシック" pitchFamily="34" charset="-128"/>
              <a:cs typeface="Arial" panose="020B0604020202020204" pitchFamily="34" charset="0"/>
            </a:endParaRPr>
          </a:p>
          <a:p>
            <a:pPr marL="365760" lvl="1" indent="-365760">
              <a:lnSpc>
                <a:spcPts val="2620"/>
              </a:lnSpc>
              <a:buClr>
                <a:schemeClr val="tx1"/>
              </a:buClr>
              <a:buFont typeface="Arial"/>
              <a:buChar char="•"/>
              <a:defRPr/>
            </a:pPr>
            <a:r>
              <a:rPr lang="en-US" sz="2400" dirty="0" smtClean="0">
                <a:latin typeface="Arial" panose="020B0604020202020204" pitchFamily="34" charset="0"/>
                <a:ea typeface="ＭＳ Ｐゴシック" pitchFamily="34" charset="-128"/>
                <a:cs typeface="Arial" panose="020B0604020202020204" pitchFamily="34" charset="0"/>
              </a:rPr>
              <a:t>Driver can see pedestrians</a:t>
            </a:r>
          </a:p>
          <a:p>
            <a:pPr marL="365760" lvl="1" indent="-365760">
              <a:lnSpc>
                <a:spcPts val="2620"/>
              </a:lnSpc>
              <a:buClr>
                <a:schemeClr val="tx1"/>
              </a:buClr>
              <a:buFont typeface="Arial"/>
              <a:buChar char="•"/>
              <a:defRPr/>
            </a:pPr>
            <a:endParaRPr lang="en-US" sz="2400" dirty="0" smtClean="0">
              <a:latin typeface="Arial" panose="020B0604020202020204" pitchFamily="34" charset="0"/>
              <a:ea typeface="ＭＳ Ｐゴシック" pitchFamily="34" charset="-128"/>
              <a:cs typeface="Arial" panose="020B0604020202020204" pitchFamily="34" charset="0"/>
            </a:endParaRPr>
          </a:p>
          <a:p>
            <a:pPr marL="365760" lvl="1" indent="-365760">
              <a:lnSpc>
                <a:spcPts val="2620"/>
              </a:lnSpc>
              <a:buClr>
                <a:schemeClr val="tx1"/>
              </a:buClr>
              <a:buFont typeface="Arial"/>
              <a:buChar char="•"/>
              <a:defRPr/>
            </a:pPr>
            <a:r>
              <a:rPr lang="en-US" sz="2400" dirty="0" smtClean="0">
                <a:latin typeface="Arial" panose="020B0604020202020204" pitchFamily="34" charset="0"/>
                <a:ea typeface="ＭＳ Ｐゴシック" pitchFamily="34" charset="-128"/>
                <a:cs typeface="Arial" panose="020B0604020202020204" pitchFamily="34" charset="0"/>
              </a:rPr>
              <a:t>Slows cars in intersection</a:t>
            </a:r>
          </a:p>
        </p:txBody>
      </p:sp>
      <p:pic>
        <p:nvPicPr>
          <p:cNvPr id="11" name="Picture 4" descr="ACFNGI0EbyIa"/>
          <p:cNvPicPr>
            <a:picLocks noChangeAspect="1" noChangeArrowheads="1"/>
          </p:cNvPicPr>
          <p:nvPr/>
        </p:nvPicPr>
        <p:blipFill>
          <a:blip r:embed="rId2">
            <a:lum/>
            <a:extLst>
              <a:ext uri="{28A0092B-C50C-407E-A947-70E740481C1C}">
                <a14:useLocalDpi xmlns:a14="http://schemas.microsoft.com/office/drawing/2010/main" val="0"/>
              </a:ext>
            </a:extLst>
          </a:blip>
          <a:srcRect l="3695"/>
          <a:stretch>
            <a:fillRect/>
          </a:stretch>
        </p:blipFill>
        <p:spPr bwMode="auto">
          <a:xfrm>
            <a:off x="5821240" y="883608"/>
            <a:ext cx="2784299" cy="1924672"/>
          </a:xfrm>
          <a:prstGeom prst="roundRect">
            <a:avLst>
              <a:gd name="adj" fmla="val 3307"/>
            </a:avLst>
          </a:prstGeom>
          <a:ln w="25400">
            <a:solidFill>
              <a:srgbClr val="791344"/>
            </a:solidFill>
          </a:ln>
          <a:effectLst/>
          <a:extLst>
            <a:ext uri="{909E8E84-426E-40DD-AFC4-6F175D3DCCD1}">
              <a14:hiddenFill xmlns:a14="http://schemas.microsoft.com/office/drawing/2010/main">
                <a:solidFill>
                  <a:srgbClr val="FFFFFF"/>
                </a:solidFill>
              </a14:hiddenFill>
            </a:ext>
          </a:extLst>
        </p:spPr>
      </p:pic>
      <p:pic>
        <p:nvPicPr>
          <p:cNvPr id="13" name="Picture 2" descr="Y:\Resources\Photos\bulbout2.jpg"/>
          <p:cNvPicPr>
            <a:picLocks noChangeAspect="1" noChangeArrowheads="1"/>
          </p:cNvPicPr>
          <p:nvPr/>
        </p:nvPicPr>
        <p:blipFill>
          <a:blip r:embed="rId3">
            <a:lum/>
            <a:extLst>
              <a:ext uri="{28A0092B-C50C-407E-A947-70E740481C1C}">
                <a14:useLocalDpi xmlns:a14="http://schemas.microsoft.com/office/drawing/2010/main" val="0"/>
              </a:ext>
            </a:extLst>
          </a:blip>
          <a:stretch>
            <a:fillRect/>
          </a:stretch>
        </p:blipFill>
        <p:spPr bwMode="auto">
          <a:xfrm>
            <a:off x="4762639" y="3077250"/>
            <a:ext cx="3842900" cy="2887665"/>
          </a:xfrm>
          <a:prstGeom prst="roundRect">
            <a:avLst>
              <a:gd name="adj" fmla="val 3307"/>
            </a:avLst>
          </a:prstGeom>
          <a:ln w="25400">
            <a:solidFill>
              <a:srgbClr val="791344"/>
            </a:solidFill>
          </a:ln>
          <a:effectLst/>
          <a:extLst>
            <a:ext uri="{909E8E84-426E-40DD-AFC4-6F175D3DCCD1}">
              <a14:hiddenFill xmlns:a14="http://schemas.microsoft.com/office/drawing/2010/main">
                <a:solidFill>
                  <a:srgbClr val="FFFFFF"/>
                </a:solidFill>
              </a14:hiddenFill>
            </a:ext>
          </a:extLst>
        </p:spPr>
      </p:pic>
      <p:pic>
        <p:nvPicPr>
          <p:cNvPr id="14" name="Picture 7" descr="1"/>
          <p:cNvPicPr>
            <a:picLocks noChangeAspect="1" noChangeArrowheads="1"/>
          </p:cNvPicPr>
          <p:nvPr/>
        </p:nvPicPr>
        <p:blipFill>
          <a:blip r:embed="rId4">
            <a:lum/>
            <a:extLst>
              <a:ext uri="{28A0092B-C50C-407E-A947-70E740481C1C}">
                <a14:useLocalDpi xmlns:a14="http://schemas.microsoft.com/office/drawing/2010/main" val="0"/>
              </a:ext>
            </a:extLst>
          </a:blip>
          <a:stretch>
            <a:fillRect/>
          </a:stretch>
        </p:blipFill>
        <p:spPr bwMode="auto">
          <a:xfrm>
            <a:off x="578410" y="3850156"/>
            <a:ext cx="3570603" cy="2114759"/>
          </a:xfrm>
          <a:prstGeom prst="roundRect">
            <a:avLst>
              <a:gd name="adj" fmla="val 3307"/>
            </a:avLst>
          </a:prstGeom>
          <a:ln w="25400">
            <a:solidFill>
              <a:srgbClr val="791344"/>
            </a:solidFill>
          </a:ln>
          <a:effectLst/>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21" name="Rounded Rectangle 20"/>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a:t>
            </a:r>
            <a:r>
              <a:rPr lang="en-US" sz="2700" cap="all" spc="100" dirty="0" smtClean="0">
                <a:solidFill>
                  <a:schemeClr val="tx1"/>
                </a:solidFill>
                <a:latin typeface="Arial" panose="020B0604020202020204" pitchFamily="34" charset="0"/>
                <a:cs typeface="Arial" panose="020B0604020202020204" pitchFamily="34" charset="0"/>
              </a:rPr>
              <a:t>Step 2: safe and easy street crossings</a:t>
            </a:r>
            <a:endParaRPr lang="en-US" sz="2700" cap="all" spc="100" dirty="0">
              <a:solidFill>
                <a:schemeClr val="tx1"/>
              </a:solidFill>
              <a:latin typeface="Arial" panose="020B0604020202020204" pitchFamily="34" charset="0"/>
              <a:cs typeface="Arial" panose="020B0604020202020204" pitchFamily="34" charset="0"/>
            </a:endParaRPr>
          </a:p>
        </p:txBody>
      </p:sp>
      <p:sp>
        <p:nvSpPr>
          <p:cNvPr id="22" name="Oval 21"/>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15</a:t>
            </a:fld>
            <a:endParaRPr lang="en-US" sz="1125" dirty="0">
              <a:solidFill>
                <a:schemeClr val="tx1"/>
              </a:solidFill>
              <a:latin typeface="Capitals"/>
              <a:cs typeface="Capital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50432" y="706703"/>
            <a:ext cx="8405006" cy="592470"/>
          </a:xfrm>
          <a:prstGeom prst="rect">
            <a:avLst/>
          </a:prstGeom>
          <a:noFill/>
        </p:spPr>
        <p:txBody>
          <a:bodyPr wrap="square" rtlCol="0" anchor="t">
            <a:spAutoFit/>
          </a:bodyPr>
          <a:lstStyle/>
          <a:p>
            <a:pPr marL="457200" indent="-457200" algn="ctr" defTabSz="457200" fontAlgn="auto">
              <a:lnSpc>
                <a:spcPts val="3920"/>
              </a:lnSpc>
              <a:spcBef>
                <a:spcPts val="0"/>
              </a:spcBef>
              <a:spcAft>
                <a:spcPts val="0"/>
              </a:spcAft>
            </a:pPr>
            <a:r>
              <a:rPr lang="en-US" sz="2600" dirty="0" smtClean="0">
                <a:solidFill>
                  <a:srgbClr val="C10C20"/>
                </a:solidFill>
                <a:latin typeface="Arial" panose="020B0604020202020204" pitchFamily="34" charset="0"/>
                <a:cs typeface="Arial" panose="020B0604020202020204" pitchFamily="34" charset="0"/>
              </a:rPr>
              <a:t>Not Recommended as a Traffic Calming Tool:</a:t>
            </a:r>
          </a:p>
        </p:txBody>
      </p:sp>
      <p:sp>
        <p:nvSpPr>
          <p:cNvPr id="20" name="Text Box 3"/>
          <p:cNvSpPr txBox="1">
            <a:spLocks noChangeArrowheads="1"/>
          </p:cNvSpPr>
          <p:nvPr/>
        </p:nvSpPr>
        <p:spPr bwMode="auto">
          <a:xfrm>
            <a:off x="1122003" y="5713961"/>
            <a:ext cx="7714149" cy="497715"/>
          </a:xfrm>
          <a:prstGeom prst="rect">
            <a:avLst/>
          </a:prstGeom>
          <a:noFill/>
          <a:ln w="9525">
            <a:noFill/>
            <a:miter lim="800000"/>
            <a:headEnd/>
            <a:tailEnd/>
          </a:ln>
        </p:spPr>
        <p:txBody>
          <a:bodyPr wrap="square" lIns="96661" tIns="48331" rIns="96661" bIns="48331">
            <a:spAutoFit/>
          </a:bodyPr>
          <a:lstStyle/>
          <a:p>
            <a:pPr defTabSz="966788" eaLnBrk="0" hangingPunct="0">
              <a:defRPr/>
            </a:pPr>
            <a:r>
              <a:rPr lang="en-US" altLang="en-US" sz="1300" cap="all" dirty="0">
                <a:latin typeface="ITC Franklin Gothic Std Dm Cd"/>
                <a:cs typeface="ITC Franklin Gothic Std Dm Cd"/>
              </a:rPr>
              <a:t>Stop</a:t>
            </a:r>
            <a:r>
              <a:rPr lang="en-US" altLang="en-US" sz="1300" cap="all" dirty="0" smtClean="0">
                <a:latin typeface="ITC Franklin Gothic Std Dm Cd"/>
                <a:cs typeface="ITC Franklin Gothic Std Dm Cd"/>
              </a:rPr>
              <a:t>	 	</a:t>
            </a:r>
            <a:r>
              <a:rPr lang="en-US" altLang="en-US" sz="1300" cap="all" dirty="0">
                <a:latin typeface="ITC Franklin Gothic Std Dm Cd"/>
                <a:cs typeface="ITC Franklin Gothic Std Dm Cd"/>
              </a:rPr>
              <a:t> </a:t>
            </a:r>
            <a:r>
              <a:rPr lang="en-US" altLang="en-US" sz="1300" cap="all" dirty="0" smtClean="0">
                <a:latin typeface="ITC Franklin Gothic Std Dm Cd"/>
                <a:cs typeface="ITC Franklin Gothic Std Dm Cd"/>
              </a:rPr>
              <a:t>      Stop	 	                   Stop                                       </a:t>
            </a:r>
            <a:r>
              <a:rPr lang="en-US" altLang="en-US" sz="1300" cap="all" dirty="0" err="1" smtClean="0">
                <a:latin typeface="ITC Franklin Gothic Std Dm Cd"/>
                <a:cs typeface="ITC Franklin Gothic Std Dm Cd"/>
              </a:rPr>
              <a:t>STOP</a:t>
            </a:r>
            <a:r>
              <a:rPr lang="en-US" altLang="en-US" sz="1300" cap="all" dirty="0" smtClean="0">
                <a:latin typeface="ITC Franklin Gothic Std Dm Cd"/>
                <a:cs typeface="ITC Franklin Gothic Std Dm Cd"/>
              </a:rPr>
              <a:t> 	</a:t>
            </a:r>
            <a:endParaRPr lang="en-US" altLang="en-US" sz="1300" cap="all" dirty="0">
              <a:latin typeface="ITC Franklin Gothic Std Dm Cd"/>
              <a:cs typeface="ITC Franklin Gothic Std Dm Cd"/>
            </a:endParaRPr>
          </a:p>
        </p:txBody>
      </p:sp>
      <p:sp>
        <p:nvSpPr>
          <p:cNvPr id="23" name="Text Box 6"/>
          <p:cNvSpPr txBox="1">
            <a:spLocks noChangeArrowheads="1"/>
          </p:cNvSpPr>
          <p:nvPr/>
        </p:nvSpPr>
        <p:spPr bwMode="auto">
          <a:xfrm>
            <a:off x="445490" y="3390778"/>
            <a:ext cx="1087154" cy="2288377"/>
          </a:xfrm>
          <a:prstGeom prst="rect">
            <a:avLst/>
          </a:prstGeom>
          <a:noFill/>
          <a:ln w="9525">
            <a:noFill/>
            <a:miter lim="800000"/>
            <a:headEnd/>
            <a:tailEnd/>
          </a:ln>
        </p:spPr>
        <p:txBody>
          <a:bodyPr wrap="square" lIns="96661" tIns="48331" rIns="96661" bIns="48331">
            <a:spAutoFit/>
          </a:bodyPr>
          <a:lstStyle/>
          <a:p>
            <a:pPr defTabSz="966788" eaLnBrk="0" hangingPunct="0">
              <a:lnSpc>
                <a:spcPts val="1850"/>
              </a:lnSpc>
              <a:defRPr/>
            </a:pPr>
            <a:r>
              <a:rPr lang="en-US" altLang="en-US" sz="1500" dirty="0">
                <a:latin typeface="ITC Franklin Gothic Std Dm Cd"/>
                <a:cs typeface="ITC Franklin Gothic Std Dm Cd"/>
              </a:rPr>
              <a:t>40 mph</a:t>
            </a:r>
          </a:p>
          <a:p>
            <a:pPr defTabSz="966788" eaLnBrk="0" hangingPunct="0">
              <a:lnSpc>
                <a:spcPts val="1850"/>
              </a:lnSpc>
              <a:defRPr/>
            </a:pPr>
            <a:endParaRPr lang="en-US" altLang="en-US" sz="1500" dirty="0">
              <a:latin typeface="ITC Franklin Gothic Std Dm Cd"/>
              <a:cs typeface="ITC Franklin Gothic Std Dm Cd"/>
            </a:endParaRPr>
          </a:p>
          <a:p>
            <a:pPr defTabSz="966788" eaLnBrk="0" hangingPunct="0">
              <a:lnSpc>
                <a:spcPts val="1850"/>
              </a:lnSpc>
              <a:defRPr/>
            </a:pPr>
            <a:r>
              <a:rPr lang="en-US" altLang="en-US" sz="1500" dirty="0">
                <a:latin typeface="ITC Franklin Gothic Std Dm Cd"/>
                <a:cs typeface="ITC Franklin Gothic Std Dm Cd"/>
              </a:rPr>
              <a:t>30 mph</a:t>
            </a:r>
          </a:p>
          <a:p>
            <a:pPr defTabSz="966788" eaLnBrk="0" hangingPunct="0">
              <a:lnSpc>
                <a:spcPts val="1850"/>
              </a:lnSpc>
              <a:defRPr/>
            </a:pPr>
            <a:endParaRPr lang="en-US" altLang="en-US" sz="1500" dirty="0">
              <a:latin typeface="ITC Franklin Gothic Std Dm Cd"/>
              <a:cs typeface="ITC Franklin Gothic Std Dm Cd"/>
            </a:endParaRPr>
          </a:p>
          <a:p>
            <a:pPr defTabSz="966788" eaLnBrk="0" hangingPunct="0">
              <a:lnSpc>
                <a:spcPts val="1850"/>
              </a:lnSpc>
              <a:defRPr/>
            </a:pPr>
            <a:r>
              <a:rPr lang="en-US" altLang="en-US" sz="1500" dirty="0">
                <a:latin typeface="ITC Franklin Gothic Std Dm Cd"/>
                <a:cs typeface="ITC Franklin Gothic Std Dm Cd"/>
              </a:rPr>
              <a:t>20 mph</a:t>
            </a:r>
          </a:p>
          <a:p>
            <a:pPr defTabSz="966788" eaLnBrk="0" hangingPunct="0">
              <a:lnSpc>
                <a:spcPts val="1850"/>
              </a:lnSpc>
              <a:defRPr/>
            </a:pPr>
            <a:endParaRPr lang="en-US" altLang="en-US" sz="1500" dirty="0">
              <a:latin typeface="ITC Franklin Gothic Std Dm Cd"/>
              <a:cs typeface="ITC Franklin Gothic Std Dm Cd"/>
            </a:endParaRPr>
          </a:p>
          <a:p>
            <a:pPr defTabSz="966788" eaLnBrk="0" hangingPunct="0">
              <a:lnSpc>
                <a:spcPts val="1850"/>
              </a:lnSpc>
              <a:defRPr/>
            </a:pPr>
            <a:r>
              <a:rPr lang="en-US" altLang="en-US" sz="1500" dirty="0">
                <a:latin typeface="ITC Franklin Gothic Std Dm Cd"/>
                <a:cs typeface="ITC Franklin Gothic Std Dm Cd"/>
              </a:rPr>
              <a:t>10 mph</a:t>
            </a:r>
          </a:p>
          <a:p>
            <a:pPr defTabSz="966788" eaLnBrk="0" hangingPunct="0">
              <a:lnSpc>
                <a:spcPts val="1850"/>
              </a:lnSpc>
              <a:defRPr/>
            </a:pPr>
            <a:endParaRPr lang="en-US" altLang="en-US" sz="1500" dirty="0">
              <a:latin typeface="ITC Franklin Gothic Std Dm Cd"/>
              <a:cs typeface="ITC Franklin Gothic Std Dm Cd"/>
            </a:endParaRPr>
          </a:p>
          <a:p>
            <a:pPr defTabSz="966788" eaLnBrk="0" hangingPunct="0">
              <a:lnSpc>
                <a:spcPts val="1850"/>
              </a:lnSpc>
              <a:defRPr/>
            </a:pPr>
            <a:r>
              <a:rPr lang="en-US" altLang="en-US" sz="1500" dirty="0">
                <a:latin typeface="ITC Franklin Gothic Std Dm Cd"/>
                <a:cs typeface="ITC Franklin Gothic Std Dm Cd"/>
              </a:rPr>
              <a:t>0 mph</a:t>
            </a:r>
          </a:p>
        </p:txBody>
      </p:sp>
      <p:sp>
        <p:nvSpPr>
          <p:cNvPr id="26" name="Line 9"/>
          <p:cNvSpPr>
            <a:spLocks noChangeShapeType="1"/>
          </p:cNvSpPr>
          <p:nvPr/>
        </p:nvSpPr>
        <p:spPr bwMode="auto">
          <a:xfrm>
            <a:off x="1359265" y="5680320"/>
            <a:ext cx="7174506" cy="495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 name="Group 39"/>
          <p:cNvGrpSpPr/>
          <p:nvPr/>
        </p:nvGrpSpPr>
        <p:grpSpPr>
          <a:xfrm>
            <a:off x="520874" y="1291206"/>
            <a:ext cx="8102252" cy="1015663"/>
            <a:chOff x="440299" y="1472630"/>
            <a:chExt cx="8102252" cy="1015663"/>
          </a:xfrm>
        </p:grpSpPr>
        <p:sp>
          <p:nvSpPr>
            <p:cNvPr id="38" name="Rectangle 37"/>
            <p:cNvSpPr/>
            <p:nvPr/>
          </p:nvSpPr>
          <p:spPr>
            <a:xfrm>
              <a:off x="440299" y="1472630"/>
              <a:ext cx="2833162" cy="958660"/>
            </a:xfrm>
            <a:prstGeom prst="rect">
              <a:avLst/>
            </a:prstGeom>
          </p:spPr>
          <p:txBody>
            <a:bodyPr wrap="square">
              <a:spAutoFit/>
            </a:bodyPr>
            <a:lstStyle/>
            <a:p>
              <a:pPr marL="365760" lvl="1" indent="-365760">
                <a:lnSpc>
                  <a:spcPts val="3620"/>
                </a:lnSpc>
                <a:buClr>
                  <a:schemeClr val="tx1"/>
                </a:buClr>
                <a:buFont typeface="Arial"/>
                <a:buChar char="•"/>
                <a:defRPr/>
              </a:pPr>
              <a:r>
                <a:rPr lang="en-US" sz="2000" dirty="0" smtClean="0">
                  <a:latin typeface="Arial" panose="020B0604020202020204" pitchFamily="34" charset="0"/>
                  <a:ea typeface="ＭＳ Ｐゴシック" pitchFamily="34" charset="-128"/>
                  <a:cs typeface="Arial" panose="020B0604020202020204" pitchFamily="34" charset="0"/>
                </a:rPr>
                <a:t>Stop signs</a:t>
              </a:r>
            </a:p>
            <a:p>
              <a:pPr marL="365760" lvl="1" indent="-365760">
                <a:lnSpc>
                  <a:spcPts val="3620"/>
                </a:lnSpc>
                <a:buClr>
                  <a:schemeClr val="tx1"/>
                </a:buClr>
                <a:buFont typeface="Arial"/>
                <a:buChar char="•"/>
                <a:defRPr/>
              </a:pPr>
              <a:r>
                <a:rPr lang="en-US" sz="2000" dirty="0" smtClean="0">
                  <a:latin typeface="Arial" panose="020B0604020202020204" pitchFamily="34" charset="0"/>
                  <a:ea typeface="ＭＳ Ｐゴシック" pitchFamily="34" charset="-128"/>
                  <a:cs typeface="Arial" panose="020B0604020202020204" pitchFamily="34" charset="0"/>
                </a:rPr>
                <a:t>Speed limit signs</a:t>
              </a:r>
            </a:p>
          </p:txBody>
        </p:sp>
        <p:sp>
          <p:nvSpPr>
            <p:cNvPr id="39" name="Rectangle 38"/>
            <p:cNvSpPr/>
            <p:nvPr/>
          </p:nvSpPr>
          <p:spPr>
            <a:xfrm>
              <a:off x="3305013" y="1472630"/>
              <a:ext cx="5237538" cy="1015663"/>
            </a:xfrm>
            <a:prstGeom prst="rect">
              <a:avLst/>
            </a:prstGeom>
          </p:spPr>
          <p:txBody>
            <a:bodyPr wrap="square">
              <a:spAutoFit/>
            </a:bodyPr>
            <a:lstStyle/>
            <a:p>
              <a:pPr marL="365760" lvl="1" indent="-365760">
                <a:lnSpc>
                  <a:spcPts val="3620"/>
                </a:lnSpc>
                <a:buClr>
                  <a:schemeClr val="tx1"/>
                </a:buClr>
                <a:buFont typeface="Arial"/>
                <a:buChar char="•"/>
                <a:defRPr/>
              </a:pPr>
              <a:r>
                <a:rPr lang="en-US" sz="2000" dirty="0" smtClean="0">
                  <a:latin typeface="Arial" panose="020B0604020202020204" pitchFamily="34" charset="0"/>
                  <a:ea typeface="ＭＳ Ｐゴシック" pitchFamily="34" charset="-128"/>
                  <a:cs typeface="Arial" panose="020B0604020202020204" pitchFamily="34" charset="0"/>
                </a:rPr>
                <a:t>Speed bumps </a:t>
              </a:r>
              <a:r>
                <a:rPr lang="en-US" sz="1600" i="1" dirty="0" smtClean="0">
                  <a:latin typeface="Arial" panose="020B0604020202020204" pitchFamily="34" charset="0"/>
                  <a:ea typeface="ＭＳ Ｐゴシック" pitchFamily="34" charset="-128"/>
                  <a:cs typeface="Arial" panose="020B0604020202020204" pitchFamily="34" charset="0"/>
                </a:rPr>
                <a:t>(except in some situations)</a:t>
              </a:r>
            </a:p>
            <a:p>
              <a:pPr marL="365760" lvl="1" indent="-365760">
                <a:lnSpc>
                  <a:spcPts val="3620"/>
                </a:lnSpc>
                <a:buClr>
                  <a:schemeClr val="tx1"/>
                </a:buClr>
                <a:buFont typeface="Arial"/>
                <a:buChar char="•"/>
                <a:defRPr/>
              </a:pPr>
              <a:r>
                <a:rPr lang="en-US" sz="2000" dirty="0" smtClean="0">
                  <a:latin typeface="Arial" panose="020B0604020202020204" pitchFamily="34" charset="0"/>
                  <a:ea typeface="ＭＳ Ｐゴシック" pitchFamily="34" charset="-128"/>
                  <a:cs typeface="Arial" panose="020B0604020202020204" pitchFamily="34" charset="0"/>
                </a:rPr>
                <a:t>Law enforcement alone</a:t>
              </a:r>
            </a:p>
          </p:txBody>
        </p:sp>
      </p:grpSp>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50" dirty="0" smtClean="0">
                <a:solidFill>
                  <a:schemeClr val="tx1"/>
                </a:solidFill>
                <a:latin typeface="Berthold City Bold"/>
                <a:cs typeface="Berthold City Bold"/>
              </a:rPr>
              <a:t>  </a:t>
            </a:r>
            <a:r>
              <a:rPr lang="en-US" sz="2400" kern="0" cap="all" spc="150" dirty="0" smtClean="0">
                <a:solidFill>
                  <a:schemeClr val="tx1"/>
                </a:solidFill>
                <a:latin typeface="Arial" panose="020B0604020202020204" pitchFamily="34" charset="0"/>
                <a:cs typeface="Arial" panose="020B0604020202020204" pitchFamily="34" charset="0"/>
              </a:rPr>
              <a:t>step 3: Slow cars down </a:t>
            </a:r>
            <a:r>
              <a:rPr lang="en-US" sz="2000" kern="0" cap="all" spc="150" dirty="0" smtClean="0">
                <a:solidFill>
                  <a:schemeClr val="tx1"/>
                </a:solidFill>
                <a:latin typeface="Arial" panose="020B0604020202020204" pitchFamily="34" charset="0"/>
                <a:cs typeface="Arial" panose="020B0604020202020204" pitchFamily="34" charset="0"/>
              </a:rPr>
              <a:t>(Traffic Calming)</a:t>
            </a:r>
            <a:endParaRPr lang="en-US" sz="20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16</a:t>
            </a:fld>
            <a:endParaRPr lang="en-US" sz="1125" dirty="0">
              <a:solidFill>
                <a:schemeClr val="tx1"/>
              </a:solidFill>
              <a:latin typeface="Capitals"/>
              <a:cs typeface="Capitals"/>
            </a:endParaRPr>
          </a:p>
        </p:txBody>
      </p:sp>
      <p:sp>
        <p:nvSpPr>
          <p:cNvPr id="24" name="Right Arrow 23"/>
          <p:cNvSpPr/>
          <p:nvPr/>
        </p:nvSpPr>
        <p:spPr>
          <a:xfrm rot="5400000">
            <a:off x="5061879" y="4095389"/>
            <a:ext cx="2002179" cy="323586"/>
          </a:xfrm>
          <a:prstGeom prst="rightArrow">
            <a:avLst/>
          </a:prstGeom>
          <a:gradFill flip="none" rotWithShape="1">
            <a:gsLst>
              <a:gs pos="0">
                <a:srgbClr val="600D13"/>
              </a:gs>
              <a:gs pos="100000">
                <a:srgbClr val="CD0920"/>
              </a:gs>
            </a:gsLst>
            <a:lin ang="0" scaled="1"/>
            <a:tileRect/>
          </a:gradFill>
          <a:ln w="1270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descr="RedGraph.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1223139" y="3470459"/>
            <a:ext cx="7333110" cy="2069035"/>
          </a:xfrm>
          <a:prstGeom prst="rect">
            <a:avLst/>
          </a:prstGeom>
        </p:spPr>
      </p:pic>
      <p:pic>
        <p:nvPicPr>
          <p:cNvPr id="27" name="Picture 26" descr="BlueGraph.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223139" y="3470459"/>
            <a:ext cx="7333110" cy="2069035"/>
          </a:xfrm>
          <a:prstGeom prst="rect">
            <a:avLst/>
          </a:prstGeom>
        </p:spPr>
      </p:pic>
      <p:sp>
        <p:nvSpPr>
          <p:cNvPr id="28" name="Rounded Rectangle 27"/>
          <p:cNvSpPr/>
          <p:nvPr/>
        </p:nvSpPr>
        <p:spPr>
          <a:xfrm>
            <a:off x="2243251" y="2642623"/>
            <a:ext cx="2686984" cy="531197"/>
          </a:xfrm>
          <a:prstGeom prst="roundRect">
            <a:avLst>
              <a:gd name="adj" fmla="val 4755"/>
            </a:avLst>
          </a:prstGeom>
          <a:gradFill flip="none" rotWithShape="1">
            <a:gsLst>
              <a:gs pos="0">
                <a:srgbClr val="0098BA"/>
              </a:gs>
              <a:gs pos="100000">
                <a:srgbClr val="9FD4D0"/>
              </a:gs>
            </a:gsLst>
            <a:lin ang="16200000" scaled="0"/>
            <a:tileRect/>
          </a:gradFill>
          <a:ln w="25400">
            <a:solidFill>
              <a:srgbClr val="0098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780"/>
              </a:lnSpc>
            </a:pPr>
            <a:r>
              <a:rPr lang="en-US" sz="2000" dirty="0" smtClean="0">
                <a:solidFill>
                  <a:schemeClr val="tx1"/>
                </a:solidFill>
                <a:latin typeface="Arial" panose="020B0604020202020204" pitchFamily="34" charset="0"/>
                <a:cs typeface="Arial" panose="020B0604020202020204" pitchFamily="34" charset="0"/>
              </a:rPr>
              <a:t>TRAFFIC CALMING</a:t>
            </a:r>
          </a:p>
        </p:txBody>
      </p:sp>
      <p:sp>
        <p:nvSpPr>
          <p:cNvPr id="29" name="Rounded Rectangle 28"/>
          <p:cNvSpPr/>
          <p:nvPr/>
        </p:nvSpPr>
        <p:spPr>
          <a:xfrm>
            <a:off x="5158340" y="2642623"/>
            <a:ext cx="1983169" cy="531197"/>
          </a:xfrm>
          <a:prstGeom prst="roundRect">
            <a:avLst>
              <a:gd name="adj" fmla="val 4755"/>
            </a:avLst>
          </a:prstGeom>
          <a:gradFill flip="none" rotWithShape="1">
            <a:gsLst>
              <a:gs pos="0">
                <a:srgbClr val="600D13"/>
              </a:gs>
              <a:gs pos="100000">
                <a:srgbClr val="C10C20"/>
              </a:gs>
            </a:gsLst>
            <a:lin ang="16200000" scaled="0"/>
            <a:tileRec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ts val="2780"/>
              </a:lnSpc>
            </a:pPr>
            <a:r>
              <a:rPr lang="en-US" sz="2000" dirty="0" smtClean="0">
                <a:solidFill>
                  <a:schemeClr val="bg1"/>
                </a:solidFill>
                <a:latin typeface="Arial" panose="020B0604020202020204" pitchFamily="34" charset="0"/>
                <a:cs typeface="Arial" panose="020B0604020202020204" pitchFamily="34" charset="0"/>
              </a:rPr>
              <a:t>STOP SIGNS</a:t>
            </a:r>
          </a:p>
        </p:txBody>
      </p:sp>
      <p:sp>
        <p:nvSpPr>
          <p:cNvPr id="30" name="Right Arrow 29"/>
          <p:cNvSpPr/>
          <p:nvPr/>
        </p:nvSpPr>
        <p:spPr>
          <a:xfrm rot="5400000">
            <a:off x="2966749" y="3747536"/>
            <a:ext cx="1306472" cy="323586"/>
          </a:xfrm>
          <a:prstGeom prst="rightArrow">
            <a:avLst/>
          </a:prstGeom>
          <a:gradFill flip="none" rotWithShape="1">
            <a:gsLst>
              <a:gs pos="0">
                <a:schemeClr val="accent5"/>
              </a:gs>
              <a:gs pos="100000">
                <a:srgbClr val="9FD4D0"/>
              </a:gs>
            </a:gsLst>
            <a:lin ang="0" scaled="1"/>
            <a:tileRect/>
          </a:gradFill>
          <a:ln w="1270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1000"/>
                                        <p:tgtEl>
                                          <p:spTgt spid="2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up)">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1000"/>
                                        <p:tgtEl>
                                          <p:spTgt spid="27"/>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22" presetClass="entr" presetSubtype="1"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up)">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50" dirty="0" smtClean="0">
                <a:solidFill>
                  <a:schemeClr val="tx1"/>
                </a:solidFill>
                <a:latin typeface="Berthold City Bold"/>
                <a:cs typeface="Berthold City Bold"/>
              </a:rPr>
              <a:t>  </a:t>
            </a:r>
            <a:r>
              <a:rPr lang="en-US" sz="2400" kern="0" cap="all" spc="150" dirty="0" smtClean="0">
                <a:solidFill>
                  <a:schemeClr val="tx1"/>
                </a:solidFill>
                <a:latin typeface="Arial" panose="020B0604020202020204" pitchFamily="34" charset="0"/>
                <a:cs typeface="Arial" panose="020B0604020202020204" pitchFamily="34" charset="0"/>
              </a:rPr>
              <a:t>step 3: Slow cars down </a:t>
            </a:r>
            <a:r>
              <a:rPr lang="en-US" sz="2000" kern="0" cap="all" spc="150" dirty="0" smtClean="0">
                <a:solidFill>
                  <a:schemeClr val="tx1"/>
                </a:solidFill>
                <a:latin typeface="Arial" panose="020B0604020202020204" pitchFamily="34" charset="0"/>
                <a:cs typeface="Arial" panose="020B0604020202020204" pitchFamily="34" charset="0"/>
              </a:rPr>
              <a:t>(Traffic Calming)</a:t>
            </a:r>
            <a:endParaRPr lang="en-US" sz="20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17</a:t>
            </a:fld>
            <a:endParaRPr lang="en-US" sz="1125" dirty="0">
              <a:solidFill>
                <a:schemeClr val="tx1"/>
              </a:solidFill>
              <a:latin typeface="Capitals"/>
              <a:cs typeface="Capitals"/>
            </a:endParaRPr>
          </a:p>
        </p:txBody>
      </p:sp>
      <p:sp>
        <p:nvSpPr>
          <p:cNvPr id="25" name="TextBox 24"/>
          <p:cNvSpPr txBox="1"/>
          <p:nvPr/>
        </p:nvSpPr>
        <p:spPr>
          <a:xfrm>
            <a:off x="587155" y="903907"/>
            <a:ext cx="7868629" cy="1101584"/>
          </a:xfrm>
          <a:prstGeom prst="rect">
            <a:avLst/>
          </a:prstGeom>
          <a:noFill/>
        </p:spPr>
        <p:txBody>
          <a:bodyPr wrap="square" rtlCol="0">
            <a:spAutoFit/>
          </a:bodyPr>
          <a:lstStyle/>
          <a:p>
            <a:pPr marL="457200" indent="-457200" algn="ctr">
              <a:lnSpc>
                <a:spcPts val="3920"/>
              </a:lnSpc>
            </a:pPr>
            <a:r>
              <a:rPr lang="en-US" sz="3600" dirty="0" smtClean="0">
                <a:solidFill>
                  <a:srgbClr val="CD0920"/>
                </a:solidFill>
                <a:latin typeface="Arial" panose="020B0604020202020204" pitchFamily="34" charset="0"/>
                <a:cs typeface="Arial" panose="020B0604020202020204" pitchFamily="34" charset="0"/>
              </a:rPr>
              <a:t>On Which Road Would</a:t>
            </a:r>
          </a:p>
          <a:p>
            <a:pPr marL="457200" indent="-457200" algn="ctr">
              <a:lnSpc>
                <a:spcPts val="3920"/>
              </a:lnSpc>
            </a:pPr>
            <a:r>
              <a:rPr lang="en-US" sz="3600" dirty="0" smtClean="0">
                <a:solidFill>
                  <a:srgbClr val="CD0920"/>
                </a:solidFill>
                <a:latin typeface="Arial" panose="020B0604020202020204" pitchFamily="34" charset="0"/>
                <a:cs typeface="Arial" panose="020B0604020202020204" pitchFamily="34" charset="0"/>
              </a:rPr>
              <a:t>You Drive Faster?</a:t>
            </a:r>
          </a:p>
        </p:txBody>
      </p:sp>
      <p:pic>
        <p:nvPicPr>
          <p:cNvPr id="28" name="Picture 5" descr="TC1driver"/>
          <p:cNvPicPr>
            <a:picLocks noChangeArrowheads="1"/>
          </p:cNvPicPr>
          <p:nvPr/>
        </p:nvPicPr>
        <p:blipFill>
          <a:blip r:embed="rId2">
            <a:lum/>
            <a:extLst>
              <a:ext uri="{28A0092B-C50C-407E-A947-70E740481C1C}">
                <a14:useLocalDpi xmlns:a14="http://schemas.microsoft.com/office/drawing/2010/main" val="0"/>
              </a:ext>
            </a:extLst>
          </a:blip>
          <a:stretch>
            <a:fillRect/>
          </a:stretch>
        </p:blipFill>
        <p:spPr bwMode="auto">
          <a:xfrm>
            <a:off x="458588" y="2729202"/>
            <a:ext cx="4036632" cy="2719288"/>
          </a:xfrm>
          <a:prstGeom prst="roundRect">
            <a:avLst>
              <a:gd name="adj" fmla="val 3307"/>
            </a:avLst>
          </a:prstGeom>
          <a:ln w="25400">
            <a:solidFill>
              <a:srgbClr val="CD0920"/>
            </a:solidFill>
          </a:ln>
          <a:effectLst/>
          <a:extLst/>
        </p:spPr>
      </p:pic>
      <p:pic>
        <p:nvPicPr>
          <p:cNvPr id="29" name="Picture 6" descr="street3"/>
          <p:cNvPicPr>
            <a:picLocks noChangeAspect="1" noChangeArrowheads="1"/>
          </p:cNvPicPr>
          <p:nvPr/>
        </p:nvPicPr>
        <p:blipFill>
          <a:blip r:embed="rId3">
            <a:lum/>
            <a:extLst>
              <a:ext uri="{28A0092B-C50C-407E-A947-70E740481C1C}">
                <a14:useLocalDpi xmlns:a14="http://schemas.microsoft.com/office/drawing/2010/main" val="0"/>
              </a:ext>
            </a:extLst>
          </a:blip>
          <a:stretch>
            <a:fillRect/>
          </a:stretch>
        </p:blipFill>
        <p:spPr bwMode="auto">
          <a:xfrm>
            <a:off x="4776069" y="2729202"/>
            <a:ext cx="4028575" cy="2719288"/>
          </a:xfrm>
          <a:prstGeom prst="roundRect">
            <a:avLst>
              <a:gd name="adj" fmla="val 3307"/>
            </a:avLst>
          </a:prstGeom>
          <a:ln w="25400">
            <a:solidFill>
              <a:srgbClr val="CD0920"/>
            </a:solidFill>
          </a:ln>
          <a:effectLs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50" dirty="0" smtClean="0">
                <a:solidFill>
                  <a:schemeClr val="tx1"/>
                </a:solidFill>
                <a:latin typeface="Berthold City Bold"/>
                <a:cs typeface="Berthold City Bold"/>
              </a:rPr>
              <a:t>  </a:t>
            </a:r>
            <a:r>
              <a:rPr lang="en-US" sz="2400" kern="0" cap="all" spc="150" dirty="0" smtClean="0">
                <a:solidFill>
                  <a:schemeClr val="tx1"/>
                </a:solidFill>
                <a:latin typeface="Arial" panose="020B0604020202020204" pitchFamily="34" charset="0"/>
                <a:cs typeface="Arial" panose="020B0604020202020204" pitchFamily="34" charset="0"/>
              </a:rPr>
              <a:t>step 3: Slow cars down </a:t>
            </a:r>
            <a:r>
              <a:rPr lang="en-US" sz="2000" kern="0" cap="all" spc="150" dirty="0" smtClean="0">
                <a:solidFill>
                  <a:schemeClr val="tx1"/>
                </a:solidFill>
                <a:latin typeface="Arial" panose="020B0604020202020204" pitchFamily="34" charset="0"/>
                <a:cs typeface="Arial" panose="020B0604020202020204" pitchFamily="34" charset="0"/>
              </a:rPr>
              <a:t>(Traffic Calming)</a:t>
            </a:r>
            <a:endParaRPr lang="en-US" sz="24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18</a:t>
            </a:fld>
            <a:endParaRPr lang="en-US" sz="1125" dirty="0">
              <a:solidFill>
                <a:schemeClr val="tx1"/>
              </a:solidFill>
              <a:latin typeface="Capitals"/>
              <a:cs typeface="Capitals"/>
            </a:endParaRPr>
          </a:p>
        </p:txBody>
      </p:sp>
      <p:sp>
        <p:nvSpPr>
          <p:cNvPr id="17" name="TextBox 16"/>
          <p:cNvSpPr txBox="1"/>
          <p:nvPr/>
        </p:nvSpPr>
        <p:spPr>
          <a:xfrm>
            <a:off x="369497" y="651477"/>
            <a:ext cx="8405006" cy="1101584"/>
          </a:xfrm>
          <a:prstGeom prst="rect">
            <a:avLst/>
          </a:prstGeom>
          <a:noFill/>
        </p:spPr>
        <p:txBody>
          <a:bodyPr wrap="square" rtlCol="0" anchor="t">
            <a:spAutoFit/>
          </a:bodyPr>
          <a:lstStyle/>
          <a:p>
            <a:pPr marL="457200" indent="-457200" algn="ctr">
              <a:lnSpc>
                <a:spcPts val="3920"/>
              </a:lnSpc>
            </a:pPr>
            <a:r>
              <a:rPr lang="en-US" sz="2000" dirty="0" smtClean="0">
                <a:solidFill>
                  <a:srgbClr val="73B632"/>
                </a:solidFill>
                <a:latin typeface="Arial" panose="020B0604020202020204" pitchFamily="34" charset="0"/>
                <a:cs typeface="Arial" panose="020B0604020202020204" pitchFamily="34" charset="0"/>
              </a:rPr>
              <a:t>Traffic Calming Tool</a:t>
            </a:r>
          </a:p>
          <a:p>
            <a:pPr marL="457200" indent="-457200" algn="ctr">
              <a:lnSpc>
                <a:spcPts val="3920"/>
              </a:lnSpc>
            </a:pPr>
            <a:r>
              <a:rPr lang="en-US" sz="3600" dirty="0" smtClean="0">
                <a:solidFill>
                  <a:srgbClr val="73B632"/>
                </a:solidFill>
                <a:latin typeface="Arial" panose="020B0604020202020204" pitchFamily="34" charset="0"/>
                <a:cs typeface="Arial" panose="020B0604020202020204" pitchFamily="34" charset="0"/>
              </a:rPr>
              <a:t>Narrow Road Visually </a:t>
            </a:r>
          </a:p>
        </p:txBody>
      </p:sp>
      <p:pic>
        <p:nvPicPr>
          <p:cNvPr id="20" name="Picture 2" descr="Bike lanes"/>
          <p:cNvPicPr>
            <a:picLocks noChangeAspect="1" noChangeArrowheads="1"/>
          </p:cNvPicPr>
          <p:nvPr/>
        </p:nvPicPr>
        <p:blipFill>
          <a:blip r:embed="rId2">
            <a:lum/>
            <a:extLst>
              <a:ext uri="{28A0092B-C50C-407E-A947-70E740481C1C}">
                <a14:useLocalDpi xmlns:a14="http://schemas.microsoft.com/office/drawing/2010/main" val="0"/>
              </a:ext>
            </a:extLst>
          </a:blip>
          <a:stretch>
            <a:fillRect/>
          </a:stretch>
        </p:blipFill>
        <p:spPr bwMode="auto">
          <a:xfrm>
            <a:off x="1518952" y="1845893"/>
            <a:ext cx="6106096" cy="4070730"/>
          </a:xfrm>
          <a:prstGeom prst="roundRect">
            <a:avLst>
              <a:gd name="adj" fmla="val 3307"/>
            </a:avLst>
          </a:prstGeom>
          <a:ln w="25400">
            <a:solidFill>
              <a:schemeClr val="accent3"/>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50" dirty="0" smtClean="0">
                <a:solidFill>
                  <a:schemeClr val="tx1"/>
                </a:solidFill>
                <a:latin typeface="Berthold City Bold"/>
                <a:cs typeface="Berthold City Bold"/>
              </a:rPr>
              <a:t>  </a:t>
            </a:r>
            <a:r>
              <a:rPr lang="en-US" sz="2400" kern="0" cap="all" spc="150" dirty="0" smtClean="0">
                <a:solidFill>
                  <a:schemeClr val="tx1"/>
                </a:solidFill>
                <a:latin typeface="Arial" panose="020B0604020202020204" pitchFamily="34" charset="0"/>
                <a:cs typeface="Arial" panose="020B0604020202020204" pitchFamily="34" charset="0"/>
              </a:rPr>
              <a:t>step 3: Slow cars down </a:t>
            </a:r>
            <a:r>
              <a:rPr lang="en-US" sz="2000" kern="0" cap="all" spc="150" dirty="0" smtClean="0">
                <a:solidFill>
                  <a:schemeClr val="tx1"/>
                </a:solidFill>
                <a:latin typeface="Arial" panose="020B0604020202020204" pitchFamily="34" charset="0"/>
                <a:cs typeface="Arial" panose="020B0604020202020204" pitchFamily="34" charset="0"/>
              </a:rPr>
              <a:t>(Traffic Calming)</a:t>
            </a:r>
            <a:endParaRPr lang="en-US" sz="20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19</a:t>
            </a:fld>
            <a:endParaRPr lang="en-US" sz="1125" dirty="0">
              <a:solidFill>
                <a:schemeClr val="tx1"/>
              </a:solidFill>
              <a:latin typeface="Capitals"/>
              <a:cs typeface="Capitals"/>
            </a:endParaRPr>
          </a:p>
        </p:txBody>
      </p:sp>
      <p:pic>
        <p:nvPicPr>
          <p:cNvPr id="8" name="Picture 7" descr="Navidad_2006 094"/>
          <p:cNvPicPr>
            <a:picLocks noChangeArrowheads="1"/>
          </p:cNvPicPr>
          <p:nvPr/>
        </p:nvPicPr>
        <p:blipFill>
          <a:blip r:embed="rId2">
            <a:lum/>
            <a:extLst>
              <a:ext uri="{28A0092B-C50C-407E-A947-70E740481C1C}">
                <a14:useLocalDpi xmlns:a14="http://schemas.microsoft.com/office/drawing/2010/main" val="0"/>
              </a:ext>
            </a:extLst>
          </a:blip>
          <a:srcRect t="4935" b="5565"/>
          <a:stretch>
            <a:fillRect/>
          </a:stretch>
        </p:blipFill>
        <p:spPr bwMode="auto">
          <a:xfrm>
            <a:off x="463202" y="2659611"/>
            <a:ext cx="3886200" cy="2606040"/>
          </a:xfrm>
          <a:prstGeom prst="roundRect">
            <a:avLst>
              <a:gd name="adj" fmla="val 3307"/>
            </a:avLst>
          </a:prstGeom>
          <a:ln w="25400">
            <a:solidFill>
              <a:schemeClr val="accent4"/>
            </a:solidFill>
          </a:ln>
          <a:effectLst/>
          <a:extLst>
            <a:ext uri="{909E8E84-426E-40DD-AFC4-6F175D3DCCD1}">
              <a14:hiddenFill xmlns:a14="http://schemas.microsoft.com/office/drawing/2010/main">
                <a:solidFill>
                  <a:srgbClr val="FFFFFF"/>
                </a:solidFill>
              </a14:hiddenFill>
            </a:ext>
          </a:extLst>
        </p:spPr>
      </p:pic>
      <p:pic>
        <p:nvPicPr>
          <p:cNvPr id="9" name="Picture 3" descr="000B6E07-E6EC-1C34-80BD80D21AC3FE77"/>
          <p:cNvPicPr>
            <a:picLocks noChangeAspect="1" noChangeArrowheads="1"/>
          </p:cNvPicPr>
          <p:nvPr/>
        </p:nvPicPr>
        <p:blipFill>
          <a:blip r:embed="rId3">
            <a:lum/>
            <a:extLst>
              <a:ext uri="{28A0092B-C50C-407E-A947-70E740481C1C}">
                <a14:useLocalDpi xmlns:a14="http://schemas.microsoft.com/office/drawing/2010/main" val="0"/>
              </a:ext>
            </a:extLst>
          </a:blip>
          <a:stretch>
            <a:fillRect/>
          </a:stretch>
        </p:blipFill>
        <p:spPr bwMode="auto">
          <a:xfrm>
            <a:off x="4575174" y="2663530"/>
            <a:ext cx="3886200" cy="2598202"/>
          </a:xfrm>
          <a:prstGeom prst="roundRect">
            <a:avLst>
              <a:gd name="adj" fmla="val 3307"/>
            </a:avLst>
          </a:prstGeom>
          <a:ln w="25400">
            <a:solidFill>
              <a:schemeClr val="accent4"/>
            </a:solidFill>
          </a:ln>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69497" y="651477"/>
            <a:ext cx="8405006" cy="1101584"/>
          </a:xfrm>
          <a:prstGeom prst="rect">
            <a:avLst/>
          </a:prstGeom>
          <a:noFill/>
        </p:spPr>
        <p:txBody>
          <a:bodyPr wrap="square" rtlCol="0" anchor="t">
            <a:spAutoFit/>
          </a:bodyPr>
          <a:lstStyle/>
          <a:p>
            <a:pPr marL="457200" indent="-457200" algn="ctr">
              <a:lnSpc>
                <a:spcPts val="3920"/>
              </a:lnSpc>
            </a:pPr>
            <a:r>
              <a:rPr lang="en-US" sz="2000" dirty="0" smtClean="0">
                <a:solidFill>
                  <a:srgbClr val="441A66"/>
                </a:solidFill>
                <a:latin typeface="Arial" panose="020B0604020202020204" pitchFamily="34" charset="0"/>
                <a:cs typeface="Arial" panose="020B0604020202020204" pitchFamily="34" charset="0"/>
              </a:rPr>
              <a:t>Traffic Calming Tool</a:t>
            </a:r>
          </a:p>
          <a:p>
            <a:pPr marL="457200" indent="-457200" algn="ctr">
              <a:lnSpc>
                <a:spcPts val="3920"/>
              </a:lnSpc>
            </a:pPr>
            <a:r>
              <a:rPr lang="en-US" sz="3600" dirty="0" smtClean="0">
                <a:solidFill>
                  <a:srgbClr val="441A66"/>
                </a:solidFill>
                <a:latin typeface="Arial" panose="020B0604020202020204" pitchFamily="34" charset="0"/>
                <a:cs typeface="Arial" panose="020B0604020202020204" pitchFamily="34" charset="0"/>
              </a:rPr>
              <a:t>Traffic Circle or Roundabout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a:t>
            </a:r>
            <a:r>
              <a:rPr lang="en-US" sz="2700" cap="all" spc="100" dirty="0" smtClean="0">
                <a:solidFill>
                  <a:schemeClr val="tx1"/>
                </a:solidFill>
                <a:latin typeface="Arial" panose="020B0604020202020204" pitchFamily="34" charset="0"/>
                <a:cs typeface="Arial" panose="020B0604020202020204" pitchFamily="34" charset="0"/>
              </a:rPr>
              <a:t>Agenda</a:t>
            </a:r>
            <a:endParaRPr lang="en-US" sz="2700" cap="all" spc="100" dirty="0">
              <a:solidFill>
                <a:schemeClr val="tx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2</a:t>
            </a:fld>
            <a:endParaRPr lang="en-US" sz="1125" dirty="0">
              <a:solidFill>
                <a:schemeClr val="tx1"/>
              </a:solidFill>
              <a:latin typeface="Capitals"/>
              <a:cs typeface="Capitals"/>
            </a:endParaRPr>
          </a:p>
        </p:txBody>
      </p:sp>
      <p:grpSp>
        <p:nvGrpSpPr>
          <p:cNvPr id="53" name="Group 52"/>
          <p:cNvGrpSpPr/>
          <p:nvPr/>
        </p:nvGrpSpPr>
        <p:grpSpPr>
          <a:xfrm>
            <a:off x="310227" y="831018"/>
            <a:ext cx="8460522" cy="5202903"/>
            <a:chOff x="421967" y="827549"/>
            <a:chExt cx="8460522" cy="5202903"/>
          </a:xfrm>
        </p:grpSpPr>
        <p:sp>
          <p:nvSpPr>
            <p:cNvPr id="15" name="Rounded Rectangle 14"/>
            <p:cNvSpPr/>
            <p:nvPr/>
          </p:nvSpPr>
          <p:spPr>
            <a:xfrm>
              <a:off x="421967" y="827549"/>
              <a:ext cx="2068872" cy="5202903"/>
            </a:xfrm>
            <a:prstGeom prst="roundRect">
              <a:avLst>
                <a:gd name="adj" fmla="val 4755"/>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91440" indent="-91440" algn="ctr"/>
              <a:r>
                <a:rPr lang="en-US" sz="1600" b="1" dirty="0" smtClean="0">
                  <a:solidFill>
                    <a:schemeClr val="tx1"/>
                  </a:solidFill>
                  <a:latin typeface="Arial" panose="020B0604020202020204" pitchFamily="34" charset="0"/>
                  <a:cs typeface="Arial" panose="020B0604020202020204" pitchFamily="34" charset="0"/>
                </a:rPr>
                <a:t>SESSION 9</a:t>
              </a:r>
            </a:p>
            <a:p>
              <a:pPr marL="91440" indent="-91440" algn="ctr">
                <a:lnSpc>
                  <a:spcPts val="1360"/>
                </a:lnSpc>
              </a:pPr>
              <a:r>
                <a:rPr lang="en-US" sz="1600" b="1" dirty="0" smtClean="0">
                  <a:solidFill>
                    <a:schemeClr val="tx1"/>
                  </a:solidFill>
                  <a:latin typeface="Arial" panose="020B0604020202020204" pitchFamily="34" charset="0"/>
                  <a:cs typeface="Arial" panose="020B0604020202020204" pitchFamily="34" charset="0"/>
                </a:rPr>
                <a:t>OBJECTIVES</a:t>
              </a:r>
              <a:endParaRPr lang="en-US" sz="1600" dirty="0" smtClean="0">
                <a:solidFill>
                  <a:schemeClr val="tx1"/>
                </a:solidFill>
                <a:latin typeface="Arial" panose="020B0604020202020204" pitchFamily="34" charset="0"/>
                <a:cs typeface="Arial" panose="020B0604020202020204" pitchFamily="34" charset="0"/>
              </a:endParaRPr>
            </a:p>
            <a:p>
              <a:pPr marL="182880" indent="-182880">
                <a:lnSpc>
                  <a:spcPts val="1600"/>
                </a:lnSpc>
                <a:spcBef>
                  <a:spcPts val="1200"/>
                </a:spcBef>
                <a:buFont typeface="Arial"/>
                <a:buChar char="•"/>
                <a:defRPr/>
              </a:pPr>
              <a:r>
                <a:rPr lang="en-US" sz="1600" dirty="0" smtClean="0">
                  <a:solidFill>
                    <a:schemeClr val="tx1"/>
                  </a:solidFill>
                  <a:latin typeface="Arial" panose="020B0604020202020204" pitchFamily="34" charset="0"/>
                  <a:cs typeface="Arial" panose="020B0604020202020204" pitchFamily="34" charset="0"/>
                </a:rPr>
                <a:t>To be able to identify and evaluate potential mechanisms to address the issue and establish a strategic plan appropriate for the selected issue (e.g., citizen patrol, identify a policy)</a:t>
              </a:r>
            </a:p>
            <a:p>
              <a:pPr marL="182880" indent="-182880">
                <a:lnSpc>
                  <a:spcPts val="1600"/>
                </a:lnSpc>
                <a:spcBef>
                  <a:spcPts val="1200"/>
                </a:spcBef>
                <a:buFont typeface="Arial"/>
                <a:buChar char="•"/>
                <a:defRPr/>
              </a:pPr>
              <a:r>
                <a:rPr lang="en-US" sz="1600" dirty="0" smtClean="0">
                  <a:solidFill>
                    <a:schemeClr val="tx1"/>
                  </a:solidFill>
                  <a:latin typeface="Arial" panose="020B0604020202020204" pitchFamily="34" charset="0"/>
                  <a:cs typeface="Arial" panose="020B0604020202020204" pitchFamily="34" charset="0"/>
                </a:rPr>
                <a:t>To identify actions to mobilize community stakeholders and decision makers to support the Community Improvement Project (CIP)</a:t>
              </a:r>
            </a:p>
          </p:txBody>
        </p:sp>
        <p:grpSp>
          <p:nvGrpSpPr>
            <p:cNvPr id="52" name="Group 51"/>
            <p:cNvGrpSpPr/>
            <p:nvPr/>
          </p:nvGrpSpPr>
          <p:grpSpPr>
            <a:xfrm>
              <a:off x="2745559" y="890250"/>
              <a:ext cx="6136930" cy="5109091"/>
              <a:chOff x="2745559" y="874302"/>
              <a:chExt cx="6136930" cy="5109091"/>
            </a:xfrm>
          </p:grpSpPr>
          <p:sp>
            <p:nvSpPr>
              <p:cNvPr id="18" name="TextBox 17"/>
              <p:cNvSpPr txBox="1"/>
              <p:nvPr/>
            </p:nvSpPr>
            <p:spPr>
              <a:xfrm>
                <a:off x="2745559" y="874302"/>
                <a:ext cx="6049933" cy="5109091"/>
              </a:xfrm>
              <a:prstGeom prst="rect">
                <a:avLst/>
              </a:prstGeom>
              <a:noFill/>
            </p:spPr>
            <p:txBody>
              <a:bodyPr wrap="square" rtlCol="0">
                <a:spAutoFit/>
              </a:bodyPr>
              <a:lstStyle/>
              <a:p>
                <a:pPr indent="-91440" fontAlgn="base">
                  <a:tabLst>
                    <a:tab pos="114300" algn="l"/>
                  </a:tabLst>
                  <a:defRPr/>
                </a:pPr>
                <a:r>
                  <a:rPr lang="en-US" sz="2000" b="1" i="1" dirty="0" smtClean="0">
                    <a:solidFill>
                      <a:schemeClr val="accent3"/>
                    </a:solidFill>
                    <a:latin typeface="Arial" panose="020B0604020202020204" pitchFamily="34" charset="0"/>
                    <a:cs typeface="Arial" panose="020B0604020202020204" pitchFamily="34" charset="0"/>
                  </a:rPr>
                  <a:t>Welcome</a:t>
                </a:r>
                <a:endParaRPr lang="en-US" sz="2000" dirty="0" smtClean="0">
                  <a:latin typeface="Arial" panose="020B0604020202020204" pitchFamily="34" charset="0"/>
                  <a:cs typeface="Arial" panose="020B0604020202020204" pitchFamily="34" charset="0"/>
                </a:endParaRPr>
              </a:p>
              <a:p>
                <a:pPr indent="-91440" fontAlgn="base">
                  <a:tabLst>
                    <a:tab pos="114300" algn="l"/>
                  </a:tabLst>
                  <a:defRPr/>
                </a:pPr>
                <a:r>
                  <a:rPr lang="en-US" sz="2000" b="1" i="1" dirty="0" smtClean="0">
                    <a:solidFill>
                      <a:srgbClr val="DEAB43"/>
                    </a:solidFill>
                    <a:latin typeface="Arial" panose="020B0604020202020204" pitchFamily="34" charset="0"/>
                    <a:cs typeface="Arial" panose="020B0604020202020204" pitchFamily="34" charset="0"/>
                  </a:rPr>
                  <a:t>The Vision Exercise</a:t>
                </a:r>
              </a:p>
              <a:p>
                <a:pPr lvl="0" indent="-91440" fontAlgn="base">
                  <a:tabLst>
                    <a:tab pos="114300" algn="l"/>
                  </a:tabLst>
                  <a:defRPr/>
                </a:pPr>
                <a:r>
                  <a:rPr lang="en-US" sz="2000" b="1" i="1" dirty="0" smtClean="0">
                    <a:solidFill>
                      <a:srgbClr val="CD0920"/>
                    </a:solidFill>
                    <a:latin typeface="Arial" panose="020B0604020202020204" pitchFamily="34" charset="0"/>
                    <a:cs typeface="Arial" panose="020B0604020202020204" pitchFamily="34" charset="0"/>
                  </a:rPr>
                  <a:t>Break</a:t>
                </a:r>
              </a:p>
              <a:p>
                <a:pPr indent="-91440" fontAlgn="base">
                  <a:tabLst>
                    <a:tab pos="114300" algn="l"/>
                  </a:tabLst>
                  <a:defRPr/>
                </a:pPr>
                <a:r>
                  <a:rPr lang="en-US" sz="2000" b="1" i="1" dirty="0" smtClean="0">
                    <a:solidFill>
                      <a:schemeClr val="accent1"/>
                    </a:solidFill>
                    <a:latin typeface="Arial" panose="020B0604020202020204" pitchFamily="34" charset="0"/>
                    <a:cs typeface="Arial" panose="020B0604020202020204" pitchFamily="34" charset="0"/>
                  </a:rPr>
                  <a:t>Recommendations and Strategies for the CIP</a:t>
                </a:r>
              </a:p>
              <a:p>
                <a:pPr marL="182880" indent="-182880" fontAlgn="base">
                  <a:buFont typeface="Arial"/>
                  <a:buChar char="•"/>
                  <a:tabLst>
                    <a:tab pos="114300" algn="l"/>
                  </a:tabLst>
                  <a:defRPr/>
                </a:pPr>
                <a:r>
                  <a:rPr lang="en-US" dirty="0" smtClean="0">
                    <a:latin typeface="Arial" panose="020B0604020202020204" pitchFamily="34" charset="0"/>
                    <a:cs typeface="Arial" panose="020B0604020202020204" pitchFamily="34" charset="0"/>
                  </a:rPr>
                  <a:t>Potential Crime Prevention through Environmental Design (CPTED) and </a:t>
                </a:r>
                <a:r>
                  <a:rPr lang="en-US" dirty="0" err="1" smtClean="0">
                    <a:latin typeface="Arial" panose="020B0604020202020204" pitchFamily="34" charset="0"/>
                    <a:cs typeface="Arial" panose="020B0604020202020204" pitchFamily="34" charset="0"/>
                  </a:rPr>
                  <a:t>Walkability</a:t>
                </a:r>
                <a:r>
                  <a:rPr lang="en-US" dirty="0" smtClean="0">
                    <a:latin typeface="Arial" panose="020B0604020202020204" pitchFamily="34" charset="0"/>
                    <a:cs typeface="Arial" panose="020B0604020202020204" pitchFamily="34" charset="0"/>
                  </a:rPr>
                  <a:t> Strategies</a:t>
                </a:r>
              </a:p>
              <a:p>
                <a:pPr marL="182880" indent="-182880" fontAlgn="base">
                  <a:buFont typeface="Arial"/>
                  <a:buChar char="•"/>
                  <a:tabLst>
                    <a:tab pos="114300" algn="l"/>
                  </a:tabLst>
                  <a:defRPr/>
                </a:pPr>
                <a:r>
                  <a:rPr lang="en-US" dirty="0" smtClean="0">
                    <a:latin typeface="Arial" panose="020B0604020202020204" pitchFamily="34" charset="0"/>
                    <a:cs typeface="Arial" panose="020B0604020202020204" pitchFamily="34" charset="0"/>
                  </a:rPr>
                  <a:t>Community Photos to Develop Recommendations</a:t>
                </a:r>
              </a:p>
              <a:p>
                <a:pPr marL="182880" indent="-182880" fontAlgn="base">
                  <a:buFont typeface="Arial"/>
                  <a:buChar char="•"/>
                  <a:tabLst>
                    <a:tab pos="114300" algn="l"/>
                  </a:tabLst>
                  <a:defRPr/>
                </a:pPr>
                <a:r>
                  <a:rPr lang="en-US" dirty="0" smtClean="0">
                    <a:latin typeface="Arial" panose="020B0604020202020204" pitchFamily="34" charset="0"/>
                    <a:cs typeface="Arial" panose="020B0604020202020204" pitchFamily="34" charset="0"/>
                  </a:rPr>
                  <a:t>CPTED &amp; Public Art Strategies and Examples</a:t>
                </a:r>
              </a:p>
              <a:p>
                <a:pPr indent="-91440" fontAlgn="base">
                  <a:tabLst>
                    <a:tab pos="114300" algn="l"/>
                  </a:tabLst>
                  <a:defRPr/>
                </a:pPr>
                <a:r>
                  <a:rPr lang="en-US" sz="2000" b="1" i="1" dirty="0" smtClean="0">
                    <a:solidFill>
                      <a:schemeClr val="accent4"/>
                    </a:solidFill>
                    <a:latin typeface="Arial" panose="020B0604020202020204" pitchFamily="34" charset="0"/>
                    <a:cs typeface="Arial" panose="020B0604020202020204" pitchFamily="34" charset="0"/>
                  </a:rPr>
                  <a:t>Break</a:t>
                </a:r>
              </a:p>
              <a:p>
                <a:pPr indent="-91440" fontAlgn="base">
                  <a:tabLst>
                    <a:tab pos="114300" algn="l"/>
                  </a:tabLst>
                  <a:defRPr/>
                </a:pPr>
                <a:r>
                  <a:rPr lang="en-US" sz="2000" b="1" i="1" dirty="0" smtClean="0">
                    <a:solidFill>
                      <a:schemeClr val="accent5"/>
                    </a:solidFill>
                    <a:latin typeface="Arial" panose="020B0604020202020204" pitchFamily="34" charset="0"/>
                    <a:cs typeface="Arial" panose="020B0604020202020204" pitchFamily="34" charset="0"/>
                  </a:rPr>
                  <a:t>City Planning Documents</a:t>
                </a:r>
              </a:p>
              <a:p>
                <a:pPr marL="182880" indent="-182880" fontAlgn="base">
                  <a:buFont typeface="Arial"/>
                  <a:buChar char="•"/>
                  <a:tabLst>
                    <a:tab pos="114300" algn="l"/>
                  </a:tabLst>
                  <a:defRPr/>
                </a:pPr>
                <a:r>
                  <a:rPr lang="en-US" dirty="0" smtClean="0">
                    <a:latin typeface="Arial" panose="020B0604020202020204" pitchFamily="34" charset="0"/>
                    <a:cs typeface="Arial" panose="020B0604020202020204" pitchFamily="34" charset="0"/>
                  </a:rPr>
                  <a:t>Highlight Existing Planning Documents that Complement Community Improvements </a:t>
                </a:r>
                <a:r>
                  <a:rPr lang="en-US" dirty="0" err="1" smtClean="0">
                    <a:latin typeface="Arial" panose="020B0604020202020204" pitchFamily="34" charset="0"/>
                    <a:cs typeface="Arial" panose="020B0604020202020204" pitchFamily="34" charset="0"/>
                  </a:rPr>
                  <a:t>Project(s</a:t>
                </a:r>
                <a:r>
                  <a:rPr lang="en-US" dirty="0" smtClean="0">
                    <a:latin typeface="Arial" panose="020B0604020202020204" pitchFamily="34" charset="0"/>
                    <a:cs typeface="Arial" panose="020B0604020202020204" pitchFamily="34" charset="0"/>
                  </a:rPr>
                  <a:t>)</a:t>
                </a:r>
              </a:p>
              <a:p>
                <a:pPr indent="-91440" fontAlgn="base">
                  <a:tabLst>
                    <a:tab pos="114300" algn="l"/>
                  </a:tabLst>
                  <a:defRPr/>
                </a:pPr>
                <a:r>
                  <a:rPr lang="en-US" sz="2000" b="1" i="1" dirty="0" smtClean="0">
                    <a:solidFill>
                      <a:srgbClr val="A98054"/>
                    </a:solidFill>
                    <a:latin typeface="Arial" panose="020B0604020202020204" pitchFamily="34" charset="0"/>
                    <a:cs typeface="Arial" panose="020B0604020202020204" pitchFamily="34" charset="0"/>
                  </a:rPr>
                  <a:t>Action Plan Development</a:t>
                </a:r>
              </a:p>
              <a:p>
                <a:pPr marL="182880" lvl="0" indent="-182880" fontAlgn="base">
                  <a:buFont typeface="Arial"/>
                  <a:buChar char="•"/>
                  <a:tabLst>
                    <a:tab pos="114300" algn="l"/>
                  </a:tabLst>
                  <a:defRPr/>
                </a:pPr>
                <a:r>
                  <a:rPr lang="en-US" sz="2000" dirty="0" smtClean="0">
                    <a:latin typeface="Arial" panose="020B0604020202020204" pitchFamily="34" charset="0"/>
                    <a:cs typeface="Arial" panose="020B0604020202020204" pitchFamily="34" charset="0"/>
                  </a:rPr>
                  <a:t>Action Plan Development Format</a:t>
                </a:r>
              </a:p>
              <a:p>
                <a:pPr marL="182880" lvl="0" indent="-182880" fontAlgn="base">
                  <a:buFont typeface="Arial"/>
                  <a:buChar char="•"/>
                  <a:tabLst>
                    <a:tab pos="114300" algn="l"/>
                  </a:tabLst>
                  <a:defRPr/>
                </a:pPr>
                <a:r>
                  <a:rPr lang="en-US" sz="2000" dirty="0" smtClean="0">
                    <a:latin typeface="Arial" panose="020B0604020202020204" pitchFamily="34" charset="0"/>
                    <a:cs typeface="Arial" panose="020B0604020202020204" pitchFamily="34" charset="0"/>
                  </a:rPr>
                  <a:t>Complete the Planning and Implementation Plan for the Community Improvement </a:t>
                </a:r>
                <a:r>
                  <a:rPr lang="en-US" sz="2000" dirty="0" err="1" smtClean="0">
                    <a:latin typeface="Arial" panose="020B0604020202020204" pitchFamily="34" charset="0"/>
                    <a:cs typeface="Arial" panose="020B0604020202020204" pitchFamily="34" charset="0"/>
                  </a:rPr>
                  <a:t>Project(s</a:t>
                </a:r>
                <a:r>
                  <a:rPr lang="en-US" sz="2000" dirty="0" smtClean="0">
                    <a:latin typeface="Arial" panose="020B0604020202020204" pitchFamily="34" charset="0"/>
                    <a:cs typeface="Arial" panose="020B0604020202020204" pitchFamily="34" charset="0"/>
                  </a:rPr>
                  <a:t>)</a:t>
                </a:r>
              </a:p>
              <a:p>
                <a:pPr lvl="0" indent="-91440" fontAlgn="base">
                  <a:tabLst>
                    <a:tab pos="114300" algn="l"/>
                  </a:tabLst>
                  <a:defRPr/>
                </a:pPr>
                <a:r>
                  <a:rPr lang="en-US" sz="2000" b="1" i="1" dirty="0" smtClean="0">
                    <a:solidFill>
                      <a:srgbClr val="791344"/>
                    </a:solidFill>
                    <a:latin typeface="Arial" panose="020B0604020202020204" pitchFamily="34" charset="0"/>
                    <a:cs typeface="Arial" panose="020B0604020202020204" pitchFamily="34" charset="0"/>
                  </a:rPr>
                  <a:t>Conclusion</a:t>
                </a:r>
              </a:p>
            </p:txBody>
          </p:sp>
          <p:sp>
            <p:nvSpPr>
              <p:cNvPr id="19" name="Rounded Rectangle 18"/>
              <p:cNvSpPr/>
              <p:nvPr/>
            </p:nvSpPr>
            <p:spPr>
              <a:xfrm>
                <a:off x="2761227" y="883605"/>
                <a:ext cx="6104192" cy="5065835"/>
              </a:xfrm>
              <a:prstGeom prst="roundRect">
                <a:avLst>
                  <a:gd name="adj" fmla="val 2691"/>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V="1">
                <a:off x="2780049" y="5614328"/>
                <a:ext cx="6090627" cy="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768237" y="3516570"/>
                <a:ext cx="6114252" cy="34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2761227" y="1832027"/>
                <a:ext cx="6090627" cy="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2761226" y="3207707"/>
                <a:ext cx="6090627" cy="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2765181" y="1546281"/>
                <a:ext cx="6090627" cy="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2751166" y="4401676"/>
                <a:ext cx="6090627" cy="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2791862" y="1209226"/>
                <a:ext cx="6090627" cy="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50" dirty="0" smtClean="0">
                <a:solidFill>
                  <a:schemeClr val="tx1"/>
                </a:solidFill>
                <a:latin typeface="Berthold City Bold"/>
                <a:cs typeface="Berthold City Bold"/>
              </a:rPr>
              <a:t>  </a:t>
            </a:r>
            <a:r>
              <a:rPr lang="en-US" sz="2400" kern="0" cap="all" spc="150" dirty="0" smtClean="0">
                <a:solidFill>
                  <a:schemeClr val="tx1"/>
                </a:solidFill>
                <a:latin typeface="Arial" panose="020B0604020202020204" pitchFamily="34" charset="0"/>
                <a:cs typeface="Arial" panose="020B0604020202020204" pitchFamily="34" charset="0"/>
              </a:rPr>
              <a:t>step 3: Slow cars down </a:t>
            </a:r>
            <a:r>
              <a:rPr lang="en-US" sz="2000" kern="0" cap="all" spc="150" dirty="0" smtClean="0">
                <a:solidFill>
                  <a:schemeClr val="tx1"/>
                </a:solidFill>
                <a:latin typeface="Arial" panose="020B0604020202020204" pitchFamily="34" charset="0"/>
                <a:cs typeface="Arial" panose="020B0604020202020204" pitchFamily="34" charset="0"/>
              </a:rPr>
              <a:t>(Traffic Calming)</a:t>
            </a:r>
            <a:endParaRPr lang="en-US" sz="20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20</a:t>
            </a:fld>
            <a:endParaRPr lang="en-US" sz="1125" dirty="0">
              <a:solidFill>
                <a:schemeClr val="tx1"/>
              </a:solidFill>
              <a:latin typeface="Capitals"/>
              <a:cs typeface="Capitals"/>
            </a:endParaRPr>
          </a:p>
        </p:txBody>
      </p:sp>
      <p:sp>
        <p:nvSpPr>
          <p:cNvPr id="11" name="TextBox 10"/>
          <p:cNvSpPr txBox="1"/>
          <p:nvPr/>
        </p:nvSpPr>
        <p:spPr>
          <a:xfrm>
            <a:off x="369497" y="651477"/>
            <a:ext cx="8405006" cy="1101584"/>
          </a:xfrm>
          <a:prstGeom prst="rect">
            <a:avLst/>
          </a:prstGeom>
          <a:noFill/>
        </p:spPr>
        <p:txBody>
          <a:bodyPr wrap="square" rtlCol="0" anchor="t">
            <a:spAutoFit/>
          </a:bodyPr>
          <a:lstStyle/>
          <a:p>
            <a:pPr marL="457200" indent="-457200" algn="ctr" defTabSz="457200" fontAlgn="auto">
              <a:lnSpc>
                <a:spcPts val="3920"/>
              </a:lnSpc>
              <a:spcBef>
                <a:spcPts val="0"/>
              </a:spcBef>
              <a:spcAft>
                <a:spcPts val="0"/>
              </a:spcAft>
            </a:pPr>
            <a:r>
              <a:rPr lang="en-US" sz="2000" dirty="0" smtClean="0">
                <a:solidFill>
                  <a:srgbClr val="205595"/>
                </a:solidFill>
                <a:latin typeface="Arial" panose="020B0604020202020204" pitchFamily="34" charset="0"/>
                <a:cs typeface="Arial" panose="020B0604020202020204" pitchFamily="34" charset="0"/>
              </a:rPr>
              <a:t>Traffic Calming Tool</a:t>
            </a:r>
          </a:p>
          <a:p>
            <a:pPr marL="457200" indent="-457200" algn="ctr" defTabSz="457200" fontAlgn="auto">
              <a:lnSpc>
                <a:spcPts val="3920"/>
              </a:lnSpc>
              <a:spcBef>
                <a:spcPts val="0"/>
              </a:spcBef>
              <a:spcAft>
                <a:spcPts val="0"/>
              </a:spcAft>
            </a:pPr>
            <a:r>
              <a:rPr lang="en-US" sz="3600" dirty="0" smtClean="0">
                <a:solidFill>
                  <a:srgbClr val="205595"/>
                </a:solidFill>
                <a:latin typeface="Arial" panose="020B0604020202020204" pitchFamily="34" charset="0"/>
                <a:cs typeface="Arial" panose="020B0604020202020204" pitchFamily="34" charset="0"/>
              </a:rPr>
              <a:t>Islands or Curves (Chicanes)</a:t>
            </a:r>
          </a:p>
        </p:txBody>
      </p:sp>
      <p:grpSp>
        <p:nvGrpSpPr>
          <p:cNvPr id="12" name="Group 16"/>
          <p:cNvGrpSpPr/>
          <p:nvPr/>
        </p:nvGrpSpPr>
        <p:grpSpPr>
          <a:xfrm>
            <a:off x="572914" y="2703371"/>
            <a:ext cx="7998172" cy="2518519"/>
            <a:chOff x="572914" y="2659611"/>
            <a:chExt cx="7998172" cy="2518519"/>
          </a:xfrm>
        </p:grpSpPr>
        <p:pic>
          <p:nvPicPr>
            <p:cNvPr id="13" name="Picture 3" descr="000E2BBC-D245-1CD6-831880D21AC3FE77"/>
            <p:cNvPicPr>
              <a:picLocks noChangeArrowheads="1"/>
            </p:cNvPicPr>
            <p:nvPr/>
          </p:nvPicPr>
          <p:blipFill>
            <a:blip r:embed="rId2">
              <a:lum/>
              <a:extLst>
                <a:ext uri="{28A0092B-C50C-407E-A947-70E740481C1C}">
                  <a14:useLocalDpi xmlns:a14="http://schemas.microsoft.com/office/drawing/2010/main" val="0"/>
                </a:ext>
              </a:extLst>
            </a:blip>
            <a:stretch>
              <a:fillRect/>
            </a:stretch>
          </p:blipFill>
          <p:spPr bwMode="auto">
            <a:xfrm>
              <a:off x="572914" y="2659611"/>
              <a:ext cx="3886200" cy="2514600"/>
            </a:xfrm>
            <a:prstGeom prst="roundRect">
              <a:avLst>
                <a:gd name="adj" fmla="val 3307"/>
              </a:avLst>
            </a:prstGeom>
            <a:ln w="25400">
              <a:solidFill>
                <a:schemeClr val="accent1"/>
              </a:solidFill>
            </a:ln>
            <a:effectLst/>
            <a:extLst>
              <a:ext uri="{909E8E84-426E-40DD-AFC4-6F175D3DCCD1}">
                <a14:hiddenFill xmlns:a14="http://schemas.microsoft.com/office/drawing/2010/main">
                  <a:solidFill>
                    <a:srgbClr val="FFFFFF"/>
                  </a:solidFill>
                </a14:hiddenFill>
              </a:ext>
            </a:extLst>
          </p:spPr>
        </p:pic>
        <p:pic>
          <p:nvPicPr>
            <p:cNvPr id="14" name="Picture 4" descr="P1010021"/>
            <p:cNvPicPr>
              <a:picLocks noChangeArrowheads="1"/>
            </p:cNvPicPr>
            <p:nvPr/>
          </p:nvPicPr>
          <p:blipFill>
            <a:blip r:embed="rId3">
              <a:lum/>
              <a:extLst>
                <a:ext uri="{28A0092B-C50C-407E-A947-70E740481C1C}">
                  <a14:useLocalDpi xmlns:a14="http://schemas.microsoft.com/office/drawing/2010/main" val="0"/>
                </a:ext>
              </a:extLst>
            </a:blip>
            <a:srcRect b="13146"/>
            <a:stretch>
              <a:fillRect/>
            </a:stretch>
          </p:blipFill>
          <p:spPr bwMode="auto">
            <a:xfrm>
              <a:off x="4684886" y="2663530"/>
              <a:ext cx="3886200" cy="2514600"/>
            </a:xfrm>
            <a:prstGeom prst="roundRect">
              <a:avLst>
                <a:gd name="adj" fmla="val 3307"/>
              </a:avLst>
            </a:prstGeom>
            <a:ln w="25400">
              <a:solidFill>
                <a:schemeClr val="accent1"/>
              </a:solidFill>
            </a:ln>
            <a:effectLst/>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50" dirty="0" smtClean="0">
                <a:solidFill>
                  <a:schemeClr val="tx1"/>
                </a:solidFill>
                <a:latin typeface="Berthold City Bold"/>
                <a:cs typeface="Berthold City Bold"/>
              </a:rPr>
              <a:t>  </a:t>
            </a:r>
            <a:r>
              <a:rPr lang="en-US" sz="2400" kern="0" cap="all" spc="150" dirty="0" smtClean="0">
                <a:solidFill>
                  <a:schemeClr val="tx1"/>
                </a:solidFill>
                <a:latin typeface="Arial" panose="020B0604020202020204" pitchFamily="34" charset="0"/>
                <a:cs typeface="Arial" panose="020B0604020202020204" pitchFamily="34" charset="0"/>
              </a:rPr>
              <a:t>step 3: Slow cars down </a:t>
            </a:r>
            <a:r>
              <a:rPr lang="en-US" sz="2000" kern="0" cap="all" spc="150" dirty="0" smtClean="0">
                <a:solidFill>
                  <a:schemeClr val="tx1"/>
                </a:solidFill>
                <a:latin typeface="Arial" panose="020B0604020202020204" pitchFamily="34" charset="0"/>
                <a:cs typeface="Arial" panose="020B0604020202020204" pitchFamily="34" charset="0"/>
              </a:rPr>
              <a:t>(Traffic Calming)</a:t>
            </a:r>
            <a:endParaRPr lang="en-US" sz="20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21</a:t>
            </a:fld>
            <a:endParaRPr lang="en-US" sz="1125" dirty="0">
              <a:solidFill>
                <a:schemeClr val="tx1"/>
              </a:solidFill>
              <a:latin typeface="Capitals"/>
              <a:cs typeface="Capitals"/>
            </a:endParaRPr>
          </a:p>
        </p:txBody>
      </p:sp>
      <p:sp>
        <p:nvSpPr>
          <p:cNvPr id="9" name="TextBox 8"/>
          <p:cNvSpPr txBox="1"/>
          <p:nvPr/>
        </p:nvSpPr>
        <p:spPr>
          <a:xfrm>
            <a:off x="369497" y="651477"/>
            <a:ext cx="8405006" cy="1101584"/>
          </a:xfrm>
          <a:prstGeom prst="rect">
            <a:avLst/>
          </a:prstGeom>
          <a:noFill/>
        </p:spPr>
        <p:txBody>
          <a:bodyPr wrap="square" rtlCol="0" anchor="t">
            <a:spAutoFit/>
          </a:bodyPr>
          <a:lstStyle/>
          <a:p>
            <a:pPr marL="457200" indent="-457200" algn="ctr" defTabSz="457200" fontAlgn="auto">
              <a:lnSpc>
                <a:spcPts val="3920"/>
              </a:lnSpc>
              <a:spcBef>
                <a:spcPts val="0"/>
              </a:spcBef>
              <a:spcAft>
                <a:spcPts val="0"/>
              </a:spcAft>
            </a:pPr>
            <a:r>
              <a:rPr lang="en-US" sz="2000" dirty="0" smtClean="0">
                <a:solidFill>
                  <a:srgbClr val="147B33"/>
                </a:solidFill>
                <a:latin typeface="Arial" panose="020B0604020202020204" pitchFamily="34" charset="0"/>
                <a:cs typeface="Arial" panose="020B0604020202020204" pitchFamily="34" charset="0"/>
              </a:rPr>
              <a:t>Traffic Calming Tool</a:t>
            </a:r>
          </a:p>
          <a:p>
            <a:pPr marL="457200" indent="-457200" algn="ctr" defTabSz="457200" fontAlgn="auto">
              <a:lnSpc>
                <a:spcPts val="3920"/>
              </a:lnSpc>
              <a:spcBef>
                <a:spcPts val="0"/>
              </a:spcBef>
              <a:spcAft>
                <a:spcPts val="0"/>
              </a:spcAft>
            </a:pPr>
            <a:r>
              <a:rPr lang="en-US" sz="3600" dirty="0" smtClean="0">
                <a:solidFill>
                  <a:srgbClr val="147B33"/>
                </a:solidFill>
                <a:latin typeface="Arial" panose="020B0604020202020204" pitchFamily="34" charset="0"/>
                <a:cs typeface="Arial" panose="020B0604020202020204" pitchFamily="34" charset="0"/>
              </a:rPr>
              <a:t>Diagonal Parking</a:t>
            </a:r>
          </a:p>
        </p:txBody>
      </p:sp>
      <p:grpSp>
        <p:nvGrpSpPr>
          <p:cNvPr id="11" name="Group 10"/>
          <p:cNvGrpSpPr/>
          <p:nvPr/>
        </p:nvGrpSpPr>
        <p:grpSpPr>
          <a:xfrm>
            <a:off x="1745533" y="1914414"/>
            <a:ext cx="5503574" cy="1815827"/>
            <a:chOff x="662985" y="1914414"/>
            <a:chExt cx="5503574" cy="1815827"/>
          </a:xfrm>
        </p:grpSpPr>
        <p:sp>
          <p:nvSpPr>
            <p:cNvPr id="13" name="Rounded Rectangle 12"/>
            <p:cNvSpPr/>
            <p:nvPr/>
          </p:nvSpPr>
          <p:spPr>
            <a:xfrm>
              <a:off x="4784674" y="2348234"/>
              <a:ext cx="1381885" cy="1024362"/>
            </a:xfrm>
            <a:prstGeom prst="roundRect">
              <a:avLst>
                <a:gd name="adj" fmla="val 10242"/>
              </a:avLst>
            </a:prstGeom>
            <a:gradFill>
              <a:gsLst>
                <a:gs pos="0">
                  <a:srgbClr val="104C28"/>
                </a:gs>
                <a:gs pos="100000">
                  <a:srgbClr val="147B33"/>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274320" indent="-91440">
                <a:lnSpc>
                  <a:spcPts val="2000"/>
                </a:lnSpc>
              </a:pPr>
              <a:r>
                <a:rPr lang="en-US" dirty="0" smtClean="0">
                  <a:latin typeface="Arial" panose="020B0604020202020204" pitchFamily="34" charset="0"/>
                  <a:cs typeface="Arial" panose="020B0604020202020204" pitchFamily="34" charset="0"/>
                </a:rPr>
                <a:t>Typical</a:t>
              </a:r>
            </a:p>
            <a:p>
              <a:pPr marL="274320" indent="-91440">
                <a:lnSpc>
                  <a:spcPts val="2000"/>
                </a:lnSpc>
              </a:pPr>
              <a:r>
                <a:rPr lang="en-US" dirty="0" smtClean="0">
                  <a:latin typeface="Arial" panose="020B0604020202020204" pitchFamily="34" charset="0"/>
                  <a:cs typeface="Arial" panose="020B0604020202020204" pitchFamily="34" charset="0"/>
                </a:rPr>
                <a:t>back-out</a:t>
              </a:r>
            </a:p>
            <a:p>
              <a:pPr marL="274320" indent="-91440">
                <a:lnSpc>
                  <a:spcPts val="2000"/>
                </a:lnSpc>
              </a:pPr>
              <a:r>
                <a:rPr lang="en-US" dirty="0" smtClean="0">
                  <a:latin typeface="Arial" panose="020B0604020202020204" pitchFamily="34" charset="0"/>
                  <a:cs typeface="Arial" panose="020B0604020202020204" pitchFamily="34" charset="0"/>
                </a:rPr>
                <a:t>Parking</a:t>
              </a:r>
            </a:p>
          </p:txBody>
        </p:sp>
        <p:pic>
          <p:nvPicPr>
            <p:cNvPr id="14" name="Picture 4"/>
            <p:cNvPicPr>
              <a:picLocks noChangeAspect="1" noChangeArrowheads="1"/>
            </p:cNvPicPr>
            <p:nvPr/>
          </p:nvPicPr>
          <p:blipFill>
            <a:blip r:embed="rId2">
              <a:lum/>
              <a:extLst>
                <a:ext uri="{28A0092B-C50C-407E-A947-70E740481C1C}">
                  <a14:useLocalDpi xmlns:a14="http://schemas.microsoft.com/office/drawing/2010/main" val="0"/>
                </a:ext>
              </a:extLst>
            </a:blip>
            <a:srcRect t="20624" b="4279"/>
            <a:stretch>
              <a:fillRect/>
            </a:stretch>
          </p:blipFill>
          <p:spPr bwMode="auto">
            <a:xfrm>
              <a:off x="662985" y="1914414"/>
              <a:ext cx="4290123" cy="1815827"/>
            </a:xfrm>
            <a:prstGeom prst="roundRect">
              <a:avLst>
                <a:gd name="adj" fmla="val 3307"/>
              </a:avLst>
            </a:prstGeom>
            <a:solidFill>
              <a:srgbClr val="104C28"/>
            </a:solidFill>
            <a:ln w="25400">
              <a:solidFill>
                <a:srgbClr val="104C28"/>
              </a:solidFill>
            </a:ln>
            <a:effectLst/>
            <a:extLst/>
          </p:spPr>
        </p:pic>
      </p:grpSp>
      <p:grpSp>
        <p:nvGrpSpPr>
          <p:cNvPr id="16" name="Group 15"/>
          <p:cNvGrpSpPr/>
          <p:nvPr/>
        </p:nvGrpSpPr>
        <p:grpSpPr>
          <a:xfrm>
            <a:off x="1496314" y="3936117"/>
            <a:ext cx="6002013" cy="2027305"/>
            <a:chOff x="2329643" y="3936117"/>
            <a:chExt cx="6002013" cy="2027305"/>
          </a:xfrm>
        </p:grpSpPr>
        <p:sp>
          <p:nvSpPr>
            <p:cNvPr id="17" name="Rounded Rectangle 16"/>
            <p:cNvSpPr/>
            <p:nvPr/>
          </p:nvSpPr>
          <p:spPr>
            <a:xfrm>
              <a:off x="2329643" y="4437588"/>
              <a:ext cx="4484714" cy="1024362"/>
            </a:xfrm>
            <a:prstGeom prst="roundRect">
              <a:avLst>
                <a:gd name="adj" fmla="val 10242"/>
              </a:avLst>
            </a:prstGeom>
            <a:gradFill>
              <a:gsLst>
                <a:gs pos="0">
                  <a:srgbClr val="104C28"/>
                </a:gs>
                <a:gs pos="100000">
                  <a:srgbClr val="147B33"/>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91440" indent="-91440">
                <a:lnSpc>
                  <a:spcPts val="2000"/>
                </a:lnSpc>
              </a:pPr>
              <a:r>
                <a:rPr lang="en-US" dirty="0" smtClean="0">
                  <a:latin typeface="Arial" panose="020B0604020202020204" pitchFamily="34" charset="0"/>
                  <a:cs typeface="Arial" panose="020B0604020202020204" pitchFamily="34" charset="0"/>
                </a:rPr>
                <a:t>Reverse angle</a:t>
              </a:r>
            </a:p>
            <a:p>
              <a:pPr marL="91440" indent="-91440">
                <a:lnSpc>
                  <a:spcPts val="2000"/>
                </a:lnSpc>
              </a:pPr>
              <a:r>
                <a:rPr lang="en-US" dirty="0" smtClean="0">
                  <a:latin typeface="Arial" panose="020B0604020202020204" pitchFamily="34" charset="0"/>
                  <a:cs typeface="Arial" panose="020B0604020202020204" pitchFamily="34" charset="0"/>
                </a:rPr>
                <a:t>or head-out</a:t>
              </a:r>
            </a:p>
            <a:p>
              <a:pPr marL="91440" indent="-91440">
                <a:lnSpc>
                  <a:spcPts val="2000"/>
                </a:lnSpc>
              </a:pPr>
              <a:r>
                <a:rPr lang="en-US" dirty="0" smtClean="0">
                  <a:latin typeface="Arial" panose="020B0604020202020204" pitchFamily="34" charset="0"/>
                  <a:cs typeface="Arial" panose="020B0604020202020204" pitchFamily="34" charset="0"/>
                </a:rPr>
                <a:t>parking</a:t>
              </a:r>
            </a:p>
          </p:txBody>
        </p:sp>
        <p:pic>
          <p:nvPicPr>
            <p:cNvPr id="20" name="Picture 7" descr="Reverse angle parking.jpg"/>
            <p:cNvPicPr>
              <a:picLocks noChangeAspect="1"/>
            </p:cNvPicPr>
            <p:nvPr/>
          </p:nvPicPr>
          <p:blipFill>
            <a:blip r:embed="rId3">
              <a:lum/>
              <a:extLst>
                <a:ext uri="{28A0092B-C50C-407E-A947-70E740481C1C}">
                  <a14:useLocalDpi xmlns:a14="http://schemas.microsoft.com/office/drawing/2010/main" val="0"/>
                </a:ext>
              </a:extLst>
            </a:blip>
            <a:srcRect l="-85" t="29370" r="6166" b="11461"/>
            <a:stretch>
              <a:fillRect/>
            </a:stretch>
          </p:blipFill>
          <p:spPr bwMode="auto">
            <a:xfrm>
              <a:off x="4042091" y="3936117"/>
              <a:ext cx="4289565" cy="2027305"/>
            </a:xfrm>
            <a:prstGeom prst="roundRect">
              <a:avLst>
                <a:gd name="adj" fmla="val 3307"/>
              </a:avLst>
            </a:prstGeom>
            <a:solidFill>
              <a:srgbClr val="104C28"/>
            </a:solidFill>
            <a:ln w="25400">
              <a:solidFill>
                <a:srgbClr val="104C28"/>
              </a:solidFill>
            </a:ln>
            <a:effectLst/>
            <a:extLst/>
          </p:spPr>
        </p:pic>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50" dirty="0" smtClean="0">
                <a:solidFill>
                  <a:schemeClr val="tx1"/>
                </a:solidFill>
                <a:latin typeface="Arial" panose="020B0604020202020204" pitchFamily="34" charset="0"/>
                <a:cs typeface="Arial" panose="020B0604020202020204" pitchFamily="34" charset="0"/>
              </a:rPr>
              <a:t>  step 4: safety, comfort &amp; beauty</a:t>
            </a:r>
            <a:endParaRPr lang="en-US" sz="24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22</a:t>
            </a:fld>
            <a:endParaRPr lang="en-US" sz="1125" dirty="0">
              <a:solidFill>
                <a:schemeClr val="tx1"/>
              </a:solidFill>
              <a:latin typeface="Capitals"/>
              <a:cs typeface="Capitals"/>
            </a:endParaRPr>
          </a:p>
        </p:txBody>
      </p:sp>
      <p:grpSp>
        <p:nvGrpSpPr>
          <p:cNvPr id="16" name="Group 15"/>
          <p:cNvGrpSpPr/>
          <p:nvPr/>
        </p:nvGrpSpPr>
        <p:grpSpPr>
          <a:xfrm>
            <a:off x="644451" y="868235"/>
            <a:ext cx="7855098" cy="5121530"/>
            <a:chOff x="370954" y="830944"/>
            <a:chExt cx="7855098" cy="5121530"/>
          </a:xfrm>
        </p:grpSpPr>
        <p:sp>
          <p:nvSpPr>
            <p:cNvPr id="9" name="Rectangle 8"/>
            <p:cNvSpPr/>
            <p:nvPr/>
          </p:nvSpPr>
          <p:spPr>
            <a:xfrm>
              <a:off x="815970" y="1551522"/>
              <a:ext cx="2717791" cy="1103721"/>
            </a:xfrm>
            <a:prstGeom prst="rect">
              <a:avLst/>
            </a:prstGeom>
          </p:spPr>
          <p:txBody>
            <a:bodyPr wrap="square">
              <a:spAutoFit/>
            </a:bodyPr>
            <a:lstStyle/>
            <a:p>
              <a:pPr marL="365760" lvl="1" indent="-365760">
                <a:lnSpc>
                  <a:spcPts val="2620"/>
                </a:lnSpc>
                <a:buClr>
                  <a:schemeClr val="tx1"/>
                </a:buClr>
                <a:buFont typeface="Arial"/>
                <a:buChar char="•"/>
                <a:defRPr/>
              </a:pPr>
              <a:r>
                <a:rPr lang="en-US" sz="2600" dirty="0" smtClean="0">
                  <a:latin typeface="Arial" panose="020B0604020202020204" pitchFamily="34" charset="0"/>
                  <a:ea typeface="ＭＳ Ｐゴシック" pitchFamily="34" charset="-128"/>
                  <a:cs typeface="Arial" panose="020B0604020202020204" pitchFamily="34" charset="0"/>
                </a:rPr>
                <a:t>Public Art</a:t>
              </a:r>
            </a:p>
            <a:p>
              <a:pPr marL="365760" lvl="1" indent="-365760">
                <a:lnSpc>
                  <a:spcPts val="2620"/>
                </a:lnSpc>
                <a:buClr>
                  <a:schemeClr val="tx1"/>
                </a:buClr>
                <a:defRPr/>
              </a:pPr>
              <a:r>
                <a:rPr lang="en-US" sz="2600" dirty="0" smtClean="0">
                  <a:latin typeface="Arial" panose="020B0604020202020204" pitchFamily="34" charset="0"/>
                  <a:ea typeface="ＭＳ Ｐゴシック" pitchFamily="34" charset="-128"/>
                  <a:cs typeface="Arial" panose="020B0604020202020204" pitchFamily="34" charset="0"/>
                </a:rPr>
                <a:t>	that reflects</a:t>
              </a:r>
            </a:p>
            <a:p>
              <a:pPr marL="365760" lvl="1" indent="-365760">
                <a:lnSpc>
                  <a:spcPts val="2620"/>
                </a:lnSpc>
                <a:buClr>
                  <a:schemeClr val="tx1"/>
                </a:buClr>
                <a:defRPr/>
              </a:pPr>
              <a:r>
                <a:rPr lang="en-US" sz="2600" dirty="0" smtClean="0">
                  <a:latin typeface="Arial" panose="020B0604020202020204" pitchFamily="34" charset="0"/>
                  <a:ea typeface="ＭＳ Ｐゴシック" pitchFamily="34" charset="-128"/>
                  <a:cs typeface="Arial" panose="020B0604020202020204" pitchFamily="34" charset="0"/>
                </a:rPr>
                <a:t>	the community</a:t>
              </a:r>
            </a:p>
          </p:txBody>
        </p:sp>
        <p:pic>
          <p:nvPicPr>
            <p:cNvPr id="11" name="Picture 5" descr="IMG_0586"/>
            <p:cNvPicPr>
              <a:picLocks noChangeAspect="1" noChangeArrowheads="1"/>
            </p:cNvPicPr>
            <p:nvPr/>
          </p:nvPicPr>
          <p:blipFill>
            <a:blip r:embed="rId2">
              <a:lum/>
              <a:extLst>
                <a:ext uri="{28A0092B-C50C-407E-A947-70E740481C1C}">
                  <a14:useLocalDpi xmlns:a14="http://schemas.microsoft.com/office/drawing/2010/main" val="0"/>
                </a:ext>
              </a:extLst>
            </a:blip>
            <a:stretch>
              <a:fillRect/>
            </a:stretch>
          </p:blipFill>
          <p:spPr bwMode="auto">
            <a:xfrm>
              <a:off x="4463899" y="830944"/>
              <a:ext cx="3762153" cy="2707944"/>
            </a:xfrm>
            <a:prstGeom prst="roundRect">
              <a:avLst>
                <a:gd name="adj" fmla="val 3307"/>
              </a:avLst>
            </a:prstGeom>
            <a:ln w="25400">
              <a:solidFill>
                <a:srgbClr val="DEAB43"/>
              </a:solidFill>
            </a:ln>
            <a:effectLst/>
            <a:extLst>
              <a:ext uri="{909E8E84-426E-40DD-AFC4-6F175D3DCCD1}">
                <a14:hiddenFill xmlns:a14="http://schemas.microsoft.com/office/drawing/2010/main">
                  <a:solidFill>
                    <a:srgbClr val="FFFFFF"/>
                  </a:solidFill>
                </a14:hiddenFill>
              </a:ext>
            </a:extLst>
          </p:spPr>
        </p:pic>
        <p:pic>
          <p:nvPicPr>
            <p:cNvPr id="13" name="Picture 3" descr="P1010037"/>
            <p:cNvPicPr>
              <a:picLocks noChangeAspect="1" noChangeArrowheads="1"/>
            </p:cNvPicPr>
            <p:nvPr/>
          </p:nvPicPr>
          <p:blipFill>
            <a:blip r:embed="rId3">
              <a:lum/>
              <a:extLst>
                <a:ext uri="{28A0092B-C50C-407E-A947-70E740481C1C}">
                  <a14:useLocalDpi xmlns:a14="http://schemas.microsoft.com/office/drawing/2010/main" val="0"/>
                </a:ext>
              </a:extLst>
            </a:blip>
            <a:srcRect t="21030" b="7607"/>
            <a:stretch>
              <a:fillRect/>
            </a:stretch>
          </p:blipFill>
          <p:spPr bwMode="auto">
            <a:xfrm>
              <a:off x="370954" y="3666474"/>
              <a:ext cx="4269738" cy="2286000"/>
            </a:xfrm>
            <a:prstGeom prst="roundRect">
              <a:avLst>
                <a:gd name="adj" fmla="val 3307"/>
              </a:avLst>
            </a:prstGeom>
            <a:ln w="25400">
              <a:solidFill>
                <a:srgbClr val="DEAB43"/>
              </a:solidFill>
            </a:ln>
            <a:effectLst/>
            <a:extLst>
              <a:ext uri="{909E8E84-426E-40DD-AFC4-6F175D3DCCD1}">
                <a14:hiddenFill xmlns:a14="http://schemas.microsoft.com/office/drawing/2010/main">
                  <a:solidFill>
                    <a:srgbClr val="FFFFFF"/>
                  </a:solidFill>
                </a14:hiddenFill>
              </a:ext>
            </a:extLst>
          </p:spPr>
        </p:pic>
        <p:pic>
          <p:nvPicPr>
            <p:cNvPr id="14" name="Picture 2" descr="water fountain olympia, wa"/>
            <p:cNvPicPr>
              <a:picLocks noChangeAspect="1" noChangeArrowheads="1"/>
            </p:cNvPicPr>
            <p:nvPr/>
          </p:nvPicPr>
          <p:blipFill>
            <a:blip r:embed="rId4">
              <a:lum/>
              <a:extLst>
                <a:ext uri="{28A0092B-C50C-407E-A947-70E740481C1C}">
                  <a14:useLocalDpi xmlns:a14="http://schemas.microsoft.com/office/drawing/2010/main" val="0"/>
                </a:ext>
              </a:extLst>
            </a:blip>
            <a:srcRect l="2592" t="4118" r="1820" b="3234"/>
            <a:stretch>
              <a:fillRect/>
            </a:stretch>
          </p:blipFill>
          <p:spPr bwMode="auto">
            <a:xfrm>
              <a:off x="4796878" y="3666474"/>
              <a:ext cx="3424046" cy="2286000"/>
            </a:xfrm>
            <a:prstGeom prst="roundRect">
              <a:avLst>
                <a:gd name="adj" fmla="val 3307"/>
              </a:avLst>
            </a:prstGeom>
            <a:ln w="25400">
              <a:solidFill>
                <a:srgbClr val="DEAB43"/>
              </a:solidFill>
            </a:ln>
            <a:effectLst/>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50" dirty="0" smtClean="0">
                <a:solidFill>
                  <a:schemeClr val="tx1"/>
                </a:solidFill>
                <a:latin typeface="Berthold City Bold"/>
                <a:cs typeface="Berthold City Bold"/>
              </a:rPr>
              <a:t>  </a:t>
            </a:r>
            <a:r>
              <a:rPr lang="en-US" sz="2700" kern="0" cap="all" spc="150" dirty="0" smtClean="0">
                <a:solidFill>
                  <a:schemeClr val="tx1"/>
                </a:solidFill>
                <a:latin typeface="Arial" panose="020B0604020202020204" pitchFamily="34" charset="0"/>
                <a:cs typeface="Arial" panose="020B0604020202020204" pitchFamily="34" charset="0"/>
              </a:rPr>
              <a:t>step 4: safety, comfort &amp; beauty</a:t>
            </a:r>
            <a:endParaRPr lang="en-US" sz="24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23</a:t>
            </a:fld>
            <a:endParaRPr lang="en-US" sz="1125" dirty="0">
              <a:solidFill>
                <a:schemeClr val="tx1"/>
              </a:solidFill>
              <a:latin typeface="Capitals"/>
              <a:cs typeface="Capitals"/>
            </a:endParaRPr>
          </a:p>
        </p:txBody>
      </p:sp>
      <p:grpSp>
        <p:nvGrpSpPr>
          <p:cNvPr id="12" name="Group 11"/>
          <p:cNvGrpSpPr/>
          <p:nvPr/>
        </p:nvGrpSpPr>
        <p:grpSpPr>
          <a:xfrm>
            <a:off x="445240" y="1104610"/>
            <a:ext cx="8253521" cy="4648781"/>
            <a:chOff x="445240" y="1330646"/>
            <a:chExt cx="8253521" cy="4648781"/>
          </a:xfrm>
        </p:grpSpPr>
        <p:sp>
          <p:nvSpPr>
            <p:cNvPr id="15" name="Rectangle 14"/>
            <p:cNvSpPr/>
            <p:nvPr/>
          </p:nvSpPr>
          <p:spPr>
            <a:xfrm>
              <a:off x="445240" y="1330646"/>
              <a:ext cx="3312625" cy="1437830"/>
            </a:xfrm>
            <a:prstGeom prst="rect">
              <a:avLst/>
            </a:prstGeom>
          </p:spPr>
          <p:txBody>
            <a:bodyPr wrap="square">
              <a:spAutoFit/>
            </a:bodyPr>
            <a:lstStyle/>
            <a:p>
              <a:pPr marL="365760" lvl="1" indent="-365760">
                <a:lnSpc>
                  <a:spcPts val="3620"/>
                </a:lnSpc>
                <a:buClr>
                  <a:schemeClr val="tx1"/>
                </a:buClr>
                <a:buFont typeface="Arial"/>
                <a:buChar char="•"/>
                <a:defRPr/>
              </a:pPr>
              <a:r>
                <a:rPr lang="en-US" sz="2600" dirty="0" smtClean="0">
                  <a:latin typeface="Arial" panose="020B0604020202020204" pitchFamily="34" charset="0"/>
                  <a:ea typeface="ＭＳ Ｐゴシック" pitchFamily="34" charset="-128"/>
                  <a:cs typeface="Arial" panose="020B0604020202020204" pitchFamily="34" charset="0"/>
                </a:rPr>
                <a:t>Trees</a:t>
              </a:r>
            </a:p>
            <a:p>
              <a:pPr marL="365760" lvl="1" indent="-365760">
                <a:lnSpc>
                  <a:spcPts val="3620"/>
                </a:lnSpc>
                <a:buClr>
                  <a:schemeClr val="tx1"/>
                </a:buClr>
                <a:buFont typeface="Arial"/>
                <a:buChar char="•"/>
                <a:defRPr/>
              </a:pPr>
              <a:r>
                <a:rPr lang="en-US" sz="2600" dirty="0" smtClean="0">
                  <a:latin typeface="Arial" panose="020B0604020202020204" pitchFamily="34" charset="0"/>
                  <a:ea typeface="ＭＳ Ｐゴシック" pitchFamily="34" charset="-128"/>
                  <a:cs typeface="Arial" panose="020B0604020202020204" pitchFamily="34" charset="0"/>
                </a:rPr>
                <a:t>Places to sit and rest</a:t>
              </a:r>
            </a:p>
          </p:txBody>
        </p:sp>
        <p:sp>
          <p:nvSpPr>
            <p:cNvPr id="16" name="Rectangle 15"/>
            <p:cNvSpPr/>
            <p:nvPr/>
          </p:nvSpPr>
          <p:spPr>
            <a:xfrm>
              <a:off x="3863503" y="4486020"/>
              <a:ext cx="4835258" cy="1431930"/>
            </a:xfrm>
            <a:prstGeom prst="rect">
              <a:avLst/>
            </a:prstGeom>
          </p:spPr>
          <p:txBody>
            <a:bodyPr wrap="square">
              <a:spAutoFit/>
            </a:bodyPr>
            <a:lstStyle/>
            <a:p>
              <a:pPr marL="365760" lvl="1" indent="-365760">
                <a:lnSpc>
                  <a:spcPts val="3620"/>
                </a:lnSpc>
                <a:buClr>
                  <a:schemeClr val="tx1"/>
                </a:buClr>
                <a:buFont typeface="Arial"/>
                <a:buChar char="•"/>
                <a:defRPr/>
              </a:pPr>
              <a:r>
                <a:rPr lang="en-US" sz="2400" dirty="0" smtClean="0">
                  <a:latin typeface="Arial" panose="020B0604020202020204" pitchFamily="34" charset="0"/>
                  <a:ea typeface="ＭＳ Ｐゴシック" pitchFamily="34" charset="-128"/>
                  <a:cs typeface="Arial" panose="020B0604020202020204" pitchFamily="34" charset="0"/>
                </a:rPr>
                <a:t>Clean and maintained</a:t>
              </a:r>
            </a:p>
            <a:p>
              <a:pPr marL="365760" lvl="1" indent="-365760">
                <a:lnSpc>
                  <a:spcPts val="3620"/>
                </a:lnSpc>
                <a:buClr>
                  <a:schemeClr val="tx1"/>
                </a:buClr>
                <a:buFont typeface="Arial"/>
                <a:buChar char="•"/>
                <a:defRPr/>
              </a:pPr>
              <a:r>
                <a:rPr lang="en-US" sz="2400" dirty="0" smtClean="0">
                  <a:latin typeface="Arial" panose="020B0604020202020204" pitchFamily="34" charset="0"/>
                  <a:ea typeface="ＭＳ Ｐゴシック" pitchFamily="34" charset="-128"/>
                  <a:cs typeface="Arial" panose="020B0604020202020204" pitchFamily="34" charset="0"/>
                </a:rPr>
                <a:t>Pedestrian lighting</a:t>
              </a:r>
            </a:p>
            <a:p>
              <a:pPr marL="365760" lvl="1" indent="-365760">
                <a:lnSpc>
                  <a:spcPts val="3620"/>
                </a:lnSpc>
                <a:buClr>
                  <a:schemeClr val="tx1"/>
                </a:buClr>
                <a:buFont typeface="Arial"/>
                <a:buChar char="•"/>
                <a:defRPr/>
              </a:pPr>
              <a:r>
                <a:rPr lang="en-US" sz="2400" dirty="0" smtClean="0">
                  <a:latin typeface="Arial" panose="020B0604020202020204" pitchFamily="34" charset="0"/>
                  <a:ea typeface="ＭＳ Ｐゴシック" pitchFamily="34" charset="-128"/>
                  <a:cs typeface="Arial" panose="020B0604020202020204" pitchFamily="34" charset="0"/>
                </a:rPr>
                <a:t>Access to water and bathrooms</a:t>
              </a:r>
            </a:p>
          </p:txBody>
        </p:sp>
        <p:pic>
          <p:nvPicPr>
            <p:cNvPr id="17" name="Picture 2" descr="00080C00-EA8A-1C34-80BD80D21AC3FE77"/>
            <p:cNvPicPr>
              <a:picLocks noChangeAspect="1" noChangeArrowheads="1"/>
            </p:cNvPicPr>
            <p:nvPr/>
          </p:nvPicPr>
          <p:blipFill>
            <a:blip r:embed="rId2">
              <a:lum/>
              <a:extLst>
                <a:ext uri="{28A0092B-C50C-407E-A947-70E740481C1C}">
                  <a14:useLocalDpi xmlns:a14="http://schemas.microsoft.com/office/drawing/2010/main" val="0"/>
                </a:ext>
              </a:extLst>
            </a:blip>
            <a:srcRect l="9294" t="17542" r="10141" b="5757"/>
            <a:stretch>
              <a:fillRect/>
            </a:stretch>
          </p:blipFill>
          <p:spPr bwMode="auto">
            <a:xfrm>
              <a:off x="4502419" y="1569785"/>
              <a:ext cx="3959705" cy="2843518"/>
            </a:xfrm>
            <a:prstGeom prst="roundRect">
              <a:avLst>
                <a:gd name="adj" fmla="val 3307"/>
              </a:avLst>
            </a:prstGeom>
            <a:ln w="25400">
              <a:solidFill>
                <a:srgbClr val="0098BA"/>
              </a:solidFill>
            </a:ln>
            <a:effectLst/>
            <a:extLst>
              <a:ext uri="{909E8E84-426E-40DD-AFC4-6F175D3DCCD1}">
                <a14:hiddenFill xmlns:a14="http://schemas.microsoft.com/office/drawing/2010/main">
                  <a:solidFill>
                    <a:srgbClr val="FFFFFF"/>
                  </a:solidFill>
                </a14:hiddenFill>
              </a:ext>
            </a:extLst>
          </p:spPr>
        </p:pic>
        <p:pic>
          <p:nvPicPr>
            <p:cNvPr id="20" name="Picture 5" descr="5th&amp;Univ Trees"/>
            <p:cNvPicPr>
              <a:picLocks noChangeAspect="1" noChangeArrowheads="1"/>
            </p:cNvPicPr>
            <p:nvPr/>
          </p:nvPicPr>
          <p:blipFill>
            <a:blip r:embed="rId3" cstate="print">
              <a:lum/>
              <a:extLst>
                <a:ext uri="{28A0092B-C50C-407E-A947-70E740481C1C}">
                  <a14:useLocalDpi xmlns:a14="http://schemas.microsoft.com/office/drawing/2010/main" val="0"/>
                </a:ext>
              </a:extLst>
            </a:blip>
            <a:srcRect t="5178" b="4507"/>
            <a:stretch>
              <a:fillRect/>
            </a:stretch>
          </p:blipFill>
          <p:spPr bwMode="auto">
            <a:xfrm>
              <a:off x="640739" y="2813969"/>
              <a:ext cx="2628672" cy="3165458"/>
            </a:xfrm>
            <a:prstGeom prst="roundRect">
              <a:avLst>
                <a:gd name="adj" fmla="val 3307"/>
              </a:avLst>
            </a:prstGeom>
            <a:ln w="25400">
              <a:solidFill>
                <a:srgbClr val="0098BA"/>
              </a:solidFill>
            </a:ln>
            <a:effectLst/>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50" dirty="0" smtClean="0">
                <a:solidFill>
                  <a:schemeClr val="tx1"/>
                </a:solidFill>
                <a:latin typeface="Berthold City Bold"/>
                <a:cs typeface="Berthold City Bold"/>
              </a:rPr>
              <a:t>  </a:t>
            </a:r>
            <a:r>
              <a:rPr lang="en-US" sz="2700" kern="0" cap="all" spc="150" dirty="0" err="1" smtClean="0">
                <a:solidFill>
                  <a:schemeClr val="tx1"/>
                </a:solidFill>
                <a:latin typeface="Arial" panose="020B0604020202020204" pitchFamily="34" charset="0"/>
                <a:cs typeface="Arial" panose="020B0604020202020204" pitchFamily="34" charset="0"/>
              </a:rPr>
              <a:t>cpted</a:t>
            </a:r>
            <a:r>
              <a:rPr lang="en-US" sz="2700" kern="0" cap="all" spc="150" dirty="0" smtClean="0">
                <a:solidFill>
                  <a:schemeClr val="tx1"/>
                </a:solidFill>
                <a:latin typeface="Arial" panose="020B0604020202020204" pitchFamily="34" charset="0"/>
                <a:cs typeface="Arial" panose="020B0604020202020204" pitchFamily="34" charset="0"/>
              </a:rPr>
              <a:t> &amp; public Art</a:t>
            </a:r>
            <a:endParaRPr lang="en-US" sz="24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24</a:t>
            </a:fld>
            <a:endParaRPr lang="en-US" sz="1125" dirty="0">
              <a:solidFill>
                <a:schemeClr val="tx1"/>
              </a:solidFill>
              <a:latin typeface="Capitals"/>
              <a:cs typeface="Capitals"/>
            </a:endParaRPr>
          </a:p>
        </p:txBody>
      </p:sp>
      <p:sp>
        <p:nvSpPr>
          <p:cNvPr id="11" name="TextBox 10"/>
          <p:cNvSpPr txBox="1"/>
          <p:nvPr/>
        </p:nvSpPr>
        <p:spPr>
          <a:xfrm>
            <a:off x="369497" y="2125011"/>
            <a:ext cx="8405006" cy="1759456"/>
          </a:xfrm>
          <a:prstGeom prst="rect">
            <a:avLst/>
          </a:prstGeom>
          <a:noFill/>
        </p:spPr>
        <p:txBody>
          <a:bodyPr wrap="square" rtlCol="0" anchor="t">
            <a:spAutoFit/>
          </a:bodyPr>
          <a:lstStyle/>
          <a:p>
            <a:pPr marL="457200" indent="-457200" algn="ctr" defTabSz="457200" fontAlgn="auto">
              <a:lnSpc>
                <a:spcPts val="6500"/>
              </a:lnSpc>
              <a:spcBef>
                <a:spcPts val="0"/>
              </a:spcBef>
              <a:spcAft>
                <a:spcPts val="0"/>
              </a:spcAft>
            </a:pPr>
            <a:r>
              <a:rPr lang="en-US" sz="6000" dirty="0" smtClean="0">
                <a:solidFill>
                  <a:srgbClr val="147B33"/>
                </a:solidFill>
                <a:latin typeface="Arial" panose="020B0604020202020204" pitchFamily="34" charset="0"/>
                <a:cs typeface="Arial" panose="020B0604020202020204" pitchFamily="34" charset="0"/>
              </a:rPr>
              <a:t>Creating Interactive Public Spaces</a:t>
            </a:r>
            <a:endParaRPr lang="en-US" sz="8800" dirty="0" smtClean="0">
              <a:solidFill>
                <a:srgbClr val="147B33"/>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50" dirty="0" smtClean="0">
                <a:solidFill>
                  <a:schemeClr val="tx1"/>
                </a:solidFill>
                <a:latin typeface="Berthold City Bold"/>
                <a:cs typeface="Berthold City Bold"/>
              </a:rPr>
              <a:t>  </a:t>
            </a:r>
            <a:r>
              <a:rPr lang="en-US" sz="2700" kern="0" cap="all" spc="150" dirty="0" err="1" smtClean="0">
                <a:solidFill>
                  <a:schemeClr val="tx1"/>
                </a:solidFill>
                <a:latin typeface="Arial" panose="020B0604020202020204" pitchFamily="34" charset="0"/>
                <a:cs typeface="Arial" panose="020B0604020202020204" pitchFamily="34" charset="0"/>
              </a:rPr>
              <a:t>cpted</a:t>
            </a:r>
            <a:r>
              <a:rPr lang="en-US" sz="2700" kern="0" cap="all" spc="150" dirty="0" smtClean="0">
                <a:solidFill>
                  <a:schemeClr val="tx1"/>
                </a:solidFill>
                <a:latin typeface="Arial" panose="020B0604020202020204" pitchFamily="34" charset="0"/>
                <a:cs typeface="Arial" panose="020B0604020202020204" pitchFamily="34" charset="0"/>
              </a:rPr>
              <a:t> &amp; public Art</a:t>
            </a:r>
            <a:endParaRPr lang="en-US" sz="24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25</a:t>
            </a:fld>
            <a:endParaRPr lang="en-US" sz="1125" dirty="0">
              <a:solidFill>
                <a:schemeClr val="tx1"/>
              </a:solidFill>
              <a:latin typeface="Capitals"/>
              <a:cs typeface="Capitals"/>
            </a:endParaRPr>
          </a:p>
        </p:txBody>
      </p:sp>
      <p:pic>
        <p:nvPicPr>
          <p:cNvPr id="7" name="Picture 6" descr="auto0"/>
          <p:cNvPicPr>
            <a:picLocks noChangeAspect="1" noChangeArrowheads="1"/>
          </p:cNvPicPr>
          <p:nvPr/>
        </p:nvPicPr>
        <p:blipFill>
          <a:blip r:embed="rId2">
            <a:extLst>
              <a:ext uri="{28A0092B-C50C-407E-A947-70E740481C1C}">
                <a14:useLocalDpi xmlns:a14="http://schemas.microsoft.com/office/drawing/2010/main" val="0"/>
              </a:ext>
            </a:extLst>
          </a:blip>
          <a:srcRect b="87349"/>
          <a:stretch>
            <a:fillRect/>
          </a:stretch>
        </p:blipFill>
        <p:spPr bwMode="auto">
          <a:xfrm>
            <a:off x="1879601" y="4593030"/>
            <a:ext cx="5638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893099" y="1426770"/>
            <a:ext cx="7611804" cy="2425290"/>
          </a:xfrm>
          <a:prstGeom prst="roundRect">
            <a:avLst>
              <a:gd name="adj" fmla="val 4755"/>
            </a:avLst>
          </a:prstGeom>
          <a:gradFill flip="none" rotWithShape="1">
            <a:gsLst>
              <a:gs pos="0">
                <a:srgbClr val="791344"/>
              </a:gs>
              <a:gs pos="100000">
                <a:srgbClr val="C0587C"/>
              </a:gs>
            </a:gsLst>
            <a:lin ang="16200000" scaled="0"/>
            <a:tileRec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ts val="2700"/>
              </a:lnSpc>
              <a:spcBef>
                <a:spcPts val="600"/>
              </a:spcBef>
              <a:defRPr/>
            </a:pPr>
            <a:r>
              <a:rPr lang="en-US" sz="2400" dirty="0" smtClean="0">
                <a:latin typeface="Arial" panose="020B0604020202020204" pitchFamily="34" charset="0"/>
                <a:cs typeface="Arial" panose="020B0604020202020204" pitchFamily="34" charset="0"/>
              </a:rPr>
              <a:t>“I </a:t>
            </a:r>
            <a:r>
              <a:rPr lang="en-US" sz="2400" dirty="0" smtClean="0">
                <a:latin typeface="Arial" panose="020B0604020202020204" pitchFamily="34" charset="0"/>
                <a:cs typeface="Arial" panose="020B0604020202020204" pitchFamily="34" charset="0"/>
              </a:rPr>
              <a:t>want to make sure that the arts are part of everything we do.  We need to make sure that the arts are part of every neighborhood.  We need to make sure that we continue to have art in public places...we want people to know that Tampa is a city of the arts.”</a:t>
            </a:r>
          </a:p>
          <a:p>
            <a:pPr algn="r">
              <a:lnSpc>
                <a:spcPts val="2700"/>
              </a:lnSpc>
              <a:spcBef>
                <a:spcPts val="600"/>
              </a:spcBef>
              <a:defRPr/>
            </a:pPr>
            <a:r>
              <a:rPr lang="en-US" sz="2400" dirty="0" smtClean="0">
                <a:latin typeface="Arial" panose="020B0604020202020204" pitchFamily="34" charset="0"/>
                <a:cs typeface="Arial" panose="020B0604020202020204" pitchFamily="34" charset="0"/>
              </a:rPr>
              <a:t>- Mayor Pam </a:t>
            </a:r>
            <a:r>
              <a:rPr lang="en-US" sz="2400" dirty="0" err="1" smtClean="0">
                <a:latin typeface="Arial" panose="020B0604020202020204" pitchFamily="34" charset="0"/>
                <a:cs typeface="Arial" panose="020B0604020202020204" pitchFamily="34" charset="0"/>
              </a:rPr>
              <a:t>Iorio</a:t>
            </a:r>
            <a:endParaRPr lang="en-US" sz="2400"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50" dirty="0" smtClean="0">
                <a:solidFill>
                  <a:schemeClr val="tx1"/>
                </a:solidFill>
                <a:latin typeface="Berthold City Bold"/>
                <a:cs typeface="Berthold City Bold"/>
              </a:rPr>
              <a:t>  </a:t>
            </a:r>
            <a:r>
              <a:rPr lang="en-US" sz="2700" kern="0" cap="all" spc="150" dirty="0" err="1" smtClean="0">
                <a:solidFill>
                  <a:schemeClr val="tx1"/>
                </a:solidFill>
                <a:latin typeface="Arial" panose="020B0604020202020204" pitchFamily="34" charset="0"/>
                <a:cs typeface="Arial" panose="020B0604020202020204" pitchFamily="34" charset="0"/>
              </a:rPr>
              <a:t>cpted</a:t>
            </a:r>
            <a:r>
              <a:rPr lang="en-US" sz="2700" kern="0" cap="all" spc="150" dirty="0" smtClean="0">
                <a:solidFill>
                  <a:schemeClr val="tx1"/>
                </a:solidFill>
                <a:latin typeface="Arial" panose="020B0604020202020204" pitchFamily="34" charset="0"/>
                <a:cs typeface="Arial" panose="020B0604020202020204" pitchFamily="34" charset="0"/>
              </a:rPr>
              <a:t> &amp; public Art: Strategies</a:t>
            </a:r>
            <a:endParaRPr lang="en-US" sz="24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26</a:t>
            </a:fld>
            <a:endParaRPr lang="en-US" sz="1125" dirty="0">
              <a:solidFill>
                <a:schemeClr val="tx1"/>
              </a:solidFill>
              <a:latin typeface="Capitals"/>
              <a:cs typeface="Capitals"/>
            </a:endParaRPr>
          </a:p>
        </p:txBody>
      </p:sp>
      <p:pic>
        <p:nvPicPr>
          <p:cNvPr id="23" name="Picture 3" descr="price5"/>
          <p:cNvPicPr>
            <a:picLocks noChangeAspect="1" noChangeArrowheads="1"/>
          </p:cNvPicPr>
          <p:nvPr/>
        </p:nvPicPr>
        <p:blipFill>
          <a:blip r:embed="rId3">
            <a:lum/>
            <a:extLst>
              <a:ext uri="{28A0092B-C50C-407E-A947-70E740481C1C}">
                <a14:useLocalDpi xmlns:a14="http://schemas.microsoft.com/office/drawing/2010/main" val="0"/>
              </a:ext>
            </a:extLst>
          </a:blip>
          <a:srcRect l="1222" b="3177"/>
          <a:stretch>
            <a:fillRect/>
          </a:stretch>
        </p:blipFill>
        <p:spPr bwMode="auto">
          <a:xfrm>
            <a:off x="4694902" y="2294738"/>
            <a:ext cx="4023360" cy="2971800"/>
          </a:xfrm>
          <a:prstGeom prst="roundRect">
            <a:avLst>
              <a:gd name="adj" fmla="val 3307"/>
            </a:avLst>
          </a:prstGeom>
          <a:ln w="25400">
            <a:solidFill>
              <a:schemeClr val="accent4"/>
            </a:solidFill>
          </a:ln>
          <a:effectLst/>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86322" y="1614136"/>
            <a:ext cx="3506839" cy="584776"/>
          </a:xfrm>
          <a:prstGeom prst="rect">
            <a:avLst/>
          </a:prstGeom>
          <a:noFill/>
        </p:spPr>
        <p:txBody>
          <a:bodyPr wrap="square" rtlCol="0" anchor="ctr">
            <a:spAutoFit/>
          </a:bodyPr>
          <a:lstStyle/>
          <a:p>
            <a:pPr algn="ctr"/>
            <a:r>
              <a:rPr lang="en-US" sz="3200" dirty="0" smtClean="0">
                <a:solidFill>
                  <a:schemeClr val="accent4"/>
                </a:solidFill>
                <a:latin typeface="Arial" panose="020B0604020202020204" pitchFamily="34" charset="0"/>
                <a:cs typeface="Arial" panose="020B0604020202020204" pitchFamily="34" charset="0"/>
              </a:rPr>
              <a:t>Phoenix</a:t>
            </a:r>
            <a:endParaRPr lang="en-US" sz="3200" dirty="0">
              <a:solidFill>
                <a:schemeClr val="accent4"/>
              </a:solidFill>
              <a:latin typeface="Arial" panose="020B0604020202020204" pitchFamily="34" charset="0"/>
              <a:cs typeface="Arial" panose="020B0604020202020204" pitchFamily="34" charset="0"/>
            </a:endParaRPr>
          </a:p>
        </p:txBody>
      </p:sp>
      <p:sp>
        <p:nvSpPr>
          <p:cNvPr id="25" name="TextBox 24"/>
          <p:cNvSpPr txBox="1"/>
          <p:nvPr/>
        </p:nvSpPr>
        <p:spPr>
          <a:xfrm>
            <a:off x="4953163" y="1614136"/>
            <a:ext cx="3506839" cy="584776"/>
          </a:xfrm>
          <a:prstGeom prst="rect">
            <a:avLst/>
          </a:prstGeom>
          <a:noFill/>
        </p:spPr>
        <p:txBody>
          <a:bodyPr wrap="square" rtlCol="0" anchor="ctr">
            <a:spAutoFit/>
          </a:bodyPr>
          <a:lstStyle/>
          <a:p>
            <a:pPr algn="ctr"/>
            <a:r>
              <a:rPr lang="en-US" sz="3200" dirty="0" smtClean="0">
                <a:solidFill>
                  <a:schemeClr val="accent4"/>
                </a:solidFill>
                <a:latin typeface="Arial" panose="020B0604020202020204" pitchFamily="34" charset="0"/>
                <a:cs typeface="Arial" panose="020B0604020202020204" pitchFamily="34" charset="0"/>
              </a:rPr>
              <a:t>Tempe</a:t>
            </a:r>
            <a:endParaRPr lang="en-US" sz="3200" dirty="0">
              <a:solidFill>
                <a:schemeClr val="accent4"/>
              </a:solidFill>
              <a:latin typeface="Arial" panose="020B0604020202020204" pitchFamily="34" charset="0"/>
              <a:cs typeface="Arial" panose="020B0604020202020204" pitchFamily="34" charset="0"/>
            </a:endParaRPr>
          </a:p>
        </p:txBody>
      </p:sp>
      <p:pic>
        <p:nvPicPr>
          <p:cNvPr id="31" name="Picture 3" descr="Pnx arts comm08"/>
          <p:cNvPicPr>
            <a:picLocks noGrp="1" noChangeAspect="1" noChangeArrowheads="1"/>
          </p:cNvPicPr>
          <p:nvPr>
            <p:ph sz="half" idx="1"/>
          </p:nvPr>
        </p:nvPicPr>
        <p:blipFill>
          <a:blip r:embed="rId4">
            <a:lum/>
            <a:extLst>
              <a:ext uri="{28A0092B-C50C-407E-A947-70E740481C1C}">
                <a14:useLocalDpi xmlns:a14="http://schemas.microsoft.com/office/drawing/2010/main" val="0"/>
              </a:ext>
            </a:extLst>
          </a:blip>
          <a:stretch>
            <a:fillRect/>
          </a:stretch>
        </p:blipFill>
        <p:spPr>
          <a:xfrm>
            <a:off x="428061" y="2294738"/>
            <a:ext cx="4023360" cy="2971800"/>
          </a:xfrm>
          <a:prstGeom prst="roundRect">
            <a:avLst>
              <a:gd name="adj" fmla="val 3307"/>
            </a:avLst>
          </a:prstGeom>
          <a:ln w="25400">
            <a:solidFill>
              <a:schemeClr val="accent4"/>
            </a:solidFill>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PICT2158"/>
          <p:cNvPicPr>
            <a:picLocks noChangeArrowheads="1"/>
          </p:cNvPicPr>
          <p:nvPr/>
        </p:nvPicPr>
        <p:blipFill>
          <a:blip r:embed="rId3">
            <a:lum/>
            <a:extLst>
              <a:ext uri="{28A0092B-C50C-407E-A947-70E740481C1C}">
                <a14:useLocalDpi xmlns:a14="http://schemas.microsoft.com/office/drawing/2010/main" val="0"/>
              </a:ext>
            </a:extLst>
          </a:blip>
          <a:srcRect l="14635" b="17073"/>
          <a:stretch>
            <a:fillRect/>
          </a:stretch>
        </p:blipFill>
        <p:spPr bwMode="auto">
          <a:xfrm>
            <a:off x="1015617" y="996336"/>
            <a:ext cx="7114032" cy="4864608"/>
          </a:xfrm>
          <a:prstGeom prst="roundRect">
            <a:avLst>
              <a:gd name="adj" fmla="val 3307"/>
            </a:avLst>
          </a:prstGeom>
          <a:ln w="25400">
            <a:solidFill>
              <a:schemeClr val="accent5"/>
            </a:solidFill>
          </a:ln>
          <a:effectLst/>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50" dirty="0" smtClean="0">
                <a:solidFill>
                  <a:schemeClr val="tx1"/>
                </a:solidFill>
                <a:latin typeface="Berthold City Bold"/>
                <a:cs typeface="Berthold City Bold"/>
              </a:rPr>
              <a:t>  </a:t>
            </a:r>
            <a:r>
              <a:rPr lang="en-US" sz="2700" kern="0" cap="all" spc="150" dirty="0" err="1" smtClean="0">
                <a:solidFill>
                  <a:schemeClr val="tx1"/>
                </a:solidFill>
                <a:latin typeface="Arial" panose="020B0604020202020204" pitchFamily="34" charset="0"/>
                <a:cs typeface="Arial" panose="020B0604020202020204" pitchFamily="34" charset="0"/>
              </a:rPr>
              <a:t>cpted</a:t>
            </a:r>
            <a:r>
              <a:rPr lang="en-US" sz="2700" kern="0" cap="all" spc="150" dirty="0" smtClean="0">
                <a:solidFill>
                  <a:schemeClr val="tx1"/>
                </a:solidFill>
                <a:latin typeface="Arial" panose="020B0604020202020204" pitchFamily="34" charset="0"/>
                <a:cs typeface="Arial" panose="020B0604020202020204" pitchFamily="34" charset="0"/>
              </a:rPr>
              <a:t> &amp; public Art: visuals of people</a:t>
            </a:r>
            <a:endParaRPr lang="en-US" sz="24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27</a:t>
            </a:fld>
            <a:endParaRPr lang="en-US" sz="1125" dirty="0">
              <a:solidFill>
                <a:schemeClr val="tx1"/>
              </a:solidFill>
              <a:latin typeface="Capitals"/>
              <a:cs typeface="Capitals"/>
            </a:endParaRPr>
          </a:p>
        </p:txBody>
      </p:sp>
      <p:pic>
        <p:nvPicPr>
          <p:cNvPr id="12" name="Picture 4" descr="PICT2170"/>
          <p:cNvPicPr>
            <a:picLocks noChangeAspect="1" noChangeArrowheads="1"/>
          </p:cNvPicPr>
          <p:nvPr/>
        </p:nvPicPr>
        <p:blipFill>
          <a:blip r:embed="rId4">
            <a:lum/>
            <a:extLst>
              <a:ext uri="{28A0092B-C50C-407E-A947-70E740481C1C}">
                <a14:useLocalDpi xmlns:a14="http://schemas.microsoft.com/office/drawing/2010/main" val="0"/>
              </a:ext>
            </a:extLst>
          </a:blip>
          <a:srcRect b="8791"/>
          <a:stretch>
            <a:fillRect/>
          </a:stretch>
        </p:blipFill>
        <p:spPr bwMode="auto">
          <a:xfrm>
            <a:off x="1015617" y="996336"/>
            <a:ext cx="7112766" cy="4865329"/>
          </a:xfrm>
          <a:prstGeom prst="roundRect">
            <a:avLst>
              <a:gd name="adj" fmla="val 3307"/>
            </a:avLst>
          </a:prstGeom>
          <a:ln w="25400">
            <a:solidFill>
              <a:schemeClr val="accent5"/>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ou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50" dirty="0" smtClean="0">
                <a:solidFill>
                  <a:schemeClr val="tx1"/>
                </a:solidFill>
                <a:latin typeface="Berthold City Bold"/>
                <a:cs typeface="Berthold City Bold"/>
              </a:rPr>
              <a:t>  </a:t>
            </a:r>
            <a:r>
              <a:rPr lang="en-US" sz="2700" kern="0" cap="all" spc="150" dirty="0" err="1" smtClean="0">
                <a:solidFill>
                  <a:schemeClr val="tx1"/>
                </a:solidFill>
                <a:latin typeface="Arial" panose="020B0604020202020204" pitchFamily="34" charset="0"/>
                <a:cs typeface="Arial" panose="020B0604020202020204" pitchFamily="34" charset="0"/>
              </a:rPr>
              <a:t>cpted</a:t>
            </a:r>
            <a:r>
              <a:rPr lang="en-US" sz="2700" kern="0" cap="all" spc="150" dirty="0" smtClean="0">
                <a:solidFill>
                  <a:schemeClr val="tx1"/>
                </a:solidFill>
                <a:latin typeface="Arial" panose="020B0604020202020204" pitchFamily="34" charset="0"/>
                <a:cs typeface="Arial" panose="020B0604020202020204" pitchFamily="34" charset="0"/>
              </a:rPr>
              <a:t> &amp; public Art: visuals of people</a:t>
            </a:r>
            <a:endParaRPr lang="en-US" sz="24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28</a:t>
            </a:fld>
            <a:endParaRPr lang="en-US" sz="1125" dirty="0">
              <a:solidFill>
                <a:schemeClr val="tx1"/>
              </a:solidFill>
              <a:latin typeface="Capitals"/>
              <a:cs typeface="Capitals"/>
            </a:endParaRPr>
          </a:p>
        </p:txBody>
      </p:sp>
      <p:grpSp>
        <p:nvGrpSpPr>
          <p:cNvPr id="2" name="Group 9"/>
          <p:cNvGrpSpPr/>
          <p:nvPr/>
        </p:nvGrpSpPr>
        <p:grpSpPr>
          <a:xfrm>
            <a:off x="614516" y="861043"/>
            <a:ext cx="7914968" cy="5135914"/>
            <a:chOff x="1180712" y="969472"/>
            <a:chExt cx="7045920" cy="4572000"/>
          </a:xfrm>
        </p:grpSpPr>
        <p:pic>
          <p:nvPicPr>
            <p:cNvPr id="7" name="Picture 4" descr="PICT2165"/>
            <p:cNvPicPr>
              <a:picLocks noChangeAspect="1" noChangeArrowheads="1"/>
            </p:cNvPicPr>
            <p:nvPr/>
          </p:nvPicPr>
          <p:blipFill>
            <a:blip r:embed="rId3">
              <a:lum/>
              <a:extLst>
                <a:ext uri="{28A0092B-C50C-407E-A947-70E740481C1C}">
                  <a14:useLocalDpi xmlns:a14="http://schemas.microsoft.com/office/drawing/2010/main" val="0"/>
                </a:ext>
              </a:extLst>
            </a:blip>
            <a:stretch>
              <a:fillRect/>
            </a:stretch>
          </p:blipFill>
          <p:spPr bwMode="auto">
            <a:xfrm>
              <a:off x="4797632" y="969472"/>
              <a:ext cx="3429000" cy="4572000"/>
            </a:xfrm>
            <a:prstGeom prst="roundRect">
              <a:avLst>
                <a:gd name="adj" fmla="val 3307"/>
              </a:avLst>
            </a:prstGeom>
            <a:ln w="25400">
              <a:solidFill>
                <a:srgbClr val="132B4A"/>
              </a:solidFill>
            </a:ln>
            <a:effectLst/>
            <a:extLst>
              <a:ext uri="{909E8E84-426E-40DD-AFC4-6F175D3DCCD1}">
                <a14:hiddenFill xmlns:a14="http://schemas.microsoft.com/office/drawing/2010/main">
                  <a:solidFill>
                    <a:srgbClr val="FFFFFF"/>
                  </a:solidFill>
                </a14:hiddenFill>
              </a:ext>
            </a:extLst>
          </p:spPr>
        </p:pic>
        <p:pic>
          <p:nvPicPr>
            <p:cNvPr id="8" name="Picture 6" descr="PICT2168"/>
            <p:cNvPicPr>
              <a:picLocks noChangeAspect="1" noChangeArrowheads="1"/>
            </p:cNvPicPr>
            <p:nvPr/>
          </p:nvPicPr>
          <p:blipFill>
            <a:blip r:embed="rId4">
              <a:lum/>
              <a:extLst>
                <a:ext uri="{28A0092B-C50C-407E-A947-70E740481C1C}">
                  <a14:useLocalDpi xmlns:a14="http://schemas.microsoft.com/office/drawing/2010/main" val="0"/>
                </a:ext>
              </a:extLst>
            </a:blip>
            <a:stretch>
              <a:fillRect/>
            </a:stretch>
          </p:blipFill>
          <p:spPr bwMode="auto">
            <a:xfrm>
              <a:off x="1180712" y="969472"/>
              <a:ext cx="3427544" cy="4572000"/>
            </a:xfrm>
            <a:prstGeom prst="roundRect">
              <a:avLst>
                <a:gd name="adj" fmla="val 3307"/>
              </a:avLst>
            </a:prstGeom>
            <a:ln w="25400">
              <a:solidFill>
                <a:srgbClr val="132B4A"/>
              </a:solidFill>
            </a:ln>
            <a:effectLst/>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760150" y="1179866"/>
            <a:ext cx="1898522" cy="442451"/>
          </a:xfrm>
          <a:prstGeom prst="roundRect">
            <a:avLst>
              <a:gd name="adj" fmla="val 14591"/>
            </a:avLst>
          </a:prstGeom>
          <a:gradFill flip="none" rotWithShape="1">
            <a:gsLst>
              <a:gs pos="0">
                <a:srgbClr val="DA5120"/>
              </a:gs>
              <a:gs pos="100000">
                <a:srgbClr val="E78E23"/>
              </a:gs>
            </a:gsLst>
            <a:lin ang="16200000" scaled="0"/>
            <a:tileRect/>
          </a:gradFill>
          <a:ln w="25400">
            <a:solidFill>
              <a:srgbClr val="DA5120"/>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lnSpc>
                <a:spcPts val="2780"/>
              </a:lnSpc>
            </a:pPr>
            <a:r>
              <a:rPr lang="en-US" sz="2400" cap="all" dirty="0" smtClean="0">
                <a:solidFill>
                  <a:schemeClr val="bg1"/>
                </a:solidFill>
                <a:latin typeface="ITC Franklin Gothic Std Dm Cd"/>
                <a:cs typeface="ITC Franklin Gothic Std Dm Cd"/>
              </a:rPr>
              <a:t>Camden, </a:t>
            </a:r>
            <a:r>
              <a:rPr lang="en-US" sz="2400" cap="all" dirty="0" smtClean="0">
                <a:solidFill>
                  <a:schemeClr val="bg1"/>
                </a:solidFill>
                <a:latin typeface="Arial" panose="020B0604020202020204" pitchFamily="34" charset="0"/>
                <a:cs typeface="Arial" panose="020B0604020202020204" pitchFamily="34" charset="0"/>
              </a:rPr>
              <a:t>UK</a:t>
            </a:r>
          </a:p>
        </p:txBody>
      </p:sp>
      <p:pic>
        <p:nvPicPr>
          <p:cNvPr id="33" name="Picture 32" descr="bench.png"/>
          <p:cNvPicPr>
            <a:picLocks/>
          </p:cNvPicPr>
          <p:nvPr/>
        </p:nvPicPr>
        <p:blipFill>
          <a:blip r:embed="rId3">
            <a:lum/>
          </a:blip>
          <a:srcRect l="2022" t="1923" r="606" b="3991"/>
          <a:stretch>
            <a:fillRect/>
          </a:stretch>
        </p:blipFill>
        <p:spPr>
          <a:xfrm>
            <a:off x="337811" y="1595354"/>
            <a:ext cx="2743200" cy="1828800"/>
          </a:xfrm>
          <a:prstGeom prst="roundRect">
            <a:avLst>
              <a:gd name="adj" fmla="val 3307"/>
            </a:avLst>
          </a:prstGeom>
          <a:ln w="25400">
            <a:solidFill>
              <a:schemeClr val="accent6"/>
            </a:solidFill>
          </a:ln>
          <a:effectLst/>
        </p:spPr>
      </p:pic>
      <p:sp>
        <p:nvSpPr>
          <p:cNvPr id="32" name="Rounded Rectangle 31"/>
          <p:cNvSpPr/>
          <p:nvPr/>
        </p:nvSpPr>
        <p:spPr>
          <a:xfrm>
            <a:off x="3633299" y="4596581"/>
            <a:ext cx="1898522" cy="442451"/>
          </a:xfrm>
          <a:prstGeom prst="roundRect">
            <a:avLst>
              <a:gd name="adj" fmla="val 14591"/>
            </a:avLst>
          </a:prstGeom>
          <a:gradFill flip="none" rotWithShape="1">
            <a:gsLst>
              <a:gs pos="0">
                <a:srgbClr val="DA5120"/>
              </a:gs>
              <a:gs pos="100000">
                <a:srgbClr val="E78E23"/>
              </a:gs>
            </a:gsLst>
            <a:lin ang="16200000" scaled="0"/>
            <a:tileRect/>
          </a:gradFill>
          <a:ln w="25400">
            <a:solidFill>
              <a:srgbClr val="DA5120"/>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ts val="2780"/>
              </a:lnSpc>
            </a:pPr>
            <a:r>
              <a:rPr lang="en-US" sz="2400" cap="all" dirty="0" err="1" smtClean="0">
                <a:solidFill>
                  <a:schemeClr val="bg1"/>
                </a:solidFill>
                <a:latin typeface="Arial" panose="020B0604020202020204" pitchFamily="34" charset="0"/>
                <a:cs typeface="Arial" panose="020B0604020202020204" pitchFamily="34" charset="0"/>
              </a:rPr>
              <a:t>boston</a:t>
            </a:r>
            <a:r>
              <a:rPr lang="en-US" sz="2400" cap="all" dirty="0" smtClean="0">
                <a:solidFill>
                  <a:schemeClr val="bg1"/>
                </a:solidFill>
                <a:latin typeface="Arial" panose="020B0604020202020204" pitchFamily="34" charset="0"/>
                <a:cs typeface="Arial" panose="020B0604020202020204" pitchFamily="34" charset="0"/>
              </a:rPr>
              <a:t>, </a:t>
            </a:r>
            <a:r>
              <a:rPr lang="en-US" sz="2400" cap="all" dirty="0" smtClean="0">
                <a:solidFill>
                  <a:schemeClr val="bg1"/>
                </a:solidFill>
                <a:latin typeface="ITC Franklin Gothic Std Dm Cd"/>
                <a:cs typeface="ITC Franklin Gothic Std Dm Cd"/>
              </a:rPr>
              <a:t>ma</a:t>
            </a:r>
          </a:p>
        </p:txBody>
      </p:sp>
      <p:sp>
        <p:nvSpPr>
          <p:cNvPr id="29" name="Rounded Rectangle 28"/>
          <p:cNvSpPr/>
          <p:nvPr/>
        </p:nvSpPr>
        <p:spPr>
          <a:xfrm>
            <a:off x="6485329" y="1179866"/>
            <a:ext cx="1898522" cy="442451"/>
          </a:xfrm>
          <a:prstGeom prst="roundRect">
            <a:avLst>
              <a:gd name="adj" fmla="val 14591"/>
            </a:avLst>
          </a:prstGeom>
          <a:gradFill flip="none" rotWithShape="1">
            <a:gsLst>
              <a:gs pos="0">
                <a:srgbClr val="DA5120"/>
              </a:gs>
              <a:gs pos="100000">
                <a:srgbClr val="E78E23"/>
              </a:gs>
            </a:gsLst>
            <a:lin ang="16200000" scaled="0"/>
            <a:tileRect/>
          </a:gradFill>
          <a:ln w="25400">
            <a:solidFill>
              <a:srgbClr val="DA5120"/>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lnSpc>
                <a:spcPts val="2780"/>
              </a:lnSpc>
            </a:pPr>
            <a:r>
              <a:rPr lang="en-US" sz="2400" cap="all" dirty="0" err="1" smtClean="0">
                <a:solidFill>
                  <a:schemeClr val="bg1"/>
                </a:solidFill>
                <a:latin typeface="ITC Franklin Gothic Std Dm Cd"/>
                <a:cs typeface="ITC Franklin Gothic Std Dm Cd"/>
              </a:rPr>
              <a:t>denver</a:t>
            </a:r>
            <a:r>
              <a:rPr lang="en-US" sz="2400" cap="all" dirty="0" smtClean="0">
                <a:solidFill>
                  <a:schemeClr val="bg1"/>
                </a:solidFill>
                <a:latin typeface="ITC Franklin Gothic Std Dm Cd"/>
                <a:cs typeface="ITC Franklin Gothic Std Dm Cd"/>
              </a:rPr>
              <a:t>, </a:t>
            </a:r>
            <a:r>
              <a:rPr lang="en-US" sz="2400" cap="all" dirty="0" smtClean="0">
                <a:solidFill>
                  <a:schemeClr val="bg1"/>
                </a:solidFill>
                <a:latin typeface="Arial" panose="020B0604020202020204" pitchFamily="34" charset="0"/>
                <a:cs typeface="Arial" panose="020B0604020202020204" pitchFamily="34" charset="0"/>
              </a:rPr>
              <a:t>co</a:t>
            </a:r>
          </a:p>
        </p:txBody>
      </p:sp>
      <p:sp>
        <p:nvSpPr>
          <p:cNvPr id="30" name="Rounded Rectangle 29"/>
          <p:cNvSpPr/>
          <p:nvPr/>
        </p:nvSpPr>
        <p:spPr>
          <a:xfrm>
            <a:off x="760150" y="5325806"/>
            <a:ext cx="1898522" cy="442451"/>
          </a:xfrm>
          <a:prstGeom prst="roundRect">
            <a:avLst>
              <a:gd name="adj" fmla="val 14591"/>
            </a:avLst>
          </a:prstGeom>
          <a:gradFill flip="none" rotWithShape="1">
            <a:gsLst>
              <a:gs pos="0">
                <a:srgbClr val="DA5120"/>
              </a:gs>
              <a:gs pos="100000">
                <a:srgbClr val="E78E23"/>
              </a:gs>
            </a:gsLst>
            <a:lin ang="16200000" scaled="0"/>
            <a:tileRect/>
          </a:gradFill>
          <a:ln w="25400">
            <a:solidFill>
              <a:srgbClr val="DA5120"/>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ts val="2780"/>
              </a:lnSpc>
            </a:pPr>
            <a:r>
              <a:rPr lang="en-US" sz="2400" cap="all" dirty="0" err="1" smtClean="0">
                <a:solidFill>
                  <a:schemeClr val="bg1"/>
                </a:solidFill>
                <a:latin typeface="Arial" panose="020B0604020202020204" pitchFamily="34" charset="0"/>
                <a:cs typeface="Arial" panose="020B0604020202020204" pitchFamily="34" charset="0"/>
              </a:rPr>
              <a:t>florida</a:t>
            </a:r>
            <a:endParaRPr lang="en-US" sz="2400" cap="all" dirty="0" smtClean="0">
              <a:solidFill>
                <a:schemeClr val="bg1"/>
              </a:solidFill>
              <a:latin typeface="Arial" panose="020B0604020202020204" pitchFamily="34" charset="0"/>
              <a:cs typeface="Arial" panose="020B0604020202020204" pitchFamily="34" charset="0"/>
            </a:endParaRPr>
          </a:p>
        </p:txBody>
      </p:sp>
      <p:sp>
        <p:nvSpPr>
          <p:cNvPr id="31" name="Rounded Rectangle 30"/>
          <p:cNvSpPr/>
          <p:nvPr/>
        </p:nvSpPr>
        <p:spPr>
          <a:xfrm>
            <a:off x="6485329" y="5325806"/>
            <a:ext cx="1898522" cy="442451"/>
          </a:xfrm>
          <a:prstGeom prst="roundRect">
            <a:avLst>
              <a:gd name="adj" fmla="val 14591"/>
            </a:avLst>
          </a:prstGeom>
          <a:gradFill flip="none" rotWithShape="1">
            <a:gsLst>
              <a:gs pos="0">
                <a:srgbClr val="DA5120"/>
              </a:gs>
              <a:gs pos="100000">
                <a:srgbClr val="E78E23"/>
              </a:gs>
            </a:gsLst>
            <a:lin ang="16200000" scaled="0"/>
            <a:tileRect/>
          </a:gradFill>
          <a:ln w="25400">
            <a:solidFill>
              <a:srgbClr val="DA5120"/>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ts val="2780"/>
              </a:lnSpc>
            </a:pPr>
            <a:r>
              <a:rPr lang="en-US" sz="2400" cap="all" dirty="0" err="1" smtClean="0">
                <a:solidFill>
                  <a:schemeClr val="bg1"/>
                </a:solidFill>
                <a:latin typeface="Arial" panose="020B0604020202020204" pitchFamily="34" charset="0"/>
                <a:cs typeface="Arial" panose="020B0604020202020204" pitchFamily="34" charset="0"/>
              </a:rPr>
              <a:t>tampa</a:t>
            </a:r>
            <a:r>
              <a:rPr lang="en-US" sz="2400" cap="all" dirty="0" smtClean="0">
                <a:solidFill>
                  <a:schemeClr val="bg1"/>
                </a:solidFill>
                <a:latin typeface="Arial" panose="020B0604020202020204" pitchFamily="34" charset="0"/>
                <a:cs typeface="Arial" panose="020B0604020202020204" pitchFamily="34" charset="0"/>
              </a:rPr>
              <a:t>, fl</a:t>
            </a:r>
          </a:p>
        </p:txBody>
      </p:sp>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50" dirty="0" smtClean="0">
                <a:solidFill>
                  <a:schemeClr val="tx1"/>
                </a:solidFill>
                <a:latin typeface="Berthold City Bold"/>
                <a:cs typeface="Berthold City Bold"/>
              </a:rPr>
              <a:t>  </a:t>
            </a:r>
            <a:r>
              <a:rPr lang="en-US" sz="2700" kern="0" cap="all" spc="150" dirty="0" err="1" smtClean="0">
                <a:solidFill>
                  <a:schemeClr val="tx1"/>
                </a:solidFill>
                <a:latin typeface="Arial" panose="020B0604020202020204" pitchFamily="34" charset="0"/>
                <a:cs typeface="Arial" panose="020B0604020202020204" pitchFamily="34" charset="0"/>
              </a:rPr>
              <a:t>cpted</a:t>
            </a:r>
            <a:r>
              <a:rPr lang="en-US" sz="2700" kern="0" cap="all" spc="150" dirty="0" smtClean="0">
                <a:solidFill>
                  <a:schemeClr val="tx1"/>
                </a:solidFill>
                <a:latin typeface="Arial" panose="020B0604020202020204" pitchFamily="34" charset="0"/>
                <a:cs typeface="Arial" panose="020B0604020202020204" pitchFamily="34" charset="0"/>
              </a:rPr>
              <a:t> &amp; public Art: Benches</a:t>
            </a:r>
            <a:endParaRPr lang="en-US" sz="24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29</a:t>
            </a:fld>
            <a:endParaRPr lang="en-US" sz="1125" dirty="0">
              <a:solidFill>
                <a:schemeClr val="tx1"/>
              </a:solidFill>
              <a:latin typeface="Capitals"/>
              <a:cs typeface="Capitals"/>
            </a:endParaRPr>
          </a:p>
        </p:txBody>
      </p:sp>
      <p:pic>
        <p:nvPicPr>
          <p:cNvPr id="11" name="Picture 6" descr="pic_12119257705567"/>
          <p:cNvPicPr>
            <a:picLocks noChangeArrowheads="1"/>
          </p:cNvPicPr>
          <p:nvPr/>
        </p:nvPicPr>
        <p:blipFill>
          <a:blip r:embed="rId4">
            <a:lum/>
            <a:extLst>
              <a:ext uri="{28A0092B-C50C-407E-A947-70E740481C1C}">
                <a14:useLocalDpi xmlns:a14="http://schemas.microsoft.com/office/drawing/2010/main" val="0"/>
              </a:ext>
            </a:extLst>
          </a:blip>
          <a:stretch>
            <a:fillRect/>
          </a:stretch>
        </p:blipFill>
        <p:spPr bwMode="auto">
          <a:xfrm>
            <a:off x="6062990" y="1595354"/>
            <a:ext cx="2743200" cy="1828800"/>
          </a:xfrm>
          <a:prstGeom prst="roundRect">
            <a:avLst>
              <a:gd name="adj" fmla="val 3307"/>
            </a:avLst>
          </a:prstGeom>
          <a:ln w="25400">
            <a:solidFill>
              <a:schemeClr val="accent6"/>
            </a:solidFill>
          </a:ln>
          <a:effectLst/>
          <a:extLst>
            <a:ext uri="{909E8E84-426E-40DD-AFC4-6F175D3DCCD1}">
              <a14:hiddenFill xmlns:a14="http://schemas.microsoft.com/office/drawing/2010/main">
                <a:solidFill>
                  <a:srgbClr val="FFFFFF"/>
                </a:solidFill>
              </a14:hiddenFill>
            </a:ext>
          </a:extLst>
        </p:spPr>
      </p:pic>
      <p:pic>
        <p:nvPicPr>
          <p:cNvPr id="10" name="Picture 6" descr="IMG_0936"/>
          <p:cNvPicPr>
            <a:picLocks noChangeArrowheads="1"/>
          </p:cNvPicPr>
          <p:nvPr/>
        </p:nvPicPr>
        <p:blipFill>
          <a:blip r:embed="rId5" cstate="print">
            <a:lum/>
            <a:extLst>
              <a:ext uri="{28A0092B-C50C-407E-A947-70E740481C1C}">
                <a14:useLocalDpi xmlns:a14="http://schemas.microsoft.com/office/drawing/2010/main" val="0"/>
              </a:ext>
            </a:extLst>
          </a:blip>
          <a:stretch>
            <a:fillRect/>
          </a:stretch>
        </p:blipFill>
        <p:spPr bwMode="auto">
          <a:xfrm>
            <a:off x="337811" y="3573145"/>
            <a:ext cx="2743200" cy="1828800"/>
          </a:xfrm>
          <a:prstGeom prst="roundRect">
            <a:avLst>
              <a:gd name="adj" fmla="val 3307"/>
            </a:avLst>
          </a:prstGeom>
          <a:ln w="25400">
            <a:solidFill>
              <a:schemeClr val="accent6"/>
            </a:solidFill>
          </a:ln>
          <a:effectLst/>
          <a:extLst>
            <a:ext uri="{909E8E84-426E-40DD-AFC4-6F175D3DCCD1}">
              <a14:hiddenFill xmlns:a14="http://schemas.microsoft.com/office/drawing/2010/main">
                <a:solidFill>
                  <a:srgbClr val="FFFFFF"/>
                </a:solidFill>
              </a14:hiddenFill>
            </a:ext>
          </a:extLst>
        </p:spPr>
      </p:pic>
      <p:pic>
        <p:nvPicPr>
          <p:cNvPr id="12" name="Picture 4" descr="P1010761"/>
          <p:cNvPicPr>
            <a:picLocks noChangeArrowheads="1"/>
          </p:cNvPicPr>
          <p:nvPr/>
        </p:nvPicPr>
        <p:blipFill>
          <a:blip r:embed="rId6">
            <a:lum/>
            <a:extLst>
              <a:ext uri="{28A0092B-C50C-407E-A947-70E740481C1C}">
                <a14:useLocalDpi xmlns:a14="http://schemas.microsoft.com/office/drawing/2010/main" val="0"/>
              </a:ext>
            </a:extLst>
          </a:blip>
          <a:stretch>
            <a:fillRect/>
          </a:stretch>
        </p:blipFill>
        <p:spPr bwMode="auto">
          <a:xfrm>
            <a:off x="6062990" y="3573145"/>
            <a:ext cx="2743200" cy="1828800"/>
          </a:xfrm>
          <a:prstGeom prst="roundRect">
            <a:avLst>
              <a:gd name="adj" fmla="val 3307"/>
            </a:avLst>
          </a:prstGeom>
          <a:ln w="25400">
            <a:solidFill>
              <a:schemeClr val="accent6"/>
            </a:solidFill>
          </a:ln>
          <a:effectLst/>
          <a:extLst>
            <a:ext uri="{909E8E84-426E-40DD-AFC4-6F175D3DCCD1}">
              <a14:hiddenFill xmlns:a14="http://schemas.microsoft.com/office/drawing/2010/main">
                <a:solidFill>
                  <a:srgbClr val="FFFFFF"/>
                </a:solidFill>
              </a14:hiddenFill>
            </a:ext>
          </a:extLst>
        </p:spPr>
      </p:pic>
      <p:pic>
        <p:nvPicPr>
          <p:cNvPr id="14" name="Picture 3" descr="bench 1 southside project"/>
          <p:cNvPicPr>
            <a:picLocks noChangeAspect="1" noChangeArrowheads="1"/>
          </p:cNvPicPr>
          <p:nvPr/>
        </p:nvPicPr>
        <p:blipFill>
          <a:blip r:embed="rId7">
            <a:lum/>
            <a:extLst>
              <a:ext uri="{28A0092B-C50C-407E-A947-70E740481C1C}">
                <a14:useLocalDpi xmlns:a14="http://schemas.microsoft.com/office/drawing/2010/main" val="0"/>
              </a:ext>
            </a:extLst>
          </a:blip>
          <a:srcRect/>
          <a:stretch>
            <a:fillRect/>
          </a:stretch>
        </p:blipFill>
        <p:spPr bwMode="auto">
          <a:xfrm>
            <a:off x="3207984" y="2400716"/>
            <a:ext cx="2728032" cy="2286000"/>
          </a:xfrm>
          <a:prstGeom prst="roundRect">
            <a:avLst>
              <a:gd name="adj" fmla="val 3307"/>
            </a:avLst>
          </a:prstGeom>
          <a:ln w="25400">
            <a:solidFill>
              <a:schemeClr val="accent6"/>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a:t>
            </a:r>
            <a:r>
              <a:rPr lang="en-US" sz="2700" cap="all" spc="100" dirty="0" smtClean="0">
                <a:solidFill>
                  <a:schemeClr val="tx1"/>
                </a:solidFill>
                <a:latin typeface="Arial" panose="020B0604020202020204" pitchFamily="34" charset="0"/>
                <a:cs typeface="Arial" panose="020B0604020202020204" pitchFamily="34" charset="0"/>
              </a:rPr>
              <a:t>session review</a:t>
            </a:r>
            <a:endParaRPr lang="en-US" sz="2700" cap="all" spc="100" dirty="0">
              <a:solidFill>
                <a:schemeClr val="tx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3</a:t>
            </a:fld>
            <a:endParaRPr lang="en-US" sz="1125" dirty="0">
              <a:solidFill>
                <a:schemeClr val="tx1"/>
              </a:solidFill>
              <a:latin typeface="Capitals"/>
              <a:cs typeface="Capitals"/>
            </a:endParaRPr>
          </a:p>
        </p:txBody>
      </p:sp>
      <p:sp>
        <p:nvSpPr>
          <p:cNvPr id="20" name="TextBox 19"/>
          <p:cNvSpPr txBox="1"/>
          <p:nvPr/>
        </p:nvSpPr>
        <p:spPr>
          <a:xfrm>
            <a:off x="1048775" y="1650949"/>
            <a:ext cx="7046451" cy="3888244"/>
          </a:xfrm>
          <a:prstGeom prst="rect">
            <a:avLst/>
          </a:prstGeom>
          <a:noFill/>
        </p:spPr>
        <p:txBody>
          <a:bodyPr wrap="square" rtlCol="0">
            <a:spAutoFit/>
          </a:bodyPr>
          <a:lstStyle/>
          <a:p>
            <a:pPr>
              <a:lnSpc>
                <a:spcPts val="3120"/>
              </a:lnSpc>
            </a:pPr>
            <a:r>
              <a:rPr lang="en-US" sz="2600" dirty="0" smtClean="0">
                <a:solidFill>
                  <a:schemeClr val="accent2"/>
                </a:solidFill>
                <a:latin typeface="Arial" panose="020B0604020202020204" pitchFamily="34" charset="0"/>
                <a:cs typeface="Arial" panose="020B0604020202020204" pitchFamily="34" charset="0"/>
              </a:rPr>
              <a:t>Community Improvement Project Needs and Assessment Session</a:t>
            </a:r>
          </a:p>
          <a:p>
            <a:pPr marL="640080" lvl="1" indent="-365760">
              <a:lnSpc>
                <a:spcPts val="2720"/>
              </a:lnSpc>
              <a:spcBef>
                <a:spcPts val="1800"/>
              </a:spcBef>
              <a:buFont typeface="Arial"/>
              <a:buChar char="•"/>
              <a:defRPr/>
            </a:pPr>
            <a:r>
              <a:rPr lang="en-US" sz="2600" dirty="0" smtClean="0">
                <a:latin typeface="Arial" panose="020B0604020202020204" pitchFamily="34" charset="0"/>
                <a:ea typeface="ＭＳ Ｐゴシック" pitchFamily="34" charset="-128"/>
                <a:cs typeface="Arial" panose="020B0604020202020204" pitchFamily="34" charset="0"/>
              </a:rPr>
              <a:t>What you learned or remember of the session</a:t>
            </a:r>
          </a:p>
          <a:p>
            <a:pPr marL="640080" lvl="1" indent="-365760">
              <a:lnSpc>
                <a:spcPts val="2720"/>
              </a:lnSpc>
              <a:spcBef>
                <a:spcPts val="1800"/>
              </a:spcBef>
              <a:buFont typeface="Arial"/>
              <a:buChar char="•"/>
              <a:defRPr/>
            </a:pPr>
            <a:r>
              <a:rPr lang="en-US" sz="2600" dirty="0" smtClean="0">
                <a:latin typeface="Arial" panose="020B0604020202020204" pitchFamily="34" charset="0"/>
                <a:ea typeface="ＭＳ Ｐゴシック" pitchFamily="34" charset="-128"/>
                <a:cs typeface="Arial" panose="020B0604020202020204" pitchFamily="34" charset="0"/>
              </a:rPr>
              <a:t>A question you have</a:t>
            </a:r>
          </a:p>
          <a:p>
            <a:pPr marL="640080" lvl="1" indent="-365760">
              <a:lnSpc>
                <a:spcPts val="2720"/>
              </a:lnSpc>
              <a:spcBef>
                <a:spcPts val="1800"/>
              </a:spcBef>
              <a:buFont typeface="Arial"/>
              <a:buChar char="•"/>
              <a:defRPr/>
            </a:pPr>
            <a:r>
              <a:rPr lang="en-US" sz="2600" dirty="0" smtClean="0">
                <a:latin typeface="Arial" panose="020B0604020202020204" pitchFamily="34" charset="0"/>
                <a:ea typeface="ＭＳ Ｐゴシック" pitchFamily="34" charset="-128"/>
                <a:cs typeface="Arial" panose="020B0604020202020204" pitchFamily="34" charset="0"/>
              </a:rPr>
              <a:t>Review homework </a:t>
            </a:r>
          </a:p>
          <a:p>
            <a:pPr marL="640080" lvl="1" indent="-365760">
              <a:lnSpc>
                <a:spcPts val="2720"/>
              </a:lnSpc>
              <a:spcBef>
                <a:spcPts val="1800"/>
              </a:spcBef>
              <a:buFont typeface="Arial"/>
              <a:buChar char="•"/>
              <a:defRPr/>
            </a:pPr>
            <a:r>
              <a:rPr lang="en-US" sz="2600" dirty="0" smtClean="0">
                <a:latin typeface="Arial" panose="020B0604020202020204" pitchFamily="34" charset="0"/>
                <a:ea typeface="ＭＳ Ｐゴシック" pitchFamily="34" charset="-128"/>
                <a:cs typeface="Arial" panose="020B0604020202020204" pitchFamily="34" charset="0"/>
              </a:rPr>
              <a:t>Changes or improvements you would make to the session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50" dirty="0" smtClean="0">
                <a:solidFill>
                  <a:schemeClr val="tx1"/>
                </a:solidFill>
                <a:latin typeface="Berthold City Bold"/>
                <a:cs typeface="Berthold City Bold"/>
              </a:rPr>
              <a:t>  </a:t>
            </a:r>
            <a:r>
              <a:rPr lang="en-US" sz="2700" kern="0" cap="all" spc="150" dirty="0" err="1" smtClean="0">
                <a:solidFill>
                  <a:schemeClr val="tx1"/>
                </a:solidFill>
                <a:latin typeface="Arial" panose="020B0604020202020204" pitchFamily="34" charset="0"/>
                <a:cs typeface="Arial" panose="020B0604020202020204" pitchFamily="34" charset="0"/>
              </a:rPr>
              <a:t>cpted</a:t>
            </a:r>
            <a:r>
              <a:rPr lang="en-US" sz="2700" kern="0" cap="all" spc="150" dirty="0" smtClean="0">
                <a:solidFill>
                  <a:schemeClr val="tx1"/>
                </a:solidFill>
                <a:latin typeface="Arial" panose="020B0604020202020204" pitchFamily="34" charset="0"/>
                <a:cs typeface="Arial" panose="020B0604020202020204" pitchFamily="34" charset="0"/>
              </a:rPr>
              <a:t> &amp; public Art: Benches</a:t>
            </a:r>
            <a:endParaRPr lang="en-US" sz="24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30</a:t>
            </a:fld>
            <a:endParaRPr lang="en-US" sz="1125" dirty="0">
              <a:solidFill>
                <a:schemeClr val="tx1"/>
              </a:solidFill>
              <a:latin typeface="Capitals"/>
              <a:cs typeface="Capitals"/>
            </a:endParaRPr>
          </a:p>
        </p:txBody>
      </p:sp>
      <p:grpSp>
        <p:nvGrpSpPr>
          <p:cNvPr id="23" name="Group 22"/>
          <p:cNvGrpSpPr/>
          <p:nvPr/>
        </p:nvGrpSpPr>
        <p:grpSpPr>
          <a:xfrm>
            <a:off x="1056363" y="1587790"/>
            <a:ext cx="7031275" cy="4425804"/>
            <a:chOff x="593488" y="1219200"/>
            <a:chExt cx="7031275" cy="4425804"/>
          </a:xfrm>
        </p:grpSpPr>
        <p:pic>
          <p:nvPicPr>
            <p:cNvPr id="16" name="Picture 6" descr="pic_1215101421068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24363" y="1219200"/>
              <a:ext cx="3200400" cy="1913128"/>
            </a:xfrm>
            <a:prstGeom prst="roundRect">
              <a:avLst>
                <a:gd name="adj" fmla="val 3307"/>
              </a:avLst>
            </a:prstGeom>
            <a:gradFill>
              <a:gsLst>
                <a:gs pos="0">
                  <a:srgbClr val="DEAB43"/>
                </a:gs>
                <a:gs pos="100000">
                  <a:srgbClr val="FCE78C"/>
                </a:gs>
              </a:gsLst>
            </a:gradFill>
            <a:ln w="25400">
              <a:solidFill>
                <a:srgbClr val="DEAB43"/>
              </a:solidFill>
            </a:ln>
            <a:effectLst/>
            <a:extLst/>
          </p:spPr>
        </p:pic>
        <p:pic>
          <p:nvPicPr>
            <p:cNvPr id="17" name="Picture 8" descr="pic_1215101425209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24363" y="3467100"/>
              <a:ext cx="3200400" cy="2176272"/>
            </a:xfrm>
            <a:prstGeom prst="roundRect">
              <a:avLst>
                <a:gd name="adj" fmla="val 3307"/>
              </a:avLst>
            </a:prstGeom>
            <a:gradFill>
              <a:gsLst>
                <a:gs pos="0">
                  <a:srgbClr val="DEAB43"/>
                </a:gs>
                <a:gs pos="100000">
                  <a:srgbClr val="FCE78C"/>
                </a:gs>
              </a:gsLst>
            </a:gradFill>
            <a:ln w="25400">
              <a:solidFill>
                <a:srgbClr val="DEAB43"/>
              </a:solidFill>
            </a:ln>
            <a:effectLst/>
            <a:extLst/>
          </p:spPr>
        </p:pic>
        <p:pic>
          <p:nvPicPr>
            <p:cNvPr id="20" name="Picture 10" descr="pic_121510143137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93488" y="1221001"/>
              <a:ext cx="3536060" cy="4424003"/>
            </a:xfrm>
            <a:prstGeom prst="roundRect">
              <a:avLst>
                <a:gd name="adj" fmla="val 3307"/>
              </a:avLst>
            </a:prstGeom>
            <a:gradFill>
              <a:gsLst>
                <a:gs pos="0">
                  <a:srgbClr val="DEAB43"/>
                </a:gs>
                <a:gs pos="100000">
                  <a:srgbClr val="FCE78C"/>
                </a:gs>
              </a:gsLst>
            </a:gradFill>
            <a:ln w="25400">
              <a:solidFill>
                <a:srgbClr val="DEAB43"/>
              </a:solidFill>
            </a:ln>
            <a:effectLst/>
            <a:extLst/>
          </p:spPr>
        </p:pic>
      </p:grpSp>
      <p:sp>
        <p:nvSpPr>
          <p:cNvPr id="35" name="TextBox 34"/>
          <p:cNvSpPr txBox="1"/>
          <p:nvPr/>
        </p:nvSpPr>
        <p:spPr>
          <a:xfrm>
            <a:off x="597637" y="844407"/>
            <a:ext cx="7914968" cy="584776"/>
          </a:xfrm>
          <a:prstGeom prst="rect">
            <a:avLst/>
          </a:prstGeom>
          <a:noFill/>
        </p:spPr>
        <p:txBody>
          <a:bodyPr wrap="square" rtlCol="0">
            <a:spAutoFit/>
          </a:bodyPr>
          <a:lstStyle/>
          <a:p>
            <a:pPr algn="ctr"/>
            <a:r>
              <a:rPr lang="en-US" sz="3200" dirty="0" smtClean="0">
                <a:solidFill>
                  <a:srgbClr val="DEAB43"/>
                </a:solidFill>
                <a:latin typeface="Arial" panose="020B0604020202020204" pitchFamily="34" charset="0"/>
                <a:cs typeface="Arial" panose="020B0604020202020204" pitchFamily="34" charset="0"/>
              </a:rPr>
              <a:t>Illuminated Benches</a:t>
            </a:r>
            <a:endParaRPr lang="en-US" sz="3200" dirty="0">
              <a:solidFill>
                <a:srgbClr val="DEAB43"/>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50" dirty="0" smtClean="0">
                <a:solidFill>
                  <a:schemeClr val="tx1"/>
                </a:solidFill>
                <a:latin typeface="Berthold City Bold"/>
                <a:cs typeface="Berthold City Bold"/>
              </a:rPr>
              <a:t>  </a:t>
            </a:r>
            <a:r>
              <a:rPr lang="en-US" sz="2700" kern="0" cap="all" spc="150" dirty="0" err="1" smtClean="0">
                <a:solidFill>
                  <a:schemeClr val="tx1"/>
                </a:solidFill>
                <a:latin typeface="Arial" panose="020B0604020202020204" pitchFamily="34" charset="0"/>
                <a:cs typeface="Arial" panose="020B0604020202020204" pitchFamily="34" charset="0"/>
              </a:rPr>
              <a:t>cpted</a:t>
            </a:r>
            <a:r>
              <a:rPr lang="en-US" sz="2700" kern="0" cap="all" spc="150" dirty="0" smtClean="0">
                <a:solidFill>
                  <a:schemeClr val="tx1"/>
                </a:solidFill>
                <a:latin typeface="Arial" panose="020B0604020202020204" pitchFamily="34" charset="0"/>
                <a:cs typeface="Arial" panose="020B0604020202020204" pitchFamily="34" charset="0"/>
              </a:rPr>
              <a:t> &amp; public Art: Bicycle racks</a:t>
            </a:r>
            <a:endParaRPr lang="en-US" sz="24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31</a:t>
            </a:fld>
            <a:endParaRPr lang="en-US" sz="1125" dirty="0">
              <a:solidFill>
                <a:schemeClr val="tx1"/>
              </a:solidFill>
              <a:latin typeface="Capitals"/>
              <a:cs typeface="Capitals"/>
            </a:endParaRPr>
          </a:p>
        </p:txBody>
      </p:sp>
      <p:pic>
        <p:nvPicPr>
          <p:cNvPr id="12" name="Picture 3" descr="Bike Racks San Fran 2"/>
          <p:cNvPicPr>
            <a:picLocks noChangeAspect="1" noChangeArrowheads="1"/>
          </p:cNvPicPr>
          <p:nvPr/>
        </p:nvPicPr>
        <p:blipFill>
          <a:blip r:embed="rId3">
            <a:extLst>
              <a:ext uri="{28A0092B-C50C-407E-A947-70E740481C1C}">
                <a14:useLocalDpi xmlns:a14="http://schemas.microsoft.com/office/drawing/2010/main" val="0"/>
              </a:ext>
            </a:extLst>
          </a:blip>
          <a:srcRect l="34108" r="24709"/>
          <a:stretch>
            <a:fillRect/>
          </a:stretch>
        </p:blipFill>
        <p:spPr bwMode="auto">
          <a:xfrm>
            <a:off x="1070487" y="1014772"/>
            <a:ext cx="3138129" cy="4966027"/>
          </a:xfrm>
          <a:prstGeom prst="roundRect">
            <a:avLst>
              <a:gd name="adj" fmla="val 3307"/>
            </a:avLst>
          </a:prstGeom>
          <a:gradFill>
            <a:gsLst>
              <a:gs pos="0">
                <a:srgbClr val="DEAB43"/>
              </a:gs>
              <a:gs pos="100000">
                <a:srgbClr val="FCE78C"/>
              </a:gs>
            </a:gsLst>
          </a:gradFill>
          <a:ln w="25400">
            <a:solidFill>
              <a:srgbClr val="791344"/>
            </a:solidFill>
          </a:ln>
          <a:effectLst/>
          <a:extLst/>
        </p:spPr>
      </p:pic>
      <p:pic>
        <p:nvPicPr>
          <p:cNvPr id="11" name="Picture 3" descr="Bike Racks Grand Hope Park"/>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15913" y="3630275"/>
            <a:ext cx="3657600" cy="2347123"/>
          </a:xfrm>
          <a:prstGeom prst="roundRect">
            <a:avLst>
              <a:gd name="adj" fmla="val 3307"/>
            </a:avLst>
          </a:prstGeom>
          <a:gradFill>
            <a:gsLst>
              <a:gs pos="0">
                <a:srgbClr val="DEAB43"/>
              </a:gs>
              <a:gs pos="100000">
                <a:srgbClr val="FCE78C"/>
              </a:gs>
            </a:gsLst>
          </a:gradFill>
          <a:ln w="25400">
            <a:solidFill>
              <a:srgbClr val="791344"/>
            </a:solidFill>
          </a:ln>
          <a:effectLst/>
          <a:extLst/>
        </p:spPr>
      </p:pic>
      <p:pic>
        <p:nvPicPr>
          <p:cNvPr id="13" name="Picture 3" descr="Bike Racks San Fra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15913" y="1018172"/>
            <a:ext cx="3657600" cy="2367629"/>
          </a:xfrm>
          <a:prstGeom prst="roundRect">
            <a:avLst>
              <a:gd name="adj" fmla="val 3307"/>
            </a:avLst>
          </a:prstGeom>
          <a:gradFill>
            <a:gsLst>
              <a:gs pos="0">
                <a:srgbClr val="DEAB43"/>
              </a:gs>
              <a:gs pos="100000">
                <a:srgbClr val="FCE78C"/>
              </a:gs>
            </a:gsLst>
          </a:gradFill>
          <a:ln w="25400">
            <a:solidFill>
              <a:srgbClr val="791344"/>
            </a:solidFill>
          </a:ln>
          <a:effectLs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50" dirty="0" smtClean="0">
                <a:solidFill>
                  <a:schemeClr val="tx1"/>
                </a:solidFill>
                <a:latin typeface="Berthold City Bold"/>
                <a:cs typeface="Berthold City Bold"/>
              </a:rPr>
              <a:t>  </a:t>
            </a:r>
            <a:r>
              <a:rPr lang="en-US" sz="2700" kern="0" cap="all" spc="150" dirty="0" err="1" smtClean="0">
                <a:solidFill>
                  <a:schemeClr val="tx1"/>
                </a:solidFill>
                <a:latin typeface="Arial" panose="020B0604020202020204" pitchFamily="34" charset="0"/>
                <a:cs typeface="Arial" panose="020B0604020202020204" pitchFamily="34" charset="0"/>
              </a:rPr>
              <a:t>cpted</a:t>
            </a:r>
            <a:r>
              <a:rPr lang="en-US" sz="2700" kern="0" cap="all" spc="150" dirty="0" smtClean="0">
                <a:solidFill>
                  <a:schemeClr val="tx1"/>
                </a:solidFill>
                <a:latin typeface="Arial" panose="020B0604020202020204" pitchFamily="34" charset="0"/>
                <a:cs typeface="Arial" panose="020B0604020202020204" pitchFamily="34" charset="0"/>
              </a:rPr>
              <a:t> &amp; public Art: mosaic designs</a:t>
            </a:r>
            <a:endParaRPr lang="en-US" sz="24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32</a:t>
            </a:fld>
            <a:endParaRPr lang="en-US" sz="1125" dirty="0">
              <a:solidFill>
                <a:schemeClr val="tx1"/>
              </a:solidFill>
              <a:latin typeface="Capitals"/>
              <a:cs typeface="Capitals"/>
            </a:endParaRPr>
          </a:p>
        </p:txBody>
      </p:sp>
      <p:grpSp>
        <p:nvGrpSpPr>
          <p:cNvPr id="26" name="Group 25"/>
          <p:cNvGrpSpPr/>
          <p:nvPr/>
        </p:nvGrpSpPr>
        <p:grpSpPr>
          <a:xfrm>
            <a:off x="457200" y="1004460"/>
            <a:ext cx="8229600" cy="4849081"/>
            <a:chOff x="388374" y="888733"/>
            <a:chExt cx="8229600" cy="4849081"/>
          </a:xfrm>
        </p:grpSpPr>
        <p:pic>
          <p:nvPicPr>
            <p:cNvPr id="16" name="Picture 3" descr="Scan30"/>
            <p:cNvPicPr>
              <a:picLocks noChangeAspect="1" noChangeArrowheads="1"/>
            </p:cNvPicPr>
            <p:nvPr/>
          </p:nvPicPr>
          <p:blipFill>
            <a:blip r:embed="rId3">
              <a:extLst>
                <a:ext uri="{28A0092B-C50C-407E-A947-70E740481C1C}">
                  <a14:useLocalDpi xmlns:a14="http://schemas.microsoft.com/office/drawing/2010/main" val="0"/>
                </a:ext>
              </a:extLst>
            </a:blip>
            <a:srcRect t="19200" b="44800"/>
            <a:stretch>
              <a:fillRect/>
            </a:stretch>
          </p:blipFill>
          <p:spPr bwMode="auto">
            <a:xfrm>
              <a:off x="388374" y="888733"/>
              <a:ext cx="8229600" cy="1881012"/>
            </a:xfrm>
            <a:prstGeom prst="roundRect">
              <a:avLst>
                <a:gd name="adj" fmla="val 3307"/>
              </a:avLst>
            </a:prstGeom>
            <a:gradFill>
              <a:gsLst>
                <a:gs pos="0">
                  <a:srgbClr val="DEAB43"/>
                </a:gs>
                <a:gs pos="100000">
                  <a:srgbClr val="FCE78C"/>
                </a:gs>
              </a:gsLst>
            </a:gradFill>
            <a:ln w="25400">
              <a:solidFill>
                <a:schemeClr val="accent2"/>
              </a:solidFill>
            </a:ln>
            <a:effectLst/>
            <a:extLst/>
          </p:spPr>
        </p:pic>
        <p:pic>
          <p:nvPicPr>
            <p:cNvPr id="14" name="Picture 5" descr="Scan4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88374" y="2994614"/>
              <a:ext cx="4112886" cy="2743200"/>
            </a:xfrm>
            <a:prstGeom prst="roundRect">
              <a:avLst>
                <a:gd name="adj" fmla="val 3307"/>
              </a:avLst>
            </a:prstGeom>
            <a:gradFill>
              <a:gsLst>
                <a:gs pos="0">
                  <a:srgbClr val="DEAB43"/>
                </a:gs>
                <a:gs pos="100000">
                  <a:srgbClr val="FCE78C"/>
                </a:gs>
              </a:gsLst>
            </a:gradFill>
            <a:ln w="25400">
              <a:solidFill>
                <a:schemeClr val="accent2"/>
              </a:solidFill>
            </a:ln>
            <a:effectLst/>
            <a:extLst/>
          </p:spPr>
        </p:pic>
        <p:pic>
          <p:nvPicPr>
            <p:cNvPr id="23" name="Picture 3" descr="Am for Arts 2001 Scr1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6107" y="2994614"/>
              <a:ext cx="3941867" cy="2743200"/>
            </a:xfrm>
            <a:prstGeom prst="roundRect">
              <a:avLst>
                <a:gd name="adj" fmla="val 3307"/>
              </a:avLst>
            </a:prstGeom>
            <a:gradFill>
              <a:gsLst>
                <a:gs pos="0">
                  <a:srgbClr val="DEAB43"/>
                </a:gs>
                <a:gs pos="100000">
                  <a:srgbClr val="FCE78C"/>
                </a:gs>
              </a:gsLst>
            </a:gradFill>
            <a:ln w="25400">
              <a:solidFill>
                <a:schemeClr val="accent2"/>
              </a:solidFill>
            </a:ln>
            <a:effectLst/>
            <a:extLst/>
          </p:spPr>
        </p:pic>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50" dirty="0" smtClean="0">
                <a:solidFill>
                  <a:schemeClr val="tx1"/>
                </a:solidFill>
                <a:latin typeface="Berthold City Bold"/>
                <a:cs typeface="Berthold City Bold"/>
              </a:rPr>
              <a:t>  </a:t>
            </a:r>
            <a:r>
              <a:rPr lang="en-US" sz="2700" kern="0" cap="all" spc="150" dirty="0" err="1" smtClean="0">
                <a:solidFill>
                  <a:schemeClr val="tx1"/>
                </a:solidFill>
                <a:latin typeface="Arial" panose="020B0604020202020204" pitchFamily="34" charset="0"/>
                <a:cs typeface="Arial" panose="020B0604020202020204" pitchFamily="34" charset="0"/>
              </a:rPr>
              <a:t>cpted</a:t>
            </a:r>
            <a:r>
              <a:rPr lang="en-US" sz="2700" kern="0" cap="all" spc="150" dirty="0" smtClean="0">
                <a:solidFill>
                  <a:schemeClr val="tx1"/>
                </a:solidFill>
                <a:latin typeface="Arial" panose="020B0604020202020204" pitchFamily="34" charset="0"/>
                <a:cs typeface="Arial" panose="020B0604020202020204" pitchFamily="34" charset="0"/>
              </a:rPr>
              <a:t> &amp; public Art: </a:t>
            </a:r>
            <a:r>
              <a:rPr lang="en-US" sz="2700" kern="0" cap="all" spc="150" dirty="0" err="1" smtClean="0">
                <a:solidFill>
                  <a:schemeClr val="tx1"/>
                </a:solidFill>
                <a:latin typeface="Arial" panose="020B0604020202020204" pitchFamily="34" charset="0"/>
                <a:cs typeface="Arial" panose="020B0604020202020204" pitchFamily="34" charset="0"/>
              </a:rPr>
              <a:t>wayfinding</a:t>
            </a:r>
            <a:endParaRPr lang="en-US" sz="24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33</a:t>
            </a:fld>
            <a:endParaRPr lang="en-US" sz="1125" dirty="0">
              <a:solidFill>
                <a:schemeClr val="tx1"/>
              </a:solidFill>
              <a:latin typeface="Capitals"/>
              <a:cs typeface="Capitals"/>
            </a:endParaRPr>
          </a:p>
        </p:txBody>
      </p:sp>
      <p:grpSp>
        <p:nvGrpSpPr>
          <p:cNvPr id="30" name="Group 29"/>
          <p:cNvGrpSpPr/>
          <p:nvPr/>
        </p:nvGrpSpPr>
        <p:grpSpPr>
          <a:xfrm>
            <a:off x="506232" y="966157"/>
            <a:ext cx="8131536" cy="5011949"/>
            <a:chOff x="506232" y="950533"/>
            <a:chExt cx="8131536" cy="5011949"/>
          </a:xfrm>
        </p:grpSpPr>
        <p:sp>
          <p:nvSpPr>
            <p:cNvPr id="28" name="Rounded Rectangle 27"/>
            <p:cNvSpPr/>
            <p:nvPr/>
          </p:nvSpPr>
          <p:spPr>
            <a:xfrm>
              <a:off x="2119061" y="1087070"/>
              <a:ext cx="2927392" cy="416894"/>
            </a:xfrm>
            <a:prstGeom prst="roundRect">
              <a:avLst>
                <a:gd name="adj" fmla="val 14591"/>
              </a:avLst>
            </a:prstGeom>
            <a:gradFill flip="none" rotWithShape="1">
              <a:gsLst>
                <a:gs pos="100000">
                  <a:srgbClr val="CD0920"/>
                </a:gs>
                <a:gs pos="0">
                  <a:srgbClr val="600D13"/>
                </a:gs>
              </a:gsLst>
              <a:lin ang="16200000" scaled="0"/>
              <a:tileRec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lnSpc>
                  <a:spcPts val="2780"/>
                </a:lnSpc>
              </a:pPr>
              <a:r>
                <a:rPr lang="en-US" sz="2400" cap="all" dirty="0" smtClean="0">
                  <a:solidFill>
                    <a:schemeClr val="bg1"/>
                  </a:solidFill>
                  <a:latin typeface="ITC Franklin Gothic Std Dm Cd"/>
                  <a:cs typeface="ITC Franklin Gothic Std Dm Cd"/>
                </a:rPr>
                <a:t>new </a:t>
              </a:r>
              <a:r>
                <a:rPr lang="en-US" sz="2400" cap="all" dirty="0" err="1" smtClean="0">
                  <a:solidFill>
                    <a:schemeClr val="bg1"/>
                  </a:solidFill>
                  <a:latin typeface="ITC Franklin Gothic Std Dm Cd"/>
                  <a:cs typeface="ITC Franklin Gothic Std Dm Cd"/>
                </a:rPr>
                <a:t>york</a:t>
              </a:r>
              <a:r>
                <a:rPr lang="en-US" sz="2400" cap="all" dirty="0" smtClean="0">
                  <a:solidFill>
                    <a:schemeClr val="bg1"/>
                  </a:solidFill>
                  <a:latin typeface="ITC Franklin Gothic Std Dm Cd"/>
                  <a:cs typeface="ITC Franklin Gothic Std Dm Cd"/>
                </a:rPr>
                <a:t> </a:t>
              </a:r>
              <a:r>
                <a:rPr lang="en-US" sz="2400" cap="all" dirty="0" smtClean="0">
                  <a:solidFill>
                    <a:schemeClr val="bg1"/>
                  </a:solidFill>
                  <a:latin typeface="Arial" panose="020B0604020202020204" pitchFamily="34" charset="0"/>
                  <a:cs typeface="Arial" panose="020B0604020202020204" pitchFamily="34" charset="0"/>
                </a:rPr>
                <a:t>city</a:t>
              </a:r>
            </a:p>
          </p:txBody>
        </p:sp>
        <p:sp>
          <p:nvSpPr>
            <p:cNvPr id="27" name="Rounded Rectangle 26"/>
            <p:cNvSpPr/>
            <p:nvPr/>
          </p:nvSpPr>
          <p:spPr>
            <a:xfrm>
              <a:off x="6081622" y="950533"/>
              <a:ext cx="2449729" cy="553431"/>
            </a:xfrm>
            <a:prstGeom prst="roundRect">
              <a:avLst>
                <a:gd name="adj" fmla="val 14591"/>
              </a:avLst>
            </a:prstGeom>
            <a:gradFill flip="none" rotWithShape="1">
              <a:gsLst>
                <a:gs pos="100000">
                  <a:srgbClr val="CD0920"/>
                </a:gs>
                <a:gs pos="0">
                  <a:srgbClr val="600D13"/>
                </a:gs>
              </a:gsLst>
              <a:lin ang="16200000" scaled="0"/>
              <a:tileRec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lnSpc>
                  <a:spcPts val="2780"/>
                </a:lnSpc>
              </a:pPr>
              <a:r>
                <a:rPr lang="en-US" sz="2400" cap="all" dirty="0" smtClean="0">
                  <a:solidFill>
                    <a:schemeClr val="bg1"/>
                  </a:solidFill>
                  <a:latin typeface="ITC Franklin Gothic Std Dm Cd"/>
                  <a:cs typeface="ITC Franklin Gothic Std Dm Cd"/>
                </a:rPr>
                <a:t>los </a:t>
              </a:r>
              <a:r>
                <a:rPr lang="en-US" sz="2400" cap="all" dirty="0" err="1" smtClean="0">
                  <a:solidFill>
                    <a:schemeClr val="bg1"/>
                  </a:solidFill>
                  <a:latin typeface="Arial" panose="020B0604020202020204" pitchFamily="34" charset="0"/>
                  <a:cs typeface="Arial" panose="020B0604020202020204" pitchFamily="34" charset="0"/>
                </a:rPr>
                <a:t>angeles</a:t>
              </a:r>
              <a:endParaRPr lang="en-US" sz="2400" cap="all" dirty="0" smtClean="0">
                <a:solidFill>
                  <a:schemeClr val="bg1"/>
                </a:solidFill>
                <a:latin typeface="Arial" panose="020B0604020202020204" pitchFamily="34" charset="0"/>
                <a:cs typeface="Arial" panose="020B0604020202020204" pitchFamily="34" charset="0"/>
              </a:endParaRPr>
            </a:p>
          </p:txBody>
        </p:sp>
        <p:pic>
          <p:nvPicPr>
            <p:cNvPr id="10" name="Picture 3" descr="Scan42"/>
            <p:cNvPicPr>
              <a:picLocks noChangeAspect="1" noChangeArrowheads="1"/>
            </p:cNvPicPr>
            <p:nvPr/>
          </p:nvPicPr>
          <p:blipFill>
            <a:blip r:embed="rId3">
              <a:extLst>
                <a:ext uri="{28A0092B-C50C-407E-A947-70E740481C1C}">
                  <a14:useLocalDpi xmlns:a14="http://schemas.microsoft.com/office/drawing/2010/main" val="0"/>
                </a:ext>
              </a:extLst>
            </a:blip>
            <a:srcRect t="26043" r="2876"/>
            <a:stretch>
              <a:fillRect/>
            </a:stretch>
          </p:blipFill>
          <p:spPr bwMode="auto">
            <a:xfrm>
              <a:off x="506232" y="1473236"/>
              <a:ext cx="5316208" cy="1926780"/>
            </a:xfrm>
            <a:prstGeom prst="roundRect">
              <a:avLst>
                <a:gd name="adj" fmla="val 3307"/>
              </a:avLst>
            </a:prstGeom>
            <a:gradFill flip="none" rotWithShape="1">
              <a:gsLst>
                <a:gs pos="100000">
                  <a:srgbClr val="CD0920"/>
                </a:gs>
                <a:gs pos="0">
                  <a:srgbClr val="600D13"/>
                </a:gs>
              </a:gsLst>
              <a:lin ang="16200000" scaled="0"/>
              <a:tileRect/>
            </a:gradFill>
            <a:ln w="25400">
              <a:solidFill>
                <a:srgbClr val="600D13"/>
              </a:solidFill>
            </a:ln>
            <a:effectLst/>
            <a:extLst/>
          </p:spPr>
        </p:pic>
        <p:pic>
          <p:nvPicPr>
            <p:cNvPr id="11" name="Picture 5" descr="Scan49"/>
            <p:cNvPicPr>
              <a:picLocks noChangeAspect="1" noChangeArrowheads="1"/>
            </p:cNvPicPr>
            <p:nvPr/>
          </p:nvPicPr>
          <p:blipFill>
            <a:blip r:embed="rId4">
              <a:extLst>
                <a:ext uri="{28A0092B-C50C-407E-A947-70E740481C1C}">
                  <a14:useLocalDpi xmlns:a14="http://schemas.microsoft.com/office/drawing/2010/main" val="0"/>
                </a:ext>
              </a:extLst>
            </a:blip>
            <a:srcRect l="10482" t="23651" r="11147"/>
            <a:stretch>
              <a:fillRect/>
            </a:stretch>
          </p:blipFill>
          <p:spPr bwMode="auto">
            <a:xfrm>
              <a:off x="506232" y="3555963"/>
              <a:ext cx="1167616" cy="1828800"/>
            </a:xfrm>
            <a:prstGeom prst="roundRect">
              <a:avLst>
                <a:gd name="adj" fmla="val 3307"/>
              </a:avLst>
            </a:prstGeom>
            <a:gradFill flip="none" rotWithShape="1">
              <a:gsLst>
                <a:gs pos="100000">
                  <a:srgbClr val="CD0920"/>
                </a:gs>
                <a:gs pos="0">
                  <a:srgbClr val="600D13"/>
                </a:gs>
              </a:gsLst>
              <a:lin ang="16200000" scaled="0"/>
              <a:tileRect/>
            </a:gradFill>
            <a:ln w="25400">
              <a:solidFill>
                <a:srgbClr val="600D13"/>
              </a:solidFill>
            </a:ln>
            <a:effectLst/>
            <a:extLst/>
          </p:spPr>
        </p:pic>
        <p:pic>
          <p:nvPicPr>
            <p:cNvPr id="20" name="Picture 5" descr="angelscape"/>
            <p:cNvPicPr>
              <a:picLocks noChangeAspect="1" noChangeArrowheads="1"/>
            </p:cNvPicPr>
            <p:nvPr/>
          </p:nvPicPr>
          <p:blipFill>
            <a:blip r:embed="rId5">
              <a:extLst>
                <a:ext uri="{28A0092B-C50C-407E-A947-70E740481C1C}">
                  <a14:useLocalDpi xmlns:a14="http://schemas.microsoft.com/office/drawing/2010/main" val="0"/>
                </a:ext>
              </a:extLst>
            </a:blip>
            <a:srcRect r="2578"/>
            <a:stretch>
              <a:fillRect/>
            </a:stretch>
          </p:blipFill>
          <p:spPr bwMode="auto">
            <a:xfrm>
              <a:off x="5978117" y="1474710"/>
              <a:ext cx="2659651" cy="3910054"/>
            </a:xfrm>
            <a:prstGeom prst="roundRect">
              <a:avLst>
                <a:gd name="adj" fmla="val 3307"/>
              </a:avLst>
            </a:prstGeom>
            <a:gradFill flip="none" rotWithShape="1">
              <a:gsLst>
                <a:gs pos="100000">
                  <a:srgbClr val="CD0920"/>
                </a:gs>
                <a:gs pos="0">
                  <a:srgbClr val="600D13"/>
                </a:gs>
              </a:gsLst>
              <a:lin ang="16200000" scaled="0"/>
              <a:tileRect/>
            </a:gradFill>
            <a:ln w="25400">
              <a:solidFill>
                <a:srgbClr val="600D13"/>
              </a:solidFill>
            </a:ln>
            <a:effectLst/>
            <a:extLst/>
          </p:spPr>
        </p:pic>
        <p:sp>
          <p:nvSpPr>
            <p:cNvPr id="29" name="Rounded Rectangle 28"/>
            <p:cNvSpPr/>
            <p:nvPr/>
          </p:nvSpPr>
          <p:spPr>
            <a:xfrm>
              <a:off x="2780705" y="5447872"/>
              <a:ext cx="2705693" cy="514610"/>
            </a:xfrm>
            <a:prstGeom prst="roundRect">
              <a:avLst>
                <a:gd name="adj" fmla="val 14591"/>
              </a:avLst>
            </a:prstGeom>
            <a:gradFill flip="none" rotWithShape="1">
              <a:gsLst>
                <a:gs pos="100000">
                  <a:srgbClr val="CD0920"/>
                </a:gs>
                <a:gs pos="0">
                  <a:srgbClr val="600D13"/>
                </a:gs>
              </a:gsLst>
              <a:lin ang="16200000" scaled="0"/>
              <a:tileRec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ts val="2780"/>
                </a:lnSpc>
              </a:pPr>
              <a:r>
                <a:rPr lang="en-US" sz="2400" cap="all" dirty="0" smtClean="0">
                  <a:solidFill>
                    <a:schemeClr val="bg1"/>
                  </a:solidFill>
                  <a:latin typeface="Arial" panose="020B0604020202020204" pitchFamily="34" charset="0"/>
                  <a:cs typeface="Arial" panose="020B0604020202020204" pitchFamily="34" charset="0"/>
                </a:rPr>
                <a:t>san </a:t>
              </a:r>
              <a:r>
                <a:rPr lang="en-US" sz="2400" cap="all" dirty="0" err="1" smtClean="0">
                  <a:solidFill>
                    <a:schemeClr val="bg1"/>
                  </a:solidFill>
                  <a:latin typeface="ITC Franklin Gothic Std Dm Cd"/>
                  <a:cs typeface="ITC Franklin Gothic Std Dm Cd"/>
                </a:rPr>
                <a:t>antonio</a:t>
              </a:r>
              <a:endParaRPr lang="en-US" sz="2400" cap="all" dirty="0" smtClean="0">
                <a:solidFill>
                  <a:schemeClr val="bg1"/>
                </a:solidFill>
                <a:latin typeface="ITC Franklin Gothic Std Dm Cd"/>
                <a:cs typeface="ITC Franklin Gothic Std Dm Cd"/>
              </a:endParaRPr>
            </a:p>
          </p:txBody>
        </p:sp>
        <p:pic>
          <p:nvPicPr>
            <p:cNvPr id="13" name="Picture 7" descr="San Antonio5"/>
            <p:cNvPicPr>
              <a:picLocks noChangeAspect="1" noChangeArrowheads="1"/>
            </p:cNvPicPr>
            <p:nvPr/>
          </p:nvPicPr>
          <p:blipFill>
            <a:blip r:embed="rId6" cstate="print">
              <a:extLst>
                <a:ext uri="{28A0092B-C50C-407E-A947-70E740481C1C}">
                  <a14:useLocalDpi xmlns:a14="http://schemas.microsoft.com/office/drawing/2010/main" val="0"/>
                </a:ext>
              </a:extLst>
            </a:blip>
            <a:srcRect t="42378" r="18454"/>
            <a:stretch>
              <a:fillRect/>
            </a:stretch>
          </p:blipFill>
          <p:spPr bwMode="auto">
            <a:xfrm>
              <a:off x="1833312" y="3555963"/>
              <a:ext cx="3985341" cy="1828800"/>
            </a:xfrm>
            <a:prstGeom prst="roundRect">
              <a:avLst>
                <a:gd name="adj" fmla="val 3307"/>
              </a:avLst>
            </a:prstGeom>
            <a:gradFill flip="none" rotWithShape="1">
              <a:gsLst>
                <a:gs pos="100000">
                  <a:srgbClr val="CD0920"/>
                </a:gs>
                <a:gs pos="0">
                  <a:srgbClr val="600D13"/>
                </a:gs>
              </a:gsLst>
              <a:lin ang="16200000" scaled="0"/>
              <a:tileRect/>
            </a:gradFill>
            <a:ln w="25400">
              <a:solidFill>
                <a:srgbClr val="600D13"/>
              </a:solidFill>
            </a:ln>
            <a:effectLst/>
            <a:extLst/>
          </p:spPr>
        </p:pic>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50" dirty="0" smtClean="0">
                <a:solidFill>
                  <a:schemeClr val="tx1"/>
                </a:solidFill>
                <a:latin typeface="Berthold City Bold"/>
                <a:cs typeface="Berthold City Bold"/>
              </a:rPr>
              <a:t>  </a:t>
            </a:r>
            <a:r>
              <a:rPr lang="en-US" sz="2700" kern="0" cap="all" spc="150" dirty="0" err="1" smtClean="0">
                <a:solidFill>
                  <a:schemeClr val="tx1"/>
                </a:solidFill>
                <a:latin typeface="Arial" panose="020B0604020202020204" pitchFamily="34" charset="0"/>
                <a:cs typeface="Arial" panose="020B0604020202020204" pitchFamily="34" charset="0"/>
              </a:rPr>
              <a:t>cpted</a:t>
            </a:r>
            <a:r>
              <a:rPr lang="en-US" sz="2700" kern="0" cap="all" spc="150" dirty="0" smtClean="0">
                <a:solidFill>
                  <a:schemeClr val="tx1"/>
                </a:solidFill>
                <a:latin typeface="Arial" panose="020B0604020202020204" pitchFamily="34" charset="0"/>
                <a:cs typeface="Arial" panose="020B0604020202020204" pitchFamily="34" charset="0"/>
              </a:rPr>
              <a:t> &amp; public Art: murals</a:t>
            </a:r>
            <a:endParaRPr lang="en-US" sz="24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34</a:t>
            </a:fld>
            <a:endParaRPr lang="en-US" sz="1125" dirty="0">
              <a:solidFill>
                <a:schemeClr val="tx1"/>
              </a:solidFill>
              <a:latin typeface="Capitals"/>
              <a:cs typeface="Capitals"/>
            </a:endParaRPr>
          </a:p>
        </p:txBody>
      </p:sp>
      <p:grpSp>
        <p:nvGrpSpPr>
          <p:cNvPr id="17" name="Group 16"/>
          <p:cNvGrpSpPr/>
          <p:nvPr/>
        </p:nvGrpSpPr>
        <p:grpSpPr>
          <a:xfrm>
            <a:off x="1257300" y="842434"/>
            <a:ext cx="6629400" cy="5173133"/>
            <a:chOff x="1117600" y="601134"/>
            <a:chExt cx="6629400" cy="5173133"/>
          </a:xfrm>
        </p:grpSpPr>
        <p:sp>
          <p:nvSpPr>
            <p:cNvPr id="29" name="Rounded Rectangle 28"/>
            <p:cNvSpPr/>
            <p:nvPr/>
          </p:nvSpPr>
          <p:spPr>
            <a:xfrm>
              <a:off x="3339149" y="5338413"/>
              <a:ext cx="2186302" cy="435854"/>
            </a:xfrm>
            <a:prstGeom prst="roundRect">
              <a:avLst>
                <a:gd name="adj" fmla="val 14591"/>
              </a:avLst>
            </a:prstGeom>
            <a:gradFill flip="none" rotWithShape="1">
              <a:gsLst>
                <a:gs pos="100000">
                  <a:schemeClr val="accent1"/>
                </a:gs>
                <a:gs pos="0">
                  <a:srgbClr val="132B4A"/>
                </a:gs>
              </a:gsLst>
              <a:lin ang="16200000" scaled="0"/>
              <a:tileRect/>
            </a:gradFill>
            <a:ln w="25400">
              <a:solidFill>
                <a:srgbClr val="132B4A"/>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ts val="2780"/>
                </a:lnSpc>
              </a:pPr>
              <a:r>
                <a:rPr lang="en-US" cap="all" dirty="0" smtClean="0">
                  <a:solidFill>
                    <a:schemeClr val="bg1"/>
                  </a:solidFill>
                  <a:latin typeface="Arial" panose="020B0604020202020204" pitchFamily="34" charset="0"/>
                  <a:cs typeface="Arial" panose="020B0604020202020204" pitchFamily="34" charset="0"/>
                </a:rPr>
                <a:t>port of </a:t>
              </a:r>
              <a:r>
                <a:rPr lang="en-US" cap="all" dirty="0" err="1" smtClean="0">
                  <a:solidFill>
                    <a:schemeClr val="bg1"/>
                  </a:solidFill>
                  <a:latin typeface="Arial" panose="020B0604020202020204" pitchFamily="34" charset="0"/>
                  <a:cs typeface="Arial" panose="020B0604020202020204" pitchFamily="34" charset="0"/>
                </a:rPr>
                <a:t>tampa</a:t>
              </a:r>
              <a:endParaRPr lang="en-US" cap="all" dirty="0" smtClean="0">
                <a:solidFill>
                  <a:schemeClr val="bg1"/>
                </a:solidFill>
                <a:latin typeface="Arial" panose="020B0604020202020204" pitchFamily="34" charset="0"/>
                <a:cs typeface="Arial" panose="020B0604020202020204" pitchFamily="34" charset="0"/>
              </a:endParaRPr>
            </a:p>
          </p:txBody>
        </p:sp>
        <p:pic>
          <p:nvPicPr>
            <p:cNvPr id="15" name="Picture 4" descr="untit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600" y="601134"/>
              <a:ext cx="6629400" cy="4800600"/>
            </a:xfrm>
            <a:prstGeom prst="roundRect">
              <a:avLst>
                <a:gd name="adj" fmla="val 3307"/>
              </a:avLst>
            </a:prstGeom>
            <a:gradFill flip="none" rotWithShape="1">
              <a:gsLst>
                <a:gs pos="100000">
                  <a:schemeClr val="accent1"/>
                </a:gs>
                <a:gs pos="0">
                  <a:srgbClr val="132B4A"/>
                </a:gs>
              </a:gsLst>
              <a:lin ang="16200000" scaled="0"/>
              <a:tileRect/>
            </a:gradFill>
            <a:ln w="25400">
              <a:solidFill>
                <a:srgbClr val="132B4A"/>
              </a:solidFill>
            </a:ln>
            <a:effectLst/>
            <a:extLst/>
          </p:spPr>
        </p:pic>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50" dirty="0" smtClean="0">
                <a:solidFill>
                  <a:schemeClr val="tx1"/>
                </a:solidFill>
                <a:latin typeface="Berthold City Bold"/>
                <a:cs typeface="Berthold City Bold"/>
              </a:rPr>
              <a:t>  </a:t>
            </a:r>
            <a:r>
              <a:rPr lang="en-US" sz="2700" kern="0" cap="all" spc="150" dirty="0" smtClean="0">
                <a:solidFill>
                  <a:schemeClr val="tx1"/>
                </a:solidFill>
                <a:latin typeface="Arial" panose="020B0604020202020204" pitchFamily="34" charset="0"/>
                <a:cs typeface="Arial" panose="020B0604020202020204" pitchFamily="34" charset="0"/>
              </a:rPr>
              <a:t>public Art in Phoenix: before &amp; after</a:t>
            </a:r>
            <a:endParaRPr lang="en-US" sz="24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35</a:t>
            </a:fld>
            <a:endParaRPr lang="en-US" sz="1125" dirty="0">
              <a:solidFill>
                <a:schemeClr val="tx1"/>
              </a:solidFill>
              <a:latin typeface="Capitals"/>
              <a:cs typeface="Capitals"/>
            </a:endParaRPr>
          </a:p>
        </p:txBody>
      </p:sp>
      <p:grpSp>
        <p:nvGrpSpPr>
          <p:cNvPr id="26" name="Group 25"/>
          <p:cNvGrpSpPr/>
          <p:nvPr/>
        </p:nvGrpSpPr>
        <p:grpSpPr>
          <a:xfrm>
            <a:off x="392390" y="1984772"/>
            <a:ext cx="8359220" cy="2888456"/>
            <a:chOff x="392390" y="1984772"/>
            <a:chExt cx="8359220" cy="2888456"/>
          </a:xfrm>
        </p:grpSpPr>
        <p:pic>
          <p:nvPicPr>
            <p:cNvPr id="10" name="Picture 3" descr="Pnx arts comm0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97772" y="1984772"/>
              <a:ext cx="4053838" cy="2888456"/>
            </a:xfrm>
            <a:prstGeom prst="roundRect">
              <a:avLst>
                <a:gd name="adj" fmla="val 3307"/>
              </a:avLst>
            </a:prstGeom>
            <a:gradFill flip="none" rotWithShape="1">
              <a:gsLst>
                <a:gs pos="100000">
                  <a:schemeClr val="accent1"/>
                </a:gs>
                <a:gs pos="0">
                  <a:srgbClr val="132B4A"/>
                </a:gs>
              </a:gsLst>
              <a:lin ang="16200000" scaled="0"/>
              <a:tileRect/>
            </a:gradFill>
            <a:ln w="25400">
              <a:solidFill>
                <a:srgbClr val="132B4A"/>
              </a:solidFill>
            </a:ln>
            <a:effectLst/>
            <a:extLst/>
          </p:spPr>
        </p:pic>
        <p:pic>
          <p:nvPicPr>
            <p:cNvPr id="17" name="Picture 3" descr="Thunderbird prior to Artists involv"/>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a:xfrm>
              <a:off x="392390" y="1984772"/>
              <a:ext cx="4076017" cy="2888456"/>
            </a:xfrm>
            <a:prstGeom prst="roundRect">
              <a:avLst>
                <a:gd name="adj" fmla="val 3307"/>
              </a:avLst>
            </a:prstGeom>
            <a:gradFill flip="none" rotWithShape="1">
              <a:gsLst>
                <a:gs pos="100000">
                  <a:schemeClr val="accent1"/>
                </a:gs>
                <a:gs pos="0">
                  <a:srgbClr val="132B4A"/>
                </a:gs>
              </a:gsLst>
              <a:lin ang="16200000" scaled="0"/>
              <a:tileRect/>
            </a:gradFill>
            <a:ln w="25400">
              <a:solidFill>
                <a:srgbClr val="132B4A"/>
              </a:solidFill>
            </a:ln>
            <a:effectLst/>
          </p:spPr>
        </p:pic>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50" dirty="0" smtClean="0">
                <a:solidFill>
                  <a:schemeClr val="tx1"/>
                </a:solidFill>
                <a:latin typeface="Berthold City Bold"/>
                <a:cs typeface="Berthold City Bold"/>
              </a:rPr>
              <a:t>  </a:t>
            </a:r>
            <a:r>
              <a:rPr lang="en-US" sz="2700" kern="0" cap="all" spc="150" dirty="0" smtClean="0">
                <a:solidFill>
                  <a:schemeClr val="tx1"/>
                </a:solidFill>
                <a:latin typeface="Arial" panose="020B0604020202020204" pitchFamily="34" charset="0"/>
                <a:cs typeface="Arial" panose="020B0604020202020204" pitchFamily="34" charset="0"/>
              </a:rPr>
              <a:t>public Art in </a:t>
            </a:r>
            <a:r>
              <a:rPr lang="en-US" sz="2700" kern="0" cap="all" spc="150" dirty="0" err="1" smtClean="0">
                <a:solidFill>
                  <a:schemeClr val="tx1"/>
                </a:solidFill>
                <a:latin typeface="Arial" panose="020B0604020202020204" pitchFamily="34" charset="0"/>
                <a:cs typeface="Arial" panose="020B0604020202020204" pitchFamily="34" charset="0"/>
              </a:rPr>
              <a:t>chicago</a:t>
            </a:r>
            <a:r>
              <a:rPr lang="en-US" sz="2700" kern="0" cap="all" spc="150" dirty="0" smtClean="0">
                <a:solidFill>
                  <a:schemeClr val="tx1"/>
                </a:solidFill>
                <a:latin typeface="Arial" panose="020B0604020202020204" pitchFamily="34" charset="0"/>
                <a:cs typeface="Arial" panose="020B0604020202020204" pitchFamily="34" charset="0"/>
              </a:rPr>
              <a:t>: before &amp; after</a:t>
            </a:r>
            <a:endParaRPr lang="en-US" sz="24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36</a:t>
            </a:fld>
            <a:endParaRPr lang="en-US" sz="1125" dirty="0">
              <a:solidFill>
                <a:schemeClr val="tx1"/>
              </a:solidFill>
              <a:latin typeface="Capitals"/>
              <a:cs typeface="Capitals"/>
            </a:endParaRPr>
          </a:p>
        </p:txBody>
      </p:sp>
      <p:grpSp>
        <p:nvGrpSpPr>
          <p:cNvPr id="13" name="Group 12"/>
          <p:cNvGrpSpPr/>
          <p:nvPr/>
        </p:nvGrpSpPr>
        <p:grpSpPr>
          <a:xfrm>
            <a:off x="1057053" y="914400"/>
            <a:ext cx="7029895" cy="5029200"/>
            <a:chOff x="1320799" y="914400"/>
            <a:chExt cx="7029895" cy="5029200"/>
          </a:xfrm>
        </p:grpSpPr>
        <p:pic>
          <p:nvPicPr>
            <p:cNvPr id="9" name="Picture 3" descr="Mosaic Doorway Chicago Public Art0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20733" y="914400"/>
              <a:ext cx="3329961" cy="5029200"/>
            </a:xfrm>
            <a:prstGeom prst="roundRect">
              <a:avLst>
                <a:gd name="adj" fmla="val 3307"/>
              </a:avLst>
            </a:prstGeom>
            <a:gradFill flip="none" rotWithShape="1">
              <a:gsLst>
                <a:gs pos="100000">
                  <a:schemeClr val="accent1"/>
                </a:gs>
                <a:gs pos="0">
                  <a:srgbClr val="132B4A"/>
                </a:gs>
              </a:gsLst>
              <a:lin ang="16200000" scaled="0"/>
              <a:tileRect/>
            </a:gradFill>
            <a:ln w="25400">
              <a:solidFill>
                <a:srgbClr val="600D13"/>
              </a:solidFill>
            </a:ln>
            <a:effectLst/>
            <a:extLst/>
          </p:spPr>
        </p:pic>
        <p:pic>
          <p:nvPicPr>
            <p:cNvPr id="11" name="Picture 4" descr="Mosaic Doorway Chicago Public Art0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320799" y="914400"/>
              <a:ext cx="3337560" cy="5029200"/>
            </a:xfrm>
            <a:prstGeom prst="roundRect">
              <a:avLst>
                <a:gd name="adj" fmla="val 3307"/>
              </a:avLst>
            </a:prstGeom>
            <a:gradFill flip="none" rotWithShape="1">
              <a:gsLst>
                <a:gs pos="100000">
                  <a:schemeClr val="accent1"/>
                </a:gs>
                <a:gs pos="0">
                  <a:srgbClr val="132B4A"/>
                </a:gs>
              </a:gsLst>
              <a:lin ang="16200000" scaled="0"/>
              <a:tileRect/>
            </a:gradFill>
            <a:ln w="25400">
              <a:solidFill>
                <a:srgbClr val="600D13"/>
              </a:solidFill>
            </a:ln>
            <a:effectLst/>
            <a:extLst/>
          </p:spPr>
        </p:pic>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50" dirty="0" smtClean="0">
                <a:solidFill>
                  <a:schemeClr val="tx1"/>
                </a:solidFill>
                <a:latin typeface="Berthold City Bold"/>
                <a:cs typeface="Berthold City Bold"/>
              </a:rPr>
              <a:t>  </a:t>
            </a:r>
            <a:r>
              <a:rPr lang="en-US" sz="2700" kern="0" cap="all" spc="150" dirty="0" smtClean="0">
                <a:solidFill>
                  <a:schemeClr val="tx1"/>
                </a:solidFill>
                <a:latin typeface="Arial" panose="020B0604020202020204" pitchFamily="34" charset="0"/>
                <a:cs typeface="Arial" panose="020B0604020202020204" pitchFamily="34" charset="0"/>
              </a:rPr>
              <a:t>public Art in </a:t>
            </a:r>
            <a:r>
              <a:rPr lang="en-US" sz="2700" kern="0" cap="all" spc="150" dirty="0" err="1" smtClean="0">
                <a:solidFill>
                  <a:schemeClr val="tx1"/>
                </a:solidFill>
                <a:latin typeface="Arial" panose="020B0604020202020204" pitchFamily="34" charset="0"/>
                <a:cs typeface="Arial" panose="020B0604020202020204" pitchFamily="34" charset="0"/>
              </a:rPr>
              <a:t>tampa</a:t>
            </a:r>
            <a:r>
              <a:rPr lang="en-US" sz="2700" kern="0" cap="all" spc="150" dirty="0" smtClean="0">
                <a:solidFill>
                  <a:schemeClr val="tx1"/>
                </a:solidFill>
                <a:latin typeface="Arial" panose="020B0604020202020204" pitchFamily="34" charset="0"/>
                <a:cs typeface="Arial" panose="020B0604020202020204" pitchFamily="34" charset="0"/>
              </a:rPr>
              <a:t>: designs</a:t>
            </a:r>
            <a:endParaRPr lang="en-US" sz="24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37</a:t>
            </a:fld>
            <a:endParaRPr lang="en-US" sz="1125" dirty="0">
              <a:solidFill>
                <a:schemeClr val="tx1"/>
              </a:solidFill>
              <a:latin typeface="Capitals"/>
              <a:cs typeface="Capitals"/>
            </a:endParaRPr>
          </a:p>
        </p:txBody>
      </p:sp>
      <p:grpSp>
        <p:nvGrpSpPr>
          <p:cNvPr id="25" name="Group 24"/>
          <p:cNvGrpSpPr/>
          <p:nvPr/>
        </p:nvGrpSpPr>
        <p:grpSpPr>
          <a:xfrm>
            <a:off x="746885" y="910167"/>
            <a:ext cx="7650230" cy="5037667"/>
            <a:chOff x="973667" y="863600"/>
            <a:chExt cx="7650230" cy="5037667"/>
          </a:xfrm>
        </p:grpSpPr>
        <p:pic>
          <p:nvPicPr>
            <p:cNvPr id="12" name="Picture 3" descr="stephen traves01"/>
            <p:cNvPicPr>
              <a:picLocks noChangeAspect="1" noChangeArrowheads="1"/>
            </p:cNvPicPr>
            <p:nvPr/>
          </p:nvPicPr>
          <p:blipFill>
            <a:blip r:embed="rId3">
              <a:extLst>
                <a:ext uri="{28A0092B-C50C-407E-A947-70E740481C1C}">
                  <a14:useLocalDpi xmlns:a14="http://schemas.microsoft.com/office/drawing/2010/main" val="0"/>
                </a:ext>
              </a:extLst>
            </a:blip>
            <a:srcRect t="9034"/>
            <a:stretch>
              <a:fillRect/>
            </a:stretch>
          </p:blipFill>
          <p:spPr bwMode="auto">
            <a:xfrm>
              <a:off x="973667" y="863600"/>
              <a:ext cx="4191000" cy="2472266"/>
            </a:xfrm>
            <a:prstGeom prst="roundRect">
              <a:avLst>
                <a:gd name="adj" fmla="val 3307"/>
              </a:avLst>
            </a:prstGeom>
            <a:gradFill flip="none" rotWithShape="1">
              <a:gsLst>
                <a:gs pos="100000">
                  <a:schemeClr val="accent1"/>
                </a:gs>
                <a:gs pos="0">
                  <a:srgbClr val="132B4A"/>
                </a:gs>
              </a:gsLst>
              <a:lin ang="16200000" scaled="0"/>
              <a:tileRect/>
            </a:gradFill>
            <a:ln w="25400">
              <a:solidFill>
                <a:srgbClr val="600D13"/>
              </a:solidFill>
            </a:ln>
            <a:effectLst/>
            <a:extLst/>
          </p:spPr>
        </p:pic>
        <p:pic>
          <p:nvPicPr>
            <p:cNvPr id="15" name="Picture 3" descr="stephen traves06"/>
            <p:cNvPicPr>
              <a:picLocks noChangeAspect="1" noChangeArrowheads="1"/>
            </p:cNvPicPr>
            <p:nvPr/>
          </p:nvPicPr>
          <p:blipFill>
            <a:blip r:embed="rId4">
              <a:extLst>
                <a:ext uri="{28A0092B-C50C-407E-A947-70E740481C1C}">
                  <a14:useLocalDpi xmlns:a14="http://schemas.microsoft.com/office/drawing/2010/main" val="0"/>
                </a:ext>
              </a:extLst>
            </a:blip>
            <a:srcRect t="5071" b="4169"/>
            <a:stretch>
              <a:fillRect/>
            </a:stretch>
          </p:blipFill>
          <p:spPr bwMode="auto">
            <a:xfrm>
              <a:off x="973667" y="3481390"/>
              <a:ext cx="4191000" cy="2396067"/>
            </a:xfrm>
            <a:prstGeom prst="roundRect">
              <a:avLst>
                <a:gd name="adj" fmla="val 3307"/>
              </a:avLst>
            </a:prstGeom>
            <a:gradFill flip="none" rotWithShape="1">
              <a:gsLst>
                <a:gs pos="100000">
                  <a:schemeClr val="accent1"/>
                </a:gs>
                <a:gs pos="0">
                  <a:srgbClr val="132B4A"/>
                </a:gs>
              </a:gsLst>
              <a:lin ang="16200000" scaled="0"/>
              <a:tileRect/>
            </a:gradFill>
            <a:ln w="25400">
              <a:solidFill>
                <a:srgbClr val="600D13"/>
              </a:solidFill>
            </a:ln>
            <a:effectLst/>
            <a:extLst/>
          </p:spPr>
        </p:pic>
        <p:pic>
          <p:nvPicPr>
            <p:cNvPr id="20" name="Picture 3" descr="immigrant fami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788" y="863600"/>
              <a:ext cx="3339109" cy="5037667"/>
            </a:xfrm>
            <a:prstGeom prst="roundRect">
              <a:avLst>
                <a:gd name="adj" fmla="val 3307"/>
              </a:avLst>
            </a:prstGeom>
            <a:gradFill flip="none" rotWithShape="1">
              <a:gsLst>
                <a:gs pos="100000">
                  <a:schemeClr val="accent1"/>
                </a:gs>
                <a:gs pos="0">
                  <a:srgbClr val="132B4A"/>
                </a:gs>
              </a:gsLst>
              <a:lin ang="16200000" scaled="0"/>
              <a:tileRect/>
            </a:gradFill>
            <a:ln w="25400">
              <a:solidFill>
                <a:srgbClr val="600D13"/>
              </a:solidFill>
            </a:ln>
            <a:effectLst/>
            <a:extLst/>
          </p:spPr>
        </p:pic>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50" dirty="0" smtClean="0">
                <a:solidFill>
                  <a:schemeClr val="tx1"/>
                </a:solidFill>
                <a:latin typeface="Berthold City Bold"/>
                <a:cs typeface="Berthold City Bold"/>
              </a:rPr>
              <a:t>  </a:t>
            </a:r>
            <a:r>
              <a:rPr lang="en-US" sz="2700" kern="0" cap="all" spc="150" dirty="0" smtClean="0">
                <a:solidFill>
                  <a:schemeClr val="tx1"/>
                </a:solidFill>
                <a:latin typeface="Arial" panose="020B0604020202020204" pitchFamily="34" charset="0"/>
                <a:cs typeface="Arial" panose="020B0604020202020204" pitchFamily="34" charset="0"/>
              </a:rPr>
              <a:t>painting electric boxes: Outcomes</a:t>
            </a:r>
            <a:endParaRPr lang="en-US" sz="24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38</a:t>
            </a:fld>
            <a:endParaRPr lang="en-US" sz="1125" dirty="0">
              <a:solidFill>
                <a:schemeClr val="tx1"/>
              </a:solidFill>
              <a:latin typeface="Capitals"/>
              <a:cs typeface="Capitals"/>
            </a:endParaRPr>
          </a:p>
        </p:txBody>
      </p:sp>
      <p:sp>
        <p:nvSpPr>
          <p:cNvPr id="10" name="Rectangle 9"/>
          <p:cNvSpPr/>
          <p:nvPr/>
        </p:nvSpPr>
        <p:spPr>
          <a:xfrm>
            <a:off x="270933" y="851563"/>
            <a:ext cx="8602134" cy="2596929"/>
          </a:xfrm>
          <a:prstGeom prst="rect">
            <a:avLst/>
          </a:prstGeom>
        </p:spPr>
        <p:txBody>
          <a:bodyPr wrap="square">
            <a:spAutoFit/>
          </a:bodyPr>
          <a:lstStyle/>
          <a:p>
            <a:pPr marL="274320" lvl="1" indent="-274320">
              <a:lnSpc>
                <a:spcPts val="2520"/>
              </a:lnSpc>
              <a:spcBef>
                <a:spcPts val="1800"/>
              </a:spcBef>
              <a:buFont typeface="Arial"/>
              <a:buChar char="•"/>
              <a:defRPr/>
            </a:pPr>
            <a:r>
              <a:rPr lang="en-AU" sz="2000" dirty="0" smtClean="0">
                <a:latin typeface="Arial" panose="020B0604020202020204" pitchFamily="34" charset="0"/>
                <a:ea typeface="ＭＳ Ｐゴシック" pitchFamily="34" charset="-128"/>
                <a:cs typeface="Arial" panose="020B0604020202020204" pitchFamily="34" charset="0"/>
              </a:rPr>
              <a:t>Huge reduction in vandalism on ‘painted’ assets</a:t>
            </a:r>
          </a:p>
          <a:p>
            <a:pPr marL="274320" lvl="1" indent="-274320">
              <a:lnSpc>
                <a:spcPts val="2520"/>
              </a:lnSpc>
              <a:spcBef>
                <a:spcPts val="1800"/>
              </a:spcBef>
              <a:buFont typeface="Arial"/>
              <a:buChar char="•"/>
              <a:defRPr/>
            </a:pPr>
            <a:r>
              <a:rPr lang="en-AU" sz="2000" dirty="0" smtClean="0">
                <a:latin typeface="Arial" panose="020B0604020202020204" pitchFamily="34" charset="0"/>
                <a:ea typeface="ＭＳ Ｐゴシック" pitchFamily="34" charset="-128"/>
                <a:cs typeface="Arial" panose="020B0604020202020204" pitchFamily="34" charset="0"/>
              </a:rPr>
              <a:t>Reduction in associated removal costs</a:t>
            </a:r>
          </a:p>
          <a:p>
            <a:pPr marL="274320" lvl="1" indent="-274320">
              <a:lnSpc>
                <a:spcPts val="2520"/>
              </a:lnSpc>
              <a:spcBef>
                <a:spcPts val="1800"/>
              </a:spcBef>
              <a:buFont typeface="Arial"/>
              <a:buChar char="•"/>
              <a:defRPr/>
            </a:pPr>
            <a:r>
              <a:rPr lang="en-AU" sz="2000" dirty="0" smtClean="0">
                <a:latin typeface="Arial" panose="020B0604020202020204" pitchFamily="34" charset="0"/>
                <a:ea typeface="ＭＳ Ｐゴシック" pitchFamily="34" charset="-128"/>
                <a:cs typeface="Arial" panose="020B0604020202020204" pitchFamily="34" charset="0"/>
              </a:rPr>
              <a:t>Improved appearance in local communities</a:t>
            </a:r>
          </a:p>
          <a:p>
            <a:pPr marL="274320" lvl="1" indent="-274320">
              <a:lnSpc>
                <a:spcPts val="2520"/>
              </a:lnSpc>
              <a:spcBef>
                <a:spcPts val="1800"/>
              </a:spcBef>
              <a:buFont typeface="Arial"/>
              <a:buChar char="•"/>
              <a:defRPr/>
            </a:pPr>
            <a:r>
              <a:rPr lang="en-AU" sz="2000" dirty="0" smtClean="0">
                <a:latin typeface="Arial" panose="020B0604020202020204" pitchFamily="34" charset="0"/>
                <a:ea typeface="ＭＳ Ｐゴシック" pitchFamily="34" charset="-128"/>
                <a:cs typeface="Arial" panose="020B0604020202020204" pitchFamily="34" charset="0"/>
              </a:rPr>
              <a:t>Improved relationships between BCC, Council and the community</a:t>
            </a:r>
          </a:p>
          <a:p>
            <a:pPr marL="274320" lvl="1" indent="-274320">
              <a:lnSpc>
                <a:spcPts val="2520"/>
              </a:lnSpc>
              <a:spcBef>
                <a:spcPts val="1800"/>
              </a:spcBef>
              <a:buFont typeface="Arial"/>
              <a:buChar char="•"/>
              <a:defRPr/>
            </a:pPr>
            <a:r>
              <a:rPr lang="en-AU" sz="2000" dirty="0" smtClean="0">
                <a:latin typeface="Arial" panose="020B0604020202020204" pitchFamily="34" charset="0"/>
                <a:ea typeface="ＭＳ Ｐゴシック" pitchFamily="34" charset="-128"/>
                <a:cs typeface="Arial" panose="020B0604020202020204" pitchFamily="34" charset="0"/>
              </a:rPr>
              <a:t>Positive feedback and support from all sections of the community</a:t>
            </a:r>
          </a:p>
        </p:txBody>
      </p:sp>
      <p:pic>
        <p:nvPicPr>
          <p:cNvPr id="11" name="Picture 1028" descr="Ithaca1"/>
          <p:cNvPicPr>
            <a:picLocks noChangeAspect="1" noChangeArrowheads="1"/>
          </p:cNvPicPr>
          <p:nvPr/>
        </p:nvPicPr>
        <p:blipFill>
          <a:blip r:embed="rId3">
            <a:lum/>
            <a:extLst>
              <a:ext uri="{28A0092B-C50C-407E-A947-70E740481C1C}">
                <a14:useLocalDpi xmlns:a14="http://schemas.microsoft.com/office/drawing/2010/main" val="0"/>
              </a:ext>
            </a:extLst>
          </a:blip>
          <a:srcRect/>
          <a:stretch>
            <a:fillRect/>
          </a:stretch>
        </p:blipFill>
        <p:spPr bwMode="auto">
          <a:xfrm>
            <a:off x="1014460" y="3644113"/>
            <a:ext cx="1771742" cy="2362323"/>
          </a:xfrm>
          <a:prstGeom prst="roundRect">
            <a:avLst>
              <a:gd name="adj" fmla="val 3307"/>
            </a:avLst>
          </a:prstGeom>
          <a:ln w="25400">
            <a:solidFill>
              <a:schemeClr val="accent1"/>
            </a:solidFill>
          </a:ln>
          <a:effectLst/>
          <a:extLst>
            <a:ext uri="{909E8E84-426E-40DD-AFC4-6F175D3DCCD1}">
              <a14:hiddenFill xmlns:a14="http://schemas.microsoft.com/office/drawing/2010/main">
                <a:solidFill>
                  <a:srgbClr val="FFFFFF"/>
                </a:solidFill>
              </a14:hiddenFill>
            </a:ext>
          </a:extLst>
        </p:spPr>
      </p:pic>
      <p:pic>
        <p:nvPicPr>
          <p:cNvPr id="13" name="Picture 1029" descr="Lister2"/>
          <p:cNvPicPr>
            <a:picLocks noChangeAspect="1" noChangeArrowheads="1"/>
          </p:cNvPicPr>
          <p:nvPr/>
        </p:nvPicPr>
        <p:blipFill>
          <a:blip r:embed="rId4">
            <a:lum/>
            <a:extLst>
              <a:ext uri="{28A0092B-C50C-407E-A947-70E740481C1C}">
                <a14:useLocalDpi xmlns:a14="http://schemas.microsoft.com/office/drawing/2010/main" val="0"/>
              </a:ext>
            </a:extLst>
          </a:blip>
          <a:srcRect/>
          <a:stretch>
            <a:fillRect/>
          </a:stretch>
        </p:blipFill>
        <p:spPr bwMode="auto">
          <a:xfrm>
            <a:off x="3781252" y="3644113"/>
            <a:ext cx="1771742" cy="2362323"/>
          </a:xfrm>
          <a:prstGeom prst="roundRect">
            <a:avLst>
              <a:gd name="adj" fmla="val 3307"/>
            </a:avLst>
          </a:prstGeom>
          <a:ln w="25400">
            <a:solidFill>
              <a:schemeClr val="accent1"/>
            </a:solidFill>
          </a:ln>
          <a:effectLst/>
          <a:extLst>
            <a:ext uri="{909E8E84-426E-40DD-AFC4-6F175D3DCCD1}">
              <a14:hiddenFill xmlns:a14="http://schemas.microsoft.com/office/drawing/2010/main">
                <a:solidFill>
                  <a:srgbClr val="FFFFFF"/>
                </a:solidFill>
              </a14:hiddenFill>
            </a:ext>
          </a:extLst>
        </p:spPr>
      </p:pic>
      <p:pic>
        <p:nvPicPr>
          <p:cNvPr id="16" name="Picture 15" descr="Untitled.png"/>
          <p:cNvPicPr>
            <a:picLocks noChangeAspect="1"/>
          </p:cNvPicPr>
          <p:nvPr/>
        </p:nvPicPr>
        <p:blipFill>
          <a:blip r:embed="rId5">
            <a:lum/>
          </a:blip>
          <a:stretch>
            <a:fillRect/>
          </a:stretch>
        </p:blipFill>
        <p:spPr>
          <a:xfrm>
            <a:off x="6548043" y="3644113"/>
            <a:ext cx="1581498" cy="2362323"/>
          </a:xfrm>
          <a:prstGeom prst="roundRect">
            <a:avLst>
              <a:gd name="adj" fmla="val 3307"/>
            </a:avLst>
          </a:prstGeom>
          <a:ln w="25400">
            <a:solidFill>
              <a:schemeClr val="accent1"/>
            </a:solidFill>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noChangeArrowheads="1"/>
          </p:cNvPicPr>
          <p:nvPr/>
        </p:nvPicPr>
        <p:blipFill>
          <a:blip r:embed="rId3">
            <a:lum/>
            <a:extLst>
              <a:ext uri="{28A0092B-C50C-407E-A947-70E740481C1C}">
                <a14:useLocalDpi xmlns:a14="http://schemas.microsoft.com/office/drawing/2010/main" val="0"/>
              </a:ext>
            </a:extLst>
          </a:blip>
          <a:srcRect l="7791" r="7537"/>
          <a:stretch>
            <a:fillRect/>
          </a:stretch>
        </p:blipFill>
        <p:spPr bwMode="auto">
          <a:xfrm>
            <a:off x="2142068" y="795143"/>
            <a:ext cx="4859866" cy="3538416"/>
          </a:xfrm>
          <a:prstGeom prst="roundRect">
            <a:avLst>
              <a:gd name="adj" fmla="val 3307"/>
            </a:avLst>
          </a:prstGeom>
          <a:ln w="25400">
            <a:solidFill>
              <a:schemeClr val="accent3"/>
            </a:solidFill>
          </a:ln>
          <a:effectLst/>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2068" y="4385733"/>
            <a:ext cx="4859866" cy="183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kern="0" cap="all" spc="150" dirty="0">
              <a:solidFill>
                <a:schemeClr val="tx1"/>
              </a:solidFill>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39</a:t>
            </a:fld>
            <a:endParaRPr lang="en-US" sz="1125" dirty="0">
              <a:solidFill>
                <a:schemeClr val="tx1"/>
              </a:solidFill>
              <a:latin typeface="Capitals"/>
              <a:cs typeface="Capital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200" b="1" dirty="0" smtClean="0">
                <a:solidFill>
                  <a:schemeClr val="tx1"/>
                </a:solidFill>
                <a:latin typeface="Arial" panose="020B0604020202020204" pitchFamily="34" charset="0"/>
                <a:cs typeface="Arial" panose="020B0604020202020204" pitchFamily="34" charset="0"/>
              </a:rPr>
              <a:t>Source: </a:t>
            </a:r>
            <a:r>
              <a:rPr lang="en-US" sz="1200" i="1" dirty="0" smtClean="0">
                <a:solidFill>
                  <a:schemeClr val="tx1"/>
                </a:solidFill>
                <a:latin typeface="Arial" panose="020B0604020202020204" pitchFamily="34" charset="0"/>
                <a:cs typeface="Arial" panose="020B0604020202020204" pitchFamily="34" charset="0"/>
              </a:rPr>
              <a:t>Community Building: What Makes it Work A Review of Factors Influencing Successful Community Building </a:t>
            </a:r>
          </a:p>
          <a:p>
            <a:pPr lvl="0"/>
            <a:r>
              <a:rPr lang="en-US" sz="1200" dirty="0" smtClean="0">
                <a:solidFill>
                  <a:schemeClr val="tx1"/>
                </a:solidFill>
                <a:latin typeface="Arial" panose="020B0604020202020204" pitchFamily="34" charset="0"/>
                <a:cs typeface="Arial" panose="020B0604020202020204" pitchFamily="34" charset="0"/>
              </a:rPr>
              <a:t>Amherst H. Wilder Foundation</a:t>
            </a:r>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a:t>
            </a:r>
            <a:r>
              <a:rPr lang="en-US" sz="2700" cap="all" spc="100" dirty="0" smtClean="0">
                <a:solidFill>
                  <a:schemeClr val="tx1"/>
                </a:solidFill>
                <a:latin typeface="Arial" panose="020B0604020202020204" pitchFamily="34" charset="0"/>
                <a:cs typeface="Arial" panose="020B0604020202020204" pitchFamily="34" charset="0"/>
              </a:rPr>
              <a:t>the focus of community building</a:t>
            </a:r>
            <a:endParaRPr lang="en-US" sz="2700" cap="all" spc="100" dirty="0">
              <a:solidFill>
                <a:schemeClr val="tx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4</a:t>
            </a:fld>
            <a:endParaRPr lang="en-US" sz="1125" dirty="0">
              <a:solidFill>
                <a:schemeClr val="tx1"/>
              </a:solidFill>
              <a:latin typeface="Capitals"/>
              <a:cs typeface="Capitals"/>
            </a:endParaRPr>
          </a:p>
        </p:txBody>
      </p:sp>
      <p:sp>
        <p:nvSpPr>
          <p:cNvPr id="8" name="Rounded Rectangle 7"/>
          <p:cNvSpPr/>
          <p:nvPr/>
        </p:nvSpPr>
        <p:spPr>
          <a:xfrm>
            <a:off x="325966" y="1964267"/>
            <a:ext cx="1900767" cy="2929466"/>
          </a:xfrm>
          <a:prstGeom prst="roundRect">
            <a:avLst>
              <a:gd name="adj" fmla="val 4755"/>
            </a:avLst>
          </a:prstGeom>
          <a:gradFill flip="none" rotWithShape="1">
            <a:gsLst>
              <a:gs pos="0">
                <a:srgbClr val="18153A"/>
              </a:gs>
              <a:gs pos="100000">
                <a:srgbClr val="441A66"/>
              </a:gs>
            </a:gsLst>
            <a:lin ang="16200000" scaled="0"/>
            <a:tileRec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91440" indent="-91440" algn="ctr">
              <a:lnSpc>
                <a:spcPts val="1900"/>
              </a:lnSpc>
            </a:pPr>
            <a:r>
              <a:rPr lang="en-US" b="1" dirty="0" smtClean="0">
                <a:solidFill>
                  <a:schemeClr val="bg1"/>
                </a:solidFill>
                <a:latin typeface="Arial" panose="020B0604020202020204" pitchFamily="34" charset="0"/>
                <a:cs typeface="Arial" panose="020B0604020202020204" pitchFamily="34" charset="0"/>
              </a:rPr>
              <a:t>COMMUNITY BUILDING</a:t>
            </a:r>
          </a:p>
          <a:p>
            <a:pPr marL="91440" indent="-91440" algn="ctr">
              <a:lnSpc>
                <a:spcPts val="1900"/>
              </a:lnSpc>
            </a:pPr>
            <a:r>
              <a:rPr lang="en-US" sz="1600" dirty="0" smtClean="0">
                <a:solidFill>
                  <a:schemeClr val="bg1"/>
                </a:solidFill>
                <a:latin typeface="Arial" panose="020B0604020202020204" pitchFamily="34" charset="0"/>
                <a:ea typeface="ＭＳ Ｐゴシック" pitchFamily="34" charset="-128"/>
                <a:cs typeface="Arial" panose="020B0604020202020204" pitchFamily="34" charset="0"/>
              </a:rPr>
              <a:t>generally refers to building the social networks within the community, and developing group and individual problem-solving and leadership skills. </a:t>
            </a:r>
            <a:endParaRPr lang="en-US" sz="1100" dirty="0" smtClean="0">
              <a:solidFill>
                <a:schemeClr val="bg1"/>
              </a:solidFill>
              <a:latin typeface="Arial" panose="020B0604020202020204" pitchFamily="34" charset="0"/>
              <a:cs typeface="Arial" panose="020B0604020202020204" pitchFamily="34" charset="0"/>
            </a:endParaRPr>
          </a:p>
        </p:txBody>
      </p:sp>
      <p:pic>
        <p:nvPicPr>
          <p:cNvPr id="9" name="Picture 8" descr="Figure_2-2.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511774" y="1488439"/>
            <a:ext cx="6200426" cy="3720254"/>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50" dirty="0" smtClean="0">
                <a:solidFill>
                  <a:schemeClr val="tx1"/>
                </a:solidFill>
                <a:latin typeface="Berthold City Bold"/>
                <a:cs typeface="Berthold City Bold"/>
              </a:rPr>
              <a:t>  </a:t>
            </a:r>
            <a:r>
              <a:rPr lang="en-US" sz="2700" kern="0" cap="all" spc="150" dirty="0" smtClean="0">
                <a:solidFill>
                  <a:schemeClr val="tx1"/>
                </a:solidFill>
                <a:latin typeface="Arial" panose="020B0604020202020204" pitchFamily="34" charset="0"/>
                <a:cs typeface="Arial" panose="020B0604020202020204" pitchFamily="34" charset="0"/>
              </a:rPr>
              <a:t>“Blending” into the surroundings…</a:t>
            </a:r>
            <a:endParaRPr lang="en-US" sz="27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40</a:t>
            </a:fld>
            <a:endParaRPr lang="en-US" sz="1125" dirty="0">
              <a:solidFill>
                <a:schemeClr val="tx1"/>
              </a:solidFill>
              <a:latin typeface="Capitals"/>
              <a:cs typeface="Capitals"/>
            </a:endParaRPr>
          </a:p>
        </p:txBody>
      </p:sp>
      <p:grpSp>
        <p:nvGrpSpPr>
          <p:cNvPr id="13" name="Group 12"/>
          <p:cNvGrpSpPr/>
          <p:nvPr/>
        </p:nvGrpSpPr>
        <p:grpSpPr>
          <a:xfrm>
            <a:off x="273156" y="1257300"/>
            <a:ext cx="8597689" cy="4343400"/>
            <a:chOff x="273156" y="1257300"/>
            <a:chExt cx="8597689" cy="4343400"/>
          </a:xfrm>
        </p:grpSpPr>
        <p:pic>
          <p:nvPicPr>
            <p:cNvPr id="9" name="Picture 3" descr="Blend-ma"/>
            <p:cNvPicPr>
              <a:picLocks noChangeAspect="1" noChangeArrowheads="1"/>
            </p:cNvPicPr>
            <p:nvPr/>
          </p:nvPicPr>
          <p:blipFill>
            <a:blip r:embed="rId3">
              <a:lum/>
              <a:extLst>
                <a:ext uri="{28A0092B-C50C-407E-A947-70E740481C1C}">
                  <a14:useLocalDpi xmlns:a14="http://schemas.microsoft.com/office/drawing/2010/main" val="0"/>
                </a:ext>
              </a:extLst>
            </a:blip>
            <a:srcRect l="12610" r="13809"/>
            <a:stretch>
              <a:fillRect/>
            </a:stretch>
          </p:blipFill>
          <p:spPr bwMode="auto">
            <a:xfrm>
              <a:off x="273156" y="1257300"/>
              <a:ext cx="2396913" cy="4343400"/>
            </a:xfrm>
            <a:prstGeom prst="roundRect">
              <a:avLst>
                <a:gd name="adj" fmla="val 3307"/>
              </a:avLst>
            </a:prstGeom>
            <a:ln w="25400">
              <a:solidFill>
                <a:schemeClr val="accent1"/>
              </a:solidFill>
            </a:ln>
            <a:effectLst/>
            <a:extLst>
              <a:ext uri="{909E8E84-426E-40DD-AFC4-6F175D3DCCD1}">
                <a14:hiddenFill xmlns:a14="http://schemas.microsoft.com/office/drawing/2010/main">
                  <a:solidFill>
                    <a:srgbClr val="FFFFFF"/>
                  </a:solidFill>
                </a14:hiddenFill>
              </a:ext>
            </a:extLst>
          </p:spPr>
        </p:pic>
        <p:pic>
          <p:nvPicPr>
            <p:cNvPr id="10" name="Picture 4" descr="sebel1"/>
            <p:cNvPicPr>
              <a:picLocks noChangeAspect="1" noChangeArrowheads="1"/>
            </p:cNvPicPr>
            <p:nvPr/>
          </p:nvPicPr>
          <p:blipFill>
            <a:blip r:embed="rId4" cstate="print">
              <a:lum/>
              <a:extLst>
                <a:ext uri="{28A0092B-C50C-407E-A947-70E740481C1C}">
                  <a14:useLocalDpi xmlns:a14="http://schemas.microsoft.com/office/drawing/2010/main" val="0"/>
                </a:ext>
              </a:extLst>
            </a:blip>
            <a:srcRect l="11714" r="1619"/>
            <a:stretch>
              <a:fillRect/>
            </a:stretch>
          </p:blipFill>
          <p:spPr bwMode="auto">
            <a:xfrm>
              <a:off x="2943225" y="1257300"/>
              <a:ext cx="2823210" cy="4343400"/>
            </a:xfrm>
            <a:prstGeom prst="roundRect">
              <a:avLst>
                <a:gd name="adj" fmla="val 3307"/>
              </a:avLst>
            </a:prstGeom>
            <a:ln w="25400">
              <a:solidFill>
                <a:schemeClr val="accent1"/>
              </a:solidFill>
            </a:ln>
            <a:effectLst/>
            <a:extLst>
              <a:ext uri="{909E8E84-426E-40DD-AFC4-6F175D3DCCD1}">
                <a14:hiddenFill xmlns:a14="http://schemas.microsoft.com/office/drawing/2010/main">
                  <a:solidFill>
                    <a:srgbClr val="FFFFFF"/>
                  </a:solidFill>
                </a14:hiddenFill>
              </a:ext>
            </a:extLst>
          </p:spPr>
        </p:pic>
        <p:pic>
          <p:nvPicPr>
            <p:cNvPr id="11" name="Picture 5" descr="TSB4"/>
            <p:cNvPicPr>
              <a:picLocks noChangeAspect="1" noChangeArrowheads="1"/>
            </p:cNvPicPr>
            <p:nvPr/>
          </p:nvPicPr>
          <p:blipFill>
            <a:blip r:embed="rId5">
              <a:lum/>
              <a:extLst>
                <a:ext uri="{28A0092B-C50C-407E-A947-70E740481C1C}">
                  <a14:useLocalDpi xmlns:a14="http://schemas.microsoft.com/office/drawing/2010/main" val="0"/>
                </a:ext>
              </a:extLst>
            </a:blip>
            <a:srcRect l="29027" r="22084"/>
            <a:stretch>
              <a:fillRect/>
            </a:stretch>
          </p:blipFill>
          <p:spPr bwMode="auto">
            <a:xfrm>
              <a:off x="6039591" y="1257300"/>
              <a:ext cx="2831254" cy="4343400"/>
            </a:xfrm>
            <a:prstGeom prst="roundRect">
              <a:avLst>
                <a:gd name="adj" fmla="val 3307"/>
              </a:avLst>
            </a:prstGeom>
            <a:ln w="25400">
              <a:solidFill>
                <a:schemeClr val="accent1"/>
              </a:solidFill>
            </a:ln>
            <a:effectLst/>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kern="0" cap="all" spc="150" dirty="0" smtClean="0">
                <a:solidFill>
                  <a:schemeClr val="tx1"/>
                </a:solidFill>
                <a:latin typeface="Arial" panose="020B0604020202020204" pitchFamily="34" charset="0"/>
                <a:cs typeface="Arial" panose="020B0604020202020204" pitchFamily="34" charset="0"/>
              </a:rPr>
              <a:t>public art in </a:t>
            </a:r>
            <a:r>
              <a:rPr lang="en-US" sz="2400" kern="0" cap="all" spc="150" dirty="0" err="1" smtClean="0">
                <a:solidFill>
                  <a:schemeClr val="tx1"/>
                </a:solidFill>
                <a:latin typeface="Arial" panose="020B0604020202020204" pitchFamily="34" charset="0"/>
                <a:cs typeface="Arial" panose="020B0604020202020204" pitchFamily="34" charset="0"/>
              </a:rPr>
              <a:t>tampa</a:t>
            </a:r>
            <a:r>
              <a:rPr lang="en-US" sz="2400" kern="0" cap="all" spc="150" dirty="0" smtClean="0">
                <a:solidFill>
                  <a:schemeClr val="tx1"/>
                </a:solidFill>
                <a:latin typeface="Arial" panose="020B0604020202020204" pitchFamily="34" charset="0"/>
                <a:cs typeface="Arial" panose="020B0604020202020204" pitchFamily="34" charset="0"/>
              </a:rPr>
              <a:t>: traffic signal boxes</a:t>
            </a:r>
            <a:endParaRPr lang="en-US" sz="24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41</a:t>
            </a:fld>
            <a:endParaRPr lang="en-US" sz="1125" dirty="0">
              <a:solidFill>
                <a:schemeClr val="tx1"/>
              </a:solidFill>
              <a:latin typeface="Capitals"/>
              <a:cs typeface="Capitals"/>
            </a:endParaRPr>
          </a:p>
        </p:txBody>
      </p:sp>
      <p:grpSp>
        <p:nvGrpSpPr>
          <p:cNvPr id="28" name="Group 27"/>
          <p:cNvGrpSpPr/>
          <p:nvPr/>
        </p:nvGrpSpPr>
        <p:grpSpPr>
          <a:xfrm>
            <a:off x="929313" y="3520440"/>
            <a:ext cx="7285374" cy="2468880"/>
            <a:chOff x="929313" y="2194560"/>
            <a:chExt cx="7285374" cy="2468880"/>
          </a:xfrm>
        </p:grpSpPr>
        <p:pic>
          <p:nvPicPr>
            <p:cNvPr id="13" name="Picture 6" descr="Sterling pmt 1"/>
            <p:cNvPicPr>
              <a:picLocks noChangeAspect="1" noChangeArrowheads="1"/>
            </p:cNvPicPr>
            <p:nvPr/>
          </p:nvPicPr>
          <p:blipFill>
            <a:blip r:embed="rId3">
              <a:lum/>
              <a:extLst>
                <a:ext uri="{28A0092B-C50C-407E-A947-70E740481C1C}">
                  <a14:useLocalDpi xmlns:a14="http://schemas.microsoft.com/office/drawing/2010/main" val="0"/>
                </a:ext>
              </a:extLst>
            </a:blip>
            <a:srcRect/>
            <a:stretch>
              <a:fillRect/>
            </a:stretch>
          </p:blipFill>
          <p:spPr bwMode="auto">
            <a:xfrm>
              <a:off x="4681836" y="2194560"/>
              <a:ext cx="3532851" cy="2468880"/>
            </a:xfrm>
            <a:prstGeom prst="roundRect">
              <a:avLst>
                <a:gd name="adj" fmla="val 3307"/>
              </a:avLst>
            </a:prstGeom>
            <a:ln w="25400">
              <a:solidFill>
                <a:schemeClr val="accent5"/>
              </a:solidFill>
            </a:ln>
            <a:effectLst/>
            <a:extLst>
              <a:ext uri="{909E8E84-426E-40DD-AFC4-6F175D3DCCD1}">
                <a14:hiddenFill xmlns:a14="http://schemas.microsoft.com/office/drawing/2010/main">
                  <a:solidFill>
                    <a:srgbClr val="FFFFFF"/>
                  </a:solidFill>
                </a14:hiddenFill>
              </a:ext>
            </a:extLst>
          </p:spPr>
        </p:pic>
        <p:pic>
          <p:nvPicPr>
            <p:cNvPr id="14" name="Picture 8" descr="pic_1195102930001"/>
            <p:cNvPicPr>
              <a:picLocks noChangeAspect="1" noChangeArrowheads="1"/>
            </p:cNvPicPr>
            <p:nvPr/>
          </p:nvPicPr>
          <p:blipFill>
            <a:blip r:embed="rId4">
              <a:lum/>
              <a:extLst>
                <a:ext uri="{28A0092B-C50C-407E-A947-70E740481C1C}">
                  <a14:useLocalDpi xmlns:a14="http://schemas.microsoft.com/office/drawing/2010/main" val="0"/>
                </a:ext>
              </a:extLst>
            </a:blip>
            <a:srcRect l="11846" r="20110"/>
            <a:stretch>
              <a:fillRect/>
            </a:stretch>
          </p:blipFill>
          <p:spPr bwMode="auto">
            <a:xfrm>
              <a:off x="929313" y="2194560"/>
              <a:ext cx="2823210" cy="2468880"/>
            </a:xfrm>
            <a:prstGeom prst="roundRect">
              <a:avLst>
                <a:gd name="adj" fmla="val 3307"/>
              </a:avLst>
            </a:prstGeom>
            <a:ln w="25400">
              <a:solidFill>
                <a:schemeClr val="accent5"/>
              </a:solidFill>
            </a:ln>
            <a:effectLst/>
            <a:extLst>
              <a:ext uri="{909E8E84-426E-40DD-AFC4-6F175D3DCCD1}">
                <a14:hiddenFill xmlns:a14="http://schemas.microsoft.com/office/drawing/2010/main">
                  <a:solidFill>
                    <a:srgbClr val="FFFFFF"/>
                  </a:solidFill>
                </a14:hiddenFill>
              </a:ext>
            </a:extLst>
          </p:spPr>
        </p:pic>
      </p:grpSp>
      <p:grpSp>
        <p:nvGrpSpPr>
          <p:cNvPr id="29" name="Group 28"/>
          <p:cNvGrpSpPr/>
          <p:nvPr/>
        </p:nvGrpSpPr>
        <p:grpSpPr>
          <a:xfrm>
            <a:off x="889575" y="868680"/>
            <a:ext cx="7364849" cy="2468880"/>
            <a:chOff x="889575" y="2194560"/>
            <a:chExt cx="7364849" cy="2468880"/>
          </a:xfrm>
        </p:grpSpPr>
        <p:pic>
          <p:nvPicPr>
            <p:cNvPr id="12" name="Picture 4" descr="DSCF0088"/>
            <p:cNvPicPr>
              <a:picLocks noChangeAspect="1" noChangeArrowheads="1"/>
            </p:cNvPicPr>
            <p:nvPr/>
          </p:nvPicPr>
          <p:blipFill>
            <a:blip r:embed="rId5">
              <a:lum/>
              <a:extLst>
                <a:ext uri="{28A0092B-C50C-407E-A947-70E740481C1C}">
                  <a14:useLocalDpi xmlns:a14="http://schemas.microsoft.com/office/drawing/2010/main" val="0"/>
                </a:ext>
              </a:extLst>
            </a:blip>
            <a:srcRect l="21548" r="23211"/>
            <a:stretch>
              <a:fillRect/>
            </a:stretch>
          </p:blipFill>
          <p:spPr bwMode="auto">
            <a:xfrm>
              <a:off x="6357044" y="2194560"/>
              <a:ext cx="1897380" cy="2468880"/>
            </a:xfrm>
            <a:prstGeom prst="roundRect">
              <a:avLst>
                <a:gd name="adj" fmla="val 3307"/>
              </a:avLst>
            </a:prstGeom>
            <a:ln w="25400">
              <a:solidFill>
                <a:schemeClr val="accent5"/>
              </a:solidFill>
            </a:ln>
            <a:effectLst/>
            <a:extLst>
              <a:ext uri="{909E8E84-426E-40DD-AFC4-6F175D3DCCD1}">
                <a14:hiddenFill xmlns:a14="http://schemas.microsoft.com/office/drawing/2010/main">
                  <a:solidFill>
                    <a:srgbClr val="FFFFFF"/>
                  </a:solidFill>
                </a14:hiddenFill>
              </a:ext>
            </a:extLst>
          </p:spPr>
        </p:pic>
        <p:pic>
          <p:nvPicPr>
            <p:cNvPr id="16" name="Picture 6" descr="pic_11951029222903"/>
            <p:cNvPicPr>
              <a:picLocks noChangeAspect="1" noChangeArrowheads="1"/>
            </p:cNvPicPr>
            <p:nvPr/>
          </p:nvPicPr>
          <p:blipFill>
            <a:blip r:embed="rId6">
              <a:lum/>
              <a:extLst>
                <a:ext uri="{28A0092B-C50C-407E-A947-70E740481C1C}">
                  <a14:useLocalDpi xmlns:a14="http://schemas.microsoft.com/office/drawing/2010/main" val="0"/>
                </a:ext>
              </a:extLst>
            </a:blip>
            <a:srcRect l="15278" r="31597"/>
            <a:stretch>
              <a:fillRect/>
            </a:stretch>
          </p:blipFill>
          <p:spPr bwMode="auto">
            <a:xfrm>
              <a:off x="889575" y="2194560"/>
              <a:ext cx="1748790" cy="2468880"/>
            </a:xfrm>
            <a:prstGeom prst="roundRect">
              <a:avLst>
                <a:gd name="adj" fmla="val 3307"/>
              </a:avLst>
            </a:prstGeom>
            <a:ln w="25400">
              <a:solidFill>
                <a:schemeClr val="accent5"/>
              </a:solidFill>
            </a:ln>
            <a:effectLst/>
            <a:extLst>
              <a:ext uri="{909E8E84-426E-40DD-AFC4-6F175D3DCCD1}">
                <a14:hiddenFill xmlns:a14="http://schemas.microsoft.com/office/drawing/2010/main">
                  <a:solidFill>
                    <a:srgbClr val="FFFFFF"/>
                  </a:solidFill>
                </a14:hiddenFill>
              </a:ext>
            </a:extLst>
          </p:spPr>
        </p:pic>
        <p:pic>
          <p:nvPicPr>
            <p:cNvPr id="20" name="Picture 6" descr="grand hyatt"/>
            <p:cNvPicPr>
              <a:picLocks noChangeAspect="1" noChangeArrowheads="1"/>
            </p:cNvPicPr>
            <p:nvPr/>
          </p:nvPicPr>
          <p:blipFill>
            <a:blip r:embed="rId7">
              <a:lum/>
              <a:extLst>
                <a:ext uri="{28A0092B-C50C-407E-A947-70E740481C1C}">
                  <a14:useLocalDpi xmlns:a14="http://schemas.microsoft.com/office/drawing/2010/main" val="0"/>
                </a:ext>
              </a:extLst>
            </a:blip>
            <a:srcRect l="11506"/>
            <a:stretch>
              <a:fillRect/>
            </a:stretch>
          </p:blipFill>
          <p:spPr bwMode="auto">
            <a:xfrm>
              <a:off x="3527940" y="2194560"/>
              <a:ext cx="1939529" cy="2468880"/>
            </a:xfrm>
            <a:prstGeom prst="roundRect">
              <a:avLst>
                <a:gd name="adj" fmla="val 3307"/>
              </a:avLst>
            </a:prstGeom>
            <a:ln w="25400">
              <a:solidFill>
                <a:schemeClr val="accent5"/>
              </a:solidFill>
            </a:ln>
            <a:effectLst/>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kern="0" cap="all" spc="150" dirty="0">
              <a:solidFill>
                <a:schemeClr val="tx1"/>
              </a:solidFill>
              <a:latin typeface="Berthold City Bold"/>
              <a:cs typeface="Berthold City Bold"/>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42</a:t>
            </a:fld>
            <a:endParaRPr lang="en-US" sz="1125" dirty="0">
              <a:solidFill>
                <a:schemeClr val="tx1"/>
              </a:solidFill>
              <a:latin typeface="Capitals"/>
              <a:cs typeface="Capitals"/>
            </a:endParaRPr>
          </a:p>
        </p:txBody>
      </p:sp>
      <p:sp>
        <p:nvSpPr>
          <p:cNvPr id="15" name="Rounded Rectangle 14"/>
          <p:cNvSpPr/>
          <p:nvPr/>
        </p:nvSpPr>
        <p:spPr>
          <a:xfrm>
            <a:off x="533400" y="876300"/>
            <a:ext cx="4102100" cy="5105400"/>
          </a:xfrm>
          <a:prstGeom prst="roundRect">
            <a:avLst>
              <a:gd name="adj" fmla="val 3262"/>
            </a:avLst>
          </a:prstGeom>
          <a:gradFill flip="none" rotWithShape="1">
            <a:gsLst>
              <a:gs pos="0">
                <a:srgbClr val="600D13"/>
              </a:gs>
              <a:gs pos="100000">
                <a:srgbClr val="CD0920"/>
              </a:gs>
            </a:gsLst>
            <a:lin ang="16200000" scaled="0"/>
            <a:tileRec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91440" indent="-91440" algn="ctr">
              <a:lnSpc>
                <a:spcPts val="9000"/>
              </a:lnSpc>
            </a:pPr>
            <a:r>
              <a:rPr lang="en-US" sz="8000" b="1" dirty="0" smtClean="0">
                <a:solidFill>
                  <a:schemeClr val="bg1"/>
                </a:solidFill>
                <a:latin typeface="Arial" panose="020B0604020202020204" pitchFamily="34" charset="0"/>
                <a:cs typeface="Arial" panose="020B0604020202020204" pitchFamily="34" charset="0"/>
              </a:rPr>
              <a:t>IT’S TIME </a:t>
            </a:r>
          </a:p>
          <a:p>
            <a:pPr marL="91440" indent="-91440" algn="ctr">
              <a:lnSpc>
                <a:spcPts val="9000"/>
              </a:lnSpc>
            </a:pPr>
            <a:r>
              <a:rPr lang="en-US" sz="8000" b="1" dirty="0" smtClean="0">
                <a:solidFill>
                  <a:schemeClr val="bg1"/>
                </a:solidFill>
                <a:latin typeface="Arial" panose="020B0604020202020204" pitchFamily="34" charset="0"/>
                <a:cs typeface="Arial" panose="020B0604020202020204" pitchFamily="34" charset="0"/>
              </a:rPr>
              <a:t>FOR A BR</a:t>
            </a:r>
            <a:r>
              <a:rPr lang="en-US" sz="8000" b="1" spc="260" dirty="0" smtClean="0">
                <a:solidFill>
                  <a:schemeClr val="bg1"/>
                </a:solidFill>
                <a:latin typeface="Arial" panose="020B0604020202020204" pitchFamily="34" charset="0"/>
                <a:cs typeface="Arial" panose="020B0604020202020204" pitchFamily="34" charset="0"/>
              </a:rPr>
              <a:t>EA</a:t>
            </a:r>
            <a:r>
              <a:rPr lang="en-US" sz="8000" b="1" dirty="0" smtClean="0">
                <a:solidFill>
                  <a:schemeClr val="bg1"/>
                </a:solidFill>
                <a:latin typeface="Arial" panose="020B0604020202020204" pitchFamily="34" charset="0"/>
                <a:cs typeface="Arial" panose="020B0604020202020204" pitchFamily="34" charset="0"/>
              </a:rPr>
              <a:t>K</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077" y="927976"/>
            <a:ext cx="3645122" cy="3669423"/>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8146" y="4814401"/>
            <a:ext cx="926984" cy="9269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kern="0" cap="all" spc="150" dirty="0" smtClean="0">
                <a:solidFill>
                  <a:schemeClr val="tx1"/>
                </a:solidFill>
                <a:latin typeface="Arial" panose="020B0604020202020204" pitchFamily="34" charset="0"/>
                <a:cs typeface="Arial" panose="020B0604020202020204" pitchFamily="34" charset="0"/>
              </a:rPr>
              <a:t>photo documentation of community issue #1</a:t>
            </a:r>
            <a:endParaRPr lang="en-US" sz="20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43</a:t>
            </a:fld>
            <a:endParaRPr lang="en-US" sz="1125" dirty="0">
              <a:solidFill>
                <a:schemeClr val="tx1"/>
              </a:solidFill>
              <a:latin typeface="Capitals"/>
              <a:cs typeface="Capitals"/>
            </a:endParaRPr>
          </a:p>
        </p:txBody>
      </p:sp>
      <p:sp>
        <p:nvSpPr>
          <p:cNvPr id="2" name="TextBox 1"/>
          <p:cNvSpPr txBox="1"/>
          <p:nvPr/>
        </p:nvSpPr>
        <p:spPr>
          <a:xfrm>
            <a:off x="931654" y="2432649"/>
            <a:ext cx="7297947" cy="461665"/>
          </a:xfrm>
          <a:prstGeom prst="rect">
            <a:avLst/>
          </a:prstGeom>
          <a:noFill/>
        </p:spPr>
        <p:txBody>
          <a:bodyPr wrap="square" rtlCol="0">
            <a:spAutoFit/>
          </a:bodyPr>
          <a:lstStyle/>
          <a:p>
            <a:pPr algn="ctr"/>
            <a:r>
              <a:rPr lang="en-US" sz="2400" dirty="0" smtClean="0"/>
              <a:t>&lt;&lt;&lt;    Insert Participants Community Photo   &gt;&gt;&gt;</a:t>
            </a:r>
            <a:endParaRPr lang="en-US" sz="24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kern="0" cap="all" spc="150" dirty="0" smtClean="0">
                <a:solidFill>
                  <a:schemeClr val="tx1"/>
                </a:solidFill>
                <a:latin typeface="Arial" panose="020B0604020202020204" pitchFamily="34" charset="0"/>
                <a:cs typeface="Arial" panose="020B0604020202020204" pitchFamily="34" charset="0"/>
              </a:rPr>
              <a:t>photo documentation of community issue #1</a:t>
            </a:r>
            <a:endParaRPr lang="en-US" sz="20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44</a:t>
            </a:fld>
            <a:endParaRPr lang="en-US" sz="1125" dirty="0">
              <a:solidFill>
                <a:schemeClr val="tx1"/>
              </a:solidFill>
              <a:latin typeface="Capitals"/>
              <a:cs typeface="Capitals"/>
            </a:endParaRPr>
          </a:p>
        </p:txBody>
      </p:sp>
      <p:sp>
        <p:nvSpPr>
          <p:cNvPr id="6" name="TextBox 5"/>
          <p:cNvSpPr txBox="1"/>
          <p:nvPr/>
        </p:nvSpPr>
        <p:spPr>
          <a:xfrm>
            <a:off x="931654" y="2432649"/>
            <a:ext cx="7297947" cy="461665"/>
          </a:xfrm>
          <a:prstGeom prst="rect">
            <a:avLst/>
          </a:prstGeom>
          <a:noFill/>
        </p:spPr>
        <p:txBody>
          <a:bodyPr wrap="square" rtlCol="0">
            <a:spAutoFit/>
          </a:bodyPr>
          <a:lstStyle/>
          <a:p>
            <a:pPr algn="ctr"/>
            <a:r>
              <a:rPr lang="en-US" sz="2400" dirty="0" smtClean="0"/>
              <a:t>&lt;&lt;&lt;    Insert Participants Community Photo   &gt;&gt;&gt;</a:t>
            </a:r>
            <a:endParaRPr lang="en-US" sz="24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kern="0" cap="all" spc="150" dirty="0" smtClean="0">
                <a:solidFill>
                  <a:schemeClr val="tx1"/>
                </a:solidFill>
                <a:latin typeface="Arial" panose="020B0604020202020204" pitchFamily="34" charset="0"/>
                <a:cs typeface="Arial" panose="020B0604020202020204" pitchFamily="34" charset="0"/>
              </a:rPr>
              <a:t>photo documentation of community issue #1</a:t>
            </a:r>
            <a:endParaRPr lang="en-US" sz="20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45</a:t>
            </a:fld>
            <a:endParaRPr lang="en-US" sz="1125" dirty="0">
              <a:solidFill>
                <a:schemeClr val="tx1"/>
              </a:solidFill>
              <a:latin typeface="Capitals"/>
              <a:cs typeface="Capitals"/>
            </a:endParaRPr>
          </a:p>
        </p:txBody>
      </p:sp>
      <p:sp>
        <p:nvSpPr>
          <p:cNvPr id="6" name="TextBox 5"/>
          <p:cNvSpPr txBox="1"/>
          <p:nvPr/>
        </p:nvSpPr>
        <p:spPr>
          <a:xfrm>
            <a:off x="931654" y="2432649"/>
            <a:ext cx="7297947" cy="461665"/>
          </a:xfrm>
          <a:prstGeom prst="rect">
            <a:avLst/>
          </a:prstGeom>
          <a:noFill/>
        </p:spPr>
        <p:txBody>
          <a:bodyPr wrap="square" rtlCol="0">
            <a:spAutoFit/>
          </a:bodyPr>
          <a:lstStyle/>
          <a:p>
            <a:pPr algn="ctr"/>
            <a:r>
              <a:rPr lang="en-US" sz="2400" dirty="0" smtClean="0"/>
              <a:t>&lt;&lt;&lt;    Insert Participants Community Photo   &gt;&gt;&gt;</a:t>
            </a:r>
            <a:endParaRPr lang="en-US" sz="24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kern="0" cap="all" spc="150" dirty="0" smtClean="0">
                <a:solidFill>
                  <a:schemeClr val="tx1"/>
                </a:solidFill>
                <a:latin typeface="Arial" panose="020B0604020202020204" pitchFamily="34" charset="0"/>
                <a:cs typeface="Arial" panose="020B0604020202020204" pitchFamily="34" charset="0"/>
              </a:rPr>
              <a:t>photo documentation of community issue #1</a:t>
            </a:r>
            <a:endParaRPr lang="en-US" sz="20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46</a:t>
            </a:fld>
            <a:endParaRPr lang="en-US" sz="1125" dirty="0">
              <a:solidFill>
                <a:schemeClr val="tx1"/>
              </a:solidFill>
              <a:latin typeface="Capitals"/>
              <a:cs typeface="Capitals"/>
            </a:endParaRPr>
          </a:p>
        </p:txBody>
      </p:sp>
      <p:sp>
        <p:nvSpPr>
          <p:cNvPr id="6" name="TextBox 5"/>
          <p:cNvSpPr txBox="1"/>
          <p:nvPr/>
        </p:nvSpPr>
        <p:spPr>
          <a:xfrm>
            <a:off x="931654" y="2432649"/>
            <a:ext cx="7297947" cy="461665"/>
          </a:xfrm>
          <a:prstGeom prst="rect">
            <a:avLst/>
          </a:prstGeom>
          <a:noFill/>
        </p:spPr>
        <p:txBody>
          <a:bodyPr wrap="square" rtlCol="0">
            <a:spAutoFit/>
          </a:bodyPr>
          <a:lstStyle/>
          <a:p>
            <a:pPr algn="ctr"/>
            <a:r>
              <a:rPr lang="en-US" sz="2400" dirty="0" smtClean="0"/>
              <a:t>&lt;&lt;&lt;    Insert Participants Community Photo   &gt;&gt;&gt;</a:t>
            </a:r>
            <a:endParaRPr lang="en-US" sz="24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kern="0" cap="all" spc="150" dirty="0" smtClean="0">
                <a:solidFill>
                  <a:schemeClr val="tx1"/>
                </a:solidFill>
                <a:latin typeface="Arial" panose="020B0604020202020204" pitchFamily="34" charset="0"/>
                <a:cs typeface="Arial" panose="020B0604020202020204" pitchFamily="34" charset="0"/>
              </a:rPr>
              <a:t>link community issue #1 to evidence-based strategy</a:t>
            </a:r>
            <a:endParaRPr lang="en-US"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47</a:t>
            </a:fld>
            <a:endParaRPr lang="en-US" sz="1125" dirty="0">
              <a:solidFill>
                <a:schemeClr val="tx1"/>
              </a:solidFill>
              <a:latin typeface="Capitals"/>
              <a:cs typeface="Capitals"/>
            </a:endParaRPr>
          </a:p>
        </p:txBody>
      </p:sp>
      <p:sp>
        <p:nvSpPr>
          <p:cNvPr id="6" name="TextBox 5"/>
          <p:cNvSpPr txBox="1"/>
          <p:nvPr/>
        </p:nvSpPr>
        <p:spPr>
          <a:xfrm>
            <a:off x="3276600" y="1096277"/>
            <a:ext cx="2590800" cy="601447"/>
          </a:xfrm>
          <a:prstGeom prst="rect">
            <a:avLst/>
          </a:prstGeom>
          <a:noFill/>
        </p:spPr>
        <p:txBody>
          <a:bodyPr wrap="square" rtlCol="0" anchor="t">
            <a:spAutoFit/>
          </a:bodyPr>
          <a:lstStyle/>
          <a:p>
            <a:pPr marL="457200" indent="-457200" algn="ctr" defTabSz="457200" fontAlgn="auto">
              <a:lnSpc>
                <a:spcPts val="3920"/>
              </a:lnSpc>
              <a:spcBef>
                <a:spcPts val="0"/>
              </a:spcBef>
              <a:spcAft>
                <a:spcPts val="0"/>
              </a:spcAft>
            </a:pPr>
            <a:r>
              <a:rPr lang="en-US" sz="3600" dirty="0" smtClean="0">
                <a:solidFill>
                  <a:srgbClr val="DEAB43"/>
                </a:solidFill>
                <a:latin typeface="Arial" panose="020B0604020202020204" pitchFamily="34" charset="0"/>
                <a:cs typeface="Arial" panose="020B0604020202020204" pitchFamily="34" charset="0"/>
              </a:rPr>
              <a:t>Subtitle</a:t>
            </a:r>
          </a:p>
        </p:txBody>
      </p:sp>
      <p:sp>
        <p:nvSpPr>
          <p:cNvPr id="7" name="Rectangle 6"/>
          <p:cNvSpPr/>
          <p:nvPr/>
        </p:nvSpPr>
        <p:spPr>
          <a:xfrm>
            <a:off x="643468" y="1955802"/>
            <a:ext cx="7918424" cy="856217"/>
          </a:xfrm>
          <a:prstGeom prst="rect">
            <a:avLst/>
          </a:prstGeom>
        </p:spPr>
        <p:txBody>
          <a:bodyPr wrap="square">
            <a:spAutoFit/>
          </a:bodyPr>
          <a:lstStyle/>
          <a:p>
            <a:pPr marL="514350" indent="-514350">
              <a:lnSpc>
                <a:spcPts val="2940"/>
              </a:lnSpc>
              <a:buFont typeface="Georgia" pitchFamily="18" charset="0"/>
              <a:buAutoNum type="arabicPeriod"/>
            </a:pPr>
            <a:r>
              <a:rPr lang="en-US" sz="3200" dirty="0" smtClean="0">
                <a:latin typeface="Arial" panose="020B0604020202020204" pitchFamily="34" charset="0"/>
                <a:ea typeface="ＭＳ Ｐゴシック" pitchFamily="34" charset="-128"/>
                <a:cs typeface="Arial" panose="020B0604020202020204" pitchFamily="34" charset="0"/>
              </a:rPr>
              <a:t>Text</a:t>
            </a:r>
          </a:p>
          <a:p>
            <a:pPr marL="514350" indent="-514350">
              <a:lnSpc>
                <a:spcPts val="2940"/>
              </a:lnSpc>
            </a:pPr>
            <a:endParaRPr lang="en-US" sz="3200" dirty="0" smtClean="0">
              <a:ea typeface="ＭＳ Ｐゴシック" pitchFamily="34" charset="-128"/>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kern="0" cap="all" spc="150" dirty="0" smtClean="0">
                <a:solidFill>
                  <a:schemeClr val="tx1"/>
                </a:solidFill>
                <a:latin typeface="Arial" panose="020B0604020202020204" pitchFamily="34" charset="0"/>
                <a:cs typeface="Arial" panose="020B0604020202020204" pitchFamily="34" charset="0"/>
              </a:rPr>
              <a:t>photo documentation of community issue #2</a:t>
            </a:r>
            <a:endParaRPr lang="en-US" sz="20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48</a:t>
            </a:fld>
            <a:endParaRPr lang="en-US" sz="1125" dirty="0">
              <a:solidFill>
                <a:schemeClr val="tx1"/>
              </a:solidFill>
              <a:latin typeface="Capitals"/>
              <a:cs typeface="Capitals"/>
            </a:endParaRPr>
          </a:p>
        </p:txBody>
      </p:sp>
      <p:sp>
        <p:nvSpPr>
          <p:cNvPr id="6" name="TextBox 5"/>
          <p:cNvSpPr txBox="1"/>
          <p:nvPr/>
        </p:nvSpPr>
        <p:spPr>
          <a:xfrm>
            <a:off x="931654" y="2432649"/>
            <a:ext cx="7297947" cy="461665"/>
          </a:xfrm>
          <a:prstGeom prst="rect">
            <a:avLst/>
          </a:prstGeom>
          <a:noFill/>
        </p:spPr>
        <p:txBody>
          <a:bodyPr wrap="square" rtlCol="0">
            <a:spAutoFit/>
          </a:bodyPr>
          <a:lstStyle/>
          <a:p>
            <a:pPr algn="ctr"/>
            <a:r>
              <a:rPr lang="en-US" sz="2400" dirty="0" smtClean="0"/>
              <a:t>&lt;&lt;&lt;    Insert Participants Community Photo   &gt;&gt;&gt;</a:t>
            </a:r>
            <a:endParaRPr lang="en-US" sz="24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kern="0" cap="all" spc="150" dirty="0" smtClean="0">
                <a:solidFill>
                  <a:schemeClr val="tx1"/>
                </a:solidFill>
                <a:latin typeface="Arial" panose="020B0604020202020204" pitchFamily="34" charset="0"/>
                <a:cs typeface="Arial" panose="020B0604020202020204" pitchFamily="34" charset="0"/>
              </a:rPr>
              <a:t>photo documentation of community issue #2</a:t>
            </a:r>
            <a:endParaRPr lang="en-US" sz="20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49</a:t>
            </a:fld>
            <a:endParaRPr lang="en-US" sz="1125" dirty="0">
              <a:solidFill>
                <a:schemeClr val="tx1"/>
              </a:solidFill>
              <a:latin typeface="Capitals"/>
              <a:cs typeface="Capitals"/>
            </a:endParaRPr>
          </a:p>
        </p:txBody>
      </p:sp>
      <p:sp>
        <p:nvSpPr>
          <p:cNvPr id="6" name="TextBox 5"/>
          <p:cNvSpPr txBox="1"/>
          <p:nvPr/>
        </p:nvSpPr>
        <p:spPr>
          <a:xfrm>
            <a:off x="931654" y="2432649"/>
            <a:ext cx="7297947" cy="461665"/>
          </a:xfrm>
          <a:prstGeom prst="rect">
            <a:avLst/>
          </a:prstGeom>
          <a:noFill/>
        </p:spPr>
        <p:txBody>
          <a:bodyPr wrap="square" rtlCol="0">
            <a:spAutoFit/>
          </a:bodyPr>
          <a:lstStyle/>
          <a:p>
            <a:pPr algn="ctr"/>
            <a:r>
              <a:rPr lang="en-US" sz="2400" dirty="0" smtClean="0"/>
              <a:t>&lt;&lt;&lt;    Insert Participants Community Photo   &gt;&gt;&gt;</a:t>
            </a:r>
            <a:endParaRPr lang="en-US"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a:t>
            </a:r>
            <a:r>
              <a:rPr lang="en-US" sz="2700" cap="all" spc="100" dirty="0" smtClean="0">
                <a:solidFill>
                  <a:schemeClr val="tx1"/>
                </a:solidFill>
                <a:latin typeface="Arial" panose="020B0604020202020204" pitchFamily="34" charset="0"/>
                <a:cs typeface="Arial" panose="020B0604020202020204" pitchFamily="34" charset="0"/>
              </a:rPr>
              <a:t>roles and areas of responsibilities</a:t>
            </a:r>
            <a:endParaRPr lang="en-US" sz="2700" cap="all" spc="100" dirty="0">
              <a:solidFill>
                <a:schemeClr val="tx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5</a:t>
            </a:fld>
            <a:endParaRPr lang="en-US" sz="1125" dirty="0">
              <a:solidFill>
                <a:schemeClr val="tx1"/>
              </a:solidFill>
              <a:latin typeface="Capitals"/>
              <a:cs typeface="Capitals"/>
            </a:endParaRPr>
          </a:p>
        </p:txBody>
      </p:sp>
      <p:graphicFrame>
        <p:nvGraphicFramePr>
          <p:cNvPr id="15" name="Content Placeholder 4"/>
          <p:cNvGraphicFramePr>
            <a:graphicFrameLocks/>
          </p:cNvGraphicFramePr>
          <p:nvPr>
            <p:extLst>
              <p:ext uri="{D42A27DB-BD31-4B8C-83A1-F6EECF244321}">
                <p14:modId xmlns:p14="http://schemas.microsoft.com/office/powerpoint/2010/main" val="4010865834"/>
              </p:ext>
            </p:extLst>
          </p:nvPr>
        </p:nvGraphicFramePr>
        <p:xfrm>
          <a:off x="255639" y="969297"/>
          <a:ext cx="86868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kern="0" cap="all" spc="150" dirty="0" smtClean="0">
                <a:solidFill>
                  <a:schemeClr val="tx1"/>
                </a:solidFill>
                <a:latin typeface="Arial" panose="020B0604020202020204" pitchFamily="34" charset="0"/>
                <a:cs typeface="Arial" panose="020B0604020202020204" pitchFamily="34" charset="0"/>
              </a:rPr>
              <a:t>photo documentation of community issue #2</a:t>
            </a:r>
            <a:endParaRPr lang="en-US" sz="20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50</a:t>
            </a:fld>
            <a:endParaRPr lang="en-US" sz="1125" dirty="0">
              <a:solidFill>
                <a:schemeClr val="tx1"/>
              </a:solidFill>
              <a:latin typeface="Capitals"/>
              <a:cs typeface="Capitals"/>
            </a:endParaRPr>
          </a:p>
        </p:txBody>
      </p:sp>
      <p:sp>
        <p:nvSpPr>
          <p:cNvPr id="6" name="TextBox 5"/>
          <p:cNvSpPr txBox="1"/>
          <p:nvPr/>
        </p:nvSpPr>
        <p:spPr>
          <a:xfrm>
            <a:off x="931654" y="2432649"/>
            <a:ext cx="7297947" cy="461665"/>
          </a:xfrm>
          <a:prstGeom prst="rect">
            <a:avLst/>
          </a:prstGeom>
          <a:noFill/>
        </p:spPr>
        <p:txBody>
          <a:bodyPr wrap="square" rtlCol="0">
            <a:spAutoFit/>
          </a:bodyPr>
          <a:lstStyle/>
          <a:p>
            <a:pPr algn="ctr"/>
            <a:r>
              <a:rPr lang="en-US" sz="2400" dirty="0" smtClean="0"/>
              <a:t>&lt;&lt;&lt;    Insert Participants Community Photo   &gt;&gt;&gt;</a:t>
            </a:r>
            <a:endParaRPr lang="en-US" sz="24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kern="0" cap="all" spc="150" dirty="0" smtClean="0">
                <a:solidFill>
                  <a:schemeClr val="tx1"/>
                </a:solidFill>
                <a:latin typeface="Arial" panose="020B0604020202020204" pitchFamily="34" charset="0"/>
                <a:cs typeface="Arial" panose="020B0604020202020204" pitchFamily="34" charset="0"/>
              </a:rPr>
              <a:t>photo documentation of community issue #2</a:t>
            </a:r>
            <a:endParaRPr lang="en-US" sz="20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51</a:t>
            </a:fld>
            <a:endParaRPr lang="en-US" sz="1125" dirty="0">
              <a:solidFill>
                <a:schemeClr val="tx1"/>
              </a:solidFill>
              <a:latin typeface="Capitals"/>
              <a:cs typeface="Capitals"/>
            </a:endParaRPr>
          </a:p>
        </p:txBody>
      </p:sp>
      <p:sp>
        <p:nvSpPr>
          <p:cNvPr id="6" name="TextBox 5"/>
          <p:cNvSpPr txBox="1"/>
          <p:nvPr/>
        </p:nvSpPr>
        <p:spPr>
          <a:xfrm>
            <a:off x="931654" y="2432649"/>
            <a:ext cx="7297947" cy="461665"/>
          </a:xfrm>
          <a:prstGeom prst="rect">
            <a:avLst/>
          </a:prstGeom>
          <a:noFill/>
        </p:spPr>
        <p:txBody>
          <a:bodyPr wrap="square" rtlCol="0">
            <a:spAutoFit/>
          </a:bodyPr>
          <a:lstStyle/>
          <a:p>
            <a:pPr algn="ctr"/>
            <a:r>
              <a:rPr lang="en-US" sz="2400" dirty="0" smtClean="0"/>
              <a:t>&lt;&lt;&lt;    Insert Participants Community Photo   &gt;&gt;&gt;</a:t>
            </a:r>
            <a:endParaRPr lang="en-US" sz="24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kern="0" cap="all" spc="150" dirty="0" smtClean="0">
                <a:solidFill>
                  <a:schemeClr val="tx1"/>
                </a:solidFill>
                <a:latin typeface="Arial" panose="020B0604020202020204" pitchFamily="34" charset="0"/>
                <a:cs typeface="Arial" panose="020B0604020202020204" pitchFamily="34" charset="0"/>
              </a:rPr>
              <a:t>link community issue #2 to evidence-based strategy</a:t>
            </a:r>
            <a:endParaRPr lang="en-US"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52</a:t>
            </a:fld>
            <a:endParaRPr lang="en-US" sz="1125" dirty="0">
              <a:solidFill>
                <a:schemeClr val="tx1"/>
              </a:solidFill>
              <a:latin typeface="Capitals"/>
              <a:cs typeface="Capitals"/>
            </a:endParaRPr>
          </a:p>
        </p:txBody>
      </p:sp>
      <p:sp>
        <p:nvSpPr>
          <p:cNvPr id="6" name="TextBox 5"/>
          <p:cNvSpPr txBox="1"/>
          <p:nvPr/>
        </p:nvSpPr>
        <p:spPr>
          <a:xfrm>
            <a:off x="3276600" y="1096277"/>
            <a:ext cx="2590800" cy="601447"/>
          </a:xfrm>
          <a:prstGeom prst="rect">
            <a:avLst/>
          </a:prstGeom>
          <a:noFill/>
        </p:spPr>
        <p:txBody>
          <a:bodyPr wrap="square" rtlCol="0" anchor="t">
            <a:spAutoFit/>
          </a:bodyPr>
          <a:lstStyle/>
          <a:p>
            <a:pPr marL="457200" indent="-457200" algn="ctr" defTabSz="457200" fontAlgn="auto">
              <a:lnSpc>
                <a:spcPts val="3920"/>
              </a:lnSpc>
              <a:spcBef>
                <a:spcPts val="0"/>
              </a:spcBef>
              <a:spcAft>
                <a:spcPts val="0"/>
              </a:spcAft>
            </a:pPr>
            <a:r>
              <a:rPr lang="en-US" sz="3600" dirty="0" smtClean="0">
                <a:solidFill>
                  <a:srgbClr val="CD0920"/>
                </a:solidFill>
                <a:latin typeface="Arial" panose="020B0604020202020204" pitchFamily="34" charset="0"/>
                <a:cs typeface="Arial" panose="020B0604020202020204" pitchFamily="34" charset="0"/>
              </a:rPr>
              <a:t>Subtitle</a:t>
            </a:r>
          </a:p>
        </p:txBody>
      </p:sp>
      <p:sp>
        <p:nvSpPr>
          <p:cNvPr id="7" name="Rectangle 6"/>
          <p:cNvSpPr/>
          <p:nvPr/>
        </p:nvSpPr>
        <p:spPr>
          <a:xfrm>
            <a:off x="643468" y="1955802"/>
            <a:ext cx="7918424" cy="856217"/>
          </a:xfrm>
          <a:prstGeom prst="rect">
            <a:avLst/>
          </a:prstGeom>
        </p:spPr>
        <p:txBody>
          <a:bodyPr wrap="square">
            <a:spAutoFit/>
          </a:bodyPr>
          <a:lstStyle/>
          <a:p>
            <a:pPr marL="514350" indent="-514350">
              <a:lnSpc>
                <a:spcPts val="2940"/>
              </a:lnSpc>
              <a:buFont typeface="Georgia" pitchFamily="18" charset="0"/>
              <a:buAutoNum type="arabicPeriod"/>
            </a:pPr>
            <a:r>
              <a:rPr lang="en-US" sz="3200" dirty="0" smtClean="0">
                <a:latin typeface="Arial" panose="020B0604020202020204" pitchFamily="34" charset="0"/>
                <a:ea typeface="ＭＳ Ｐゴシック" pitchFamily="34" charset="-128"/>
                <a:cs typeface="Arial" panose="020B0604020202020204" pitchFamily="34" charset="0"/>
              </a:rPr>
              <a:t>Text</a:t>
            </a:r>
          </a:p>
          <a:p>
            <a:pPr marL="514350" indent="-514350">
              <a:lnSpc>
                <a:spcPts val="2940"/>
              </a:lnSpc>
            </a:pPr>
            <a:endParaRPr lang="en-US" sz="3200" dirty="0" smtClean="0">
              <a:ea typeface="ＭＳ Ｐゴシック" pitchFamily="34" charset="-128"/>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kern="0" cap="all" spc="150" dirty="0" smtClean="0">
                <a:solidFill>
                  <a:schemeClr val="tx1"/>
                </a:solidFill>
                <a:latin typeface="Arial" panose="020B0604020202020204" pitchFamily="34" charset="0"/>
                <a:cs typeface="Arial" panose="020B0604020202020204" pitchFamily="34" charset="0"/>
              </a:rPr>
              <a:t>photo documentation of community issue #3</a:t>
            </a:r>
            <a:endParaRPr lang="en-US" sz="20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53</a:t>
            </a:fld>
            <a:endParaRPr lang="en-US" sz="1125" dirty="0">
              <a:solidFill>
                <a:schemeClr val="tx1"/>
              </a:solidFill>
              <a:latin typeface="Capitals"/>
              <a:cs typeface="Capitals"/>
            </a:endParaRPr>
          </a:p>
        </p:txBody>
      </p:sp>
      <p:sp>
        <p:nvSpPr>
          <p:cNvPr id="6" name="TextBox 5"/>
          <p:cNvSpPr txBox="1"/>
          <p:nvPr/>
        </p:nvSpPr>
        <p:spPr>
          <a:xfrm>
            <a:off x="931654" y="2432649"/>
            <a:ext cx="7297947" cy="461665"/>
          </a:xfrm>
          <a:prstGeom prst="rect">
            <a:avLst/>
          </a:prstGeom>
          <a:noFill/>
        </p:spPr>
        <p:txBody>
          <a:bodyPr wrap="square" rtlCol="0">
            <a:spAutoFit/>
          </a:bodyPr>
          <a:lstStyle/>
          <a:p>
            <a:pPr algn="ctr"/>
            <a:r>
              <a:rPr lang="en-US" sz="2400" dirty="0" smtClean="0"/>
              <a:t>&lt;&lt;&lt;    Insert Participants Community Photo   &gt;&gt;&gt;</a:t>
            </a:r>
            <a:endParaRPr lang="en-US" sz="24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kern="0" cap="all" spc="150" dirty="0" smtClean="0">
                <a:solidFill>
                  <a:schemeClr val="tx1"/>
                </a:solidFill>
                <a:latin typeface="Arial" panose="020B0604020202020204" pitchFamily="34" charset="0"/>
                <a:cs typeface="Arial" panose="020B0604020202020204" pitchFamily="34" charset="0"/>
              </a:rPr>
              <a:t>photo documentation of community issue #3</a:t>
            </a:r>
            <a:endParaRPr lang="en-US" sz="20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54</a:t>
            </a:fld>
            <a:endParaRPr lang="en-US" sz="1125" dirty="0">
              <a:solidFill>
                <a:schemeClr val="tx1"/>
              </a:solidFill>
              <a:latin typeface="Capitals"/>
              <a:cs typeface="Capitals"/>
            </a:endParaRPr>
          </a:p>
        </p:txBody>
      </p:sp>
      <p:sp>
        <p:nvSpPr>
          <p:cNvPr id="6" name="TextBox 5"/>
          <p:cNvSpPr txBox="1"/>
          <p:nvPr/>
        </p:nvSpPr>
        <p:spPr>
          <a:xfrm>
            <a:off x="931654" y="2432649"/>
            <a:ext cx="7297947" cy="461665"/>
          </a:xfrm>
          <a:prstGeom prst="rect">
            <a:avLst/>
          </a:prstGeom>
          <a:noFill/>
        </p:spPr>
        <p:txBody>
          <a:bodyPr wrap="square" rtlCol="0">
            <a:spAutoFit/>
          </a:bodyPr>
          <a:lstStyle/>
          <a:p>
            <a:pPr algn="ctr"/>
            <a:r>
              <a:rPr lang="en-US" sz="2400" dirty="0" smtClean="0"/>
              <a:t>&lt;&lt;&lt;    Insert Participants Community Photo   &gt;&gt;&gt;</a:t>
            </a:r>
            <a:endParaRPr lang="en-US" sz="24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kern="0" cap="all" spc="150" dirty="0" smtClean="0">
                <a:solidFill>
                  <a:schemeClr val="tx1"/>
                </a:solidFill>
                <a:latin typeface="Arial" panose="020B0604020202020204" pitchFamily="34" charset="0"/>
                <a:cs typeface="Arial" panose="020B0604020202020204" pitchFamily="34" charset="0"/>
              </a:rPr>
              <a:t>photo documentation of community issue #3</a:t>
            </a:r>
            <a:endParaRPr lang="en-US" sz="20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55</a:t>
            </a:fld>
            <a:endParaRPr lang="en-US" sz="1125" dirty="0">
              <a:solidFill>
                <a:schemeClr val="tx1"/>
              </a:solidFill>
              <a:latin typeface="Capitals"/>
              <a:cs typeface="Capitals"/>
            </a:endParaRPr>
          </a:p>
        </p:txBody>
      </p:sp>
      <p:sp>
        <p:nvSpPr>
          <p:cNvPr id="6" name="TextBox 5"/>
          <p:cNvSpPr txBox="1"/>
          <p:nvPr/>
        </p:nvSpPr>
        <p:spPr>
          <a:xfrm>
            <a:off x="931654" y="2432649"/>
            <a:ext cx="7297947" cy="461665"/>
          </a:xfrm>
          <a:prstGeom prst="rect">
            <a:avLst/>
          </a:prstGeom>
          <a:noFill/>
        </p:spPr>
        <p:txBody>
          <a:bodyPr wrap="square" rtlCol="0">
            <a:spAutoFit/>
          </a:bodyPr>
          <a:lstStyle/>
          <a:p>
            <a:pPr algn="ctr"/>
            <a:r>
              <a:rPr lang="en-US" sz="2400" dirty="0" smtClean="0"/>
              <a:t>&lt;&lt;&lt;    Insert Participants Community Photo   &gt;&gt;&gt;</a:t>
            </a:r>
            <a:endParaRPr lang="en-US" sz="24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kern="0" cap="all" spc="150" dirty="0" smtClean="0">
                <a:solidFill>
                  <a:schemeClr val="tx1"/>
                </a:solidFill>
                <a:latin typeface="Arial" panose="020B0604020202020204" pitchFamily="34" charset="0"/>
                <a:cs typeface="Arial" panose="020B0604020202020204" pitchFamily="34" charset="0"/>
              </a:rPr>
              <a:t>photo documentation of community issue #3</a:t>
            </a:r>
            <a:endParaRPr lang="en-US" sz="20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56</a:t>
            </a:fld>
            <a:endParaRPr lang="en-US" sz="1125" dirty="0">
              <a:solidFill>
                <a:schemeClr val="tx1"/>
              </a:solidFill>
              <a:latin typeface="Capitals"/>
              <a:cs typeface="Capitals"/>
            </a:endParaRPr>
          </a:p>
        </p:txBody>
      </p:sp>
      <p:sp>
        <p:nvSpPr>
          <p:cNvPr id="6" name="TextBox 5"/>
          <p:cNvSpPr txBox="1"/>
          <p:nvPr/>
        </p:nvSpPr>
        <p:spPr>
          <a:xfrm>
            <a:off x="931654" y="2432649"/>
            <a:ext cx="7297947" cy="461665"/>
          </a:xfrm>
          <a:prstGeom prst="rect">
            <a:avLst/>
          </a:prstGeom>
          <a:noFill/>
        </p:spPr>
        <p:txBody>
          <a:bodyPr wrap="square" rtlCol="0">
            <a:spAutoFit/>
          </a:bodyPr>
          <a:lstStyle/>
          <a:p>
            <a:pPr algn="ctr"/>
            <a:r>
              <a:rPr lang="en-US" sz="2400" dirty="0" smtClean="0"/>
              <a:t>&lt;&lt;&lt;    Insert Participants Community Photo   &gt;&gt;&gt;</a:t>
            </a:r>
            <a:endParaRPr lang="en-US" sz="24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kern="0" cap="all" spc="150" dirty="0" smtClean="0">
                <a:solidFill>
                  <a:schemeClr val="tx1"/>
                </a:solidFill>
                <a:latin typeface="Arial" panose="020B0604020202020204" pitchFamily="34" charset="0"/>
                <a:cs typeface="Arial" panose="020B0604020202020204" pitchFamily="34" charset="0"/>
              </a:rPr>
              <a:t>link community issue #3 to evidence-based strategy</a:t>
            </a:r>
            <a:endParaRPr lang="en-US"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57</a:t>
            </a:fld>
            <a:endParaRPr lang="en-US" sz="1125" dirty="0">
              <a:solidFill>
                <a:schemeClr val="tx1"/>
              </a:solidFill>
              <a:latin typeface="Capitals"/>
              <a:cs typeface="Capitals"/>
            </a:endParaRPr>
          </a:p>
        </p:txBody>
      </p:sp>
      <p:sp>
        <p:nvSpPr>
          <p:cNvPr id="6" name="TextBox 5"/>
          <p:cNvSpPr txBox="1"/>
          <p:nvPr/>
        </p:nvSpPr>
        <p:spPr>
          <a:xfrm>
            <a:off x="3276600" y="1096276"/>
            <a:ext cx="2590800" cy="601447"/>
          </a:xfrm>
          <a:prstGeom prst="rect">
            <a:avLst/>
          </a:prstGeom>
          <a:noFill/>
        </p:spPr>
        <p:txBody>
          <a:bodyPr wrap="square" rtlCol="0" anchor="t">
            <a:spAutoFit/>
          </a:bodyPr>
          <a:lstStyle/>
          <a:p>
            <a:pPr marL="457200" indent="-457200" algn="ctr" defTabSz="457200" fontAlgn="auto">
              <a:lnSpc>
                <a:spcPts val="3920"/>
              </a:lnSpc>
              <a:spcBef>
                <a:spcPts val="0"/>
              </a:spcBef>
              <a:spcAft>
                <a:spcPts val="0"/>
              </a:spcAft>
            </a:pPr>
            <a:r>
              <a:rPr lang="en-US" sz="3600" dirty="0" smtClean="0">
                <a:solidFill>
                  <a:srgbClr val="205595"/>
                </a:solidFill>
                <a:latin typeface="Arial" panose="020B0604020202020204" pitchFamily="34" charset="0"/>
                <a:cs typeface="Arial" panose="020B0604020202020204" pitchFamily="34" charset="0"/>
              </a:rPr>
              <a:t>Subtitle</a:t>
            </a:r>
          </a:p>
        </p:txBody>
      </p:sp>
      <p:sp>
        <p:nvSpPr>
          <p:cNvPr id="7" name="Rectangle 6"/>
          <p:cNvSpPr/>
          <p:nvPr/>
        </p:nvSpPr>
        <p:spPr>
          <a:xfrm>
            <a:off x="643468" y="1955802"/>
            <a:ext cx="7918424" cy="856217"/>
          </a:xfrm>
          <a:prstGeom prst="rect">
            <a:avLst/>
          </a:prstGeom>
        </p:spPr>
        <p:txBody>
          <a:bodyPr wrap="square">
            <a:spAutoFit/>
          </a:bodyPr>
          <a:lstStyle/>
          <a:p>
            <a:pPr marL="514350" indent="-514350">
              <a:lnSpc>
                <a:spcPts val="2940"/>
              </a:lnSpc>
              <a:buFont typeface="Georgia" pitchFamily="18" charset="0"/>
              <a:buAutoNum type="arabicPeriod"/>
            </a:pPr>
            <a:r>
              <a:rPr lang="en-US" sz="3200" dirty="0" smtClean="0">
                <a:latin typeface="Arial" panose="020B0604020202020204" pitchFamily="34" charset="0"/>
                <a:ea typeface="ＭＳ Ｐゴシック" pitchFamily="34" charset="-128"/>
                <a:cs typeface="Arial" panose="020B0604020202020204" pitchFamily="34" charset="0"/>
              </a:rPr>
              <a:t>Text</a:t>
            </a:r>
          </a:p>
          <a:p>
            <a:pPr marL="514350" indent="-514350">
              <a:lnSpc>
                <a:spcPts val="2940"/>
              </a:lnSpc>
            </a:pPr>
            <a:endParaRPr lang="en-US" sz="3200" dirty="0" smtClean="0">
              <a:ea typeface="ＭＳ Ｐゴシック" pitchFamily="34" charset="-128"/>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50" dirty="0" smtClean="0">
                <a:solidFill>
                  <a:schemeClr val="tx1"/>
                </a:solidFill>
                <a:latin typeface="Berthold City Bold"/>
                <a:cs typeface="Berthold City Bold"/>
              </a:rPr>
              <a:t>  </a:t>
            </a:r>
            <a:r>
              <a:rPr lang="en-US" sz="2700" kern="0" cap="all" spc="150" dirty="0" smtClean="0">
                <a:solidFill>
                  <a:schemeClr val="tx1"/>
                </a:solidFill>
                <a:latin typeface="Arial" panose="020B0604020202020204" pitchFamily="34" charset="0"/>
                <a:cs typeface="Arial" panose="020B0604020202020204" pitchFamily="34" charset="0"/>
              </a:rPr>
              <a:t>city planning documents</a:t>
            </a:r>
            <a:endParaRPr lang="en-US" sz="27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58</a:t>
            </a:fld>
            <a:endParaRPr lang="en-US" sz="1125" dirty="0">
              <a:solidFill>
                <a:schemeClr val="tx1"/>
              </a:solidFill>
              <a:latin typeface="Capitals"/>
              <a:cs typeface="Capitals"/>
            </a:endParaRPr>
          </a:p>
        </p:txBody>
      </p:sp>
      <p:sp>
        <p:nvSpPr>
          <p:cNvPr id="17" name="TextBox 16"/>
          <p:cNvSpPr txBox="1"/>
          <p:nvPr/>
        </p:nvSpPr>
        <p:spPr>
          <a:xfrm>
            <a:off x="434258" y="1923974"/>
            <a:ext cx="8234516" cy="3252600"/>
          </a:xfrm>
          <a:prstGeom prst="rect">
            <a:avLst/>
          </a:prstGeom>
          <a:noFill/>
        </p:spPr>
        <p:txBody>
          <a:bodyPr wrap="square" rtlCol="0">
            <a:spAutoFit/>
          </a:bodyPr>
          <a:lstStyle/>
          <a:p>
            <a:pPr algn="ctr" defTabSz="914400" eaLnBrk="0" fontAlgn="base" hangingPunct="0">
              <a:lnSpc>
                <a:spcPts val="4760"/>
              </a:lnSpc>
              <a:spcAft>
                <a:spcPct val="0"/>
              </a:spcAft>
              <a:buClr>
                <a:srgbClr val="797B7E"/>
              </a:buClr>
              <a:buSzPct val="85000"/>
              <a:defRPr/>
            </a:pPr>
            <a:r>
              <a:rPr lang="en-US" sz="4800" dirty="0" smtClean="0">
                <a:latin typeface="Arial" panose="020B0604020202020204" pitchFamily="34" charset="0"/>
                <a:cs typeface="Arial" panose="020B0604020202020204" pitchFamily="34" charset="0"/>
              </a:rPr>
              <a:t>Review and Highlight areas in the City Planning documents that can help with the CIP goals and activities</a:t>
            </a:r>
          </a:p>
          <a:p>
            <a:pPr lvl="0" algn="ctr" defTabSz="914400" eaLnBrk="0" fontAlgn="base" hangingPunct="0">
              <a:lnSpc>
                <a:spcPts val="4760"/>
              </a:lnSpc>
              <a:spcAft>
                <a:spcPct val="0"/>
              </a:spcAft>
              <a:buClr>
                <a:srgbClr val="797B7E"/>
              </a:buClr>
              <a:buSzPct val="85000"/>
              <a:defRPr/>
            </a:pPr>
            <a:endParaRPr lang="en-US" sz="4800" dirty="0" smtClean="0">
              <a:solidFill>
                <a:srgbClr val="000000"/>
              </a:solidFill>
              <a:latin typeface="Calibri"/>
              <a:ea typeface="ＭＳ Ｐゴシック" pitchFamily="-111" charset="-128"/>
              <a:cs typeface="Calibri"/>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50" dirty="0" smtClean="0">
                <a:solidFill>
                  <a:schemeClr val="tx1"/>
                </a:solidFill>
                <a:latin typeface="Berthold City Bold"/>
                <a:cs typeface="Berthold City Bold"/>
              </a:rPr>
              <a:t>  </a:t>
            </a:r>
            <a:r>
              <a:rPr lang="en-US" sz="2700" kern="0" cap="all" spc="150" dirty="0" smtClean="0">
                <a:solidFill>
                  <a:schemeClr val="tx1"/>
                </a:solidFill>
                <a:latin typeface="Arial" panose="020B0604020202020204" pitchFamily="34" charset="0"/>
                <a:cs typeface="Arial" panose="020B0604020202020204" pitchFamily="34" charset="0"/>
              </a:rPr>
              <a:t>Area Map</a:t>
            </a:r>
            <a:endParaRPr lang="en-US" sz="27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59</a:t>
            </a:fld>
            <a:endParaRPr lang="en-US" sz="1125" dirty="0">
              <a:solidFill>
                <a:schemeClr val="tx1"/>
              </a:solidFill>
              <a:latin typeface="Capitals"/>
              <a:cs typeface="Capitals"/>
            </a:endParaRPr>
          </a:p>
        </p:txBody>
      </p:sp>
      <p:sp>
        <p:nvSpPr>
          <p:cNvPr id="7" name="TextBox 6"/>
          <p:cNvSpPr txBox="1"/>
          <p:nvPr/>
        </p:nvSpPr>
        <p:spPr>
          <a:xfrm>
            <a:off x="3276600" y="4228943"/>
            <a:ext cx="2590800" cy="601447"/>
          </a:xfrm>
          <a:prstGeom prst="rect">
            <a:avLst/>
          </a:prstGeom>
          <a:noFill/>
        </p:spPr>
        <p:txBody>
          <a:bodyPr wrap="square" rtlCol="0" anchor="t">
            <a:spAutoFit/>
          </a:bodyPr>
          <a:lstStyle/>
          <a:p>
            <a:pPr marL="457200" indent="-457200" algn="ctr" defTabSz="457200" fontAlgn="auto">
              <a:lnSpc>
                <a:spcPts val="3920"/>
              </a:lnSpc>
              <a:spcBef>
                <a:spcPts val="0"/>
              </a:spcBef>
              <a:spcAft>
                <a:spcPts val="0"/>
              </a:spcAft>
            </a:pPr>
            <a:r>
              <a:rPr lang="en-US" sz="3600" dirty="0" smtClean="0">
                <a:solidFill>
                  <a:schemeClr val="accent2"/>
                </a:solidFill>
                <a:latin typeface="Arial" panose="020B0604020202020204" pitchFamily="34" charset="0"/>
                <a:cs typeface="Arial" panose="020B0604020202020204" pitchFamily="34" charset="0"/>
              </a:rPr>
              <a:t>Subtitle</a:t>
            </a:r>
          </a:p>
        </p:txBody>
      </p:sp>
      <p:sp>
        <p:nvSpPr>
          <p:cNvPr id="8" name="Rectangle 7"/>
          <p:cNvSpPr/>
          <p:nvPr/>
        </p:nvSpPr>
        <p:spPr>
          <a:xfrm>
            <a:off x="643468" y="5088468"/>
            <a:ext cx="7918424" cy="856217"/>
          </a:xfrm>
          <a:prstGeom prst="rect">
            <a:avLst/>
          </a:prstGeom>
        </p:spPr>
        <p:txBody>
          <a:bodyPr wrap="square">
            <a:spAutoFit/>
          </a:bodyPr>
          <a:lstStyle/>
          <a:p>
            <a:pPr marL="514350" indent="-514350">
              <a:lnSpc>
                <a:spcPts val="2940"/>
              </a:lnSpc>
              <a:buFont typeface="Georgia" pitchFamily="18" charset="0"/>
              <a:buAutoNum type="arabicPeriod"/>
            </a:pPr>
            <a:r>
              <a:rPr lang="en-US" sz="3200" dirty="0" smtClean="0">
                <a:latin typeface="Arial" panose="020B0604020202020204" pitchFamily="34" charset="0"/>
                <a:ea typeface="ＭＳ Ｐゴシック" pitchFamily="34" charset="-128"/>
                <a:cs typeface="Arial" panose="020B0604020202020204" pitchFamily="34" charset="0"/>
              </a:rPr>
              <a:t>Text</a:t>
            </a:r>
          </a:p>
          <a:p>
            <a:pPr marL="514350" indent="-514350">
              <a:lnSpc>
                <a:spcPts val="2940"/>
              </a:lnSpc>
            </a:pPr>
            <a:endParaRPr lang="en-US" sz="3200" dirty="0" smtClean="0">
              <a:ea typeface="ＭＳ Ｐゴシック" pitchFamily="34" charset="-12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a:t>
            </a:r>
            <a:r>
              <a:rPr lang="en-US" sz="2400" cap="all" spc="100" dirty="0" smtClean="0">
                <a:solidFill>
                  <a:schemeClr val="tx1"/>
                </a:solidFill>
                <a:latin typeface="Arial" panose="020B0604020202020204" pitchFamily="34" charset="0"/>
                <a:cs typeface="Arial" panose="020B0604020202020204" pitchFamily="34" charset="0"/>
              </a:rPr>
              <a:t>your neighborhood: Community priorities</a:t>
            </a:r>
            <a:endParaRPr lang="en-US" sz="2400" cap="all" spc="100" dirty="0">
              <a:solidFill>
                <a:schemeClr val="tx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6</a:t>
            </a:fld>
            <a:endParaRPr lang="en-US" sz="1125" dirty="0">
              <a:solidFill>
                <a:schemeClr val="tx1"/>
              </a:solidFill>
              <a:latin typeface="Capitals"/>
              <a:cs typeface="Capitals"/>
            </a:endParaRPr>
          </a:p>
        </p:txBody>
      </p:sp>
      <p:sp>
        <p:nvSpPr>
          <p:cNvPr id="9" name="Rectangle 8"/>
          <p:cNvSpPr/>
          <p:nvPr/>
        </p:nvSpPr>
        <p:spPr>
          <a:xfrm>
            <a:off x="590119" y="1673605"/>
            <a:ext cx="7963762" cy="3510790"/>
          </a:xfrm>
          <a:prstGeom prst="rect">
            <a:avLst/>
          </a:prstGeom>
        </p:spPr>
        <p:txBody>
          <a:bodyPr wrap="square">
            <a:spAutoFit/>
          </a:bodyPr>
          <a:lstStyle/>
          <a:p>
            <a:pPr marL="514350" indent="-514350">
              <a:lnSpc>
                <a:spcPts val="2940"/>
              </a:lnSpc>
              <a:spcBef>
                <a:spcPts val="3000"/>
              </a:spcBef>
              <a:buFont typeface="Georgia" pitchFamily="18" charset="0"/>
              <a:buAutoNum type="arabicPeriod"/>
            </a:pPr>
            <a:r>
              <a:rPr lang="en-US" sz="3200" dirty="0" smtClean="0">
                <a:latin typeface="Arial" panose="020B0604020202020204" pitchFamily="34" charset="0"/>
                <a:ea typeface="ＭＳ Ｐゴシック" pitchFamily="34" charset="-128"/>
                <a:cs typeface="Arial" panose="020B0604020202020204" pitchFamily="34" charset="0"/>
              </a:rPr>
              <a:t>List prioritized community issue areas</a:t>
            </a:r>
          </a:p>
          <a:p>
            <a:pPr marL="514350" indent="-514350">
              <a:lnSpc>
                <a:spcPts val="2940"/>
              </a:lnSpc>
              <a:spcBef>
                <a:spcPts val="3000"/>
              </a:spcBef>
              <a:buFont typeface="Georgia" pitchFamily="18" charset="0"/>
              <a:buAutoNum type="arabicPeriod"/>
            </a:pPr>
            <a:r>
              <a:rPr lang="en-US" sz="3200" dirty="0" smtClean="0">
                <a:latin typeface="Arial" panose="020B0604020202020204" pitchFamily="34" charset="0"/>
                <a:ea typeface="ＭＳ Ｐゴシック" pitchFamily="34" charset="-128"/>
                <a:cs typeface="Arial" panose="020B0604020202020204" pitchFamily="34" charset="0"/>
              </a:rPr>
              <a:t>List prioritized community issue areas</a:t>
            </a:r>
          </a:p>
          <a:p>
            <a:pPr marL="514350" indent="-514350">
              <a:lnSpc>
                <a:spcPts val="2940"/>
              </a:lnSpc>
              <a:spcBef>
                <a:spcPts val="3000"/>
              </a:spcBef>
              <a:buFont typeface="Georgia" pitchFamily="18" charset="0"/>
              <a:buAutoNum type="arabicPeriod"/>
            </a:pPr>
            <a:r>
              <a:rPr lang="en-US" sz="3200" dirty="0" smtClean="0">
                <a:latin typeface="Arial" panose="020B0604020202020204" pitchFamily="34" charset="0"/>
                <a:ea typeface="ＭＳ Ｐゴシック" pitchFamily="34" charset="-128"/>
                <a:cs typeface="Arial" panose="020B0604020202020204" pitchFamily="34" charset="0"/>
              </a:rPr>
              <a:t>List prioritized community issue areas</a:t>
            </a:r>
          </a:p>
          <a:p>
            <a:pPr marL="514350" indent="-514350">
              <a:lnSpc>
                <a:spcPts val="2940"/>
              </a:lnSpc>
              <a:spcBef>
                <a:spcPts val="3000"/>
              </a:spcBef>
              <a:buFont typeface="Georgia" pitchFamily="18" charset="0"/>
              <a:buAutoNum type="arabicPeriod"/>
            </a:pPr>
            <a:r>
              <a:rPr lang="en-US" sz="3200" dirty="0" smtClean="0">
                <a:latin typeface="Arial" panose="020B0604020202020204" pitchFamily="34" charset="0"/>
                <a:ea typeface="ＭＳ Ｐゴシック" pitchFamily="34" charset="-128"/>
                <a:cs typeface="Arial" panose="020B0604020202020204" pitchFamily="34" charset="0"/>
              </a:rPr>
              <a:t>List prioritized community issue areas</a:t>
            </a:r>
          </a:p>
          <a:p>
            <a:pPr marL="514350" indent="-514350">
              <a:lnSpc>
                <a:spcPts val="2940"/>
              </a:lnSpc>
              <a:spcBef>
                <a:spcPts val="3000"/>
              </a:spcBef>
              <a:buFont typeface="Georgia" pitchFamily="18" charset="0"/>
              <a:buAutoNum type="arabicPeriod"/>
            </a:pPr>
            <a:r>
              <a:rPr lang="en-US" sz="3200" dirty="0" smtClean="0">
                <a:latin typeface="Arial" panose="020B0604020202020204" pitchFamily="34" charset="0"/>
                <a:ea typeface="ＭＳ Ｐゴシック" pitchFamily="34" charset="-128"/>
                <a:cs typeface="Arial" panose="020B0604020202020204" pitchFamily="34" charset="0"/>
              </a:rPr>
              <a:t>List prioritized community issue areas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700" kern="0" cap="all" spc="150" dirty="0" smtClean="0">
                <a:solidFill>
                  <a:schemeClr val="tx1"/>
                </a:solidFill>
                <a:latin typeface="Arial" panose="020B0604020202020204" pitchFamily="34" charset="0"/>
                <a:cs typeface="Arial" panose="020B0604020202020204" pitchFamily="34" charset="0"/>
              </a:rPr>
              <a:t>insert name of planning document</a:t>
            </a:r>
            <a:endParaRPr lang="en-US" sz="27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60</a:t>
            </a:fld>
            <a:endParaRPr lang="en-US" sz="1125" dirty="0">
              <a:solidFill>
                <a:schemeClr val="tx1"/>
              </a:solidFill>
              <a:latin typeface="Capitals"/>
              <a:cs typeface="Capitals"/>
            </a:endParaRPr>
          </a:p>
        </p:txBody>
      </p:sp>
      <p:sp>
        <p:nvSpPr>
          <p:cNvPr id="7" name="TextBox 6"/>
          <p:cNvSpPr txBox="1"/>
          <p:nvPr/>
        </p:nvSpPr>
        <p:spPr>
          <a:xfrm>
            <a:off x="516467" y="783009"/>
            <a:ext cx="8111066" cy="605524"/>
          </a:xfrm>
          <a:prstGeom prst="rect">
            <a:avLst/>
          </a:prstGeom>
          <a:noFill/>
        </p:spPr>
        <p:txBody>
          <a:bodyPr wrap="square" lIns="0" tIns="0" rIns="0" bIns="0" rtlCol="0" anchor="t">
            <a:normAutofit/>
          </a:bodyPr>
          <a:lstStyle/>
          <a:p>
            <a:pPr marL="457200" indent="-457200" algn="ctr" defTabSz="457200" fontAlgn="auto">
              <a:lnSpc>
                <a:spcPts val="3920"/>
              </a:lnSpc>
              <a:spcBef>
                <a:spcPts val="0"/>
              </a:spcBef>
              <a:spcAft>
                <a:spcPts val="0"/>
              </a:spcAft>
            </a:pPr>
            <a:r>
              <a:rPr lang="en-US" sz="2800" dirty="0" smtClean="0">
                <a:solidFill>
                  <a:srgbClr val="108837"/>
                </a:solidFill>
                <a:latin typeface="Arial" panose="020B0604020202020204" pitchFamily="34" charset="0"/>
                <a:cs typeface="Arial" panose="020B0604020202020204" pitchFamily="34" charset="0"/>
              </a:rPr>
              <a:t>Insert Section Name of Document</a:t>
            </a:r>
          </a:p>
        </p:txBody>
      </p:sp>
      <p:grpSp>
        <p:nvGrpSpPr>
          <p:cNvPr id="9" name="Group 8"/>
          <p:cNvGrpSpPr/>
          <p:nvPr/>
        </p:nvGrpSpPr>
        <p:grpSpPr>
          <a:xfrm>
            <a:off x="380181" y="1540933"/>
            <a:ext cx="8383639" cy="4370712"/>
            <a:chOff x="433439" y="868516"/>
            <a:chExt cx="8383639" cy="5120968"/>
          </a:xfrm>
        </p:grpSpPr>
        <p:sp>
          <p:nvSpPr>
            <p:cNvPr id="10" name="Rounded Rectangle 9"/>
            <p:cNvSpPr/>
            <p:nvPr/>
          </p:nvSpPr>
          <p:spPr>
            <a:xfrm>
              <a:off x="4612968" y="868516"/>
              <a:ext cx="4204110" cy="5120968"/>
            </a:xfrm>
            <a:prstGeom prst="roundRect">
              <a:avLst>
                <a:gd name="adj" fmla="val 4755"/>
              </a:avLst>
            </a:prstGeom>
            <a:gradFill flip="none" rotWithShape="1">
              <a:gsLst>
                <a:gs pos="0">
                  <a:srgbClr val="104C28"/>
                </a:gs>
                <a:gs pos="100000">
                  <a:srgbClr val="108837"/>
                </a:gs>
              </a:gsLst>
              <a:lin ang="16200000" scaled="0"/>
              <a:tileRec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Bef>
                  <a:spcPts val="1800"/>
                </a:spcBef>
              </a:pPr>
              <a:r>
                <a:rPr lang="en-US" sz="2800" dirty="0" smtClean="0">
                  <a:solidFill>
                    <a:srgbClr val="FFFFFF"/>
                  </a:solidFill>
                  <a:latin typeface="Arial" panose="020B0604020202020204" pitchFamily="34" charset="0"/>
                  <a:cs typeface="Arial" panose="020B0604020202020204" pitchFamily="34" charset="0"/>
                </a:rPr>
                <a:t>OBJECTIVES &amp; ACTIVITIES</a:t>
              </a:r>
            </a:p>
            <a:p>
              <a:pPr marL="274320" lvl="2" indent="-274320">
                <a:lnSpc>
                  <a:spcPts val="2200"/>
                </a:lnSpc>
                <a:spcBef>
                  <a:spcPts val="1200"/>
                </a:spcBef>
                <a:buClr>
                  <a:schemeClr val="bg1"/>
                </a:buClr>
                <a:buFont typeface="Arial"/>
                <a:buChar char="•"/>
                <a:defRPr/>
              </a:pPr>
              <a:r>
                <a:rPr lang="en-US" sz="2800" dirty="0" smtClean="0">
                  <a:solidFill>
                    <a:schemeClr val="bg1"/>
                  </a:solidFill>
                  <a:latin typeface="Arial" panose="020B0604020202020204" pitchFamily="34" charset="0"/>
                  <a:cs typeface="Arial" panose="020B0604020202020204" pitchFamily="34" charset="0"/>
                </a:rPr>
                <a:t>Entry 1</a:t>
              </a:r>
            </a:p>
            <a:p>
              <a:pPr marL="274320" lvl="2" indent="-274320">
                <a:lnSpc>
                  <a:spcPts val="2200"/>
                </a:lnSpc>
                <a:spcBef>
                  <a:spcPts val="1200"/>
                </a:spcBef>
                <a:buClr>
                  <a:schemeClr val="bg1"/>
                </a:buClr>
                <a:buFont typeface="Arial"/>
                <a:buChar char="•"/>
                <a:defRPr/>
              </a:pPr>
              <a:r>
                <a:rPr lang="en-US" sz="2800" dirty="0" smtClean="0">
                  <a:solidFill>
                    <a:schemeClr val="bg1"/>
                  </a:solidFill>
                  <a:latin typeface="Arial" panose="020B0604020202020204" pitchFamily="34" charset="0"/>
                  <a:cs typeface="Arial" panose="020B0604020202020204" pitchFamily="34" charset="0"/>
                </a:rPr>
                <a:t>Entry 2</a:t>
              </a:r>
            </a:p>
          </p:txBody>
        </p:sp>
        <p:sp>
          <p:nvSpPr>
            <p:cNvPr id="11" name="Rounded Rectangle 10"/>
            <p:cNvSpPr/>
            <p:nvPr/>
          </p:nvSpPr>
          <p:spPr>
            <a:xfrm>
              <a:off x="433439" y="868516"/>
              <a:ext cx="3974690" cy="5120968"/>
            </a:xfrm>
            <a:prstGeom prst="roundRect">
              <a:avLst>
                <a:gd name="adj" fmla="val 4755"/>
              </a:avLst>
            </a:prstGeom>
            <a:gradFill flip="none" rotWithShape="1">
              <a:gsLst>
                <a:gs pos="0">
                  <a:schemeClr val="accent3"/>
                </a:gs>
                <a:gs pos="100000">
                  <a:srgbClr val="B5D479"/>
                </a:gs>
              </a:gsLst>
              <a:lin ang="16200000" scaled="0"/>
              <a:tileRec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tIns="0" bIns="0" rtlCol="0" anchor="t"/>
            <a:lstStyle/>
            <a:p>
              <a:pPr algn="ctr">
                <a:spcBef>
                  <a:spcPts val="1800"/>
                </a:spcBef>
              </a:pPr>
              <a:r>
                <a:rPr lang="en-US" sz="3200" dirty="0" smtClean="0">
                  <a:solidFill>
                    <a:schemeClr val="tx1"/>
                  </a:solidFill>
                  <a:latin typeface="Arial" panose="020B0604020202020204" pitchFamily="34" charset="0"/>
                  <a:cs typeface="Arial" panose="020B0604020202020204" pitchFamily="34" charset="0"/>
                </a:rPr>
                <a:t>ALLIES &amp; TARGETS</a:t>
              </a:r>
            </a:p>
            <a:p>
              <a:pPr marL="274320" lvl="2" indent="-274320">
                <a:lnSpc>
                  <a:spcPts val="2200"/>
                </a:lnSpc>
                <a:spcBef>
                  <a:spcPts val="1200"/>
                </a:spcBef>
                <a:buFont typeface="Arial"/>
                <a:buChar char="•"/>
                <a:defRPr/>
              </a:pPr>
              <a:r>
                <a:rPr lang="en-US" sz="2800" dirty="0" smtClean="0">
                  <a:solidFill>
                    <a:schemeClr val="tx1"/>
                  </a:solidFill>
                  <a:latin typeface="Arial" panose="020B0604020202020204" pitchFamily="34" charset="0"/>
                  <a:cs typeface="Arial" panose="020B0604020202020204" pitchFamily="34" charset="0"/>
                </a:rPr>
                <a:t>Entry 1</a:t>
              </a:r>
            </a:p>
            <a:p>
              <a:pPr marL="274320" lvl="2" indent="-274320">
                <a:lnSpc>
                  <a:spcPts val="2200"/>
                </a:lnSpc>
                <a:spcBef>
                  <a:spcPts val="1200"/>
                </a:spcBef>
                <a:buFont typeface="Arial"/>
                <a:buChar char="•"/>
                <a:defRPr/>
              </a:pPr>
              <a:r>
                <a:rPr lang="en-US" sz="2800" dirty="0" smtClean="0">
                  <a:solidFill>
                    <a:schemeClr val="tx1"/>
                  </a:solidFill>
                  <a:latin typeface="Arial" panose="020B0604020202020204" pitchFamily="34" charset="0"/>
                  <a:cs typeface="Arial" panose="020B0604020202020204" pitchFamily="34" charset="0"/>
                </a:rPr>
                <a:t>Entry 2</a:t>
              </a:r>
            </a:p>
          </p:txBody>
        </p:sp>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700" kern="0" cap="all" spc="150" dirty="0" smtClean="0">
                <a:solidFill>
                  <a:schemeClr val="tx1"/>
                </a:solidFill>
                <a:latin typeface="Arial" panose="020B0604020202020204" pitchFamily="34" charset="0"/>
                <a:cs typeface="Arial" panose="020B0604020202020204" pitchFamily="34" charset="0"/>
              </a:rPr>
              <a:t>insert name of planning document</a:t>
            </a:r>
            <a:endParaRPr lang="en-US" sz="27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61</a:t>
            </a:fld>
            <a:endParaRPr lang="en-US" sz="1125" dirty="0">
              <a:solidFill>
                <a:schemeClr val="tx1"/>
              </a:solidFill>
              <a:latin typeface="Capitals"/>
              <a:cs typeface="Capitals"/>
            </a:endParaRPr>
          </a:p>
        </p:txBody>
      </p:sp>
      <p:sp>
        <p:nvSpPr>
          <p:cNvPr id="7" name="TextBox 6"/>
          <p:cNvSpPr txBox="1"/>
          <p:nvPr/>
        </p:nvSpPr>
        <p:spPr>
          <a:xfrm>
            <a:off x="516467" y="783009"/>
            <a:ext cx="8111066" cy="605524"/>
          </a:xfrm>
          <a:prstGeom prst="rect">
            <a:avLst/>
          </a:prstGeom>
          <a:noFill/>
        </p:spPr>
        <p:txBody>
          <a:bodyPr wrap="square" lIns="0" tIns="0" rIns="0" bIns="0" rtlCol="0" anchor="t">
            <a:normAutofit/>
          </a:bodyPr>
          <a:lstStyle/>
          <a:p>
            <a:pPr marL="457200" indent="-457200" algn="ctr" defTabSz="457200" fontAlgn="auto">
              <a:lnSpc>
                <a:spcPts val="3920"/>
              </a:lnSpc>
              <a:spcBef>
                <a:spcPts val="0"/>
              </a:spcBef>
              <a:spcAft>
                <a:spcPts val="0"/>
              </a:spcAft>
            </a:pPr>
            <a:r>
              <a:rPr lang="en-US" sz="2800" dirty="0" smtClean="0">
                <a:solidFill>
                  <a:srgbClr val="E78E23"/>
                </a:solidFill>
                <a:latin typeface="Arial" panose="020B0604020202020204" pitchFamily="34" charset="0"/>
                <a:cs typeface="Arial" panose="020B0604020202020204" pitchFamily="34" charset="0"/>
              </a:rPr>
              <a:t>Insert Section Name of Document</a:t>
            </a:r>
          </a:p>
        </p:txBody>
      </p:sp>
      <p:sp>
        <p:nvSpPr>
          <p:cNvPr id="10" name="Rounded Rectangle 9"/>
          <p:cNvSpPr/>
          <p:nvPr/>
        </p:nvSpPr>
        <p:spPr>
          <a:xfrm>
            <a:off x="4559710" y="1540933"/>
            <a:ext cx="4204110" cy="4370712"/>
          </a:xfrm>
          <a:prstGeom prst="roundRect">
            <a:avLst>
              <a:gd name="adj" fmla="val 4755"/>
            </a:avLst>
          </a:prstGeom>
          <a:gradFill flip="none" rotWithShape="1">
            <a:gsLst>
              <a:gs pos="0">
                <a:schemeClr val="accent6"/>
              </a:gs>
              <a:gs pos="100000">
                <a:srgbClr val="E78E23"/>
              </a:gs>
            </a:gsLst>
            <a:lin ang="16200000" scaled="0"/>
            <a:tileRec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Bef>
                <a:spcPts val="1800"/>
              </a:spcBef>
            </a:pPr>
            <a:r>
              <a:rPr lang="en-US" sz="3200" dirty="0" smtClean="0">
                <a:solidFill>
                  <a:srgbClr val="FFFFFF"/>
                </a:solidFill>
                <a:latin typeface="Arial" panose="020B0604020202020204" pitchFamily="34" charset="0"/>
                <a:cs typeface="Arial" panose="020B0604020202020204" pitchFamily="34" charset="0"/>
              </a:rPr>
              <a:t>OBJECTIVES &amp; ACTIVITIES</a:t>
            </a:r>
          </a:p>
          <a:p>
            <a:pPr marL="274320" lvl="2" indent="-274320">
              <a:lnSpc>
                <a:spcPts val="2200"/>
              </a:lnSpc>
              <a:spcBef>
                <a:spcPts val="1200"/>
              </a:spcBef>
              <a:buClr>
                <a:schemeClr val="bg1"/>
              </a:buClr>
              <a:buFont typeface="Arial"/>
              <a:buChar char="•"/>
              <a:defRPr/>
            </a:pPr>
            <a:r>
              <a:rPr lang="en-US" sz="2800" dirty="0" smtClean="0">
                <a:solidFill>
                  <a:schemeClr val="bg1"/>
                </a:solidFill>
                <a:latin typeface="Arial" panose="020B0604020202020204" pitchFamily="34" charset="0"/>
                <a:cs typeface="Arial" panose="020B0604020202020204" pitchFamily="34" charset="0"/>
              </a:rPr>
              <a:t>Entry 1</a:t>
            </a:r>
          </a:p>
          <a:p>
            <a:pPr marL="274320" lvl="2" indent="-274320">
              <a:lnSpc>
                <a:spcPts val="2200"/>
              </a:lnSpc>
              <a:spcBef>
                <a:spcPts val="1200"/>
              </a:spcBef>
              <a:buClr>
                <a:schemeClr val="bg1"/>
              </a:buClr>
              <a:buFont typeface="Arial"/>
              <a:buChar char="•"/>
              <a:defRPr/>
            </a:pPr>
            <a:r>
              <a:rPr lang="en-US" sz="2800" dirty="0" smtClean="0">
                <a:solidFill>
                  <a:schemeClr val="bg1"/>
                </a:solidFill>
                <a:latin typeface="Arial" panose="020B0604020202020204" pitchFamily="34" charset="0"/>
                <a:cs typeface="Arial" panose="020B0604020202020204" pitchFamily="34" charset="0"/>
              </a:rPr>
              <a:t>Entry 2</a:t>
            </a:r>
          </a:p>
        </p:txBody>
      </p:sp>
      <p:sp>
        <p:nvSpPr>
          <p:cNvPr id="11" name="Rounded Rectangle 10"/>
          <p:cNvSpPr/>
          <p:nvPr/>
        </p:nvSpPr>
        <p:spPr>
          <a:xfrm>
            <a:off x="380181" y="1540933"/>
            <a:ext cx="3974690" cy="4370712"/>
          </a:xfrm>
          <a:prstGeom prst="roundRect">
            <a:avLst>
              <a:gd name="adj" fmla="val 4755"/>
            </a:avLst>
          </a:prstGeom>
          <a:gradFill flip="none" rotWithShape="1">
            <a:gsLst>
              <a:gs pos="0">
                <a:srgbClr val="DEAB43"/>
              </a:gs>
              <a:gs pos="100000">
                <a:srgbClr val="FCE78C"/>
              </a:gs>
            </a:gsLst>
            <a:lin ang="16200000" scaled="0"/>
            <a:tileRec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tIns="0" bIns="0" rtlCol="0" anchor="t"/>
          <a:lstStyle/>
          <a:p>
            <a:pPr algn="ctr">
              <a:spcBef>
                <a:spcPts val="1800"/>
              </a:spcBef>
            </a:pPr>
            <a:r>
              <a:rPr lang="en-US" sz="3200" dirty="0" smtClean="0">
                <a:solidFill>
                  <a:schemeClr val="tx1"/>
                </a:solidFill>
                <a:latin typeface="Arial" panose="020B0604020202020204" pitchFamily="34" charset="0"/>
                <a:cs typeface="Arial" panose="020B0604020202020204" pitchFamily="34" charset="0"/>
              </a:rPr>
              <a:t>ALLIES &amp; TARGETS</a:t>
            </a:r>
          </a:p>
          <a:p>
            <a:pPr marL="274320" lvl="2" indent="-274320">
              <a:lnSpc>
                <a:spcPts val="2200"/>
              </a:lnSpc>
              <a:spcBef>
                <a:spcPts val="1200"/>
              </a:spcBef>
              <a:buFont typeface="Arial"/>
              <a:buChar char="•"/>
              <a:defRPr/>
            </a:pPr>
            <a:r>
              <a:rPr lang="en-US" sz="2800" dirty="0" smtClean="0">
                <a:solidFill>
                  <a:schemeClr val="tx1"/>
                </a:solidFill>
                <a:latin typeface="Arial" panose="020B0604020202020204" pitchFamily="34" charset="0"/>
                <a:cs typeface="Arial" panose="020B0604020202020204" pitchFamily="34" charset="0"/>
              </a:rPr>
              <a:t>Entry 1</a:t>
            </a:r>
          </a:p>
          <a:p>
            <a:pPr marL="274320" lvl="2" indent="-274320">
              <a:lnSpc>
                <a:spcPts val="2200"/>
              </a:lnSpc>
              <a:spcBef>
                <a:spcPts val="1200"/>
              </a:spcBef>
              <a:buFont typeface="Arial"/>
              <a:buChar char="•"/>
              <a:defRPr/>
            </a:pPr>
            <a:r>
              <a:rPr lang="en-US" sz="2800" dirty="0" smtClean="0">
                <a:solidFill>
                  <a:schemeClr val="tx1"/>
                </a:solidFill>
                <a:latin typeface="Arial" panose="020B0604020202020204" pitchFamily="34" charset="0"/>
                <a:cs typeface="Arial" panose="020B0604020202020204" pitchFamily="34" charset="0"/>
              </a:rPr>
              <a:t>Entry 2</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700" kern="0" cap="all" spc="150" dirty="0" smtClean="0">
                <a:solidFill>
                  <a:schemeClr val="tx1"/>
                </a:solidFill>
                <a:latin typeface="Arial" panose="020B0604020202020204" pitchFamily="34" charset="0"/>
                <a:cs typeface="Arial" panose="020B0604020202020204" pitchFamily="34" charset="0"/>
              </a:rPr>
              <a:t>insert name of planning document</a:t>
            </a:r>
            <a:endParaRPr lang="en-US" sz="27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62</a:t>
            </a:fld>
            <a:endParaRPr lang="en-US" sz="1125" dirty="0">
              <a:solidFill>
                <a:schemeClr val="tx1"/>
              </a:solidFill>
              <a:latin typeface="Capitals"/>
              <a:cs typeface="Capitals"/>
            </a:endParaRPr>
          </a:p>
        </p:txBody>
      </p:sp>
      <p:sp>
        <p:nvSpPr>
          <p:cNvPr id="7" name="TextBox 6"/>
          <p:cNvSpPr txBox="1"/>
          <p:nvPr/>
        </p:nvSpPr>
        <p:spPr>
          <a:xfrm>
            <a:off x="516467" y="783009"/>
            <a:ext cx="8111066" cy="605524"/>
          </a:xfrm>
          <a:prstGeom prst="rect">
            <a:avLst/>
          </a:prstGeom>
          <a:noFill/>
        </p:spPr>
        <p:txBody>
          <a:bodyPr wrap="square" lIns="0" tIns="0" rIns="0" bIns="0" rtlCol="0" anchor="t">
            <a:normAutofit/>
          </a:bodyPr>
          <a:lstStyle/>
          <a:p>
            <a:pPr marL="457200" indent="-457200" algn="ctr" defTabSz="457200" fontAlgn="auto">
              <a:lnSpc>
                <a:spcPts val="3920"/>
              </a:lnSpc>
              <a:spcBef>
                <a:spcPts val="0"/>
              </a:spcBef>
              <a:spcAft>
                <a:spcPts val="0"/>
              </a:spcAft>
            </a:pPr>
            <a:r>
              <a:rPr lang="en-US" sz="2800" dirty="0" smtClean="0">
                <a:solidFill>
                  <a:schemeClr val="accent4"/>
                </a:solidFill>
                <a:latin typeface="Arial" panose="020B0604020202020204" pitchFamily="34" charset="0"/>
                <a:cs typeface="Arial" panose="020B0604020202020204" pitchFamily="34" charset="0"/>
              </a:rPr>
              <a:t>Insert Section Name of Document</a:t>
            </a:r>
          </a:p>
        </p:txBody>
      </p:sp>
      <p:sp>
        <p:nvSpPr>
          <p:cNvPr id="10" name="Rounded Rectangle 9"/>
          <p:cNvSpPr/>
          <p:nvPr/>
        </p:nvSpPr>
        <p:spPr>
          <a:xfrm>
            <a:off x="4559710" y="1540933"/>
            <a:ext cx="4204110" cy="4370712"/>
          </a:xfrm>
          <a:prstGeom prst="roundRect">
            <a:avLst>
              <a:gd name="adj" fmla="val 4755"/>
            </a:avLst>
          </a:prstGeom>
          <a:gradFill flip="none" rotWithShape="1">
            <a:gsLst>
              <a:gs pos="0">
                <a:srgbClr val="18153A"/>
              </a:gs>
              <a:gs pos="100000">
                <a:schemeClr val="accent4"/>
              </a:gs>
            </a:gsLst>
            <a:lin ang="16200000" scaled="0"/>
            <a:tileRec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Bef>
                <a:spcPts val="1800"/>
              </a:spcBef>
            </a:pPr>
            <a:r>
              <a:rPr lang="en-US" sz="3200" dirty="0" smtClean="0">
                <a:solidFill>
                  <a:srgbClr val="FFFFFF"/>
                </a:solidFill>
                <a:latin typeface="Arial" panose="020B0604020202020204" pitchFamily="34" charset="0"/>
                <a:cs typeface="Arial" panose="020B0604020202020204" pitchFamily="34" charset="0"/>
              </a:rPr>
              <a:t>OBJECTIVES &amp; ACTIVITIES</a:t>
            </a:r>
          </a:p>
          <a:p>
            <a:pPr marL="274320" lvl="2" indent="-274320">
              <a:lnSpc>
                <a:spcPts val="2200"/>
              </a:lnSpc>
              <a:spcBef>
                <a:spcPts val="1200"/>
              </a:spcBef>
              <a:buClr>
                <a:schemeClr val="bg1"/>
              </a:buClr>
              <a:buFont typeface="Arial"/>
              <a:buChar char="•"/>
              <a:defRPr/>
            </a:pPr>
            <a:r>
              <a:rPr lang="en-US" sz="2800" dirty="0" smtClean="0">
                <a:solidFill>
                  <a:schemeClr val="bg1"/>
                </a:solidFill>
                <a:latin typeface="Arial" panose="020B0604020202020204" pitchFamily="34" charset="0"/>
                <a:cs typeface="Arial" panose="020B0604020202020204" pitchFamily="34" charset="0"/>
              </a:rPr>
              <a:t>Entry 1</a:t>
            </a:r>
          </a:p>
          <a:p>
            <a:pPr marL="274320" lvl="2" indent="-274320">
              <a:lnSpc>
                <a:spcPts val="2200"/>
              </a:lnSpc>
              <a:spcBef>
                <a:spcPts val="1200"/>
              </a:spcBef>
              <a:buClr>
                <a:schemeClr val="bg1"/>
              </a:buClr>
              <a:buFont typeface="Arial"/>
              <a:buChar char="•"/>
              <a:defRPr/>
            </a:pPr>
            <a:r>
              <a:rPr lang="en-US" sz="2800" dirty="0" smtClean="0">
                <a:solidFill>
                  <a:schemeClr val="bg1"/>
                </a:solidFill>
                <a:latin typeface="Arial" panose="020B0604020202020204" pitchFamily="34" charset="0"/>
                <a:cs typeface="Arial" panose="020B0604020202020204" pitchFamily="34" charset="0"/>
              </a:rPr>
              <a:t>Entry 2</a:t>
            </a:r>
          </a:p>
        </p:txBody>
      </p:sp>
      <p:sp>
        <p:nvSpPr>
          <p:cNvPr id="11" name="Rounded Rectangle 10"/>
          <p:cNvSpPr/>
          <p:nvPr/>
        </p:nvSpPr>
        <p:spPr>
          <a:xfrm>
            <a:off x="380181" y="1540933"/>
            <a:ext cx="3974690" cy="4370712"/>
          </a:xfrm>
          <a:prstGeom prst="roundRect">
            <a:avLst>
              <a:gd name="adj" fmla="val 4755"/>
            </a:avLst>
          </a:prstGeom>
          <a:gradFill flip="none" rotWithShape="1">
            <a:gsLst>
              <a:gs pos="0">
                <a:srgbClr val="600D13"/>
              </a:gs>
              <a:gs pos="100000">
                <a:srgbClr val="C0587C"/>
              </a:gs>
            </a:gsLst>
            <a:lin ang="16200000" scaled="0"/>
            <a:tileRec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tIns="0" bIns="0" rtlCol="0" anchor="t"/>
          <a:lstStyle/>
          <a:p>
            <a:pPr algn="ctr">
              <a:spcBef>
                <a:spcPts val="1800"/>
              </a:spcBef>
            </a:pPr>
            <a:r>
              <a:rPr lang="en-US" sz="3200" dirty="0" smtClean="0">
                <a:solidFill>
                  <a:schemeClr val="bg1"/>
                </a:solidFill>
                <a:latin typeface="Arial" panose="020B0604020202020204" pitchFamily="34" charset="0"/>
                <a:cs typeface="Arial" panose="020B0604020202020204" pitchFamily="34" charset="0"/>
              </a:rPr>
              <a:t>ALLIES &amp; TARGETS</a:t>
            </a:r>
          </a:p>
          <a:p>
            <a:pPr marL="274320" lvl="2" indent="-274320">
              <a:lnSpc>
                <a:spcPts val="2200"/>
              </a:lnSpc>
              <a:spcBef>
                <a:spcPts val="1200"/>
              </a:spcBef>
              <a:buFont typeface="Arial"/>
              <a:buChar char="•"/>
              <a:defRPr/>
            </a:pPr>
            <a:r>
              <a:rPr lang="en-US" sz="2800" dirty="0" smtClean="0">
                <a:solidFill>
                  <a:schemeClr val="bg1"/>
                </a:solidFill>
                <a:latin typeface="Arial" panose="020B0604020202020204" pitchFamily="34" charset="0"/>
                <a:cs typeface="Arial" panose="020B0604020202020204" pitchFamily="34" charset="0"/>
              </a:rPr>
              <a:t>Entry 1</a:t>
            </a:r>
          </a:p>
          <a:p>
            <a:pPr marL="274320" lvl="2" indent="-274320">
              <a:lnSpc>
                <a:spcPts val="2200"/>
              </a:lnSpc>
              <a:spcBef>
                <a:spcPts val="1200"/>
              </a:spcBef>
              <a:buFont typeface="Arial"/>
              <a:buChar char="•"/>
              <a:defRPr/>
            </a:pPr>
            <a:r>
              <a:rPr lang="en-US" sz="2800" dirty="0" smtClean="0">
                <a:solidFill>
                  <a:schemeClr val="bg1"/>
                </a:solidFill>
                <a:latin typeface="Arial" panose="020B0604020202020204" pitchFamily="34" charset="0"/>
                <a:cs typeface="Arial" panose="020B0604020202020204" pitchFamily="34" charset="0"/>
              </a:rPr>
              <a:t>Entry 2</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700" kern="0" cap="all" spc="150" dirty="0" smtClean="0">
                <a:solidFill>
                  <a:schemeClr val="tx1"/>
                </a:solidFill>
                <a:latin typeface="Arial" panose="020B0604020202020204" pitchFamily="34" charset="0"/>
                <a:cs typeface="Arial" panose="020B0604020202020204" pitchFamily="34" charset="0"/>
              </a:rPr>
              <a:t>insert name of planning document</a:t>
            </a:r>
            <a:endParaRPr lang="en-US" sz="2700" kern="0" cap="all" spc="150" dirty="0">
              <a:solidFill>
                <a:schemeClr val="tx1"/>
              </a:solidFill>
              <a:latin typeface="Arial" panose="020B0604020202020204" pitchFamily="34" charset="0"/>
              <a:cs typeface="Arial" panose="020B0604020202020204" pitchFamily="34" charset="0"/>
            </a:endParaRPr>
          </a:p>
        </p:txBody>
      </p:sp>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63</a:t>
            </a:fld>
            <a:endParaRPr lang="en-US" sz="1125" dirty="0">
              <a:solidFill>
                <a:schemeClr val="tx1"/>
              </a:solidFill>
              <a:latin typeface="Capitals"/>
              <a:cs typeface="Capitals"/>
            </a:endParaRPr>
          </a:p>
        </p:txBody>
      </p:sp>
      <p:sp>
        <p:nvSpPr>
          <p:cNvPr id="7" name="TextBox 6"/>
          <p:cNvSpPr txBox="1"/>
          <p:nvPr/>
        </p:nvSpPr>
        <p:spPr>
          <a:xfrm>
            <a:off x="516467" y="783009"/>
            <a:ext cx="8111066" cy="605524"/>
          </a:xfrm>
          <a:prstGeom prst="rect">
            <a:avLst/>
          </a:prstGeom>
          <a:noFill/>
        </p:spPr>
        <p:txBody>
          <a:bodyPr wrap="square" lIns="0" tIns="0" rIns="0" bIns="0" rtlCol="0" anchor="t">
            <a:normAutofit/>
          </a:bodyPr>
          <a:lstStyle/>
          <a:p>
            <a:pPr marL="457200" indent="-457200" algn="ctr" defTabSz="457200" fontAlgn="auto">
              <a:lnSpc>
                <a:spcPts val="3920"/>
              </a:lnSpc>
              <a:spcBef>
                <a:spcPts val="0"/>
              </a:spcBef>
              <a:spcAft>
                <a:spcPts val="0"/>
              </a:spcAft>
            </a:pPr>
            <a:r>
              <a:rPr lang="en-US" sz="2800" dirty="0" smtClean="0">
                <a:solidFill>
                  <a:srgbClr val="205595"/>
                </a:solidFill>
                <a:latin typeface="Arial" panose="020B0604020202020204" pitchFamily="34" charset="0"/>
                <a:cs typeface="Arial" panose="020B0604020202020204" pitchFamily="34" charset="0"/>
              </a:rPr>
              <a:t>Insert Section Name of Document</a:t>
            </a:r>
          </a:p>
        </p:txBody>
      </p:sp>
      <p:sp>
        <p:nvSpPr>
          <p:cNvPr id="10" name="Rounded Rectangle 9"/>
          <p:cNvSpPr/>
          <p:nvPr/>
        </p:nvSpPr>
        <p:spPr>
          <a:xfrm>
            <a:off x="4559710" y="1540933"/>
            <a:ext cx="4204110" cy="4370712"/>
          </a:xfrm>
          <a:prstGeom prst="roundRect">
            <a:avLst>
              <a:gd name="adj" fmla="val 4755"/>
            </a:avLst>
          </a:prstGeom>
          <a:solidFill>
            <a:srgbClr val="132B4A"/>
          </a:solidFill>
          <a:ln w="25400">
            <a:gradFill flip="none" rotWithShape="1">
              <a:gsLst>
                <a:gs pos="0">
                  <a:srgbClr val="132B4A"/>
                </a:gs>
                <a:gs pos="100000">
                  <a:schemeClr val="accent1"/>
                </a:gs>
              </a:gsLst>
              <a:lin ang="16200000" scaled="0"/>
              <a:tileRect/>
            </a:gra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Bef>
                <a:spcPts val="1800"/>
              </a:spcBef>
            </a:pPr>
            <a:r>
              <a:rPr lang="en-US" sz="3200" dirty="0" smtClean="0">
                <a:solidFill>
                  <a:srgbClr val="FFFFFF"/>
                </a:solidFill>
                <a:latin typeface="Arial" panose="020B0604020202020204" pitchFamily="34" charset="0"/>
                <a:cs typeface="Arial" panose="020B0604020202020204" pitchFamily="34" charset="0"/>
              </a:rPr>
              <a:t>OBJECTIVES &amp; ACTIVITIES</a:t>
            </a:r>
          </a:p>
          <a:p>
            <a:pPr marL="274320" lvl="2" indent="-274320">
              <a:lnSpc>
                <a:spcPts val="2200"/>
              </a:lnSpc>
              <a:spcBef>
                <a:spcPts val="1200"/>
              </a:spcBef>
              <a:buClr>
                <a:schemeClr val="bg1"/>
              </a:buClr>
              <a:buFont typeface="Arial"/>
              <a:buChar char="•"/>
              <a:defRPr/>
            </a:pPr>
            <a:r>
              <a:rPr lang="en-US" sz="2400" dirty="0" smtClean="0">
                <a:solidFill>
                  <a:schemeClr val="bg1"/>
                </a:solidFill>
                <a:latin typeface="Arial" panose="020B0604020202020204" pitchFamily="34" charset="0"/>
                <a:cs typeface="Arial" panose="020B0604020202020204" pitchFamily="34" charset="0"/>
              </a:rPr>
              <a:t>Entry 1</a:t>
            </a:r>
          </a:p>
          <a:p>
            <a:pPr marL="274320" lvl="2" indent="-274320">
              <a:lnSpc>
                <a:spcPts val="2200"/>
              </a:lnSpc>
              <a:spcBef>
                <a:spcPts val="1200"/>
              </a:spcBef>
              <a:buClr>
                <a:schemeClr val="bg1"/>
              </a:buClr>
              <a:buFont typeface="Arial"/>
              <a:buChar char="•"/>
              <a:defRPr/>
            </a:pPr>
            <a:r>
              <a:rPr lang="en-US" sz="2400" dirty="0" smtClean="0">
                <a:solidFill>
                  <a:schemeClr val="bg1"/>
                </a:solidFill>
                <a:latin typeface="Arial" panose="020B0604020202020204" pitchFamily="34" charset="0"/>
                <a:cs typeface="Arial" panose="020B0604020202020204" pitchFamily="34" charset="0"/>
              </a:rPr>
              <a:t>Entry 2</a:t>
            </a:r>
          </a:p>
        </p:txBody>
      </p:sp>
      <p:sp>
        <p:nvSpPr>
          <p:cNvPr id="11" name="Rounded Rectangle 10"/>
          <p:cNvSpPr/>
          <p:nvPr/>
        </p:nvSpPr>
        <p:spPr>
          <a:xfrm>
            <a:off x="380181" y="1540933"/>
            <a:ext cx="3974690" cy="4370712"/>
          </a:xfrm>
          <a:prstGeom prst="roundRect">
            <a:avLst>
              <a:gd name="adj" fmla="val 4755"/>
            </a:avLst>
          </a:prstGeom>
          <a:gradFill flip="none" rotWithShape="1">
            <a:gsLst>
              <a:gs pos="0">
                <a:schemeClr val="accent5"/>
              </a:gs>
              <a:gs pos="100000">
                <a:srgbClr val="9FD4D0"/>
              </a:gs>
            </a:gsLst>
            <a:lin ang="16200000" scaled="0"/>
            <a:tileRec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tIns="0" bIns="0" rtlCol="0" anchor="t"/>
          <a:lstStyle/>
          <a:p>
            <a:pPr algn="ctr">
              <a:spcBef>
                <a:spcPts val="1800"/>
              </a:spcBef>
            </a:pPr>
            <a:r>
              <a:rPr lang="en-US" sz="3200" dirty="0" smtClean="0">
                <a:solidFill>
                  <a:schemeClr val="tx1"/>
                </a:solidFill>
                <a:latin typeface="Arial" panose="020B0604020202020204" pitchFamily="34" charset="0"/>
                <a:cs typeface="Arial" panose="020B0604020202020204" pitchFamily="34" charset="0"/>
              </a:rPr>
              <a:t>ALLIES &amp; TARGETS</a:t>
            </a:r>
          </a:p>
          <a:p>
            <a:pPr marL="274320" lvl="2" indent="-274320">
              <a:lnSpc>
                <a:spcPts val="2200"/>
              </a:lnSpc>
              <a:spcBef>
                <a:spcPts val="1200"/>
              </a:spcBef>
              <a:buFont typeface="Arial"/>
              <a:buChar char="•"/>
              <a:defRPr/>
            </a:pPr>
            <a:r>
              <a:rPr lang="en-US" sz="2400" dirty="0" smtClean="0">
                <a:solidFill>
                  <a:schemeClr val="tx1"/>
                </a:solidFill>
                <a:latin typeface="Arial" panose="020B0604020202020204" pitchFamily="34" charset="0"/>
                <a:cs typeface="Arial" panose="020B0604020202020204" pitchFamily="34" charset="0"/>
              </a:rPr>
              <a:t>Entry 1</a:t>
            </a:r>
          </a:p>
          <a:p>
            <a:pPr marL="274320" lvl="2" indent="-274320">
              <a:lnSpc>
                <a:spcPts val="2200"/>
              </a:lnSpc>
              <a:spcBef>
                <a:spcPts val="1200"/>
              </a:spcBef>
              <a:buFont typeface="Arial"/>
              <a:buChar char="•"/>
              <a:defRPr/>
            </a:pPr>
            <a:r>
              <a:rPr lang="en-US" sz="2400" dirty="0" smtClean="0">
                <a:solidFill>
                  <a:schemeClr val="tx1"/>
                </a:solidFill>
                <a:latin typeface="Arial" panose="020B0604020202020204" pitchFamily="34" charset="0"/>
                <a:cs typeface="Arial" panose="020B0604020202020204" pitchFamily="34" charset="0"/>
              </a:rPr>
              <a:t>Entry 2</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91440" tIns="0" rIns="0" bIns="0" rtlCol="0" anchor="ctr"/>
          <a:lstStyle/>
          <a:p>
            <a:r>
              <a:rPr lang="en-US" sz="2700" kern="0" cap="all" spc="150" dirty="0" smtClean="0">
                <a:solidFill>
                  <a:schemeClr val="tx1"/>
                </a:solidFill>
                <a:latin typeface="Berthold City Bold"/>
                <a:cs typeface="Berthold City Bold"/>
              </a:rPr>
              <a:t>  </a:t>
            </a:r>
            <a:r>
              <a:rPr lang="en-US" sz="2700" kern="0" cap="all" spc="150" dirty="0" smtClean="0">
                <a:solidFill>
                  <a:schemeClr val="tx1"/>
                </a:solidFill>
                <a:latin typeface="Arial" panose="020B0604020202020204" pitchFamily="34" charset="0"/>
                <a:cs typeface="Arial" panose="020B0604020202020204" pitchFamily="34" charset="0"/>
              </a:rPr>
              <a:t>action plan development</a:t>
            </a:r>
            <a:endParaRPr lang="en-US" sz="27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64</a:t>
            </a:fld>
            <a:endParaRPr lang="en-US" sz="1125" dirty="0">
              <a:solidFill>
                <a:schemeClr val="tx1"/>
              </a:solidFill>
              <a:latin typeface="Capitals"/>
              <a:cs typeface="Capitals"/>
            </a:endParaRPr>
          </a:p>
        </p:txBody>
      </p:sp>
      <p:sp>
        <p:nvSpPr>
          <p:cNvPr id="9" name="TextBox 8"/>
          <p:cNvSpPr txBox="1"/>
          <p:nvPr/>
        </p:nvSpPr>
        <p:spPr>
          <a:xfrm>
            <a:off x="434258" y="1923974"/>
            <a:ext cx="8234516" cy="2554545"/>
          </a:xfrm>
          <a:prstGeom prst="rect">
            <a:avLst/>
          </a:prstGeom>
          <a:noFill/>
        </p:spPr>
        <p:txBody>
          <a:bodyPr wrap="square" rtlCol="0">
            <a:spAutoFit/>
          </a:bodyPr>
          <a:lstStyle/>
          <a:p>
            <a:pPr algn="ctr">
              <a:defRPr/>
            </a:pPr>
            <a:r>
              <a:rPr lang="en-US" sz="4000" dirty="0" smtClean="0">
                <a:latin typeface="Arial" panose="020B0604020202020204" pitchFamily="34" charset="0"/>
                <a:cs typeface="Arial" panose="020B0604020202020204" pitchFamily="34" charset="0"/>
              </a:rPr>
              <a:t>Complete the planning and implementation plan for the issues addressed in the community improvement </a:t>
            </a:r>
            <a:r>
              <a:rPr lang="en-US" sz="4000" dirty="0" err="1" smtClean="0">
                <a:latin typeface="Arial" panose="020B0604020202020204" pitchFamily="34" charset="0"/>
                <a:cs typeface="Arial" panose="020B0604020202020204" pitchFamily="34" charset="0"/>
              </a:rPr>
              <a:t>project(s</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91440" tIns="0" rIns="0" bIns="0" rtlCol="0" anchor="ctr"/>
          <a:lstStyle/>
          <a:p>
            <a:r>
              <a:rPr lang="en-US" sz="2700" kern="0" cap="all" spc="150" dirty="0" smtClean="0">
                <a:solidFill>
                  <a:schemeClr val="tx1"/>
                </a:solidFill>
                <a:latin typeface="Arial" panose="020B0604020202020204" pitchFamily="34" charset="0"/>
                <a:cs typeface="Arial" panose="020B0604020202020204" pitchFamily="34" charset="0"/>
              </a:rPr>
              <a:t>  sample implementation plan</a:t>
            </a:r>
            <a:endParaRPr lang="en-US" sz="27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65</a:t>
            </a:fld>
            <a:endParaRPr lang="en-US" sz="1125" dirty="0">
              <a:solidFill>
                <a:schemeClr val="tx1"/>
              </a:solidFill>
              <a:latin typeface="Capitals"/>
              <a:cs typeface="Capitals"/>
            </a:endParaRPr>
          </a:p>
        </p:txBody>
      </p:sp>
      <p:pic>
        <p:nvPicPr>
          <p:cNvPr id="7" name="Picture 3" descr="Action Plan Template.JPG"/>
          <p:cNvPicPr>
            <a:picLocks noChangeAspect="1"/>
          </p:cNvPicPr>
          <p:nvPr/>
        </p:nvPicPr>
        <p:blipFill>
          <a:blip r:embed="rId3">
            <a:lum/>
            <a:extLst>
              <a:ext uri="{28A0092B-C50C-407E-A947-70E740481C1C}">
                <a14:useLocalDpi xmlns:a14="http://schemas.microsoft.com/office/drawing/2010/main" val="0"/>
              </a:ext>
            </a:extLst>
          </a:blip>
          <a:srcRect/>
          <a:stretch>
            <a:fillRect/>
          </a:stretch>
        </p:blipFill>
        <p:spPr bwMode="auto">
          <a:xfrm>
            <a:off x="1066800" y="858520"/>
            <a:ext cx="7010400" cy="5140961"/>
          </a:xfrm>
          <a:prstGeom prst="roundRect">
            <a:avLst>
              <a:gd name="adj" fmla="val 3307"/>
            </a:avLst>
          </a:prstGeom>
          <a:ln w="25400">
            <a:solidFill>
              <a:srgbClr val="008000"/>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91440" tIns="0" rIns="0" bIns="0" rtlCol="0" anchor="ctr"/>
          <a:lstStyle/>
          <a:p>
            <a:r>
              <a:rPr lang="en-US" sz="2700" kern="0" cap="all" spc="150" dirty="0" smtClean="0">
                <a:solidFill>
                  <a:schemeClr val="tx1"/>
                </a:solidFill>
                <a:latin typeface="Berthold City Bold"/>
                <a:cs typeface="Berthold City Bold"/>
              </a:rPr>
              <a:t>  </a:t>
            </a:r>
            <a:r>
              <a:rPr lang="en-US" sz="2700" kern="0" cap="all" spc="150" dirty="0" smtClean="0">
                <a:solidFill>
                  <a:schemeClr val="tx1"/>
                </a:solidFill>
                <a:latin typeface="Arial" panose="020B0604020202020204" pitchFamily="34" charset="0"/>
                <a:cs typeface="Arial" panose="020B0604020202020204" pitchFamily="34" charset="0"/>
              </a:rPr>
              <a:t>conclusion</a:t>
            </a:r>
            <a:endParaRPr lang="en-US" sz="2700" kern="0" cap="all" spc="150" dirty="0">
              <a:solidFill>
                <a:schemeClr val="tx1"/>
              </a:solidFill>
              <a:latin typeface="Arial" panose="020B0604020202020204" pitchFamily="34" charset="0"/>
              <a:cs typeface="Arial" panose="020B0604020202020204" pitchFamily="34" charset="0"/>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66</a:t>
            </a:fld>
            <a:endParaRPr lang="en-US" sz="1125" dirty="0">
              <a:solidFill>
                <a:schemeClr val="tx1"/>
              </a:solidFill>
              <a:latin typeface="Capitals"/>
              <a:cs typeface="Capitals"/>
            </a:endParaRPr>
          </a:p>
        </p:txBody>
      </p:sp>
      <p:grpSp>
        <p:nvGrpSpPr>
          <p:cNvPr id="11" name="Group 10"/>
          <p:cNvGrpSpPr/>
          <p:nvPr/>
        </p:nvGrpSpPr>
        <p:grpSpPr>
          <a:xfrm>
            <a:off x="700252" y="1687871"/>
            <a:ext cx="7743497" cy="3482258"/>
            <a:chOff x="615585" y="1687871"/>
            <a:chExt cx="7743497" cy="3482258"/>
          </a:xfrm>
        </p:grpSpPr>
        <p:sp>
          <p:nvSpPr>
            <p:cNvPr id="8" name="Rounded Rectangle 7"/>
            <p:cNvSpPr/>
            <p:nvPr/>
          </p:nvSpPr>
          <p:spPr>
            <a:xfrm>
              <a:off x="615585" y="1687871"/>
              <a:ext cx="3162710" cy="3482258"/>
            </a:xfrm>
            <a:prstGeom prst="roundRect">
              <a:avLst>
                <a:gd name="adj" fmla="val 3460"/>
              </a:avLst>
            </a:prstGeom>
            <a:gradFill flip="none" rotWithShape="1">
              <a:gsLst>
                <a:gs pos="0">
                  <a:srgbClr val="791344"/>
                </a:gs>
                <a:gs pos="100000">
                  <a:srgbClr val="C0587C"/>
                </a:gs>
              </a:gsLst>
              <a:lin ang="16200000" scaled="0"/>
              <a:tileRec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91440" indent="-91440" algn="ctr"/>
              <a:r>
                <a:rPr lang="en-US" b="1" dirty="0" smtClean="0">
                  <a:solidFill>
                    <a:schemeClr val="bg1"/>
                  </a:solidFill>
                  <a:latin typeface="Arial" panose="020B0604020202020204" pitchFamily="34" charset="0"/>
                  <a:cs typeface="Arial" panose="020B0604020202020204" pitchFamily="34" charset="0"/>
                </a:rPr>
                <a:t>HOMEWORK OPTIONS</a:t>
              </a:r>
              <a:endParaRPr lang="en-US" sz="1200" dirty="0" smtClean="0">
                <a:solidFill>
                  <a:schemeClr val="bg1"/>
                </a:solidFill>
                <a:latin typeface="Arial" panose="020B0604020202020204" pitchFamily="34" charset="0"/>
                <a:cs typeface="Arial" panose="020B0604020202020204" pitchFamily="34" charset="0"/>
              </a:endParaRPr>
            </a:p>
            <a:p>
              <a:pPr marL="274320" indent="-274320">
                <a:lnSpc>
                  <a:spcPts val="2200"/>
                </a:lnSpc>
                <a:spcBef>
                  <a:spcPts val="1200"/>
                </a:spcBef>
                <a:buFont typeface="Arial"/>
                <a:buChar char="•"/>
              </a:pPr>
              <a:r>
                <a:rPr lang="en-US" dirty="0" smtClean="0">
                  <a:solidFill>
                    <a:schemeClr val="bg1"/>
                  </a:solidFill>
                  <a:latin typeface="Arial" panose="020B0604020202020204" pitchFamily="34" charset="0"/>
                  <a:cs typeface="Arial" panose="020B0604020202020204" pitchFamily="34" charset="0"/>
                </a:rPr>
                <a:t>Brainstorm Community Presentation (e.g. music, food, type of invitations, media outreach)</a:t>
              </a:r>
            </a:p>
            <a:p>
              <a:pPr marL="274320" indent="-274320">
                <a:lnSpc>
                  <a:spcPts val="2200"/>
                </a:lnSpc>
                <a:spcBef>
                  <a:spcPts val="1200"/>
                </a:spcBef>
                <a:buFont typeface="Arial"/>
                <a:buChar char="•"/>
              </a:pPr>
              <a:r>
                <a:rPr lang="en-US" dirty="0" smtClean="0">
                  <a:solidFill>
                    <a:schemeClr val="bg1"/>
                  </a:solidFill>
                  <a:latin typeface="Arial" panose="020B0604020202020204" pitchFamily="34" charset="0"/>
                  <a:cs typeface="Arial" panose="020B0604020202020204" pitchFamily="34" charset="0"/>
                </a:rPr>
                <a:t>Identify 5 people in the community you would like to invite to the Community Presentation and Celebration</a:t>
              </a:r>
            </a:p>
            <a:p>
              <a:pPr marL="274320" indent="-274320">
                <a:lnSpc>
                  <a:spcPts val="2200"/>
                </a:lnSpc>
                <a:spcBef>
                  <a:spcPts val="1200"/>
                </a:spcBef>
                <a:buFont typeface="Arial"/>
                <a:buChar char="•"/>
              </a:pPr>
              <a:endParaRPr lang="en-US" dirty="0" smtClean="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4155382" y="1936284"/>
              <a:ext cx="4203700" cy="2985433"/>
            </a:xfrm>
            <a:prstGeom prst="rect">
              <a:avLst/>
            </a:prstGeom>
            <a:noFill/>
          </p:spPr>
          <p:txBody>
            <a:bodyPr wrap="square" rtlCol="0">
              <a:spAutoFit/>
            </a:bodyPr>
            <a:lstStyle/>
            <a:p>
              <a:r>
                <a:rPr lang="en-US" sz="4800" dirty="0" smtClean="0">
                  <a:solidFill>
                    <a:srgbClr val="791344"/>
                  </a:solidFill>
                  <a:latin typeface="Arial" panose="020B0604020202020204" pitchFamily="34" charset="0"/>
                  <a:cs typeface="Arial" panose="020B0604020202020204" pitchFamily="34" charset="0"/>
                </a:rPr>
                <a:t>Thank You!</a:t>
              </a:r>
            </a:p>
            <a:p>
              <a:endParaRPr lang="en-US" sz="3200" dirty="0" smtClean="0">
                <a:solidFill>
                  <a:srgbClr val="73B632"/>
                </a:solidFill>
                <a:latin typeface="Arial" panose="020B0604020202020204" pitchFamily="34" charset="0"/>
                <a:cs typeface="Arial" panose="020B0604020202020204" pitchFamily="34" charset="0"/>
              </a:endParaRPr>
            </a:p>
            <a:p>
              <a:pPr>
                <a:buFont typeface="Arial"/>
                <a:buChar char="•"/>
              </a:pPr>
              <a:r>
                <a:rPr lang="en-US" sz="3600" dirty="0" smtClean="0">
                  <a:latin typeface="Arial" panose="020B0604020202020204" pitchFamily="34" charset="0"/>
                  <a:cs typeface="Arial" panose="020B0604020202020204" pitchFamily="34" charset="0"/>
                </a:rPr>
                <a:t> Questions?</a:t>
              </a:r>
            </a:p>
            <a:p>
              <a:pPr>
                <a:buFont typeface="Arial"/>
                <a:buChar char="•"/>
              </a:pPr>
              <a:endParaRPr lang="en-US" sz="3600" dirty="0" smtClean="0">
                <a:latin typeface="Arial" panose="020B0604020202020204" pitchFamily="34" charset="0"/>
                <a:cs typeface="Arial" panose="020B0604020202020204" pitchFamily="34" charset="0"/>
              </a:endParaRPr>
            </a:p>
            <a:p>
              <a:pPr>
                <a:buFont typeface="Arial"/>
                <a:buChar char="•"/>
              </a:pPr>
              <a:r>
                <a:rPr lang="en-US" sz="3600" dirty="0" smtClean="0">
                  <a:latin typeface="Arial" panose="020B0604020202020204" pitchFamily="34" charset="0"/>
                  <a:cs typeface="Arial" panose="020B0604020202020204" pitchFamily="34" charset="0"/>
                </a:rPr>
                <a:t> Comments?</a:t>
              </a:r>
              <a:endParaRPr lang="en-US" sz="3600" dirty="0">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a:t>
            </a:r>
            <a:r>
              <a:rPr lang="en-US" sz="2700" cap="all" spc="100" dirty="0" smtClean="0">
                <a:solidFill>
                  <a:schemeClr val="tx1"/>
                </a:solidFill>
                <a:latin typeface="Arial" panose="020B0604020202020204" pitchFamily="34" charset="0"/>
                <a:cs typeface="Arial" panose="020B0604020202020204" pitchFamily="34" charset="0"/>
              </a:rPr>
              <a:t>the collective vision</a:t>
            </a:r>
            <a:endParaRPr lang="en-US" sz="2700" cap="all" spc="100" dirty="0">
              <a:solidFill>
                <a:schemeClr val="tx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7</a:t>
            </a:fld>
            <a:endParaRPr lang="en-US" sz="1125" dirty="0">
              <a:solidFill>
                <a:schemeClr val="tx1"/>
              </a:solidFill>
              <a:latin typeface="Capitals"/>
              <a:cs typeface="Capitals"/>
            </a:endParaRPr>
          </a:p>
        </p:txBody>
      </p:sp>
      <p:pic>
        <p:nvPicPr>
          <p:cNvPr id="8" name="Content Placeholder 3" descr="CommunityVisioning2.jpg"/>
          <p:cNvPicPr>
            <a:picLocks noChangeAspect="1"/>
          </p:cNvPicPr>
          <p:nvPr/>
        </p:nvPicPr>
        <p:blipFill>
          <a:blip r:embed="rId2">
            <a:lum/>
            <a:extLst>
              <a:ext uri="{28A0092B-C50C-407E-A947-70E740481C1C}">
                <a14:useLocalDpi xmlns:a14="http://schemas.microsoft.com/office/drawing/2010/main" val="0"/>
              </a:ext>
            </a:extLst>
          </a:blip>
          <a:stretch>
            <a:fillRect/>
          </a:stretch>
        </p:blipFill>
        <p:spPr bwMode="auto">
          <a:xfrm>
            <a:off x="908935" y="1073355"/>
            <a:ext cx="7595609" cy="4735871"/>
          </a:xfrm>
          <a:prstGeom prst="roundRect">
            <a:avLst>
              <a:gd name="adj" fmla="val 3307"/>
            </a:avLst>
          </a:prstGeom>
          <a:ln w="25400">
            <a:solidFill>
              <a:srgbClr val="E78E23"/>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8</a:t>
            </a:fld>
            <a:endParaRPr lang="en-US" sz="1125" dirty="0">
              <a:solidFill>
                <a:schemeClr val="tx1"/>
              </a:solidFill>
              <a:latin typeface="Capitals"/>
              <a:cs typeface="Capitals"/>
            </a:endParaRPr>
          </a:p>
        </p:txBody>
      </p:sp>
      <p:sp>
        <p:nvSpPr>
          <p:cNvPr id="11" name="Rounded Rectangle 10"/>
          <p:cNvSpPr/>
          <p:nvPr/>
        </p:nvSpPr>
        <p:spPr>
          <a:xfrm>
            <a:off x="533400" y="876300"/>
            <a:ext cx="4102100" cy="5105400"/>
          </a:xfrm>
          <a:prstGeom prst="roundRect">
            <a:avLst>
              <a:gd name="adj" fmla="val 3262"/>
            </a:avLst>
          </a:prstGeom>
          <a:gradFill flip="none" rotWithShape="1">
            <a:gsLst>
              <a:gs pos="0">
                <a:schemeClr val="accent5"/>
              </a:gs>
              <a:gs pos="100000">
                <a:srgbClr val="9FD4D0"/>
              </a:gs>
            </a:gsLst>
            <a:lin ang="16200000" scaled="0"/>
            <a:tileRec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91440" indent="-91440" algn="ctr">
              <a:lnSpc>
                <a:spcPts val="9000"/>
              </a:lnSpc>
            </a:pPr>
            <a:r>
              <a:rPr lang="en-US" sz="8000" b="1" dirty="0" smtClean="0">
                <a:solidFill>
                  <a:schemeClr val="tx1"/>
                </a:solidFill>
                <a:latin typeface="Arial" panose="020B0604020202020204" pitchFamily="34" charset="0"/>
                <a:cs typeface="Arial" panose="020B0604020202020204" pitchFamily="34" charset="0"/>
              </a:rPr>
              <a:t>IT’S TIME </a:t>
            </a:r>
          </a:p>
          <a:p>
            <a:pPr marL="91440" indent="-91440" algn="ctr">
              <a:lnSpc>
                <a:spcPts val="9000"/>
              </a:lnSpc>
            </a:pPr>
            <a:r>
              <a:rPr lang="en-US" sz="8000" b="1" dirty="0" smtClean="0">
                <a:solidFill>
                  <a:schemeClr val="tx1"/>
                </a:solidFill>
                <a:latin typeface="Arial" panose="020B0604020202020204" pitchFamily="34" charset="0"/>
                <a:cs typeface="Arial" panose="020B0604020202020204" pitchFamily="34" charset="0"/>
              </a:rPr>
              <a:t>FOR A BR</a:t>
            </a:r>
            <a:r>
              <a:rPr lang="en-US" sz="8000" b="1" spc="260" dirty="0" smtClean="0">
                <a:solidFill>
                  <a:schemeClr val="tx1"/>
                </a:solidFill>
                <a:latin typeface="Arial" panose="020B0604020202020204" pitchFamily="34" charset="0"/>
                <a:cs typeface="Arial" panose="020B0604020202020204" pitchFamily="34" charset="0"/>
              </a:rPr>
              <a:t>EA</a:t>
            </a:r>
            <a:r>
              <a:rPr lang="en-US" sz="8000" b="1" dirty="0" smtClean="0">
                <a:solidFill>
                  <a:schemeClr val="tx1"/>
                </a:solidFill>
                <a:latin typeface="Arial" panose="020B0604020202020204" pitchFamily="34" charset="0"/>
                <a:cs typeface="Arial" panose="020B0604020202020204" pitchFamily="34" charset="0"/>
              </a:rPr>
              <a:t>K</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9077" y="927976"/>
            <a:ext cx="3645122" cy="3669423"/>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8146" y="4814401"/>
            <a:ext cx="926984" cy="9269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a:t>
            </a:r>
            <a:r>
              <a:rPr lang="en-US" sz="2700" cap="all" spc="100" dirty="0" smtClean="0">
                <a:solidFill>
                  <a:schemeClr val="tx1"/>
                </a:solidFill>
                <a:latin typeface="Arial" panose="020B0604020202020204" pitchFamily="34" charset="0"/>
                <a:cs typeface="Arial" panose="020B0604020202020204" pitchFamily="34" charset="0"/>
              </a:rPr>
              <a:t>creating recommendations</a:t>
            </a:r>
            <a:endParaRPr lang="en-US" sz="2700" cap="all" spc="100" dirty="0">
              <a:solidFill>
                <a:schemeClr val="tx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9</a:t>
            </a:fld>
            <a:endParaRPr lang="en-US" sz="1125" dirty="0">
              <a:solidFill>
                <a:schemeClr val="tx1"/>
              </a:solidFill>
              <a:latin typeface="Capitals"/>
              <a:cs typeface="Capitals"/>
            </a:endParaRPr>
          </a:p>
        </p:txBody>
      </p:sp>
      <p:sp>
        <p:nvSpPr>
          <p:cNvPr id="9" name="Rectangle 8"/>
          <p:cNvSpPr/>
          <p:nvPr/>
        </p:nvSpPr>
        <p:spPr>
          <a:xfrm>
            <a:off x="344129" y="1659285"/>
            <a:ext cx="8455742" cy="3046988"/>
          </a:xfrm>
          <a:prstGeom prst="rect">
            <a:avLst/>
          </a:prstGeom>
        </p:spPr>
        <p:txBody>
          <a:bodyPr wrap="square">
            <a:spAutoFit/>
          </a:bodyPr>
          <a:lstStyle/>
          <a:p>
            <a:pPr marL="342900" indent="-342900">
              <a:buFont typeface="Wingdings 2" pitchFamily="18" charset="2"/>
              <a:buAutoNum type="arabicPeriod"/>
              <a:defRPr/>
            </a:pPr>
            <a:r>
              <a:rPr lang="en-US" sz="2400" dirty="0" smtClean="0">
                <a:latin typeface="Arial" panose="020B0604020202020204" pitchFamily="34" charset="0"/>
                <a:cs typeface="Arial" panose="020B0604020202020204" pitchFamily="34" charset="0"/>
              </a:rPr>
              <a:t>Review potential policies for food environment as options for the </a:t>
            </a:r>
            <a:r>
              <a:rPr lang="en-US" sz="2400" dirty="0" smtClean="0">
                <a:latin typeface="Arial" panose="020B0604020202020204" pitchFamily="34" charset="0"/>
                <a:cs typeface="Arial" panose="020B0604020202020204" pitchFamily="34" charset="0"/>
              </a:rPr>
              <a:t>CIP</a:t>
            </a:r>
            <a:endParaRPr lang="en-US" sz="2400" dirty="0" smtClean="0">
              <a:latin typeface="Arial" panose="020B0604020202020204" pitchFamily="34" charset="0"/>
              <a:cs typeface="Arial" panose="020B0604020202020204" pitchFamily="34" charset="0"/>
            </a:endParaRPr>
          </a:p>
          <a:p>
            <a:pPr>
              <a:defRPr/>
            </a:pPr>
            <a:endParaRPr lang="en-US" sz="2400" dirty="0" smtClean="0">
              <a:latin typeface="Arial" panose="020B0604020202020204" pitchFamily="34" charset="0"/>
              <a:cs typeface="Arial" panose="020B0604020202020204" pitchFamily="34" charset="0"/>
            </a:endParaRPr>
          </a:p>
          <a:p>
            <a:pPr marL="342900" indent="-342900">
              <a:buFont typeface="Wingdings 2" pitchFamily="18" charset="2"/>
              <a:buAutoNum type="arabicPeriod"/>
              <a:defRPr/>
            </a:pPr>
            <a:r>
              <a:rPr lang="en-US" sz="2400" dirty="0" smtClean="0">
                <a:latin typeface="Arial" panose="020B0604020202020204" pitchFamily="34" charset="0"/>
                <a:cs typeface="Arial" panose="020B0604020202020204" pitchFamily="34" charset="0"/>
              </a:rPr>
              <a:t>Review </a:t>
            </a:r>
            <a:r>
              <a:rPr lang="en-US" sz="2400" dirty="0" err="1" smtClean="0">
                <a:latin typeface="Arial" panose="020B0604020202020204" pitchFamily="34" charset="0"/>
                <a:cs typeface="Arial" panose="020B0604020202020204" pitchFamily="34" charset="0"/>
              </a:rPr>
              <a:t>walkability</a:t>
            </a:r>
            <a:r>
              <a:rPr lang="en-US" sz="2400" dirty="0" smtClean="0">
                <a:latin typeface="Arial" panose="020B0604020202020204" pitchFamily="34" charset="0"/>
                <a:cs typeface="Arial" panose="020B0604020202020204" pitchFamily="34" charset="0"/>
              </a:rPr>
              <a:t> and crime prevention through environmental design strategies as options for the CIP</a:t>
            </a:r>
          </a:p>
          <a:p>
            <a:pPr marL="342900" indent="-342900">
              <a:buFont typeface="Wingdings 2" pitchFamily="18" charset="2"/>
              <a:buAutoNum type="arabicPeriod"/>
              <a:defRPr/>
            </a:pPr>
            <a:endParaRPr lang="en-US" sz="2400" dirty="0" smtClean="0">
              <a:latin typeface="Arial" panose="020B0604020202020204" pitchFamily="34" charset="0"/>
              <a:cs typeface="Arial" panose="020B0604020202020204" pitchFamily="34" charset="0"/>
            </a:endParaRPr>
          </a:p>
          <a:p>
            <a:pPr marL="342900" indent="-342900">
              <a:buFont typeface="Wingdings 2" pitchFamily="18" charset="2"/>
              <a:buAutoNum type="arabicPeriod"/>
              <a:defRPr/>
            </a:pPr>
            <a:r>
              <a:rPr lang="en-US" sz="2400" dirty="0" smtClean="0">
                <a:latin typeface="Arial" panose="020B0604020202020204" pitchFamily="34" charset="0"/>
                <a:cs typeface="Arial" panose="020B0604020202020204" pitchFamily="34" charset="0"/>
              </a:rPr>
              <a:t>Use strategies to assist in identifying recommendations FOR INCLUSION in (CIP) Action plan</a:t>
            </a:r>
            <a:endParaRPr lang="en-US" sz="2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205595"/>
      </a:accent1>
      <a:accent2>
        <a:srgbClr val="3E2716"/>
      </a:accent2>
      <a:accent3>
        <a:srgbClr val="73B632"/>
      </a:accent3>
      <a:accent4>
        <a:srgbClr val="441A66"/>
      </a:accent4>
      <a:accent5>
        <a:srgbClr val="0098BA"/>
      </a:accent5>
      <a:accent6>
        <a:srgbClr val="DA512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A0D5FD46711794DAECE7A65E950DCDD" ma:contentTypeVersion="0" ma:contentTypeDescription="Create a new document." ma:contentTypeScope="" ma:versionID="d3042f921e3debcb08b609b038a54aa3">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AA0BE88-F45E-49A2-83C8-AFF1FB0EBBF9}">
  <ds:schemaRefs>
    <ds:schemaRef ds:uri="http://schemas.microsoft.com/sharepoint/v3/contenttype/forms"/>
  </ds:schemaRefs>
</ds:datastoreItem>
</file>

<file path=customXml/itemProps2.xml><?xml version="1.0" encoding="utf-8"?>
<ds:datastoreItem xmlns:ds="http://schemas.openxmlformats.org/officeDocument/2006/customXml" ds:itemID="{598A990F-1E31-42B8-9005-CCF54394ED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08F5D4DE-DDF9-4A6C-821B-3CBC0D495549}">
  <ds:schemaRefs>
    <ds:schemaRef ds:uri="http://purl.org/dc/terms/"/>
    <ds:schemaRef ds:uri="http://schemas.microsoft.com/office/2006/documentManagement/types"/>
    <ds:schemaRef ds:uri="http://schemas.microsoft.com/office/2006/metadata/properties"/>
    <ds:schemaRef ds:uri="http://www.w3.org/XML/1998/namespace"/>
    <ds:schemaRef ds:uri="http://purl.org/dc/elements/1.1/"/>
    <ds:schemaRef ds:uri="http://schemas.microsoft.com/office/infopath/2007/PartnerControls"/>
    <ds:schemaRef ds:uri="http://purl.org/dc/dcmityp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13930</TotalTime>
  <Words>1615</Words>
  <Application>Microsoft Office PowerPoint</Application>
  <PresentationFormat>On-screen Show (4:3)</PresentationFormat>
  <Paragraphs>403</Paragraphs>
  <Slides>66</Slides>
  <Notes>45</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Freemind Graphx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Jacob Bascle</dc:creator>
  <cp:lastModifiedBy>Hanna Kite</cp:lastModifiedBy>
  <cp:revision>256</cp:revision>
  <dcterms:created xsi:type="dcterms:W3CDTF">2012-06-29T04:43:48Z</dcterms:created>
  <dcterms:modified xsi:type="dcterms:W3CDTF">2014-09-19T23:37:37Z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0x0101003A0D5FD46711794DAECE7A65E950DCDD</vt:lpwstr>
  </property>
</Properties>
</file>