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entation.xml" ContentType="application/vnd.openxmlformats-officedocument.presentationml.presentation.main+xml"/>
  <Override PartName="/ppt/slideLayouts/slideLayout5.xml" ContentType="application/vnd.openxmlformats-officedocument.presentationml.slideLayout+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notesSlides/notesSlide10.xml" ContentType="application/vnd.openxmlformats-officedocument.presentationml.notesSlide+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notesMasters/notesMaster1.xml" ContentType="application/vnd.openxmlformats-officedocument.presentationml.notes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ppt/metadata" ContentType="application/binary"/>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9"/>
  </p:notesMasterIdLst>
  <p:sldIdLst>
    <p:sldId id="256" r:id="rId2"/>
    <p:sldId id="257" r:id="rId3"/>
    <p:sldId id="260" r:id="rId4"/>
    <p:sldId id="258" r:id="rId5"/>
    <p:sldId id="259" r:id="rId6"/>
    <p:sldId id="261" r:id="rId7"/>
    <p:sldId id="262" r:id="rId8"/>
    <p:sldId id="263" r:id="rId9"/>
    <p:sldId id="265" r:id="rId10"/>
    <p:sldId id="266" r:id="rId11"/>
    <p:sldId id="268" r:id="rId12"/>
    <p:sldId id="267" r:id="rId13"/>
    <p:sldId id="274" r:id="rId14"/>
    <p:sldId id="270" r:id="rId15"/>
    <p:sldId id="271" r:id="rId16"/>
    <p:sldId id="272" r:id="rId17"/>
    <p:sldId id="273" r:id="rId18"/>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1" roundtripDataSignature="AMtx7mhI072HErqiZcu3JUs1q8FF4YxYcg=="/>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Terri Foster"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0500"/>
    <a:srgbClr val="A1490C"/>
    <a:srgbClr val="8B2300"/>
    <a:srgbClr val="C4161C"/>
    <a:srgbClr val="FFF2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5266"/>
    <p:restoredTop sz="81888" autoAdjust="0"/>
  </p:normalViewPr>
  <p:slideViewPr>
    <p:cSldViewPr snapToGrid="0">
      <p:cViewPr varScale="1">
        <p:scale>
          <a:sx n="164" d="100"/>
          <a:sy n="164" d="100"/>
        </p:scale>
        <p:origin x="3496" y="184"/>
      </p:cViewPr>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customschemas.google.com/relationships/presentationmetadata" Target="meta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28" Type="http://schemas.openxmlformats.org/officeDocument/2006/relationships/customXml" Target="../customXml/item2.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 Id="rId27" Type="http://schemas.openxmlformats.org/officeDocument/2006/relationships/customXml" Target="../customXml/item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p>
        </p:txBody>
      </p:sp>
      <p:sp>
        <p:nvSpPr>
          <p:cNvPr id="87" name="Google Shape;87;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Google Shape;155;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56" name="Google Shape;156;p1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p>
        </p:txBody>
      </p:sp>
      <p:sp>
        <p:nvSpPr>
          <p:cNvPr id="157" name="Google Shape;157;p10: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10</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8"/>
        <p:cNvGrpSpPr/>
        <p:nvPr/>
      </p:nvGrpSpPr>
      <p:grpSpPr>
        <a:xfrm>
          <a:off x="0" y="0"/>
          <a:ext cx="0" cy="0"/>
          <a:chOff x="0" y="0"/>
          <a:chExt cx="0" cy="0"/>
        </a:xfrm>
      </p:grpSpPr>
      <p:sp>
        <p:nvSpPr>
          <p:cNvPr id="169" name="Google Shape;169;p1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70" name="Google Shape;170;p1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p>
        </p:txBody>
      </p:sp>
      <p:sp>
        <p:nvSpPr>
          <p:cNvPr id="171" name="Google Shape;171;p1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11</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1"/>
        <p:cNvGrpSpPr/>
        <p:nvPr/>
      </p:nvGrpSpPr>
      <p:grpSpPr>
        <a:xfrm>
          <a:off x="0" y="0"/>
          <a:ext cx="0" cy="0"/>
          <a:chOff x="0" y="0"/>
          <a:chExt cx="0" cy="0"/>
        </a:xfrm>
      </p:grpSpPr>
      <p:sp>
        <p:nvSpPr>
          <p:cNvPr id="162" name="Google Shape;162;p1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63" name="Google Shape;163;p1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200"/>
              <a:buFont typeface="Calibri"/>
              <a:buNone/>
            </a:pPr>
            <a:r>
              <a:rPr lang="en-US" dirty="0"/>
              <a:t>Image ideas:</a:t>
            </a:r>
          </a:p>
          <a:p>
            <a:pPr marL="0" marR="0" lvl="0" indent="0" algn="l" rtl="0">
              <a:lnSpc>
                <a:spcPct val="100000"/>
              </a:lnSpc>
              <a:spcBef>
                <a:spcPts val="0"/>
              </a:spcBef>
              <a:spcAft>
                <a:spcPts val="0"/>
              </a:spcAft>
              <a:buClr>
                <a:schemeClr val="dk1"/>
              </a:buClr>
              <a:buSzPts val="1200"/>
              <a:buFont typeface="Calibri"/>
              <a:buNone/>
            </a:pPr>
            <a:r>
              <a:rPr lang="en-US" dirty="0"/>
              <a:t>1) Show a person with the symptoms and use arrows/labels to point them out</a:t>
            </a:r>
          </a:p>
          <a:p>
            <a:pPr marL="0" lvl="0" indent="0" algn="l" rtl="0">
              <a:lnSpc>
                <a:spcPct val="100000"/>
              </a:lnSpc>
              <a:spcBef>
                <a:spcPts val="0"/>
              </a:spcBef>
              <a:spcAft>
                <a:spcPts val="0"/>
              </a:spcAft>
              <a:buSzPts val="1400"/>
              <a:buNone/>
            </a:pPr>
            <a:r>
              <a:rPr lang="en-US" dirty="0"/>
              <a:t>2) Person with red, damp skin</a:t>
            </a:r>
          </a:p>
          <a:p>
            <a:pPr marL="0" lvl="0" indent="0" algn="l" rtl="0">
              <a:lnSpc>
                <a:spcPct val="100000"/>
              </a:lnSpc>
              <a:spcBef>
                <a:spcPts val="0"/>
              </a:spcBef>
              <a:spcAft>
                <a:spcPts val="0"/>
              </a:spcAft>
              <a:buSzPts val="1400"/>
              <a:buNone/>
            </a:pPr>
            <a:r>
              <a:rPr lang="en-US" dirty="0"/>
              <a:t>3) Could also do something like the image in slide 16, just using the person and the symptoms (not the rest of the information), to show how symptoms of heat stroke differ from symptoms of heat exhaustion because they are fairly similar and can be hard to distinguish</a:t>
            </a:r>
          </a:p>
          <a:p>
            <a:pPr marL="0" lvl="0" indent="0" algn="l" rtl="0">
              <a:lnSpc>
                <a:spcPct val="100000"/>
              </a:lnSpc>
              <a:spcBef>
                <a:spcPts val="0"/>
              </a:spcBef>
              <a:spcAft>
                <a:spcPts val="0"/>
              </a:spcAft>
              <a:buSzPts val="1400"/>
              <a:buNone/>
            </a:pPr>
            <a:r>
              <a:rPr lang="en-US" dirty="0"/>
              <a:t>4) See also note 3 on slide 8</a:t>
            </a:r>
            <a:endParaRPr dirty="0"/>
          </a:p>
        </p:txBody>
      </p:sp>
      <p:sp>
        <p:nvSpPr>
          <p:cNvPr id="164" name="Google Shape;164;p1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12</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2"/>
        <p:cNvGrpSpPr/>
        <p:nvPr/>
      </p:nvGrpSpPr>
      <p:grpSpPr>
        <a:xfrm>
          <a:off x="0" y="0"/>
          <a:ext cx="0" cy="0"/>
          <a:chOff x="0" y="0"/>
          <a:chExt cx="0" cy="0"/>
        </a:xfrm>
      </p:grpSpPr>
      <p:sp>
        <p:nvSpPr>
          <p:cNvPr id="183" name="Google Shape;183;p3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ctr" rtl="0">
              <a:spcBef>
                <a:spcPts val="0"/>
              </a:spcBef>
              <a:spcAft>
                <a:spcPts val="0"/>
              </a:spcAft>
              <a:buNone/>
            </a:pPr>
            <a:endParaRPr dirty="0"/>
          </a:p>
        </p:txBody>
      </p:sp>
      <p:sp>
        <p:nvSpPr>
          <p:cNvPr id="184" name="Google Shape;184;p3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Google Shape;92;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3" name="Google Shape;93;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p>
        </p:txBody>
      </p:sp>
      <p:sp>
        <p:nvSpPr>
          <p:cNvPr id="94" name="Google Shape;94;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2</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4" name="Google Shape;114;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p>
        </p:txBody>
      </p:sp>
      <p:sp>
        <p:nvSpPr>
          <p:cNvPr id="115" name="Google Shape;115;p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p2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00" name="Google Shape;100;p2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p2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6" name="Google Shape;106;p2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457200" marR="0" lvl="0" indent="-228600" algn="l" rtl="0">
              <a:lnSpc>
                <a:spcPct val="100000"/>
              </a:lnSpc>
              <a:spcBef>
                <a:spcPts val="0"/>
              </a:spcBef>
              <a:spcAft>
                <a:spcPts val="0"/>
              </a:spcAft>
              <a:buSzPts val="1400"/>
              <a:buNone/>
            </a:pPr>
            <a:endParaRPr lang="en-US" dirty="0"/>
          </a:p>
        </p:txBody>
      </p:sp>
      <p:sp>
        <p:nvSpPr>
          <p:cNvPr id="107" name="Google Shape;107;p29: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SzPts val="1200"/>
              <a:buNone/>
            </a:pPr>
            <a:fld id="{00000000-1234-1234-1234-123412341234}" type="slidenum">
              <a:rPr lang="en-US" sz="1200" b="0" i="0" u="none" strike="noStrike" cap="none">
                <a:solidFill>
                  <a:schemeClr val="dk1"/>
                </a:solidFill>
                <a:latin typeface="Calibri"/>
                <a:ea typeface="Calibri"/>
                <a:cs typeface="Calibri"/>
                <a:sym typeface="Calibri"/>
              </a:rPr>
              <a:t>5</a:t>
            </a:fld>
            <a:endParaRPr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
        <p:cNvGrpSpPr/>
        <p:nvPr/>
      </p:nvGrpSpPr>
      <p:grpSpPr>
        <a:xfrm>
          <a:off x="0" y="0"/>
          <a:ext cx="0" cy="0"/>
          <a:chOff x="0" y="0"/>
          <a:chExt cx="0" cy="0"/>
        </a:xfrm>
      </p:grpSpPr>
      <p:sp>
        <p:nvSpPr>
          <p:cNvPr id="120" name="Google Shape;120;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21" name="Google Shape;121;p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p>
        </p:txBody>
      </p:sp>
      <p:sp>
        <p:nvSpPr>
          <p:cNvPr id="122" name="Google Shape;122;p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6</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Google Shape;127;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28" name="Google Shape;128;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p>
        </p:txBody>
      </p:sp>
      <p:sp>
        <p:nvSpPr>
          <p:cNvPr id="129" name="Google Shape;129;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7</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5" name="Google Shape;135;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p>
        </p:txBody>
      </p:sp>
      <p:sp>
        <p:nvSpPr>
          <p:cNvPr id="136" name="Google Shape;136;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8</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Google Shape;148;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9" name="Google Shape;149;p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200"/>
              <a:buFont typeface="Calibri"/>
              <a:buNone/>
            </a:pPr>
            <a:endParaRPr dirty="0"/>
          </a:p>
        </p:txBody>
      </p:sp>
      <p:sp>
        <p:nvSpPr>
          <p:cNvPr id="150" name="Google Shape;150;p9: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9</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17"/>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17"/>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2"/>
        <p:cNvGrpSpPr/>
        <p:nvPr/>
      </p:nvGrpSpPr>
      <p:grpSpPr>
        <a:xfrm>
          <a:off x="0" y="0"/>
          <a:ext cx="0" cy="0"/>
          <a:chOff x="0" y="0"/>
          <a:chExt cx="0" cy="0"/>
        </a:xfrm>
      </p:grpSpPr>
      <p:sp>
        <p:nvSpPr>
          <p:cNvPr id="73" name="Google Shape;73;p2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4" name="Google Shape;74;p26"/>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2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2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7" name="Google Shape;77;p2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8"/>
        <p:cNvGrpSpPr/>
        <p:nvPr/>
      </p:nvGrpSpPr>
      <p:grpSpPr>
        <a:xfrm>
          <a:off x="0" y="0"/>
          <a:ext cx="0" cy="0"/>
          <a:chOff x="0" y="0"/>
          <a:chExt cx="0" cy="0"/>
        </a:xfrm>
      </p:grpSpPr>
      <p:sp>
        <p:nvSpPr>
          <p:cNvPr id="79" name="Google Shape;79;p27"/>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0" name="Google Shape;80;p27"/>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2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2" name="Google Shape;82;p2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3" name="Google Shape;83;p2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1"/>
        <p:cNvGrpSpPr/>
        <p:nvPr/>
      </p:nvGrpSpPr>
      <p:grpSpPr>
        <a:xfrm>
          <a:off x="0" y="0"/>
          <a:ext cx="0" cy="0"/>
          <a:chOff x="0" y="0"/>
          <a:chExt cx="0" cy="0"/>
        </a:xfrm>
      </p:grpSpPr>
      <p:sp>
        <p:nvSpPr>
          <p:cNvPr id="22" name="Google Shape;22;p1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18"/>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1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1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1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7"/>
        <p:cNvGrpSpPr/>
        <p:nvPr/>
      </p:nvGrpSpPr>
      <p:grpSpPr>
        <a:xfrm>
          <a:off x="0" y="0"/>
          <a:ext cx="0" cy="0"/>
          <a:chOff x="0" y="0"/>
          <a:chExt cx="0" cy="0"/>
        </a:xfrm>
      </p:grpSpPr>
      <p:sp>
        <p:nvSpPr>
          <p:cNvPr id="28" name="Google Shape;28;p19"/>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19"/>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0" name="Google Shape;30;p1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1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1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3"/>
        <p:cNvGrpSpPr/>
        <p:nvPr/>
      </p:nvGrpSpPr>
      <p:grpSpPr>
        <a:xfrm>
          <a:off x="0" y="0"/>
          <a:ext cx="0" cy="0"/>
          <a:chOff x="0" y="0"/>
          <a:chExt cx="0" cy="0"/>
        </a:xfrm>
      </p:grpSpPr>
      <p:sp>
        <p:nvSpPr>
          <p:cNvPr id="34" name="Google Shape;34;p2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20"/>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20"/>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2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2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2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0"/>
        <p:cNvGrpSpPr/>
        <p:nvPr/>
      </p:nvGrpSpPr>
      <p:grpSpPr>
        <a:xfrm>
          <a:off x="0" y="0"/>
          <a:ext cx="0" cy="0"/>
          <a:chOff x="0" y="0"/>
          <a:chExt cx="0" cy="0"/>
        </a:xfrm>
      </p:grpSpPr>
      <p:sp>
        <p:nvSpPr>
          <p:cNvPr id="41" name="Google Shape;41;p21"/>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21"/>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21"/>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21"/>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21"/>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2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2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2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9"/>
        <p:cNvGrpSpPr/>
        <p:nvPr/>
      </p:nvGrpSpPr>
      <p:grpSpPr>
        <a:xfrm>
          <a:off x="0" y="0"/>
          <a:ext cx="0" cy="0"/>
          <a:chOff x="0" y="0"/>
          <a:chExt cx="0" cy="0"/>
        </a:xfrm>
      </p:grpSpPr>
      <p:sp>
        <p:nvSpPr>
          <p:cNvPr id="50" name="Google Shape;50;p2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2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2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2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4"/>
        <p:cNvGrpSpPr/>
        <p:nvPr/>
      </p:nvGrpSpPr>
      <p:grpSpPr>
        <a:xfrm>
          <a:off x="0" y="0"/>
          <a:ext cx="0" cy="0"/>
          <a:chOff x="0" y="0"/>
          <a:chExt cx="0" cy="0"/>
        </a:xfrm>
      </p:grpSpPr>
      <p:sp>
        <p:nvSpPr>
          <p:cNvPr id="55" name="Google Shape;55;p2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2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7" name="Google Shape;57;p2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8"/>
        <p:cNvGrpSpPr/>
        <p:nvPr/>
      </p:nvGrpSpPr>
      <p:grpSpPr>
        <a:xfrm>
          <a:off x="0" y="0"/>
          <a:ext cx="0" cy="0"/>
          <a:chOff x="0" y="0"/>
          <a:chExt cx="0" cy="0"/>
        </a:xfrm>
      </p:grpSpPr>
      <p:sp>
        <p:nvSpPr>
          <p:cNvPr id="59" name="Google Shape;59;p24"/>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24"/>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24"/>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2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2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4" name="Google Shape;64;p2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5"/>
        <p:cNvGrpSpPr/>
        <p:nvPr/>
      </p:nvGrpSpPr>
      <p:grpSpPr>
        <a:xfrm>
          <a:off x="0" y="0"/>
          <a:ext cx="0" cy="0"/>
          <a:chOff x="0" y="0"/>
          <a:chExt cx="0" cy="0"/>
        </a:xfrm>
      </p:grpSpPr>
      <p:sp>
        <p:nvSpPr>
          <p:cNvPr id="66" name="Google Shape;66;p25"/>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25"/>
          <p:cNvSpPr>
            <a:spLocks noGrp="1"/>
          </p:cNvSpPr>
          <p:nvPr>
            <p:ph type="pic" idx="2"/>
          </p:nvPr>
        </p:nvSpPr>
        <p:spPr>
          <a:xfrm>
            <a:off x="5183188" y="987425"/>
            <a:ext cx="6172200" cy="4873625"/>
          </a:xfrm>
          <a:prstGeom prst="rect">
            <a:avLst/>
          </a:prstGeom>
          <a:noFill/>
          <a:ln>
            <a:noFill/>
          </a:ln>
        </p:spPr>
      </p:sp>
      <p:sp>
        <p:nvSpPr>
          <p:cNvPr id="68" name="Google Shape;68;p25"/>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2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2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1" name="Google Shape;71;p2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16"/>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emf"/></Relationships>
</file>

<file path=ppt/slides/_rels/slide3.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88"/>
        <p:cNvGrpSpPr/>
        <p:nvPr/>
      </p:nvGrpSpPr>
      <p:grpSpPr>
        <a:xfrm>
          <a:off x="0" y="0"/>
          <a:ext cx="0" cy="0"/>
          <a:chOff x="0" y="0"/>
          <a:chExt cx="0" cy="0"/>
        </a:xfrm>
      </p:grpSpPr>
      <p:pic>
        <p:nvPicPr>
          <p:cNvPr id="4" name="Picture 3">
            <a:extLst>
              <a:ext uri="{FF2B5EF4-FFF2-40B4-BE49-F238E27FC236}">
                <a16:creationId xmlns:a16="http://schemas.microsoft.com/office/drawing/2014/main" id="{AC502B98-E847-6E3F-A003-4636525F6766}"/>
              </a:ext>
            </a:extLst>
          </p:cNvPr>
          <p:cNvPicPr>
            <a:picLocks noChangeAspect="1"/>
          </p:cNvPicPr>
          <p:nvPr/>
        </p:nvPicPr>
        <p:blipFill>
          <a:blip r:embed="rId3"/>
          <a:stretch>
            <a:fillRect/>
          </a:stretch>
        </p:blipFill>
        <p:spPr>
          <a:xfrm>
            <a:off x="0" y="0"/>
            <a:ext cx="12192000" cy="6858000"/>
          </a:xfrm>
          <a:prstGeom prst="rect">
            <a:avLst/>
          </a:prstGeom>
        </p:spPr>
      </p:pic>
      <p:sp>
        <p:nvSpPr>
          <p:cNvPr id="89" name="Google Shape;89;p1"/>
          <p:cNvSpPr txBox="1">
            <a:spLocks noGrp="1"/>
          </p:cNvSpPr>
          <p:nvPr>
            <p:ph type="ctrTitle"/>
          </p:nvPr>
        </p:nvSpPr>
        <p:spPr>
          <a:xfrm>
            <a:off x="4038600" y="1939159"/>
            <a:ext cx="7644627" cy="2751086"/>
          </a:xfrm>
          <a:prstGeom prst="rect">
            <a:avLst/>
          </a:prstGeom>
        </p:spPr>
        <p:txBody>
          <a:bodyPr spcFirstLastPara="1" lIns="91425" tIns="45700" rIns="91425" bIns="45700" anchorCtr="0">
            <a:normAutofit fontScale="90000"/>
          </a:bodyPr>
          <a:lstStyle/>
          <a:p>
            <a:pPr marL="0" lvl="0" indent="0" algn="r" rtl="0">
              <a:spcBef>
                <a:spcPts val="0"/>
              </a:spcBef>
              <a:spcAft>
                <a:spcPts val="0"/>
              </a:spcAft>
              <a:buClr>
                <a:schemeClr val="dk1"/>
              </a:buClr>
              <a:buSzPct val="100000"/>
              <a:buFont typeface="Calibri"/>
              <a:buNone/>
            </a:pPr>
            <a:r>
              <a:rPr lang="en-US" sz="4000" b="1" dirty="0">
                <a:solidFill>
                  <a:schemeClr val="accent2"/>
                </a:solidFill>
                <a:latin typeface="Gill Sans MT" panose="020B0502020104020203" pitchFamily="34" charset="77"/>
                <a:cs typeface="Gill Sans Nova Light" panose="020F0302020204030204" pitchFamily="34" charset="0"/>
              </a:rPr>
              <a:t>COMMUNICATING ABOUT GLOBAL WARMING </a:t>
            </a:r>
            <a:br>
              <a:rPr lang="en-US" sz="4000" b="1" dirty="0">
                <a:solidFill>
                  <a:schemeClr val="accent2"/>
                </a:solidFill>
                <a:latin typeface="Gill Sans MT" panose="020B0502020104020203" pitchFamily="34" charset="77"/>
                <a:cs typeface="Gill Sans Nova Light" panose="020F0302020204030204" pitchFamily="34" charset="0"/>
              </a:rPr>
            </a:br>
            <a:r>
              <a:rPr lang="en-US" sz="4000" b="1" dirty="0">
                <a:solidFill>
                  <a:schemeClr val="accent2"/>
                </a:solidFill>
                <a:latin typeface="Gill Sans MT" panose="020B0502020104020203" pitchFamily="34" charset="77"/>
                <a:cs typeface="Gill Sans Nova Light" panose="020F0302020204030204" pitchFamily="34" charset="0"/>
              </a:rPr>
              <a:t>AND HEAT RISK:</a:t>
            </a:r>
            <a:br>
              <a:rPr lang="en-US" sz="4000" b="1" dirty="0">
                <a:solidFill>
                  <a:schemeClr val="accent2"/>
                </a:solidFill>
                <a:latin typeface="Gill Sans MT" panose="020B0502020104020203" pitchFamily="34" charset="77"/>
                <a:cs typeface="Gill Sans Nova Light" panose="020F0302020204030204" pitchFamily="34" charset="0"/>
              </a:rPr>
            </a:br>
            <a:r>
              <a:rPr lang="en-US" dirty="0">
                <a:latin typeface="Gill Sans Nova Light" panose="020F0302020204030204" pitchFamily="34" charset="0"/>
                <a:cs typeface="Gill Sans Nova Light" panose="020F0302020204030204" pitchFamily="34" charset="0"/>
              </a:rPr>
              <a:t>Challenges &amp; Strategies</a:t>
            </a:r>
            <a:br>
              <a:rPr lang="en-US" dirty="0">
                <a:latin typeface="Gill Sans Nova Light" panose="020F0302020204030204" pitchFamily="34" charset="0"/>
                <a:cs typeface="Gill Sans Nova Light" panose="020F0302020204030204" pitchFamily="34" charset="0"/>
              </a:rPr>
            </a:br>
            <a:endParaRPr lang="en-US" sz="3100" dirty="0">
              <a:latin typeface="Gill Sans MT" panose="020B0502020104020203" pitchFamily="34" charset="77"/>
              <a:cs typeface="Gill Sans Nova Light" panose="020F0302020204030204" pitchFamily="34" charset="0"/>
            </a:endParaRPr>
          </a:p>
        </p:txBody>
      </p:sp>
      <p:sp>
        <p:nvSpPr>
          <p:cNvPr id="2" name="Rectangle 1">
            <a:extLst>
              <a:ext uri="{FF2B5EF4-FFF2-40B4-BE49-F238E27FC236}">
                <a16:creationId xmlns:a16="http://schemas.microsoft.com/office/drawing/2014/main" id="{6FAF9351-D434-D7FB-F833-66E1C01BB781}"/>
              </a:ext>
            </a:extLst>
          </p:cNvPr>
          <p:cNvSpPr/>
          <p:nvPr/>
        </p:nvSpPr>
        <p:spPr>
          <a:xfrm>
            <a:off x="7044744" y="4690245"/>
            <a:ext cx="4638483" cy="1002217"/>
          </a:xfrm>
          <a:prstGeom prst="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Google Shape;90;p1"/>
          <p:cNvSpPr txBox="1">
            <a:spLocks noGrp="1"/>
          </p:cNvSpPr>
          <p:nvPr>
            <p:ph type="subTitle" idx="1"/>
          </p:nvPr>
        </p:nvSpPr>
        <p:spPr>
          <a:xfrm>
            <a:off x="4038600" y="4782320"/>
            <a:ext cx="7644627" cy="1329443"/>
          </a:xfrm>
          <a:prstGeom prst="rect">
            <a:avLst/>
          </a:prstGeom>
        </p:spPr>
        <p:txBody>
          <a:bodyPr spcFirstLastPara="1" lIns="91425" tIns="45700" rIns="91425" bIns="45700" anchorCtr="0">
            <a:normAutofit/>
          </a:bodyPr>
          <a:lstStyle/>
          <a:p>
            <a:pPr marL="0" lvl="0" indent="0" algn="r" rtl="0">
              <a:spcBef>
                <a:spcPts val="0"/>
              </a:spcBef>
              <a:spcAft>
                <a:spcPts val="600"/>
              </a:spcAft>
              <a:buClr>
                <a:schemeClr val="dk1"/>
              </a:buClr>
              <a:buSzPts val="2400"/>
              <a:buNone/>
            </a:pPr>
            <a:r>
              <a:rPr lang="en-US" b="1" dirty="0">
                <a:solidFill>
                  <a:schemeClr val="bg1"/>
                </a:solidFill>
                <a:latin typeface="Gill Sans MT" panose="020B0502020104020203" pitchFamily="34" charset="77"/>
              </a:rPr>
              <a:t>A BACKGROUND MODULE</a:t>
            </a:r>
          </a:p>
          <a:p>
            <a:pPr marL="0" lvl="0" indent="0" algn="r" rtl="0">
              <a:spcBef>
                <a:spcPts val="0"/>
              </a:spcBef>
              <a:spcAft>
                <a:spcPts val="600"/>
              </a:spcAft>
              <a:buClr>
                <a:schemeClr val="dk1"/>
              </a:buClr>
              <a:buSzPts val="2400"/>
              <a:buNone/>
            </a:pPr>
            <a:r>
              <a:rPr lang="en-US" b="1" dirty="0">
                <a:solidFill>
                  <a:schemeClr val="bg1"/>
                </a:solidFill>
                <a:latin typeface="Gill Sans MT" panose="020B0502020104020203" pitchFamily="34" charset="77"/>
              </a:rPr>
              <a:t>FOR FACILITATORS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pic>
        <p:nvPicPr>
          <p:cNvPr id="12" name="Picture 11">
            <a:extLst>
              <a:ext uri="{FF2B5EF4-FFF2-40B4-BE49-F238E27FC236}">
                <a16:creationId xmlns:a16="http://schemas.microsoft.com/office/drawing/2014/main" id="{66443C1D-F884-5142-AD40-12F69EE2CEF6}"/>
              </a:ext>
            </a:extLst>
          </p:cNvPr>
          <p:cNvPicPr>
            <a:picLocks noChangeAspect="1"/>
          </p:cNvPicPr>
          <p:nvPr/>
        </p:nvPicPr>
        <p:blipFill>
          <a:blip r:embed="rId3"/>
          <a:stretch>
            <a:fillRect/>
          </a:stretch>
        </p:blipFill>
        <p:spPr>
          <a:xfrm>
            <a:off x="4419600" y="1186543"/>
            <a:ext cx="7776626" cy="5671457"/>
          </a:xfrm>
          <a:prstGeom prst="rect">
            <a:avLst/>
          </a:prstGeom>
        </p:spPr>
      </p:pic>
      <p:sp>
        <p:nvSpPr>
          <p:cNvPr id="8" name="Rectangle 7">
            <a:extLst>
              <a:ext uri="{FF2B5EF4-FFF2-40B4-BE49-F238E27FC236}">
                <a16:creationId xmlns:a16="http://schemas.microsoft.com/office/drawing/2014/main" id="{DDE607C6-10A1-3820-9F7E-42AC3E310512}"/>
              </a:ext>
            </a:extLst>
          </p:cNvPr>
          <p:cNvSpPr/>
          <p:nvPr/>
        </p:nvSpPr>
        <p:spPr>
          <a:xfrm>
            <a:off x="0" y="0"/>
            <a:ext cx="12192000" cy="1186543"/>
          </a:xfrm>
          <a:prstGeom prst="rect">
            <a:avLst/>
          </a:prstGeom>
          <a:solidFill>
            <a:srgbClr val="5005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Google Shape;96;p2">
            <a:extLst>
              <a:ext uri="{FF2B5EF4-FFF2-40B4-BE49-F238E27FC236}">
                <a16:creationId xmlns:a16="http://schemas.microsoft.com/office/drawing/2014/main" id="{0E078C7D-D9F1-3F3C-5ED4-41A2AF1CD4F7}"/>
              </a:ext>
            </a:extLst>
          </p:cNvPr>
          <p:cNvSpPr txBox="1">
            <a:spLocks/>
          </p:cNvSpPr>
          <p:nvPr/>
        </p:nvSpPr>
        <p:spPr>
          <a:xfrm>
            <a:off x="838199" y="68528"/>
            <a:ext cx="11353801" cy="1140049"/>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lnSpc>
                <a:spcPct val="80000"/>
              </a:lnSpc>
              <a:buSzPts val="4400"/>
            </a:pPr>
            <a:r>
              <a:rPr lang="en-US" b="1" dirty="0">
                <a:solidFill>
                  <a:srgbClr val="FFC000"/>
                </a:solidFill>
                <a:latin typeface="Gill Sans MT" panose="020B0502020104020203" pitchFamily="34" charset="77"/>
              </a:rPr>
              <a:t>AUDIENCE FEELINGS: </a:t>
            </a:r>
          </a:p>
          <a:p>
            <a:pPr>
              <a:lnSpc>
                <a:spcPct val="80000"/>
              </a:lnSpc>
              <a:buSzPts val="4400"/>
            </a:pPr>
            <a:r>
              <a:rPr lang="en-US" b="1" dirty="0">
                <a:solidFill>
                  <a:srgbClr val="FFC000"/>
                </a:solidFill>
                <a:latin typeface="Gill Sans MT" panose="020B0502020104020203" pitchFamily="34" charset="77"/>
              </a:rPr>
              <a:t>CHALLENGES &amp; STRATEGIES </a:t>
            </a:r>
            <a:endParaRPr lang="en-US" dirty="0">
              <a:solidFill>
                <a:srgbClr val="FFC000"/>
              </a:solidFill>
            </a:endParaRPr>
          </a:p>
        </p:txBody>
      </p:sp>
      <p:sp>
        <p:nvSpPr>
          <p:cNvPr id="4" name="Google Shape;128;p8">
            <a:extLst>
              <a:ext uri="{FF2B5EF4-FFF2-40B4-BE49-F238E27FC236}">
                <a16:creationId xmlns:a16="http://schemas.microsoft.com/office/drawing/2014/main" id="{E8B360DE-5B4F-833E-D638-E164E5EBEDDD}"/>
              </a:ext>
            </a:extLst>
          </p:cNvPr>
          <p:cNvSpPr txBox="1">
            <a:spLocks/>
          </p:cNvSpPr>
          <p:nvPr/>
        </p:nvSpPr>
        <p:spPr>
          <a:xfrm>
            <a:off x="838200" y="1936636"/>
            <a:ext cx="6300730" cy="4781229"/>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13335" indent="0">
              <a:spcBef>
                <a:spcPts val="0"/>
              </a:spcBef>
              <a:buSzPct val="100000"/>
              <a:buNone/>
            </a:pPr>
            <a:r>
              <a:rPr lang="en-US" b="1" dirty="0">
                <a:solidFill>
                  <a:srgbClr val="500500"/>
                </a:solidFill>
                <a:latin typeface="Gill Sans MT" panose="020B0502020104020203" pitchFamily="34" charset="77"/>
              </a:rPr>
              <a:t>Challenge: </a:t>
            </a:r>
            <a:r>
              <a:rPr lang="en-US" sz="2400" dirty="0">
                <a:solidFill>
                  <a:srgbClr val="000000"/>
                </a:solidFill>
                <a:effectLst/>
                <a:latin typeface="Gill Sans MT" panose="020B0502020104020203" pitchFamily="34" charset="77"/>
              </a:rPr>
              <a:t>People may </a:t>
            </a:r>
            <a:r>
              <a:rPr lang="en-US" sz="2400" b="1" i="1" dirty="0">
                <a:solidFill>
                  <a:srgbClr val="000000"/>
                </a:solidFill>
                <a:effectLst/>
                <a:latin typeface="Gill Sans MT" panose="020B0502020104020203" pitchFamily="34" charset="77"/>
              </a:rPr>
              <a:t>feel</a:t>
            </a:r>
            <a:r>
              <a:rPr lang="en-US" sz="2400" dirty="0">
                <a:solidFill>
                  <a:srgbClr val="000000"/>
                </a:solidFill>
                <a:effectLst/>
                <a:latin typeface="Gill Sans MT" panose="020B0502020104020203" pitchFamily="34" charset="77"/>
              </a:rPr>
              <a:t> like they don’t have the opportunity or voice to make change</a:t>
            </a:r>
          </a:p>
          <a:p>
            <a:pPr marL="13335" indent="0">
              <a:buSzPct val="100000"/>
              <a:buNone/>
            </a:pPr>
            <a:r>
              <a:rPr lang="en-US" b="1" dirty="0">
                <a:solidFill>
                  <a:srgbClr val="A1490C"/>
                </a:solidFill>
                <a:latin typeface="Gill Sans MT" panose="020B0502020104020203" pitchFamily="34" charset="77"/>
              </a:rPr>
              <a:t>Strategy: </a:t>
            </a:r>
            <a:r>
              <a:rPr lang="en-US" sz="2400" dirty="0">
                <a:solidFill>
                  <a:srgbClr val="000000"/>
                </a:solidFill>
                <a:effectLst/>
                <a:latin typeface="Gill Sans MT" panose="020B0502020104020203" pitchFamily="34" charset="77"/>
              </a:rPr>
              <a:t>Communicate not only about the problems but also about the solutions</a:t>
            </a:r>
          </a:p>
          <a:p>
            <a:pPr marL="13335" indent="0">
              <a:buSzPct val="100000"/>
              <a:buNone/>
            </a:pPr>
            <a:endParaRPr lang="en-US" sz="2400" dirty="0">
              <a:solidFill>
                <a:srgbClr val="000000"/>
              </a:solidFill>
              <a:effectLst/>
              <a:latin typeface="Gill Sans MT" panose="020B0502020104020203" pitchFamily="34" charset="77"/>
            </a:endParaRPr>
          </a:p>
          <a:p>
            <a:pPr marL="13335" indent="0">
              <a:lnSpc>
                <a:spcPct val="100000"/>
              </a:lnSpc>
              <a:spcBef>
                <a:spcPts val="0"/>
              </a:spcBef>
              <a:buSzPct val="100000"/>
              <a:buNone/>
            </a:pPr>
            <a:r>
              <a:rPr lang="en-US" b="1" dirty="0">
                <a:solidFill>
                  <a:srgbClr val="500500"/>
                </a:solidFill>
                <a:latin typeface="Gill Sans MT" panose="020B0502020104020203" pitchFamily="34" charset="77"/>
              </a:rPr>
              <a:t>Challenge: </a:t>
            </a:r>
            <a:r>
              <a:rPr lang="en-US" sz="2400" dirty="0">
                <a:solidFill>
                  <a:srgbClr val="000000"/>
                </a:solidFill>
                <a:latin typeface="Gill Sans MT" panose="020B0502020104020203" pitchFamily="34" charset="77"/>
              </a:rPr>
              <a:t>Pe</a:t>
            </a:r>
            <a:r>
              <a:rPr lang="en-US" sz="2400" dirty="0">
                <a:solidFill>
                  <a:srgbClr val="000000"/>
                </a:solidFill>
                <a:effectLst/>
                <a:latin typeface="Gill Sans MT" panose="020B0502020104020203" pitchFamily="34" charset="77"/>
              </a:rPr>
              <a:t>ople may </a:t>
            </a:r>
            <a:r>
              <a:rPr lang="en-US" sz="2400" b="1" i="1" dirty="0">
                <a:solidFill>
                  <a:srgbClr val="000000"/>
                </a:solidFill>
                <a:effectLst/>
                <a:latin typeface="Gill Sans MT" panose="020B0502020104020203" pitchFamily="34" charset="77"/>
              </a:rPr>
              <a:t>feel</a:t>
            </a:r>
            <a:r>
              <a:rPr lang="en-US" sz="2400" dirty="0">
                <a:solidFill>
                  <a:srgbClr val="000000"/>
                </a:solidFill>
                <a:effectLst/>
                <a:latin typeface="Gill Sans MT" panose="020B0502020104020203" pitchFamily="34" charset="77"/>
              </a:rPr>
              <a:t> like there is little hope in trying to address global warming and heat risk given the complexity and size of these issues</a:t>
            </a:r>
          </a:p>
          <a:p>
            <a:pPr marL="13335" indent="0">
              <a:buSzPct val="100000"/>
              <a:buNone/>
            </a:pPr>
            <a:r>
              <a:rPr lang="en-US" b="1" dirty="0">
                <a:solidFill>
                  <a:srgbClr val="A1490C"/>
                </a:solidFill>
                <a:latin typeface="Gill Sans MT" panose="020B0502020104020203" pitchFamily="34" charset="77"/>
              </a:rPr>
              <a:t>Strategy: </a:t>
            </a:r>
            <a:r>
              <a:rPr lang="en-US" sz="2400" dirty="0">
                <a:solidFill>
                  <a:srgbClr val="000000"/>
                </a:solidFill>
                <a:effectLst/>
                <a:latin typeface="Gill Sans MT" panose="020B0502020104020203" pitchFamily="34" charset="77"/>
              </a:rPr>
              <a:t>Tap into positive emotion and don’t overwhelm</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72"/>
        <p:cNvGrpSpPr/>
        <p:nvPr/>
      </p:nvGrpSpPr>
      <p:grpSpPr>
        <a:xfrm>
          <a:off x="0" y="0"/>
          <a:ext cx="0" cy="0"/>
          <a:chOff x="0" y="0"/>
          <a:chExt cx="0" cy="0"/>
        </a:xfrm>
      </p:grpSpPr>
      <p:sp>
        <p:nvSpPr>
          <p:cNvPr id="15" name="Rectangle 14">
            <a:extLst>
              <a:ext uri="{FF2B5EF4-FFF2-40B4-BE49-F238E27FC236}">
                <a16:creationId xmlns:a16="http://schemas.microsoft.com/office/drawing/2014/main" id="{442A5822-D88E-F301-B321-A4496F99D118}"/>
              </a:ext>
            </a:extLst>
          </p:cNvPr>
          <p:cNvSpPr/>
          <p:nvPr/>
        </p:nvSpPr>
        <p:spPr>
          <a:xfrm>
            <a:off x="0" y="0"/>
            <a:ext cx="12192000" cy="1186543"/>
          </a:xfrm>
          <a:prstGeom prst="rect">
            <a:avLst/>
          </a:prstGeom>
          <a:solidFill>
            <a:srgbClr val="5005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Google Shape;96;p2">
            <a:extLst>
              <a:ext uri="{FF2B5EF4-FFF2-40B4-BE49-F238E27FC236}">
                <a16:creationId xmlns:a16="http://schemas.microsoft.com/office/drawing/2014/main" id="{801CEC3A-48CD-0F9D-D9CC-57B28F8FCEBA}"/>
              </a:ext>
            </a:extLst>
          </p:cNvPr>
          <p:cNvSpPr txBox="1">
            <a:spLocks/>
          </p:cNvSpPr>
          <p:nvPr/>
        </p:nvSpPr>
        <p:spPr>
          <a:xfrm>
            <a:off x="838199" y="46494"/>
            <a:ext cx="10903527" cy="1186541"/>
          </a:xfrm>
          <a:prstGeom prst="rect">
            <a:avLst/>
          </a:prstGeom>
          <a:noFill/>
          <a:ln>
            <a:noFill/>
          </a:ln>
        </p:spPr>
        <p:txBody>
          <a:bodyPr spcFirstLastPara="1" wrap="square" lIns="91425" tIns="45700" rIns="91425" bIns="45700" anchor="ctr" anchorCtr="0">
            <a:normAutofit lnSpcReduction="10000"/>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buSzPts val="4400"/>
            </a:pPr>
            <a:r>
              <a:rPr lang="en-US" b="1" dirty="0">
                <a:solidFill>
                  <a:srgbClr val="FFC000"/>
                </a:solidFill>
                <a:latin typeface="Gill Sans MT" panose="020B0502020104020203" pitchFamily="34" charset="77"/>
              </a:rPr>
              <a:t>SAMPLE STRATEGY:</a:t>
            </a:r>
          </a:p>
          <a:p>
            <a:pPr>
              <a:buSzPts val="4400"/>
            </a:pPr>
            <a:r>
              <a:rPr lang="en-US" b="1" dirty="0">
                <a:solidFill>
                  <a:srgbClr val="FFC000"/>
                </a:solidFill>
                <a:latin typeface="Gill Sans MT" panose="020B0502020104020203" pitchFamily="34" charset="77"/>
              </a:rPr>
              <a:t>SAINT LUCIA GOVERNMENT</a:t>
            </a:r>
            <a:endParaRPr lang="en-US" dirty="0">
              <a:solidFill>
                <a:srgbClr val="FFC000"/>
              </a:solidFill>
            </a:endParaRPr>
          </a:p>
        </p:txBody>
      </p:sp>
      <p:pic>
        <p:nvPicPr>
          <p:cNvPr id="3" name="Picture 2">
            <a:extLst>
              <a:ext uri="{FF2B5EF4-FFF2-40B4-BE49-F238E27FC236}">
                <a16:creationId xmlns:a16="http://schemas.microsoft.com/office/drawing/2014/main" id="{F588528C-E520-4980-3D76-7936E3C8AD7F}"/>
              </a:ext>
            </a:extLst>
          </p:cNvPr>
          <p:cNvPicPr>
            <a:picLocks noChangeAspect="1"/>
          </p:cNvPicPr>
          <p:nvPr/>
        </p:nvPicPr>
        <p:blipFill>
          <a:blip r:embed="rId3"/>
          <a:stretch>
            <a:fillRect/>
          </a:stretch>
        </p:blipFill>
        <p:spPr>
          <a:xfrm>
            <a:off x="4419600" y="1209789"/>
            <a:ext cx="7772400" cy="5668375"/>
          </a:xfrm>
          <a:prstGeom prst="rect">
            <a:avLst/>
          </a:prstGeom>
        </p:spPr>
      </p:pic>
      <p:sp>
        <p:nvSpPr>
          <p:cNvPr id="17" name="Google Shape;134;p9">
            <a:extLst>
              <a:ext uri="{FF2B5EF4-FFF2-40B4-BE49-F238E27FC236}">
                <a16:creationId xmlns:a16="http://schemas.microsoft.com/office/drawing/2014/main" id="{15614A15-4304-7532-8CCE-9859D8739BD6}"/>
              </a:ext>
            </a:extLst>
          </p:cNvPr>
          <p:cNvSpPr txBox="1">
            <a:spLocks noGrp="1"/>
          </p:cNvSpPr>
          <p:nvPr>
            <p:ph type="body" idx="1"/>
          </p:nvPr>
        </p:nvSpPr>
        <p:spPr>
          <a:xfrm>
            <a:off x="228600" y="1276696"/>
            <a:ext cx="11513126" cy="5668374"/>
          </a:xfrm>
          <a:prstGeom prst="rect">
            <a:avLst/>
          </a:prstGeom>
          <a:noFill/>
          <a:ln>
            <a:noFill/>
          </a:ln>
        </p:spPr>
        <p:txBody>
          <a:bodyPr spcFirstLastPara="1" wrap="square" lIns="0" tIns="45700" rIns="91425" bIns="45700" anchor="ctr" anchorCtr="0">
            <a:normAutofit fontScale="92500" lnSpcReduction="20000"/>
          </a:bodyPr>
          <a:lstStyle/>
          <a:p>
            <a:pPr marL="1005840" indent="-457200">
              <a:lnSpc>
                <a:spcPct val="120000"/>
              </a:lnSpc>
              <a:spcBef>
                <a:spcPts val="60"/>
              </a:spcBef>
              <a:buSzPct val="100000"/>
            </a:pPr>
            <a:r>
              <a:rPr lang="en-US" sz="3000" b="1" dirty="0">
                <a:solidFill>
                  <a:srgbClr val="A1490C"/>
                </a:solidFill>
                <a:latin typeface="Gill Sans MT" panose="020B0502020104020203" pitchFamily="34" charset="77"/>
              </a:rPr>
              <a:t>Framed within Audience Values: </a:t>
            </a:r>
            <a:r>
              <a:rPr lang="en-US" sz="2600" dirty="0">
                <a:latin typeface="Gill Sans MT" panose="020B0502020104020203" pitchFamily="34" charset="77"/>
              </a:rPr>
              <a:t>“Global warming affects what Saint Lucians </a:t>
            </a:r>
            <a:r>
              <a:rPr lang="en-US" sz="2600" b="1" i="1" dirty="0">
                <a:latin typeface="Gill Sans MT" panose="020B0502020104020203" pitchFamily="34" charset="77"/>
              </a:rPr>
              <a:t>value</a:t>
            </a:r>
            <a:r>
              <a:rPr lang="en-US" sz="2600" dirty="0">
                <a:latin typeface="Gill Sans MT" panose="020B0502020104020203" pitchFamily="34" charset="77"/>
              </a:rPr>
              <a:t> most (i.e., health of families [...]). All Saint Lucians must act together to create change.”</a:t>
            </a:r>
          </a:p>
          <a:p>
            <a:pPr marL="1005840" indent="-457200">
              <a:lnSpc>
                <a:spcPct val="120000"/>
              </a:lnSpc>
              <a:spcBef>
                <a:spcPts val="60"/>
              </a:spcBef>
              <a:buSzPct val="100000"/>
            </a:pPr>
            <a:r>
              <a:rPr lang="en-US" sz="3000" b="1" dirty="0">
                <a:solidFill>
                  <a:srgbClr val="A1490C"/>
                </a:solidFill>
                <a:latin typeface="Gill Sans MT" panose="020B0502020104020203" pitchFamily="34" charset="77"/>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xmlns:lc="http://schemas.openxmlformats.org/drawingml/2006/lockedCanvas" textRoundtripDataId="2"/>
                  </a:ext>
                </a:extLst>
              </a:rPr>
              <a:t>Includes Universal (broad) Message:</a:t>
            </a:r>
            <a:r>
              <a:rPr lang="en-US" sz="3000" b="1" dirty="0">
                <a:solidFill>
                  <a:srgbClr val="A1490C"/>
                </a:solidFill>
                <a:latin typeface="Gill Sans MT" panose="020B0502020104020203" pitchFamily="34" charset="77"/>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xmlns:lc="http://schemas.openxmlformats.org/drawingml/2006/lockedCanvas" textRoundtripDataId="3"/>
                  </a:ext>
                </a:extLst>
              </a:rPr>
              <a:t> </a:t>
            </a:r>
            <a:r>
              <a:rPr lang="en-US" sz="2600" dirty="0">
                <a:latin typeface="Gill Sans MT" panose="020B0502020104020203" pitchFamily="34" charset="77"/>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xmlns:lc="http://schemas.openxmlformats.org/drawingml/2006/lockedCanvas" textRoundtripDataId="5"/>
                  </a:ext>
                </a:extLst>
              </a:rPr>
              <a:t>“Global warming will lead to more intense storms; increased flooding; </a:t>
            </a:r>
            <a:r>
              <a:rPr lang="en-US" sz="2600" dirty="0">
                <a:latin typeface="Gill Sans MT" panose="020B0502020104020203" pitchFamily="34" charset="77"/>
              </a:rPr>
              <a:t>[...]</a:t>
            </a:r>
            <a:r>
              <a:rPr lang="en-US" sz="2600" dirty="0">
                <a:latin typeface="Gill Sans MT" panose="020B0502020104020203" pitchFamily="34" charset="77"/>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xmlns:lc="http://schemas.openxmlformats.org/drawingml/2006/lockedCanvas" textRoundtripDataId="5"/>
                  </a:ext>
                </a:extLst>
              </a:rPr>
              <a:t> and threats to public health due to increased pests and disease.”</a:t>
            </a:r>
            <a:endParaRPr lang="en-US" sz="2600" dirty="0">
              <a:latin typeface="Gill Sans MT" panose="020B0502020104020203" pitchFamily="34" charset="77"/>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xmlns:lc="http://schemas.openxmlformats.org/drawingml/2006/lockedCanvas" textRoundtripDataId="6"/>
                </a:ext>
              </a:extLst>
            </a:endParaRPr>
          </a:p>
          <a:p>
            <a:pPr marL="1005840" indent="-457200">
              <a:lnSpc>
                <a:spcPct val="120000"/>
              </a:lnSpc>
              <a:spcBef>
                <a:spcPts val="60"/>
              </a:spcBef>
              <a:buSzPct val="100000"/>
            </a:pPr>
            <a:r>
              <a:rPr lang="en-US" sz="3000" b="1" dirty="0">
                <a:solidFill>
                  <a:srgbClr val="A1490C"/>
                </a:solidFill>
                <a:latin typeface="Gill Sans MT" panose="020B0502020104020203" pitchFamily="34" charset="77"/>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xmlns:lc="http://schemas.openxmlformats.org/drawingml/2006/lockedCanvas" textRoundtripDataId="7"/>
                  </a:ext>
                </a:extLst>
              </a:rPr>
              <a:t>Includes Specific (targeted) Message: </a:t>
            </a:r>
            <a:r>
              <a:rPr lang="en-US" sz="2600" dirty="0">
                <a:latin typeface="Gill Sans MT" panose="020B0502020104020203" pitchFamily="34" charset="77"/>
              </a:rPr>
              <a:t>“Warmer temperatures will mean more mosquitos. Protect yourself from the vector-borne diseases [...] – use bug spray and mosquito nets, and clear stagnant water where mosquitoes breed.”</a:t>
            </a:r>
          </a:p>
          <a:p>
            <a:pPr marL="1005840" indent="-457200">
              <a:lnSpc>
                <a:spcPct val="120000"/>
              </a:lnSpc>
              <a:spcBef>
                <a:spcPts val="60"/>
              </a:spcBef>
              <a:buSzPct val="100000"/>
            </a:pPr>
            <a:r>
              <a:rPr lang="en-US" sz="3000" b="1" dirty="0">
                <a:solidFill>
                  <a:srgbClr val="A1490C"/>
                </a:solidFill>
                <a:latin typeface="Gill Sans MT" panose="020B0502020104020203" pitchFamily="34" charset="77"/>
              </a:rPr>
              <a:t>Doesn’t Overwhelm: </a:t>
            </a:r>
            <a:r>
              <a:rPr lang="en-US" dirty="0">
                <a:latin typeface="Gill Sans MT" panose="020B0502020104020203" pitchFamily="34" charset="77"/>
              </a:rPr>
              <a:t>Expresses </a:t>
            </a:r>
            <a:r>
              <a:rPr lang="en-US" b="1" i="1" dirty="0">
                <a:latin typeface="Gill Sans MT" panose="020B0502020104020203" pitchFamily="34" charset="77"/>
              </a:rPr>
              <a:t>urgency</a:t>
            </a:r>
            <a:r>
              <a:rPr lang="en-US" dirty="0">
                <a:latin typeface="Gill Sans MT" panose="020B0502020104020203" pitchFamily="34" charset="77"/>
              </a:rPr>
              <a:t> while also telling people what they </a:t>
            </a:r>
            <a:r>
              <a:rPr lang="en-US" b="1" i="1" dirty="0">
                <a:latin typeface="Gill Sans MT" panose="020B0502020104020203" pitchFamily="34" charset="77"/>
              </a:rPr>
              <a:t>can</a:t>
            </a:r>
            <a:r>
              <a:rPr lang="en-US" dirty="0">
                <a:latin typeface="Gill Sans MT" panose="020B0502020104020203" pitchFamily="34" charset="77"/>
              </a:rPr>
              <a:t> do (i.e., there is hope).</a:t>
            </a:r>
          </a:p>
          <a:p>
            <a:pPr marL="1005840" indent="-457200">
              <a:lnSpc>
                <a:spcPct val="120000"/>
              </a:lnSpc>
              <a:spcBef>
                <a:spcPts val="60"/>
              </a:spcBef>
              <a:buSzPct val="100000"/>
            </a:pPr>
            <a:r>
              <a:rPr lang="en-US" sz="3000" b="1" dirty="0">
                <a:solidFill>
                  <a:srgbClr val="A1490C"/>
                </a:solidFill>
                <a:latin typeface="Gill Sans MT" panose="020B0502020104020203" pitchFamily="34" charset="77"/>
              </a:rPr>
              <a:t>Communication Channels: </a:t>
            </a:r>
            <a:r>
              <a:rPr lang="en-US" sz="2600" dirty="0">
                <a:latin typeface="Gill Sans MT" panose="020B0502020104020203" pitchFamily="34" charset="77"/>
              </a:rPr>
              <a:t>Traditional</a:t>
            </a:r>
            <a:r>
              <a:rPr lang="en-US" dirty="0">
                <a:latin typeface="Gill Sans MT" panose="020B0502020104020203" pitchFamily="34" charset="77"/>
              </a:rPr>
              <a:t> news media (e.g., newspapers, TV, radio), social media, </a:t>
            </a:r>
            <a:r>
              <a:rPr lang="en-US" b="1" i="1" dirty="0">
                <a:latin typeface="Gill Sans MT" panose="020B0502020104020203" pitchFamily="34" charset="77"/>
              </a:rPr>
              <a:t>trusted messengers</a:t>
            </a:r>
          </a:p>
          <a:p>
            <a:pPr marL="548640" lvl="0" indent="0" algn="l" rtl="0">
              <a:lnSpc>
                <a:spcPct val="90000"/>
              </a:lnSpc>
              <a:spcBef>
                <a:spcPts val="60"/>
              </a:spcBef>
              <a:spcAft>
                <a:spcPts val="0"/>
              </a:spcAft>
              <a:buNone/>
            </a:pPr>
            <a:endParaRPr lang="en-US" dirty="0">
              <a:latin typeface="Gill Sans MT" panose="020B0502020104020203" pitchFamily="34" charset="77"/>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65"/>
        <p:cNvGrpSpPr/>
        <p:nvPr/>
      </p:nvGrpSpPr>
      <p:grpSpPr>
        <a:xfrm>
          <a:off x="0" y="0"/>
          <a:ext cx="0" cy="0"/>
          <a:chOff x="0" y="0"/>
          <a:chExt cx="0" cy="0"/>
        </a:xfrm>
      </p:grpSpPr>
      <p:pic>
        <p:nvPicPr>
          <p:cNvPr id="6" name="Picture 5">
            <a:extLst>
              <a:ext uri="{FF2B5EF4-FFF2-40B4-BE49-F238E27FC236}">
                <a16:creationId xmlns:a16="http://schemas.microsoft.com/office/drawing/2014/main" id="{3918A68C-FA54-F45B-94C4-24B69DF0E998}"/>
              </a:ext>
            </a:extLst>
          </p:cNvPr>
          <p:cNvPicPr>
            <a:picLocks noChangeAspect="1"/>
          </p:cNvPicPr>
          <p:nvPr/>
        </p:nvPicPr>
        <p:blipFill>
          <a:blip r:embed="rId3"/>
          <a:stretch>
            <a:fillRect/>
          </a:stretch>
        </p:blipFill>
        <p:spPr>
          <a:xfrm>
            <a:off x="0" y="0"/>
            <a:ext cx="12192000" cy="6858000"/>
          </a:xfrm>
          <a:prstGeom prst="rect">
            <a:avLst/>
          </a:prstGeom>
        </p:spPr>
      </p:pic>
      <p:sp>
        <p:nvSpPr>
          <p:cNvPr id="7" name="Google Shape;117;p5">
            <a:extLst>
              <a:ext uri="{FF2B5EF4-FFF2-40B4-BE49-F238E27FC236}">
                <a16:creationId xmlns:a16="http://schemas.microsoft.com/office/drawing/2014/main" id="{1FFF6190-4AF9-BC0E-3092-0564B69ED814}"/>
              </a:ext>
            </a:extLst>
          </p:cNvPr>
          <p:cNvSpPr txBox="1">
            <a:spLocks noGrp="1"/>
          </p:cNvSpPr>
          <p:nvPr>
            <p:ph type="title"/>
          </p:nvPr>
        </p:nvSpPr>
        <p:spPr>
          <a:xfrm>
            <a:off x="471638" y="1153572"/>
            <a:ext cx="3415596" cy="4461163"/>
          </a:xfrm>
          <a:prstGeom prst="rect">
            <a:avLst/>
          </a:prstGeom>
        </p:spPr>
        <p:txBody>
          <a:bodyPr spcFirstLastPara="1" lIns="91425" tIns="45700" rIns="91425" bIns="45700" anchorCtr="0">
            <a:normAutofit/>
          </a:bodyPr>
          <a:lstStyle/>
          <a:p>
            <a:pPr marL="0" lvl="0" indent="0" rtl="0">
              <a:spcBef>
                <a:spcPts val="0"/>
              </a:spcBef>
              <a:spcAft>
                <a:spcPts val="0"/>
              </a:spcAft>
              <a:buClr>
                <a:schemeClr val="dk1"/>
              </a:buClr>
              <a:buSzPts val="4400"/>
              <a:buFont typeface="Calibri"/>
              <a:buNone/>
            </a:pPr>
            <a:r>
              <a:rPr lang="en-US" sz="2900" b="1" dirty="0">
                <a:solidFill>
                  <a:srgbClr val="FFC000"/>
                </a:solidFill>
                <a:latin typeface="Gill Sans MT" panose="020B0502020104020203" pitchFamily="34" charset="77"/>
              </a:rPr>
              <a:t>CONVERSATION </a:t>
            </a:r>
            <a:r>
              <a:rPr lang="en-US" b="1" dirty="0">
                <a:solidFill>
                  <a:srgbClr val="FFC000"/>
                </a:solidFill>
                <a:latin typeface="Gill Sans MT" panose="020B0502020104020203" pitchFamily="34" charset="77"/>
              </a:rPr>
              <a:t>STARTER</a:t>
            </a:r>
          </a:p>
        </p:txBody>
      </p:sp>
      <p:sp>
        <p:nvSpPr>
          <p:cNvPr id="10" name="Google Shape;118;p5">
            <a:extLst>
              <a:ext uri="{FF2B5EF4-FFF2-40B4-BE49-F238E27FC236}">
                <a16:creationId xmlns:a16="http://schemas.microsoft.com/office/drawing/2014/main" id="{50481FDD-9FEC-D286-2D0D-CB8BD1FE84E3}"/>
              </a:ext>
            </a:extLst>
          </p:cNvPr>
          <p:cNvSpPr txBox="1">
            <a:spLocks noGrp="1"/>
          </p:cNvSpPr>
          <p:nvPr>
            <p:ph type="body" idx="1"/>
          </p:nvPr>
        </p:nvSpPr>
        <p:spPr>
          <a:xfrm>
            <a:off x="5718875" y="750826"/>
            <a:ext cx="5920352" cy="5356348"/>
          </a:xfrm>
          <a:prstGeom prst="rect">
            <a:avLst/>
          </a:prstGeom>
        </p:spPr>
        <p:txBody>
          <a:bodyPr spcFirstLastPara="1" lIns="91425" tIns="45700" rIns="91425" bIns="45700" anchor="ctr" anchorCtr="0">
            <a:normAutofit/>
          </a:bodyPr>
          <a:lstStyle/>
          <a:p>
            <a:pPr marL="0" indent="0">
              <a:spcBef>
                <a:spcPts val="0"/>
              </a:spcBef>
              <a:buSzPts val="2800"/>
              <a:buNone/>
            </a:pPr>
            <a:r>
              <a:rPr lang="en-US" sz="4000" dirty="0">
                <a:latin typeface="Gill Sans Nova Light" panose="020B0302020104020203" pitchFamily="34" charset="0"/>
              </a:rPr>
              <a:t>Are there any communication challenges you think you might encounter with your target audience(s)? What (if any) of the strategies could you use to address </a:t>
            </a:r>
            <a:r>
              <a:rPr lang="en-US" sz="4000" dirty="0">
                <a:solidFill>
                  <a:srgbClr val="000000"/>
                </a:solidFill>
                <a:effectLst/>
                <a:latin typeface="Gill Sans Nova Light" panose="020B0302020104020203" pitchFamily="34" charset="0"/>
              </a:rPr>
              <a:t>them? Are there other strategies that you might use as well?</a:t>
            </a:r>
          </a:p>
          <a:p>
            <a:pPr marL="0" lvl="0" indent="0" algn="l" rtl="0">
              <a:lnSpc>
                <a:spcPct val="90000"/>
              </a:lnSpc>
              <a:spcBef>
                <a:spcPts val="0"/>
              </a:spcBef>
              <a:spcAft>
                <a:spcPts val="0"/>
              </a:spcAft>
              <a:buClr>
                <a:schemeClr val="dk1"/>
              </a:buClr>
              <a:buSzPts val="2800"/>
              <a:buNone/>
            </a:pPr>
            <a:endParaRPr lang="en-US" sz="4000" dirty="0">
              <a:latin typeface="Gill Sans Nova Light" panose="020B0302020104020203"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100B99C8-EBB1-7967-3E69-0AE0693255DA}"/>
              </a:ext>
            </a:extLst>
          </p:cNvPr>
          <p:cNvPicPr>
            <a:picLocks noChangeAspect="1"/>
          </p:cNvPicPr>
          <p:nvPr/>
        </p:nvPicPr>
        <p:blipFill>
          <a:blip r:embed="rId2"/>
          <a:stretch>
            <a:fillRect/>
          </a:stretch>
        </p:blipFill>
        <p:spPr>
          <a:xfrm>
            <a:off x="4419600" y="1188086"/>
            <a:ext cx="7772400" cy="5668375"/>
          </a:xfrm>
          <a:prstGeom prst="rect">
            <a:avLst/>
          </a:prstGeom>
        </p:spPr>
      </p:pic>
      <p:sp>
        <p:nvSpPr>
          <p:cNvPr id="5" name="Rectangle 4">
            <a:extLst>
              <a:ext uri="{FF2B5EF4-FFF2-40B4-BE49-F238E27FC236}">
                <a16:creationId xmlns:a16="http://schemas.microsoft.com/office/drawing/2014/main" id="{DC95CF3C-46E2-D70A-BDE1-9E36FF8072BD}"/>
              </a:ext>
            </a:extLst>
          </p:cNvPr>
          <p:cNvSpPr/>
          <p:nvPr/>
        </p:nvSpPr>
        <p:spPr>
          <a:xfrm>
            <a:off x="0" y="7754"/>
            <a:ext cx="12192000" cy="1186543"/>
          </a:xfrm>
          <a:prstGeom prst="rect">
            <a:avLst/>
          </a:prstGeom>
          <a:solidFill>
            <a:srgbClr val="5005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Google Shape;96;p2">
            <a:extLst>
              <a:ext uri="{FF2B5EF4-FFF2-40B4-BE49-F238E27FC236}">
                <a16:creationId xmlns:a16="http://schemas.microsoft.com/office/drawing/2014/main" id="{A3945B96-506A-7246-007F-B4FD070CDA68}"/>
              </a:ext>
            </a:extLst>
          </p:cNvPr>
          <p:cNvSpPr txBox="1">
            <a:spLocks/>
          </p:cNvSpPr>
          <p:nvPr/>
        </p:nvSpPr>
        <p:spPr>
          <a:xfrm>
            <a:off x="838198" y="46500"/>
            <a:ext cx="10515600" cy="1186543"/>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buSzPts val="4400"/>
            </a:pPr>
            <a:r>
              <a:rPr lang="en-US" b="1" dirty="0">
                <a:solidFill>
                  <a:srgbClr val="FFC000"/>
                </a:solidFill>
                <a:latin typeface="Gill Sans MT" panose="020B0502020104020203" pitchFamily="34" charset="77"/>
              </a:rPr>
              <a:t>SUMMARY OF STRATEGIES</a:t>
            </a:r>
            <a:endParaRPr lang="en-US" dirty="0">
              <a:solidFill>
                <a:srgbClr val="FFC000"/>
              </a:solidFill>
            </a:endParaRPr>
          </a:p>
        </p:txBody>
      </p:sp>
      <p:sp>
        <p:nvSpPr>
          <p:cNvPr id="7" name="Google Shape;103;p28">
            <a:extLst>
              <a:ext uri="{FF2B5EF4-FFF2-40B4-BE49-F238E27FC236}">
                <a16:creationId xmlns:a16="http://schemas.microsoft.com/office/drawing/2014/main" id="{10105366-87D3-9C16-B89B-7D9716063CF7}"/>
              </a:ext>
            </a:extLst>
          </p:cNvPr>
          <p:cNvSpPr txBox="1">
            <a:spLocks noGrp="1"/>
          </p:cNvSpPr>
          <p:nvPr>
            <p:ph type="body" idx="1"/>
          </p:nvPr>
        </p:nvSpPr>
        <p:spPr>
          <a:xfrm>
            <a:off x="838198" y="1116807"/>
            <a:ext cx="10336080" cy="5655953"/>
          </a:xfrm>
          <a:prstGeom prst="rect">
            <a:avLst/>
          </a:prstGeom>
          <a:noFill/>
          <a:ln>
            <a:noFill/>
          </a:ln>
        </p:spPr>
        <p:txBody>
          <a:bodyPr spcFirstLastPara="1" wrap="square" lIns="91425" tIns="45700" rIns="91425" bIns="45700" anchor="ctr" anchorCtr="0">
            <a:normAutofit/>
          </a:bodyPr>
          <a:lstStyle/>
          <a:p>
            <a:pPr>
              <a:buSzPct val="100000"/>
            </a:pPr>
            <a:r>
              <a:rPr lang="en-US" sz="2000" dirty="0">
                <a:solidFill>
                  <a:srgbClr val="000000"/>
                </a:solidFill>
                <a:effectLst/>
                <a:latin typeface="Gill Sans MT" panose="020B0502020104020203" pitchFamily="34" charset="77"/>
              </a:rPr>
              <a:t>Show the behaviors/actions that you want to encourage, explain why, and make sure they are feasible and aligned with audience values</a:t>
            </a:r>
          </a:p>
          <a:p>
            <a:pPr>
              <a:buSzPct val="100000"/>
            </a:pPr>
            <a:r>
              <a:rPr lang="en-US" sz="2000" dirty="0">
                <a:solidFill>
                  <a:srgbClr val="000000"/>
                </a:solidFill>
                <a:effectLst/>
                <a:latin typeface="Gill Sans MT" panose="020B0502020104020203" pitchFamily="34" charset="77"/>
              </a:rPr>
              <a:t>Target “trusted messengers” and “early adopters”—they are likely to share the information, and people tend to follow what others are doing around them</a:t>
            </a:r>
          </a:p>
          <a:p>
            <a:pPr>
              <a:buSzPct val="100000"/>
            </a:pPr>
            <a:r>
              <a:rPr lang="en-US" sz="2000" dirty="0">
                <a:solidFill>
                  <a:srgbClr val="000000"/>
                </a:solidFill>
                <a:effectLst/>
                <a:latin typeface="Gill Sans MT" panose="020B0502020104020203" pitchFamily="34" charset="77"/>
              </a:rPr>
              <a:t>Let people know that it’s ok if they can’t make changes right now, or that it’s ok to do whatever they can do</a:t>
            </a:r>
          </a:p>
          <a:p>
            <a:pPr>
              <a:buSzPct val="100000"/>
            </a:pPr>
            <a:r>
              <a:rPr lang="en-US" sz="2000" dirty="0">
                <a:solidFill>
                  <a:srgbClr val="000000"/>
                </a:solidFill>
                <a:effectLst/>
                <a:latin typeface="Gill Sans MT" panose="020B0502020104020203" pitchFamily="34" charset="77"/>
              </a:rPr>
              <a:t>Establish (and emphasize!) clear relationships between global warming, heat risk, and individual/community health</a:t>
            </a:r>
          </a:p>
          <a:p>
            <a:pPr>
              <a:buSzPct val="100000"/>
            </a:pPr>
            <a:r>
              <a:rPr lang="en-US" sz="2000" dirty="0">
                <a:solidFill>
                  <a:srgbClr val="000000"/>
                </a:solidFill>
                <a:effectLst/>
                <a:latin typeface="Gill Sans MT" panose="020B0502020104020203" pitchFamily="34" charset="77"/>
              </a:rPr>
              <a:t>Use a combination of “universal</a:t>
            </a:r>
            <a:r>
              <a:rPr lang="en-US" sz="2000" dirty="0">
                <a:solidFill>
                  <a:srgbClr val="000000"/>
                </a:solidFill>
                <a:latin typeface="Gill Sans MT" panose="020B0502020104020203" pitchFamily="34" charset="77"/>
              </a:rPr>
              <a:t>”</a:t>
            </a:r>
            <a:r>
              <a:rPr lang="en-US" sz="2000" dirty="0">
                <a:solidFill>
                  <a:srgbClr val="000000"/>
                </a:solidFill>
                <a:effectLst/>
                <a:latin typeface="Gill Sans MT" panose="020B0502020104020203" pitchFamily="34" charset="77"/>
              </a:rPr>
              <a:t> (broadly applicable) and specific (local/targeted) health and other information</a:t>
            </a:r>
          </a:p>
          <a:p>
            <a:pPr>
              <a:buSzPct val="100000"/>
            </a:pPr>
            <a:r>
              <a:rPr lang="en-US" sz="2000" dirty="0">
                <a:solidFill>
                  <a:srgbClr val="000000"/>
                </a:solidFill>
                <a:effectLst/>
                <a:latin typeface="Gill Sans MT" panose="020B0502020104020203" pitchFamily="34" charset="77"/>
              </a:rPr>
              <a:t>Use images of people that look like the target audience</a:t>
            </a:r>
          </a:p>
          <a:p>
            <a:pPr>
              <a:buSzPct val="100000"/>
            </a:pPr>
            <a:r>
              <a:rPr lang="en-US" sz="2000" dirty="0">
                <a:solidFill>
                  <a:srgbClr val="000000"/>
                </a:solidFill>
                <a:effectLst/>
                <a:latin typeface="Gill Sans MT" panose="020B0502020104020203" pitchFamily="34" charset="77"/>
              </a:rPr>
              <a:t>Use images of places that are familiar to the target audience (e.g., local neighborhoods)</a:t>
            </a:r>
          </a:p>
          <a:p>
            <a:pPr>
              <a:buSzPct val="100000"/>
            </a:pPr>
            <a:r>
              <a:rPr lang="en-US" sz="2000" dirty="0">
                <a:solidFill>
                  <a:srgbClr val="000000"/>
                </a:solidFill>
                <a:effectLst/>
                <a:latin typeface="Gill Sans MT" panose="020B0502020104020203" pitchFamily="34" charset="77"/>
              </a:rPr>
              <a:t>Communicate not only about </a:t>
            </a:r>
            <a:r>
              <a:rPr lang="en-US" sz="2000">
                <a:solidFill>
                  <a:srgbClr val="000000"/>
                </a:solidFill>
                <a:effectLst/>
                <a:latin typeface="Gill Sans MT" panose="020B0502020104020203" pitchFamily="34" charset="77"/>
              </a:rPr>
              <a:t>the problems </a:t>
            </a:r>
            <a:r>
              <a:rPr lang="en-US" sz="2000" dirty="0">
                <a:solidFill>
                  <a:srgbClr val="000000"/>
                </a:solidFill>
                <a:effectLst/>
                <a:latin typeface="Gill Sans MT" panose="020B0502020104020203" pitchFamily="34" charset="77"/>
              </a:rPr>
              <a:t>but also about </a:t>
            </a:r>
            <a:r>
              <a:rPr lang="en-US" sz="2000">
                <a:solidFill>
                  <a:srgbClr val="000000"/>
                </a:solidFill>
                <a:effectLst/>
                <a:latin typeface="Gill Sans MT" panose="020B0502020104020203" pitchFamily="34" charset="77"/>
              </a:rPr>
              <a:t>the solutions</a:t>
            </a:r>
            <a:endParaRPr lang="en-US" sz="2000" dirty="0">
              <a:solidFill>
                <a:srgbClr val="000000"/>
              </a:solidFill>
              <a:effectLst/>
              <a:latin typeface="Gill Sans MT" panose="020B0502020104020203" pitchFamily="34" charset="77"/>
            </a:endParaRPr>
          </a:p>
          <a:p>
            <a:pPr>
              <a:buSzPct val="100000"/>
            </a:pPr>
            <a:r>
              <a:rPr lang="en-US" sz="2000" dirty="0">
                <a:solidFill>
                  <a:srgbClr val="000000"/>
                </a:solidFill>
                <a:effectLst/>
                <a:latin typeface="Gill Sans MT" panose="020B0502020104020203" pitchFamily="34" charset="77"/>
              </a:rPr>
              <a:t>Tap into positive emotion and don’t overwhelm</a:t>
            </a:r>
          </a:p>
        </p:txBody>
      </p:sp>
    </p:spTree>
    <p:extLst>
      <p:ext uri="{BB962C8B-B14F-4D97-AF65-F5344CB8AC3E}">
        <p14:creationId xmlns:p14="http://schemas.microsoft.com/office/powerpoint/2010/main" val="16529771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185"/>
        <p:cNvGrpSpPr/>
        <p:nvPr/>
      </p:nvGrpSpPr>
      <p:grpSpPr>
        <a:xfrm>
          <a:off x="0" y="0"/>
          <a:ext cx="0" cy="0"/>
          <a:chOff x="0" y="0"/>
          <a:chExt cx="0" cy="0"/>
        </a:xfrm>
      </p:grpSpPr>
      <p:pic>
        <p:nvPicPr>
          <p:cNvPr id="4" name="Picture 3">
            <a:extLst>
              <a:ext uri="{FF2B5EF4-FFF2-40B4-BE49-F238E27FC236}">
                <a16:creationId xmlns:a16="http://schemas.microsoft.com/office/drawing/2014/main" id="{AE5FF2CB-0468-B0D6-9F3D-5C7A1BCCDD78}"/>
              </a:ext>
            </a:extLst>
          </p:cNvPr>
          <p:cNvPicPr>
            <a:picLocks noChangeAspect="1"/>
          </p:cNvPicPr>
          <p:nvPr/>
        </p:nvPicPr>
        <p:blipFill>
          <a:blip r:embed="rId3"/>
          <a:stretch>
            <a:fillRect/>
          </a:stretch>
        </p:blipFill>
        <p:spPr>
          <a:xfrm>
            <a:off x="0" y="308472"/>
            <a:ext cx="12192000" cy="6858000"/>
          </a:xfrm>
          <a:prstGeom prst="rect">
            <a:avLst/>
          </a:prstGeom>
        </p:spPr>
      </p:pic>
      <p:sp>
        <p:nvSpPr>
          <p:cNvPr id="187" name="Google Shape;187;p30"/>
          <p:cNvSpPr txBox="1">
            <a:spLocks noGrp="1"/>
          </p:cNvSpPr>
          <p:nvPr>
            <p:ph type="body" idx="1"/>
          </p:nvPr>
        </p:nvSpPr>
        <p:spPr>
          <a:xfrm>
            <a:off x="5370152" y="960895"/>
            <a:ext cx="5997855" cy="5303019"/>
          </a:xfrm>
          <a:prstGeom prst="rect">
            <a:avLst/>
          </a:prstGeom>
        </p:spPr>
        <p:txBody>
          <a:bodyPr spcFirstLastPara="1" lIns="91425" tIns="45700" rIns="91425" bIns="45700" anchorCtr="0">
            <a:noAutofit/>
          </a:bodyPr>
          <a:lstStyle/>
          <a:p>
            <a:pPr>
              <a:buClr>
                <a:schemeClr val="accent2"/>
              </a:buClr>
              <a:buSzPct val="100000"/>
            </a:pPr>
            <a:r>
              <a:rPr lang="en-US" sz="3200" dirty="0">
                <a:latin typeface="Gill Sans Nova Light" panose="020B0302020104020203" pitchFamily="34" charset="0"/>
              </a:rPr>
              <a:t>Simply providing information is not enough!</a:t>
            </a:r>
          </a:p>
          <a:p>
            <a:pPr marL="571500" lvl="1" indent="0">
              <a:buClr>
                <a:schemeClr val="tx1"/>
              </a:buClr>
              <a:buSzPct val="100000"/>
              <a:buNone/>
            </a:pPr>
            <a:r>
              <a:rPr lang="en-US" sz="2800" dirty="0">
                <a:latin typeface="Gill Sans MT" panose="020B0502020104020203" pitchFamily="34" charset="77"/>
              </a:rPr>
              <a:t>— Know your audience(s)</a:t>
            </a:r>
          </a:p>
          <a:p>
            <a:pPr marL="571500" lvl="1" indent="0">
              <a:buClr>
                <a:schemeClr val="tx1"/>
              </a:buClr>
              <a:buSzPct val="100000"/>
              <a:buNone/>
            </a:pPr>
            <a:r>
              <a:rPr lang="en-US" sz="2800" dirty="0">
                <a:latin typeface="Gill Sans MT" panose="020B0502020104020203" pitchFamily="34" charset="77"/>
              </a:rPr>
              <a:t>— Interpersonal communication is 	 more trusted</a:t>
            </a:r>
          </a:p>
          <a:p>
            <a:pPr marL="571500" lvl="1" indent="0">
              <a:buClr>
                <a:schemeClr val="tx1"/>
              </a:buClr>
              <a:buSzPct val="100000"/>
              <a:buNone/>
            </a:pPr>
            <a:r>
              <a:rPr lang="en-US" sz="2800" dirty="0">
                <a:latin typeface="Gill Sans MT" panose="020B0502020104020203" pitchFamily="34" charset="77"/>
              </a:rPr>
              <a:t>— Reinforcement and positive 	 	 feedback are key to long-term   </a:t>
            </a:r>
          </a:p>
          <a:p>
            <a:pPr marL="571500" lvl="1" indent="0">
              <a:spcBef>
                <a:spcPts val="0"/>
              </a:spcBef>
              <a:buClr>
                <a:schemeClr val="tx1"/>
              </a:buClr>
              <a:buSzPct val="100000"/>
              <a:buNone/>
            </a:pPr>
            <a:r>
              <a:rPr lang="en-US" sz="2800" dirty="0">
                <a:latin typeface="Gill Sans MT" panose="020B0502020104020203" pitchFamily="34" charset="77"/>
              </a:rPr>
              <a:t>    change</a:t>
            </a:r>
          </a:p>
          <a:p>
            <a:pPr>
              <a:buClr>
                <a:schemeClr val="accent2"/>
              </a:buClr>
              <a:buSzPct val="100000"/>
            </a:pPr>
            <a:r>
              <a:rPr lang="en-US" sz="3200" dirty="0">
                <a:latin typeface="Gill Sans Nova Light" panose="020B0302020104020203" pitchFamily="34" charset="0"/>
              </a:rPr>
              <a:t>Communication challenges exist but so do strategies for addressing them – remember to focus on “early adopters”</a:t>
            </a:r>
          </a:p>
        </p:txBody>
      </p:sp>
      <p:sp>
        <p:nvSpPr>
          <p:cNvPr id="186" name="Google Shape;186;p30"/>
          <p:cNvSpPr txBox="1">
            <a:spLocks noGrp="1"/>
          </p:cNvSpPr>
          <p:nvPr>
            <p:ph type="title"/>
          </p:nvPr>
        </p:nvSpPr>
        <p:spPr>
          <a:xfrm>
            <a:off x="1171074" y="1396686"/>
            <a:ext cx="3240506" cy="4064628"/>
          </a:xfrm>
          <a:prstGeom prst="rect">
            <a:avLst/>
          </a:prstGeom>
        </p:spPr>
        <p:txBody>
          <a:bodyPr spcFirstLastPara="1" lIns="91425" tIns="45700" rIns="91425" bIns="45700" anchorCtr="0">
            <a:normAutofit/>
          </a:bodyPr>
          <a:lstStyle/>
          <a:p>
            <a:pPr marL="0" lvl="0" indent="0" rtl="0">
              <a:spcBef>
                <a:spcPts val="0"/>
              </a:spcBef>
              <a:spcAft>
                <a:spcPts val="0"/>
              </a:spcAft>
              <a:buClr>
                <a:schemeClr val="dk1"/>
              </a:buClr>
              <a:buSzPts val="1800"/>
              <a:buNone/>
            </a:pPr>
            <a:r>
              <a:rPr lang="en-US" b="1" dirty="0">
                <a:solidFill>
                  <a:srgbClr val="FFC000"/>
                </a:solidFill>
                <a:latin typeface="Gill Sans MT" panose="020B0502020104020203" pitchFamily="34" charset="77"/>
              </a:rPr>
              <a:t>SUMMARY</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FBA35DF-514B-FA90-F3F6-10FC31E9899C}"/>
              </a:ext>
            </a:extLst>
          </p:cNvPr>
          <p:cNvSpPr txBox="1"/>
          <p:nvPr/>
        </p:nvSpPr>
        <p:spPr>
          <a:xfrm>
            <a:off x="344130" y="3584769"/>
            <a:ext cx="11248102" cy="523220"/>
          </a:xfrm>
          <a:prstGeom prst="rect">
            <a:avLst/>
          </a:prstGeom>
          <a:noFill/>
        </p:spPr>
        <p:txBody>
          <a:bodyPr wrap="square" rtlCol="0" anchor="ctr">
            <a:spAutoFit/>
          </a:bodyPr>
          <a:lstStyle/>
          <a:p>
            <a:r>
              <a:rPr lang="en-US" sz="2800" dirty="0">
                <a:solidFill>
                  <a:srgbClr val="000000"/>
                </a:solidFill>
                <a:effectLst/>
                <a:latin typeface="Gill Sans MT" panose="020B0502020104020203" pitchFamily="34" charset="77"/>
              </a:rPr>
              <a:t>Your text here...</a:t>
            </a:r>
          </a:p>
        </p:txBody>
      </p:sp>
      <p:sp>
        <p:nvSpPr>
          <p:cNvPr id="5" name="Rectangle 4">
            <a:extLst>
              <a:ext uri="{FF2B5EF4-FFF2-40B4-BE49-F238E27FC236}">
                <a16:creationId xmlns:a16="http://schemas.microsoft.com/office/drawing/2014/main" id="{D1D65692-530D-A2FE-1734-C138744AC9E9}"/>
              </a:ext>
            </a:extLst>
          </p:cNvPr>
          <p:cNvSpPr/>
          <p:nvPr/>
        </p:nvSpPr>
        <p:spPr>
          <a:xfrm>
            <a:off x="0" y="138"/>
            <a:ext cx="12192000" cy="1186543"/>
          </a:xfrm>
          <a:prstGeom prst="rect">
            <a:avLst/>
          </a:prstGeom>
          <a:solidFill>
            <a:srgbClr val="5005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accent4"/>
              </a:solidFill>
            </a:endParaRPr>
          </a:p>
        </p:txBody>
      </p:sp>
      <p:sp>
        <p:nvSpPr>
          <p:cNvPr id="6" name="Google Shape;96;p2">
            <a:extLst>
              <a:ext uri="{FF2B5EF4-FFF2-40B4-BE49-F238E27FC236}">
                <a16:creationId xmlns:a16="http://schemas.microsoft.com/office/drawing/2014/main" id="{9192858B-09C1-8805-DB70-7AF85FE13684}"/>
              </a:ext>
            </a:extLst>
          </p:cNvPr>
          <p:cNvSpPr txBox="1">
            <a:spLocks/>
          </p:cNvSpPr>
          <p:nvPr/>
        </p:nvSpPr>
        <p:spPr>
          <a:xfrm>
            <a:off x="344130" y="62958"/>
            <a:ext cx="11695470" cy="1060904"/>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buSzPts val="4400"/>
            </a:pPr>
            <a:r>
              <a:rPr lang="en-US" b="1" dirty="0">
                <a:solidFill>
                  <a:schemeClr val="accent4"/>
                </a:solidFill>
                <a:latin typeface="Gill Sans MT" panose="020B0502020104020203" pitchFamily="34" charset="77"/>
              </a:rPr>
              <a:t>YOUR TEXT HERE</a:t>
            </a:r>
            <a:endParaRPr lang="en-US" dirty="0">
              <a:solidFill>
                <a:schemeClr val="accent4"/>
              </a:solidFill>
            </a:endParaRPr>
          </a:p>
        </p:txBody>
      </p:sp>
    </p:spTree>
    <p:extLst>
      <p:ext uri="{BB962C8B-B14F-4D97-AF65-F5344CB8AC3E}">
        <p14:creationId xmlns:p14="http://schemas.microsoft.com/office/powerpoint/2010/main" val="7883477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FBA35DF-514B-FA90-F3F6-10FC31E9899C}"/>
              </a:ext>
            </a:extLst>
          </p:cNvPr>
          <p:cNvSpPr txBox="1"/>
          <p:nvPr/>
        </p:nvSpPr>
        <p:spPr>
          <a:xfrm>
            <a:off x="344130" y="3584769"/>
            <a:ext cx="11248102" cy="523220"/>
          </a:xfrm>
          <a:prstGeom prst="rect">
            <a:avLst/>
          </a:prstGeom>
          <a:noFill/>
        </p:spPr>
        <p:txBody>
          <a:bodyPr wrap="square" rtlCol="0" anchor="ctr">
            <a:spAutoFit/>
          </a:bodyPr>
          <a:lstStyle/>
          <a:p>
            <a:r>
              <a:rPr lang="en-US" sz="2800" dirty="0">
                <a:solidFill>
                  <a:srgbClr val="000000"/>
                </a:solidFill>
                <a:effectLst/>
                <a:latin typeface="Gill Sans MT" panose="020B0502020104020203" pitchFamily="34" charset="77"/>
              </a:rPr>
              <a:t>Your text here...</a:t>
            </a:r>
          </a:p>
        </p:txBody>
      </p:sp>
      <p:sp>
        <p:nvSpPr>
          <p:cNvPr id="5" name="Rectangle 4">
            <a:extLst>
              <a:ext uri="{FF2B5EF4-FFF2-40B4-BE49-F238E27FC236}">
                <a16:creationId xmlns:a16="http://schemas.microsoft.com/office/drawing/2014/main" id="{D1D65692-530D-A2FE-1734-C138744AC9E9}"/>
              </a:ext>
            </a:extLst>
          </p:cNvPr>
          <p:cNvSpPr/>
          <p:nvPr/>
        </p:nvSpPr>
        <p:spPr>
          <a:xfrm>
            <a:off x="0" y="138"/>
            <a:ext cx="12192000" cy="1186543"/>
          </a:xfrm>
          <a:prstGeom prst="rect">
            <a:avLst/>
          </a:prstGeom>
          <a:solidFill>
            <a:srgbClr val="5005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accent4"/>
              </a:solidFill>
            </a:endParaRPr>
          </a:p>
        </p:txBody>
      </p:sp>
      <p:sp>
        <p:nvSpPr>
          <p:cNvPr id="6" name="Google Shape;96;p2">
            <a:extLst>
              <a:ext uri="{FF2B5EF4-FFF2-40B4-BE49-F238E27FC236}">
                <a16:creationId xmlns:a16="http://schemas.microsoft.com/office/drawing/2014/main" id="{9192858B-09C1-8805-DB70-7AF85FE13684}"/>
              </a:ext>
            </a:extLst>
          </p:cNvPr>
          <p:cNvSpPr txBox="1">
            <a:spLocks/>
          </p:cNvSpPr>
          <p:nvPr/>
        </p:nvSpPr>
        <p:spPr>
          <a:xfrm>
            <a:off x="344130" y="62958"/>
            <a:ext cx="11695470" cy="1060904"/>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buSzPts val="4400"/>
            </a:pPr>
            <a:r>
              <a:rPr lang="en-US" b="1" dirty="0">
                <a:solidFill>
                  <a:schemeClr val="accent4"/>
                </a:solidFill>
                <a:latin typeface="Gill Sans MT" panose="020B0502020104020203" pitchFamily="34" charset="77"/>
              </a:rPr>
              <a:t>YOUR TEXT HERE</a:t>
            </a:r>
            <a:endParaRPr lang="en-US" dirty="0">
              <a:solidFill>
                <a:schemeClr val="accent4"/>
              </a:solidFill>
            </a:endParaRPr>
          </a:p>
        </p:txBody>
      </p:sp>
    </p:spTree>
    <p:extLst>
      <p:ext uri="{BB962C8B-B14F-4D97-AF65-F5344CB8AC3E}">
        <p14:creationId xmlns:p14="http://schemas.microsoft.com/office/powerpoint/2010/main" val="36995763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FBA35DF-514B-FA90-F3F6-10FC31E9899C}"/>
              </a:ext>
            </a:extLst>
          </p:cNvPr>
          <p:cNvSpPr txBox="1"/>
          <p:nvPr/>
        </p:nvSpPr>
        <p:spPr>
          <a:xfrm>
            <a:off x="344130" y="3584769"/>
            <a:ext cx="11248102" cy="523220"/>
          </a:xfrm>
          <a:prstGeom prst="rect">
            <a:avLst/>
          </a:prstGeom>
          <a:noFill/>
        </p:spPr>
        <p:txBody>
          <a:bodyPr wrap="square" rtlCol="0" anchor="ctr">
            <a:spAutoFit/>
          </a:bodyPr>
          <a:lstStyle/>
          <a:p>
            <a:r>
              <a:rPr lang="en-US" sz="2800" dirty="0">
                <a:solidFill>
                  <a:srgbClr val="000000"/>
                </a:solidFill>
                <a:effectLst/>
                <a:latin typeface="Gill Sans MT" panose="020B0502020104020203" pitchFamily="34" charset="77"/>
              </a:rPr>
              <a:t>Your text here...</a:t>
            </a:r>
          </a:p>
        </p:txBody>
      </p:sp>
      <p:sp>
        <p:nvSpPr>
          <p:cNvPr id="5" name="Rectangle 4">
            <a:extLst>
              <a:ext uri="{FF2B5EF4-FFF2-40B4-BE49-F238E27FC236}">
                <a16:creationId xmlns:a16="http://schemas.microsoft.com/office/drawing/2014/main" id="{D1D65692-530D-A2FE-1734-C138744AC9E9}"/>
              </a:ext>
            </a:extLst>
          </p:cNvPr>
          <p:cNvSpPr/>
          <p:nvPr/>
        </p:nvSpPr>
        <p:spPr>
          <a:xfrm>
            <a:off x="0" y="138"/>
            <a:ext cx="12192000" cy="1186543"/>
          </a:xfrm>
          <a:prstGeom prst="rect">
            <a:avLst/>
          </a:prstGeom>
          <a:solidFill>
            <a:srgbClr val="5005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accent4"/>
              </a:solidFill>
            </a:endParaRPr>
          </a:p>
        </p:txBody>
      </p:sp>
      <p:sp>
        <p:nvSpPr>
          <p:cNvPr id="6" name="Google Shape;96;p2">
            <a:extLst>
              <a:ext uri="{FF2B5EF4-FFF2-40B4-BE49-F238E27FC236}">
                <a16:creationId xmlns:a16="http://schemas.microsoft.com/office/drawing/2014/main" id="{9192858B-09C1-8805-DB70-7AF85FE13684}"/>
              </a:ext>
            </a:extLst>
          </p:cNvPr>
          <p:cNvSpPr txBox="1">
            <a:spLocks/>
          </p:cNvSpPr>
          <p:nvPr/>
        </p:nvSpPr>
        <p:spPr>
          <a:xfrm>
            <a:off x="344130" y="62958"/>
            <a:ext cx="11695470" cy="1060904"/>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buSzPts val="4400"/>
            </a:pPr>
            <a:r>
              <a:rPr lang="en-US" b="1" dirty="0">
                <a:solidFill>
                  <a:schemeClr val="accent4"/>
                </a:solidFill>
                <a:latin typeface="Gill Sans MT" panose="020B0502020104020203" pitchFamily="34" charset="77"/>
              </a:rPr>
              <a:t>YOUR TEXT HERE</a:t>
            </a:r>
            <a:endParaRPr lang="en-US" dirty="0">
              <a:solidFill>
                <a:schemeClr val="accent4"/>
              </a:solidFill>
            </a:endParaRPr>
          </a:p>
        </p:txBody>
      </p:sp>
    </p:spTree>
    <p:extLst>
      <p:ext uri="{BB962C8B-B14F-4D97-AF65-F5344CB8AC3E}">
        <p14:creationId xmlns:p14="http://schemas.microsoft.com/office/powerpoint/2010/main" val="24578165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pic>
        <p:nvPicPr>
          <p:cNvPr id="6" name="Picture 5">
            <a:extLst>
              <a:ext uri="{FF2B5EF4-FFF2-40B4-BE49-F238E27FC236}">
                <a16:creationId xmlns:a16="http://schemas.microsoft.com/office/drawing/2014/main" id="{E52054BF-B379-6FDA-74A3-1DA09286D3A3}"/>
              </a:ext>
            </a:extLst>
          </p:cNvPr>
          <p:cNvPicPr>
            <a:picLocks noChangeAspect="1"/>
          </p:cNvPicPr>
          <p:nvPr/>
        </p:nvPicPr>
        <p:blipFill>
          <a:blip r:embed="rId3"/>
          <a:stretch>
            <a:fillRect/>
          </a:stretch>
        </p:blipFill>
        <p:spPr>
          <a:xfrm>
            <a:off x="0" y="1171045"/>
            <a:ext cx="12192000" cy="6858000"/>
          </a:xfrm>
          <a:prstGeom prst="rect">
            <a:avLst/>
          </a:prstGeom>
        </p:spPr>
      </p:pic>
      <p:sp>
        <p:nvSpPr>
          <p:cNvPr id="97" name="Google Shape;97;p2"/>
          <p:cNvSpPr txBox="1">
            <a:spLocks noGrp="1"/>
          </p:cNvSpPr>
          <p:nvPr>
            <p:ph type="body" idx="1"/>
          </p:nvPr>
        </p:nvSpPr>
        <p:spPr>
          <a:xfrm>
            <a:off x="838200" y="1204758"/>
            <a:ext cx="10515600" cy="5653242"/>
          </a:xfrm>
          <a:prstGeom prst="rect">
            <a:avLst/>
          </a:prstGeom>
          <a:noFill/>
          <a:ln>
            <a:noFill/>
          </a:ln>
        </p:spPr>
        <p:txBody>
          <a:bodyPr spcFirstLastPara="1" wrap="square" lIns="91425" tIns="45700" rIns="91425" bIns="45700" anchor="ctr" anchorCtr="0">
            <a:normAutofit/>
          </a:bodyPr>
          <a:lstStyle/>
          <a:p>
            <a:pPr marL="514350" lvl="0" indent="-514350" algn="l" rtl="0">
              <a:lnSpc>
                <a:spcPct val="90000"/>
              </a:lnSpc>
              <a:spcBef>
                <a:spcPts val="0"/>
              </a:spcBef>
              <a:spcAft>
                <a:spcPts val="0"/>
              </a:spcAft>
              <a:buClr>
                <a:schemeClr val="accent2"/>
              </a:buClr>
              <a:buSzPts val="2800"/>
              <a:buFont typeface="+mj-lt"/>
              <a:buAutoNum type="arabicPeriod"/>
            </a:pPr>
            <a:r>
              <a:rPr lang="en-US" sz="3200" dirty="0">
                <a:latin typeface="Gill Sans MT" panose="020B0502020104020203" pitchFamily="34" charset="77"/>
              </a:rPr>
              <a:t>To learn how to use communication to motivate behavior change</a:t>
            </a:r>
          </a:p>
          <a:p>
            <a:pPr marL="514350" lvl="0" indent="-514350" algn="l" rtl="0">
              <a:lnSpc>
                <a:spcPct val="90000"/>
              </a:lnSpc>
              <a:spcBef>
                <a:spcPts val="1000"/>
              </a:spcBef>
              <a:spcAft>
                <a:spcPts val="0"/>
              </a:spcAft>
              <a:buClr>
                <a:schemeClr val="accent2"/>
              </a:buClr>
              <a:buSzPts val="2800"/>
              <a:buFont typeface="+mj-lt"/>
              <a:buAutoNum type="arabicPeriod"/>
            </a:pPr>
            <a:r>
              <a:rPr lang="en-US" sz="3200" dirty="0">
                <a:latin typeface="Gill Sans MT" panose="020B0502020104020203" pitchFamily="34" charset="77"/>
              </a:rPr>
              <a:t>To learn about challenges for communicating about global warming and heat risk</a:t>
            </a:r>
          </a:p>
          <a:p>
            <a:pPr marL="514350" lvl="0" indent="-514350" algn="l" rtl="0">
              <a:lnSpc>
                <a:spcPct val="90000"/>
              </a:lnSpc>
              <a:spcBef>
                <a:spcPts val="1000"/>
              </a:spcBef>
              <a:spcAft>
                <a:spcPts val="0"/>
              </a:spcAft>
              <a:buClr>
                <a:schemeClr val="accent2"/>
              </a:buClr>
              <a:buSzPts val="2800"/>
              <a:buFont typeface="+mj-lt"/>
              <a:buAutoNum type="arabicPeriod"/>
            </a:pPr>
            <a:r>
              <a:rPr lang="en-US" sz="3200" dirty="0">
                <a:latin typeface="Gill Sans MT" panose="020B0502020104020203" pitchFamily="34" charset="77"/>
              </a:rPr>
              <a:t>To learn about strategies for communicating about global warming and heat risk</a:t>
            </a:r>
          </a:p>
        </p:txBody>
      </p:sp>
      <p:sp>
        <p:nvSpPr>
          <p:cNvPr id="2" name="Rectangle 1">
            <a:extLst>
              <a:ext uri="{FF2B5EF4-FFF2-40B4-BE49-F238E27FC236}">
                <a16:creationId xmlns:a16="http://schemas.microsoft.com/office/drawing/2014/main" id="{4C19A423-DD34-DDB1-9072-3894C46AA4AA}"/>
              </a:ext>
            </a:extLst>
          </p:cNvPr>
          <p:cNvSpPr/>
          <p:nvPr/>
        </p:nvSpPr>
        <p:spPr>
          <a:xfrm>
            <a:off x="0" y="0"/>
            <a:ext cx="12192000" cy="1186543"/>
          </a:xfrm>
          <a:prstGeom prst="rect">
            <a:avLst/>
          </a:prstGeom>
          <a:solidFill>
            <a:srgbClr val="5005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n-US" dirty="0">
              <a:solidFill>
                <a:srgbClr val="500500"/>
              </a:solidFill>
            </a:endParaRPr>
          </a:p>
        </p:txBody>
      </p:sp>
      <p:sp>
        <p:nvSpPr>
          <p:cNvPr id="96" name="Google Shape;96;p2"/>
          <p:cNvSpPr txBox="1">
            <a:spLocks noGrp="1"/>
          </p:cNvSpPr>
          <p:nvPr>
            <p:ph type="title"/>
          </p:nvPr>
        </p:nvSpPr>
        <p:spPr>
          <a:xfrm>
            <a:off x="1620982" y="0"/>
            <a:ext cx="9732818" cy="1186543"/>
          </a:xfrm>
          <a:prstGeom prst="rect">
            <a:avLst/>
          </a:prstGeom>
          <a:noFill/>
          <a:ln>
            <a:noFill/>
          </a:ln>
        </p:spPr>
        <p:txBody>
          <a:bodyPr spcFirstLastPara="1" wrap="square" lIns="91425" tIns="45700" rIns="91425" bIns="45700" anchor="ctr" anchorCtr="0">
            <a:normAutofit/>
          </a:bodyPr>
          <a:lstStyle/>
          <a:p>
            <a:pPr marL="0" lvl="0" indent="0" algn="just" rtl="0">
              <a:lnSpc>
                <a:spcPct val="90000"/>
              </a:lnSpc>
              <a:spcBef>
                <a:spcPts val="0"/>
              </a:spcBef>
              <a:spcAft>
                <a:spcPts val="0"/>
              </a:spcAft>
              <a:buClr>
                <a:schemeClr val="dk1"/>
              </a:buClr>
              <a:buSzPts val="4400"/>
              <a:buFont typeface="Calibri"/>
              <a:buNone/>
            </a:pPr>
            <a:r>
              <a:rPr lang="en-US" sz="4400" b="1" dirty="0">
                <a:solidFill>
                  <a:srgbClr val="FFC000"/>
                </a:solidFill>
                <a:latin typeface="Gill Sans MT" panose="020B0502020104020203" pitchFamily="34" charset="77"/>
                <a:cs typeface="Gill Sans Nova Light" panose="020F0302020204030204" pitchFamily="34" charset="0"/>
              </a:rPr>
              <a:t>OBJECTIVES</a:t>
            </a:r>
            <a:endParaRPr dirty="0">
              <a:solidFill>
                <a:srgbClr val="FFC000"/>
              </a:solidFill>
            </a:endParaRPr>
          </a:p>
        </p:txBody>
      </p:sp>
      <p:pic>
        <p:nvPicPr>
          <p:cNvPr id="4" name="Picture 3">
            <a:extLst>
              <a:ext uri="{FF2B5EF4-FFF2-40B4-BE49-F238E27FC236}">
                <a16:creationId xmlns:a16="http://schemas.microsoft.com/office/drawing/2014/main" id="{DC31934A-8FDD-C18B-A737-FA5E462C5998}"/>
              </a:ext>
            </a:extLst>
          </p:cNvPr>
          <p:cNvPicPr>
            <a:picLocks noChangeAspect="1"/>
          </p:cNvPicPr>
          <p:nvPr/>
        </p:nvPicPr>
        <p:blipFill>
          <a:blip r:embed="rId4"/>
          <a:stretch>
            <a:fillRect/>
          </a:stretch>
        </p:blipFill>
        <p:spPr>
          <a:xfrm>
            <a:off x="0" y="-365310"/>
            <a:ext cx="1875598" cy="1875598"/>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116"/>
        <p:cNvGrpSpPr/>
        <p:nvPr/>
      </p:nvGrpSpPr>
      <p:grpSpPr>
        <a:xfrm>
          <a:off x="0" y="0"/>
          <a:ext cx="0" cy="0"/>
          <a:chOff x="0" y="0"/>
          <a:chExt cx="0" cy="0"/>
        </a:xfrm>
      </p:grpSpPr>
      <p:pic>
        <p:nvPicPr>
          <p:cNvPr id="3" name="Picture 2">
            <a:extLst>
              <a:ext uri="{FF2B5EF4-FFF2-40B4-BE49-F238E27FC236}">
                <a16:creationId xmlns:a16="http://schemas.microsoft.com/office/drawing/2014/main" id="{C8480891-9BCD-5B6C-21CE-697D2C56E7B5}"/>
              </a:ext>
            </a:extLst>
          </p:cNvPr>
          <p:cNvPicPr>
            <a:picLocks noChangeAspect="1"/>
          </p:cNvPicPr>
          <p:nvPr/>
        </p:nvPicPr>
        <p:blipFill>
          <a:blip r:embed="rId3"/>
          <a:stretch>
            <a:fillRect/>
          </a:stretch>
        </p:blipFill>
        <p:spPr>
          <a:xfrm>
            <a:off x="0" y="0"/>
            <a:ext cx="12192000" cy="6858000"/>
          </a:xfrm>
          <a:prstGeom prst="rect">
            <a:avLst/>
          </a:prstGeom>
        </p:spPr>
      </p:pic>
      <p:sp>
        <p:nvSpPr>
          <p:cNvPr id="117" name="Google Shape;117;p5"/>
          <p:cNvSpPr txBox="1">
            <a:spLocks noGrp="1"/>
          </p:cNvSpPr>
          <p:nvPr>
            <p:ph type="title"/>
          </p:nvPr>
        </p:nvSpPr>
        <p:spPr>
          <a:xfrm>
            <a:off x="471638" y="1153572"/>
            <a:ext cx="3415596" cy="4461163"/>
          </a:xfrm>
          <a:prstGeom prst="rect">
            <a:avLst/>
          </a:prstGeom>
        </p:spPr>
        <p:txBody>
          <a:bodyPr spcFirstLastPara="1" lIns="91425" tIns="45700" rIns="91425" bIns="45700" anchorCtr="0">
            <a:normAutofit/>
          </a:bodyPr>
          <a:lstStyle/>
          <a:p>
            <a:pPr marL="0" lvl="0" indent="0" rtl="0">
              <a:spcBef>
                <a:spcPts val="0"/>
              </a:spcBef>
              <a:spcAft>
                <a:spcPts val="0"/>
              </a:spcAft>
              <a:buClr>
                <a:schemeClr val="dk1"/>
              </a:buClr>
              <a:buSzPts val="4400"/>
              <a:buFont typeface="Calibri"/>
              <a:buNone/>
            </a:pPr>
            <a:r>
              <a:rPr lang="en-US" sz="2900" b="1" dirty="0">
                <a:solidFill>
                  <a:srgbClr val="FFC000"/>
                </a:solidFill>
                <a:latin typeface="Gill Sans MT" panose="020B0502020104020203" pitchFamily="34" charset="77"/>
              </a:rPr>
              <a:t>CONVERSATION </a:t>
            </a:r>
            <a:r>
              <a:rPr lang="en-US" b="1" dirty="0">
                <a:solidFill>
                  <a:srgbClr val="FFC000"/>
                </a:solidFill>
                <a:latin typeface="Gill Sans MT" panose="020B0502020104020203" pitchFamily="34" charset="77"/>
              </a:rPr>
              <a:t>STARTER</a:t>
            </a:r>
          </a:p>
        </p:txBody>
      </p:sp>
      <p:sp>
        <p:nvSpPr>
          <p:cNvPr id="118" name="Google Shape;118;p5"/>
          <p:cNvSpPr txBox="1">
            <a:spLocks noGrp="1"/>
          </p:cNvSpPr>
          <p:nvPr>
            <p:ph type="body" idx="1"/>
          </p:nvPr>
        </p:nvSpPr>
        <p:spPr>
          <a:xfrm>
            <a:off x="5814645" y="820616"/>
            <a:ext cx="5369911" cy="5356348"/>
          </a:xfrm>
          <a:prstGeom prst="rect">
            <a:avLst/>
          </a:prstGeom>
        </p:spPr>
        <p:txBody>
          <a:bodyPr spcFirstLastPara="1" lIns="91425" tIns="45700" rIns="91425" bIns="45700" anchor="ctr" anchorCtr="0">
            <a:normAutofit/>
          </a:bodyPr>
          <a:lstStyle/>
          <a:p>
            <a:pPr marL="0" lvl="0" indent="0" algn="l" rtl="0">
              <a:lnSpc>
                <a:spcPct val="90000"/>
              </a:lnSpc>
              <a:spcBef>
                <a:spcPts val="0"/>
              </a:spcBef>
              <a:spcAft>
                <a:spcPts val="0"/>
              </a:spcAft>
              <a:buClr>
                <a:schemeClr val="dk1"/>
              </a:buClr>
              <a:buSzPts val="2800"/>
              <a:buNone/>
            </a:pPr>
            <a:r>
              <a:rPr lang="en-US" sz="4000" dirty="0">
                <a:latin typeface="Gill Sans Nova Light" panose="020B0302020104020203" pitchFamily="34" charset="0"/>
              </a:rPr>
              <a:t>What do you know about the characteristics, beliefs, and values of your target audience(s)? How might that knowledge influence how you communicate with them about global warming and heat risk?</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pic>
        <p:nvPicPr>
          <p:cNvPr id="7" name="Picture 6">
            <a:extLst>
              <a:ext uri="{FF2B5EF4-FFF2-40B4-BE49-F238E27FC236}">
                <a16:creationId xmlns:a16="http://schemas.microsoft.com/office/drawing/2014/main" id="{E492B651-344C-FFC5-4D0A-972123226AE4}"/>
              </a:ext>
            </a:extLst>
          </p:cNvPr>
          <p:cNvPicPr>
            <a:picLocks noChangeAspect="1"/>
          </p:cNvPicPr>
          <p:nvPr/>
        </p:nvPicPr>
        <p:blipFill>
          <a:blip r:embed="rId3"/>
          <a:stretch>
            <a:fillRect/>
          </a:stretch>
        </p:blipFill>
        <p:spPr>
          <a:xfrm>
            <a:off x="4419600" y="1205127"/>
            <a:ext cx="7772400" cy="5668375"/>
          </a:xfrm>
          <a:prstGeom prst="rect">
            <a:avLst/>
          </a:prstGeom>
        </p:spPr>
      </p:pic>
      <p:sp>
        <p:nvSpPr>
          <p:cNvPr id="2" name="Rectangle 1">
            <a:extLst>
              <a:ext uri="{FF2B5EF4-FFF2-40B4-BE49-F238E27FC236}">
                <a16:creationId xmlns:a16="http://schemas.microsoft.com/office/drawing/2014/main" id="{6628EF6A-2FDC-3FB0-FC35-137214AD8514}"/>
              </a:ext>
            </a:extLst>
          </p:cNvPr>
          <p:cNvSpPr/>
          <p:nvPr/>
        </p:nvSpPr>
        <p:spPr>
          <a:xfrm>
            <a:off x="0" y="13962"/>
            <a:ext cx="12192000" cy="1186543"/>
          </a:xfrm>
          <a:prstGeom prst="rect">
            <a:avLst/>
          </a:prstGeom>
          <a:solidFill>
            <a:srgbClr val="5005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Google Shape;96;p2">
            <a:extLst>
              <a:ext uri="{FF2B5EF4-FFF2-40B4-BE49-F238E27FC236}">
                <a16:creationId xmlns:a16="http://schemas.microsoft.com/office/drawing/2014/main" id="{04104262-13F4-E3EB-257D-5317382AC5A0}"/>
              </a:ext>
            </a:extLst>
          </p:cNvPr>
          <p:cNvSpPr txBox="1">
            <a:spLocks/>
          </p:cNvSpPr>
          <p:nvPr/>
        </p:nvSpPr>
        <p:spPr>
          <a:xfrm>
            <a:off x="838200" y="61997"/>
            <a:ext cx="10515600" cy="1186543"/>
          </a:xfrm>
          <a:prstGeom prst="rect">
            <a:avLst/>
          </a:prstGeom>
          <a:noFill/>
          <a:ln>
            <a:noFill/>
          </a:ln>
        </p:spPr>
        <p:txBody>
          <a:bodyPr spcFirstLastPara="1" wrap="square" lIns="91425" tIns="45700" rIns="91425" bIns="45700" anchor="ctr" anchorCtr="0">
            <a:normAutofit lnSpcReduction="10000"/>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buSzPts val="4400"/>
            </a:pPr>
            <a:r>
              <a:rPr lang="en-US" b="1" dirty="0">
                <a:solidFill>
                  <a:srgbClr val="FFC000"/>
                </a:solidFill>
                <a:latin typeface="Gill Sans MT" panose="020B0502020104020203" pitchFamily="34" charset="77"/>
              </a:rPr>
              <a:t>COMMUNICATION TO MOTIVATE BEHAVIOR CHANGE</a:t>
            </a:r>
            <a:endParaRPr lang="en-US" dirty="0">
              <a:solidFill>
                <a:srgbClr val="FFC000"/>
              </a:solidFill>
            </a:endParaRPr>
          </a:p>
        </p:txBody>
      </p:sp>
      <p:sp>
        <p:nvSpPr>
          <p:cNvPr id="103" name="Google Shape;103;p28"/>
          <p:cNvSpPr txBox="1">
            <a:spLocks noGrp="1"/>
          </p:cNvSpPr>
          <p:nvPr>
            <p:ph type="body" idx="1"/>
          </p:nvPr>
        </p:nvSpPr>
        <p:spPr>
          <a:xfrm>
            <a:off x="838198" y="1202046"/>
            <a:ext cx="10336080" cy="5655953"/>
          </a:xfrm>
          <a:prstGeom prst="rect">
            <a:avLst/>
          </a:prstGeom>
          <a:noFill/>
          <a:ln>
            <a:noFill/>
          </a:ln>
        </p:spPr>
        <p:txBody>
          <a:bodyPr spcFirstLastPara="1" wrap="square" lIns="91425" tIns="45700" rIns="91425" bIns="45700" anchor="ctr" anchorCtr="0">
            <a:normAutofit/>
          </a:bodyPr>
          <a:lstStyle/>
          <a:p>
            <a:pPr marL="228600" lvl="0" indent="-228600" algn="l" rtl="0">
              <a:lnSpc>
                <a:spcPct val="90000"/>
              </a:lnSpc>
              <a:spcBef>
                <a:spcPts val="0"/>
              </a:spcBef>
              <a:spcAft>
                <a:spcPts val="0"/>
              </a:spcAft>
              <a:buClr>
                <a:schemeClr val="dk1"/>
              </a:buClr>
              <a:buSzPct val="100000"/>
              <a:buChar char="•"/>
            </a:pPr>
            <a:r>
              <a:rPr lang="en-US" dirty="0">
                <a:latin typeface="Gill Sans MT" panose="020B0502020104020203" pitchFamily="34" charset="77"/>
              </a:rPr>
              <a:t>Simply providing information is not enough!</a:t>
            </a:r>
          </a:p>
          <a:p>
            <a:pPr marL="228600" indent="-228600">
              <a:buSzPct val="100000"/>
            </a:pPr>
            <a:r>
              <a:rPr lang="en-US" dirty="0">
                <a:latin typeface="Gill Sans MT" panose="020B0502020104020203" pitchFamily="34" charset="77"/>
              </a:rPr>
              <a:t>Know your audience and </a:t>
            </a:r>
            <a:r>
              <a:rPr lang="en-US" dirty="0">
                <a:solidFill>
                  <a:srgbClr val="000000"/>
                </a:solidFill>
                <a:effectLst/>
                <a:latin typeface="Gill Sans MT" panose="020B0502020104020203" pitchFamily="34" charset="77"/>
              </a:rPr>
              <a:t>t</a:t>
            </a:r>
            <a:r>
              <a:rPr lang="en-US" dirty="0">
                <a:latin typeface="Gill Sans MT" panose="020B0502020104020203" pitchFamily="34" charset="77"/>
              </a:rPr>
              <a:t>ailor your communication so that it resonates more strongly, for example: </a:t>
            </a:r>
          </a:p>
          <a:p>
            <a:pPr marL="91440" indent="0">
              <a:lnSpc>
                <a:spcPct val="100000"/>
              </a:lnSpc>
              <a:spcBef>
                <a:spcPts val="10"/>
              </a:spcBef>
              <a:buSzPct val="100000"/>
              <a:buNone/>
            </a:pPr>
            <a:r>
              <a:rPr lang="en-US" sz="2400" dirty="0">
                <a:latin typeface="Gill Sans MT" panose="020B0502020104020203" pitchFamily="34" charset="77"/>
              </a:rPr>
              <a:t>   — What are the characteristics of your audience?</a:t>
            </a:r>
          </a:p>
          <a:p>
            <a:pPr marL="91440" lvl="1" indent="0">
              <a:lnSpc>
                <a:spcPct val="100000"/>
              </a:lnSpc>
              <a:spcBef>
                <a:spcPts val="10"/>
              </a:spcBef>
              <a:buSzPct val="100000"/>
              <a:buNone/>
            </a:pPr>
            <a:r>
              <a:rPr lang="en-US" sz="2400" dirty="0">
                <a:latin typeface="Gill Sans MT" panose="020B0502020104020203" pitchFamily="34" charset="77"/>
              </a:rPr>
              <a:t>   — What are the beliefs and values of your audience? </a:t>
            </a:r>
          </a:p>
          <a:p>
            <a:pPr marL="91440" lvl="1" indent="0">
              <a:lnSpc>
                <a:spcPct val="100000"/>
              </a:lnSpc>
              <a:spcBef>
                <a:spcPts val="10"/>
              </a:spcBef>
              <a:buSzPct val="100000"/>
              <a:buNone/>
            </a:pPr>
            <a:r>
              <a:rPr lang="en-US" sz="2400" dirty="0">
                <a:latin typeface="Gill Sans MT" panose="020B0502020104020203" pitchFamily="34" charset="77"/>
              </a:rPr>
              <a:t>   — What does your audience want or need to know?</a:t>
            </a:r>
          </a:p>
          <a:p>
            <a:pPr marL="91440" lvl="1" indent="0">
              <a:lnSpc>
                <a:spcPct val="100000"/>
              </a:lnSpc>
              <a:spcBef>
                <a:spcPts val="10"/>
              </a:spcBef>
              <a:buSzPct val="100000"/>
              <a:buNone/>
            </a:pPr>
            <a:r>
              <a:rPr lang="en-US" sz="2400" dirty="0">
                <a:latin typeface="Gill Sans MT" panose="020B0502020104020203" pitchFamily="34" charset="77"/>
              </a:rPr>
              <a:t>   — How can the information be communicated with cultural competence?</a:t>
            </a:r>
          </a:p>
          <a:p>
            <a:pPr marL="228600" indent="-228600">
              <a:buSzPct val="100000"/>
            </a:pPr>
            <a:r>
              <a:rPr lang="en-US" dirty="0">
                <a:latin typeface="Gill Sans MT" panose="020B0502020104020203" pitchFamily="34" charset="77"/>
              </a:rPr>
              <a:t>Interpersonal communication is more trusted and more likely to spread through personal/social </a:t>
            </a:r>
            <a:r>
              <a:rPr lang="en-US" dirty="0">
                <a:solidFill>
                  <a:srgbClr val="000000"/>
                </a:solidFill>
                <a:effectLst/>
                <a:latin typeface="Gill Sans MT" panose="020B0502020104020203" pitchFamily="34" charset="77"/>
              </a:rPr>
              <a:t>networks — genuinely connect with your audience (e.g., reach people personally)</a:t>
            </a:r>
            <a:endParaRPr lang="en-US" dirty="0">
              <a:latin typeface="Gill Sans MT" panose="020B0502020104020203" pitchFamily="34" charset="77"/>
            </a:endParaRPr>
          </a:p>
          <a:p>
            <a:pPr marL="228600" lvl="0" indent="-228600" algn="l" rtl="0">
              <a:lnSpc>
                <a:spcPct val="90000"/>
              </a:lnSpc>
              <a:spcBef>
                <a:spcPts val="1000"/>
              </a:spcBef>
              <a:spcAft>
                <a:spcPts val="0"/>
              </a:spcAft>
              <a:buClr>
                <a:schemeClr val="dk1"/>
              </a:buClr>
              <a:buSzPct val="100000"/>
              <a:buChar char="•"/>
            </a:pPr>
            <a:r>
              <a:rPr lang="en-US" dirty="0">
                <a:latin typeface="Gill Sans MT" panose="020B0502020104020203" pitchFamily="34" charset="77"/>
              </a:rPr>
              <a:t>Reinforcement and positive feedback are key to long-term change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pic>
        <p:nvPicPr>
          <p:cNvPr id="12" name="Picture 11">
            <a:extLst>
              <a:ext uri="{FF2B5EF4-FFF2-40B4-BE49-F238E27FC236}">
                <a16:creationId xmlns:a16="http://schemas.microsoft.com/office/drawing/2014/main" id="{3E6C585A-8D69-4746-0161-1758C14BA610}"/>
              </a:ext>
            </a:extLst>
          </p:cNvPr>
          <p:cNvPicPr>
            <a:picLocks noChangeAspect="1"/>
          </p:cNvPicPr>
          <p:nvPr/>
        </p:nvPicPr>
        <p:blipFill>
          <a:blip r:embed="rId3"/>
          <a:stretch>
            <a:fillRect/>
          </a:stretch>
        </p:blipFill>
        <p:spPr>
          <a:xfrm>
            <a:off x="4391549" y="1176917"/>
            <a:ext cx="7800451" cy="5688832"/>
          </a:xfrm>
          <a:prstGeom prst="rect">
            <a:avLst/>
          </a:prstGeom>
        </p:spPr>
      </p:pic>
      <p:sp>
        <p:nvSpPr>
          <p:cNvPr id="2" name="Rectangle 1">
            <a:extLst>
              <a:ext uri="{FF2B5EF4-FFF2-40B4-BE49-F238E27FC236}">
                <a16:creationId xmlns:a16="http://schemas.microsoft.com/office/drawing/2014/main" id="{7CBB1DFC-F768-B8B3-47A5-92B17ADA1850}"/>
              </a:ext>
            </a:extLst>
          </p:cNvPr>
          <p:cNvSpPr/>
          <p:nvPr/>
        </p:nvSpPr>
        <p:spPr>
          <a:xfrm>
            <a:off x="0" y="-9625"/>
            <a:ext cx="12192000" cy="1186543"/>
          </a:xfrm>
          <a:prstGeom prst="rect">
            <a:avLst/>
          </a:prstGeom>
          <a:solidFill>
            <a:srgbClr val="5005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Google Shape;96;p2">
            <a:extLst>
              <a:ext uri="{FF2B5EF4-FFF2-40B4-BE49-F238E27FC236}">
                <a16:creationId xmlns:a16="http://schemas.microsoft.com/office/drawing/2014/main" id="{08465C3F-D0D3-C210-6AF7-AE5F1C4BE6CB}"/>
              </a:ext>
            </a:extLst>
          </p:cNvPr>
          <p:cNvSpPr txBox="1">
            <a:spLocks/>
          </p:cNvSpPr>
          <p:nvPr/>
        </p:nvSpPr>
        <p:spPr>
          <a:xfrm>
            <a:off x="790413" y="1"/>
            <a:ext cx="11044359" cy="1176918"/>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buSzPts val="4400"/>
            </a:pPr>
            <a:r>
              <a:rPr lang="en-US" b="1" dirty="0">
                <a:solidFill>
                  <a:srgbClr val="FFC000"/>
                </a:solidFill>
                <a:latin typeface="Gill Sans MT" panose="020B0502020104020203" pitchFamily="34" charset="77"/>
              </a:rPr>
              <a:t>KNOW YOUR AUDIENCE — THE US</a:t>
            </a:r>
            <a:endParaRPr lang="en-US" dirty="0">
              <a:solidFill>
                <a:srgbClr val="FFC000"/>
              </a:solidFill>
            </a:endParaRPr>
          </a:p>
        </p:txBody>
      </p:sp>
      <p:sp>
        <p:nvSpPr>
          <p:cNvPr id="10" name="Google Shape;109;p5">
            <a:extLst>
              <a:ext uri="{FF2B5EF4-FFF2-40B4-BE49-F238E27FC236}">
                <a16:creationId xmlns:a16="http://schemas.microsoft.com/office/drawing/2014/main" id="{3E924575-A535-E787-6A92-32AE1414416F}"/>
              </a:ext>
            </a:extLst>
          </p:cNvPr>
          <p:cNvSpPr txBox="1">
            <a:spLocks noGrp="1"/>
          </p:cNvSpPr>
          <p:nvPr>
            <p:ph type="body" idx="1"/>
          </p:nvPr>
        </p:nvSpPr>
        <p:spPr>
          <a:xfrm>
            <a:off x="790414" y="1176918"/>
            <a:ext cx="9074804" cy="5681081"/>
          </a:xfrm>
          <a:prstGeom prst="rect">
            <a:avLst/>
          </a:prstGeom>
          <a:noFill/>
          <a:ln>
            <a:noFill/>
          </a:ln>
        </p:spPr>
        <p:txBody>
          <a:bodyPr spcFirstLastPara="1" wrap="square" lIns="91425" tIns="45700" rIns="91425" bIns="45700" anchor="ctr" anchorCtr="0">
            <a:normAutofit/>
          </a:bodyPr>
          <a:lstStyle/>
          <a:p>
            <a:pPr marL="228600" lvl="0" indent="-228600" algn="l" rtl="0">
              <a:lnSpc>
                <a:spcPct val="90000"/>
              </a:lnSpc>
              <a:spcBef>
                <a:spcPts val="1000"/>
              </a:spcBef>
              <a:spcAft>
                <a:spcPts val="0"/>
              </a:spcAft>
              <a:buClr>
                <a:schemeClr val="dk1"/>
              </a:buClr>
              <a:buSzPts val="2800"/>
              <a:buChar char="•"/>
            </a:pPr>
            <a:r>
              <a:rPr lang="en-US" dirty="0">
                <a:latin typeface="Gill Sans MT" panose="020B0502020104020203" pitchFamily="34" charset="77"/>
              </a:rPr>
              <a:t>A 2021 study across the US found six stances </a:t>
            </a:r>
          </a:p>
          <a:p>
            <a:pPr marL="0" lvl="0" indent="0" algn="l" rtl="0">
              <a:lnSpc>
                <a:spcPct val="90000"/>
              </a:lnSpc>
              <a:spcBef>
                <a:spcPts val="0"/>
              </a:spcBef>
              <a:spcAft>
                <a:spcPts val="0"/>
              </a:spcAft>
              <a:buClr>
                <a:schemeClr val="dk1"/>
              </a:buClr>
              <a:buSzPts val="2800"/>
              <a:buNone/>
            </a:pPr>
            <a:r>
              <a:rPr lang="en-US" dirty="0">
                <a:latin typeface="Gill Sans MT" panose="020B0502020104020203" pitchFamily="34" charset="77"/>
              </a:rPr>
              <a:t>  toward global warming:</a:t>
            </a:r>
          </a:p>
          <a:p>
            <a:pPr marL="0" indent="0">
              <a:spcBef>
                <a:spcPts val="500"/>
              </a:spcBef>
              <a:buSzPts val="2400"/>
              <a:buNone/>
            </a:pPr>
            <a:r>
              <a:rPr lang="en-US" sz="2400" dirty="0">
                <a:latin typeface="Gill Sans MT" panose="020B0502020104020203" pitchFamily="34" charset="77"/>
              </a:rPr>
              <a:t>   — Alarmed (26%)</a:t>
            </a:r>
          </a:p>
          <a:p>
            <a:pPr marL="0" indent="0">
              <a:spcBef>
                <a:spcPts val="500"/>
              </a:spcBef>
              <a:buSzPts val="2400"/>
              <a:buNone/>
            </a:pPr>
            <a:r>
              <a:rPr lang="en-US" sz="2400" dirty="0">
                <a:latin typeface="Gill Sans MT" panose="020B0502020104020203" pitchFamily="34" charset="77"/>
              </a:rPr>
              <a:t>   — Concerned (27%)</a:t>
            </a:r>
          </a:p>
          <a:p>
            <a:pPr marL="0" indent="0">
              <a:spcBef>
                <a:spcPts val="500"/>
              </a:spcBef>
              <a:buSzPts val="2400"/>
              <a:buNone/>
            </a:pPr>
            <a:r>
              <a:rPr lang="en-US" sz="2400" dirty="0">
                <a:latin typeface="Gill Sans MT" panose="020B0502020104020203" pitchFamily="34" charset="77"/>
              </a:rPr>
              <a:t>   — Cautious (17%)	</a:t>
            </a:r>
          </a:p>
          <a:p>
            <a:pPr marL="0" indent="0">
              <a:spcBef>
                <a:spcPts val="500"/>
              </a:spcBef>
              <a:buSzPts val="2400"/>
              <a:buNone/>
            </a:pPr>
            <a:r>
              <a:rPr lang="en-US" sz="2400" dirty="0">
                <a:latin typeface="Gill Sans MT" panose="020B0502020104020203" pitchFamily="34" charset="77"/>
              </a:rPr>
              <a:t>   — Disengaged (7%)</a:t>
            </a:r>
          </a:p>
          <a:p>
            <a:pPr marL="0" indent="0">
              <a:spcBef>
                <a:spcPts val="500"/>
              </a:spcBef>
              <a:buSzPts val="2400"/>
              <a:buNone/>
            </a:pPr>
            <a:r>
              <a:rPr lang="en-US" sz="2400" dirty="0">
                <a:latin typeface="Gill Sans MT" panose="020B0502020104020203" pitchFamily="34" charset="77"/>
              </a:rPr>
              <a:t>   — Doubtful (11%)	</a:t>
            </a:r>
          </a:p>
          <a:p>
            <a:pPr marL="0" indent="0">
              <a:spcBef>
                <a:spcPts val="500"/>
              </a:spcBef>
              <a:buSzPts val="2400"/>
              <a:buNone/>
            </a:pPr>
            <a:r>
              <a:rPr lang="en-US" sz="2400">
                <a:latin typeface="Gill Sans MT" panose="020B0502020104020203" pitchFamily="34" charset="77"/>
              </a:rPr>
              <a:t>   — </a:t>
            </a:r>
            <a:r>
              <a:rPr lang="en-US" sz="2400">
                <a:latin typeface="Gill Sans MT" panose="020B0502020104020203" pitchFamily="34" charset="77"/>
                <a:extLst>
                  <a:ext uri="http://customooxmlschemas.google.com/">
                    <go:slidesCustomData xmlns:lc="http://schemas.openxmlformats.org/drawingml/2006/lockedCanvas"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1"/>
                  </a:ext>
                </a:extLst>
              </a:rPr>
              <a:t>Dismissive</a:t>
            </a:r>
            <a:r>
              <a:rPr lang="en-US" sz="2400">
                <a:latin typeface="Gill Sans MT" panose="020B0502020104020203" pitchFamily="34" charset="77"/>
              </a:rPr>
              <a:t> </a:t>
            </a:r>
            <a:r>
              <a:rPr lang="en-US" sz="2400" dirty="0">
                <a:latin typeface="Gill Sans MT" panose="020B0502020104020203" pitchFamily="34" charset="77"/>
              </a:rPr>
              <a:t>(11%)</a:t>
            </a:r>
          </a:p>
          <a:p>
            <a:pPr marL="228600" indent="-228600">
              <a:buSzPts val="2800"/>
            </a:pPr>
            <a:r>
              <a:rPr lang="en-US" dirty="0">
                <a:latin typeface="Gill Sans MT" panose="020B0502020104020203" pitchFamily="34" charset="77"/>
              </a:rPr>
              <a:t>People who are “alarmed” and “concerned” are the most likely to adopt behavior change (i.e., “early adopters”) and talk about global warming and heat risk with others</a:t>
            </a:r>
            <a:endParaRP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sp>
        <p:nvSpPr>
          <p:cNvPr id="2" name="Rectangle 1">
            <a:extLst>
              <a:ext uri="{FF2B5EF4-FFF2-40B4-BE49-F238E27FC236}">
                <a16:creationId xmlns:a16="http://schemas.microsoft.com/office/drawing/2014/main" id="{CB29CFC8-B6BA-0639-D429-5FE68B48E4B5}"/>
              </a:ext>
            </a:extLst>
          </p:cNvPr>
          <p:cNvSpPr/>
          <p:nvPr/>
        </p:nvSpPr>
        <p:spPr>
          <a:xfrm>
            <a:off x="0" y="0"/>
            <a:ext cx="12192000" cy="1186543"/>
          </a:xfrm>
          <a:prstGeom prst="rect">
            <a:avLst/>
          </a:prstGeom>
          <a:solidFill>
            <a:srgbClr val="5005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Google Shape;96;p2">
            <a:extLst>
              <a:ext uri="{FF2B5EF4-FFF2-40B4-BE49-F238E27FC236}">
                <a16:creationId xmlns:a16="http://schemas.microsoft.com/office/drawing/2014/main" id="{6541359C-35C1-4FF2-99BD-08400D06413C}"/>
              </a:ext>
            </a:extLst>
          </p:cNvPr>
          <p:cNvSpPr txBox="1">
            <a:spLocks/>
          </p:cNvSpPr>
          <p:nvPr/>
        </p:nvSpPr>
        <p:spPr>
          <a:xfrm>
            <a:off x="838200" y="46494"/>
            <a:ext cx="10515600" cy="1186543"/>
          </a:xfrm>
          <a:prstGeom prst="rect">
            <a:avLst/>
          </a:prstGeom>
          <a:noFill/>
          <a:ln>
            <a:noFill/>
          </a:ln>
        </p:spPr>
        <p:txBody>
          <a:bodyPr spcFirstLastPara="1" wrap="square" lIns="91425" tIns="45700" rIns="91425" bIns="45700" anchor="ctr" anchorCtr="0">
            <a:normAutofit lnSpcReduction="10000"/>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buSzPts val="4400"/>
            </a:pPr>
            <a:r>
              <a:rPr lang="en-US" b="1" dirty="0">
                <a:solidFill>
                  <a:srgbClr val="FFC000"/>
                </a:solidFill>
                <a:latin typeface="Gill Sans MT" panose="020B0502020104020203" pitchFamily="34" charset="77"/>
              </a:rPr>
              <a:t>KNOW YOUR AUDIENCE —</a:t>
            </a:r>
          </a:p>
          <a:p>
            <a:pPr>
              <a:buSzPts val="4400"/>
            </a:pPr>
            <a:r>
              <a:rPr lang="en-US" b="1" dirty="0">
                <a:solidFill>
                  <a:srgbClr val="FFC000"/>
                </a:solidFill>
                <a:latin typeface="Gill Sans MT" panose="020B0502020104020203" pitchFamily="34" charset="77"/>
              </a:rPr>
              <a:t>SAN DIEGO COUNTY</a:t>
            </a:r>
            <a:endParaRPr lang="en-US" dirty="0">
              <a:solidFill>
                <a:srgbClr val="FFC000"/>
              </a:solidFill>
            </a:endParaRPr>
          </a:p>
        </p:txBody>
      </p:sp>
      <p:pic>
        <p:nvPicPr>
          <p:cNvPr id="9" name="Picture 8">
            <a:extLst>
              <a:ext uri="{FF2B5EF4-FFF2-40B4-BE49-F238E27FC236}">
                <a16:creationId xmlns:a16="http://schemas.microsoft.com/office/drawing/2014/main" id="{D42285C0-76F2-D97C-0A32-F2F52A2BC1FA}"/>
              </a:ext>
            </a:extLst>
          </p:cNvPr>
          <p:cNvPicPr>
            <a:picLocks noChangeAspect="1"/>
          </p:cNvPicPr>
          <p:nvPr/>
        </p:nvPicPr>
        <p:blipFill>
          <a:blip r:embed="rId3"/>
          <a:stretch>
            <a:fillRect/>
          </a:stretch>
        </p:blipFill>
        <p:spPr>
          <a:xfrm>
            <a:off x="728420" y="1494568"/>
            <a:ext cx="10735159" cy="6038527"/>
          </a:xfrm>
          <a:prstGeom prst="rect">
            <a:avLst/>
          </a:prstGeom>
        </p:spPr>
      </p:pic>
      <p:sp>
        <p:nvSpPr>
          <p:cNvPr id="10" name="TextBox 9">
            <a:extLst>
              <a:ext uri="{FF2B5EF4-FFF2-40B4-BE49-F238E27FC236}">
                <a16:creationId xmlns:a16="http://schemas.microsoft.com/office/drawing/2014/main" id="{E41BC688-F727-5C3D-DA36-C35839FAFAD3}"/>
              </a:ext>
            </a:extLst>
          </p:cNvPr>
          <p:cNvSpPr txBox="1"/>
          <p:nvPr/>
        </p:nvSpPr>
        <p:spPr>
          <a:xfrm>
            <a:off x="0" y="1401580"/>
            <a:ext cx="12192000" cy="738664"/>
          </a:xfrm>
          <a:prstGeom prst="rect">
            <a:avLst/>
          </a:prstGeom>
          <a:noFill/>
        </p:spPr>
        <p:txBody>
          <a:bodyPr wrap="square" rtlCol="0">
            <a:spAutoFit/>
          </a:bodyPr>
          <a:lstStyle/>
          <a:p>
            <a:pPr algn="ctr"/>
            <a:r>
              <a:rPr lang="en-US" sz="2800" dirty="0">
                <a:latin typeface="Gill Sans MT" panose="020B0502020104020203" pitchFamily="34" charset="77"/>
              </a:rPr>
              <a:t>A 2021 study found these opinions about global warming in San Diego County: </a:t>
            </a:r>
          </a:p>
          <a:p>
            <a:pPr algn="ct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30"/>
        <p:cNvGrpSpPr/>
        <p:nvPr/>
      </p:nvGrpSpPr>
      <p:grpSpPr>
        <a:xfrm>
          <a:off x="0" y="0"/>
          <a:ext cx="0" cy="0"/>
          <a:chOff x="0" y="0"/>
          <a:chExt cx="0" cy="0"/>
        </a:xfrm>
      </p:grpSpPr>
      <p:pic>
        <p:nvPicPr>
          <p:cNvPr id="6" name="Picture 5">
            <a:extLst>
              <a:ext uri="{FF2B5EF4-FFF2-40B4-BE49-F238E27FC236}">
                <a16:creationId xmlns:a16="http://schemas.microsoft.com/office/drawing/2014/main" id="{7BC1B693-D500-980E-FE9C-42B8BB412DA3}"/>
              </a:ext>
            </a:extLst>
          </p:cNvPr>
          <p:cNvPicPr>
            <a:picLocks noChangeAspect="1"/>
          </p:cNvPicPr>
          <p:nvPr/>
        </p:nvPicPr>
        <p:blipFill>
          <a:blip r:embed="rId3"/>
          <a:stretch>
            <a:fillRect/>
          </a:stretch>
        </p:blipFill>
        <p:spPr>
          <a:xfrm>
            <a:off x="0" y="0"/>
            <a:ext cx="12192000" cy="6858000"/>
          </a:xfrm>
          <a:prstGeom prst="rect">
            <a:avLst/>
          </a:prstGeom>
        </p:spPr>
      </p:pic>
      <p:sp>
        <p:nvSpPr>
          <p:cNvPr id="8" name="Google Shape;117;p5">
            <a:extLst>
              <a:ext uri="{FF2B5EF4-FFF2-40B4-BE49-F238E27FC236}">
                <a16:creationId xmlns:a16="http://schemas.microsoft.com/office/drawing/2014/main" id="{69C31AA4-74EE-0C3B-4E64-2BAA3ADDD130}"/>
              </a:ext>
            </a:extLst>
          </p:cNvPr>
          <p:cNvSpPr txBox="1">
            <a:spLocks noGrp="1"/>
          </p:cNvSpPr>
          <p:nvPr>
            <p:ph type="title"/>
          </p:nvPr>
        </p:nvSpPr>
        <p:spPr>
          <a:xfrm>
            <a:off x="471638" y="1153572"/>
            <a:ext cx="3415596" cy="4461163"/>
          </a:xfrm>
          <a:prstGeom prst="rect">
            <a:avLst/>
          </a:prstGeom>
        </p:spPr>
        <p:txBody>
          <a:bodyPr spcFirstLastPara="1" lIns="91425" tIns="45700" rIns="91425" bIns="45700" anchorCtr="0">
            <a:normAutofit/>
          </a:bodyPr>
          <a:lstStyle/>
          <a:p>
            <a:pPr marL="0" lvl="0" indent="0" rtl="0">
              <a:spcBef>
                <a:spcPts val="0"/>
              </a:spcBef>
              <a:spcAft>
                <a:spcPts val="0"/>
              </a:spcAft>
              <a:buClr>
                <a:schemeClr val="dk1"/>
              </a:buClr>
              <a:buSzPts val="4400"/>
              <a:buFont typeface="Calibri"/>
              <a:buNone/>
            </a:pPr>
            <a:r>
              <a:rPr lang="en-US" sz="2900" b="1" dirty="0">
                <a:solidFill>
                  <a:srgbClr val="FFC000"/>
                </a:solidFill>
                <a:latin typeface="Gill Sans MT" panose="020B0502020104020203" pitchFamily="34" charset="77"/>
              </a:rPr>
              <a:t>CONVERSATION </a:t>
            </a:r>
            <a:r>
              <a:rPr lang="en-US" b="1" dirty="0">
                <a:solidFill>
                  <a:srgbClr val="FFC000"/>
                </a:solidFill>
                <a:latin typeface="Gill Sans MT" panose="020B0502020104020203" pitchFamily="34" charset="77"/>
              </a:rPr>
              <a:t>STARTER</a:t>
            </a:r>
          </a:p>
        </p:txBody>
      </p:sp>
      <p:sp>
        <p:nvSpPr>
          <p:cNvPr id="9" name="Google Shape;118;p5">
            <a:extLst>
              <a:ext uri="{FF2B5EF4-FFF2-40B4-BE49-F238E27FC236}">
                <a16:creationId xmlns:a16="http://schemas.microsoft.com/office/drawing/2014/main" id="{F94CDDC9-A8A9-D30D-9C0A-A1BECF7AF61A}"/>
              </a:ext>
            </a:extLst>
          </p:cNvPr>
          <p:cNvSpPr txBox="1">
            <a:spLocks noGrp="1"/>
          </p:cNvSpPr>
          <p:nvPr>
            <p:ph type="body" idx="1"/>
          </p:nvPr>
        </p:nvSpPr>
        <p:spPr>
          <a:xfrm>
            <a:off x="5814645" y="820616"/>
            <a:ext cx="5369911" cy="5356348"/>
          </a:xfrm>
          <a:prstGeom prst="rect">
            <a:avLst/>
          </a:prstGeom>
        </p:spPr>
        <p:txBody>
          <a:bodyPr spcFirstLastPara="1" lIns="91425" tIns="45700" rIns="91425" bIns="45700" anchor="ctr" anchorCtr="0">
            <a:normAutofit/>
          </a:bodyPr>
          <a:lstStyle/>
          <a:p>
            <a:pPr marL="0" lvl="0" indent="0" algn="l" rtl="0">
              <a:lnSpc>
                <a:spcPct val="90000"/>
              </a:lnSpc>
              <a:spcBef>
                <a:spcPts val="0"/>
              </a:spcBef>
              <a:spcAft>
                <a:spcPts val="0"/>
              </a:spcAft>
              <a:buClr>
                <a:schemeClr val="dk1"/>
              </a:buClr>
              <a:buSzPts val="2800"/>
              <a:buNone/>
            </a:pPr>
            <a:r>
              <a:rPr lang="en-US" sz="4000" dirty="0">
                <a:latin typeface="Gill Sans Nova Light" panose="020B0302020104020203" pitchFamily="34" charset="0"/>
              </a:rPr>
              <a:t>Do you have experience using communication to motivate behavior change? Have you encountered challenges? Are there strategies you use to overcome those challenges?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pic>
        <p:nvPicPr>
          <p:cNvPr id="10" name="Picture 9">
            <a:extLst>
              <a:ext uri="{FF2B5EF4-FFF2-40B4-BE49-F238E27FC236}">
                <a16:creationId xmlns:a16="http://schemas.microsoft.com/office/drawing/2014/main" id="{E9BC331B-D6A4-3DFD-7244-2C7B2A7253BB}"/>
              </a:ext>
            </a:extLst>
          </p:cNvPr>
          <p:cNvPicPr>
            <a:picLocks noChangeAspect="1"/>
          </p:cNvPicPr>
          <p:nvPr/>
        </p:nvPicPr>
        <p:blipFill>
          <a:blip r:embed="rId3"/>
          <a:stretch>
            <a:fillRect/>
          </a:stretch>
        </p:blipFill>
        <p:spPr>
          <a:xfrm>
            <a:off x="4419600" y="1186543"/>
            <a:ext cx="7772400" cy="5668375"/>
          </a:xfrm>
          <a:prstGeom prst="rect">
            <a:avLst/>
          </a:prstGeom>
        </p:spPr>
      </p:pic>
      <p:sp>
        <p:nvSpPr>
          <p:cNvPr id="2" name="Rectangle 1">
            <a:extLst>
              <a:ext uri="{FF2B5EF4-FFF2-40B4-BE49-F238E27FC236}">
                <a16:creationId xmlns:a16="http://schemas.microsoft.com/office/drawing/2014/main" id="{D04604E7-E857-E5C1-0B79-D5A1968FBF2D}"/>
              </a:ext>
            </a:extLst>
          </p:cNvPr>
          <p:cNvSpPr/>
          <p:nvPr/>
        </p:nvSpPr>
        <p:spPr>
          <a:xfrm>
            <a:off x="0" y="0"/>
            <a:ext cx="12192000" cy="1186543"/>
          </a:xfrm>
          <a:prstGeom prst="rect">
            <a:avLst/>
          </a:prstGeom>
          <a:solidFill>
            <a:srgbClr val="5005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Google Shape;96;p2">
            <a:extLst>
              <a:ext uri="{FF2B5EF4-FFF2-40B4-BE49-F238E27FC236}">
                <a16:creationId xmlns:a16="http://schemas.microsoft.com/office/drawing/2014/main" id="{149C0DD6-F18B-9BCF-F47A-7949AF41FA6F}"/>
              </a:ext>
            </a:extLst>
          </p:cNvPr>
          <p:cNvSpPr txBox="1">
            <a:spLocks/>
          </p:cNvSpPr>
          <p:nvPr/>
        </p:nvSpPr>
        <p:spPr>
          <a:xfrm>
            <a:off x="838199" y="46494"/>
            <a:ext cx="11353801" cy="1186541"/>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lnSpc>
                <a:spcPct val="80000"/>
              </a:lnSpc>
              <a:buSzPts val="4400"/>
            </a:pPr>
            <a:r>
              <a:rPr lang="en-US" b="1" dirty="0">
                <a:solidFill>
                  <a:srgbClr val="FFC000"/>
                </a:solidFill>
                <a:latin typeface="Gill Sans MT" panose="020B0502020104020203" pitchFamily="34" charset="77"/>
              </a:rPr>
              <a:t>AUDIENCE NEEDS: </a:t>
            </a:r>
          </a:p>
          <a:p>
            <a:pPr>
              <a:lnSpc>
                <a:spcPct val="80000"/>
              </a:lnSpc>
              <a:buSzPts val="4400"/>
            </a:pPr>
            <a:r>
              <a:rPr lang="en-US" b="1" dirty="0">
                <a:solidFill>
                  <a:srgbClr val="FFC000"/>
                </a:solidFill>
                <a:latin typeface="Gill Sans MT" panose="020B0502020104020203" pitchFamily="34" charset="77"/>
              </a:rPr>
              <a:t>CHALLENGES &amp; STRATEGIES </a:t>
            </a:r>
            <a:endParaRPr lang="en-US" dirty="0">
              <a:solidFill>
                <a:srgbClr val="FFC000"/>
              </a:solidFill>
            </a:endParaRPr>
          </a:p>
        </p:txBody>
      </p:sp>
      <p:sp>
        <p:nvSpPr>
          <p:cNvPr id="4" name="Google Shape;128;p8">
            <a:extLst>
              <a:ext uri="{FF2B5EF4-FFF2-40B4-BE49-F238E27FC236}">
                <a16:creationId xmlns:a16="http://schemas.microsoft.com/office/drawing/2014/main" id="{2F1368A9-5104-230E-4C01-A7AC73DB4925}"/>
              </a:ext>
            </a:extLst>
          </p:cNvPr>
          <p:cNvSpPr txBox="1">
            <a:spLocks/>
          </p:cNvSpPr>
          <p:nvPr/>
        </p:nvSpPr>
        <p:spPr>
          <a:xfrm>
            <a:off x="838200" y="1356103"/>
            <a:ext cx="9958330" cy="5370164"/>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13335" indent="0">
              <a:spcBef>
                <a:spcPts val="0"/>
              </a:spcBef>
              <a:buSzPct val="100000"/>
              <a:buNone/>
            </a:pPr>
            <a:r>
              <a:rPr lang="en-US" b="1" dirty="0">
                <a:solidFill>
                  <a:srgbClr val="500500"/>
                </a:solidFill>
                <a:latin typeface="Gill Sans MT" panose="020B0502020104020203" pitchFamily="34" charset="77"/>
              </a:rPr>
              <a:t>Challenge: </a:t>
            </a:r>
            <a:r>
              <a:rPr lang="en-US" sz="2400" dirty="0">
                <a:solidFill>
                  <a:srgbClr val="000000"/>
                </a:solidFill>
                <a:effectLst/>
                <a:latin typeface="Gill Sans MT" panose="020B0502020104020203" pitchFamily="34" charset="77"/>
              </a:rPr>
              <a:t>People may </a:t>
            </a:r>
            <a:r>
              <a:rPr lang="en-US" sz="2400" b="1" i="1" dirty="0">
                <a:solidFill>
                  <a:srgbClr val="000000"/>
                </a:solidFill>
                <a:effectLst/>
                <a:latin typeface="Gill Sans MT" panose="020B0502020104020203" pitchFamily="34" charset="77"/>
              </a:rPr>
              <a:t>need</a:t>
            </a:r>
            <a:r>
              <a:rPr lang="en-US" sz="2400" dirty="0">
                <a:solidFill>
                  <a:srgbClr val="000000"/>
                </a:solidFill>
                <a:effectLst/>
                <a:latin typeface="Gill Sans MT" panose="020B0502020104020203" pitchFamily="34" charset="77"/>
              </a:rPr>
              <a:t> information or guidance about how to make changes in their lives</a:t>
            </a:r>
          </a:p>
          <a:p>
            <a:pPr marL="13335" indent="0">
              <a:buSzPct val="100000"/>
              <a:buNone/>
            </a:pPr>
            <a:r>
              <a:rPr lang="en-US" b="1" dirty="0">
                <a:solidFill>
                  <a:srgbClr val="A1490C"/>
                </a:solidFill>
                <a:latin typeface="Gill Sans MT" panose="020B0502020104020203" pitchFamily="34" charset="77"/>
              </a:rPr>
              <a:t>Strategies:</a:t>
            </a:r>
          </a:p>
          <a:p>
            <a:pPr marL="640080">
              <a:buSzPct val="100000"/>
            </a:pPr>
            <a:r>
              <a:rPr lang="en-US" sz="2400" dirty="0">
                <a:solidFill>
                  <a:srgbClr val="000000"/>
                </a:solidFill>
                <a:effectLst/>
                <a:latin typeface="Gill Sans MT" panose="020B0502020104020203" pitchFamily="34" charset="77"/>
              </a:rPr>
              <a:t>Show the behaviors/actions that you want to encourage, explain why, and make sure they are feasible and aligned with audience values</a:t>
            </a:r>
          </a:p>
          <a:p>
            <a:pPr marL="640080">
              <a:buSzPct val="100000"/>
            </a:pPr>
            <a:r>
              <a:rPr lang="en-US" sz="2400" dirty="0">
                <a:solidFill>
                  <a:srgbClr val="000000"/>
                </a:solidFill>
                <a:effectLst/>
                <a:latin typeface="Gill Sans MT" panose="020B0502020104020203" pitchFamily="34" charset="77"/>
              </a:rPr>
              <a:t>Target “trusted messengers” and “early adopters” — they are likely to share the information, and people tend to follow what others are doing around them</a:t>
            </a:r>
          </a:p>
          <a:p>
            <a:pPr marL="114300" indent="0">
              <a:buNone/>
            </a:pPr>
            <a:endParaRPr lang="en-US" sz="2400" dirty="0">
              <a:solidFill>
                <a:srgbClr val="000000"/>
              </a:solidFill>
              <a:effectLst/>
              <a:latin typeface="Gill Sans MT" panose="020B0502020104020203" pitchFamily="34" charset="77"/>
            </a:endParaRPr>
          </a:p>
          <a:p>
            <a:pPr marL="13335" indent="0">
              <a:lnSpc>
                <a:spcPct val="100000"/>
              </a:lnSpc>
              <a:spcBef>
                <a:spcPts val="0"/>
              </a:spcBef>
              <a:buSzPct val="100000"/>
              <a:buNone/>
            </a:pPr>
            <a:r>
              <a:rPr lang="en-US" b="1" dirty="0">
                <a:solidFill>
                  <a:srgbClr val="500500"/>
                </a:solidFill>
                <a:latin typeface="Gill Sans MT" panose="020B0502020104020203" pitchFamily="34" charset="77"/>
              </a:rPr>
              <a:t>Challenge: </a:t>
            </a:r>
            <a:r>
              <a:rPr lang="en-US" sz="2400" dirty="0">
                <a:solidFill>
                  <a:srgbClr val="000000"/>
                </a:solidFill>
                <a:effectLst/>
                <a:latin typeface="Gill Sans MT" panose="020B0502020104020203" pitchFamily="34" charset="77"/>
              </a:rPr>
              <a:t>People may </a:t>
            </a:r>
            <a:r>
              <a:rPr lang="en-US" sz="2400" b="1" i="1" dirty="0">
                <a:solidFill>
                  <a:srgbClr val="000000"/>
                </a:solidFill>
                <a:effectLst/>
                <a:latin typeface="Gill Sans MT" panose="020B0502020104020203" pitchFamily="34" charset="77"/>
              </a:rPr>
              <a:t>need</a:t>
            </a:r>
            <a:r>
              <a:rPr lang="en-US" sz="2400" dirty="0">
                <a:solidFill>
                  <a:srgbClr val="000000"/>
                </a:solidFill>
                <a:effectLst/>
                <a:latin typeface="Gill Sans MT" panose="020B0502020104020203" pitchFamily="34" charset="77"/>
              </a:rPr>
              <a:t> to focus on other priorities, like meeting basic needs</a:t>
            </a:r>
          </a:p>
          <a:p>
            <a:pPr marL="13335" indent="0">
              <a:buSzPct val="100000"/>
              <a:buNone/>
            </a:pPr>
            <a:r>
              <a:rPr lang="en-US" b="1" dirty="0">
                <a:solidFill>
                  <a:srgbClr val="A1490C"/>
                </a:solidFill>
                <a:latin typeface="Gill Sans MT" panose="020B0502020104020203" pitchFamily="34" charset="77"/>
              </a:rPr>
              <a:t>Strategy: </a:t>
            </a:r>
            <a:r>
              <a:rPr lang="en-US" sz="2400" dirty="0">
                <a:solidFill>
                  <a:srgbClr val="000000"/>
                </a:solidFill>
                <a:effectLst/>
                <a:latin typeface="Gill Sans MT" panose="020B0502020104020203" pitchFamily="34" charset="77"/>
              </a:rPr>
              <a:t>Let people know that it’s ok if they can’t make changes right now, or that it’s ok to do whatever they can do</a:t>
            </a:r>
          </a:p>
          <a:p>
            <a:pPr marL="13335" indent="0">
              <a:buSzPct val="100000"/>
              <a:buNone/>
            </a:pPr>
            <a:endParaRPr lang="en-US" sz="2400" dirty="0">
              <a:latin typeface="Gill Sans MT" panose="020B0502020104020203" pitchFamily="34" charset="77"/>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pic>
        <p:nvPicPr>
          <p:cNvPr id="12" name="Picture 11">
            <a:extLst>
              <a:ext uri="{FF2B5EF4-FFF2-40B4-BE49-F238E27FC236}">
                <a16:creationId xmlns:a16="http://schemas.microsoft.com/office/drawing/2014/main" id="{4BA1E8B8-ED48-9DC1-77A5-28E3EE4E425A}"/>
              </a:ext>
            </a:extLst>
          </p:cNvPr>
          <p:cNvPicPr>
            <a:picLocks noChangeAspect="1"/>
          </p:cNvPicPr>
          <p:nvPr/>
        </p:nvPicPr>
        <p:blipFill>
          <a:blip r:embed="rId3"/>
          <a:stretch>
            <a:fillRect/>
          </a:stretch>
        </p:blipFill>
        <p:spPr>
          <a:xfrm>
            <a:off x="4419600" y="1186541"/>
            <a:ext cx="7772400" cy="5668375"/>
          </a:xfrm>
          <a:prstGeom prst="rect">
            <a:avLst/>
          </a:prstGeom>
        </p:spPr>
      </p:pic>
      <p:sp>
        <p:nvSpPr>
          <p:cNvPr id="5" name="Rectangle 4">
            <a:extLst>
              <a:ext uri="{FF2B5EF4-FFF2-40B4-BE49-F238E27FC236}">
                <a16:creationId xmlns:a16="http://schemas.microsoft.com/office/drawing/2014/main" id="{45D749E7-9106-DD1B-329C-C643B847F27C}"/>
              </a:ext>
            </a:extLst>
          </p:cNvPr>
          <p:cNvSpPr/>
          <p:nvPr/>
        </p:nvSpPr>
        <p:spPr>
          <a:xfrm>
            <a:off x="0" y="0"/>
            <a:ext cx="12192000" cy="1186543"/>
          </a:xfrm>
          <a:prstGeom prst="rect">
            <a:avLst/>
          </a:prstGeom>
          <a:solidFill>
            <a:srgbClr val="5005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Google Shape;96;p2">
            <a:extLst>
              <a:ext uri="{FF2B5EF4-FFF2-40B4-BE49-F238E27FC236}">
                <a16:creationId xmlns:a16="http://schemas.microsoft.com/office/drawing/2014/main" id="{6398AC71-E201-5763-B1AD-CDE787A94F29}"/>
              </a:ext>
            </a:extLst>
          </p:cNvPr>
          <p:cNvSpPr txBox="1">
            <a:spLocks/>
          </p:cNvSpPr>
          <p:nvPr/>
        </p:nvSpPr>
        <p:spPr>
          <a:xfrm>
            <a:off x="838199" y="46494"/>
            <a:ext cx="11353801" cy="1186541"/>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lnSpc>
                <a:spcPct val="80000"/>
              </a:lnSpc>
              <a:buSzPts val="4400"/>
            </a:pPr>
            <a:r>
              <a:rPr lang="en-US" b="1" dirty="0">
                <a:solidFill>
                  <a:srgbClr val="FFC000"/>
                </a:solidFill>
                <a:latin typeface="Gill Sans MT" panose="020B0502020104020203" pitchFamily="34" charset="77"/>
              </a:rPr>
              <a:t>AUDIENCE VIEWS: </a:t>
            </a:r>
          </a:p>
          <a:p>
            <a:pPr>
              <a:lnSpc>
                <a:spcPct val="80000"/>
              </a:lnSpc>
              <a:buSzPts val="4400"/>
            </a:pPr>
            <a:r>
              <a:rPr lang="en-US" b="1" dirty="0">
                <a:solidFill>
                  <a:srgbClr val="FFC000"/>
                </a:solidFill>
                <a:latin typeface="Gill Sans MT" panose="020B0502020104020203" pitchFamily="34" charset="77"/>
              </a:rPr>
              <a:t>CHALLENGES &amp; STRATEGIES </a:t>
            </a:r>
            <a:endParaRPr lang="en-US" dirty="0">
              <a:solidFill>
                <a:srgbClr val="FFC000"/>
              </a:solidFill>
            </a:endParaRPr>
          </a:p>
        </p:txBody>
      </p:sp>
      <p:sp>
        <p:nvSpPr>
          <p:cNvPr id="10" name="Google Shape;134;p9">
            <a:extLst>
              <a:ext uri="{FF2B5EF4-FFF2-40B4-BE49-F238E27FC236}">
                <a16:creationId xmlns:a16="http://schemas.microsoft.com/office/drawing/2014/main" id="{15D7D02D-F117-4707-D820-96B253F9EE58}"/>
              </a:ext>
            </a:extLst>
          </p:cNvPr>
          <p:cNvSpPr txBox="1">
            <a:spLocks noGrp="1"/>
          </p:cNvSpPr>
          <p:nvPr>
            <p:ph type="body" idx="1"/>
          </p:nvPr>
        </p:nvSpPr>
        <p:spPr>
          <a:xfrm>
            <a:off x="838199" y="1361131"/>
            <a:ext cx="10041611" cy="5668374"/>
          </a:xfrm>
          <a:prstGeom prst="rect">
            <a:avLst/>
          </a:prstGeom>
          <a:noFill/>
          <a:ln>
            <a:noFill/>
          </a:ln>
        </p:spPr>
        <p:txBody>
          <a:bodyPr spcFirstLastPara="1" wrap="square" lIns="91425" tIns="45700" rIns="91425" bIns="45700" anchor="ctr" anchorCtr="0">
            <a:normAutofit/>
          </a:bodyPr>
          <a:lstStyle/>
          <a:p>
            <a:pPr marL="13335" indent="0">
              <a:spcBef>
                <a:spcPts val="0"/>
              </a:spcBef>
              <a:buSzPct val="100000"/>
              <a:buNone/>
            </a:pPr>
            <a:r>
              <a:rPr lang="en-US" b="1" dirty="0">
                <a:solidFill>
                  <a:srgbClr val="500500"/>
                </a:solidFill>
                <a:latin typeface="Gill Sans MT" panose="020B0502020104020203" pitchFamily="34" charset="77"/>
              </a:rPr>
              <a:t>Challenge: </a:t>
            </a:r>
            <a:r>
              <a:rPr lang="en-US" sz="2400" dirty="0">
                <a:solidFill>
                  <a:srgbClr val="000000"/>
                </a:solidFill>
                <a:effectLst/>
                <a:latin typeface="Gill Sans MT" panose="020B0502020104020203" pitchFamily="34" charset="77"/>
              </a:rPr>
              <a:t>People may </a:t>
            </a:r>
            <a:r>
              <a:rPr lang="en-US" sz="2400" b="1" i="1" dirty="0">
                <a:solidFill>
                  <a:srgbClr val="000000"/>
                </a:solidFill>
                <a:effectLst/>
                <a:latin typeface="Gill Sans MT" panose="020B0502020104020203" pitchFamily="34" charset="77"/>
              </a:rPr>
              <a:t>view</a:t>
            </a:r>
            <a:r>
              <a:rPr lang="en-US" sz="2400" dirty="0">
                <a:solidFill>
                  <a:srgbClr val="000000"/>
                </a:solidFill>
                <a:effectLst/>
                <a:latin typeface="Gill Sans MT" panose="020B0502020104020203" pitchFamily="34" charset="77"/>
              </a:rPr>
              <a:t> global warming and heat risk as environmental or scientific problems, not as “people</a:t>
            </a:r>
            <a:r>
              <a:rPr lang="en-US" sz="2400" dirty="0">
                <a:solidFill>
                  <a:srgbClr val="000000"/>
                </a:solidFill>
                <a:latin typeface="Gill Sans MT" panose="020B0502020104020203" pitchFamily="34" charset="77"/>
              </a:rPr>
              <a:t>”</a:t>
            </a:r>
            <a:r>
              <a:rPr lang="en-US" sz="2400" dirty="0">
                <a:solidFill>
                  <a:srgbClr val="000000"/>
                </a:solidFill>
                <a:effectLst/>
                <a:latin typeface="Gill Sans MT" panose="020B0502020104020203" pitchFamily="34" charset="77"/>
              </a:rPr>
              <a:t> problems</a:t>
            </a:r>
          </a:p>
          <a:p>
            <a:pPr marL="13335" indent="0">
              <a:buSzPct val="100000"/>
              <a:buNone/>
            </a:pPr>
            <a:r>
              <a:rPr lang="en-US" b="1" dirty="0">
                <a:solidFill>
                  <a:srgbClr val="A1490C"/>
                </a:solidFill>
                <a:latin typeface="Gill Sans MT" panose="020B0502020104020203" pitchFamily="34" charset="77"/>
              </a:rPr>
              <a:t>Strategy: </a:t>
            </a:r>
            <a:r>
              <a:rPr lang="en-US" sz="2400" dirty="0">
                <a:solidFill>
                  <a:srgbClr val="000000"/>
                </a:solidFill>
                <a:effectLst/>
                <a:latin typeface="Gill Sans MT" panose="020B0502020104020203" pitchFamily="34" charset="77"/>
              </a:rPr>
              <a:t>Establish (and emphasize!) clear relationships between global warming, heat risk, and individual/community health</a:t>
            </a:r>
          </a:p>
          <a:p>
            <a:pPr marL="13335" indent="0">
              <a:buSzPct val="100000"/>
              <a:buNone/>
            </a:pPr>
            <a:endParaRPr lang="en-US" sz="2100" dirty="0">
              <a:solidFill>
                <a:srgbClr val="000000"/>
              </a:solidFill>
              <a:effectLst/>
              <a:latin typeface="Gill Sans MT" panose="020B0502020104020203" pitchFamily="34" charset="77"/>
            </a:endParaRPr>
          </a:p>
          <a:p>
            <a:pPr marL="13335" indent="0">
              <a:buSzPct val="100000"/>
              <a:buNone/>
            </a:pPr>
            <a:r>
              <a:rPr lang="en-US" b="1" dirty="0">
                <a:solidFill>
                  <a:srgbClr val="500500"/>
                </a:solidFill>
                <a:latin typeface="Gill Sans MT" panose="020B0502020104020203" pitchFamily="34" charset="77"/>
              </a:rPr>
              <a:t>Challenge: </a:t>
            </a:r>
            <a:r>
              <a:rPr lang="en-US" sz="2400" dirty="0">
                <a:solidFill>
                  <a:srgbClr val="000000"/>
                </a:solidFill>
                <a:effectLst/>
                <a:latin typeface="Gill Sans MT" panose="020B0502020104020203" pitchFamily="34" charset="77"/>
              </a:rPr>
              <a:t>People may </a:t>
            </a:r>
            <a:r>
              <a:rPr lang="en-US" sz="2400" b="1" i="1" dirty="0">
                <a:solidFill>
                  <a:srgbClr val="000000"/>
                </a:solidFill>
                <a:effectLst/>
                <a:latin typeface="Gill Sans MT" panose="020B0502020104020203" pitchFamily="34" charset="77"/>
              </a:rPr>
              <a:t>view</a:t>
            </a:r>
            <a:r>
              <a:rPr lang="en-US" sz="2400" dirty="0">
                <a:solidFill>
                  <a:srgbClr val="000000"/>
                </a:solidFill>
                <a:effectLst/>
                <a:latin typeface="Gill Sans MT" panose="020B0502020104020203" pitchFamily="34" charset="77"/>
              </a:rPr>
              <a:t> global warming and heat risk as “distant threats” (i.e., something that impacts other places/people)</a:t>
            </a:r>
          </a:p>
          <a:p>
            <a:pPr marL="13335" indent="0">
              <a:buSzPct val="100000"/>
              <a:buNone/>
            </a:pPr>
            <a:r>
              <a:rPr lang="en-US" b="1" dirty="0">
                <a:solidFill>
                  <a:srgbClr val="A1490C"/>
                </a:solidFill>
                <a:latin typeface="Gill Sans MT" panose="020B0502020104020203" pitchFamily="34" charset="77"/>
              </a:rPr>
              <a:t>Strategies:</a:t>
            </a:r>
          </a:p>
          <a:p>
            <a:pPr>
              <a:lnSpc>
                <a:spcPct val="100000"/>
              </a:lnSpc>
              <a:spcBef>
                <a:spcPts val="0"/>
              </a:spcBef>
              <a:buSzPct val="100000"/>
            </a:pPr>
            <a:r>
              <a:rPr lang="en-US" sz="2400" dirty="0">
                <a:effectLst/>
                <a:latin typeface="Gill Sans" panose="020B0502020104020203" pitchFamily="34" charset="-79"/>
                <a:cs typeface="Gill Sans" panose="020B0502020104020203" pitchFamily="34" charset="-79"/>
              </a:rPr>
              <a:t>Use a combination of “universal” (broadly applicable) and specific (local/ targeted) health and other information </a:t>
            </a:r>
          </a:p>
          <a:p>
            <a:pPr>
              <a:lnSpc>
                <a:spcPct val="100000"/>
              </a:lnSpc>
              <a:spcBef>
                <a:spcPts val="0"/>
              </a:spcBef>
              <a:buSzPct val="100000"/>
            </a:pPr>
            <a:r>
              <a:rPr lang="en-US" sz="2400" dirty="0">
                <a:effectLst/>
                <a:latin typeface="Gill Sans" panose="020B0502020104020203" pitchFamily="34" charset="-79"/>
                <a:cs typeface="Gill Sans" panose="020B0502020104020203" pitchFamily="34" charset="-79"/>
              </a:rPr>
              <a:t>Use images of people that look like the target audience </a:t>
            </a:r>
          </a:p>
          <a:p>
            <a:pPr>
              <a:lnSpc>
                <a:spcPct val="100000"/>
              </a:lnSpc>
              <a:spcBef>
                <a:spcPts val="0"/>
              </a:spcBef>
              <a:buSzPct val="100000"/>
            </a:pPr>
            <a:r>
              <a:rPr lang="en-US" sz="2400" dirty="0">
                <a:effectLst/>
                <a:latin typeface="Gill Sans" panose="020B0502020104020203" pitchFamily="34" charset="-79"/>
                <a:cs typeface="Gill Sans" panose="020B0502020104020203" pitchFamily="34" charset="-79"/>
              </a:rPr>
              <a:t>Use images of places that are familiar to the target audience (e.g., local neighborhoods) </a:t>
            </a:r>
          </a:p>
          <a:p>
            <a:endParaRPr lang="en-US" sz="2100" dirty="0">
              <a:solidFill>
                <a:srgbClr val="000000"/>
              </a:solidFill>
              <a:effectLst/>
              <a:latin typeface="Gill Sans MT" panose="020B0502020104020203" pitchFamily="34" charset="77"/>
            </a:endParaRP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8DEBF6ADC104247B3E2B6C7763199BC" ma:contentTypeVersion="16" ma:contentTypeDescription="Create a new document." ma:contentTypeScope="" ma:versionID="a2e878631181b3be5b857df49045c5a8">
  <xsd:schema xmlns:xsd="http://www.w3.org/2001/XMLSchema" xmlns:xs="http://www.w3.org/2001/XMLSchema" xmlns:p="http://schemas.microsoft.com/office/2006/metadata/properties" xmlns:ns2="c6c8f678-ab9e-4f19-89e1-d6e4324e6d53" xmlns:ns3="2d3b1f8b-28e4-49e5-8fb0-80a37a78ab17" targetNamespace="http://schemas.microsoft.com/office/2006/metadata/properties" ma:root="true" ma:fieldsID="b5e70bf8abaa1947c296ed33de3d06f3" ns2:_="" ns3:_="">
    <xsd:import namespace="c6c8f678-ab9e-4f19-89e1-d6e4324e6d53"/>
    <xsd:import namespace="2d3b1f8b-28e4-49e5-8fb0-80a37a78ab17"/>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OCR" minOccurs="0"/>
                <xsd:element ref="ns2:MediaServiceDateTaken"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6c8f678-ab9e-4f19-89e1-d6e4324e6d5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LengthInSeconds" ma:index="18" nillable="true" ma:displayName="Length (seconds)"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cb8cc222-65fd-42cc-aeaa-058f903907fb"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2"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d3b1f8b-28e4-49e5-8fb0-80a37a78ab17"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5c4722d1-7716-4000-92ac-8d132ce25399}" ma:internalName="TaxCatchAll" ma:showField="CatchAllData" ma:web="2d3b1f8b-28e4-49e5-8fb0-80a37a78ab1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25C1492-9CCC-4297-8B01-D3834ADBB1D4}"/>
</file>

<file path=customXml/itemProps2.xml><?xml version="1.0" encoding="utf-8"?>
<ds:datastoreItem xmlns:ds="http://schemas.openxmlformats.org/officeDocument/2006/customXml" ds:itemID="{BF73DF9E-4F35-422F-8326-C48B88C01A5F}"/>
</file>

<file path=docProps/app.xml><?xml version="1.0" encoding="utf-8"?>
<Properties xmlns="http://schemas.openxmlformats.org/officeDocument/2006/extended-properties" xmlns:vt="http://schemas.openxmlformats.org/officeDocument/2006/docPropsVTypes">
  <TotalTime>2073</TotalTime>
  <Words>1217</Words>
  <Application>Microsoft Macintosh PowerPoint</Application>
  <PresentationFormat>Widescreen</PresentationFormat>
  <Paragraphs>107</Paragraphs>
  <Slides>17</Slides>
  <Notes>13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Calibri</vt:lpstr>
      <vt:lpstr>Gill Sans</vt:lpstr>
      <vt:lpstr>Gill Sans MT</vt:lpstr>
      <vt:lpstr>Gill Sans Nova Light</vt:lpstr>
      <vt:lpstr>Office Theme</vt:lpstr>
      <vt:lpstr>COMMUNICATING ABOUT GLOBAL WARMING  AND HEAT RISK: Challenges &amp; Strategies </vt:lpstr>
      <vt:lpstr>OBJECTIVES</vt:lpstr>
      <vt:lpstr>CONVERSATION STARTER</vt:lpstr>
      <vt:lpstr>PowerPoint Presentation</vt:lpstr>
      <vt:lpstr>PowerPoint Presentation</vt:lpstr>
      <vt:lpstr>PowerPoint Presentation</vt:lpstr>
      <vt:lpstr>CONVERSATION STARTER</vt:lpstr>
      <vt:lpstr>PowerPoint Presentation</vt:lpstr>
      <vt:lpstr>PowerPoint Presentation</vt:lpstr>
      <vt:lpstr>PowerPoint Presentation</vt:lpstr>
      <vt:lpstr>PowerPoint Presentation</vt:lpstr>
      <vt:lpstr>CONVERSATION STARTER</vt:lpstr>
      <vt:lpstr>PowerPoint Presentation</vt:lpstr>
      <vt:lpstr>SUMMARY</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Heat Illnesses: What are they and how do you treat them?</dc:title>
  <dc:creator>Kristin VanderMolen</dc:creator>
  <cp:lastModifiedBy>Lori Fulton</cp:lastModifiedBy>
  <cp:revision>220</cp:revision>
  <cp:lastPrinted>2022-11-07T22:37:02Z</cp:lastPrinted>
  <dcterms:created xsi:type="dcterms:W3CDTF">2022-09-17T18:55:37Z</dcterms:created>
  <dcterms:modified xsi:type="dcterms:W3CDTF">2023-10-06T22:32:27Z</dcterms:modified>
</cp:coreProperties>
</file>