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Gill Sans"/>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oMEEwowI9s8UfR7JUzijx5U0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8" Type="http://schemas.openxmlformats.org/officeDocument/2006/relationships/slide" Target="slides/slide4.xml"/><Relationship Id="rId26" Type="http://schemas.openxmlformats.org/officeDocument/2006/relationships/customXml" Target="../customXml/item2.xml"/><Relationship Id="rId21" Type="http://schemas.openxmlformats.org/officeDocument/2006/relationships/slide" Target="slides/slide1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7" Type="http://schemas.openxmlformats.org/officeDocument/2006/relationships/slide" Target="slides/slide3.xml"/><Relationship Id="rId25" Type="http://schemas.openxmlformats.org/officeDocument/2006/relationships/customXml" Target="../customXml/item1.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24" Type="http://customschemas.google.com/relationships/presentationmetadata" Target="metadata"/><Relationship Id="rId1" Type="http://schemas.openxmlformats.org/officeDocument/2006/relationships/theme" Target="theme/theme2.xml"/><Relationship Id="rId6" Type="http://schemas.openxmlformats.org/officeDocument/2006/relationships/slide" Target="slides/slide2.xml"/><Relationship Id="rId23" Type="http://schemas.openxmlformats.org/officeDocument/2006/relationships/font" Target="fonts/GillSans-bold.fntdata"/><Relationship Id="rId15" Type="http://schemas.openxmlformats.org/officeDocument/2006/relationships/slide" Target="slides/slide1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GillSans-regular.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ideas:</a:t>
            </a:r>
            <a:endParaRPr/>
          </a:p>
          <a:p>
            <a:pPr indent="0" lvl="0" marL="0" rtl="0" algn="l">
              <a:lnSpc>
                <a:spcPct val="100000"/>
              </a:lnSpc>
              <a:spcBef>
                <a:spcPts val="0"/>
              </a:spcBef>
              <a:spcAft>
                <a:spcPts val="0"/>
              </a:spcAft>
              <a:buSzPts val="1400"/>
              <a:buNone/>
            </a:pPr>
            <a:r>
              <a:rPr lang="en-US"/>
              <a:t>Not sure on this one because there is a lot of text. Maybe just an image of an intense sun?</a:t>
            </a:r>
            <a:endParaRPr/>
          </a:p>
        </p:txBody>
      </p:sp>
      <p:sp>
        <p:nvSpPr>
          <p:cNvPr id="162" name="Google Shape;16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ideas:</a:t>
            </a:r>
            <a:endParaRPr/>
          </a:p>
          <a:p>
            <a:pPr indent="0" lvl="0" marL="0" rtl="0" algn="l">
              <a:lnSpc>
                <a:spcPct val="100000"/>
              </a:lnSpc>
              <a:spcBef>
                <a:spcPts val="0"/>
              </a:spcBef>
              <a:spcAft>
                <a:spcPts val="0"/>
              </a:spcAft>
              <a:buSzPts val="1400"/>
              <a:buNone/>
            </a:pPr>
            <a:r>
              <a:rPr lang="en-US"/>
              <a:t>The idea here is to include groups of people like on the AQI slides. It may not be possible to include an image for all people within each group, but the groups are below.</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1: people with existing medical conditions, people who take certain medications, people with certain disabilities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2: infants, children, pregnant women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3: seniors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4: people who work outdoors or who exercise outdoors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5: “individual factors” (e.g., socially isolated, lower-income, houseless)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Image group 6: “community factors” (e.g., lack of parks, shade, lots of paved surfaces)</a:t>
            </a:r>
            <a:endParaRPr/>
          </a:p>
        </p:txBody>
      </p:sp>
      <p:sp>
        <p:nvSpPr>
          <p:cNvPr id="172" name="Google Shape;17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ideas: </a:t>
            </a:r>
            <a:endParaRPr/>
          </a:p>
          <a:p>
            <a:pPr indent="-228600" lvl="0" marL="228600" rtl="0" algn="l">
              <a:lnSpc>
                <a:spcPct val="100000"/>
              </a:lnSpc>
              <a:spcBef>
                <a:spcPts val="0"/>
              </a:spcBef>
              <a:spcAft>
                <a:spcPts val="0"/>
              </a:spcAft>
              <a:buSzPts val="1400"/>
              <a:buAutoNum type="arabicParenR"/>
            </a:pPr>
            <a:r>
              <a:rPr lang="en-US"/>
              <a:t>Instead of listing symptoms, include image of person displaying the symptoms and use arrows/labels to point them out</a:t>
            </a:r>
            <a:endParaRPr/>
          </a:p>
          <a:p>
            <a:pPr indent="-228600" lvl="0" marL="228600" rtl="0" algn="l">
              <a:lnSpc>
                <a:spcPct val="100000"/>
              </a:lnSpc>
              <a:spcBef>
                <a:spcPts val="0"/>
              </a:spcBef>
              <a:spcAft>
                <a:spcPts val="0"/>
              </a:spcAft>
              <a:buSzPts val="1400"/>
              <a:buAutoNum type="arabicParenR"/>
            </a:pPr>
            <a:r>
              <a:rPr lang="en-US"/>
              <a:t>Keep list of symptoms but include person cramping in pain</a:t>
            </a:r>
            <a:endParaRPr/>
          </a:p>
          <a:p>
            <a:pPr indent="-228600" lvl="0" marL="228600" rtl="0" algn="l">
              <a:lnSpc>
                <a:spcPct val="100000"/>
              </a:lnSpc>
              <a:spcBef>
                <a:spcPts val="0"/>
              </a:spcBef>
              <a:spcAft>
                <a:spcPts val="0"/>
              </a:spcAft>
              <a:buSzPts val="1400"/>
              <a:buAutoNum type="arabicParenR"/>
            </a:pPr>
            <a:r>
              <a:rPr lang="en-US"/>
              <a:t>Create a different image for heat cramps, heat exhaustion, and heat stroke and associated levels of threat colors (e.g., range of reds) that can be applied to slides to cover each of the illness types (i.e., all slides about heat cramps use the same color and image of someone trying to cool themselves down and sweating profusely, different color and image for all heat exhaustion slides, different color and image for all heat stroke slides); could also use images like those in slide 17 to show progression of severity.</a:t>
            </a:r>
            <a:endParaRPr/>
          </a:p>
        </p:txBody>
      </p:sp>
      <p:sp>
        <p:nvSpPr>
          <p:cNvPr id="181" name="Google Shape;18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Image ideas:</a:t>
            </a:r>
            <a:endParaRPr/>
          </a:p>
          <a:p>
            <a:pPr indent="-228600" lvl="0" marL="228600" rtl="0" algn="l">
              <a:lnSpc>
                <a:spcPct val="100000"/>
              </a:lnSpc>
              <a:spcBef>
                <a:spcPts val="0"/>
              </a:spcBef>
              <a:spcAft>
                <a:spcPts val="0"/>
              </a:spcAft>
              <a:buSzPts val="1400"/>
              <a:buAutoNum type="arabicParenR"/>
            </a:pPr>
            <a:r>
              <a:rPr lang="en-US"/>
              <a:t>Image of person doing the first three bullets with arrows/labels indicating what they’re doing. “Call their doctor…” sentence gets added in at the bottom</a:t>
            </a:r>
            <a:endParaRPr/>
          </a:p>
          <a:p>
            <a:pPr indent="-228600" lvl="0" marL="228600" rtl="0" algn="l">
              <a:lnSpc>
                <a:spcPct val="100000"/>
              </a:lnSpc>
              <a:spcBef>
                <a:spcPts val="0"/>
              </a:spcBef>
              <a:spcAft>
                <a:spcPts val="0"/>
              </a:spcAft>
              <a:buSzPts val="1400"/>
              <a:buAutoNum type="arabicParenR"/>
            </a:pPr>
            <a:r>
              <a:rPr lang="en-US"/>
              <a:t>Person resting under a shade sail or a shady tree, drinking a sports drink</a:t>
            </a:r>
            <a:endParaRPr/>
          </a:p>
          <a:p>
            <a:pPr indent="-228600" lvl="0" marL="228600" rtl="0" algn="l">
              <a:lnSpc>
                <a:spcPct val="100000"/>
              </a:lnSpc>
              <a:spcBef>
                <a:spcPts val="0"/>
              </a:spcBef>
              <a:spcAft>
                <a:spcPts val="0"/>
              </a:spcAft>
              <a:buSzPts val="1400"/>
              <a:buAutoNum type="arabicParenR"/>
            </a:pPr>
            <a:r>
              <a:rPr lang="en-US"/>
              <a:t>See also note 3 on slide 8</a:t>
            </a:r>
            <a:endParaRPr/>
          </a:p>
        </p:txBody>
      </p:sp>
      <p:sp>
        <p:nvSpPr>
          <p:cNvPr id="190" name="Google Shape;19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There will be a summary slide included at the end of each module. Maybe stylize these in the same way across modules. </a:t>
            </a:r>
            <a:endParaRPr/>
          </a:p>
        </p:txBody>
      </p:sp>
      <p:sp>
        <p:nvSpPr>
          <p:cNvPr id="198" name="Google Shape;19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Image ideas:</a:t>
            </a:r>
            <a:endParaRPr/>
          </a:p>
          <a:p>
            <a:pPr indent="-228600" lvl="0" marL="457200" marR="0" rtl="0" algn="l">
              <a:lnSpc>
                <a:spcPct val="100000"/>
              </a:lnSpc>
              <a:spcBef>
                <a:spcPts val="0"/>
              </a:spcBef>
              <a:spcAft>
                <a:spcPts val="0"/>
              </a:spcAft>
              <a:buSzPts val="1400"/>
              <a:buNone/>
            </a:pPr>
            <a:r>
              <a:rPr lang="en-US"/>
              <a:t>We may periodically include news articles (links below). The idea would just be to make them appear presentable and legible.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https://fox5sandiego.com/news/local-news/roughly-200-heat-related-medical-requests-called-in-during-sdsus-1st-game-at-snapdragon-stadium/</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https://www.cbs8.com/article/news/local/how-to-stay-cool-and-safe/509-01d7860f-f728-44ac-bb71-597f75c777b9</a:t>
            </a:r>
            <a:endParaRPr/>
          </a:p>
          <a:p>
            <a:pPr indent="-228600" lvl="0" marL="457200" marR="0" rtl="0" algn="l">
              <a:lnSpc>
                <a:spcPct val="100000"/>
              </a:lnSpc>
              <a:spcBef>
                <a:spcPts val="0"/>
              </a:spcBef>
              <a:spcAft>
                <a:spcPts val="0"/>
              </a:spcAft>
              <a:buSzPts val="1400"/>
              <a:buNone/>
            </a:pPr>
            <a:r>
              <a:t/>
            </a:r>
            <a:endParaRPr/>
          </a:p>
        </p:txBody>
      </p:sp>
      <p:sp>
        <p:nvSpPr>
          <p:cNvPr id="137" name="Google Shape;137;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Same comment as on previous “Conversation Starter” slide. Maybe stylize these slides in the same way and include image of people talking. </a:t>
            </a:r>
            <a:endParaRPr/>
          </a:p>
        </p:txBody>
      </p:sp>
      <p:sp>
        <p:nvSpPr>
          <p:cNvPr id="146" name="Google Shape;14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p:nvPr>
            <p:ph idx="2" type="pic"/>
          </p:nvPr>
        </p:nvSpPr>
        <p:spPr>
          <a:xfrm>
            <a:off x="5183188" y="987425"/>
            <a:ext cx="6172200" cy="4873625"/>
          </a:xfrm>
          <a:prstGeom prst="rect">
            <a:avLst/>
          </a:prstGeom>
          <a:noFill/>
          <a:ln>
            <a:noFill/>
          </a:ln>
        </p:spPr>
      </p:sp>
      <p:sp>
        <p:nvSpPr>
          <p:cNvPr id="68" name="Google Shape;6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0" name="Google Shape;90;p1"/>
          <p:cNvSpPr txBox="1"/>
          <p:nvPr>
            <p:ph type="ctrTitle"/>
          </p:nvPr>
        </p:nvSpPr>
        <p:spPr>
          <a:xfrm>
            <a:off x="4038600" y="1939159"/>
            <a:ext cx="7644627" cy="2751086"/>
          </a:xfrm>
          <a:prstGeom prst="rect">
            <a:avLst/>
          </a:prstGeom>
          <a:no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alibri"/>
              <a:buNone/>
            </a:pPr>
            <a:r>
              <a:rPr b="1" lang="en-US" sz="4000">
                <a:solidFill>
                  <a:srgbClr val="A1490C"/>
                </a:solidFill>
                <a:latin typeface="Gill Sans"/>
                <a:ea typeface="Gill Sans"/>
                <a:cs typeface="Gill Sans"/>
                <a:sym typeface="Gill Sans"/>
              </a:rPr>
              <a:t>HEAT WAVES:</a:t>
            </a:r>
            <a:br>
              <a:rPr b="1" lang="en-US" sz="4000">
                <a:solidFill>
                  <a:srgbClr val="A1490C"/>
                </a:solidFill>
                <a:latin typeface="Gill Sans"/>
                <a:ea typeface="Gill Sans"/>
                <a:cs typeface="Gill Sans"/>
                <a:sym typeface="Gill Sans"/>
              </a:rPr>
            </a:br>
            <a:r>
              <a:rPr lang="en-US" sz="5400">
                <a:latin typeface="Gill Sans"/>
                <a:ea typeface="Gill Sans"/>
                <a:cs typeface="Gill Sans"/>
                <a:sym typeface="Gill Sans"/>
              </a:rPr>
              <a:t>What Are They &amp; Why Are They Changing?</a:t>
            </a:r>
            <a:endParaRPr/>
          </a:p>
        </p:txBody>
      </p:sp>
      <p:sp>
        <p:nvSpPr>
          <p:cNvPr id="91" name="Google Shape;91;p1"/>
          <p:cNvSpPr txBox="1"/>
          <p:nvPr>
            <p:ph idx="1" type="subTitle"/>
          </p:nvPr>
        </p:nvSpPr>
        <p:spPr>
          <a:xfrm>
            <a:off x="4038600" y="4782320"/>
            <a:ext cx="7644627" cy="132944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600"/>
              </a:spcAft>
              <a:buClr>
                <a:schemeClr val="dk1"/>
              </a:buClr>
              <a:buSzPts val="2400"/>
              <a:buNone/>
            </a:pPr>
            <a:r>
              <a:rPr b="1" lang="en-US">
                <a:solidFill>
                  <a:srgbClr val="757070"/>
                </a:solidFill>
                <a:latin typeface="Gill Sans"/>
                <a:ea typeface="Gill Sans"/>
                <a:cs typeface="Gill Sans"/>
                <a:sym typeface="Gill Sans"/>
              </a:rPr>
              <a:t>MODULE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65" name="Google Shape;165;p4"/>
          <p:cNvPicPr preferRelativeResize="0"/>
          <p:nvPr/>
        </p:nvPicPr>
        <p:blipFill rotWithShape="1">
          <a:blip r:embed="rId3">
            <a:alphaModFix/>
          </a:blip>
          <a:srcRect b="0" l="0" r="0" t="0"/>
          <a:stretch/>
        </p:blipFill>
        <p:spPr>
          <a:xfrm>
            <a:off x="4393769" y="1186543"/>
            <a:ext cx="7798231" cy="5687213"/>
          </a:xfrm>
          <a:prstGeom prst="rect">
            <a:avLst/>
          </a:prstGeom>
          <a:noFill/>
          <a:ln>
            <a:noFill/>
          </a:ln>
        </p:spPr>
      </p:pic>
      <p:sp>
        <p:nvSpPr>
          <p:cNvPr id="166" name="Google Shape;166;p4"/>
          <p:cNvSpPr txBox="1"/>
          <p:nvPr/>
        </p:nvSpPr>
        <p:spPr>
          <a:xfrm>
            <a:off x="838199" y="69741"/>
            <a:ext cx="11131194" cy="118654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HEAT WAVES IN </a:t>
            </a:r>
            <a:endParaRPr/>
          </a:p>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SAN DIEGO COUNTY</a:t>
            </a:r>
            <a:endParaRPr b="0" i="0" sz="4400" u="none" cap="none" strike="noStrike">
              <a:solidFill>
                <a:schemeClr val="lt1"/>
              </a:solidFill>
              <a:latin typeface="Calibri"/>
              <a:ea typeface="Calibri"/>
              <a:cs typeface="Calibri"/>
              <a:sym typeface="Calibri"/>
            </a:endParaRPr>
          </a:p>
        </p:txBody>
      </p:sp>
      <p:sp>
        <p:nvSpPr>
          <p:cNvPr id="167" name="Google Shape;167;p4"/>
          <p:cNvSpPr txBox="1"/>
          <p:nvPr>
            <p:ph idx="1" type="body"/>
          </p:nvPr>
        </p:nvSpPr>
        <p:spPr>
          <a:xfrm>
            <a:off x="5091192" y="1825625"/>
            <a:ext cx="6044340" cy="4351338"/>
          </a:xfrm>
          <a:prstGeom prst="rect">
            <a:avLst/>
          </a:prstGeom>
          <a:noFill/>
          <a:ln>
            <a:noFill/>
          </a:ln>
        </p:spPr>
        <p:txBody>
          <a:bodyPr anchorCtr="0" anchor="ctr" bIns="45700" lIns="91425" spcFirstLastPara="1" rIns="91425" wrap="square" tIns="45700">
            <a:normAutofit/>
          </a:bodyPr>
          <a:lstStyle/>
          <a:p>
            <a:pPr indent="0" lvl="0" marL="114300" rtl="0" algn="l">
              <a:lnSpc>
                <a:spcPct val="100000"/>
              </a:lnSpc>
              <a:spcBef>
                <a:spcPts val="0"/>
              </a:spcBef>
              <a:spcAft>
                <a:spcPts val="0"/>
              </a:spcAft>
              <a:buSzPts val="1800"/>
              <a:buNone/>
            </a:pPr>
            <a:r>
              <a:rPr lang="en-US">
                <a:latin typeface="Gill Sans"/>
                <a:ea typeface="Gill Sans"/>
                <a:cs typeface="Gill Sans"/>
                <a:sym typeface="Gill Sans"/>
              </a:rPr>
              <a:t>As the climate warms, heat waves in San Diego County </a:t>
            </a:r>
            <a:r>
              <a:rPr b="1" i="1" lang="en-US">
                <a:latin typeface="Gill Sans"/>
                <a:ea typeface="Gill Sans"/>
                <a:cs typeface="Gill Sans"/>
                <a:sym typeface="Gill Sans"/>
              </a:rPr>
              <a:t>have and will continue to</a:t>
            </a:r>
            <a:r>
              <a:rPr lang="en-US">
                <a:latin typeface="Gill Sans"/>
                <a:ea typeface="Gill Sans"/>
                <a:cs typeface="Gill Sans"/>
                <a:sym typeface="Gill Sans"/>
              </a:rPr>
              <a:t> become:</a:t>
            </a:r>
            <a:endParaRPr/>
          </a:p>
          <a:p>
            <a:pPr indent="-342900" lvl="0" marL="457200" rtl="0" algn="l">
              <a:lnSpc>
                <a:spcPct val="100000"/>
              </a:lnSpc>
              <a:spcBef>
                <a:spcPts val="0"/>
              </a:spcBef>
              <a:spcAft>
                <a:spcPts val="0"/>
              </a:spcAft>
              <a:buSzPts val="2400"/>
              <a:buChar char="•"/>
            </a:pPr>
            <a:r>
              <a:rPr lang="en-US" sz="2400">
                <a:latin typeface="Gill Sans"/>
                <a:ea typeface="Gill Sans"/>
                <a:cs typeface="Gill Sans"/>
                <a:sym typeface="Gill Sans"/>
              </a:rPr>
              <a:t>More frequent</a:t>
            </a:r>
            <a:endParaRPr/>
          </a:p>
          <a:p>
            <a:pPr indent="-342900" lvl="0" marL="457200" rtl="0" algn="l">
              <a:lnSpc>
                <a:spcPct val="100000"/>
              </a:lnSpc>
              <a:spcBef>
                <a:spcPts val="0"/>
              </a:spcBef>
              <a:spcAft>
                <a:spcPts val="0"/>
              </a:spcAft>
              <a:buSzPts val="2400"/>
              <a:buChar char="•"/>
            </a:pPr>
            <a:r>
              <a:rPr lang="en-US" sz="2400">
                <a:latin typeface="Gill Sans"/>
                <a:ea typeface="Gill Sans"/>
                <a:cs typeface="Gill Sans"/>
                <a:sym typeface="Gill Sans"/>
              </a:rPr>
              <a:t>More intense</a:t>
            </a:r>
            <a:endParaRPr/>
          </a:p>
          <a:p>
            <a:pPr indent="-342900" lvl="0" marL="457200" rtl="0" algn="l">
              <a:lnSpc>
                <a:spcPct val="100000"/>
              </a:lnSpc>
              <a:spcBef>
                <a:spcPts val="0"/>
              </a:spcBef>
              <a:spcAft>
                <a:spcPts val="0"/>
              </a:spcAft>
              <a:buSzPts val="2400"/>
              <a:buChar char="•"/>
            </a:pPr>
            <a:r>
              <a:rPr lang="en-US" sz="2400">
                <a:latin typeface="Gill Sans"/>
                <a:ea typeface="Gill Sans"/>
                <a:cs typeface="Gill Sans"/>
                <a:sym typeface="Gill Sans"/>
              </a:rPr>
              <a:t>Longer duration</a:t>
            </a:r>
            <a:endParaRPr/>
          </a:p>
          <a:p>
            <a:pPr indent="-342900" lvl="0" marL="457200" rtl="0" algn="l">
              <a:lnSpc>
                <a:spcPct val="100000"/>
              </a:lnSpc>
              <a:spcBef>
                <a:spcPts val="0"/>
              </a:spcBef>
              <a:spcAft>
                <a:spcPts val="0"/>
              </a:spcAft>
              <a:buSzPts val="2400"/>
              <a:buChar char="•"/>
            </a:pPr>
            <a:r>
              <a:rPr lang="en-US" sz="2400">
                <a:latin typeface="Gill Sans"/>
                <a:ea typeface="Gill Sans"/>
                <a:cs typeface="Gill Sans"/>
                <a:sym typeface="Gill Sans"/>
              </a:rPr>
              <a:t>More humid</a:t>
            </a:r>
            <a:endParaRPr/>
          </a:p>
          <a:p>
            <a:pPr indent="-342900" lvl="0" marL="457200" rtl="0" algn="l">
              <a:lnSpc>
                <a:spcPct val="100000"/>
              </a:lnSpc>
              <a:spcBef>
                <a:spcPts val="0"/>
              </a:spcBef>
              <a:spcAft>
                <a:spcPts val="0"/>
              </a:spcAft>
              <a:buSzPts val="2400"/>
              <a:buChar char="•"/>
            </a:pPr>
            <a:r>
              <a:rPr lang="en-US" sz="2400">
                <a:latin typeface="Gill Sans"/>
                <a:ea typeface="Gill Sans"/>
                <a:cs typeface="Gill Sans"/>
                <a:sym typeface="Gill Sans"/>
              </a:rPr>
              <a:t>Warmer at night</a:t>
            </a:r>
            <a:endParaRPr/>
          </a:p>
        </p:txBody>
      </p:sp>
      <p:pic>
        <p:nvPicPr>
          <p:cNvPr descr="A picture containing colorful&#10;&#10;Description automatically generated" id="168" name="Google Shape;168;p4"/>
          <p:cNvPicPr preferRelativeResize="0"/>
          <p:nvPr/>
        </p:nvPicPr>
        <p:blipFill rotWithShape="1">
          <a:blip r:embed="rId4">
            <a:alphaModFix/>
          </a:blip>
          <a:srcRect b="0" l="0" r="0" t="0"/>
          <a:stretch/>
        </p:blipFill>
        <p:spPr>
          <a:xfrm>
            <a:off x="379708" y="1825625"/>
            <a:ext cx="4014061" cy="40140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idx="1" type="body"/>
          </p:nvPr>
        </p:nvSpPr>
        <p:spPr>
          <a:xfrm>
            <a:off x="669851" y="1369627"/>
            <a:ext cx="4834304" cy="4941450"/>
          </a:xfrm>
          <a:prstGeom prst="rect">
            <a:avLst/>
          </a:prstGeom>
          <a:noFill/>
          <a:ln>
            <a:noFill/>
          </a:ln>
        </p:spPr>
        <p:txBody>
          <a:bodyPr anchorCtr="0" anchor="ctr" bIns="45700" lIns="91425" spcFirstLastPara="1" rIns="91425" wrap="square" tIns="45700">
            <a:noAutofit/>
          </a:bodyPr>
          <a:lstStyle/>
          <a:p>
            <a:pPr indent="0" lvl="0" marL="114300" rtl="0" algn="l">
              <a:lnSpc>
                <a:spcPct val="90000"/>
              </a:lnSpc>
              <a:spcBef>
                <a:spcPts val="1000"/>
              </a:spcBef>
              <a:spcAft>
                <a:spcPts val="0"/>
              </a:spcAft>
              <a:buSzPts val="1800"/>
              <a:buNone/>
            </a:pPr>
            <a:r>
              <a:rPr lang="en-US">
                <a:solidFill>
                  <a:srgbClr val="000000"/>
                </a:solidFill>
                <a:latin typeface="Gill Sans"/>
                <a:ea typeface="Gill Sans"/>
                <a:cs typeface="Gill Sans"/>
                <a:sym typeface="Gill Sans"/>
              </a:rPr>
              <a:t>In an example of increased intensity, a July 2023 heat wave in the Southwest US pushed temperatures in San Diego County to a range of 104-121.</a:t>
            </a:r>
            <a:endParaRPr/>
          </a:p>
          <a:p>
            <a:pPr indent="0" lvl="0" marL="114300" rtl="0" algn="l">
              <a:lnSpc>
                <a:spcPct val="90000"/>
              </a:lnSpc>
              <a:spcBef>
                <a:spcPts val="1000"/>
              </a:spcBef>
              <a:spcAft>
                <a:spcPts val="0"/>
              </a:spcAft>
              <a:buSzPts val="1800"/>
              <a:buNone/>
            </a:pPr>
            <a:r>
              <a:t/>
            </a:r>
            <a:endParaRPr>
              <a:solidFill>
                <a:srgbClr val="000000"/>
              </a:solidFill>
              <a:latin typeface="Gill Sans"/>
              <a:ea typeface="Gill Sans"/>
              <a:cs typeface="Gill Sans"/>
              <a:sym typeface="Gill Sans"/>
            </a:endParaRPr>
          </a:p>
        </p:txBody>
      </p:sp>
      <p:sp>
        <p:nvSpPr>
          <p:cNvPr id="175" name="Google Shape;175;p6"/>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6" name="Google Shape;176;p6"/>
          <p:cNvSpPr txBox="1"/>
          <p:nvPr/>
        </p:nvSpPr>
        <p:spPr>
          <a:xfrm>
            <a:off x="838199" y="69741"/>
            <a:ext cx="11131194" cy="118654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INCREASED FREQUENCY</a:t>
            </a:r>
            <a:endParaRPr/>
          </a:p>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&amp; INTENSITY</a:t>
            </a:r>
            <a:endParaRPr b="0" i="0" sz="4400" u="none" cap="none" strike="noStrike">
              <a:solidFill>
                <a:schemeClr val="lt1"/>
              </a:solidFill>
              <a:latin typeface="Calibri"/>
              <a:ea typeface="Calibri"/>
              <a:cs typeface="Calibri"/>
              <a:sym typeface="Calibri"/>
            </a:endParaRPr>
          </a:p>
        </p:txBody>
      </p:sp>
      <p:pic>
        <p:nvPicPr>
          <p:cNvPr descr="A screenshot of a news article&#10;&#10;Description automatically generated" id="177" name="Google Shape;177;p6"/>
          <p:cNvPicPr preferRelativeResize="0"/>
          <p:nvPr/>
        </p:nvPicPr>
        <p:blipFill rotWithShape="1">
          <a:blip r:embed="rId3">
            <a:alphaModFix/>
          </a:blip>
          <a:srcRect b="0" l="0" r="0" t="0"/>
          <a:stretch/>
        </p:blipFill>
        <p:spPr>
          <a:xfrm>
            <a:off x="6199264" y="1251059"/>
            <a:ext cx="4711700" cy="5537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7"/>
          <p:cNvPicPr preferRelativeResize="0"/>
          <p:nvPr/>
        </p:nvPicPr>
        <p:blipFill rotWithShape="1">
          <a:blip r:embed="rId3">
            <a:alphaModFix/>
          </a:blip>
          <a:srcRect b="0" l="0" r="0" t="0"/>
          <a:stretch/>
        </p:blipFill>
        <p:spPr>
          <a:xfrm>
            <a:off x="4387893" y="1172638"/>
            <a:ext cx="7804107" cy="5691499"/>
          </a:xfrm>
          <a:prstGeom prst="rect">
            <a:avLst/>
          </a:prstGeom>
          <a:noFill/>
          <a:ln>
            <a:noFill/>
          </a:ln>
        </p:spPr>
      </p:pic>
      <p:sp>
        <p:nvSpPr>
          <p:cNvPr id="184" name="Google Shape;184;p7"/>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5" name="Google Shape;185;p7"/>
          <p:cNvSpPr txBox="1"/>
          <p:nvPr/>
        </p:nvSpPr>
        <p:spPr>
          <a:xfrm>
            <a:off x="838199" y="0"/>
            <a:ext cx="10903527" cy="118654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INCREASED HUMIDITY</a:t>
            </a:r>
            <a:endParaRPr b="0" i="0" sz="4400" u="none" cap="none" strike="noStrike">
              <a:solidFill>
                <a:schemeClr val="lt1"/>
              </a:solidFill>
              <a:latin typeface="Calibri"/>
              <a:ea typeface="Calibri"/>
              <a:cs typeface="Calibri"/>
              <a:sym typeface="Calibri"/>
            </a:endParaRPr>
          </a:p>
        </p:txBody>
      </p:sp>
      <p:sp>
        <p:nvSpPr>
          <p:cNvPr id="186" name="Google Shape;186;p7"/>
          <p:cNvSpPr txBox="1"/>
          <p:nvPr>
            <p:ph idx="1" type="body"/>
          </p:nvPr>
        </p:nvSpPr>
        <p:spPr>
          <a:xfrm>
            <a:off x="838200" y="1186542"/>
            <a:ext cx="6672310" cy="5671457"/>
          </a:xfrm>
          <a:prstGeom prst="rect">
            <a:avLst/>
          </a:prstGeom>
          <a:noFill/>
          <a:ln>
            <a:noFill/>
          </a:ln>
        </p:spPr>
        <p:txBody>
          <a:bodyPr anchorCtr="0" anchor="ctr" bIns="45700" lIns="91425" spcFirstLastPara="1" rIns="91425" wrap="square" tIns="45700">
            <a:normAutofit lnSpcReduction="10000"/>
          </a:bodyPr>
          <a:lstStyle/>
          <a:p>
            <a:pPr indent="-342900" lvl="0" marL="457200" rtl="0" algn="l">
              <a:lnSpc>
                <a:spcPct val="100000"/>
              </a:lnSpc>
              <a:spcBef>
                <a:spcPts val="1000"/>
              </a:spcBef>
              <a:spcAft>
                <a:spcPts val="0"/>
              </a:spcAft>
              <a:buSzPts val="2400"/>
              <a:buChar char="•"/>
            </a:pPr>
            <a:r>
              <a:rPr lang="en-US" sz="2400">
                <a:solidFill>
                  <a:srgbClr val="000000"/>
                </a:solidFill>
                <a:latin typeface="Gill Sans"/>
                <a:ea typeface="Gill Sans"/>
                <a:cs typeface="Gill Sans"/>
                <a:sym typeface="Gill Sans"/>
              </a:rPr>
              <a:t>Relative humidity (RH) is how much moisture is in the air compared to the maximum amount of moisture that could exist in the air at a given temperature.</a:t>
            </a:r>
            <a:endParaRPr/>
          </a:p>
          <a:p>
            <a:pPr indent="-342900" lvl="0" marL="457200" rtl="0" algn="l">
              <a:lnSpc>
                <a:spcPct val="100000"/>
              </a:lnSpc>
              <a:spcBef>
                <a:spcPts val="1000"/>
              </a:spcBef>
              <a:spcAft>
                <a:spcPts val="0"/>
              </a:spcAft>
              <a:buSzPts val="2400"/>
              <a:buChar char="•"/>
            </a:pPr>
            <a:r>
              <a:rPr lang="en-US" sz="2400">
                <a:solidFill>
                  <a:srgbClr val="000000"/>
                </a:solidFill>
                <a:latin typeface="Gill Sans"/>
                <a:ea typeface="Gill Sans"/>
                <a:cs typeface="Gill Sans"/>
                <a:sym typeface="Gill Sans"/>
              </a:rPr>
              <a:t>The combination of high temperature and high RH can make the air feel a LOT hotter, for example:</a:t>
            </a:r>
            <a:endParaRPr/>
          </a:p>
          <a:p>
            <a:pPr indent="0" lvl="0" marL="114300" rtl="0" algn="l">
              <a:lnSpc>
                <a:spcPct val="110000"/>
              </a:lnSpc>
              <a:spcBef>
                <a:spcPts val="1000"/>
              </a:spcBef>
              <a:spcAft>
                <a:spcPts val="0"/>
              </a:spcAft>
              <a:buSzPts val="1800"/>
              <a:buNone/>
            </a:pPr>
            <a:r>
              <a:rPr lang="en-US" sz="2400">
                <a:latin typeface="Gill Sans"/>
                <a:ea typeface="Gill Sans"/>
                <a:cs typeface="Gill Sans"/>
                <a:sym typeface="Gill Sans"/>
              </a:rPr>
              <a:t>     — On a 100°F day with 40% RH, it can feel 	like 110°F</a:t>
            </a:r>
            <a:endParaRPr/>
          </a:p>
          <a:p>
            <a:pPr indent="0" lvl="0" marL="114300" rtl="0" algn="l">
              <a:lnSpc>
                <a:spcPct val="110000"/>
              </a:lnSpc>
              <a:spcBef>
                <a:spcPts val="1000"/>
              </a:spcBef>
              <a:spcAft>
                <a:spcPts val="0"/>
              </a:spcAft>
              <a:buSzPts val="1800"/>
              <a:buNone/>
            </a:pPr>
            <a:r>
              <a:rPr lang="en-US" sz="2400">
                <a:latin typeface="Gill Sans"/>
                <a:ea typeface="Gill Sans"/>
                <a:cs typeface="Gill Sans"/>
                <a:sym typeface="Gill Sans"/>
              </a:rPr>
              <a:t>     — On a 105 °F day with 40% RH, it can feel 	like 115°F</a:t>
            </a:r>
            <a:endParaRPr/>
          </a:p>
          <a:p>
            <a:pPr indent="-342900" lvl="0" marL="457200" rtl="0" algn="l">
              <a:lnSpc>
                <a:spcPct val="110000"/>
              </a:lnSpc>
              <a:spcBef>
                <a:spcPts val="1000"/>
              </a:spcBef>
              <a:spcAft>
                <a:spcPts val="0"/>
              </a:spcAft>
              <a:buSzPts val="2400"/>
              <a:buChar char="•"/>
            </a:pPr>
            <a:r>
              <a:rPr lang="en-US" sz="2400">
                <a:solidFill>
                  <a:srgbClr val="000000"/>
                </a:solidFill>
                <a:latin typeface="Gill Sans"/>
                <a:ea typeface="Gill Sans"/>
                <a:cs typeface="Gill Sans"/>
                <a:sym typeface="Gill Sans"/>
              </a:rPr>
              <a:t>So, it’s especially important to be careful when it’s both hot and humid.</a:t>
            </a:r>
            <a:endParaRPr sz="2400">
              <a:latin typeface="Gill Sans"/>
              <a:ea typeface="Gill Sans"/>
              <a:cs typeface="Gill Sans"/>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8"/>
          <p:cNvPicPr preferRelativeResize="0"/>
          <p:nvPr/>
        </p:nvPicPr>
        <p:blipFill rotWithShape="1">
          <a:blip r:embed="rId3">
            <a:alphaModFix/>
          </a:blip>
          <a:srcRect b="0" l="0" r="0" t="0"/>
          <a:stretch/>
        </p:blipFill>
        <p:spPr>
          <a:xfrm>
            <a:off x="4419600" y="1189625"/>
            <a:ext cx="7772400" cy="5668375"/>
          </a:xfrm>
          <a:prstGeom prst="rect">
            <a:avLst/>
          </a:prstGeom>
          <a:noFill/>
          <a:ln>
            <a:noFill/>
          </a:ln>
        </p:spPr>
      </p:pic>
      <p:sp>
        <p:nvSpPr>
          <p:cNvPr id="193" name="Google Shape;193;p8"/>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4" name="Google Shape;194;p8"/>
          <p:cNvSpPr txBox="1"/>
          <p:nvPr/>
        </p:nvSpPr>
        <p:spPr>
          <a:xfrm>
            <a:off x="-2" y="0"/>
            <a:ext cx="12192001" cy="118346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WARMER NIGHTTIME TEMPERATURES</a:t>
            </a:r>
            <a:endParaRPr b="0" i="0" sz="4400" u="none" cap="none" strike="noStrike">
              <a:solidFill>
                <a:schemeClr val="lt1"/>
              </a:solidFill>
              <a:latin typeface="Calibri"/>
              <a:ea typeface="Calibri"/>
              <a:cs typeface="Calibri"/>
              <a:sym typeface="Calibri"/>
            </a:endParaRPr>
          </a:p>
        </p:txBody>
      </p:sp>
      <p:sp>
        <p:nvSpPr>
          <p:cNvPr id="195" name="Google Shape;195;p8"/>
          <p:cNvSpPr txBox="1"/>
          <p:nvPr>
            <p:ph idx="1" type="body"/>
          </p:nvPr>
        </p:nvSpPr>
        <p:spPr>
          <a:xfrm>
            <a:off x="838198" y="1186542"/>
            <a:ext cx="9300102" cy="5671457"/>
          </a:xfrm>
          <a:prstGeom prst="rect">
            <a:avLst/>
          </a:prstGeom>
          <a:noFill/>
          <a:ln>
            <a:noFill/>
          </a:ln>
        </p:spPr>
        <p:txBody>
          <a:bodyPr anchorCtr="0" anchor="ctr" bIns="45700" lIns="91425" spcFirstLastPara="1" rIns="91425" wrap="square" tIns="45700">
            <a:noAutofit/>
          </a:bodyPr>
          <a:lstStyle/>
          <a:p>
            <a:pPr indent="-342900" lvl="0" marL="457200" rtl="0" algn="l">
              <a:lnSpc>
                <a:spcPct val="100000"/>
              </a:lnSpc>
              <a:spcBef>
                <a:spcPts val="1000"/>
              </a:spcBef>
              <a:spcAft>
                <a:spcPts val="0"/>
              </a:spcAft>
              <a:buSzPts val="2800"/>
              <a:buChar char="•"/>
            </a:pPr>
            <a:r>
              <a:rPr lang="en-US">
                <a:solidFill>
                  <a:srgbClr val="000000"/>
                </a:solidFill>
                <a:latin typeface="Gill Sans"/>
                <a:ea typeface="Gill Sans"/>
                <a:cs typeface="Gill Sans"/>
                <a:sym typeface="Gill Sans"/>
              </a:rPr>
              <a:t>The highest daytime temperatures in San Diego County typically occur during:</a:t>
            </a:r>
            <a:endParaRPr/>
          </a:p>
          <a:p>
            <a:pPr indent="0" lvl="0" marL="114300" rtl="0" algn="l">
              <a:lnSpc>
                <a:spcPct val="90000"/>
              </a:lnSpc>
              <a:spcBef>
                <a:spcPts val="1000"/>
              </a:spcBef>
              <a:spcAft>
                <a:spcPts val="0"/>
              </a:spcAft>
              <a:buSzPts val="1800"/>
              <a:buNone/>
            </a:pPr>
            <a:r>
              <a:rPr lang="en-US" sz="2400">
                <a:latin typeface="Gill Sans"/>
                <a:ea typeface="Gill Sans"/>
                <a:cs typeface="Gill Sans"/>
                <a:sym typeface="Gill Sans"/>
              </a:rPr>
              <a:t>     — Coast: June-October</a:t>
            </a:r>
            <a:endParaRPr/>
          </a:p>
          <a:p>
            <a:pPr indent="0" lvl="0" marL="114300" rtl="0" algn="l">
              <a:lnSpc>
                <a:spcPct val="90000"/>
              </a:lnSpc>
              <a:spcBef>
                <a:spcPts val="1000"/>
              </a:spcBef>
              <a:spcAft>
                <a:spcPts val="0"/>
              </a:spcAft>
              <a:buSzPts val="1800"/>
              <a:buNone/>
            </a:pPr>
            <a:r>
              <a:rPr lang="en-US" sz="2400">
                <a:latin typeface="Gill Sans"/>
                <a:ea typeface="Gill Sans"/>
                <a:cs typeface="Gill Sans"/>
                <a:sym typeface="Gill Sans"/>
              </a:rPr>
              <a:t>     — Inland: May-October</a:t>
            </a:r>
            <a:endParaRPr/>
          </a:p>
          <a:p>
            <a:pPr indent="-342900" lvl="0" marL="457200" rtl="0" algn="l">
              <a:lnSpc>
                <a:spcPct val="100000"/>
              </a:lnSpc>
              <a:spcBef>
                <a:spcPts val="1000"/>
              </a:spcBef>
              <a:spcAft>
                <a:spcPts val="0"/>
              </a:spcAft>
              <a:buSzPts val="2800"/>
              <a:buChar char="•"/>
            </a:pPr>
            <a:r>
              <a:rPr lang="en-US">
                <a:solidFill>
                  <a:srgbClr val="000000"/>
                </a:solidFill>
                <a:latin typeface="Gill Sans"/>
                <a:ea typeface="Gill Sans"/>
                <a:cs typeface="Gill Sans"/>
                <a:sym typeface="Gill Sans"/>
              </a:rPr>
              <a:t>The highest nighttime temperatures in San Diego County typically occur during:</a:t>
            </a:r>
            <a:endParaRPr/>
          </a:p>
          <a:p>
            <a:pPr indent="0" lvl="0" marL="114300" rtl="0" algn="l">
              <a:lnSpc>
                <a:spcPct val="90000"/>
              </a:lnSpc>
              <a:spcBef>
                <a:spcPts val="1000"/>
              </a:spcBef>
              <a:spcAft>
                <a:spcPts val="0"/>
              </a:spcAft>
              <a:buSzPts val="1800"/>
              <a:buNone/>
            </a:pPr>
            <a:r>
              <a:rPr lang="en-US">
                <a:latin typeface="Gill Sans"/>
                <a:ea typeface="Gill Sans"/>
                <a:cs typeface="Gill Sans"/>
                <a:sym typeface="Gill Sans"/>
              </a:rPr>
              <a:t>     </a:t>
            </a:r>
            <a:r>
              <a:rPr lang="en-US" sz="2400">
                <a:latin typeface="Gill Sans"/>
                <a:ea typeface="Gill Sans"/>
                <a:cs typeface="Gill Sans"/>
                <a:sym typeface="Gill Sans"/>
              </a:rPr>
              <a:t>— Coast: July-September</a:t>
            </a:r>
            <a:endParaRPr/>
          </a:p>
          <a:p>
            <a:pPr indent="0" lvl="0" marL="114300" rtl="0" algn="l">
              <a:lnSpc>
                <a:spcPct val="90000"/>
              </a:lnSpc>
              <a:spcBef>
                <a:spcPts val="1000"/>
              </a:spcBef>
              <a:spcAft>
                <a:spcPts val="0"/>
              </a:spcAft>
              <a:buSzPts val="1800"/>
              <a:buNone/>
            </a:pPr>
            <a:r>
              <a:rPr lang="en-US" sz="2400">
                <a:latin typeface="Gill Sans"/>
                <a:ea typeface="Gill Sans"/>
                <a:cs typeface="Gill Sans"/>
                <a:sym typeface="Gill Sans"/>
              </a:rPr>
              <a:t>     — Inland: July-September</a:t>
            </a:r>
            <a:endParaRPr/>
          </a:p>
          <a:p>
            <a:pPr indent="-342900" lvl="0" marL="457200" rtl="0" algn="l">
              <a:lnSpc>
                <a:spcPct val="100000"/>
              </a:lnSpc>
              <a:spcBef>
                <a:spcPts val="1000"/>
              </a:spcBef>
              <a:spcAft>
                <a:spcPts val="0"/>
              </a:spcAft>
              <a:buSzPts val="2800"/>
              <a:buChar char="•"/>
            </a:pPr>
            <a:r>
              <a:rPr lang="en-US">
                <a:solidFill>
                  <a:srgbClr val="000000"/>
                </a:solidFill>
                <a:latin typeface="Gill Sans"/>
                <a:ea typeface="Gill Sans"/>
                <a:cs typeface="Gill Sans"/>
                <a:sym typeface="Gill Sans"/>
              </a:rPr>
              <a:t>Reduced cooling at night can make it harder for the body to cool down. It can also also disrupt sleep, which plays a critical role in restoring and maintaining the body.</a:t>
            </a:r>
            <a:endParaRPr>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pic>
        <p:nvPicPr>
          <p:cNvPr id="200" name="Google Shape;200;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1" name="Google Shape;201;p30"/>
          <p:cNvSpPr txBox="1"/>
          <p:nvPr>
            <p:ph idx="1" type="body"/>
          </p:nvPr>
        </p:nvSpPr>
        <p:spPr>
          <a:xfrm>
            <a:off x="5370153" y="1526033"/>
            <a:ext cx="6332658" cy="4936187"/>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chemeClr val="accent2"/>
              </a:buClr>
              <a:buSzPts val="2800"/>
              <a:buChar char="•"/>
            </a:pPr>
            <a:r>
              <a:rPr lang="en-US">
                <a:latin typeface="Gill Sans"/>
                <a:ea typeface="Gill Sans"/>
                <a:cs typeface="Gill Sans"/>
                <a:sym typeface="Gill Sans"/>
              </a:rPr>
              <a:t>Yearly average temperature is increasing</a:t>
            </a:r>
            <a:endParaRPr/>
          </a:p>
          <a:p>
            <a:pPr indent="-342900" lvl="0" marL="457200" rtl="0" algn="l">
              <a:lnSpc>
                <a:spcPct val="90000"/>
              </a:lnSpc>
              <a:spcBef>
                <a:spcPts val="1000"/>
              </a:spcBef>
              <a:spcAft>
                <a:spcPts val="0"/>
              </a:spcAft>
              <a:buClr>
                <a:schemeClr val="accent2"/>
              </a:buClr>
              <a:buSzPts val="2800"/>
              <a:buChar char="•"/>
            </a:pPr>
            <a:r>
              <a:rPr lang="en-US">
                <a:latin typeface="Gill Sans"/>
                <a:ea typeface="Gill Sans"/>
                <a:cs typeface="Gill Sans"/>
                <a:sym typeface="Gill Sans"/>
              </a:rPr>
              <a:t>As the climate warms, heat waves in   San Diego County have and will continue to become:</a:t>
            </a:r>
            <a:endParaRPr/>
          </a:p>
          <a:p>
            <a:pPr indent="0" lvl="0" marL="114300" rtl="0" algn="l">
              <a:lnSpc>
                <a:spcPct val="90000"/>
              </a:lnSpc>
              <a:spcBef>
                <a:spcPts val="0"/>
              </a:spcBef>
              <a:spcAft>
                <a:spcPts val="0"/>
              </a:spcAft>
              <a:buClr>
                <a:schemeClr val="accent2"/>
              </a:buClr>
              <a:buSzPts val="2200"/>
              <a:buNone/>
            </a:pPr>
            <a:r>
              <a:rPr lang="en-US" sz="2200">
                <a:latin typeface="Gill Sans"/>
                <a:ea typeface="Gill Sans"/>
                <a:cs typeface="Gill Sans"/>
                <a:sym typeface="Gill Sans"/>
              </a:rPr>
              <a:t>     — More frequent</a:t>
            </a:r>
            <a:endParaRPr/>
          </a:p>
          <a:p>
            <a:pPr indent="0" lvl="0" marL="114300" rtl="0" algn="l">
              <a:lnSpc>
                <a:spcPct val="90000"/>
              </a:lnSpc>
              <a:spcBef>
                <a:spcPts val="0"/>
              </a:spcBef>
              <a:spcAft>
                <a:spcPts val="0"/>
              </a:spcAft>
              <a:buClr>
                <a:schemeClr val="accent2"/>
              </a:buClr>
              <a:buSzPts val="2200"/>
              <a:buNone/>
            </a:pPr>
            <a:r>
              <a:rPr lang="en-US" sz="2200">
                <a:latin typeface="Gill Sans"/>
                <a:ea typeface="Gill Sans"/>
                <a:cs typeface="Gill Sans"/>
                <a:sym typeface="Gill Sans"/>
              </a:rPr>
              <a:t>     — More intense</a:t>
            </a:r>
            <a:endParaRPr/>
          </a:p>
          <a:p>
            <a:pPr indent="0" lvl="0" marL="114300" rtl="0" algn="l">
              <a:lnSpc>
                <a:spcPct val="90000"/>
              </a:lnSpc>
              <a:spcBef>
                <a:spcPts val="0"/>
              </a:spcBef>
              <a:spcAft>
                <a:spcPts val="0"/>
              </a:spcAft>
              <a:buClr>
                <a:schemeClr val="accent2"/>
              </a:buClr>
              <a:buSzPts val="2200"/>
              <a:buNone/>
            </a:pPr>
            <a:r>
              <a:rPr lang="en-US" sz="2200">
                <a:latin typeface="Gill Sans"/>
                <a:ea typeface="Gill Sans"/>
                <a:cs typeface="Gill Sans"/>
                <a:sym typeface="Gill Sans"/>
              </a:rPr>
              <a:t>     — Longer duration</a:t>
            </a:r>
            <a:endParaRPr/>
          </a:p>
          <a:p>
            <a:pPr indent="0" lvl="0" marL="114300" rtl="0" algn="l">
              <a:lnSpc>
                <a:spcPct val="90000"/>
              </a:lnSpc>
              <a:spcBef>
                <a:spcPts val="0"/>
              </a:spcBef>
              <a:spcAft>
                <a:spcPts val="0"/>
              </a:spcAft>
              <a:buClr>
                <a:schemeClr val="accent2"/>
              </a:buClr>
              <a:buSzPts val="2200"/>
              <a:buNone/>
            </a:pPr>
            <a:r>
              <a:rPr lang="en-US" sz="2200">
                <a:latin typeface="Gill Sans"/>
                <a:ea typeface="Gill Sans"/>
                <a:cs typeface="Gill Sans"/>
                <a:sym typeface="Gill Sans"/>
              </a:rPr>
              <a:t>     — More humid</a:t>
            </a:r>
            <a:endParaRPr/>
          </a:p>
          <a:p>
            <a:pPr indent="0" lvl="0" marL="114300" rtl="0" algn="l">
              <a:lnSpc>
                <a:spcPct val="90000"/>
              </a:lnSpc>
              <a:spcBef>
                <a:spcPts val="0"/>
              </a:spcBef>
              <a:spcAft>
                <a:spcPts val="0"/>
              </a:spcAft>
              <a:buClr>
                <a:schemeClr val="accent2"/>
              </a:buClr>
              <a:buSzPts val="2200"/>
              <a:buNone/>
            </a:pPr>
            <a:r>
              <a:rPr lang="en-US" sz="2200">
                <a:latin typeface="Gill Sans"/>
                <a:ea typeface="Gill Sans"/>
                <a:cs typeface="Gill Sans"/>
                <a:sym typeface="Gill Sans"/>
              </a:rPr>
              <a:t>     — Warmer at night</a:t>
            </a:r>
            <a:endParaRPr/>
          </a:p>
          <a:p>
            <a:pPr indent="-342900" lvl="0" marL="457200" rtl="0" algn="l">
              <a:lnSpc>
                <a:spcPct val="90000"/>
              </a:lnSpc>
              <a:spcBef>
                <a:spcPts val="1000"/>
              </a:spcBef>
              <a:spcAft>
                <a:spcPts val="0"/>
              </a:spcAft>
              <a:buClr>
                <a:schemeClr val="accent2"/>
              </a:buClr>
              <a:buSzPts val="2800"/>
              <a:buChar char="•"/>
            </a:pPr>
            <a:r>
              <a:rPr lang="en-US">
                <a:latin typeface="Gill Sans"/>
                <a:ea typeface="Gill Sans"/>
                <a:cs typeface="Gill Sans"/>
                <a:sym typeface="Gill Sans"/>
              </a:rPr>
              <a:t>Heat is a serious issue — it is the #1 weather-related cause of death in the US</a:t>
            </a:r>
            <a:endParaRPr/>
          </a:p>
        </p:txBody>
      </p:sp>
      <p:sp>
        <p:nvSpPr>
          <p:cNvPr id="202" name="Google Shape;202;p30"/>
          <p:cNvSpPr txBox="1"/>
          <p:nvPr>
            <p:ph type="title"/>
          </p:nvPr>
        </p:nvSpPr>
        <p:spPr>
          <a:xfrm>
            <a:off x="1171074" y="1396686"/>
            <a:ext cx="3240506" cy="40646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solidFill>
                  <a:srgbClr val="FFFFFF"/>
                </a:solidFill>
                <a:latin typeface="Gill Sans"/>
                <a:ea typeface="Gill Sans"/>
                <a:cs typeface="Gill Sans"/>
                <a:sym typeface="Gill Sans"/>
              </a:rPr>
              <a:t>SUMMARY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1"/>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Gill Sans"/>
                <a:ea typeface="Gill Sans"/>
                <a:cs typeface="Gill Sans"/>
                <a:sym typeface="Gill Sans"/>
              </a:rPr>
              <a:t>Your text here...</a:t>
            </a:r>
            <a:endParaRPr/>
          </a:p>
        </p:txBody>
      </p:sp>
      <p:sp>
        <p:nvSpPr>
          <p:cNvPr id="208" name="Google Shape;208;p31"/>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sp>
        <p:nvSpPr>
          <p:cNvPr id="209" name="Google Shape;209;p31"/>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YOUR TEXT HERE</a:t>
            </a:r>
            <a:endParaRPr b="0" i="0" sz="4400" u="none" cap="none" strike="noStrike">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2"/>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Gill Sans"/>
                <a:ea typeface="Gill Sans"/>
                <a:cs typeface="Gill Sans"/>
                <a:sym typeface="Gill Sans"/>
              </a:rPr>
              <a:t>Your text here...</a:t>
            </a:r>
            <a:endParaRPr/>
          </a:p>
        </p:txBody>
      </p:sp>
      <p:sp>
        <p:nvSpPr>
          <p:cNvPr id="215" name="Google Shape;215;p32"/>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sp>
        <p:nvSpPr>
          <p:cNvPr id="216" name="Google Shape;216;p32"/>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YOUR TEXT HERE</a:t>
            </a:r>
            <a:endParaRPr b="0" i="0" sz="4400" u="none" cap="none" strike="noStrike">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nvSpPr>
        <p:spPr>
          <a:xfrm>
            <a:off x="344130" y="3584769"/>
            <a:ext cx="11248102"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Gill Sans"/>
                <a:ea typeface="Gill Sans"/>
                <a:cs typeface="Gill Sans"/>
                <a:sym typeface="Gill Sans"/>
              </a:rPr>
              <a:t>Your text here...</a:t>
            </a:r>
            <a:endParaRPr/>
          </a:p>
        </p:txBody>
      </p:sp>
      <p:sp>
        <p:nvSpPr>
          <p:cNvPr id="222" name="Google Shape;222;p33"/>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accent4"/>
              </a:solidFill>
              <a:latin typeface="Arial"/>
              <a:ea typeface="Arial"/>
              <a:cs typeface="Arial"/>
              <a:sym typeface="Arial"/>
            </a:endParaRPr>
          </a:p>
        </p:txBody>
      </p:sp>
      <p:sp>
        <p:nvSpPr>
          <p:cNvPr id="223" name="Google Shape;223;p33"/>
          <p:cNvSpPr txBox="1"/>
          <p:nvPr/>
        </p:nvSpPr>
        <p:spPr>
          <a:xfrm>
            <a:off x="344130" y="62958"/>
            <a:ext cx="11695470" cy="106090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YOUR TEXT HERE</a:t>
            </a:r>
            <a:endParaRPr b="0" i="0" sz="4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b="0" l="0" r="0" t="0"/>
          <a:stretch/>
        </p:blipFill>
        <p:spPr>
          <a:xfrm>
            <a:off x="0" y="886121"/>
            <a:ext cx="12188858" cy="6856233"/>
          </a:xfrm>
          <a:prstGeom prst="rect">
            <a:avLst/>
          </a:prstGeom>
          <a:noFill/>
          <a:ln>
            <a:noFill/>
          </a:ln>
        </p:spPr>
      </p:pic>
      <p:sp>
        <p:nvSpPr>
          <p:cNvPr id="98" name="Google Shape;98;p2"/>
          <p:cNvSpPr txBox="1"/>
          <p:nvPr>
            <p:ph idx="1" type="body"/>
          </p:nvPr>
        </p:nvSpPr>
        <p:spPr>
          <a:xfrm>
            <a:off x="838200" y="1204758"/>
            <a:ext cx="10515600" cy="5653242"/>
          </a:xfrm>
          <a:prstGeom prst="rect">
            <a:avLst/>
          </a:prstGeom>
          <a:noFill/>
          <a:ln>
            <a:noFill/>
          </a:ln>
        </p:spPr>
        <p:txBody>
          <a:bodyPr anchorCtr="0" anchor="ctr" bIns="45700" lIns="91425" spcFirstLastPara="1" rIns="91425" wrap="square" tIns="45700">
            <a:normAutofit/>
          </a:bodyPr>
          <a:lstStyle/>
          <a:p>
            <a:pPr indent="-514350" lvl="0" marL="514350" rtl="0" algn="l">
              <a:lnSpc>
                <a:spcPct val="90000"/>
              </a:lnSpc>
              <a:spcBef>
                <a:spcPts val="1200"/>
              </a:spcBef>
              <a:spcAft>
                <a:spcPts val="0"/>
              </a:spcAft>
              <a:buClr>
                <a:srgbClr val="A1490C"/>
              </a:buClr>
              <a:buSzPts val="2800"/>
              <a:buFont typeface="Arial"/>
              <a:buAutoNum type="arabicPeriod"/>
            </a:pPr>
            <a:r>
              <a:rPr lang="en-US" sz="3200">
                <a:latin typeface="Gill Sans"/>
                <a:ea typeface="Gill Sans"/>
                <a:cs typeface="Gill Sans"/>
                <a:sym typeface="Gill Sans"/>
              </a:rPr>
              <a:t>To understand why Earth is getting warmer</a:t>
            </a:r>
            <a:endParaRPr/>
          </a:p>
          <a:p>
            <a:pPr indent="-514350" lvl="0" marL="514350" rtl="0" algn="l">
              <a:lnSpc>
                <a:spcPct val="90000"/>
              </a:lnSpc>
              <a:spcBef>
                <a:spcPts val="1200"/>
              </a:spcBef>
              <a:spcAft>
                <a:spcPts val="0"/>
              </a:spcAft>
              <a:buClr>
                <a:srgbClr val="A1490C"/>
              </a:buClr>
              <a:buSzPts val="2800"/>
              <a:buFont typeface="Arial"/>
              <a:buAutoNum type="arabicPeriod"/>
            </a:pPr>
            <a:r>
              <a:rPr lang="en-US" sz="3200">
                <a:latin typeface="Gill Sans"/>
                <a:ea typeface="Gill Sans"/>
                <a:cs typeface="Gill Sans"/>
                <a:sym typeface="Gill Sans"/>
              </a:rPr>
              <a:t>To define heat waves</a:t>
            </a:r>
            <a:endParaRPr/>
          </a:p>
          <a:p>
            <a:pPr indent="-514350" lvl="0" marL="514350" rtl="0" algn="l">
              <a:lnSpc>
                <a:spcPct val="90000"/>
              </a:lnSpc>
              <a:spcBef>
                <a:spcPts val="1200"/>
              </a:spcBef>
              <a:spcAft>
                <a:spcPts val="0"/>
              </a:spcAft>
              <a:buClr>
                <a:srgbClr val="A1490C"/>
              </a:buClr>
              <a:buSzPts val="2800"/>
              <a:buFont typeface="Arial"/>
              <a:buAutoNum type="arabicPeriod"/>
            </a:pPr>
            <a:r>
              <a:rPr lang="en-US" sz="3200">
                <a:latin typeface="Gill Sans"/>
                <a:ea typeface="Gill Sans"/>
                <a:cs typeface="Gill Sans"/>
                <a:sym typeface="Gill Sans"/>
              </a:rPr>
              <a:t>To understand how warming influences heat waves</a:t>
            </a:r>
            <a:endParaRPr sz="3200">
              <a:latin typeface="Gill Sans"/>
              <a:ea typeface="Gill Sans"/>
              <a:cs typeface="Gill Sans"/>
              <a:sym typeface="Gill Sans"/>
            </a:endParaRPr>
          </a:p>
        </p:txBody>
      </p:sp>
      <p:sp>
        <p:nvSpPr>
          <p:cNvPr id="99" name="Google Shape;99;p2"/>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t/>
            </a:r>
            <a:endParaRPr b="0" i="0" sz="1400" u="none" cap="none" strike="noStrike">
              <a:solidFill>
                <a:srgbClr val="FFF200"/>
              </a:solidFill>
              <a:latin typeface="Arial"/>
              <a:ea typeface="Arial"/>
              <a:cs typeface="Arial"/>
              <a:sym typeface="Arial"/>
            </a:endParaRPr>
          </a:p>
        </p:txBody>
      </p:sp>
      <p:sp>
        <p:nvSpPr>
          <p:cNvPr id="100" name="Google Shape;100;p2"/>
          <p:cNvSpPr txBox="1"/>
          <p:nvPr>
            <p:ph type="title"/>
          </p:nvPr>
        </p:nvSpPr>
        <p:spPr>
          <a:xfrm>
            <a:off x="1620982" y="0"/>
            <a:ext cx="9732818" cy="118654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4400"/>
              <a:buFont typeface="Calibri"/>
              <a:buNone/>
            </a:pPr>
            <a:r>
              <a:rPr b="1" lang="en-US" sz="4400">
                <a:solidFill>
                  <a:schemeClr val="lt1"/>
                </a:solidFill>
                <a:latin typeface="Gill Sans"/>
                <a:ea typeface="Gill Sans"/>
                <a:cs typeface="Gill Sans"/>
                <a:sym typeface="Gill Sans"/>
              </a:rPr>
              <a:t>OBJECTIVES</a:t>
            </a:r>
            <a:endParaRPr>
              <a:solidFill>
                <a:schemeClr val="lt1"/>
              </a:solidFill>
            </a:endParaRPr>
          </a:p>
        </p:txBody>
      </p:sp>
      <p:pic>
        <p:nvPicPr>
          <p:cNvPr id="101" name="Google Shape;101;p2"/>
          <p:cNvPicPr preferRelativeResize="0"/>
          <p:nvPr/>
        </p:nvPicPr>
        <p:blipFill rotWithShape="1">
          <a:blip r:embed="rId4">
            <a:alphaModFix/>
          </a:blip>
          <a:srcRect b="0" l="0" r="0" t="0"/>
          <a:stretch/>
        </p:blipFill>
        <p:spPr>
          <a:xfrm>
            <a:off x="0" y="-365310"/>
            <a:ext cx="1875598" cy="18755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pic>
        <p:nvPicPr>
          <p:cNvPr id="107" name="Google Shape;107;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8" name="Google Shape;108;p5"/>
          <p:cNvSpPr txBox="1"/>
          <p:nvPr>
            <p:ph type="title"/>
          </p:nvPr>
        </p:nvSpPr>
        <p:spPr>
          <a:xfrm>
            <a:off x="471638" y="1153572"/>
            <a:ext cx="3415596"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2900">
                <a:solidFill>
                  <a:srgbClr val="FFFFFF"/>
                </a:solidFill>
                <a:latin typeface="Gill Sans"/>
                <a:ea typeface="Gill Sans"/>
                <a:cs typeface="Gill Sans"/>
                <a:sym typeface="Gill Sans"/>
              </a:rPr>
              <a:t>CONVERSATION </a:t>
            </a:r>
            <a:r>
              <a:rPr b="1" lang="en-US">
                <a:solidFill>
                  <a:srgbClr val="FFFFFF"/>
                </a:solidFill>
                <a:latin typeface="Gill Sans"/>
                <a:ea typeface="Gill Sans"/>
                <a:cs typeface="Gill Sans"/>
                <a:sym typeface="Gill Sans"/>
              </a:rPr>
              <a:t>STARTER</a:t>
            </a:r>
            <a:endParaRPr/>
          </a:p>
        </p:txBody>
      </p:sp>
      <p:sp>
        <p:nvSpPr>
          <p:cNvPr id="109" name="Google Shape;109;p5"/>
          <p:cNvSpPr txBox="1"/>
          <p:nvPr>
            <p:ph idx="1" type="body"/>
          </p:nvPr>
        </p:nvSpPr>
        <p:spPr>
          <a:xfrm>
            <a:off x="5814645" y="820616"/>
            <a:ext cx="5369911" cy="53563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sz="4000">
                <a:latin typeface="Gill Sans"/>
                <a:ea typeface="Gill Sans"/>
                <a:cs typeface="Gill Sans"/>
                <a:sym typeface="Gill Sans"/>
              </a:rPr>
              <a:t>What do you think are the top weather-related causes of death in the 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3"/>
          <p:cNvPicPr preferRelativeResize="0"/>
          <p:nvPr/>
        </p:nvPicPr>
        <p:blipFill rotWithShape="1">
          <a:blip r:embed="rId3">
            <a:alphaModFix/>
          </a:blip>
          <a:srcRect b="0" l="0" r="0" t="0"/>
          <a:stretch/>
        </p:blipFill>
        <p:spPr>
          <a:xfrm>
            <a:off x="4419600" y="1184396"/>
            <a:ext cx="7772400" cy="5668375"/>
          </a:xfrm>
          <a:prstGeom prst="rect">
            <a:avLst/>
          </a:prstGeom>
          <a:noFill/>
          <a:ln>
            <a:noFill/>
          </a:ln>
        </p:spPr>
      </p:pic>
      <p:sp>
        <p:nvSpPr>
          <p:cNvPr id="115" name="Google Shape;115;p3"/>
          <p:cNvSpPr/>
          <p:nvPr/>
        </p:nvSpPr>
        <p:spPr>
          <a:xfrm>
            <a:off x="0" y="-313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6" name="Google Shape;116;p3"/>
          <p:cNvSpPr txBox="1"/>
          <p:nvPr/>
        </p:nvSpPr>
        <p:spPr>
          <a:xfrm>
            <a:off x="838200" y="15503"/>
            <a:ext cx="10515600" cy="1186543"/>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TOP WEATHER-RELATED CAUSES OF DEATH IN THE US</a:t>
            </a:r>
            <a:endParaRPr b="0" i="0" sz="4400" u="none" cap="none" strike="noStrike">
              <a:solidFill>
                <a:schemeClr val="lt1"/>
              </a:solidFill>
              <a:latin typeface="Calibri"/>
              <a:ea typeface="Calibri"/>
              <a:cs typeface="Calibri"/>
              <a:sym typeface="Calibri"/>
            </a:endParaRPr>
          </a:p>
        </p:txBody>
      </p:sp>
      <p:sp>
        <p:nvSpPr>
          <p:cNvPr id="117" name="Google Shape;117;p3"/>
          <p:cNvSpPr txBox="1"/>
          <p:nvPr>
            <p:ph idx="1" type="body"/>
          </p:nvPr>
        </p:nvSpPr>
        <p:spPr>
          <a:xfrm>
            <a:off x="683220" y="1202046"/>
            <a:ext cx="6364852" cy="5655953"/>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a:solidFill>
                  <a:srgbClr val="000000"/>
                </a:solidFill>
                <a:latin typeface="Gill Sans"/>
                <a:ea typeface="Gill Sans"/>
                <a:cs typeface="Gill Sans"/>
                <a:sym typeface="Gill Sans"/>
              </a:rPr>
              <a:t>Averaged over 30 years (1993-2022), these are the the top weather-related causes of death in the US:</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Heat</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Flood</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Tornado</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Hurricane</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Cold</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Lightning</a:t>
            </a:r>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Winter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3"/>
          <p:cNvPicPr preferRelativeResize="0"/>
          <p:nvPr/>
        </p:nvPicPr>
        <p:blipFill rotWithShape="1">
          <a:blip r:embed="rId3">
            <a:alphaModFix/>
          </a:blip>
          <a:srcRect b="0" l="0" r="0" t="0"/>
          <a:stretch/>
        </p:blipFill>
        <p:spPr>
          <a:xfrm>
            <a:off x="4411082" y="1183412"/>
            <a:ext cx="7780918" cy="5674587"/>
          </a:xfrm>
          <a:prstGeom prst="rect">
            <a:avLst/>
          </a:prstGeom>
          <a:noFill/>
          <a:ln>
            <a:noFill/>
          </a:ln>
        </p:spPr>
      </p:pic>
      <p:sp>
        <p:nvSpPr>
          <p:cNvPr id="123" name="Google Shape;123;p13"/>
          <p:cNvSpPr/>
          <p:nvPr/>
        </p:nvSpPr>
        <p:spPr>
          <a:xfrm>
            <a:off x="0" y="-313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4" name="Google Shape;124;p13"/>
          <p:cNvSpPr txBox="1"/>
          <p:nvPr/>
        </p:nvSpPr>
        <p:spPr>
          <a:xfrm>
            <a:off x="838200" y="15503"/>
            <a:ext cx="10515600"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A WARMER EARTH</a:t>
            </a:r>
            <a:endParaRPr b="0" i="0" sz="4400" u="none" cap="none" strike="noStrike">
              <a:solidFill>
                <a:schemeClr val="lt1"/>
              </a:solidFill>
              <a:latin typeface="Calibri"/>
              <a:ea typeface="Calibri"/>
              <a:cs typeface="Calibri"/>
              <a:sym typeface="Calibri"/>
            </a:endParaRPr>
          </a:p>
        </p:txBody>
      </p:sp>
      <p:sp>
        <p:nvSpPr>
          <p:cNvPr id="125" name="Google Shape;125;p13"/>
          <p:cNvSpPr txBox="1"/>
          <p:nvPr>
            <p:ph idx="1" type="body"/>
          </p:nvPr>
        </p:nvSpPr>
        <p:spPr>
          <a:xfrm>
            <a:off x="683220" y="1202046"/>
            <a:ext cx="7277100" cy="5655953"/>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SzPts val="2800"/>
              <a:buChar char="•"/>
            </a:pPr>
            <a:r>
              <a:rPr b="1" lang="en-US">
                <a:solidFill>
                  <a:srgbClr val="A1490C"/>
                </a:solidFill>
                <a:latin typeface="Gill Sans"/>
                <a:ea typeface="Gill Sans"/>
                <a:cs typeface="Gill Sans"/>
                <a:sym typeface="Gill Sans"/>
              </a:rPr>
              <a:t>Global warming </a:t>
            </a:r>
            <a:r>
              <a:rPr lang="en-US">
                <a:solidFill>
                  <a:srgbClr val="000000"/>
                </a:solidFill>
                <a:latin typeface="Gill Sans"/>
                <a:ea typeface="Gill Sans"/>
                <a:cs typeface="Gill Sans"/>
                <a:sym typeface="Gill Sans"/>
              </a:rPr>
              <a:t>is the long-term heating of Earth’s surface since the pre-industrial period (1850-1900).</a:t>
            </a:r>
            <a:endParaRPr>
              <a:latin typeface="Gill Sans"/>
              <a:ea typeface="Gill Sans"/>
              <a:cs typeface="Gill Sans"/>
              <a:sym typeface="Gill Sans"/>
            </a:endParaRPr>
          </a:p>
          <a:p>
            <a:pPr indent="-342900" lvl="0" marL="457200" rtl="0" algn="l">
              <a:lnSpc>
                <a:spcPct val="90000"/>
              </a:lnSpc>
              <a:spcBef>
                <a:spcPts val="1000"/>
              </a:spcBef>
              <a:spcAft>
                <a:spcPts val="0"/>
              </a:spcAft>
              <a:buSzPts val="2800"/>
              <a:buChar char="•"/>
            </a:pPr>
            <a:r>
              <a:rPr lang="en-US">
                <a:latin typeface="Gill Sans"/>
                <a:ea typeface="Gill Sans"/>
                <a:cs typeface="Gill Sans"/>
                <a:sym typeface="Gill Sans"/>
              </a:rPr>
              <a:t>Since then, yearly average temperature has increased by ~0.14°F per decade (or ~2°F in total).</a:t>
            </a:r>
            <a:endParaRPr/>
          </a:p>
          <a:p>
            <a:pPr indent="-342900" lvl="0" marL="457200" rtl="0" algn="l">
              <a:lnSpc>
                <a:spcPct val="90000"/>
              </a:lnSpc>
              <a:spcBef>
                <a:spcPts val="1000"/>
              </a:spcBef>
              <a:spcAft>
                <a:spcPts val="0"/>
              </a:spcAft>
              <a:buSzPts val="2800"/>
              <a:buChar char="•"/>
            </a:pPr>
            <a:r>
              <a:rPr lang="en-US">
                <a:solidFill>
                  <a:srgbClr val="000000"/>
                </a:solidFill>
                <a:latin typeface="Gill Sans"/>
                <a:ea typeface="Gill Sans"/>
                <a:cs typeface="Gill Sans"/>
                <a:sym typeface="Gill Sans"/>
              </a:rPr>
              <a:t>By the end of the century, yearly average temperature is expected to increase even more, by </a:t>
            </a:r>
            <a:r>
              <a:rPr lang="en-US">
                <a:latin typeface="Gill Sans"/>
                <a:ea typeface="Gill Sans"/>
                <a:cs typeface="Gill Sans"/>
                <a:sym typeface="Gill Sans"/>
              </a:rPr>
              <a:t>~4-6°F (or possibly up to ~7-9°F).</a:t>
            </a:r>
            <a:endParaRPr/>
          </a:p>
          <a:p>
            <a:pPr indent="-342900" lvl="0" marL="457200" rtl="0" algn="l">
              <a:lnSpc>
                <a:spcPct val="90000"/>
              </a:lnSpc>
              <a:spcBef>
                <a:spcPts val="1000"/>
              </a:spcBef>
              <a:spcAft>
                <a:spcPts val="0"/>
              </a:spcAft>
              <a:buSzPts val="2800"/>
              <a:buChar char="•"/>
            </a:pPr>
            <a:r>
              <a:rPr lang="en-US">
                <a:solidFill>
                  <a:srgbClr val="000000"/>
                </a:solidFill>
                <a:latin typeface="Gill Sans"/>
                <a:ea typeface="Gill Sans"/>
                <a:cs typeface="Gill Sans"/>
                <a:sym typeface="Gill Sans"/>
              </a:rPr>
              <a:t>By comparison, about 20,000 years ago at the peak of the last ice age, global temperatures were ~10</a:t>
            </a:r>
            <a:r>
              <a:rPr lang="en-US">
                <a:latin typeface="Gill Sans"/>
                <a:ea typeface="Gill Sans"/>
                <a:cs typeface="Gill Sans"/>
                <a:sym typeface="Gill Sans"/>
              </a:rPr>
              <a:t>°F </a:t>
            </a:r>
            <a:r>
              <a:rPr lang="en-US">
                <a:solidFill>
                  <a:srgbClr val="000000"/>
                </a:solidFill>
                <a:latin typeface="Gill Sans"/>
                <a:ea typeface="Gill Sans"/>
                <a:cs typeface="Gill Sans"/>
                <a:sym typeface="Gill Sans"/>
              </a:rPr>
              <a:t>colder than they are today.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4"/>
          <p:cNvPicPr preferRelativeResize="0"/>
          <p:nvPr/>
        </p:nvPicPr>
        <p:blipFill rotWithShape="1">
          <a:blip r:embed="rId3">
            <a:alphaModFix/>
          </a:blip>
          <a:srcRect b="0" l="0" r="0" t="0"/>
          <a:stretch/>
        </p:blipFill>
        <p:spPr>
          <a:xfrm>
            <a:off x="6656540" y="608774"/>
            <a:ext cx="6858000" cy="6858000"/>
          </a:xfrm>
          <a:prstGeom prst="rect">
            <a:avLst/>
          </a:prstGeom>
          <a:noFill/>
          <a:ln>
            <a:noFill/>
          </a:ln>
        </p:spPr>
      </p:pic>
      <p:sp>
        <p:nvSpPr>
          <p:cNvPr id="131" name="Google Shape;131;p14"/>
          <p:cNvSpPr/>
          <p:nvPr/>
        </p:nvSpPr>
        <p:spPr>
          <a:xfrm>
            <a:off x="0" y="-313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2" name="Google Shape;132;p14"/>
          <p:cNvSpPr txBox="1"/>
          <p:nvPr/>
        </p:nvSpPr>
        <p:spPr>
          <a:xfrm>
            <a:off x="838200" y="15503"/>
            <a:ext cx="10515600"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WHY IS THE EARTH WARMING?</a:t>
            </a:r>
            <a:endParaRPr b="0" i="0" sz="4400" u="none" cap="none" strike="noStrike">
              <a:solidFill>
                <a:schemeClr val="lt1"/>
              </a:solidFill>
              <a:latin typeface="Calibri"/>
              <a:ea typeface="Calibri"/>
              <a:cs typeface="Calibri"/>
              <a:sym typeface="Calibri"/>
            </a:endParaRPr>
          </a:p>
        </p:txBody>
      </p:sp>
      <p:sp>
        <p:nvSpPr>
          <p:cNvPr id="133" name="Google Shape;133;p14"/>
          <p:cNvSpPr txBox="1"/>
          <p:nvPr>
            <p:ph idx="1" type="body"/>
          </p:nvPr>
        </p:nvSpPr>
        <p:spPr>
          <a:xfrm>
            <a:off x="683220" y="1202046"/>
            <a:ext cx="7277100" cy="5655953"/>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SzPts val="2800"/>
              <a:buChar char="•"/>
            </a:pPr>
            <a:r>
              <a:rPr lang="en-US">
                <a:solidFill>
                  <a:srgbClr val="000000"/>
                </a:solidFill>
                <a:latin typeface="Gill Sans"/>
                <a:ea typeface="Gill Sans"/>
                <a:cs typeface="Gill Sans"/>
                <a:sym typeface="Gill Sans"/>
              </a:rPr>
              <a:t>The </a:t>
            </a:r>
            <a:r>
              <a:rPr b="1" lang="en-US">
                <a:solidFill>
                  <a:srgbClr val="A1490C"/>
                </a:solidFill>
                <a:latin typeface="Gill Sans"/>
                <a:ea typeface="Gill Sans"/>
                <a:cs typeface="Gill Sans"/>
                <a:sym typeface="Gill Sans"/>
              </a:rPr>
              <a:t>greenhouse effect </a:t>
            </a:r>
            <a:r>
              <a:rPr lang="en-US">
                <a:solidFill>
                  <a:srgbClr val="000000"/>
                </a:solidFill>
                <a:latin typeface="Gill Sans"/>
                <a:ea typeface="Gill Sans"/>
                <a:cs typeface="Gill Sans"/>
                <a:sym typeface="Gill Sans"/>
              </a:rPr>
              <a:t>is a process that occurs when gases in Earth’s atmosphere trap heat from the sun.</a:t>
            </a:r>
            <a:endParaRPr/>
          </a:p>
          <a:p>
            <a:pPr indent="-342900" lvl="0" marL="457200" rtl="0" algn="l">
              <a:lnSpc>
                <a:spcPct val="90000"/>
              </a:lnSpc>
              <a:spcBef>
                <a:spcPts val="1000"/>
              </a:spcBef>
              <a:spcAft>
                <a:spcPts val="0"/>
              </a:spcAft>
              <a:buSzPts val="2800"/>
              <a:buChar char="•"/>
            </a:pPr>
            <a:r>
              <a:rPr lang="en-US">
                <a:solidFill>
                  <a:srgbClr val="000000"/>
                </a:solidFill>
                <a:latin typeface="Gill Sans"/>
                <a:ea typeface="Gill Sans"/>
                <a:cs typeface="Gill Sans"/>
                <a:sym typeface="Gill Sans"/>
              </a:rPr>
              <a:t>Examples of “greenhouse gases” include carbon dioxide, methane, nitrous oxide, and fluorinated gases.</a:t>
            </a:r>
            <a:endParaRPr/>
          </a:p>
          <a:p>
            <a:pPr indent="-342900" lvl="0" marL="457200" rtl="0" algn="l">
              <a:lnSpc>
                <a:spcPct val="90000"/>
              </a:lnSpc>
              <a:spcBef>
                <a:spcPts val="1000"/>
              </a:spcBef>
              <a:spcAft>
                <a:spcPts val="0"/>
              </a:spcAft>
              <a:buSzPts val="2800"/>
              <a:buChar char="•"/>
            </a:pPr>
            <a:r>
              <a:rPr lang="en-US">
                <a:solidFill>
                  <a:srgbClr val="000000"/>
                </a:solidFill>
                <a:latin typeface="Gill Sans"/>
                <a:ea typeface="Gill Sans"/>
                <a:cs typeface="Gill Sans"/>
                <a:sym typeface="Gill Sans"/>
              </a:rPr>
              <a:t>The more greenhouse gases, the more trapped heat, the warmer Earth becomes.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9"/>
          <p:cNvPicPr preferRelativeResize="0"/>
          <p:nvPr/>
        </p:nvPicPr>
        <p:blipFill rotWithShape="1">
          <a:blip r:embed="rId3">
            <a:alphaModFix/>
          </a:blip>
          <a:srcRect b="0" l="0" r="0" t="0"/>
          <a:stretch/>
        </p:blipFill>
        <p:spPr>
          <a:xfrm>
            <a:off x="4419600" y="1189625"/>
            <a:ext cx="7772400" cy="5668375"/>
          </a:xfrm>
          <a:prstGeom prst="rect">
            <a:avLst/>
          </a:prstGeom>
          <a:noFill/>
          <a:ln>
            <a:noFill/>
          </a:ln>
        </p:spPr>
      </p:pic>
      <p:sp>
        <p:nvSpPr>
          <p:cNvPr id="140" name="Google Shape;140;p29"/>
          <p:cNvSpPr/>
          <p:nvPr/>
        </p:nvSpPr>
        <p:spPr>
          <a:xfrm>
            <a:off x="0" y="-9625"/>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1" name="Google Shape;141;p29"/>
          <p:cNvSpPr txBox="1"/>
          <p:nvPr/>
        </p:nvSpPr>
        <p:spPr>
          <a:xfrm>
            <a:off x="767165" y="1"/>
            <a:ext cx="11067607" cy="117691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b="1" i="0" lang="en-US" sz="4100" u="none" cap="none" strike="noStrike">
                <a:solidFill>
                  <a:schemeClr val="lt1"/>
                </a:solidFill>
                <a:latin typeface="Gill Sans"/>
                <a:ea typeface="Gill Sans"/>
                <a:cs typeface="Gill Sans"/>
                <a:sym typeface="Gill Sans"/>
              </a:rPr>
              <a:t>HEAT WAVES</a:t>
            </a:r>
            <a:endParaRPr b="0" i="0" sz="4100" u="none" cap="none" strike="noStrike">
              <a:solidFill>
                <a:schemeClr val="lt1"/>
              </a:solidFill>
              <a:latin typeface="Calibri"/>
              <a:ea typeface="Calibri"/>
              <a:cs typeface="Calibri"/>
              <a:sym typeface="Calibri"/>
            </a:endParaRPr>
          </a:p>
        </p:txBody>
      </p:sp>
      <p:sp>
        <p:nvSpPr>
          <p:cNvPr id="142" name="Google Shape;142;p29"/>
          <p:cNvSpPr txBox="1"/>
          <p:nvPr/>
        </p:nvSpPr>
        <p:spPr>
          <a:xfrm>
            <a:off x="736169" y="1502684"/>
            <a:ext cx="8674959" cy="5016758"/>
          </a:xfrm>
          <a:prstGeom prst="rect">
            <a:avLst/>
          </a:prstGeom>
          <a:noFill/>
          <a:ln>
            <a:noFill/>
          </a:ln>
        </p:spPr>
        <p:txBody>
          <a:bodyPr anchorCtr="0" anchor="ctr"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A </a:t>
            </a:r>
            <a:r>
              <a:rPr b="1" i="0" lang="en-US" sz="2800" u="none" cap="none" strike="noStrike">
                <a:solidFill>
                  <a:srgbClr val="A1490C"/>
                </a:solidFill>
                <a:latin typeface="Gill Sans"/>
                <a:ea typeface="Gill Sans"/>
                <a:cs typeface="Gill Sans"/>
                <a:sym typeface="Gill Sans"/>
              </a:rPr>
              <a:t>heat wave </a:t>
            </a:r>
            <a:r>
              <a:rPr b="0" i="0" lang="en-US" sz="2800" u="none" cap="none" strike="noStrike">
                <a:solidFill>
                  <a:srgbClr val="000000"/>
                </a:solidFill>
                <a:latin typeface="Gill Sans"/>
                <a:ea typeface="Gill Sans"/>
                <a:cs typeface="Gill Sans"/>
                <a:sym typeface="Gill Sans"/>
              </a:rPr>
              <a:t>is a period of unusually hot weather generally lasting more than two days.</a:t>
            </a:r>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Global warming increases the frequency, duration, and intensity of heat waves and can also make them more humid and hotter at night.</a:t>
            </a:r>
            <a:endParaRPr/>
          </a:p>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Heat waves can have major impacts on human health. In 2006, an unprecedented heat wave in California resulted in:</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~5,594 excess emergency department visits along the South 	Coast (including coastal San Diego County)</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~861 excess emergency department visits in the South 	Desert (including inland San Diego County)</a:t>
            </a:r>
            <a:endParaRPr b="0" i="0" sz="2800" u="none" cap="none" strike="noStrike">
              <a:solidFill>
                <a:srgbClr val="000000"/>
              </a:solidFill>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15"/>
          <p:cNvPicPr preferRelativeResize="0"/>
          <p:nvPr/>
        </p:nvPicPr>
        <p:blipFill rotWithShape="1">
          <a:blip r:embed="rId3">
            <a:alphaModFix/>
          </a:blip>
          <a:srcRect b="0" l="0" r="0" t="0"/>
          <a:stretch/>
        </p:blipFill>
        <p:spPr>
          <a:xfrm>
            <a:off x="-1" y="0"/>
            <a:ext cx="12192001" cy="6858000"/>
          </a:xfrm>
          <a:prstGeom prst="rect">
            <a:avLst/>
          </a:prstGeom>
          <a:noFill/>
          <a:ln>
            <a:noFill/>
          </a:ln>
        </p:spPr>
      </p:pic>
      <p:sp>
        <p:nvSpPr>
          <p:cNvPr id="149" name="Google Shape;149;p15"/>
          <p:cNvSpPr txBox="1"/>
          <p:nvPr>
            <p:ph type="title"/>
          </p:nvPr>
        </p:nvSpPr>
        <p:spPr>
          <a:xfrm>
            <a:off x="471638" y="1153572"/>
            <a:ext cx="3415596"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sz="2900">
                <a:solidFill>
                  <a:srgbClr val="FFFFFF"/>
                </a:solidFill>
                <a:latin typeface="Gill Sans"/>
                <a:ea typeface="Gill Sans"/>
                <a:cs typeface="Gill Sans"/>
                <a:sym typeface="Gill Sans"/>
              </a:rPr>
              <a:t>CONVERSATION </a:t>
            </a:r>
            <a:r>
              <a:rPr b="1" lang="en-US">
                <a:solidFill>
                  <a:srgbClr val="FFFFFF"/>
                </a:solidFill>
                <a:latin typeface="Gill Sans"/>
                <a:ea typeface="Gill Sans"/>
                <a:cs typeface="Gill Sans"/>
                <a:sym typeface="Gill Sans"/>
              </a:rPr>
              <a:t>STARTER</a:t>
            </a:r>
            <a:endParaRPr/>
          </a:p>
        </p:txBody>
      </p:sp>
      <p:sp>
        <p:nvSpPr>
          <p:cNvPr id="150" name="Google Shape;150;p15"/>
          <p:cNvSpPr txBox="1"/>
          <p:nvPr>
            <p:ph idx="1" type="body"/>
          </p:nvPr>
        </p:nvSpPr>
        <p:spPr>
          <a:xfrm>
            <a:off x="5679736" y="319088"/>
            <a:ext cx="5954099" cy="62198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600"/>
              </a:spcBef>
              <a:spcAft>
                <a:spcPts val="0"/>
              </a:spcAft>
              <a:buClr>
                <a:schemeClr val="accent2"/>
              </a:buClr>
              <a:buSzPts val="2800"/>
              <a:buNone/>
            </a:pPr>
            <a:r>
              <a:rPr lang="en-US" sz="4000">
                <a:latin typeface="Gill Sans"/>
                <a:ea typeface="Gill Sans"/>
                <a:cs typeface="Gill Sans"/>
                <a:sym typeface="Gill Sans"/>
              </a:rPr>
              <a:t>Have you experienced a heat wave in San Diego County? If so, what was your experience like?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8"/>
          <p:cNvSpPr/>
          <p:nvPr/>
        </p:nvSpPr>
        <p:spPr>
          <a:xfrm>
            <a:off x="0" y="0"/>
            <a:ext cx="12192000" cy="1186543"/>
          </a:xfrm>
          <a:prstGeom prst="rect">
            <a:avLst/>
          </a:prstGeom>
          <a:solidFill>
            <a:srgbClr val="A149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56" name="Google Shape;156;p28"/>
          <p:cNvPicPr preferRelativeResize="0"/>
          <p:nvPr/>
        </p:nvPicPr>
        <p:blipFill rotWithShape="1">
          <a:blip r:embed="rId3">
            <a:alphaModFix/>
          </a:blip>
          <a:srcRect b="0" l="0" r="0" t="0"/>
          <a:stretch/>
        </p:blipFill>
        <p:spPr>
          <a:xfrm>
            <a:off x="4419600" y="1189625"/>
            <a:ext cx="7772400" cy="5668375"/>
          </a:xfrm>
          <a:prstGeom prst="rect">
            <a:avLst/>
          </a:prstGeom>
          <a:noFill/>
          <a:ln>
            <a:noFill/>
          </a:ln>
        </p:spPr>
      </p:pic>
      <p:sp>
        <p:nvSpPr>
          <p:cNvPr id="157" name="Google Shape;157;p28"/>
          <p:cNvSpPr txBox="1"/>
          <p:nvPr/>
        </p:nvSpPr>
        <p:spPr>
          <a:xfrm>
            <a:off x="807204" y="23252"/>
            <a:ext cx="10546596" cy="118654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1" i="0" lang="en-US" sz="4400" u="none" cap="none" strike="noStrike">
                <a:solidFill>
                  <a:schemeClr val="lt1"/>
                </a:solidFill>
                <a:latin typeface="Gill Sans"/>
                <a:ea typeface="Gill Sans"/>
                <a:cs typeface="Gill Sans"/>
                <a:sym typeface="Gill Sans"/>
              </a:rPr>
              <a:t>A WARMER SAN DIEGO COUNTY</a:t>
            </a:r>
            <a:endParaRPr b="0" i="0" sz="4400" u="none" cap="none" strike="noStrike">
              <a:solidFill>
                <a:schemeClr val="lt1"/>
              </a:solidFill>
              <a:latin typeface="Calibri"/>
              <a:ea typeface="Calibri"/>
              <a:cs typeface="Calibri"/>
              <a:sym typeface="Calibri"/>
            </a:endParaRPr>
          </a:p>
        </p:txBody>
      </p:sp>
      <p:sp>
        <p:nvSpPr>
          <p:cNvPr id="158" name="Google Shape;158;p28"/>
          <p:cNvSpPr txBox="1"/>
          <p:nvPr/>
        </p:nvSpPr>
        <p:spPr>
          <a:xfrm>
            <a:off x="807204" y="1566154"/>
            <a:ext cx="7573316" cy="4893647"/>
          </a:xfrm>
          <a:prstGeom prst="rect">
            <a:avLst/>
          </a:prstGeom>
          <a:noFill/>
          <a:ln>
            <a:noFill/>
          </a:ln>
        </p:spPr>
        <p:txBody>
          <a:bodyPr anchorCtr="0" anchor="ctr"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Temperatures in San Diego County have been increasing and are expected to continue to increase.</a:t>
            </a:r>
            <a:endParaRPr/>
          </a:p>
          <a:p>
            <a:pPr indent="-457200" lvl="0" marL="457200" marR="0" rtl="0" algn="l">
              <a:lnSpc>
                <a:spcPct val="100000"/>
              </a:lnSpc>
              <a:spcBef>
                <a:spcPts val="120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Historically, the average hottest day per year has been:</a:t>
            </a:r>
            <a:endParaRPr/>
          </a:p>
          <a:p>
            <a:pPr indent="0" lvl="1"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Coast: 90-100°F </a:t>
            </a:r>
            <a:endParaRPr/>
          </a:p>
          <a:p>
            <a:pPr indent="0" lvl="1"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Inland: 105-115°F </a:t>
            </a:r>
            <a:endParaRPr b="0" i="0" sz="2800" u="none" cap="none" strike="noStrike">
              <a:solidFill>
                <a:srgbClr val="000000"/>
              </a:solidFill>
              <a:latin typeface="Gill Sans"/>
              <a:ea typeface="Gill Sans"/>
              <a:cs typeface="Gill Sans"/>
              <a:sym typeface="Gill Sans"/>
            </a:endParaRPr>
          </a:p>
          <a:p>
            <a:pPr indent="-457200" lvl="0" marL="457200" marR="0" rtl="0" algn="l">
              <a:lnSpc>
                <a:spcPct val="100000"/>
              </a:lnSpc>
              <a:spcBef>
                <a:spcPts val="1200"/>
              </a:spcBef>
              <a:spcAft>
                <a:spcPts val="0"/>
              </a:spcAft>
              <a:buClr>
                <a:srgbClr val="000000"/>
              </a:buClr>
              <a:buSzPts val="2800"/>
              <a:buFont typeface="Arial"/>
              <a:buChar char="•"/>
            </a:pPr>
            <a:r>
              <a:rPr b="0" i="0" lang="en-US" sz="2800" u="none" cap="none" strike="noStrike">
                <a:solidFill>
                  <a:srgbClr val="000000"/>
                </a:solidFill>
                <a:latin typeface="Gill Sans"/>
                <a:ea typeface="Gill Sans"/>
                <a:cs typeface="Gill Sans"/>
                <a:sym typeface="Gill Sans"/>
              </a:rPr>
              <a:t>At the end of the century, the average hottest day per year could increase to:</a:t>
            </a:r>
            <a:endParaRPr/>
          </a:p>
          <a:p>
            <a:pPr indent="0" lvl="1"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Coast: 100-110°F</a:t>
            </a:r>
            <a:endParaRPr/>
          </a:p>
          <a:p>
            <a:pPr indent="0" lvl="1" marL="0" marR="0" rtl="0" algn="l">
              <a:lnSpc>
                <a:spcPct val="100000"/>
              </a:lnSpc>
              <a:spcBef>
                <a:spcPts val="0"/>
              </a:spcBef>
              <a:spcAft>
                <a:spcPts val="0"/>
              </a:spcAft>
              <a:buNone/>
            </a:pPr>
            <a:r>
              <a:rPr b="0" i="0" lang="en-US" sz="2400" u="none" cap="none" strike="noStrike">
                <a:solidFill>
                  <a:srgbClr val="000000"/>
                </a:solidFill>
                <a:latin typeface="Gill Sans"/>
                <a:ea typeface="Gill Sans"/>
                <a:cs typeface="Gill Sans"/>
                <a:sym typeface="Gill Sans"/>
              </a:rPr>
              <a:t>     — Inland: 110-125°F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EBF6ADC104247B3E2B6C7763199BC" ma:contentTypeVersion="16" ma:contentTypeDescription="Create a new document." ma:contentTypeScope="" ma:versionID="a2e878631181b3be5b857df49045c5a8">
  <xsd:schema xmlns:xsd="http://www.w3.org/2001/XMLSchema" xmlns:xs="http://www.w3.org/2001/XMLSchema" xmlns:p="http://schemas.microsoft.com/office/2006/metadata/properties" xmlns:ns2="c6c8f678-ab9e-4f19-89e1-d6e4324e6d53" xmlns:ns3="2d3b1f8b-28e4-49e5-8fb0-80a37a78ab17" targetNamespace="http://schemas.microsoft.com/office/2006/metadata/properties" ma:root="true" ma:fieldsID="b5e70bf8abaa1947c296ed33de3d06f3" ns2:_="" ns3:_="">
    <xsd:import namespace="c6c8f678-ab9e-4f19-89e1-d6e4324e6d53"/>
    <xsd:import namespace="2d3b1f8b-28e4-49e5-8fb0-80a37a78ab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8f678-ab9e-4f19-89e1-d6e4324e6d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b8cc222-65fd-42cc-aeaa-058f903907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3b1f8b-28e4-49e5-8fb0-80a37a78ab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c4722d1-7716-4000-92ac-8d132ce25399}" ma:internalName="TaxCatchAll" ma:showField="CatchAllData" ma:web="2d3b1f8b-28e4-49e5-8fb0-80a37a78a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6B0571-691F-47EE-A40B-79E9C38662E8}"/>
</file>

<file path=customXml/itemProps2.xml><?xml version="1.0" encoding="utf-8"?>
<ds:datastoreItem xmlns:ds="http://schemas.openxmlformats.org/officeDocument/2006/customXml" ds:itemID="{F5EB04AF-7D6C-4DE9-AE40-412667F5E02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2022-09-17T18:55:37Z</dcterms:created>
  <dc:creator>Kristin VanderMolen</dc:creator>
</cp:coreProperties>
</file>