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88" r:id="rId16"/>
    <p:sldId id="291" r:id="rId17"/>
    <p:sldId id="270" r:id="rId18"/>
    <p:sldId id="271" r:id="rId19"/>
    <p:sldId id="272" r:id="rId20"/>
    <p:sldId id="273" r:id="rId2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3" roundtripDataSignature="AMtx7mhI072HErqiZcu3JUs1q8FF4YxYc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erri Foste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2300"/>
    <a:srgbClr val="C4161C"/>
    <a:srgbClr val="A1490C"/>
    <a:srgbClr val="FFF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925"/>
    <p:restoredTop sz="89751" autoAdjust="0"/>
  </p:normalViewPr>
  <p:slideViewPr>
    <p:cSldViewPr snapToGrid="0">
      <p:cViewPr varScale="1">
        <p:scale>
          <a:sx n="90" d="100"/>
          <a:sy n="90" d="100"/>
        </p:scale>
        <p:origin x="66" y="336"/>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customschemas.google.com/relationships/presentationmetadata" Target="meta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 Id="rId30"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Each module will have an introduction slide. We’d like these to be stylized in the same way across modules.</a:t>
            </a: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Image ideas:</a:t>
            </a:r>
          </a:p>
          <a:p>
            <a:pPr marL="228600" marR="0" lvl="0" indent="-228600" algn="l" rtl="0">
              <a:lnSpc>
                <a:spcPct val="100000"/>
              </a:lnSpc>
              <a:spcBef>
                <a:spcPts val="0"/>
              </a:spcBef>
              <a:spcAft>
                <a:spcPts val="0"/>
              </a:spcAft>
              <a:buClr>
                <a:schemeClr val="dk1"/>
              </a:buClr>
              <a:buSzPts val="1200"/>
              <a:buFont typeface="Calibri"/>
              <a:buAutoNum type="arabicParenR"/>
            </a:pPr>
            <a:r>
              <a:rPr lang="en-US" dirty="0"/>
              <a:t>Show a person having the symptoms and use arrows/labels to point them out</a:t>
            </a:r>
          </a:p>
          <a:p>
            <a:pPr marL="228600" marR="0" lvl="0" indent="-228600" algn="l" rtl="0">
              <a:lnSpc>
                <a:spcPct val="100000"/>
              </a:lnSpc>
              <a:spcBef>
                <a:spcPts val="0"/>
              </a:spcBef>
              <a:spcAft>
                <a:spcPts val="0"/>
              </a:spcAft>
              <a:buClr>
                <a:schemeClr val="dk1"/>
              </a:buClr>
              <a:buSzPts val="1200"/>
              <a:buFont typeface="Calibri"/>
              <a:buAutoNum type="arabicParenR"/>
            </a:pPr>
            <a:r>
              <a:rPr lang="en-US" dirty="0"/>
              <a:t>Person with clammy skin, looking dizzy</a:t>
            </a:r>
          </a:p>
          <a:p>
            <a:pPr marL="228600" marR="0" lvl="0" indent="-228600" algn="l" rtl="0">
              <a:lnSpc>
                <a:spcPct val="100000"/>
              </a:lnSpc>
              <a:spcBef>
                <a:spcPts val="0"/>
              </a:spcBef>
              <a:spcAft>
                <a:spcPts val="0"/>
              </a:spcAft>
              <a:buClr>
                <a:schemeClr val="dk1"/>
              </a:buClr>
              <a:buSzPts val="1200"/>
              <a:buFont typeface="Calibri"/>
              <a:buAutoNum type="arabicParenR"/>
            </a:pPr>
            <a:r>
              <a:rPr lang="en-US" dirty="0"/>
              <a:t>See also note 3 on slide 8</a:t>
            </a:r>
            <a:endParaRPr dirty="0"/>
          </a:p>
        </p:txBody>
      </p:sp>
      <p:sp>
        <p:nvSpPr>
          <p:cNvPr id="150" name="Google Shape;15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Image ideas:</a:t>
            </a:r>
          </a:p>
          <a:p>
            <a:pPr marL="228600" lvl="0" indent="-228600" algn="l" rtl="0">
              <a:lnSpc>
                <a:spcPct val="100000"/>
              </a:lnSpc>
              <a:spcBef>
                <a:spcPts val="0"/>
              </a:spcBef>
              <a:spcAft>
                <a:spcPts val="0"/>
              </a:spcAft>
              <a:buSzPts val="1400"/>
              <a:buAutoNum type="arabicParenR"/>
            </a:pPr>
            <a:r>
              <a:rPr lang="en-US" dirty="0"/>
              <a:t>This one might be hard because there are a lot of words on the slide. Maybe a series of panes showing each activity. Or maybe just choose one representative action to include in an image. Or…?</a:t>
            </a:r>
          </a:p>
          <a:p>
            <a:pPr marL="228600" lvl="0" indent="-228600" algn="l" rtl="0">
              <a:lnSpc>
                <a:spcPct val="100000"/>
              </a:lnSpc>
              <a:spcBef>
                <a:spcPts val="0"/>
              </a:spcBef>
              <a:spcAft>
                <a:spcPts val="0"/>
              </a:spcAft>
              <a:buSzPts val="1400"/>
              <a:buAutoNum type="arabicParenR"/>
            </a:pPr>
            <a:r>
              <a:rPr lang="en-US" dirty="0"/>
              <a:t>See also note 3 on slide 8</a:t>
            </a:r>
            <a:endParaRPr dirty="0"/>
          </a:p>
        </p:txBody>
      </p:sp>
      <p:sp>
        <p:nvSpPr>
          <p:cNvPr id="157" name="Google Shape;15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Image ideas:</a:t>
            </a:r>
          </a:p>
          <a:p>
            <a:pPr marL="0" marR="0" lvl="0" indent="0" algn="l" rtl="0">
              <a:lnSpc>
                <a:spcPct val="100000"/>
              </a:lnSpc>
              <a:spcBef>
                <a:spcPts val="0"/>
              </a:spcBef>
              <a:spcAft>
                <a:spcPts val="0"/>
              </a:spcAft>
              <a:buClr>
                <a:schemeClr val="dk1"/>
              </a:buClr>
              <a:buSzPts val="1200"/>
              <a:buFont typeface="Calibri"/>
              <a:buNone/>
            </a:pPr>
            <a:r>
              <a:rPr lang="en-US" dirty="0"/>
              <a:t>1) Show a person with the symptoms and use arrows/labels to point them out</a:t>
            </a:r>
          </a:p>
          <a:p>
            <a:pPr marL="0" lvl="0" indent="0" algn="l" rtl="0">
              <a:lnSpc>
                <a:spcPct val="100000"/>
              </a:lnSpc>
              <a:spcBef>
                <a:spcPts val="0"/>
              </a:spcBef>
              <a:spcAft>
                <a:spcPts val="0"/>
              </a:spcAft>
              <a:buSzPts val="1400"/>
              <a:buNone/>
            </a:pPr>
            <a:r>
              <a:rPr lang="en-US" dirty="0"/>
              <a:t>2) Person with red, damp skin</a:t>
            </a:r>
          </a:p>
          <a:p>
            <a:pPr marL="0" lvl="0" indent="0" algn="l" rtl="0">
              <a:lnSpc>
                <a:spcPct val="100000"/>
              </a:lnSpc>
              <a:spcBef>
                <a:spcPts val="0"/>
              </a:spcBef>
              <a:spcAft>
                <a:spcPts val="0"/>
              </a:spcAft>
              <a:buSzPts val="1400"/>
              <a:buNone/>
            </a:pPr>
            <a:r>
              <a:rPr lang="en-US" dirty="0"/>
              <a:t>3) Could also do something like the image in slide 16, just using the person and the symptoms (not the rest of the information), to show how symptoms of heat stroke differ from symptoms of heat exhaustion because they are fairly similar and can be hard to distinguish</a:t>
            </a:r>
          </a:p>
          <a:p>
            <a:pPr marL="0" lvl="0" indent="0" algn="l" rtl="0">
              <a:lnSpc>
                <a:spcPct val="100000"/>
              </a:lnSpc>
              <a:spcBef>
                <a:spcPts val="0"/>
              </a:spcBef>
              <a:spcAft>
                <a:spcPts val="0"/>
              </a:spcAft>
              <a:buSzPts val="1400"/>
              <a:buNone/>
            </a:pPr>
            <a:r>
              <a:rPr lang="en-US" dirty="0"/>
              <a:t>4) See also note 3 on slide 8</a:t>
            </a:r>
            <a:endParaRPr dirty="0"/>
          </a:p>
        </p:txBody>
      </p:sp>
      <p:sp>
        <p:nvSpPr>
          <p:cNvPr id="164" name="Google Shape;16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Image ideas:</a:t>
            </a:r>
          </a:p>
          <a:p>
            <a:pPr marL="0" lvl="0" indent="0" algn="l" rtl="0">
              <a:lnSpc>
                <a:spcPct val="100000"/>
              </a:lnSpc>
              <a:spcBef>
                <a:spcPts val="0"/>
              </a:spcBef>
              <a:spcAft>
                <a:spcPts val="0"/>
              </a:spcAft>
              <a:buSzPts val="1400"/>
              <a:buNone/>
            </a:pPr>
            <a:r>
              <a:rPr lang="en-US" dirty="0"/>
              <a:t>1) Maybe a series of panes showing each activity with the “Call 911 right away…” sentence at the top</a:t>
            </a:r>
          </a:p>
          <a:p>
            <a:pPr marL="0" lvl="0" indent="0" algn="l" rtl="0">
              <a:lnSpc>
                <a:spcPct val="100000"/>
              </a:lnSpc>
              <a:spcBef>
                <a:spcPts val="0"/>
              </a:spcBef>
              <a:spcAft>
                <a:spcPts val="0"/>
              </a:spcAft>
              <a:buSzPts val="1400"/>
              <a:buNone/>
            </a:pPr>
            <a:r>
              <a:rPr lang="en-US" dirty="0"/>
              <a:t>2) Person calling 911 while tending to a person in a cool towel</a:t>
            </a:r>
          </a:p>
          <a:p>
            <a:pPr marL="0" lvl="0" indent="0" algn="l" rtl="0">
              <a:lnSpc>
                <a:spcPct val="100000"/>
              </a:lnSpc>
              <a:spcBef>
                <a:spcPts val="0"/>
              </a:spcBef>
              <a:spcAft>
                <a:spcPts val="0"/>
              </a:spcAft>
              <a:buSzPts val="1400"/>
              <a:buNone/>
            </a:pPr>
            <a:r>
              <a:rPr lang="en-US" dirty="0"/>
              <a:t>3) See also note 3 in slide 8</a:t>
            </a:r>
            <a:endParaRPr dirty="0"/>
          </a:p>
        </p:txBody>
      </p:sp>
      <p:sp>
        <p:nvSpPr>
          <p:cNvPr id="171" name="Google Shape;171;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Same comment as on previous “Conversation Starter” slide. Maybe stylize these slides in the same way and include image of people talking. </a:t>
            </a:r>
            <a:endParaRPr dirty="0"/>
          </a:p>
        </p:txBody>
      </p:sp>
      <p:sp>
        <p:nvSpPr>
          <p:cNvPr id="178" name="Google Shape;178;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There will be a summary slide included at the end of each module. Maybe stylize these in the same way across modules. </a:t>
            </a:r>
            <a:endParaRPr dirty="0"/>
          </a:p>
        </p:txBody>
      </p:sp>
      <p:sp>
        <p:nvSpPr>
          <p:cNvPr id="184" name="Google Shape;184;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Each module will have an objectives slide. We’d like these to be stylized in the same way across modules.</a:t>
            </a:r>
            <a:endParaRPr dirty="0"/>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Image ideas:</a:t>
            </a:r>
          </a:p>
          <a:p>
            <a:pPr marL="0" lvl="0" indent="0" algn="l" rtl="0">
              <a:spcBef>
                <a:spcPts val="0"/>
              </a:spcBef>
              <a:spcAft>
                <a:spcPts val="0"/>
              </a:spcAft>
              <a:buNone/>
            </a:pPr>
            <a:r>
              <a:rPr lang="en-US" dirty="0"/>
              <a:t>This one is tough because there’s already a lot of information on the slide. Maybe an image of a person with arrows/labels showing the ways to body cools down? Could even just include the “heat illnesses” definition and that image, and the rest of the information could go into talking notes. Or…?</a:t>
            </a:r>
            <a:endParaRPr dirty="0"/>
          </a:p>
        </p:txBody>
      </p:sp>
      <p:sp>
        <p:nvSpPr>
          <p:cNvPr id="100" name="Google Shape;10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dirty="0"/>
              <a:t>Image ideas:</a:t>
            </a:r>
          </a:p>
          <a:p>
            <a:pPr marL="457200" marR="0" lvl="0" indent="-228600" algn="l" rtl="0">
              <a:lnSpc>
                <a:spcPct val="100000"/>
              </a:lnSpc>
              <a:spcBef>
                <a:spcPts val="0"/>
              </a:spcBef>
              <a:spcAft>
                <a:spcPts val="0"/>
              </a:spcAft>
              <a:buSzPts val="1400"/>
              <a:buNone/>
            </a:pPr>
            <a:r>
              <a:rPr lang="en-US" dirty="0"/>
              <a:t>We may periodically include news articles (links below). The idea would just be to make them appear presentable and legible.</a:t>
            </a:r>
          </a:p>
          <a:p>
            <a:pPr marL="457200" marR="0" lvl="0" indent="-228600" algn="l" rtl="0">
              <a:lnSpc>
                <a:spcPct val="100000"/>
              </a:lnSpc>
              <a:spcBef>
                <a:spcPts val="0"/>
              </a:spcBef>
              <a:spcAft>
                <a:spcPts val="0"/>
              </a:spcAft>
              <a:buSzPts val="1400"/>
              <a:buNone/>
            </a:pPr>
            <a:endParaRPr lang="en-US" dirty="0"/>
          </a:p>
          <a:p>
            <a:pPr marL="457200" marR="0" lvl="0" indent="-228600" algn="l" rtl="0">
              <a:lnSpc>
                <a:spcPct val="100000"/>
              </a:lnSpc>
              <a:spcBef>
                <a:spcPts val="0"/>
              </a:spcBef>
              <a:spcAft>
                <a:spcPts val="0"/>
              </a:spcAft>
              <a:buSzPts val="1400"/>
              <a:buNone/>
            </a:pPr>
            <a:r>
              <a:rPr lang="en-US" dirty="0"/>
              <a:t>https://fox5sandiego.com/news/local-news/roughly-200-heat-related-medical-requests-called-in-during-sdsus-1st-game-at-snapdragon-stadium/</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dirty="0"/>
              <a:t>https://www.cbs8.com/article/news/local/how-to-stay-cool-and-safe/509-01d7860f-f728-44ac-bb71-597f75c777b9</a:t>
            </a:r>
          </a:p>
          <a:p>
            <a:pPr marL="457200" marR="0" lvl="0" indent="-228600" algn="l" rtl="0">
              <a:lnSpc>
                <a:spcPct val="100000"/>
              </a:lnSpc>
              <a:spcBef>
                <a:spcPts val="0"/>
              </a:spcBef>
              <a:spcAft>
                <a:spcPts val="0"/>
              </a:spcAft>
              <a:buSzPts val="1400"/>
              <a:buNone/>
            </a:pPr>
            <a:endParaRPr lang="en-US" dirty="0"/>
          </a:p>
        </p:txBody>
      </p:sp>
      <p:sp>
        <p:nvSpPr>
          <p:cNvPr id="107" name="Google Shape;107;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There will be “conversation starter” slides throughout the modules. Maybe stylize these slides in the same way and include an image of people talking. These audiences will be very diverse, so it will be good to use images that reflect that diversity.</a:t>
            </a:r>
            <a:endParaRPr dirty="0"/>
          </a:p>
        </p:txBody>
      </p:sp>
      <p:sp>
        <p:nvSpPr>
          <p:cNvPr id="115" name="Google Shape;11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Image ideas:</a:t>
            </a:r>
          </a:p>
          <a:p>
            <a:pPr marL="0" lvl="0" indent="0" algn="l" rtl="0">
              <a:lnSpc>
                <a:spcPct val="100000"/>
              </a:lnSpc>
              <a:spcBef>
                <a:spcPts val="0"/>
              </a:spcBef>
              <a:spcAft>
                <a:spcPts val="0"/>
              </a:spcAft>
              <a:buSzPts val="1400"/>
              <a:buNone/>
            </a:pPr>
            <a:r>
              <a:rPr lang="en-US" dirty="0"/>
              <a:t>The idea here is to include groups of people like on the AQI slides. It may not be possible to include an image for all people within each group, but the groups are below.</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Image group 1: people with existing medical conditions, people who take certain medications, people with certain disabilities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Image group 2: infants, children, pregnant women</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Image group 3: seniors</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Image group 4: people who work outdoors or who exercise outdoors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Image group 5: “individual factors” (e.g., socially isolated, lower-income, houseless)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Image group 6: “community factors” (e.g., lack of parks, shade, lots of paved surfaces)</a:t>
            </a:r>
            <a:endParaRPr dirty="0"/>
          </a:p>
        </p:txBody>
      </p:sp>
      <p:sp>
        <p:nvSpPr>
          <p:cNvPr id="122" name="Google Shape;12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Image ideas:</a:t>
            </a:r>
          </a:p>
          <a:p>
            <a:pPr marL="0" lvl="0" indent="0" algn="l" rtl="0">
              <a:lnSpc>
                <a:spcPct val="100000"/>
              </a:lnSpc>
              <a:spcBef>
                <a:spcPts val="0"/>
              </a:spcBef>
              <a:spcAft>
                <a:spcPts val="0"/>
              </a:spcAft>
              <a:buSzPts val="1400"/>
              <a:buNone/>
            </a:pPr>
            <a:r>
              <a:rPr lang="en-US" dirty="0"/>
              <a:t>Not sure on this one because there is a lot of text. Maybe just an image of an intense sun?</a:t>
            </a:r>
            <a:endParaRPr dirty="0"/>
          </a:p>
        </p:txBody>
      </p:sp>
      <p:sp>
        <p:nvSpPr>
          <p:cNvPr id="129" name="Google Shape;12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Image ideas: </a:t>
            </a:r>
          </a:p>
          <a:p>
            <a:pPr marL="228600" lvl="0" indent="-228600" algn="l" rtl="0">
              <a:lnSpc>
                <a:spcPct val="100000"/>
              </a:lnSpc>
              <a:spcBef>
                <a:spcPts val="0"/>
              </a:spcBef>
              <a:spcAft>
                <a:spcPts val="0"/>
              </a:spcAft>
              <a:buSzPts val="1400"/>
              <a:buAutoNum type="arabicParenR"/>
            </a:pPr>
            <a:r>
              <a:rPr lang="en-US" dirty="0"/>
              <a:t>Instead of listing symptoms, include image of person displaying the symptoms and use arrows/labels to point them out</a:t>
            </a:r>
          </a:p>
          <a:p>
            <a:pPr marL="228600" lvl="0" indent="-228600" algn="l" rtl="0">
              <a:lnSpc>
                <a:spcPct val="100000"/>
              </a:lnSpc>
              <a:spcBef>
                <a:spcPts val="0"/>
              </a:spcBef>
              <a:spcAft>
                <a:spcPts val="0"/>
              </a:spcAft>
              <a:buSzPts val="1400"/>
              <a:buAutoNum type="arabicParenR"/>
            </a:pPr>
            <a:r>
              <a:rPr lang="en-US" dirty="0"/>
              <a:t>Keep list of symptoms but include person cramping in pain</a:t>
            </a:r>
          </a:p>
          <a:p>
            <a:pPr marL="228600" lvl="0" indent="-228600" algn="l" rtl="0">
              <a:lnSpc>
                <a:spcPct val="100000"/>
              </a:lnSpc>
              <a:spcBef>
                <a:spcPts val="0"/>
              </a:spcBef>
              <a:spcAft>
                <a:spcPts val="0"/>
              </a:spcAft>
              <a:buSzPts val="1400"/>
              <a:buAutoNum type="arabicParenR"/>
            </a:pPr>
            <a:r>
              <a:rPr lang="en-US" dirty="0"/>
              <a:t>Create a different image for heat cramps, heat exhaustion, and heat stroke and associated levels of threat colors (e.g., range of reds) that can be applied to slides to cover each of the illness types (i.e., all slides about heat cramps use the same color and image of someone trying to cool themselves down and sweating profusely, different color and image for all heat exhaustion slides, different color and image for all heat stroke slides); could also use images like those in slide 17 to show progression of severity.</a:t>
            </a:r>
            <a:endParaRPr dirty="0"/>
          </a:p>
        </p:txBody>
      </p:sp>
      <p:sp>
        <p:nvSpPr>
          <p:cNvPr id="136" name="Google Shape;13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Image ideas:</a:t>
            </a:r>
          </a:p>
          <a:p>
            <a:pPr marL="228600" lvl="0" indent="-228600" algn="l" rtl="0">
              <a:lnSpc>
                <a:spcPct val="100000"/>
              </a:lnSpc>
              <a:spcBef>
                <a:spcPts val="0"/>
              </a:spcBef>
              <a:spcAft>
                <a:spcPts val="0"/>
              </a:spcAft>
              <a:buSzPts val="1400"/>
              <a:buAutoNum type="arabicParenR"/>
            </a:pPr>
            <a:r>
              <a:rPr lang="en-US" dirty="0"/>
              <a:t>Image of person doing the first three bullets with arrows/labels indicating what they’re doing. “Call their doctor…” sentence gets added in at the bottom</a:t>
            </a:r>
          </a:p>
          <a:p>
            <a:pPr marL="228600" lvl="0" indent="-228600" algn="l" rtl="0">
              <a:lnSpc>
                <a:spcPct val="100000"/>
              </a:lnSpc>
              <a:spcBef>
                <a:spcPts val="0"/>
              </a:spcBef>
              <a:spcAft>
                <a:spcPts val="0"/>
              </a:spcAft>
              <a:buSzPts val="1400"/>
              <a:buAutoNum type="arabicParenR"/>
            </a:pPr>
            <a:r>
              <a:rPr lang="en-US" dirty="0"/>
              <a:t>Person resting under a shade sail or a shady tree, drinking a sports drink</a:t>
            </a:r>
          </a:p>
          <a:p>
            <a:pPr marL="228600" lvl="0" indent="-228600" algn="l" rtl="0">
              <a:lnSpc>
                <a:spcPct val="100000"/>
              </a:lnSpc>
              <a:spcBef>
                <a:spcPts val="0"/>
              </a:spcBef>
              <a:spcAft>
                <a:spcPts val="0"/>
              </a:spcAft>
              <a:buSzPts val="1400"/>
              <a:buAutoNum type="arabicParenR"/>
            </a:pPr>
            <a:r>
              <a:rPr lang="en-US" dirty="0"/>
              <a:t>See also note 3 on slide 8</a:t>
            </a:r>
            <a:endParaRPr dirty="0"/>
          </a:p>
        </p:txBody>
      </p:sp>
      <p:sp>
        <p:nvSpPr>
          <p:cNvPr id="143" name="Google Shape;14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5"/>
          <p:cNvSpPr>
            <a:spLocks noGrp="1"/>
          </p:cNvSpPr>
          <p:nvPr>
            <p:ph type="pic" idx="2"/>
          </p:nvPr>
        </p:nvSpPr>
        <p:spPr>
          <a:xfrm>
            <a:off x="5183188" y="987425"/>
            <a:ext cx="6172200" cy="4873625"/>
          </a:xfrm>
          <a:prstGeom prst="rect">
            <a:avLst/>
          </a:prstGeom>
          <a:noFill/>
          <a:ln>
            <a:noFill/>
          </a:ln>
        </p:spPr>
      </p:sp>
      <p:sp>
        <p:nvSpPr>
          <p:cNvPr id="68" name="Google Shape;68;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8"/>
        <p:cNvGrpSpPr/>
        <p:nvPr/>
      </p:nvGrpSpPr>
      <p:grpSpPr>
        <a:xfrm>
          <a:off x="0" y="0"/>
          <a:ext cx="0" cy="0"/>
          <a:chOff x="0" y="0"/>
          <a:chExt cx="0" cy="0"/>
        </a:xfrm>
      </p:grpSpPr>
      <p:pic>
        <p:nvPicPr>
          <p:cNvPr id="3" name="Picture 2">
            <a:extLst>
              <a:ext uri="{FF2B5EF4-FFF2-40B4-BE49-F238E27FC236}">
                <a16:creationId xmlns:a16="http://schemas.microsoft.com/office/drawing/2014/main" id="{0ECADB25-2999-C49F-A92A-EF6E158D51CE}"/>
              </a:ext>
            </a:extLst>
          </p:cNvPr>
          <p:cNvPicPr>
            <a:picLocks noChangeAspect="1"/>
          </p:cNvPicPr>
          <p:nvPr/>
        </p:nvPicPr>
        <p:blipFill>
          <a:blip r:embed="rId3"/>
          <a:stretch>
            <a:fillRect/>
          </a:stretch>
        </p:blipFill>
        <p:spPr>
          <a:xfrm>
            <a:off x="0" y="0"/>
            <a:ext cx="12188536" cy="6856052"/>
          </a:xfrm>
          <a:prstGeom prst="rect">
            <a:avLst/>
          </a:prstGeom>
        </p:spPr>
      </p:pic>
      <p:sp>
        <p:nvSpPr>
          <p:cNvPr id="89" name="Google Shape;89;p1"/>
          <p:cNvSpPr txBox="1">
            <a:spLocks noGrp="1"/>
          </p:cNvSpPr>
          <p:nvPr>
            <p:ph type="ctrTitle"/>
          </p:nvPr>
        </p:nvSpPr>
        <p:spPr>
          <a:xfrm>
            <a:off x="4038600" y="1939159"/>
            <a:ext cx="7644627" cy="2751086"/>
          </a:xfrm>
          <a:prstGeom prst="rect">
            <a:avLst/>
          </a:prstGeom>
        </p:spPr>
        <p:txBody>
          <a:bodyPr spcFirstLastPara="1" lIns="91425" tIns="45700" rIns="91425" bIns="45700" anchorCtr="0">
            <a:normAutofit/>
          </a:bodyPr>
          <a:lstStyle/>
          <a:p>
            <a:pPr marL="0" lvl="0" indent="0" algn="r" rtl="0">
              <a:spcBef>
                <a:spcPts val="0"/>
              </a:spcBef>
              <a:spcAft>
                <a:spcPts val="0"/>
              </a:spcAft>
              <a:buClr>
                <a:schemeClr val="dk1"/>
              </a:buClr>
              <a:buSzPct val="100000"/>
              <a:buFont typeface="Calibri"/>
              <a:buNone/>
            </a:pPr>
            <a:r>
              <a:rPr lang="en-US" sz="4000" b="1" dirty="0">
                <a:solidFill>
                  <a:schemeClr val="accent2"/>
                </a:solidFill>
                <a:latin typeface="Gill Sans MT" panose="020B0502020104020203" pitchFamily="34" charset="77"/>
                <a:cs typeface="Gill Sans Nova Light" panose="020F0302020204030204" pitchFamily="34" charset="0"/>
              </a:rPr>
              <a:t>HEAT ILLNESSES:</a:t>
            </a:r>
            <a:br>
              <a:rPr lang="en-US" sz="4000" b="1" dirty="0">
                <a:solidFill>
                  <a:schemeClr val="accent2"/>
                </a:solidFill>
                <a:latin typeface="Gill Sans MT" panose="020B0502020104020203" pitchFamily="34" charset="77"/>
                <a:cs typeface="Gill Sans Nova Light" panose="020F0302020204030204" pitchFamily="34" charset="0"/>
              </a:rPr>
            </a:br>
            <a:r>
              <a:rPr lang="en-US" sz="5400" dirty="0">
                <a:latin typeface="Gill Sans Nova Light" panose="020F0302020204030204" pitchFamily="34" charset="0"/>
                <a:cs typeface="Gill Sans Nova Light" panose="020F0302020204030204" pitchFamily="34" charset="0"/>
              </a:rPr>
              <a:t>What Are They &amp; How </a:t>
            </a:r>
            <a:br>
              <a:rPr lang="en-US" sz="5400" dirty="0">
                <a:latin typeface="Gill Sans Nova Light" panose="020F0302020204030204" pitchFamily="34" charset="0"/>
                <a:cs typeface="Gill Sans Nova Light" panose="020F0302020204030204" pitchFamily="34" charset="0"/>
              </a:rPr>
            </a:br>
            <a:r>
              <a:rPr lang="en-US" sz="5400" dirty="0">
                <a:latin typeface="Gill Sans Nova Light" panose="020F0302020204030204" pitchFamily="34" charset="0"/>
                <a:cs typeface="Gill Sans Nova Light" panose="020F0302020204030204" pitchFamily="34" charset="0"/>
              </a:rPr>
              <a:t>Do You Treat Them?</a:t>
            </a:r>
          </a:p>
        </p:txBody>
      </p:sp>
      <p:sp>
        <p:nvSpPr>
          <p:cNvPr id="90" name="Google Shape;90;p1"/>
          <p:cNvSpPr txBox="1">
            <a:spLocks noGrp="1"/>
          </p:cNvSpPr>
          <p:nvPr>
            <p:ph type="subTitle" idx="1"/>
          </p:nvPr>
        </p:nvSpPr>
        <p:spPr>
          <a:xfrm>
            <a:off x="4038600" y="4782320"/>
            <a:ext cx="7644627" cy="1329443"/>
          </a:xfrm>
          <a:prstGeom prst="rect">
            <a:avLst/>
          </a:prstGeom>
        </p:spPr>
        <p:txBody>
          <a:bodyPr spcFirstLastPara="1" lIns="91425" tIns="45700" rIns="91425" bIns="45700" anchorCtr="0">
            <a:normAutofit/>
          </a:bodyPr>
          <a:lstStyle/>
          <a:p>
            <a:pPr marL="0" lvl="0" indent="0" algn="r" rtl="0">
              <a:spcBef>
                <a:spcPts val="0"/>
              </a:spcBef>
              <a:spcAft>
                <a:spcPts val="600"/>
              </a:spcAft>
              <a:buClr>
                <a:schemeClr val="dk1"/>
              </a:buClr>
              <a:buSzPts val="2400"/>
              <a:buNone/>
            </a:pPr>
            <a:r>
              <a:rPr lang="en-US" b="1" dirty="0">
                <a:solidFill>
                  <a:schemeClr val="tx2">
                    <a:lumMod val="50000"/>
                  </a:schemeClr>
                </a:solidFill>
                <a:latin typeface="Gill Sans MT" panose="020B0502020104020203" pitchFamily="34" charset="77"/>
              </a:rPr>
              <a:t>MODULE 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4" name="Picture 3">
            <a:extLst>
              <a:ext uri="{FF2B5EF4-FFF2-40B4-BE49-F238E27FC236}">
                <a16:creationId xmlns:a16="http://schemas.microsoft.com/office/drawing/2014/main" id="{C3C07ECC-9F8E-9765-D04A-1E611EBC7C8D}"/>
              </a:ext>
            </a:extLst>
          </p:cNvPr>
          <p:cNvPicPr>
            <a:picLocks noChangeAspect="1"/>
          </p:cNvPicPr>
          <p:nvPr/>
        </p:nvPicPr>
        <p:blipFill>
          <a:blip r:embed="rId3"/>
          <a:stretch>
            <a:fillRect/>
          </a:stretch>
        </p:blipFill>
        <p:spPr>
          <a:xfrm>
            <a:off x="5830421" y="-1286316"/>
            <a:ext cx="7745654" cy="10960100"/>
          </a:xfrm>
          <a:prstGeom prst="rect">
            <a:avLst/>
          </a:prstGeom>
        </p:spPr>
      </p:pic>
      <p:sp>
        <p:nvSpPr>
          <p:cNvPr id="153" name="Google Shape;153;p9"/>
          <p:cNvSpPr txBox="1">
            <a:spLocks noGrp="1"/>
          </p:cNvSpPr>
          <p:nvPr>
            <p:ph type="body" idx="1"/>
          </p:nvPr>
        </p:nvSpPr>
        <p:spPr>
          <a:xfrm>
            <a:off x="896473" y="1186543"/>
            <a:ext cx="5878399" cy="5671457"/>
          </a:xfrm>
          <a:prstGeom prst="rect">
            <a:avLst/>
          </a:prstGeom>
          <a:noFill/>
          <a:ln>
            <a:noFill/>
          </a:ln>
        </p:spPr>
        <p:txBody>
          <a:bodyPr spcFirstLastPara="1" wrap="square" lIns="91425" tIns="45700" rIns="91425" bIns="45700" anchor="ctr" anchorCtr="0">
            <a:normAutofit/>
          </a:bodyPr>
          <a:lstStyle/>
          <a:p>
            <a:pPr marL="0" indent="0">
              <a:spcBef>
                <a:spcPts val="0"/>
              </a:spcBef>
              <a:buSzPct val="100000"/>
              <a:buNone/>
            </a:pPr>
            <a:r>
              <a:rPr lang="en-US" b="1" dirty="0">
                <a:solidFill>
                  <a:srgbClr val="C4161C"/>
                </a:solidFill>
                <a:latin typeface="Gill Sans MT" panose="020B0502020104020203" pitchFamily="34" charset="77"/>
              </a:rPr>
              <a:t>DEFINITION</a:t>
            </a:r>
            <a:r>
              <a:rPr lang="en-US" sz="2800" b="1" dirty="0">
                <a:solidFill>
                  <a:srgbClr val="C4161C"/>
                </a:solidFill>
                <a:latin typeface="Gill Sans MT" panose="020B0502020104020203" pitchFamily="34" charset="77"/>
              </a:rPr>
              <a:t>:</a:t>
            </a:r>
            <a:endParaRPr lang="en-US" sz="2800" dirty="0">
              <a:solidFill>
                <a:srgbClr val="C4161C"/>
              </a:solidFill>
            </a:endParaRPr>
          </a:p>
          <a:p>
            <a:pPr marL="0" lvl="0" indent="0" algn="l" rtl="0">
              <a:lnSpc>
                <a:spcPct val="90000"/>
              </a:lnSpc>
              <a:spcBef>
                <a:spcPts val="0"/>
              </a:spcBef>
              <a:spcAft>
                <a:spcPts val="0"/>
              </a:spcAft>
              <a:buClr>
                <a:schemeClr val="dk1"/>
              </a:buClr>
              <a:buSzPct val="100000"/>
              <a:buNone/>
            </a:pPr>
            <a:r>
              <a:rPr lang="en-US" b="1" dirty="0">
                <a:latin typeface="Gill Sans MT" panose="020B0502020104020203" pitchFamily="34" charset="77"/>
              </a:rPr>
              <a:t>Heat Exhaustion </a:t>
            </a:r>
            <a:r>
              <a:rPr lang="en-US" dirty="0">
                <a:latin typeface="Gill Sans MT" panose="020B0502020104020203" pitchFamily="34" charset="77"/>
              </a:rPr>
              <a:t>is a </a:t>
            </a:r>
            <a:r>
              <a:rPr lang="en-US" dirty="0">
                <a:solidFill>
                  <a:srgbClr val="C4161C"/>
                </a:solidFill>
                <a:latin typeface="Gill Sans MT" panose="020B0502020104020203" pitchFamily="34" charset="77"/>
              </a:rPr>
              <a:t>moderate heat illness</a:t>
            </a:r>
            <a:r>
              <a:rPr lang="en-US" dirty="0">
                <a:latin typeface="Gill Sans MT" panose="020B0502020104020203" pitchFamily="34" charset="77"/>
              </a:rPr>
              <a:t>. It happens when the body overheats and starts to have a hard time cooling down. Often the person is dehydrated, meaning that they were sweating a lot in high heat without drinking enough fluids to replace the loss of salt and water from the body.</a:t>
            </a:r>
          </a:p>
        </p:txBody>
      </p:sp>
      <p:sp>
        <p:nvSpPr>
          <p:cNvPr id="8" name="Rectangle 7">
            <a:extLst>
              <a:ext uri="{FF2B5EF4-FFF2-40B4-BE49-F238E27FC236}">
                <a16:creationId xmlns:a16="http://schemas.microsoft.com/office/drawing/2014/main" id="{8DA96F7B-EF52-43BD-177B-4F7ABECA0889}"/>
              </a:ext>
            </a:extLst>
          </p:cNvPr>
          <p:cNvSpPr/>
          <p:nvPr/>
        </p:nvSpPr>
        <p:spPr>
          <a:xfrm>
            <a:off x="0" y="0"/>
            <a:ext cx="12192000" cy="1186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Google Shape;96;p2">
            <a:extLst>
              <a:ext uri="{FF2B5EF4-FFF2-40B4-BE49-F238E27FC236}">
                <a16:creationId xmlns:a16="http://schemas.microsoft.com/office/drawing/2014/main" id="{6DF5CEEE-D99F-3160-CFFF-3A00C2ABDB3A}"/>
              </a:ext>
            </a:extLst>
          </p:cNvPr>
          <p:cNvSpPr txBox="1">
            <a:spLocks/>
          </p:cNvSpPr>
          <p:nvPr/>
        </p:nvSpPr>
        <p:spPr>
          <a:xfrm>
            <a:off x="838199" y="0"/>
            <a:ext cx="10903527" cy="118654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en-US" b="1" dirty="0">
                <a:solidFill>
                  <a:srgbClr val="C4161C"/>
                </a:solidFill>
                <a:latin typeface="Gill Sans MT" panose="020B0502020104020203" pitchFamily="34" charset="77"/>
              </a:rPr>
              <a:t>HEAT EXHAUSTION</a:t>
            </a:r>
            <a:endParaRPr lang="en-US" dirty="0">
              <a:solidFill>
                <a:srgbClr val="C4161C"/>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5" name="Picture 4" descr="A person sitting on a couch&#10;&#10;Description automatically generated with low confidence">
            <a:extLst>
              <a:ext uri="{FF2B5EF4-FFF2-40B4-BE49-F238E27FC236}">
                <a16:creationId xmlns:a16="http://schemas.microsoft.com/office/drawing/2014/main" id="{C7EDA195-0B05-5539-D471-E81EF22C1836}"/>
              </a:ext>
            </a:extLst>
          </p:cNvPr>
          <p:cNvPicPr>
            <a:picLocks noChangeAspect="1"/>
          </p:cNvPicPr>
          <p:nvPr/>
        </p:nvPicPr>
        <p:blipFill>
          <a:blip r:embed="rId3"/>
          <a:stretch>
            <a:fillRect/>
          </a:stretch>
        </p:blipFill>
        <p:spPr>
          <a:xfrm>
            <a:off x="4270591" y="1186543"/>
            <a:ext cx="8486181" cy="5671457"/>
          </a:xfrm>
          <a:prstGeom prst="rect">
            <a:avLst/>
          </a:prstGeom>
        </p:spPr>
      </p:pic>
      <p:sp>
        <p:nvSpPr>
          <p:cNvPr id="2" name="Rectangle 1">
            <a:extLst>
              <a:ext uri="{FF2B5EF4-FFF2-40B4-BE49-F238E27FC236}">
                <a16:creationId xmlns:a16="http://schemas.microsoft.com/office/drawing/2014/main" id="{BF0B4B64-D57F-363E-B410-F99DC6337A47}"/>
              </a:ext>
            </a:extLst>
          </p:cNvPr>
          <p:cNvSpPr/>
          <p:nvPr/>
        </p:nvSpPr>
        <p:spPr>
          <a:xfrm>
            <a:off x="0" y="0"/>
            <a:ext cx="12192000" cy="1186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Google Shape;96;p2">
            <a:extLst>
              <a:ext uri="{FF2B5EF4-FFF2-40B4-BE49-F238E27FC236}">
                <a16:creationId xmlns:a16="http://schemas.microsoft.com/office/drawing/2014/main" id="{7F1D28C2-CE3D-8812-0B86-852546502ACA}"/>
              </a:ext>
            </a:extLst>
          </p:cNvPr>
          <p:cNvSpPr txBox="1">
            <a:spLocks/>
          </p:cNvSpPr>
          <p:nvPr/>
        </p:nvSpPr>
        <p:spPr>
          <a:xfrm>
            <a:off x="838199" y="0"/>
            <a:ext cx="10903527" cy="118654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en-US" b="1" dirty="0">
                <a:solidFill>
                  <a:srgbClr val="C4161C"/>
                </a:solidFill>
                <a:latin typeface="Gill Sans MT" panose="020B0502020104020203" pitchFamily="34" charset="77"/>
              </a:rPr>
              <a:t>HEAT EXHAUSTION: </a:t>
            </a:r>
            <a:r>
              <a:rPr lang="en-US" b="1" dirty="0">
                <a:solidFill>
                  <a:schemeClr val="bg1"/>
                </a:solidFill>
                <a:latin typeface="Gill Sans MT" panose="020B0502020104020203" pitchFamily="34" charset="77"/>
              </a:rPr>
              <a:t>Treatment</a:t>
            </a:r>
            <a:endParaRPr lang="en-US" dirty="0">
              <a:solidFill>
                <a:schemeClr val="bg1"/>
              </a:solidFill>
            </a:endParaRPr>
          </a:p>
        </p:txBody>
      </p:sp>
      <p:sp>
        <p:nvSpPr>
          <p:cNvPr id="160" name="Google Shape;160;p10"/>
          <p:cNvSpPr txBox="1">
            <a:spLocks noGrp="1"/>
          </p:cNvSpPr>
          <p:nvPr>
            <p:ph type="body" idx="1"/>
          </p:nvPr>
        </p:nvSpPr>
        <p:spPr>
          <a:xfrm>
            <a:off x="838199" y="1186543"/>
            <a:ext cx="8605604" cy="567145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None/>
            </a:pPr>
            <a:r>
              <a:rPr lang="en-US" b="1" dirty="0">
                <a:solidFill>
                  <a:srgbClr val="C4161C"/>
                </a:solidFill>
                <a:latin typeface="Gill Sans MT" panose="020B0502020104020203" pitchFamily="34" charset="77"/>
              </a:rPr>
              <a:t>If someone is having heat exhaustion, </a:t>
            </a:r>
          </a:p>
          <a:p>
            <a:pPr marL="0" lvl="0" indent="0" algn="l" rtl="0">
              <a:lnSpc>
                <a:spcPct val="90000"/>
              </a:lnSpc>
              <a:spcBef>
                <a:spcPts val="0"/>
              </a:spcBef>
              <a:spcAft>
                <a:spcPts val="0"/>
              </a:spcAft>
              <a:buClr>
                <a:schemeClr val="dk1"/>
              </a:buClr>
              <a:buSzPts val="2800"/>
              <a:buNone/>
            </a:pPr>
            <a:r>
              <a:rPr lang="en-US" b="1" dirty="0">
                <a:solidFill>
                  <a:srgbClr val="C4161C"/>
                </a:solidFill>
                <a:latin typeface="Gill Sans MT" panose="020B0502020104020203" pitchFamily="34" charset="77"/>
              </a:rPr>
              <a:t>here is what they should do:</a:t>
            </a:r>
          </a:p>
          <a:p>
            <a:pPr lvl="0" indent="-457200" algn="l" rtl="0">
              <a:lnSpc>
                <a:spcPct val="90000"/>
              </a:lnSpc>
              <a:spcBef>
                <a:spcPts val="0"/>
              </a:spcBef>
              <a:spcAft>
                <a:spcPts val="0"/>
              </a:spcAft>
              <a:buClr>
                <a:schemeClr val="tx1"/>
              </a:buClr>
              <a:buSzPct val="100000"/>
              <a:buFont typeface="Arial" panose="020B0604020202020204" pitchFamily="34" charset="0"/>
              <a:buChar char="•"/>
            </a:pPr>
            <a:r>
              <a:rPr lang="en-US" dirty="0">
                <a:latin typeface="Gill Sans MT" panose="020B0502020104020203" pitchFamily="34" charset="77"/>
              </a:rPr>
              <a:t>Go some place cooler (e.g., air-conditioning or shade)</a:t>
            </a:r>
          </a:p>
          <a:p>
            <a:pPr lvl="0" indent="-457200" algn="l" rtl="0">
              <a:lnSpc>
                <a:spcPct val="90000"/>
              </a:lnSpc>
              <a:spcBef>
                <a:spcPts val="0"/>
              </a:spcBef>
              <a:spcAft>
                <a:spcPts val="0"/>
              </a:spcAft>
              <a:buClr>
                <a:schemeClr val="tx1"/>
              </a:buClr>
              <a:buSzPct val="100000"/>
              <a:buFont typeface="Arial" panose="020B0604020202020204" pitchFamily="34" charset="0"/>
              <a:buChar char="•"/>
            </a:pPr>
            <a:r>
              <a:rPr lang="en-US" dirty="0">
                <a:latin typeface="Gill Sans MT" panose="020B0502020104020203" pitchFamily="34" charset="77"/>
              </a:rPr>
              <a:t>Sip cool water, clear juice, or a sports drink</a:t>
            </a:r>
          </a:p>
          <a:p>
            <a:pPr lvl="0" indent="-457200" algn="l" rtl="0">
              <a:lnSpc>
                <a:spcPct val="90000"/>
              </a:lnSpc>
              <a:spcBef>
                <a:spcPts val="0"/>
              </a:spcBef>
              <a:spcAft>
                <a:spcPts val="0"/>
              </a:spcAft>
              <a:buClr>
                <a:schemeClr val="tx1"/>
              </a:buClr>
              <a:buSzPct val="100000"/>
              <a:buFont typeface="Arial" panose="020B0604020202020204" pitchFamily="34" charset="0"/>
              <a:buChar char="•"/>
            </a:pPr>
            <a:r>
              <a:rPr lang="en-US" dirty="0">
                <a:latin typeface="Gill Sans MT" panose="020B0502020104020203" pitchFamily="34" charset="77"/>
              </a:rPr>
              <a:t>Take a cool shower or bath, or apply a cool wet cloth to the body</a:t>
            </a:r>
          </a:p>
          <a:p>
            <a:pPr lvl="0" indent="-457200" algn="l" rtl="0">
              <a:lnSpc>
                <a:spcPct val="90000"/>
              </a:lnSpc>
              <a:spcBef>
                <a:spcPts val="0"/>
              </a:spcBef>
              <a:spcAft>
                <a:spcPts val="0"/>
              </a:spcAft>
              <a:buClr>
                <a:schemeClr val="tx1"/>
              </a:buClr>
              <a:buSzPct val="100000"/>
              <a:buFont typeface="Arial" panose="020B0604020202020204" pitchFamily="34" charset="0"/>
              <a:buChar char="•"/>
            </a:pPr>
            <a:r>
              <a:rPr lang="en-US" dirty="0">
                <a:latin typeface="Gill Sans MT" panose="020B0502020104020203" pitchFamily="34" charset="77"/>
              </a:rPr>
              <a:t>Change into loose, light-weight clothes</a:t>
            </a:r>
          </a:p>
          <a:p>
            <a:pPr lvl="0" indent="-457200" algn="l" rtl="0">
              <a:lnSpc>
                <a:spcPct val="90000"/>
              </a:lnSpc>
              <a:spcBef>
                <a:spcPts val="0"/>
              </a:spcBef>
              <a:spcAft>
                <a:spcPts val="0"/>
              </a:spcAft>
              <a:buClr>
                <a:schemeClr val="tx1"/>
              </a:buClr>
              <a:buSzPct val="100000"/>
              <a:buFont typeface="Arial" panose="020B0604020202020204" pitchFamily="34" charset="0"/>
              <a:buChar char="•"/>
            </a:pPr>
            <a:r>
              <a:rPr lang="en-US" dirty="0">
                <a:latin typeface="Gill Sans MT" panose="020B0502020104020203" pitchFamily="34" charset="77"/>
              </a:rPr>
              <a:t>Lay down</a:t>
            </a:r>
          </a:p>
          <a:p>
            <a:pPr lvl="0" indent="-457200" algn="l" rtl="0">
              <a:lnSpc>
                <a:spcPct val="90000"/>
              </a:lnSpc>
              <a:spcBef>
                <a:spcPts val="0"/>
              </a:spcBef>
              <a:spcAft>
                <a:spcPts val="0"/>
              </a:spcAft>
              <a:buClr>
                <a:schemeClr val="tx1"/>
              </a:buClr>
              <a:buSzPct val="100000"/>
              <a:buFont typeface="Arial" panose="020B0604020202020204" pitchFamily="34" charset="0"/>
              <a:buChar char="•"/>
            </a:pPr>
            <a:r>
              <a:rPr lang="en-US" dirty="0">
                <a:latin typeface="Gill Sans MT" panose="020B0502020104020203" pitchFamily="34" charset="77"/>
              </a:rPr>
              <a:t>Call the doctor if:</a:t>
            </a:r>
          </a:p>
          <a:p>
            <a:pPr lvl="1" indent="-457200">
              <a:spcBef>
                <a:spcPts val="0"/>
              </a:spcBef>
              <a:buClr>
                <a:schemeClr val="accent2"/>
              </a:buClr>
              <a:buSzPct val="75000"/>
              <a:buFont typeface="Wingdings" pitchFamily="2" charset="2"/>
              <a:buChar char="ü"/>
            </a:pPr>
            <a:r>
              <a:rPr lang="en-US" dirty="0">
                <a:latin typeface="Gill Sans MT" panose="020B0502020104020203" pitchFamily="34" charset="77"/>
              </a:rPr>
              <a:t>Symptoms get worse or last more than one hour</a:t>
            </a:r>
          </a:p>
          <a:p>
            <a:pPr lvl="1" indent="-457200">
              <a:spcBef>
                <a:spcPts val="0"/>
              </a:spcBef>
              <a:buClr>
                <a:schemeClr val="accent2"/>
              </a:buClr>
              <a:buSzPct val="75000"/>
              <a:buFont typeface="Wingdings" pitchFamily="2" charset="2"/>
              <a:buChar char="ü"/>
            </a:pPr>
            <a:r>
              <a:rPr lang="en-US" dirty="0">
                <a:latin typeface="Gill Sans MT" panose="020B0502020104020203" pitchFamily="34" charset="77"/>
              </a:rPr>
              <a:t>They have heart problems or high blood pressure</a:t>
            </a:r>
            <a:endParaRPr dirty="0">
              <a:latin typeface="Gill Sans MT" panose="020B0502020104020203" pitchFamily="34" charset="77"/>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5" name="Picture 4">
            <a:extLst>
              <a:ext uri="{FF2B5EF4-FFF2-40B4-BE49-F238E27FC236}">
                <a16:creationId xmlns:a16="http://schemas.microsoft.com/office/drawing/2014/main" id="{384B1B32-936B-947D-7889-11BADE542A11}"/>
              </a:ext>
            </a:extLst>
          </p:cNvPr>
          <p:cNvPicPr>
            <a:picLocks noChangeAspect="1"/>
          </p:cNvPicPr>
          <p:nvPr/>
        </p:nvPicPr>
        <p:blipFill>
          <a:blip r:embed="rId3"/>
          <a:stretch>
            <a:fillRect/>
          </a:stretch>
        </p:blipFill>
        <p:spPr>
          <a:xfrm>
            <a:off x="5285432" y="-2131211"/>
            <a:ext cx="8701553" cy="12312698"/>
          </a:xfrm>
          <a:prstGeom prst="rect">
            <a:avLst/>
          </a:prstGeom>
        </p:spPr>
      </p:pic>
      <p:sp>
        <p:nvSpPr>
          <p:cNvPr id="2" name="Rectangle 1">
            <a:extLst>
              <a:ext uri="{FF2B5EF4-FFF2-40B4-BE49-F238E27FC236}">
                <a16:creationId xmlns:a16="http://schemas.microsoft.com/office/drawing/2014/main" id="{B62A7970-26CC-2E5F-8764-C12250E2DA11}"/>
              </a:ext>
            </a:extLst>
          </p:cNvPr>
          <p:cNvSpPr/>
          <p:nvPr/>
        </p:nvSpPr>
        <p:spPr>
          <a:xfrm>
            <a:off x="0" y="0"/>
            <a:ext cx="12192000" cy="1186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Google Shape;96;p2">
            <a:extLst>
              <a:ext uri="{FF2B5EF4-FFF2-40B4-BE49-F238E27FC236}">
                <a16:creationId xmlns:a16="http://schemas.microsoft.com/office/drawing/2014/main" id="{57B19A3C-5D89-E74D-E51F-4862BEB07F20}"/>
              </a:ext>
            </a:extLst>
          </p:cNvPr>
          <p:cNvSpPr txBox="1">
            <a:spLocks/>
          </p:cNvSpPr>
          <p:nvPr/>
        </p:nvSpPr>
        <p:spPr>
          <a:xfrm>
            <a:off x="838199" y="0"/>
            <a:ext cx="10903527" cy="1186541"/>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en-US" b="1" dirty="0">
                <a:solidFill>
                  <a:srgbClr val="8B2300"/>
                </a:solidFill>
                <a:latin typeface="Gill Sans MT" panose="020B0502020104020203" pitchFamily="34" charset="77"/>
              </a:rPr>
              <a:t>HEAT STROKE</a:t>
            </a:r>
            <a:endParaRPr lang="en-US" dirty="0">
              <a:solidFill>
                <a:schemeClr val="bg1"/>
              </a:solidFill>
            </a:endParaRPr>
          </a:p>
        </p:txBody>
      </p:sp>
      <p:sp>
        <p:nvSpPr>
          <p:cNvPr id="167" name="Google Shape;167;p11"/>
          <p:cNvSpPr txBox="1">
            <a:spLocks noGrp="1"/>
          </p:cNvSpPr>
          <p:nvPr>
            <p:ph type="body" idx="1"/>
          </p:nvPr>
        </p:nvSpPr>
        <p:spPr>
          <a:xfrm>
            <a:off x="910936" y="1186542"/>
            <a:ext cx="5552209" cy="5671457"/>
          </a:xfrm>
          <a:prstGeom prst="rect">
            <a:avLst/>
          </a:prstGeom>
          <a:noFill/>
          <a:ln>
            <a:noFill/>
          </a:ln>
        </p:spPr>
        <p:txBody>
          <a:bodyPr spcFirstLastPara="1" wrap="square" lIns="91425" tIns="45700" rIns="91425" bIns="45700" anchor="ctr" anchorCtr="0">
            <a:normAutofit/>
          </a:bodyPr>
          <a:lstStyle/>
          <a:p>
            <a:pPr marL="0" indent="0">
              <a:spcBef>
                <a:spcPts val="0"/>
              </a:spcBef>
              <a:buSzPct val="100000"/>
              <a:buNone/>
            </a:pPr>
            <a:r>
              <a:rPr lang="en-US" b="1" dirty="0">
                <a:solidFill>
                  <a:srgbClr val="8B2300"/>
                </a:solidFill>
                <a:latin typeface="Gill Sans MT" panose="020B0502020104020203" pitchFamily="34" charset="77"/>
              </a:rPr>
              <a:t>DEFINITION:</a:t>
            </a:r>
            <a:endParaRPr lang="en-US" dirty="0">
              <a:solidFill>
                <a:srgbClr val="8B2300"/>
              </a:solidFill>
            </a:endParaRPr>
          </a:p>
          <a:p>
            <a:pPr marL="0" lvl="0" indent="0" algn="l" rtl="0">
              <a:lnSpc>
                <a:spcPct val="90000"/>
              </a:lnSpc>
              <a:spcBef>
                <a:spcPts val="0"/>
              </a:spcBef>
              <a:spcAft>
                <a:spcPts val="0"/>
              </a:spcAft>
              <a:buClr>
                <a:schemeClr val="dk1"/>
              </a:buClr>
              <a:buSzPct val="100000"/>
              <a:buNone/>
            </a:pPr>
            <a:r>
              <a:rPr lang="en-US" b="1" dirty="0">
                <a:latin typeface="Gill Sans MT" panose="020B0502020104020203" pitchFamily="34" charset="77"/>
              </a:rPr>
              <a:t>Heat stroke </a:t>
            </a:r>
            <a:r>
              <a:rPr lang="en-US" dirty="0">
                <a:latin typeface="Gill Sans MT" panose="020B0502020104020203" pitchFamily="34" charset="77"/>
              </a:rPr>
              <a:t>is the </a:t>
            </a:r>
            <a:r>
              <a:rPr lang="en-US" dirty="0">
                <a:solidFill>
                  <a:srgbClr val="8B2300"/>
                </a:solidFill>
                <a:latin typeface="Gill Sans MT" panose="020B0502020104020203" pitchFamily="34" charset="77"/>
              </a:rPr>
              <a:t>most severe heat illness</a:t>
            </a:r>
            <a:r>
              <a:rPr lang="en-US" dirty="0">
                <a:latin typeface="Gill Sans MT" panose="020B0502020104020203" pitchFamily="34" charset="77"/>
              </a:rPr>
              <a:t>. It happens when the temperature inside the body becomes too high and the body can’t cool down. Heat stroke can cause permanent disability or death.</a:t>
            </a:r>
            <a:endParaRPr dirty="0">
              <a:latin typeface="Gill Sans MT" panose="020B0502020104020203" pitchFamily="34" charset="77"/>
            </a:endParaRPr>
          </a:p>
        </p:txBody>
      </p:sp>
      <p:sp>
        <p:nvSpPr>
          <p:cNvPr id="9" name="TextBox 8">
            <a:extLst>
              <a:ext uri="{FF2B5EF4-FFF2-40B4-BE49-F238E27FC236}">
                <a16:creationId xmlns:a16="http://schemas.microsoft.com/office/drawing/2014/main" id="{926428D9-8CAD-CE75-8BDD-EAA378BF0878}"/>
              </a:ext>
            </a:extLst>
          </p:cNvPr>
          <p:cNvSpPr txBox="1"/>
          <p:nvPr/>
        </p:nvSpPr>
        <p:spPr>
          <a:xfrm>
            <a:off x="4635544" y="1700338"/>
            <a:ext cx="2484489" cy="523220"/>
          </a:xfrm>
          <a:prstGeom prst="rect">
            <a:avLst/>
          </a:prstGeom>
          <a:noFill/>
        </p:spPr>
        <p:txBody>
          <a:bodyPr wrap="square" rtlCol="0">
            <a:spAutoFit/>
          </a:bodyPr>
          <a:lstStyle/>
          <a:p>
            <a:pPr marL="0" indent="0">
              <a:spcBef>
                <a:spcPts val="0"/>
              </a:spcBef>
              <a:buSzPct val="100000"/>
              <a:buNone/>
            </a:pPr>
            <a:r>
              <a:rPr lang="en-US" sz="2800" b="1" dirty="0">
                <a:solidFill>
                  <a:srgbClr val="8B2300"/>
                </a:solidFill>
                <a:latin typeface="Gill Sans MT" panose="020B0502020104020203" pitchFamily="34" charset="77"/>
              </a:rPr>
              <a:t>SYMPTOMS:</a:t>
            </a:r>
            <a:endParaRPr lang="en-US" dirty="0">
              <a:solidFill>
                <a:srgbClr val="8B23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0" name="Picture 9" descr="A picture containing text, person, indoor, electronics&#10;&#10;Description automatically generated">
            <a:extLst>
              <a:ext uri="{FF2B5EF4-FFF2-40B4-BE49-F238E27FC236}">
                <a16:creationId xmlns:a16="http://schemas.microsoft.com/office/drawing/2014/main" id="{A83C8EF3-EAAC-A688-6404-EA20D827996E}"/>
              </a:ext>
            </a:extLst>
          </p:cNvPr>
          <p:cNvPicPr>
            <a:picLocks noChangeAspect="1"/>
          </p:cNvPicPr>
          <p:nvPr/>
        </p:nvPicPr>
        <p:blipFill>
          <a:blip r:embed="rId3"/>
          <a:stretch>
            <a:fillRect/>
          </a:stretch>
        </p:blipFill>
        <p:spPr>
          <a:xfrm>
            <a:off x="3719945" y="1186543"/>
            <a:ext cx="8472055" cy="5662016"/>
          </a:xfrm>
          <a:prstGeom prst="rect">
            <a:avLst/>
          </a:prstGeom>
        </p:spPr>
      </p:pic>
      <p:sp>
        <p:nvSpPr>
          <p:cNvPr id="3" name="Rectangle 2">
            <a:extLst>
              <a:ext uri="{FF2B5EF4-FFF2-40B4-BE49-F238E27FC236}">
                <a16:creationId xmlns:a16="http://schemas.microsoft.com/office/drawing/2014/main" id="{806C66F2-A403-8A89-BE61-18E0D4C34ACE}"/>
              </a:ext>
            </a:extLst>
          </p:cNvPr>
          <p:cNvSpPr/>
          <p:nvPr/>
        </p:nvSpPr>
        <p:spPr>
          <a:xfrm>
            <a:off x="0" y="0"/>
            <a:ext cx="12192000" cy="1186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Google Shape;96;p2">
            <a:extLst>
              <a:ext uri="{FF2B5EF4-FFF2-40B4-BE49-F238E27FC236}">
                <a16:creationId xmlns:a16="http://schemas.microsoft.com/office/drawing/2014/main" id="{52F3F5BE-5B79-A92F-0951-2DF1959432FC}"/>
              </a:ext>
            </a:extLst>
          </p:cNvPr>
          <p:cNvSpPr txBox="1">
            <a:spLocks/>
          </p:cNvSpPr>
          <p:nvPr/>
        </p:nvSpPr>
        <p:spPr>
          <a:xfrm>
            <a:off x="838199" y="1"/>
            <a:ext cx="10903527" cy="1195984"/>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en-US" b="1" dirty="0">
                <a:solidFill>
                  <a:srgbClr val="8B2300"/>
                </a:solidFill>
                <a:latin typeface="Gill Sans MT" panose="020B0502020104020203" pitchFamily="34" charset="77"/>
              </a:rPr>
              <a:t>HEAT STROKE: </a:t>
            </a:r>
            <a:r>
              <a:rPr lang="en-US" b="1" dirty="0">
                <a:solidFill>
                  <a:schemeClr val="bg1"/>
                </a:solidFill>
                <a:latin typeface="Gill Sans MT" panose="020B0502020104020203" pitchFamily="34" charset="77"/>
              </a:rPr>
              <a:t>Treatment</a:t>
            </a:r>
            <a:endParaRPr lang="en-US" dirty="0">
              <a:solidFill>
                <a:schemeClr val="bg1"/>
              </a:solidFill>
            </a:endParaRPr>
          </a:p>
        </p:txBody>
      </p:sp>
      <p:sp>
        <p:nvSpPr>
          <p:cNvPr id="174" name="Google Shape;174;p12"/>
          <p:cNvSpPr txBox="1">
            <a:spLocks noGrp="1"/>
          </p:cNvSpPr>
          <p:nvPr>
            <p:ph type="body" idx="1"/>
          </p:nvPr>
        </p:nvSpPr>
        <p:spPr>
          <a:xfrm>
            <a:off x="838201" y="1198747"/>
            <a:ext cx="10515600" cy="565925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None/>
            </a:pPr>
            <a:r>
              <a:rPr lang="en-US" dirty="0">
                <a:latin typeface="Gill Sans MT" panose="020B0502020104020203" pitchFamily="34" charset="77"/>
              </a:rPr>
              <a:t>Heat stroke is a </a:t>
            </a:r>
            <a:r>
              <a:rPr lang="en-US" b="1" dirty="0">
                <a:solidFill>
                  <a:srgbClr val="8B2300"/>
                </a:solidFill>
                <a:latin typeface="Gill Sans MT" panose="020B0502020104020203" pitchFamily="34" charset="77"/>
              </a:rPr>
              <a:t>MEDICAL EMERGENCY</a:t>
            </a:r>
            <a:r>
              <a:rPr lang="en-US" dirty="0">
                <a:latin typeface="Gill Sans MT" panose="020B0502020104020203" pitchFamily="34" charset="77"/>
              </a:rPr>
              <a:t>. If someone is having heat stroke, they will need help. Here’s what you should do:</a:t>
            </a:r>
            <a:endParaRPr dirty="0">
              <a:latin typeface="Gill Sans MT" panose="020B0502020104020203" pitchFamily="34" charset="77"/>
            </a:endParaRPr>
          </a:p>
          <a:p>
            <a:pPr lvl="0" indent="-457200" algn="l" rtl="0">
              <a:lnSpc>
                <a:spcPct val="90000"/>
              </a:lnSpc>
              <a:spcBef>
                <a:spcPts val="1000"/>
              </a:spcBef>
              <a:spcAft>
                <a:spcPts val="0"/>
              </a:spcAft>
              <a:buClr>
                <a:schemeClr val="tx1"/>
              </a:buClr>
              <a:buSzPct val="100000"/>
              <a:buFont typeface="Arial" panose="020B0604020202020204" pitchFamily="34" charset="0"/>
              <a:buChar char="•"/>
            </a:pPr>
            <a:r>
              <a:rPr lang="en-US" dirty="0">
                <a:latin typeface="Gill Sans MT" panose="020B0502020104020203" pitchFamily="34" charset="77"/>
              </a:rPr>
              <a:t>Call 911 right away. Then take these steps in order:</a:t>
            </a:r>
            <a:endParaRPr dirty="0">
              <a:latin typeface="Gill Sans MT" panose="020B0502020104020203" pitchFamily="34" charset="77"/>
            </a:endParaRPr>
          </a:p>
          <a:p>
            <a:pPr marL="971550" lvl="1" indent="-525780" algn="l" rtl="0">
              <a:lnSpc>
                <a:spcPct val="90000"/>
              </a:lnSpc>
              <a:spcBef>
                <a:spcPts val="500"/>
              </a:spcBef>
              <a:spcAft>
                <a:spcPts val="0"/>
              </a:spcAft>
              <a:buClr>
                <a:schemeClr val="accent2"/>
              </a:buClr>
              <a:buSzPts val="2400"/>
              <a:buFont typeface="+mj-lt"/>
              <a:buAutoNum type="arabicPeriod"/>
            </a:pPr>
            <a:r>
              <a:rPr lang="en-US" sz="2800" dirty="0">
                <a:latin typeface="Gill Sans MT" panose="020B0502020104020203" pitchFamily="34" charset="77"/>
              </a:rPr>
              <a:t>Reduce body temperature:</a:t>
            </a:r>
          </a:p>
          <a:p>
            <a:pPr marL="1360170" lvl="2" indent="-457200">
              <a:buClr>
                <a:schemeClr val="accent2"/>
              </a:buClr>
              <a:buSzPct val="75000"/>
              <a:buFont typeface="Wingdings" pitchFamily="2" charset="2"/>
              <a:buChar char="ü"/>
            </a:pPr>
            <a:r>
              <a:rPr lang="en-US" sz="2400" dirty="0">
                <a:latin typeface="Gill Sans MT" panose="020B0502020104020203" pitchFamily="34" charset="77"/>
              </a:rPr>
              <a:t>Wrap them in a cool towel</a:t>
            </a:r>
          </a:p>
          <a:p>
            <a:pPr marL="1360170" lvl="2" indent="-457200">
              <a:buClr>
                <a:schemeClr val="accent2"/>
              </a:buClr>
              <a:buSzPct val="75000"/>
              <a:buFont typeface="Wingdings" pitchFamily="2" charset="2"/>
              <a:buChar char="ü"/>
            </a:pPr>
            <a:r>
              <a:rPr lang="en-US" sz="2400" dirty="0">
                <a:latin typeface="Gill Sans MT" panose="020B0502020104020203" pitchFamily="34" charset="77"/>
              </a:rPr>
              <a:t>Put them in a cool bath</a:t>
            </a:r>
          </a:p>
          <a:p>
            <a:pPr marL="1360170" lvl="2" indent="-457200">
              <a:buClr>
                <a:schemeClr val="accent2"/>
              </a:buClr>
              <a:buSzPct val="75000"/>
              <a:buFont typeface="Wingdings" pitchFamily="2" charset="2"/>
              <a:buChar char="ü"/>
            </a:pPr>
            <a:r>
              <a:rPr lang="en-US" sz="2400" dirty="0">
                <a:latin typeface="Gill Sans MT" panose="020B0502020104020203" pitchFamily="34" charset="77"/>
              </a:rPr>
              <a:t>Spray them lightly with cool hose water</a:t>
            </a:r>
            <a:endParaRPr sz="2400" dirty="0">
              <a:latin typeface="Gill Sans MT" panose="020B0502020104020203" pitchFamily="34" charset="77"/>
            </a:endParaRPr>
          </a:p>
          <a:p>
            <a:pPr marL="971550" lvl="1" indent="-525780" algn="l" rtl="0">
              <a:lnSpc>
                <a:spcPct val="90000"/>
              </a:lnSpc>
              <a:spcBef>
                <a:spcPts val="500"/>
              </a:spcBef>
              <a:spcAft>
                <a:spcPts val="0"/>
              </a:spcAft>
              <a:buClr>
                <a:schemeClr val="accent2"/>
              </a:buClr>
              <a:buSzPts val="2400"/>
              <a:buFont typeface="+mj-lt"/>
              <a:buAutoNum type="arabicPeriod" startAt="2"/>
            </a:pPr>
            <a:r>
              <a:rPr lang="en-US" sz="2800" dirty="0">
                <a:latin typeface="Gill Sans MT" panose="020B0502020104020203" pitchFamily="34" charset="77"/>
              </a:rPr>
              <a:t>Move them to a cooler place</a:t>
            </a:r>
            <a:endParaRPr sz="2800" dirty="0">
              <a:latin typeface="Gill Sans MT" panose="020B0502020104020203" pitchFamily="34" charset="77"/>
            </a:endParaRPr>
          </a:p>
          <a:p>
            <a:pPr marL="971550" lvl="1" indent="-525780" algn="l" rtl="0">
              <a:lnSpc>
                <a:spcPct val="90000"/>
              </a:lnSpc>
              <a:spcBef>
                <a:spcPts val="500"/>
              </a:spcBef>
              <a:spcAft>
                <a:spcPts val="0"/>
              </a:spcAft>
              <a:buClr>
                <a:schemeClr val="accent2"/>
              </a:buClr>
              <a:buSzPts val="2400"/>
              <a:buFont typeface="+mj-lt"/>
              <a:buAutoNum type="arabicPeriod" startAt="2"/>
            </a:pPr>
            <a:r>
              <a:rPr lang="en-US" sz="2800" dirty="0">
                <a:latin typeface="Gill Sans MT" panose="020B0502020104020203" pitchFamily="34" charset="77"/>
              </a:rPr>
              <a:t>Do </a:t>
            </a:r>
            <a:r>
              <a:rPr lang="en-US" sz="2800" b="1" i="1" dirty="0">
                <a:latin typeface="Gill Sans MT" panose="020B0502020104020203" pitchFamily="34" charset="77"/>
              </a:rPr>
              <a:t>not</a:t>
            </a:r>
            <a:r>
              <a:rPr lang="en-US" sz="2800" dirty="0">
                <a:latin typeface="Gill Sans MT" panose="020B0502020104020203" pitchFamily="34" charset="77"/>
              </a:rPr>
              <a:t> give them anything to drink</a:t>
            </a:r>
            <a:endParaRPr sz="2800" dirty="0">
              <a:latin typeface="Gill Sans MT" panose="020B0502020104020203" pitchFamily="34" charset="77"/>
            </a:endParaRPr>
          </a:p>
          <a:p>
            <a:pPr marL="971550" lvl="1" indent="-525780" algn="l" rtl="0">
              <a:lnSpc>
                <a:spcPct val="90000"/>
              </a:lnSpc>
              <a:spcBef>
                <a:spcPts val="500"/>
              </a:spcBef>
              <a:spcAft>
                <a:spcPts val="0"/>
              </a:spcAft>
              <a:buClr>
                <a:schemeClr val="accent2"/>
              </a:buClr>
              <a:buSzPts val="2400"/>
              <a:buFont typeface="+mj-lt"/>
              <a:buAutoNum type="arabicPeriod" startAt="2"/>
            </a:pPr>
            <a:r>
              <a:rPr lang="en-US" sz="2800" dirty="0">
                <a:latin typeface="Gill Sans MT" panose="020B0502020104020203" pitchFamily="34" charset="77"/>
              </a:rPr>
              <a:t>If they are vomiting, turn them on their side to keep their airway open</a:t>
            </a:r>
            <a:endParaRPr sz="2800" dirty="0">
              <a:latin typeface="Gill Sans MT" panose="020B0502020104020203" pitchFamily="34" charset="77"/>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3" name="Picture 2">
            <a:extLst>
              <a:ext uri="{FF2B5EF4-FFF2-40B4-BE49-F238E27FC236}">
                <a16:creationId xmlns:a16="http://schemas.microsoft.com/office/drawing/2014/main" id="{B31F7421-79D4-485D-789D-C87B13202076}"/>
              </a:ext>
            </a:extLst>
          </p:cNvPr>
          <p:cNvPicPr>
            <a:picLocks noChangeAspect="1"/>
          </p:cNvPicPr>
          <p:nvPr/>
        </p:nvPicPr>
        <p:blipFill>
          <a:blip r:embed="rId3"/>
          <a:stretch>
            <a:fillRect/>
          </a:stretch>
        </p:blipFill>
        <p:spPr>
          <a:xfrm>
            <a:off x="0" y="0"/>
            <a:ext cx="12192000" cy="6858000"/>
          </a:xfrm>
          <a:prstGeom prst="rect">
            <a:avLst/>
          </a:prstGeom>
        </p:spPr>
      </p:pic>
      <p:sp>
        <p:nvSpPr>
          <p:cNvPr id="25" name="Google Shape;117;p5">
            <a:extLst>
              <a:ext uri="{FF2B5EF4-FFF2-40B4-BE49-F238E27FC236}">
                <a16:creationId xmlns:a16="http://schemas.microsoft.com/office/drawing/2014/main" id="{D57176A3-F318-78D6-8592-3F56C5FE3449}"/>
              </a:ext>
            </a:extLst>
          </p:cNvPr>
          <p:cNvSpPr txBox="1">
            <a:spLocks noGrp="1"/>
          </p:cNvSpPr>
          <p:nvPr>
            <p:ph type="title"/>
          </p:nvPr>
        </p:nvSpPr>
        <p:spPr>
          <a:xfrm>
            <a:off x="471638" y="1153572"/>
            <a:ext cx="3415596" cy="4461163"/>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Calibri"/>
              <a:buNone/>
            </a:pPr>
            <a:r>
              <a:rPr lang="en-US" sz="2900" b="1" dirty="0">
                <a:solidFill>
                  <a:srgbClr val="FFFFFF"/>
                </a:solidFill>
                <a:latin typeface="Gill Sans MT" panose="020B0502020104020203" pitchFamily="34" charset="77"/>
              </a:rPr>
              <a:t>CONVERSATION </a:t>
            </a:r>
            <a:r>
              <a:rPr lang="en-US" b="1" dirty="0">
                <a:solidFill>
                  <a:srgbClr val="FFFFFF"/>
                </a:solidFill>
                <a:latin typeface="Gill Sans MT" panose="020B0502020104020203" pitchFamily="34" charset="77"/>
              </a:rPr>
              <a:t>STARTER</a:t>
            </a:r>
          </a:p>
        </p:txBody>
      </p:sp>
      <p:sp>
        <p:nvSpPr>
          <p:cNvPr id="27" name="Google Shape;118;p5">
            <a:extLst>
              <a:ext uri="{FF2B5EF4-FFF2-40B4-BE49-F238E27FC236}">
                <a16:creationId xmlns:a16="http://schemas.microsoft.com/office/drawing/2014/main" id="{0F928B21-C730-D2BF-465D-1A473CCA9314}"/>
              </a:ext>
            </a:extLst>
          </p:cNvPr>
          <p:cNvSpPr txBox="1">
            <a:spLocks noGrp="1"/>
          </p:cNvSpPr>
          <p:nvPr>
            <p:ph type="body" idx="1"/>
          </p:nvPr>
        </p:nvSpPr>
        <p:spPr>
          <a:xfrm>
            <a:off x="5679736" y="319088"/>
            <a:ext cx="5954099" cy="6219823"/>
          </a:xfrm>
          <a:prstGeom prst="rect">
            <a:avLst/>
          </a:prstGeom>
        </p:spPr>
        <p:txBody>
          <a:bodyPr spcFirstLastPara="1" lIns="91425" tIns="45700" rIns="91425" bIns="45700" anchor="ctr" anchorCtr="0">
            <a:noAutofit/>
          </a:bodyPr>
          <a:lstStyle/>
          <a:p>
            <a:pPr marL="0" lvl="0" indent="0" algn="l" rtl="0">
              <a:lnSpc>
                <a:spcPct val="90000"/>
              </a:lnSpc>
              <a:spcBef>
                <a:spcPts val="600"/>
              </a:spcBef>
              <a:spcAft>
                <a:spcPts val="0"/>
              </a:spcAft>
              <a:buClr>
                <a:schemeClr val="accent2"/>
              </a:buClr>
              <a:buSzPts val="2800"/>
              <a:buNone/>
            </a:pPr>
            <a:r>
              <a:rPr lang="en-US" sz="4000" dirty="0">
                <a:latin typeface="Gill Sans Nova Light" panose="020B0302020104020203" pitchFamily="34" charset="0"/>
              </a:rPr>
              <a:t>Have you or someone you know experienced heat illness? Talk about that experience.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2DCB289-6A89-4780-9A4A-263F1D1D8CE8}"/>
              </a:ext>
            </a:extLst>
          </p:cNvPr>
          <p:cNvPicPr>
            <a:picLocks noChangeAspect="1"/>
          </p:cNvPicPr>
          <p:nvPr/>
        </p:nvPicPr>
        <p:blipFill>
          <a:blip r:embed="rId2"/>
          <a:stretch>
            <a:fillRect/>
          </a:stretch>
        </p:blipFill>
        <p:spPr>
          <a:xfrm>
            <a:off x="4419600" y="1189625"/>
            <a:ext cx="7772400" cy="5668375"/>
          </a:xfrm>
          <a:prstGeom prst="rect">
            <a:avLst/>
          </a:prstGeom>
        </p:spPr>
      </p:pic>
      <p:sp>
        <p:nvSpPr>
          <p:cNvPr id="8" name="Text Placeholder 2">
            <a:extLst>
              <a:ext uri="{FF2B5EF4-FFF2-40B4-BE49-F238E27FC236}">
                <a16:creationId xmlns:a16="http://schemas.microsoft.com/office/drawing/2014/main" id="{63CC6850-77D1-EBFC-0C68-EBB13E821A9F}"/>
              </a:ext>
            </a:extLst>
          </p:cNvPr>
          <p:cNvSpPr txBox="1">
            <a:spLocks/>
          </p:cNvSpPr>
          <p:nvPr/>
        </p:nvSpPr>
        <p:spPr>
          <a:xfrm>
            <a:off x="838199" y="2167128"/>
            <a:ext cx="4127339" cy="425196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nSpc>
                <a:spcPct val="100000"/>
              </a:lnSpc>
              <a:spcBef>
                <a:spcPts val="0"/>
              </a:spcBef>
              <a:buClr>
                <a:schemeClr val="tx1"/>
              </a:buClr>
              <a:buSzPct val="100000"/>
            </a:pPr>
            <a:r>
              <a:rPr lang="en-US" b="1" dirty="0">
                <a:solidFill>
                  <a:schemeClr val="accent2"/>
                </a:solidFill>
                <a:latin typeface="Gill Sans MT" panose="020B0502020104020203" pitchFamily="34" charset="77"/>
              </a:rPr>
              <a:t>Symptoms of heat exhaustion in dogs:</a:t>
            </a:r>
          </a:p>
          <a:p>
            <a:pPr marL="114300" indent="0">
              <a:lnSpc>
                <a:spcPct val="100000"/>
              </a:lnSpc>
              <a:spcBef>
                <a:spcPts val="0"/>
              </a:spcBef>
              <a:buNone/>
            </a:pPr>
            <a:r>
              <a:rPr lang="en-US" sz="2400" dirty="0">
                <a:solidFill>
                  <a:srgbClr val="000000"/>
                </a:solidFill>
                <a:effectLst/>
                <a:latin typeface="Gill Sans MT" panose="020B0502020104020203" pitchFamily="34" charset="77"/>
              </a:rPr>
              <a:t>— Heavy panting</a:t>
            </a:r>
          </a:p>
          <a:p>
            <a:pPr marL="114300" indent="0">
              <a:lnSpc>
                <a:spcPct val="100000"/>
              </a:lnSpc>
              <a:spcBef>
                <a:spcPts val="0"/>
              </a:spcBef>
              <a:buNone/>
            </a:pPr>
            <a:r>
              <a:rPr lang="en-US" sz="2400" dirty="0">
                <a:solidFill>
                  <a:srgbClr val="000000"/>
                </a:solidFill>
                <a:effectLst/>
                <a:latin typeface="Gill Sans MT" panose="020B0502020104020203" pitchFamily="34" charset="77"/>
              </a:rPr>
              <a:t>— Restlessness</a:t>
            </a:r>
          </a:p>
          <a:p>
            <a:pPr marL="114300" indent="0">
              <a:lnSpc>
                <a:spcPct val="100000"/>
              </a:lnSpc>
              <a:spcBef>
                <a:spcPts val="0"/>
              </a:spcBef>
              <a:buNone/>
            </a:pPr>
            <a:r>
              <a:rPr lang="en-US" sz="2400" dirty="0">
                <a:solidFill>
                  <a:srgbClr val="000000"/>
                </a:solidFill>
                <a:effectLst/>
                <a:latin typeface="Gill Sans MT" panose="020B0502020104020203" pitchFamily="34" charset="77"/>
              </a:rPr>
              <a:t>— Seeking shade and/or water</a:t>
            </a:r>
          </a:p>
          <a:p>
            <a:pPr marL="114300" indent="0">
              <a:lnSpc>
                <a:spcPct val="100000"/>
              </a:lnSpc>
              <a:spcBef>
                <a:spcPts val="0"/>
              </a:spcBef>
              <a:buNone/>
            </a:pPr>
            <a:r>
              <a:rPr lang="en-US" sz="2400" dirty="0">
                <a:solidFill>
                  <a:srgbClr val="000000"/>
                </a:solidFill>
                <a:effectLst/>
                <a:latin typeface="Gill Sans MT" panose="020B0502020104020203" pitchFamily="34" charset="77"/>
              </a:rPr>
              <a:t>— Stopping and laying down     </a:t>
            </a:r>
          </a:p>
          <a:p>
            <a:pPr marL="114300" indent="0">
              <a:lnSpc>
                <a:spcPct val="100000"/>
              </a:lnSpc>
              <a:spcBef>
                <a:spcPts val="0"/>
              </a:spcBef>
              <a:buNone/>
            </a:pPr>
            <a:r>
              <a:rPr lang="en-US" sz="2400" dirty="0">
                <a:solidFill>
                  <a:srgbClr val="000000"/>
                </a:solidFill>
                <a:latin typeface="Gill Sans MT" panose="020B0502020104020203" pitchFamily="34" charset="77"/>
              </a:rPr>
              <a:t>    </a:t>
            </a:r>
            <a:r>
              <a:rPr lang="en-US" sz="2400" dirty="0">
                <a:solidFill>
                  <a:srgbClr val="000000"/>
                </a:solidFill>
                <a:effectLst/>
                <a:latin typeface="Gill Sans MT" panose="020B0502020104020203" pitchFamily="34" charset="77"/>
              </a:rPr>
              <a:t>repeatedly on walks or </a:t>
            </a:r>
          </a:p>
          <a:p>
            <a:pPr marL="114300" indent="0">
              <a:lnSpc>
                <a:spcPct val="100000"/>
              </a:lnSpc>
              <a:spcBef>
                <a:spcPts val="0"/>
              </a:spcBef>
              <a:buNone/>
            </a:pPr>
            <a:r>
              <a:rPr lang="en-US" sz="2400" dirty="0">
                <a:solidFill>
                  <a:srgbClr val="000000"/>
                </a:solidFill>
                <a:latin typeface="Gill Sans MT" panose="020B0502020104020203" pitchFamily="34" charset="77"/>
              </a:rPr>
              <a:t>    </a:t>
            </a:r>
            <a:r>
              <a:rPr lang="en-US" sz="2400" dirty="0">
                <a:solidFill>
                  <a:srgbClr val="000000"/>
                </a:solidFill>
                <a:effectLst/>
                <a:latin typeface="Gill Sans MT" panose="020B0502020104020203" pitchFamily="34" charset="77"/>
              </a:rPr>
              <a:t>during a run</a:t>
            </a:r>
          </a:p>
          <a:p>
            <a:pPr marL="114300" indent="0">
              <a:lnSpc>
                <a:spcPct val="100000"/>
              </a:lnSpc>
              <a:spcBef>
                <a:spcPts val="0"/>
              </a:spcBef>
              <a:buNone/>
            </a:pPr>
            <a:r>
              <a:rPr lang="en-US" sz="2400" dirty="0">
                <a:solidFill>
                  <a:srgbClr val="000000"/>
                </a:solidFill>
                <a:effectLst/>
                <a:latin typeface="Gill Sans MT" panose="020B0502020104020203" pitchFamily="34" charset="77"/>
              </a:rPr>
              <a:t>— Weakness and moments    </a:t>
            </a:r>
          </a:p>
          <a:p>
            <a:pPr marL="114300" indent="0">
              <a:lnSpc>
                <a:spcPct val="100000"/>
              </a:lnSpc>
              <a:spcBef>
                <a:spcPts val="0"/>
              </a:spcBef>
              <a:buNone/>
            </a:pPr>
            <a:r>
              <a:rPr lang="en-US" sz="2400" dirty="0">
                <a:solidFill>
                  <a:srgbClr val="000000"/>
                </a:solidFill>
                <a:latin typeface="Gill Sans MT" panose="020B0502020104020203" pitchFamily="34" charset="77"/>
              </a:rPr>
              <a:t>     </a:t>
            </a:r>
            <a:r>
              <a:rPr lang="en-US" sz="2400" dirty="0">
                <a:solidFill>
                  <a:srgbClr val="000000"/>
                </a:solidFill>
                <a:effectLst/>
                <a:latin typeface="Gill Sans MT" panose="020B0502020104020203" pitchFamily="34" charset="77"/>
              </a:rPr>
              <a:t>of collapsing</a:t>
            </a:r>
          </a:p>
          <a:p>
            <a:pPr marL="114300" indent="0">
              <a:lnSpc>
                <a:spcPct val="100000"/>
              </a:lnSpc>
              <a:spcBef>
                <a:spcPts val="0"/>
              </a:spcBef>
              <a:buNone/>
            </a:pPr>
            <a:endParaRPr lang="en-US" sz="2000" dirty="0">
              <a:solidFill>
                <a:srgbClr val="000000"/>
              </a:solidFill>
              <a:effectLst/>
              <a:latin typeface="Gill Sans MT" panose="020B0502020104020203" pitchFamily="34" charset="77"/>
            </a:endParaRPr>
          </a:p>
          <a:p>
            <a:pPr marL="114300" indent="0">
              <a:lnSpc>
                <a:spcPct val="100000"/>
              </a:lnSpc>
              <a:spcBef>
                <a:spcPts val="0"/>
              </a:spcBef>
              <a:buNone/>
            </a:pPr>
            <a:endParaRPr lang="en-US" sz="2000" dirty="0">
              <a:solidFill>
                <a:srgbClr val="000000"/>
              </a:solidFill>
              <a:effectLst/>
              <a:latin typeface="Gill Sans MT" panose="020B0502020104020203" pitchFamily="34" charset="77"/>
            </a:endParaRPr>
          </a:p>
        </p:txBody>
      </p:sp>
      <p:sp>
        <p:nvSpPr>
          <p:cNvPr id="9" name="Rectangle 8">
            <a:extLst>
              <a:ext uri="{FF2B5EF4-FFF2-40B4-BE49-F238E27FC236}">
                <a16:creationId xmlns:a16="http://schemas.microsoft.com/office/drawing/2014/main" id="{C4C75C01-8CE6-B293-A0D4-C12FFD796874}"/>
              </a:ext>
            </a:extLst>
          </p:cNvPr>
          <p:cNvSpPr/>
          <p:nvPr/>
        </p:nvSpPr>
        <p:spPr>
          <a:xfrm>
            <a:off x="0" y="0"/>
            <a:ext cx="12192000" cy="1186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Google Shape;96;p2">
            <a:extLst>
              <a:ext uri="{FF2B5EF4-FFF2-40B4-BE49-F238E27FC236}">
                <a16:creationId xmlns:a16="http://schemas.microsoft.com/office/drawing/2014/main" id="{F21E822C-24EB-449C-A0C9-679717D8C825}"/>
              </a:ext>
            </a:extLst>
          </p:cNvPr>
          <p:cNvSpPr txBox="1">
            <a:spLocks/>
          </p:cNvSpPr>
          <p:nvPr/>
        </p:nvSpPr>
        <p:spPr>
          <a:xfrm>
            <a:off x="838200" y="0"/>
            <a:ext cx="10515600" cy="118654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en-US" b="1" dirty="0">
                <a:solidFill>
                  <a:schemeClr val="bg1"/>
                </a:solidFill>
                <a:latin typeface="Gill Sans MT" panose="020B0502020104020203" pitchFamily="34" charset="77"/>
              </a:rPr>
              <a:t>WHAT ABOUT PETS?</a:t>
            </a:r>
            <a:endParaRPr lang="en-US" dirty="0">
              <a:solidFill>
                <a:schemeClr val="bg1"/>
              </a:solidFill>
            </a:endParaRPr>
          </a:p>
        </p:txBody>
      </p:sp>
      <p:sp>
        <p:nvSpPr>
          <p:cNvPr id="12" name="Text Placeholder 2">
            <a:extLst>
              <a:ext uri="{FF2B5EF4-FFF2-40B4-BE49-F238E27FC236}">
                <a16:creationId xmlns:a16="http://schemas.microsoft.com/office/drawing/2014/main" id="{4A9A5BEA-E426-960C-7ADD-8712F514C626}"/>
              </a:ext>
            </a:extLst>
          </p:cNvPr>
          <p:cNvSpPr txBox="1">
            <a:spLocks/>
          </p:cNvSpPr>
          <p:nvPr/>
        </p:nvSpPr>
        <p:spPr>
          <a:xfrm>
            <a:off x="5123688" y="2182368"/>
            <a:ext cx="6315456" cy="423672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nSpc>
                <a:spcPct val="100000"/>
              </a:lnSpc>
              <a:spcBef>
                <a:spcPts val="0"/>
              </a:spcBef>
              <a:buClr>
                <a:schemeClr val="tx1"/>
              </a:buClr>
              <a:buSzPct val="100000"/>
            </a:pPr>
            <a:r>
              <a:rPr lang="en-US" b="1" dirty="0">
                <a:solidFill>
                  <a:schemeClr val="accent2"/>
                </a:solidFill>
                <a:latin typeface="Gill Sans MT" panose="020B0502020104020203" pitchFamily="34" charset="77"/>
              </a:rPr>
              <a:t>Symptoms of heat stroke in dogs:</a:t>
            </a:r>
          </a:p>
          <a:p>
            <a:pPr marL="114300" indent="0">
              <a:lnSpc>
                <a:spcPct val="100000"/>
              </a:lnSpc>
              <a:spcBef>
                <a:spcPts val="0"/>
              </a:spcBef>
              <a:buNone/>
            </a:pPr>
            <a:r>
              <a:rPr lang="en-US" sz="2400" dirty="0">
                <a:solidFill>
                  <a:srgbClr val="000000"/>
                </a:solidFill>
                <a:effectLst/>
                <a:latin typeface="Gill Sans MT" panose="020B0502020104020203" pitchFamily="34" charset="77"/>
              </a:rPr>
              <a:t>— Change in gum color (bright red or pale)</a:t>
            </a:r>
          </a:p>
          <a:p>
            <a:pPr marL="114300" indent="0">
              <a:lnSpc>
                <a:spcPct val="100000"/>
              </a:lnSpc>
              <a:spcBef>
                <a:spcPts val="0"/>
              </a:spcBef>
              <a:buNone/>
            </a:pPr>
            <a:r>
              <a:rPr lang="en-US" sz="2400" dirty="0">
                <a:solidFill>
                  <a:srgbClr val="000000"/>
                </a:solidFill>
                <a:effectLst/>
                <a:latin typeface="Gill Sans MT" panose="020B0502020104020203" pitchFamily="34" charset="77"/>
              </a:rPr>
              <a:t>— Drooling</a:t>
            </a:r>
          </a:p>
          <a:p>
            <a:pPr marL="114300" indent="0">
              <a:lnSpc>
                <a:spcPct val="100000"/>
              </a:lnSpc>
              <a:spcBef>
                <a:spcPts val="0"/>
              </a:spcBef>
              <a:buNone/>
            </a:pPr>
            <a:r>
              <a:rPr lang="en-US" sz="2400" dirty="0">
                <a:solidFill>
                  <a:srgbClr val="000000"/>
                </a:solidFill>
                <a:effectLst/>
                <a:latin typeface="Gill Sans MT" panose="020B0502020104020203" pitchFamily="34" charset="77"/>
              </a:rPr>
              <a:t>— Dizziness or disorientation</a:t>
            </a:r>
          </a:p>
          <a:p>
            <a:pPr marL="114300" indent="0">
              <a:lnSpc>
                <a:spcPct val="100000"/>
              </a:lnSpc>
              <a:spcBef>
                <a:spcPts val="0"/>
              </a:spcBef>
              <a:buNone/>
            </a:pPr>
            <a:r>
              <a:rPr lang="en-US" sz="2400" dirty="0">
                <a:solidFill>
                  <a:srgbClr val="000000"/>
                </a:solidFill>
                <a:effectLst/>
                <a:latin typeface="Gill Sans MT" panose="020B0502020104020203" pitchFamily="34" charset="77"/>
              </a:rPr>
              <a:t>— Increased heart rate and respiratory rate</a:t>
            </a:r>
          </a:p>
          <a:p>
            <a:pPr marL="114300" indent="0">
              <a:lnSpc>
                <a:spcPct val="100000"/>
              </a:lnSpc>
              <a:spcBef>
                <a:spcPts val="0"/>
              </a:spcBef>
              <a:buNone/>
            </a:pPr>
            <a:r>
              <a:rPr lang="en-US" sz="2400" dirty="0">
                <a:solidFill>
                  <a:srgbClr val="000000"/>
                </a:solidFill>
                <a:effectLst/>
                <a:latin typeface="Gill Sans MT" panose="020B0502020104020203" pitchFamily="34" charset="77"/>
              </a:rPr>
              <a:t>— Vomiting and/or diarrhea</a:t>
            </a:r>
          </a:p>
          <a:p>
            <a:pPr marL="114300" indent="0">
              <a:lnSpc>
                <a:spcPct val="100000"/>
              </a:lnSpc>
              <a:spcBef>
                <a:spcPts val="0"/>
              </a:spcBef>
              <a:buNone/>
            </a:pPr>
            <a:r>
              <a:rPr lang="en-US" sz="2400" dirty="0">
                <a:solidFill>
                  <a:srgbClr val="000000"/>
                </a:solidFill>
                <a:effectLst/>
                <a:latin typeface="Gill Sans MT" panose="020B0502020104020203" pitchFamily="34" charset="77"/>
              </a:rPr>
              <a:t>— Muscle tremors</a:t>
            </a:r>
          </a:p>
          <a:p>
            <a:pPr marL="114300" indent="0">
              <a:lnSpc>
                <a:spcPct val="100000"/>
              </a:lnSpc>
              <a:spcBef>
                <a:spcPts val="0"/>
              </a:spcBef>
              <a:buNone/>
            </a:pPr>
            <a:r>
              <a:rPr lang="en-US" sz="2400" dirty="0">
                <a:solidFill>
                  <a:srgbClr val="000000"/>
                </a:solidFill>
                <a:effectLst/>
                <a:latin typeface="Gill Sans MT" panose="020B0502020104020203" pitchFamily="34" charset="77"/>
              </a:rPr>
              <a:t>— Seizures</a:t>
            </a:r>
          </a:p>
        </p:txBody>
      </p:sp>
      <p:sp>
        <p:nvSpPr>
          <p:cNvPr id="13" name="TextBox 12">
            <a:extLst>
              <a:ext uri="{FF2B5EF4-FFF2-40B4-BE49-F238E27FC236}">
                <a16:creationId xmlns:a16="http://schemas.microsoft.com/office/drawing/2014/main" id="{F698420B-0AFB-7299-DA33-949EE43ED89F}"/>
              </a:ext>
            </a:extLst>
          </p:cNvPr>
          <p:cNvSpPr txBox="1"/>
          <p:nvPr/>
        </p:nvSpPr>
        <p:spPr>
          <a:xfrm>
            <a:off x="838200" y="1396855"/>
            <a:ext cx="10515600" cy="523220"/>
          </a:xfrm>
          <a:prstGeom prst="rect">
            <a:avLst/>
          </a:prstGeom>
          <a:noFill/>
        </p:spPr>
        <p:txBody>
          <a:bodyPr wrap="square" rtlCol="0">
            <a:spAutoFit/>
          </a:bodyPr>
          <a:lstStyle/>
          <a:p>
            <a:r>
              <a:rPr lang="en-US" sz="2800" dirty="0">
                <a:solidFill>
                  <a:srgbClr val="000000"/>
                </a:solidFill>
                <a:effectLst/>
                <a:latin typeface="Gill Sans MT" panose="020B0502020104020203" pitchFamily="34" charset="77"/>
              </a:rPr>
              <a:t>Pets can also suffer from heat exhaustion and heat stroke. </a:t>
            </a:r>
          </a:p>
        </p:txBody>
      </p:sp>
    </p:spTree>
    <p:extLst>
      <p:ext uri="{BB962C8B-B14F-4D97-AF65-F5344CB8AC3E}">
        <p14:creationId xmlns:p14="http://schemas.microsoft.com/office/powerpoint/2010/main" val="147962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C9DACDD-65A6-BE21-0A18-38E78B03A78F}"/>
              </a:ext>
            </a:extLst>
          </p:cNvPr>
          <p:cNvPicPr>
            <a:picLocks noChangeAspect="1"/>
          </p:cNvPicPr>
          <p:nvPr/>
        </p:nvPicPr>
        <p:blipFill>
          <a:blip r:embed="rId2"/>
          <a:stretch>
            <a:fillRect/>
          </a:stretch>
        </p:blipFill>
        <p:spPr>
          <a:xfrm>
            <a:off x="4419600" y="1186543"/>
            <a:ext cx="7772400" cy="5668375"/>
          </a:xfrm>
          <a:prstGeom prst="rect">
            <a:avLst/>
          </a:prstGeom>
        </p:spPr>
      </p:pic>
      <p:sp>
        <p:nvSpPr>
          <p:cNvPr id="5" name="Rectangle 4">
            <a:extLst>
              <a:ext uri="{FF2B5EF4-FFF2-40B4-BE49-F238E27FC236}">
                <a16:creationId xmlns:a16="http://schemas.microsoft.com/office/drawing/2014/main" id="{D9A75968-5755-8831-F9F7-BA83C89A791D}"/>
              </a:ext>
            </a:extLst>
          </p:cNvPr>
          <p:cNvSpPr/>
          <p:nvPr/>
        </p:nvSpPr>
        <p:spPr>
          <a:xfrm>
            <a:off x="0" y="0"/>
            <a:ext cx="12192000" cy="1186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Google Shape;96;p2">
            <a:extLst>
              <a:ext uri="{FF2B5EF4-FFF2-40B4-BE49-F238E27FC236}">
                <a16:creationId xmlns:a16="http://schemas.microsoft.com/office/drawing/2014/main" id="{9F0C49AB-D199-4C8E-D43A-2CD13E1E6932}"/>
              </a:ext>
            </a:extLst>
          </p:cNvPr>
          <p:cNvSpPr txBox="1">
            <a:spLocks/>
          </p:cNvSpPr>
          <p:nvPr/>
        </p:nvSpPr>
        <p:spPr>
          <a:xfrm>
            <a:off x="838199" y="59635"/>
            <a:ext cx="10903527" cy="1195984"/>
          </a:xfrm>
          <a:prstGeom prst="rect">
            <a:avLst/>
          </a:prstGeom>
          <a:noFill/>
          <a:ln>
            <a:noFill/>
          </a:ln>
        </p:spPr>
        <p:txBody>
          <a:bodyPr spcFirstLastPara="1" wrap="square" lIns="91425" tIns="45700" rIns="91425" bIns="45700" anchor="ctr" anchorCtr="0">
            <a:normAutofit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en-US" b="1" dirty="0">
                <a:solidFill>
                  <a:srgbClr val="8B2300"/>
                </a:solidFill>
                <a:latin typeface="Gill Sans MT" panose="020B0502020104020203" pitchFamily="34" charset="77"/>
              </a:rPr>
              <a:t>HEAT EXHAUSTION &amp; HEAT STROKE IN PETS: </a:t>
            </a:r>
            <a:r>
              <a:rPr lang="en-US" b="1" dirty="0">
                <a:solidFill>
                  <a:schemeClr val="bg1"/>
                </a:solidFill>
                <a:latin typeface="Gill Sans MT" panose="020B0502020104020203" pitchFamily="34" charset="77"/>
              </a:rPr>
              <a:t>Treatment</a:t>
            </a:r>
            <a:endParaRPr lang="en-US" dirty="0">
              <a:solidFill>
                <a:schemeClr val="bg1"/>
              </a:solidFill>
            </a:endParaRPr>
          </a:p>
        </p:txBody>
      </p:sp>
      <p:sp>
        <p:nvSpPr>
          <p:cNvPr id="7" name="Google Shape;174;p12">
            <a:extLst>
              <a:ext uri="{FF2B5EF4-FFF2-40B4-BE49-F238E27FC236}">
                <a16:creationId xmlns:a16="http://schemas.microsoft.com/office/drawing/2014/main" id="{57C16948-F071-AF2A-E4F5-090595DF3BFD}"/>
              </a:ext>
            </a:extLst>
          </p:cNvPr>
          <p:cNvSpPr txBox="1">
            <a:spLocks noGrp="1"/>
          </p:cNvSpPr>
          <p:nvPr>
            <p:ph type="body" idx="1"/>
          </p:nvPr>
        </p:nvSpPr>
        <p:spPr>
          <a:xfrm>
            <a:off x="838201" y="1198747"/>
            <a:ext cx="10515600" cy="5659253"/>
          </a:xfrm>
          <a:prstGeom prst="rect">
            <a:avLst/>
          </a:prstGeom>
          <a:noFill/>
          <a:ln>
            <a:noFill/>
          </a:ln>
        </p:spPr>
        <p:txBody>
          <a:bodyPr spcFirstLastPara="1" wrap="square" lIns="91425" tIns="45700" rIns="91425" bIns="45700" anchor="ctr" anchorCtr="0">
            <a:noAutofit/>
          </a:bodyPr>
          <a:lstStyle/>
          <a:p>
            <a:pPr marL="114300" indent="0">
              <a:buSzPct val="100000"/>
              <a:buNone/>
            </a:pPr>
            <a:r>
              <a:rPr lang="en-US" dirty="0">
                <a:solidFill>
                  <a:srgbClr val="000000"/>
                </a:solidFill>
                <a:effectLst/>
                <a:latin typeface="Gill Sans MT" panose="020B0502020104020203" pitchFamily="34" charset="77"/>
              </a:rPr>
              <a:t>If your dog is experiencing symptoms of heat exhaustion or heat stroke, act fast! </a:t>
            </a:r>
          </a:p>
          <a:p>
            <a:pPr lvl="0" indent="-457200" algn="l" rtl="0">
              <a:lnSpc>
                <a:spcPct val="90000"/>
              </a:lnSpc>
              <a:spcBef>
                <a:spcPts val="1000"/>
              </a:spcBef>
              <a:spcAft>
                <a:spcPts val="0"/>
              </a:spcAft>
              <a:buClr>
                <a:schemeClr val="tx1"/>
              </a:buClr>
              <a:buSzPct val="100000"/>
              <a:buFont typeface="Arial" panose="020B0604020202020204" pitchFamily="34" charset="0"/>
              <a:buChar char="•"/>
            </a:pPr>
            <a:r>
              <a:rPr lang="en-US" dirty="0">
                <a:latin typeface="Gill Sans MT" panose="020B0502020104020203" pitchFamily="34" charset="77"/>
              </a:rPr>
              <a:t>Call your veterinarian right away</a:t>
            </a:r>
          </a:p>
          <a:p>
            <a:pPr lvl="0" indent="-457200" algn="l" rtl="0">
              <a:lnSpc>
                <a:spcPct val="90000"/>
              </a:lnSpc>
              <a:spcBef>
                <a:spcPts val="1000"/>
              </a:spcBef>
              <a:spcAft>
                <a:spcPts val="0"/>
              </a:spcAft>
              <a:buClr>
                <a:schemeClr val="tx1"/>
              </a:buClr>
              <a:buSzPct val="100000"/>
              <a:buFont typeface="Arial" panose="020B0604020202020204" pitchFamily="34" charset="0"/>
              <a:buChar char="•"/>
            </a:pPr>
            <a:r>
              <a:rPr lang="en-US" dirty="0">
                <a:solidFill>
                  <a:srgbClr val="000000"/>
                </a:solidFill>
                <a:effectLst/>
                <a:latin typeface="Gill Sans" panose="020B0502020104020203" pitchFamily="34" charset="-79"/>
                <a:cs typeface="Gill Sans" panose="020B0502020104020203" pitchFamily="34" charset="-79"/>
              </a:rPr>
              <a:t>If home treatment is recommended, be sure to follow the steps provided by your veterinarian. These may include:</a:t>
            </a:r>
          </a:p>
          <a:p>
            <a:pPr marL="1360170" lvl="2" indent="-457200">
              <a:buClr>
                <a:schemeClr val="accent2"/>
              </a:buClr>
              <a:buSzPct val="75000"/>
              <a:buFont typeface="Wingdings" pitchFamily="2" charset="2"/>
              <a:buChar char="ü"/>
            </a:pPr>
            <a:r>
              <a:rPr lang="en-US" sz="2400" dirty="0">
                <a:latin typeface="Gill Sans MT" panose="020B0502020104020203" pitchFamily="34" charset="77"/>
              </a:rPr>
              <a:t>Making sure your dog is in a shaded area or room with air-conditioning</a:t>
            </a:r>
          </a:p>
          <a:p>
            <a:pPr marL="1360170" lvl="2" indent="-457200">
              <a:buClr>
                <a:schemeClr val="accent2"/>
              </a:buClr>
              <a:buSzPct val="75000"/>
              <a:buFont typeface="Wingdings" pitchFamily="2" charset="2"/>
              <a:buChar char="ü"/>
            </a:pPr>
            <a:r>
              <a:rPr lang="en-US" sz="2400" dirty="0">
                <a:latin typeface="Gill Sans MT" panose="020B0502020104020203" pitchFamily="34" charset="77"/>
              </a:rPr>
              <a:t>Pouring cool water (not cold, to avoid shock) over the dog</a:t>
            </a:r>
          </a:p>
          <a:p>
            <a:pPr marL="1360170" lvl="2" indent="-457200">
              <a:buClr>
                <a:schemeClr val="accent2"/>
              </a:buClr>
              <a:buSzPct val="75000"/>
              <a:buFont typeface="Wingdings" pitchFamily="2" charset="2"/>
              <a:buChar char="ü"/>
            </a:pPr>
            <a:r>
              <a:rPr lang="en-US" sz="2400" dirty="0">
                <a:latin typeface="Gill Sans MT" panose="020B0502020104020203" pitchFamily="34" charset="77"/>
              </a:rPr>
              <a:t>Offering the dog small amounts of cool water</a:t>
            </a:r>
          </a:p>
          <a:p>
            <a:pPr indent="-457200">
              <a:buSzPct val="100000"/>
              <a:buFont typeface="Arial" panose="020B0604020202020204" pitchFamily="34" charset="0"/>
              <a:buChar char="•"/>
            </a:pPr>
            <a:r>
              <a:rPr lang="en-US" dirty="0">
                <a:solidFill>
                  <a:srgbClr val="000000"/>
                </a:solidFill>
                <a:effectLst/>
                <a:latin typeface="Gill Sans" panose="020B0502020104020203" pitchFamily="34" charset="-79"/>
                <a:cs typeface="Gill Sans" panose="020B0502020104020203" pitchFamily="34" charset="-79"/>
              </a:rPr>
              <a:t>Do not place wet towels over your dog as this will trap heat (remember: unlike humans, they have a layer of fur on their skin)</a:t>
            </a:r>
          </a:p>
        </p:txBody>
      </p:sp>
    </p:spTree>
    <p:extLst>
      <p:ext uri="{BB962C8B-B14F-4D97-AF65-F5344CB8AC3E}">
        <p14:creationId xmlns:p14="http://schemas.microsoft.com/office/powerpoint/2010/main" val="16513319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5"/>
        <p:cNvGrpSpPr/>
        <p:nvPr/>
      </p:nvGrpSpPr>
      <p:grpSpPr>
        <a:xfrm>
          <a:off x="0" y="0"/>
          <a:ext cx="0" cy="0"/>
          <a:chOff x="0" y="0"/>
          <a:chExt cx="0" cy="0"/>
        </a:xfrm>
      </p:grpSpPr>
      <p:pic>
        <p:nvPicPr>
          <p:cNvPr id="3" name="Picture 2">
            <a:extLst>
              <a:ext uri="{FF2B5EF4-FFF2-40B4-BE49-F238E27FC236}">
                <a16:creationId xmlns:a16="http://schemas.microsoft.com/office/drawing/2014/main" id="{B9C70D7D-8939-18FD-9682-5E70A931C394}"/>
              </a:ext>
            </a:extLst>
          </p:cNvPr>
          <p:cNvPicPr>
            <a:picLocks noChangeAspect="1"/>
          </p:cNvPicPr>
          <p:nvPr/>
        </p:nvPicPr>
        <p:blipFill>
          <a:blip r:embed="rId3"/>
          <a:stretch>
            <a:fillRect/>
          </a:stretch>
        </p:blipFill>
        <p:spPr>
          <a:xfrm>
            <a:off x="0" y="0"/>
            <a:ext cx="12192000" cy="6858000"/>
          </a:xfrm>
          <a:prstGeom prst="rect">
            <a:avLst/>
          </a:prstGeom>
        </p:spPr>
      </p:pic>
      <p:sp>
        <p:nvSpPr>
          <p:cNvPr id="187" name="Google Shape;187;p30"/>
          <p:cNvSpPr txBox="1">
            <a:spLocks noGrp="1"/>
          </p:cNvSpPr>
          <p:nvPr>
            <p:ph type="body" idx="1"/>
          </p:nvPr>
        </p:nvSpPr>
        <p:spPr>
          <a:xfrm>
            <a:off x="5370153" y="412846"/>
            <a:ext cx="6332658" cy="6186733"/>
          </a:xfrm>
          <a:prstGeom prst="rect">
            <a:avLst/>
          </a:prstGeom>
        </p:spPr>
        <p:txBody>
          <a:bodyPr spcFirstLastPara="1" lIns="91425" tIns="45700" rIns="91425" bIns="45700" anchorCtr="0">
            <a:noAutofit/>
          </a:bodyPr>
          <a:lstStyle/>
          <a:p>
            <a:pPr>
              <a:buClr>
                <a:schemeClr val="accent2"/>
              </a:buClr>
              <a:buSzPct val="100000"/>
            </a:pPr>
            <a:r>
              <a:rPr lang="en-US" sz="3200" dirty="0">
                <a:latin typeface="Gill Sans Nova Light" panose="020B0302020104020203" pitchFamily="34" charset="0"/>
              </a:rPr>
              <a:t>There are </a:t>
            </a:r>
            <a:r>
              <a:rPr lang="en-US" sz="4400" b="1" dirty="0">
                <a:solidFill>
                  <a:schemeClr val="accent2"/>
                </a:solidFill>
                <a:latin typeface="Gill Sans MT" panose="020B0502020104020203" pitchFamily="34" charset="77"/>
              </a:rPr>
              <a:t>3</a:t>
            </a:r>
            <a:r>
              <a:rPr lang="en-US" sz="3200" dirty="0">
                <a:latin typeface="Gill Sans Nova Light" panose="020B0302020104020203" pitchFamily="34" charset="0"/>
              </a:rPr>
              <a:t> main types of heat illnesses: </a:t>
            </a:r>
          </a:p>
          <a:p>
            <a:pPr marL="571500" lvl="1" indent="0">
              <a:buClr>
                <a:schemeClr val="tx1"/>
              </a:buClr>
              <a:buSzPct val="100000"/>
              <a:buNone/>
            </a:pPr>
            <a:r>
              <a:rPr lang="en-US" sz="2800" dirty="0">
                <a:latin typeface="Gill Sans MT" panose="020B0502020104020203" pitchFamily="34" charset="77"/>
              </a:rPr>
              <a:t>— Heat cramps</a:t>
            </a:r>
          </a:p>
          <a:p>
            <a:pPr marL="571500" lvl="1" indent="0">
              <a:buClr>
                <a:schemeClr val="tx1"/>
              </a:buClr>
              <a:buSzPct val="100000"/>
              <a:buNone/>
            </a:pPr>
            <a:r>
              <a:rPr lang="en-US" sz="2800" dirty="0">
                <a:latin typeface="Gill Sans MT" panose="020B0502020104020203" pitchFamily="34" charset="77"/>
              </a:rPr>
              <a:t>— Heat exhaustion</a:t>
            </a:r>
          </a:p>
          <a:p>
            <a:pPr marL="571500" lvl="1" indent="0">
              <a:buClr>
                <a:schemeClr val="tx1"/>
              </a:buClr>
              <a:buSzPct val="100000"/>
              <a:buNone/>
            </a:pPr>
            <a:r>
              <a:rPr lang="en-US" sz="2800" dirty="0">
                <a:latin typeface="Gill Sans MT" panose="020B0502020104020203" pitchFamily="34" charset="77"/>
              </a:rPr>
              <a:t>— Heat stroke</a:t>
            </a:r>
          </a:p>
          <a:p>
            <a:pPr>
              <a:buClr>
                <a:schemeClr val="accent2"/>
              </a:buClr>
              <a:buSzPct val="100000"/>
            </a:pPr>
            <a:r>
              <a:rPr lang="en-US" sz="3200" dirty="0">
                <a:latin typeface="Gill Sans Nova Light" panose="020B0302020104020203" pitchFamily="34" charset="0"/>
              </a:rPr>
              <a:t>Heat illnesses can happen to anyone, but some groups are more at risk</a:t>
            </a:r>
          </a:p>
          <a:p>
            <a:pPr>
              <a:buClr>
                <a:schemeClr val="accent2"/>
              </a:buClr>
              <a:buSzPct val="100000"/>
            </a:pPr>
            <a:r>
              <a:rPr lang="en-US" sz="3200" dirty="0">
                <a:solidFill>
                  <a:srgbClr val="000000"/>
                </a:solidFill>
                <a:effectLst/>
                <a:latin typeface="Gill Sans Nova Light" panose="020B0302020104020203" pitchFamily="34" charset="0"/>
              </a:rPr>
              <a:t>Heat illnesses can also happen to pets</a:t>
            </a:r>
            <a:endParaRPr lang="en-US" sz="3200" dirty="0">
              <a:latin typeface="Gill Sans Nova Light" panose="020B0302020104020203" pitchFamily="34" charset="0"/>
            </a:endParaRPr>
          </a:p>
          <a:p>
            <a:pPr>
              <a:buClr>
                <a:schemeClr val="accent2"/>
              </a:buClr>
              <a:buSzPct val="100000"/>
            </a:pPr>
            <a:r>
              <a:rPr lang="en-US" sz="3200" dirty="0">
                <a:latin typeface="Gill Sans Nova Light" panose="020B0302020104020203" pitchFamily="34" charset="0"/>
              </a:rPr>
              <a:t>Any heat illness is preventable, so it is important to treat the signs early</a:t>
            </a:r>
          </a:p>
        </p:txBody>
      </p:sp>
      <p:sp>
        <p:nvSpPr>
          <p:cNvPr id="186" name="Google Shape;186;p30"/>
          <p:cNvSpPr txBox="1">
            <a:spLocks noGrp="1"/>
          </p:cNvSpPr>
          <p:nvPr>
            <p:ph type="title"/>
          </p:nvPr>
        </p:nvSpPr>
        <p:spPr>
          <a:xfrm>
            <a:off x="1171074" y="1396686"/>
            <a:ext cx="3240506" cy="4064628"/>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1800"/>
              <a:buNone/>
            </a:pPr>
            <a:r>
              <a:rPr lang="en-US" b="1" dirty="0">
                <a:solidFill>
                  <a:srgbClr val="FFFFFF"/>
                </a:solidFill>
                <a:latin typeface="Gill Sans MT" panose="020B0502020104020203" pitchFamily="34" charset="77"/>
              </a:rPr>
              <a:t>SUMMARY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5C6FEC7-942F-2D60-8854-8E4A90BD06E9}"/>
              </a:ext>
            </a:extLst>
          </p:cNvPr>
          <p:cNvSpPr txBox="1"/>
          <p:nvPr/>
        </p:nvSpPr>
        <p:spPr>
          <a:xfrm>
            <a:off x="344130" y="3584769"/>
            <a:ext cx="11248102" cy="523220"/>
          </a:xfrm>
          <a:prstGeom prst="rect">
            <a:avLst/>
          </a:prstGeom>
          <a:noFill/>
        </p:spPr>
        <p:txBody>
          <a:bodyPr wrap="square" rtlCol="0" anchor="ctr">
            <a:spAutoFit/>
          </a:bodyPr>
          <a:lstStyle/>
          <a:p>
            <a:r>
              <a:rPr lang="en-US" sz="2800" dirty="0">
                <a:solidFill>
                  <a:srgbClr val="000000"/>
                </a:solidFill>
                <a:effectLst/>
                <a:latin typeface="Gill Sans MT" panose="020B0502020104020203" pitchFamily="34" charset="77"/>
              </a:rPr>
              <a:t>Your text here...</a:t>
            </a:r>
          </a:p>
        </p:txBody>
      </p:sp>
      <p:sp>
        <p:nvSpPr>
          <p:cNvPr id="5" name="Rectangle 4">
            <a:extLst>
              <a:ext uri="{FF2B5EF4-FFF2-40B4-BE49-F238E27FC236}">
                <a16:creationId xmlns:a16="http://schemas.microsoft.com/office/drawing/2014/main" id="{E897A04F-03CD-5FDF-59BF-C9CDA4680B9A}"/>
              </a:ext>
            </a:extLst>
          </p:cNvPr>
          <p:cNvSpPr/>
          <p:nvPr/>
        </p:nvSpPr>
        <p:spPr>
          <a:xfrm>
            <a:off x="0" y="138"/>
            <a:ext cx="12192000" cy="1186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6" name="Google Shape;96;p2">
            <a:extLst>
              <a:ext uri="{FF2B5EF4-FFF2-40B4-BE49-F238E27FC236}">
                <a16:creationId xmlns:a16="http://schemas.microsoft.com/office/drawing/2014/main" id="{8F356B58-6AB7-1BAA-70D4-EE5592279898}"/>
              </a:ext>
            </a:extLst>
          </p:cNvPr>
          <p:cNvSpPr txBox="1">
            <a:spLocks/>
          </p:cNvSpPr>
          <p:nvPr/>
        </p:nvSpPr>
        <p:spPr>
          <a:xfrm>
            <a:off x="344130" y="62958"/>
            <a:ext cx="11695470" cy="106090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en-US" b="1" dirty="0">
                <a:solidFill>
                  <a:schemeClr val="bg1"/>
                </a:solidFill>
                <a:latin typeface="Gill Sans MT" panose="020B0502020104020203" pitchFamily="34" charset="77"/>
              </a:rPr>
              <a:t>YOUR TEXT HERE</a:t>
            </a:r>
            <a:endParaRPr lang="en-US" dirty="0">
              <a:solidFill>
                <a:schemeClr val="bg1"/>
              </a:solidFill>
            </a:endParaRPr>
          </a:p>
        </p:txBody>
      </p:sp>
    </p:spTree>
    <p:extLst>
      <p:ext uri="{BB962C8B-B14F-4D97-AF65-F5344CB8AC3E}">
        <p14:creationId xmlns:p14="http://schemas.microsoft.com/office/powerpoint/2010/main" val="35454545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5C6FEC7-942F-2D60-8854-8E4A90BD06E9}"/>
              </a:ext>
            </a:extLst>
          </p:cNvPr>
          <p:cNvSpPr txBox="1"/>
          <p:nvPr/>
        </p:nvSpPr>
        <p:spPr>
          <a:xfrm>
            <a:off x="344130" y="3584769"/>
            <a:ext cx="11248102" cy="523220"/>
          </a:xfrm>
          <a:prstGeom prst="rect">
            <a:avLst/>
          </a:prstGeom>
          <a:noFill/>
        </p:spPr>
        <p:txBody>
          <a:bodyPr wrap="square" rtlCol="0" anchor="ctr">
            <a:spAutoFit/>
          </a:bodyPr>
          <a:lstStyle/>
          <a:p>
            <a:r>
              <a:rPr lang="en-US" sz="2800" dirty="0">
                <a:solidFill>
                  <a:srgbClr val="000000"/>
                </a:solidFill>
                <a:effectLst/>
                <a:latin typeface="Gill Sans MT" panose="020B0502020104020203" pitchFamily="34" charset="77"/>
              </a:rPr>
              <a:t>Your text here...</a:t>
            </a:r>
          </a:p>
        </p:txBody>
      </p:sp>
      <p:sp>
        <p:nvSpPr>
          <p:cNvPr id="5" name="Rectangle 4">
            <a:extLst>
              <a:ext uri="{FF2B5EF4-FFF2-40B4-BE49-F238E27FC236}">
                <a16:creationId xmlns:a16="http://schemas.microsoft.com/office/drawing/2014/main" id="{E897A04F-03CD-5FDF-59BF-C9CDA4680B9A}"/>
              </a:ext>
            </a:extLst>
          </p:cNvPr>
          <p:cNvSpPr/>
          <p:nvPr/>
        </p:nvSpPr>
        <p:spPr>
          <a:xfrm>
            <a:off x="0" y="138"/>
            <a:ext cx="12192000" cy="1186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6" name="Google Shape;96;p2">
            <a:extLst>
              <a:ext uri="{FF2B5EF4-FFF2-40B4-BE49-F238E27FC236}">
                <a16:creationId xmlns:a16="http://schemas.microsoft.com/office/drawing/2014/main" id="{8F356B58-6AB7-1BAA-70D4-EE5592279898}"/>
              </a:ext>
            </a:extLst>
          </p:cNvPr>
          <p:cNvSpPr txBox="1">
            <a:spLocks/>
          </p:cNvSpPr>
          <p:nvPr/>
        </p:nvSpPr>
        <p:spPr>
          <a:xfrm>
            <a:off x="344130" y="62958"/>
            <a:ext cx="11695470" cy="106090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en-US" b="1" dirty="0">
                <a:solidFill>
                  <a:schemeClr val="bg1"/>
                </a:solidFill>
                <a:latin typeface="Gill Sans MT" panose="020B0502020104020203" pitchFamily="34" charset="77"/>
              </a:rPr>
              <a:t>YOUR TEXT HERE</a:t>
            </a:r>
            <a:endParaRPr lang="en-US" dirty="0">
              <a:solidFill>
                <a:schemeClr val="bg1"/>
              </a:solidFill>
            </a:endParaRPr>
          </a:p>
        </p:txBody>
      </p:sp>
    </p:spTree>
    <p:extLst>
      <p:ext uri="{BB962C8B-B14F-4D97-AF65-F5344CB8AC3E}">
        <p14:creationId xmlns:p14="http://schemas.microsoft.com/office/powerpoint/2010/main" val="2306826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5" name="Picture 4" descr="A picture containing outdoor, mountain, tree, plant&#10;&#10;Description automatically generated">
            <a:extLst>
              <a:ext uri="{FF2B5EF4-FFF2-40B4-BE49-F238E27FC236}">
                <a16:creationId xmlns:a16="http://schemas.microsoft.com/office/drawing/2014/main" id="{6C1E5C97-27AE-D7DB-FF02-EBD36DDE4495}"/>
              </a:ext>
            </a:extLst>
          </p:cNvPr>
          <p:cNvPicPr>
            <a:picLocks noChangeAspect="1"/>
          </p:cNvPicPr>
          <p:nvPr/>
        </p:nvPicPr>
        <p:blipFill>
          <a:blip r:embed="rId3">
            <a:alphaModFix amt="55000"/>
          </a:blip>
          <a:stretch>
            <a:fillRect/>
          </a:stretch>
        </p:blipFill>
        <p:spPr>
          <a:xfrm>
            <a:off x="0" y="-1270000"/>
            <a:ext cx="12192000" cy="8128000"/>
          </a:xfrm>
          <a:prstGeom prst="rect">
            <a:avLst/>
          </a:prstGeom>
        </p:spPr>
      </p:pic>
      <p:sp>
        <p:nvSpPr>
          <p:cNvPr id="97" name="Google Shape;97;p2"/>
          <p:cNvSpPr txBox="1">
            <a:spLocks noGrp="1"/>
          </p:cNvSpPr>
          <p:nvPr>
            <p:ph type="body" idx="1"/>
          </p:nvPr>
        </p:nvSpPr>
        <p:spPr>
          <a:xfrm>
            <a:off x="838199" y="1204758"/>
            <a:ext cx="11002701" cy="5653242"/>
          </a:xfrm>
          <a:prstGeom prst="rect">
            <a:avLst/>
          </a:prstGeom>
          <a:noFill/>
          <a:ln>
            <a:noFill/>
          </a:ln>
        </p:spPr>
        <p:txBody>
          <a:bodyPr spcFirstLastPara="1" wrap="square" lIns="91425" tIns="45700" rIns="91425" bIns="45700" anchor="ctr" anchorCtr="0">
            <a:normAutofit/>
          </a:bodyPr>
          <a:lstStyle/>
          <a:p>
            <a:pPr marL="514350" lvl="0" indent="-514350" algn="l" rtl="0">
              <a:lnSpc>
                <a:spcPct val="90000"/>
              </a:lnSpc>
              <a:spcBef>
                <a:spcPts val="0"/>
              </a:spcBef>
              <a:spcAft>
                <a:spcPts val="0"/>
              </a:spcAft>
              <a:buClr>
                <a:schemeClr val="accent2"/>
              </a:buClr>
              <a:buSzPts val="2800"/>
              <a:buFont typeface="+mj-lt"/>
              <a:buAutoNum type="arabicPeriod"/>
            </a:pPr>
            <a:r>
              <a:rPr lang="en-US" sz="3200" dirty="0">
                <a:latin typeface="Gill Sans MT" panose="020B0502020104020203" pitchFamily="34" charset="77"/>
              </a:rPr>
              <a:t>To define the three main heat illnesses and their symptoms</a:t>
            </a:r>
            <a:endParaRPr sz="3200" dirty="0">
              <a:latin typeface="Gill Sans MT" panose="020B0502020104020203" pitchFamily="34" charset="77"/>
            </a:endParaRPr>
          </a:p>
          <a:p>
            <a:pPr marL="514350" lvl="0" indent="-514350" algn="l" rtl="0">
              <a:lnSpc>
                <a:spcPct val="90000"/>
              </a:lnSpc>
              <a:spcBef>
                <a:spcPts val="1000"/>
              </a:spcBef>
              <a:spcAft>
                <a:spcPts val="0"/>
              </a:spcAft>
              <a:buClr>
                <a:schemeClr val="accent2"/>
              </a:buClr>
              <a:buSzPts val="2800"/>
              <a:buFont typeface="+mj-lt"/>
              <a:buAutoNum type="arabicPeriod"/>
            </a:pPr>
            <a:r>
              <a:rPr lang="en-US" sz="3200" dirty="0">
                <a:latin typeface="Gill Sans MT" panose="020B0502020104020203" pitchFamily="34" charset="77"/>
              </a:rPr>
              <a:t>To identify who is most at risk</a:t>
            </a:r>
            <a:endParaRPr sz="3200" dirty="0">
              <a:latin typeface="Gill Sans MT" panose="020B0502020104020203" pitchFamily="34" charset="77"/>
            </a:endParaRPr>
          </a:p>
          <a:p>
            <a:pPr marL="514350" lvl="0" indent="-514350" algn="l" rtl="0">
              <a:lnSpc>
                <a:spcPct val="90000"/>
              </a:lnSpc>
              <a:spcBef>
                <a:spcPts val="1000"/>
              </a:spcBef>
              <a:spcAft>
                <a:spcPts val="0"/>
              </a:spcAft>
              <a:buClr>
                <a:schemeClr val="accent2"/>
              </a:buClr>
              <a:buSzPts val="2800"/>
              <a:buFont typeface="+mj-lt"/>
              <a:buAutoNum type="arabicPeriod"/>
            </a:pPr>
            <a:r>
              <a:rPr lang="en-US" sz="3200" dirty="0">
                <a:latin typeface="Gill Sans MT" panose="020B0502020104020203" pitchFamily="34" charset="77"/>
              </a:rPr>
              <a:t>To learn how to treat each type of heat illness</a:t>
            </a:r>
            <a:endParaRPr sz="3200" dirty="0">
              <a:latin typeface="Gill Sans MT" panose="020B0502020104020203" pitchFamily="34" charset="77"/>
            </a:endParaRPr>
          </a:p>
          <a:p>
            <a:pPr marL="514350" lvl="0" indent="-514350" algn="l" rtl="0">
              <a:lnSpc>
                <a:spcPct val="90000"/>
              </a:lnSpc>
              <a:spcBef>
                <a:spcPts val="1000"/>
              </a:spcBef>
              <a:spcAft>
                <a:spcPts val="0"/>
              </a:spcAft>
              <a:buClr>
                <a:schemeClr val="accent2"/>
              </a:buClr>
              <a:buSzPts val="2800"/>
              <a:buFont typeface="+mj-lt"/>
              <a:buAutoNum type="arabicPeriod"/>
            </a:pPr>
            <a:r>
              <a:rPr lang="en-US" sz="3200" dirty="0">
                <a:latin typeface="Gill Sans MT" panose="020B0502020104020203" pitchFamily="34" charset="77"/>
              </a:rPr>
              <a:t>To understand that heat illnesses happen in San Diego County</a:t>
            </a:r>
            <a:endParaRPr sz="3200" dirty="0">
              <a:latin typeface="Gill Sans MT" panose="020B0502020104020203" pitchFamily="34" charset="77"/>
            </a:endParaRPr>
          </a:p>
        </p:txBody>
      </p:sp>
      <p:sp>
        <p:nvSpPr>
          <p:cNvPr id="2" name="Rectangle 1">
            <a:extLst>
              <a:ext uri="{FF2B5EF4-FFF2-40B4-BE49-F238E27FC236}">
                <a16:creationId xmlns:a16="http://schemas.microsoft.com/office/drawing/2014/main" id="{4C19A423-DD34-DDB1-9072-3894C46AA4AA}"/>
              </a:ext>
            </a:extLst>
          </p:cNvPr>
          <p:cNvSpPr/>
          <p:nvPr/>
        </p:nvSpPr>
        <p:spPr>
          <a:xfrm>
            <a:off x="0" y="0"/>
            <a:ext cx="12192000" cy="1186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96" name="Google Shape;96;p2"/>
          <p:cNvSpPr txBox="1">
            <a:spLocks noGrp="1"/>
          </p:cNvSpPr>
          <p:nvPr>
            <p:ph type="title"/>
          </p:nvPr>
        </p:nvSpPr>
        <p:spPr>
          <a:xfrm>
            <a:off x="1620982" y="0"/>
            <a:ext cx="9732818" cy="1186543"/>
          </a:xfrm>
          <a:prstGeom prst="rect">
            <a:avLst/>
          </a:prstGeom>
          <a:noFill/>
          <a:ln>
            <a:noFill/>
          </a:ln>
        </p:spPr>
        <p:txBody>
          <a:bodyPr spcFirstLastPara="1" wrap="square" lIns="91425" tIns="45700" rIns="91425" bIns="45700" anchor="ctr" anchorCtr="0">
            <a:normAutofit/>
          </a:bodyPr>
          <a:lstStyle/>
          <a:p>
            <a:pPr marL="0" lvl="0" indent="0" algn="just" rtl="0">
              <a:lnSpc>
                <a:spcPct val="90000"/>
              </a:lnSpc>
              <a:spcBef>
                <a:spcPts val="0"/>
              </a:spcBef>
              <a:spcAft>
                <a:spcPts val="0"/>
              </a:spcAft>
              <a:buClr>
                <a:schemeClr val="dk1"/>
              </a:buClr>
              <a:buSzPts val="4400"/>
              <a:buFont typeface="Calibri"/>
              <a:buNone/>
            </a:pPr>
            <a:r>
              <a:rPr lang="en-US" sz="4400" b="1" dirty="0">
                <a:solidFill>
                  <a:schemeClr val="bg1"/>
                </a:solidFill>
                <a:latin typeface="Gill Sans MT" panose="020B0502020104020203" pitchFamily="34" charset="77"/>
                <a:cs typeface="Gill Sans Nova Light" panose="020F0302020204030204" pitchFamily="34" charset="0"/>
              </a:rPr>
              <a:t>OBJECTIVES</a:t>
            </a:r>
            <a:endParaRPr dirty="0">
              <a:solidFill>
                <a:schemeClr val="bg1"/>
              </a:solidFill>
            </a:endParaRPr>
          </a:p>
        </p:txBody>
      </p:sp>
      <p:pic>
        <p:nvPicPr>
          <p:cNvPr id="4" name="Picture 3">
            <a:extLst>
              <a:ext uri="{FF2B5EF4-FFF2-40B4-BE49-F238E27FC236}">
                <a16:creationId xmlns:a16="http://schemas.microsoft.com/office/drawing/2014/main" id="{DC31934A-8FDD-C18B-A737-FA5E462C5998}"/>
              </a:ext>
            </a:extLst>
          </p:cNvPr>
          <p:cNvPicPr>
            <a:picLocks noChangeAspect="1"/>
          </p:cNvPicPr>
          <p:nvPr/>
        </p:nvPicPr>
        <p:blipFill>
          <a:blip r:embed="rId4"/>
          <a:stretch>
            <a:fillRect/>
          </a:stretch>
        </p:blipFill>
        <p:spPr>
          <a:xfrm>
            <a:off x="0" y="-365310"/>
            <a:ext cx="1875598" cy="187559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5C6FEC7-942F-2D60-8854-8E4A90BD06E9}"/>
              </a:ext>
            </a:extLst>
          </p:cNvPr>
          <p:cNvSpPr txBox="1"/>
          <p:nvPr/>
        </p:nvSpPr>
        <p:spPr>
          <a:xfrm>
            <a:off x="344130" y="3584769"/>
            <a:ext cx="11248102" cy="523220"/>
          </a:xfrm>
          <a:prstGeom prst="rect">
            <a:avLst/>
          </a:prstGeom>
          <a:noFill/>
        </p:spPr>
        <p:txBody>
          <a:bodyPr wrap="square" rtlCol="0" anchor="ctr">
            <a:spAutoFit/>
          </a:bodyPr>
          <a:lstStyle/>
          <a:p>
            <a:r>
              <a:rPr lang="en-US" sz="2800" dirty="0">
                <a:solidFill>
                  <a:srgbClr val="000000"/>
                </a:solidFill>
                <a:effectLst/>
                <a:latin typeface="Gill Sans MT" panose="020B0502020104020203" pitchFamily="34" charset="77"/>
              </a:rPr>
              <a:t>Your text here...</a:t>
            </a:r>
          </a:p>
        </p:txBody>
      </p:sp>
      <p:sp>
        <p:nvSpPr>
          <p:cNvPr id="5" name="Rectangle 4">
            <a:extLst>
              <a:ext uri="{FF2B5EF4-FFF2-40B4-BE49-F238E27FC236}">
                <a16:creationId xmlns:a16="http://schemas.microsoft.com/office/drawing/2014/main" id="{E897A04F-03CD-5FDF-59BF-C9CDA4680B9A}"/>
              </a:ext>
            </a:extLst>
          </p:cNvPr>
          <p:cNvSpPr/>
          <p:nvPr/>
        </p:nvSpPr>
        <p:spPr>
          <a:xfrm>
            <a:off x="0" y="138"/>
            <a:ext cx="12192000" cy="1186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6" name="Google Shape;96;p2">
            <a:extLst>
              <a:ext uri="{FF2B5EF4-FFF2-40B4-BE49-F238E27FC236}">
                <a16:creationId xmlns:a16="http://schemas.microsoft.com/office/drawing/2014/main" id="{8F356B58-6AB7-1BAA-70D4-EE5592279898}"/>
              </a:ext>
            </a:extLst>
          </p:cNvPr>
          <p:cNvSpPr txBox="1">
            <a:spLocks/>
          </p:cNvSpPr>
          <p:nvPr/>
        </p:nvSpPr>
        <p:spPr>
          <a:xfrm>
            <a:off x="344130" y="62958"/>
            <a:ext cx="11695470" cy="106090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en-US" b="1" dirty="0">
                <a:solidFill>
                  <a:schemeClr val="bg1"/>
                </a:solidFill>
                <a:latin typeface="Gill Sans MT" panose="020B0502020104020203" pitchFamily="34" charset="77"/>
              </a:rPr>
              <a:t>YOUR TEXT HERE</a:t>
            </a:r>
            <a:endParaRPr lang="en-US" dirty="0">
              <a:solidFill>
                <a:schemeClr val="bg1"/>
              </a:solidFill>
            </a:endParaRPr>
          </a:p>
        </p:txBody>
      </p:sp>
    </p:spTree>
    <p:extLst>
      <p:ext uri="{BB962C8B-B14F-4D97-AF65-F5344CB8AC3E}">
        <p14:creationId xmlns:p14="http://schemas.microsoft.com/office/powerpoint/2010/main" val="319385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5" name="Picture 4">
            <a:extLst>
              <a:ext uri="{FF2B5EF4-FFF2-40B4-BE49-F238E27FC236}">
                <a16:creationId xmlns:a16="http://schemas.microsoft.com/office/drawing/2014/main" id="{F1733835-6AEA-AC75-3DB9-C06CB7CB9D9D}"/>
              </a:ext>
            </a:extLst>
          </p:cNvPr>
          <p:cNvPicPr>
            <a:picLocks noChangeAspect="1"/>
          </p:cNvPicPr>
          <p:nvPr/>
        </p:nvPicPr>
        <p:blipFill>
          <a:blip r:embed="rId3"/>
          <a:stretch>
            <a:fillRect/>
          </a:stretch>
        </p:blipFill>
        <p:spPr>
          <a:xfrm>
            <a:off x="5966620" y="-182880"/>
            <a:ext cx="6714906" cy="9501592"/>
          </a:xfrm>
          <a:prstGeom prst="rect">
            <a:avLst/>
          </a:prstGeom>
        </p:spPr>
      </p:pic>
      <p:sp>
        <p:nvSpPr>
          <p:cNvPr id="2" name="Rectangle 1">
            <a:extLst>
              <a:ext uri="{FF2B5EF4-FFF2-40B4-BE49-F238E27FC236}">
                <a16:creationId xmlns:a16="http://schemas.microsoft.com/office/drawing/2014/main" id="{6628EF6A-2FDC-3FB0-FC35-137214AD8514}"/>
              </a:ext>
            </a:extLst>
          </p:cNvPr>
          <p:cNvSpPr/>
          <p:nvPr/>
        </p:nvSpPr>
        <p:spPr>
          <a:xfrm>
            <a:off x="0" y="15503"/>
            <a:ext cx="12611100" cy="1186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Google Shape;96;p2">
            <a:extLst>
              <a:ext uri="{FF2B5EF4-FFF2-40B4-BE49-F238E27FC236}">
                <a16:creationId xmlns:a16="http://schemas.microsoft.com/office/drawing/2014/main" id="{04104262-13F4-E3EB-257D-5317382AC5A0}"/>
              </a:ext>
            </a:extLst>
          </p:cNvPr>
          <p:cNvSpPr txBox="1">
            <a:spLocks/>
          </p:cNvSpPr>
          <p:nvPr/>
        </p:nvSpPr>
        <p:spPr>
          <a:xfrm>
            <a:off x="838200" y="15503"/>
            <a:ext cx="10515600" cy="118654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en-US" b="1" dirty="0">
                <a:solidFill>
                  <a:schemeClr val="bg1"/>
                </a:solidFill>
                <a:latin typeface="Gill Sans MT" panose="020B0502020104020203" pitchFamily="34" charset="77"/>
              </a:rPr>
              <a:t>WHAT ARE HEAT ILLNESSES?</a:t>
            </a:r>
            <a:endParaRPr lang="en-US" dirty="0">
              <a:solidFill>
                <a:schemeClr val="bg1"/>
              </a:solidFill>
            </a:endParaRPr>
          </a:p>
        </p:txBody>
      </p:sp>
      <p:sp>
        <p:nvSpPr>
          <p:cNvPr id="103" name="Google Shape;103;p28"/>
          <p:cNvSpPr txBox="1">
            <a:spLocks noGrp="1"/>
          </p:cNvSpPr>
          <p:nvPr>
            <p:ph type="body" idx="1"/>
          </p:nvPr>
        </p:nvSpPr>
        <p:spPr>
          <a:xfrm>
            <a:off x="838200" y="1202046"/>
            <a:ext cx="5257800" cy="5655953"/>
          </a:xfrm>
          <a:prstGeom prst="rect">
            <a:avLst/>
          </a:prstGeom>
          <a:noFill/>
          <a:ln>
            <a:noFill/>
          </a:ln>
        </p:spPr>
        <p:txBody>
          <a:bodyPr spcFirstLastPara="1" wrap="square" lIns="91425" tIns="45700" rIns="91425" bIns="45700" anchor="ctr" anchorCtr="0">
            <a:normAutofit/>
          </a:bodyPr>
          <a:lstStyle/>
          <a:p>
            <a:pPr marL="0" indent="0">
              <a:spcBef>
                <a:spcPts val="0"/>
              </a:spcBef>
              <a:buSzPct val="108108"/>
              <a:buNone/>
            </a:pPr>
            <a:r>
              <a:rPr lang="en-US" b="1" dirty="0">
                <a:latin typeface="Gill Sans MT" panose="020B0502020104020203" pitchFamily="34" charset="77"/>
              </a:rPr>
              <a:t>Heat illnesses </a:t>
            </a:r>
            <a:r>
              <a:rPr lang="en-US" dirty="0">
                <a:latin typeface="Gill Sans MT" panose="020B0502020104020203" pitchFamily="34" charset="77"/>
              </a:rPr>
              <a:t>are serious medical conditions that occur when our bodies can’t cool down naturally, or when we don’t (or aren’t able to) help them stay cool in high temperatures.</a:t>
            </a:r>
          </a:p>
          <a:p>
            <a:pPr marL="0" lvl="0" indent="0" algn="l" rtl="0">
              <a:lnSpc>
                <a:spcPct val="90000"/>
              </a:lnSpc>
              <a:spcBef>
                <a:spcPts val="0"/>
              </a:spcBef>
              <a:spcAft>
                <a:spcPts val="0"/>
              </a:spcAft>
              <a:buClr>
                <a:schemeClr val="dk1"/>
              </a:buClr>
              <a:buSzPct val="108108"/>
              <a:buNone/>
            </a:pPr>
            <a:endParaRPr lang="en-US" dirty="0">
              <a:latin typeface="Gill Sans MT" panose="020B0502020104020203" pitchFamily="34" charset="77"/>
            </a:endParaRPr>
          </a:p>
          <a:p>
            <a:pPr marL="0" lvl="0" indent="0" algn="l" rtl="0">
              <a:lnSpc>
                <a:spcPct val="90000"/>
              </a:lnSpc>
              <a:spcBef>
                <a:spcPts val="0"/>
              </a:spcBef>
              <a:spcAft>
                <a:spcPts val="0"/>
              </a:spcAft>
              <a:buClr>
                <a:schemeClr val="dk1"/>
              </a:buClr>
              <a:buSzPct val="108108"/>
              <a:buNone/>
            </a:pPr>
            <a:r>
              <a:rPr lang="en-US" dirty="0">
                <a:latin typeface="Gill Sans MT" panose="020B0502020104020203" pitchFamily="34" charset="77"/>
              </a:rPr>
              <a:t>Our bodies try to stay at a safe, constant internal temperature (97.7-99.5°F) to survive.</a:t>
            </a:r>
            <a:endParaRPr dirty="0"/>
          </a:p>
        </p:txBody>
      </p:sp>
      <p:sp>
        <p:nvSpPr>
          <p:cNvPr id="6" name="TextBox 5">
            <a:extLst>
              <a:ext uri="{FF2B5EF4-FFF2-40B4-BE49-F238E27FC236}">
                <a16:creationId xmlns:a16="http://schemas.microsoft.com/office/drawing/2014/main" id="{EDDF9E20-40FE-9381-3F94-0CB7E2F9C014}"/>
              </a:ext>
            </a:extLst>
          </p:cNvPr>
          <p:cNvSpPr txBox="1"/>
          <p:nvPr/>
        </p:nvSpPr>
        <p:spPr>
          <a:xfrm>
            <a:off x="7151571" y="1825625"/>
            <a:ext cx="4427622" cy="840230"/>
          </a:xfrm>
          <a:prstGeom prst="rect">
            <a:avLst/>
          </a:prstGeom>
          <a:noFill/>
        </p:spPr>
        <p:txBody>
          <a:bodyPr wrap="square" rtlCol="0">
            <a:spAutoFit/>
          </a:bodyPr>
          <a:lstStyle/>
          <a:p>
            <a:pPr marL="0" lvl="0" indent="0" algn="l" rtl="0">
              <a:lnSpc>
                <a:spcPct val="90000"/>
              </a:lnSpc>
              <a:spcBef>
                <a:spcPts val="1000"/>
              </a:spcBef>
              <a:spcAft>
                <a:spcPts val="0"/>
              </a:spcAft>
              <a:buClr>
                <a:schemeClr val="dk1"/>
              </a:buClr>
              <a:buSzPct val="108108"/>
              <a:buNone/>
            </a:pPr>
            <a:r>
              <a:rPr lang="en-US" sz="1800" b="1" dirty="0">
                <a:latin typeface="Gill Sans MT" panose="020B0502020104020203" pitchFamily="34" charset="77"/>
              </a:rPr>
              <a:t>WHEN OUR BODIES EXCEED THAT TEMPERATURE, THEY TRY TO COOL DOWN BY: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2" name="Rectangle 1">
            <a:extLst>
              <a:ext uri="{FF2B5EF4-FFF2-40B4-BE49-F238E27FC236}">
                <a16:creationId xmlns:a16="http://schemas.microsoft.com/office/drawing/2014/main" id="{7CBB1DFC-F768-B8B3-47A5-92B17ADA1850}"/>
              </a:ext>
            </a:extLst>
          </p:cNvPr>
          <p:cNvSpPr/>
          <p:nvPr/>
        </p:nvSpPr>
        <p:spPr>
          <a:xfrm>
            <a:off x="0" y="-9625"/>
            <a:ext cx="12192000" cy="1186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96;p2">
            <a:extLst>
              <a:ext uri="{FF2B5EF4-FFF2-40B4-BE49-F238E27FC236}">
                <a16:creationId xmlns:a16="http://schemas.microsoft.com/office/drawing/2014/main" id="{08465C3F-D0D3-C210-6AF7-AE5F1C4BE6CB}"/>
              </a:ext>
            </a:extLst>
          </p:cNvPr>
          <p:cNvSpPr txBox="1">
            <a:spLocks/>
          </p:cNvSpPr>
          <p:nvPr/>
        </p:nvSpPr>
        <p:spPr>
          <a:xfrm>
            <a:off x="357227" y="1"/>
            <a:ext cx="11477546" cy="117691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en-US" sz="4100" b="1" dirty="0">
                <a:solidFill>
                  <a:schemeClr val="bg1"/>
                </a:solidFill>
                <a:latin typeface="Gill Sans MT" panose="020B0502020104020203" pitchFamily="34" charset="77"/>
              </a:rPr>
              <a:t>HEAT ILLNESSES IN SAN DIEGO COUNTY</a:t>
            </a:r>
            <a:endParaRPr lang="en-US" sz="4100" dirty="0">
              <a:solidFill>
                <a:schemeClr val="bg1"/>
              </a:solidFill>
            </a:endParaRPr>
          </a:p>
        </p:txBody>
      </p:sp>
      <p:pic>
        <p:nvPicPr>
          <p:cNvPr id="7" name="Picture 6" descr="Graphical user interface, Teams&#10;&#10;Description automatically generated">
            <a:extLst>
              <a:ext uri="{FF2B5EF4-FFF2-40B4-BE49-F238E27FC236}">
                <a16:creationId xmlns:a16="http://schemas.microsoft.com/office/drawing/2014/main" id="{8E8B495C-6FF8-905D-548B-1E7B8A99FEA3}"/>
              </a:ext>
            </a:extLst>
          </p:cNvPr>
          <p:cNvPicPr>
            <a:picLocks noChangeAspect="1"/>
          </p:cNvPicPr>
          <p:nvPr/>
        </p:nvPicPr>
        <p:blipFill>
          <a:blip r:embed="rId3"/>
          <a:stretch>
            <a:fillRect/>
          </a:stretch>
        </p:blipFill>
        <p:spPr>
          <a:xfrm>
            <a:off x="357227" y="1258943"/>
            <a:ext cx="3939587" cy="5330029"/>
          </a:xfrm>
          <a:prstGeom prst="rect">
            <a:avLst/>
          </a:prstGeom>
        </p:spPr>
      </p:pic>
      <p:sp>
        <p:nvSpPr>
          <p:cNvPr id="6" name="TextBox 5">
            <a:extLst>
              <a:ext uri="{FF2B5EF4-FFF2-40B4-BE49-F238E27FC236}">
                <a16:creationId xmlns:a16="http://schemas.microsoft.com/office/drawing/2014/main" id="{DE237C4C-CF61-CB6D-4D1E-C8AE9C8B4B3C}"/>
              </a:ext>
            </a:extLst>
          </p:cNvPr>
          <p:cNvSpPr txBox="1"/>
          <p:nvPr/>
        </p:nvSpPr>
        <p:spPr>
          <a:xfrm>
            <a:off x="5048079" y="2036263"/>
            <a:ext cx="6278012" cy="3970318"/>
          </a:xfrm>
          <a:prstGeom prst="rect">
            <a:avLst/>
          </a:prstGeom>
          <a:noFill/>
        </p:spPr>
        <p:txBody>
          <a:bodyPr wrap="square" rtlCol="0" anchor="ctr">
            <a:spAutoFit/>
          </a:bodyPr>
          <a:lstStyle/>
          <a:p>
            <a:r>
              <a:rPr lang="en-US" sz="2800" dirty="0">
                <a:solidFill>
                  <a:srgbClr val="000000"/>
                </a:solidFill>
                <a:effectLst/>
                <a:latin typeface="Gill Sans MT" panose="020B0502020104020203" pitchFamily="34" charset="77"/>
              </a:rPr>
              <a:t>A September 2022 heat wave in California lasted for two weeks and was one of the hottest of this duration on record.</a:t>
            </a:r>
          </a:p>
          <a:p>
            <a:endParaRPr lang="en-US" sz="2800" dirty="0">
              <a:solidFill>
                <a:srgbClr val="000000"/>
              </a:solidFill>
              <a:effectLst/>
              <a:latin typeface="Gill Sans MT" panose="020B0502020104020203" pitchFamily="34" charset="77"/>
            </a:endParaRPr>
          </a:p>
          <a:p>
            <a:r>
              <a:rPr lang="en-US" sz="2800" dirty="0">
                <a:solidFill>
                  <a:srgbClr val="000000"/>
                </a:solidFill>
                <a:effectLst/>
                <a:latin typeface="Gill Sans MT" panose="020B0502020104020203" pitchFamily="34" charset="77"/>
              </a:rPr>
              <a:t>One hospital emergency room in San Diego that rarely receives patients with heat illnesses in September reported that it received six in one weekend alone.</a:t>
            </a:r>
            <a:endParaRPr lang="en-US" sz="2800" dirty="0">
              <a:latin typeface="Gill Sans MT" panose="020B0502020104020203" pitchFamily="34" charset="77"/>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6"/>
        <p:cNvGrpSpPr/>
        <p:nvPr/>
      </p:nvGrpSpPr>
      <p:grpSpPr>
        <a:xfrm>
          <a:off x="0" y="0"/>
          <a:ext cx="0" cy="0"/>
          <a:chOff x="0" y="0"/>
          <a:chExt cx="0" cy="0"/>
        </a:xfrm>
      </p:grpSpPr>
      <p:pic>
        <p:nvPicPr>
          <p:cNvPr id="4" name="Picture 3">
            <a:extLst>
              <a:ext uri="{FF2B5EF4-FFF2-40B4-BE49-F238E27FC236}">
                <a16:creationId xmlns:a16="http://schemas.microsoft.com/office/drawing/2014/main" id="{D01B3B67-319A-ED5A-A20A-DFDA87BA7026}"/>
              </a:ext>
            </a:extLst>
          </p:cNvPr>
          <p:cNvPicPr>
            <a:picLocks noChangeAspect="1"/>
          </p:cNvPicPr>
          <p:nvPr/>
        </p:nvPicPr>
        <p:blipFill>
          <a:blip r:embed="rId3"/>
          <a:stretch>
            <a:fillRect/>
          </a:stretch>
        </p:blipFill>
        <p:spPr>
          <a:xfrm>
            <a:off x="0" y="0"/>
            <a:ext cx="12192000" cy="6858000"/>
          </a:xfrm>
          <a:prstGeom prst="rect">
            <a:avLst/>
          </a:prstGeom>
        </p:spPr>
      </p:pic>
      <p:sp>
        <p:nvSpPr>
          <p:cNvPr id="117" name="Google Shape;117;p5"/>
          <p:cNvSpPr txBox="1">
            <a:spLocks noGrp="1"/>
          </p:cNvSpPr>
          <p:nvPr>
            <p:ph type="title"/>
          </p:nvPr>
        </p:nvSpPr>
        <p:spPr>
          <a:xfrm>
            <a:off x="471638" y="1153572"/>
            <a:ext cx="3415596" cy="4461163"/>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Calibri"/>
              <a:buNone/>
            </a:pPr>
            <a:r>
              <a:rPr lang="en-US" sz="2900" b="1" dirty="0">
                <a:solidFill>
                  <a:srgbClr val="FFFFFF"/>
                </a:solidFill>
                <a:latin typeface="Gill Sans MT" panose="020B0502020104020203" pitchFamily="34" charset="77"/>
              </a:rPr>
              <a:t>CONVERSATION </a:t>
            </a:r>
            <a:r>
              <a:rPr lang="en-US" b="1" dirty="0">
                <a:solidFill>
                  <a:srgbClr val="FFFFFF"/>
                </a:solidFill>
                <a:latin typeface="Gill Sans MT" panose="020B0502020104020203" pitchFamily="34" charset="77"/>
              </a:rPr>
              <a:t>STARTER</a:t>
            </a:r>
          </a:p>
        </p:txBody>
      </p:sp>
      <p:sp>
        <p:nvSpPr>
          <p:cNvPr id="118" name="Google Shape;118;p5"/>
          <p:cNvSpPr txBox="1">
            <a:spLocks noGrp="1"/>
          </p:cNvSpPr>
          <p:nvPr>
            <p:ph type="body" idx="1"/>
          </p:nvPr>
        </p:nvSpPr>
        <p:spPr>
          <a:xfrm>
            <a:off x="5814645" y="820616"/>
            <a:ext cx="5369911" cy="5356348"/>
          </a:xfrm>
          <a:prstGeom prst="rect">
            <a:avLst/>
          </a:prstGeom>
        </p:spPr>
        <p:txBody>
          <a:bodyPr spcFirstLastPara="1" lIns="91425" tIns="45700" rIns="91425" bIns="45700" anchor="ctr" anchorCtr="0">
            <a:normAutofit/>
          </a:bodyPr>
          <a:lstStyle/>
          <a:p>
            <a:pPr marL="0" lvl="0" indent="0" rtl="0">
              <a:spcBef>
                <a:spcPts val="0"/>
              </a:spcBef>
              <a:spcAft>
                <a:spcPts val="0"/>
              </a:spcAft>
              <a:buClr>
                <a:schemeClr val="dk1"/>
              </a:buClr>
              <a:buSzPts val="2800"/>
              <a:buNone/>
            </a:pPr>
            <a:r>
              <a:rPr lang="en-US" sz="4000" dirty="0">
                <a:latin typeface="Gill Sans Nova Light" panose="020B0302020104020203" pitchFamily="34" charset="0"/>
              </a:rPr>
              <a:t>Are there people in your community who you think might be at risk for heat illnesses? If so, what do you think are the biggest at-risk groups and why?</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2" name="Rectangle 1">
            <a:extLst>
              <a:ext uri="{FF2B5EF4-FFF2-40B4-BE49-F238E27FC236}">
                <a16:creationId xmlns:a16="http://schemas.microsoft.com/office/drawing/2014/main" id="{CB29CFC8-B6BA-0639-D429-5FE68B48E4B5}"/>
              </a:ext>
            </a:extLst>
          </p:cNvPr>
          <p:cNvSpPr/>
          <p:nvPr/>
        </p:nvSpPr>
        <p:spPr>
          <a:xfrm>
            <a:off x="0" y="0"/>
            <a:ext cx="12192000" cy="1186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Google Shape;96;p2">
            <a:extLst>
              <a:ext uri="{FF2B5EF4-FFF2-40B4-BE49-F238E27FC236}">
                <a16:creationId xmlns:a16="http://schemas.microsoft.com/office/drawing/2014/main" id="{6541359C-35C1-4FF2-99BD-08400D06413C}"/>
              </a:ext>
            </a:extLst>
          </p:cNvPr>
          <p:cNvSpPr txBox="1">
            <a:spLocks/>
          </p:cNvSpPr>
          <p:nvPr/>
        </p:nvSpPr>
        <p:spPr>
          <a:xfrm>
            <a:off x="838200" y="0"/>
            <a:ext cx="10515600" cy="118654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en-US" b="1" dirty="0">
                <a:solidFill>
                  <a:schemeClr val="bg1"/>
                </a:solidFill>
                <a:latin typeface="Gill Sans MT" panose="020B0502020104020203" pitchFamily="34" charset="77"/>
              </a:rPr>
              <a:t>WHO IS AT RISK?</a:t>
            </a:r>
            <a:endParaRPr lang="en-US" dirty="0">
              <a:solidFill>
                <a:schemeClr val="bg1"/>
              </a:solidFill>
            </a:endParaRPr>
          </a:p>
        </p:txBody>
      </p:sp>
      <p:sp>
        <p:nvSpPr>
          <p:cNvPr id="125" name="Google Shape;125;p6"/>
          <p:cNvSpPr txBox="1">
            <a:spLocks noGrp="1"/>
          </p:cNvSpPr>
          <p:nvPr>
            <p:ph type="body" idx="1"/>
          </p:nvPr>
        </p:nvSpPr>
        <p:spPr>
          <a:xfrm>
            <a:off x="838199" y="1459179"/>
            <a:ext cx="7646233" cy="118654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solidFill>
                  <a:schemeClr val="accent2"/>
                </a:solidFill>
                <a:latin typeface="Gill Sans MT" panose="020B0502020104020203" pitchFamily="34" charset="77"/>
              </a:rPr>
              <a:t>Heat Illness can affect anyone, but people in these groups are more at risk:</a:t>
            </a:r>
          </a:p>
        </p:txBody>
      </p:sp>
      <p:sp>
        <p:nvSpPr>
          <p:cNvPr id="4" name="TextBox 3">
            <a:extLst>
              <a:ext uri="{FF2B5EF4-FFF2-40B4-BE49-F238E27FC236}">
                <a16:creationId xmlns:a16="http://schemas.microsoft.com/office/drawing/2014/main" id="{B9CAE34F-88E1-B9E7-515A-16E8701CAA2F}"/>
              </a:ext>
            </a:extLst>
          </p:cNvPr>
          <p:cNvSpPr txBox="1"/>
          <p:nvPr/>
        </p:nvSpPr>
        <p:spPr>
          <a:xfrm>
            <a:off x="838198" y="2378027"/>
            <a:ext cx="5747797" cy="4524315"/>
          </a:xfrm>
          <a:prstGeom prst="rect">
            <a:avLst/>
          </a:prstGeom>
          <a:noFill/>
        </p:spPr>
        <p:txBody>
          <a:bodyPr wrap="square" rtlCol="0">
            <a:spAutoFit/>
          </a:bodyPr>
          <a:lstStyle/>
          <a:p>
            <a:pPr marL="342900" indent="-342900">
              <a:buSzPct val="100000"/>
              <a:buFont typeface="Arial" panose="020B0604020202020204" pitchFamily="34" charset="0"/>
              <a:buChar char="•"/>
            </a:pPr>
            <a:r>
              <a:rPr lang="en-US" sz="2200" dirty="0">
                <a:solidFill>
                  <a:srgbClr val="000000"/>
                </a:solidFill>
                <a:effectLst/>
                <a:latin typeface="Gill Sans MT" panose="020B0502020104020203" pitchFamily="34" charset="77"/>
              </a:rPr>
              <a:t>People who are unhoused or unsheltered</a:t>
            </a:r>
          </a:p>
          <a:p>
            <a:pPr marL="342900" indent="-342900">
              <a:buSzPct val="100000"/>
              <a:buFont typeface="Arial" panose="020B0604020202020204" pitchFamily="34" charset="0"/>
              <a:buChar char="•"/>
            </a:pPr>
            <a:r>
              <a:rPr lang="en-US" sz="2200" dirty="0">
                <a:solidFill>
                  <a:srgbClr val="000000"/>
                </a:solidFill>
                <a:effectLst/>
                <a:latin typeface="Gill Sans MT" panose="020B0502020104020203" pitchFamily="34" charset="77"/>
              </a:rPr>
              <a:t>People with limited resources</a:t>
            </a:r>
          </a:p>
          <a:p>
            <a:pPr marL="342900" indent="-342900">
              <a:buSzPct val="100000"/>
              <a:buFont typeface="Arial" panose="020B0604020202020204" pitchFamily="34" charset="0"/>
              <a:buChar char="•"/>
            </a:pPr>
            <a:r>
              <a:rPr lang="en-US" sz="2200" dirty="0">
                <a:solidFill>
                  <a:srgbClr val="000000"/>
                </a:solidFill>
                <a:effectLst/>
                <a:latin typeface="Gill Sans MT" panose="020B0502020104020203" pitchFamily="34" charset="77"/>
              </a:rPr>
              <a:t>Socially, culturally, linguistically isolated</a:t>
            </a:r>
          </a:p>
          <a:p>
            <a:pPr marL="342900" indent="-342900">
              <a:buSzPct val="100000"/>
              <a:buFont typeface="Arial" panose="020B0604020202020204" pitchFamily="34" charset="0"/>
              <a:buChar char="•"/>
            </a:pPr>
            <a:r>
              <a:rPr lang="en-US" sz="2200" dirty="0">
                <a:solidFill>
                  <a:srgbClr val="000000"/>
                </a:solidFill>
                <a:effectLst/>
                <a:latin typeface="Gill Sans MT" panose="020B0502020104020203" pitchFamily="34" charset="77"/>
              </a:rPr>
              <a:t>People with certain medical conditions</a:t>
            </a:r>
          </a:p>
          <a:p>
            <a:pPr marL="342900" indent="-342900">
              <a:buSzPct val="100000"/>
              <a:buFont typeface="Arial" panose="020B0604020202020204" pitchFamily="34" charset="0"/>
              <a:buChar char="•"/>
            </a:pPr>
            <a:r>
              <a:rPr lang="en-US" sz="2200" dirty="0">
                <a:solidFill>
                  <a:srgbClr val="000000"/>
                </a:solidFill>
                <a:effectLst/>
                <a:latin typeface="Gill Sans MT" panose="020B0502020104020203" pitchFamily="34" charset="77"/>
              </a:rPr>
              <a:t>People taking certain medicines/medications</a:t>
            </a:r>
          </a:p>
          <a:p>
            <a:pPr marL="342900" indent="-342900">
              <a:buSzPct val="100000"/>
              <a:buFont typeface="Arial" panose="020B0604020202020204" pitchFamily="34" charset="0"/>
              <a:buChar char="•"/>
            </a:pPr>
            <a:r>
              <a:rPr lang="en-US" sz="2200" dirty="0">
                <a:solidFill>
                  <a:srgbClr val="000000"/>
                </a:solidFill>
                <a:effectLst/>
                <a:latin typeface="Gill Sans MT" panose="020B0502020104020203" pitchFamily="34" charset="77"/>
              </a:rPr>
              <a:t>People with certain physical disabilities</a:t>
            </a:r>
          </a:p>
          <a:p>
            <a:pPr marL="342900" indent="-342900">
              <a:buSzPct val="100000"/>
              <a:buFont typeface="Arial" panose="020B0604020202020204" pitchFamily="34" charset="0"/>
              <a:buChar char="•"/>
            </a:pPr>
            <a:r>
              <a:rPr lang="en-US" sz="2200" dirty="0">
                <a:solidFill>
                  <a:srgbClr val="000000"/>
                </a:solidFill>
                <a:effectLst/>
                <a:latin typeface="Gill Sans MT" panose="020B0502020104020203" pitchFamily="34" charset="77"/>
              </a:rPr>
              <a:t>Infants and children (&lt;4)</a:t>
            </a:r>
          </a:p>
          <a:p>
            <a:pPr marL="342900" indent="-342900">
              <a:buSzPct val="100000"/>
              <a:buFont typeface="Arial" panose="020B0604020202020204" pitchFamily="34" charset="0"/>
              <a:buChar char="•"/>
            </a:pPr>
            <a:r>
              <a:rPr lang="en-US" sz="2200" dirty="0">
                <a:solidFill>
                  <a:srgbClr val="000000"/>
                </a:solidFill>
                <a:effectLst/>
                <a:latin typeface="Gill Sans MT" panose="020B0502020104020203" pitchFamily="34" charset="77"/>
              </a:rPr>
              <a:t>People who are pregnant and/or nursing</a:t>
            </a:r>
          </a:p>
          <a:p>
            <a:pPr marL="342900" indent="-342900">
              <a:buSzPct val="100000"/>
              <a:buFont typeface="Arial" panose="020B0604020202020204" pitchFamily="34" charset="0"/>
              <a:buChar char="•"/>
            </a:pPr>
            <a:r>
              <a:rPr lang="en-US" sz="2200" dirty="0">
                <a:solidFill>
                  <a:srgbClr val="000000"/>
                </a:solidFill>
                <a:effectLst/>
                <a:latin typeface="Gill Sans MT" panose="020B0502020104020203" pitchFamily="34" charset="77"/>
              </a:rPr>
              <a:t>Older adults (60+)</a:t>
            </a:r>
          </a:p>
          <a:p>
            <a:pPr marL="342900" indent="-342900">
              <a:buSzPct val="100000"/>
              <a:buFont typeface="Arial" panose="020B0604020202020204" pitchFamily="34" charset="0"/>
              <a:buChar char="•"/>
            </a:pPr>
            <a:r>
              <a:rPr lang="en-US" sz="2200" dirty="0">
                <a:solidFill>
                  <a:srgbClr val="000000"/>
                </a:solidFill>
                <a:effectLst/>
                <a:latin typeface="Gill Sans MT" panose="020B0502020104020203" pitchFamily="34" charset="77"/>
              </a:rPr>
              <a:t>Outdoor workers</a:t>
            </a:r>
          </a:p>
          <a:p>
            <a:pPr marL="342900" indent="-342900">
              <a:buSzPct val="100000"/>
              <a:buFont typeface="Arial" panose="020B0604020202020204" pitchFamily="34" charset="0"/>
              <a:buChar char="•"/>
            </a:pPr>
            <a:r>
              <a:rPr lang="en-US" sz="2200" dirty="0">
                <a:solidFill>
                  <a:srgbClr val="000000"/>
                </a:solidFill>
                <a:effectLst/>
                <a:latin typeface="Gill Sans MT" panose="020B0502020104020203" pitchFamily="34" charset="77"/>
              </a:rPr>
              <a:t>People who do outdoor activities/play outdoor sports</a:t>
            </a:r>
          </a:p>
          <a:p>
            <a:pPr marL="342900" indent="-342900">
              <a:buSzPct val="100000"/>
              <a:buFont typeface="Arial" panose="020B0604020202020204" pitchFamily="34" charset="0"/>
              <a:buChar char="•"/>
            </a:pPr>
            <a:endParaRPr lang="en-US" sz="2400" dirty="0">
              <a:solidFill>
                <a:srgbClr val="000000"/>
              </a:solidFill>
              <a:effectLst/>
              <a:latin typeface="Gill Sans MT" panose="020B0502020104020203" pitchFamily="34" charset="77"/>
            </a:endParaRPr>
          </a:p>
        </p:txBody>
      </p:sp>
      <p:pic>
        <p:nvPicPr>
          <p:cNvPr id="7" name="Picture 6">
            <a:extLst>
              <a:ext uri="{FF2B5EF4-FFF2-40B4-BE49-F238E27FC236}">
                <a16:creationId xmlns:a16="http://schemas.microsoft.com/office/drawing/2014/main" id="{A0B01ADD-3F8F-740D-DB64-969B5480D94D}"/>
              </a:ext>
            </a:extLst>
          </p:cNvPr>
          <p:cNvPicPr>
            <a:picLocks noChangeAspect="1"/>
          </p:cNvPicPr>
          <p:nvPr/>
        </p:nvPicPr>
        <p:blipFill>
          <a:blip r:embed="rId3"/>
          <a:stretch>
            <a:fillRect/>
          </a:stretch>
        </p:blipFill>
        <p:spPr>
          <a:xfrm>
            <a:off x="3625956" y="126998"/>
            <a:ext cx="11161856" cy="651108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2" name="Rectangle 1">
            <a:extLst>
              <a:ext uri="{FF2B5EF4-FFF2-40B4-BE49-F238E27FC236}">
                <a16:creationId xmlns:a16="http://schemas.microsoft.com/office/drawing/2014/main" id="{C1493E68-C6CA-2777-1FEF-106097ECA6A1}"/>
              </a:ext>
            </a:extLst>
          </p:cNvPr>
          <p:cNvSpPr/>
          <p:nvPr/>
        </p:nvSpPr>
        <p:spPr>
          <a:xfrm>
            <a:off x="0" y="0"/>
            <a:ext cx="12192000" cy="1186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Google Shape;96;p2">
            <a:extLst>
              <a:ext uri="{FF2B5EF4-FFF2-40B4-BE49-F238E27FC236}">
                <a16:creationId xmlns:a16="http://schemas.microsoft.com/office/drawing/2014/main" id="{BD9953C4-5E12-F28E-30A8-8E11647C4D1C}"/>
              </a:ext>
            </a:extLst>
          </p:cNvPr>
          <p:cNvSpPr txBox="1">
            <a:spLocks/>
          </p:cNvSpPr>
          <p:nvPr/>
        </p:nvSpPr>
        <p:spPr>
          <a:xfrm>
            <a:off x="838200" y="0"/>
            <a:ext cx="10515600" cy="118654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en-US" b="1" dirty="0">
                <a:solidFill>
                  <a:schemeClr val="bg1"/>
                </a:solidFill>
                <a:latin typeface="Gill Sans MT" panose="020B0502020104020203" pitchFamily="34" charset="77"/>
              </a:rPr>
              <a:t>3 TYPES OF HEAT ILLNESSES</a:t>
            </a:r>
            <a:endParaRPr lang="en-US" dirty="0">
              <a:solidFill>
                <a:schemeClr val="bg1"/>
              </a:solidFill>
            </a:endParaRPr>
          </a:p>
        </p:txBody>
      </p:sp>
      <p:sp>
        <p:nvSpPr>
          <p:cNvPr id="132" name="Google Shape;132;p4"/>
          <p:cNvSpPr txBox="1">
            <a:spLocks noGrp="1"/>
          </p:cNvSpPr>
          <p:nvPr>
            <p:ph type="body" idx="1"/>
          </p:nvPr>
        </p:nvSpPr>
        <p:spPr>
          <a:xfrm>
            <a:off x="838200" y="1440563"/>
            <a:ext cx="10515600" cy="5417436"/>
          </a:xfrm>
          <a:prstGeom prst="rect">
            <a:avLst/>
          </a:prstGeom>
          <a:noFill/>
          <a:ln>
            <a:noFill/>
          </a:ln>
        </p:spPr>
        <p:txBody>
          <a:bodyPr spcFirstLastPara="1" wrap="square" lIns="91425" tIns="45700" rIns="91425" bIns="45700" anchor="t" anchorCtr="0">
            <a:normAutofit/>
          </a:bodyPr>
          <a:lstStyle/>
          <a:p>
            <a:pPr marL="742950" indent="-742950">
              <a:spcBef>
                <a:spcPts val="0"/>
              </a:spcBef>
              <a:buClr>
                <a:schemeClr val="accent2"/>
              </a:buClr>
              <a:buSzPts val="2800"/>
              <a:buFont typeface="+mj-lt"/>
              <a:buAutoNum type="arabicPeriod"/>
            </a:pPr>
            <a:r>
              <a:rPr lang="en-US" sz="3600" b="1" dirty="0">
                <a:solidFill>
                  <a:srgbClr val="FFC000"/>
                </a:solidFill>
                <a:latin typeface="Gill Sans MT" panose="020B0502020104020203" pitchFamily="34" charset="77"/>
              </a:rPr>
              <a:t>Heat cramps – mild</a:t>
            </a:r>
            <a:endParaRPr sz="3600" b="1" dirty="0">
              <a:solidFill>
                <a:srgbClr val="FFC000"/>
              </a:solidFill>
              <a:latin typeface="Gill Sans MT" panose="020B0502020104020203" pitchFamily="34" charset="77"/>
            </a:endParaRPr>
          </a:p>
          <a:p>
            <a:pPr marL="742950" indent="-742950">
              <a:buClr>
                <a:schemeClr val="accent2"/>
              </a:buClr>
              <a:buSzPts val="2800"/>
              <a:buFont typeface="+mj-lt"/>
              <a:buAutoNum type="arabicPeriod"/>
            </a:pPr>
            <a:r>
              <a:rPr lang="en-US" sz="3600" b="1" dirty="0">
                <a:solidFill>
                  <a:srgbClr val="C4161C"/>
                </a:solidFill>
                <a:latin typeface="Gill Sans MT" panose="020B0502020104020203" pitchFamily="34" charset="77"/>
              </a:rPr>
              <a:t>Heat exhaustion – moderate</a:t>
            </a:r>
            <a:endParaRPr sz="3600" b="1" dirty="0">
              <a:solidFill>
                <a:srgbClr val="C4161C"/>
              </a:solidFill>
              <a:latin typeface="Gill Sans MT" panose="020B0502020104020203" pitchFamily="34" charset="77"/>
            </a:endParaRPr>
          </a:p>
          <a:p>
            <a:pPr marL="742950" indent="-742950">
              <a:buClr>
                <a:schemeClr val="accent2"/>
              </a:buClr>
              <a:buSzPts val="2800"/>
              <a:buFont typeface="+mj-lt"/>
              <a:buAutoNum type="arabicPeriod"/>
            </a:pPr>
            <a:r>
              <a:rPr lang="en-US" sz="3600" b="1" dirty="0">
                <a:solidFill>
                  <a:srgbClr val="8B2300"/>
                </a:solidFill>
                <a:latin typeface="Gill Sans MT" panose="020B0502020104020203" pitchFamily="34" charset="77"/>
              </a:rPr>
              <a:t>Heat stroke – severe </a:t>
            </a:r>
            <a:endParaRPr sz="3600" b="1" dirty="0">
              <a:solidFill>
                <a:srgbClr val="8B2300"/>
              </a:solidFill>
              <a:latin typeface="Gill Sans MT" panose="020B0502020104020203" pitchFamily="34" charset="77"/>
            </a:endParaRPr>
          </a:p>
          <a:p>
            <a:pPr marL="228600" lvl="0" indent="-50800" algn="l" rtl="0">
              <a:lnSpc>
                <a:spcPct val="90000"/>
              </a:lnSpc>
              <a:spcBef>
                <a:spcPts val="1000"/>
              </a:spcBef>
              <a:spcAft>
                <a:spcPts val="0"/>
              </a:spcAft>
              <a:buClr>
                <a:schemeClr val="dk1"/>
              </a:buClr>
              <a:buSzPts val="2800"/>
              <a:buNone/>
            </a:pPr>
            <a:endParaRPr dirty="0">
              <a:latin typeface="Gill Sans MT" panose="020B0502020104020203" pitchFamily="34" charset="77"/>
            </a:endParaRPr>
          </a:p>
          <a:p>
            <a:pPr marL="0" lvl="0" indent="0" algn="l" rtl="0">
              <a:lnSpc>
                <a:spcPct val="90000"/>
              </a:lnSpc>
              <a:spcBef>
                <a:spcPts val="1000"/>
              </a:spcBef>
              <a:spcAft>
                <a:spcPts val="0"/>
              </a:spcAft>
              <a:buClr>
                <a:schemeClr val="dk1"/>
              </a:buClr>
              <a:buSzPts val="2800"/>
              <a:buNone/>
            </a:pPr>
            <a:r>
              <a:rPr lang="en-US" dirty="0">
                <a:latin typeface="Gill Sans MT" panose="020B0502020104020203" pitchFamily="34" charset="77"/>
              </a:rPr>
              <a:t>Any heat illness is </a:t>
            </a:r>
            <a:r>
              <a:rPr lang="en-US" b="1" dirty="0">
                <a:solidFill>
                  <a:schemeClr val="accent2"/>
                </a:solidFill>
                <a:latin typeface="Gill Sans MT" panose="020B0502020104020203" pitchFamily="34" charset="77"/>
              </a:rPr>
              <a:t>PREVENTABLE</a:t>
            </a:r>
            <a:r>
              <a:rPr lang="en-US" dirty="0">
                <a:latin typeface="Gill Sans MT" panose="020B0502020104020203" pitchFamily="34" charset="77"/>
              </a:rPr>
              <a:t>.</a:t>
            </a:r>
            <a:br>
              <a:rPr lang="en-US" dirty="0">
                <a:latin typeface="Gill Sans MT" panose="020B0502020104020203" pitchFamily="34" charset="77"/>
              </a:rPr>
            </a:br>
            <a:endParaRPr dirty="0">
              <a:latin typeface="Gill Sans MT" panose="020B0502020104020203" pitchFamily="34" charset="77"/>
            </a:endParaRPr>
          </a:p>
          <a:p>
            <a:pPr marL="0" lvl="0" indent="0" algn="l" rtl="0">
              <a:lnSpc>
                <a:spcPct val="90000"/>
              </a:lnSpc>
              <a:spcBef>
                <a:spcPts val="1000"/>
              </a:spcBef>
              <a:spcAft>
                <a:spcPts val="0"/>
              </a:spcAft>
              <a:buClr>
                <a:schemeClr val="dk1"/>
              </a:buClr>
              <a:buSzPts val="2800"/>
              <a:buNone/>
            </a:pPr>
            <a:r>
              <a:rPr lang="en-US" dirty="0">
                <a:latin typeface="Gill Sans MT" panose="020B0502020104020203" pitchFamily="34" charset="77"/>
              </a:rPr>
              <a:t>But if not treated, heat cramps can turn into to heat exhaustion, heat exhaustion can turn into to heat stroke, and heat stroke can be fatal. </a:t>
            </a:r>
            <a:br>
              <a:rPr lang="en-US" dirty="0">
                <a:latin typeface="Gill Sans MT" panose="020B0502020104020203" pitchFamily="34" charset="77"/>
              </a:rPr>
            </a:br>
            <a:endParaRPr dirty="0">
              <a:latin typeface="Gill Sans MT" panose="020B0502020104020203" pitchFamily="34" charset="77"/>
            </a:endParaRPr>
          </a:p>
          <a:p>
            <a:pPr marL="0" lvl="0" indent="0" algn="l" rtl="0">
              <a:lnSpc>
                <a:spcPct val="90000"/>
              </a:lnSpc>
              <a:spcBef>
                <a:spcPts val="1000"/>
              </a:spcBef>
              <a:spcAft>
                <a:spcPts val="0"/>
              </a:spcAft>
              <a:buClr>
                <a:schemeClr val="dk1"/>
              </a:buClr>
              <a:buSzPts val="2800"/>
              <a:buNone/>
            </a:pPr>
            <a:r>
              <a:rPr lang="en-US" dirty="0">
                <a:latin typeface="Gill Sans MT" panose="020B0502020104020203" pitchFamily="34" charset="77"/>
              </a:rPr>
              <a:t>So, it is important to treat the signs of heat illness </a:t>
            </a:r>
            <a:r>
              <a:rPr lang="en-US" b="1" dirty="0">
                <a:solidFill>
                  <a:schemeClr val="accent2"/>
                </a:solidFill>
                <a:latin typeface="Gill Sans MT" panose="020B0502020104020203" pitchFamily="34" charset="77"/>
              </a:rPr>
              <a:t>EARLY</a:t>
            </a:r>
            <a:r>
              <a:rPr lang="en-US" dirty="0">
                <a:latin typeface="Gill Sans MT" panose="020B0502020104020203" pitchFamily="34" charset="77"/>
              </a:rPr>
              <a:t>.</a:t>
            </a:r>
            <a:endParaRPr dirty="0">
              <a:latin typeface="Gill Sans MT" panose="020B0502020104020203" pitchFamily="34" charset="77"/>
            </a:endParaRPr>
          </a:p>
        </p:txBody>
      </p:sp>
      <p:pic>
        <p:nvPicPr>
          <p:cNvPr id="7" name="Picture 6">
            <a:extLst>
              <a:ext uri="{FF2B5EF4-FFF2-40B4-BE49-F238E27FC236}">
                <a16:creationId xmlns:a16="http://schemas.microsoft.com/office/drawing/2014/main" id="{A1EA66FA-5EA0-FAD7-38FF-B2D8771B1621}"/>
              </a:ext>
            </a:extLst>
          </p:cNvPr>
          <p:cNvPicPr>
            <a:picLocks noChangeAspect="1"/>
          </p:cNvPicPr>
          <p:nvPr/>
        </p:nvPicPr>
        <p:blipFill>
          <a:blip r:embed="rId3"/>
          <a:stretch>
            <a:fillRect/>
          </a:stretch>
        </p:blipFill>
        <p:spPr>
          <a:xfrm>
            <a:off x="6452132" y="379659"/>
            <a:ext cx="7459437" cy="435133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9" name="Picture 8">
            <a:extLst>
              <a:ext uri="{FF2B5EF4-FFF2-40B4-BE49-F238E27FC236}">
                <a16:creationId xmlns:a16="http://schemas.microsoft.com/office/drawing/2014/main" id="{81ADD074-B648-57AA-4A5E-8B40C9AA0A39}"/>
              </a:ext>
            </a:extLst>
          </p:cNvPr>
          <p:cNvPicPr>
            <a:picLocks noChangeAspect="1"/>
          </p:cNvPicPr>
          <p:nvPr/>
        </p:nvPicPr>
        <p:blipFill>
          <a:blip r:embed="rId3"/>
          <a:stretch>
            <a:fillRect/>
          </a:stretch>
        </p:blipFill>
        <p:spPr>
          <a:xfrm>
            <a:off x="7167555" y="564416"/>
            <a:ext cx="4846643" cy="6858000"/>
          </a:xfrm>
          <a:prstGeom prst="rect">
            <a:avLst/>
          </a:prstGeom>
        </p:spPr>
      </p:pic>
      <p:sp>
        <p:nvSpPr>
          <p:cNvPr id="2" name="Rectangle 1">
            <a:extLst>
              <a:ext uri="{FF2B5EF4-FFF2-40B4-BE49-F238E27FC236}">
                <a16:creationId xmlns:a16="http://schemas.microsoft.com/office/drawing/2014/main" id="{D04604E7-E857-E5C1-0B79-D5A1968FBF2D}"/>
              </a:ext>
            </a:extLst>
          </p:cNvPr>
          <p:cNvSpPr/>
          <p:nvPr/>
        </p:nvSpPr>
        <p:spPr>
          <a:xfrm>
            <a:off x="0" y="0"/>
            <a:ext cx="12192000" cy="1186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Google Shape;96;p2">
            <a:extLst>
              <a:ext uri="{FF2B5EF4-FFF2-40B4-BE49-F238E27FC236}">
                <a16:creationId xmlns:a16="http://schemas.microsoft.com/office/drawing/2014/main" id="{149C0DD6-F18B-9BCF-F47A-7949AF41FA6F}"/>
              </a:ext>
            </a:extLst>
          </p:cNvPr>
          <p:cNvSpPr txBox="1">
            <a:spLocks/>
          </p:cNvSpPr>
          <p:nvPr/>
        </p:nvSpPr>
        <p:spPr>
          <a:xfrm>
            <a:off x="838199" y="0"/>
            <a:ext cx="10903527" cy="1186541"/>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en-US" b="1" dirty="0">
                <a:solidFill>
                  <a:srgbClr val="FFC000"/>
                </a:solidFill>
                <a:latin typeface="Gill Sans MT" panose="020B0502020104020203" pitchFamily="34" charset="77"/>
              </a:rPr>
              <a:t>HEAT CRAMPS</a:t>
            </a:r>
            <a:endParaRPr lang="en-US" dirty="0">
              <a:solidFill>
                <a:srgbClr val="FFC000"/>
              </a:solidFill>
            </a:endParaRPr>
          </a:p>
        </p:txBody>
      </p:sp>
      <p:sp>
        <p:nvSpPr>
          <p:cNvPr id="139" name="Google Shape;139;p7"/>
          <p:cNvSpPr txBox="1">
            <a:spLocks noGrp="1"/>
          </p:cNvSpPr>
          <p:nvPr>
            <p:ph type="body" idx="1"/>
          </p:nvPr>
        </p:nvSpPr>
        <p:spPr>
          <a:xfrm>
            <a:off x="838199" y="1186542"/>
            <a:ext cx="5782733" cy="5671457"/>
          </a:xfrm>
          <a:prstGeom prst="rect">
            <a:avLst/>
          </a:prstGeom>
          <a:noFill/>
          <a:ln>
            <a:noFill/>
          </a:ln>
        </p:spPr>
        <p:txBody>
          <a:bodyPr spcFirstLastPara="1" wrap="square" lIns="91425" tIns="45700" rIns="91425" bIns="45700" anchor="ctr" anchorCtr="0">
            <a:normAutofit/>
          </a:bodyPr>
          <a:lstStyle/>
          <a:p>
            <a:pPr marL="0" indent="0">
              <a:spcBef>
                <a:spcPts val="0"/>
              </a:spcBef>
              <a:buSzPts val="2800"/>
              <a:buNone/>
            </a:pPr>
            <a:r>
              <a:rPr lang="en-US" b="1" dirty="0">
                <a:solidFill>
                  <a:srgbClr val="FFC000"/>
                </a:solidFill>
                <a:latin typeface="Gill Sans MT" panose="020B0502020104020203" pitchFamily="34" charset="77"/>
              </a:rPr>
              <a:t>DEFINITION</a:t>
            </a:r>
            <a:r>
              <a:rPr lang="en-US" sz="2800" b="1" dirty="0">
                <a:solidFill>
                  <a:srgbClr val="FFC000"/>
                </a:solidFill>
                <a:latin typeface="Gill Sans MT" panose="020B0502020104020203" pitchFamily="34" charset="77"/>
              </a:rPr>
              <a:t>:</a:t>
            </a:r>
            <a:endParaRPr lang="en-US" sz="2800" dirty="0">
              <a:solidFill>
                <a:srgbClr val="FFC000"/>
              </a:solidFill>
            </a:endParaRPr>
          </a:p>
          <a:p>
            <a:pPr marL="0" lvl="0" indent="0" algn="l" rtl="0">
              <a:lnSpc>
                <a:spcPct val="90000"/>
              </a:lnSpc>
              <a:spcBef>
                <a:spcPts val="0"/>
              </a:spcBef>
              <a:spcAft>
                <a:spcPts val="0"/>
              </a:spcAft>
              <a:buClr>
                <a:schemeClr val="dk1"/>
              </a:buClr>
              <a:buSzPts val="2800"/>
              <a:buNone/>
            </a:pPr>
            <a:r>
              <a:rPr lang="en-US" b="1" dirty="0">
                <a:latin typeface="Gill Sans MT" panose="020B0502020104020203" pitchFamily="34" charset="77"/>
              </a:rPr>
              <a:t>Heat cramps </a:t>
            </a:r>
            <a:r>
              <a:rPr lang="en-US" dirty="0">
                <a:latin typeface="Gill Sans MT" panose="020B0502020104020203" pitchFamily="34" charset="77"/>
              </a:rPr>
              <a:t>are the </a:t>
            </a:r>
            <a:r>
              <a:rPr lang="en-US" dirty="0">
                <a:solidFill>
                  <a:srgbClr val="FFC000"/>
                </a:solidFill>
                <a:latin typeface="Gill Sans MT" panose="020B0502020104020203" pitchFamily="34" charset="77"/>
              </a:rPr>
              <a:t>mildest of the heat illnesses.</a:t>
            </a:r>
            <a:r>
              <a:rPr lang="en-US" dirty="0">
                <a:latin typeface="Gill Sans MT" panose="020B0502020104020203" pitchFamily="34" charset="77"/>
              </a:rPr>
              <a:t> They can happen when a person sweats a lot while working or exercising in high heat. Sweating causes the body to lose salt and water. Low levels of salt in the muscles can cause painful cramps.</a:t>
            </a:r>
          </a:p>
        </p:txBody>
      </p:sp>
      <p:sp>
        <p:nvSpPr>
          <p:cNvPr id="7" name="TextBox 6">
            <a:extLst>
              <a:ext uri="{FF2B5EF4-FFF2-40B4-BE49-F238E27FC236}">
                <a16:creationId xmlns:a16="http://schemas.microsoft.com/office/drawing/2014/main" id="{539CE952-1A2B-048D-2E2B-B1D7EE9FE54C}"/>
              </a:ext>
            </a:extLst>
          </p:cNvPr>
          <p:cNvSpPr txBox="1"/>
          <p:nvPr/>
        </p:nvSpPr>
        <p:spPr>
          <a:xfrm>
            <a:off x="7348414" y="1820222"/>
            <a:ext cx="4665784" cy="738664"/>
          </a:xfrm>
          <a:prstGeom prst="rect">
            <a:avLst/>
          </a:prstGeom>
          <a:noFill/>
        </p:spPr>
        <p:txBody>
          <a:bodyPr wrap="square" rtlCol="0">
            <a:spAutoFit/>
          </a:bodyPr>
          <a:lstStyle/>
          <a:p>
            <a:r>
              <a:rPr lang="en-US" sz="2800" b="1" dirty="0">
                <a:solidFill>
                  <a:srgbClr val="FFC000"/>
                </a:solidFill>
                <a:latin typeface="Gill Sans MT" panose="020B0502020104020203" pitchFamily="34" charset="77"/>
              </a:rPr>
              <a:t>SYMPTOMS:</a:t>
            </a:r>
            <a:endParaRPr lang="en-US" sz="2800" dirty="0">
              <a:solidFill>
                <a:srgbClr val="FFC000"/>
              </a:solidFill>
            </a:endParaRPr>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5" name="Picture 4">
            <a:extLst>
              <a:ext uri="{FF2B5EF4-FFF2-40B4-BE49-F238E27FC236}">
                <a16:creationId xmlns:a16="http://schemas.microsoft.com/office/drawing/2014/main" id="{C878C15D-0F05-B978-E2C5-93FCC5CDA54B}"/>
              </a:ext>
            </a:extLst>
          </p:cNvPr>
          <p:cNvPicPr>
            <a:picLocks noChangeAspect="1"/>
          </p:cNvPicPr>
          <p:nvPr/>
        </p:nvPicPr>
        <p:blipFill>
          <a:blip r:embed="rId3"/>
          <a:stretch>
            <a:fillRect/>
          </a:stretch>
        </p:blipFill>
        <p:spPr>
          <a:xfrm>
            <a:off x="4419600" y="1189625"/>
            <a:ext cx="7772400" cy="5668375"/>
          </a:xfrm>
          <a:prstGeom prst="rect">
            <a:avLst/>
          </a:prstGeom>
        </p:spPr>
      </p:pic>
      <p:sp>
        <p:nvSpPr>
          <p:cNvPr id="2" name="Rectangle 1">
            <a:extLst>
              <a:ext uri="{FF2B5EF4-FFF2-40B4-BE49-F238E27FC236}">
                <a16:creationId xmlns:a16="http://schemas.microsoft.com/office/drawing/2014/main" id="{5816034E-7AA0-70A3-CD15-789760A427CB}"/>
              </a:ext>
            </a:extLst>
          </p:cNvPr>
          <p:cNvSpPr/>
          <p:nvPr/>
        </p:nvSpPr>
        <p:spPr>
          <a:xfrm>
            <a:off x="0" y="0"/>
            <a:ext cx="12192000" cy="1186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Google Shape;96;p2">
            <a:extLst>
              <a:ext uri="{FF2B5EF4-FFF2-40B4-BE49-F238E27FC236}">
                <a16:creationId xmlns:a16="http://schemas.microsoft.com/office/drawing/2014/main" id="{710E6018-228F-BA17-8BBA-C5EFD6F4B905}"/>
              </a:ext>
            </a:extLst>
          </p:cNvPr>
          <p:cNvSpPr txBox="1">
            <a:spLocks/>
          </p:cNvSpPr>
          <p:nvPr/>
        </p:nvSpPr>
        <p:spPr>
          <a:xfrm>
            <a:off x="838199" y="1"/>
            <a:ext cx="10903527" cy="118346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en-US" b="1" dirty="0">
                <a:solidFill>
                  <a:srgbClr val="FFC000"/>
                </a:solidFill>
                <a:latin typeface="Gill Sans MT" panose="020B0502020104020203" pitchFamily="34" charset="77"/>
              </a:rPr>
              <a:t>HEAT CRAMPS: </a:t>
            </a:r>
            <a:r>
              <a:rPr lang="en-US" b="1" dirty="0">
                <a:solidFill>
                  <a:schemeClr val="bg1"/>
                </a:solidFill>
                <a:latin typeface="Gill Sans MT" panose="020B0502020104020203" pitchFamily="34" charset="77"/>
              </a:rPr>
              <a:t>Treatment</a:t>
            </a:r>
            <a:endParaRPr lang="en-US" dirty="0">
              <a:solidFill>
                <a:schemeClr val="bg1"/>
              </a:solidFill>
            </a:endParaRPr>
          </a:p>
        </p:txBody>
      </p:sp>
      <p:sp>
        <p:nvSpPr>
          <p:cNvPr id="146" name="Google Shape;146;p8"/>
          <p:cNvSpPr txBox="1">
            <a:spLocks noGrp="1"/>
          </p:cNvSpPr>
          <p:nvPr>
            <p:ph type="body" idx="1"/>
          </p:nvPr>
        </p:nvSpPr>
        <p:spPr>
          <a:xfrm>
            <a:off x="838200" y="1186542"/>
            <a:ext cx="5382718" cy="567145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None/>
            </a:pPr>
            <a:r>
              <a:rPr lang="en-US" b="1" dirty="0">
                <a:solidFill>
                  <a:srgbClr val="FFC000"/>
                </a:solidFill>
                <a:latin typeface="Gill Sans MT" panose="020B0502020104020203" pitchFamily="34" charset="77"/>
              </a:rPr>
              <a:t>If someone is having heat cramps, here is what they </a:t>
            </a:r>
          </a:p>
          <a:p>
            <a:pPr marL="0" lvl="0" indent="0" algn="l" rtl="0">
              <a:lnSpc>
                <a:spcPct val="90000"/>
              </a:lnSpc>
              <a:spcBef>
                <a:spcPts val="0"/>
              </a:spcBef>
              <a:spcAft>
                <a:spcPts val="0"/>
              </a:spcAft>
              <a:buClr>
                <a:schemeClr val="dk1"/>
              </a:buClr>
              <a:buSzPts val="2800"/>
              <a:buNone/>
            </a:pPr>
            <a:r>
              <a:rPr lang="en-US" b="1" dirty="0">
                <a:solidFill>
                  <a:srgbClr val="FFC000"/>
                </a:solidFill>
                <a:latin typeface="Gill Sans MT" panose="020B0502020104020203" pitchFamily="34" charset="77"/>
              </a:rPr>
              <a:t>should do:</a:t>
            </a:r>
          </a:p>
          <a:p>
            <a:pPr lvl="0" indent="-457200" algn="l" rtl="0">
              <a:lnSpc>
                <a:spcPct val="90000"/>
              </a:lnSpc>
              <a:spcBef>
                <a:spcPts val="0"/>
              </a:spcBef>
              <a:spcAft>
                <a:spcPts val="0"/>
              </a:spcAft>
              <a:buClr>
                <a:schemeClr val="tx1"/>
              </a:buClr>
              <a:buSzPct val="100000"/>
              <a:buFont typeface="Arial" panose="020B0604020202020204" pitchFamily="34" charset="0"/>
              <a:buChar char="•"/>
            </a:pPr>
            <a:r>
              <a:rPr lang="en-US" dirty="0">
                <a:latin typeface="Gill Sans MT" panose="020B0502020104020203" pitchFamily="34" charset="77"/>
              </a:rPr>
              <a:t>Stop activity for a few hours</a:t>
            </a:r>
          </a:p>
          <a:p>
            <a:pPr lvl="0" indent="-457200" algn="l" rtl="0">
              <a:lnSpc>
                <a:spcPct val="90000"/>
              </a:lnSpc>
              <a:spcBef>
                <a:spcPts val="0"/>
              </a:spcBef>
              <a:spcAft>
                <a:spcPts val="0"/>
              </a:spcAft>
              <a:buClr>
                <a:schemeClr val="tx1"/>
              </a:buClr>
              <a:buSzPct val="100000"/>
              <a:buFont typeface="Arial" panose="020B0604020202020204" pitchFamily="34" charset="0"/>
              <a:buChar char="•"/>
            </a:pPr>
            <a:r>
              <a:rPr lang="en-US" dirty="0">
                <a:latin typeface="Gill Sans MT" panose="020B0502020104020203" pitchFamily="34" charset="77"/>
              </a:rPr>
              <a:t>Move to a cooler location</a:t>
            </a:r>
          </a:p>
          <a:p>
            <a:pPr lvl="0" indent="-457200" algn="l" rtl="0">
              <a:lnSpc>
                <a:spcPct val="90000"/>
              </a:lnSpc>
              <a:spcBef>
                <a:spcPts val="0"/>
              </a:spcBef>
              <a:spcAft>
                <a:spcPts val="0"/>
              </a:spcAft>
              <a:buClr>
                <a:schemeClr val="tx1"/>
              </a:buClr>
              <a:buSzPct val="100000"/>
              <a:buFont typeface="Arial" panose="020B0604020202020204" pitchFamily="34" charset="0"/>
              <a:buChar char="•"/>
            </a:pPr>
            <a:r>
              <a:rPr lang="en-US" dirty="0">
                <a:latin typeface="Gill Sans MT" panose="020B0502020104020203" pitchFamily="34" charset="77"/>
              </a:rPr>
              <a:t>Drink water, clear juice, or a sports drink</a:t>
            </a:r>
          </a:p>
          <a:p>
            <a:pPr lvl="0" indent="-457200" algn="l" rtl="0">
              <a:lnSpc>
                <a:spcPct val="90000"/>
              </a:lnSpc>
              <a:spcBef>
                <a:spcPts val="0"/>
              </a:spcBef>
              <a:spcAft>
                <a:spcPts val="0"/>
              </a:spcAft>
              <a:buClr>
                <a:schemeClr val="tx1"/>
              </a:buClr>
              <a:buSzPct val="100000"/>
              <a:buFont typeface="Arial" panose="020B0604020202020204" pitchFamily="34" charset="0"/>
              <a:buChar char="•"/>
            </a:pPr>
            <a:r>
              <a:rPr lang="en-US" dirty="0">
                <a:latin typeface="Gill Sans MT" panose="020B0502020104020203" pitchFamily="34" charset="77"/>
              </a:rPr>
              <a:t>Call the doctor if cramps don’t go away within one hour</a:t>
            </a:r>
            <a:endParaRPr dirty="0">
              <a:latin typeface="Gill Sans MT" panose="020B0502020104020203" pitchFamily="34" charset="77"/>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DEBF6ADC104247B3E2B6C7763199BC" ma:contentTypeVersion="16" ma:contentTypeDescription="Create a new document." ma:contentTypeScope="" ma:versionID="a2e878631181b3be5b857df49045c5a8">
  <xsd:schema xmlns:xsd="http://www.w3.org/2001/XMLSchema" xmlns:xs="http://www.w3.org/2001/XMLSchema" xmlns:p="http://schemas.microsoft.com/office/2006/metadata/properties" xmlns:ns2="c6c8f678-ab9e-4f19-89e1-d6e4324e6d53" xmlns:ns3="2d3b1f8b-28e4-49e5-8fb0-80a37a78ab17" targetNamespace="http://schemas.microsoft.com/office/2006/metadata/properties" ma:root="true" ma:fieldsID="b5e70bf8abaa1947c296ed33de3d06f3" ns2:_="" ns3:_="">
    <xsd:import namespace="c6c8f678-ab9e-4f19-89e1-d6e4324e6d53"/>
    <xsd:import namespace="2d3b1f8b-28e4-49e5-8fb0-80a37a78ab1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c8f678-ab9e-4f19-89e1-d6e4324e6d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b8cc222-65fd-42cc-aeaa-058f903907f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d3b1f8b-28e4-49e5-8fb0-80a37a78ab1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c4722d1-7716-4000-92ac-8d132ce25399}" ma:internalName="TaxCatchAll" ma:showField="CatchAllData" ma:web="2d3b1f8b-28e4-49e5-8fb0-80a37a78ab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DB506BC-C1CF-4229-9E25-6E49F329781A}"/>
</file>

<file path=customXml/itemProps2.xml><?xml version="1.0" encoding="utf-8"?>
<ds:datastoreItem xmlns:ds="http://schemas.openxmlformats.org/officeDocument/2006/customXml" ds:itemID="{E4E5743F-7971-41A6-B617-40A88776DFF8}"/>
</file>

<file path=docProps/app.xml><?xml version="1.0" encoding="utf-8"?>
<Properties xmlns="http://schemas.openxmlformats.org/officeDocument/2006/extended-properties" xmlns:vt="http://schemas.openxmlformats.org/officeDocument/2006/docPropsVTypes">
  <TotalTime>1770</TotalTime>
  <Words>1900</Words>
  <Application>Microsoft Office PowerPoint</Application>
  <PresentationFormat>Widescreen</PresentationFormat>
  <Paragraphs>187</Paragraphs>
  <Slides>20</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Gill Sans</vt:lpstr>
      <vt:lpstr>Gill Sans MT</vt:lpstr>
      <vt:lpstr>Gill Sans Nova Light</vt:lpstr>
      <vt:lpstr>Wingdings</vt:lpstr>
      <vt:lpstr>Office Theme</vt:lpstr>
      <vt:lpstr>HEAT ILLNESSES: What Are They &amp; How  Do You Treat Them?</vt:lpstr>
      <vt:lpstr>OBJECTIVES</vt:lpstr>
      <vt:lpstr>PowerPoint Presentation</vt:lpstr>
      <vt:lpstr>PowerPoint Presentation</vt:lpstr>
      <vt:lpstr>CONVERSATION STARTER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CONVERSATION STARTER</vt:lpstr>
      <vt:lpstr>PowerPoint Presentation</vt:lpstr>
      <vt:lpstr>PowerPoint Presentation</vt:lpstr>
      <vt:lpstr>SUMMARY</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Heat Illnesses: What are they and how do you treat them?</dc:title>
  <dc:creator>Kristin VanderMolen</dc:creator>
  <cp:lastModifiedBy>Kristin VanderMolen</cp:lastModifiedBy>
  <cp:revision>143</cp:revision>
  <cp:lastPrinted>2022-11-07T22:37:02Z</cp:lastPrinted>
  <dcterms:created xsi:type="dcterms:W3CDTF">2022-09-17T18:55:37Z</dcterms:created>
  <dcterms:modified xsi:type="dcterms:W3CDTF">2023-08-02T23:06:28Z</dcterms:modified>
</cp:coreProperties>
</file>