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1" r:id="rId4"/>
    <p:sldId id="281" r:id="rId5"/>
    <p:sldId id="272" r:id="rId6"/>
    <p:sldId id="278" r:id="rId7"/>
    <p:sldId id="277" r:id="rId8"/>
    <p:sldId id="279" r:id="rId9"/>
    <p:sldId id="267" r:id="rId10"/>
    <p:sldId id="274" r:id="rId11"/>
    <p:sldId id="275" r:id="rId12"/>
    <p:sldId id="276" r:id="rId13"/>
    <p:sldId id="280" r:id="rId14"/>
    <p:sldId id="263" r:id="rId15"/>
    <p:sldId id="282" r:id="rId16"/>
    <p:sldId id="283" r:id="rId17"/>
    <p:sldId id="284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irZZRKc7fNrZAmmAT5fOAv6xQ3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0877" autoAdjust="0"/>
  </p:normalViewPr>
  <p:slideViewPr>
    <p:cSldViewPr snapToGrid="0">
      <p:cViewPr varScale="1">
        <p:scale>
          <a:sx n="102" d="100"/>
          <a:sy n="102" d="100"/>
        </p:scale>
        <p:origin x="15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0695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4194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679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167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786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D110DD-CA7F-6E08-209C-5E8F6DAD3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Google Shape;89;p1">
            <a:extLst>
              <a:ext uri="{FF2B5EF4-FFF2-40B4-BE49-F238E27FC236}">
                <a16:creationId xmlns:a16="http://schemas.microsoft.com/office/drawing/2014/main" id="{EE8AF241-40D9-BEFC-B098-A4972CCFC21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000" b="1" dirty="0">
                <a:solidFill>
                  <a:schemeClr val="accent4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  <a:t>HEAT RISK:</a:t>
            </a:r>
            <a:br>
              <a:rPr lang="en-US" sz="4000" b="1" dirty="0">
                <a:solidFill>
                  <a:schemeClr val="accent4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</a:br>
            <a:r>
              <a:rPr lang="en-US" sz="5400" dirty="0">
                <a:latin typeface="Gill Sans Nova Light" panose="020F0302020204030204" pitchFamily="34" charset="0"/>
                <a:cs typeface="Gill Sans Nova Light" panose="020F0302020204030204" pitchFamily="34" charset="0"/>
              </a:rPr>
              <a:t>How to Take Action </a:t>
            </a:r>
            <a:br>
              <a:rPr lang="en-US" sz="5400" dirty="0">
                <a:latin typeface="Gill Sans Nova Light" panose="020F0302020204030204" pitchFamily="34" charset="0"/>
                <a:cs typeface="Gill Sans Nova Light" panose="020F0302020204030204" pitchFamily="34" charset="0"/>
              </a:rPr>
            </a:br>
            <a:r>
              <a:rPr lang="en-US" sz="5400" dirty="0">
                <a:latin typeface="Gill Sans Nova Light" panose="020F0302020204030204" pitchFamily="34" charset="0"/>
                <a:cs typeface="Gill Sans Nova Light" panose="020F0302020204030204" pitchFamily="34" charset="0"/>
              </a:rPr>
              <a:t>in Your Community</a:t>
            </a:r>
          </a:p>
        </p:txBody>
      </p:sp>
      <p:sp>
        <p:nvSpPr>
          <p:cNvPr id="8" name="Google Shape;90;p1">
            <a:extLst>
              <a:ext uri="{FF2B5EF4-FFF2-40B4-BE49-F238E27FC236}">
                <a16:creationId xmlns:a16="http://schemas.microsoft.com/office/drawing/2014/main" id="{3B67807C-A4A5-69E6-DA5A-12F0CCCC11C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Gill Sans MT" panose="020B0502020104020203" pitchFamily="34" charset="77"/>
              </a:rPr>
              <a:t>MODULE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D5226-271F-772B-C036-AFD3D2F5C9FB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1A776E6A-83F6-DF4C-E466-768AB516E0B5}"/>
              </a:ext>
            </a:extLst>
          </p:cNvPr>
          <p:cNvSpPr txBox="1">
            <a:spLocks/>
          </p:cNvSpPr>
          <p:nvPr/>
        </p:nvSpPr>
        <p:spPr>
          <a:xfrm>
            <a:off x="396240" y="0"/>
            <a:ext cx="11643360" cy="118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STEP 3: Prioritize the Needs &amp; Opportunities Identified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D0EF2A-C45E-71B0-E70A-E187D447D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86542"/>
            <a:ext cx="7772400" cy="5668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50FAF0-1F30-3079-6DF2-8CC0D42D80A1}"/>
              </a:ext>
            </a:extLst>
          </p:cNvPr>
          <p:cNvSpPr txBox="1"/>
          <p:nvPr/>
        </p:nvSpPr>
        <p:spPr>
          <a:xfrm>
            <a:off x="396240" y="1511615"/>
            <a:ext cx="6639560" cy="48320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>
                <a:solidFill>
                  <a:schemeClr val="accent4"/>
                </a:solidFill>
                <a:effectLst/>
                <a:latin typeface="Gill Sans MT" panose="020B0502020104020203" pitchFamily="34" charset="77"/>
              </a:rPr>
              <a:t>Work collaboratively to prioritize the needs and opportunities identified, for example: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What “cool” </a:t>
            </a: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features would most benefit the community?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Would most residents support the change?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Who, if anyone, might be opposed to the change, and why?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What costs would be associated with making the change?</a:t>
            </a:r>
            <a:endParaRPr lang="en-US" sz="28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5997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CB60E1-CE1A-93D2-86A2-E30D4006E0F2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Google Shape;96;p2">
            <a:extLst>
              <a:ext uri="{FF2B5EF4-FFF2-40B4-BE49-F238E27FC236}">
                <a16:creationId xmlns:a16="http://schemas.microsoft.com/office/drawing/2014/main" id="{AFB48F84-CE84-836D-4B49-D85C2E627D6B}"/>
              </a:ext>
            </a:extLst>
          </p:cNvPr>
          <p:cNvSpPr txBox="1">
            <a:spLocks/>
          </p:cNvSpPr>
          <p:nvPr/>
        </p:nvSpPr>
        <p:spPr>
          <a:xfrm>
            <a:off x="386080" y="0"/>
            <a:ext cx="1180592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STEP 4: Create an Action Plan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0B677C-B732-B266-AE22-78D2466D3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86543"/>
            <a:ext cx="7772400" cy="5668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709F65-8CE6-D12C-62B0-03658CB8CC57}"/>
              </a:ext>
            </a:extLst>
          </p:cNvPr>
          <p:cNvSpPr txBox="1"/>
          <p:nvPr/>
        </p:nvSpPr>
        <p:spPr>
          <a:xfrm>
            <a:off x="386080" y="1434671"/>
            <a:ext cx="6878320" cy="49859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>
                <a:solidFill>
                  <a:schemeClr val="accent4"/>
                </a:solidFill>
                <a:effectLst/>
                <a:latin typeface="Gill Sans MT" panose="020B0502020104020203" pitchFamily="34" charset="77"/>
              </a:rPr>
              <a:t>Create an action plan and/or key messages to share with decision makers, for example: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Gill Sans MT" panose="020B0502020104020203" pitchFamily="34" charset="77"/>
              </a:rPr>
              <a:t>Define w</a:t>
            </a: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hat at-risk groups are in your community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Explain what “cool</a:t>
            </a:r>
            <a:r>
              <a:rPr lang="en-US" sz="2600" dirty="0">
                <a:latin typeface="Gill Sans MT" panose="020B0502020104020203" pitchFamily="34" charset="77"/>
              </a:rPr>
              <a:t>”</a:t>
            </a: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design features are </a:t>
            </a:r>
            <a:r>
              <a:rPr lang="en-US" sz="2600" dirty="0">
                <a:latin typeface="Gill Sans MT" panose="020B0502020104020203" pitchFamily="34" charset="77"/>
              </a:rPr>
              <a:t>    </a:t>
            </a: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needed in your community and why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Propose how “cool</a:t>
            </a:r>
            <a:r>
              <a:rPr lang="en-US" sz="2600" dirty="0">
                <a:latin typeface="Gill Sans MT" panose="020B0502020104020203" pitchFamily="34" charset="77"/>
              </a:rPr>
              <a:t>”</a:t>
            </a: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design features could be included in current and/or</a:t>
            </a:r>
            <a:r>
              <a:rPr lang="en-US" sz="2600" dirty="0">
                <a:latin typeface="Gill Sans MT" panose="020B0502020104020203" pitchFamily="34" charset="77"/>
              </a:rPr>
              <a:t> </a:t>
            </a: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planned community design initiatives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Suggest what potential new projects could include “cool</a:t>
            </a:r>
            <a:r>
              <a:rPr lang="en-US" sz="2600" dirty="0">
                <a:latin typeface="Gill Sans MT" panose="020B0502020104020203" pitchFamily="34" charset="77"/>
              </a:rPr>
              <a:t>” </a:t>
            </a:r>
            <a:r>
              <a:rPr lang="en-US" sz="2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design features</a:t>
            </a:r>
          </a:p>
        </p:txBody>
      </p:sp>
    </p:spTree>
    <p:extLst>
      <p:ext uri="{BB962C8B-B14F-4D97-AF65-F5344CB8AC3E}">
        <p14:creationId xmlns:p14="http://schemas.microsoft.com/office/powerpoint/2010/main" val="3925824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521CEE-4267-3135-72F4-15FDC4C63D2E}"/>
              </a:ext>
            </a:extLst>
          </p:cNvPr>
          <p:cNvSpPr txBox="1"/>
          <p:nvPr/>
        </p:nvSpPr>
        <p:spPr>
          <a:xfrm>
            <a:off x="386080" y="2076665"/>
            <a:ext cx="5593379" cy="35394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Meet with county/local planners and other decision makers to present your </a:t>
            </a:r>
            <a:r>
              <a:rPr lang="en-US" sz="2800" dirty="0">
                <a:latin typeface="Gill Sans MT" panose="020B0502020104020203" pitchFamily="34" charset="77"/>
              </a:rPr>
              <a:t>action plan</a:t>
            </a:r>
            <a:endParaRPr lang="en-US" sz="28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Convey support for your </a:t>
            </a:r>
            <a:r>
              <a:rPr lang="en-US" sz="2800" dirty="0">
                <a:latin typeface="Gill Sans MT" panose="020B0502020104020203" pitchFamily="34" charset="77"/>
              </a:rPr>
              <a:t>action plan</a:t>
            </a: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from interested residents and partners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Be persistent, patient and report back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D91C3E-231B-F04E-0BA1-E0CF410BE100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B885B2EC-DCD2-D66B-F68D-94DAAADBEAB1}"/>
              </a:ext>
            </a:extLst>
          </p:cNvPr>
          <p:cNvSpPr txBox="1">
            <a:spLocks/>
          </p:cNvSpPr>
          <p:nvPr/>
        </p:nvSpPr>
        <p:spPr>
          <a:xfrm>
            <a:off x="386080" y="62958"/>
            <a:ext cx="1165352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STEP 5: Take Action!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E2D6E5-9EA7-F547-4916-ABBCA7F81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490020"/>
            <a:ext cx="5489457" cy="30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48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17DB6E-CF23-4B12-A14B-C2D5066D3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oogle Shape;117;p5">
            <a:extLst>
              <a:ext uri="{FF2B5EF4-FFF2-40B4-BE49-F238E27FC236}">
                <a16:creationId xmlns:a16="http://schemas.microsoft.com/office/drawing/2014/main" id="{43414514-BBEC-F6F2-337F-CF716ABA1F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ACTIVITY</a:t>
            </a:r>
          </a:p>
        </p:txBody>
      </p:sp>
      <p:sp>
        <p:nvSpPr>
          <p:cNvPr id="6" name="Google Shape;118;p5">
            <a:extLst>
              <a:ext uri="{FF2B5EF4-FFF2-40B4-BE49-F238E27FC236}">
                <a16:creationId xmlns:a16="http://schemas.microsoft.com/office/drawing/2014/main" id="{BD2CC68A-1711-DE79-4B3B-7B46EC61E4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1484" y="319088"/>
            <a:ext cx="6922351" cy="6219823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Autofit/>
          </a:bodyPr>
          <a:lstStyle/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2800" dirty="0">
                <a:solidFill>
                  <a:schemeClr val="tx1"/>
                </a:solidFill>
                <a:latin typeface="Gill Sans MT" panose="020B0502020104020203" pitchFamily="34" charset="77"/>
              </a:rPr>
              <a:t>Find a partner or break into small groups</a:t>
            </a: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2800" dirty="0">
                <a:solidFill>
                  <a:schemeClr val="tx1"/>
                </a:solidFill>
                <a:latin typeface="Gill Sans MT" panose="020B0502020104020203" pitchFamily="34" charset="77"/>
              </a:rPr>
              <a:t>Think of a “cool” design feature that would benefit your communities</a:t>
            </a:r>
          </a:p>
          <a:p>
            <a:pPr marL="514350" lvl="1" indent="-514350"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2800" dirty="0">
                <a:solidFill>
                  <a:schemeClr val="tx1"/>
                </a:solidFill>
                <a:latin typeface="Gill Sans MT" panose="020B0502020104020203" pitchFamily="34" charset="77"/>
              </a:rPr>
              <a:t>Brainstorm the steps you would take to advocate for the inclusion of that “cool” design feature in your communities</a:t>
            </a:r>
            <a:endParaRPr lang="en-US" dirty="0">
              <a:solidFill>
                <a:schemeClr val="tx1"/>
              </a:solidFill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1438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05D8B3-1046-384C-527A-AF1517B32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187;p30">
            <a:extLst>
              <a:ext uri="{FF2B5EF4-FFF2-40B4-BE49-F238E27FC236}">
                <a16:creationId xmlns:a16="http://schemas.microsoft.com/office/drawing/2014/main" id="{3AC9DF96-1F84-9DE1-BB4D-39AD095F3614}"/>
              </a:ext>
            </a:extLst>
          </p:cNvPr>
          <p:cNvSpPr txBox="1">
            <a:spLocks/>
          </p:cNvSpPr>
          <p:nvPr/>
        </p:nvSpPr>
        <p:spPr>
          <a:xfrm>
            <a:off x="5370153" y="1552927"/>
            <a:ext cx="6332658" cy="4936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chemeClr val="accent2"/>
              </a:buClr>
              <a:buSzPct val="100000"/>
            </a:pPr>
            <a:r>
              <a:rPr lang="en-US" sz="32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There are many ways that community design can influence </a:t>
            </a:r>
            <a:r>
              <a:rPr lang="en-US" sz="320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heat risk</a:t>
            </a:r>
            <a:endParaRPr lang="en-US" sz="3200" dirty="0">
              <a:solidFill>
                <a:srgbClr val="000000"/>
              </a:solidFill>
              <a:effectLst/>
              <a:latin typeface="Gill Sans Nova Light" panose="020B0302020104020203" pitchFamily="34" charset="0"/>
            </a:endParaRPr>
          </a:p>
          <a:p>
            <a:pPr>
              <a:buClr>
                <a:schemeClr val="accent2"/>
              </a:buClr>
              <a:buSzPct val="100000"/>
            </a:pPr>
            <a:r>
              <a:rPr lang="en-US" sz="32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There are also many ways that community design can be changed to reduce heat risk</a:t>
            </a:r>
          </a:p>
          <a:p>
            <a:pPr>
              <a:buClr>
                <a:schemeClr val="accent2"/>
              </a:buClr>
              <a:buSzPct val="100000"/>
            </a:pPr>
            <a:r>
              <a:rPr lang="en-US" sz="32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It’s possible to take action around heat risk in your community to achieve a “cool</a:t>
            </a:r>
            <a:r>
              <a:rPr lang="en-US" sz="3200" dirty="0">
                <a:solidFill>
                  <a:srgbClr val="000000"/>
                </a:solidFill>
                <a:latin typeface="Gill Sans Nova Light" panose="020B0302020104020203" pitchFamily="34" charset="0"/>
              </a:rPr>
              <a:t>”</a:t>
            </a:r>
            <a:r>
              <a:rPr lang="en-US" sz="32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 design</a:t>
            </a:r>
            <a:endParaRPr lang="en-US" sz="3200" dirty="0">
              <a:latin typeface="Gill Sans Nova Light" panose="020B0302020104020203" pitchFamily="34" charset="0"/>
            </a:endParaRPr>
          </a:p>
        </p:txBody>
      </p:sp>
      <p:sp>
        <p:nvSpPr>
          <p:cNvPr id="4" name="Google Shape;186;p30">
            <a:extLst>
              <a:ext uri="{FF2B5EF4-FFF2-40B4-BE49-F238E27FC236}">
                <a16:creationId xmlns:a16="http://schemas.microsoft.com/office/drawing/2014/main" id="{96671A0C-97FA-8628-1D21-C0706563332D}"/>
              </a:ext>
            </a:extLst>
          </p:cNvPr>
          <p:cNvSpPr txBox="1">
            <a:spLocks/>
          </p:cNvSpPr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FFFFFF"/>
                </a:solidFill>
                <a:latin typeface="Gill Sans MT" panose="020B0502020104020203" pitchFamily="34" charset="77"/>
              </a:rPr>
              <a:t>SUMMARY</a:t>
            </a:r>
            <a:endParaRPr lang="en-US" b="1" dirty="0">
              <a:solidFill>
                <a:srgbClr val="FFFFFF"/>
              </a:solidFill>
              <a:latin typeface="Gill Sans MT" panose="020B0502020104020203" pitchFamily="34" charset="77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19B02F-0BCA-3200-CDA6-1A672F435CFE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F8AE2-3222-3E27-D3E6-260AAFA85D91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2370609B-1A81-97C6-A4D4-1393C38EF5A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095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19B02F-0BCA-3200-CDA6-1A672F435CFE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F8AE2-3222-3E27-D3E6-260AAFA85D91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2370609B-1A81-97C6-A4D4-1393C38EF5A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490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19B02F-0BCA-3200-CDA6-1A672F435CFE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F8AE2-3222-3E27-D3E6-260AAFA85D91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2370609B-1A81-97C6-A4D4-1393C38EF5A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86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B0F272-52CC-165D-A6A5-A39A9E199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25" y="597860"/>
            <a:ext cx="12192000" cy="6873443"/>
          </a:xfrm>
          <a:prstGeom prst="rect">
            <a:avLst/>
          </a:prstGeom>
        </p:spPr>
      </p:pic>
      <p:sp>
        <p:nvSpPr>
          <p:cNvPr id="7" name="Google Shape;97;p2">
            <a:extLst>
              <a:ext uri="{FF2B5EF4-FFF2-40B4-BE49-F238E27FC236}">
                <a16:creationId xmlns:a16="http://schemas.microsoft.com/office/drawing/2014/main" id="{62F4DC28-E9DB-F6F4-BB72-0200BC1B8A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04758"/>
            <a:ext cx="9900920" cy="565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3200" dirty="0">
                <a:solidFill>
                  <a:schemeClr val="tx1"/>
                </a:solidFill>
                <a:latin typeface="Gill Sans MT" panose="020B0502020104020203" pitchFamily="34" charset="77"/>
              </a:rPr>
              <a:t>To understand how community design can influence heat risk</a:t>
            </a: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3200" dirty="0">
                <a:solidFill>
                  <a:schemeClr val="tx1"/>
                </a:solidFill>
                <a:latin typeface="Gill Sans MT" panose="020B0502020104020203" pitchFamily="34" charset="77"/>
              </a:rPr>
              <a:t>To understand how changes in community design can reduce heat risk</a:t>
            </a:r>
          </a:p>
          <a:p>
            <a:pPr marL="514350" lvl="1" indent="-514350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3200" dirty="0">
                <a:solidFill>
                  <a:schemeClr val="tx1"/>
                </a:solidFill>
                <a:latin typeface="Gill Sans MT" panose="020B0502020104020203" pitchFamily="34" charset="77"/>
              </a:rPr>
              <a:t>To think about ways to take action around heat risk in your community</a:t>
            </a:r>
            <a:endParaRPr lang="en-US" dirty="0">
              <a:solidFill>
                <a:schemeClr val="tx1"/>
              </a:solidFill>
              <a:latin typeface="Gill Sans MT" panose="020B0502020104020203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BE062C-9CAE-1730-7BCA-16FD925319EF}"/>
              </a:ext>
            </a:extLst>
          </p:cNvPr>
          <p:cNvSpPr/>
          <p:nvPr/>
        </p:nvSpPr>
        <p:spPr>
          <a:xfrm>
            <a:off x="-9525" y="-20783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>
              <a:solidFill>
                <a:srgbClr val="C4161C"/>
              </a:solidFill>
            </a:endParaRPr>
          </a:p>
        </p:txBody>
      </p:sp>
      <p:sp>
        <p:nvSpPr>
          <p:cNvPr id="9" name="Google Shape;96;p2">
            <a:extLst>
              <a:ext uri="{FF2B5EF4-FFF2-40B4-BE49-F238E27FC236}">
                <a16:creationId xmlns:a16="http://schemas.microsoft.com/office/drawing/2014/main" id="{7D5428C1-2158-4793-28D3-3B1BBEF2FB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982" y="67408"/>
            <a:ext cx="9732818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bg1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  <a:t>OBJECTIVES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36D55C-DE1F-9697-B7F4-10ABC378D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65310"/>
            <a:ext cx="1875598" cy="18755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C6C858-2B35-9D40-E039-4B5B9E8C8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Google Shape;117;p5">
            <a:extLst>
              <a:ext uri="{FF2B5EF4-FFF2-40B4-BE49-F238E27FC236}">
                <a16:creationId xmlns:a16="http://schemas.microsoft.com/office/drawing/2014/main" id="{8913A46B-36A7-502D-3D3C-F35A889773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ACTIVITY</a:t>
            </a:r>
          </a:p>
        </p:txBody>
      </p:sp>
      <p:sp>
        <p:nvSpPr>
          <p:cNvPr id="9" name="Google Shape;118;p5">
            <a:extLst>
              <a:ext uri="{FF2B5EF4-FFF2-40B4-BE49-F238E27FC236}">
                <a16:creationId xmlns:a16="http://schemas.microsoft.com/office/drawing/2014/main" id="{58A6FE81-53D4-06A4-51CB-B05D193BA8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1484" y="319088"/>
            <a:ext cx="6922351" cy="6219823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Autofit/>
          </a:bodyPr>
          <a:lstStyle/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2800" dirty="0">
                <a:solidFill>
                  <a:schemeClr val="tx1"/>
                </a:solidFill>
                <a:latin typeface="Gill Sans MT" panose="020B0502020104020203" pitchFamily="34" charset="77"/>
              </a:rPr>
              <a:t>Find a partner or break into small groups</a:t>
            </a: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2800" dirty="0">
                <a:solidFill>
                  <a:schemeClr val="tx1"/>
                </a:solidFill>
                <a:latin typeface="Gill Sans MT" panose="020B0502020104020203" pitchFamily="34" charset="77"/>
              </a:rPr>
              <a:t>We’ll show you a slide of an outdoor scene in a community</a:t>
            </a:r>
          </a:p>
          <a:p>
            <a:pPr marL="514350" lvl="1" indent="-514350">
              <a:spcBef>
                <a:spcPts val="400"/>
              </a:spcBef>
              <a:spcAft>
                <a:spcPts val="400"/>
              </a:spcAft>
              <a:buClr>
                <a:schemeClr val="accent4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2800" dirty="0">
                <a:solidFill>
                  <a:schemeClr val="tx1"/>
                </a:solidFill>
                <a:latin typeface="Gill Sans MT" panose="020B0502020104020203" pitchFamily="34" charset="77"/>
              </a:rPr>
              <a:t>Discuss:</a:t>
            </a:r>
          </a:p>
          <a:p>
            <a:pPr>
              <a:buSzPct val="100000"/>
            </a:pP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How do you think the current design of that community influences heat risk?</a:t>
            </a:r>
          </a:p>
          <a:p>
            <a:pPr>
              <a:buSzPct val="100000"/>
            </a:pP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How do you think the current design of that community could be changed to reduce heat risk?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C7DF54-5101-D1BB-2737-64EA4CC60284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7E6FE38E-3F1E-47B0-7EA5-1E521DD613E2}"/>
              </a:ext>
            </a:extLst>
          </p:cNvPr>
          <p:cNvSpPr txBox="1">
            <a:spLocks/>
          </p:cNvSpPr>
          <p:nvPr/>
        </p:nvSpPr>
        <p:spPr>
          <a:xfrm>
            <a:off x="358814" y="196824"/>
            <a:ext cx="11515685" cy="792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HOW DOES THE DESIGN OF THIS  COMMUNITY INFLUENCE HEAT RISK?</a:t>
            </a:r>
            <a:endParaRPr lang="en-US" b="1" dirty="0">
              <a:solidFill>
                <a:srgbClr val="8B2300"/>
              </a:solidFill>
              <a:latin typeface="Gill Sans MT" panose="020B0502020104020203" pitchFamily="34" charset="77"/>
            </a:endParaRPr>
          </a:p>
        </p:txBody>
      </p:sp>
      <p:pic>
        <p:nvPicPr>
          <p:cNvPr id="6" name="Picture 5" descr="A group of people walking a dog and a person with a dog&#10;&#10;Description automatically generated">
            <a:extLst>
              <a:ext uri="{FF2B5EF4-FFF2-40B4-BE49-F238E27FC236}">
                <a16:creationId xmlns:a16="http://schemas.microsoft.com/office/drawing/2014/main" id="{23BB5BF4-5842-D55F-B9E7-DCD2B9192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6541"/>
            <a:ext cx="12192000" cy="575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1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7052C2-951F-81D1-40A7-AC3E16EA6536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96;p2">
            <a:extLst>
              <a:ext uri="{FF2B5EF4-FFF2-40B4-BE49-F238E27FC236}">
                <a16:creationId xmlns:a16="http://schemas.microsoft.com/office/drawing/2014/main" id="{6475C2AD-F787-4CAF-1EEE-9EB436572A2B}"/>
              </a:ext>
            </a:extLst>
          </p:cNvPr>
          <p:cNvSpPr txBox="1">
            <a:spLocks/>
          </p:cNvSpPr>
          <p:nvPr/>
        </p:nvSpPr>
        <p:spPr>
          <a:xfrm>
            <a:off x="358814" y="196824"/>
            <a:ext cx="11515685" cy="792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CHANGING COMMUNITY DESIGN </a:t>
            </a:r>
          </a:p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TO REDUCE HEAT RISK</a:t>
            </a:r>
            <a:endParaRPr lang="en-US" b="1" dirty="0">
              <a:solidFill>
                <a:srgbClr val="8B2300"/>
              </a:solidFill>
              <a:latin typeface="Gill Sans MT" panose="020B050202010402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109ABD-259A-4EE8-61F7-69E8A9862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186540"/>
            <a:ext cx="12192001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5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6B7AEF-554C-AD1C-77E7-41A8348D6CC9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96;p2">
            <a:extLst>
              <a:ext uri="{FF2B5EF4-FFF2-40B4-BE49-F238E27FC236}">
                <a16:creationId xmlns:a16="http://schemas.microsoft.com/office/drawing/2014/main" id="{B9AB2D4A-4A78-0C96-41CE-2F3F8F7C9B46}"/>
              </a:ext>
            </a:extLst>
          </p:cNvPr>
          <p:cNvSpPr txBox="1">
            <a:spLocks/>
          </p:cNvSpPr>
          <p:nvPr/>
        </p:nvSpPr>
        <p:spPr>
          <a:xfrm>
            <a:off x="358815" y="0"/>
            <a:ext cx="11680785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TAKING ACTION AROUND HEAT RISK: </a:t>
            </a:r>
          </a:p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Why Community-level Solutions Matter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077903-8B5E-F501-C966-422447293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6543"/>
            <a:ext cx="7772400" cy="5668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2A259B-C6CA-4C9D-F6FE-5AE4281EC192}"/>
              </a:ext>
            </a:extLst>
          </p:cNvPr>
          <p:cNvSpPr txBox="1"/>
          <p:nvPr/>
        </p:nvSpPr>
        <p:spPr>
          <a:xfrm>
            <a:off x="358816" y="2001012"/>
            <a:ext cx="6840638" cy="4308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Collective effort: many people acting together to reduce heat risk in their community is more powerful than one person acting alone.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Engaging residents to find solutions:</a:t>
            </a:r>
          </a:p>
          <a:p>
            <a:pPr marL="457200"/>
            <a:r>
              <a:rPr lang="en-US" sz="2400" dirty="0">
                <a:latin typeface="Gill Sans MT" panose="020B0502020104020203" pitchFamily="34" charset="77"/>
              </a:rPr>
              <a:t>–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Empowers the community</a:t>
            </a:r>
          </a:p>
          <a:p>
            <a:pPr marL="457200"/>
            <a:r>
              <a:rPr lang="en-US" sz="2400" dirty="0">
                <a:latin typeface="Gill Sans MT" panose="020B0502020104020203" pitchFamily="34" charset="77"/>
              </a:rPr>
              <a:t>–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Creates ownership and buy-in</a:t>
            </a:r>
          </a:p>
          <a:p>
            <a:pPr marL="457200"/>
            <a:r>
              <a:rPr lang="en-US" sz="2400" dirty="0">
                <a:latin typeface="Gill Sans MT" panose="020B0502020104020203" pitchFamily="34" charset="77"/>
              </a:rPr>
              <a:t>–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Supports cohesion, which builds community </a:t>
            </a:r>
            <a:r>
              <a:rPr lang="en-US" sz="2400" dirty="0">
                <a:latin typeface="Gill Sans MT" panose="020B0502020104020203" pitchFamily="34" charset="77"/>
              </a:rPr>
              <a:t>   </a:t>
            </a:r>
          </a:p>
          <a:p>
            <a:pPr marL="457200"/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  resilience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12960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AE3897-101E-DA51-340C-5AEAE8CF76AE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B2A3A43C-46B2-39A8-76EC-01EA24411A16}"/>
              </a:ext>
            </a:extLst>
          </p:cNvPr>
          <p:cNvSpPr txBox="1">
            <a:spLocks/>
          </p:cNvSpPr>
          <p:nvPr/>
        </p:nvSpPr>
        <p:spPr>
          <a:xfrm>
            <a:off x="358815" y="0"/>
            <a:ext cx="11680785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TAKING ACTION AROUND HEAT RISK: </a:t>
            </a:r>
          </a:p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Developing Community Projects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46B150-4201-C3B1-660D-0473074D1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86543"/>
            <a:ext cx="7772400" cy="5668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ADE09C-36EB-7137-C586-DF4AB58F2340}"/>
              </a:ext>
            </a:extLst>
          </p:cNvPr>
          <p:cNvSpPr txBox="1"/>
          <p:nvPr/>
        </p:nvSpPr>
        <p:spPr>
          <a:xfrm>
            <a:off x="358815" y="1362432"/>
            <a:ext cx="6598575" cy="52629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>
                <a:solidFill>
                  <a:schemeClr val="accent4"/>
                </a:solidFill>
                <a:latin typeface="Gill Sans MT" panose="020B0502020104020203" pitchFamily="34" charset="77"/>
                <a:cs typeface="Gill Sans" panose="020B0502020104020203" pitchFamily="34" charset="-79"/>
              </a:rPr>
              <a:t>There are different </a:t>
            </a:r>
            <a:r>
              <a:rPr lang="en-US" sz="2800" b="1" dirty="0">
                <a:solidFill>
                  <a:schemeClr val="accent4"/>
                </a:solidFill>
                <a:effectLst/>
                <a:latin typeface="Gill Sans MT" panose="020B0502020104020203" pitchFamily="34" charset="77"/>
              </a:rPr>
              <a:t>ways to </a:t>
            </a:r>
          </a:p>
          <a:p>
            <a:r>
              <a:rPr lang="en-US" sz="2800" b="1" dirty="0">
                <a:solidFill>
                  <a:schemeClr val="accent4"/>
                </a:solidFill>
                <a:effectLst/>
                <a:latin typeface="Gill Sans MT" panose="020B0502020104020203" pitchFamily="34" charset="77"/>
              </a:rPr>
              <a:t>take action around heat risk, </a:t>
            </a:r>
          </a:p>
          <a:p>
            <a:r>
              <a:rPr lang="en-US" sz="2800" b="1" dirty="0">
                <a:solidFill>
                  <a:schemeClr val="accent4"/>
                </a:solidFill>
                <a:effectLst/>
                <a:latin typeface="Gill Sans MT" panose="020B0502020104020203" pitchFamily="34" charset="77"/>
              </a:rPr>
              <a:t>for example through community projects.</a:t>
            </a: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Action steps: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/>
            </a:pPr>
            <a:r>
              <a:rPr lang="en-US" sz="2800" dirty="0">
                <a:latin typeface="Gill Sans MT" panose="020B0502020104020203" pitchFamily="34" charset="77"/>
              </a:rPr>
              <a:t>Connect with interested residents and potential partners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Identify needs and opportunities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/>
            </a:pPr>
            <a:r>
              <a:rPr lang="en-US" sz="2800" dirty="0">
                <a:latin typeface="Gill Sans MT" panose="020B0502020104020203" pitchFamily="34" charset="77"/>
              </a:rPr>
              <a:t>Prioritize the needs and opportunities identified</a:t>
            </a:r>
            <a:endParaRPr lang="en-US" sz="28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514350" indent="-514350">
              <a:buClr>
                <a:schemeClr val="accent4"/>
              </a:buClr>
              <a:buFont typeface="+mj-lt"/>
              <a:buAutoNum type="arabicPeriod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Create an action plan</a:t>
            </a:r>
          </a:p>
          <a:p>
            <a:pPr marL="514350" indent="-514350">
              <a:buClr>
                <a:schemeClr val="accent4"/>
              </a:buClr>
              <a:buFont typeface="+mj-lt"/>
              <a:buAutoNum type="arabicPeriod"/>
            </a:pPr>
            <a:r>
              <a:rPr lang="en-US" sz="2800" dirty="0">
                <a:latin typeface="Gill Sans MT" panose="020B0502020104020203" pitchFamily="34" charset="77"/>
              </a:rPr>
              <a:t>Take action</a:t>
            </a:r>
            <a:endParaRPr lang="en-US" sz="28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81261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F3D88DA-C047-7638-CA10-2E5386D15958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96;p2">
            <a:extLst>
              <a:ext uri="{FF2B5EF4-FFF2-40B4-BE49-F238E27FC236}">
                <a16:creationId xmlns:a16="http://schemas.microsoft.com/office/drawing/2014/main" id="{2023F962-4733-07C6-3233-F456A3034DAB}"/>
              </a:ext>
            </a:extLst>
          </p:cNvPr>
          <p:cNvSpPr txBox="1">
            <a:spLocks/>
          </p:cNvSpPr>
          <p:nvPr/>
        </p:nvSpPr>
        <p:spPr>
          <a:xfrm>
            <a:off x="386080" y="17929"/>
            <a:ext cx="1165352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STEP 1: Connect with Interested Residents &amp; Potential Partners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358917-08EA-216D-7BAD-01FE35243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9625"/>
            <a:ext cx="7772400" cy="5668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DA52BB-2FB2-F2E1-5536-0DBA176C3FBE}"/>
              </a:ext>
            </a:extLst>
          </p:cNvPr>
          <p:cNvSpPr txBox="1"/>
          <p:nvPr/>
        </p:nvSpPr>
        <p:spPr>
          <a:xfrm>
            <a:off x="386081" y="2157946"/>
            <a:ext cx="6205220" cy="35394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>
                <a:solidFill>
                  <a:schemeClr val="accent4"/>
                </a:solidFill>
                <a:effectLst/>
                <a:latin typeface="Gill Sans MT" panose="020B0502020104020203" pitchFamily="34" charset="77"/>
              </a:rPr>
              <a:t>Connect with interested residents and potential partners and identify how they can support taking action around heat risk, for example: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What </a:t>
            </a: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are their interests around heat risk and community design?</a:t>
            </a:r>
            <a:endParaRPr lang="en-US" sz="2800" dirty="0">
              <a:solidFill>
                <a:srgbClr val="000000"/>
              </a:solidFill>
              <a:effectLst/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What are their skills and expertise?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What is their availability?</a:t>
            </a:r>
          </a:p>
        </p:txBody>
      </p:sp>
    </p:spTree>
    <p:extLst>
      <p:ext uri="{BB962C8B-B14F-4D97-AF65-F5344CB8AC3E}">
        <p14:creationId xmlns:p14="http://schemas.microsoft.com/office/powerpoint/2010/main" val="3106503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AB86CB-B59D-CC9B-0270-BDAF5B96C8DA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96;p2">
            <a:extLst>
              <a:ext uri="{FF2B5EF4-FFF2-40B4-BE49-F238E27FC236}">
                <a16:creationId xmlns:a16="http://schemas.microsoft.com/office/drawing/2014/main" id="{8782A00E-5A7A-9964-2E2D-7B9E45F49A8F}"/>
              </a:ext>
            </a:extLst>
          </p:cNvPr>
          <p:cNvSpPr txBox="1">
            <a:spLocks/>
          </p:cNvSpPr>
          <p:nvPr/>
        </p:nvSpPr>
        <p:spPr>
          <a:xfrm>
            <a:off x="375920" y="17929"/>
            <a:ext cx="1166368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STEP 2: Identify Needs &amp; Opportunities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EC1AC9-8375-F733-80E2-EE627220D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89625"/>
            <a:ext cx="7772400" cy="5668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12FC60-00D2-C246-C34C-F303A9641BA7}"/>
              </a:ext>
            </a:extLst>
          </p:cNvPr>
          <p:cNvSpPr txBox="1"/>
          <p:nvPr/>
        </p:nvSpPr>
        <p:spPr>
          <a:xfrm>
            <a:off x="375920" y="1615189"/>
            <a:ext cx="8032974" cy="48320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dirty="0">
                <a:solidFill>
                  <a:schemeClr val="accent4"/>
                </a:solidFill>
                <a:effectLst/>
                <a:latin typeface="Gill Sans MT" panose="020B0502020104020203" pitchFamily="34" charset="77"/>
              </a:rPr>
              <a:t>Work collaboratively to identify </a:t>
            </a:r>
          </a:p>
          <a:p>
            <a:r>
              <a:rPr lang="en-US" sz="2800" b="1" dirty="0">
                <a:solidFill>
                  <a:schemeClr val="accent4"/>
                </a:solidFill>
                <a:effectLst/>
                <a:latin typeface="Gill Sans MT" panose="020B0502020104020203" pitchFamily="34" charset="77"/>
              </a:rPr>
              <a:t>needs and opportunities, for example: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Assess the presence/absence of </a:t>
            </a: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“cool</a:t>
            </a: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design features in your community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Identify community design initiatives that may be planned or underway, and determine whether they include “cool</a:t>
            </a: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design features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Identify potential new projects that could include “cool</a:t>
            </a: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design features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Identify key decision-makers that drive design initiatives in your community</a:t>
            </a:r>
          </a:p>
        </p:txBody>
      </p:sp>
    </p:spTree>
    <p:extLst>
      <p:ext uri="{BB962C8B-B14F-4D97-AF65-F5344CB8AC3E}">
        <p14:creationId xmlns:p14="http://schemas.microsoft.com/office/powerpoint/2010/main" val="2574920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AB59AA-989B-462B-B00E-2B8C84455843}"/>
</file>

<file path=customXml/itemProps2.xml><?xml version="1.0" encoding="utf-8"?>
<ds:datastoreItem xmlns:ds="http://schemas.openxmlformats.org/officeDocument/2006/customXml" ds:itemID="{8971D733-7AE4-43BA-A832-6AA08A4125B6}"/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658</Words>
  <Application>Microsoft Office PowerPoint</Application>
  <PresentationFormat>Widescreen</PresentationFormat>
  <Paragraphs>83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Gill Sans</vt:lpstr>
      <vt:lpstr>Gill Sans MT</vt:lpstr>
      <vt:lpstr>Gill Sans Nova Light</vt:lpstr>
      <vt:lpstr>Office Theme</vt:lpstr>
      <vt:lpstr>HEAT RISK: How to Take Action  in Your Community</vt:lpstr>
      <vt:lpstr>OBJECTIVES</vt:lpstr>
      <vt:lpstr>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Your Home and Community Cool</dc:title>
  <dc:creator>Kristin VanderMolen</dc:creator>
  <cp:lastModifiedBy>Kristin VanderMolen</cp:lastModifiedBy>
  <cp:revision>227</cp:revision>
  <dcterms:created xsi:type="dcterms:W3CDTF">2022-10-17T18:27:26Z</dcterms:created>
  <dcterms:modified xsi:type="dcterms:W3CDTF">2023-08-05T00:07:05Z</dcterms:modified>
</cp:coreProperties>
</file>