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7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0.xml" ContentType="application/vnd.openxmlformats-officedocument.presentationml.notesSlide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  <Override PartName="/customXml/itemProps1.xml" ContentType="application/vnd.openxmlformats-officedocument.customXmlProperties+xml"/>
  <Override PartName="/customXml/itemProps2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12192000" cy="6858000"/>
  <p:notesSz cx="6858000" cy="9144000"/>
  <p:embeddedFontLst>
    <p:embeddedFont>
      <p:font typeface="Calibri" panose="020F0502020204030204" pitchFamily="34" charset="0"/>
      <p:regular r:id="rId20"/>
      <p:bold r:id="rId21"/>
      <p:italic r:id="rId22"/>
      <p:boldItalic r:id="rId23"/>
    </p:embeddedFont>
    <p:embeddedFont>
      <p:font typeface="Gill Sans MT" panose="020B0502020104020203" pitchFamily="34" charset="0"/>
      <p:regular r:id="rId24"/>
      <p:bold r:id="rId25"/>
      <p:italic r:id="rId26"/>
      <p:boldItalic r:id="rId27"/>
    </p:embeddedFont>
    <p:embeddedFont>
      <p:font typeface="Gill Sans Nova Light" panose="020B0302020104020203" pitchFamily="34" charset="0"/>
      <p:regular r:id="rId28"/>
      <p:italic r:id="rId2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30" roundtripDataSignature="AMtx7mgX39zMdofYlHze5YekW0QTYCR+j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1490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483"/>
    <p:restoredTop sz="73993" autoAdjust="0"/>
  </p:normalViewPr>
  <p:slideViewPr>
    <p:cSldViewPr snapToGrid="0">
      <p:cViewPr varScale="1">
        <p:scale>
          <a:sx n="81" d="100"/>
          <a:sy n="81" d="100"/>
        </p:scale>
        <p:origin x="13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font" Target="fonts/font2.fntdata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6.fntdata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1.fntdata"/><Relationship Id="rId29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5.fntdata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4.fntdata"/><Relationship Id="rId28" Type="http://schemas.openxmlformats.org/officeDocument/2006/relationships/font" Target="fonts/font9.fntdata"/><Relationship Id="rId36" Type="http://schemas.openxmlformats.org/officeDocument/2006/relationships/customXml" Target="../customXml/item2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3.fntdata"/><Relationship Id="rId27" Type="http://schemas.openxmlformats.org/officeDocument/2006/relationships/font" Target="fonts/font8.fntdata"/><Relationship Id="rId30" Type="http://customschemas.google.com/relationships/presentationmetadata" Target="metadata"/><Relationship Id="rId35" Type="http://schemas.openxmlformats.org/officeDocument/2006/relationships/customXml" Target="../customXml/item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6" name="Google Shape;86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7" name="Google Shape;87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1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1" name="Google Shape;161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62" name="Google Shape;162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10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1" name="Google Shape;171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72" name="Google Shape;172;p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11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0" name="Google Shape;180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81" name="Google Shape;181;p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12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9" name="Google Shape;189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90" name="Google Shape;190;p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13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3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98" name="Google Shape;198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3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5" name="Google Shape;205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3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2" name="Google Shape;212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3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9" name="Google Shape;219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4" name="Google Shape;94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5" name="Google Shape;95;p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2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4" name="Google Shape;104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5" name="Google Shape;105;p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3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12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0" name="Google Shape;120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1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Sun = Sol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Earth = Tierra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Atmosphere = </a:t>
            </a:r>
            <a:r>
              <a:rPr lang="en-US" dirty="0" err="1"/>
              <a:t>Atmosfera</a:t>
            </a:r>
            <a:r>
              <a:rPr lang="en-US" dirty="0"/>
              <a:t> (there is a </a:t>
            </a:r>
            <a:r>
              <a:rPr lang="en-US" dirty="0" err="1"/>
              <a:t>til</a:t>
            </a:r>
            <a:endParaRPr lang="en-US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Greenhouse Effect = </a:t>
            </a:r>
            <a:r>
              <a:rPr lang="en-US" dirty="0" err="1"/>
              <a:t>Efecto</a:t>
            </a:r>
            <a:r>
              <a:rPr lang="en-US" dirty="0"/>
              <a:t> </a:t>
            </a:r>
            <a:r>
              <a:rPr lang="en-US" dirty="0" err="1"/>
              <a:t>Invernadero</a:t>
            </a:r>
            <a:endParaRPr dirty="0"/>
          </a:p>
        </p:txBody>
      </p:sp>
      <p:sp>
        <p:nvSpPr>
          <p:cNvPr id="128" name="Google Shape;128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6" name="Google Shape;136;p2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37" name="Google Shape;137;p2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7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5" name="Google Shape;145;p1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46" name="Google Shape;146;p1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8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2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3" name="Google Shape;153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7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17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8" name="Google Shape;18;p1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1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2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26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2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2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7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27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2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2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2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1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1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1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9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9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2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2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20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2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2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2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21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21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21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21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21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2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2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2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2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2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2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2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2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2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24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24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1" name="Google Shape;61;p24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2" name="Google Shape;62;p2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2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25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25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25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9" name="Google Shape;69;p2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2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1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" name="Google Shape;89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90" name="Google Shape;90;p1"/>
          <p:cNvSpPr txBox="1">
            <a:spLocks noGrp="1"/>
          </p:cNvSpPr>
          <p:nvPr>
            <p:ph type="ctrTitle"/>
          </p:nvPr>
        </p:nvSpPr>
        <p:spPr>
          <a:xfrm>
            <a:off x="4038599" y="2075680"/>
            <a:ext cx="7644627" cy="21447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lvl="0" algn="r">
              <a:buSzPts val="4000"/>
            </a:pPr>
            <a:r>
              <a:rPr lang="en-US" sz="4000" b="1" dirty="0">
                <a:solidFill>
                  <a:srgbClr val="A1490C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OLAS DE CALOR:</a:t>
            </a:r>
            <a:br>
              <a:rPr lang="en-US" sz="4000" b="1" dirty="0">
                <a:solidFill>
                  <a:srgbClr val="A1490C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</a:br>
            <a:r>
              <a:rPr lang="es-ES" sz="5400" dirty="0">
                <a:latin typeface="Gill Sans Nova Light" panose="020B0302020104020203" pitchFamily="34" charset="0"/>
                <a:ea typeface="Gill Sans"/>
                <a:cs typeface="Gill Sans"/>
                <a:sym typeface="Gill Sans"/>
              </a:rPr>
              <a:t>¿Qué son y por qué </a:t>
            </a:r>
            <a:br>
              <a:rPr lang="es-ES" sz="5400" dirty="0">
                <a:latin typeface="Gill Sans Nova Light" panose="020B0302020104020203" pitchFamily="34" charset="0"/>
                <a:ea typeface="Gill Sans"/>
                <a:cs typeface="Gill Sans"/>
                <a:sym typeface="Gill Sans"/>
              </a:rPr>
            </a:br>
            <a:r>
              <a:rPr lang="es-ES" sz="5400" dirty="0">
                <a:latin typeface="Gill Sans Nova Light" panose="020B0302020104020203" pitchFamily="34" charset="0"/>
                <a:ea typeface="Gill Sans"/>
                <a:cs typeface="Gill Sans"/>
                <a:sym typeface="Gill Sans"/>
              </a:rPr>
              <a:t>están cambiando?</a:t>
            </a:r>
            <a:endParaRPr dirty="0">
              <a:latin typeface="Gill Sans Nova Light" panose="020B0302020104020203" pitchFamily="34" charset="0"/>
            </a:endParaRPr>
          </a:p>
        </p:txBody>
      </p:sp>
      <p:sp>
        <p:nvSpPr>
          <p:cNvPr id="91" name="Google Shape;91;p1"/>
          <p:cNvSpPr txBox="1">
            <a:spLocks noGrp="1"/>
          </p:cNvSpPr>
          <p:nvPr>
            <p:ph type="subTitle" idx="1"/>
          </p:nvPr>
        </p:nvSpPr>
        <p:spPr>
          <a:xfrm>
            <a:off x="4038598" y="4522828"/>
            <a:ext cx="7644627" cy="1329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r">
              <a:spcBef>
                <a:spcPts val="0"/>
              </a:spcBef>
              <a:spcAft>
                <a:spcPts val="600"/>
              </a:spcAft>
            </a:pPr>
            <a:r>
              <a:rPr lang="en-US" b="1" dirty="0">
                <a:solidFill>
                  <a:srgbClr val="75707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MÓDULO 1</a:t>
            </a:r>
            <a:endParaRPr b="1" dirty="0">
              <a:latin typeface="Gill Sans MT" panose="020B0502020104020203" pitchFamily="34" charset="77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4"/>
          <p:cNvSpPr/>
          <p:nvPr/>
        </p:nvSpPr>
        <p:spPr>
          <a:xfrm>
            <a:off x="0" y="0"/>
            <a:ext cx="12192000" cy="1186543"/>
          </a:xfrm>
          <a:prstGeom prst="rect">
            <a:avLst/>
          </a:prstGeom>
          <a:solidFill>
            <a:srgbClr val="A1490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5" name="Google Shape;165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393769" y="1186543"/>
            <a:ext cx="7798231" cy="5687213"/>
          </a:xfrm>
          <a:prstGeom prst="rect">
            <a:avLst/>
          </a:prstGeom>
          <a:noFill/>
          <a:ln>
            <a:noFill/>
          </a:ln>
        </p:spPr>
      </p:pic>
      <p:sp>
        <p:nvSpPr>
          <p:cNvPr id="166" name="Google Shape;166;p4"/>
          <p:cNvSpPr txBox="1"/>
          <p:nvPr/>
        </p:nvSpPr>
        <p:spPr>
          <a:xfrm>
            <a:off x="838199" y="69741"/>
            <a:ext cx="11131194" cy="11865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lnSpcReduction="10000"/>
          </a:bodyPr>
          <a:lstStyle/>
          <a:p>
            <a:pPr lvl="0">
              <a:lnSpc>
                <a:spcPct val="90000"/>
              </a:lnSpc>
              <a:buClr>
                <a:schemeClr val="dk1"/>
              </a:buClr>
              <a:buSzPts val="4400"/>
            </a:pPr>
            <a:r>
              <a:rPr lang="es-ES" sz="4400" b="1" dirty="0">
                <a:solidFill>
                  <a:schemeClr val="lt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OLAS DE CALOR EN EL
CONDADO DE SAN DIEGO</a:t>
            </a:r>
            <a:endParaRPr sz="4400" b="1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7" name="Google Shape;167;p4"/>
          <p:cNvSpPr txBox="1">
            <a:spLocks noGrp="1"/>
          </p:cNvSpPr>
          <p:nvPr>
            <p:ph type="body" idx="1"/>
          </p:nvPr>
        </p:nvSpPr>
        <p:spPr>
          <a:xfrm>
            <a:off x="5091192" y="1825625"/>
            <a:ext cx="604434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11430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s-ES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A medida que el clima se calienta, las olas de calor en el condado de San Diego han cambiado y continuarán cambiando a ser</a:t>
            </a:r>
            <a:r>
              <a:rPr lang="en-US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:</a:t>
            </a:r>
            <a:endParaRPr dirty="0"/>
          </a:p>
          <a:p>
            <a:pPr lvl="0">
              <a:lnSpc>
                <a:spcPct val="100000"/>
              </a:lnSpc>
              <a:spcBef>
                <a:spcPts val="0"/>
              </a:spcBef>
              <a:buSzPts val="2400"/>
            </a:pPr>
            <a:r>
              <a:rPr lang="es-ES" sz="2400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Más frecuentes
Más intensas
De mayor duración
Más húmedas
Más cálidas por la noche</a:t>
            </a:r>
            <a:endParaRPr dirty="0"/>
          </a:p>
        </p:txBody>
      </p:sp>
      <p:pic>
        <p:nvPicPr>
          <p:cNvPr id="168" name="Google Shape;168;p4" descr="A picture containing colorful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79708" y="1825625"/>
            <a:ext cx="4014061" cy="401406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6"/>
          <p:cNvSpPr txBox="1">
            <a:spLocks noGrp="1"/>
          </p:cNvSpPr>
          <p:nvPr>
            <p:ph type="body" idx="1"/>
          </p:nvPr>
        </p:nvSpPr>
        <p:spPr>
          <a:xfrm>
            <a:off x="669851" y="1369627"/>
            <a:ext cx="4711700" cy="4941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114300" lvl="0" indent="0">
              <a:buNone/>
            </a:pPr>
            <a:r>
              <a:rPr lang="es-ES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En un ejemplo de mayor intensidad, una ola de calor de julio de 2023 en el suroeste de los Estados Unidos elevó las temperaturas en el condado de San Diego a una gama de 104-121</a:t>
            </a:r>
            <a:r>
              <a:rPr lang="es-ES" sz="2800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°F</a:t>
            </a:r>
            <a:r>
              <a:rPr lang="es-ES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.</a:t>
            </a:r>
            <a:endParaRPr dirty="0">
              <a:solidFill>
                <a:srgbClr val="000000"/>
              </a:solidFill>
              <a:latin typeface="Gill Sans MT" panose="020B0502020104020203" pitchFamily="34" charset="77"/>
              <a:ea typeface="Gill Sans"/>
              <a:cs typeface="Gill Sans"/>
              <a:sym typeface="Gill Sans"/>
            </a:endParaRPr>
          </a:p>
        </p:txBody>
      </p:sp>
      <p:sp>
        <p:nvSpPr>
          <p:cNvPr id="175" name="Google Shape;175;p6"/>
          <p:cNvSpPr/>
          <p:nvPr/>
        </p:nvSpPr>
        <p:spPr>
          <a:xfrm>
            <a:off x="0" y="0"/>
            <a:ext cx="12192000" cy="1186543"/>
          </a:xfrm>
          <a:prstGeom prst="rect">
            <a:avLst/>
          </a:prstGeom>
          <a:solidFill>
            <a:srgbClr val="A1490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" name="Google Shape;176;p6"/>
          <p:cNvSpPr txBox="1"/>
          <p:nvPr/>
        </p:nvSpPr>
        <p:spPr>
          <a:xfrm>
            <a:off x="838199" y="69741"/>
            <a:ext cx="11131194" cy="11865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lnSpcReduction="10000"/>
          </a:bodyPr>
          <a:lstStyle/>
          <a:p>
            <a:pPr lvl="0">
              <a:lnSpc>
                <a:spcPct val="90000"/>
              </a:lnSpc>
              <a:buClr>
                <a:schemeClr val="dk1"/>
              </a:buClr>
              <a:buSzPts val="4400"/>
            </a:pPr>
            <a:r>
              <a:rPr lang="es-ES" sz="4400" b="1" dirty="0">
                <a:solidFill>
                  <a:schemeClr val="lt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AUMENTO DE LA FRECUENCIA
E INTENSIDAD</a:t>
            </a:r>
            <a:endParaRPr sz="4400" b="1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7" name="Google Shape;177;p6" descr="A screenshot of a news article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199264" y="1251059"/>
            <a:ext cx="4711700" cy="5537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3" name="Google Shape;183;p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387893" y="1172638"/>
            <a:ext cx="7804107" cy="5691499"/>
          </a:xfrm>
          <a:prstGeom prst="rect">
            <a:avLst/>
          </a:prstGeom>
          <a:noFill/>
          <a:ln>
            <a:noFill/>
          </a:ln>
        </p:spPr>
      </p:pic>
      <p:sp>
        <p:nvSpPr>
          <p:cNvPr id="184" name="Google Shape;184;p7"/>
          <p:cNvSpPr/>
          <p:nvPr/>
        </p:nvSpPr>
        <p:spPr>
          <a:xfrm>
            <a:off x="0" y="0"/>
            <a:ext cx="12192000" cy="1186543"/>
          </a:xfrm>
          <a:prstGeom prst="rect">
            <a:avLst/>
          </a:prstGeom>
          <a:solidFill>
            <a:srgbClr val="A1490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" name="Google Shape;185;p7"/>
          <p:cNvSpPr txBox="1"/>
          <p:nvPr/>
        </p:nvSpPr>
        <p:spPr>
          <a:xfrm>
            <a:off x="838199" y="0"/>
            <a:ext cx="10903527" cy="11865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lvl="0">
              <a:lnSpc>
                <a:spcPct val="90000"/>
              </a:lnSpc>
              <a:buClr>
                <a:schemeClr val="dk1"/>
              </a:buClr>
              <a:buSzPts val="4400"/>
            </a:pPr>
            <a:r>
              <a:rPr lang="en-US" sz="4400" b="1" dirty="0">
                <a:solidFill>
                  <a:schemeClr val="lt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AUMENTO DE LA HUMEDAD</a:t>
            </a:r>
            <a:endParaRPr sz="4400" b="1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6" name="Google Shape;186;p7"/>
          <p:cNvSpPr txBox="1">
            <a:spLocks noGrp="1"/>
          </p:cNvSpPr>
          <p:nvPr>
            <p:ph type="body" idx="1"/>
          </p:nvPr>
        </p:nvSpPr>
        <p:spPr>
          <a:xfrm>
            <a:off x="838199" y="1186542"/>
            <a:ext cx="7043057" cy="5671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lvl="0">
              <a:lnSpc>
                <a:spcPct val="100000"/>
              </a:lnSpc>
              <a:buSzPts val="2400"/>
            </a:pPr>
            <a:r>
              <a:rPr lang="es-ES" sz="2400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La humedad relativa (HR) es la cantidad de humedad que hay en el aire en comparación con la cantidad máxima de humedad que podría existir en el aire a una temperatura determinada.
La combinación de temperatura alta y HR alta puede hacer que el aire se sienta MUCHO más caliente, por ejemplo:</a:t>
            </a:r>
            <a:r>
              <a:rPr lang="en-US" sz="2400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   </a:t>
            </a:r>
          </a:p>
          <a:p>
            <a:pPr lvl="0" indent="0">
              <a:lnSpc>
                <a:spcPct val="100000"/>
              </a:lnSpc>
              <a:spcBef>
                <a:spcPts val="0"/>
              </a:spcBef>
              <a:buSzPts val="2400"/>
              <a:buNone/>
            </a:pPr>
            <a:r>
              <a:rPr lang="en-US" sz="2400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— </a:t>
            </a:r>
            <a:r>
              <a:rPr lang="es-ES" sz="2400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En un día de 100°F con 40% de HR, puede 	sentirse como 110°F</a:t>
            </a:r>
            <a:endParaRPr dirty="0">
              <a:latin typeface="Gill Sans MT" panose="020B0502020104020203" pitchFamily="34" charset="77"/>
            </a:endParaRPr>
          </a:p>
          <a:p>
            <a:pPr lvl="0" indent="0">
              <a:lnSpc>
                <a:spcPct val="100000"/>
              </a:lnSpc>
              <a:spcBef>
                <a:spcPts val="0"/>
              </a:spcBef>
              <a:buSzPts val="2400"/>
              <a:buNone/>
            </a:pPr>
            <a:r>
              <a:rPr lang="en-US" sz="2400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— </a:t>
            </a:r>
            <a:r>
              <a:rPr lang="es-ES" sz="2400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En un día de 105°F con 40% de HR, 	puede  	sentirse como 115 F</a:t>
            </a:r>
            <a:endParaRPr lang="es-ES" sz="2400" dirty="0">
              <a:latin typeface="Gill Sans MT" panose="020B0502020104020203" pitchFamily="34" charset="77"/>
            </a:endParaRPr>
          </a:p>
          <a:p>
            <a:pPr lvl="0">
              <a:lnSpc>
                <a:spcPct val="110000"/>
              </a:lnSpc>
              <a:buSzPts val="2400"/>
            </a:pPr>
            <a:r>
              <a:rPr lang="es-ES" sz="2400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Por lo tanto, es especialmente importante tener cuidado cuando hace calor y humedad</a:t>
            </a:r>
            <a:r>
              <a:rPr lang="en-US" sz="2400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.</a:t>
            </a:r>
            <a:endParaRPr sz="2400" dirty="0">
              <a:latin typeface="Gill Sans MT" panose="020B0502020104020203" pitchFamily="34" charset="77"/>
              <a:ea typeface="Gill Sans"/>
              <a:cs typeface="Gill Sans"/>
              <a:sym typeface="Gill Sans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2" name="Google Shape;192;p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419600" y="1189625"/>
            <a:ext cx="7772400" cy="5668375"/>
          </a:xfrm>
          <a:prstGeom prst="rect">
            <a:avLst/>
          </a:prstGeom>
          <a:noFill/>
          <a:ln>
            <a:noFill/>
          </a:ln>
        </p:spPr>
      </p:pic>
      <p:sp>
        <p:nvSpPr>
          <p:cNvPr id="193" name="Google Shape;193;p8"/>
          <p:cNvSpPr/>
          <p:nvPr/>
        </p:nvSpPr>
        <p:spPr>
          <a:xfrm>
            <a:off x="0" y="0"/>
            <a:ext cx="12192000" cy="1186543"/>
          </a:xfrm>
          <a:prstGeom prst="rect">
            <a:avLst/>
          </a:prstGeom>
          <a:solidFill>
            <a:srgbClr val="A1490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" name="Google Shape;194;p8"/>
          <p:cNvSpPr txBox="1"/>
          <p:nvPr/>
        </p:nvSpPr>
        <p:spPr>
          <a:xfrm>
            <a:off x="-2" y="0"/>
            <a:ext cx="12192001" cy="11834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lvl="0" algn="ctr">
              <a:lnSpc>
                <a:spcPct val="90000"/>
              </a:lnSpc>
              <a:buClr>
                <a:schemeClr val="dk1"/>
              </a:buClr>
              <a:buSzPts val="4400"/>
            </a:pPr>
            <a:r>
              <a:rPr lang="en-US" sz="4000" b="1" dirty="0">
                <a:solidFill>
                  <a:schemeClr val="lt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TEMPERATURAS NOCTURNAS MÁS CÁLIDAS</a:t>
            </a:r>
            <a:endParaRPr sz="4400" b="1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5" name="Google Shape;195;p8"/>
          <p:cNvSpPr txBox="1">
            <a:spLocks noGrp="1"/>
          </p:cNvSpPr>
          <p:nvPr>
            <p:ph type="body" idx="1"/>
          </p:nvPr>
        </p:nvSpPr>
        <p:spPr>
          <a:xfrm>
            <a:off x="532083" y="1125404"/>
            <a:ext cx="11127830" cy="5671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>
              <a:lnSpc>
                <a:spcPct val="100000"/>
              </a:lnSpc>
              <a:buSzPts val="2800"/>
            </a:pPr>
            <a:r>
              <a:rPr lang="es-ES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Las temperaturas diurnas más altas en el condado de San Diego generalmente ocurren de:</a:t>
            </a:r>
          </a:p>
          <a:p>
            <a:pPr lvl="0" indent="0">
              <a:lnSpc>
                <a:spcPct val="100000"/>
              </a:lnSpc>
              <a:spcBef>
                <a:spcPts val="0"/>
              </a:spcBef>
              <a:buSzPts val="2800"/>
              <a:buNone/>
            </a:pPr>
            <a:r>
              <a:rPr lang="es-ES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— Costa: junio-octubre
— Tierra adentro: mayo-octubre</a:t>
            </a:r>
          </a:p>
          <a:p>
            <a:pPr indent="-346075">
              <a:lnSpc>
                <a:spcPct val="100000"/>
              </a:lnSpc>
              <a:buSzPts val="2800"/>
            </a:pPr>
            <a:r>
              <a:rPr lang="es-ES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Las temperaturas nocturnas más altas en el condado de San Diego generalmente ocurren de: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SzPts val="2800"/>
              <a:buNone/>
            </a:pPr>
            <a:r>
              <a:rPr lang="es-ES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    — Costa: julio-septiembre
     — Tierra adentro: julio-septiembre</a:t>
            </a:r>
          </a:p>
          <a:p>
            <a:pPr indent="-457200">
              <a:lnSpc>
                <a:spcPct val="100000"/>
              </a:lnSpc>
              <a:buSzPts val="2800"/>
            </a:pPr>
            <a:r>
              <a:rPr lang="es-ES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La reducción del enfriamiento por la noche puede dificultar que el cuerpo se enfríe. También puede interrumpir el sueño, que desempeña un papel fundamental en la restauración y el mantenimiento del cuerpo.</a:t>
            </a:r>
            <a:endParaRPr lang="es-ES" dirty="0">
              <a:latin typeface="Gill Sans MT" panose="020B0502020104020203" pitchFamily="34" charset="77"/>
              <a:ea typeface="Gill Sans"/>
              <a:cs typeface="Gill Sans"/>
              <a:sym typeface="Gill Sans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0" name="Google Shape;200;p3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01" name="Google Shape;201;p30"/>
          <p:cNvSpPr txBox="1">
            <a:spLocks noGrp="1"/>
          </p:cNvSpPr>
          <p:nvPr>
            <p:ph type="body" idx="1"/>
          </p:nvPr>
        </p:nvSpPr>
        <p:spPr>
          <a:xfrm>
            <a:off x="4918844" y="1039736"/>
            <a:ext cx="6921063" cy="58970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buClr>
                <a:schemeClr val="accent2"/>
              </a:buClr>
              <a:buSzPts val="2800"/>
            </a:pPr>
            <a:r>
              <a:rPr lang="es-ES" dirty="0">
                <a:latin typeface="Gill Sans Nova Light" panose="020B0302020104020203" pitchFamily="34" charset="0"/>
                <a:ea typeface="Gill Sans"/>
                <a:cs typeface="Gill Sans"/>
                <a:sym typeface="Gill Sans"/>
              </a:rPr>
              <a:t>La temperatura media anual está aumentando</a:t>
            </a:r>
          </a:p>
          <a:p>
            <a:pPr lvl="0">
              <a:buClr>
                <a:schemeClr val="accent2"/>
              </a:buClr>
              <a:buSzPts val="2800"/>
            </a:pPr>
            <a:r>
              <a:rPr lang="es-ES" dirty="0">
                <a:latin typeface="Gill Sans Nova Light" panose="020B0302020104020203" pitchFamily="34" charset="0"/>
                <a:ea typeface="Gill Sans"/>
                <a:cs typeface="Gill Sans"/>
                <a:sym typeface="Gill Sans"/>
              </a:rPr>
              <a:t>A medida que el clima se calienta, las olas de calor en el condado de San Diego han cambiado y continuarán cambiando a ser:</a:t>
            </a:r>
          </a:p>
          <a:p>
            <a:pPr marL="114300" lvl="0" indent="0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SzPts val="2800"/>
              <a:buNone/>
            </a:pPr>
            <a:r>
              <a:rPr lang="en-US" sz="2400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    — </a:t>
            </a:r>
            <a:r>
              <a:rPr lang="es-ES" sz="2400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Más frecuentes
     — Más intensas
     — De mayor duración
     — Más húmedas
     — Más cálidas por la noche</a:t>
            </a:r>
          </a:p>
          <a:p>
            <a:pPr>
              <a:buClr>
                <a:schemeClr val="accent2"/>
              </a:buClr>
              <a:buSzPts val="2800"/>
            </a:pPr>
            <a:r>
              <a:rPr lang="es-ES" dirty="0">
                <a:latin typeface="Gill Sans Nova Light" panose="020B0302020104020203" pitchFamily="34" charset="0"/>
                <a:ea typeface="Gill Sans"/>
                <a:cs typeface="Gill Sans"/>
                <a:sym typeface="Gill Sans"/>
              </a:rPr>
              <a:t>El calor es un problema grave: es la causa # 1 de las muertes relacionadas con el clima en los Estados Unidos</a:t>
            </a:r>
            <a:endParaRPr lang="es-ES" dirty="0">
              <a:latin typeface="Gill Sans Nova Light" panose="020B0302020104020203" pitchFamily="34" charset="0"/>
            </a:endParaRPr>
          </a:p>
          <a:p>
            <a:pPr marL="114300" lvl="0" indent="0">
              <a:buClr>
                <a:schemeClr val="accent2"/>
              </a:buClr>
              <a:buSzPts val="2800"/>
              <a:buNone/>
            </a:pPr>
            <a:endParaRPr lang="es-ES" sz="2200" dirty="0">
              <a:latin typeface="Gill Sans MT" panose="020B0502020104020203" pitchFamily="34" charset="77"/>
              <a:ea typeface="Gill Sans"/>
              <a:cs typeface="Gill Sans"/>
              <a:sym typeface="Gill Sans"/>
            </a:endParaRPr>
          </a:p>
        </p:txBody>
      </p:sp>
      <p:sp>
        <p:nvSpPr>
          <p:cNvPr id="202" name="Google Shape;202;p30"/>
          <p:cNvSpPr txBox="1">
            <a:spLocks noGrp="1"/>
          </p:cNvSpPr>
          <p:nvPr>
            <p:ph type="title"/>
          </p:nvPr>
        </p:nvSpPr>
        <p:spPr>
          <a:xfrm>
            <a:off x="1171074" y="1396686"/>
            <a:ext cx="3240506" cy="40646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lvl="0"/>
            <a:r>
              <a:rPr lang="en-US" b="1" dirty="0">
                <a:solidFill>
                  <a:srgbClr val="FFFFFF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RESUMEN</a:t>
            </a:r>
            <a:endParaRPr b="1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31"/>
          <p:cNvSpPr txBox="1"/>
          <p:nvPr/>
        </p:nvSpPr>
        <p:spPr>
          <a:xfrm>
            <a:off x="344130" y="3584769"/>
            <a:ext cx="11248102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lvl="0"/>
            <a:r>
              <a:rPr lang="es-MX" sz="2800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Su texto aquí...</a:t>
            </a:r>
            <a:endParaRPr lang="es-MX" sz="2800" dirty="0"/>
          </a:p>
        </p:txBody>
      </p:sp>
      <p:sp>
        <p:nvSpPr>
          <p:cNvPr id="208" name="Google Shape;208;p31"/>
          <p:cNvSpPr/>
          <p:nvPr/>
        </p:nvSpPr>
        <p:spPr>
          <a:xfrm>
            <a:off x="0" y="0"/>
            <a:ext cx="12192000" cy="1186543"/>
          </a:xfrm>
          <a:prstGeom prst="rect">
            <a:avLst/>
          </a:prstGeom>
          <a:solidFill>
            <a:srgbClr val="A1490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accent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9" name="Google Shape;209;p31"/>
          <p:cNvSpPr txBox="1"/>
          <p:nvPr/>
        </p:nvSpPr>
        <p:spPr>
          <a:xfrm>
            <a:off x="344130" y="62958"/>
            <a:ext cx="11695470" cy="10609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>
              <a:lnSpc>
                <a:spcPct val="90000"/>
              </a:lnSpc>
              <a:buClr>
                <a:schemeClr val="dk1"/>
              </a:buClr>
              <a:buSzPts val="4400"/>
            </a:pPr>
            <a:r>
              <a:rPr lang="en-US" sz="4400" b="1" dirty="0">
                <a:solidFill>
                  <a:schemeClr val="lt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SU TEXTO AQUÍ</a:t>
            </a:r>
            <a:endParaRPr sz="4400" b="1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32"/>
          <p:cNvSpPr txBox="1"/>
          <p:nvPr/>
        </p:nvSpPr>
        <p:spPr>
          <a:xfrm>
            <a:off x="344130" y="3584769"/>
            <a:ext cx="11248102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lvl="0"/>
            <a:r>
              <a:rPr lang="es-MX" sz="2800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Su texto aquí...</a:t>
            </a:r>
            <a:endParaRPr lang="es-MX" sz="2800" dirty="0"/>
          </a:p>
        </p:txBody>
      </p:sp>
      <p:sp>
        <p:nvSpPr>
          <p:cNvPr id="215" name="Google Shape;215;p32"/>
          <p:cNvSpPr/>
          <p:nvPr/>
        </p:nvSpPr>
        <p:spPr>
          <a:xfrm>
            <a:off x="0" y="0"/>
            <a:ext cx="12192000" cy="1186543"/>
          </a:xfrm>
          <a:prstGeom prst="rect">
            <a:avLst/>
          </a:prstGeom>
          <a:solidFill>
            <a:srgbClr val="A1490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accent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6" name="Google Shape;216;p32"/>
          <p:cNvSpPr txBox="1"/>
          <p:nvPr/>
        </p:nvSpPr>
        <p:spPr>
          <a:xfrm>
            <a:off x="344130" y="62958"/>
            <a:ext cx="11695470" cy="10609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>
              <a:lnSpc>
                <a:spcPct val="90000"/>
              </a:lnSpc>
              <a:buClr>
                <a:schemeClr val="dk1"/>
              </a:buClr>
              <a:buSzPts val="4400"/>
            </a:pPr>
            <a:r>
              <a:rPr lang="en-US" sz="4400" b="1" dirty="0">
                <a:solidFill>
                  <a:schemeClr val="lt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SU TEXTO AQUÍ</a:t>
            </a:r>
            <a:endParaRPr lang="en-US" sz="4400" b="1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33"/>
          <p:cNvSpPr txBox="1"/>
          <p:nvPr/>
        </p:nvSpPr>
        <p:spPr>
          <a:xfrm>
            <a:off x="344130" y="3584769"/>
            <a:ext cx="11248102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lvl="0"/>
            <a:r>
              <a:rPr lang="es-MX" sz="2800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Su texto aquí...</a:t>
            </a:r>
            <a:endParaRPr lang="es-MX" sz="2800" dirty="0"/>
          </a:p>
        </p:txBody>
      </p:sp>
      <p:sp>
        <p:nvSpPr>
          <p:cNvPr id="222" name="Google Shape;222;p33"/>
          <p:cNvSpPr/>
          <p:nvPr/>
        </p:nvSpPr>
        <p:spPr>
          <a:xfrm>
            <a:off x="0" y="0"/>
            <a:ext cx="12192000" cy="1186543"/>
          </a:xfrm>
          <a:prstGeom prst="rect">
            <a:avLst/>
          </a:prstGeom>
          <a:solidFill>
            <a:srgbClr val="A1490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accent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3" name="Google Shape;223;p33"/>
          <p:cNvSpPr txBox="1"/>
          <p:nvPr/>
        </p:nvSpPr>
        <p:spPr>
          <a:xfrm>
            <a:off x="344130" y="62958"/>
            <a:ext cx="11695470" cy="10609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>
              <a:lnSpc>
                <a:spcPct val="90000"/>
              </a:lnSpc>
              <a:buClr>
                <a:schemeClr val="dk1"/>
              </a:buClr>
              <a:buSzPts val="4400"/>
            </a:pPr>
            <a:r>
              <a:rPr lang="en-US" sz="4400" b="1" dirty="0">
                <a:solidFill>
                  <a:schemeClr val="lt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SU TEXTO AQUÍ</a:t>
            </a:r>
            <a:endParaRPr lang="en-US" sz="4400" b="1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" name="Google Shape;97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886121"/>
            <a:ext cx="12188858" cy="6856233"/>
          </a:xfrm>
          <a:prstGeom prst="rect">
            <a:avLst/>
          </a:prstGeom>
          <a:noFill/>
          <a:ln>
            <a:noFill/>
          </a:ln>
        </p:spPr>
      </p:pic>
      <p:sp>
        <p:nvSpPr>
          <p:cNvPr id="98" name="Google Shape;98;p2"/>
          <p:cNvSpPr txBox="1">
            <a:spLocks noGrp="1"/>
          </p:cNvSpPr>
          <p:nvPr>
            <p:ph type="body" idx="1"/>
          </p:nvPr>
        </p:nvSpPr>
        <p:spPr>
          <a:xfrm>
            <a:off x="838200" y="1204758"/>
            <a:ext cx="10515600" cy="56532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514350" lvl="0" indent="-514350">
              <a:spcBef>
                <a:spcPts val="1200"/>
              </a:spcBef>
              <a:buClr>
                <a:srgbClr val="A1490C"/>
              </a:buClr>
              <a:buSzPts val="2800"/>
              <a:buFont typeface="Arial"/>
              <a:buAutoNum type="arabicPeriod"/>
            </a:pPr>
            <a:r>
              <a:rPr lang="es-ES" sz="3200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Entender por qué la Tierra se está calentando
Definir las olas de calor
Comprender cómo el calentamiento influye en las olas de calor</a:t>
            </a:r>
            <a:endParaRPr sz="3200" dirty="0">
              <a:latin typeface="Gill Sans MT" panose="020B0502020104020203" pitchFamily="34" charset="77"/>
              <a:ea typeface="Gill Sans"/>
              <a:cs typeface="Gill Sans"/>
              <a:sym typeface="Gill Sans"/>
            </a:endParaRPr>
          </a:p>
        </p:txBody>
      </p:sp>
      <p:sp>
        <p:nvSpPr>
          <p:cNvPr id="99" name="Google Shape;99;p2"/>
          <p:cNvSpPr/>
          <p:nvPr/>
        </p:nvSpPr>
        <p:spPr>
          <a:xfrm>
            <a:off x="0" y="0"/>
            <a:ext cx="12192000" cy="1186543"/>
          </a:xfrm>
          <a:prstGeom prst="rect">
            <a:avLst/>
          </a:prstGeom>
          <a:solidFill>
            <a:srgbClr val="A1490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FFF2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" name="Google Shape;100;p2"/>
          <p:cNvSpPr txBox="1">
            <a:spLocks noGrp="1"/>
          </p:cNvSpPr>
          <p:nvPr>
            <p:ph type="title"/>
          </p:nvPr>
        </p:nvSpPr>
        <p:spPr>
          <a:xfrm>
            <a:off x="1620982" y="0"/>
            <a:ext cx="9732818" cy="11865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lvl="0" algn="just">
              <a:buSzPts val="4400"/>
            </a:pPr>
            <a:r>
              <a:rPr lang="en-US" b="1" dirty="0">
                <a:solidFill>
                  <a:schemeClr val="lt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OBJETIVOS</a:t>
            </a:r>
            <a:endParaRPr b="1" dirty="0">
              <a:solidFill>
                <a:schemeClr val="lt1"/>
              </a:solidFill>
              <a:latin typeface="Gill Sans MT" panose="020B0502020104020203" pitchFamily="34" charset="77"/>
            </a:endParaRPr>
          </a:p>
        </p:txBody>
      </p:sp>
      <p:pic>
        <p:nvPicPr>
          <p:cNvPr id="101" name="Google Shape;101;p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-365310"/>
            <a:ext cx="1875598" cy="18755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" name="Google Shape;107;p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8" name="Google Shape;108;p5"/>
          <p:cNvSpPr txBox="1">
            <a:spLocks noGrp="1"/>
          </p:cNvSpPr>
          <p:nvPr>
            <p:ph type="title"/>
          </p:nvPr>
        </p:nvSpPr>
        <p:spPr>
          <a:xfrm>
            <a:off x="471638" y="1153572"/>
            <a:ext cx="3415596" cy="44611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lvl="0">
              <a:buSzPts val="4400"/>
            </a:pPr>
            <a:r>
              <a:rPr lang="en-US" sz="2900" b="1" dirty="0">
                <a:solidFill>
                  <a:srgbClr val="FFFFFF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INICIADOR DE CONVERSACIÓN</a:t>
            </a:r>
            <a:endParaRPr b="1" dirty="0"/>
          </a:p>
        </p:txBody>
      </p:sp>
      <p:sp>
        <p:nvSpPr>
          <p:cNvPr id="109" name="Google Shape;109;p5"/>
          <p:cNvSpPr txBox="1">
            <a:spLocks noGrp="1"/>
          </p:cNvSpPr>
          <p:nvPr>
            <p:ph type="body" idx="1"/>
          </p:nvPr>
        </p:nvSpPr>
        <p:spPr>
          <a:xfrm>
            <a:off x="5814645" y="820616"/>
            <a:ext cx="5369911" cy="53563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>
              <a:spcBef>
                <a:spcPts val="0"/>
              </a:spcBef>
              <a:buSzPts val="2800"/>
              <a:buNone/>
            </a:pPr>
            <a:r>
              <a:rPr lang="es-ES" sz="4000" dirty="0">
                <a:latin typeface="Gill Sans Nova Light" panose="020B0302020104020203" pitchFamily="34" charset="0"/>
                <a:ea typeface="Gill Sans"/>
                <a:cs typeface="Gill Sans"/>
                <a:sym typeface="Gill Sans"/>
              </a:rPr>
              <a:t>¿Cuáles creen que son las causas principales de las muertes relacionadas con el clima en los Estados Unidos?</a:t>
            </a:r>
            <a:endParaRPr dirty="0">
              <a:latin typeface="Gill Sans Nova Light" panose="020B0302020104020203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Google Shape;114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419600" y="1184396"/>
            <a:ext cx="7772400" cy="5668375"/>
          </a:xfrm>
          <a:prstGeom prst="rect">
            <a:avLst/>
          </a:prstGeom>
          <a:noFill/>
          <a:ln>
            <a:noFill/>
          </a:ln>
        </p:spPr>
      </p:pic>
      <p:sp>
        <p:nvSpPr>
          <p:cNvPr id="115" name="Google Shape;115;p3"/>
          <p:cNvSpPr/>
          <p:nvPr/>
        </p:nvSpPr>
        <p:spPr>
          <a:xfrm>
            <a:off x="0" y="-3130"/>
            <a:ext cx="12192000" cy="1186543"/>
          </a:xfrm>
          <a:prstGeom prst="rect">
            <a:avLst/>
          </a:prstGeom>
          <a:solidFill>
            <a:srgbClr val="A1490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" name="Google Shape;116;p3"/>
          <p:cNvSpPr txBox="1"/>
          <p:nvPr/>
        </p:nvSpPr>
        <p:spPr>
          <a:xfrm>
            <a:off x="838200" y="15503"/>
            <a:ext cx="10970172" cy="11865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77500" lnSpcReduction="20000"/>
          </a:bodyPr>
          <a:lstStyle/>
          <a:p>
            <a:pPr lvl="0">
              <a:lnSpc>
                <a:spcPct val="90000"/>
              </a:lnSpc>
              <a:buClr>
                <a:schemeClr val="dk1"/>
              </a:buClr>
              <a:buSzPts val="4400"/>
            </a:pPr>
            <a:r>
              <a:rPr lang="es-ES" sz="4400" b="1" dirty="0">
                <a:solidFill>
                  <a:schemeClr val="lt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CAUSAS PRINCIPALES DE LAS MUERTES RELACIONADAS CON EL CLIMA EN LOS EE.UU.</a:t>
            </a:r>
            <a:endParaRPr sz="4400" b="1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" name="Google Shape;117;p3"/>
          <p:cNvSpPr txBox="1">
            <a:spLocks noGrp="1"/>
          </p:cNvSpPr>
          <p:nvPr>
            <p:ph type="body" idx="1"/>
          </p:nvPr>
        </p:nvSpPr>
        <p:spPr>
          <a:xfrm>
            <a:off x="683220" y="1202046"/>
            <a:ext cx="6364852" cy="56559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114300" lvl="0" indent="0">
              <a:buNone/>
            </a:pPr>
            <a:r>
              <a:rPr lang="es-ES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Con un promedio de más de 30 años (1993-2022), estas son las causas principales de las muertes relacionadas con el clima en los Estados Unidos:</a:t>
            </a:r>
            <a:endParaRPr lang="en-US" dirty="0">
              <a:latin typeface="Gill Sans MT" panose="020B0502020104020203" pitchFamily="34" charset="77"/>
              <a:ea typeface="Gill Sans"/>
              <a:cs typeface="Gill Sans"/>
              <a:sym typeface="Gill Sans"/>
            </a:endParaRPr>
          </a:p>
          <a:p>
            <a:pPr lvl="0">
              <a:spcBef>
                <a:spcPts val="0"/>
              </a:spcBef>
              <a:buSzPts val="2800"/>
            </a:pPr>
            <a:r>
              <a:rPr lang="es-ES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Calor
Inundación
Tornado
Huracán
Frío
Relámpago
Invierno</a:t>
            </a:r>
            <a:endParaRPr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" name="Google Shape;122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411082" y="1183412"/>
            <a:ext cx="7780918" cy="5674587"/>
          </a:xfrm>
          <a:prstGeom prst="rect">
            <a:avLst/>
          </a:prstGeom>
          <a:noFill/>
          <a:ln>
            <a:noFill/>
          </a:ln>
        </p:spPr>
      </p:pic>
      <p:sp>
        <p:nvSpPr>
          <p:cNvPr id="123" name="Google Shape;123;p13"/>
          <p:cNvSpPr/>
          <p:nvPr/>
        </p:nvSpPr>
        <p:spPr>
          <a:xfrm>
            <a:off x="0" y="-3130"/>
            <a:ext cx="12192000" cy="1186543"/>
          </a:xfrm>
          <a:prstGeom prst="rect">
            <a:avLst/>
          </a:prstGeom>
          <a:solidFill>
            <a:srgbClr val="A1490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" name="Google Shape;124;p13"/>
          <p:cNvSpPr txBox="1"/>
          <p:nvPr/>
        </p:nvSpPr>
        <p:spPr>
          <a:xfrm>
            <a:off x="838200" y="15503"/>
            <a:ext cx="10515600" cy="11865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lvl="0">
              <a:lnSpc>
                <a:spcPct val="90000"/>
              </a:lnSpc>
              <a:buClr>
                <a:schemeClr val="dk1"/>
              </a:buClr>
              <a:buSzPts val="4400"/>
            </a:pPr>
            <a:r>
              <a:rPr lang="en-US" sz="4400" b="1" dirty="0">
                <a:solidFill>
                  <a:schemeClr val="lt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UNA TIERRA MÁS CÁLIDA</a:t>
            </a:r>
            <a:endParaRPr sz="4400" b="1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" name="Google Shape;125;p13"/>
          <p:cNvSpPr txBox="1">
            <a:spLocks noGrp="1"/>
          </p:cNvSpPr>
          <p:nvPr>
            <p:ph type="body" idx="1"/>
          </p:nvPr>
        </p:nvSpPr>
        <p:spPr>
          <a:xfrm>
            <a:off x="683220" y="1202046"/>
            <a:ext cx="7277100" cy="56559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2500"/>
          </a:bodyPr>
          <a:lstStyle/>
          <a:p>
            <a:pPr lvl="0">
              <a:buSzPts val="2800"/>
            </a:pPr>
            <a:r>
              <a:rPr lang="es-ES" dirty="0">
                <a:solidFill>
                  <a:schemeClr val="tx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El</a:t>
            </a:r>
            <a:r>
              <a:rPr lang="es-ES" dirty="0">
                <a:solidFill>
                  <a:srgbClr val="A1490C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s-ES" b="1" dirty="0">
                <a:solidFill>
                  <a:srgbClr val="A1490C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calentamiento global </a:t>
            </a:r>
            <a:r>
              <a:rPr lang="es-ES" dirty="0">
                <a:solidFill>
                  <a:schemeClr val="tx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es el calentamiento a largo plazo de la superficie de la Tierra desde el período preindustrial (1850-1900).
Desde entonces, la temperatura promedio anual ha aumentado en ~ 0.14 ° F por década (o ~ 2 F en total).
Para fines de siglo, se espera que la temperatura promedio anual aumente aún más, en ~ 4-6°F (o posiblemente hasta ~ 7-9°F).
En comparación, hace unos 20,000 años en el pico de la última edad de hielo, las temperaturas globales eran ~ 10°F más frías de lo que son hoy.</a:t>
            </a:r>
            <a:endParaRPr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EFE7D6B-64AE-26D8-9B8D-0ABD0C3661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47160" y="683989"/>
            <a:ext cx="6858000" cy="6858000"/>
          </a:xfrm>
          <a:prstGeom prst="rect">
            <a:avLst/>
          </a:prstGeom>
        </p:spPr>
      </p:pic>
      <p:sp>
        <p:nvSpPr>
          <p:cNvPr id="131" name="Google Shape;131;p14"/>
          <p:cNvSpPr/>
          <p:nvPr/>
        </p:nvSpPr>
        <p:spPr>
          <a:xfrm>
            <a:off x="0" y="-3130"/>
            <a:ext cx="12192000" cy="1186543"/>
          </a:xfrm>
          <a:prstGeom prst="rect">
            <a:avLst/>
          </a:prstGeom>
          <a:solidFill>
            <a:srgbClr val="A1490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" name="Google Shape;132;p14"/>
          <p:cNvSpPr txBox="1"/>
          <p:nvPr/>
        </p:nvSpPr>
        <p:spPr>
          <a:xfrm>
            <a:off x="0" y="15503"/>
            <a:ext cx="12192000" cy="11865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lvl="0">
              <a:lnSpc>
                <a:spcPct val="90000"/>
              </a:lnSpc>
              <a:buClr>
                <a:schemeClr val="dk1"/>
              </a:buClr>
              <a:buSzPts val="4400"/>
            </a:pPr>
            <a:r>
              <a:rPr lang="es-ES" sz="3950" b="1" dirty="0">
                <a:solidFill>
                  <a:schemeClr val="lt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¿POR QUÉ SE ESTÁ CALENTANDO LA TIERRA?</a:t>
            </a:r>
            <a:endParaRPr sz="3950" b="1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" name="Google Shape;133;p14"/>
          <p:cNvSpPr txBox="1">
            <a:spLocks noGrp="1"/>
          </p:cNvSpPr>
          <p:nvPr>
            <p:ph type="body" idx="1"/>
          </p:nvPr>
        </p:nvSpPr>
        <p:spPr>
          <a:xfrm>
            <a:off x="683220" y="1202046"/>
            <a:ext cx="7277100" cy="56559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lvl="0">
              <a:buSzPts val="2800"/>
            </a:pPr>
            <a:r>
              <a:rPr lang="es-ES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El </a:t>
            </a:r>
            <a:r>
              <a:rPr lang="es-ES" b="1" dirty="0">
                <a:solidFill>
                  <a:srgbClr val="A1490C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efecto invernadero </a:t>
            </a:r>
            <a:r>
              <a:rPr lang="es-ES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es un proceso que ocurre cuando los gases en la atmósfera de la Tierra atrapan el calor del sol.
Ejemplos de "gases de efecto invernadero" incluyen dióxido de carbono, metano, óxido nitroso y gases fluorados.
Cuantos más gases de efecto invernadero, más calor atrapado, más caliente se vuelve la Tierra.</a:t>
            </a:r>
            <a:endParaRPr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9" name="Google Shape;139;p2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419600" y="1189625"/>
            <a:ext cx="7772400" cy="5668375"/>
          </a:xfrm>
          <a:prstGeom prst="rect">
            <a:avLst/>
          </a:prstGeom>
          <a:noFill/>
          <a:ln>
            <a:noFill/>
          </a:ln>
        </p:spPr>
      </p:pic>
      <p:sp>
        <p:nvSpPr>
          <p:cNvPr id="140" name="Google Shape;140;p29"/>
          <p:cNvSpPr/>
          <p:nvPr/>
        </p:nvSpPr>
        <p:spPr>
          <a:xfrm>
            <a:off x="0" y="-9625"/>
            <a:ext cx="12192000" cy="1186543"/>
          </a:xfrm>
          <a:prstGeom prst="rect">
            <a:avLst/>
          </a:prstGeom>
          <a:solidFill>
            <a:srgbClr val="A1490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1" name="Google Shape;141;p29"/>
          <p:cNvSpPr txBox="1"/>
          <p:nvPr/>
        </p:nvSpPr>
        <p:spPr>
          <a:xfrm>
            <a:off x="767165" y="1"/>
            <a:ext cx="11067607" cy="11769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>
              <a:lnSpc>
                <a:spcPct val="90000"/>
              </a:lnSpc>
              <a:buClr>
                <a:schemeClr val="dk1"/>
              </a:buClr>
              <a:buSzPts val="4400"/>
            </a:pPr>
            <a:r>
              <a:rPr lang="en-US" sz="4100" b="1" dirty="0">
                <a:solidFill>
                  <a:schemeClr val="lt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OLAS DE CALOR</a:t>
            </a:r>
            <a:endParaRPr sz="4100" b="1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2" name="Google Shape;142;p29"/>
          <p:cNvSpPr txBox="1"/>
          <p:nvPr/>
        </p:nvSpPr>
        <p:spPr>
          <a:xfrm>
            <a:off x="546698" y="1607786"/>
            <a:ext cx="11098604" cy="48320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457200" lvl="0" indent="-457200">
              <a:buSzPts val="2800"/>
              <a:buFont typeface="Arial"/>
              <a:buChar char="•"/>
            </a:pPr>
            <a:r>
              <a:rPr lang="es-ES" sz="2800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Una </a:t>
            </a:r>
            <a:r>
              <a:rPr lang="es-ES" sz="2800" b="1" dirty="0">
                <a:solidFill>
                  <a:srgbClr val="A1490C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ola de calor </a:t>
            </a:r>
            <a:r>
              <a:rPr lang="es-ES" sz="2800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es un período de clima inusualmente caluroso que generalmente dura más de dos días.
El calentamiento global aumenta la frecuencia, la duración y la intensidad de las olas de calor y también puede hacerlas más húmedas y calurosas por la noche.
Las olas de calor pueden tener un gran impacto en la salud humana. En 2006, una ola de calor sin precedentes en California resultó en:</a:t>
            </a:r>
          </a:p>
          <a:p>
            <a:pPr marL="457200" lvl="0">
              <a:buSzPts val="2800"/>
            </a:pPr>
            <a:r>
              <a:rPr lang="es-ES" sz="2800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— ~5,594 visitas excesivas al departamento de emergencias a lo largo de la costa sur (incluida la costa del condado de San Diego)</a:t>
            </a:r>
          </a:p>
          <a:p>
            <a:pPr marL="457200" lvl="0">
              <a:buSzPts val="2800"/>
            </a:pPr>
            <a:r>
              <a:rPr lang="es-ES" sz="2800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— ~861 visitas excesivas al departamento de emergencias en el desierto del sur (incluido el interior del condado de San Diego)</a:t>
            </a:r>
            <a:endParaRPr sz="2800" u="none" strike="noStrike" cap="none" dirty="0">
              <a:solidFill>
                <a:srgbClr val="000000"/>
              </a:solidFill>
              <a:latin typeface="Gill Sans MT" panose="020B0502020104020203" pitchFamily="34" charset="77"/>
              <a:ea typeface="Gill Sans"/>
              <a:cs typeface="Gill Sans"/>
              <a:sym typeface="Gill Sans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Google Shape;148;p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1" y="0"/>
            <a:ext cx="12192001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49" name="Google Shape;149;p15"/>
          <p:cNvSpPr txBox="1">
            <a:spLocks noGrp="1"/>
          </p:cNvSpPr>
          <p:nvPr>
            <p:ph type="title"/>
          </p:nvPr>
        </p:nvSpPr>
        <p:spPr>
          <a:xfrm>
            <a:off x="471638" y="1153572"/>
            <a:ext cx="3415596" cy="44611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lvl="0">
              <a:buSzPts val="4400"/>
            </a:pPr>
            <a:r>
              <a:rPr lang="en-US" sz="2900" b="1" dirty="0">
                <a:solidFill>
                  <a:srgbClr val="FFFFFF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INICIADOR DE CONVERSACIÓN</a:t>
            </a:r>
            <a:endParaRPr b="1" dirty="0"/>
          </a:p>
        </p:txBody>
      </p:sp>
      <p:sp>
        <p:nvSpPr>
          <p:cNvPr id="150" name="Google Shape;150;p15"/>
          <p:cNvSpPr txBox="1">
            <a:spLocks noGrp="1"/>
          </p:cNvSpPr>
          <p:nvPr>
            <p:ph type="body" idx="1"/>
          </p:nvPr>
        </p:nvSpPr>
        <p:spPr>
          <a:xfrm>
            <a:off x="5679736" y="319088"/>
            <a:ext cx="5954099" cy="62198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>
              <a:spcBef>
                <a:spcPts val="600"/>
              </a:spcBef>
              <a:buClr>
                <a:schemeClr val="accent2"/>
              </a:buClr>
              <a:buSzPts val="2800"/>
              <a:buNone/>
            </a:pPr>
            <a:r>
              <a:rPr lang="es-ES" sz="4000" dirty="0">
                <a:latin typeface="Gill Sans Nova Light" panose="020B0302020104020203" pitchFamily="34" charset="0"/>
                <a:ea typeface="Gill Sans"/>
                <a:cs typeface="Gill Sans"/>
                <a:sym typeface="Gill Sans"/>
              </a:rPr>
              <a:t>¿Han experimentado una ola de calor en el condado de San Diego? Si es así, ¿cómo estuvo la experiencia?</a:t>
            </a:r>
            <a:endParaRPr dirty="0">
              <a:latin typeface="Gill Sans Nova Light" panose="020B0302020104020203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28"/>
          <p:cNvSpPr/>
          <p:nvPr/>
        </p:nvSpPr>
        <p:spPr>
          <a:xfrm>
            <a:off x="0" y="0"/>
            <a:ext cx="12192000" cy="1186543"/>
          </a:xfrm>
          <a:prstGeom prst="rect">
            <a:avLst/>
          </a:prstGeom>
          <a:solidFill>
            <a:srgbClr val="A1490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6" name="Google Shape;156;p2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419600" y="1189625"/>
            <a:ext cx="7772400" cy="5668375"/>
          </a:xfrm>
          <a:prstGeom prst="rect">
            <a:avLst/>
          </a:prstGeom>
          <a:noFill/>
          <a:ln>
            <a:noFill/>
          </a:ln>
        </p:spPr>
      </p:pic>
      <p:sp>
        <p:nvSpPr>
          <p:cNvPr id="157" name="Google Shape;157;p28"/>
          <p:cNvSpPr txBox="1"/>
          <p:nvPr/>
        </p:nvSpPr>
        <p:spPr>
          <a:xfrm>
            <a:off x="1" y="23252"/>
            <a:ext cx="12192000" cy="11865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>
              <a:lnSpc>
                <a:spcPct val="90000"/>
              </a:lnSpc>
              <a:buClr>
                <a:schemeClr val="dk1"/>
              </a:buClr>
              <a:buSzPts val="4400"/>
            </a:pPr>
            <a:r>
              <a:rPr lang="es-ES" sz="4100" b="1" dirty="0">
                <a:solidFill>
                  <a:schemeClr val="lt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UN CONDADO DE SAN DIEGO MÁS CÁLIDO</a:t>
            </a:r>
            <a:endParaRPr sz="4100" b="1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8" name="Google Shape;158;p28"/>
          <p:cNvSpPr txBox="1"/>
          <p:nvPr/>
        </p:nvSpPr>
        <p:spPr>
          <a:xfrm>
            <a:off x="807204" y="1596951"/>
            <a:ext cx="7573316" cy="48320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457200" lvl="0" indent="-457200">
              <a:buSzPts val="2800"/>
              <a:buFont typeface="Arial"/>
              <a:buChar char="•"/>
            </a:pPr>
            <a:r>
              <a:rPr lang="es-ES" sz="2800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Las temperaturas en el condado de San Diego han aumentado y se espera que continúen aumentando.
Históricamente, el promedio de los días más calurosos por año ha sido</a:t>
            </a:r>
          </a:p>
          <a:p>
            <a:pPr marL="457200" lvl="0">
              <a:buSzPts val="2800"/>
            </a:pPr>
            <a:r>
              <a:rPr lang="es-ES" sz="2800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— Costa: 90-100°F </a:t>
            </a:r>
          </a:p>
          <a:p>
            <a:pPr marL="457200" lvl="0">
              <a:buSzPts val="2800"/>
            </a:pPr>
            <a:r>
              <a:rPr lang="es-ES" sz="2800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— Tierra adentro: 105-115°F</a:t>
            </a:r>
          </a:p>
          <a:p>
            <a:pPr marL="457200" indent="-457200">
              <a:buSzPts val="2800"/>
              <a:buFont typeface="Arial" panose="020B0604020202020204" pitchFamily="34" charset="0"/>
              <a:buChar char="•"/>
            </a:pPr>
            <a:r>
              <a:rPr lang="es-ES" sz="2800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A finales de siglo, el promedio de los días más calurosos por año podría aumentar a:</a:t>
            </a:r>
          </a:p>
          <a:p>
            <a:pPr marL="393700" lvl="0">
              <a:buSzPts val="2800"/>
            </a:pPr>
            <a:r>
              <a:rPr lang="es-ES" sz="2800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— Costa: 100-110°F</a:t>
            </a:r>
          </a:p>
          <a:p>
            <a:pPr marL="393700" lvl="0">
              <a:buSzPts val="2800"/>
            </a:pPr>
            <a:r>
              <a:rPr lang="es-ES" sz="2800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— Tierra adentro: 110-125°F</a:t>
            </a:r>
            <a:endParaRPr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8DEBF6ADC104247B3E2B6C7763199BC" ma:contentTypeVersion="16" ma:contentTypeDescription="Create a new document." ma:contentTypeScope="" ma:versionID="a2e878631181b3be5b857df49045c5a8">
  <xsd:schema xmlns:xsd="http://www.w3.org/2001/XMLSchema" xmlns:xs="http://www.w3.org/2001/XMLSchema" xmlns:p="http://schemas.microsoft.com/office/2006/metadata/properties" xmlns:ns2="c6c8f678-ab9e-4f19-89e1-d6e4324e6d53" xmlns:ns3="2d3b1f8b-28e4-49e5-8fb0-80a37a78ab17" targetNamespace="http://schemas.microsoft.com/office/2006/metadata/properties" ma:root="true" ma:fieldsID="b5e70bf8abaa1947c296ed33de3d06f3" ns2:_="" ns3:_="">
    <xsd:import namespace="c6c8f678-ab9e-4f19-89e1-d6e4324e6d53"/>
    <xsd:import namespace="2d3b1f8b-28e4-49e5-8fb0-80a37a78ab1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DateTaken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6c8f678-ab9e-4f19-89e1-d6e4324e6d5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LengthInSeconds" ma:index="18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cb8cc222-65fd-42cc-aeaa-058f903907f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2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d3b1f8b-28e4-49e5-8fb0-80a37a78ab17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5c4722d1-7716-4000-92ac-8d132ce25399}" ma:internalName="TaxCatchAll" ma:showField="CatchAllData" ma:web="2d3b1f8b-28e4-49e5-8fb0-80a37a78ab1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83589AD-AC17-4606-BFB6-C9467E97DDA7}"/>
</file>

<file path=customXml/itemProps2.xml><?xml version="1.0" encoding="utf-8"?>
<ds:datastoreItem xmlns:ds="http://schemas.openxmlformats.org/officeDocument/2006/customXml" ds:itemID="{7C9C2661-A1A9-42BA-BB8D-7F9B7CCABD8F}"/>
</file>

<file path=docProps/app.xml><?xml version="1.0" encoding="utf-8"?>
<Properties xmlns="http://schemas.openxmlformats.org/officeDocument/2006/extended-properties" xmlns:vt="http://schemas.openxmlformats.org/officeDocument/2006/docPropsVTypes">
  <TotalTime>155</TotalTime>
  <Words>996</Words>
  <Application>Microsoft Office PowerPoint</Application>
  <PresentationFormat>Widescreen</PresentationFormat>
  <Paragraphs>66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Gill Sans Nova Light</vt:lpstr>
      <vt:lpstr>Calibri</vt:lpstr>
      <vt:lpstr>Arial</vt:lpstr>
      <vt:lpstr>Gill Sans MT</vt:lpstr>
      <vt:lpstr>Office Theme</vt:lpstr>
      <vt:lpstr>OLAS DE CALOR: ¿Qué son y por qué  están cambiando?</vt:lpstr>
      <vt:lpstr>OBJETIVOS</vt:lpstr>
      <vt:lpstr>INICIADOR DE CONVERSACIÓN</vt:lpstr>
      <vt:lpstr>PowerPoint Presentation</vt:lpstr>
      <vt:lpstr>PowerPoint Presentation</vt:lpstr>
      <vt:lpstr>PowerPoint Presentation</vt:lpstr>
      <vt:lpstr>PowerPoint Presentation</vt:lpstr>
      <vt:lpstr>INICIADOR DE CONVERSACIÓN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RESUMEN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OLAS DE CALOR: ¿Qué son y por qué están cambiando?</dc:title>
  <dc:creator>Kristin VanderMolen</dc:creator>
  <cp:lastModifiedBy>Kristin VanderMolen</cp:lastModifiedBy>
  <cp:revision>20</cp:revision>
  <dcterms:created xsi:type="dcterms:W3CDTF">2022-09-17T18:55:37Z</dcterms:created>
  <dcterms:modified xsi:type="dcterms:W3CDTF">2023-08-30T17:29:30Z</dcterms:modified>
</cp:coreProperties>
</file>