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12192000"/>
  <p:notesSz cx="6858000" cy="9144000"/>
  <p:embeddedFontLst>
    <p:embeddedFont>
      <p:font typeface="Gill Sans"/>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7" roundtripDataSignature="AMtx7mhEWZG42YXk/rOOImfxe+7kD/bh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font" Target="fonts/GillSans-bold.fntdata"/><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1" Type="http://schemas.openxmlformats.org/officeDocument/2006/relationships/slide" Target="slides/slide17.xml"/><Relationship Id="rId3" Type="http://schemas.openxmlformats.org/officeDocument/2006/relationships/slideMaster" Target="slideMasters/slideMaster1.xml"/><Relationship Id="rId25" Type="http://schemas.openxmlformats.org/officeDocument/2006/relationships/font" Target="fonts/GillSans-regular.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0" Type="http://schemas.openxmlformats.org/officeDocument/2006/relationships/slide" Target="slides/slide16.xml"/><Relationship Id="rId2" Type="http://schemas.openxmlformats.org/officeDocument/2006/relationships/presProps" Target="presProps.xml"/><Relationship Id="rId16" Type="http://schemas.openxmlformats.org/officeDocument/2006/relationships/slide" Target="slides/slide12.xml"/><Relationship Id="rId29" Type="http://schemas.openxmlformats.org/officeDocument/2006/relationships/customXml" Target="../customXml/item2.xml"/><Relationship Id="rId24" Type="http://schemas.openxmlformats.org/officeDocument/2006/relationships/slide" Target="slides/slide20.xml"/><Relationship Id="rId1" Type="http://schemas.openxmlformats.org/officeDocument/2006/relationships/theme" Target="theme/theme2.xml"/><Relationship Id="rId6" Type="http://schemas.openxmlformats.org/officeDocument/2006/relationships/slide" Target="slides/slide2.xml"/><Relationship Id="rId11" Type="http://schemas.openxmlformats.org/officeDocument/2006/relationships/slide" Target="slides/slide7.xml"/><Relationship Id="rId23" Type="http://schemas.openxmlformats.org/officeDocument/2006/relationships/slide" Target="slides/slide19.xml"/><Relationship Id="rId5" Type="http://schemas.openxmlformats.org/officeDocument/2006/relationships/slide" Target="slides/slide1.xml"/><Relationship Id="rId15" Type="http://schemas.openxmlformats.org/officeDocument/2006/relationships/slide" Target="slides/slide11.xml"/><Relationship Id="rId28" Type="http://schemas.openxmlformats.org/officeDocument/2006/relationships/customXml" Target="../customXml/item1.xml"/><Relationship Id="rId10" Type="http://schemas.openxmlformats.org/officeDocument/2006/relationships/slide" Target="slides/slide6.xml"/><Relationship Id="rId19" Type="http://schemas.openxmlformats.org/officeDocument/2006/relationships/slide" Target="slides/slide15.xml"/><Relationship Id="rId22" Type="http://schemas.openxmlformats.org/officeDocument/2006/relationships/slide" Target="slides/slide18.xml"/><Relationship Id="rId4" Type="http://schemas.openxmlformats.org/officeDocument/2006/relationships/notesMaster" Target="notesMasters/notesMaster1.xml"/><Relationship Id="rId9" Type="http://schemas.openxmlformats.org/officeDocument/2006/relationships/slide" Target="slides/slide5.xml"/><Relationship Id="rId27" Type="http://customschemas.google.com/relationships/presentationmetadata" Target="metadata"/><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69" name="Google Shape;16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88" name="Google Shape;18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7" name="Google Shape;20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114" name="Google Shape;114;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 name="Google Shape;12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5"/>
          <p:cNvSpPr/>
          <p:nvPr>
            <p:ph idx="2" type="pic"/>
          </p:nvPr>
        </p:nvSpPr>
        <p:spPr>
          <a:xfrm>
            <a:off x="5183188" y="987425"/>
            <a:ext cx="6172200" cy="4873625"/>
          </a:xfrm>
          <a:prstGeom prst="rect">
            <a:avLst/>
          </a:prstGeom>
          <a:noFill/>
          <a:ln>
            <a:noFill/>
          </a:ln>
        </p:spPr>
      </p:sp>
      <p:sp>
        <p:nvSpPr>
          <p:cNvPr id="68" name="Google Shape;68;p2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b="0" l="0" r="0" t="0"/>
          <a:stretch/>
        </p:blipFill>
        <p:spPr>
          <a:xfrm>
            <a:off x="0" y="0"/>
            <a:ext cx="12188536" cy="6856052"/>
          </a:xfrm>
          <a:prstGeom prst="rect">
            <a:avLst/>
          </a:prstGeom>
          <a:noFill/>
          <a:ln>
            <a:noFill/>
          </a:ln>
        </p:spPr>
      </p:pic>
      <p:sp>
        <p:nvSpPr>
          <p:cNvPr id="90" name="Google Shape;90;p1"/>
          <p:cNvSpPr txBox="1"/>
          <p:nvPr>
            <p:ph type="ctrTitle"/>
          </p:nvPr>
        </p:nvSpPr>
        <p:spPr>
          <a:xfrm>
            <a:off x="4149259" y="1950699"/>
            <a:ext cx="7423307" cy="2751086"/>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SzPts val="4000"/>
              <a:buNone/>
            </a:pPr>
            <a:r>
              <a:rPr b="1" lang="en-US" sz="4000">
                <a:solidFill>
                  <a:schemeClr val="accent2"/>
                </a:solidFill>
                <a:latin typeface="Gill Sans"/>
                <a:ea typeface="Gill Sans"/>
                <a:cs typeface="Gill Sans"/>
                <a:sym typeface="Gill Sans"/>
              </a:rPr>
              <a:t>ENFERMEDADES</a:t>
            </a:r>
            <a:br>
              <a:rPr b="1" lang="en-US" sz="4000">
                <a:solidFill>
                  <a:schemeClr val="accent2"/>
                </a:solidFill>
                <a:latin typeface="Gill Sans"/>
                <a:ea typeface="Gill Sans"/>
                <a:cs typeface="Gill Sans"/>
                <a:sym typeface="Gill Sans"/>
              </a:rPr>
            </a:br>
            <a:r>
              <a:rPr b="1" lang="en-US" sz="4000">
                <a:solidFill>
                  <a:schemeClr val="accent2"/>
                </a:solidFill>
                <a:latin typeface="Gill Sans"/>
                <a:ea typeface="Gill Sans"/>
                <a:cs typeface="Gill Sans"/>
                <a:sym typeface="Gill Sans"/>
              </a:rPr>
              <a:t>POR CALOR:</a:t>
            </a:r>
            <a:br>
              <a:rPr b="1" lang="en-US" sz="4000">
                <a:solidFill>
                  <a:schemeClr val="accent2"/>
                </a:solidFill>
                <a:latin typeface="Gill Sans"/>
                <a:ea typeface="Gill Sans"/>
                <a:cs typeface="Gill Sans"/>
                <a:sym typeface="Gill Sans"/>
              </a:rPr>
            </a:br>
            <a:r>
              <a:rPr lang="en-US" sz="5400">
                <a:latin typeface="Gill Sans"/>
                <a:ea typeface="Gill Sans"/>
                <a:cs typeface="Gill Sans"/>
                <a:sym typeface="Gill Sans"/>
              </a:rPr>
              <a:t>¿Qué son y cómo tratarlas?</a:t>
            </a:r>
            <a:endParaRPr sz="5400">
              <a:latin typeface="Gill Sans"/>
              <a:ea typeface="Gill Sans"/>
              <a:cs typeface="Gill Sans"/>
              <a:sym typeface="Gill Sans"/>
            </a:endParaRPr>
          </a:p>
        </p:txBody>
      </p:sp>
      <p:sp>
        <p:nvSpPr>
          <p:cNvPr id="91" name="Google Shape;91;p1"/>
          <p:cNvSpPr txBox="1"/>
          <p:nvPr>
            <p:ph idx="1" type="subTitle"/>
          </p:nvPr>
        </p:nvSpPr>
        <p:spPr>
          <a:xfrm>
            <a:off x="3859491" y="4933149"/>
            <a:ext cx="7644627" cy="1329443"/>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600"/>
              </a:spcAft>
              <a:buSzPts val="2400"/>
              <a:buNone/>
            </a:pPr>
            <a:r>
              <a:rPr b="1" lang="en-US">
                <a:solidFill>
                  <a:srgbClr val="757070"/>
                </a:solidFill>
                <a:latin typeface="Gill Sans"/>
                <a:ea typeface="Gill Sans"/>
                <a:cs typeface="Gill Sans"/>
                <a:sym typeface="Gill Sans"/>
              </a:rPr>
              <a:t>MÓDULO 2</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9"/>
          <p:cNvPicPr preferRelativeResize="0"/>
          <p:nvPr/>
        </p:nvPicPr>
        <p:blipFill rotWithShape="1">
          <a:blip r:embed="rId3">
            <a:alphaModFix/>
          </a:blip>
          <a:srcRect b="0" l="0" r="0" t="0"/>
          <a:stretch/>
        </p:blipFill>
        <p:spPr>
          <a:xfrm>
            <a:off x="6445162" y="-796613"/>
            <a:ext cx="7053592" cy="9980833"/>
          </a:xfrm>
          <a:prstGeom prst="rect">
            <a:avLst/>
          </a:prstGeom>
          <a:noFill/>
          <a:ln>
            <a:noFill/>
          </a:ln>
        </p:spPr>
      </p:pic>
      <p:sp>
        <p:nvSpPr>
          <p:cNvPr id="172" name="Google Shape;172;p9"/>
          <p:cNvSpPr txBox="1"/>
          <p:nvPr>
            <p:ph idx="1" type="body"/>
          </p:nvPr>
        </p:nvSpPr>
        <p:spPr>
          <a:xfrm>
            <a:off x="598715" y="1186543"/>
            <a:ext cx="6176157" cy="567145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b="1" lang="en-US">
                <a:solidFill>
                  <a:srgbClr val="C4161C"/>
                </a:solidFill>
                <a:latin typeface="Gill Sans"/>
                <a:ea typeface="Gill Sans"/>
                <a:cs typeface="Gill Sans"/>
                <a:sym typeface="Gill Sans"/>
              </a:rPr>
              <a:t>DEFINICIÓN</a:t>
            </a:r>
            <a:r>
              <a:rPr b="1" lang="en-US" sz="2800">
                <a:solidFill>
                  <a:srgbClr val="C4161C"/>
                </a:solidFill>
                <a:latin typeface="Gill Sans"/>
                <a:ea typeface="Gill Sans"/>
                <a:cs typeface="Gill Sans"/>
                <a:sym typeface="Gill Sans"/>
              </a:rPr>
              <a:t>:</a:t>
            </a:r>
            <a:endParaRPr b="1" sz="2800">
              <a:solidFill>
                <a:srgbClr val="C4161C"/>
              </a:solidFill>
            </a:endParaRPr>
          </a:p>
          <a:p>
            <a:pPr indent="0" lvl="0" marL="0" rtl="0" algn="l">
              <a:lnSpc>
                <a:spcPct val="90000"/>
              </a:lnSpc>
              <a:spcBef>
                <a:spcPts val="0"/>
              </a:spcBef>
              <a:spcAft>
                <a:spcPts val="0"/>
              </a:spcAft>
              <a:buSzPts val="2800"/>
              <a:buNone/>
            </a:pPr>
            <a:r>
              <a:rPr lang="en-US">
                <a:latin typeface="Gill Sans"/>
                <a:ea typeface="Gill Sans"/>
                <a:cs typeface="Gill Sans"/>
                <a:sym typeface="Gill Sans"/>
              </a:rPr>
              <a:t>Agotamiento por calor es una </a:t>
            </a:r>
            <a:r>
              <a:rPr b="1" lang="en-US">
                <a:solidFill>
                  <a:srgbClr val="C4161C"/>
                </a:solidFill>
                <a:latin typeface="Gill Sans"/>
                <a:ea typeface="Gill Sans"/>
                <a:cs typeface="Gill Sans"/>
                <a:sym typeface="Gill Sans"/>
              </a:rPr>
              <a:t>enfermedad por calor moderada</a:t>
            </a:r>
            <a:r>
              <a:rPr lang="en-US">
                <a:latin typeface="Gill Sans"/>
                <a:ea typeface="Gill Sans"/>
                <a:cs typeface="Gill Sans"/>
                <a:sym typeface="Gill Sans"/>
              </a:rPr>
              <a:t>. Ocurre cuando el cuerpo se sobrecalienta y comienza a tener dificultades para enfriarse. Con frecuencia, la persona está deshidratada, lo que significa que sudó mucho a altas temperaturas sin beber suficientes líquidos para reemplazar la pérdida de sal y agua del cuerpo.</a:t>
            </a:r>
            <a:endParaRPr/>
          </a:p>
        </p:txBody>
      </p:sp>
      <p:sp>
        <p:nvSpPr>
          <p:cNvPr id="173" name="Google Shape;173;p9"/>
          <p:cNvSpPr/>
          <p:nvPr/>
        </p:nvSpPr>
        <p:spPr>
          <a:xfrm>
            <a:off x="0" y="0"/>
            <a:ext cx="12192000" cy="118654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4" name="Google Shape;174;p9"/>
          <p:cNvSpPr txBox="1"/>
          <p:nvPr/>
        </p:nvSpPr>
        <p:spPr>
          <a:xfrm>
            <a:off x="598715" y="0"/>
            <a:ext cx="11143012" cy="118654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b="1" i="0" lang="en-US" sz="4400" u="none" cap="none" strike="noStrike">
                <a:solidFill>
                  <a:srgbClr val="C4161C"/>
                </a:solidFill>
                <a:latin typeface="Gill Sans"/>
                <a:ea typeface="Gill Sans"/>
                <a:cs typeface="Gill Sans"/>
                <a:sym typeface="Gill Sans"/>
              </a:rPr>
              <a:t>AGOTAMIENTO POR CALOR</a:t>
            </a:r>
            <a:endParaRPr b="1" i="0" sz="4400" u="none" cap="none" strike="noStrike">
              <a:solidFill>
                <a:srgbClr val="C4161C"/>
              </a:solidFill>
              <a:latin typeface="Calibri"/>
              <a:ea typeface="Calibri"/>
              <a:cs typeface="Calibri"/>
              <a:sym typeface="Calibri"/>
            </a:endParaRPr>
          </a:p>
        </p:txBody>
      </p:sp>
      <p:sp>
        <p:nvSpPr>
          <p:cNvPr id="175" name="Google Shape;175;p9"/>
          <p:cNvSpPr txBox="1"/>
          <p:nvPr/>
        </p:nvSpPr>
        <p:spPr>
          <a:xfrm>
            <a:off x="5446058" y="1479176"/>
            <a:ext cx="238012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C00000"/>
                </a:solidFill>
                <a:latin typeface="Gill Sans"/>
                <a:ea typeface="Gill Sans"/>
                <a:cs typeface="Gill Sans"/>
                <a:sym typeface="Gill Sans"/>
              </a:rPr>
              <a:t>SÍNTOMAS:</a:t>
            </a:r>
            <a:endParaRPr b="1" i="0" sz="2800" u="none" cap="none" strike="noStrike">
              <a:solidFill>
                <a:srgbClr val="C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descr="A person sitting on a couch&#10;&#10;Description automatically generated with low confidence" id="181" name="Google Shape;181;p10"/>
          <p:cNvPicPr preferRelativeResize="0"/>
          <p:nvPr/>
        </p:nvPicPr>
        <p:blipFill rotWithShape="1">
          <a:blip r:embed="rId3">
            <a:alphaModFix/>
          </a:blip>
          <a:srcRect b="0" l="0" r="0" t="0"/>
          <a:stretch/>
        </p:blipFill>
        <p:spPr>
          <a:xfrm>
            <a:off x="4270591" y="1186543"/>
            <a:ext cx="8486181" cy="5671457"/>
          </a:xfrm>
          <a:prstGeom prst="rect">
            <a:avLst/>
          </a:prstGeom>
          <a:noFill/>
          <a:ln>
            <a:noFill/>
          </a:ln>
        </p:spPr>
      </p:pic>
      <p:sp>
        <p:nvSpPr>
          <p:cNvPr id="182" name="Google Shape;182;p10"/>
          <p:cNvSpPr/>
          <p:nvPr/>
        </p:nvSpPr>
        <p:spPr>
          <a:xfrm>
            <a:off x="0" y="0"/>
            <a:ext cx="12192000" cy="118654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3" name="Google Shape;183;p10"/>
          <p:cNvSpPr txBox="1"/>
          <p:nvPr/>
        </p:nvSpPr>
        <p:spPr>
          <a:xfrm>
            <a:off x="598713" y="65315"/>
            <a:ext cx="11593287" cy="1186543"/>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90000"/>
              </a:lnSpc>
              <a:spcBef>
                <a:spcPts val="0"/>
              </a:spcBef>
              <a:spcAft>
                <a:spcPts val="0"/>
              </a:spcAft>
              <a:buClr>
                <a:schemeClr val="dk1"/>
              </a:buClr>
              <a:buSzPts val="4400"/>
              <a:buFont typeface="Calibri"/>
              <a:buNone/>
            </a:pPr>
            <a:r>
              <a:rPr b="1" i="0" lang="en-US" sz="4400" u="none" cap="none" strike="noStrike">
                <a:solidFill>
                  <a:srgbClr val="C4161C"/>
                </a:solidFill>
                <a:latin typeface="Gill Sans"/>
                <a:ea typeface="Gill Sans"/>
                <a:cs typeface="Gill Sans"/>
                <a:sym typeface="Gill Sans"/>
              </a:rPr>
              <a:t>AGOTAMIENTO POR CALOR: </a:t>
            </a:r>
            <a:r>
              <a:rPr b="1" i="0" lang="en-US" sz="4400" u="none" cap="none" strike="noStrike">
                <a:solidFill>
                  <a:schemeClr val="lt1"/>
                </a:solidFill>
                <a:latin typeface="Gill Sans"/>
                <a:ea typeface="Gill Sans"/>
                <a:cs typeface="Gill Sans"/>
                <a:sym typeface="Gill Sans"/>
              </a:rPr>
              <a:t>Tratamiento</a:t>
            </a:r>
            <a:endParaRPr b="1" i="0" sz="4400" u="none" cap="none" strike="noStrike">
              <a:solidFill>
                <a:schemeClr val="lt1"/>
              </a:solidFill>
              <a:latin typeface="Calibri"/>
              <a:ea typeface="Calibri"/>
              <a:cs typeface="Calibri"/>
              <a:sym typeface="Calibri"/>
            </a:endParaRPr>
          </a:p>
        </p:txBody>
      </p:sp>
      <p:sp>
        <p:nvSpPr>
          <p:cNvPr id="184" name="Google Shape;184;p10"/>
          <p:cNvSpPr txBox="1"/>
          <p:nvPr>
            <p:ph idx="1" type="body"/>
          </p:nvPr>
        </p:nvSpPr>
        <p:spPr>
          <a:xfrm>
            <a:off x="598713" y="1186543"/>
            <a:ext cx="8845090" cy="567145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b="1" lang="en-US">
                <a:solidFill>
                  <a:srgbClr val="C4161C"/>
                </a:solidFill>
                <a:latin typeface="Gill Sans"/>
                <a:ea typeface="Gill Sans"/>
                <a:cs typeface="Gill Sans"/>
                <a:sym typeface="Gill Sans"/>
              </a:rPr>
              <a:t>Si alguien está teniendo agotamiento por calor, </a:t>
            </a:r>
            <a:br>
              <a:rPr b="1" lang="en-US">
                <a:solidFill>
                  <a:srgbClr val="C4161C"/>
                </a:solidFill>
                <a:latin typeface="Gill Sans"/>
                <a:ea typeface="Gill Sans"/>
                <a:cs typeface="Gill Sans"/>
                <a:sym typeface="Gill Sans"/>
              </a:rPr>
            </a:br>
            <a:r>
              <a:rPr b="1" lang="en-US">
                <a:solidFill>
                  <a:srgbClr val="C4161C"/>
                </a:solidFill>
                <a:latin typeface="Gill Sans"/>
                <a:ea typeface="Gill Sans"/>
                <a:cs typeface="Gill Sans"/>
                <a:sym typeface="Gill Sans"/>
              </a:rPr>
              <a:t>esto es lo que deben hacer:</a:t>
            </a:r>
            <a:endParaRPr b="1"/>
          </a:p>
          <a:p>
            <a:pPr indent="-457200" lvl="0" marL="457200" rtl="0" algn="l">
              <a:lnSpc>
                <a:spcPct val="90000"/>
              </a:lnSpc>
              <a:spcBef>
                <a:spcPts val="0"/>
              </a:spcBef>
              <a:spcAft>
                <a:spcPts val="0"/>
              </a:spcAft>
              <a:buClr>
                <a:schemeClr val="dk1"/>
              </a:buClr>
              <a:buSzPts val="2800"/>
              <a:buFont typeface="Arial"/>
              <a:buChar char="•"/>
            </a:pPr>
            <a:r>
              <a:rPr lang="en-US">
                <a:latin typeface="Gill Sans"/>
                <a:ea typeface="Gill Sans"/>
                <a:cs typeface="Gill Sans"/>
                <a:sym typeface="Gill Sans"/>
              </a:rPr>
              <a:t>Ir a algún lugar más fresco (por ejemplo, aire acondicionado o sombra)</a:t>
            </a:r>
            <a:endParaRPr/>
          </a:p>
          <a:p>
            <a:pPr indent="-457200" lvl="0" marL="457200" rtl="0" algn="l">
              <a:lnSpc>
                <a:spcPct val="90000"/>
              </a:lnSpc>
              <a:spcBef>
                <a:spcPts val="0"/>
              </a:spcBef>
              <a:spcAft>
                <a:spcPts val="0"/>
              </a:spcAft>
              <a:buClr>
                <a:schemeClr val="dk1"/>
              </a:buClr>
              <a:buSzPts val="2800"/>
              <a:buFont typeface="Arial"/>
              <a:buChar char="•"/>
            </a:pPr>
            <a:r>
              <a:rPr lang="en-US">
                <a:latin typeface="Gill Sans"/>
                <a:ea typeface="Gill Sans"/>
                <a:cs typeface="Gill Sans"/>
                <a:sym typeface="Gill Sans"/>
              </a:rPr>
              <a:t>Beber agua fría, jugo claro o una bebida deportiva</a:t>
            </a:r>
            <a:endParaRPr>
              <a:latin typeface="Gill Sans"/>
              <a:ea typeface="Gill Sans"/>
              <a:cs typeface="Gill Sans"/>
              <a:sym typeface="Gill Sans"/>
            </a:endParaRPr>
          </a:p>
          <a:p>
            <a:pPr indent="-457200" lvl="0" marL="457200" rtl="0" algn="l">
              <a:lnSpc>
                <a:spcPct val="90000"/>
              </a:lnSpc>
              <a:spcBef>
                <a:spcPts val="0"/>
              </a:spcBef>
              <a:spcAft>
                <a:spcPts val="0"/>
              </a:spcAft>
              <a:buClr>
                <a:schemeClr val="dk1"/>
              </a:buClr>
              <a:buSzPts val="2800"/>
              <a:buFont typeface="Arial"/>
              <a:buChar char="•"/>
            </a:pPr>
            <a:r>
              <a:rPr lang="en-US">
                <a:latin typeface="Gill Sans"/>
                <a:ea typeface="Gill Sans"/>
                <a:cs typeface="Gill Sans"/>
                <a:sym typeface="Gill Sans"/>
              </a:rPr>
              <a:t>Tomar una ducha o baño frío, o aplicarse un paño húmedo frío en el cuerpo</a:t>
            </a:r>
            <a:endParaRPr>
              <a:latin typeface="Gill Sans"/>
              <a:ea typeface="Gill Sans"/>
              <a:cs typeface="Gill Sans"/>
              <a:sym typeface="Gill Sans"/>
            </a:endParaRPr>
          </a:p>
          <a:p>
            <a:pPr indent="-457200" lvl="0" marL="457200" rtl="0" algn="l">
              <a:lnSpc>
                <a:spcPct val="90000"/>
              </a:lnSpc>
              <a:spcBef>
                <a:spcPts val="0"/>
              </a:spcBef>
              <a:spcAft>
                <a:spcPts val="0"/>
              </a:spcAft>
              <a:buClr>
                <a:schemeClr val="dk1"/>
              </a:buClr>
              <a:buSzPts val="2800"/>
              <a:buFont typeface="Arial"/>
              <a:buChar char="•"/>
            </a:pPr>
            <a:r>
              <a:rPr lang="en-US">
                <a:latin typeface="Gill Sans"/>
                <a:ea typeface="Gill Sans"/>
                <a:cs typeface="Gill Sans"/>
                <a:sym typeface="Gill Sans"/>
              </a:rPr>
              <a:t>Cambiarse a ropa suelta y ligera</a:t>
            </a:r>
            <a:endParaRPr>
              <a:latin typeface="Gill Sans"/>
              <a:ea typeface="Gill Sans"/>
              <a:cs typeface="Gill Sans"/>
              <a:sym typeface="Gill Sans"/>
            </a:endParaRPr>
          </a:p>
          <a:p>
            <a:pPr indent="-457200" lvl="0" marL="457200" rtl="0" algn="l">
              <a:lnSpc>
                <a:spcPct val="90000"/>
              </a:lnSpc>
              <a:spcBef>
                <a:spcPts val="0"/>
              </a:spcBef>
              <a:spcAft>
                <a:spcPts val="0"/>
              </a:spcAft>
              <a:buClr>
                <a:schemeClr val="dk1"/>
              </a:buClr>
              <a:buSzPts val="2800"/>
              <a:buFont typeface="Arial"/>
              <a:buChar char="•"/>
            </a:pPr>
            <a:r>
              <a:rPr lang="en-US">
                <a:latin typeface="Gill Sans"/>
                <a:ea typeface="Gill Sans"/>
                <a:cs typeface="Gill Sans"/>
                <a:sym typeface="Gill Sans"/>
              </a:rPr>
              <a:t>Acostarse</a:t>
            </a:r>
            <a:endParaRPr>
              <a:latin typeface="Gill Sans"/>
              <a:ea typeface="Gill Sans"/>
              <a:cs typeface="Gill Sans"/>
              <a:sym typeface="Gill Sans"/>
            </a:endParaRPr>
          </a:p>
          <a:p>
            <a:pPr indent="-457200" lvl="0" marL="457200" rtl="0" algn="l">
              <a:lnSpc>
                <a:spcPct val="90000"/>
              </a:lnSpc>
              <a:spcBef>
                <a:spcPts val="0"/>
              </a:spcBef>
              <a:spcAft>
                <a:spcPts val="0"/>
              </a:spcAft>
              <a:buClr>
                <a:schemeClr val="dk1"/>
              </a:buClr>
              <a:buSzPts val="2800"/>
              <a:buFont typeface="Arial"/>
              <a:buChar char="•"/>
            </a:pPr>
            <a:r>
              <a:rPr lang="en-US">
                <a:latin typeface="Gill Sans"/>
                <a:ea typeface="Gill Sans"/>
                <a:cs typeface="Gill Sans"/>
                <a:sym typeface="Gill Sans"/>
              </a:rPr>
              <a:t>Llamar al médico si:</a:t>
            </a:r>
            <a:endParaRPr/>
          </a:p>
          <a:p>
            <a:pPr indent="-457200" lvl="1" marL="914400" rtl="0" algn="l">
              <a:lnSpc>
                <a:spcPct val="90000"/>
              </a:lnSpc>
              <a:spcBef>
                <a:spcPts val="0"/>
              </a:spcBef>
              <a:spcAft>
                <a:spcPts val="0"/>
              </a:spcAft>
              <a:buClr>
                <a:schemeClr val="accent2"/>
              </a:buClr>
              <a:buSzPts val="1800"/>
              <a:buFont typeface="Noto Sans Symbols"/>
              <a:buChar char="✔"/>
            </a:pPr>
            <a:r>
              <a:rPr lang="en-US">
                <a:latin typeface="Gill Sans"/>
                <a:ea typeface="Gill Sans"/>
                <a:cs typeface="Gill Sans"/>
                <a:sym typeface="Gill Sans"/>
              </a:rPr>
              <a:t>Los síntomas empeoran o duran más de una hora</a:t>
            </a:r>
            <a:endParaRPr/>
          </a:p>
          <a:p>
            <a:pPr indent="-457200" lvl="1" marL="914400" rtl="0" algn="l">
              <a:lnSpc>
                <a:spcPct val="90000"/>
              </a:lnSpc>
              <a:spcBef>
                <a:spcPts val="0"/>
              </a:spcBef>
              <a:spcAft>
                <a:spcPts val="0"/>
              </a:spcAft>
              <a:buClr>
                <a:schemeClr val="accent2"/>
              </a:buClr>
              <a:buSzPts val="1800"/>
              <a:buFont typeface="Noto Sans Symbols"/>
              <a:buChar char="✔"/>
            </a:pPr>
            <a:r>
              <a:rPr lang="en-US">
                <a:latin typeface="Gill Sans"/>
                <a:ea typeface="Gill Sans"/>
                <a:cs typeface="Gill Sans"/>
                <a:sym typeface="Gill Sans"/>
              </a:rPr>
              <a:t>Tienen problemas cardíacos o presión arterial alta</a:t>
            </a:r>
            <a:endParaRPr>
              <a:latin typeface="Gill Sans"/>
              <a:ea typeface="Gill Sans"/>
              <a:cs typeface="Gill Sans"/>
              <a:sym typeface="Gill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11"/>
          <p:cNvPicPr preferRelativeResize="0"/>
          <p:nvPr/>
        </p:nvPicPr>
        <p:blipFill rotWithShape="1">
          <a:blip r:embed="rId3">
            <a:alphaModFix/>
          </a:blip>
          <a:srcRect b="0" l="0" r="0" t="0"/>
          <a:stretch/>
        </p:blipFill>
        <p:spPr>
          <a:xfrm>
            <a:off x="5715000" y="-1465731"/>
            <a:ext cx="7832505" cy="11082995"/>
          </a:xfrm>
          <a:prstGeom prst="rect">
            <a:avLst/>
          </a:prstGeom>
          <a:noFill/>
          <a:ln>
            <a:noFill/>
          </a:ln>
        </p:spPr>
      </p:pic>
      <p:sp>
        <p:nvSpPr>
          <p:cNvPr id="191" name="Google Shape;191;p11"/>
          <p:cNvSpPr/>
          <p:nvPr/>
        </p:nvSpPr>
        <p:spPr>
          <a:xfrm>
            <a:off x="0" y="0"/>
            <a:ext cx="12192000" cy="118654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2" name="Google Shape;192;p11"/>
          <p:cNvSpPr txBox="1"/>
          <p:nvPr/>
        </p:nvSpPr>
        <p:spPr>
          <a:xfrm>
            <a:off x="576943" y="0"/>
            <a:ext cx="11164783" cy="1186541"/>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b="1" i="0" lang="en-US" sz="4400" u="none" cap="none" strike="noStrike">
                <a:solidFill>
                  <a:srgbClr val="8B2300"/>
                </a:solidFill>
                <a:latin typeface="Gill Sans"/>
                <a:ea typeface="Gill Sans"/>
                <a:cs typeface="Gill Sans"/>
                <a:sym typeface="Gill Sans"/>
              </a:rPr>
              <a:t>INSOLACIÓN</a:t>
            </a:r>
            <a:endParaRPr b="1" i="0" sz="4400" u="none" cap="none" strike="noStrike">
              <a:solidFill>
                <a:schemeClr val="lt1"/>
              </a:solidFill>
              <a:latin typeface="Calibri"/>
              <a:ea typeface="Calibri"/>
              <a:cs typeface="Calibri"/>
              <a:sym typeface="Calibri"/>
            </a:endParaRPr>
          </a:p>
        </p:txBody>
      </p:sp>
      <p:sp>
        <p:nvSpPr>
          <p:cNvPr id="193" name="Google Shape;193;p11"/>
          <p:cNvSpPr txBox="1"/>
          <p:nvPr>
            <p:ph idx="1" type="body"/>
          </p:nvPr>
        </p:nvSpPr>
        <p:spPr>
          <a:xfrm>
            <a:off x="576944" y="1186542"/>
            <a:ext cx="5886202" cy="567145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b="1" lang="en-US">
                <a:solidFill>
                  <a:srgbClr val="8B2300"/>
                </a:solidFill>
                <a:latin typeface="Gill Sans"/>
                <a:ea typeface="Gill Sans"/>
                <a:cs typeface="Gill Sans"/>
                <a:sym typeface="Gill Sans"/>
              </a:rPr>
              <a:t>DEFINICIÓN:</a:t>
            </a:r>
            <a:endParaRPr b="1">
              <a:solidFill>
                <a:srgbClr val="8B2300"/>
              </a:solidFill>
            </a:endParaRPr>
          </a:p>
          <a:p>
            <a:pPr indent="0" lvl="0" marL="0" rtl="0" algn="l">
              <a:lnSpc>
                <a:spcPct val="90000"/>
              </a:lnSpc>
              <a:spcBef>
                <a:spcPts val="0"/>
              </a:spcBef>
              <a:spcAft>
                <a:spcPts val="0"/>
              </a:spcAft>
              <a:buSzPts val="2800"/>
              <a:buNone/>
            </a:pPr>
            <a:r>
              <a:rPr lang="en-US">
                <a:latin typeface="Gill Sans"/>
                <a:ea typeface="Gill Sans"/>
                <a:cs typeface="Gill Sans"/>
                <a:sym typeface="Gill Sans"/>
              </a:rPr>
              <a:t>La insolación es la </a:t>
            </a:r>
            <a:r>
              <a:rPr b="1" lang="en-US">
                <a:solidFill>
                  <a:srgbClr val="8B2300"/>
                </a:solidFill>
                <a:latin typeface="Gill Sans"/>
                <a:ea typeface="Gill Sans"/>
                <a:cs typeface="Gill Sans"/>
                <a:sym typeface="Gill Sans"/>
              </a:rPr>
              <a:t>enfermedad por calor más grave</a:t>
            </a:r>
            <a:r>
              <a:rPr lang="en-US">
                <a:latin typeface="Gill Sans"/>
                <a:ea typeface="Gill Sans"/>
                <a:cs typeface="Gill Sans"/>
                <a:sym typeface="Gill Sans"/>
              </a:rPr>
              <a:t>. Ocurre cuando la temperatura dentro del cuerpo se vuelve demasiado alta y el cuerpo no puede enfriarse. La insolación puede causar discapacidad permanente o la muerte.</a:t>
            </a:r>
            <a:endParaRPr>
              <a:latin typeface="Gill Sans"/>
              <a:ea typeface="Gill Sans"/>
              <a:cs typeface="Gill Sans"/>
              <a:sym typeface="Gill Sans"/>
            </a:endParaRPr>
          </a:p>
        </p:txBody>
      </p:sp>
      <p:sp>
        <p:nvSpPr>
          <p:cNvPr id="194" name="Google Shape;194;p11"/>
          <p:cNvSpPr txBox="1"/>
          <p:nvPr/>
        </p:nvSpPr>
        <p:spPr>
          <a:xfrm>
            <a:off x="4635544" y="1700338"/>
            <a:ext cx="248448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8B2300"/>
                </a:solidFill>
                <a:latin typeface="Gill Sans"/>
                <a:ea typeface="Gill Sans"/>
                <a:cs typeface="Gill Sans"/>
                <a:sym typeface="Gill Sans"/>
              </a:rPr>
              <a:t>SÍNTOMAS:</a:t>
            </a:r>
            <a:endParaRPr b="1" i="0" sz="1400" u="none" cap="none" strike="noStrike">
              <a:solidFill>
                <a:srgbClr val="8B23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descr="A picture containing text, person, indoor, electronics&#10;&#10;Description automatically generated" id="200" name="Google Shape;200;p12"/>
          <p:cNvPicPr preferRelativeResize="0"/>
          <p:nvPr/>
        </p:nvPicPr>
        <p:blipFill rotWithShape="1">
          <a:blip r:embed="rId3">
            <a:alphaModFix/>
          </a:blip>
          <a:srcRect b="0" l="0" r="0" t="0"/>
          <a:stretch/>
        </p:blipFill>
        <p:spPr>
          <a:xfrm>
            <a:off x="3719945" y="1186543"/>
            <a:ext cx="8472055" cy="5662016"/>
          </a:xfrm>
          <a:prstGeom prst="rect">
            <a:avLst/>
          </a:prstGeom>
          <a:noFill/>
          <a:ln>
            <a:noFill/>
          </a:ln>
        </p:spPr>
      </p:pic>
      <p:sp>
        <p:nvSpPr>
          <p:cNvPr id="201" name="Google Shape;201;p12"/>
          <p:cNvSpPr/>
          <p:nvPr/>
        </p:nvSpPr>
        <p:spPr>
          <a:xfrm>
            <a:off x="0" y="0"/>
            <a:ext cx="12192000" cy="118654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2" name="Google Shape;202;p12"/>
          <p:cNvSpPr txBox="1"/>
          <p:nvPr/>
        </p:nvSpPr>
        <p:spPr>
          <a:xfrm>
            <a:off x="587831" y="1"/>
            <a:ext cx="11153896" cy="1195984"/>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b="1" i="0" lang="en-US" sz="4400" u="none" cap="none" strike="noStrike">
                <a:solidFill>
                  <a:srgbClr val="8B2300"/>
                </a:solidFill>
                <a:latin typeface="Gill Sans"/>
                <a:ea typeface="Gill Sans"/>
                <a:cs typeface="Gill Sans"/>
                <a:sym typeface="Gill Sans"/>
              </a:rPr>
              <a:t>INSOLACIÓN: </a:t>
            </a:r>
            <a:r>
              <a:rPr b="1" i="0" lang="en-US" sz="4400" u="none" cap="none" strike="noStrike">
                <a:solidFill>
                  <a:schemeClr val="lt1"/>
                </a:solidFill>
                <a:latin typeface="Gill Sans"/>
                <a:ea typeface="Gill Sans"/>
                <a:cs typeface="Gill Sans"/>
                <a:sym typeface="Gill Sans"/>
              </a:rPr>
              <a:t>Tratamiento</a:t>
            </a:r>
            <a:endParaRPr b="1" i="0" sz="4400" u="none" cap="none" strike="noStrike">
              <a:solidFill>
                <a:schemeClr val="lt1"/>
              </a:solidFill>
              <a:latin typeface="Calibri"/>
              <a:ea typeface="Calibri"/>
              <a:cs typeface="Calibri"/>
              <a:sym typeface="Calibri"/>
            </a:endParaRPr>
          </a:p>
        </p:txBody>
      </p:sp>
      <p:sp>
        <p:nvSpPr>
          <p:cNvPr id="203" name="Google Shape;203;p12"/>
          <p:cNvSpPr txBox="1"/>
          <p:nvPr>
            <p:ph idx="1" type="body"/>
          </p:nvPr>
        </p:nvSpPr>
        <p:spPr>
          <a:xfrm>
            <a:off x="587830" y="1198747"/>
            <a:ext cx="11153896" cy="565925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latin typeface="Gill Sans"/>
                <a:ea typeface="Gill Sans"/>
                <a:cs typeface="Gill Sans"/>
                <a:sym typeface="Gill Sans"/>
              </a:rPr>
              <a:t>La insolación es una </a:t>
            </a:r>
            <a:r>
              <a:rPr b="1" lang="en-US">
                <a:solidFill>
                  <a:srgbClr val="8B2300"/>
                </a:solidFill>
                <a:latin typeface="Gill Sans"/>
                <a:ea typeface="Gill Sans"/>
                <a:cs typeface="Gill Sans"/>
                <a:sym typeface="Gill Sans"/>
              </a:rPr>
              <a:t>EMERGENCIA MÉDICA</a:t>
            </a:r>
            <a:r>
              <a:rPr lang="en-US">
                <a:latin typeface="Gill Sans"/>
                <a:ea typeface="Gill Sans"/>
                <a:cs typeface="Gill Sans"/>
                <a:sym typeface="Gill Sans"/>
              </a:rPr>
              <a:t>. Si alguien está sufriendo de una insolación solar, necesitará ayuda. Esto es lo que deben hacer:</a:t>
            </a:r>
            <a:endParaRPr/>
          </a:p>
          <a:p>
            <a:pPr indent="-457200" lvl="0" marL="457200" rtl="0" algn="l">
              <a:lnSpc>
                <a:spcPct val="90000"/>
              </a:lnSpc>
              <a:spcBef>
                <a:spcPts val="1000"/>
              </a:spcBef>
              <a:spcAft>
                <a:spcPts val="0"/>
              </a:spcAft>
              <a:buClr>
                <a:schemeClr val="dk1"/>
              </a:buClr>
              <a:buSzPts val="2800"/>
              <a:buFont typeface="Arial"/>
              <a:buChar char="•"/>
            </a:pPr>
            <a:r>
              <a:rPr lang="en-US">
                <a:latin typeface="Gill Sans"/>
                <a:ea typeface="Gill Sans"/>
                <a:cs typeface="Gill Sans"/>
                <a:sym typeface="Gill Sans"/>
              </a:rPr>
              <a:t>Llamen al 911 de inmediato. A continuación, sigan estos pasos en orden:</a:t>
            </a:r>
            <a:endParaRPr/>
          </a:p>
          <a:p>
            <a:pPr indent="-525780" lvl="1" marL="971550" rtl="0" algn="l">
              <a:lnSpc>
                <a:spcPct val="90000"/>
              </a:lnSpc>
              <a:spcBef>
                <a:spcPts val="500"/>
              </a:spcBef>
              <a:spcAft>
                <a:spcPts val="0"/>
              </a:spcAft>
              <a:buClr>
                <a:schemeClr val="accent2"/>
              </a:buClr>
              <a:buSzPts val="2400"/>
              <a:buFont typeface="Arial"/>
              <a:buAutoNum type="arabicPeriod"/>
            </a:pPr>
            <a:r>
              <a:rPr lang="en-US" sz="2800">
                <a:latin typeface="Gill Sans"/>
                <a:ea typeface="Gill Sans"/>
                <a:cs typeface="Gill Sans"/>
                <a:sym typeface="Gill Sans"/>
              </a:rPr>
              <a:t>Reduzcan la temperatura corporal:</a:t>
            </a:r>
            <a:endParaRPr/>
          </a:p>
          <a:p>
            <a:pPr indent="-457200" lvl="2" marL="1360170" rtl="0" algn="l">
              <a:lnSpc>
                <a:spcPct val="90000"/>
              </a:lnSpc>
              <a:spcBef>
                <a:spcPts val="500"/>
              </a:spcBef>
              <a:spcAft>
                <a:spcPts val="0"/>
              </a:spcAft>
              <a:buClr>
                <a:schemeClr val="accent2"/>
              </a:buClr>
              <a:buSzPts val="1800"/>
              <a:buFont typeface="Noto Sans Symbols"/>
              <a:buChar char="✔"/>
            </a:pPr>
            <a:r>
              <a:rPr lang="en-US" sz="2400">
                <a:latin typeface="Gill Sans"/>
                <a:ea typeface="Gill Sans"/>
                <a:cs typeface="Gill Sans"/>
                <a:sym typeface="Gill Sans"/>
              </a:rPr>
              <a:t>Envuélvanlos en una toalla fría</a:t>
            </a:r>
            <a:endParaRPr sz="2400">
              <a:latin typeface="Gill Sans"/>
              <a:ea typeface="Gill Sans"/>
              <a:cs typeface="Gill Sans"/>
              <a:sym typeface="Gill Sans"/>
            </a:endParaRPr>
          </a:p>
          <a:p>
            <a:pPr indent="-457200" lvl="2" marL="1360170" rtl="0" algn="l">
              <a:lnSpc>
                <a:spcPct val="90000"/>
              </a:lnSpc>
              <a:spcBef>
                <a:spcPts val="500"/>
              </a:spcBef>
              <a:spcAft>
                <a:spcPts val="0"/>
              </a:spcAft>
              <a:buClr>
                <a:schemeClr val="accent2"/>
              </a:buClr>
              <a:buSzPts val="1800"/>
              <a:buFont typeface="Noto Sans Symbols"/>
              <a:buChar char="✔"/>
            </a:pPr>
            <a:r>
              <a:rPr lang="en-US" sz="2400">
                <a:latin typeface="Gill Sans"/>
                <a:ea typeface="Gill Sans"/>
                <a:cs typeface="Gill Sans"/>
                <a:sym typeface="Gill Sans"/>
              </a:rPr>
              <a:t>Pónganlos en un baño frío</a:t>
            </a:r>
            <a:endParaRPr sz="2400">
              <a:latin typeface="Gill Sans"/>
              <a:ea typeface="Gill Sans"/>
              <a:cs typeface="Gill Sans"/>
              <a:sym typeface="Gill Sans"/>
            </a:endParaRPr>
          </a:p>
          <a:p>
            <a:pPr indent="-457200" lvl="2" marL="1360170" rtl="0" algn="l">
              <a:lnSpc>
                <a:spcPct val="90000"/>
              </a:lnSpc>
              <a:spcBef>
                <a:spcPts val="500"/>
              </a:spcBef>
              <a:spcAft>
                <a:spcPts val="0"/>
              </a:spcAft>
              <a:buClr>
                <a:schemeClr val="accent2"/>
              </a:buClr>
              <a:buSzPts val="1800"/>
              <a:buFont typeface="Noto Sans Symbols"/>
              <a:buChar char="✔"/>
            </a:pPr>
            <a:r>
              <a:rPr lang="en-US" sz="2400">
                <a:latin typeface="Gill Sans"/>
                <a:ea typeface="Gill Sans"/>
                <a:cs typeface="Gill Sans"/>
                <a:sym typeface="Gill Sans"/>
              </a:rPr>
              <a:t>Rocíenlos ligeramente con agua fría de la manguera</a:t>
            </a:r>
            <a:endParaRPr sz="2400">
              <a:latin typeface="Gill Sans"/>
              <a:ea typeface="Gill Sans"/>
              <a:cs typeface="Gill Sans"/>
              <a:sym typeface="Gill Sans"/>
            </a:endParaRPr>
          </a:p>
          <a:p>
            <a:pPr indent="-525780" lvl="1" marL="971550" rtl="0" algn="l">
              <a:lnSpc>
                <a:spcPct val="90000"/>
              </a:lnSpc>
              <a:spcBef>
                <a:spcPts val="500"/>
              </a:spcBef>
              <a:spcAft>
                <a:spcPts val="0"/>
              </a:spcAft>
              <a:buClr>
                <a:schemeClr val="accent2"/>
              </a:buClr>
              <a:buSzPts val="2400"/>
              <a:buFont typeface="Arial"/>
              <a:buAutoNum type="arabicPeriod"/>
            </a:pPr>
            <a:r>
              <a:rPr lang="en-US" sz="2800">
                <a:latin typeface="Gill Sans"/>
                <a:ea typeface="Gill Sans"/>
                <a:cs typeface="Gill Sans"/>
                <a:sym typeface="Gill Sans"/>
              </a:rPr>
              <a:t>Muévanlos a un lugar más fresco </a:t>
            </a:r>
            <a:endParaRPr sz="2800">
              <a:latin typeface="Gill Sans"/>
              <a:ea typeface="Gill Sans"/>
              <a:cs typeface="Gill Sans"/>
              <a:sym typeface="Gill Sans"/>
            </a:endParaRPr>
          </a:p>
          <a:p>
            <a:pPr indent="-525780" lvl="1" marL="971550" rtl="0" algn="l">
              <a:lnSpc>
                <a:spcPct val="90000"/>
              </a:lnSpc>
              <a:spcBef>
                <a:spcPts val="500"/>
              </a:spcBef>
              <a:spcAft>
                <a:spcPts val="0"/>
              </a:spcAft>
              <a:buClr>
                <a:schemeClr val="accent2"/>
              </a:buClr>
              <a:buSzPts val="2400"/>
              <a:buFont typeface="Arial"/>
              <a:buAutoNum type="arabicPeriod"/>
            </a:pPr>
            <a:r>
              <a:rPr lang="en-US" sz="2800">
                <a:latin typeface="Gill Sans"/>
                <a:ea typeface="Gill Sans"/>
                <a:cs typeface="Gill Sans"/>
                <a:sym typeface="Gill Sans"/>
              </a:rPr>
              <a:t>No les den nada de beber</a:t>
            </a:r>
            <a:endParaRPr/>
          </a:p>
          <a:p>
            <a:pPr indent="-525780" lvl="1" marL="971550" rtl="0" algn="l">
              <a:lnSpc>
                <a:spcPct val="90000"/>
              </a:lnSpc>
              <a:spcBef>
                <a:spcPts val="500"/>
              </a:spcBef>
              <a:spcAft>
                <a:spcPts val="0"/>
              </a:spcAft>
              <a:buClr>
                <a:schemeClr val="accent2"/>
              </a:buClr>
              <a:buSzPts val="2400"/>
              <a:buFont typeface="Arial"/>
              <a:buAutoNum type="arabicPeriod"/>
            </a:pPr>
            <a:r>
              <a:rPr lang="en-US" sz="2800">
                <a:latin typeface="Gill Sans"/>
                <a:ea typeface="Gill Sans"/>
                <a:cs typeface="Gill Sans"/>
                <a:sym typeface="Gill Sans"/>
              </a:rPr>
              <a:t>Si están vomitando, gírenlos de lado para mantener abiertas las vías respiratorias</a:t>
            </a:r>
            <a:endParaRPr sz="2800">
              <a:latin typeface="Gill Sans"/>
              <a:ea typeface="Gill Sans"/>
              <a:cs typeface="Gill Sans"/>
              <a:sym typeface="Gill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10" name="Google Shape;210;p15"/>
          <p:cNvSpPr txBox="1"/>
          <p:nvPr>
            <p:ph type="title"/>
          </p:nvPr>
        </p:nvSpPr>
        <p:spPr>
          <a:xfrm>
            <a:off x="471638" y="1153572"/>
            <a:ext cx="3415596" cy="44611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b="1" lang="en-US" sz="2900">
                <a:solidFill>
                  <a:srgbClr val="FFFFFF"/>
                </a:solidFill>
                <a:latin typeface="Gill Sans"/>
                <a:ea typeface="Gill Sans"/>
                <a:cs typeface="Gill Sans"/>
                <a:sym typeface="Gill Sans"/>
              </a:rPr>
              <a:t>INICIADOR DE CONVERSACIÓN</a:t>
            </a:r>
            <a:endParaRPr b="1">
              <a:solidFill>
                <a:srgbClr val="FFFFFF"/>
              </a:solidFill>
              <a:latin typeface="Gill Sans"/>
              <a:ea typeface="Gill Sans"/>
              <a:cs typeface="Gill Sans"/>
              <a:sym typeface="Gill Sans"/>
            </a:endParaRPr>
          </a:p>
        </p:txBody>
      </p:sp>
      <p:sp>
        <p:nvSpPr>
          <p:cNvPr id="211" name="Google Shape;211;p15"/>
          <p:cNvSpPr txBox="1"/>
          <p:nvPr>
            <p:ph idx="1" type="body"/>
          </p:nvPr>
        </p:nvSpPr>
        <p:spPr>
          <a:xfrm>
            <a:off x="5679736" y="319088"/>
            <a:ext cx="5954099" cy="621982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600"/>
              </a:spcBef>
              <a:spcAft>
                <a:spcPts val="0"/>
              </a:spcAft>
              <a:buClr>
                <a:schemeClr val="accent2"/>
              </a:buClr>
              <a:buSzPts val="2800"/>
              <a:buNone/>
            </a:pPr>
            <a:r>
              <a:rPr lang="en-US" sz="4000">
                <a:latin typeface="Gill Sans"/>
                <a:ea typeface="Gill Sans"/>
                <a:cs typeface="Gill Sans"/>
                <a:sym typeface="Gill Sans"/>
              </a:rPr>
              <a:t>¿Ustedes o alguien que conocen han experimentado enfermedades por calor? Hablen de esa experiencia.</a:t>
            </a:r>
            <a:endParaRPr sz="4000">
              <a:latin typeface="Gill Sans"/>
              <a:ea typeface="Gill Sans"/>
              <a:cs typeface="Gill Sans"/>
              <a:sym typeface="Gill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3"/>
          <p:cNvPicPr preferRelativeResize="0"/>
          <p:nvPr/>
        </p:nvPicPr>
        <p:blipFill rotWithShape="1">
          <a:blip r:embed="rId3">
            <a:alphaModFix/>
          </a:blip>
          <a:srcRect b="0" l="0" r="0" t="0"/>
          <a:stretch/>
        </p:blipFill>
        <p:spPr>
          <a:xfrm>
            <a:off x="4419600" y="1189625"/>
            <a:ext cx="7772400" cy="5668375"/>
          </a:xfrm>
          <a:prstGeom prst="rect">
            <a:avLst/>
          </a:prstGeom>
          <a:noFill/>
          <a:ln>
            <a:noFill/>
          </a:ln>
        </p:spPr>
      </p:pic>
      <p:sp>
        <p:nvSpPr>
          <p:cNvPr id="217" name="Google Shape;217;p3"/>
          <p:cNvSpPr txBox="1"/>
          <p:nvPr/>
        </p:nvSpPr>
        <p:spPr>
          <a:xfrm>
            <a:off x="752857" y="2167128"/>
            <a:ext cx="4212682" cy="4251960"/>
          </a:xfrm>
          <a:prstGeom prst="rect">
            <a:avLst/>
          </a:prstGeom>
          <a:noFill/>
          <a:ln>
            <a:noFill/>
          </a:ln>
        </p:spPr>
        <p:txBody>
          <a:bodyPr anchorCtr="0" anchor="t" bIns="45700" lIns="91425" spcFirstLastPara="1" rIns="91425" wrap="square" tIns="45700">
            <a:normAutofit lnSpcReduction="10000"/>
          </a:bodyPr>
          <a:lstStyle/>
          <a:p>
            <a:pPr indent="0" lvl="0" marL="114300" marR="0" rtl="0" algn="l">
              <a:lnSpc>
                <a:spcPct val="100000"/>
              </a:lnSpc>
              <a:spcBef>
                <a:spcPts val="0"/>
              </a:spcBef>
              <a:spcAft>
                <a:spcPts val="0"/>
              </a:spcAft>
              <a:buNone/>
            </a:pPr>
            <a:r>
              <a:rPr b="1" i="0" lang="en-US" sz="2800" u="none" cap="none" strike="noStrike">
                <a:solidFill>
                  <a:schemeClr val="accent2"/>
                </a:solidFill>
                <a:latin typeface="Gill Sans"/>
                <a:ea typeface="Gill Sans"/>
                <a:cs typeface="Gill Sans"/>
                <a:sym typeface="Gill Sans"/>
              </a:rPr>
              <a:t>Síntomas de agotamiento por calor en perros:</a:t>
            </a:r>
            <a:endParaRPr b="1" i="0" sz="14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en-US" sz="2400" u="none" cap="none" strike="noStrike">
                <a:solidFill>
                  <a:srgbClr val="000000"/>
                </a:solidFill>
                <a:latin typeface="Gill Sans"/>
                <a:ea typeface="Gill Sans"/>
                <a:cs typeface="Gill Sans"/>
                <a:sym typeface="Gill Sans"/>
              </a:rPr>
              <a:t>Jadeo intense</a:t>
            </a:r>
            <a:endParaRPr/>
          </a:p>
          <a:p>
            <a:pPr indent="-342900" lvl="0" marL="457200" marR="0" rtl="0" algn="l">
              <a:lnSpc>
                <a:spcPct val="100000"/>
              </a:lnSpc>
              <a:spcBef>
                <a:spcPts val="0"/>
              </a:spcBef>
              <a:spcAft>
                <a:spcPts val="0"/>
              </a:spcAft>
              <a:buClr>
                <a:schemeClr val="dk1"/>
              </a:buClr>
              <a:buSzPts val="1800"/>
              <a:buFont typeface="Arial"/>
              <a:buChar char="•"/>
            </a:pPr>
            <a:r>
              <a:rPr b="0" i="0" lang="en-US" sz="2400" u="none" cap="none" strike="noStrike">
                <a:solidFill>
                  <a:srgbClr val="000000"/>
                </a:solidFill>
                <a:latin typeface="Gill Sans"/>
                <a:ea typeface="Gill Sans"/>
                <a:cs typeface="Gill Sans"/>
                <a:sym typeface="Gill Sans"/>
              </a:rPr>
              <a:t>Inquietud</a:t>
            </a:r>
            <a:endParaRPr b="0" i="0" sz="2400" u="none" cap="none" strike="noStrike">
              <a:solidFill>
                <a:srgbClr val="000000"/>
              </a:solidFill>
              <a:latin typeface="Gill Sans"/>
              <a:ea typeface="Gill Sans"/>
              <a:cs typeface="Gill Sans"/>
              <a:sym typeface="Gill Sans"/>
            </a:endParaRPr>
          </a:p>
          <a:p>
            <a:pPr indent="-342900" lvl="0" marL="457200" marR="0" rtl="0" algn="l">
              <a:lnSpc>
                <a:spcPct val="100000"/>
              </a:lnSpc>
              <a:spcBef>
                <a:spcPts val="0"/>
              </a:spcBef>
              <a:spcAft>
                <a:spcPts val="0"/>
              </a:spcAft>
              <a:buClr>
                <a:schemeClr val="dk1"/>
              </a:buClr>
              <a:buSzPts val="1800"/>
              <a:buFont typeface="Arial"/>
              <a:buChar char="•"/>
            </a:pPr>
            <a:r>
              <a:rPr b="0" i="0" lang="en-US" sz="2400" u="none" cap="none" strike="noStrike">
                <a:solidFill>
                  <a:srgbClr val="000000"/>
                </a:solidFill>
                <a:latin typeface="Gill Sans"/>
                <a:ea typeface="Gill Sans"/>
                <a:cs typeface="Gill Sans"/>
                <a:sym typeface="Gill Sans"/>
              </a:rPr>
              <a:t>Buscan sombra y/o agua</a:t>
            </a:r>
            <a:endParaRPr b="0" i="0" sz="2400" u="none" cap="none" strike="noStrike">
              <a:solidFill>
                <a:srgbClr val="000000"/>
              </a:solidFill>
              <a:latin typeface="Gill Sans"/>
              <a:ea typeface="Gill Sans"/>
              <a:cs typeface="Gill Sans"/>
              <a:sym typeface="Gill Sans"/>
            </a:endParaRPr>
          </a:p>
          <a:p>
            <a:pPr indent="-342900" lvl="0" marL="457200" marR="0" rtl="0" algn="l">
              <a:lnSpc>
                <a:spcPct val="100000"/>
              </a:lnSpc>
              <a:spcBef>
                <a:spcPts val="0"/>
              </a:spcBef>
              <a:spcAft>
                <a:spcPts val="0"/>
              </a:spcAft>
              <a:buClr>
                <a:schemeClr val="dk1"/>
              </a:buClr>
              <a:buSzPts val="1800"/>
              <a:buFont typeface="Arial"/>
              <a:buChar char="•"/>
            </a:pPr>
            <a:r>
              <a:rPr b="0" i="0" lang="en-US" sz="2400" u="none" cap="none" strike="noStrike">
                <a:solidFill>
                  <a:srgbClr val="000000"/>
                </a:solidFill>
                <a:latin typeface="Gill Sans"/>
                <a:ea typeface="Gill Sans"/>
                <a:cs typeface="Gill Sans"/>
                <a:sym typeface="Gill Sans"/>
              </a:rPr>
              <a:t>Se detienen y se acuestan repetidamente en caminatas    </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None/>
            </a:pPr>
            <a:r>
              <a:rPr b="0" i="0" lang="en-US" sz="2400" u="none" cap="none" strike="noStrike">
                <a:solidFill>
                  <a:srgbClr val="000000"/>
                </a:solidFill>
                <a:latin typeface="Gill Sans"/>
                <a:ea typeface="Gill Sans"/>
                <a:cs typeface="Gill Sans"/>
                <a:sym typeface="Gill Sans"/>
              </a:rPr>
              <a:t>o durante una carrera</a:t>
            </a:r>
            <a:endParaRPr b="0" i="0" sz="1400" u="none" cap="none" strike="noStrike">
              <a:solidFill>
                <a:srgbClr val="000000"/>
              </a:solidFill>
              <a:latin typeface="Arial"/>
              <a:ea typeface="Arial"/>
              <a:cs typeface="Arial"/>
              <a:sym typeface="Arial"/>
            </a:endParaRPr>
          </a:p>
          <a:p>
            <a:pPr indent="-342899" lvl="0" marL="407988" marR="0" rtl="0" algn="l">
              <a:lnSpc>
                <a:spcPct val="100000"/>
              </a:lnSpc>
              <a:spcBef>
                <a:spcPts val="0"/>
              </a:spcBef>
              <a:spcAft>
                <a:spcPts val="0"/>
              </a:spcAft>
              <a:buClr>
                <a:schemeClr val="dk1"/>
              </a:buClr>
              <a:buSzPts val="1800"/>
              <a:buFont typeface="Arial"/>
              <a:buChar char="•"/>
            </a:pPr>
            <a:r>
              <a:rPr b="0" i="0" lang="en-US" sz="2400" u="none" cap="none" strike="noStrike">
                <a:solidFill>
                  <a:srgbClr val="000000"/>
                </a:solidFill>
                <a:latin typeface="Gill Sans"/>
                <a:ea typeface="Gill Sans"/>
                <a:cs typeface="Gill Sans"/>
                <a:sym typeface="Gill Sans"/>
              </a:rPr>
              <a:t>Debilidad y momentos de colapso</a:t>
            </a:r>
            <a:endParaRPr b="0" i="0" sz="2000" u="none" cap="none" strike="noStrike">
              <a:solidFill>
                <a:srgbClr val="000000"/>
              </a:solidFill>
              <a:latin typeface="Gill Sans"/>
              <a:ea typeface="Gill Sans"/>
              <a:cs typeface="Gill Sans"/>
              <a:sym typeface="Gill Sans"/>
            </a:endParaRPr>
          </a:p>
          <a:p>
            <a:pPr indent="0" lvl="0" marL="114300" marR="0" rtl="0" algn="l">
              <a:lnSpc>
                <a:spcPct val="100000"/>
              </a:lnSpc>
              <a:spcBef>
                <a:spcPts val="0"/>
              </a:spcBef>
              <a:spcAft>
                <a:spcPts val="0"/>
              </a:spcAft>
              <a:buClr>
                <a:schemeClr val="dk1"/>
              </a:buClr>
              <a:buSzPts val="1800"/>
              <a:buFont typeface="Arial"/>
              <a:buNone/>
            </a:pPr>
            <a:r>
              <a:t/>
            </a:r>
            <a:endParaRPr b="0" i="0" sz="2000" u="none" cap="none" strike="noStrike">
              <a:solidFill>
                <a:srgbClr val="000000"/>
              </a:solidFill>
              <a:latin typeface="Gill Sans"/>
              <a:ea typeface="Gill Sans"/>
              <a:cs typeface="Gill Sans"/>
              <a:sym typeface="Gill Sans"/>
            </a:endParaRPr>
          </a:p>
        </p:txBody>
      </p:sp>
      <p:sp>
        <p:nvSpPr>
          <p:cNvPr id="218" name="Google Shape;218;p3"/>
          <p:cNvSpPr/>
          <p:nvPr/>
        </p:nvSpPr>
        <p:spPr>
          <a:xfrm>
            <a:off x="0" y="0"/>
            <a:ext cx="12192000" cy="118654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9" name="Google Shape;219;p3"/>
          <p:cNvSpPr txBox="1"/>
          <p:nvPr/>
        </p:nvSpPr>
        <p:spPr>
          <a:xfrm>
            <a:off x="838200" y="0"/>
            <a:ext cx="10515600" cy="118654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b="1" i="0" lang="en-US" sz="4400" u="none" cap="none" strike="noStrike">
                <a:solidFill>
                  <a:schemeClr val="lt1"/>
                </a:solidFill>
                <a:latin typeface="Gill Sans"/>
                <a:ea typeface="Gill Sans"/>
                <a:cs typeface="Gill Sans"/>
                <a:sym typeface="Gill Sans"/>
              </a:rPr>
              <a:t>¿Y LAS MASCOTAS?</a:t>
            </a:r>
            <a:endParaRPr b="1" i="0" sz="4400" u="none" cap="none" strike="noStrike">
              <a:solidFill>
                <a:schemeClr val="lt1"/>
              </a:solidFill>
              <a:latin typeface="Calibri"/>
              <a:ea typeface="Calibri"/>
              <a:cs typeface="Calibri"/>
              <a:sym typeface="Calibri"/>
            </a:endParaRPr>
          </a:p>
        </p:txBody>
      </p:sp>
      <p:sp>
        <p:nvSpPr>
          <p:cNvPr id="220" name="Google Shape;220;p3"/>
          <p:cNvSpPr txBox="1"/>
          <p:nvPr/>
        </p:nvSpPr>
        <p:spPr>
          <a:xfrm>
            <a:off x="5123688" y="2182368"/>
            <a:ext cx="6315456" cy="4236720"/>
          </a:xfrm>
          <a:prstGeom prst="rect">
            <a:avLst/>
          </a:prstGeom>
          <a:noFill/>
          <a:ln>
            <a:noFill/>
          </a:ln>
        </p:spPr>
        <p:txBody>
          <a:bodyPr anchorCtr="0" anchor="t" bIns="45700" lIns="91425" spcFirstLastPara="1" rIns="91425" wrap="square" tIns="45700">
            <a:normAutofit/>
          </a:bodyPr>
          <a:lstStyle/>
          <a:p>
            <a:pPr indent="0" lvl="0" marL="114300" marR="0" rtl="0" algn="l">
              <a:lnSpc>
                <a:spcPct val="100000"/>
              </a:lnSpc>
              <a:spcBef>
                <a:spcPts val="0"/>
              </a:spcBef>
              <a:spcAft>
                <a:spcPts val="0"/>
              </a:spcAft>
              <a:buNone/>
            </a:pPr>
            <a:r>
              <a:rPr b="1" i="0" lang="en-US" sz="2800" u="none" cap="none" strike="noStrike">
                <a:solidFill>
                  <a:schemeClr val="accent2"/>
                </a:solidFill>
                <a:latin typeface="Gill Sans"/>
                <a:ea typeface="Gill Sans"/>
                <a:cs typeface="Gill Sans"/>
                <a:sym typeface="Gill Sans"/>
              </a:rPr>
              <a:t>Síntomas de insolación en perros:</a:t>
            </a:r>
            <a:endParaRPr b="1" i="0" sz="2800" u="none" cap="none" strike="noStrike">
              <a:solidFill>
                <a:srgbClr val="000000"/>
              </a:solidFill>
              <a:latin typeface="Gill Sans"/>
              <a:ea typeface="Gill Sans"/>
              <a:cs typeface="Gill Sans"/>
              <a:sym typeface="Gill Sans"/>
            </a:endParaRPr>
          </a:p>
          <a:p>
            <a:pPr indent="-342900" lvl="0" marL="457200" marR="0" rtl="0" algn="l">
              <a:lnSpc>
                <a:spcPct val="100000"/>
              </a:lnSpc>
              <a:spcBef>
                <a:spcPts val="0"/>
              </a:spcBef>
              <a:spcAft>
                <a:spcPts val="0"/>
              </a:spcAft>
              <a:buClr>
                <a:schemeClr val="dk1"/>
              </a:buClr>
              <a:buSzPts val="2400"/>
              <a:buFont typeface="Arial"/>
              <a:buChar char="•"/>
            </a:pPr>
            <a:r>
              <a:rPr b="0" i="0" lang="en-US" sz="2400" u="none" cap="none" strike="noStrike">
                <a:solidFill>
                  <a:srgbClr val="000000"/>
                </a:solidFill>
                <a:latin typeface="Gill Sans"/>
                <a:ea typeface="Gill Sans"/>
                <a:cs typeface="Gill Sans"/>
                <a:sym typeface="Gill Sans"/>
              </a:rPr>
              <a:t>Cambio en el color de las encías (rojo brillante o pálido)</a:t>
            </a:r>
            <a:endParaRPr b="0" i="0" sz="14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2400"/>
              <a:buFont typeface="Arial"/>
              <a:buChar char="•"/>
            </a:pPr>
            <a:r>
              <a:rPr b="0" i="0" lang="en-US" sz="2400" u="none" cap="none" strike="noStrike">
                <a:solidFill>
                  <a:srgbClr val="000000"/>
                </a:solidFill>
                <a:latin typeface="Gill Sans"/>
                <a:ea typeface="Gill Sans"/>
                <a:cs typeface="Gill Sans"/>
                <a:sym typeface="Gill Sans"/>
              </a:rPr>
              <a:t>Babeo</a:t>
            </a:r>
            <a:endParaRPr b="0" i="0" sz="2400" u="none" cap="none" strike="noStrike">
              <a:solidFill>
                <a:srgbClr val="000000"/>
              </a:solidFill>
              <a:latin typeface="Gill Sans"/>
              <a:ea typeface="Gill Sans"/>
              <a:cs typeface="Gill Sans"/>
              <a:sym typeface="Gill Sans"/>
            </a:endParaRPr>
          </a:p>
          <a:p>
            <a:pPr indent="-342900" lvl="0" marL="457200" marR="0" rtl="0" algn="l">
              <a:lnSpc>
                <a:spcPct val="100000"/>
              </a:lnSpc>
              <a:spcBef>
                <a:spcPts val="0"/>
              </a:spcBef>
              <a:spcAft>
                <a:spcPts val="0"/>
              </a:spcAft>
              <a:buClr>
                <a:schemeClr val="dk1"/>
              </a:buClr>
              <a:buSzPts val="2400"/>
              <a:buFont typeface="Arial"/>
              <a:buChar char="•"/>
            </a:pPr>
            <a:r>
              <a:rPr b="0" i="0" lang="en-US" sz="2400" u="none" cap="none" strike="noStrike">
                <a:solidFill>
                  <a:srgbClr val="000000"/>
                </a:solidFill>
                <a:latin typeface="Gill Sans"/>
                <a:ea typeface="Gill Sans"/>
                <a:cs typeface="Gill Sans"/>
                <a:sym typeface="Gill Sans"/>
              </a:rPr>
              <a:t>Mareos o desorientación</a:t>
            </a:r>
            <a:endParaRPr b="0" i="0" sz="2400" u="none" cap="none" strike="noStrike">
              <a:solidFill>
                <a:srgbClr val="000000"/>
              </a:solidFill>
              <a:latin typeface="Gill Sans"/>
              <a:ea typeface="Gill Sans"/>
              <a:cs typeface="Gill Sans"/>
              <a:sym typeface="Gill Sans"/>
            </a:endParaRPr>
          </a:p>
          <a:p>
            <a:pPr indent="-342900" lvl="0" marL="457200" marR="0" rtl="0" algn="l">
              <a:lnSpc>
                <a:spcPct val="100000"/>
              </a:lnSpc>
              <a:spcBef>
                <a:spcPts val="0"/>
              </a:spcBef>
              <a:spcAft>
                <a:spcPts val="0"/>
              </a:spcAft>
              <a:buClr>
                <a:schemeClr val="dk1"/>
              </a:buClr>
              <a:buSzPts val="2400"/>
              <a:buFont typeface="Arial"/>
              <a:buChar char="•"/>
            </a:pPr>
            <a:r>
              <a:rPr b="0" i="0" lang="en-US" sz="2400" u="none" cap="none" strike="noStrike">
                <a:solidFill>
                  <a:srgbClr val="000000"/>
                </a:solidFill>
                <a:latin typeface="Gill Sans"/>
                <a:ea typeface="Gill Sans"/>
                <a:cs typeface="Gill Sans"/>
                <a:sym typeface="Gill Sans"/>
              </a:rPr>
              <a:t>Aumento de la frecuencia cardíaca y </a:t>
            </a:r>
            <a:endParaRPr b="0" i="0" sz="1400" u="none" cap="none" strike="noStrike">
              <a:solidFill>
                <a:srgbClr val="000000"/>
              </a:solidFill>
              <a:latin typeface="Arial"/>
              <a:ea typeface="Arial"/>
              <a:cs typeface="Arial"/>
              <a:sym typeface="Arial"/>
            </a:endParaRPr>
          </a:p>
          <a:p>
            <a:pPr indent="0" lvl="0" marL="522288" marR="0" rtl="0" algn="l">
              <a:lnSpc>
                <a:spcPct val="100000"/>
              </a:lnSpc>
              <a:spcBef>
                <a:spcPts val="0"/>
              </a:spcBef>
              <a:spcAft>
                <a:spcPts val="0"/>
              </a:spcAft>
              <a:buNone/>
            </a:pPr>
            <a:r>
              <a:rPr b="0" i="0" lang="en-US" sz="2400" u="none" cap="none" strike="noStrike">
                <a:solidFill>
                  <a:srgbClr val="000000"/>
                </a:solidFill>
                <a:latin typeface="Gill Sans"/>
                <a:ea typeface="Gill Sans"/>
                <a:cs typeface="Gill Sans"/>
                <a:sym typeface="Gill Sans"/>
              </a:rPr>
              <a:t>respiratoria</a:t>
            </a:r>
            <a:endParaRPr b="0" i="0" sz="14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2400"/>
              <a:buFont typeface="Arial"/>
              <a:buChar char="•"/>
            </a:pPr>
            <a:r>
              <a:rPr b="0" i="0" lang="en-US" sz="2400" u="none" cap="none" strike="noStrike">
                <a:solidFill>
                  <a:srgbClr val="000000"/>
                </a:solidFill>
                <a:latin typeface="Gill Sans"/>
                <a:ea typeface="Gill Sans"/>
                <a:cs typeface="Gill Sans"/>
                <a:sym typeface="Gill Sans"/>
              </a:rPr>
              <a:t>Vómitos y/o diarrea</a:t>
            </a:r>
            <a:endParaRPr b="0" i="0" sz="2400" u="none" cap="none" strike="noStrike">
              <a:solidFill>
                <a:srgbClr val="000000"/>
              </a:solidFill>
              <a:latin typeface="Gill Sans"/>
              <a:ea typeface="Gill Sans"/>
              <a:cs typeface="Gill Sans"/>
              <a:sym typeface="Gill Sans"/>
            </a:endParaRPr>
          </a:p>
          <a:p>
            <a:pPr indent="-342900" lvl="0" marL="457200" marR="0" rtl="0" algn="l">
              <a:lnSpc>
                <a:spcPct val="100000"/>
              </a:lnSpc>
              <a:spcBef>
                <a:spcPts val="0"/>
              </a:spcBef>
              <a:spcAft>
                <a:spcPts val="0"/>
              </a:spcAft>
              <a:buClr>
                <a:schemeClr val="dk1"/>
              </a:buClr>
              <a:buSzPts val="2400"/>
              <a:buFont typeface="Arial"/>
              <a:buChar char="•"/>
            </a:pPr>
            <a:r>
              <a:rPr b="0" i="0" lang="en-US" sz="2400" u="none" cap="none" strike="noStrike">
                <a:solidFill>
                  <a:srgbClr val="000000"/>
                </a:solidFill>
                <a:latin typeface="Gill Sans"/>
                <a:ea typeface="Gill Sans"/>
                <a:cs typeface="Gill Sans"/>
                <a:sym typeface="Gill Sans"/>
              </a:rPr>
              <a:t>Temblores musculares</a:t>
            </a:r>
            <a:endParaRPr b="0" i="0" sz="2400" u="none" cap="none" strike="noStrike">
              <a:solidFill>
                <a:srgbClr val="000000"/>
              </a:solidFill>
              <a:latin typeface="Gill Sans"/>
              <a:ea typeface="Gill Sans"/>
              <a:cs typeface="Gill Sans"/>
              <a:sym typeface="Gill Sans"/>
            </a:endParaRPr>
          </a:p>
          <a:p>
            <a:pPr indent="-342900" lvl="0" marL="457200" marR="0" rtl="0" algn="l">
              <a:lnSpc>
                <a:spcPct val="100000"/>
              </a:lnSpc>
              <a:spcBef>
                <a:spcPts val="0"/>
              </a:spcBef>
              <a:spcAft>
                <a:spcPts val="0"/>
              </a:spcAft>
              <a:buClr>
                <a:schemeClr val="dk1"/>
              </a:buClr>
              <a:buSzPts val="2400"/>
              <a:buFont typeface="Arial"/>
              <a:buChar char="•"/>
            </a:pPr>
            <a:r>
              <a:rPr b="0" i="0" lang="en-US" sz="2400" u="none" cap="none" strike="noStrike">
                <a:solidFill>
                  <a:srgbClr val="000000"/>
                </a:solidFill>
                <a:latin typeface="Gill Sans"/>
                <a:ea typeface="Gill Sans"/>
                <a:cs typeface="Gill Sans"/>
                <a:sym typeface="Gill Sans"/>
              </a:rPr>
              <a:t>Convulsiones</a:t>
            </a:r>
            <a:endParaRPr b="0" i="0" sz="2400" u="none" cap="none" strike="noStrike">
              <a:solidFill>
                <a:srgbClr val="000000"/>
              </a:solidFill>
              <a:latin typeface="Gill Sans"/>
              <a:ea typeface="Gill Sans"/>
              <a:cs typeface="Gill Sans"/>
              <a:sym typeface="Gill Sans"/>
            </a:endParaRPr>
          </a:p>
        </p:txBody>
      </p:sp>
      <p:sp>
        <p:nvSpPr>
          <p:cNvPr id="221" name="Google Shape;221;p3"/>
          <p:cNvSpPr txBox="1"/>
          <p:nvPr/>
        </p:nvSpPr>
        <p:spPr>
          <a:xfrm>
            <a:off x="838200" y="1396855"/>
            <a:ext cx="1100001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Gill Sans"/>
                <a:ea typeface="Gill Sans"/>
                <a:cs typeface="Gill Sans"/>
                <a:sym typeface="Gill Sans"/>
              </a:rPr>
              <a:t>Las mascotas también pueden sufrir de agotamiento por calor e insolación</a:t>
            </a:r>
            <a:endParaRPr b="0" i="0" sz="2800" u="none" cap="none" strike="noStrike">
              <a:solidFill>
                <a:srgbClr val="000000"/>
              </a:solidFill>
              <a:latin typeface="Gill Sans"/>
              <a:ea typeface="Gill Sans"/>
              <a:cs typeface="Gill Sans"/>
              <a:sym typeface="Gill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13"/>
          <p:cNvPicPr preferRelativeResize="0"/>
          <p:nvPr/>
        </p:nvPicPr>
        <p:blipFill rotWithShape="1">
          <a:blip r:embed="rId3">
            <a:alphaModFix/>
          </a:blip>
          <a:srcRect b="0" l="0" r="0" t="0"/>
          <a:stretch/>
        </p:blipFill>
        <p:spPr>
          <a:xfrm>
            <a:off x="4419600" y="1186543"/>
            <a:ext cx="7772400" cy="5668375"/>
          </a:xfrm>
          <a:prstGeom prst="rect">
            <a:avLst/>
          </a:prstGeom>
          <a:noFill/>
          <a:ln>
            <a:noFill/>
          </a:ln>
        </p:spPr>
      </p:pic>
      <p:sp>
        <p:nvSpPr>
          <p:cNvPr id="227" name="Google Shape;227;p13"/>
          <p:cNvSpPr/>
          <p:nvPr/>
        </p:nvSpPr>
        <p:spPr>
          <a:xfrm>
            <a:off x="0" y="0"/>
            <a:ext cx="12192000" cy="118654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8" name="Google Shape;228;p13"/>
          <p:cNvSpPr txBox="1"/>
          <p:nvPr/>
        </p:nvSpPr>
        <p:spPr>
          <a:xfrm>
            <a:off x="838199" y="59635"/>
            <a:ext cx="10903527" cy="1195984"/>
          </a:xfrm>
          <a:prstGeom prst="rect">
            <a:avLst/>
          </a:prstGeom>
          <a:noFill/>
          <a:ln>
            <a:noFill/>
          </a:ln>
        </p:spPr>
        <p:txBody>
          <a:bodyPr anchorCtr="0" anchor="ctr" bIns="45700" lIns="91425" spcFirstLastPara="1" rIns="91425" wrap="square" tIns="45700">
            <a:normAutofit fontScale="85000" lnSpcReduction="10000"/>
          </a:bodyPr>
          <a:lstStyle/>
          <a:p>
            <a:pPr indent="0" lvl="0" marL="0" marR="0" rtl="0" algn="l">
              <a:lnSpc>
                <a:spcPct val="90000"/>
              </a:lnSpc>
              <a:spcBef>
                <a:spcPts val="0"/>
              </a:spcBef>
              <a:spcAft>
                <a:spcPts val="0"/>
              </a:spcAft>
              <a:buClr>
                <a:schemeClr val="dk1"/>
              </a:buClr>
              <a:buSzPct val="117646"/>
              <a:buFont typeface="Calibri"/>
              <a:buNone/>
            </a:pPr>
            <a:r>
              <a:rPr b="1" i="0" lang="en-US" sz="4400" u="none" cap="none" strike="noStrike">
                <a:solidFill>
                  <a:srgbClr val="8B2300"/>
                </a:solidFill>
                <a:latin typeface="Gill Sans"/>
                <a:ea typeface="Gill Sans"/>
                <a:cs typeface="Gill Sans"/>
                <a:sym typeface="Gill Sans"/>
              </a:rPr>
              <a:t>AGOTAMIENTO POR CALOR E INSOLACIÓN EN MASCOTAS: </a:t>
            </a:r>
            <a:r>
              <a:rPr b="1" i="0" lang="en-US" sz="4400" u="none" cap="none" strike="noStrike">
                <a:solidFill>
                  <a:schemeClr val="lt1"/>
                </a:solidFill>
                <a:latin typeface="Gill Sans"/>
                <a:ea typeface="Gill Sans"/>
                <a:cs typeface="Gill Sans"/>
                <a:sym typeface="Gill Sans"/>
              </a:rPr>
              <a:t>Tratamiento</a:t>
            </a:r>
            <a:endParaRPr b="1" i="0" sz="4400" u="none" cap="none" strike="noStrike">
              <a:solidFill>
                <a:schemeClr val="lt1"/>
              </a:solidFill>
              <a:latin typeface="Calibri"/>
              <a:ea typeface="Calibri"/>
              <a:cs typeface="Calibri"/>
              <a:sym typeface="Calibri"/>
            </a:endParaRPr>
          </a:p>
        </p:txBody>
      </p:sp>
      <p:sp>
        <p:nvSpPr>
          <p:cNvPr id="229" name="Google Shape;229;p13"/>
          <p:cNvSpPr txBox="1"/>
          <p:nvPr>
            <p:ph idx="1" type="body"/>
          </p:nvPr>
        </p:nvSpPr>
        <p:spPr>
          <a:xfrm>
            <a:off x="838201" y="1198747"/>
            <a:ext cx="10515600" cy="5659253"/>
          </a:xfrm>
          <a:prstGeom prst="rect">
            <a:avLst/>
          </a:prstGeom>
          <a:noFill/>
          <a:ln>
            <a:noFill/>
          </a:ln>
        </p:spPr>
        <p:txBody>
          <a:bodyPr anchorCtr="0" anchor="ctr" bIns="45700" lIns="91425" spcFirstLastPara="1" rIns="91425" wrap="square" tIns="45700">
            <a:noAutofit/>
          </a:bodyPr>
          <a:lstStyle/>
          <a:p>
            <a:pPr indent="0" lvl="0" marL="114300" rtl="0" algn="l">
              <a:lnSpc>
                <a:spcPct val="90000"/>
              </a:lnSpc>
              <a:spcBef>
                <a:spcPts val="1000"/>
              </a:spcBef>
              <a:spcAft>
                <a:spcPts val="0"/>
              </a:spcAft>
              <a:buSzPts val="2800"/>
              <a:buNone/>
            </a:pPr>
            <a:r>
              <a:rPr lang="en-US">
                <a:solidFill>
                  <a:srgbClr val="000000"/>
                </a:solidFill>
                <a:latin typeface="Gill Sans"/>
                <a:ea typeface="Gill Sans"/>
                <a:cs typeface="Gill Sans"/>
                <a:sym typeface="Gill Sans"/>
              </a:rPr>
              <a:t>Si su perro está experimentando síntomas de agotamiento por calor o insolación, ¡actúen rápidamente!    </a:t>
            </a:r>
            <a:endParaRPr>
              <a:solidFill>
                <a:srgbClr val="000000"/>
              </a:solidFill>
              <a:latin typeface="Gill Sans"/>
              <a:ea typeface="Gill Sans"/>
              <a:cs typeface="Gill Sans"/>
              <a:sym typeface="Gill Sans"/>
            </a:endParaRPr>
          </a:p>
          <a:p>
            <a:pPr indent="-457200" lvl="0" marL="457200" rtl="0" algn="l">
              <a:lnSpc>
                <a:spcPct val="90000"/>
              </a:lnSpc>
              <a:spcBef>
                <a:spcPts val="1000"/>
              </a:spcBef>
              <a:spcAft>
                <a:spcPts val="0"/>
              </a:spcAft>
              <a:buClr>
                <a:schemeClr val="dk1"/>
              </a:buClr>
              <a:buSzPts val="2800"/>
              <a:buFont typeface="Arial"/>
              <a:buChar char="•"/>
            </a:pPr>
            <a:r>
              <a:rPr lang="en-US">
                <a:latin typeface="Gill Sans"/>
                <a:ea typeface="Gill Sans"/>
                <a:cs typeface="Gill Sans"/>
                <a:sym typeface="Gill Sans"/>
              </a:rPr>
              <a:t>Llamen a su veterinario de inmediato</a:t>
            </a:r>
            <a:endParaRPr>
              <a:latin typeface="Gill Sans"/>
              <a:ea typeface="Gill Sans"/>
              <a:cs typeface="Gill Sans"/>
              <a:sym typeface="Gill Sans"/>
            </a:endParaRPr>
          </a:p>
          <a:p>
            <a:pPr indent="-457200" lvl="0" marL="457200" rtl="0" algn="l">
              <a:lnSpc>
                <a:spcPct val="90000"/>
              </a:lnSpc>
              <a:spcBef>
                <a:spcPts val="1000"/>
              </a:spcBef>
              <a:spcAft>
                <a:spcPts val="0"/>
              </a:spcAft>
              <a:buClr>
                <a:schemeClr val="dk1"/>
              </a:buClr>
              <a:buSzPts val="2800"/>
              <a:buFont typeface="Arial"/>
              <a:buChar char="•"/>
            </a:pPr>
            <a:r>
              <a:rPr lang="en-US">
                <a:latin typeface="Gill Sans"/>
                <a:ea typeface="Gill Sans"/>
                <a:cs typeface="Gill Sans"/>
                <a:sym typeface="Gill Sans"/>
              </a:rPr>
              <a:t>Si se recomienda tratamiento en el hogar, asegúrense de seguir los pasos proporcionados por su veterinario. Estos pueden incluir</a:t>
            </a:r>
            <a:r>
              <a:rPr lang="en-US">
                <a:solidFill>
                  <a:srgbClr val="000000"/>
                </a:solidFill>
                <a:latin typeface="Gill Sans"/>
                <a:ea typeface="Gill Sans"/>
                <a:cs typeface="Gill Sans"/>
                <a:sym typeface="Gill Sans"/>
              </a:rPr>
              <a:t>:</a:t>
            </a:r>
            <a:endParaRPr/>
          </a:p>
          <a:p>
            <a:pPr indent="-457200" lvl="2" marL="1360170" rtl="0" algn="l">
              <a:lnSpc>
                <a:spcPct val="90000"/>
              </a:lnSpc>
              <a:spcBef>
                <a:spcPts val="500"/>
              </a:spcBef>
              <a:spcAft>
                <a:spcPts val="0"/>
              </a:spcAft>
              <a:buClr>
                <a:schemeClr val="accent2"/>
              </a:buClr>
              <a:buSzPts val="1800"/>
              <a:buFont typeface="Noto Sans Symbols"/>
              <a:buChar char="✔"/>
            </a:pPr>
            <a:r>
              <a:rPr lang="en-US" sz="2400">
                <a:latin typeface="Gill Sans"/>
                <a:ea typeface="Gill Sans"/>
                <a:cs typeface="Gill Sans"/>
                <a:sym typeface="Gill Sans"/>
              </a:rPr>
              <a:t>Asegurarse de que su perro esté en un área sombreada o habitación con aire acondicionado</a:t>
            </a:r>
            <a:endParaRPr sz="2400">
              <a:latin typeface="Gill Sans"/>
              <a:ea typeface="Gill Sans"/>
              <a:cs typeface="Gill Sans"/>
              <a:sym typeface="Gill Sans"/>
            </a:endParaRPr>
          </a:p>
          <a:p>
            <a:pPr indent="-457200" lvl="2" marL="1360170" rtl="0" algn="l">
              <a:lnSpc>
                <a:spcPct val="90000"/>
              </a:lnSpc>
              <a:spcBef>
                <a:spcPts val="500"/>
              </a:spcBef>
              <a:spcAft>
                <a:spcPts val="0"/>
              </a:spcAft>
              <a:buClr>
                <a:schemeClr val="accent2"/>
              </a:buClr>
              <a:buSzPts val="1800"/>
              <a:buFont typeface="Noto Sans Symbols"/>
              <a:buChar char="✔"/>
            </a:pPr>
            <a:r>
              <a:rPr lang="en-US" sz="2400">
                <a:latin typeface="Gill Sans"/>
                <a:ea typeface="Gill Sans"/>
                <a:cs typeface="Gill Sans"/>
                <a:sym typeface="Gill Sans"/>
              </a:rPr>
              <a:t>Verter agua fresca (no fría, para evitar choques) sobre el perro</a:t>
            </a:r>
            <a:endParaRPr sz="2400">
              <a:latin typeface="Gill Sans"/>
              <a:ea typeface="Gill Sans"/>
              <a:cs typeface="Gill Sans"/>
              <a:sym typeface="Gill Sans"/>
            </a:endParaRPr>
          </a:p>
          <a:p>
            <a:pPr indent="-457200" lvl="2" marL="1360170" rtl="0" algn="l">
              <a:lnSpc>
                <a:spcPct val="90000"/>
              </a:lnSpc>
              <a:spcBef>
                <a:spcPts val="500"/>
              </a:spcBef>
              <a:spcAft>
                <a:spcPts val="0"/>
              </a:spcAft>
              <a:buClr>
                <a:schemeClr val="accent2"/>
              </a:buClr>
              <a:buSzPts val="1800"/>
              <a:buFont typeface="Noto Sans Symbols"/>
              <a:buChar char="✔"/>
            </a:pPr>
            <a:r>
              <a:rPr lang="en-US" sz="2400">
                <a:latin typeface="Gill Sans"/>
                <a:ea typeface="Gill Sans"/>
                <a:cs typeface="Gill Sans"/>
                <a:sym typeface="Gill Sans"/>
              </a:rPr>
              <a:t>Ofrecer al perro pequeñas cantidades de agua fría    </a:t>
            </a:r>
            <a:endParaRPr/>
          </a:p>
          <a:p>
            <a:pPr indent="-457200" lvl="0" marL="457200" rtl="0" algn="l">
              <a:lnSpc>
                <a:spcPct val="90000"/>
              </a:lnSpc>
              <a:spcBef>
                <a:spcPts val="1000"/>
              </a:spcBef>
              <a:spcAft>
                <a:spcPts val="0"/>
              </a:spcAft>
              <a:buSzPts val="2800"/>
              <a:buFont typeface="Arial"/>
              <a:buChar char="•"/>
            </a:pPr>
            <a:r>
              <a:rPr lang="en-US">
                <a:solidFill>
                  <a:srgbClr val="000000"/>
                </a:solidFill>
                <a:latin typeface="Gill Sans"/>
                <a:ea typeface="Gill Sans"/>
                <a:cs typeface="Gill Sans"/>
                <a:sym typeface="Gill Sans"/>
              </a:rPr>
              <a:t>No coloquen toallas húmedas sobre su perro, ya que esto atrapará el calor (recuerden: a diferencia de los humanos, tienen una capa de pelo en la piel)</a:t>
            </a:r>
            <a:endParaRPr>
              <a:solidFill>
                <a:srgbClr val="000000"/>
              </a:solidFill>
              <a:latin typeface="Gill Sans"/>
              <a:ea typeface="Gill Sans"/>
              <a:cs typeface="Gill Sans"/>
              <a:sym typeface="Gill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3" name="Shape 233"/>
        <p:cNvGrpSpPr/>
        <p:nvPr/>
      </p:nvGrpSpPr>
      <p:grpSpPr>
        <a:xfrm>
          <a:off x="0" y="0"/>
          <a:ext cx="0" cy="0"/>
          <a:chOff x="0" y="0"/>
          <a:chExt cx="0" cy="0"/>
        </a:xfrm>
      </p:grpSpPr>
      <p:pic>
        <p:nvPicPr>
          <p:cNvPr id="234" name="Google Shape;234;p3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35" name="Google Shape;235;p30"/>
          <p:cNvSpPr txBox="1"/>
          <p:nvPr>
            <p:ph idx="1" type="body"/>
          </p:nvPr>
        </p:nvSpPr>
        <p:spPr>
          <a:xfrm>
            <a:off x="5190565" y="510988"/>
            <a:ext cx="6481482" cy="5841044"/>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Clr>
                <a:schemeClr val="accent2"/>
              </a:buClr>
              <a:buSzPts val="3150"/>
              <a:buChar char="•"/>
            </a:pPr>
            <a:r>
              <a:rPr lang="en-US">
                <a:latin typeface="Gill Sans"/>
                <a:ea typeface="Gill Sans"/>
                <a:cs typeface="Gill Sans"/>
                <a:sym typeface="Gill Sans"/>
              </a:rPr>
              <a:t>Hay </a:t>
            </a:r>
            <a:r>
              <a:rPr b="1" lang="en-US">
                <a:solidFill>
                  <a:schemeClr val="accent2"/>
                </a:solidFill>
                <a:latin typeface="Gill Sans"/>
                <a:ea typeface="Gill Sans"/>
                <a:cs typeface="Gill Sans"/>
                <a:sym typeface="Gill Sans"/>
              </a:rPr>
              <a:t>3</a:t>
            </a:r>
            <a:r>
              <a:rPr lang="en-US">
                <a:latin typeface="Gill Sans"/>
                <a:ea typeface="Gill Sans"/>
                <a:cs typeface="Gill Sans"/>
                <a:sym typeface="Gill Sans"/>
              </a:rPr>
              <a:t> principales tipos de    enfermedades por calor: </a:t>
            </a:r>
            <a:endParaRPr>
              <a:latin typeface="Gill Sans"/>
              <a:ea typeface="Gill Sans"/>
              <a:cs typeface="Gill Sans"/>
              <a:sym typeface="Gill Sans"/>
            </a:endParaRPr>
          </a:p>
          <a:p>
            <a:pPr indent="0" lvl="1" marL="571500" rtl="0" algn="l">
              <a:lnSpc>
                <a:spcPct val="90000"/>
              </a:lnSpc>
              <a:spcBef>
                <a:spcPts val="500"/>
              </a:spcBef>
              <a:spcAft>
                <a:spcPts val="0"/>
              </a:spcAft>
              <a:buClr>
                <a:schemeClr val="dk1"/>
              </a:buClr>
              <a:buSzPts val="2800"/>
              <a:buNone/>
            </a:pPr>
            <a:r>
              <a:rPr lang="en-US" sz="2800">
                <a:latin typeface="Gill Sans"/>
                <a:ea typeface="Gill Sans"/>
                <a:cs typeface="Gill Sans"/>
                <a:sym typeface="Gill Sans"/>
              </a:rPr>
              <a:t>— Calambres por calor</a:t>
            </a:r>
            <a:br>
              <a:rPr lang="en-US" sz="2800">
                <a:latin typeface="Gill Sans"/>
                <a:ea typeface="Gill Sans"/>
                <a:cs typeface="Gill Sans"/>
                <a:sym typeface="Gill Sans"/>
              </a:rPr>
            </a:br>
            <a:r>
              <a:rPr lang="en-US" sz="2800">
                <a:latin typeface="Gill Sans"/>
                <a:ea typeface="Gill Sans"/>
                <a:cs typeface="Gill Sans"/>
                <a:sym typeface="Gill Sans"/>
              </a:rPr>
              <a:t>— Agotamiento por calor</a:t>
            </a:r>
            <a:br>
              <a:rPr lang="en-US" sz="2800">
                <a:latin typeface="Gill Sans"/>
                <a:ea typeface="Gill Sans"/>
                <a:cs typeface="Gill Sans"/>
                <a:sym typeface="Gill Sans"/>
              </a:rPr>
            </a:br>
            <a:r>
              <a:rPr lang="en-US" sz="2800">
                <a:latin typeface="Gill Sans"/>
                <a:ea typeface="Gill Sans"/>
                <a:cs typeface="Gill Sans"/>
                <a:sym typeface="Gill Sans"/>
              </a:rPr>
              <a:t>— Insolación   </a:t>
            </a:r>
            <a:endParaRPr>
              <a:latin typeface="Gill Sans"/>
              <a:ea typeface="Gill Sans"/>
              <a:cs typeface="Gill Sans"/>
              <a:sym typeface="Gill Sans"/>
            </a:endParaRPr>
          </a:p>
          <a:p>
            <a:pPr indent="-342900" lvl="0" marL="457200" rtl="0" algn="l">
              <a:lnSpc>
                <a:spcPct val="90000"/>
              </a:lnSpc>
              <a:spcBef>
                <a:spcPts val="1000"/>
              </a:spcBef>
              <a:spcAft>
                <a:spcPts val="0"/>
              </a:spcAft>
              <a:buClr>
                <a:schemeClr val="accent2"/>
              </a:buClr>
              <a:buSzPts val="3150"/>
              <a:buChar char="•"/>
            </a:pPr>
            <a:r>
              <a:rPr lang="en-US">
                <a:latin typeface="Gill Sans"/>
                <a:ea typeface="Gill Sans"/>
                <a:cs typeface="Gill Sans"/>
                <a:sym typeface="Gill Sans"/>
              </a:rPr>
              <a:t>Las enfermedades por calor pueden ocurrirle a cualquiera, pero algunos grupos están en mayor riesgo</a:t>
            </a:r>
            <a:endParaRPr>
              <a:latin typeface="Gill Sans"/>
              <a:ea typeface="Gill Sans"/>
              <a:cs typeface="Gill Sans"/>
              <a:sym typeface="Gill Sans"/>
            </a:endParaRPr>
          </a:p>
          <a:p>
            <a:pPr indent="-342900" lvl="0" marL="457200" rtl="0" algn="l">
              <a:lnSpc>
                <a:spcPct val="90000"/>
              </a:lnSpc>
              <a:spcBef>
                <a:spcPts val="1000"/>
              </a:spcBef>
              <a:spcAft>
                <a:spcPts val="0"/>
              </a:spcAft>
              <a:buClr>
                <a:schemeClr val="accent2"/>
              </a:buClr>
              <a:buSzPts val="3150"/>
              <a:buChar char="•"/>
            </a:pPr>
            <a:r>
              <a:rPr lang="en-US">
                <a:latin typeface="Gill Sans"/>
                <a:ea typeface="Gill Sans"/>
                <a:cs typeface="Gill Sans"/>
                <a:sym typeface="Gill Sans"/>
              </a:rPr>
              <a:t>Las enfermedades por calor también pueden sucederles a las mascotas</a:t>
            </a:r>
            <a:endParaRPr>
              <a:latin typeface="Gill Sans"/>
              <a:ea typeface="Gill Sans"/>
              <a:cs typeface="Gill Sans"/>
              <a:sym typeface="Gill Sans"/>
            </a:endParaRPr>
          </a:p>
          <a:p>
            <a:pPr indent="-342900" lvl="0" marL="457200" rtl="0" algn="l">
              <a:lnSpc>
                <a:spcPct val="90000"/>
              </a:lnSpc>
              <a:spcBef>
                <a:spcPts val="1000"/>
              </a:spcBef>
              <a:spcAft>
                <a:spcPts val="0"/>
              </a:spcAft>
              <a:buClr>
                <a:schemeClr val="accent2"/>
              </a:buClr>
              <a:buSzPts val="3150"/>
              <a:buChar char="•"/>
            </a:pPr>
            <a:r>
              <a:rPr lang="en-US">
                <a:latin typeface="Gill Sans"/>
                <a:ea typeface="Gill Sans"/>
                <a:cs typeface="Gill Sans"/>
                <a:sym typeface="Gill Sans"/>
              </a:rPr>
              <a:t>Cualquier enfermedad por calor se puede prevenir, por lo que es importante tratar los síntomas temprano.</a:t>
            </a:r>
            <a:endParaRPr>
              <a:latin typeface="Gill Sans"/>
              <a:ea typeface="Gill Sans"/>
              <a:cs typeface="Gill Sans"/>
              <a:sym typeface="Gill Sans"/>
            </a:endParaRPr>
          </a:p>
        </p:txBody>
      </p:sp>
      <p:sp>
        <p:nvSpPr>
          <p:cNvPr id="236" name="Google Shape;236;p30"/>
          <p:cNvSpPr txBox="1"/>
          <p:nvPr>
            <p:ph type="title"/>
          </p:nvPr>
        </p:nvSpPr>
        <p:spPr>
          <a:xfrm>
            <a:off x="1171074" y="1396686"/>
            <a:ext cx="3240506" cy="406462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b="1" lang="en-US">
                <a:solidFill>
                  <a:srgbClr val="FFFFFF"/>
                </a:solidFill>
                <a:latin typeface="Gill Sans"/>
                <a:ea typeface="Gill Sans"/>
                <a:cs typeface="Gill Sans"/>
                <a:sym typeface="Gill Sans"/>
              </a:rPr>
              <a:t>RESUMEN</a:t>
            </a:r>
            <a:endParaRPr b="1"/>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4"/>
          <p:cNvSpPr txBox="1"/>
          <p:nvPr/>
        </p:nvSpPr>
        <p:spPr>
          <a:xfrm>
            <a:off x="344130" y="3584769"/>
            <a:ext cx="11248102" cy="52322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Gill Sans"/>
                <a:ea typeface="Gill Sans"/>
                <a:cs typeface="Gill Sans"/>
                <a:sym typeface="Gill Sans"/>
              </a:rPr>
              <a:t>Su texto aquí...</a:t>
            </a:r>
            <a:endParaRPr b="0" i="0" sz="2800" u="none" cap="none" strike="noStrike">
              <a:solidFill>
                <a:srgbClr val="000000"/>
              </a:solidFill>
              <a:latin typeface="Arial"/>
              <a:ea typeface="Arial"/>
              <a:cs typeface="Arial"/>
              <a:sym typeface="Arial"/>
            </a:endParaRPr>
          </a:p>
        </p:txBody>
      </p:sp>
      <p:sp>
        <p:nvSpPr>
          <p:cNvPr id="242" name="Google Shape;242;p14"/>
          <p:cNvSpPr/>
          <p:nvPr/>
        </p:nvSpPr>
        <p:spPr>
          <a:xfrm>
            <a:off x="0" y="138"/>
            <a:ext cx="12192000" cy="118654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4"/>
              </a:solidFill>
              <a:latin typeface="Arial"/>
              <a:ea typeface="Arial"/>
              <a:cs typeface="Arial"/>
              <a:sym typeface="Arial"/>
            </a:endParaRPr>
          </a:p>
        </p:txBody>
      </p:sp>
      <p:sp>
        <p:nvSpPr>
          <p:cNvPr id="243" name="Google Shape;243;p14"/>
          <p:cNvSpPr txBox="1"/>
          <p:nvPr/>
        </p:nvSpPr>
        <p:spPr>
          <a:xfrm>
            <a:off x="344130" y="62958"/>
            <a:ext cx="11695470" cy="106090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4400" u="none" cap="none" strike="noStrike">
                <a:solidFill>
                  <a:schemeClr val="lt1"/>
                </a:solidFill>
                <a:latin typeface="Gill Sans"/>
                <a:ea typeface="Gill Sans"/>
                <a:cs typeface="Gill Sans"/>
                <a:sym typeface="Gill Sans"/>
              </a:rPr>
              <a:t>SU TEXTO AQUÍ</a:t>
            </a:r>
            <a:endParaRPr b="1" i="0" sz="4400" u="none" cap="none" strike="noStrik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1"/>
          <p:cNvSpPr txBox="1"/>
          <p:nvPr/>
        </p:nvSpPr>
        <p:spPr>
          <a:xfrm>
            <a:off x="344130" y="3584769"/>
            <a:ext cx="11248102" cy="52322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Gill Sans"/>
                <a:ea typeface="Gill Sans"/>
                <a:cs typeface="Gill Sans"/>
                <a:sym typeface="Gill Sans"/>
              </a:rPr>
              <a:t>Su texto aquí...</a:t>
            </a:r>
            <a:endParaRPr b="0" i="0" sz="2800" u="none" cap="none" strike="noStrike">
              <a:solidFill>
                <a:srgbClr val="000000"/>
              </a:solidFill>
              <a:latin typeface="Arial"/>
              <a:ea typeface="Arial"/>
              <a:cs typeface="Arial"/>
              <a:sym typeface="Arial"/>
            </a:endParaRPr>
          </a:p>
        </p:txBody>
      </p:sp>
      <p:sp>
        <p:nvSpPr>
          <p:cNvPr id="249" name="Google Shape;249;p31"/>
          <p:cNvSpPr/>
          <p:nvPr/>
        </p:nvSpPr>
        <p:spPr>
          <a:xfrm>
            <a:off x="0" y="138"/>
            <a:ext cx="12192000" cy="118654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4"/>
              </a:solidFill>
              <a:latin typeface="Arial"/>
              <a:ea typeface="Arial"/>
              <a:cs typeface="Arial"/>
              <a:sym typeface="Arial"/>
            </a:endParaRPr>
          </a:p>
        </p:txBody>
      </p:sp>
      <p:sp>
        <p:nvSpPr>
          <p:cNvPr id="250" name="Google Shape;250;p31"/>
          <p:cNvSpPr txBox="1"/>
          <p:nvPr/>
        </p:nvSpPr>
        <p:spPr>
          <a:xfrm>
            <a:off x="344130" y="62958"/>
            <a:ext cx="11695470" cy="106090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4400" u="none" cap="none" strike="noStrike">
                <a:solidFill>
                  <a:schemeClr val="lt1"/>
                </a:solidFill>
                <a:latin typeface="Gill Sans"/>
                <a:ea typeface="Gill Sans"/>
                <a:cs typeface="Gill Sans"/>
                <a:sym typeface="Gill Sans"/>
              </a:rPr>
              <a:t>SU TEXTO AQUÍ</a:t>
            </a:r>
            <a:endParaRPr b="1" i="0" sz="4400" u="none" cap="none" strike="noStrik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descr="A picture containing outdoor, mountain, tree, plant&#10;&#10;Description automatically generated" id="97" name="Google Shape;97;p2"/>
          <p:cNvPicPr preferRelativeResize="0"/>
          <p:nvPr/>
        </p:nvPicPr>
        <p:blipFill rotWithShape="1">
          <a:blip r:embed="rId3">
            <a:alphaModFix amt="55000"/>
          </a:blip>
          <a:srcRect b="0" l="0" r="0" t="0"/>
          <a:stretch/>
        </p:blipFill>
        <p:spPr>
          <a:xfrm>
            <a:off x="0" y="-1270000"/>
            <a:ext cx="12192000" cy="8128000"/>
          </a:xfrm>
          <a:prstGeom prst="rect">
            <a:avLst/>
          </a:prstGeom>
          <a:noFill/>
          <a:ln>
            <a:noFill/>
          </a:ln>
        </p:spPr>
      </p:pic>
      <p:sp>
        <p:nvSpPr>
          <p:cNvPr id="98" name="Google Shape;98;p2"/>
          <p:cNvSpPr txBox="1"/>
          <p:nvPr>
            <p:ph idx="1" type="body"/>
          </p:nvPr>
        </p:nvSpPr>
        <p:spPr>
          <a:xfrm>
            <a:off x="838199" y="1204758"/>
            <a:ext cx="11002701" cy="5653242"/>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0"/>
              </a:spcBef>
              <a:spcAft>
                <a:spcPts val="0"/>
              </a:spcAft>
              <a:buClr>
                <a:schemeClr val="accent2"/>
              </a:buClr>
              <a:buSzPts val="2800"/>
              <a:buFont typeface="Arial"/>
              <a:buAutoNum type="arabicPeriod"/>
            </a:pPr>
            <a:r>
              <a:rPr lang="en-US" sz="3200">
                <a:latin typeface="Gill Sans"/>
                <a:ea typeface="Gill Sans"/>
                <a:cs typeface="Gill Sans"/>
                <a:sym typeface="Gill Sans"/>
              </a:rPr>
              <a:t>Definir las tres principales enfermedades por calor y sus síntomas</a:t>
            </a:r>
            <a:endParaRPr sz="3200">
              <a:latin typeface="Gill Sans"/>
              <a:ea typeface="Gill Sans"/>
              <a:cs typeface="Gill Sans"/>
              <a:sym typeface="Gill Sans"/>
            </a:endParaRPr>
          </a:p>
          <a:p>
            <a:pPr indent="-514350" lvl="0" marL="514350" rtl="0" algn="l">
              <a:lnSpc>
                <a:spcPct val="90000"/>
              </a:lnSpc>
              <a:spcBef>
                <a:spcPts val="0"/>
              </a:spcBef>
              <a:spcAft>
                <a:spcPts val="0"/>
              </a:spcAft>
              <a:buClr>
                <a:schemeClr val="accent2"/>
              </a:buClr>
              <a:buSzPts val="2800"/>
              <a:buFont typeface="Arial"/>
              <a:buAutoNum type="arabicPeriod"/>
            </a:pPr>
            <a:r>
              <a:rPr lang="en-US" sz="3200">
                <a:latin typeface="Gill Sans"/>
                <a:ea typeface="Gill Sans"/>
                <a:cs typeface="Gill Sans"/>
                <a:sym typeface="Gill Sans"/>
              </a:rPr>
              <a:t>Identificar quién está en mayor riesgo</a:t>
            </a:r>
            <a:endParaRPr sz="3200">
              <a:latin typeface="Gill Sans"/>
              <a:ea typeface="Gill Sans"/>
              <a:cs typeface="Gill Sans"/>
              <a:sym typeface="Gill Sans"/>
            </a:endParaRPr>
          </a:p>
          <a:p>
            <a:pPr indent="-514350" lvl="0" marL="514350" rtl="0" algn="l">
              <a:lnSpc>
                <a:spcPct val="90000"/>
              </a:lnSpc>
              <a:spcBef>
                <a:spcPts val="0"/>
              </a:spcBef>
              <a:spcAft>
                <a:spcPts val="0"/>
              </a:spcAft>
              <a:buClr>
                <a:schemeClr val="accent2"/>
              </a:buClr>
              <a:buSzPts val="2800"/>
              <a:buFont typeface="Arial"/>
              <a:buAutoNum type="arabicPeriod"/>
            </a:pPr>
            <a:r>
              <a:rPr lang="en-US" sz="3200">
                <a:latin typeface="Gill Sans"/>
                <a:ea typeface="Gill Sans"/>
                <a:cs typeface="Gill Sans"/>
                <a:sym typeface="Gill Sans"/>
              </a:rPr>
              <a:t>Aprender a tratar cada tipo de enfermedad por calor</a:t>
            </a:r>
            <a:endParaRPr sz="3200">
              <a:latin typeface="Gill Sans"/>
              <a:ea typeface="Gill Sans"/>
              <a:cs typeface="Gill Sans"/>
              <a:sym typeface="Gill Sans"/>
            </a:endParaRPr>
          </a:p>
          <a:p>
            <a:pPr indent="-514350" lvl="0" marL="514350" rtl="0" algn="l">
              <a:lnSpc>
                <a:spcPct val="90000"/>
              </a:lnSpc>
              <a:spcBef>
                <a:spcPts val="0"/>
              </a:spcBef>
              <a:spcAft>
                <a:spcPts val="0"/>
              </a:spcAft>
              <a:buClr>
                <a:schemeClr val="accent2"/>
              </a:buClr>
              <a:buSzPts val="2800"/>
              <a:buFont typeface="Arial"/>
              <a:buAutoNum type="arabicPeriod"/>
            </a:pPr>
            <a:r>
              <a:rPr lang="en-US" sz="3200">
                <a:latin typeface="Gill Sans"/>
                <a:ea typeface="Gill Sans"/>
                <a:cs typeface="Gill Sans"/>
                <a:sym typeface="Gill Sans"/>
              </a:rPr>
              <a:t>Entender que las enfermedades por calor ocurren en el condado de San Diego</a:t>
            </a:r>
            <a:endParaRPr sz="3200">
              <a:latin typeface="Gill Sans"/>
              <a:ea typeface="Gill Sans"/>
              <a:cs typeface="Gill Sans"/>
              <a:sym typeface="Gill Sans"/>
            </a:endParaRPr>
          </a:p>
        </p:txBody>
      </p:sp>
      <p:sp>
        <p:nvSpPr>
          <p:cNvPr id="99" name="Google Shape;99;p2"/>
          <p:cNvSpPr/>
          <p:nvPr/>
        </p:nvSpPr>
        <p:spPr>
          <a:xfrm>
            <a:off x="0" y="0"/>
            <a:ext cx="12192000" cy="118654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0" name="Google Shape;100;p2"/>
          <p:cNvSpPr txBox="1"/>
          <p:nvPr>
            <p:ph type="title"/>
          </p:nvPr>
        </p:nvSpPr>
        <p:spPr>
          <a:xfrm>
            <a:off x="1620982" y="0"/>
            <a:ext cx="9732818" cy="1186543"/>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SzPts val="4400"/>
              <a:buNone/>
            </a:pPr>
            <a:r>
              <a:rPr b="1" lang="en-US">
                <a:solidFill>
                  <a:schemeClr val="lt1"/>
                </a:solidFill>
                <a:latin typeface="Gill Sans"/>
                <a:ea typeface="Gill Sans"/>
                <a:cs typeface="Gill Sans"/>
                <a:sym typeface="Gill Sans"/>
              </a:rPr>
              <a:t>OBJETIVOS</a:t>
            </a:r>
            <a:endParaRPr b="1">
              <a:solidFill>
                <a:schemeClr val="lt1"/>
              </a:solidFill>
            </a:endParaRPr>
          </a:p>
        </p:txBody>
      </p:sp>
      <p:pic>
        <p:nvPicPr>
          <p:cNvPr id="101" name="Google Shape;101;p2"/>
          <p:cNvPicPr preferRelativeResize="0"/>
          <p:nvPr/>
        </p:nvPicPr>
        <p:blipFill rotWithShape="1">
          <a:blip r:embed="rId4">
            <a:alphaModFix/>
          </a:blip>
          <a:srcRect b="0" l="0" r="0" t="0"/>
          <a:stretch/>
        </p:blipFill>
        <p:spPr>
          <a:xfrm>
            <a:off x="0" y="-365310"/>
            <a:ext cx="1875598" cy="187559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2"/>
          <p:cNvSpPr txBox="1"/>
          <p:nvPr/>
        </p:nvSpPr>
        <p:spPr>
          <a:xfrm>
            <a:off x="344130" y="3584769"/>
            <a:ext cx="11248102" cy="52322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Gill Sans"/>
                <a:ea typeface="Gill Sans"/>
                <a:cs typeface="Gill Sans"/>
                <a:sym typeface="Gill Sans"/>
              </a:rPr>
              <a:t>Su texto aquí...</a:t>
            </a:r>
            <a:endParaRPr b="0" i="0" sz="2800" u="none" cap="none" strike="noStrike">
              <a:solidFill>
                <a:srgbClr val="000000"/>
              </a:solidFill>
              <a:latin typeface="Arial"/>
              <a:ea typeface="Arial"/>
              <a:cs typeface="Arial"/>
              <a:sym typeface="Arial"/>
            </a:endParaRPr>
          </a:p>
        </p:txBody>
      </p:sp>
      <p:sp>
        <p:nvSpPr>
          <p:cNvPr id="256" name="Google Shape;256;p32"/>
          <p:cNvSpPr/>
          <p:nvPr/>
        </p:nvSpPr>
        <p:spPr>
          <a:xfrm>
            <a:off x="0" y="138"/>
            <a:ext cx="12192000" cy="118654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4"/>
              </a:solidFill>
              <a:latin typeface="Arial"/>
              <a:ea typeface="Arial"/>
              <a:cs typeface="Arial"/>
              <a:sym typeface="Arial"/>
            </a:endParaRPr>
          </a:p>
        </p:txBody>
      </p:sp>
      <p:sp>
        <p:nvSpPr>
          <p:cNvPr id="257" name="Google Shape;257;p32"/>
          <p:cNvSpPr txBox="1"/>
          <p:nvPr/>
        </p:nvSpPr>
        <p:spPr>
          <a:xfrm>
            <a:off x="344130" y="62958"/>
            <a:ext cx="11695470" cy="106090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4400" u="none" cap="none" strike="noStrike">
                <a:solidFill>
                  <a:schemeClr val="lt1"/>
                </a:solidFill>
                <a:latin typeface="Gill Sans"/>
                <a:ea typeface="Gill Sans"/>
                <a:cs typeface="Gill Sans"/>
                <a:sym typeface="Gill Sans"/>
              </a:rPr>
              <a:t>SU TEXTO AQUÍ</a:t>
            </a:r>
            <a:endParaRPr b="1" i="0" sz="44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28"/>
          <p:cNvPicPr preferRelativeResize="0"/>
          <p:nvPr/>
        </p:nvPicPr>
        <p:blipFill rotWithShape="1">
          <a:blip r:embed="rId3">
            <a:alphaModFix/>
          </a:blip>
          <a:srcRect b="0" l="0" r="0" t="0"/>
          <a:stretch/>
        </p:blipFill>
        <p:spPr>
          <a:xfrm>
            <a:off x="5619225" y="-766482"/>
            <a:ext cx="7356868" cy="10409969"/>
          </a:xfrm>
          <a:prstGeom prst="rect">
            <a:avLst/>
          </a:prstGeom>
          <a:noFill/>
          <a:ln>
            <a:noFill/>
          </a:ln>
        </p:spPr>
      </p:pic>
      <p:sp>
        <p:nvSpPr>
          <p:cNvPr id="107" name="Google Shape;107;p28"/>
          <p:cNvSpPr/>
          <p:nvPr/>
        </p:nvSpPr>
        <p:spPr>
          <a:xfrm>
            <a:off x="0" y="15503"/>
            <a:ext cx="12192000" cy="118654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8" name="Google Shape;108;p28"/>
          <p:cNvSpPr txBox="1"/>
          <p:nvPr/>
        </p:nvSpPr>
        <p:spPr>
          <a:xfrm>
            <a:off x="620486" y="15503"/>
            <a:ext cx="11990614" cy="118654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4200" u="none" cap="none" strike="noStrike">
                <a:solidFill>
                  <a:schemeClr val="lt1"/>
                </a:solidFill>
                <a:latin typeface="Gill Sans"/>
                <a:ea typeface="Gill Sans"/>
                <a:cs typeface="Gill Sans"/>
                <a:sym typeface="Gill Sans"/>
              </a:rPr>
              <a:t>¿QUÉ SON LAS ENFERMEDADES POR CALOR?</a:t>
            </a:r>
            <a:endParaRPr b="1" i="0" sz="4200" u="none" cap="none" strike="noStrike">
              <a:solidFill>
                <a:schemeClr val="lt1"/>
              </a:solidFill>
              <a:latin typeface="Calibri"/>
              <a:ea typeface="Calibri"/>
              <a:cs typeface="Calibri"/>
              <a:sym typeface="Calibri"/>
            </a:endParaRPr>
          </a:p>
        </p:txBody>
      </p:sp>
      <p:sp>
        <p:nvSpPr>
          <p:cNvPr id="109" name="Google Shape;109;p28"/>
          <p:cNvSpPr txBox="1"/>
          <p:nvPr>
            <p:ph idx="1" type="body"/>
          </p:nvPr>
        </p:nvSpPr>
        <p:spPr>
          <a:xfrm>
            <a:off x="838200" y="1047658"/>
            <a:ext cx="5257800" cy="565595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027"/>
              <a:buNone/>
            </a:pPr>
            <a:r>
              <a:rPr b="1" lang="en-US">
                <a:latin typeface="Gill Sans"/>
                <a:ea typeface="Gill Sans"/>
                <a:cs typeface="Gill Sans"/>
                <a:sym typeface="Gill Sans"/>
              </a:rPr>
              <a:t>Las enfermedades por calor</a:t>
            </a:r>
            <a:r>
              <a:rPr lang="en-US">
                <a:latin typeface="Gill Sans"/>
                <a:ea typeface="Gill Sans"/>
                <a:cs typeface="Gill Sans"/>
                <a:sym typeface="Gill Sans"/>
              </a:rPr>
              <a:t> son afecciones médicas graves que ocurren cuando nuestros cuerpos no pueden enfriarse naturalmente, o cuando no los ayudamos (o no podemos ayudarlos) a mantenerse frescos a altas temperaturas.</a:t>
            </a:r>
            <a:br>
              <a:rPr lang="en-US">
                <a:latin typeface="Gill Sans"/>
                <a:ea typeface="Gill Sans"/>
                <a:cs typeface="Gill Sans"/>
                <a:sym typeface="Gill Sans"/>
              </a:rPr>
            </a:br>
            <a:endParaRPr>
              <a:latin typeface="Gill Sans"/>
              <a:ea typeface="Gill Sans"/>
              <a:cs typeface="Gill Sans"/>
              <a:sym typeface="Gill Sans"/>
            </a:endParaRPr>
          </a:p>
          <a:p>
            <a:pPr indent="0" lvl="0" marL="0" rtl="0" algn="l">
              <a:lnSpc>
                <a:spcPct val="90000"/>
              </a:lnSpc>
              <a:spcBef>
                <a:spcPts val="0"/>
              </a:spcBef>
              <a:spcAft>
                <a:spcPts val="0"/>
              </a:spcAft>
              <a:buSzPts val="3027"/>
              <a:buNone/>
            </a:pPr>
            <a:r>
              <a:rPr lang="en-US">
                <a:latin typeface="Gill Sans"/>
                <a:ea typeface="Gill Sans"/>
                <a:cs typeface="Gill Sans"/>
                <a:sym typeface="Gill Sans"/>
              </a:rPr>
              <a:t>Nuestros cuerpos tratan de mantenerse a una temperatura interna segura y constante (97.7-99.5°F) para sobrevivir.</a:t>
            </a:r>
            <a:endParaRPr/>
          </a:p>
        </p:txBody>
      </p:sp>
      <p:sp>
        <p:nvSpPr>
          <p:cNvPr id="110" name="Google Shape;110;p28"/>
          <p:cNvSpPr txBox="1"/>
          <p:nvPr/>
        </p:nvSpPr>
        <p:spPr>
          <a:xfrm>
            <a:off x="7118920" y="1613658"/>
            <a:ext cx="4539686" cy="53549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Gill Sans"/>
                <a:ea typeface="Gill Sans"/>
                <a:cs typeface="Gill Sans"/>
                <a:sym typeface="Gill Sans"/>
              </a:rPr>
              <a:t>CUANDO NUESTROS CUERPOS EXCEDEN ESA TEMPERATURA, TRATAN DE ENFRIARSE AL:</a:t>
            </a:r>
            <a:endParaRPr b="0" i="0" sz="1600" u="none" cap="none" strike="noStrike">
              <a:solidFill>
                <a:srgbClr val="000000"/>
              </a:solidFill>
              <a:latin typeface="Gill Sans"/>
              <a:ea typeface="Gill Sans"/>
              <a:cs typeface="Gill Sans"/>
              <a:sym typeface="Gill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9"/>
          <p:cNvSpPr/>
          <p:nvPr/>
        </p:nvSpPr>
        <p:spPr>
          <a:xfrm>
            <a:off x="0" y="-9625"/>
            <a:ext cx="12192000" cy="118654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7" name="Google Shape;117;p29"/>
          <p:cNvSpPr txBox="1"/>
          <p:nvPr/>
        </p:nvSpPr>
        <p:spPr>
          <a:xfrm>
            <a:off x="555171" y="1"/>
            <a:ext cx="11279602" cy="117691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4100" u="none" cap="none" strike="noStrike">
                <a:solidFill>
                  <a:schemeClr val="lt1"/>
                </a:solidFill>
                <a:latin typeface="Gill Sans"/>
                <a:ea typeface="Gill Sans"/>
                <a:cs typeface="Gill Sans"/>
                <a:sym typeface="Gill Sans"/>
              </a:rPr>
              <a:t>ENFERMEDADES POR CALOR EN EL CONDADO DE SAN DIEGO</a:t>
            </a:r>
            <a:endParaRPr b="1" i="0" sz="4100" u="none" cap="none" strike="noStrike">
              <a:solidFill>
                <a:schemeClr val="lt1"/>
              </a:solidFill>
              <a:latin typeface="Calibri"/>
              <a:ea typeface="Calibri"/>
              <a:cs typeface="Calibri"/>
              <a:sym typeface="Calibri"/>
            </a:endParaRPr>
          </a:p>
        </p:txBody>
      </p:sp>
      <p:pic>
        <p:nvPicPr>
          <p:cNvPr descr="Graphical user interface, Teams&#10;&#10;Description automatically generated" id="118" name="Google Shape;118;p29"/>
          <p:cNvPicPr preferRelativeResize="0"/>
          <p:nvPr/>
        </p:nvPicPr>
        <p:blipFill rotWithShape="1">
          <a:blip r:embed="rId3">
            <a:alphaModFix/>
          </a:blip>
          <a:srcRect b="0" l="0" r="0" t="0"/>
          <a:stretch/>
        </p:blipFill>
        <p:spPr>
          <a:xfrm>
            <a:off x="357227" y="1258943"/>
            <a:ext cx="3939587" cy="5330029"/>
          </a:xfrm>
          <a:prstGeom prst="rect">
            <a:avLst/>
          </a:prstGeom>
          <a:noFill/>
          <a:ln>
            <a:noFill/>
          </a:ln>
        </p:spPr>
      </p:pic>
      <p:sp>
        <p:nvSpPr>
          <p:cNvPr id="119" name="Google Shape;119;p29"/>
          <p:cNvSpPr txBox="1"/>
          <p:nvPr/>
        </p:nvSpPr>
        <p:spPr>
          <a:xfrm>
            <a:off x="5016548" y="1723354"/>
            <a:ext cx="6278012" cy="440120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Gill Sans"/>
                <a:ea typeface="Gill Sans"/>
                <a:cs typeface="Gill Sans"/>
                <a:sym typeface="Gill Sans"/>
              </a:rPr>
              <a:t>Una ola de calor de septiembre de 2022 en California duró dos semanas y fue una de las más calurosas de esta duración registradas.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br>
              <a:rPr b="0" i="0" lang="en-US" sz="2800" u="none" cap="none" strike="noStrike">
                <a:solidFill>
                  <a:srgbClr val="000000"/>
                </a:solidFill>
                <a:latin typeface="Gill Sans"/>
                <a:ea typeface="Gill Sans"/>
                <a:cs typeface="Gill Sans"/>
                <a:sym typeface="Gill Sans"/>
              </a:rPr>
            </a:br>
            <a:r>
              <a:rPr b="0" i="0" lang="en-US" sz="2800" u="none" cap="none" strike="noStrike">
                <a:solidFill>
                  <a:srgbClr val="000000"/>
                </a:solidFill>
                <a:latin typeface="Gill Sans"/>
                <a:ea typeface="Gill Sans"/>
                <a:cs typeface="Gill Sans"/>
                <a:sym typeface="Gill Sans"/>
              </a:rPr>
              <a:t>Una sala de emergencias de un hospital en San Diego, que rara vez recibe pacientes con enfermedades por calor, en septiembre informó que recibió seis en un solo fin de semana.</a:t>
            </a:r>
            <a:endParaRPr b="0" i="0" sz="2800" u="none" cap="none" strike="noStrike">
              <a:solidFill>
                <a:srgbClr val="000000"/>
              </a:solidFill>
              <a:latin typeface="Gill Sans"/>
              <a:ea typeface="Gill Sans"/>
              <a:cs typeface="Gill Sans"/>
              <a:sym typeface="Gill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 name="Shape 124"/>
        <p:cNvGrpSpPr/>
        <p:nvPr/>
      </p:nvGrpSpPr>
      <p:grpSpPr>
        <a:xfrm>
          <a:off x="0" y="0"/>
          <a:ext cx="0" cy="0"/>
          <a:chOff x="0" y="0"/>
          <a:chExt cx="0" cy="0"/>
        </a:xfrm>
      </p:grpSpPr>
      <p:pic>
        <p:nvPicPr>
          <p:cNvPr id="125" name="Google Shape;125;p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26" name="Google Shape;126;p5"/>
          <p:cNvSpPr txBox="1"/>
          <p:nvPr>
            <p:ph type="title"/>
          </p:nvPr>
        </p:nvSpPr>
        <p:spPr>
          <a:xfrm>
            <a:off x="471638" y="1153572"/>
            <a:ext cx="3415596" cy="44611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b="1" lang="en-US" sz="2900">
                <a:solidFill>
                  <a:srgbClr val="FFFFFF"/>
                </a:solidFill>
                <a:latin typeface="Gill Sans"/>
                <a:ea typeface="Gill Sans"/>
                <a:cs typeface="Gill Sans"/>
                <a:sym typeface="Gill Sans"/>
              </a:rPr>
              <a:t>INICIADOR DE CONVERSACIÓN</a:t>
            </a:r>
            <a:endParaRPr b="1">
              <a:solidFill>
                <a:srgbClr val="FFFFFF"/>
              </a:solidFill>
              <a:latin typeface="Gill Sans"/>
              <a:ea typeface="Gill Sans"/>
              <a:cs typeface="Gill Sans"/>
              <a:sym typeface="Gill Sans"/>
            </a:endParaRPr>
          </a:p>
        </p:txBody>
      </p:sp>
      <p:sp>
        <p:nvSpPr>
          <p:cNvPr id="127" name="Google Shape;127;p5"/>
          <p:cNvSpPr txBox="1"/>
          <p:nvPr>
            <p:ph idx="1" type="body"/>
          </p:nvPr>
        </p:nvSpPr>
        <p:spPr>
          <a:xfrm>
            <a:off x="5814645" y="820616"/>
            <a:ext cx="5369911" cy="535634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4000">
                <a:latin typeface="Gill Sans"/>
                <a:ea typeface="Gill Sans"/>
                <a:cs typeface="Gill Sans"/>
                <a:sym typeface="Gill Sans"/>
              </a:rPr>
              <a:t>¿Hay personas en su comunidad que creen que podrían estar en riesgo de enfermedades por calor? Si es así, ¿cuáles creen que son los grupos de riesgo más grandes y por qué?</a:t>
            </a:r>
            <a:endParaRPr>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6"/>
          <p:cNvSpPr/>
          <p:nvPr/>
        </p:nvSpPr>
        <p:spPr>
          <a:xfrm>
            <a:off x="0" y="0"/>
            <a:ext cx="12192000" cy="118654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4" name="Google Shape;134;p6"/>
          <p:cNvSpPr txBox="1"/>
          <p:nvPr/>
        </p:nvSpPr>
        <p:spPr>
          <a:xfrm>
            <a:off x="587829" y="0"/>
            <a:ext cx="10765971" cy="118654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b="1" i="0" lang="en-US" sz="4400" u="none" cap="none" strike="noStrike">
                <a:solidFill>
                  <a:schemeClr val="lt1"/>
                </a:solidFill>
                <a:latin typeface="Gill Sans"/>
                <a:ea typeface="Gill Sans"/>
                <a:cs typeface="Gill Sans"/>
                <a:sym typeface="Gill Sans"/>
              </a:rPr>
              <a:t>¿QUIÉN ESTÁ EN RIESGO?</a:t>
            </a:r>
            <a:endParaRPr b="1" i="0" sz="4400" u="none" cap="none" strike="noStrike">
              <a:solidFill>
                <a:schemeClr val="lt1"/>
              </a:solidFill>
              <a:latin typeface="Calibri"/>
              <a:ea typeface="Calibri"/>
              <a:cs typeface="Calibri"/>
              <a:sym typeface="Calibri"/>
            </a:endParaRPr>
          </a:p>
        </p:txBody>
      </p:sp>
      <p:sp>
        <p:nvSpPr>
          <p:cNvPr id="135" name="Google Shape;135;p6"/>
          <p:cNvSpPr txBox="1"/>
          <p:nvPr>
            <p:ph idx="1" type="body"/>
          </p:nvPr>
        </p:nvSpPr>
        <p:spPr>
          <a:xfrm>
            <a:off x="587829" y="1459179"/>
            <a:ext cx="7896604" cy="1186543"/>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SzPts val="2800"/>
              <a:buNone/>
            </a:pPr>
            <a:r>
              <a:rPr b="1" lang="en-US">
                <a:solidFill>
                  <a:schemeClr val="accent2"/>
                </a:solidFill>
                <a:latin typeface="Gill Sans"/>
                <a:ea typeface="Gill Sans"/>
                <a:cs typeface="Gill Sans"/>
                <a:sym typeface="Gill Sans"/>
              </a:rPr>
              <a:t>Las enfermedades por calor pueden afectar a cualquier persona, pero las personas en estos grupos están en mayor riesgo:</a:t>
            </a:r>
            <a:endParaRPr b="1">
              <a:solidFill>
                <a:schemeClr val="accent2"/>
              </a:solidFill>
              <a:latin typeface="Gill Sans"/>
              <a:ea typeface="Gill Sans"/>
              <a:cs typeface="Gill Sans"/>
              <a:sym typeface="Gill Sans"/>
            </a:endParaRPr>
          </a:p>
        </p:txBody>
      </p:sp>
      <p:sp>
        <p:nvSpPr>
          <p:cNvPr id="136" name="Google Shape;136;p6"/>
          <p:cNvSpPr txBox="1"/>
          <p:nvPr/>
        </p:nvSpPr>
        <p:spPr>
          <a:xfrm>
            <a:off x="587828" y="2645722"/>
            <a:ext cx="6564085" cy="397027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200"/>
              <a:buFont typeface="Arial"/>
              <a:buChar char="•"/>
            </a:pPr>
            <a:r>
              <a:rPr b="0" i="0" lang="en-US" sz="2100" u="none" cap="none" strike="noStrike">
                <a:solidFill>
                  <a:srgbClr val="000000"/>
                </a:solidFill>
                <a:latin typeface="Gill Sans"/>
                <a:ea typeface="Gill Sans"/>
                <a:cs typeface="Gill Sans"/>
                <a:sym typeface="Gill Sans"/>
              </a:rPr>
              <a:t>Personas que no tienen vivienda o no tienen refugio</a:t>
            </a:r>
            <a:endParaRPr b="0" i="0" sz="2100" u="none" cap="none" strike="noStrike">
              <a:solidFill>
                <a:srgbClr val="000000"/>
              </a:solidFill>
              <a:latin typeface="Gill Sans"/>
              <a:ea typeface="Gill Sans"/>
              <a:cs typeface="Gill Sans"/>
              <a:sym typeface="Gill Sans"/>
            </a:endParaRPr>
          </a:p>
          <a:p>
            <a:pPr indent="-342900" lvl="0" marL="342900" marR="0" rtl="0" algn="l">
              <a:lnSpc>
                <a:spcPct val="100000"/>
              </a:lnSpc>
              <a:spcBef>
                <a:spcPts val="0"/>
              </a:spcBef>
              <a:spcAft>
                <a:spcPts val="0"/>
              </a:spcAft>
              <a:buClr>
                <a:srgbClr val="000000"/>
              </a:buClr>
              <a:buSzPts val="2200"/>
              <a:buFont typeface="Arial"/>
              <a:buChar char="•"/>
            </a:pPr>
            <a:r>
              <a:rPr b="0" i="0" lang="en-US" sz="2100" u="none" cap="none" strike="noStrike">
                <a:solidFill>
                  <a:srgbClr val="000000"/>
                </a:solidFill>
                <a:latin typeface="Gill Sans"/>
                <a:ea typeface="Gill Sans"/>
                <a:cs typeface="Gill Sans"/>
                <a:sym typeface="Gill Sans"/>
              </a:rPr>
              <a:t>Personas con recursos limitados</a:t>
            </a:r>
            <a:endParaRPr b="0" i="0" sz="2100" u="none" cap="none" strike="noStrike">
              <a:solidFill>
                <a:srgbClr val="000000"/>
              </a:solidFill>
              <a:latin typeface="Gill Sans"/>
              <a:ea typeface="Gill Sans"/>
              <a:cs typeface="Gill Sans"/>
              <a:sym typeface="Gill Sans"/>
            </a:endParaRPr>
          </a:p>
          <a:p>
            <a:pPr indent="-342900" lvl="0" marL="342900" marR="0" rtl="0" algn="l">
              <a:lnSpc>
                <a:spcPct val="100000"/>
              </a:lnSpc>
              <a:spcBef>
                <a:spcPts val="0"/>
              </a:spcBef>
              <a:spcAft>
                <a:spcPts val="0"/>
              </a:spcAft>
              <a:buClr>
                <a:srgbClr val="000000"/>
              </a:buClr>
              <a:buSzPts val="2200"/>
              <a:buFont typeface="Arial"/>
              <a:buChar char="•"/>
            </a:pPr>
            <a:r>
              <a:rPr b="0" i="0" lang="en-US" sz="2100" u="none" cap="none" strike="noStrike">
                <a:solidFill>
                  <a:srgbClr val="000000"/>
                </a:solidFill>
                <a:latin typeface="Gill Sans"/>
                <a:ea typeface="Gill Sans"/>
                <a:cs typeface="Gill Sans"/>
                <a:sym typeface="Gill Sans"/>
              </a:rPr>
              <a:t>Personas social, cultural y lingüísticamente aisladas</a:t>
            </a:r>
            <a:endParaRPr b="0" i="0" sz="2100" u="none" cap="none" strike="noStrike">
              <a:solidFill>
                <a:srgbClr val="000000"/>
              </a:solidFill>
              <a:latin typeface="Gill Sans"/>
              <a:ea typeface="Gill Sans"/>
              <a:cs typeface="Gill Sans"/>
              <a:sym typeface="Gill Sans"/>
            </a:endParaRPr>
          </a:p>
          <a:p>
            <a:pPr indent="-342900" lvl="0" marL="342900" marR="0" rtl="0" algn="l">
              <a:lnSpc>
                <a:spcPct val="100000"/>
              </a:lnSpc>
              <a:spcBef>
                <a:spcPts val="0"/>
              </a:spcBef>
              <a:spcAft>
                <a:spcPts val="0"/>
              </a:spcAft>
              <a:buClr>
                <a:srgbClr val="000000"/>
              </a:buClr>
              <a:buSzPts val="2200"/>
              <a:buFont typeface="Arial"/>
              <a:buChar char="•"/>
            </a:pPr>
            <a:r>
              <a:rPr b="0" i="0" lang="en-US" sz="2100" u="none" cap="none" strike="noStrike">
                <a:solidFill>
                  <a:srgbClr val="000000"/>
                </a:solidFill>
                <a:latin typeface="Gill Sans"/>
                <a:ea typeface="Gill Sans"/>
                <a:cs typeface="Gill Sans"/>
                <a:sym typeface="Gill Sans"/>
              </a:rPr>
              <a:t>Personas con ciertas afecciones médicas</a:t>
            </a:r>
            <a:endParaRPr b="0" i="0" sz="2100" u="none" cap="none" strike="noStrike">
              <a:solidFill>
                <a:srgbClr val="000000"/>
              </a:solidFill>
              <a:latin typeface="Gill Sans"/>
              <a:ea typeface="Gill Sans"/>
              <a:cs typeface="Gill Sans"/>
              <a:sym typeface="Gill Sans"/>
            </a:endParaRPr>
          </a:p>
          <a:p>
            <a:pPr indent="-342900" lvl="0" marL="342900" marR="0" rtl="0" algn="l">
              <a:lnSpc>
                <a:spcPct val="100000"/>
              </a:lnSpc>
              <a:spcBef>
                <a:spcPts val="0"/>
              </a:spcBef>
              <a:spcAft>
                <a:spcPts val="0"/>
              </a:spcAft>
              <a:buClr>
                <a:srgbClr val="000000"/>
              </a:buClr>
              <a:buSzPts val="2200"/>
              <a:buFont typeface="Arial"/>
              <a:buChar char="•"/>
            </a:pPr>
            <a:r>
              <a:rPr b="0" i="0" lang="en-US" sz="2100" u="none" cap="none" strike="noStrike">
                <a:solidFill>
                  <a:srgbClr val="000000"/>
                </a:solidFill>
                <a:latin typeface="Gill Sans"/>
                <a:ea typeface="Gill Sans"/>
                <a:cs typeface="Gill Sans"/>
                <a:sym typeface="Gill Sans"/>
              </a:rPr>
              <a:t>Personas que toman ciertas medicinas/medicamentos</a:t>
            </a:r>
            <a:endParaRPr b="0" i="0" sz="2100" u="none" cap="none" strike="noStrike">
              <a:solidFill>
                <a:srgbClr val="000000"/>
              </a:solidFill>
              <a:latin typeface="Gill Sans"/>
              <a:ea typeface="Gill Sans"/>
              <a:cs typeface="Gill Sans"/>
              <a:sym typeface="Gill Sans"/>
            </a:endParaRPr>
          </a:p>
          <a:p>
            <a:pPr indent="-342900" lvl="0" marL="342900" marR="0" rtl="0" algn="l">
              <a:lnSpc>
                <a:spcPct val="100000"/>
              </a:lnSpc>
              <a:spcBef>
                <a:spcPts val="0"/>
              </a:spcBef>
              <a:spcAft>
                <a:spcPts val="0"/>
              </a:spcAft>
              <a:buClr>
                <a:srgbClr val="000000"/>
              </a:buClr>
              <a:buSzPts val="2200"/>
              <a:buFont typeface="Arial"/>
              <a:buChar char="•"/>
            </a:pPr>
            <a:r>
              <a:rPr b="0" i="0" lang="en-US" sz="2100" u="none" cap="none" strike="noStrike">
                <a:solidFill>
                  <a:srgbClr val="000000"/>
                </a:solidFill>
                <a:latin typeface="Gill Sans"/>
                <a:ea typeface="Gill Sans"/>
                <a:cs typeface="Gill Sans"/>
                <a:sym typeface="Gill Sans"/>
              </a:rPr>
              <a:t>Personas con ciertas discapacidades físicas</a:t>
            </a:r>
            <a:endParaRPr b="0" i="0" sz="2100" u="none" cap="none" strike="noStrike">
              <a:solidFill>
                <a:srgbClr val="000000"/>
              </a:solidFill>
              <a:latin typeface="Gill Sans"/>
              <a:ea typeface="Gill Sans"/>
              <a:cs typeface="Gill Sans"/>
              <a:sym typeface="Gill Sans"/>
            </a:endParaRPr>
          </a:p>
          <a:p>
            <a:pPr indent="-342900" lvl="0" marL="342900" marR="0" rtl="0" algn="l">
              <a:lnSpc>
                <a:spcPct val="100000"/>
              </a:lnSpc>
              <a:spcBef>
                <a:spcPts val="0"/>
              </a:spcBef>
              <a:spcAft>
                <a:spcPts val="0"/>
              </a:spcAft>
              <a:buClr>
                <a:srgbClr val="000000"/>
              </a:buClr>
              <a:buSzPts val="2200"/>
              <a:buFont typeface="Arial"/>
              <a:buChar char="•"/>
            </a:pPr>
            <a:r>
              <a:rPr b="0" i="0" lang="en-US" sz="2100" u="none" cap="none" strike="noStrike">
                <a:solidFill>
                  <a:srgbClr val="000000"/>
                </a:solidFill>
                <a:latin typeface="Gill Sans"/>
                <a:ea typeface="Gill Sans"/>
                <a:cs typeface="Gill Sans"/>
                <a:sym typeface="Gill Sans"/>
              </a:rPr>
              <a:t>Bebés y niños (&lt;4)</a:t>
            </a:r>
            <a:endParaRPr/>
          </a:p>
          <a:p>
            <a:pPr indent="-342900" lvl="0" marL="342900" marR="0" rtl="0" algn="l">
              <a:lnSpc>
                <a:spcPct val="100000"/>
              </a:lnSpc>
              <a:spcBef>
                <a:spcPts val="0"/>
              </a:spcBef>
              <a:spcAft>
                <a:spcPts val="0"/>
              </a:spcAft>
              <a:buClr>
                <a:srgbClr val="000000"/>
              </a:buClr>
              <a:buSzPts val="2200"/>
              <a:buFont typeface="Arial"/>
              <a:buChar char="•"/>
            </a:pPr>
            <a:r>
              <a:rPr b="0" i="0" lang="en-US" sz="2100" u="none" cap="none" strike="noStrike">
                <a:solidFill>
                  <a:srgbClr val="000000"/>
                </a:solidFill>
                <a:latin typeface="Gill Sans"/>
                <a:ea typeface="Gill Sans"/>
                <a:cs typeface="Gill Sans"/>
                <a:sym typeface="Gill Sans"/>
              </a:rPr>
              <a:t>Personas embarazadas y/o lactantes</a:t>
            </a:r>
            <a:endParaRPr b="0" i="0" sz="2100" u="none" cap="none" strike="noStrike">
              <a:solidFill>
                <a:srgbClr val="000000"/>
              </a:solidFill>
              <a:latin typeface="Gill Sans"/>
              <a:ea typeface="Gill Sans"/>
              <a:cs typeface="Gill Sans"/>
              <a:sym typeface="Gill Sans"/>
            </a:endParaRPr>
          </a:p>
          <a:p>
            <a:pPr indent="-342900" lvl="0" marL="342900" marR="0" rtl="0" algn="l">
              <a:lnSpc>
                <a:spcPct val="100000"/>
              </a:lnSpc>
              <a:spcBef>
                <a:spcPts val="0"/>
              </a:spcBef>
              <a:spcAft>
                <a:spcPts val="0"/>
              </a:spcAft>
              <a:buClr>
                <a:srgbClr val="000000"/>
              </a:buClr>
              <a:buSzPts val="2200"/>
              <a:buFont typeface="Arial"/>
              <a:buChar char="•"/>
            </a:pPr>
            <a:r>
              <a:rPr b="0" i="0" lang="en-US" sz="2100" u="none" cap="none" strike="noStrike">
                <a:solidFill>
                  <a:srgbClr val="000000"/>
                </a:solidFill>
                <a:latin typeface="Gill Sans"/>
                <a:ea typeface="Gill Sans"/>
                <a:cs typeface="Gill Sans"/>
                <a:sym typeface="Gill Sans"/>
              </a:rPr>
              <a:t>Adultos mayores (60+)</a:t>
            </a:r>
            <a:endParaRPr/>
          </a:p>
          <a:p>
            <a:pPr indent="-342900" lvl="0" marL="342900" marR="0" rtl="0" algn="l">
              <a:lnSpc>
                <a:spcPct val="100000"/>
              </a:lnSpc>
              <a:spcBef>
                <a:spcPts val="0"/>
              </a:spcBef>
              <a:spcAft>
                <a:spcPts val="0"/>
              </a:spcAft>
              <a:buClr>
                <a:srgbClr val="000000"/>
              </a:buClr>
              <a:buSzPts val="2200"/>
              <a:buFont typeface="Arial"/>
              <a:buChar char="•"/>
            </a:pPr>
            <a:r>
              <a:rPr b="0" i="0" lang="en-US" sz="2100" u="none" cap="none" strike="noStrike">
                <a:solidFill>
                  <a:srgbClr val="000000"/>
                </a:solidFill>
                <a:latin typeface="Gill Sans"/>
                <a:ea typeface="Gill Sans"/>
                <a:cs typeface="Gill Sans"/>
                <a:sym typeface="Gill Sans"/>
              </a:rPr>
              <a:t>Personas que trabajan afuera</a:t>
            </a:r>
            <a:endParaRPr b="0" i="0" sz="2100" u="none" cap="none" strike="noStrike">
              <a:solidFill>
                <a:srgbClr val="000000"/>
              </a:solidFill>
              <a:latin typeface="Gill Sans"/>
              <a:ea typeface="Gill Sans"/>
              <a:cs typeface="Gill Sans"/>
              <a:sym typeface="Gill Sans"/>
            </a:endParaRPr>
          </a:p>
          <a:p>
            <a:pPr indent="-342900" lvl="0" marL="342900" marR="0" rtl="0" algn="l">
              <a:lnSpc>
                <a:spcPct val="100000"/>
              </a:lnSpc>
              <a:spcBef>
                <a:spcPts val="0"/>
              </a:spcBef>
              <a:spcAft>
                <a:spcPts val="0"/>
              </a:spcAft>
              <a:buClr>
                <a:srgbClr val="000000"/>
              </a:buClr>
              <a:buSzPts val="2200"/>
              <a:buFont typeface="Arial"/>
              <a:buChar char="•"/>
            </a:pPr>
            <a:r>
              <a:rPr b="0" i="0" lang="en-US" sz="2100" u="none" cap="none" strike="noStrike">
                <a:solidFill>
                  <a:srgbClr val="000000"/>
                </a:solidFill>
                <a:latin typeface="Gill Sans"/>
                <a:ea typeface="Gill Sans"/>
                <a:cs typeface="Gill Sans"/>
                <a:sym typeface="Gill Sans"/>
              </a:rPr>
              <a:t>Personas que realizan actividades/practican deportes afuera</a:t>
            </a:r>
            <a:endParaRPr b="0" i="0" sz="2100" u="none" cap="none" strike="noStrike">
              <a:solidFill>
                <a:srgbClr val="000000"/>
              </a:solidFill>
              <a:latin typeface="Gill Sans"/>
              <a:ea typeface="Gill Sans"/>
              <a:cs typeface="Gill Sans"/>
              <a:sym typeface="Gill Sans"/>
            </a:endParaRPr>
          </a:p>
        </p:txBody>
      </p:sp>
      <p:pic>
        <p:nvPicPr>
          <p:cNvPr id="137" name="Google Shape;137;p6"/>
          <p:cNvPicPr preferRelativeResize="0"/>
          <p:nvPr/>
        </p:nvPicPr>
        <p:blipFill rotWithShape="1">
          <a:blip r:embed="rId3">
            <a:alphaModFix/>
          </a:blip>
          <a:srcRect b="0" l="0" r="0" t="0"/>
          <a:stretch/>
        </p:blipFill>
        <p:spPr>
          <a:xfrm>
            <a:off x="4323860" y="173458"/>
            <a:ext cx="11161856" cy="651108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4"/>
          <p:cNvSpPr/>
          <p:nvPr/>
        </p:nvSpPr>
        <p:spPr>
          <a:xfrm>
            <a:off x="0" y="0"/>
            <a:ext cx="12192000" cy="118654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4" name="Google Shape;144;p4"/>
          <p:cNvSpPr txBox="1"/>
          <p:nvPr/>
        </p:nvSpPr>
        <p:spPr>
          <a:xfrm>
            <a:off x="598714" y="43544"/>
            <a:ext cx="11593286" cy="1186543"/>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90000"/>
              </a:lnSpc>
              <a:spcBef>
                <a:spcPts val="0"/>
              </a:spcBef>
              <a:spcAft>
                <a:spcPts val="0"/>
              </a:spcAft>
              <a:buClr>
                <a:schemeClr val="dk1"/>
              </a:buClr>
              <a:buSzPts val="4400"/>
              <a:buFont typeface="Calibri"/>
              <a:buNone/>
            </a:pPr>
            <a:r>
              <a:rPr b="1" i="0" lang="en-US" sz="4400" u="none" cap="none" strike="noStrike">
                <a:solidFill>
                  <a:schemeClr val="lt1"/>
                </a:solidFill>
                <a:latin typeface="Gill Sans"/>
                <a:ea typeface="Gill Sans"/>
                <a:cs typeface="Gill Sans"/>
                <a:sym typeface="Gill Sans"/>
              </a:rPr>
              <a:t>3 TIPOS DE ENFERMEDADES </a:t>
            </a:r>
            <a:endParaRPr/>
          </a:p>
          <a:p>
            <a:pPr indent="0" lvl="0" marL="0" marR="0" rtl="0" algn="l">
              <a:lnSpc>
                <a:spcPct val="90000"/>
              </a:lnSpc>
              <a:spcBef>
                <a:spcPts val="0"/>
              </a:spcBef>
              <a:spcAft>
                <a:spcPts val="0"/>
              </a:spcAft>
              <a:buClr>
                <a:schemeClr val="dk1"/>
              </a:buClr>
              <a:buSzPts val="4400"/>
              <a:buFont typeface="Calibri"/>
              <a:buNone/>
            </a:pPr>
            <a:r>
              <a:rPr b="1" i="0" lang="en-US" sz="4400" u="none" cap="none" strike="noStrike">
                <a:solidFill>
                  <a:schemeClr val="lt1"/>
                </a:solidFill>
                <a:latin typeface="Gill Sans"/>
                <a:ea typeface="Gill Sans"/>
                <a:cs typeface="Gill Sans"/>
                <a:sym typeface="Gill Sans"/>
              </a:rPr>
              <a:t>POR CALOR</a:t>
            </a:r>
            <a:endParaRPr b="1" i="0" sz="4400" u="none" cap="none" strike="noStrike">
              <a:solidFill>
                <a:schemeClr val="lt1"/>
              </a:solidFill>
              <a:latin typeface="Calibri"/>
              <a:ea typeface="Calibri"/>
              <a:cs typeface="Calibri"/>
              <a:sym typeface="Calibri"/>
            </a:endParaRPr>
          </a:p>
        </p:txBody>
      </p:sp>
      <p:sp>
        <p:nvSpPr>
          <p:cNvPr id="145" name="Google Shape;145;p4"/>
          <p:cNvSpPr txBox="1"/>
          <p:nvPr>
            <p:ph idx="1" type="body"/>
          </p:nvPr>
        </p:nvSpPr>
        <p:spPr>
          <a:xfrm>
            <a:off x="598714" y="1620627"/>
            <a:ext cx="9345386" cy="4791055"/>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chemeClr val="accent2"/>
              </a:buClr>
              <a:buSzPts val="2800"/>
              <a:buFont typeface="Arial"/>
              <a:buAutoNum type="arabicPeriod"/>
            </a:pPr>
            <a:r>
              <a:rPr b="1" lang="en-US" sz="3200">
                <a:solidFill>
                  <a:srgbClr val="FFC000"/>
                </a:solidFill>
                <a:latin typeface="Gill Sans"/>
                <a:ea typeface="Gill Sans"/>
                <a:cs typeface="Gill Sans"/>
                <a:sym typeface="Gill Sans"/>
              </a:rPr>
              <a:t>Calambres por calor – leve</a:t>
            </a:r>
            <a:endParaRPr b="1" sz="3200"/>
          </a:p>
          <a:p>
            <a:pPr indent="0" lvl="0" marL="0" rtl="0" algn="l">
              <a:lnSpc>
                <a:spcPct val="110000"/>
              </a:lnSpc>
              <a:spcBef>
                <a:spcPts val="0"/>
              </a:spcBef>
              <a:spcAft>
                <a:spcPts val="0"/>
              </a:spcAft>
              <a:buClr>
                <a:schemeClr val="accent2"/>
              </a:buClr>
              <a:buSzPts val="2800"/>
              <a:buFont typeface="Arial"/>
              <a:buAutoNum type="arabicPeriod"/>
            </a:pPr>
            <a:r>
              <a:rPr b="1" lang="en-US" sz="3200">
                <a:solidFill>
                  <a:srgbClr val="C4161C"/>
                </a:solidFill>
                <a:latin typeface="Gill Sans"/>
                <a:ea typeface="Gill Sans"/>
                <a:cs typeface="Gill Sans"/>
                <a:sym typeface="Gill Sans"/>
              </a:rPr>
              <a:t>Agotamiento por calor – moderada</a:t>
            </a:r>
            <a:endParaRPr b="1" sz="3200"/>
          </a:p>
          <a:p>
            <a:pPr indent="0" lvl="0" marL="0" rtl="0" algn="l">
              <a:lnSpc>
                <a:spcPct val="110000"/>
              </a:lnSpc>
              <a:spcBef>
                <a:spcPts val="0"/>
              </a:spcBef>
              <a:spcAft>
                <a:spcPts val="0"/>
              </a:spcAft>
              <a:buClr>
                <a:schemeClr val="accent2"/>
              </a:buClr>
              <a:buSzPts val="2800"/>
              <a:buFont typeface="Arial"/>
              <a:buAutoNum type="arabicPeriod"/>
            </a:pPr>
            <a:r>
              <a:rPr b="1" lang="en-US" sz="3200">
                <a:solidFill>
                  <a:srgbClr val="8B2300"/>
                </a:solidFill>
                <a:latin typeface="Gill Sans"/>
                <a:ea typeface="Gill Sans"/>
                <a:cs typeface="Gill Sans"/>
                <a:sym typeface="Gill Sans"/>
              </a:rPr>
              <a:t>Insolación – severa</a:t>
            </a:r>
            <a:endParaRPr>
              <a:latin typeface="Gill Sans"/>
              <a:ea typeface="Gill Sans"/>
              <a:cs typeface="Gill Sans"/>
              <a:sym typeface="Gill Sans"/>
            </a:endParaRPr>
          </a:p>
          <a:p>
            <a:pPr indent="0" lvl="0" marL="0" rtl="0" algn="l">
              <a:lnSpc>
                <a:spcPct val="90000"/>
              </a:lnSpc>
              <a:spcBef>
                <a:spcPts val="1000"/>
              </a:spcBef>
              <a:spcAft>
                <a:spcPts val="0"/>
              </a:spcAft>
              <a:buSzPts val="2800"/>
              <a:buNone/>
            </a:pPr>
            <a:r>
              <a:rPr lang="en-US">
                <a:latin typeface="Gill Sans"/>
                <a:ea typeface="Gill Sans"/>
                <a:cs typeface="Gill Sans"/>
                <a:sym typeface="Gill Sans"/>
              </a:rPr>
              <a:t>Cualquier enfermedad por calor es </a:t>
            </a:r>
            <a:r>
              <a:rPr b="1" lang="en-US">
                <a:solidFill>
                  <a:schemeClr val="accent2"/>
                </a:solidFill>
                <a:latin typeface="Gill Sans"/>
                <a:ea typeface="Gill Sans"/>
                <a:cs typeface="Gill Sans"/>
                <a:sym typeface="Gill Sans"/>
              </a:rPr>
              <a:t>EVITABLE</a:t>
            </a:r>
            <a:r>
              <a:rPr lang="en-US">
                <a:latin typeface="Gill Sans"/>
                <a:ea typeface="Gill Sans"/>
                <a:cs typeface="Gill Sans"/>
                <a:sym typeface="Gill Sans"/>
              </a:rPr>
              <a:t>.</a:t>
            </a:r>
            <a:endParaRPr>
              <a:latin typeface="Gill Sans"/>
              <a:ea typeface="Gill Sans"/>
              <a:cs typeface="Gill Sans"/>
              <a:sym typeface="Gill Sans"/>
            </a:endParaRPr>
          </a:p>
          <a:p>
            <a:pPr indent="0" lvl="0" marL="0" rtl="0" algn="l">
              <a:lnSpc>
                <a:spcPct val="90000"/>
              </a:lnSpc>
              <a:spcBef>
                <a:spcPts val="1000"/>
              </a:spcBef>
              <a:spcAft>
                <a:spcPts val="0"/>
              </a:spcAft>
              <a:buSzPts val="2800"/>
              <a:buNone/>
            </a:pPr>
            <a:r>
              <a:rPr lang="en-US">
                <a:latin typeface="Gill Sans"/>
                <a:ea typeface="Gill Sans"/>
                <a:cs typeface="Gill Sans"/>
                <a:sym typeface="Gill Sans"/>
              </a:rPr>
              <a:t>Pero si no se tratan, los calambres por calor pueden convertirse en agotamiento por calor, el agotamiento por calor puede convertirse en un golpe de calor y el golpe de calor puede ser mortal. </a:t>
            </a:r>
            <a:endParaRPr>
              <a:latin typeface="Gill Sans"/>
              <a:ea typeface="Gill Sans"/>
              <a:cs typeface="Gill Sans"/>
              <a:sym typeface="Gill Sans"/>
            </a:endParaRPr>
          </a:p>
          <a:p>
            <a:pPr indent="0" lvl="0" marL="0" rtl="0" algn="l">
              <a:lnSpc>
                <a:spcPct val="90000"/>
              </a:lnSpc>
              <a:spcBef>
                <a:spcPts val="1000"/>
              </a:spcBef>
              <a:spcAft>
                <a:spcPts val="0"/>
              </a:spcAft>
              <a:buSzPts val="2800"/>
              <a:buNone/>
            </a:pPr>
            <a:r>
              <a:rPr lang="en-US">
                <a:latin typeface="Gill Sans"/>
                <a:ea typeface="Gill Sans"/>
                <a:cs typeface="Gill Sans"/>
                <a:sym typeface="Gill Sans"/>
              </a:rPr>
              <a:t>Por lo tanto, es importante tratar los síntomas de enfermedad por calor </a:t>
            </a:r>
            <a:r>
              <a:rPr b="1" lang="en-US">
                <a:solidFill>
                  <a:schemeClr val="accent2"/>
                </a:solidFill>
                <a:latin typeface="Gill Sans"/>
                <a:ea typeface="Gill Sans"/>
                <a:cs typeface="Gill Sans"/>
                <a:sym typeface="Gill Sans"/>
              </a:rPr>
              <a:t>TEMPRANO</a:t>
            </a:r>
            <a:r>
              <a:rPr lang="en-US">
                <a:latin typeface="Gill Sans"/>
                <a:ea typeface="Gill Sans"/>
                <a:cs typeface="Gill Sans"/>
                <a:sym typeface="Gill Sans"/>
              </a:rPr>
              <a:t>.</a:t>
            </a:r>
            <a:endParaRPr/>
          </a:p>
        </p:txBody>
      </p:sp>
      <p:pic>
        <p:nvPicPr>
          <p:cNvPr id="146" name="Google Shape;146;p4"/>
          <p:cNvPicPr preferRelativeResize="0"/>
          <p:nvPr/>
        </p:nvPicPr>
        <p:blipFill rotWithShape="1">
          <a:blip r:embed="rId3">
            <a:alphaModFix/>
          </a:blip>
          <a:srcRect b="0" l="0" r="0" t="0"/>
          <a:stretch/>
        </p:blipFill>
        <p:spPr>
          <a:xfrm>
            <a:off x="6780682" y="444973"/>
            <a:ext cx="7130887" cy="415968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7"/>
          <p:cNvPicPr preferRelativeResize="0"/>
          <p:nvPr/>
        </p:nvPicPr>
        <p:blipFill rotWithShape="1">
          <a:blip r:embed="rId3">
            <a:alphaModFix/>
          </a:blip>
          <a:srcRect b="0" l="0" r="0" t="0"/>
          <a:stretch/>
        </p:blipFill>
        <p:spPr>
          <a:xfrm>
            <a:off x="6620932" y="-791851"/>
            <a:ext cx="7906329" cy="11187455"/>
          </a:xfrm>
          <a:prstGeom prst="rect">
            <a:avLst/>
          </a:prstGeom>
          <a:noFill/>
          <a:ln>
            <a:noFill/>
          </a:ln>
        </p:spPr>
      </p:pic>
      <p:sp>
        <p:nvSpPr>
          <p:cNvPr id="153" name="Google Shape;153;p7"/>
          <p:cNvSpPr txBox="1"/>
          <p:nvPr/>
        </p:nvSpPr>
        <p:spPr>
          <a:xfrm>
            <a:off x="6620932" y="1510940"/>
            <a:ext cx="2562068" cy="7386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C000"/>
                </a:solidFill>
                <a:latin typeface="Gill Sans"/>
                <a:ea typeface="Gill Sans"/>
                <a:cs typeface="Gill Sans"/>
                <a:sym typeface="Gill Sans"/>
              </a:rPr>
              <a:t>SÍNTOMAS:</a:t>
            </a:r>
            <a:endParaRPr b="1" i="0" sz="2800" u="none" cap="none" strike="noStrike">
              <a:solidFill>
                <a:srgbClr val="FFC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154" name="Google Shape;154;p7"/>
          <p:cNvSpPr/>
          <p:nvPr/>
        </p:nvSpPr>
        <p:spPr>
          <a:xfrm>
            <a:off x="0" y="0"/>
            <a:ext cx="12192000" cy="118654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5" name="Google Shape;155;p7"/>
          <p:cNvSpPr txBox="1"/>
          <p:nvPr/>
        </p:nvSpPr>
        <p:spPr>
          <a:xfrm>
            <a:off x="598715" y="0"/>
            <a:ext cx="11143012" cy="1186541"/>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b="1" i="0" lang="en-US" sz="4400" u="none" cap="none" strike="noStrike">
                <a:solidFill>
                  <a:srgbClr val="FFC000"/>
                </a:solidFill>
                <a:latin typeface="Gill Sans"/>
                <a:ea typeface="Gill Sans"/>
                <a:cs typeface="Gill Sans"/>
                <a:sym typeface="Gill Sans"/>
              </a:rPr>
              <a:t>CALAMBRES POR CALOR</a:t>
            </a:r>
            <a:endParaRPr b="1" i="0" sz="4400" u="none" cap="none" strike="noStrike">
              <a:solidFill>
                <a:srgbClr val="FFC000"/>
              </a:solidFill>
              <a:latin typeface="Calibri"/>
              <a:ea typeface="Calibri"/>
              <a:cs typeface="Calibri"/>
              <a:sym typeface="Calibri"/>
            </a:endParaRPr>
          </a:p>
        </p:txBody>
      </p:sp>
      <p:sp>
        <p:nvSpPr>
          <p:cNvPr id="156" name="Google Shape;156;p7"/>
          <p:cNvSpPr txBox="1"/>
          <p:nvPr>
            <p:ph idx="1" type="body"/>
          </p:nvPr>
        </p:nvSpPr>
        <p:spPr>
          <a:xfrm>
            <a:off x="598715" y="1186542"/>
            <a:ext cx="6022217" cy="567145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b="1" lang="en-US">
                <a:solidFill>
                  <a:srgbClr val="FFC000"/>
                </a:solidFill>
                <a:latin typeface="Gill Sans"/>
                <a:ea typeface="Gill Sans"/>
                <a:cs typeface="Gill Sans"/>
                <a:sym typeface="Gill Sans"/>
              </a:rPr>
              <a:t>DEFINICIÓN</a:t>
            </a:r>
            <a:r>
              <a:rPr b="1" lang="en-US" sz="2800">
                <a:solidFill>
                  <a:srgbClr val="FFC000"/>
                </a:solidFill>
                <a:latin typeface="Gill Sans"/>
                <a:ea typeface="Gill Sans"/>
                <a:cs typeface="Gill Sans"/>
                <a:sym typeface="Gill Sans"/>
              </a:rPr>
              <a:t>:</a:t>
            </a:r>
            <a:endParaRPr b="1" sz="2800">
              <a:solidFill>
                <a:srgbClr val="FFC000"/>
              </a:solidFill>
            </a:endParaRPr>
          </a:p>
          <a:p>
            <a:pPr indent="0" lvl="0" marL="0" rtl="0" algn="l">
              <a:lnSpc>
                <a:spcPct val="90000"/>
              </a:lnSpc>
              <a:spcBef>
                <a:spcPts val="0"/>
              </a:spcBef>
              <a:spcAft>
                <a:spcPts val="0"/>
              </a:spcAft>
              <a:buSzPts val="2800"/>
              <a:buNone/>
            </a:pPr>
            <a:r>
              <a:rPr lang="en-US">
                <a:latin typeface="Gill Sans"/>
                <a:ea typeface="Gill Sans"/>
                <a:cs typeface="Gill Sans"/>
                <a:sym typeface="Gill Sans"/>
              </a:rPr>
              <a:t>Los calambres por calor es la </a:t>
            </a:r>
            <a:r>
              <a:rPr b="1" lang="en-US">
                <a:solidFill>
                  <a:srgbClr val="FFC000"/>
                </a:solidFill>
                <a:latin typeface="Gill Sans"/>
                <a:ea typeface="Gill Sans"/>
                <a:cs typeface="Gill Sans"/>
                <a:sym typeface="Gill Sans"/>
              </a:rPr>
              <a:t>más leve de las enfermedades por calor</a:t>
            </a:r>
            <a:r>
              <a:rPr lang="en-US">
                <a:solidFill>
                  <a:schemeClr val="dk1"/>
                </a:solidFill>
                <a:latin typeface="Gill Sans"/>
                <a:ea typeface="Gill Sans"/>
                <a:cs typeface="Gill Sans"/>
                <a:sym typeface="Gill Sans"/>
              </a:rPr>
              <a:t>.</a:t>
            </a:r>
            <a:r>
              <a:rPr b="1" lang="en-US">
                <a:latin typeface="Gill Sans"/>
                <a:ea typeface="Gill Sans"/>
                <a:cs typeface="Gill Sans"/>
                <a:sym typeface="Gill Sans"/>
              </a:rPr>
              <a:t> </a:t>
            </a:r>
            <a:r>
              <a:rPr lang="en-US">
                <a:latin typeface="Gill Sans"/>
                <a:ea typeface="Gill Sans"/>
                <a:cs typeface="Gill Sans"/>
                <a:sym typeface="Gill Sans"/>
              </a:rPr>
              <a:t>Pueden ocurrir cuando una persona suda mucho mientras trabaja o hace ejercicio a altas temperaturas. La sudoración hace que el cuerpo pierda sal y agua. Los bajos niveles de sal en los músculos pueden causar calambres dolorosos.</a:t>
            </a:r>
            <a:endParaRPr>
              <a:latin typeface="Gill Sans"/>
              <a:ea typeface="Gill Sans"/>
              <a:cs typeface="Gill Sans"/>
              <a:sym typeface="Gill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8"/>
          <p:cNvPicPr preferRelativeResize="0"/>
          <p:nvPr/>
        </p:nvPicPr>
        <p:blipFill rotWithShape="1">
          <a:blip r:embed="rId3">
            <a:alphaModFix/>
          </a:blip>
          <a:srcRect b="0" l="0" r="0" t="0"/>
          <a:stretch/>
        </p:blipFill>
        <p:spPr>
          <a:xfrm>
            <a:off x="4419600" y="1189625"/>
            <a:ext cx="7772400" cy="5668375"/>
          </a:xfrm>
          <a:prstGeom prst="rect">
            <a:avLst/>
          </a:prstGeom>
          <a:noFill/>
          <a:ln>
            <a:noFill/>
          </a:ln>
        </p:spPr>
      </p:pic>
      <p:sp>
        <p:nvSpPr>
          <p:cNvPr id="163" name="Google Shape;163;p8"/>
          <p:cNvSpPr/>
          <p:nvPr/>
        </p:nvSpPr>
        <p:spPr>
          <a:xfrm>
            <a:off x="0" y="0"/>
            <a:ext cx="12192000" cy="118654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4" name="Google Shape;164;p8"/>
          <p:cNvSpPr txBox="1"/>
          <p:nvPr/>
        </p:nvSpPr>
        <p:spPr>
          <a:xfrm>
            <a:off x="609599" y="1541"/>
            <a:ext cx="11482181" cy="118346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b="1" i="0" lang="en-US" sz="4400" u="none" cap="none" strike="noStrike">
                <a:solidFill>
                  <a:srgbClr val="FFC000"/>
                </a:solidFill>
                <a:latin typeface="Gill Sans"/>
                <a:ea typeface="Gill Sans"/>
                <a:cs typeface="Gill Sans"/>
                <a:sym typeface="Gill Sans"/>
              </a:rPr>
              <a:t>CALAMBRES POR CALOR: </a:t>
            </a:r>
            <a:r>
              <a:rPr b="1" i="0" lang="en-US" sz="4400" u="none" cap="none" strike="noStrike">
                <a:solidFill>
                  <a:schemeClr val="lt1"/>
                </a:solidFill>
                <a:latin typeface="Gill Sans"/>
                <a:ea typeface="Gill Sans"/>
                <a:cs typeface="Gill Sans"/>
                <a:sym typeface="Gill Sans"/>
              </a:rPr>
              <a:t>Tratamiento</a:t>
            </a:r>
            <a:endParaRPr b="1" i="0" sz="4400" u="none" cap="none" strike="noStrike">
              <a:solidFill>
                <a:schemeClr val="lt1"/>
              </a:solidFill>
              <a:latin typeface="Calibri"/>
              <a:ea typeface="Calibri"/>
              <a:cs typeface="Calibri"/>
              <a:sym typeface="Calibri"/>
            </a:endParaRPr>
          </a:p>
        </p:txBody>
      </p:sp>
      <p:sp>
        <p:nvSpPr>
          <p:cNvPr id="165" name="Google Shape;165;p8"/>
          <p:cNvSpPr txBox="1"/>
          <p:nvPr>
            <p:ph idx="1" type="body"/>
          </p:nvPr>
        </p:nvSpPr>
        <p:spPr>
          <a:xfrm>
            <a:off x="609599" y="1185001"/>
            <a:ext cx="5611319" cy="567145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b="1" lang="en-US">
                <a:solidFill>
                  <a:srgbClr val="FFC000"/>
                </a:solidFill>
                <a:latin typeface="Gill Sans"/>
                <a:ea typeface="Gill Sans"/>
                <a:cs typeface="Gill Sans"/>
                <a:sym typeface="Gill Sans"/>
              </a:rPr>
              <a:t>Si alguien tiene calambres por calor, esto es lo que debería hacer:</a:t>
            </a:r>
            <a:endParaRPr b="1"/>
          </a:p>
          <a:p>
            <a:pPr indent="-457200" lvl="0" marL="457200" rtl="0" algn="l">
              <a:lnSpc>
                <a:spcPct val="90000"/>
              </a:lnSpc>
              <a:spcBef>
                <a:spcPts val="0"/>
              </a:spcBef>
              <a:spcAft>
                <a:spcPts val="0"/>
              </a:spcAft>
              <a:buClr>
                <a:schemeClr val="dk1"/>
              </a:buClr>
              <a:buSzPts val="2800"/>
              <a:buFont typeface="Arial"/>
              <a:buChar char="•"/>
            </a:pPr>
            <a:r>
              <a:rPr lang="en-US">
                <a:latin typeface="Gill Sans"/>
                <a:ea typeface="Gill Sans"/>
                <a:cs typeface="Gill Sans"/>
                <a:sym typeface="Gill Sans"/>
              </a:rPr>
              <a:t>Detener la actividad durante unas horas</a:t>
            </a:r>
            <a:endParaRPr/>
          </a:p>
          <a:p>
            <a:pPr indent="-457200" lvl="0" marL="457200" rtl="0" algn="l">
              <a:lnSpc>
                <a:spcPct val="90000"/>
              </a:lnSpc>
              <a:spcBef>
                <a:spcPts val="0"/>
              </a:spcBef>
              <a:spcAft>
                <a:spcPts val="0"/>
              </a:spcAft>
              <a:buClr>
                <a:schemeClr val="dk1"/>
              </a:buClr>
              <a:buSzPts val="2800"/>
              <a:buFont typeface="Arial"/>
              <a:buChar char="•"/>
            </a:pPr>
            <a:r>
              <a:rPr lang="en-US">
                <a:latin typeface="Gill Sans"/>
                <a:ea typeface="Gill Sans"/>
                <a:cs typeface="Gill Sans"/>
                <a:sym typeface="Gill Sans"/>
              </a:rPr>
              <a:t>Mudarse a una ubicación más fresca</a:t>
            </a:r>
            <a:endParaRPr/>
          </a:p>
          <a:p>
            <a:pPr indent="-457200" lvl="0" marL="457200" rtl="0" algn="l">
              <a:lnSpc>
                <a:spcPct val="90000"/>
              </a:lnSpc>
              <a:spcBef>
                <a:spcPts val="0"/>
              </a:spcBef>
              <a:spcAft>
                <a:spcPts val="0"/>
              </a:spcAft>
              <a:buClr>
                <a:schemeClr val="dk1"/>
              </a:buClr>
              <a:buSzPts val="2800"/>
              <a:buFont typeface="Arial"/>
              <a:buChar char="•"/>
            </a:pPr>
            <a:r>
              <a:rPr lang="en-US">
                <a:latin typeface="Gill Sans"/>
                <a:ea typeface="Gill Sans"/>
                <a:cs typeface="Gill Sans"/>
                <a:sym typeface="Gill Sans"/>
              </a:rPr>
              <a:t>Beba agua, jugo claro o una bebida deportiva</a:t>
            </a:r>
            <a:endParaRPr>
              <a:latin typeface="Gill Sans"/>
              <a:ea typeface="Gill Sans"/>
              <a:cs typeface="Gill Sans"/>
              <a:sym typeface="Gill Sans"/>
            </a:endParaRPr>
          </a:p>
          <a:p>
            <a:pPr indent="-457200" lvl="0" marL="457200" rtl="0" algn="l">
              <a:lnSpc>
                <a:spcPct val="90000"/>
              </a:lnSpc>
              <a:spcBef>
                <a:spcPts val="0"/>
              </a:spcBef>
              <a:spcAft>
                <a:spcPts val="0"/>
              </a:spcAft>
              <a:buClr>
                <a:schemeClr val="dk1"/>
              </a:buClr>
              <a:buSzPts val="2800"/>
              <a:buFont typeface="Arial"/>
              <a:buChar char="•"/>
            </a:pPr>
            <a:r>
              <a:rPr lang="en-US">
                <a:latin typeface="Gill Sans"/>
                <a:ea typeface="Gill Sans"/>
                <a:cs typeface="Gill Sans"/>
                <a:sym typeface="Gill Sans"/>
              </a:rPr>
              <a:t>Llame al médico si los calambres no desaparecen en una hora</a:t>
            </a:r>
            <a:endParaRPr>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DEBF6ADC104247B3E2B6C7763199BC" ma:contentTypeVersion="16" ma:contentTypeDescription="Create a new document." ma:contentTypeScope="" ma:versionID="a2e878631181b3be5b857df49045c5a8">
  <xsd:schema xmlns:xsd="http://www.w3.org/2001/XMLSchema" xmlns:xs="http://www.w3.org/2001/XMLSchema" xmlns:p="http://schemas.microsoft.com/office/2006/metadata/properties" xmlns:ns2="c6c8f678-ab9e-4f19-89e1-d6e4324e6d53" xmlns:ns3="2d3b1f8b-28e4-49e5-8fb0-80a37a78ab17" targetNamespace="http://schemas.microsoft.com/office/2006/metadata/properties" ma:root="true" ma:fieldsID="b5e70bf8abaa1947c296ed33de3d06f3" ns2:_="" ns3:_="">
    <xsd:import namespace="c6c8f678-ab9e-4f19-89e1-d6e4324e6d53"/>
    <xsd:import namespace="2d3b1f8b-28e4-49e5-8fb0-80a37a78ab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c8f678-ab9e-4f19-89e1-d6e4324e6d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b8cc222-65fd-42cc-aeaa-058f903907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3b1f8b-28e4-49e5-8fb0-80a37a78ab1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c4722d1-7716-4000-92ac-8d132ce25399}" ma:internalName="TaxCatchAll" ma:showField="CatchAllData" ma:web="2d3b1f8b-28e4-49e5-8fb0-80a37a78ab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DD748A-2805-4010-B89A-642A430F5558}"/>
</file>

<file path=customXml/itemProps2.xml><?xml version="1.0" encoding="utf-8"?>
<ds:datastoreItem xmlns:ds="http://schemas.openxmlformats.org/officeDocument/2006/customXml" ds:itemID="{24577C76-BF1F-4A3E-B283-4E2BA0CF5675}"/>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2022-09-17T18:55:37Z</dcterms:created>
  <dc:creator>Kristin VanderMolen</dc:creator>
</cp:coreProperties>
</file>