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ill Sans MT" panose="020B0502020104020203" pitchFamily="34" charset="0"/>
      <p:regular r:id="rId27"/>
      <p:bold r:id="rId28"/>
      <p:italic r:id="rId29"/>
      <p:boldItalic r:id="rId30"/>
    </p:embeddedFont>
    <p:embeddedFont>
      <p:font typeface="Gill Sans Nova Light" panose="020B0302020104020203" pitchFamily="34" charset="0"/>
      <p:regular r:id="rId31"/>
      <p: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GMZ63uW2gQ2bNr0U1oX3Rac4x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80" d="100"/>
          <a:sy n="80" d="100"/>
        </p:scale>
        <p:origin x="13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customschemas.google.com/relationships/presentationmetadata" Target="metadata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7" name="Google Shape;16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5" name="Google Shape;18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2" name="Google Shape;12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2858947" y="2034769"/>
            <a:ext cx="8712567" cy="275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b="1" dirty="0">
                <a:solidFill>
                  <a:srgbClr val="8B23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ENFERMEDADES </a:t>
            </a:r>
            <a:br>
              <a:rPr lang="en-US" sz="4000" b="1" dirty="0">
                <a:solidFill>
                  <a:srgbClr val="8B23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4000" b="1" dirty="0">
                <a:solidFill>
                  <a:srgbClr val="8B23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 CALOR:</a:t>
            </a:r>
            <a:br>
              <a:rPr lang="en-US" sz="4000" dirty="0">
                <a:solidFill>
                  <a:srgbClr val="8B23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54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¿</a:t>
            </a:r>
            <a:r>
              <a:rPr lang="en-US" sz="54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Quién</a:t>
            </a:r>
            <a:r>
              <a:rPr lang="en-US" sz="54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54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está</a:t>
            </a:r>
            <a:r>
              <a:rPr lang="en-US" sz="54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54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en</a:t>
            </a:r>
            <a:r>
              <a:rPr lang="en-US" sz="54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54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riesgo</a:t>
            </a:r>
            <a:r>
              <a:rPr lang="en-US" sz="54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br>
              <a:rPr lang="en-US" sz="54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</a:br>
            <a:r>
              <a:rPr lang="en-US" sz="54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y </a:t>
            </a:r>
            <a:r>
              <a:rPr lang="en-US" sz="54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por</a:t>
            </a:r>
            <a:r>
              <a:rPr lang="en-US" sz="54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54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qué</a:t>
            </a:r>
            <a:r>
              <a:rPr lang="en-US" sz="54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?</a:t>
            </a:r>
            <a:endParaRPr dirty="0">
              <a:latin typeface="Gill Sans Nova Light" panose="020F0302020204030204" pitchFamily="34" charset="0"/>
              <a:ea typeface="Gill Sans"/>
              <a:cs typeface="Gill Sans Nova Light" panose="020F0302020204030204" pitchFamily="34" charset="0"/>
              <a:sym typeface="Gill Sans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4050175" y="5060525"/>
            <a:ext cx="7521340" cy="132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None/>
            </a:pPr>
            <a:r>
              <a:rPr lang="en-US" b="1" dirty="0">
                <a:solidFill>
                  <a:srgbClr val="75707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MÓDULO 3</a:t>
            </a: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0294" y="1149121"/>
            <a:ext cx="7836454" cy="571508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598714" y="0"/>
            <a:ext cx="10755086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DISCAPACIDADES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 txBox="1">
            <a:spLocks noGrp="1"/>
          </p:cNvSpPr>
          <p:nvPr>
            <p:ph type="body" idx="1"/>
          </p:nvPr>
        </p:nvSpPr>
        <p:spPr>
          <a:xfrm>
            <a:off x="583966" y="1186543"/>
            <a:ext cx="8962805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Ciertas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discapacidades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empeorar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durante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o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interferir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con la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capacidad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del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cuerpo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enfriarse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ejemplo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</a:t>
            </a:r>
            <a:endParaRPr dirty="0"/>
          </a:p>
          <a:p>
            <a:pPr marL="365760" lvl="1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Algunos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síntomas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la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esclerosis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múltiple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empeoran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	</a:t>
            </a:r>
          </a:p>
          <a:p>
            <a:pPr marL="36576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   con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endParaRPr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365760" lvl="1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Algunas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lesiones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la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médula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espinal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previenen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sudoración</a:t>
            </a:r>
            <a:endParaRPr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365760" lvl="1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Es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posible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que las personas con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movilidad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limitada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no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puedan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       </a:t>
            </a:r>
          </a:p>
          <a:p>
            <a:pPr marL="36576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    acceder a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lugares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públicos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con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aire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acondicionado</a:t>
            </a:r>
            <a:endParaRPr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347472" lvl="0" indent="-34747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Algunas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discapacidades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visuales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impedir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endParaRPr dirty="0"/>
          </a:p>
          <a:p>
            <a:pPr marL="34766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acceso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 la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salud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pública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las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advertencias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emergencia</a:t>
            </a:r>
            <a:endParaRPr dirty="0"/>
          </a:p>
          <a:p>
            <a:pPr marL="347663" lvl="0" indent="-34131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800"/>
              <a:buChar char="•"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Si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tienen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una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discapacidad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consulten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con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endParaRPr dirty="0"/>
          </a:p>
          <a:p>
            <a:pPr marL="347663" lvl="0" indent="0" algn="l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Pts val="2800"/>
              <a:buNone/>
            </a:pP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médico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saber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si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están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riesgo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</a:t>
            </a:r>
            <a:endParaRPr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4590" y="1189112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0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0"/>
          <p:cNvSpPr txBox="1"/>
          <p:nvPr/>
        </p:nvSpPr>
        <p:spPr>
          <a:xfrm>
            <a:off x="838199" y="1"/>
            <a:ext cx="11269717" cy="117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BEBÉS Y NIÑOS (&lt;4 </a:t>
            </a:r>
            <a:r>
              <a:rPr lang="en-US" sz="44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años</a:t>
            </a: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44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edad</a:t>
            </a: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)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0"/>
          <p:cNvSpPr txBox="1">
            <a:spLocks noGrp="1"/>
          </p:cNvSpPr>
          <p:nvPr>
            <p:ph type="body" idx="1"/>
          </p:nvPr>
        </p:nvSpPr>
        <p:spPr>
          <a:xfrm>
            <a:off x="935182" y="1202045"/>
            <a:ext cx="5821219" cy="564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Aft>
                <a:spcPts val="0"/>
              </a:spcAft>
              <a:buSzPts val="2800"/>
              <a:buChar char="•"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Se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sobrecalientan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rápidamente</a:t>
            </a:r>
            <a:endParaRPr lang="en-US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228600" lvl="0" indent="-228600" algn="l" rtl="0">
              <a:lnSpc>
                <a:spcPct val="90000"/>
              </a:lnSpc>
              <a:spcAft>
                <a:spcPts val="0"/>
              </a:spcAft>
              <a:buSzPts val="2800"/>
              <a:buChar char="•"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Se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deshidratan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rápidamente</a:t>
            </a:r>
            <a:endParaRPr lang="en-US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228600" lvl="0" indent="-228600" algn="l" rtl="0">
              <a:lnSpc>
                <a:spcPct val="90000"/>
              </a:lnSpc>
              <a:spcAft>
                <a:spcPts val="0"/>
              </a:spcAft>
              <a:buSzPts val="2800"/>
              <a:buChar char="•"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Sudan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menos</a:t>
            </a:r>
            <a:endParaRPr lang="en-US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228600" lvl="0" indent="-228600" algn="l" rtl="0">
              <a:lnSpc>
                <a:spcPct val="90000"/>
              </a:lnSpc>
              <a:spcAft>
                <a:spcPts val="0"/>
              </a:spcAft>
              <a:buSzPts val="2800"/>
              <a:buChar char="•"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posible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que no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puedan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comunicar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síntomas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(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ejemplo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bebés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niños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pequeños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)</a:t>
            </a:r>
            <a:endParaRPr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4590" y="1182057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1"/>
          <p:cNvSpPr/>
          <p:nvPr/>
        </p:nvSpPr>
        <p:spPr>
          <a:xfrm>
            <a:off x="0" y="-4486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1"/>
          <p:cNvSpPr txBox="1"/>
          <p:nvPr/>
        </p:nvSpPr>
        <p:spPr>
          <a:xfrm>
            <a:off x="576943" y="-4486"/>
            <a:ext cx="10776857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EMBARAZADAS Y/O LACTANTES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1"/>
          <p:cNvSpPr txBox="1">
            <a:spLocks noGrp="1"/>
          </p:cNvSpPr>
          <p:nvPr>
            <p:ph type="body" idx="1"/>
          </p:nvPr>
        </p:nvSpPr>
        <p:spPr>
          <a:xfrm>
            <a:off x="576943" y="1202046"/>
            <a:ext cx="6552277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7472" lvl="0" indent="-347472" algn="l" rtl="0">
              <a:lnSpc>
                <a:spcPct val="90000"/>
              </a:lnSpc>
              <a:spcAft>
                <a:spcPts val="0"/>
              </a:spcAft>
              <a:buSzPts val="2800"/>
              <a:buChar char="•"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Los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cuerpos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tienen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que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trabajar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más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duro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enfriar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tanto a la persona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embarazada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al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bebé</a:t>
            </a:r>
            <a:endParaRPr lang="en-US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347472" lvl="0" indent="-347472" algn="l" rtl="0">
              <a:lnSpc>
                <a:spcPct val="90000"/>
              </a:lnSpc>
              <a:spcAft>
                <a:spcPts val="0"/>
              </a:spcAft>
              <a:buSzPts val="2800"/>
              <a:buChar char="•"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Más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probabilidades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deshidratarse</a:t>
            </a:r>
            <a:endParaRPr lang="en-US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347472" lvl="0" indent="-347472" algn="l" rtl="0">
              <a:lnSpc>
                <a:spcPct val="90000"/>
              </a:lnSpc>
              <a:spcAft>
                <a:spcPts val="0"/>
              </a:spcAft>
              <a:buSzPts val="2800"/>
              <a:buChar char="•"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agotamiento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la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insolación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ocurrir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más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rápidamente</a:t>
            </a:r>
            <a:endParaRPr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9991" y="1189625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2"/>
          <p:cNvSpPr/>
          <p:nvPr/>
        </p:nvSpPr>
        <p:spPr>
          <a:xfrm>
            <a:off x="0" y="3081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2"/>
          <p:cNvSpPr txBox="1"/>
          <p:nvPr/>
        </p:nvSpPr>
        <p:spPr>
          <a:xfrm>
            <a:off x="587829" y="0"/>
            <a:ext cx="10765971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ADULTOS MAYORES (60+)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2"/>
          <p:cNvSpPr txBox="1"/>
          <p:nvPr/>
        </p:nvSpPr>
        <p:spPr>
          <a:xfrm>
            <a:off x="587828" y="1202046"/>
            <a:ext cx="6520543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Los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cuerpos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no se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enfrían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tan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fácilmente</a:t>
            </a:r>
            <a:endParaRPr lang="en-US" sz="2800" dirty="0">
              <a:solidFill>
                <a:schemeClr val="dk1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Más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probabilidades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tener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una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afección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médica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existente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que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afecta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capacidad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del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cuerpo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mantener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una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temperatura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normal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Más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probabilidades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tomar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medicamentos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recetados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que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afectan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capacidad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del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cuerpo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enfriarse</a:t>
            </a:r>
            <a:endParaRPr lang="en-US" sz="2800" dirty="0">
              <a:solidFill>
                <a:schemeClr val="dk1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Pueden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estar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confinados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casa o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tener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una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capacidad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limitada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acceder a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lugares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públicos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con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aire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acondicionado</a:t>
            </a:r>
            <a:endParaRPr sz="2800" u="none" strike="noStrike" cap="none" dirty="0">
              <a:solidFill>
                <a:schemeClr val="dk1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4348" y="1195835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"/>
          <p:cNvSpPr/>
          <p:nvPr/>
        </p:nvSpPr>
        <p:spPr>
          <a:xfrm>
            <a:off x="0" y="3081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 txBox="1"/>
          <p:nvPr/>
        </p:nvSpPr>
        <p:spPr>
          <a:xfrm>
            <a:off x="598715" y="0"/>
            <a:ext cx="10999118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PERSONAS QUE TRABAJAN AFUERA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"/>
          <p:cNvSpPr txBox="1"/>
          <p:nvPr/>
        </p:nvSpPr>
        <p:spPr>
          <a:xfrm>
            <a:off x="598715" y="1125845"/>
            <a:ext cx="7641772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La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actividad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física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aumenta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temperatura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corporal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Trabajar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un día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caluroso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hacer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que sea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más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difícil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cuerpo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deshacerse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del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adicional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especialmente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si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está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húmedo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 menudo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expuestos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al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durante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todo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día y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pueden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carecer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sombra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durante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los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descansos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/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almuerzo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Los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trabajadores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nuevos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pueden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no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estar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aclimatados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al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endParaRPr lang="en-US" sz="2400" dirty="0">
              <a:solidFill>
                <a:schemeClr val="dk1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No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beber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suficientes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líquidos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durante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día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causar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deshidratación</a:t>
            </a:r>
            <a:endParaRPr lang="en-US" sz="2400" dirty="0">
              <a:solidFill>
                <a:schemeClr val="dk1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La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ropa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trabajo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más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pesada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de color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más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oscuro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menos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transpirable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atrapa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4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endParaRPr sz="2400" u="none" strike="noStrike" cap="none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3"/>
          <p:cNvSpPr txBox="1"/>
          <p:nvPr/>
        </p:nvSpPr>
        <p:spPr>
          <a:xfrm>
            <a:off x="598714" y="1"/>
            <a:ext cx="10755086" cy="118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ACTIVIDADES/DEPORTES AFUERA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6543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3"/>
          <p:cNvSpPr txBox="1"/>
          <p:nvPr/>
        </p:nvSpPr>
        <p:spPr>
          <a:xfrm>
            <a:off x="598714" y="1202046"/>
            <a:ext cx="6345012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ejercicio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aumenta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temperatura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corporal</a:t>
            </a:r>
          </a:p>
          <a:p>
            <a:pPr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Hacer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ejercicio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un día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caluroso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dificultar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que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cuerpo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elimine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adicional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especialmente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si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está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húmedo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</a:t>
            </a:r>
          </a:p>
          <a:p>
            <a:pPr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No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beber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suficientes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líquidos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durante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ejercicio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causar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deshidratación</a:t>
            </a:r>
            <a:endParaRPr lang="en-US" sz="2800" dirty="0">
              <a:solidFill>
                <a:schemeClr val="dk1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Los campos de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césped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sintético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pueden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sobrecalentarse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días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cálidos</a:t>
            </a:r>
            <a:r>
              <a:rPr lang="en-US" sz="2800" u="none" strike="noStrike" cap="none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2800" u="none" strike="noStrike" cap="none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soleados</a:t>
            </a:r>
            <a:endParaRPr sz="2800" u="none" strike="noStrike" cap="none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5"/>
          <p:cNvSpPr txBox="1">
            <a:spLocks noGrp="1"/>
          </p:cNvSpPr>
          <p:nvPr>
            <p:ph type="title"/>
          </p:nvPr>
        </p:nvSpPr>
        <p:spPr>
          <a:xfrm>
            <a:off x="471638" y="1153572"/>
            <a:ext cx="3415596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900" b="1" dirty="0">
                <a:solidFill>
                  <a:srgbClr val="FFFFFF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INICIADOR DE CONVERSACIÓN</a:t>
            </a:r>
            <a:endParaRPr b="1" dirty="0">
              <a:solidFill>
                <a:srgbClr val="FFFFFF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223" name="Google Shape;223;p15"/>
          <p:cNvSpPr txBox="1">
            <a:spLocks noGrp="1"/>
          </p:cNvSpPr>
          <p:nvPr>
            <p:ph type="body" idx="1"/>
          </p:nvPr>
        </p:nvSpPr>
        <p:spPr>
          <a:xfrm>
            <a:off x="5463252" y="319088"/>
            <a:ext cx="6170584" cy="621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40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¿</a:t>
            </a:r>
            <a:r>
              <a:rPr lang="en-US" sz="40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Puede</a:t>
            </a:r>
            <a:r>
              <a:rPr lang="en-US" sz="40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una</a:t>
            </a:r>
            <a:r>
              <a:rPr lang="en-US" sz="40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persona </a:t>
            </a:r>
            <a:r>
              <a:rPr lang="en-US" sz="40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estar</a:t>
            </a:r>
            <a:r>
              <a:rPr lang="en-US" sz="40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en</a:t>
            </a:r>
            <a:r>
              <a:rPr lang="en-US" sz="40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más</a:t>
            </a:r>
            <a:r>
              <a:rPr lang="en-US" sz="40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de un </a:t>
            </a:r>
            <a:r>
              <a:rPr lang="en-US" sz="40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grupo</a:t>
            </a:r>
            <a:r>
              <a:rPr lang="en-US" sz="40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riesgo</a:t>
            </a:r>
            <a:r>
              <a:rPr lang="en-US" sz="40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? Si es </a:t>
            </a:r>
            <a:r>
              <a:rPr lang="en-US" sz="40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así</a:t>
            </a:r>
            <a:r>
              <a:rPr lang="en-US" sz="40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, ¿</a:t>
            </a:r>
            <a:r>
              <a:rPr lang="en-US" sz="40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cuáles</a:t>
            </a:r>
            <a:r>
              <a:rPr lang="en-US" sz="40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son </a:t>
            </a:r>
            <a:r>
              <a:rPr lang="en-US" sz="40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algunos</a:t>
            </a:r>
            <a:r>
              <a:rPr lang="en-US" sz="40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ejemplos</a:t>
            </a:r>
            <a:r>
              <a:rPr lang="en-US" sz="40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?</a:t>
            </a:r>
            <a:endParaRPr sz="4000" dirty="0">
              <a:solidFill>
                <a:srgbClr val="000000"/>
              </a:solidFill>
              <a:latin typeface="Gill Sans Nova Light" panose="020F0302020204030204" pitchFamily="34" charset="0"/>
              <a:ea typeface="Gill Sans"/>
              <a:cs typeface="Gill Sans Nova Light" panose="020F0302020204030204" pitchFamily="34" charset="0"/>
              <a:sym typeface="Gill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0"/>
          <p:cNvSpPr txBox="1">
            <a:spLocks noGrp="1"/>
          </p:cNvSpPr>
          <p:nvPr>
            <p:ph type="body" idx="1"/>
          </p:nvPr>
        </p:nvSpPr>
        <p:spPr>
          <a:xfrm>
            <a:off x="5231757" y="1396686"/>
            <a:ext cx="6364899" cy="493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Las </a:t>
            </a:r>
            <a:r>
              <a:rPr lang="en-US" sz="32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enfermedades</a:t>
            </a: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por</a:t>
            </a: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calor</a:t>
            </a: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pueden</a:t>
            </a: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afectar</a:t>
            </a: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cualquier</a:t>
            </a: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persona, </a:t>
            </a:r>
            <a:r>
              <a:rPr lang="en-US" sz="32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pero</a:t>
            </a: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algunos</a:t>
            </a: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grupos</a:t>
            </a: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están</a:t>
            </a: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en</a:t>
            </a: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mayor </a:t>
            </a:r>
            <a:r>
              <a:rPr lang="en-US" sz="32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riesgo</a:t>
            </a:r>
            <a:endParaRPr lang="en-US" sz="3200" dirty="0">
              <a:solidFill>
                <a:srgbClr val="000000"/>
              </a:solidFill>
              <a:latin typeface="Gill Sans Nova Light" panose="020F0302020204030204" pitchFamily="34" charset="0"/>
              <a:ea typeface="Gill Sans"/>
              <a:cs typeface="Gill Sans Nova Light" panose="020F0302020204030204" pitchFamily="34" charset="0"/>
              <a:sym typeface="Gill Sans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Una persona </a:t>
            </a:r>
            <a:r>
              <a:rPr lang="en-US" sz="32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puede</a:t>
            </a: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estar</a:t>
            </a: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en</a:t>
            </a: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más</a:t>
            </a: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de un </a:t>
            </a:r>
            <a:r>
              <a:rPr lang="en-US" sz="32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grupo</a:t>
            </a: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riesgo</a:t>
            </a:r>
            <a:endParaRPr lang="en-US" sz="3200" dirty="0">
              <a:solidFill>
                <a:srgbClr val="000000"/>
              </a:solidFill>
              <a:latin typeface="Gill Sans Nova Light" panose="020F0302020204030204" pitchFamily="34" charset="0"/>
              <a:ea typeface="Gill Sans"/>
              <a:cs typeface="Gill Sans Nova Light" panose="020F0302020204030204" pitchFamily="34" charset="0"/>
              <a:sym typeface="Gill Sans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Las personas </a:t>
            </a:r>
            <a:r>
              <a:rPr lang="en-US" sz="32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en</a:t>
            </a: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grupos</a:t>
            </a: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riesgo</a:t>
            </a: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deben</a:t>
            </a: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tomar</a:t>
            </a: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precauciones</a:t>
            </a: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adicionales</a:t>
            </a: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para </a:t>
            </a:r>
            <a:r>
              <a:rPr lang="en-US" sz="32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prevenir</a:t>
            </a: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las </a:t>
            </a:r>
            <a:r>
              <a:rPr lang="en-US" sz="32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enfermedades</a:t>
            </a: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por</a:t>
            </a: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calor</a:t>
            </a:r>
            <a:r>
              <a:rPr lang="en-US" sz="3200" dirty="0">
                <a:solidFill>
                  <a:srgbClr val="000000"/>
                </a:solidFill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.</a:t>
            </a:r>
            <a:endParaRPr sz="3200" dirty="0">
              <a:latin typeface="Gill Sans Nova Light" panose="020F0302020204030204" pitchFamily="34" charset="0"/>
              <a:ea typeface="Gill Sans"/>
              <a:cs typeface="Gill Sans Nova Light" panose="020F0302020204030204" pitchFamily="34" charset="0"/>
              <a:sym typeface="Gill Sans"/>
            </a:endParaRPr>
          </a:p>
        </p:txBody>
      </p:sp>
      <p:sp>
        <p:nvSpPr>
          <p:cNvPr id="230" name="Google Shape;230;p30"/>
          <p:cNvSpPr txBox="1"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rgbClr val="FFFFFF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RESUMEN</a:t>
            </a:r>
            <a:endParaRPr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 txBox="1"/>
          <p:nvPr/>
        </p:nvSpPr>
        <p:spPr>
          <a:xfrm>
            <a:off x="344130" y="3584769"/>
            <a:ext cx="112481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texto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aquí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...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4"/>
          <p:cNvSpPr/>
          <p:nvPr/>
        </p:nvSpPr>
        <p:spPr>
          <a:xfrm>
            <a:off x="0" y="138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4"/>
          <p:cNvSpPr txBox="1"/>
          <p:nvPr/>
        </p:nvSpPr>
        <p:spPr>
          <a:xfrm>
            <a:off x="344130" y="62958"/>
            <a:ext cx="1169547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 TEXTO AQUÍ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/>
          <p:nvPr/>
        </p:nvSpPr>
        <p:spPr>
          <a:xfrm>
            <a:off x="344130" y="3584769"/>
            <a:ext cx="112481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texto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aquí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...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1"/>
          <p:cNvSpPr/>
          <p:nvPr/>
        </p:nvSpPr>
        <p:spPr>
          <a:xfrm>
            <a:off x="0" y="138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1"/>
          <p:cNvSpPr txBox="1"/>
          <p:nvPr/>
        </p:nvSpPr>
        <p:spPr>
          <a:xfrm>
            <a:off x="344130" y="62958"/>
            <a:ext cx="1169547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 TEXTO AQUÍ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86543"/>
            <a:ext cx="12172950" cy="570607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204758"/>
            <a:ext cx="10515600" cy="56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2300"/>
              </a:buClr>
              <a:buSzPts val="2800"/>
              <a:buFont typeface="+mj-lt"/>
              <a:buAutoNum type="arabicPeriod"/>
            </a:pP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Saber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qué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grupos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están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mayor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riesgo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enfermedades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endParaRPr lang="en-US" sz="32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2300"/>
              </a:buClr>
              <a:buSzPts val="2800"/>
              <a:buFont typeface="Arial"/>
              <a:buAutoNum type="arabicPeriod"/>
            </a:pP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Entender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qué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esos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grupos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están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mayor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riesgo</a:t>
            </a:r>
            <a:endParaRPr sz="3200" dirty="0">
              <a:solidFill>
                <a:schemeClr val="dk1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8B2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1620982" y="0"/>
            <a:ext cx="9732818" cy="1168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OBJETIVOS</a:t>
            </a:r>
            <a:endParaRPr b="1" dirty="0">
              <a:solidFill>
                <a:schemeClr val="lt1"/>
              </a:solidFill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365310"/>
            <a:ext cx="1875598" cy="1875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/>
          <p:nvPr/>
        </p:nvSpPr>
        <p:spPr>
          <a:xfrm>
            <a:off x="344130" y="3584769"/>
            <a:ext cx="112481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texto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aquí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...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2"/>
          <p:cNvSpPr/>
          <p:nvPr/>
        </p:nvSpPr>
        <p:spPr>
          <a:xfrm>
            <a:off x="0" y="138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2"/>
          <p:cNvSpPr txBox="1"/>
          <p:nvPr/>
        </p:nvSpPr>
        <p:spPr>
          <a:xfrm>
            <a:off x="344130" y="62958"/>
            <a:ext cx="1169547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 TEXTO AQUÍ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8"/>
          <p:cNvSpPr txBox="1"/>
          <p:nvPr/>
        </p:nvSpPr>
        <p:spPr>
          <a:xfrm>
            <a:off x="609600" y="0"/>
            <a:ext cx="10744200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¿QUIÉN ESTÁ EN RIESGO?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8"/>
          <p:cNvSpPr txBox="1">
            <a:spLocks noGrp="1"/>
          </p:cNvSpPr>
          <p:nvPr>
            <p:ph type="body" idx="1"/>
          </p:nvPr>
        </p:nvSpPr>
        <p:spPr>
          <a:xfrm>
            <a:off x="609600" y="1202046"/>
            <a:ext cx="6832600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Las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enfermedades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pueden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afectar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cualquier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persona,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pero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las personas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estos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grupos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están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mayor </a:t>
            </a:r>
            <a:r>
              <a:rPr lang="en-US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riesgo</a:t>
            </a:r>
            <a:r>
              <a:rPr lang="en-US" dirty="0">
                <a:solidFill>
                  <a:srgbClr val="000000"/>
                </a:solidFill>
                <a:latin typeface="Gill Sans MT" panose="020B0502020104020203" pitchFamily="34" charset="77"/>
                <a:ea typeface="Helvetica Neue"/>
                <a:cs typeface="Helvetica Neue"/>
                <a:sym typeface="Helvetica Neue"/>
              </a:rPr>
              <a:t>:</a:t>
            </a:r>
            <a:endParaRPr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Personas que </a:t>
            </a:r>
            <a:r>
              <a:rPr lang="en-US" sz="20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están</a:t>
            </a:r>
            <a:r>
              <a:rPr lang="en-US" sz="20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sin </a:t>
            </a:r>
            <a:r>
              <a:rPr lang="en-US" sz="20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refugio</a:t>
            </a:r>
            <a:r>
              <a:rPr lang="en-US" sz="20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o </a:t>
            </a:r>
            <a:r>
              <a:rPr lang="en-US" sz="20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vivienda</a:t>
            </a:r>
            <a:endParaRPr lang="en-US" sz="20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Personas con </a:t>
            </a:r>
            <a:r>
              <a:rPr lang="en-US" sz="20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recursos</a:t>
            </a:r>
            <a:r>
              <a:rPr lang="en-US" sz="20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0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limitados</a:t>
            </a:r>
            <a:endParaRPr lang="en-US" sz="20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Personas social, cultural y </a:t>
            </a:r>
            <a:r>
              <a:rPr lang="en-US" sz="20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lingüísticamente</a:t>
            </a:r>
            <a:r>
              <a:rPr lang="en-US" sz="20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0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aisladas</a:t>
            </a:r>
            <a:endParaRPr lang="en-US" sz="20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Personas con </a:t>
            </a:r>
            <a:r>
              <a:rPr lang="en-US" sz="20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ciertas</a:t>
            </a:r>
            <a:r>
              <a:rPr lang="en-US" sz="20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0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afecciones</a:t>
            </a:r>
            <a:r>
              <a:rPr lang="en-US" sz="20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0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médicas</a:t>
            </a:r>
            <a:endParaRPr lang="en-US" sz="20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Personas que toman </a:t>
            </a:r>
            <a:r>
              <a:rPr lang="en-US" sz="20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ciertas</a:t>
            </a:r>
            <a:r>
              <a:rPr lang="en-US" sz="20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0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medicinas</a:t>
            </a:r>
            <a:r>
              <a:rPr lang="en-US" sz="20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/</a:t>
            </a:r>
            <a:r>
              <a:rPr lang="en-US" sz="20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medicamentos</a:t>
            </a:r>
            <a:endParaRPr lang="en-US" sz="20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Personas con </a:t>
            </a:r>
            <a:r>
              <a:rPr lang="en-US" sz="20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ciertas</a:t>
            </a:r>
            <a:r>
              <a:rPr lang="en-US" sz="20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0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discapacidades</a:t>
            </a:r>
            <a:r>
              <a:rPr lang="en-US" sz="20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0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físicas</a:t>
            </a:r>
            <a:endParaRPr lang="en-US" sz="20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Bebés</a:t>
            </a:r>
            <a:r>
              <a:rPr lang="en-US" sz="20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20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niños</a:t>
            </a:r>
            <a:r>
              <a:rPr lang="en-US" sz="20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(&lt;4) </a:t>
            </a: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Personas </a:t>
            </a:r>
            <a:r>
              <a:rPr lang="en-US" sz="20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embarazadas</a:t>
            </a:r>
            <a:r>
              <a:rPr lang="en-US" sz="20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y/o </a:t>
            </a:r>
            <a:r>
              <a:rPr lang="en-US" sz="20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lactantes</a:t>
            </a:r>
            <a:endParaRPr lang="en-US" sz="20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Adultos</a:t>
            </a:r>
            <a:r>
              <a:rPr lang="en-US" sz="20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0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mayores</a:t>
            </a:r>
            <a:r>
              <a:rPr lang="en-US" sz="20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(60+)</a:t>
            </a: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Personas que </a:t>
            </a:r>
            <a:r>
              <a:rPr lang="en-US" sz="20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trabajan</a:t>
            </a:r>
            <a:r>
              <a:rPr lang="en-US" sz="20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0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afuera</a:t>
            </a:r>
            <a:endParaRPr lang="en-US" sz="20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Personas que </a:t>
            </a:r>
            <a:r>
              <a:rPr lang="en-US" sz="20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realizan</a:t>
            </a:r>
            <a:r>
              <a:rPr lang="en-US" sz="20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0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actividades</a:t>
            </a:r>
            <a:r>
              <a:rPr lang="en-US" sz="20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/</a:t>
            </a:r>
            <a:r>
              <a:rPr lang="en-US" sz="20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practican</a:t>
            </a:r>
            <a:r>
              <a:rPr lang="en-US" sz="20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0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deportes</a:t>
            </a:r>
            <a:r>
              <a:rPr lang="en-US" sz="20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0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afuera</a:t>
            </a:r>
            <a:endParaRPr sz="20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  <p:pic>
        <p:nvPicPr>
          <p:cNvPr id="110" name="Google Shape;11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2200" y="1655122"/>
            <a:ext cx="4749800" cy="47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5532699" y="820615"/>
            <a:ext cx="6273478" cy="5794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7774"/>
              <a:buNone/>
            </a:pPr>
            <a:r>
              <a:rPr lang="en-US" sz="58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Elijan</a:t>
            </a:r>
            <a:r>
              <a:rPr lang="en-US" sz="58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uno de </a:t>
            </a:r>
            <a:r>
              <a:rPr lang="en-US" sz="58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estos</a:t>
            </a:r>
            <a:r>
              <a:rPr lang="en-US" sz="58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58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grupos</a:t>
            </a:r>
            <a:r>
              <a:rPr lang="en-US" sz="58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para la </a:t>
            </a:r>
            <a:r>
              <a:rPr lang="en-US" sz="58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conversación</a:t>
            </a:r>
            <a:r>
              <a:rPr lang="en-US" sz="58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. ¿Por </a:t>
            </a:r>
            <a:r>
              <a:rPr lang="en-US" sz="58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qué</a:t>
            </a:r>
            <a:r>
              <a:rPr lang="en-US" sz="58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58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creen</a:t>
            </a:r>
            <a:r>
              <a:rPr lang="en-US" sz="58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que ese </a:t>
            </a:r>
            <a:r>
              <a:rPr lang="en-US" sz="58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grupo</a:t>
            </a:r>
            <a:r>
              <a:rPr lang="en-US" sz="58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58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está</a:t>
            </a:r>
            <a:r>
              <a:rPr lang="en-US" sz="58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58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en</a:t>
            </a:r>
            <a:r>
              <a:rPr lang="en-US" sz="58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mayor </a:t>
            </a:r>
            <a:r>
              <a:rPr lang="en-US" sz="58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riesgo</a:t>
            </a:r>
            <a:r>
              <a:rPr lang="en-US" sz="58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? </a:t>
            </a:r>
            <a:endParaRPr dirty="0">
              <a:latin typeface="Gill Sans Nova Light" panose="020F0302020204030204" pitchFamily="34" charset="0"/>
              <a:cs typeface="Gill Sans Nova Light" panose="020F0302020204030204" pitchFamily="34" charset="0"/>
            </a:endParaRPr>
          </a:p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Personas que sin </a:t>
            </a:r>
            <a:r>
              <a:rPr lang="en-US" sz="3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refugio</a:t>
            </a:r>
            <a:r>
              <a:rPr lang="en-US" sz="3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o Vivienda</a:t>
            </a:r>
          </a:p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Personas con </a:t>
            </a:r>
            <a:r>
              <a:rPr lang="en-US" sz="3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recursos</a:t>
            </a:r>
            <a:r>
              <a:rPr lang="en-US" sz="3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limitados</a:t>
            </a:r>
            <a:endParaRPr lang="en-US" sz="36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Personas social, cultural y </a:t>
            </a:r>
            <a:r>
              <a:rPr lang="en-US" sz="3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lingüísticamente</a:t>
            </a:r>
            <a:r>
              <a:rPr lang="en-US" sz="3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aisladas</a:t>
            </a:r>
            <a:endParaRPr lang="en-US" sz="36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Personas con </a:t>
            </a:r>
            <a:r>
              <a:rPr lang="en-US" sz="3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ciertas</a:t>
            </a:r>
            <a:r>
              <a:rPr lang="en-US" sz="3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afecciones</a:t>
            </a:r>
            <a:r>
              <a:rPr lang="en-US" sz="3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médicas</a:t>
            </a:r>
            <a:endParaRPr lang="en-US" sz="36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Personas que toman </a:t>
            </a:r>
            <a:r>
              <a:rPr lang="en-US" sz="3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ciertas</a:t>
            </a:r>
            <a:r>
              <a:rPr lang="en-US" sz="3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medicinas</a:t>
            </a:r>
            <a:r>
              <a:rPr lang="en-US" sz="3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/</a:t>
            </a:r>
            <a:r>
              <a:rPr lang="en-US" sz="3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medicamentos</a:t>
            </a:r>
            <a:endParaRPr lang="en-US" sz="36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Personas con </a:t>
            </a:r>
            <a:r>
              <a:rPr lang="en-US" sz="3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ciertas</a:t>
            </a:r>
            <a:r>
              <a:rPr lang="en-US" sz="3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discapacidades</a:t>
            </a:r>
            <a:r>
              <a:rPr lang="en-US" sz="3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físicas</a:t>
            </a:r>
            <a:endParaRPr lang="en-US" sz="36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Bebés</a:t>
            </a:r>
            <a:r>
              <a:rPr lang="en-US" sz="3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3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niños</a:t>
            </a:r>
            <a:r>
              <a:rPr lang="en-US" sz="3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(&lt;4) </a:t>
            </a:r>
          </a:p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Personas </a:t>
            </a:r>
            <a:r>
              <a:rPr lang="en-US" sz="3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embarazadas</a:t>
            </a:r>
            <a:r>
              <a:rPr lang="en-US" sz="3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y/o </a:t>
            </a:r>
            <a:r>
              <a:rPr lang="en-US" sz="3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lactantes</a:t>
            </a:r>
            <a:endParaRPr lang="en-US" sz="36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Adultos</a:t>
            </a:r>
            <a:r>
              <a:rPr lang="en-US" sz="3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mayores</a:t>
            </a:r>
            <a:r>
              <a:rPr lang="en-US" sz="3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(60+)</a:t>
            </a:r>
          </a:p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Personas que </a:t>
            </a:r>
            <a:r>
              <a:rPr lang="en-US" sz="3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trabajan</a:t>
            </a:r>
            <a:r>
              <a:rPr lang="en-US" sz="3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afuera</a:t>
            </a:r>
            <a:endParaRPr lang="en-US" sz="36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Personas que </a:t>
            </a:r>
            <a:r>
              <a:rPr lang="en-US" sz="3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realizan</a:t>
            </a:r>
            <a:r>
              <a:rPr lang="en-US" sz="3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actividades</a:t>
            </a:r>
            <a:r>
              <a:rPr lang="en-US" sz="3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/</a:t>
            </a:r>
            <a:r>
              <a:rPr lang="en-US" sz="3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practican</a:t>
            </a:r>
            <a:r>
              <a:rPr lang="en-US" sz="3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     </a:t>
            </a:r>
            <a:r>
              <a:rPr lang="en-US" sz="3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deportes</a:t>
            </a:r>
            <a:r>
              <a:rPr lang="en-US" sz="3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afuera</a:t>
            </a:r>
            <a:endParaRPr dirty="0"/>
          </a:p>
        </p:txBody>
      </p:sp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471638" y="1153572"/>
            <a:ext cx="3415596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900" b="1" dirty="0">
                <a:solidFill>
                  <a:srgbClr val="FFFFFF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INICIADOR DE CONVERSACIÓN</a:t>
            </a:r>
            <a:endParaRPr b="1" dirty="0">
              <a:solidFill>
                <a:srgbClr val="FFFFFF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4590" y="1186543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9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9"/>
          <p:cNvSpPr txBox="1"/>
          <p:nvPr/>
        </p:nvSpPr>
        <p:spPr>
          <a:xfrm>
            <a:off x="598714" y="-3081"/>
            <a:ext cx="10755086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SIN REFUGIO O VIVIENDA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9"/>
          <p:cNvSpPr txBox="1">
            <a:spLocks noGrp="1"/>
          </p:cNvSpPr>
          <p:nvPr>
            <p:ph type="body" idx="1"/>
          </p:nvPr>
        </p:nvSpPr>
        <p:spPr>
          <a:xfrm>
            <a:off x="598714" y="1202046"/>
            <a:ext cx="6784219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 err="1">
                <a:solidFill>
                  <a:srgbClr val="8B23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Pueden</a:t>
            </a:r>
            <a:r>
              <a:rPr lang="en-US" b="1" dirty="0">
                <a:solidFill>
                  <a:srgbClr val="8B23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rgbClr val="8B23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carecer</a:t>
            </a:r>
            <a:r>
              <a:rPr lang="en-US" b="1" dirty="0">
                <a:solidFill>
                  <a:srgbClr val="8B23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b="1" dirty="0" err="1">
                <a:solidFill>
                  <a:srgbClr val="8B23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acceso</a:t>
            </a:r>
            <a:r>
              <a:rPr lang="en-US" b="1" dirty="0">
                <a:solidFill>
                  <a:srgbClr val="8B23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a:</a:t>
            </a:r>
            <a:endParaRPr b="1" dirty="0">
              <a:latin typeface="Gill Sans MT" panose="020B0502020104020203" pitchFamily="34" charset="77"/>
            </a:endParaRP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•"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Agua</a:t>
            </a: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•"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Sombra</a:t>
            </a: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•"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Aire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acondicionado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(AC)</a:t>
            </a: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Transporte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lugares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públicos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con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aire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acondicionado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(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ejemplo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centros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enfriamiento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centros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comerciales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bibliotecas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)</a:t>
            </a: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Formas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recibir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advertencias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salud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pública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de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emergencia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(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ejemplo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a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través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Internet o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teléfono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celular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)</a:t>
            </a:r>
            <a:endParaRPr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598714" y="1"/>
            <a:ext cx="10755086" cy="118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RECURSOS LIMITADOS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1" y="1186543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598713" y="1202046"/>
            <a:ext cx="6085116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69498"/>
              <a:buNone/>
            </a:pPr>
            <a:r>
              <a:rPr lang="en-US" b="1" dirty="0" err="1">
                <a:solidFill>
                  <a:srgbClr val="8B23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</a:t>
            </a:r>
            <a:r>
              <a:rPr lang="en-US" b="1" dirty="0">
                <a:solidFill>
                  <a:srgbClr val="8B23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rgbClr val="8B23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carecer</a:t>
            </a:r>
            <a:r>
              <a:rPr lang="en-US" b="1" dirty="0">
                <a:solidFill>
                  <a:srgbClr val="8B23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b="1" dirty="0" err="1">
                <a:solidFill>
                  <a:srgbClr val="8B23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acceso</a:t>
            </a:r>
            <a:r>
              <a:rPr lang="en-US" b="1" dirty="0">
                <a:solidFill>
                  <a:srgbClr val="8B23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a:</a:t>
            </a:r>
            <a:endParaRPr b="1" dirty="0"/>
          </a:p>
          <a:p>
            <a:pPr marL="347472" lvl="2" indent="-3474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Aire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acondicionado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(AC) o dinero para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pagar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las facturas de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electricidad</a:t>
            </a:r>
            <a:endParaRPr lang="en-US" sz="22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347472" lvl="2" indent="-3474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Transporte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lugares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públicos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con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aire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acondicionado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(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ejemplo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centros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enfriamiento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centros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comerciales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bibliotecas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)</a:t>
            </a:r>
          </a:p>
          <a:p>
            <a:pPr marL="347472" lvl="2" indent="-3474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Vivienda que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permite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modificaciones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(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ejemplo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adición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aire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acondicionado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o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toldos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sombra para inquilinos)</a:t>
            </a:r>
          </a:p>
          <a:p>
            <a:pPr marL="347472" lvl="2" indent="-3474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Recursos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materiales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(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ejemplo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agua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o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ropa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ligera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) para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hacer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frente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 las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temperaturas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altas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</a:p>
          <a:p>
            <a:pPr marL="347472" lvl="2" indent="-3474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Formas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recibir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advertencias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salud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pública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de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emergencia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(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ejemplo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a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través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Internet o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teléfono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2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celular</a:t>
            </a:r>
            <a:r>
              <a:rPr lang="en-US" sz="22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)</a:t>
            </a:r>
            <a:endParaRPr sz="22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4590" y="1186543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609600" y="1"/>
            <a:ext cx="10744200" cy="117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AISLAMIENTO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457200" y="1202046"/>
            <a:ext cx="6760029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7472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600" b="1" dirty="0" err="1">
                <a:solidFill>
                  <a:srgbClr val="8B23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Aislamiento</a:t>
            </a:r>
            <a:r>
              <a:rPr lang="en-US" sz="2600" b="1" dirty="0">
                <a:solidFill>
                  <a:srgbClr val="8B23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b="1" dirty="0" err="1">
                <a:solidFill>
                  <a:srgbClr val="8B23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lingüístico</a:t>
            </a:r>
            <a:r>
              <a:rPr lang="en-US" sz="2600" b="1" dirty="0">
                <a:solidFill>
                  <a:srgbClr val="8B23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 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las barreras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lingüísticas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o la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baja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alfabetización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pueden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limitar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acceso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o la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comprensión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las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advertencias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salud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pública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de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emergencia</a:t>
            </a:r>
            <a:endParaRPr sz="2600" dirty="0"/>
          </a:p>
          <a:p>
            <a:pPr marL="347472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600" b="1" dirty="0" err="1">
                <a:solidFill>
                  <a:srgbClr val="8B23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Aislamiento</a:t>
            </a:r>
            <a:r>
              <a:rPr lang="en-US" sz="2600" b="1" dirty="0">
                <a:solidFill>
                  <a:srgbClr val="8B23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cultural: </a:t>
            </a:r>
            <a:r>
              <a:rPr lang="en-US" sz="26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la </a:t>
            </a:r>
            <a:r>
              <a:rPr lang="en-US" sz="26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falta</a:t>
            </a:r>
            <a:r>
              <a:rPr lang="en-US" sz="26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6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familiaridad</a:t>
            </a:r>
            <a:r>
              <a:rPr lang="en-US" sz="26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con las </a:t>
            </a:r>
            <a:r>
              <a:rPr lang="en-US" sz="26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medidas</a:t>
            </a:r>
            <a:r>
              <a:rPr lang="en-US" sz="26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6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protección</a:t>
            </a:r>
            <a:r>
              <a:rPr lang="en-US" sz="26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o las </a:t>
            </a:r>
            <a:r>
              <a:rPr lang="en-US" sz="26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diferentes</a:t>
            </a:r>
            <a:r>
              <a:rPr lang="en-US" sz="26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prácticas</a:t>
            </a:r>
            <a:r>
              <a:rPr lang="en-US" sz="26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culturales</a:t>
            </a:r>
            <a:r>
              <a:rPr lang="en-US" sz="26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pueden</a:t>
            </a:r>
            <a:r>
              <a:rPr lang="en-US" sz="26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inhibir</a:t>
            </a:r>
            <a:r>
              <a:rPr lang="en-US" sz="26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 </a:t>
            </a:r>
            <a:r>
              <a:rPr lang="en-US" sz="26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acción</a:t>
            </a:r>
            <a:endParaRPr sz="26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347472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600" b="1" dirty="0" err="1">
                <a:solidFill>
                  <a:srgbClr val="8B23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Aislamiento</a:t>
            </a:r>
            <a:r>
              <a:rPr lang="en-US" sz="2600" b="1" dirty="0">
                <a:solidFill>
                  <a:srgbClr val="8B23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social: 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La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falta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un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sistema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apoyo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impedir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que las personas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busquen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o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reciban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ayuda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especialmente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si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tienen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movilidad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limitada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(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ejemplo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si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están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confinadas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casa)</a:t>
            </a:r>
            <a:endParaRPr sz="2600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6543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598714" y="1"/>
            <a:ext cx="10755086" cy="117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AFECCIONES MÉDICAS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7"/>
          <p:cNvSpPr txBox="1">
            <a:spLocks noGrp="1"/>
          </p:cNvSpPr>
          <p:nvPr>
            <p:ph type="body" idx="1"/>
          </p:nvPr>
        </p:nvSpPr>
        <p:spPr>
          <a:xfrm>
            <a:off x="598715" y="1202046"/>
            <a:ext cx="6172200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7472" lvl="0" indent="-34747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Ciertas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afecciones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médicas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afectar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capacidad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del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cuerpo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mantener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una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temperatura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normal,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ejemplo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</a:t>
            </a:r>
            <a:endParaRPr dirty="0"/>
          </a:p>
          <a:p>
            <a:pPr marL="347472" lvl="1" indent="-34747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	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— Diabetes</a:t>
            </a:r>
            <a:endParaRPr dirty="0"/>
          </a:p>
          <a:p>
            <a:pPr marL="347472" lvl="1" indent="-34747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	—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Enfermedad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cardíaca</a:t>
            </a:r>
            <a:endParaRPr dirty="0"/>
          </a:p>
          <a:p>
            <a:pPr marL="347472" lvl="1" indent="-34747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	—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Trastornos</a:t>
            </a:r>
            <a:r>
              <a:rPr lang="en-US" sz="26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neurodegenerativos</a:t>
            </a:r>
            <a:endParaRPr dirty="0"/>
          </a:p>
          <a:p>
            <a:pPr marL="347472" lvl="0" indent="-347472" algn="l" rtl="0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SzPts val="2800"/>
              <a:buChar char="•"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Si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tienen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una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afección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médica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existente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consulten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con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médico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saber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si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están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riesgo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400" y="1129507"/>
            <a:ext cx="7863348" cy="573470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8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598714" y="0"/>
            <a:ext cx="10755086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MEDICINAS/MEDICAMENTOS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8"/>
          <p:cNvSpPr txBox="1">
            <a:spLocks noGrp="1"/>
          </p:cNvSpPr>
          <p:nvPr>
            <p:ph type="body" idx="1"/>
          </p:nvPr>
        </p:nvSpPr>
        <p:spPr>
          <a:xfrm>
            <a:off x="266218" y="1202046"/>
            <a:ext cx="8067554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Ciertas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medicinas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/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medicamentos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afectar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capacidad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del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cuerpo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enfriarse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incluyendo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</a:t>
            </a:r>
            <a:endParaRPr dirty="0"/>
          </a:p>
          <a:p>
            <a:pPr marL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	—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Antidepresivos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(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depresión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ansiedad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)</a:t>
            </a:r>
            <a:b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	—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Antihistamínicos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(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alergias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)</a:t>
            </a:r>
            <a:b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	—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Antipsicóticos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(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trastornos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psicóticos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   </a:t>
            </a:r>
            <a:endParaRPr dirty="0"/>
          </a:p>
          <a:p>
            <a:pPr marL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      	    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esquizofrenia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)</a:t>
            </a:r>
            <a:b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	—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Antihipertensivos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(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presión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arterial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alta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)</a:t>
            </a:r>
            <a:b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	—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Diuréticos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(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aumento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la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producción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orina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)</a:t>
            </a:r>
            <a:endParaRPr dirty="0"/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no se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aplica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todas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las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marcas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estas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medicinas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/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medicamentos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</a:t>
            </a: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•"/>
            </a:pP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Si toman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algún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medicamento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consulten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con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médico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saber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si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están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dirty="0" err="1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riesgo</a:t>
            </a:r>
            <a:r>
              <a:rPr lang="en-US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</a:t>
            </a:r>
            <a:endParaRPr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DEBF6ADC104247B3E2B6C7763199BC" ma:contentTypeVersion="16" ma:contentTypeDescription="Create a new document." ma:contentTypeScope="" ma:versionID="a2e878631181b3be5b857df49045c5a8">
  <xsd:schema xmlns:xsd="http://www.w3.org/2001/XMLSchema" xmlns:xs="http://www.w3.org/2001/XMLSchema" xmlns:p="http://schemas.microsoft.com/office/2006/metadata/properties" xmlns:ns2="c6c8f678-ab9e-4f19-89e1-d6e4324e6d53" xmlns:ns3="2d3b1f8b-28e4-49e5-8fb0-80a37a78ab17" targetNamespace="http://schemas.microsoft.com/office/2006/metadata/properties" ma:root="true" ma:fieldsID="b5e70bf8abaa1947c296ed33de3d06f3" ns2:_="" ns3:_="">
    <xsd:import namespace="c6c8f678-ab9e-4f19-89e1-d6e4324e6d53"/>
    <xsd:import namespace="2d3b1f8b-28e4-49e5-8fb0-80a37a78ab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8f678-ab9e-4f19-89e1-d6e4324e6d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b8cc222-65fd-42cc-aeaa-058f903907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b1f8b-28e4-49e5-8fb0-80a37a78ab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c4722d1-7716-4000-92ac-8d132ce25399}" ma:internalName="TaxCatchAll" ma:showField="CatchAllData" ma:web="2d3b1f8b-28e4-49e5-8fb0-80a37a78ab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37F4C4-FED1-4AE2-9A2B-56460677C1AE}"/>
</file>

<file path=customXml/itemProps2.xml><?xml version="1.0" encoding="utf-8"?>
<ds:datastoreItem xmlns:ds="http://schemas.openxmlformats.org/officeDocument/2006/customXml" ds:itemID="{84810754-E546-4EBE-B52C-8F6C1D9B5140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1088</Words>
  <Application>Microsoft Office PowerPoint</Application>
  <PresentationFormat>Widescreen</PresentationFormat>
  <Paragraphs>124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Gill Sans Nova Light</vt:lpstr>
      <vt:lpstr>Calibri</vt:lpstr>
      <vt:lpstr>Arial</vt:lpstr>
      <vt:lpstr>Gill Sans MT</vt:lpstr>
      <vt:lpstr>Office Theme</vt:lpstr>
      <vt:lpstr>ENFERMEDADES  POR CALOR: ¿Quién está en riesgo  y por qué?</vt:lpstr>
      <vt:lpstr>OBJETIVOS</vt:lpstr>
      <vt:lpstr>PowerPoint Presentation</vt:lpstr>
      <vt:lpstr>INICIADOR DE CONVERSACIÓN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INICIADOR DE CONVERSACIÓN</vt:lpstr>
      <vt:lpstr>RESUMEN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ENFERMEDADES POR CALOR: ¿Quién está en riesgo y por qué?</dc:title>
  <dc:creator>Kristin VanderMolen</dc:creator>
  <cp:lastModifiedBy>Kristin VanderMolen</cp:lastModifiedBy>
  <cp:revision>14</cp:revision>
  <dcterms:created xsi:type="dcterms:W3CDTF">2022-09-17T18:55:37Z</dcterms:created>
  <dcterms:modified xsi:type="dcterms:W3CDTF">2023-08-30T17:39:29Z</dcterms:modified>
</cp:coreProperties>
</file>