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Gill Sans MT" panose="020B0502020104020203" pitchFamily="34" charset="0"/>
      <p:regular r:id="rId33"/>
      <p:bold r:id="rId34"/>
      <p:italic r:id="rId35"/>
      <p:boldItalic r:id="rId36"/>
    </p:embeddedFont>
    <p:embeddedFont>
      <p:font typeface="Gill Sans Nova Light" panose="020B0302020104020203" pitchFamily="34" charset="0"/>
      <p:regular r:id="rId37"/>
      <p:italic r:id="rId38"/>
    </p:embeddedFont>
    <p:embeddedFont>
      <p:font typeface="Noto Sans Symbols" panose="020B0604020202020204" charset="0"/>
      <p:regular r:id="rId39"/>
      <p:bold r:id="rId40"/>
    </p:embeddedFont>
    <p:embeddedFont>
      <p:font typeface="Quattrocento Sans" panose="020B0502050000020003" pitchFamily="3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5" roundtripDataSignature="AMtx7mhawthHpBOj0GwgN+DDmySF1B/ma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51"/>
    <p:restoredTop sz="94694"/>
  </p:normalViewPr>
  <p:slideViewPr>
    <p:cSldViewPr snapToGrid="0">
      <p:cViewPr varScale="1">
        <p:scale>
          <a:sx n="107" d="100"/>
          <a:sy n="107" d="100"/>
        </p:scale>
        <p:origin x="242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viewProps" Target="viewProps.xml"/><Relationship Id="rId50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customXml" Target="../customXml/item2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" name="Google Shape;83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5" name="Google Shape;175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6" name="Google Shape;20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4" name="Google Shape;274;p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0" name="Google Shape;29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1" name="Google Shape;291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" name="Google Shape;116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witter.com/NWSSanDiego" TargetMode="External"/><Relationship Id="rId5" Type="http://schemas.openxmlformats.org/officeDocument/2006/relationships/hyperlink" Target="http://www.facebook.com/NWS/SanDiego/" TargetMode="External"/><Relationship Id="rId4" Type="http://schemas.openxmlformats.org/officeDocument/2006/relationships/hyperlink" Target="http://www.weather.gov/sgx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>
            <a:spLocks noGrp="1"/>
          </p:cNvSpPr>
          <p:nvPr>
            <p:ph type="ctrTitle"/>
          </p:nvPr>
        </p:nvSpPr>
        <p:spPr>
          <a:xfrm>
            <a:off x="3220809" y="2045905"/>
            <a:ext cx="8235177" cy="1949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4000" b="1" dirty="0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ENFERMEDADES </a:t>
            </a:r>
            <a:br>
              <a:rPr lang="en-US" sz="4000" b="1" dirty="0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4000" b="1" dirty="0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 CALOR:</a:t>
            </a:r>
            <a:br>
              <a:rPr lang="en-US" sz="4000" b="1" dirty="0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54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¿</a:t>
            </a:r>
            <a:r>
              <a:rPr lang="en-US" sz="54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Cómo</a:t>
            </a:r>
            <a:r>
              <a:rPr lang="en-US" sz="54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54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prevenirlas</a:t>
            </a:r>
            <a:r>
              <a:rPr lang="en-US" sz="54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?</a:t>
            </a:r>
            <a:endParaRPr sz="5400" dirty="0">
              <a:latin typeface="Gill Sans Nova Light" panose="020F0302020204030204" pitchFamily="34" charset="0"/>
              <a:cs typeface="Gill Sans Nova Light" panose="020F0302020204030204" pitchFamily="34" charset="0"/>
            </a:endParaRPr>
          </a:p>
        </p:txBody>
      </p:sp>
      <p:sp>
        <p:nvSpPr>
          <p:cNvPr id="87" name="Google Shape;87;p1"/>
          <p:cNvSpPr txBox="1">
            <a:spLocks noGrp="1"/>
          </p:cNvSpPr>
          <p:nvPr>
            <p:ph type="subTitle" idx="1"/>
          </p:nvPr>
        </p:nvSpPr>
        <p:spPr>
          <a:xfrm>
            <a:off x="3811359" y="4371838"/>
            <a:ext cx="7644627" cy="1329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ts val="2400"/>
              <a:buNone/>
            </a:pPr>
            <a:r>
              <a:rPr lang="en-US" b="1" dirty="0">
                <a:solidFill>
                  <a:srgbClr val="75707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MÓDULO 4</a:t>
            </a:r>
            <a:endParaRPr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9625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7"/>
          <p:cNvSpPr txBox="1"/>
          <p:nvPr/>
        </p:nvSpPr>
        <p:spPr>
          <a:xfrm>
            <a:off x="525018" y="2682210"/>
            <a:ext cx="4805265" cy="3729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1" u="none" strike="noStrike" cap="none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Niños</a:t>
            </a:r>
            <a:r>
              <a:rPr lang="en-US" sz="2800" b="1" u="none" strike="noStrike" cap="none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endParaRPr b="1" dirty="0"/>
          </a:p>
          <a:p>
            <a:pPr marL="48006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Lengua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labios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secos</a:t>
            </a:r>
            <a:b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Falta de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lágrimas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al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llorar</a:t>
            </a:r>
            <a:b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Menos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pañales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mojados</a:t>
            </a:r>
            <a:b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Ojos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hundidos</a:t>
            </a:r>
            <a:b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Piel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seca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arrugada</a:t>
            </a:r>
            <a:b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Respiración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profunda y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rápida</a:t>
            </a:r>
            <a:b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Manos y pies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fríos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con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manchas</a:t>
            </a:r>
            <a:endParaRPr sz="21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  <p:sp>
        <p:nvSpPr>
          <p:cNvPr id="168" name="Google Shape;168;p27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7"/>
          <p:cNvSpPr txBox="1"/>
          <p:nvPr/>
        </p:nvSpPr>
        <p:spPr>
          <a:xfrm>
            <a:off x="546410" y="0"/>
            <a:ext cx="1080739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MANTENERSE HIDRATADOS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27"/>
          <p:cNvSpPr txBox="1"/>
          <p:nvPr/>
        </p:nvSpPr>
        <p:spPr>
          <a:xfrm>
            <a:off x="5315512" y="2682210"/>
            <a:ext cx="5935408" cy="4076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 b="1" u="none" strike="noStrike" cap="none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Adultos</a:t>
            </a:r>
            <a:r>
              <a:rPr lang="en-US" sz="2800" b="1" u="none" strike="noStrike" cap="none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endParaRPr b="1" dirty="0"/>
          </a:p>
          <a:p>
            <a:pPr marL="47548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2664"/>
              <a:buFont typeface="Arial"/>
              <a:buNone/>
            </a:pP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Dolor de cabeza,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delirio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confusión</a:t>
            </a:r>
            <a:b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Cansancio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fatiga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)</a:t>
            </a:r>
            <a:b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Mareos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debilidad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aturdimiento</a:t>
            </a:r>
            <a:b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Boca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seca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y/o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tos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seca</a:t>
            </a:r>
            <a:b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Frecuencia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cardíaca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alta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pero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presión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arterial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baja</a:t>
            </a:r>
            <a:b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Falta de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apetito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pero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desear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azúcar</a:t>
            </a:r>
            <a:b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Enrojecimiento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la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piel</a:t>
            </a:r>
            <a:b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Pies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hinchados</a:t>
            </a:r>
            <a:b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Calambres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musculares</a:t>
            </a:r>
            <a:b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Intolerancia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al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o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escalofríos</a:t>
            </a:r>
            <a:b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Estreñimiento</a:t>
            </a:r>
            <a:b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Orina</a:t>
            </a:r>
            <a:r>
              <a:rPr lang="en-US" sz="21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color </a:t>
            </a:r>
            <a:r>
              <a:rPr lang="en-US" sz="21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oscuro</a:t>
            </a:r>
            <a:endParaRPr sz="21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  <p:sp>
        <p:nvSpPr>
          <p:cNvPr id="171" name="Google Shape;171;p27"/>
          <p:cNvSpPr txBox="1"/>
          <p:nvPr/>
        </p:nvSpPr>
        <p:spPr>
          <a:xfrm>
            <a:off x="546410" y="1186543"/>
            <a:ext cx="11440802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La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segunda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clave para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prevenir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las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enfermedades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es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mantenerse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hidratados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Recuerden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la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deshidratación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aumenta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riesgo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calambres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agotamiento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e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insolación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Aquí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están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las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señales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advertencia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9625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8"/>
          <p:cNvSpPr txBox="1"/>
          <p:nvPr/>
        </p:nvSpPr>
        <p:spPr>
          <a:xfrm>
            <a:off x="546755" y="1825625"/>
            <a:ext cx="708543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Tengan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cuidado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lo que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beben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 No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todas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las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bebidas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son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hidratantes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endParaRPr dirty="0"/>
          </a:p>
          <a:p>
            <a:pPr marL="475487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3600" b="0" i="0" u="none" strike="noStrike" cap="none" dirty="0">
                <a:solidFill>
                  <a:srgbClr val="00B05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☑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Agua y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bebidas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deportivas</a:t>
            </a:r>
            <a:endParaRPr dirty="0"/>
          </a:p>
          <a:p>
            <a:pPr marL="475487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3600" b="0" i="0" u="none" strike="noStrike" cap="none" dirty="0">
                <a:solidFill>
                  <a:srgbClr val="C4161C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🗵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Bebidas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azucaradas</a:t>
            </a:r>
            <a:endParaRPr dirty="0"/>
          </a:p>
          <a:p>
            <a:pPr marL="475487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3600" b="0" i="0" u="none" strike="noStrike" cap="none" dirty="0">
                <a:solidFill>
                  <a:srgbClr val="C4161C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🗵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Bebidas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alcohólicas</a:t>
            </a:r>
            <a:endParaRPr dirty="0"/>
          </a:p>
          <a:p>
            <a:pPr marL="457200" marR="0" lvl="0" indent="-3429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¡No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esperen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hasta que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tengan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sed! </a:t>
            </a:r>
          </a:p>
          <a:p>
            <a:pPr marL="457200" marR="0" lvl="0" indent="-3429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Beban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líquidos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adicionales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comenzando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temprano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durante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todo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día.</a:t>
            </a:r>
            <a:endParaRPr dirty="0"/>
          </a:p>
        </p:txBody>
      </p:sp>
      <p:sp>
        <p:nvSpPr>
          <p:cNvPr id="179" name="Google Shape;179;p28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8"/>
          <p:cNvSpPr txBox="1"/>
          <p:nvPr/>
        </p:nvSpPr>
        <p:spPr>
          <a:xfrm>
            <a:off x="546755" y="37708"/>
            <a:ext cx="11311869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MANTENERSE HIDRATADOS: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Qué</a:t>
            </a: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beber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207938" cy="686696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9"/>
          <p:cNvSpPr txBox="1"/>
          <p:nvPr/>
        </p:nvSpPr>
        <p:spPr>
          <a:xfrm>
            <a:off x="471638" y="1153572"/>
            <a:ext cx="3415596" cy="446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900" b="1" u="none" strike="noStrike" cap="none" dirty="0">
                <a:solidFill>
                  <a:srgbClr val="FFFFFF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INICIADOR DE CONVERSACIÓN</a:t>
            </a:r>
            <a:endParaRPr sz="4400" b="1" u="none" strike="noStrike" cap="none" dirty="0">
              <a:solidFill>
                <a:srgbClr val="FFFFFF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  <p:sp>
        <p:nvSpPr>
          <p:cNvPr id="187" name="Google Shape;187;p29"/>
          <p:cNvSpPr txBox="1"/>
          <p:nvPr/>
        </p:nvSpPr>
        <p:spPr>
          <a:xfrm>
            <a:off x="5679736" y="319088"/>
            <a:ext cx="5954099" cy="6219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1430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4000" u="none" strike="noStrike" cap="none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Mantenerse</a:t>
            </a:r>
            <a:r>
              <a:rPr lang="en-US" sz="4000" u="none" strike="noStrike" cap="none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4000" u="none" strike="noStrike" cap="none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refrescados</a:t>
            </a:r>
            <a:r>
              <a:rPr lang="en-US" sz="4000" u="none" strike="noStrike" cap="none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es la </a:t>
            </a:r>
            <a:r>
              <a:rPr lang="en-US" sz="4000" u="none" strike="noStrike" cap="none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tercera</a:t>
            </a:r>
            <a:r>
              <a:rPr lang="en-US" sz="4000" u="none" strike="noStrike" cap="none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clave para </a:t>
            </a:r>
            <a:r>
              <a:rPr lang="en-US" sz="4000" u="none" strike="noStrike" cap="none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prevenir</a:t>
            </a:r>
            <a:r>
              <a:rPr lang="en-US" sz="4000" u="none" strike="noStrike" cap="none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las </a:t>
            </a:r>
            <a:r>
              <a:rPr lang="en-US" sz="4000" u="none" strike="noStrike" cap="none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enfermedades</a:t>
            </a:r>
            <a:r>
              <a:rPr lang="en-US" sz="4000" u="none" strike="noStrike" cap="none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4000" u="none" strike="noStrike" cap="none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causadas</a:t>
            </a:r>
            <a:r>
              <a:rPr lang="en-US" sz="4000" u="none" strike="noStrike" cap="none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4000" u="none" strike="noStrike" cap="none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por</a:t>
            </a:r>
            <a:r>
              <a:rPr lang="en-US" sz="4000" u="none" strike="noStrike" cap="none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4000" u="none" strike="noStrike" cap="none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el</a:t>
            </a:r>
            <a:r>
              <a:rPr lang="en-US" sz="4000" u="none" strike="noStrike" cap="none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4000" u="none" strike="noStrike" cap="none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calor</a:t>
            </a:r>
            <a:r>
              <a:rPr lang="en-US" sz="4000" u="none" strike="noStrike" cap="none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. ¿</a:t>
            </a:r>
            <a:r>
              <a:rPr lang="en-US" sz="4000" u="none" strike="noStrike" cap="none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Cuáles</a:t>
            </a:r>
            <a:r>
              <a:rPr lang="en-US" sz="4000" u="none" strike="noStrike" cap="none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son </a:t>
            </a:r>
            <a:r>
              <a:rPr lang="en-US" sz="4000" u="none" strike="noStrike" cap="none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algunas</a:t>
            </a:r>
            <a:r>
              <a:rPr lang="en-US" sz="4000" u="none" strike="noStrike" cap="none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4000" u="none" strike="noStrike" cap="none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maneras</a:t>
            </a:r>
            <a:r>
              <a:rPr lang="en-US" sz="4000" u="none" strike="noStrike" cap="none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4000" u="none" strike="noStrike" cap="none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en</a:t>
            </a:r>
            <a:r>
              <a:rPr lang="en-US" sz="4000" u="none" strike="noStrike" cap="none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las que </a:t>
            </a:r>
            <a:r>
              <a:rPr lang="en-US" sz="4000" u="none" strike="noStrike" cap="none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pueden</a:t>
            </a:r>
            <a:r>
              <a:rPr lang="en-US" sz="4000" u="none" strike="noStrike" cap="none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4000" u="none" strike="noStrike" cap="none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pensar</a:t>
            </a:r>
            <a:r>
              <a:rPr lang="en-US" sz="4000" u="none" strike="noStrike" cap="none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para </a:t>
            </a:r>
            <a:r>
              <a:rPr lang="en-US" sz="4000" u="none" strike="noStrike" cap="none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mantenerse</a:t>
            </a:r>
            <a:r>
              <a:rPr lang="en-US" sz="4000" u="none" strike="noStrike" cap="none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4000" u="none" strike="noStrike" cap="none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refrescados</a:t>
            </a:r>
            <a:r>
              <a:rPr lang="en-US" sz="4000" u="none" strike="noStrike" cap="none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?</a:t>
            </a:r>
            <a:endParaRPr sz="4000" u="none" strike="noStrike" cap="none" dirty="0">
              <a:solidFill>
                <a:srgbClr val="000000"/>
              </a:solidFill>
              <a:latin typeface="Gill Sans Nova Light" panose="020F0302020204030204" pitchFamily="34" charset="0"/>
              <a:ea typeface="Gill Sans"/>
              <a:cs typeface="Gill Sans Nova Light" panose="020F0302020204030204" pitchFamily="34" charset="0"/>
              <a:sym typeface="Gill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0"/>
          <p:cNvSpPr/>
          <p:nvPr/>
        </p:nvSpPr>
        <p:spPr>
          <a:xfrm>
            <a:off x="0" y="3082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0"/>
          <p:cNvSpPr txBox="1"/>
          <p:nvPr/>
        </p:nvSpPr>
        <p:spPr>
          <a:xfrm>
            <a:off x="546755" y="0"/>
            <a:ext cx="10807045" cy="118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MANTENERSE REFRESCADOS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4" name="Google Shape;194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9625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0"/>
          <p:cNvSpPr txBox="1"/>
          <p:nvPr/>
        </p:nvSpPr>
        <p:spPr>
          <a:xfrm>
            <a:off x="546755" y="1825625"/>
            <a:ext cx="628076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1430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La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tercera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clave para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prevenir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las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enfermedades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es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mantenerse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refrescados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ejemplo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modificando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endParaRPr dirty="0"/>
          </a:p>
          <a:p>
            <a:pPr marL="4572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Cómo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visten</a:t>
            </a:r>
            <a:endParaRPr lang="en-US" sz="2400" dirty="0">
              <a:solidFill>
                <a:schemeClr val="dk1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4572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qué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hacen</a:t>
            </a:r>
            <a:endParaRPr lang="en-US" sz="2400" dirty="0">
              <a:solidFill>
                <a:schemeClr val="dk1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4572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dónde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van</a:t>
            </a:r>
          </a:p>
          <a:p>
            <a:pPr marL="4572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Cómo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llegan</a:t>
            </a:r>
            <a:endParaRPr sz="2400" u="none" strike="noStrike" cap="none" dirty="0">
              <a:solidFill>
                <a:schemeClr val="dk1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1"/>
          <p:cNvSpPr/>
          <p:nvPr/>
        </p:nvSpPr>
        <p:spPr>
          <a:xfrm>
            <a:off x="0" y="3082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31"/>
          <p:cNvSpPr txBox="1"/>
          <p:nvPr/>
        </p:nvSpPr>
        <p:spPr>
          <a:xfrm>
            <a:off x="546755" y="44604"/>
            <a:ext cx="11140419" cy="118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MANTENERSE REFRESCADOS: </a:t>
            </a:r>
            <a:b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41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Cómo</a:t>
            </a:r>
            <a:r>
              <a:rPr lang="en-US" sz="41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41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vestirse</a:t>
            </a:r>
            <a:endParaRPr sz="41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2" name="Google Shape;202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9625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1"/>
          <p:cNvSpPr txBox="1"/>
          <p:nvPr/>
        </p:nvSpPr>
        <p:spPr>
          <a:xfrm>
            <a:off x="838200" y="1827298"/>
            <a:ext cx="8162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Ropa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ligera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de color claro y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holgada</a:t>
            </a:r>
            <a:endParaRPr dirty="0"/>
          </a:p>
          <a:p>
            <a:pPr marL="86868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3600" b="0" i="0" u="none" strike="noStrike" cap="none" dirty="0">
                <a:solidFill>
                  <a:srgbClr val="00B05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☑</a:t>
            </a:r>
            <a:r>
              <a:rPr lang="en-US" sz="1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algodón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lino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las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camisetas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son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más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transpirables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ayudan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al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cuerpo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liberar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endParaRPr sz="24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38862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3600" b="0" i="0" u="none" strike="noStrike" cap="none" dirty="0">
                <a:solidFill>
                  <a:srgbClr val="C4161C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🗵</a:t>
            </a:r>
            <a:r>
              <a:rPr lang="en-US" sz="1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poliéster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nylon y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acrílico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pueden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atrapar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endParaRPr sz="24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 sombrero de ala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ancha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(o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gorra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béisbol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)</a:t>
            </a:r>
            <a:endParaRPr dirty="0"/>
          </a:p>
          <a:p>
            <a: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paliacate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o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pañuelo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humedecido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agua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fría</a:t>
            </a:r>
            <a:endParaRPr lang="en-US" sz="28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tienen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pelo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largo,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átenlo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</a:p>
          <a:p>
            <a: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Usen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una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sombrilla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darles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sombra o un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ventilador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mano</a:t>
            </a:r>
            <a:endParaRPr sz="2800" b="0" i="0" u="none" strike="noStrike" cap="none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E46D85-97E8-938E-DB6A-BCE83686C4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070" y="1066177"/>
            <a:ext cx="12000322" cy="5625150"/>
          </a:xfrm>
          <a:prstGeom prst="rect">
            <a:avLst/>
          </a:prstGeom>
        </p:spPr>
      </p:pic>
      <p:sp>
        <p:nvSpPr>
          <p:cNvPr id="208" name="Google Shape;208;p32"/>
          <p:cNvSpPr/>
          <p:nvPr/>
        </p:nvSpPr>
        <p:spPr>
          <a:xfrm>
            <a:off x="0" y="13446"/>
            <a:ext cx="12192000" cy="118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32"/>
          <p:cNvSpPr txBox="1"/>
          <p:nvPr/>
        </p:nvSpPr>
        <p:spPr>
          <a:xfrm>
            <a:off x="556181" y="76266"/>
            <a:ext cx="10083245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MANTENERSE REFRESCADOS: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1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Qué</a:t>
            </a:r>
            <a:r>
              <a:rPr lang="en-US" sz="41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41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hacer</a:t>
            </a:r>
            <a:r>
              <a:rPr lang="en-US" sz="41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(bajo </a:t>
            </a:r>
            <a:r>
              <a:rPr lang="en-US" sz="41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costo</a:t>
            </a:r>
            <a:r>
              <a:rPr lang="en-US" sz="41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)</a:t>
            </a:r>
            <a:endParaRPr sz="41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3"/>
          <p:cNvSpPr txBox="1"/>
          <p:nvPr/>
        </p:nvSpPr>
        <p:spPr>
          <a:xfrm>
            <a:off x="838200" y="401357"/>
            <a:ext cx="1051560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STAYING COOL:  HOUSES</a:t>
            </a:r>
            <a:endParaRPr sz="4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33"/>
          <p:cNvSpPr/>
          <p:nvPr/>
        </p:nvSpPr>
        <p:spPr>
          <a:xfrm>
            <a:off x="0" y="9032"/>
            <a:ext cx="12192000" cy="118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3"/>
          <p:cNvSpPr txBox="1"/>
          <p:nvPr/>
        </p:nvSpPr>
        <p:spPr>
          <a:xfrm>
            <a:off x="546755" y="94154"/>
            <a:ext cx="9435446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8108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MANTENERSE REFRESCADOS: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8108"/>
              <a:buFont typeface="Calibri"/>
              <a:buNone/>
            </a:pP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Qué</a:t>
            </a: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hacer</a:t>
            </a: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</a:t>
            </a: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costo</a:t>
            </a: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medio)</a:t>
            </a:r>
            <a:endParaRPr sz="36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C0C947-8C55-D126-DC2F-2CBD84256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69" y="1325301"/>
            <a:ext cx="11586118" cy="543099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A3772F-8467-C4DF-8AFA-83EA96C3C5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3453" y="1054420"/>
            <a:ext cx="11998712" cy="5624395"/>
          </a:xfrm>
          <a:prstGeom prst="rect">
            <a:avLst/>
          </a:prstGeom>
        </p:spPr>
      </p:pic>
      <p:sp>
        <p:nvSpPr>
          <p:cNvPr id="238" name="Google Shape;238;p34"/>
          <p:cNvSpPr txBox="1"/>
          <p:nvPr/>
        </p:nvSpPr>
        <p:spPr>
          <a:xfrm>
            <a:off x="838200" y="401357"/>
            <a:ext cx="1051560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STAYING COOL:  HOUSES</a:t>
            </a:r>
            <a:endParaRPr sz="4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34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34"/>
          <p:cNvSpPr txBox="1"/>
          <p:nvPr/>
        </p:nvSpPr>
        <p:spPr>
          <a:xfrm>
            <a:off x="546755" y="85969"/>
            <a:ext cx="10349845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550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80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MANTENERSE REFRESCADOS: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75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Qué</a:t>
            </a:r>
            <a:r>
              <a:rPr lang="en-US" sz="75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75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hacer</a:t>
            </a:r>
            <a:r>
              <a:rPr lang="en-US" sz="75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(mayor </a:t>
            </a:r>
            <a:r>
              <a:rPr lang="en-US" sz="75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costo</a:t>
            </a:r>
            <a:r>
              <a:rPr lang="en-US" sz="75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)</a:t>
            </a:r>
            <a:endParaRPr sz="75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34"/>
          <p:cNvSpPr txBox="1"/>
          <p:nvPr/>
        </p:nvSpPr>
        <p:spPr>
          <a:xfrm>
            <a:off x="7662768" y="6002675"/>
            <a:ext cx="2359599" cy="26157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5"/>
          <p:cNvSpPr/>
          <p:nvPr/>
        </p:nvSpPr>
        <p:spPr>
          <a:xfrm>
            <a:off x="0" y="3082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3" name="Google Shape;253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9625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35"/>
          <p:cNvSpPr txBox="1"/>
          <p:nvPr/>
        </p:nvSpPr>
        <p:spPr>
          <a:xfrm>
            <a:off x="546410" y="37708"/>
            <a:ext cx="10807390" cy="118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MANTENERSE REFRESCADOS: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1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Dónde</a:t>
            </a:r>
            <a:r>
              <a:rPr lang="en-US" sz="41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41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ir</a:t>
            </a:r>
            <a:endParaRPr sz="41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35"/>
          <p:cNvSpPr txBox="1"/>
          <p:nvPr/>
        </p:nvSpPr>
        <p:spPr>
          <a:xfrm>
            <a:off x="546410" y="1189626"/>
            <a:ext cx="8407090" cy="5668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vayan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un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lugar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aire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acondicionado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endParaRPr dirty="0"/>
          </a:p>
          <a:p>
            <a:pPr marL="475487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Centros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enfriamiento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otros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lugares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públicos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b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   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como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centros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comerciales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bibliotecas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cafeterías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b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    y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albercas</a:t>
            </a:r>
            <a:endParaRPr dirty="0"/>
          </a:p>
          <a:p>
            <a: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tienen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estar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afuera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endParaRPr dirty="0"/>
          </a:p>
          <a:p>
            <a:pPr marL="475487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Muévanse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la sombra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es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posible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(¡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incluso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b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    la playa!)</a:t>
            </a:r>
            <a:endParaRPr dirty="0"/>
          </a:p>
          <a:p>
            <a:pPr marL="475487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Tómenlo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calma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tomen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descansos</a:t>
            </a:r>
            <a:endParaRPr dirty="0"/>
          </a:p>
          <a:p>
            <a:pPr marL="475487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Sepan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un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niño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una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carriola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sobrecalentarse</a:t>
            </a:r>
            <a:b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   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fácilmente</a:t>
            </a:r>
            <a:endParaRPr sz="24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6"/>
          <p:cNvSpPr txBox="1">
            <a:spLocks noGrp="1"/>
          </p:cNvSpPr>
          <p:nvPr>
            <p:ph type="title"/>
          </p:nvPr>
        </p:nvSpPr>
        <p:spPr>
          <a:xfrm>
            <a:off x="0" y="1193935"/>
            <a:ext cx="4153546" cy="446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b="1" dirty="0">
                <a:solidFill>
                  <a:srgbClr val="FFFFFF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ACTIVIDAD</a:t>
            </a:r>
            <a:endParaRPr b="1" dirty="0"/>
          </a:p>
        </p:txBody>
      </p:sp>
      <p:sp>
        <p:nvSpPr>
          <p:cNvPr id="262" name="Google Shape;262;p36"/>
          <p:cNvSpPr txBox="1">
            <a:spLocks noGrp="1"/>
          </p:cNvSpPr>
          <p:nvPr>
            <p:ph type="body" idx="1"/>
          </p:nvPr>
        </p:nvSpPr>
        <p:spPr>
          <a:xfrm>
            <a:off x="4153546" y="137992"/>
            <a:ext cx="7646568" cy="6219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b="1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¿Hay </a:t>
            </a:r>
            <a:r>
              <a:rPr lang="en-US" b="1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centros</a:t>
            </a:r>
            <a:r>
              <a:rPr lang="en-US" b="1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b="1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enfriamiento</a:t>
            </a:r>
            <a:r>
              <a:rPr lang="en-US" b="1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b="1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b="1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comunidad</a:t>
            </a:r>
            <a:r>
              <a:rPr lang="en-US" b="1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? ¡</a:t>
            </a:r>
            <a:r>
              <a:rPr lang="en-US" b="1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Vamos</a:t>
            </a:r>
            <a:r>
              <a:rPr lang="en-US" b="1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</a:t>
            </a:r>
            <a:r>
              <a:rPr lang="en-US" b="1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averiguarlo</a:t>
            </a:r>
            <a:r>
              <a:rPr lang="en-US" b="1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!</a:t>
            </a:r>
            <a:endParaRPr b="1" dirty="0"/>
          </a:p>
          <a:p>
            <a:pPr marL="5715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Encuentren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un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compañero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o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divídanse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grupos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     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pequeños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alguien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tenga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un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teléfono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inteligente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</a:t>
            </a:r>
            <a:endParaRPr lang="en-US" dirty="0">
              <a:ea typeface="Gill Sans"/>
            </a:endParaRPr>
          </a:p>
          <a:p>
            <a:pPr marL="5715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Vayan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al sitio de “Cool Zones” de San Diego: </a:t>
            </a:r>
            <a:r>
              <a:rPr lang="en-US" sz="2000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https://</a:t>
            </a:r>
            <a:r>
              <a:rPr lang="en-US" sz="2000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www.sandiegocounty.gov</a:t>
            </a:r>
            <a:r>
              <a:rPr lang="en-US" sz="2000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/</a:t>
            </a:r>
            <a:r>
              <a:rPr lang="en-US" sz="2000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hhsa</a:t>
            </a:r>
            <a:r>
              <a:rPr lang="en-US" sz="2000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/programs/ais/</a:t>
            </a:r>
            <a:r>
              <a:rPr lang="en-US" sz="2000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cool_zones</a:t>
            </a:r>
            <a:r>
              <a:rPr lang="en-US" sz="2000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/ </a:t>
            </a:r>
            <a:endParaRPr sz="2000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5715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Hagan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clic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enlace al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mapa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interactivo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encontrar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los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centros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enfriamiento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(o “Cool Zones”)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más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cercanos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comunidad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</a:t>
            </a:r>
            <a:endParaRPr dirty="0"/>
          </a:p>
          <a:p>
            <a:pPr marL="5715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Dialoguen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endParaRPr dirty="0"/>
          </a:p>
          <a:p>
            <a:pPr marL="754380" lvl="0" indent="-182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¿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Qué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tan 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cerca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está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centro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enfriamiento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más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	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cercano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comunidad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?</a:t>
            </a:r>
          </a:p>
          <a:p>
            <a:pPr marL="754380" lvl="0" indent="-182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¿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Qué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tan 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fácil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/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difícil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sería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las personas 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    </a:t>
            </a:r>
            <a:b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  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comunidad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llegar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allí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?</a:t>
            </a:r>
          </a:p>
          <a:p>
            <a:pPr marL="754380" lvl="0" indent="-182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¿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Creen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irían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allí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y/o 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compartirían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esto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   </a:t>
            </a:r>
            <a:b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  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información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otra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persona (¿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qué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qué</a:t>
            </a: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no)?</a:t>
            </a:r>
            <a:endParaRPr sz="2600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526" y="1103158"/>
            <a:ext cx="12201525" cy="6863358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/>
          <p:cNvSpPr txBox="1">
            <a:spLocks noGrp="1"/>
          </p:cNvSpPr>
          <p:nvPr>
            <p:ph type="body" idx="1"/>
          </p:nvPr>
        </p:nvSpPr>
        <p:spPr>
          <a:xfrm>
            <a:off x="371475" y="1204758"/>
            <a:ext cx="11220450" cy="565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Aprender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las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tres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claves para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prevenir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las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enfermedades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endParaRPr dirty="0"/>
          </a:p>
          <a:p>
            <a:pPr marL="514350" lvl="1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4161C"/>
              </a:buClr>
              <a:buSzPts val="2816"/>
              <a:buFont typeface="Arial"/>
              <a:buAutoNum type="arabicPeriod"/>
            </a:pPr>
            <a:r>
              <a:rPr lang="en-US" sz="3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Mantenerse</a:t>
            </a:r>
            <a:r>
              <a:rPr lang="en-US" sz="3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informados</a:t>
            </a:r>
            <a:endParaRPr lang="en-US" sz="32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514350" lvl="1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4161C"/>
              </a:buClr>
              <a:buSzPts val="2816"/>
              <a:buFont typeface="Arial"/>
              <a:buAutoNum type="arabicPeriod"/>
            </a:pPr>
            <a:r>
              <a:rPr lang="en-US" sz="3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Mantenerse</a:t>
            </a:r>
            <a:r>
              <a:rPr lang="en-US" sz="3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hidratados</a:t>
            </a:r>
            <a:endParaRPr lang="en-US" sz="32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514350" lvl="1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4161C"/>
              </a:buClr>
              <a:buSzPts val="2816"/>
              <a:buFont typeface="Arial"/>
              <a:buAutoNum type="arabicPeriod"/>
            </a:pPr>
            <a:r>
              <a:rPr lang="en-US" sz="3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Mantenerse</a:t>
            </a:r>
            <a:r>
              <a:rPr lang="en-US" sz="3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refrescados</a:t>
            </a:r>
            <a:endParaRPr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347472" lvl="1" indent="-347472" algn="l" rtl="0">
              <a:lnSpc>
                <a:spcPct val="90000"/>
              </a:lnSpc>
              <a:spcBef>
                <a:spcPts val="800"/>
              </a:spcBef>
              <a:spcAft>
                <a:spcPts val="400"/>
              </a:spcAft>
              <a:buClr>
                <a:schemeClr val="dk1"/>
              </a:buClr>
              <a:buSzPts val="2400"/>
              <a:buNone/>
            </a:pPr>
            <a:endParaRPr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C4161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"/>
          <p:cNvSpPr txBox="1">
            <a:spLocks noGrp="1"/>
          </p:cNvSpPr>
          <p:nvPr>
            <p:ph type="title"/>
          </p:nvPr>
        </p:nvSpPr>
        <p:spPr>
          <a:xfrm>
            <a:off x="1620982" y="0"/>
            <a:ext cx="9732818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b="1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OBJETIVOS</a:t>
            </a:r>
            <a:endParaRPr b="1" dirty="0">
              <a:solidFill>
                <a:schemeClr val="lt1"/>
              </a:solidFill>
            </a:endParaRPr>
          </a:p>
        </p:txBody>
      </p:sp>
      <p:pic>
        <p:nvPicPr>
          <p:cNvPr id="96" name="Google Shape;96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377112"/>
            <a:ext cx="1875598" cy="1875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6543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7"/>
          <p:cNvSpPr/>
          <p:nvPr/>
        </p:nvSpPr>
        <p:spPr>
          <a:xfrm>
            <a:off x="0" y="3082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37"/>
          <p:cNvSpPr txBox="1"/>
          <p:nvPr/>
        </p:nvSpPr>
        <p:spPr>
          <a:xfrm>
            <a:off x="535259" y="37708"/>
            <a:ext cx="10818541" cy="118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MANTENERSE REFRESCADOS: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1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Cómo</a:t>
            </a:r>
            <a:r>
              <a:rPr lang="en-US" sz="41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41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llegar</a:t>
            </a:r>
            <a:endParaRPr sz="41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37"/>
          <p:cNvSpPr txBox="1"/>
          <p:nvPr/>
        </p:nvSpPr>
        <p:spPr>
          <a:xfrm>
            <a:off x="535259" y="1232176"/>
            <a:ext cx="8332516" cy="549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viajan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auto:</a:t>
            </a:r>
            <a:endParaRPr sz="2800" dirty="0"/>
          </a:p>
          <a:p>
            <a:pPr marL="484632" marR="0" lvl="1" indent="0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Minimicen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tiempo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sentado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autos calientes (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ponga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 	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una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toalla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asiento para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evitar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quemaduras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)</a:t>
            </a:r>
            <a:b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No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dejen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niños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o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mascotas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coches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calientes</a:t>
            </a:r>
          </a:p>
          <a:p>
            <a:pPr marL="484632" marR="0" lvl="1" indent="0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   (¡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Recuerden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revisar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asiento de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atrás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!)</a:t>
            </a:r>
            <a:b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Usen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sombrillas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las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ventanas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cuando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estén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	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estacionados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endParaRPr dirty="0"/>
          </a:p>
          <a:p>
            <a: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usan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transporte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público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endParaRPr sz="2800" dirty="0"/>
          </a:p>
          <a:p>
            <a:pPr marL="475487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Busquen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una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ruta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sombreada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hasta la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parada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autobús</a:t>
            </a:r>
            <a:b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Consideren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usar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una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sombrilla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darles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sombra o un </a:t>
            </a:r>
            <a:b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   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ventilador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mano</a:t>
            </a:r>
            <a:b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Recuerden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llevar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agua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extra (¡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más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lo que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necesitan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!)</a:t>
            </a:r>
            <a:endParaRPr sz="24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95970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8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38"/>
          <p:cNvSpPr txBox="1"/>
          <p:nvPr/>
        </p:nvSpPr>
        <p:spPr>
          <a:xfrm>
            <a:off x="546410" y="0"/>
            <a:ext cx="1154818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¿QUÉ HAY DE CUIDAR A LOS DEMÁS?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38"/>
          <p:cNvSpPr txBox="1"/>
          <p:nvPr/>
        </p:nvSpPr>
        <p:spPr>
          <a:xfrm>
            <a:off x="546410" y="1838362"/>
            <a:ext cx="7921315" cy="4555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¡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Compartan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lo que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saben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!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Correr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voz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es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una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excelente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manera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difundir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conciencia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sobre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prevención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del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riesgo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y las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recomendaciones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mantenerse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informados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hidratados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refrescados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se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aplican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todos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</a:t>
            </a:r>
            <a:endParaRPr dirty="0"/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¡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Estén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atentos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sus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vecinos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seres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queridos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!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Cuando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hace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afuera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hagan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una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llamada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o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pasen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asegurarse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las personas que les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importan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se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mantengan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informadas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hidratadas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refrescadas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6543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9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39"/>
          <p:cNvSpPr txBox="1"/>
          <p:nvPr/>
        </p:nvSpPr>
        <p:spPr>
          <a:xfrm>
            <a:off x="535259" y="37708"/>
            <a:ext cx="10818541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CONSEJOS PARA PROTEGER A SUS MASCOTAS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39"/>
          <p:cNvSpPr txBox="1"/>
          <p:nvPr/>
        </p:nvSpPr>
        <p:spPr>
          <a:xfrm>
            <a:off x="535260" y="1389241"/>
            <a:ext cx="8631042" cy="5262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u="none" strike="noStrike" cap="none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Toquen</a:t>
            </a:r>
            <a:r>
              <a:rPr lang="en-US" sz="2400" b="1" u="none" strike="noStrike" cap="none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b="1" u="none" strike="noStrike" cap="none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400" b="1" u="none" strike="noStrike" cap="none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b="1" u="none" strike="noStrike" cap="none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suelo</a:t>
            </a:r>
            <a:r>
              <a:rPr lang="en-US" sz="2400" b="1" u="none" strike="noStrike" cap="none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hace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demasiado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sus manos,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está</a:t>
            </a:r>
            <a:r>
              <a:rPr lang="en-US" sz="24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demasiado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caliente para sus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mascotas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u="none" strike="noStrike" cap="none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Limiten</a:t>
            </a:r>
            <a:r>
              <a:rPr lang="en-US" sz="2400" b="1" u="none" strike="noStrike" cap="none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b="1" u="none" strike="noStrike" cap="none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400" b="1" u="none" strike="noStrike" cap="none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b="1" u="none" strike="noStrike" cap="none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ejercicio</a:t>
            </a:r>
            <a:r>
              <a:rPr lang="en-US" sz="2400" b="1" u="none" strike="noStrike" cap="none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vayan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mañana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o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noche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cuando</a:t>
            </a:r>
            <a:r>
              <a:rPr lang="en-US" sz="24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está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más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fresco</a:t>
            </a:r>
            <a:endParaRPr sz="24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u="none" strike="noStrike" cap="none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Traigan</a:t>
            </a:r>
            <a:r>
              <a:rPr lang="en-US" sz="2400" b="1" u="none" strike="noStrike" cap="none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b="1" u="none" strike="noStrike" cap="none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agua</a:t>
            </a:r>
            <a:r>
              <a:rPr lang="en-US" sz="2400" b="1" u="none" strike="noStrike" cap="none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suficiente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ustedes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sus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mascotas</a:t>
            </a:r>
            <a:endParaRPr sz="24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u="none" strike="noStrike" cap="none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Manténganlos</a:t>
            </a:r>
            <a:r>
              <a:rPr lang="en-US" sz="2400" b="1" u="none" strike="noStrike" cap="none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b="1" u="none" strike="noStrike" cap="none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refrescados</a:t>
            </a:r>
            <a:r>
              <a:rPr lang="en-US" sz="2400" b="1" u="none" strike="noStrike" cap="none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adentro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., usar un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chaleco</a:t>
            </a:r>
            <a:r>
              <a:rPr lang="en-US" sz="24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refrigerante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) y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afuera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ejemplo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proporcionar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sombra)</a:t>
            </a:r>
            <a:endParaRPr sz="24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u="none" strike="noStrike" cap="none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Tengan</a:t>
            </a:r>
            <a:r>
              <a:rPr lang="en-US" sz="2400" b="1" u="none" strike="noStrike" cap="none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b="1" u="none" strike="noStrike" cap="none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cuidado</a:t>
            </a:r>
            <a:r>
              <a:rPr lang="en-US" sz="2400" b="1" u="none" strike="noStrike" cap="none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los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perros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mayores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con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sobrepeso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pueden</a:t>
            </a:r>
            <a:r>
              <a:rPr lang="en-US" sz="24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sobrecalentarse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más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rápidamente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u="none" strike="noStrike" cap="none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Tengan</a:t>
            </a:r>
            <a:r>
              <a:rPr lang="en-US" sz="2400" b="1" u="none" strike="noStrike" cap="none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b="1" u="none" strike="noStrike" cap="none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400" b="1" u="none" strike="noStrike" cap="none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b="1" u="none" strike="noStrike" cap="none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cuenta</a:t>
            </a:r>
            <a:r>
              <a:rPr lang="en-US" sz="2400" b="1" u="none" strike="noStrike" cap="none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 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la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humedad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también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afecta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las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mascotas</a:t>
            </a:r>
            <a:endParaRPr sz="24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u="none" strike="noStrike" cap="none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Estén</a:t>
            </a:r>
            <a:r>
              <a:rPr lang="en-US" sz="2400" b="1" u="none" strike="noStrike" cap="none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b="1" u="none" strike="noStrike" cap="none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preparados</a:t>
            </a:r>
            <a:r>
              <a:rPr lang="en-US" sz="2400" b="1" u="none" strike="noStrike" cap="none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Tenga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un plan para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enfriar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perro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durante</a:t>
            </a:r>
            <a:r>
              <a:rPr lang="en-US" sz="24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apagón</a:t>
            </a:r>
            <a:endParaRPr sz="24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u="none" strike="noStrike" cap="none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Recuerden</a:t>
            </a:r>
            <a:r>
              <a:rPr lang="en-US" sz="2400" b="1" u="none" strike="noStrike" cap="none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nunca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dejen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sus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mascotas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auto: ¡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abrir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una</a:t>
            </a:r>
            <a:r>
              <a:rPr lang="en-US" sz="24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ventana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un poco no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ayuda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un día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caluroso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!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10"/>
          <p:cNvSpPr txBox="1"/>
          <p:nvPr/>
        </p:nvSpPr>
        <p:spPr>
          <a:xfrm>
            <a:off x="5141197" y="672023"/>
            <a:ext cx="6606936" cy="5513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Hay 3 claves para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prevenir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las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enfermedades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endParaRPr sz="2800" dirty="0"/>
          </a:p>
          <a:p>
            <a: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Char char="•"/>
            </a:pPr>
            <a:r>
              <a:rPr lang="en-US" sz="2400" b="1" u="none" strike="noStrike" cap="none" dirty="0" err="1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Mantenerse</a:t>
            </a:r>
            <a:r>
              <a:rPr lang="en-US" sz="2400" b="1" u="none" strike="noStrike" cap="none" dirty="0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b="1" u="none" strike="noStrike" cap="none" dirty="0" err="1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informados</a:t>
            </a:r>
            <a:r>
              <a:rPr lang="en-US" sz="2400" b="1" u="none" strike="noStrike" cap="none" dirty="0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 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NWS (sitio web y redes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sociales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),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alertas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emergencia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aplicaciones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emergencia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medios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comunicación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locales y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conexión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demás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/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correr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voz</a:t>
            </a:r>
            <a:endParaRPr sz="2400" u="none" strike="noStrike" cap="none" dirty="0">
              <a:solidFill>
                <a:schemeClr val="dk1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Char char="•"/>
            </a:pPr>
            <a:r>
              <a:rPr lang="en-US" sz="2400" b="1" u="none" strike="noStrike" cap="none" dirty="0" err="1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Mantenerse</a:t>
            </a:r>
            <a:r>
              <a:rPr lang="en-US" sz="2400" b="1" u="none" strike="noStrike" cap="none" dirty="0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b="1" u="none" strike="noStrike" cap="none" dirty="0" err="1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hidratados</a:t>
            </a:r>
            <a:r>
              <a:rPr lang="en-US" sz="2400" b="1" u="none" strike="noStrike" cap="none" dirty="0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 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Solo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agua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bebidas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deportivas</a:t>
            </a:r>
            <a:endParaRPr sz="2400" u="none" strike="noStrike" cap="none" dirty="0">
              <a:solidFill>
                <a:schemeClr val="dk1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Char char="•"/>
            </a:pPr>
            <a:r>
              <a:rPr lang="en-US" sz="2400" b="1" u="none" strike="noStrike" cap="none" dirty="0" err="1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Mantenerse</a:t>
            </a:r>
            <a:r>
              <a:rPr lang="en-US" sz="2400" b="1" u="none" strike="noStrike" cap="none" dirty="0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b="1" u="none" strike="noStrike" cap="none" dirty="0" err="1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refrescados</a:t>
            </a:r>
            <a:r>
              <a:rPr lang="en-US" sz="2400" b="1" u="none" strike="noStrike" cap="none" dirty="0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Qué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ponerse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qué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hacer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dónde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ir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cómo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llegar</a:t>
            </a:r>
            <a:endParaRPr sz="2400" u="none" strike="noStrike" cap="none" dirty="0">
              <a:solidFill>
                <a:schemeClr val="dk1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11430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Recuerden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días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calurosos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también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es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importante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cuidar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demás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a las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mascotas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</a:t>
            </a:r>
            <a:endParaRPr sz="2800" dirty="0"/>
          </a:p>
          <a:p>
            <a:pPr marL="457200" marR="0" lvl="0" indent="-279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</a:pPr>
            <a:endParaRPr sz="2800" u="none" strike="noStrike" cap="none" dirty="0">
              <a:solidFill>
                <a:schemeClr val="dk1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  <p:sp>
        <p:nvSpPr>
          <p:cNvPr id="295" name="Google Shape;295;p10"/>
          <p:cNvSpPr txBox="1"/>
          <p:nvPr/>
        </p:nvSpPr>
        <p:spPr>
          <a:xfrm>
            <a:off x="1171074" y="1396686"/>
            <a:ext cx="3240506" cy="406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4400" b="1" u="none" strike="noStrike" cap="none" dirty="0">
                <a:solidFill>
                  <a:srgbClr val="FFFFFF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RESUMEN</a:t>
            </a:r>
            <a:endParaRPr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0"/>
          <p:cNvSpPr txBox="1"/>
          <p:nvPr/>
        </p:nvSpPr>
        <p:spPr>
          <a:xfrm>
            <a:off x="344130" y="3584769"/>
            <a:ext cx="1124810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texto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aquí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...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40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40"/>
          <p:cNvSpPr txBox="1"/>
          <p:nvPr/>
        </p:nvSpPr>
        <p:spPr>
          <a:xfrm>
            <a:off x="344130" y="62958"/>
            <a:ext cx="1169547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 TEXTO AQUÍ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1"/>
          <p:cNvSpPr txBox="1"/>
          <p:nvPr/>
        </p:nvSpPr>
        <p:spPr>
          <a:xfrm>
            <a:off x="344130" y="3584769"/>
            <a:ext cx="1124810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texto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aquí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...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41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41"/>
          <p:cNvSpPr txBox="1"/>
          <p:nvPr/>
        </p:nvSpPr>
        <p:spPr>
          <a:xfrm>
            <a:off x="344130" y="62958"/>
            <a:ext cx="1169547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 TEXTO AQUÍ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2"/>
          <p:cNvSpPr txBox="1"/>
          <p:nvPr/>
        </p:nvSpPr>
        <p:spPr>
          <a:xfrm>
            <a:off x="344130" y="3584769"/>
            <a:ext cx="1124810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texto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aquí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...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42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42"/>
          <p:cNvSpPr txBox="1"/>
          <p:nvPr/>
        </p:nvSpPr>
        <p:spPr>
          <a:xfrm>
            <a:off x="344130" y="62958"/>
            <a:ext cx="1169547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 TEXTO AQUÍ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207938" cy="686696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3"/>
          <p:cNvSpPr txBox="1">
            <a:spLocks noGrp="1"/>
          </p:cNvSpPr>
          <p:nvPr>
            <p:ph type="title"/>
          </p:nvPr>
        </p:nvSpPr>
        <p:spPr>
          <a:xfrm>
            <a:off x="471638" y="1153572"/>
            <a:ext cx="3415596" cy="446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900" b="1" dirty="0">
                <a:solidFill>
                  <a:srgbClr val="FFFFFF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INICIADOR DE CONVERSACIÓN</a:t>
            </a:r>
            <a:endParaRPr b="1" dirty="0">
              <a:solidFill>
                <a:srgbClr val="FFFFFF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  <p:sp>
        <p:nvSpPr>
          <p:cNvPr id="103" name="Google Shape;103;p3"/>
          <p:cNvSpPr txBox="1">
            <a:spLocks noGrp="1"/>
          </p:cNvSpPr>
          <p:nvPr>
            <p:ph type="body" idx="1"/>
          </p:nvPr>
        </p:nvSpPr>
        <p:spPr>
          <a:xfrm>
            <a:off x="5679736" y="319088"/>
            <a:ext cx="5954099" cy="6219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</a:pPr>
            <a:r>
              <a:rPr lang="en-US" sz="40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¿</a:t>
            </a:r>
            <a:r>
              <a:rPr lang="en-US" sz="40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Cuáles</a:t>
            </a:r>
            <a:r>
              <a:rPr lang="en-US" sz="40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son </a:t>
            </a:r>
            <a:r>
              <a:rPr lang="en-US" sz="40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algunas</a:t>
            </a:r>
            <a:r>
              <a:rPr lang="en-US" sz="40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40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maneras</a:t>
            </a:r>
            <a:r>
              <a:rPr lang="en-US" sz="40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de </a:t>
            </a:r>
            <a:r>
              <a:rPr lang="en-US" sz="40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mantenerse</a:t>
            </a:r>
            <a:r>
              <a:rPr lang="en-US" sz="40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40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informados</a:t>
            </a:r>
            <a:r>
              <a:rPr lang="en-US" sz="40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40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sobre</a:t>
            </a:r>
            <a:r>
              <a:rPr lang="en-US" sz="40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40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el</a:t>
            </a:r>
            <a:r>
              <a:rPr lang="en-US" sz="40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40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calor</a:t>
            </a:r>
            <a:r>
              <a:rPr lang="en-US" sz="40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?</a:t>
            </a:r>
            <a:endParaRPr sz="4000" dirty="0">
              <a:latin typeface="Gill Sans Nova Light" panose="020F0302020204030204" pitchFamily="34" charset="0"/>
              <a:ea typeface="Gill Sans"/>
              <a:cs typeface="Gill Sans Nova Light" panose="020F0302020204030204" pitchFamily="34" charset="0"/>
              <a:sym typeface="Gill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8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8"/>
          <p:cNvSpPr txBox="1"/>
          <p:nvPr/>
        </p:nvSpPr>
        <p:spPr>
          <a:xfrm>
            <a:off x="556181" y="-3082"/>
            <a:ext cx="10797619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MANTENERSE INFORMADOS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6543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8"/>
          <p:cNvSpPr txBox="1">
            <a:spLocks noGrp="1"/>
          </p:cNvSpPr>
          <p:nvPr>
            <p:ph type="body" idx="1"/>
          </p:nvPr>
        </p:nvSpPr>
        <p:spPr>
          <a:xfrm>
            <a:off x="556181" y="1314450"/>
            <a:ext cx="10207069" cy="554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primera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clave para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prevenir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las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enfermedades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causadas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es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mantenerse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informados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sobre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clima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ejemplo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</a:t>
            </a:r>
            <a:r>
              <a:rPr lang="en-US" sz="28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 </a:t>
            </a:r>
            <a:endParaRPr dirty="0"/>
          </a:p>
          <a:p>
            <a:pPr marL="3429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Conexión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Servicio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Meteorológico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Nacional (NWS)</a:t>
            </a:r>
          </a:p>
          <a:p>
            <a:pPr marL="3429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Inscribirse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recibir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alertas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emergencia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ejemplo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AlertSanDiego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)</a:t>
            </a:r>
          </a:p>
          <a:p>
            <a:pPr marL="3429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Descargar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aplicaciones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emergencia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ejemplo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SD Emergency App)</a:t>
            </a:r>
          </a:p>
          <a:p>
            <a:pPr marL="3429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Sintonizarse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los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medios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comunicación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locales</a:t>
            </a:r>
          </a:p>
          <a:p>
            <a:pPr marL="3429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Conectarse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los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demás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/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correr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voz</a:t>
            </a:r>
            <a:endParaRPr dirty="0"/>
          </a:p>
          <a:p>
            <a:pPr marL="0" lvl="0" indent="0" algn="l" rtl="0">
              <a:lnSpc>
                <a:spcPct val="100000"/>
              </a:lnSpc>
              <a:spcAft>
                <a:spcPts val="0"/>
              </a:spcAft>
              <a:buSzPts val="1800"/>
              <a:buNone/>
            </a:pP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¿Y las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aplicaciones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meteorológicas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?</a:t>
            </a:r>
            <a:endParaRPr sz="2800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47882" y="1137321"/>
            <a:ext cx="7844118" cy="5720679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9"/>
          <p:cNvSpPr txBox="1">
            <a:spLocks noGrp="1"/>
          </p:cNvSpPr>
          <p:nvPr>
            <p:ph type="body" idx="1"/>
          </p:nvPr>
        </p:nvSpPr>
        <p:spPr>
          <a:xfrm>
            <a:off x="565608" y="1825625"/>
            <a:ext cx="800689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Servicio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Meteorológico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Nacional (NWS) es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una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agencia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del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gobierno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federal de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Estados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Unidos que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proporciona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pronósticos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meteorológicos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la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seguridad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pública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incluido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</a:t>
            </a:r>
            <a:endParaRPr dirty="0"/>
          </a:p>
          <a:p>
            <a:pPr marL="457200" lvl="0" indent="-3429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NWS es MUY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activo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línea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las redes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sociales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Conéctense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prepárense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ellos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aquí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endParaRPr dirty="0"/>
          </a:p>
          <a:p>
            <a:pPr marL="5715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81081"/>
              <a:buNone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Sitio web: </a:t>
            </a:r>
            <a:r>
              <a:rPr lang="en-US" u="sng" dirty="0">
                <a:solidFill>
                  <a:schemeClr val="hlink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  <a:hlinkClick r:id="rId4"/>
              </a:rPr>
              <a:t>www.weather.gov/sgx</a:t>
            </a:r>
            <a:endParaRPr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5715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81081"/>
              <a:buNone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Facebook: </a:t>
            </a:r>
            <a:r>
              <a:rPr lang="en-US" u="sng" dirty="0">
                <a:solidFill>
                  <a:schemeClr val="hlink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  <a:hlinkClick r:id="rId5"/>
              </a:rPr>
              <a:t>www.facebook.com/NWS/SanDiego/</a:t>
            </a:r>
            <a:endParaRPr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5715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81081"/>
              <a:buNone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Twitter: </a:t>
            </a:r>
            <a:r>
              <a:rPr lang="en-US" u="sng" dirty="0">
                <a:solidFill>
                  <a:schemeClr val="hlink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  <a:hlinkClick r:id="rId6"/>
              </a:rPr>
              <a:t>www.twitter.com/NWSSanDiego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endParaRPr dirty="0"/>
          </a:p>
        </p:txBody>
      </p:sp>
      <p:sp>
        <p:nvSpPr>
          <p:cNvPr id="120" name="Google Shape;120;p9"/>
          <p:cNvSpPr/>
          <p:nvPr/>
        </p:nvSpPr>
        <p:spPr>
          <a:xfrm>
            <a:off x="0" y="-49222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9"/>
          <p:cNvSpPr txBox="1"/>
          <p:nvPr/>
        </p:nvSpPr>
        <p:spPr>
          <a:xfrm>
            <a:off x="565608" y="-41953"/>
            <a:ext cx="10788192" cy="1179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MANTENERSE INFORMADOS: NWS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3" descr="Map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1321800"/>
            <a:ext cx="5250327" cy="3098303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3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3"/>
          <p:cNvSpPr txBox="1"/>
          <p:nvPr/>
        </p:nvSpPr>
        <p:spPr>
          <a:xfrm>
            <a:off x="556181" y="0"/>
            <a:ext cx="10797619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MANTENERSE INFORMADOS: NWS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23"/>
          <p:cNvSpPr txBox="1">
            <a:spLocks noGrp="1"/>
          </p:cNvSpPr>
          <p:nvPr>
            <p:ph type="body" idx="1"/>
          </p:nvPr>
        </p:nvSpPr>
        <p:spPr>
          <a:xfrm>
            <a:off x="556180" y="1386418"/>
            <a:ext cx="5250316" cy="2572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NWS a menudo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comunica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información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usando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texto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infografías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mapas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fotos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videos.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Aquí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hay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algunos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ejemplos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la ola de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del Día del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Trabajo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2022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California:</a:t>
            </a:r>
            <a:endParaRPr dirty="0"/>
          </a:p>
        </p:txBody>
      </p:sp>
      <p:pic>
        <p:nvPicPr>
          <p:cNvPr id="130" name="Google Shape;130;p23" descr="Graphical user interfac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04932" y="3958687"/>
            <a:ext cx="4797502" cy="26985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1" name="Google Shape;131;p23"/>
          <p:cNvCxnSpPr/>
          <p:nvPr/>
        </p:nvCxnSpPr>
        <p:spPr>
          <a:xfrm>
            <a:off x="1144494" y="4022833"/>
            <a:ext cx="0" cy="2289009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pic>
        <p:nvPicPr>
          <p:cNvPr id="132" name="Google Shape;132;p23" descr="Tex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3819" y="4022832"/>
            <a:ext cx="4379985" cy="2292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4"/>
          <p:cNvSpPr txBox="1">
            <a:spLocks noGrp="1"/>
          </p:cNvSpPr>
          <p:nvPr>
            <p:ph type="title"/>
          </p:nvPr>
        </p:nvSpPr>
        <p:spPr>
          <a:xfrm>
            <a:off x="0" y="1193935"/>
            <a:ext cx="4153546" cy="446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b="1" dirty="0">
                <a:solidFill>
                  <a:srgbClr val="FFFFFF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ACTIVIDAD</a:t>
            </a:r>
            <a:endParaRPr b="1" dirty="0"/>
          </a:p>
        </p:txBody>
      </p:sp>
      <p:sp>
        <p:nvSpPr>
          <p:cNvPr id="139" name="Google Shape;139;p24"/>
          <p:cNvSpPr txBox="1">
            <a:spLocks noGrp="1"/>
          </p:cNvSpPr>
          <p:nvPr>
            <p:ph type="body" idx="1"/>
          </p:nvPr>
        </p:nvSpPr>
        <p:spPr>
          <a:xfrm>
            <a:off x="4235234" y="314604"/>
            <a:ext cx="7213816" cy="6219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b="1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¡</a:t>
            </a:r>
            <a:r>
              <a:rPr lang="en-US" b="1" dirty="0" err="1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Conectémonos</a:t>
            </a:r>
            <a:r>
              <a:rPr lang="en-US" b="1" dirty="0">
                <a:solidFill>
                  <a:srgbClr val="C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NWS! </a:t>
            </a:r>
            <a:endParaRPr b="1" dirty="0">
              <a:solidFill>
                <a:srgbClr val="C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6286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Arial"/>
              <a:buAutoNum type="arabicPeriod"/>
            </a:pP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Encuentren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compañero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divídanse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grupos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pequeños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alguien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tenga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teléfono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inteligente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</a:t>
            </a:r>
            <a:endParaRPr dirty="0"/>
          </a:p>
          <a:p>
            <a:pPr marL="6286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Arial"/>
              <a:buAutoNum type="arabicPeriod"/>
            </a:pP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Visiten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cada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uno de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estos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sitios de NWS:</a:t>
            </a:r>
            <a:endParaRPr dirty="0"/>
          </a:p>
          <a:p>
            <a:pPr marL="66294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sz="22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Sitio web: </a:t>
            </a:r>
            <a:r>
              <a:rPr lang="en-US" sz="22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www.weather.gov</a:t>
            </a:r>
            <a:r>
              <a:rPr lang="en-US" sz="22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/</a:t>
            </a:r>
            <a:r>
              <a:rPr lang="en-US" sz="22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sgx</a:t>
            </a:r>
            <a:endParaRPr dirty="0"/>
          </a:p>
          <a:p>
            <a:pPr marL="66294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sz="22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Facebook: </a:t>
            </a:r>
            <a:r>
              <a:rPr lang="en-US" sz="22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www.facebook.com</a:t>
            </a:r>
            <a:r>
              <a:rPr lang="en-US" sz="22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/NWS/</a:t>
            </a:r>
            <a:r>
              <a:rPr lang="en-US" sz="22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SanDiego</a:t>
            </a:r>
            <a:r>
              <a:rPr lang="en-US" sz="22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/</a:t>
            </a:r>
            <a:endParaRPr dirty="0"/>
          </a:p>
          <a:p>
            <a:pPr marL="66294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sz="22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Twitter: </a:t>
            </a:r>
            <a:r>
              <a:rPr lang="en-US" sz="22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www.twitter.com</a:t>
            </a:r>
            <a:r>
              <a:rPr lang="en-US" sz="22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/</a:t>
            </a:r>
            <a:r>
              <a:rPr lang="en-US" sz="22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NWSSanDiego</a:t>
            </a:r>
            <a:endParaRPr dirty="0"/>
          </a:p>
          <a:p>
            <a:pPr marL="6286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Arial"/>
              <a:buAutoNum type="arabicPeriod" startAt="3"/>
            </a:pP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Dialoguen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endParaRPr dirty="0"/>
          </a:p>
          <a:p>
            <a:pPr marL="112014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¿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Qué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tipo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información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proporciona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NWS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cada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uno de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estos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sitios (es la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misma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o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diferente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)?</a:t>
            </a:r>
          </a:p>
          <a:p>
            <a:pPr marL="112014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¿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Qué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tipos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imágenes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utiliza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NWS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cada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uno de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estos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sitios (son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iguales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o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diferentes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)?</a:t>
            </a:r>
          </a:p>
          <a:p>
            <a:pPr marL="112014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¿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Cuál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los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sitios les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resulta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más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útil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?</a:t>
            </a:r>
          </a:p>
          <a:p>
            <a:pPr marL="112014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¿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Cómo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creen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podrían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usar la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información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?</a:t>
            </a:r>
            <a:endParaRPr sz="2200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5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5"/>
          <p:cNvSpPr txBox="1"/>
          <p:nvPr/>
        </p:nvSpPr>
        <p:spPr>
          <a:xfrm>
            <a:off x="546754" y="1"/>
            <a:ext cx="11350605" cy="1183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MANTENERSE INFORMADOS: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3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Alertas</a:t>
            </a:r>
            <a:r>
              <a:rPr lang="en-US" sz="43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43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emergencia</a:t>
            </a:r>
            <a:endParaRPr sz="43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Google Shape;146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6541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5"/>
          <p:cNvSpPr txBox="1">
            <a:spLocks noGrp="1"/>
          </p:cNvSpPr>
          <p:nvPr>
            <p:ph type="body" idx="1"/>
          </p:nvPr>
        </p:nvSpPr>
        <p:spPr>
          <a:xfrm>
            <a:off x="546754" y="1186542"/>
            <a:ext cx="11140421" cy="5671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Inscríbanse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recibir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alertas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otras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alertas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emergencia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ReadySanDiego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r>
              <a:rPr lang="en-US" sz="28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sng" dirty="0" err="1">
                <a:solidFill>
                  <a:srgbClr val="0070C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www.readysandiego.org</a:t>
            </a:r>
            <a:r>
              <a:rPr lang="en-US" sz="2800" u="sng" dirty="0">
                <a:solidFill>
                  <a:srgbClr val="0070C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/</a:t>
            </a:r>
            <a:r>
              <a:rPr lang="en-US" sz="2800" u="sng" dirty="0" err="1">
                <a:solidFill>
                  <a:srgbClr val="0070C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alertsandiego</a:t>
            </a:r>
            <a:r>
              <a:rPr lang="en-US" sz="2800" u="sng" dirty="0">
                <a:solidFill>
                  <a:srgbClr val="0070C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/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2800" dirty="0" err="1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AlertSanDiego</a:t>
            </a:r>
            <a:r>
              <a:rPr lang="en-US" sz="2800" dirty="0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 </a:t>
            </a:r>
            <a:endParaRPr dirty="0"/>
          </a:p>
          <a:p>
            <a:pPr marL="475487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Información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entregada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teléfono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celular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número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teléfono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VolP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o      </a:t>
            </a:r>
          </a:p>
          <a:p>
            <a:pPr marL="475487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  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correo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electrónico</a:t>
            </a:r>
            <a:b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Los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teléfonos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fijos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listados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no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listados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ya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están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incluidos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no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necesitan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ser</a:t>
            </a:r>
          </a:p>
          <a:p>
            <a:pPr marL="475487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  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inscritos</a:t>
            </a:r>
            <a:endParaRPr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2800" dirty="0" err="1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AlertSanDiego</a:t>
            </a:r>
            <a:r>
              <a:rPr lang="en-US" sz="2800" dirty="0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para </a:t>
            </a:r>
            <a:r>
              <a:rPr lang="en-US" dirty="0" err="1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dirty="0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lenguaje</a:t>
            </a:r>
            <a:r>
              <a:rPr lang="en-US" dirty="0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dirty="0" err="1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señas</a:t>
            </a:r>
            <a:r>
              <a:rPr lang="en-US" dirty="0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americano </a:t>
            </a:r>
            <a:r>
              <a:rPr lang="en-US" sz="2800" dirty="0">
                <a:solidFill>
                  <a:srgbClr val="C4161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(ASL): </a:t>
            </a:r>
            <a:endParaRPr dirty="0"/>
          </a:p>
          <a:p>
            <a:pPr marL="475487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Información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ASL,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voz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inglés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texto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entregada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Internet y 	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dispositivos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capacidad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video (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computadoras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teléfonos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celulares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	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teléfonos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inteligentes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tabletas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lectores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braille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inalámbricos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)</a:t>
            </a:r>
            <a:endParaRPr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6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6"/>
          <p:cNvSpPr txBox="1"/>
          <p:nvPr/>
        </p:nvSpPr>
        <p:spPr>
          <a:xfrm>
            <a:off x="556180" y="0"/>
            <a:ext cx="11290379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MANTENERSE INFORMADOS: </a:t>
            </a: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Aplicaciones</a:t>
            </a: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emergencia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26"/>
          <p:cNvSpPr txBox="1">
            <a:spLocks noGrp="1"/>
          </p:cNvSpPr>
          <p:nvPr>
            <p:ph type="body" idx="1"/>
          </p:nvPr>
        </p:nvSpPr>
        <p:spPr>
          <a:xfrm>
            <a:off x="4105507" y="1479852"/>
            <a:ext cx="3980985" cy="323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Descarguen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estas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aplicaciones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desde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App Store o Google Play, y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verifiquen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hay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información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sobre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.:</a:t>
            </a:r>
            <a:endParaRPr dirty="0"/>
          </a:p>
        </p:txBody>
      </p:sp>
      <p:pic>
        <p:nvPicPr>
          <p:cNvPr id="156" name="Google Shape;156;p26" descr="Graphical user interface, text, applicati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200" y="1479852"/>
            <a:ext cx="2461509" cy="5000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6" descr="Diagram&#10;&#10;Description automatically generated with medium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92290" y="1459178"/>
            <a:ext cx="2563528" cy="5021219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6"/>
          <p:cNvSpPr txBox="1"/>
          <p:nvPr/>
        </p:nvSpPr>
        <p:spPr>
          <a:xfrm>
            <a:off x="3452112" y="5070371"/>
            <a:ext cx="195360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Aplicación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SD Emergency</a:t>
            </a:r>
            <a:endParaRPr dirty="0"/>
          </a:p>
        </p:txBody>
      </p:sp>
      <p:sp>
        <p:nvSpPr>
          <p:cNvPr id="159" name="Google Shape;159;p26"/>
          <p:cNvSpPr txBox="1"/>
          <p:nvPr/>
        </p:nvSpPr>
        <p:spPr>
          <a:xfrm>
            <a:off x="6278378" y="5075683"/>
            <a:ext cx="246150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OSHA-NIOSH </a:t>
            </a:r>
            <a:b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Aplicación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herramienta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seguridad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térmica</a:t>
            </a:r>
            <a:endParaRPr sz="24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  <p:sp>
        <p:nvSpPr>
          <p:cNvPr id="160" name="Google Shape;160;p26"/>
          <p:cNvSpPr/>
          <p:nvPr/>
        </p:nvSpPr>
        <p:spPr>
          <a:xfrm rot="5400000">
            <a:off x="376988" y="3808854"/>
            <a:ext cx="770022" cy="611892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6"/>
          <p:cNvSpPr/>
          <p:nvPr/>
        </p:nvSpPr>
        <p:spPr>
          <a:xfrm rot="5400000">
            <a:off x="8604139" y="3204507"/>
            <a:ext cx="1322060" cy="105056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DEBF6ADC104247B3E2B6C7763199BC" ma:contentTypeVersion="16" ma:contentTypeDescription="Create a new document." ma:contentTypeScope="" ma:versionID="a2e878631181b3be5b857df49045c5a8">
  <xsd:schema xmlns:xsd="http://www.w3.org/2001/XMLSchema" xmlns:xs="http://www.w3.org/2001/XMLSchema" xmlns:p="http://schemas.microsoft.com/office/2006/metadata/properties" xmlns:ns2="c6c8f678-ab9e-4f19-89e1-d6e4324e6d53" xmlns:ns3="2d3b1f8b-28e4-49e5-8fb0-80a37a78ab17" targetNamespace="http://schemas.microsoft.com/office/2006/metadata/properties" ma:root="true" ma:fieldsID="b5e70bf8abaa1947c296ed33de3d06f3" ns2:_="" ns3:_="">
    <xsd:import namespace="c6c8f678-ab9e-4f19-89e1-d6e4324e6d53"/>
    <xsd:import namespace="2d3b1f8b-28e4-49e5-8fb0-80a37a78ab1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c8f678-ab9e-4f19-89e1-d6e4324e6d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b8cc222-65fd-42cc-aeaa-058f903907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3b1f8b-28e4-49e5-8fb0-80a37a78ab1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5c4722d1-7716-4000-92ac-8d132ce25399}" ma:internalName="TaxCatchAll" ma:showField="CatchAllData" ma:web="2d3b1f8b-28e4-49e5-8fb0-80a37a78ab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05FE455-08A8-41DD-A854-8D93051FA310}"/>
</file>

<file path=customXml/itemProps2.xml><?xml version="1.0" encoding="utf-8"?>
<ds:datastoreItem xmlns:ds="http://schemas.openxmlformats.org/officeDocument/2006/customXml" ds:itemID="{6524C1B6-C83E-4CB5-8486-BD0BB61EB2BA}"/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1589</Words>
  <Application>Microsoft Office PowerPoint</Application>
  <PresentationFormat>Widescreen</PresentationFormat>
  <Paragraphs>144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Gill Sans Nova Light</vt:lpstr>
      <vt:lpstr>Noto Sans Symbols</vt:lpstr>
      <vt:lpstr>Quattrocento Sans</vt:lpstr>
      <vt:lpstr>Calibri</vt:lpstr>
      <vt:lpstr>Arial</vt:lpstr>
      <vt:lpstr>Gill Sans MT</vt:lpstr>
      <vt:lpstr>Office Theme</vt:lpstr>
      <vt:lpstr>ENFERMEDADES  POR CALOR: ¿Cómo prevenirlas?</vt:lpstr>
      <vt:lpstr>OBJETIVOS</vt:lpstr>
      <vt:lpstr>INICIADOR DE CONVERSACIÓN</vt:lpstr>
      <vt:lpstr>PowerPoint Presentation</vt:lpstr>
      <vt:lpstr>PowerPoint Presentation</vt:lpstr>
      <vt:lpstr>PowerPoint Presentation</vt:lpstr>
      <vt:lpstr>ACTIVIDAD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ACTIVIDAD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ENFERMEDADES POR CALOR: ¿Cómo prevenirlas?</dc:title>
  <dc:creator>Kristin VanderMolen</dc:creator>
  <cp:lastModifiedBy>Kristin VanderMolen</cp:lastModifiedBy>
  <cp:revision>24</cp:revision>
  <dcterms:created xsi:type="dcterms:W3CDTF">2022-10-17T18:27:26Z</dcterms:created>
  <dcterms:modified xsi:type="dcterms:W3CDTF">2023-08-30T20:50:33Z</dcterms:modified>
</cp:coreProperties>
</file>