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Gill Sans Nova Light" panose="020B0302020104020203" pitchFamily="34" charset="0"/>
      <p:regular r:id="rId37"/>
      <p:italic r:id="rId38"/>
    </p:embeddedFont>
    <p:embeddedFont>
      <p:font typeface="Noto Sans Symbols" panose="020B0604020202020204" charset="0"/>
      <p:regular r:id="rId39"/>
      <p:bold r:id="rId40"/>
    </p:embeddedFont>
    <p:embeddedFont>
      <p:font typeface="Quattrocento Sans" panose="020B05020500000200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awthHpBOj0GwgN+DDmySF1B/m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 varScale="1">
        <p:scale>
          <a:sx n="107" d="100"/>
          <a:sy n="107" d="100"/>
        </p:scale>
        <p:origin x="24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NWSSanDiego" TargetMode="External"/><Relationship Id="rId5" Type="http://schemas.openxmlformats.org/officeDocument/2006/relationships/hyperlink" Target="http://www.facebook.com/NWS/SanDiego/" TargetMode="External"/><Relationship Id="rId4" Type="http://schemas.openxmlformats.org/officeDocument/2006/relationships/hyperlink" Target="http://www.weather.gov/sg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3220809" y="2045905"/>
            <a:ext cx="8235177" cy="194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 </a:t>
            </a:r>
            <a:br>
              <a:rPr lang="en-US" sz="4000" b="1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4000" b="1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 CALOR:</a:t>
            </a:r>
            <a:br>
              <a:rPr lang="en-US" sz="4000" b="1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¿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Cómo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prevenirlas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?</a:t>
            </a:r>
            <a:endParaRPr sz="5400" dirty="0">
              <a:latin typeface="Gill Sans Nova Light" panose="020F0302020204030204" pitchFamily="34" charset="0"/>
              <a:cs typeface="Gill Sans Nova Light" panose="020F0302020204030204" pitchFamily="34" charset="0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3811359" y="4371838"/>
            <a:ext cx="7644627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b="1" dirty="0">
                <a:solidFill>
                  <a:srgbClr val="75707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MÓDULO 4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525018" y="2682210"/>
            <a:ext cx="4805265" cy="37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Niños</a:t>
            </a:r>
            <a:r>
              <a:rPr lang="en-US" sz="28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b="1" dirty="0"/>
          </a:p>
          <a:p>
            <a:pPr marL="4800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Lengua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labios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secos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Falta de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lágrimas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llorar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Menos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pañales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mojados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Ojos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hundidos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Piel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seca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arrugada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Respiración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profunda y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rápida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Manos y pies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fríos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con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manchas</a:t>
            </a:r>
            <a:endParaRPr sz="21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546410" y="0"/>
            <a:ext cx="1080739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HIDRATADOS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5315512" y="2682210"/>
            <a:ext cx="5935408" cy="407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Adultos</a:t>
            </a:r>
            <a:r>
              <a:rPr lang="en-US" sz="28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b="1" dirty="0"/>
          </a:p>
          <a:p>
            <a:pPr marL="4754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664"/>
              <a:buFont typeface="Arial"/>
              <a:buNone/>
            </a:pP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Dolor de cabeza,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delirio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confusión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Cansancio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fatiga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Mareos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debilidad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aturdimiento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Boca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seca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y/o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seca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Frecuencia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cardíaca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alta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pero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presión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arterial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baja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Falta de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apetito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pero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desear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azúcar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Enrojecimiento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piel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Pies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hinchados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Calambres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musculares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Intolerancia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escalofríos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Estreñimiento</a:t>
            </a:r>
            <a:b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Orina</a:t>
            </a:r>
            <a:r>
              <a:rPr lang="en-US" sz="21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color </a:t>
            </a:r>
            <a:r>
              <a:rPr lang="en-US" sz="21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oscuro</a:t>
            </a:r>
            <a:endParaRPr sz="21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546410" y="1186543"/>
            <a:ext cx="1144080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segunda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clave para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prevenir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es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hidratados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Recuerden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la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deshidratación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aumenta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calambres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agotamiento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insolación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señales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advertencia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546755" y="1825625"/>
            <a:ext cx="70854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Tengan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cuidado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lo que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beben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 No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todas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bebidas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son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hidratantes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4754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B05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☑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Agua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bebidas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deportivas</a:t>
            </a:r>
            <a:endParaRPr dirty="0"/>
          </a:p>
          <a:p>
            <a:pPr marL="4754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C4161C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🗵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Bebidas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azucaradas</a:t>
            </a:r>
            <a:endParaRPr dirty="0"/>
          </a:p>
          <a:p>
            <a:pPr marL="4754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C4161C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🗵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Bebidas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alcohólicas</a:t>
            </a:r>
            <a:endParaRPr dirty="0"/>
          </a:p>
          <a:p>
            <a: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¡No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esperen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hasta que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tengan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sed! 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Beban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líquidos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adicionales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comenzando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temprano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durante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todo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día.</a:t>
            </a:r>
            <a:endParaRPr dirty="0"/>
          </a:p>
        </p:txBody>
      </p:sp>
      <p:sp>
        <p:nvSpPr>
          <p:cNvPr id="179" name="Google Shape;179;p2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546755" y="37708"/>
            <a:ext cx="11311869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HIDRATADOS: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beber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7938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 u="none" strike="noStrike" cap="none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INICIADOR DE CONVERSACIÓN</a:t>
            </a:r>
            <a:endParaRPr sz="4400" b="1" u="none" strike="noStrike" cap="none" dirty="0">
              <a:solidFill>
                <a:srgbClr val="FFFFFF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Mantenerse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refrescados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es la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tercera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clave para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prevenir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las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enfermedades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causadas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por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el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calor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. ¿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Cuáles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son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algunas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maneras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las que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pueden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pensar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para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mantenerse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u="none" strike="noStrike" cap="none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refrescados</a:t>
            </a:r>
            <a:r>
              <a:rPr lang="en-US" sz="4000" u="none" strike="noStrike" cap="none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?</a:t>
            </a:r>
            <a:endParaRPr sz="4000" u="none" strike="noStrike" cap="none" dirty="0">
              <a:solidFill>
                <a:srgbClr val="000000"/>
              </a:solidFill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546755" y="0"/>
            <a:ext cx="10807045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REFRESCADOS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546755" y="1825625"/>
            <a:ext cx="62807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tercera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clave para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prevenir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es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refrescados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modificando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visten</a:t>
            </a:r>
            <a:endParaRPr lang="en-US" sz="24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hacen</a:t>
            </a:r>
            <a:endParaRPr lang="en-US" sz="24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dónde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van</a:t>
            </a:r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llegan</a:t>
            </a:r>
            <a:endParaRPr sz="2400" u="none" strike="noStrike" cap="none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546755" y="44604"/>
            <a:ext cx="11140419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REFRESCADOS: </a:t>
            </a:r>
            <a:b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41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vestirse</a:t>
            </a:r>
            <a:endParaRPr sz="4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838200" y="1827298"/>
            <a:ext cx="8162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Ropa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ligera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de color claro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holgada</a:t>
            </a:r>
            <a:endParaRPr dirty="0"/>
          </a:p>
          <a:p>
            <a:pPr marL="86868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B05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☑</a:t>
            </a:r>
            <a:r>
              <a:rPr lang="en-US" sz="1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algodón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lino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las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camisetas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son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transpirables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ayudan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liberar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886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C4161C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🗵</a:t>
            </a:r>
            <a:r>
              <a:rPr lang="en-US" sz="1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poliéster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nylon y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acrílico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atrapar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 sombrero de ala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ancha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(o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gorra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béisbol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paliacate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pañuelo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humedecido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agua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fría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tienen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pelo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largo,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átenlo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Usen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sombrilla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darles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sombra o un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ventilador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mano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46D85-97E8-938E-DB6A-BCE83686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0" y="1066177"/>
            <a:ext cx="12000322" cy="5625150"/>
          </a:xfrm>
          <a:prstGeom prst="rect">
            <a:avLst/>
          </a:prstGeom>
        </p:spPr>
      </p:pic>
      <p:sp>
        <p:nvSpPr>
          <p:cNvPr id="208" name="Google Shape;208;p32"/>
          <p:cNvSpPr/>
          <p:nvPr/>
        </p:nvSpPr>
        <p:spPr>
          <a:xfrm>
            <a:off x="0" y="13446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556181" y="76266"/>
            <a:ext cx="10083245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REFRESCADOS: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41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41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(bajo </a:t>
            </a: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costo</a:t>
            </a:r>
            <a:r>
              <a:rPr lang="en-US" sz="41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sz="4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/>
        </p:nvSpPr>
        <p:spPr>
          <a:xfrm>
            <a:off x="838200" y="401357"/>
            <a:ext cx="1051560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STAYING COOL:  HOUSES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0" y="9032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546755" y="94154"/>
            <a:ext cx="9435446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REFRESCADOS: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costo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medio)</a:t>
            </a:r>
            <a:endParaRPr sz="3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0C947-8C55-D126-DC2F-2CBD8425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9" y="1325301"/>
            <a:ext cx="11586118" cy="54309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3772F-8467-C4DF-8AFA-83EA96C3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453" y="1054420"/>
            <a:ext cx="11998712" cy="5624395"/>
          </a:xfrm>
          <a:prstGeom prst="rect">
            <a:avLst/>
          </a:prstGeom>
        </p:spPr>
      </p:pic>
      <p:sp>
        <p:nvSpPr>
          <p:cNvPr id="238" name="Google Shape;238;p34"/>
          <p:cNvSpPr txBox="1"/>
          <p:nvPr/>
        </p:nvSpPr>
        <p:spPr>
          <a:xfrm>
            <a:off x="838200" y="401357"/>
            <a:ext cx="1051560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STAYING COOL:  HOUSES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546755" y="85969"/>
            <a:ext cx="10349845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80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REFRESCADOS: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75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75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75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75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(mayor </a:t>
            </a:r>
            <a:r>
              <a:rPr lang="en-US" sz="75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costo</a:t>
            </a:r>
            <a:r>
              <a:rPr lang="en-US" sz="75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sz="75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7662768" y="6002675"/>
            <a:ext cx="2359599" cy="2615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/>
        </p:nvSpPr>
        <p:spPr>
          <a:xfrm>
            <a:off x="546410" y="37708"/>
            <a:ext cx="10807390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REFRESCADOS: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Dónde</a:t>
            </a:r>
            <a:r>
              <a:rPr lang="en-US" sz="41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ir</a:t>
            </a:r>
            <a:endParaRPr sz="4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546410" y="1189626"/>
            <a:ext cx="8407090" cy="566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vayan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un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lugar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enfriamiento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otros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lugares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b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comerciales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bibliotecas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cafeterías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b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albercas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tienen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afuera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Muévanse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la sombra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posible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(¡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incluso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b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la playa!)</a:t>
            </a:r>
            <a:endParaRPr dirty="0"/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Tómenlo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calma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tomen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descansos</a:t>
            </a:r>
            <a:endParaRPr dirty="0"/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Sepan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un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niño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carriola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sobrecalentarse</a:t>
            </a:r>
            <a:b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fácilmente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</a:t>
            </a:r>
            <a:endParaRPr b="1" dirty="0"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4153546" y="137992"/>
            <a:ext cx="7646568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¿Hay 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enfriamiento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 ¡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Vamos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averiguarlo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!</a:t>
            </a:r>
            <a:endParaRPr b="1" dirty="0"/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Encuentren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compañero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divídanse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pequeños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alguien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tenga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inteligente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lang="en-US" dirty="0">
              <a:ea typeface="Gill Sans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Vayan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sitio de “Cool Zones” de San Diego: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https://</a:t>
            </a:r>
            <a:r>
              <a:rPr lang="en-US" sz="2000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www.sandiegocounty.gov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000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hhsa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/programs/ais/</a:t>
            </a:r>
            <a:r>
              <a:rPr lang="en-US" sz="2000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cool_zones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 </a:t>
            </a:r>
            <a:endParaRPr sz="2000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Hagan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clic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enlace al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mapa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interactivo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encontrar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enfriamiento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(o “Cool Zones”)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cercanos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Dialoguen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7543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¿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tan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cerca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enfriamiento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	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cercano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</a:p>
          <a:p>
            <a:pPr marL="7543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¿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tan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fácil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difícil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sería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las personas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</a:t>
            </a:r>
            <a:b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llegar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allí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</a:p>
          <a:p>
            <a:pPr marL="7543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¿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Creen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irían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allí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y/o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compartirían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esto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</a:t>
            </a:r>
            <a:b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información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otra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persona (¿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no)?</a:t>
            </a:r>
            <a:endParaRPr sz="2600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6" y="1103158"/>
            <a:ext cx="12201525" cy="6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371475" y="1204758"/>
            <a:ext cx="11220450" cy="56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Aprender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tres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claves para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prevenir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5143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161C"/>
              </a:buClr>
              <a:buSzPts val="2816"/>
              <a:buFont typeface="Arial"/>
              <a:buAutoNum type="arabicPeriod"/>
            </a:pPr>
            <a:r>
              <a:rPr lang="en-US" sz="3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3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informados</a:t>
            </a:r>
            <a:endParaRPr lang="en-US" sz="3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161C"/>
              </a:buClr>
              <a:buSzPts val="2816"/>
              <a:buFont typeface="Arial"/>
              <a:buAutoNum type="arabicPeriod"/>
            </a:pPr>
            <a:r>
              <a:rPr lang="en-US" sz="3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3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hidratados</a:t>
            </a:r>
            <a:endParaRPr lang="en-US" sz="3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161C"/>
              </a:buClr>
              <a:buSzPts val="2816"/>
              <a:buFont typeface="Arial"/>
              <a:buAutoNum type="arabicPeriod"/>
            </a:pPr>
            <a:r>
              <a:rPr lang="en-US" sz="3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3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refrescados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1" indent="-347472" algn="l" rtl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</a:pP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OBJETIVOS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7112"/>
            <a:ext cx="1875598" cy="18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535259" y="37708"/>
            <a:ext cx="10818541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REFRESCADOS: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41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1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llegar</a:t>
            </a:r>
            <a:endParaRPr sz="4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535259" y="1232176"/>
            <a:ext cx="8332516" cy="549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viajan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auto:</a:t>
            </a:r>
            <a:endParaRPr sz="2800" dirty="0"/>
          </a:p>
          <a:p>
            <a:pPr marL="484632" marR="0" lvl="1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Minimicen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tiempo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sentado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autos calientes (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ponga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	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toalla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asiento para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evitar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quemaduras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b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No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dejen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niños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mascotas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coches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calientes</a:t>
            </a:r>
          </a:p>
          <a:p>
            <a:pPr marL="484632" marR="0" lvl="1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(¡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Recuerden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revisar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asiento de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atrás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!)</a:t>
            </a:r>
            <a:b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Usen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sombrillas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ventanas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cuando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estén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	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estacionados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usan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transporte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sz="2800" dirty="0"/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Busquen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ruta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sombreada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hasta la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parada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autobús</a:t>
            </a:r>
            <a:b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Consideren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usar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sombrilla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darles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sombra o un </a:t>
            </a:r>
            <a:b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ventilador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mano</a:t>
            </a:r>
            <a:b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Recuerden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llevar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agua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extra (¡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lo que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necesitan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!)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95970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546410" y="0"/>
            <a:ext cx="1154818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¿QUÉ HAY DE CUIDAR A LOS DEMÁS?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546410" y="1838362"/>
            <a:ext cx="7921315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¡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Compartan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lo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saben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!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Correr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voz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excelente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manera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difundir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conciencia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prevención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y las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recomendaciones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hidratados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refrescados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¡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Estén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atentos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sus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vecinos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seres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queridos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!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Cuando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afuera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hagan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llamada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pasen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asegurarse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las personas que les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importan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mantengan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informadas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hidratadas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refrescadas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535259" y="37708"/>
            <a:ext cx="10818541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CONSEJOS PARA PROTEGER A SUS MASCOTAS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535260" y="1389241"/>
            <a:ext cx="863104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Toquen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suelo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demasiado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sus manos,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</a:t>
            </a: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demasiado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caliente para sus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mascotas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Limiten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ejercicio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vayan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mañana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noche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cuando</a:t>
            </a: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fresco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Traigan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agua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suficiente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ustedes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sus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mascotas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Manténganlos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refrescados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adentro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., usar un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chaleco</a:t>
            </a: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refrigerante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 y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afuera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proporcionar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sombra)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Tengan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cuidado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perros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mayores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con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sobrepeso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sobrecalentarse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rápidamente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Tengan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cuenta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humedad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también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afecta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las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mascotas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Estén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preparados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Tenga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plan para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perro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durante</a:t>
            </a: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apagón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none" strike="noStrike" cap="none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Recuerden</a:t>
            </a:r>
            <a:r>
              <a:rPr lang="en-US" sz="2400" b="1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nunca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dejen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sus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mascotas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auto: ¡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abrir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ventana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poco no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ayuda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día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caluroso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0"/>
          <p:cNvSpPr txBox="1"/>
          <p:nvPr/>
        </p:nvSpPr>
        <p:spPr>
          <a:xfrm>
            <a:off x="5141197" y="672023"/>
            <a:ext cx="6606936" cy="551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Hay 3 claves para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prevenir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sz="2800"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400" b="1" u="none" strike="noStrike" cap="none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2400" b="1" u="none" strike="noStrike" cap="none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informados</a:t>
            </a:r>
            <a:r>
              <a:rPr lang="en-US" sz="2400" b="1" u="none" strike="noStrike" cap="none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NWS (sitio web y redes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sociales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aplicaciones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comunicación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locales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conexión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demás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correr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voz</a:t>
            </a:r>
            <a:endParaRPr sz="2400" u="none" strike="noStrike" cap="none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400" b="1" u="none" strike="noStrike" cap="none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2400" b="1" u="none" strike="noStrike" cap="none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hidratados</a:t>
            </a:r>
            <a:r>
              <a:rPr lang="en-US" sz="2400" b="1" u="none" strike="noStrike" cap="none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Solo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agua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bebidas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deportivas</a:t>
            </a:r>
            <a:endParaRPr sz="2400" u="none" strike="noStrike" cap="none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400" b="1" u="none" strike="noStrike" cap="none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sz="2400" b="1" u="none" strike="noStrike" cap="none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b="1" u="none" strike="noStrike" cap="none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refrescados</a:t>
            </a:r>
            <a:r>
              <a:rPr lang="en-US" sz="2400" b="1" u="none" strike="noStrike" cap="none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ponerse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dónde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llegar</a:t>
            </a:r>
            <a:endParaRPr sz="2400" u="none" strike="noStrike" cap="none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1143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Recuerden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días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calurosos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también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importante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cuidar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demás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a las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mascotas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sz="2800" dirty="0"/>
          </a:p>
          <a:p>
            <a:pPr marL="4572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u="none" strike="noStrike" cap="none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4400" b="1" u="none" strike="noStrike" cap="none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RESUMEN</a:t>
            </a:r>
            <a:endParaRPr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0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1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7938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INICIADOR DE CONVERSACIÓN</a:t>
            </a:r>
            <a:endParaRPr b="1" dirty="0">
              <a:solidFill>
                <a:srgbClr val="FFFFFF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¿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Cuáles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son 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algunas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maneras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de 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mantenerse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informados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sobre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el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calor</a:t>
            </a:r>
            <a:r>
              <a:rPr lang="en-US" sz="40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?</a:t>
            </a:r>
            <a:endParaRPr sz="4000" dirty="0"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556181" y="-3082"/>
            <a:ext cx="10797619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INFORMADOS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556181" y="1314450"/>
            <a:ext cx="10207069" cy="554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primera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clave para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prevenir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causadas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es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informados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clima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Conexión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Servicio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Meteorológico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Nacional (NWS)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Inscribirse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recibir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alertas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AlertSanDiego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Descargar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aplicaciones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SD Emergency App)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Sintonizarse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comunicación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locales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Conectarse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demás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correr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voz</a:t>
            </a:r>
            <a:endParaRPr dirty="0"/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¿Y las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aplicaciones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meteorológicas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  <a:endParaRPr sz="2800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882" y="1137321"/>
            <a:ext cx="7844118" cy="572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565608" y="1825625"/>
            <a:ext cx="80068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Servicio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Meteorológico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Nacional (NWS) es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agencia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gobierno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federal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Estados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Unidos que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proporciona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pronósticos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meteorológicos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seguridad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incluido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NWS es MUY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línea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redes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sociales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Conéctense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prepárense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ellos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Sitio web: </a:t>
            </a:r>
            <a:r>
              <a:rPr lang="en-US" u="sng" dirty="0">
                <a:solidFill>
                  <a:schemeClr val="hlink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  <a:hlinkClick r:id="rId4"/>
              </a:rPr>
              <a:t>www.weather.gov/sgx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Facebook: </a:t>
            </a:r>
            <a:r>
              <a:rPr lang="en-US" u="sng" dirty="0">
                <a:solidFill>
                  <a:schemeClr val="hlink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  <a:hlinkClick r:id="rId5"/>
              </a:rPr>
              <a:t>www.facebook.com/NWS/SanDiego/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Twitter: </a:t>
            </a:r>
            <a:r>
              <a:rPr lang="en-US" u="sng" dirty="0">
                <a:solidFill>
                  <a:schemeClr val="hlink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  <a:hlinkClick r:id="rId6"/>
              </a:rPr>
              <a:t>www.twitter.com/NWSSanDiego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endParaRPr dirty="0"/>
          </a:p>
        </p:txBody>
      </p:sp>
      <p:sp>
        <p:nvSpPr>
          <p:cNvPr id="120" name="Google Shape;120;p9"/>
          <p:cNvSpPr/>
          <p:nvPr/>
        </p:nvSpPr>
        <p:spPr>
          <a:xfrm>
            <a:off x="0" y="-4922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565608" y="-41953"/>
            <a:ext cx="10788192" cy="117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INFORMADOS: NWS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321800"/>
            <a:ext cx="5250327" cy="309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556181" y="0"/>
            <a:ext cx="10797619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INFORMADOS: NWS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556180" y="1386418"/>
            <a:ext cx="5250316" cy="25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NWS a menudo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comunica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información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usando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infografías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mapas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fotos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videos.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hay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algunos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ola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Día del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2022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California:</a:t>
            </a:r>
            <a:endParaRPr dirty="0"/>
          </a:p>
        </p:txBody>
      </p:sp>
      <p:pic>
        <p:nvPicPr>
          <p:cNvPr id="130" name="Google Shape;130;p23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4932" y="3958687"/>
            <a:ext cx="4797502" cy="26985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3"/>
          <p:cNvCxnSpPr/>
          <p:nvPr/>
        </p:nvCxnSpPr>
        <p:spPr>
          <a:xfrm>
            <a:off x="1144494" y="4022833"/>
            <a:ext cx="0" cy="228900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32" name="Google Shape;132;p23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3819" y="4022832"/>
            <a:ext cx="4379985" cy="229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</a:t>
            </a:r>
            <a:endParaRPr b="1"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4235234" y="314604"/>
            <a:ext cx="7213816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¡</a:t>
            </a:r>
            <a:r>
              <a:rPr lang="en-US" b="1" dirty="0" err="1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Conectémonos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NWS! </a:t>
            </a:r>
            <a:endParaRPr b="1" dirty="0">
              <a:solidFill>
                <a:srgbClr val="C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Encuentren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compañero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divídanse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pequeños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alguien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tenga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inteligente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Visiten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cada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uno de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sitios de NWS:</a:t>
            </a:r>
            <a:endParaRPr dirty="0"/>
          </a:p>
          <a:p>
            <a:pPr marL="6629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2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Sitio web: </a:t>
            </a:r>
            <a:r>
              <a:rPr lang="en-US" sz="22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www.weather.gov</a:t>
            </a:r>
            <a:r>
              <a:rPr lang="en-US" sz="22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sgx</a:t>
            </a:r>
            <a:endParaRPr dirty="0"/>
          </a:p>
          <a:p>
            <a:pPr marL="6629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2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Facebook: </a:t>
            </a:r>
            <a:r>
              <a:rPr lang="en-US" sz="22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www.facebook.com</a:t>
            </a:r>
            <a:r>
              <a:rPr lang="en-US" sz="22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/NWS/</a:t>
            </a:r>
            <a:r>
              <a:rPr lang="en-US" sz="22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SanDiego</a:t>
            </a:r>
            <a:r>
              <a:rPr lang="en-US" sz="22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endParaRPr dirty="0"/>
          </a:p>
          <a:p>
            <a:pPr marL="6629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sz="22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Twitter: </a:t>
            </a:r>
            <a:r>
              <a:rPr lang="en-US" sz="22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www.twitter.com</a:t>
            </a:r>
            <a:r>
              <a:rPr lang="en-US" sz="22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NWSSanDiego</a:t>
            </a:r>
            <a:endParaRPr dirty="0"/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 startAt="3"/>
            </a:pP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Dialoguen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112014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¿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tipo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información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proporciona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NWS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cada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uno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sitios (es la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misma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diferente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)?</a:t>
            </a:r>
          </a:p>
          <a:p>
            <a:pPr marL="112014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¿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tipos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imágenes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utiliza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NWS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cada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uno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sitios (son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iguales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diferentes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)?</a:t>
            </a:r>
          </a:p>
          <a:p>
            <a:pPr marL="112014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¿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Cuál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sitios les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resulta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útil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</a:p>
          <a:p>
            <a:pPr marL="112014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¿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creen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podrían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usar la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información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  <a:endParaRPr sz="2200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546754" y="1"/>
            <a:ext cx="11350605" cy="118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INFORMADOS: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Alertas</a:t>
            </a:r>
            <a:r>
              <a:rPr lang="en-US" sz="43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43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endParaRPr sz="4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1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546754" y="1186542"/>
            <a:ext cx="11140421" cy="567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Inscríbanse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recibir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otras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ReadySanDiego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www.readysandiego.org</a:t>
            </a:r>
            <a:r>
              <a:rPr lang="en-US" sz="2800" u="sng" dirty="0">
                <a:solidFill>
                  <a:srgbClr val="0070C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800" u="sng" dirty="0" err="1">
                <a:solidFill>
                  <a:srgbClr val="0070C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alertsandiego</a:t>
            </a:r>
            <a:r>
              <a:rPr lang="en-US" sz="2800" u="sng" dirty="0">
                <a:solidFill>
                  <a:srgbClr val="0070C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AlertSanDiego</a:t>
            </a:r>
            <a:r>
              <a:rPr lang="en-US" sz="2800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endParaRPr dirty="0"/>
          </a:p>
          <a:p>
            <a:pPr marL="475487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Información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entregada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celular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número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VolP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     </a:t>
            </a:r>
          </a:p>
          <a:p>
            <a:pPr marL="475487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correo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electrónico</a:t>
            </a:r>
            <a:b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Los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fijos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listados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no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listados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ya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incluidos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no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necesitan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ser</a:t>
            </a:r>
          </a:p>
          <a:p>
            <a:pPr marL="475487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inscritos</a:t>
            </a:r>
            <a:endParaRPr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AlertSanDiego</a:t>
            </a:r>
            <a:r>
              <a:rPr lang="en-US" sz="2800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para </a:t>
            </a:r>
            <a:r>
              <a:rPr lang="en-US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lenguaje</a:t>
            </a:r>
            <a:r>
              <a:rPr lang="en-US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señas</a:t>
            </a:r>
            <a:r>
              <a:rPr lang="en-US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americano </a:t>
            </a:r>
            <a:r>
              <a:rPr lang="en-US" sz="2800" dirty="0">
                <a:solidFill>
                  <a:srgbClr val="C4161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(ASL): </a:t>
            </a:r>
            <a:endParaRPr dirty="0"/>
          </a:p>
          <a:p>
            <a:pPr marL="475487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Información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ASL,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voz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inglés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entregada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Internet y 	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dispositivos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capacidad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video (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computadoras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celulares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	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inteligentes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tabletas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lectores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braille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inalámbricos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556180" y="0"/>
            <a:ext cx="11290379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MANTENERSE INFORMADOS: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Aplicaciones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4105507" y="1479852"/>
            <a:ext cx="3980985" cy="323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Descarguen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aplicaciones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desde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App Store o Google Play, y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verifiquen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información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.:</a:t>
            </a:r>
            <a:endParaRPr dirty="0"/>
          </a:p>
        </p:txBody>
      </p:sp>
      <p:pic>
        <p:nvPicPr>
          <p:cNvPr id="156" name="Google Shape;156;p26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79852"/>
            <a:ext cx="2461509" cy="50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 descr="Diagra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290" y="1459178"/>
            <a:ext cx="2563528" cy="502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3452112" y="5070371"/>
            <a:ext cx="19536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Aplicación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SD Emergency</a:t>
            </a:r>
            <a:endParaRPr dirty="0"/>
          </a:p>
        </p:txBody>
      </p:sp>
      <p:sp>
        <p:nvSpPr>
          <p:cNvPr id="159" name="Google Shape;159;p26"/>
          <p:cNvSpPr txBox="1"/>
          <p:nvPr/>
        </p:nvSpPr>
        <p:spPr>
          <a:xfrm>
            <a:off x="6278378" y="5075683"/>
            <a:ext cx="246150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OSHA-NIOSH </a:t>
            </a:r>
            <a:b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Aplicación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herramienta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seguridad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térmica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6"/>
          <p:cNvSpPr/>
          <p:nvPr/>
        </p:nvSpPr>
        <p:spPr>
          <a:xfrm rot="5400000">
            <a:off x="376988" y="3808854"/>
            <a:ext cx="770022" cy="61189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/>
          <p:nvPr/>
        </p:nvSpPr>
        <p:spPr>
          <a:xfrm rot="5400000">
            <a:off x="8604139" y="3204507"/>
            <a:ext cx="1322060" cy="105056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5FE455-08A8-41DD-A854-8D93051FA310}"/>
</file>

<file path=customXml/itemProps2.xml><?xml version="1.0" encoding="utf-8"?>
<ds:datastoreItem xmlns:ds="http://schemas.openxmlformats.org/officeDocument/2006/customXml" ds:itemID="{6524C1B6-C83E-4CB5-8486-BD0BB61EB2BA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1589</Words>
  <Application>Microsoft Office PowerPoint</Application>
  <PresentationFormat>Widescreen</PresentationFormat>
  <Paragraphs>144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Gill Sans Nova Light</vt:lpstr>
      <vt:lpstr>Noto Sans Symbols</vt:lpstr>
      <vt:lpstr>Quattrocento Sans</vt:lpstr>
      <vt:lpstr>Calibri</vt:lpstr>
      <vt:lpstr>Arial</vt:lpstr>
      <vt:lpstr>Gill Sans MT</vt:lpstr>
      <vt:lpstr>Office Theme</vt:lpstr>
      <vt:lpstr>ENFERMEDADES  POR CALOR: ¿Cómo prevenirlas?</vt:lpstr>
      <vt:lpstr>OBJETIVOS</vt:lpstr>
      <vt:lpstr>INICIADOR DE CONVERSACIÓN</vt:lpstr>
      <vt:lpstr>PowerPoint Presentation</vt:lpstr>
      <vt:lpstr>PowerPoint Presentation</vt:lpstr>
      <vt:lpstr>PowerPoint Presentation</vt:lpstr>
      <vt:lpstr>ACTIVIDAD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POR CALOR: ¿Cómo prevenirlas?</dc:title>
  <dc:creator>Kristin VanderMolen</dc:creator>
  <cp:lastModifiedBy>Kristin VanderMolen</cp:lastModifiedBy>
  <cp:revision>24</cp:revision>
  <dcterms:created xsi:type="dcterms:W3CDTF">2022-10-17T18:27:26Z</dcterms:created>
  <dcterms:modified xsi:type="dcterms:W3CDTF">2023-08-30T20:50:33Z</dcterms:modified>
</cp:coreProperties>
</file>