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Gill Sans MT" panose="020B0502020104020203" pitchFamily="34" charset="0"/>
      <p:regular r:id="rId24"/>
      <p:bold r:id="rId25"/>
      <p:italic r:id="rId26"/>
      <p:boldItalic r:id="rId27"/>
    </p:embeddedFont>
    <p:embeddedFont>
      <p:font typeface="Gill Sans Nova Light" panose="020B0302020104020203" pitchFamily="34" charset="0"/>
      <p:regular r:id="rId28"/>
      <p: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jxEj6mDUFUOmtQGZPIXDtzqm3t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80" d="100"/>
          <a:sy n="80" d="100"/>
        </p:scale>
        <p:origin x="132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customschemas.google.com/relationships/presentationmetadata" Target="metadata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9" name="Google Shape;169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8" name="Google Shape;178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4" name="Google Shape;20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3" name="Google Shape;143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0" name="Google Shape;160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>
            <a:spLocks noGrp="1"/>
          </p:cNvSpPr>
          <p:nvPr>
            <p:ph type="ctrTitle"/>
          </p:nvPr>
        </p:nvSpPr>
        <p:spPr>
          <a:xfrm>
            <a:off x="4038599" y="2075680"/>
            <a:ext cx="7644627" cy="2153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4000" b="1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 DE CALOR:</a:t>
            </a:r>
            <a:br>
              <a:rPr lang="en-US" sz="4000" b="1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54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Cómo</a:t>
            </a:r>
            <a:r>
              <a:rPr lang="en-US" sz="54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54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tomar</a:t>
            </a:r>
            <a:r>
              <a:rPr lang="en-US" sz="54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54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acción</a:t>
            </a:r>
            <a:r>
              <a:rPr lang="en-US" sz="54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54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en</a:t>
            </a:r>
            <a:r>
              <a:rPr lang="en-US" sz="54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54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su</a:t>
            </a:r>
            <a:r>
              <a:rPr lang="en-US" sz="54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54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comunidad</a:t>
            </a:r>
            <a:endParaRPr sz="5400" dirty="0">
              <a:latin typeface="Gill Sans Nova Light" panose="020F0302020204030204" pitchFamily="34" charset="0"/>
              <a:ea typeface="Gill Sans"/>
              <a:cs typeface="Gill Sans Nova Light" panose="020F0302020204030204" pitchFamily="34" charset="0"/>
              <a:sym typeface="Gill Sans"/>
            </a:endParaRPr>
          </a:p>
        </p:txBody>
      </p:sp>
      <p:sp>
        <p:nvSpPr>
          <p:cNvPr id="87" name="Google Shape;87;p1"/>
          <p:cNvSpPr txBox="1">
            <a:spLocks noGrp="1"/>
          </p:cNvSpPr>
          <p:nvPr>
            <p:ph type="subTitle" idx="1"/>
          </p:nvPr>
        </p:nvSpPr>
        <p:spPr>
          <a:xfrm>
            <a:off x="4038598" y="4531949"/>
            <a:ext cx="7644627" cy="1329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SzPts val="2400"/>
              <a:buNone/>
            </a:pPr>
            <a:r>
              <a:rPr lang="en-US" b="1" dirty="0">
                <a:solidFill>
                  <a:srgbClr val="75707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MÓDULO 5</a:t>
            </a:r>
            <a:endParaRPr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7"/>
          <p:cNvSpPr txBox="1"/>
          <p:nvPr/>
        </p:nvSpPr>
        <p:spPr>
          <a:xfrm>
            <a:off x="598714" y="0"/>
            <a:ext cx="11440886" cy="118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PASO 3: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Priorizar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necesidades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oportunidades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identificadas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Google Shape;173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6542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7"/>
          <p:cNvSpPr txBox="1"/>
          <p:nvPr/>
        </p:nvSpPr>
        <p:spPr>
          <a:xfrm>
            <a:off x="598714" y="1287814"/>
            <a:ext cx="6955972" cy="5345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Trabajen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colaboración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priorizar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necesidades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oportunidades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identificadas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b="1" dirty="0"/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¿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características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“frescas"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beneficiarían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la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?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¿La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mayoría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residentes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apoyarían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cambio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?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¿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Quién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alguien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podría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oponerse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al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cambio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y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?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¿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costos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estarían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asociados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hacer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cambio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?</a:t>
            </a:r>
            <a:endParaRPr sz="28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8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8"/>
          <p:cNvSpPr txBox="1"/>
          <p:nvPr/>
        </p:nvSpPr>
        <p:spPr>
          <a:xfrm>
            <a:off x="598714" y="0"/>
            <a:ext cx="11593286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PASO 4: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Crear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 plan de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acción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2" name="Google Shape;182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8"/>
          <p:cNvSpPr txBox="1"/>
          <p:nvPr/>
        </p:nvSpPr>
        <p:spPr>
          <a:xfrm>
            <a:off x="598714" y="1634725"/>
            <a:ext cx="7559766" cy="4585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Creen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 plan de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acción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y/o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mensajes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clave para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compartir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responsables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la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toma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decisiones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b="1"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Definan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grupos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hay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 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Expliquen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características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“fresco" se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necesitan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endParaRPr lang="en-US" sz="26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Propongan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cómo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características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“fresco"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podrían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incluirse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iniciativas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comunitario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actuales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y/o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planificadas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 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Sugieran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nuevos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proyectos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potenciales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podrían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incluir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características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6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26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“fresco"</a:t>
            </a:r>
            <a:endParaRPr sz="26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 txBox="1"/>
          <p:nvPr/>
        </p:nvSpPr>
        <p:spPr>
          <a:xfrm>
            <a:off x="606543" y="1668882"/>
            <a:ext cx="5372916" cy="435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571500" marR="0" lvl="0" indent="-571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Reúnanse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planificadores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del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condado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/locales y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otros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toman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decisiones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presentar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plan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acción</a:t>
            </a:r>
            <a:endParaRPr lang="en-US" sz="28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Transmitan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apoyo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plan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acción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residentes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aliados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interesados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 </a:t>
            </a:r>
          </a:p>
          <a:p>
            <a:pPr marL="571500" marR="0" lvl="0" indent="-571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Sean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persistentes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pacientes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informen</a:t>
            </a:r>
            <a:endParaRPr sz="28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189" name="Google Shape;189;p29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9"/>
          <p:cNvSpPr txBox="1"/>
          <p:nvPr/>
        </p:nvSpPr>
        <p:spPr>
          <a:xfrm>
            <a:off x="598714" y="62958"/>
            <a:ext cx="11440886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PASO 5: ¡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Tomar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acción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!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Google Shape;191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2490020"/>
            <a:ext cx="5489457" cy="308782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9"/>
          <p:cNvSpPr txBox="1"/>
          <p:nvPr/>
        </p:nvSpPr>
        <p:spPr>
          <a:xfrm>
            <a:off x="8840728" y="3138494"/>
            <a:ext cx="2287360" cy="769441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Arial Rounded"/>
                <a:cs typeface="Arial Rounded"/>
                <a:sym typeface="Arial Rounded"/>
              </a:rPr>
              <a:t>TOMAR</a:t>
            </a:r>
            <a:endParaRPr dirty="0"/>
          </a:p>
        </p:txBody>
      </p:sp>
      <p:sp>
        <p:nvSpPr>
          <p:cNvPr id="193" name="Google Shape;193;p29"/>
          <p:cNvSpPr txBox="1"/>
          <p:nvPr/>
        </p:nvSpPr>
        <p:spPr>
          <a:xfrm>
            <a:off x="8507513" y="3973446"/>
            <a:ext cx="2504034" cy="769441"/>
          </a:xfrm>
          <a:prstGeom prst="rect">
            <a:avLst/>
          </a:prstGeom>
          <a:solidFill>
            <a:srgbClr val="C4161C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Arial Rounded"/>
                <a:cs typeface="Arial Rounded"/>
                <a:sym typeface="Arial Rounded"/>
              </a:rPr>
              <a:t>ACCIÓN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0"/>
          <p:cNvSpPr txBox="1">
            <a:spLocks noGrp="1"/>
          </p:cNvSpPr>
          <p:nvPr>
            <p:ph type="title"/>
          </p:nvPr>
        </p:nvSpPr>
        <p:spPr>
          <a:xfrm>
            <a:off x="0" y="1193935"/>
            <a:ext cx="4153546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b="1" dirty="0">
                <a:solidFill>
                  <a:srgbClr val="FFFFFF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ACTIVIDAD</a:t>
            </a:r>
            <a:endParaRPr b="1" dirty="0"/>
          </a:p>
        </p:txBody>
      </p:sp>
      <p:sp>
        <p:nvSpPr>
          <p:cNvPr id="200" name="Google Shape;200;p30"/>
          <p:cNvSpPr txBox="1">
            <a:spLocks noGrp="1"/>
          </p:cNvSpPr>
          <p:nvPr>
            <p:ph type="body" idx="1"/>
          </p:nvPr>
        </p:nvSpPr>
        <p:spPr>
          <a:xfrm>
            <a:off x="4457700" y="319088"/>
            <a:ext cx="6841671" cy="621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14350" lvl="1" indent="-514350" algn="l" rtl="0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4"/>
              </a:buClr>
              <a:buSzPts val="2464"/>
              <a:buFont typeface="Arial"/>
              <a:buAutoNum type="arabicPeriod"/>
            </a:pP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Encuentren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compañero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divídanse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grupos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pequeños</a:t>
            </a:r>
            <a:endParaRPr lang="en-US" sz="28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14350" lvl="1" indent="-514350" algn="l" rtl="0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4"/>
              </a:buClr>
              <a:buSzPts val="2464"/>
              <a:buFont typeface="Arial"/>
              <a:buAutoNum type="arabicPeriod"/>
            </a:pP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Piensen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característica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“fresco” que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beneficiaría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sus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comunidades</a:t>
            </a:r>
            <a:endParaRPr lang="en-US" sz="28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14350" lvl="1" indent="-514350" algn="l" rtl="0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4"/>
              </a:buClr>
              <a:buSzPts val="2464"/>
              <a:buFont typeface="Arial"/>
              <a:buAutoNum type="arabicPeriod"/>
            </a:pP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Hagan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lluvia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ideas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sobre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pasos que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tomarían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abogar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inclusión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esa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característica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“fresco"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sus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comunidades</a:t>
            </a:r>
            <a:endParaRPr dirty="0">
              <a:solidFill>
                <a:schemeClr val="dk1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0"/>
          <p:cNvSpPr txBox="1"/>
          <p:nvPr/>
        </p:nvSpPr>
        <p:spPr>
          <a:xfrm>
            <a:off x="5227278" y="1171927"/>
            <a:ext cx="6332658" cy="4936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Hay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muchas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maneras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comunitario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influir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endParaRPr lang="en-US" sz="28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Char char="•"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También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hay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muchas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maneras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se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cambiar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comunitario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reducir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</a:t>
            </a:r>
          </a:p>
          <a:p>
            <a: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posible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tomar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medidas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sobre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lograr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“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fresco”</a:t>
            </a:r>
            <a:endParaRPr sz="2800" u="none" strike="noStrike" cap="none" dirty="0">
              <a:solidFill>
                <a:schemeClr val="dk1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208" name="Google Shape;208;p10"/>
          <p:cNvSpPr txBox="1"/>
          <p:nvPr/>
        </p:nvSpPr>
        <p:spPr>
          <a:xfrm>
            <a:off x="1171074" y="1396686"/>
            <a:ext cx="3240506" cy="406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4400" b="1" u="none" strike="noStrike" cap="none" dirty="0">
                <a:solidFill>
                  <a:srgbClr val="FFFFFF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RESUMEN</a:t>
            </a:r>
            <a:endParaRPr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"/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texto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aquí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...</a:t>
            </a:r>
            <a:endParaRPr sz="28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214" name="Google Shape;214;p31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1"/>
          <p:cNvSpPr txBox="1"/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 TEXTO AQUÍ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2"/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texto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aquí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...</a:t>
            </a:r>
            <a:endParaRPr sz="28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221" name="Google Shape;221;p32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2"/>
          <p:cNvSpPr txBox="1"/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 TEXTO AQUÍ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3"/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texto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aquí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...</a:t>
            </a:r>
            <a:endParaRPr sz="28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228" name="Google Shape;228;p33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3"/>
          <p:cNvSpPr txBox="1"/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 TEXTO AQUÍ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525" y="597860"/>
            <a:ext cx="12192000" cy="687344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 txBox="1">
            <a:spLocks noGrp="1"/>
          </p:cNvSpPr>
          <p:nvPr>
            <p:ph type="body" idx="1"/>
          </p:nvPr>
        </p:nvSpPr>
        <p:spPr>
          <a:xfrm>
            <a:off x="838200" y="1204758"/>
            <a:ext cx="9900920" cy="565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14350" lvl="1" indent="-51435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2816"/>
              <a:buFont typeface="Arial"/>
              <a:buAutoNum type="arabicPeriod"/>
            </a:pP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Comprender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cómo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comunitario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influir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endParaRPr lang="en-US" sz="32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14350" lvl="1" indent="-51435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2816"/>
              <a:buFont typeface="Arial"/>
              <a:buAutoNum type="arabicPeriod"/>
            </a:pP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Comprender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cómo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cambios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la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reducir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endParaRPr lang="en-US" sz="32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14350" lvl="1" indent="-51435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2816"/>
              <a:buFont typeface="Arial"/>
              <a:buAutoNum type="arabicPeriod"/>
            </a:pP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Pensar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formas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tomar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medidas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torno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al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endParaRPr dirty="0">
              <a:solidFill>
                <a:schemeClr val="dk1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-9525" y="-20783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C4161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 txBox="1">
            <a:spLocks noGrp="1"/>
          </p:cNvSpPr>
          <p:nvPr>
            <p:ph type="title"/>
          </p:nvPr>
        </p:nvSpPr>
        <p:spPr>
          <a:xfrm>
            <a:off x="1620982" y="67408"/>
            <a:ext cx="9732818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b="1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OBJETIVOS</a:t>
            </a:r>
            <a:endParaRPr b="1" dirty="0">
              <a:solidFill>
                <a:schemeClr val="lt1"/>
              </a:solidFill>
            </a:endParaRPr>
          </a:p>
        </p:txBody>
      </p:sp>
      <p:pic>
        <p:nvPicPr>
          <p:cNvPr id="96" name="Google Shape;96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365310"/>
            <a:ext cx="1875598" cy="1875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6"/>
          <p:cNvSpPr txBox="1">
            <a:spLocks noGrp="1"/>
          </p:cNvSpPr>
          <p:nvPr>
            <p:ph type="title"/>
          </p:nvPr>
        </p:nvSpPr>
        <p:spPr>
          <a:xfrm>
            <a:off x="0" y="1193935"/>
            <a:ext cx="4153546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>
                <a:solidFill>
                  <a:srgbClr val="FFFFFF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ACTIVIDAD</a:t>
            </a:r>
            <a:endParaRPr dirty="0"/>
          </a:p>
        </p:txBody>
      </p:sp>
      <p:sp>
        <p:nvSpPr>
          <p:cNvPr id="103" name="Google Shape;103;p6"/>
          <p:cNvSpPr txBox="1">
            <a:spLocks noGrp="1"/>
          </p:cNvSpPr>
          <p:nvPr>
            <p:ph type="body" idx="1"/>
          </p:nvPr>
        </p:nvSpPr>
        <p:spPr>
          <a:xfrm>
            <a:off x="4711484" y="319088"/>
            <a:ext cx="6922351" cy="621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14350" lvl="1" indent="-5143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464"/>
              <a:buFont typeface="Arial"/>
              <a:buAutoNum type="arabicPeriod"/>
            </a:pP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Encuentren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compañero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divídanse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grupos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pequeños</a:t>
            </a:r>
            <a:endParaRPr lang="en-US" sz="28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14350" lvl="1" indent="-5143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464"/>
              <a:buFont typeface="Arial"/>
              <a:buAutoNum type="arabicPeriod"/>
            </a:pP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Les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mostraremos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diapositiva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escena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al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aire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libre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endParaRPr lang="en-US" sz="28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14350" lvl="1" indent="-5143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464"/>
              <a:buFont typeface="Arial"/>
              <a:buAutoNum type="arabicPeriod"/>
            </a:pPr>
            <a:r>
              <a:rPr lang="en-US" sz="28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Dialoguen</a:t>
            </a:r>
            <a:r>
              <a:rPr lang="en-US" sz="28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dirty="0"/>
          </a:p>
          <a:p>
            <a:pPr marL="822960" lvl="0" indent="-3429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¿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Cómo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creen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actual de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esa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influye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?</a:t>
            </a:r>
          </a:p>
          <a:p>
            <a:pPr marL="822960" lvl="0" indent="-3429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¿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Cómo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creen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se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podría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cambiar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actual de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esa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reducir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4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?</a:t>
            </a:r>
            <a:endParaRPr sz="2400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8"/>
          <p:cNvSpPr txBox="1"/>
          <p:nvPr/>
        </p:nvSpPr>
        <p:spPr>
          <a:xfrm>
            <a:off x="598714" y="251254"/>
            <a:ext cx="11275785" cy="792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¿CÓMO INFLUYE EL DISEÑO DE ESTA COMUNIDAD EN EL RIESGO DE CALOR?</a:t>
            </a:r>
            <a:endParaRPr sz="4400" b="1" u="none" strike="noStrike" cap="none" dirty="0">
              <a:solidFill>
                <a:srgbClr val="8B23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pic>
        <p:nvPicPr>
          <p:cNvPr id="110" name="Google Shape;110;p8" descr="A group of people walking a dog and a person with a do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86541"/>
            <a:ext cx="12192000" cy="57528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9"/>
          <p:cNvSpPr txBox="1"/>
          <p:nvPr/>
        </p:nvSpPr>
        <p:spPr>
          <a:xfrm>
            <a:off x="609600" y="207710"/>
            <a:ext cx="11559706" cy="792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CAMBIAR EL DISEÑO DE LA COMUNIDAD </a:t>
            </a:r>
            <a:br>
              <a:rPr lang="en-US" sz="40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40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PARA REDUCIR EL RIESGO DE CALOR</a:t>
            </a:r>
            <a:endParaRPr sz="4400" b="1" u="none" strike="noStrike" cap="none" dirty="0">
              <a:solidFill>
                <a:srgbClr val="8B23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AA5C4F-87D3-4A03-4A5B-E794186E3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86542"/>
            <a:ext cx="12192000" cy="574765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3"/>
          <p:cNvSpPr txBox="1"/>
          <p:nvPr/>
        </p:nvSpPr>
        <p:spPr>
          <a:xfrm>
            <a:off x="609600" y="0"/>
            <a:ext cx="114300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6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TOMAR MEDIDAS SOBRE EL RIESGO DE CALOR: </a:t>
            </a:r>
            <a:br>
              <a:rPr lang="en-US" sz="36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36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 </a:t>
            </a:r>
            <a:r>
              <a:rPr lang="en-US" sz="36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36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6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importan</a:t>
            </a:r>
            <a:r>
              <a:rPr lang="en-US" sz="36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  <a:r>
              <a:rPr lang="en-US" sz="36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soluciones</a:t>
            </a:r>
            <a:r>
              <a:rPr lang="en-US" sz="36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sz="36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nivel</a:t>
            </a:r>
            <a:r>
              <a:rPr lang="en-US" sz="36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6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comunitario</a:t>
            </a:r>
            <a:endParaRPr sz="36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3"/>
          <p:cNvSpPr txBox="1"/>
          <p:nvPr/>
        </p:nvSpPr>
        <p:spPr>
          <a:xfrm>
            <a:off x="358816" y="1655822"/>
            <a:ext cx="6840638" cy="441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Esfuerzo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colectivo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muchas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personas que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actúan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juntas para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reducir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son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poderosas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persona que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actúa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sola.</a:t>
            </a:r>
            <a:endParaRPr dirty="0"/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Incorporar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residentes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encontrar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soluciones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dirty="0"/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–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Empodera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la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b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–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Crea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responsabilidad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aprobación</a:t>
            </a:r>
            <a:b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–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Apoya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cohesión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lo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cual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desarrolla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   </a:t>
            </a:r>
            <a:b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resiliencia</a:t>
            </a:r>
            <a:r>
              <a:rPr lang="en-US" sz="24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comunitaria</a:t>
            </a:r>
            <a:endParaRPr sz="28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4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4"/>
          <p:cNvSpPr txBox="1"/>
          <p:nvPr/>
        </p:nvSpPr>
        <p:spPr>
          <a:xfrm>
            <a:off x="598714" y="0"/>
            <a:ext cx="11440886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6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TOMAR MEDIDAS SOBRE EL RIESGO DE CALOR: </a:t>
            </a:r>
            <a:br>
              <a:rPr lang="en-US" sz="36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36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Desarrollo de </a:t>
            </a:r>
            <a:r>
              <a:rPr lang="en-US" sz="36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proyectos</a:t>
            </a:r>
            <a:r>
              <a:rPr lang="en-US" sz="36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6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comunitarios</a:t>
            </a:r>
            <a:endParaRPr sz="36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" name="Google Shape;147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4"/>
          <p:cNvSpPr txBox="1"/>
          <p:nvPr/>
        </p:nvSpPr>
        <p:spPr>
          <a:xfrm>
            <a:off x="598713" y="1362950"/>
            <a:ext cx="6847115" cy="5262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Hay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diferentes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maneras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tomar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medidas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sobre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a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través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proyectos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comunitarios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</a:t>
            </a:r>
            <a:endParaRPr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Pasos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acción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sz="28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143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Arial"/>
              <a:buAutoNum type="arabicPeriod"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Conectarse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residentes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interesados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aliados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potenciales</a:t>
            </a:r>
            <a:endParaRPr sz="28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143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Arial"/>
              <a:buAutoNum type="arabicPeriod"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Identificar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necesidades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oportunidades</a:t>
            </a:r>
            <a:endParaRPr lang="en-US" sz="28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143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Arial"/>
              <a:buAutoNum type="arabicPeriod"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Priorizar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necesidades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oportunidades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identificadas</a:t>
            </a:r>
            <a:endParaRPr lang="en-US" sz="28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143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Arial"/>
              <a:buAutoNum type="arabicPeriod"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Crear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 plan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acción</a:t>
            </a:r>
            <a:endParaRPr lang="en-US" sz="28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143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Arial"/>
              <a:buAutoNum type="arabicPeriod"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Actuar</a:t>
            </a:r>
            <a:endParaRPr sz="28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5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5"/>
          <p:cNvSpPr txBox="1"/>
          <p:nvPr/>
        </p:nvSpPr>
        <p:spPr>
          <a:xfrm>
            <a:off x="598714" y="17929"/>
            <a:ext cx="11440886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PASO 1: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Conectarse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residentes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interesados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aliados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potenciales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Google Shape;15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5"/>
          <p:cNvSpPr txBox="1"/>
          <p:nvPr/>
        </p:nvSpPr>
        <p:spPr>
          <a:xfrm>
            <a:off x="598714" y="1750162"/>
            <a:ext cx="6836229" cy="4354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Conéctense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residentes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interesados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aliados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potenciales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e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identifiquen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cómo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apoyar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adopción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medidas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sobre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b="1" dirty="0"/>
          </a:p>
          <a:p>
            <a:pPr marL="457200" marR="0" lvl="0" indent="-457200" algn="l" rtl="0">
              <a:lnSpc>
                <a:spcPct val="100000"/>
              </a:lnSpc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¿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Cuáles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son sus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intereses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sobre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la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?</a:t>
            </a:r>
            <a:endParaRPr sz="28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¿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Cuáles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son sus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habilidades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experiencia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?</a:t>
            </a:r>
            <a:endParaRPr sz="28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¿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Cuál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es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disponibilidad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?</a:t>
            </a:r>
            <a:endParaRPr sz="28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6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6"/>
          <p:cNvSpPr txBox="1"/>
          <p:nvPr/>
        </p:nvSpPr>
        <p:spPr>
          <a:xfrm>
            <a:off x="609600" y="17929"/>
            <a:ext cx="114300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PASO 2: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Identificar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necesidades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oportunidades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6"/>
          <p:cNvSpPr txBox="1"/>
          <p:nvPr/>
        </p:nvSpPr>
        <p:spPr>
          <a:xfrm>
            <a:off x="609600" y="1358729"/>
            <a:ext cx="8915400" cy="5345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Trabajen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colaboración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identificar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b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necesidades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oportunidades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b="1" u="none" strike="noStrike" cap="none" dirty="0" err="1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sz="2800" b="1" u="none" strike="noStrike" cap="none" dirty="0">
                <a:solidFill>
                  <a:schemeClr val="accent4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b="1" dirty="0"/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Evalúe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presencia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ausencia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características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“fresco"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endParaRPr lang="en-US" sz="28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Identifiquen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iniciativas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comunitario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estar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planificadas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marcha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y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determinen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incluyen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características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“fresco“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Identifiquen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nuevos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proyectos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potenciales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podrían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incluir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características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“frescos“</a:t>
            </a:r>
          </a:p>
          <a:p>
            <a:pPr marL="457200" marR="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Identifiquen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toman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decisiones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clave que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impulsan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iniciativas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diseño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comunidad</a:t>
            </a:r>
            <a:endParaRPr sz="28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DEBF6ADC104247B3E2B6C7763199BC" ma:contentTypeVersion="16" ma:contentTypeDescription="Create a new document." ma:contentTypeScope="" ma:versionID="a2e878631181b3be5b857df49045c5a8">
  <xsd:schema xmlns:xsd="http://www.w3.org/2001/XMLSchema" xmlns:xs="http://www.w3.org/2001/XMLSchema" xmlns:p="http://schemas.microsoft.com/office/2006/metadata/properties" xmlns:ns2="c6c8f678-ab9e-4f19-89e1-d6e4324e6d53" xmlns:ns3="2d3b1f8b-28e4-49e5-8fb0-80a37a78ab17" targetNamespace="http://schemas.microsoft.com/office/2006/metadata/properties" ma:root="true" ma:fieldsID="b5e70bf8abaa1947c296ed33de3d06f3" ns2:_="" ns3:_="">
    <xsd:import namespace="c6c8f678-ab9e-4f19-89e1-d6e4324e6d53"/>
    <xsd:import namespace="2d3b1f8b-28e4-49e5-8fb0-80a37a78ab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c8f678-ab9e-4f19-89e1-d6e4324e6d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b8cc222-65fd-42cc-aeaa-058f90390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3b1f8b-28e4-49e5-8fb0-80a37a78ab1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c4722d1-7716-4000-92ac-8d132ce25399}" ma:internalName="TaxCatchAll" ma:showField="CatchAllData" ma:web="2d3b1f8b-28e4-49e5-8fb0-80a37a78ab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1D11F8F-F127-45B4-A92C-DBDF80581761}"/>
</file>

<file path=customXml/itemProps2.xml><?xml version="1.0" encoding="utf-8"?>
<ds:datastoreItem xmlns:ds="http://schemas.openxmlformats.org/officeDocument/2006/customXml" ds:itemID="{6C79BCFC-83F5-4162-A537-6E367983CCD5}"/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778</Words>
  <Application>Microsoft Office PowerPoint</Application>
  <PresentationFormat>Widescreen</PresentationFormat>
  <Paragraphs>76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Gill Sans Nova Light</vt:lpstr>
      <vt:lpstr>Calibri</vt:lpstr>
      <vt:lpstr>Arial</vt:lpstr>
      <vt:lpstr>Gill Sans MT</vt:lpstr>
      <vt:lpstr>Office Theme</vt:lpstr>
      <vt:lpstr>RIESGO DE CALOR: Cómo tomar acción en su comunidad</vt:lpstr>
      <vt:lpstr>OBJETIVOS</vt:lpstr>
      <vt:lpstr>ACTIVIDAD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ACTIVIDAD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RIESGO DE CALOR: Cómo tomar acción en su comunidad</dc:title>
  <dc:creator>Kristin VanderMolen</dc:creator>
  <cp:lastModifiedBy>Kristin VanderMolen</cp:lastModifiedBy>
  <cp:revision>17</cp:revision>
  <dcterms:created xsi:type="dcterms:W3CDTF">2022-10-17T18:27:26Z</dcterms:created>
  <dcterms:modified xsi:type="dcterms:W3CDTF">2023-08-30T17:53:13Z</dcterms:modified>
</cp:coreProperties>
</file>