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Gill Sans Nova Light" panose="020B0302020104020203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xEj6mDUFUOmtQGZPIXDtzqm3t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13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4038599" y="2075680"/>
            <a:ext cx="7644627" cy="215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 DE CALOR:</a:t>
            </a:r>
            <a:br>
              <a:rPr lang="en-US" sz="4000" b="1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Cómo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tomar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acción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en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su</a:t>
            </a:r>
            <a:r>
              <a:rPr lang="en-US" sz="5400" dirty="0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 </a:t>
            </a:r>
            <a:r>
              <a:rPr lang="en-US" sz="5400" dirty="0" err="1">
                <a:latin typeface="Gill Sans Nova Light" panose="020F0302020204030204" pitchFamily="34" charset="0"/>
                <a:ea typeface="Gill Sans"/>
                <a:cs typeface="Gill Sans Nova Light" panose="020F0302020204030204" pitchFamily="34" charset="0"/>
                <a:sym typeface="Gill Sans"/>
              </a:rPr>
              <a:t>comunidad</a:t>
            </a:r>
            <a:endParaRPr sz="5400" dirty="0">
              <a:latin typeface="Gill Sans Nova Light" panose="020F0302020204030204" pitchFamily="34" charset="0"/>
              <a:ea typeface="Gill Sans"/>
              <a:cs typeface="Gill Sans Nova Light" panose="020F0302020204030204" pitchFamily="34" charset="0"/>
              <a:sym typeface="Gill Sans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4038598" y="4531949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b="1" dirty="0">
                <a:solidFill>
                  <a:srgbClr val="75707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MÓDULO 5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598714" y="0"/>
            <a:ext cx="11440886" cy="118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PASO 3: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Priorizar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necesidades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oportunidades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identificadas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2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598714" y="1287814"/>
            <a:ext cx="6955972" cy="534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colaboración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priorizar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necesidades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oportunidades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identificadas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b="1"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“frescas"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beneficiarían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mayoría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residentes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apoyarían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Quién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alguien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podría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oponerse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costos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estarían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asociados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hacer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598714" y="0"/>
            <a:ext cx="115932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PASO 4: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Crear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plan de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598714" y="1634725"/>
            <a:ext cx="7559766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plan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y/o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mensajes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clave para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compartir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responsables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decisiones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Definan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hay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Expliquen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“fresco" se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necesitan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endParaRPr lang="en-US" sz="26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Propongan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“fresco"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podrían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incluirse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iniciativas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actuales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y/o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planificadas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Sugieran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nuevos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proyectos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potenciales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podrían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incluir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6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6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“fresco"</a:t>
            </a:r>
            <a:endParaRPr sz="26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606543" y="1668882"/>
            <a:ext cx="5372916" cy="43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Reúnanse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planificadores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del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condado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/locales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otros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toman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decisiones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presentar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plan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Transmitan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apoyo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plan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residentes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aliados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interesados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 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Sean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persistentes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pacientes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informen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598714" y="62958"/>
            <a:ext cx="11440886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PASO 5: ¡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!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490020"/>
            <a:ext cx="5489457" cy="30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8840728" y="3138494"/>
            <a:ext cx="2287360" cy="76944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Arial Rounded"/>
                <a:cs typeface="Arial Rounded"/>
                <a:sym typeface="Arial Rounded"/>
              </a:rPr>
              <a:t>TOMAR</a:t>
            </a:r>
            <a:endParaRPr dirty="0"/>
          </a:p>
        </p:txBody>
      </p:sp>
      <p:sp>
        <p:nvSpPr>
          <p:cNvPr id="193" name="Google Shape;193;p29"/>
          <p:cNvSpPr txBox="1"/>
          <p:nvPr/>
        </p:nvSpPr>
        <p:spPr>
          <a:xfrm>
            <a:off x="8507513" y="3973446"/>
            <a:ext cx="2504034" cy="769441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Arial Rounded"/>
                <a:cs typeface="Arial Rounded"/>
                <a:sym typeface="Arial Rounded"/>
              </a:rPr>
              <a:t>ACCIÓN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</a:t>
            </a:r>
            <a:endParaRPr b="1"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4457700" y="319088"/>
            <a:ext cx="6841671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4"/>
              </a:buClr>
              <a:buSzPts val="2464"/>
              <a:buFont typeface="Arial"/>
              <a:buAutoNum type="arabicPeriod"/>
            </a:pP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Encuentren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compañero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divídanse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pequeños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4"/>
              </a:buClr>
              <a:buSzPts val="2464"/>
              <a:buFont typeface="Arial"/>
              <a:buAutoNum type="arabicPeriod"/>
            </a:pP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Piensen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“fresco” que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beneficiaría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sus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comunidades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4"/>
              </a:buClr>
              <a:buSzPts val="2464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Hagan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lluvia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ideas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pasos que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tomarían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abogar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inclusión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“fresco"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sus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comunidades</a:t>
            </a:r>
            <a:endParaRPr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5227278" y="1171927"/>
            <a:ext cx="6332658" cy="493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muchas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maneras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influir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También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hay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muchas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maneras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se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reducir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posible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medidas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lograr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“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fresco”</a:t>
            </a:r>
            <a:endParaRPr sz="2800" u="none" strike="noStrike" cap="none"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4400" b="1" u="none" strike="noStrike" cap="none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RESUMEN</a:t>
            </a:r>
            <a:endParaRPr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texto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aquí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...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 TEXTO AQUÍ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" y="597860"/>
            <a:ext cx="12192000" cy="68734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204758"/>
            <a:ext cx="990092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16"/>
              <a:buFont typeface="Arial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Comprender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influir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lang="en-US" sz="3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16"/>
              <a:buFont typeface="Arial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Comprender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cambios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reducir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endParaRPr lang="en-US" sz="32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16"/>
              <a:buFont typeface="Arial"/>
              <a:buAutoNum type="arabicPeriod"/>
            </a:pP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Pensar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formas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medidas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torno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32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endParaRPr dirty="0">
              <a:solidFill>
                <a:schemeClr val="dk1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-9525" y="-20783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C416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620982" y="67408"/>
            <a:ext cx="9732818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OBJETIVOS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65310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0" y="1193935"/>
            <a:ext cx="4153546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solidFill>
                  <a:srgbClr val="FFFFFF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ACTIVIDAD</a:t>
            </a:r>
            <a:endParaRPr dirty="0"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4711484" y="319088"/>
            <a:ext cx="6922351" cy="621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464"/>
              <a:buFont typeface="Arial"/>
              <a:buAutoNum type="arabicPeriod"/>
            </a:pP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Encuentren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compañero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divídanse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grupos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pequeños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464"/>
              <a:buFont typeface="Arial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Les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mostraremos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diapositiva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escena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al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aire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libre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lvl="1" indent="-514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464"/>
              <a:buFont typeface="Arial"/>
              <a:buAutoNum type="arabicPeriod"/>
            </a:pPr>
            <a:r>
              <a:rPr lang="en-US" sz="2800" dirty="0" err="1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Dialoguen</a:t>
            </a:r>
            <a:r>
              <a:rPr lang="en-US" sz="2800" dirty="0">
                <a:solidFill>
                  <a:schemeClr val="dk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82296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actual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influye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</a:p>
          <a:p>
            <a:pPr marL="82296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creen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se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podría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cambiar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actual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reducir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400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598714" y="251254"/>
            <a:ext cx="11275785" cy="79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¿CÓMO INFLUYE EL DISEÑO DE ESTA COMUNIDAD EN EL RIESGO DE CALOR?</a:t>
            </a:r>
            <a:endParaRPr sz="4400" b="1" u="none" strike="noStrike" cap="none" dirty="0">
              <a:solidFill>
                <a:srgbClr val="8B23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pic>
        <p:nvPicPr>
          <p:cNvPr id="110" name="Google Shape;110;p8" descr="A group of people walking a dog and a person with a do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6541"/>
            <a:ext cx="12192000" cy="5752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 txBox="1"/>
          <p:nvPr/>
        </p:nvSpPr>
        <p:spPr>
          <a:xfrm>
            <a:off x="609600" y="207710"/>
            <a:ext cx="11559706" cy="79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CAMBIAR EL DISEÑO DE LA COMUNIDAD </a:t>
            </a:r>
            <a:br>
              <a:rPr lang="en-US" sz="40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40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PARA REDUCIR EL RIESGO DE CALOR</a:t>
            </a:r>
            <a:endParaRPr sz="4400" b="1" u="none" strike="noStrike" cap="none" dirty="0">
              <a:solidFill>
                <a:srgbClr val="8B23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A5C4F-87D3-4A03-4A5B-E794186E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542"/>
            <a:ext cx="12192000" cy="57476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609600" y="0"/>
            <a:ext cx="114300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 MEDIDAS SOBRE EL RIESGO DE CALOR: </a:t>
            </a:r>
            <a:b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qué</a:t>
            </a: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importan</a:t>
            </a: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soluciones</a:t>
            </a: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nivel</a:t>
            </a: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</a:t>
            </a:r>
            <a:endParaRPr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358816" y="1655822"/>
            <a:ext cx="6840638" cy="441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Esfuerzo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colectivo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muchas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personas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actúan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juntas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reducir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más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poderosas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persona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actúa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sola.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Incorporar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residentes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encontrar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soluciones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–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Empodera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la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b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–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responsabilidad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aprobación</a:t>
            </a:r>
            <a:b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–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Apoya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cohesión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lo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cual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desarrolla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   </a:t>
            </a:r>
            <a:b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 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resiliencia</a:t>
            </a:r>
            <a:r>
              <a:rPr lang="en-US" sz="24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4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comunitaria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98714" y="0"/>
            <a:ext cx="114408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 MEDIDAS SOBRE EL RIESGO DE CALOR: </a:t>
            </a:r>
            <a:b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Desarrollo de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proyectos</a:t>
            </a:r>
            <a:r>
              <a:rPr lang="en-US" sz="36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36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comunitarios</a:t>
            </a:r>
            <a:endParaRPr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598713" y="1362950"/>
            <a:ext cx="6847115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Hay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diferentes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maneras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tomar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medidas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a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través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proyectos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.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Pasos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AutoNum type="arabicPeriod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Conectarse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residentes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interesados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aliados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potenciales</a:t>
            </a:r>
            <a:endParaRPr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AutoNum type="arabicPeriod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Identificar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necesidades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oportunidades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AutoNum type="arabicPeriod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Priorizar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necesidades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oportunidades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identificadas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AutoNum type="arabicPeriod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Crear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un plan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acción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AutoNum type="arabicPeriod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Actuar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598714" y="17929"/>
            <a:ext cx="114408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PASO 1: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Conectarse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residentes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interesados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aliados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potenciales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598714" y="1750162"/>
            <a:ext cx="6836229" cy="43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Conéctense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con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residentes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interesados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aliados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potenciales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identifiquen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cómo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apoyar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adopción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medidas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b="1" dirty="0"/>
          </a:p>
          <a:p>
            <a:pPr marL="457200" marR="0" lvl="0" indent="-4572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Cuáles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son sus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intereses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sobre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riesgo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calor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Cuáles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son sus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habilidades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experiencia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¿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Cuál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es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disponibilidad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?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609600" y="17929"/>
            <a:ext cx="114300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PASO 2: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Identificar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necesidades</a:t>
            </a:r>
            <a:r>
              <a:rPr lang="en-US" sz="4400" b="1" u="none" strike="noStrike" cap="none" dirty="0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4400" b="1" u="none" strike="noStrike" cap="none" dirty="0" err="1">
                <a:solidFill>
                  <a:schemeClr val="lt1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oportunidades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609600" y="1358729"/>
            <a:ext cx="8915400" cy="534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Trabajen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colaboración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para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identificar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b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</a:b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necesidades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y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oportunidades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por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b="1" u="none" strike="noStrike" cap="none" dirty="0" err="1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ejemplo</a:t>
            </a:r>
            <a:r>
              <a:rPr lang="en-US" sz="2800" b="1" u="none" strike="noStrike" cap="none" dirty="0">
                <a:solidFill>
                  <a:schemeClr val="accent4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:</a:t>
            </a:r>
            <a:endParaRPr b="1" dirty="0"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Evalúe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presencia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/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ausencia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“fresco"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endParaRPr lang="en-US" sz="2800" dirty="0"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Identifiquen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iniciativas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comunitario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pueden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estar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planificadas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o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marcha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, y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determinen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si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incluyen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“fresco“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Identifiquen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nuevos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proyectos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potenciales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podrían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incluir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características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“frescos“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Identifiquen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a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los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que toman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decisiones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clave que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impulsan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las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iniciativas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de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diseño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en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su</a:t>
            </a:r>
            <a:r>
              <a:rPr lang="en-US" sz="2800" u="none" strike="noStrike" cap="none" dirty="0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lang="en-US" sz="2800" u="none" strike="noStrike" cap="none" dirty="0" err="1">
                <a:solidFill>
                  <a:srgbClr val="000000"/>
                </a:solidFill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comunidad</a:t>
            </a:r>
            <a:endParaRPr sz="2800" u="none" strike="noStrike" cap="none" dirty="0">
              <a:solidFill>
                <a:srgbClr val="000000"/>
              </a:solidFill>
              <a:latin typeface="Gill Sans MT" panose="020B0502020104020203" pitchFamily="34" charset="77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D11F8F-F127-45B4-A92C-DBDF80581761}"/>
</file>

<file path=customXml/itemProps2.xml><?xml version="1.0" encoding="utf-8"?>
<ds:datastoreItem xmlns:ds="http://schemas.openxmlformats.org/officeDocument/2006/customXml" ds:itemID="{6C79BCFC-83F5-4162-A537-6E367983CCD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778</Words>
  <Application>Microsoft Office PowerPoint</Application>
  <PresentationFormat>Widescreen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Gill Sans Nova Light</vt:lpstr>
      <vt:lpstr>Calibri</vt:lpstr>
      <vt:lpstr>Arial</vt:lpstr>
      <vt:lpstr>Gill Sans MT</vt:lpstr>
      <vt:lpstr>Office Theme</vt:lpstr>
      <vt:lpstr>RIESGO DE CALOR: Cómo tomar acción en su comunidad</vt:lpstr>
      <vt:lpstr>OBJETIVOS</vt:lpstr>
      <vt:lpstr>ACTIVIDAD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ACTIVIDAD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 DE CALOR: Cómo tomar acción en su comunidad</dc:title>
  <dc:creator>Kristin VanderMolen</dc:creator>
  <cp:lastModifiedBy>Kristin VanderMolen</cp:lastModifiedBy>
  <cp:revision>17</cp:revision>
  <dcterms:created xsi:type="dcterms:W3CDTF">2022-10-17T18:27:26Z</dcterms:created>
  <dcterms:modified xsi:type="dcterms:W3CDTF">2023-08-30T17:53:13Z</dcterms:modified>
</cp:coreProperties>
</file>