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9.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3.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448" r:id="rId3"/>
    <p:sldId id="449" r:id="rId4"/>
    <p:sldId id="450" r:id="rId5"/>
    <p:sldId id="451" r:id="rId6"/>
    <p:sldId id="452" r:id="rId7"/>
    <p:sldId id="453" r:id="rId8"/>
    <p:sldId id="454" r:id="rId9"/>
    <p:sldId id="456" r:id="rId10"/>
    <p:sldId id="455" r:id="rId11"/>
    <p:sldId id="457" r:id="rId12"/>
    <p:sldId id="458" r:id="rId13"/>
    <p:sldId id="459" r:id="rId14"/>
    <p:sldId id="462" r:id="rId15"/>
    <p:sldId id="460" r:id="rId16"/>
    <p:sldId id="461" r:id="rId17"/>
    <p:sldId id="463" r:id="rId18"/>
    <p:sldId id="464" r:id="rId19"/>
    <p:sldId id="465" r:id="rId20"/>
    <p:sldId id="466" r:id="rId21"/>
    <p:sldId id="467" r:id="rId22"/>
    <p:sldId id="468" r:id="rId23"/>
    <p:sldId id="469" r:id="rId24"/>
    <p:sldId id="470" r:id="rId25"/>
    <p:sldId id="471" r:id="rId26"/>
    <p:sldId id="472" r:id="rId27"/>
    <p:sldId id="473" r:id="rId28"/>
    <p:sldId id="474" r:id="rId29"/>
    <p:sldId id="475" r:id="rId30"/>
    <p:sldId id="476" r:id="rId31"/>
    <p:sldId id="477" r:id="rId32"/>
    <p:sldId id="478" r:id="rId33"/>
    <p:sldId id="480" r:id="rId34"/>
    <p:sldId id="479" r:id="rId35"/>
    <p:sldId id="481" r:id="rId36"/>
    <p:sldId id="482" r:id="rId37"/>
    <p:sldId id="483" r:id="rId38"/>
    <p:sldId id="484" r:id="rId39"/>
    <p:sldId id="485" r:id="rId40"/>
    <p:sldId id="487" r:id="rId41"/>
    <p:sldId id="489"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8E23"/>
    <a:srgbClr val="132B4A"/>
    <a:srgbClr val="CD0920"/>
    <a:srgbClr val="18153A"/>
    <a:srgbClr val="C0587C"/>
    <a:srgbClr val="791344"/>
    <a:srgbClr val="108837"/>
    <a:srgbClr val="104C28"/>
    <a:srgbClr val="B5D479"/>
    <a:srgbClr val="FCE7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21" autoAdjust="0"/>
    <p:restoredTop sz="94660"/>
  </p:normalViewPr>
  <p:slideViewPr>
    <p:cSldViewPr snapToGrid="0">
      <p:cViewPr>
        <p:scale>
          <a:sx n="60" d="100"/>
          <a:sy n="60" d="100"/>
        </p:scale>
        <p:origin x="-2898" y="-1440"/>
      </p:cViewPr>
      <p:guideLst>
        <p:guide orient="horz" pos="2987"/>
        <p:guide pos="2581"/>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7119BE-0716-C849-9F65-1ADB66E7AC40}" type="datetimeFigureOut">
              <a:rPr lang="en-US" smtClean="0"/>
              <a:pPr/>
              <a:t>7/6/2012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E9BC6-6C89-8840-A42F-73EABB53CC6A}" type="slidenum">
              <a:rPr lang="en-US" smtClean="0"/>
              <a:pPr/>
              <a:t>‹#›</a:t>
            </a:fld>
            <a:endParaRPr lang="en-US"/>
          </a:p>
        </p:txBody>
      </p:sp>
    </p:spTree>
    <p:extLst>
      <p:ext uri="{BB962C8B-B14F-4D97-AF65-F5344CB8AC3E}">
        <p14:creationId xmlns:p14="http://schemas.microsoft.com/office/powerpoint/2010/main" val="25833148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782064-3D7D-3646-AEB0-A17E09485217}" type="datetimeFigureOut">
              <a:rPr lang="en-US" smtClean="0"/>
              <a:pPr/>
              <a:t>7/6/2012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782064-3D7D-3646-AEB0-A17E09485217}" type="datetimeFigureOut">
              <a:rPr lang="en-US" smtClean="0"/>
              <a:pPr/>
              <a:t>7/6/2012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82064-3D7D-3646-AEB0-A17E09485217}" type="datetimeFigureOut">
              <a:rPr lang="en-US" smtClean="0"/>
              <a:pPr/>
              <a:t>7/6/2012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82064-3D7D-3646-AEB0-A17E09485217}" type="datetimeFigureOut">
              <a:rPr lang="en-US" smtClean="0"/>
              <a:pPr/>
              <a:t>7/6/2012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7/6/2012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7/6/2012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82064-3D7D-3646-AEB0-A17E09485217}" type="datetimeFigureOut">
              <a:rPr lang="en-US" smtClean="0"/>
              <a:pPr/>
              <a:t>7/6/2012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49889-B649-0E4E-B1FA-D10D0E68AB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d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d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df"/><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df"/><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pd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pd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pd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d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LA_Logo.jpg"/>
          <p:cNvPicPr>
            <a:picLocks noChangeAspect="1"/>
          </p:cNvPicPr>
          <p:nvPr/>
        </p:nvPicPr>
        <p:blipFill>
          <a:blip r:embed="rId2"/>
          <a:stretch>
            <a:fillRect/>
          </a:stretch>
        </p:blipFill>
        <p:spPr>
          <a:xfrm>
            <a:off x="1258410" y="787401"/>
            <a:ext cx="6627180" cy="2032004"/>
          </a:xfrm>
          <a:prstGeom prst="rect">
            <a:avLst/>
          </a:prstGeom>
        </p:spPr>
      </p:pic>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1</a:t>
            </a:fld>
            <a:endParaRPr lang="en-US" sz="1125" dirty="0">
              <a:solidFill>
                <a:schemeClr val="tx1"/>
              </a:solidFill>
              <a:latin typeface="Capitals"/>
              <a:cs typeface="Capitals"/>
            </a:endParaRPr>
          </a:p>
        </p:txBody>
      </p:sp>
      <p:grpSp>
        <p:nvGrpSpPr>
          <p:cNvPr id="15" name="Group 14"/>
          <p:cNvGrpSpPr/>
          <p:nvPr/>
        </p:nvGrpSpPr>
        <p:grpSpPr>
          <a:xfrm>
            <a:off x="653081" y="2918537"/>
            <a:ext cx="7837839" cy="3116429"/>
            <a:chOff x="567901" y="2918537"/>
            <a:chExt cx="7837839" cy="3116429"/>
          </a:xfrm>
        </p:grpSpPr>
        <p:sp>
          <p:nvSpPr>
            <p:cNvPr id="14" name="TextBox 13"/>
            <p:cNvSpPr txBox="1"/>
            <p:nvPr/>
          </p:nvSpPr>
          <p:spPr>
            <a:xfrm>
              <a:off x="4405816" y="3303578"/>
              <a:ext cx="3999924" cy="2346346"/>
            </a:xfrm>
            <a:prstGeom prst="rect">
              <a:avLst/>
            </a:prstGeom>
            <a:noFill/>
          </p:spPr>
          <p:txBody>
            <a:bodyPr wrap="none" rtlCol="0" anchor="ctr">
              <a:noAutofit/>
            </a:bodyPr>
            <a:lstStyle/>
            <a:p>
              <a:pPr algn="ctr"/>
              <a:r>
                <a:rPr lang="en-US" sz="2800" spc="600" dirty="0" smtClean="0">
                  <a:latin typeface="Capitals"/>
                  <a:cs typeface="Capitals"/>
                </a:rPr>
                <a:t>SESIÓN CINCO</a:t>
              </a:r>
            </a:p>
            <a:p>
              <a:pPr algn="ctr">
                <a:lnSpc>
                  <a:spcPts val="4300"/>
                </a:lnSpc>
              </a:pPr>
              <a:r>
                <a:rPr lang="en-US" sz="3800" cap="all" spc="300" dirty="0" smtClean="0">
                  <a:solidFill>
                    <a:srgbClr val="108837"/>
                  </a:solidFill>
                  <a:latin typeface="Berthold City Bold"/>
                  <a:cs typeface="Berthold City Bold"/>
                </a:rPr>
                <a:t>Sistemas</a:t>
              </a:r>
            </a:p>
            <a:p>
              <a:pPr algn="ctr">
                <a:lnSpc>
                  <a:spcPts val="4300"/>
                </a:lnSpc>
              </a:pPr>
              <a:r>
                <a:rPr lang="en-US" sz="3800" cap="all" spc="300" dirty="0" smtClean="0">
                  <a:solidFill>
                    <a:srgbClr val="108837"/>
                  </a:solidFill>
                  <a:latin typeface="Berthold City Bold"/>
                  <a:cs typeface="Berthold City Bold"/>
                </a:rPr>
                <a:t>alimentarios</a:t>
              </a:r>
            </a:p>
            <a:p>
              <a:pPr algn="ctr">
                <a:lnSpc>
                  <a:spcPts val="4300"/>
                </a:lnSpc>
              </a:pPr>
              <a:r>
                <a:rPr lang="en-US" sz="3800" cap="all" spc="300" dirty="0" smtClean="0">
                  <a:solidFill>
                    <a:srgbClr val="108837"/>
                  </a:solidFill>
                  <a:latin typeface="Berthold City Bold"/>
                  <a:cs typeface="Berthold City Bold"/>
                </a:rPr>
                <a:t>saludables</a:t>
              </a:r>
            </a:p>
          </p:txBody>
        </p:sp>
        <p:pic>
          <p:nvPicPr>
            <p:cNvPr id="9" name="Picture 8" descr="CoverArt.png"/>
            <p:cNvPicPr>
              <a:picLocks noChangeAspect="1"/>
            </p:cNvPicPr>
            <p:nvPr/>
          </p:nvPicPr>
          <p:blipFill>
            <a:blip r:embed="rId3"/>
            <a:stretch>
              <a:fillRect/>
            </a:stretch>
          </p:blipFill>
          <p:spPr>
            <a:xfrm>
              <a:off x="567901" y="2918537"/>
              <a:ext cx="3440537" cy="3116429"/>
            </a:xfrm>
            <a:prstGeom prst="rect">
              <a:avLst/>
            </a:prstGeom>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Los tipos de sistemas alimentarios</a:t>
            </a:r>
            <a:endParaRPr lang="en-US" sz="27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10</a:t>
            </a:fld>
            <a:endParaRPr lang="en-US" sz="1125" dirty="0">
              <a:solidFill>
                <a:schemeClr val="tx1"/>
              </a:solidFill>
              <a:latin typeface="Capitals"/>
              <a:cs typeface="Capitals"/>
            </a:endParaRPr>
          </a:p>
        </p:txBody>
      </p:sp>
      <p:sp>
        <p:nvSpPr>
          <p:cNvPr id="11" name="Rounded Rectangle 10"/>
          <p:cNvSpPr/>
          <p:nvPr/>
        </p:nvSpPr>
        <p:spPr>
          <a:xfrm>
            <a:off x="304800" y="1239426"/>
            <a:ext cx="4114800" cy="4379148"/>
          </a:xfrm>
          <a:prstGeom prst="roundRect">
            <a:avLst>
              <a:gd name="adj" fmla="val 4755"/>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365760" indent="-365760" algn="ctr">
              <a:spcBef>
                <a:spcPts val="1800"/>
              </a:spcBef>
            </a:pPr>
            <a:r>
              <a:rPr lang="en-US" sz="3600" cap="all" dirty="0" smtClean="0">
                <a:solidFill>
                  <a:srgbClr val="FFFFFF"/>
                </a:solidFill>
                <a:latin typeface="ITC Franklin Gothic Std Dm Cd"/>
                <a:cs typeface="ITC Franklin Gothic Std Dm Cd"/>
              </a:rPr>
              <a:t>Convencional</a:t>
            </a:r>
          </a:p>
          <a:p>
            <a:pPr marL="292608" indent="-365760">
              <a:lnSpc>
                <a:spcPts val="2100"/>
              </a:lnSpc>
              <a:spcBef>
                <a:spcPts val="1200"/>
              </a:spcBef>
              <a:buFont typeface="Arial"/>
              <a:buChar char="•"/>
            </a:pPr>
            <a:r>
              <a:rPr lang="en-US" sz="2400" dirty="0" smtClean="0">
                <a:solidFill>
                  <a:srgbClr val="FFFFFF"/>
                </a:solidFill>
                <a:latin typeface="ITC Franklin Gothic Std Bk Cd"/>
                <a:cs typeface="ITC Franklin Gothic Std Bk Cd"/>
              </a:rPr>
              <a:t>Implica la distribución generalizada, de acuerdo al costo</a:t>
            </a:r>
          </a:p>
          <a:p>
            <a:pPr marL="292608" indent="-365760">
              <a:lnSpc>
                <a:spcPts val="2100"/>
              </a:lnSpc>
              <a:spcBef>
                <a:spcPts val="1200"/>
              </a:spcBef>
              <a:buFont typeface="Arial"/>
              <a:buChar char="•"/>
            </a:pPr>
            <a:r>
              <a:rPr lang="en-US" sz="2400" dirty="0" smtClean="0">
                <a:solidFill>
                  <a:srgbClr val="FFFFFF"/>
                </a:solidFill>
                <a:latin typeface="ITC Franklin Gothic Std Bk Cd"/>
                <a:cs typeface="ITC Franklin Gothic Std Bk Cd"/>
              </a:rPr>
              <a:t>Es impulsado por la expansión y el aumento de las ganancias</a:t>
            </a:r>
          </a:p>
          <a:p>
            <a:pPr marL="292608" indent="-365760">
              <a:lnSpc>
                <a:spcPts val="2100"/>
              </a:lnSpc>
              <a:spcBef>
                <a:spcPts val="1200"/>
              </a:spcBef>
              <a:buFont typeface="Arial"/>
              <a:buChar char="•"/>
            </a:pPr>
            <a:r>
              <a:rPr lang="en-US" sz="2400" dirty="0" smtClean="0">
                <a:solidFill>
                  <a:srgbClr val="FFFFFF"/>
                </a:solidFill>
                <a:latin typeface="ITC Franklin Gothic Std Bk Cd"/>
                <a:cs typeface="ITC Franklin Gothic Std Bk Cd"/>
              </a:rPr>
              <a:t>Está basado en un modelo de productividad</a:t>
            </a:r>
          </a:p>
          <a:p>
            <a:pPr marL="548640" indent="-274320">
              <a:lnSpc>
                <a:spcPts val="2100"/>
              </a:lnSpc>
              <a:spcBef>
                <a:spcPts val="1200"/>
              </a:spcBef>
              <a:buSzPct val="59000"/>
              <a:buFont typeface="Wingdings" charset="2"/>
              <a:buChar char="u"/>
            </a:pPr>
            <a:r>
              <a:rPr lang="en-US" sz="2400" dirty="0" smtClean="0">
                <a:solidFill>
                  <a:srgbClr val="FFFFFF"/>
                </a:solidFill>
                <a:latin typeface="ITC Franklin Gothic Std Bk Cd"/>
                <a:cs typeface="ITC Franklin Gothic Std Bk Cd"/>
              </a:rPr>
              <a:t>Sistemas alimentarios industriales</a:t>
            </a:r>
          </a:p>
        </p:txBody>
      </p:sp>
      <p:sp>
        <p:nvSpPr>
          <p:cNvPr id="30" name="Rounded Rectangle 29"/>
          <p:cNvSpPr/>
          <p:nvPr/>
        </p:nvSpPr>
        <p:spPr>
          <a:xfrm>
            <a:off x="4724400" y="1239426"/>
            <a:ext cx="4114800" cy="4379148"/>
          </a:xfrm>
          <a:prstGeom prst="roundRect">
            <a:avLst>
              <a:gd name="adj" fmla="val 4755"/>
            </a:avLst>
          </a:prstGeom>
          <a:gradFill flip="none" rotWithShape="1">
            <a:gsLst>
              <a:gs pos="0">
                <a:schemeClr val="accent6"/>
              </a:gs>
              <a:gs pos="100000">
                <a:srgbClr val="E78E23"/>
              </a:gs>
            </a:gsLst>
            <a:lin ang="16200000" scaled="0"/>
            <a:tileRec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365760" indent="-365760" algn="ctr">
              <a:spcBef>
                <a:spcPts val="1800"/>
              </a:spcBef>
              <a:defRPr/>
            </a:pPr>
            <a:r>
              <a:rPr lang="en-US" sz="3600" cap="all" dirty="0" smtClean="0">
                <a:solidFill>
                  <a:srgbClr val="FFFFFF"/>
                </a:solidFill>
                <a:latin typeface="ITC Franklin Gothic Std Dm Cd"/>
                <a:cs typeface="ITC Franklin Gothic Std Dm Cd"/>
              </a:rPr>
              <a:t>Alternativo</a:t>
            </a:r>
          </a:p>
          <a:p>
            <a:pPr marL="292608" indent="-365760">
              <a:lnSpc>
                <a:spcPts val="2100"/>
              </a:lnSpc>
              <a:spcBef>
                <a:spcPts val="1200"/>
              </a:spcBef>
              <a:buFont typeface="Arial"/>
              <a:buChar char="•"/>
              <a:defRPr/>
            </a:pPr>
            <a:r>
              <a:rPr lang="en-US" sz="2400" dirty="0" smtClean="0">
                <a:solidFill>
                  <a:srgbClr val="FFFFFF"/>
                </a:solidFill>
                <a:latin typeface="ITC Franklin Gothic Std Bk Cd"/>
                <a:cs typeface="ITC Franklin Gothic Std Bk Cd"/>
              </a:rPr>
              <a:t>Se enfoca localmente para beneficiar de manera directa a las comunidades</a:t>
            </a:r>
          </a:p>
          <a:p>
            <a:pPr marL="292608" indent="-365760">
              <a:lnSpc>
                <a:spcPts val="2100"/>
              </a:lnSpc>
              <a:spcBef>
                <a:spcPts val="1200"/>
              </a:spcBef>
              <a:buFont typeface="Arial"/>
              <a:buChar char="•"/>
              <a:defRPr/>
            </a:pPr>
            <a:r>
              <a:rPr lang="en-US" sz="2400" dirty="0" smtClean="0">
                <a:solidFill>
                  <a:srgbClr val="FFFFFF"/>
                </a:solidFill>
                <a:latin typeface="ITC Franklin Gothic Std Bk Cd"/>
                <a:cs typeface="ITC Franklin Gothic Std Bk Cd"/>
              </a:rPr>
              <a:t>Es accesible geográfica y económicamente</a:t>
            </a:r>
          </a:p>
          <a:p>
            <a:pPr marL="292608" indent="-365760">
              <a:lnSpc>
                <a:spcPts val="2100"/>
              </a:lnSpc>
              <a:spcBef>
                <a:spcPts val="1200"/>
              </a:spcBef>
              <a:buFont typeface="Arial"/>
              <a:buChar char="•"/>
              <a:defRPr/>
            </a:pPr>
            <a:r>
              <a:rPr lang="en-US" sz="2400" dirty="0" smtClean="0">
                <a:solidFill>
                  <a:srgbClr val="FFFFFF"/>
                </a:solidFill>
                <a:latin typeface="ITC Franklin Gothic Std Bk Cd"/>
                <a:cs typeface="ITC Franklin Gothic Std Bk Cd"/>
              </a:rPr>
              <a:t>Estacional, nativo, sostenible</a:t>
            </a:r>
          </a:p>
          <a:p>
            <a:pPr marL="548640" indent="-274320">
              <a:lnSpc>
                <a:spcPts val="2100"/>
              </a:lnSpc>
              <a:spcBef>
                <a:spcPts val="1200"/>
              </a:spcBef>
              <a:buSzPct val="59000"/>
              <a:buFont typeface="Wingdings" charset="2"/>
              <a:buChar char="u"/>
              <a:defRPr/>
            </a:pPr>
            <a:r>
              <a:rPr lang="en-US" sz="2400" dirty="0" smtClean="0">
                <a:solidFill>
                  <a:srgbClr val="FFFFFF"/>
                </a:solidFill>
                <a:latin typeface="ITC Franklin Gothic Std Bk Cd"/>
                <a:cs typeface="ITC Franklin Gothic Std Bk Cd"/>
              </a:rPr>
              <a:t>Sistema alimentario local</a:t>
            </a:r>
          </a:p>
          <a:p>
            <a:pPr marL="548640" indent="-274320">
              <a:lnSpc>
                <a:spcPts val="2100"/>
              </a:lnSpc>
              <a:spcBef>
                <a:spcPts val="1200"/>
              </a:spcBef>
              <a:buSzPct val="59000"/>
              <a:buFont typeface="Wingdings" charset="2"/>
              <a:buChar char="u"/>
              <a:defRPr/>
            </a:pPr>
            <a:r>
              <a:rPr lang="en-US" sz="2400" dirty="0" smtClean="0">
                <a:solidFill>
                  <a:srgbClr val="FFFFFF"/>
                </a:solidFill>
                <a:latin typeface="ITC Franklin Gothic Std Bk Cd"/>
                <a:cs typeface="ITC Franklin Gothic Std Bk Cd"/>
              </a:rPr>
              <a:t>Sistema alimentario comunitario</a:t>
            </a:r>
          </a:p>
          <a:p>
            <a:pPr marL="548640" indent="-274320">
              <a:lnSpc>
                <a:spcPts val="2100"/>
              </a:lnSpc>
              <a:spcBef>
                <a:spcPts val="1200"/>
              </a:spcBef>
              <a:buSzPct val="59000"/>
              <a:buFont typeface="Wingdings" charset="2"/>
              <a:buChar char="u"/>
              <a:defRPr/>
            </a:pPr>
            <a:r>
              <a:rPr lang="en-US" sz="2400" dirty="0" smtClean="0">
                <a:solidFill>
                  <a:srgbClr val="FFFFFF"/>
                </a:solidFill>
                <a:latin typeface="ITC Franklin Gothic Std Bk Cd"/>
                <a:cs typeface="ITC Franklin Gothic Std Bk Cd"/>
              </a:rPr>
              <a:t>Sistema alimentario orgánico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cap="all" spc="100" dirty="0" smtClean="0">
                <a:latin typeface="Berthold City Bold"/>
                <a:cs typeface="Berthold City Bold"/>
              </a:rPr>
              <a:t>Qué pueden decirnos las granjas de los EE.UU.</a:t>
            </a:r>
          </a:p>
          <a:p>
            <a:pPr algn="ctr"/>
            <a:r>
              <a:rPr lang="en-US" sz="1600" cap="all" spc="100" dirty="0" smtClean="0">
                <a:latin typeface="Berthold City Bold"/>
                <a:cs typeface="Berthold City Bold"/>
              </a:rPr>
              <a:t>acerca de NUESTRO sistema alimentario</a:t>
            </a:r>
            <a:endParaRPr lang="en-US" sz="16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11</a:t>
            </a:fld>
            <a:endParaRPr lang="en-US" sz="1125" dirty="0">
              <a:solidFill>
                <a:schemeClr val="tx1"/>
              </a:solidFill>
              <a:latin typeface="Capitals"/>
              <a:cs typeface="Capitals"/>
            </a:endParaRPr>
          </a:p>
        </p:txBody>
      </p:sp>
      <p:pic>
        <p:nvPicPr>
          <p:cNvPr id="8" name="Content Placeholder 5"/>
          <p:cNvPicPr>
            <a:picLocks/>
          </p:cNvPicPr>
          <p:nvPr/>
        </p:nvPicPr>
        <p:blipFill>
          <a:blip r:embed="rId2">
            <a:lum/>
            <a:extLst>
              <a:ext uri="{28A0092B-C50C-407E-A947-70E740481C1C}">
                <a14:useLocalDpi xmlns:a14="http://schemas.microsoft.com/office/drawing/2010/main" val="0"/>
              </a:ext>
            </a:extLst>
          </a:blip>
          <a:stretch>
            <a:fillRect/>
          </a:stretch>
        </p:blipFill>
        <p:spPr bwMode="auto">
          <a:xfrm>
            <a:off x="6263640" y="9144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9" name="Picture 6"/>
          <p:cNvPicPr>
            <a:picLocks/>
          </p:cNvPicPr>
          <p:nvPr/>
        </p:nvPicPr>
        <p:blipFill>
          <a:blip r:embed="rId3">
            <a:lum/>
            <a:extLst>
              <a:ext uri="{28A0092B-C50C-407E-A947-70E740481C1C}">
                <a14:useLocalDpi xmlns:a14="http://schemas.microsoft.com/office/drawing/2010/main" val="0"/>
              </a:ext>
            </a:extLst>
          </a:blip>
          <a:srcRect l="9084"/>
          <a:stretch>
            <a:fillRect/>
          </a:stretch>
        </p:blipFill>
        <p:spPr bwMode="auto">
          <a:xfrm>
            <a:off x="365760" y="9144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14" name="Picture 7"/>
          <p:cNvPicPr>
            <a:picLocks/>
          </p:cNvPicPr>
          <p:nvPr/>
        </p:nvPicPr>
        <p:blipFill>
          <a:blip r:embed="rId4">
            <a:lum/>
            <a:extLst>
              <a:ext uri="{28A0092B-C50C-407E-A947-70E740481C1C}">
                <a14:useLocalDpi xmlns:a14="http://schemas.microsoft.com/office/drawing/2010/main" val="0"/>
              </a:ext>
            </a:extLst>
          </a:blip>
          <a:srcRect l="8001" r="15160"/>
          <a:stretch>
            <a:fillRect/>
          </a:stretch>
        </p:blipFill>
        <p:spPr bwMode="auto">
          <a:xfrm>
            <a:off x="3314700" y="9144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15" name="Picture 8"/>
          <p:cNvPicPr>
            <a:picLocks/>
          </p:cNvPicPr>
          <p:nvPr/>
        </p:nvPicPr>
        <p:blipFill>
          <a:blip r:embed="rId5">
            <a:lum/>
            <a:extLst>
              <a:ext uri="{28A0092B-C50C-407E-A947-70E740481C1C}">
                <a14:useLocalDpi xmlns:a14="http://schemas.microsoft.com/office/drawing/2010/main" val="0"/>
              </a:ext>
            </a:extLst>
          </a:blip>
          <a:stretch>
            <a:fillRect/>
          </a:stretch>
        </p:blipFill>
        <p:spPr bwMode="auto">
          <a:xfrm>
            <a:off x="365760" y="27432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16" name="Picture 9"/>
          <p:cNvPicPr>
            <a:picLocks/>
          </p:cNvPicPr>
          <p:nvPr/>
        </p:nvPicPr>
        <p:blipFill>
          <a:blip r:embed="rId6">
            <a:lum/>
            <a:extLst>
              <a:ext uri="{28A0092B-C50C-407E-A947-70E740481C1C}">
                <a14:useLocalDpi xmlns:a14="http://schemas.microsoft.com/office/drawing/2010/main" val="0"/>
              </a:ext>
            </a:extLst>
          </a:blip>
          <a:stretch>
            <a:fillRect/>
          </a:stretch>
        </p:blipFill>
        <p:spPr bwMode="auto">
          <a:xfrm>
            <a:off x="3314700" y="27432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17" name="Picture 10"/>
          <p:cNvPicPr>
            <a:picLocks/>
          </p:cNvPicPr>
          <p:nvPr/>
        </p:nvPicPr>
        <p:blipFill>
          <a:blip r:embed="rId7">
            <a:lum/>
            <a:extLst>
              <a:ext uri="{28A0092B-C50C-407E-A947-70E740481C1C}">
                <a14:useLocalDpi xmlns:a14="http://schemas.microsoft.com/office/drawing/2010/main" val="0"/>
              </a:ext>
            </a:extLst>
          </a:blip>
          <a:stretch>
            <a:fillRect/>
          </a:stretch>
        </p:blipFill>
        <p:spPr bwMode="auto">
          <a:xfrm>
            <a:off x="6263640" y="274320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18" name="Picture 11"/>
          <p:cNvPicPr>
            <a:picLocks/>
          </p:cNvPicPr>
          <p:nvPr/>
        </p:nvPicPr>
        <p:blipFill>
          <a:blip r:embed="rId8">
            <a:lum/>
            <a:extLst>
              <a:ext uri="{28A0092B-C50C-407E-A947-70E740481C1C}">
                <a14:useLocalDpi xmlns:a14="http://schemas.microsoft.com/office/drawing/2010/main" val="0"/>
              </a:ext>
            </a:extLst>
          </a:blip>
          <a:stretch>
            <a:fillRect/>
          </a:stretch>
        </p:blipFill>
        <p:spPr bwMode="auto">
          <a:xfrm>
            <a:off x="365760" y="457200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19" name="Picture 12"/>
          <p:cNvPicPr>
            <a:picLocks/>
          </p:cNvPicPr>
          <p:nvPr/>
        </p:nvPicPr>
        <p:blipFill>
          <a:blip r:embed="rId9" cstate="print">
            <a:lum/>
            <a:extLst>
              <a:ext uri="{28A0092B-C50C-407E-A947-70E740481C1C}">
                <a14:useLocalDpi xmlns:a14="http://schemas.microsoft.com/office/drawing/2010/main" val="0"/>
              </a:ext>
            </a:extLst>
          </a:blip>
          <a:stretch>
            <a:fillRect/>
          </a:stretch>
        </p:blipFill>
        <p:spPr bwMode="auto">
          <a:xfrm>
            <a:off x="4754880" y="457200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20" name="Picture 13"/>
          <p:cNvPicPr>
            <a:picLocks/>
          </p:cNvPicPr>
          <p:nvPr/>
        </p:nvPicPr>
        <p:blipFill>
          <a:blip r:embed="rId10">
            <a:lum/>
            <a:extLst>
              <a:ext uri="{28A0092B-C50C-407E-A947-70E740481C1C}">
                <a14:useLocalDpi xmlns:a14="http://schemas.microsoft.com/office/drawing/2010/main" val="0"/>
              </a:ext>
            </a:extLst>
          </a:blip>
          <a:stretch>
            <a:fillRect/>
          </a:stretch>
        </p:blipFill>
        <p:spPr bwMode="auto">
          <a:xfrm>
            <a:off x="6949440" y="457200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pic>
        <p:nvPicPr>
          <p:cNvPr id="21" name="Picture 14"/>
          <p:cNvPicPr>
            <a:picLocks/>
          </p:cNvPicPr>
          <p:nvPr/>
        </p:nvPicPr>
        <p:blipFill>
          <a:blip r:embed="rId11">
            <a:lum/>
            <a:extLst>
              <a:ext uri="{28A0092B-C50C-407E-A947-70E740481C1C}">
                <a14:useLocalDpi xmlns:a14="http://schemas.microsoft.com/office/drawing/2010/main" val="0"/>
              </a:ext>
            </a:extLst>
          </a:blip>
          <a:srcRect l="5104" t="6444" r="3954" b="4950"/>
          <a:stretch>
            <a:fillRect/>
          </a:stretch>
        </p:blipFill>
        <p:spPr bwMode="auto">
          <a:xfrm>
            <a:off x="2560320" y="457200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7398456" y="2343727"/>
            <a:ext cx="1557867" cy="1512455"/>
          </a:xfrm>
          <a:prstGeom prst="roundRect">
            <a:avLst>
              <a:gd name="adj" fmla="val 4755"/>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ct val="20000"/>
              </a:spcBef>
              <a:buClr>
                <a:schemeClr val="accent1"/>
              </a:buClr>
              <a:buSzPct val="85000"/>
            </a:pPr>
            <a:r>
              <a:rPr lang="en-US" dirty="0" smtClean="0">
                <a:solidFill>
                  <a:srgbClr val="FFFFFF"/>
                </a:solidFill>
                <a:latin typeface="ITC Franklin Gothic Std Bk Cd"/>
                <a:cs typeface="ITC Franklin Gothic Std Bk Cd"/>
              </a:rPr>
              <a:t>El monocultivo conduce al uso abundante de combustibles fósiles</a:t>
            </a:r>
          </a:p>
        </p:txBody>
      </p:sp>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6534727" y="1999964"/>
            <a:ext cx="914400" cy="1973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Impactos en el entorno</a:t>
            </a:r>
            <a:endParaRPr lang="en-US" sz="27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12</a:t>
            </a:fld>
            <a:endParaRPr lang="en-US" sz="1125" dirty="0">
              <a:solidFill>
                <a:schemeClr val="tx1"/>
              </a:solidFill>
              <a:latin typeface="Capitals"/>
              <a:cs typeface="Capitals"/>
            </a:endParaRPr>
          </a:p>
        </p:txBody>
      </p:sp>
      <p:sp>
        <p:nvSpPr>
          <p:cNvPr id="28" name="Rounded Rectangle 27"/>
          <p:cNvSpPr/>
          <p:nvPr/>
        </p:nvSpPr>
        <p:spPr>
          <a:xfrm>
            <a:off x="187678" y="1575408"/>
            <a:ext cx="1557867" cy="1302455"/>
          </a:xfrm>
          <a:prstGeom prst="roundRect">
            <a:avLst>
              <a:gd name="adj" fmla="val 4755"/>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ct val="20000"/>
              </a:spcBef>
              <a:buClr>
                <a:schemeClr val="accent1"/>
              </a:buClr>
              <a:buSzPct val="85000"/>
            </a:pPr>
            <a:r>
              <a:rPr lang="en-US" dirty="0" smtClean="0">
                <a:solidFill>
                  <a:srgbClr val="FFFFFF"/>
                </a:solidFill>
                <a:latin typeface="ITC Franklin Gothic Std Bk Cd"/>
                <a:cs typeface="ITC Franklin Gothic Std Bk Cd"/>
              </a:rPr>
              <a:t>Químicos dañinos (plaguicidas y fertilizantes)</a:t>
            </a:r>
          </a:p>
        </p:txBody>
      </p:sp>
      <p:sp>
        <p:nvSpPr>
          <p:cNvPr id="29" name="Rounded Rectangle 28"/>
          <p:cNvSpPr/>
          <p:nvPr/>
        </p:nvSpPr>
        <p:spPr>
          <a:xfrm>
            <a:off x="187678" y="4266593"/>
            <a:ext cx="1557867" cy="729544"/>
          </a:xfrm>
          <a:prstGeom prst="roundRect">
            <a:avLst>
              <a:gd name="adj" fmla="val 4755"/>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ct val="20000"/>
              </a:spcBef>
              <a:buClr>
                <a:schemeClr val="accent1"/>
              </a:buClr>
              <a:buSzPct val="85000"/>
            </a:pPr>
            <a:r>
              <a:rPr lang="en-US" dirty="0" smtClean="0">
                <a:solidFill>
                  <a:srgbClr val="FFFFFF"/>
                </a:solidFill>
                <a:latin typeface="ITC Franklin Gothic Std Bk Cd"/>
                <a:cs typeface="ITC Franklin Gothic Std Bk Cd"/>
              </a:rPr>
              <a:t>Escurrimientos contaminados </a:t>
            </a:r>
          </a:p>
        </p:txBody>
      </p:sp>
      <p:pic>
        <p:nvPicPr>
          <p:cNvPr id="22" name="Content Placeholder 13"/>
          <p:cNvPicPr>
            <a:picLocks noChangeAspect="1"/>
          </p:cNvPicPr>
          <p:nvPr/>
        </p:nvPicPr>
        <p:blipFill>
          <a:blip r:embed="rId2">
            <a:lum/>
            <a:extLst>
              <a:ext uri="{28A0092B-C50C-407E-A947-70E740481C1C}">
                <a14:useLocalDpi xmlns:a14="http://schemas.microsoft.com/office/drawing/2010/main" val="0"/>
              </a:ext>
            </a:extLst>
          </a:blip>
          <a:srcRect r="2445"/>
          <a:stretch>
            <a:fillRect/>
          </a:stretch>
        </p:blipFill>
        <p:spPr bwMode="auto">
          <a:xfrm>
            <a:off x="1598238" y="1083635"/>
            <a:ext cx="2857500" cy="2286000"/>
          </a:xfrm>
          <a:prstGeom prst="roundRect">
            <a:avLst>
              <a:gd name="adj" fmla="val 3307"/>
            </a:avLst>
          </a:prstGeom>
          <a:ln w="25400">
            <a:solidFill>
              <a:srgbClr val="600D13"/>
            </a:solidFill>
          </a:ln>
          <a:effectLst/>
          <a:extLst>
            <a:ext uri="{909E8E84-426E-40DD-AFC4-6F175D3DCCD1}">
              <a14:hiddenFill xmlns:a14="http://schemas.microsoft.com/office/drawing/2010/main">
                <a:solidFill>
                  <a:srgbClr val="FFFFFF"/>
                </a:solidFill>
              </a14:hiddenFill>
            </a:ext>
          </a:extLst>
        </p:spPr>
      </p:pic>
      <p:pic>
        <p:nvPicPr>
          <p:cNvPr id="23" name="Content Placeholder 9"/>
          <p:cNvPicPr>
            <a:picLocks noChangeAspect="1"/>
          </p:cNvPicPr>
          <p:nvPr/>
        </p:nvPicPr>
        <p:blipFill>
          <a:blip r:embed="rId3">
            <a:lum/>
            <a:extLst>
              <a:ext uri="{28A0092B-C50C-407E-A947-70E740481C1C}">
                <a14:useLocalDpi xmlns:a14="http://schemas.microsoft.com/office/drawing/2010/main" val="0"/>
              </a:ext>
            </a:extLst>
          </a:blip>
          <a:srcRect r="10886"/>
          <a:stretch>
            <a:fillRect/>
          </a:stretch>
        </p:blipFill>
        <p:spPr bwMode="auto">
          <a:xfrm>
            <a:off x="1598238" y="3488365"/>
            <a:ext cx="2857500" cy="2286000"/>
          </a:xfrm>
          <a:prstGeom prst="roundRect">
            <a:avLst>
              <a:gd name="adj" fmla="val 3307"/>
            </a:avLst>
          </a:prstGeom>
          <a:ln w="25400">
            <a:solidFill>
              <a:srgbClr val="600D13"/>
            </a:solidFill>
          </a:ln>
          <a:effectLst/>
          <a:extLst>
            <a:ext uri="{909E8E84-426E-40DD-AFC4-6F175D3DCCD1}">
              <a14:hiddenFill xmlns:a14="http://schemas.microsoft.com/office/drawing/2010/main">
                <a:solidFill>
                  <a:srgbClr val="FFFFFF"/>
                </a:solidFill>
              </a14:hiddenFill>
            </a:ext>
          </a:extLst>
        </p:spPr>
      </p:pic>
      <p:pic>
        <p:nvPicPr>
          <p:cNvPr id="24" name="Picture 16"/>
          <p:cNvPicPr>
            <a:picLocks noChangeAspect="1"/>
          </p:cNvPicPr>
          <p:nvPr/>
        </p:nvPicPr>
        <p:blipFill>
          <a:blip r:embed="rId4">
            <a:lum/>
            <a:extLst>
              <a:ext uri="{28A0092B-C50C-407E-A947-70E740481C1C}">
                <a14:useLocalDpi xmlns:a14="http://schemas.microsoft.com/office/drawing/2010/main" val="0"/>
              </a:ext>
            </a:extLst>
          </a:blip>
          <a:srcRect l="6511"/>
          <a:stretch>
            <a:fillRect/>
          </a:stretch>
        </p:blipFill>
        <p:spPr bwMode="auto">
          <a:xfrm>
            <a:off x="4594952" y="1083635"/>
            <a:ext cx="2857500" cy="2286000"/>
          </a:xfrm>
          <a:prstGeom prst="roundRect">
            <a:avLst>
              <a:gd name="adj" fmla="val 3307"/>
            </a:avLst>
          </a:prstGeom>
          <a:ln w="25400">
            <a:solidFill>
              <a:srgbClr val="600D13"/>
            </a:solidFill>
          </a:ln>
          <a:effectLst/>
          <a:extLst>
            <a:ext uri="{909E8E84-426E-40DD-AFC4-6F175D3DCCD1}">
              <a14:hiddenFill xmlns:a14="http://schemas.microsoft.com/office/drawing/2010/main">
                <a:solidFill>
                  <a:srgbClr val="FFFFFF"/>
                </a:solidFill>
              </a14:hiddenFill>
            </a:ext>
          </a:extLst>
        </p:spPr>
      </p:pic>
      <p:pic>
        <p:nvPicPr>
          <p:cNvPr id="25" name="Picture 17"/>
          <p:cNvPicPr>
            <a:picLocks noChangeAspect="1"/>
          </p:cNvPicPr>
          <p:nvPr/>
        </p:nvPicPr>
        <p:blipFill>
          <a:blip r:embed="rId5">
            <a:lum/>
            <a:extLst>
              <a:ext uri="{28A0092B-C50C-407E-A947-70E740481C1C}">
                <a14:useLocalDpi xmlns:a14="http://schemas.microsoft.com/office/drawing/2010/main" val="0"/>
              </a:ext>
            </a:extLst>
          </a:blip>
          <a:srcRect l="16250"/>
          <a:stretch>
            <a:fillRect/>
          </a:stretch>
        </p:blipFill>
        <p:spPr bwMode="auto">
          <a:xfrm>
            <a:off x="4594952" y="3488365"/>
            <a:ext cx="2857500" cy="2286000"/>
          </a:xfrm>
          <a:prstGeom prst="roundRect">
            <a:avLst>
              <a:gd name="adj" fmla="val 3307"/>
            </a:avLst>
          </a:prstGeom>
          <a:ln w="25400">
            <a:solidFill>
              <a:srgbClr val="600D1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Trabajadores agrícolas</a:t>
            </a:r>
            <a:endParaRPr lang="en-US" sz="27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13</a:t>
            </a:fld>
            <a:endParaRPr lang="en-US" sz="1125" dirty="0">
              <a:solidFill>
                <a:schemeClr val="tx1"/>
              </a:solidFill>
              <a:latin typeface="Capitals"/>
              <a:cs typeface="Capitals"/>
            </a:endParaRPr>
          </a:p>
        </p:txBody>
      </p:sp>
      <p:sp>
        <p:nvSpPr>
          <p:cNvPr id="14" name="Rectangle 13"/>
          <p:cNvSpPr/>
          <p:nvPr/>
        </p:nvSpPr>
        <p:spPr>
          <a:xfrm>
            <a:off x="856106" y="1212808"/>
            <a:ext cx="7431789" cy="1369178"/>
          </a:xfrm>
          <a:prstGeom prst="rect">
            <a:avLst/>
          </a:prstGeom>
        </p:spPr>
        <p:txBody>
          <a:bodyPr wrap="square">
            <a:spAutoFit/>
          </a:bodyPr>
          <a:lstStyle/>
          <a:p>
            <a:pPr marL="320040" indent="-365760">
              <a:lnSpc>
                <a:spcPts val="2900"/>
              </a:lnSpc>
              <a:spcBef>
                <a:spcPts val="1800"/>
              </a:spcBef>
              <a:spcAft>
                <a:spcPts val="1200"/>
              </a:spcAft>
              <a:buFont typeface="Arial"/>
              <a:buChar char="•"/>
              <a:defRPr/>
            </a:pPr>
            <a:r>
              <a:rPr lang="en-US" sz="2700" dirty="0" smtClean="0">
                <a:ea typeface="ＭＳ Ｐゴシック" pitchFamily="34" charset="-128"/>
              </a:rPr>
              <a:t>Trabajan con químicos tóxicos que dañan su salud</a:t>
            </a:r>
          </a:p>
          <a:p>
            <a:pPr marL="320040" indent="-365760">
              <a:lnSpc>
                <a:spcPts val="2900"/>
              </a:lnSpc>
              <a:spcAft>
                <a:spcPts val="1200"/>
              </a:spcAft>
              <a:buFont typeface="Arial"/>
              <a:buChar char="•"/>
              <a:defRPr/>
            </a:pPr>
            <a:r>
              <a:rPr lang="en-US" sz="2700" dirty="0" smtClean="0">
                <a:ea typeface="ＭＳ Ｐゴシック" pitchFamily="34" charset="-128"/>
              </a:rPr>
              <a:t>Al trabajador promedio se le paga un 20% menos actualmente de lo que se le pagaba en 1985</a:t>
            </a:r>
          </a:p>
        </p:txBody>
      </p:sp>
      <p:grpSp>
        <p:nvGrpSpPr>
          <p:cNvPr id="18" name="Group 17"/>
          <p:cNvGrpSpPr/>
          <p:nvPr/>
        </p:nvGrpSpPr>
        <p:grpSpPr>
          <a:xfrm>
            <a:off x="657578" y="3071875"/>
            <a:ext cx="7828844" cy="2743200"/>
            <a:chOff x="705556" y="3126669"/>
            <a:chExt cx="7828844" cy="2743200"/>
          </a:xfrm>
        </p:grpSpPr>
        <p:pic>
          <p:nvPicPr>
            <p:cNvPr id="15" name="Picture 8"/>
            <p:cNvPicPr>
              <a:picLocks/>
            </p:cNvPicPr>
            <p:nvPr/>
          </p:nvPicPr>
          <p:blipFill>
            <a:blip r:embed="rId2">
              <a:lum/>
              <a:extLst>
                <a:ext uri="{28A0092B-C50C-407E-A947-70E740481C1C}">
                  <a14:useLocalDpi xmlns:a14="http://schemas.microsoft.com/office/drawing/2010/main" val="0"/>
                </a:ext>
              </a:extLst>
            </a:blip>
            <a:srcRect l="10283"/>
            <a:stretch>
              <a:fillRect/>
            </a:stretch>
          </p:blipFill>
          <p:spPr bwMode="auto">
            <a:xfrm>
              <a:off x="705556" y="3126669"/>
              <a:ext cx="3657600" cy="27432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6" name="Picture 9"/>
            <p:cNvPicPr>
              <a:picLocks noChangeAspect="1"/>
            </p:cNvPicPr>
            <p:nvPr/>
          </p:nvPicPr>
          <p:blipFill>
            <a:blip r:embed="rId3">
              <a:lum/>
              <a:extLst>
                <a:ext uri="{28A0092B-C50C-407E-A947-70E740481C1C}">
                  <a14:useLocalDpi xmlns:a14="http://schemas.microsoft.com/office/drawing/2010/main" val="0"/>
                </a:ext>
              </a:extLst>
            </a:blip>
            <a:stretch>
              <a:fillRect/>
            </a:stretch>
          </p:blipFill>
          <p:spPr bwMode="auto">
            <a:xfrm>
              <a:off x="4876800" y="3126669"/>
              <a:ext cx="3657600" cy="27432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prstClr val="white"/>
                </a:solidFill>
                <a:latin typeface="Berthold City Bold"/>
                <a:cs typeface="Berthold City Bold"/>
              </a:rPr>
              <a:t>  Impactos económicos</a:t>
            </a:r>
            <a:endParaRPr lang="en-US" sz="27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prstClr val="black"/>
                </a:solidFill>
                <a:latin typeface="Capitals"/>
                <a:cs typeface="Capitals"/>
              </a:rPr>
              <a:pPr algn="ctr"/>
              <a:t>14</a:t>
            </a:fld>
            <a:endParaRPr lang="en-US" sz="1125" dirty="0">
              <a:solidFill>
                <a:prstClr val="black"/>
              </a:solidFill>
              <a:latin typeface="Capitals"/>
              <a:cs typeface="Capitals"/>
            </a:endParaRPr>
          </a:p>
        </p:txBody>
      </p:sp>
      <p:sp>
        <p:nvSpPr>
          <p:cNvPr id="14" name="Rectangle 13"/>
          <p:cNvSpPr/>
          <p:nvPr/>
        </p:nvSpPr>
        <p:spPr>
          <a:xfrm>
            <a:off x="408604" y="2103866"/>
            <a:ext cx="3852333" cy="2607551"/>
          </a:xfrm>
          <a:prstGeom prst="rect">
            <a:avLst/>
          </a:prstGeom>
        </p:spPr>
        <p:txBody>
          <a:bodyPr wrap="square">
            <a:spAutoFit/>
          </a:bodyPr>
          <a:lstStyle/>
          <a:p>
            <a:pPr marL="182880" indent="-274320">
              <a:lnSpc>
                <a:spcPts val="2800"/>
              </a:lnSpc>
              <a:spcBef>
                <a:spcPts val="1800"/>
              </a:spcBef>
              <a:buFont typeface="Arial"/>
              <a:buChar char="•"/>
              <a:defRPr/>
            </a:pPr>
            <a:r>
              <a:rPr lang="en-US" sz="2400" dirty="0" smtClean="0">
                <a:solidFill>
                  <a:prstClr val="black"/>
                </a:solidFill>
                <a:ea typeface="ＭＳ Ｐゴシック" pitchFamily="34" charset="-128"/>
              </a:rPr>
              <a:t>La mayor parte del dinero que gastamos en alimentos se destina a la mercadotecnia, transporte y empaque en lugar de a la producción de calidad y los costos de mano de obra</a:t>
            </a:r>
          </a:p>
        </p:txBody>
      </p:sp>
      <p:pic>
        <p:nvPicPr>
          <p:cNvPr id="19" name="Content Placeholder 4"/>
          <p:cNvPicPr>
            <a:picLocks noChangeAspect="1"/>
          </p:cNvPicPr>
          <p:nvPr/>
        </p:nvPicPr>
        <p:blipFill>
          <a:blip r:embed="rId2">
            <a:lum/>
            <a:extLst>
              <a:ext uri="{28A0092B-C50C-407E-A947-70E740481C1C}">
                <a14:useLocalDpi xmlns:a14="http://schemas.microsoft.com/office/drawing/2010/main" val="0"/>
              </a:ext>
            </a:extLst>
          </a:blip>
          <a:srcRect l="6694" t="7634" r="5667" b="5253"/>
          <a:stretch>
            <a:fillRect/>
          </a:stretch>
        </p:blipFill>
        <p:spPr bwMode="auto">
          <a:xfrm>
            <a:off x="4488966" y="1856449"/>
            <a:ext cx="4246430" cy="3102384"/>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81604" y="1073373"/>
            <a:ext cx="8340285" cy="2105277"/>
          </a:xfrm>
          <a:prstGeom prst="rect">
            <a:avLst/>
          </a:prstGeom>
        </p:spPr>
        <p:txBody>
          <a:bodyPr wrap="square">
            <a:spAutoFit/>
          </a:bodyPr>
          <a:lstStyle/>
          <a:p>
            <a:pPr marL="274320" indent="-274320">
              <a:lnSpc>
                <a:spcPts val="3500"/>
              </a:lnSpc>
              <a:spcBef>
                <a:spcPts val="1800"/>
              </a:spcBef>
              <a:buFont typeface="Arial"/>
              <a:buChar char="•"/>
              <a:defRPr/>
            </a:pPr>
            <a:r>
              <a:rPr lang="en-US" sz="2400" dirty="0" smtClean="0">
                <a:solidFill>
                  <a:prstClr val="black"/>
                </a:solidFill>
                <a:ea typeface="ＭＳ Ｐゴシック" pitchFamily="34" charset="-128"/>
              </a:rPr>
              <a:t>Las técnicas de ganadería intensiva, denominadas “ganadería industrial" se restringen a espacios extremadamente apretados</a:t>
            </a:r>
          </a:p>
          <a:p>
            <a:pPr marL="274320" indent="-274320">
              <a:lnSpc>
                <a:spcPts val="3500"/>
              </a:lnSpc>
              <a:spcBef>
                <a:spcPts val="1800"/>
              </a:spcBef>
              <a:buFont typeface="Arial"/>
              <a:buChar char="•"/>
              <a:defRPr/>
            </a:pPr>
            <a:r>
              <a:rPr lang="en-US" sz="2400" dirty="0" smtClean="0">
                <a:solidFill>
                  <a:prstClr val="black"/>
                </a:solidFill>
                <a:ea typeface="ＭＳ Ｐゴシック" pitchFamily="34" charset="-128"/>
              </a:rPr>
              <a:t>Bajos niveles de normas/condiciones de bienestar para los animales (contaminación, problemas de salud, E.Coli, etc.)</a:t>
            </a:r>
          </a:p>
        </p:txBody>
      </p:sp>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Maltrato de los animales</a:t>
            </a:r>
            <a:endParaRPr lang="en-US" sz="27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15</a:t>
            </a:fld>
            <a:endParaRPr lang="en-US" sz="1125" dirty="0">
              <a:solidFill>
                <a:schemeClr val="tx1"/>
              </a:solidFill>
              <a:latin typeface="Capitals"/>
              <a:cs typeface="Capitals"/>
            </a:endParaRPr>
          </a:p>
        </p:txBody>
      </p:sp>
      <p:pic>
        <p:nvPicPr>
          <p:cNvPr id="11" name="Picture 4"/>
          <p:cNvPicPr>
            <a:picLocks noChangeAspect="1"/>
          </p:cNvPicPr>
          <p:nvPr/>
        </p:nvPicPr>
        <p:blipFill>
          <a:blip r:embed="rId2">
            <a:lum/>
            <a:extLst>
              <a:ext uri="{28A0092B-C50C-407E-A947-70E740481C1C}">
                <a14:useLocalDpi xmlns:a14="http://schemas.microsoft.com/office/drawing/2010/main" val="0"/>
              </a:ext>
            </a:extLst>
          </a:blip>
          <a:srcRect l="19760"/>
          <a:stretch>
            <a:fillRect/>
          </a:stretch>
        </p:blipFill>
        <p:spPr bwMode="auto">
          <a:xfrm>
            <a:off x="238561" y="3678688"/>
            <a:ext cx="2311243" cy="2057400"/>
          </a:xfrm>
          <a:prstGeom prst="roundRect">
            <a:avLst>
              <a:gd name="adj" fmla="val 3307"/>
            </a:avLst>
          </a:prstGeom>
          <a:ln w="25400">
            <a:solidFill>
              <a:schemeClr val="accent2"/>
            </a:solidFill>
          </a:ln>
          <a:effectLst/>
          <a:extLst>
            <a:ext uri="{909E8E84-426E-40DD-AFC4-6F175D3DCCD1}">
              <a14:hiddenFill xmlns:a14="http://schemas.microsoft.com/office/drawing/2010/main">
                <a:solidFill>
                  <a:srgbClr val="FFFFFF"/>
                </a:solidFill>
              </a14:hiddenFill>
            </a:ext>
          </a:extLst>
        </p:spPr>
      </p:pic>
      <p:pic>
        <p:nvPicPr>
          <p:cNvPr id="17" name="Picture 5"/>
          <p:cNvPicPr>
            <a:picLocks noChangeAspect="1"/>
          </p:cNvPicPr>
          <p:nvPr/>
        </p:nvPicPr>
        <p:blipFill>
          <a:blip r:embed="rId3">
            <a:lum/>
            <a:extLst>
              <a:ext uri="{28A0092B-C50C-407E-A947-70E740481C1C}">
                <a14:useLocalDpi xmlns:a14="http://schemas.microsoft.com/office/drawing/2010/main" val="0"/>
              </a:ext>
            </a:extLst>
          </a:blip>
          <a:srcRect l="34243"/>
          <a:stretch>
            <a:fillRect/>
          </a:stretch>
        </p:blipFill>
        <p:spPr bwMode="auto">
          <a:xfrm>
            <a:off x="6265427" y="3678688"/>
            <a:ext cx="2640013" cy="2057400"/>
          </a:xfrm>
          <a:prstGeom prst="roundRect">
            <a:avLst>
              <a:gd name="adj" fmla="val 3307"/>
            </a:avLst>
          </a:prstGeom>
          <a:ln w="25400">
            <a:solidFill>
              <a:schemeClr val="accent2"/>
            </a:solidFill>
          </a:ln>
          <a:effectLst/>
          <a:extLst>
            <a:ext uri="{909E8E84-426E-40DD-AFC4-6F175D3DCCD1}">
              <a14:hiddenFill xmlns:a14="http://schemas.microsoft.com/office/drawing/2010/main">
                <a:solidFill>
                  <a:srgbClr val="FFFFFF"/>
                </a:solidFill>
              </a14:hiddenFill>
            </a:ext>
          </a:extLst>
        </p:spPr>
      </p:pic>
      <p:pic>
        <p:nvPicPr>
          <p:cNvPr id="18" name="Picture 6"/>
          <p:cNvPicPr>
            <a:picLocks noChangeAspect="1"/>
          </p:cNvPicPr>
          <p:nvPr/>
        </p:nvPicPr>
        <p:blipFill>
          <a:blip r:embed="rId4">
            <a:lum/>
            <a:extLst>
              <a:ext uri="{28A0092B-C50C-407E-A947-70E740481C1C}">
                <a14:useLocalDpi xmlns:a14="http://schemas.microsoft.com/office/drawing/2010/main" val="0"/>
              </a:ext>
            </a:extLst>
          </a:blip>
          <a:srcRect l="2283" r="1699"/>
          <a:stretch>
            <a:fillRect/>
          </a:stretch>
        </p:blipFill>
        <p:spPr bwMode="auto">
          <a:xfrm>
            <a:off x="2788365" y="3678688"/>
            <a:ext cx="3238501" cy="2057400"/>
          </a:xfrm>
          <a:prstGeom prst="roundRect">
            <a:avLst>
              <a:gd name="adj" fmla="val 3307"/>
            </a:avLst>
          </a:prstGeom>
          <a:ln w="25400">
            <a:solidFill>
              <a:schemeClr val="accent2"/>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latin typeface="Berthold City Bold"/>
                <a:cs typeface="Berthold City Bold"/>
              </a:rPr>
              <a:t>Lo que las granjas pueden decirnos acerca de los sistemas alimentarios de todo el mundo</a:t>
            </a:r>
            <a:endParaRPr lang="en-US" sz="24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16</a:t>
            </a:fld>
            <a:endParaRPr lang="en-US" sz="1125" dirty="0">
              <a:solidFill>
                <a:schemeClr val="tx1"/>
              </a:solidFill>
              <a:latin typeface="Capitals"/>
              <a:cs typeface="Capitals"/>
            </a:endParaRPr>
          </a:p>
        </p:txBody>
      </p:sp>
      <p:pic>
        <p:nvPicPr>
          <p:cNvPr id="11" name="Content Placeholder 9"/>
          <p:cNvPicPr>
            <a:picLocks noChangeAspect="1"/>
          </p:cNvPicPr>
          <p:nvPr/>
        </p:nvPicPr>
        <p:blipFill>
          <a:blip r:embed="rId2">
            <a:lum/>
            <a:extLst>
              <a:ext uri="{28A0092B-C50C-407E-A947-70E740481C1C}">
                <a14:useLocalDpi xmlns:a14="http://schemas.microsoft.com/office/drawing/2010/main" val="0"/>
              </a:ext>
            </a:extLst>
          </a:blip>
          <a:srcRect l="3243" r="3683"/>
          <a:stretch>
            <a:fillRect/>
          </a:stretch>
        </p:blipFill>
        <p:spPr bwMode="auto">
          <a:xfrm>
            <a:off x="2384757" y="1406115"/>
            <a:ext cx="6378222" cy="4531193"/>
          </a:xfrm>
          <a:prstGeom prst="roundRect">
            <a:avLst>
              <a:gd name="adj" fmla="val 3307"/>
            </a:avLst>
          </a:prstGeom>
          <a:ln w="25400">
            <a:solidFill>
              <a:srgbClr val="132B4A"/>
            </a:solidFill>
          </a:ln>
          <a:effectLst/>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381022" y="1592317"/>
            <a:ext cx="1806179" cy="4162097"/>
          </a:xfrm>
          <a:prstGeom prst="roundRect">
            <a:avLst>
              <a:gd name="adj" fmla="val 4755"/>
            </a:avLst>
          </a:prstGeom>
          <a:gradFill flip="none" rotWithShape="1">
            <a:gsLst>
              <a:gs pos="100000">
                <a:schemeClr val="accent1"/>
              </a:gs>
              <a:gs pos="0">
                <a:srgbClr val="132B4A"/>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lvl="1" algn="ctr">
              <a:buClrTx/>
              <a:defRPr/>
            </a:pPr>
            <a:r>
              <a:rPr lang="en-US" sz="1500" cap="all" dirty="0" smtClean="0">
                <a:solidFill>
                  <a:srgbClr val="FFFFFF"/>
                </a:solidFill>
                <a:latin typeface="ITC Franklin Gothic Std Dm Cd"/>
                <a:cs typeface="ITC Franklin Gothic Std Dm Cd"/>
              </a:rPr>
              <a:t>¿Qué nos dicen nuestras alacenas acerca de nuestra salud?</a:t>
            </a:r>
          </a:p>
          <a:p>
            <a:pPr marL="0" lvl="1" indent="-365760" algn="ctr">
              <a:defRPr/>
            </a:pPr>
            <a:r>
              <a:rPr lang="en-US" dirty="0" smtClean="0">
                <a:solidFill>
                  <a:srgbClr val="FFFFFF"/>
                </a:solidFill>
                <a:latin typeface="ITC Franklin Gothic Std Bk Cd"/>
                <a:cs typeface="ITC Franklin Gothic Std Bk Cd"/>
              </a:rPr>
              <a:t>¿Cuáles diría que son las diferencias entre este tipo de alimentos que se encuentra en los Estados Unidos y las alacenas de hogares de otros países?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cap="all" spc="100" dirty="0" smtClean="0">
                <a:solidFill>
                  <a:prstClr val="white"/>
                </a:solidFill>
                <a:latin typeface="Berthold City Bold"/>
                <a:cs typeface="Berthold City Bold"/>
              </a:rPr>
              <a:t>Lo que las granjas pueden decirnos acerca de los sistemas alimentarios de todo el mundo</a:t>
            </a:r>
            <a:endParaRPr lang="en-US" sz="24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17</a:t>
            </a:fld>
            <a:endParaRPr lang="en-US" sz="1125" dirty="0">
              <a:solidFill>
                <a:schemeClr val="tx1"/>
              </a:solidFill>
              <a:latin typeface="Capitals"/>
              <a:cs typeface="Capitals"/>
            </a:endParaRPr>
          </a:p>
        </p:txBody>
      </p:sp>
      <p:grpSp>
        <p:nvGrpSpPr>
          <p:cNvPr id="11" name="Group 10"/>
          <p:cNvGrpSpPr/>
          <p:nvPr/>
        </p:nvGrpSpPr>
        <p:grpSpPr>
          <a:xfrm>
            <a:off x="637497" y="5253555"/>
            <a:ext cx="7524019" cy="479030"/>
            <a:chOff x="1004021" y="5173511"/>
            <a:chExt cx="5632952" cy="479030"/>
          </a:xfrm>
        </p:grpSpPr>
        <p:sp>
          <p:nvSpPr>
            <p:cNvPr id="19" name="Rounded Rectangle 18"/>
            <p:cNvSpPr/>
            <p:nvPr/>
          </p:nvSpPr>
          <p:spPr>
            <a:xfrm>
              <a:off x="1004021" y="5173511"/>
              <a:ext cx="2636984" cy="479030"/>
            </a:xfrm>
            <a:prstGeom prst="roundRect">
              <a:avLst>
                <a:gd name="adj" fmla="val 16557"/>
              </a:avLst>
            </a:prstGeom>
            <a:gradFill flip="none" rotWithShape="1">
              <a:gsLst>
                <a:gs pos="100000">
                  <a:srgbClr val="E78E23"/>
                </a:gs>
                <a:gs pos="0">
                  <a:schemeClr val="accent6"/>
                </a:gs>
              </a:gsLst>
              <a:lin ang="16200000" scaled="0"/>
              <a:tileRec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rgbClr val="FFFFFF"/>
                  </a:solidFill>
                  <a:latin typeface="ITC Franklin Gothic Std Dm Cd"/>
                  <a:cs typeface="ITC Franklin Gothic Std Dm Cd"/>
                </a:rPr>
                <a:t>Sistema de cría libre</a:t>
              </a:r>
            </a:p>
          </p:txBody>
        </p:sp>
        <p:sp>
          <p:nvSpPr>
            <p:cNvPr id="20" name="Rounded Rectangle 19"/>
            <p:cNvSpPr/>
            <p:nvPr/>
          </p:nvSpPr>
          <p:spPr>
            <a:xfrm>
              <a:off x="5082569" y="5173511"/>
              <a:ext cx="1554404" cy="479030"/>
            </a:xfrm>
            <a:prstGeom prst="roundRect">
              <a:avLst>
                <a:gd name="adj" fmla="val 16557"/>
              </a:avLst>
            </a:prstGeom>
            <a:gradFill flip="none" rotWithShape="1">
              <a:gsLst>
                <a:gs pos="100000">
                  <a:srgbClr val="E78E23"/>
                </a:gs>
                <a:gs pos="0">
                  <a:schemeClr val="accent6"/>
                </a:gs>
              </a:gsLst>
              <a:lin ang="16200000" scaled="0"/>
              <a:tileRec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rgbClr val="FFFFFF"/>
                  </a:solidFill>
                  <a:latin typeface="ITC Franklin Gothic Std Dm Cd"/>
                  <a:cs typeface="ITC Franklin Gothic Std Dm Cd"/>
                </a:rPr>
                <a:t>alacena</a:t>
              </a:r>
              <a:endParaRPr lang="en-US" sz="2000" dirty="0" smtClean="0">
                <a:solidFill>
                  <a:srgbClr val="FFFFFF"/>
                </a:solidFill>
                <a:latin typeface="ITC Franklin Gothic Std Bk Cd"/>
                <a:cs typeface="ITC Franklin Gothic Std Bk Cd"/>
              </a:endParaRPr>
            </a:p>
          </p:txBody>
        </p:sp>
      </p:grpSp>
      <p:grpSp>
        <p:nvGrpSpPr>
          <p:cNvPr id="15" name="Group 14"/>
          <p:cNvGrpSpPr/>
          <p:nvPr/>
        </p:nvGrpSpPr>
        <p:grpSpPr>
          <a:xfrm>
            <a:off x="245519" y="2510355"/>
            <a:ext cx="8652963" cy="2743200"/>
            <a:chOff x="245519" y="2670439"/>
            <a:chExt cx="8652963" cy="2743200"/>
          </a:xfrm>
        </p:grpSpPr>
        <p:pic>
          <p:nvPicPr>
            <p:cNvPr id="9" name="Content Placeholder 10"/>
            <p:cNvPicPr>
              <a:picLocks noChangeAspect="1"/>
            </p:cNvPicPr>
            <p:nvPr/>
          </p:nvPicPr>
          <p:blipFill>
            <a:blip r:embed="rId2">
              <a:lum/>
              <a:extLst>
                <a:ext uri="{28A0092B-C50C-407E-A947-70E740481C1C}">
                  <a14:useLocalDpi xmlns:a14="http://schemas.microsoft.com/office/drawing/2010/main" val="0"/>
                </a:ext>
              </a:extLst>
            </a:blip>
            <a:srcRect r="1401"/>
            <a:stretch>
              <a:fillRect/>
            </a:stretch>
          </p:blipFill>
          <p:spPr bwMode="auto">
            <a:xfrm>
              <a:off x="245519" y="2670439"/>
              <a:ext cx="4153988" cy="2743200"/>
            </a:xfrm>
            <a:prstGeom prst="roundRect">
              <a:avLst>
                <a:gd name="adj" fmla="val 3307"/>
              </a:avLst>
            </a:prstGeom>
            <a:solidFill>
              <a:schemeClr val="accent6"/>
            </a:solidFill>
            <a:ln w="25400">
              <a:solidFill>
                <a:schemeClr val="accent6"/>
              </a:solidFill>
            </a:ln>
            <a:effectLst/>
            <a:extLst/>
          </p:spPr>
        </p:pic>
        <p:pic>
          <p:nvPicPr>
            <p:cNvPr id="14" name="Content Placeholder 13"/>
            <p:cNvPicPr>
              <a:picLocks noChangeAspect="1"/>
            </p:cNvPicPr>
            <p:nvPr/>
          </p:nvPicPr>
          <p:blipFill>
            <a:blip r:embed="rId3">
              <a:lum/>
              <a:extLst>
                <a:ext uri="{28A0092B-C50C-407E-A947-70E740481C1C}">
                  <a14:useLocalDpi xmlns:a14="http://schemas.microsoft.com/office/drawing/2010/main" val="0"/>
                </a:ext>
              </a:extLst>
            </a:blip>
            <a:stretch>
              <a:fillRect/>
            </a:stretch>
          </p:blipFill>
          <p:spPr bwMode="auto">
            <a:xfrm>
              <a:off x="4744494" y="2670439"/>
              <a:ext cx="4153988" cy="2743200"/>
            </a:xfrm>
            <a:prstGeom prst="roundRect">
              <a:avLst>
                <a:gd name="adj" fmla="val 3307"/>
              </a:avLst>
            </a:prstGeom>
            <a:solidFill>
              <a:schemeClr val="accent6"/>
            </a:solidFill>
            <a:ln w="25400">
              <a:solidFill>
                <a:schemeClr val="accent6"/>
              </a:solidFill>
            </a:ln>
            <a:effectLst/>
            <a:extLst/>
          </p:spPr>
        </p:pic>
      </p:grpSp>
      <p:sp>
        <p:nvSpPr>
          <p:cNvPr id="17" name="TextBox 16"/>
          <p:cNvSpPr txBox="1"/>
          <p:nvPr/>
        </p:nvSpPr>
        <p:spPr>
          <a:xfrm>
            <a:off x="1566333" y="1425290"/>
            <a:ext cx="5983111" cy="830997"/>
          </a:xfrm>
          <a:prstGeom prst="rect">
            <a:avLst/>
          </a:prstGeom>
          <a:noFill/>
        </p:spPr>
        <p:txBody>
          <a:bodyPr wrap="square" rtlCol="0">
            <a:spAutoFit/>
          </a:bodyPr>
          <a:lstStyle/>
          <a:p>
            <a:pPr algn="ctr"/>
            <a:r>
              <a:rPr lang="en-US" sz="4800" cap="all" dirty="0" err="1" smtClean="0">
                <a:solidFill>
                  <a:srgbClr val="E78E23"/>
                </a:solidFill>
                <a:latin typeface="Capitals"/>
                <a:cs typeface="Capitals"/>
              </a:rPr>
              <a:t>italia</a:t>
            </a:r>
            <a:endParaRPr lang="en-US" sz="4800" cap="all" dirty="0">
              <a:solidFill>
                <a:srgbClr val="E78E23"/>
              </a:solidFill>
              <a:latin typeface="Capitals"/>
              <a:cs typeface="Capital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07052" y="5253555"/>
            <a:ext cx="7267100" cy="664578"/>
            <a:chOff x="840350" y="5173511"/>
            <a:chExt cx="6183224" cy="664578"/>
          </a:xfrm>
        </p:grpSpPr>
        <p:sp>
          <p:nvSpPr>
            <p:cNvPr id="19" name="Rounded Rectangle 18"/>
            <p:cNvSpPr/>
            <p:nvPr/>
          </p:nvSpPr>
          <p:spPr>
            <a:xfrm>
              <a:off x="840350" y="5173511"/>
              <a:ext cx="2584420" cy="664578"/>
            </a:xfrm>
            <a:prstGeom prst="roundRect">
              <a:avLst>
                <a:gd name="adj" fmla="val 16557"/>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rgbClr val="FFFFFF"/>
                  </a:solidFill>
                  <a:latin typeface="ITC Franklin Gothic Std Dm Cd"/>
                  <a:cs typeface="ITC Franklin Gothic Std Dm Cd"/>
                </a:rPr>
                <a:t>Cultivo en la ciudad</a:t>
              </a:r>
            </a:p>
          </p:txBody>
        </p:sp>
        <p:sp>
          <p:nvSpPr>
            <p:cNvPr id="20" name="Rounded Rectangle 19"/>
            <p:cNvSpPr/>
            <p:nvPr/>
          </p:nvSpPr>
          <p:spPr>
            <a:xfrm>
              <a:off x="5331518" y="5222324"/>
              <a:ext cx="1692056" cy="410510"/>
            </a:xfrm>
            <a:prstGeom prst="roundRect">
              <a:avLst>
                <a:gd name="adj" fmla="val 16557"/>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rgbClr val="FFFFFF"/>
                  </a:solidFill>
                  <a:latin typeface="ITC Franklin Gothic Std Dm Cd"/>
                  <a:cs typeface="ITC Franklin Gothic Std Dm Cd"/>
                </a:rPr>
                <a:t>alacena</a:t>
              </a:r>
              <a:endParaRPr lang="en-US" sz="2000" dirty="0" smtClean="0">
                <a:solidFill>
                  <a:srgbClr val="FFFFFF"/>
                </a:solidFill>
                <a:latin typeface="ITC Franklin Gothic Std Bk Cd"/>
                <a:cs typeface="ITC Franklin Gothic Std Bk Cd"/>
              </a:endParaRPr>
            </a:p>
          </p:txBody>
        </p:sp>
      </p:grpSp>
      <p:grpSp>
        <p:nvGrpSpPr>
          <p:cNvPr id="14" name="Group 13"/>
          <p:cNvGrpSpPr/>
          <p:nvPr/>
        </p:nvGrpSpPr>
        <p:grpSpPr>
          <a:xfrm>
            <a:off x="245519" y="2510355"/>
            <a:ext cx="8652963" cy="2743200"/>
            <a:chOff x="245519" y="2670439"/>
            <a:chExt cx="8652963" cy="2743200"/>
          </a:xfrm>
        </p:grpSpPr>
        <p:pic>
          <p:nvPicPr>
            <p:cNvPr id="15" name="Content Placeholder 2"/>
            <p:cNvPicPr>
              <a:picLocks/>
            </p:cNvPicPr>
            <p:nvPr/>
          </p:nvPicPr>
          <p:blipFill>
            <a:blip r:embed="rId2">
              <a:lum/>
              <a:extLst>
                <a:ext uri="{28A0092B-C50C-407E-A947-70E740481C1C}">
                  <a14:useLocalDpi xmlns:a14="http://schemas.microsoft.com/office/drawing/2010/main" val="0"/>
                </a:ext>
              </a:extLst>
            </a:blip>
            <a:srcRect r="7434"/>
            <a:stretch>
              <a:fillRect/>
            </a:stretch>
          </p:blipFill>
          <p:spPr bwMode="auto">
            <a:xfrm>
              <a:off x="245519" y="2670439"/>
              <a:ext cx="4160520" cy="2743200"/>
            </a:xfrm>
            <a:prstGeom prst="roundRect">
              <a:avLst>
                <a:gd name="adj" fmla="val 3307"/>
              </a:avLst>
            </a:prstGeom>
            <a:gradFill flip="none" rotWithShape="1">
              <a:gsLst>
                <a:gs pos="0">
                  <a:srgbClr val="600D13"/>
                </a:gs>
                <a:gs pos="100000">
                  <a:srgbClr val="CD0920"/>
                </a:gs>
              </a:gsLst>
              <a:lin ang="16200000" scaled="0"/>
              <a:tileRect/>
            </a:gradFill>
            <a:ln w="25400">
              <a:solidFill>
                <a:srgbClr val="600D13"/>
              </a:solidFill>
            </a:ln>
            <a:effectLst/>
            <a:extLst/>
          </p:spPr>
        </p:pic>
        <p:pic>
          <p:nvPicPr>
            <p:cNvPr id="16" name="Content Placeholder 7"/>
            <p:cNvPicPr>
              <a:picLocks/>
            </p:cNvPicPr>
            <p:nvPr/>
          </p:nvPicPr>
          <p:blipFill>
            <a:blip r:embed="rId3">
              <a:lum/>
              <a:extLst>
                <a:ext uri="{28A0092B-C50C-407E-A947-70E740481C1C}">
                  <a14:useLocalDpi xmlns:a14="http://schemas.microsoft.com/office/drawing/2010/main" val="0"/>
                </a:ext>
              </a:extLst>
            </a:blip>
            <a:stretch>
              <a:fillRect/>
            </a:stretch>
          </p:blipFill>
          <p:spPr bwMode="auto">
            <a:xfrm>
              <a:off x="4737962" y="2670439"/>
              <a:ext cx="4160520" cy="2743200"/>
            </a:xfrm>
            <a:prstGeom prst="roundRect">
              <a:avLst>
                <a:gd name="adj" fmla="val 3307"/>
              </a:avLst>
            </a:prstGeom>
            <a:gradFill flip="none" rotWithShape="1">
              <a:gsLst>
                <a:gs pos="0">
                  <a:srgbClr val="600D13"/>
                </a:gs>
                <a:gs pos="100000">
                  <a:srgbClr val="CD0920"/>
                </a:gs>
              </a:gsLst>
              <a:lin ang="16200000" scaled="0"/>
              <a:tileRect/>
            </a:gradFill>
            <a:ln w="25400">
              <a:solidFill>
                <a:srgbClr val="600D13"/>
              </a:solidFill>
            </a:ln>
            <a:effectLst/>
            <a:extLst/>
          </p:spPr>
        </p:pic>
      </p:grpSp>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cap="all" spc="100" dirty="0" smtClean="0">
                <a:solidFill>
                  <a:prstClr val="white"/>
                </a:solidFill>
                <a:latin typeface="Berthold City Bold"/>
                <a:cs typeface="Berthold City Bold"/>
              </a:rPr>
              <a:t>Lo que las granjas pueden decirnos acerca de los sistemas alimentarios de todo el mundo</a:t>
            </a:r>
            <a:endParaRPr lang="en-US" sz="24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18</a:t>
            </a:fld>
            <a:endParaRPr lang="en-US" sz="1125" dirty="0">
              <a:solidFill>
                <a:schemeClr val="tx1"/>
              </a:solidFill>
              <a:latin typeface="Capitals"/>
              <a:cs typeface="Capitals"/>
            </a:endParaRPr>
          </a:p>
        </p:txBody>
      </p:sp>
      <p:sp>
        <p:nvSpPr>
          <p:cNvPr id="17" name="TextBox 16"/>
          <p:cNvSpPr txBox="1"/>
          <p:nvPr/>
        </p:nvSpPr>
        <p:spPr>
          <a:xfrm>
            <a:off x="1566333" y="1425290"/>
            <a:ext cx="5983111" cy="830997"/>
          </a:xfrm>
          <a:prstGeom prst="rect">
            <a:avLst/>
          </a:prstGeom>
          <a:noFill/>
        </p:spPr>
        <p:txBody>
          <a:bodyPr wrap="square" rtlCol="0">
            <a:spAutoFit/>
          </a:bodyPr>
          <a:lstStyle/>
          <a:p>
            <a:pPr algn="ctr"/>
            <a:r>
              <a:rPr lang="en-US" sz="4800" cap="all" dirty="0" err="1" smtClean="0">
                <a:solidFill>
                  <a:srgbClr val="CD0920"/>
                </a:solidFill>
                <a:latin typeface="Capitals"/>
                <a:cs typeface="Capitals"/>
              </a:rPr>
              <a:t>Japón</a:t>
            </a:r>
            <a:endParaRPr lang="en-US" sz="4800" cap="all" dirty="0">
              <a:solidFill>
                <a:srgbClr val="CD0920"/>
              </a:solidFill>
              <a:latin typeface="Capitals"/>
              <a:cs typeface="Capital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84578" y="5260239"/>
            <a:ext cx="6866110" cy="654552"/>
            <a:chOff x="1084578" y="5183537"/>
            <a:chExt cx="6866110" cy="654552"/>
          </a:xfrm>
        </p:grpSpPr>
        <p:sp>
          <p:nvSpPr>
            <p:cNvPr id="19" name="Rounded Rectangle 18"/>
            <p:cNvSpPr/>
            <p:nvPr/>
          </p:nvSpPr>
          <p:spPr>
            <a:xfrm>
              <a:off x="1084578" y="5183537"/>
              <a:ext cx="2475870" cy="654552"/>
            </a:xfrm>
            <a:prstGeom prst="roundRect">
              <a:avLst>
                <a:gd name="adj" fmla="val 16557"/>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rgbClr val="FFFFFF"/>
                  </a:solidFill>
                  <a:latin typeface="ITC Franklin Gothic Std Dm Cd"/>
                  <a:cs typeface="ITC Franklin Gothic Std Dm Cd"/>
                </a:rPr>
                <a:t>Cultivo estacional</a:t>
              </a:r>
            </a:p>
          </p:txBody>
        </p:sp>
        <p:sp>
          <p:nvSpPr>
            <p:cNvPr id="20" name="Rounded Rectangle 19"/>
            <p:cNvSpPr/>
            <p:nvPr/>
          </p:nvSpPr>
          <p:spPr>
            <a:xfrm>
              <a:off x="5959366" y="5210563"/>
              <a:ext cx="1991322" cy="397142"/>
            </a:xfrm>
            <a:prstGeom prst="roundRect">
              <a:avLst>
                <a:gd name="adj" fmla="val 16557"/>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rgbClr val="FFFFFF"/>
                  </a:solidFill>
                  <a:latin typeface="ITC Franklin Gothic Std Dm Cd"/>
                  <a:cs typeface="ITC Franklin Gothic Std Dm Cd"/>
                </a:rPr>
                <a:t>alacena</a:t>
              </a:r>
              <a:endParaRPr lang="en-US" sz="2000" dirty="0" smtClean="0">
                <a:solidFill>
                  <a:srgbClr val="FFFFFF"/>
                </a:solidFill>
                <a:latin typeface="ITC Franklin Gothic Std Bk Cd"/>
                <a:cs typeface="ITC Franklin Gothic Std Bk Cd"/>
              </a:endParaRPr>
            </a:p>
          </p:txBody>
        </p:sp>
      </p:grpSp>
      <p:grpSp>
        <p:nvGrpSpPr>
          <p:cNvPr id="14" name="Group 13"/>
          <p:cNvGrpSpPr/>
          <p:nvPr/>
        </p:nvGrpSpPr>
        <p:grpSpPr>
          <a:xfrm>
            <a:off x="245519" y="2517039"/>
            <a:ext cx="8652963" cy="2743200"/>
            <a:chOff x="245519" y="2670439"/>
            <a:chExt cx="8652963" cy="2743200"/>
          </a:xfrm>
        </p:grpSpPr>
        <p:pic>
          <p:nvPicPr>
            <p:cNvPr id="15" name="Content Placeholder 10"/>
            <p:cNvPicPr>
              <a:picLocks noChangeAspect="1"/>
            </p:cNvPicPr>
            <p:nvPr/>
          </p:nvPicPr>
          <p:blipFill>
            <a:blip r:embed="rId2">
              <a:lum/>
              <a:extLst>
                <a:ext uri="{28A0092B-C50C-407E-A947-70E740481C1C}">
                  <a14:useLocalDpi xmlns:a14="http://schemas.microsoft.com/office/drawing/2010/main" val="0"/>
                </a:ext>
              </a:extLst>
            </a:blip>
            <a:stretch>
              <a:fillRect/>
            </a:stretch>
          </p:blipFill>
          <p:spPr bwMode="auto">
            <a:xfrm>
              <a:off x="4742118" y="2670439"/>
              <a:ext cx="4156364" cy="2743200"/>
            </a:xfrm>
            <a:prstGeom prst="roundRect">
              <a:avLst>
                <a:gd name="adj" fmla="val 3307"/>
              </a:avLst>
            </a:prstGeom>
            <a:gradFill flip="none" rotWithShape="1">
              <a:gsLst>
                <a:gs pos="0">
                  <a:srgbClr val="132B4A"/>
                </a:gs>
                <a:gs pos="100000">
                  <a:schemeClr val="accent1"/>
                </a:gs>
              </a:gsLst>
              <a:lin ang="16200000" scaled="0"/>
              <a:tileRect/>
            </a:gradFill>
            <a:ln w="25400">
              <a:solidFill>
                <a:srgbClr val="132B4A"/>
              </a:solidFill>
            </a:ln>
            <a:effectLst/>
            <a:extLst/>
          </p:spPr>
        </p:pic>
        <p:pic>
          <p:nvPicPr>
            <p:cNvPr id="16" name="Content Placeholder 12"/>
            <p:cNvPicPr>
              <a:picLocks/>
            </p:cNvPicPr>
            <p:nvPr/>
          </p:nvPicPr>
          <p:blipFill>
            <a:blip r:embed="rId3">
              <a:lum/>
              <a:extLst>
                <a:ext uri="{28A0092B-C50C-407E-A947-70E740481C1C}">
                  <a14:useLocalDpi xmlns:a14="http://schemas.microsoft.com/office/drawing/2010/main" val="0"/>
                </a:ext>
              </a:extLst>
            </a:blip>
            <a:srcRect b="48081"/>
            <a:stretch>
              <a:fillRect/>
            </a:stretch>
          </p:blipFill>
          <p:spPr bwMode="auto">
            <a:xfrm>
              <a:off x="245519" y="2670439"/>
              <a:ext cx="4160520" cy="2743200"/>
            </a:xfrm>
            <a:prstGeom prst="roundRect">
              <a:avLst>
                <a:gd name="adj" fmla="val 3307"/>
              </a:avLst>
            </a:prstGeom>
            <a:gradFill flip="none" rotWithShape="1">
              <a:gsLst>
                <a:gs pos="0">
                  <a:srgbClr val="132B4A"/>
                </a:gs>
                <a:gs pos="100000">
                  <a:schemeClr val="accent1"/>
                </a:gs>
              </a:gsLst>
              <a:lin ang="16200000" scaled="0"/>
              <a:tileRect/>
            </a:gradFill>
            <a:ln w="25400">
              <a:solidFill>
                <a:srgbClr val="132B4A"/>
              </a:solidFill>
            </a:ln>
            <a:effectLst/>
            <a:extLst/>
          </p:spPr>
        </p:pic>
      </p:grpSp>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cap="all" spc="100" dirty="0" smtClean="0">
                <a:solidFill>
                  <a:prstClr val="white"/>
                </a:solidFill>
                <a:latin typeface="Berthold City Bold"/>
                <a:cs typeface="Berthold City Bold"/>
              </a:rPr>
              <a:t>Lo que las granjas pueden decirnos acerca de los sistemas alimentarios de todo el mundo</a:t>
            </a:r>
            <a:endParaRPr lang="en-US" sz="24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19</a:t>
            </a:fld>
            <a:endParaRPr lang="en-US" sz="1125" dirty="0">
              <a:solidFill>
                <a:schemeClr val="tx1"/>
              </a:solidFill>
              <a:latin typeface="Capitals"/>
              <a:cs typeface="Capitals"/>
            </a:endParaRPr>
          </a:p>
        </p:txBody>
      </p:sp>
      <p:sp>
        <p:nvSpPr>
          <p:cNvPr id="17" name="TextBox 16"/>
          <p:cNvSpPr txBox="1"/>
          <p:nvPr/>
        </p:nvSpPr>
        <p:spPr>
          <a:xfrm>
            <a:off x="1566333" y="1428632"/>
            <a:ext cx="5983111" cy="830997"/>
          </a:xfrm>
          <a:prstGeom prst="rect">
            <a:avLst/>
          </a:prstGeom>
          <a:noFill/>
        </p:spPr>
        <p:txBody>
          <a:bodyPr wrap="square" rtlCol="0">
            <a:spAutoFit/>
          </a:bodyPr>
          <a:lstStyle/>
          <a:p>
            <a:pPr algn="ctr"/>
            <a:r>
              <a:rPr lang="en-US" sz="4800" cap="all" dirty="0" err="1" smtClean="0">
                <a:solidFill>
                  <a:schemeClr val="accent1"/>
                </a:solidFill>
                <a:latin typeface="Capitals"/>
                <a:cs typeface="Capitals"/>
              </a:rPr>
              <a:t>ecuador</a:t>
            </a:r>
            <a:endParaRPr lang="en-US" sz="4800" cap="all" dirty="0">
              <a:solidFill>
                <a:schemeClr val="accent1"/>
              </a:solidFill>
              <a:latin typeface="Capitals"/>
              <a:cs typeface="Capital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orden del dÍA</a:t>
            </a: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2</a:t>
            </a:fld>
            <a:endParaRPr lang="en-US" sz="1125" dirty="0">
              <a:solidFill>
                <a:schemeClr val="tx1"/>
              </a:solidFill>
              <a:latin typeface="Capitals"/>
              <a:cs typeface="Capitals"/>
            </a:endParaRPr>
          </a:p>
        </p:txBody>
      </p:sp>
      <p:sp>
        <p:nvSpPr>
          <p:cNvPr id="15" name="Rounded Rectangle 14"/>
          <p:cNvSpPr/>
          <p:nvPr/>
        </p:nvSpPr>
        <p:spPr>
          <a:xfrm>
            <a:off x="328083" y="821268"/>
            <a:ext cx="2381249" cy="5130800"/>
          </a:xfrm>
          <a:prstGeom prst="roundRect">
            <a:avLst>
              <a:gd name="adj" fmla="val 4755"/>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gn="ctr">
              <a:lnSpc>
                <a:spcPts val="1900"/>
              </a:lnSpc>
            </a:pPr>
            <a:r>
              <a:rPr lang="en-US" b="1" cap="all" dirty="0" smtClean="0">
                <a:solidFill>
                  <a:srgbClr val="FFFFFF"/>
                </a:solidFill>
                <a:latin typeface="ITC Franklin Gothic Std Bk Cd"/>
                <a:cs typeface="ITC Franklin Gothic Std Bk Cd"/>
              </a:rPr>
              <a:t>Objetivos</a:t>
            </a:r>
          </a:p>
          <a:p>
            <a:pPr marL="91440" indent="-91440" algn="ctr">
              <a:lnSpc>
                <a:spcPts val="1900"/>
              </a:lnSpc>
            </a:pPr>
            <a:r>
              <a:rPr lang="en-US" b="1" cap="all" dirty="0" smtClean="0">
                <a:solidFill>
                  <a:srgbClr val="FFFFFF"/>
                </a:solidFill>
                <a:latin typeface="ITC Franklin Gothic Std Bk Cd"/>
                <a:cs typeface="ITC Franklin Gothic Std Bk Cd"/>
              </a:rPr>
              <a:t>de la sesión</a:t>
            </a:r>
          </a:p>
          <a:p>
            <a:pPr marL="182880" indent="-182880">
              <a:lnSpc>
                <a:spcPts val="1600"/>
              </a:lnSpc>
              <a:buFont typeface="Arial"/>
              <a:buChar char="•"/>
              <a:defRPr/>
            </a:pPr>
            <a:endParaRPr lang="en-US" sz="1600" dirty="0" smtClean="0">
              <a:solidFill>
                <a:srgbClr val="FFFFFF"/>
              </a:solidFill>
              <a:latin typeface="ITC Franklin Gothic Std Bk Cd"/>
              <a:cs typeface="ITC Franklin Gothic Std Bk Cd"/>
            </a:endParaRPr>
          </a:p>
          <a:p>
            <a:pPr marL="182880" indent="-182880">
              <a:lnSpc>
                <a:spcPts val="1600"/>
              </a:lnSpc>
              <a:spcAft>
                <a:spcPts val="600"/>
              </a:spcAft>
              <a:buFont typeface="Arial"/>
              <a:buChar char="•"/>
              <a:defRPr/>
            </a:pPr>
            <a:r>
              <a:rPr lang="en-US" sz="1600" dirty="0" smtClean="0">
                <a:solidFill>
                  <a:srgbClr val="FFFFFF"/>
                </a:solidFill>
                <a:latin typeface="ITC Franklin Gothic Std Bk Cd"/>
                <a:cs typeface="ITC Franklin Gothic Std Bk Cd"/>
              </a:rPr>
              <a:t>Explorar los componentes de los sistemas alimentarios al nivel global, regional y local</a:t>
            </a:r>
          </a:p>
          <a:p>
            <a:pPr marL="182880" indent="-182880">
              <a:lnSpc>
                <a:spcPts val="1600"/>
              </a:lnSpc>
              <a:spcAft>
                <a:spcPts val="600"/>
              </a:spcAft>
              <a:buFont typeface="Arial"/>
              <a:buChar char="•"/>
              <a:defRPr/>
            </a:pPr>
            <a:r>
              <a:rPr lang="en-US" sz="1600" dirty="0" smtClean="0">
                <a:solidFill>
                  <a:srgbClr val="FFFFFF"/>
                </a:solidFill>
                <a:latin typeface="ITC Franklin Gothic Std Bk Cd"/>
                <a:cs typeface="ITC Franklin Gothic Std Bk Cd"/>
              </a:rPr>
              <a:t>Entender los factores que llevan a una alimentación no saludable (p. ej., acceso y disponibilidad y prácticas de mercadotecnia)</a:t>
            </a:r>
          </a:p>
          <a:p>
            <a:pPr marL="182880" indent="-182880">
              <a:lnSpc>
                <a:spcPts val="1600"/>
              </a:lnSpc>
              <a:spcAft>
                <a:spcPts val="600"/>
              </a:spcAft>
              <a:buFont typeface="Arial"/>
              <a:buChar char="•"/>
              <a:defRPr/>
            </a:pPr>
            <a:r>
              <a:rPr lang="en-US" sz="1600" dirty="0" smtClean="0">
                <a:solidFill>
                  <a:srgbClr val="FFFFFF"/>
                </a:solidFill>
                <a:latin typeface="ITC Franklin Gothic Std Bk Cd"/>
                <a:cs typeface="ITC Franklin Gothic Std Bk Cd"/>
              </a:rPr>
              <a:t>Identificar estrategias para aumentar el acceso a las fuentes de alimentos saludables producidos localmente (p. ej., agricultura apoyada por la comunidad, mercados agrícolas sobre ruedas, huertas en los traspatios y huertas comunitarias</a:t>
            </a:r>
          </a:p>
        </p:txBody>
      </p:sp>
      <p:grpSp>
        <p:nvGrpSpPr>
          <p:cNvPr id="46" name="Group 45"/>
          <p:cNvGrpSpPr/>
          <p:nvPr/>
        </p:nvGrpSpPr>
        <p:grpSpPr>
          <a:xfrm>
            <a:off x="2859385" y="821267"/>
            <a:ext cx="6013681" cy="5074434"/>
            <a:chOff x="2859385" y="821267"/>
            <a:chExt cx="6013681" cy="5074434"/>
          </a:xfrm>
        </p:grpSpPr>
        <p:sp>
          <p:nvSpPr>
            <p:cNvPr id="16" name="TextBox 15"/>
            <p:cNvSpPr txBox="1"/>
            <p:nvPr/>
          </p:nvSpPr>
          <p:spPr>
            <a:xfrm>
              <a:off x="2888311" y="962299"/>
              <a:ext cx="5984755" cy="4933402"/>
            </a:xfrm>
            <a:prstGeom prst="rect">
              <a:avLst/>
            </a:prstGeom>
            <a:noFill/>
          </p:spPr>
          <p:txBody>
            <a:bodyPr wrap="square" rtlCol="0">
              <a:spAutoFit/>
            </a:bodyPr>
            <a:lstStyle/>
            <a:p>
              <a:pPr>
                <a:lnSpc>
                  <a:spcPts val="1500"/>
                </a:lnSpc>
              </a:pPr>
              <a:r>
                <a:rPr lang="en-US" sz="2500" b="1" i="1" dirty="0" smtClean="0">
                  <a:solidFill>
                    <a:srgbClr val="108837"/>
                  </a:solidFill>
                  <a:cs typeface="Calibri"/>
                </a:rPr>
                <a:t>Bienvenida/Repaso</a:t>
              </a:r>
            </a:p>
            <a:p>
              <a:pPr marL="91440" indent="-91440" fontAlgn="base">
                <a:lnSpc>
                  <a:spcPts val="1500"/>
                </a:lnSpc>
                <a:buFont typeface="Arial"/>
                <a:buChar char="•"/>
                <a:tabLst>
                  <a:tab pos="114300" algn="l"/>
                </a:tabLst>
                <a:defRPr/>
              </a:pPr>
              <a:r>
                <a:rPr lang="en-US" sz="1400" dirty="0" smtClean="0">
                  <a:cs typeface="Calibri"/>
                </a:rPr>
                <a:t> Introducción a “Food, Inc.” </a:t>
              </a:r>
            </a:p>
            <a:p>
              <a:pPr marL="91440" indent="-91440" fontAlgn="base">
                <a:lnSpc>
                  <a:spcPts val="1500"/>
                </a:lnSpc>
                <a:buFont typeface="Arial"/>
                <a:buChar char="•"/>
                <a:tabLst>
                  <a:tab pos="114300" algn="l"/>
                </a:tabLst>
                <a:defRPr/>
              </a:pPr>
              <a:r>
                <a:rPr lang="en-US" sz="1400" dirty="0" smtClean="0">
                  <a:cs typeface="Calibri"/>
                </a:rPr>
                <a:t> Rompehielos</a:t>
              </a:r>
            </a:p>
            <a:p>
              <a:pPr marL="91440" indent="-91440" fontAlgn="base">
                <a:lnSpc>
                  <a:spcPts val="1500"/>
                </a:lnSpc>
                <a:buFont typeface="Arial"/>
                <a:buChar char="•"/>
                <a:tabLst>
                  <a:tab pos="114300" algn="l"/>
                </a:tabLst>
                <a:defRPr/>
              </a:pPr>
              <a:r>
                <a:rPr lang="en-US" sz="1400" dirty="0" smtClean="0">
                  <a:cs typeface="Calibri"/>
                </a:rPr>
                <a:t> Debate</a:t>
              </a:r>
            </a:p>
            <a:p>
              <a:pPr marL="91440" indent="-91440" fontAlgn="base">
                <a:lnSpc>
                  <a:spcPts val="1500"/>
                </a:lnSpc>
                <a:buFont typeface="Arial"/>
                <a:buChar char="•"/>
                <a:tabLst>
                  <a:tab pos="114300" algn="l"/>
                </a:tabLst>
                <a:defRPr/>
              </a:pPr>
              <a:endParaRPr lang="en-US" sz="1400" b="1" i="1" dirty="0" smtClean="0">
                <a:solidFill>
                  <a:srgbClr val="00B0D8"/>
                </a:solidFill>
                <a:cs typeface="Calibri"/>
              </a:endParaRPr>
            </a:p>
            <a:p>
              <a:pPr>
                <a:lnSpc>
                  <a:spcPts val="1500"/>
                </a:lnSpc>
              </a:pPr>
              <a:r>
                <a:rPr lang="en-US" sz="2500" b="1" i="1" dirty="0" smtClean="0">
                  <a:solidFill>
                    <a:srgbClr val="DEAB43"/>
                  </a:solidFill>
                  <a:cs typeface="Calibri"/>
                </a:rPr>
                <a:t>Presentación de los sistemas alimentarios  </a:t>
              </a:r>
            </a:p>
            <a:p>
              <a:pPr marL="91440" lvl="0" indent="-91440" fontAlgn="base">
                <a:lnSpc>
                  <a:spcPts val="1500"/>
                </a:lnSpc>
                <a:spcBef>
                  <a:spcPct val="0"/>
                </a:spcBef>
                <a:spcAft>
                  <a:spcPct val="0"/>
                </a:spcAft>
                <a:buFont typeface="Arial"/>
                <a:buChar char="•"/>
                <a:tabLst>
                  <a:tab pos="114300" algn="l"/>
                </a:tabLst>
                <a:defRPr/>
              </a:pPr>
              <a:r>
                <a:rPr lang="en-US" sz="1400" dirty="0" smtClean="0">
                  <a:cs typeface="Calibri"/>
                </a:rPr>
                <a:t> ¿Qué es un sistema alimentario?</a:t>
              </a:r>
            </a:p>
            <a:p>
              <a:pPr marL="91440" lvl="0" indent="-91440" fontAlgn="base">
                <a:lnSpc>
                  <a:spcPts val="1500"/>
                </a:lnSpc>
                <a:spcBef>
                  <a:spcPct val="0"/>
                </a:spcBef>
                <a:spcAft>
                  <a:spcPct val="0"/>
                </a:spcAft>
                <a:buFont typeface="Arial"/>
                <a:buChar char="•"/>
                <a:tabLst>
                  <a:tab pos="114300" algn="l"/>
                </a:tabLst>
                <a:defRPr/>
              </a:pPr>
              <a:r>
                <a:rPr lang="en-US" sz="1400" dirty="0" smtClean="0">
                  <a:cs typeface="Calibri"/>
                </a:rPr>
                <a:t> Sistemas alimentarios convencionales vs. alternativos</a:t>
              </a:r>
            </a:p>
            <a:p>
              <a:pPr lvl="0" fontAlgn="base">
                <a:lnSpc>
                  <a:spcPts val="1500"/>
                </a:lnSpc>
                <a:tabLst>
                  <a:tab pos="114300" algn="l"/>
                </a:tabLst>
              </a:pPr>
              <a:endParaRPr lang="en-US" sz="1500" b="1" i="1" dirty="0" smtClean="0">
                <a:solidFill>
                  <a:srgbClr val="DA5120"/>
                </a:solidFill>
                <a:cs typeface="Calibri"/>
              </a:endParaRPr>
            </a:p>
            <a:p>
              <a:pPr lvl="0" fontAlgn="base">
                <a:lnSpc>
                  <a:spcPts val="1500"/>
                </a:lnSpc>
                <a:tabLst>
                  <a:tab pos="114300" algn="l"/>
                </a:tabLst>
              </a:pPr>
              <a:r>
                <a:rPr lang="en-US" sz="2500" b="1" i="1" dirty="0" smtClean="0">
                  <a:solidFill>
                    <a:srgbClr val="CD0920"/>
                  </a:solidFill>
                  <a:cs typeface="Calibri"/>
                </a:rPr>
                <a:t>Factores de alimentación no saludable</a:t>
              </a: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Acceso/disponibilidad y debate abierto</a:t>
              </a: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Segmento del video “Dollar Menu” (Food, Inc.)</a:t>
              </a: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Prácticas de mercadotecnia y debate</a:t>
              </a: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Segmento del video “Nos vemos en Fairfax y 3</a:t>
              </a:r>
              <a:r>
                <a:rPr lang="en-US" sz="1400" baseline="30000" dirty="0" smtClean="0">
                  <a:cs typeface="Calibri"/>
                </a:rPr>
                <a:t>era</a:t>
              </a:r>
              <a:r>
                <a:rPr lang="en-US" sz="1400" dirty="0" smtClean="0">
                  <a:cs typeface="Calibri"/>
                </a:rPr>
                <a:t>” </a:t>
              </a:r>
            </a:p>
            <a:p>
              <a:pPr lvl="0" fontAlgn="base">
                <a:lnSpc>
                  <a:spcPts val="1500"/>
                </a:lnSpc>
                <a:tabLst>
                  <a:tab pos="114300" algn="l"/>
                </a:tabLst>
              </a:pPr>
              <a:endParaRPr lang="en-US" sz="2400" b="1" i="1" dirty="0" smtClean="0">
                <a:solidFill>
                  <a:srgbClr val="1B75BC"/>
                </a:solidFill>
                <a:cs typeface="Calibri"/>
              </a:endParaRPr>
            </a:p>
            <a:p>
              <a:pPr lvl="0" fontAlgn="base">
                <a:lnSpc>
                  <a:spcPts val="1500"/>
                </a:lnSpc>
                <a:tabLst>
                  <a:tab pos="114300" algn="l"/>
                </a:tabLst>
              </a:pPr>
              <a:r>
                <a:rPr lang="en-US" sz="2400" b="1" i="1" dirty="0" smtClean="0">
                  <a:solidFill>
                    <a:srgbClr val="1B75BC"/>
                  </a:solidFill>
                  <a:cs typeface="Calibri"/>
                </a:rPr>
                <a:t>Receso</a:t>
              </a:r>
            </a:p>
            <a:p>
              <a:pPr lvl="0" fontAlgn="base">
                <a:lnSpc>
                  <a:spcPts val="1500"/>
                </a:lnSpc>
                <a:tabLst>
                  <a:tab pos="114300" algn="l"/>
                </a:tabLst>
              </a:pPr>
              <a:endParaRPr lang="en-US" sz="2400" b="1" i="1" dirty="0" smtClean="0">
                <a:solidFill>
                  <a:srgbClr val="147B33"/>
                </a:solidFill>
                <a:cs typeface="Calibri"/>
              </a:endParaRPr>
            </a:p>
            <a:p>
              <a:pPr lvl="0">
                <a:lnSpc>
                  <a:spcPts val="1500"/>
                </a:lnSpc>
              </a:pPr>
              <a:r>
                <a:rPr lang="en-US" sz="2400" b="1" i="1" dirty="0" smtClean="0">
                  <a:solidFill>
                    <a:schemeClr val="accent3"/>
                  </a:solidFill>
                  <a:cs typeface="Calibri"/>
                </a:rPr>
                <a:t>Opciones de alimentación saludable</a:t>
              </a: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Opciones disponibles</a:t>
              </a: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Estrategias para mejorar el acceso a los alimentos saludables en las comunidades de mucha necesidad</a:t>
              </a:r>
            </a:p>
            <a:p>
              <a:pPr marL="91440" indent="-91440" fontAlgn="base">
                <a:lnSpc>
                  <a:spcPts val="1500"/>
                </a:lnSpc>
                <a:spcBef>
                  <a:spcPct val="0"/>
                </a:spcBef>
                <a:spcAft>
                  <a:spcPct val="0"/>
                </a:spcAft>
                <a:buFont typeface="Arial"/>
                <a:buChar char="•"/>
                <a:tabLst>
                  <a:tab pos="114300" algn="l"/>
                </a:tabLst>
                <a:defRPr/>
              </a:pPr>
              <a:r>
                <a:rPr lang="en-US" sz="1400" dirty="0" smtClean="0">
                  <a:cs typeface="Calibri"/>
                </a:rPr>
                <a:t> Segmento del video “Agricultura apoyada por la comunidad” (El futuro de los alimentos, disco 2)</a:t>
              </a:r>
            </a:p>
            <a:p>
              <a:pPr marL="182880" indent="-182880" fontAlgn="base">
                <a:lnSpc>
                  <a:spcPts val="1500"/>
                </a:lnSpc>
                <a:buFont typeface="Arial"/>
                <a:buChar char="•"/>
                <a:tabLst>
                  <a:tab pos="114300" algn="l"/>
                </a:tabLst>
                <a:defRPr/>
              </a:pPr>
              <a:endParaRPr lang="en-US" sz="1400" b="1" i="1" dirty="0" smtClean="0">
                <a:solidFill>
                  <a:srgbClr val="791344"/>
                </a:solidFill>
                <a:cs typeface="Calibri"/>
              </a:endParaRPr>
            </a:p>
            <a:p>
              <a:pPr lvl="0" fontAlgn="base">
                <a:lnSpc>
                  <a:spcPts val="1500"/>
                </a:lnSpc>
                <a:tabLst>
                  <a:tab pos="114300" algn="l"/>
                </a:tabLst>
                <a:defRPr/>
              </a:pPr>
              <a:r>
                <a:rPr lang="en-US" sz="2500" b="1" i="1" dirty="0" smtClean="0">
                  <a:solidFill>
                    <a:srgbClr val="E78E23"/>
                  </a:solidFill>
                  <a:cs typeface="Calibri"/>
                </a:rPr>
                <a:t>Conclusión</a:t>
              </a:r>
              <a:endParaRPr lang="en-US" sz="1400" dirty="0" smtClean="0">
                <a:solidFill>
                  <a:srgbClr val="E78E23"/>
                </a:solidFill>
                <a:cs typeface="Calibri"/>
              </a:endParaRPr>
            </a:p>
          </p:txBody>
        </p:sp>
        <p:sp>
          <p:nvSpPr>
            <p:cNvPr id="18" name="Rounded Rectangle 17"/>
            <p:cNvSpPr/>
            <p:nvPr/>
          </p:nvSpPr>
          <p:spPr>
            <a:xfrm>
              <a:off x="2859618" y="821267"/>
              <a:ext cx="5886449" cy="5029200"/>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flipV="1">
              <a:off x="2859385" y="2561115"/>
              <a:ext cx="5873368" cy="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2859385" y="1809900"/>
              <a:ext cx="5873368" cy="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859385" y="3723916"/>
              <a:ext cx="5873368" cy="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859385" y="4094861"/>
              <a:ext cx="5873368" cy="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859385" y="5423599"/>
              <a:ext cx="5873368" cy="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cap="all" spc="100" dirty="0" smtClean="0">
                <a:solidFill>
                  <a:prstClr val="white"/>
                </a:solidFill>
                <a:latin typeface="Berthold City Bold"/>
                <a:cs typeface="Berthold City Bold"/>
              </a:rPr>
              <a:t>Lo que las granjas pueden decirnos acerca de los sistemas alimentarios de todo el mundo</a:t>
            </a:r>
            <a:endParaRPr lang="en-US" sz="24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20</a:t>
            </a:fld>
            <a:endParaRPr lang="en-US" sz="1125" dirty="0">
              <a:solidFill>
                <a:schemeClr val="tx1"/>
              </a:solidFill>
              <a:latin typeface="Capitals"/>
              <a:cs typeface="Capitals"/>
            </a:endParaRPr>
          </a:p>
        </p:txBody>
      </p:sp>
      <p:grpSp>
        <p:nvGrpSpPr>
          <p:cNvPr id="18" name="Group 17"/>
          <p:cNvGrpSpPr/>
          <p:nvPr/>
        </p:nvGrpSpPr>
        <p:grpSpPr>
          <a:xfrm>
            <a:off x="1247404" y="5253555"/>
            <a:ext cx="6655987" cy="664578"/>
            <a:chOff x="1247404" y="5173511"/>
            <a:chExt cx="6655987" cy="664578"/>
          </a:xfrm>
        </p:grpSpPr>
        <p:sp>
          <p:nvSpPr>
            <p:cNvPr id="19" name="Rounded Rectangle 18"/>
            <p:cNvSpPr/>
            <p:nvPr/>
          </p:nvSpPr>
          <p:spPr>
            <a:xfrm>
              <a:off x="1247404" y="5173511"/>
              <a:ext cx="2150218" cy="664578"/>
            </a:xfrm>
            <a:prstGeom prst="roundRect">
              <a:avLst>
                <a:gd name="adj" fmla="val 16557"/>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chemeClr val="tx1"/>
                  </a:solidFill>
                  <a:latin typeface="ITC Franklin Gothic Std Dm Cd"/>
                  <a:cs typeface="ITC Franklin Gothic Std Dm Cd"/>
                </a:rPr>
                <a:t>Cultivo de arroz</a:t>
              </a:r>
            </a:p>
          </p:txBody>
        </p:sp>
        <p:sp>
          <p:nvSpPr>
            <p:cNvPr id="20" name="Rounded Rectangle 19"/>
            <p:cNvSpPr/>
            <p:nvPr/>
          </p:nvSpPr>
          <p:spPr>
            <a:xfrm>
              <a:off x="5990897" y="5173511"/>
              <a:ext cx="1912494" cy="410510"/>
            </a:xfrm>
            <a:prstGeom prst="roundRect">
              <a:avLst>
                <a:gd name="adj" fmla="val 16557"/>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chemeClr val="tx1"/>
                  </a:solidFill>
                  <a:latin typeface="ITC Franklin Gothic Std Dm Cd"/>
                  <a:cs typeface="ITC Franklin Gothic Std Dm Cd"/>
                </a:rPr>
                <a:t>alacena</a:t>
              </a:r>
              <a:endParaRPr lang="en-US" sz="2000" dirty="0" smtClean="0">
                <a:solidFill>
                  <a:schemeClr val="tx1"/>
                </a:solidFill>
                <a:latin typeface="ITC Franklin Gothic Std Bk Cd"/>
                <a:cs typeface="ITC Franklin Gothic Std Bk Cd"/>
              </a:endParaRPr>
            </a:p>
          </p:txBody>
        </p:sp>
      </p:grpSp>
      <p:sp>
        <p:nvSpPr>
          <p:cNvPr id="17" name="TextBox 16"/>
          <p:cNvSpPr txBox="1"/>
          <p:nvPr/>
        </p:nvSpPr>
        <p:spPr>
          <a:xfrm>
            <a:off x="1566333" y="1425290"/>
            <a:ext cx="5983111" cy="830997"/>
          </a:xfrm>
          <a:prstGeom prst="rect">
            <a:avLst/>
          </a:prstGeom>
          <a:noFill/>
        </p:spPr>
        <p:txBody>
          <a:bodyPr wrap="square" rtlCol="0">
            <a:spAutoFit/>
          </a:bodyPr>
          <a:lstStyle/>
          <a:p>
            <a:pPr algn="ctr"/>
            <a:r>
              <a:rPr lang="en-US" sz="4800" cap="all" dirty="0" err="1" smtClean="0">
                <a:solidFill>
                  <a:srgbClr val="DEAB43"/>
                </a:solidFill>
                <a:latin typeface="Capitals"/>
                <a:cs typeface="Capitals"/>
              </a:rPr>
              <a:t>Bután</a:t>
            </a:r>
            <a:endParaRPr lang="en-US" sz="4800" cap="all" dirty="0">
              <a:solidFill>
                <a:srgbClr val="DEAB43"/>
              </a:solidFill>
              <a:latin typeface="Capitals"/>
              <a:cs typeface="Capitals"/>
            </a:endParaRPr>
          </a:p>
        </p:txBody>
      </p:sp>
      <p:grpSp>
        <p:nvGrpSpPr>
          <p:cNvPr id="21" name="Group 20"/>
          <p:cNvGrpSpPr/>
          <p:nvPr/>
        </p:nvGrpSpPr>
        <p:grpSpPr>
          <a:xfrm>
            <a:off x="245519" y="2510355"/>
            <a:ext cx="8652963" cy="2743200"/>
            <a:chOff x="245519" y="2670439"/>
            <a:chExt cx="8652963" cy="2743200"/>
          </a:xfrm>
        </p:grpSpPr>
        <p:pic>
          <p:nvPicPr>
            <p:cNvPr id="15" name="Content Placeholder 2"/>
            <p:cNvPicPr>
              <a:picLocks/>
            </p:cNvPicPr>
            <p:nvPr/>
          </p:nvPicPr>
          <p:blipFill>
            <a:blip r:embed="rId2">
              <a:lum/>
              <a:extLst>
                <a:ext uri="{28A0092B-C50C-407E-A947-70E740481C1C}">
                  <a14:useLocalDpi xmlns:a14="http://schemas.microsoft.com/office/drawing/2010/main" val="0"/>
                </a:ext>
              </a:extLst>
            </a:blip>
            <a:stretch>
              <a:fillRect/>
            </a:stretch>
          </p:blipFill>
          <p:spPr bwMode="auto">
            <a:xfrm>
              <a:off x="245519" y="2670439"/>
              <a:ext cx="4160520" cy="2743200"/>
            </a:xfrm>
            <a:prstGeom prst="roundRect">
              <a:avLst>
                <a:gd name="adj" fmla="val 3307"/>
              </a:avLst>
            </a:prstGeom>
            <a:gradFill flip="none" rotWithShape="1">
              <a:gsLst>
                <a:gs pos="0">
                  <a:srgbClr val="DEAB43"/>
                </a:gs>
                <a:gs pos="100000">
                  <a:srgbClr val="FCE78C"/>
                </a:gs>
              </a:gsLst>
              <a:lin ang="16200000" scaled="0"/>
              <a:tileRect/>
            </a:gradFill>
            <a:ln w="25400">
              <a:solidFill>
                <a:srgbClr val="DEAB43"/>
              </a:solidFill>
            </a:ln>
            <a:effectLst/>
            <a:extLst/>
          </p:spPr>
        </p:pic>
        <p:pic>
          <p:nvPicPr>
            <p:cNvPr id="16" name="Content Placeholder 7"/>
            <p:cNvPicPr>
              <a:picLocks noChangeAspect="1"/>
            </p:cNvPicPr>
            <p:nvPr/>
          </p:nvPicPr>
          <p:blipFill>
            <a:blip r:embed="rId3">
              <a:lum/>
              <a:extLst>
                <a:ext uri="{28A0092B-C50C-407E-A947-70E740481C1C}">
                  <a14:useLocalDpi xmlns:a14="http://schemas.microsoft.com/office/drawing/2010/main" val="0"/>
                </a:ext>
              </a:extLst>
            </a:blip>
            <a:stretch>
              <a:fillRect/>
            </a:stretch>
          </p:blipFill>
          <p:spPr bwMode="auto">
            <a:xfrm>
              <a:off x="4742118" y="2670439"/>
              <a:ext cx="4156364" cy="2743200"/>
            </a:xfrm>
            <a:prstGeom prst="roundRect">
              <a:avLst>
                <a:gd name="adj" fmla="val 3307"/>
              </a:avLst>
            </a:prstGeom>
            <a:gradFill flip="none" rotWithShape="1">
              <a:gsLst>
                <a:gs pos="0">
                  <a:srgbClr val="DEAB43"/>
                </a:gs>
                <a:gs pos="100000">
                  <a:srgbClr val="FCE78C"/>
                </a:gs>
              </a:gsLst>
              <a:lin ang="16200000" scaled="0"/>
              <a:tileRect/>
            </a:gradFill>
            <a:ln w="25400">
              <a:solidFill>
                <a:srgbClr val="DEAB43"/>
              </a:solidFill>
            </a:ln>
            <a:effectLst/>
            <a:extLst/>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61241" y="5507623"/>
            <a:ext cx="6374548" cy="410510"/>
            <a:chOff x="1779300" y="5427579"/>
            <a:chExt cx="5837691" cy="410510"/>
          </a:xfrm>
        </p:grpSpPr>
        <p:sp>
          <p:nvSpPr>
            <p:cNvPr id="19" name="Rounded Rectangle 18"/>
            <p:cNvSpPr/>
            <p:nvPr/>
          </p:nvSpPr>
          <p:spPr>
            <a:xfrm>
              <a:off x="1779300" y="5427579"/>
              <a:ext cx="1386026" cy="410510"/>
            </a:xfrm>
            <a:prstGeom prst="roundRect">
              <a:avLst>
                <a:gd name="adj" fmla="val 16557"/>
              </a:avLst>
            </a:prstGeom>
            <a:gradFill flip="none" rotWithShape="1">
              <a:gsLst>
                <a:gs pos="0">
                  <a:schemeClr val="accent3"/>
                </a:gs>
                <a:gs pos="100000">
                  <a:srgbClr val="B5D479"/>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rgbClr val="000000"/>
                  </a:solidFill>
                  <a:latin typeface="ITC Franklin Gothic Std Dm Cd"/>
                  <a:cs typeface="ITC Franklin Gothic Std Dm Cd"/>
                </a:rPr>
                <a:t>granja</a:t>
              </a:r>
              <a:endParaRPr lang="en-US" sz="2000" dirty="0" smtClean="0">
                <a:solidFill>
                  <a:srgbClr val="000000"/>
                </a:solidFill>
                <a:latin typeface="ITC Franklin Gothic Std Bk Cd"/>
                <a:cs typeface="ITC Franklin Gothic Std Bk Cd"/>
              </a:endParaRPr>
            </a:p>
          </p:txBody>
        </p:sp>
        <p:sp>
          <p:nvSpPr>
            <p:cNvPr id="20" name="Rounded Rectangle 19"/>
            <p:cNvSpPr/>
            <p:nvPr/>
          </p:nvSpPr>
          <p:spPr>
            <a:xfrm>
              <a:off x="5896344" y="5427579"/>
              <a:ext cx="1720647" cy="410510"/>
            </a:xfrm>
            <a:prstGeom prst="roundRect">
              <a:avLst>
                <a:gd name="adj" fmla="val 16557"/>
              </a:avLst>
            </a:prstGeom>
            <a:gradFill flip="none" rotWithShape="1">
              <a:gsLst>
                <a:gs pos="0">
                  <a:schemeClr val="accent3"/>
                </a:gs>
                <a:gs pos="100000">
                  <a:srgbClr val="B5D479"/>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rgbClr val="000000"/>
                  </a:solidFill>
                  <a:latin typeface="ITC Franklin Gothic Std Dm Cd"/>
                  <a:cs typeface="ITC Franklin Gothic Std Dm Cd"/>
                </a:rPr>
                <a:t>alacena</a:t>
              </a:r>
              <a:endParaRPr lang="en-US" sz="2000" dirty="0" smtClean="0">
                <a:solidFill>
                  <a:srgbClr val="000000"/>
                </a:solidFill>
                <a:latin typeface="ITC Franklin Gothic Std Bk Cd"/>
                <a:cs typeface="ITC Franklin Gothic Std Bk Cd"/>
              </a:endParaRPr>
            </a:p>
          </p:txBody>
        </p:sp>
      </p:grpSp>
      <p:grpSp>
        <p:nvGrpSpPr>
          <p:cNvPr id="14" name="Group 13"/>
          <p:cNvGrpSpPr/>
          <p:nvPr/>
        </p:nvGrpSpPr>
        <p:grpSpPr>
          <a:xfrm>
            <a:off x="245519" y="2510355"/>
            <a:ext cx="8652963" cy="2743200"/>
            <a:chOff x="245519" y="2670439"/>
            <a:chExt cx="8652963" cy="2743200"/>
          </a:xfrm>
        </p:grpSpPr>
        <p:pic>
          <p:nvPicPr>
            <p:cNvPr id="15" name="Content Placeholder 10"/>
            <p:cNvPicPr>
              <a:picLocks noChangeAspect="1"/>
            </p:cNvPicPr>
            <p:nvPr/>
          </p:nvPicPr>
          <p:blipFill>
            <a:blip r:embed="rId2">
              <a:lum/>
              <a:extLst>
                <a:ext uri="{28A0092B-C50C-407E-A947-70E740481C1C}">
                  <a14:useLocalDpi xmlns:a14="http://schemas.microsoft.com/office/drawing/2010/main" val="0"/>
                </a:ext>
              </a:extLst>
            </a:blip>
            <a:srcRect l="1001" t="12154" r="780" b="1440"/>
            <a:stretch>
              <a:fillRect/>
            </a:stretch>
          </p:blipFill>
          <p:spPr bwMode="auto">
            <a:xfrm>
              <a:off x="245519" y="2670439"/>
              <a:ext cx="4160520" cy="2740604"/>
            </a:xfrm>
            <a:prstGeom prst="roundRect">
              <a:avLst>
                <a:gd name="adj" fmla="val 3307"/>
              </a:avLst>
            </a:prstGeom>
            <a:gradFill flip="none" rotWithShape="1">
              <a:gsLst>
                <a:gs pos="0">
                  <a:schemeClr val="accent3"/>
                </a:gs>
                <a:gs pos="100000">
                  <a:srgbClr val="B5D479"/>
                </a:gs>
              </a:gsLst>
              <a:lin ang="16200000" scaled="0"/>
              <a:tileRect/>
            </a:gradFill>
            <a:ln w="25400">
              <a:solidFill>
                <a:schemeClr val="accent3"/>
              </a:solidFill>
            </a:ln>
            <a:effectLst/>
            <a:extLst/>
          </p:spPr>
        </p:pic>
        <p:pic>
          <p:nvPicPr>
            <p:cNvPr id="16" name="Content Placeholder 9"/>
            <p:cNvPicPr>
              <a:picLocks/>
            </p:cNvPicPr>
            <p:nvPr/>
          </p:nvPicPr>
          <p:blipFill>
            <a:blip r:embed="rId3">
              <a:lum/>
              <a:extLst>
                <a:ext uri="{28A0092B-C50C-407E-A947-70E740481C1C}">
                  <a14:useLocalDpi xmlns:a14="http://schemas.microsoft.com/office/drawing/2010/main" val="0"/>
                </a:ext>
              </a:extLst>
            </a:blip>
            <a:stretch>
              <a:fillRect/>
            </a:stretch>
          </p:blipFill>
          <p:spPr bwMode="auto">
            <a:xfrm>
              <a:off x="4737962" y="2670439"/>
              <a:ext cx="4160520" cy="2743200"/>
            </a:xfrm>
            <a:prstGeom prst="roundRect">
              <a:avLst>
                <a:gd name="adj" fmla="val 3307"/>
              </a:avLst>
            </a:prstGeom>
            <a:gradFill flip="none" rotWithShape="1">
              <a:gsLst>
                <a:gs pos="0">
                  <a:schemeClr val="accent3"/>
                </a:gs>
                <a:gs pos="100000">
                  <a:srgbClr val="B5D479"/>
                </a:gs>
              </a:gsLst>
              <a:lin ang="16200000" scaled="0"/>
              <a:tileRect/>
            </a:gradFill>
            <a:ln w="25400">
              <a:solidFill>
                <a:schemeClr val="accent3"/>
              </a:solidFill>
            </a:ln>
            <a:effectLst/>
            <a:extLst/>
          </p:spPr>
        </p:pic>
      </p:grpSp>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cap="all" spc="100" dirty="0" smtClean="0">
                <a:solidFill>
                  <a:prstClr val="white"/>
                </a:solidFill>
                <a:latin typeface="Berthold City Bold"/>
                <a:cs typeface="Berthold City Bold"/>
              </a:rPr>
              <a:t>Lo que las granjas pueden decirnos acerca de los sistemas alimentarios de todo el mundo</a:t>
            </a:r>
            <a:endParaRPr lang="en-US" sz="24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21</a:t>
            </a:fld>
            <a:endParaRPr lang="en-US" sz="1125" dirty="0">
              <a:solidFill>
                <a:schemeClr val="tx1"/>
              </a:solidFill>
              <a:latin typeface="Capitals"/>
              <a:cs typeface="Capitals"/>
            </a:endParaRPr>
          </a:p>
        </p:txBody>
      </p:sp>
      <p:sp>
        <p:nvSpPr>
          <p:cNvPr id="17" name="TextBox 16"/>
          <p:cNvSpPr txBox="1"/>
          <p:nvPr/>
        </p:nvSpPr>
        <p:spPr>
          <a:xfrm>
            <a:off x="1566333" y="1425290"/>
            <a:ext cx="5983111" cy="830997"/>
          </a:xfrm>
          <a:prstGeom prst="rect">
            <a:avLst/>
          </a:prstGeom>
          <a:noFill/>
        </p:spPr>
        <p:txBody>
          <a:bodyPr wrap="square" rtlCol="0">
            <a:spAutoFit/>
          </a:bodyPr>
          <a:lstStyle/>
          <a:p>
            <a:pPr algn="ctr"/>
            <a:r>
              <a:rPr lang="en-US" sz="4800" cap="all" dirty="0" err="1" smtClean="0">
                <a:solidFill>
                  <a:schemeClr val="accent3"/>
                </a:solidFill>
                <a:latin typeface="Capitals"/>
                <a:cs typeface="Capitals"/>
              </a:rPr>
              <a:t>México</a:t>
            </a:r>
            <a:endParaRPr lang="en-US" sz="4800" cap="all" dirty="0">
              <a:solidFill>
                <a:schemeClr val="accent3"/>
              </a:solidFill>
              <a:latin typeface="Capitals"/>
              <a:cs typeface="Capital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04021" y="5240186"/>
            <a:ext cx="6897292" cy="684631"/>
            <a:chOff x="1004021" y="5153458"/>
            <a:chExt cx="6897292" cy="684631"/>
          </a:xfrm>
        </p:grpSpPr>
        <p:sp>
          <p:nvSpPr>
            <p:cNvPr id="19" name="Rounded Rectangle 18"/>
            <p:cNvSpPr/>
            <p:nvPr/>
          </p:nvSpPr>
          <p:spPr>
            <a:xfrm>
              <a:off x="1004021" y="5153458"/>
              <a:ext cx="2636984" cy="684631"/>
            </a:xfrm>
            <a:prstGeom prst="roundRect">
              <a:avLst>
                <a:gd name="adj" fmla="val 16557"/>
              </a:avLst>
            </a:prstGeom>
            <a:gradFill flip="none" rotWithShape="1">
              <a:gsLst>
                <a:gs pos="0">
                  <a:schemeClr val="accent2"/>
                </a:gs>
                <a:gs pos="100000">
                  <a:srgbClr val="A98054"/>
                </a:gs>
              </a:gsLst>
              <a:lin ang="16200000" scaled="0"/>
              <a:tileRec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rgbClr val="FFFFFF"/>
                  </a:solidFill>
                  <a:latin typeface="ITC Franklin Gothic Std Dm Cd"/>
                  <a:cs typeface="ITC Franklin Gothic Std Dm Cd"/>
                </a:rPr>
                <a:t>Cultivo de melones</a:t>
              </a:r>
            </a:p>
          </p:txBody>
        </p:sp>
        <p:sp>
          <p:nvSpPr>
            <p:cNvPr id="20" name="Rounded Rectangle 19"/>
            <p:cNvSpPr/>
            <p:nvPr/>
          </p:nvSpPr>
          <p:spPr>
            <a:xfrm>
              <a:off x="6053959" y="5183388"/>
              <a:ext cx="1847354" cy="437247"/>
            </a:xfrm>
            <a:prstGeom prst="roundRect">
              <a:avLst>
                <a:gd name="adj" fmla="val 16557"/>
              </a:avLst>
            </a:prstGeom>
            <a:gradFill flip="none" rotWithShape="1">
              <a:gsLst>
                <a:gs pos="0">
                  <a:schemeClr val="accent2"/>
                </a:gs>
                <a:gs pos="100000">
                  <a:srgbClr val="A98054"/>
                </a:gs>
              </a:gsLst>
              <a:lin ang="16200000" scaled="0"/>
              <a:tileRec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0" lvl="1" algn="ctr">
                <a:buClrTx/>
                <a:defRPr/>
              </a:pPr>
              <a:r>
                <a:rPr lang="en-US" sz="2000" cap="all" dirty="0" smtClean="0">
                  <a:solidFill>
                    <a:srgbClr val="FFFFFF"/>
                  </a:solidFill>
                  <a:latin typeface="ITC Franklin Gothic Std Dm Cd"/>
                  <a:cs typeface="ITC Franklin Gothic Std Dm Cd"/>
                </a:rPr>
                <a:t>alacena</a:t>
              </a:r>
              <a:endParaRPr lang="en-US" sz="2000" dirty="0" smtClean="0">
                <a:solidFill>
                  <a:srgbClr val="FFFFFF"/>
                </a:solidFill>
                <a:latin typeface="ITC Franklin Gothic Std Bk Cd"/>
                <a:cs typeface="ITC Franklin Gothic Std Bk Cd"/>
              </a:endParaRPr>
            </a:p>
          </p:txBody>
        </p:sp>
      </p:grpSp>
      <p:grpSp>
        <p:nvGrpSpPr>
          <p:cNvPr id="14" name="Group 13"/>
          <p:cNvGrpSpPr/>
          <p:nvPr/>
        </p:nvGrpSpPr>
        <p:grpSpPr>
          <a:xfrm>
            <a:off x="245519" y="2496986"/>
            <a:ext cx="8652963" cy="2743200"/>
            <a:chOff x="245519" y="2362966"/>
            <a:chExt cx="8652963" cy="2743200"/>
          </a:xfrm>
        </p:grpSpPr>
        <p:pic>
          <p:nvPicPr>
            <p:cNvPr id="15" name="Content Placeholder 7"/>
            <p:cNvPicPr>
              <a:picLocks/>
            </p:cNvPicPr>
            <p:nvPr/>
          </p:nvPicPr>
          <p:blipFill>
            <a:blip r:embed="rId2">
              <a:lum/>
              <a:extLst>
                <a:ext uri="{28A0092B-C50C-407E-A947-70E740481C1C}">
                  <a14:useLocalDpi xmlns:a14="http://schemas.microsoft.com/office/drawing/2010/main" val="0"/>
                </a:ext>
              </a:extLst>
            </a:blip>
            <a:stretch>
              <a:fillRect/>
            </a:stretch>
          </p:blipFill>
          <p:spPr bwMode="auto">
            <a:xfrm>
              <a:off x="245519" y="2362966"/>
              <a:ext cx="4160520" cy="2743200"/>
            </a:xfrm>
            <a:prstGeom prst="roundRect">
              <a:avLst>
                <a:gd name="adj" fmla="val 3307"/>
              </a:avLst>
            </a:prstGeom>
            <a:gradFill flip="none" rotWithShape="1">
              <a:gsLst>
                <a:gs pos="0">
                  <a:schemeClr val="accent2"/>
                </a:gs>
                <a:gs pos="100000">
                  <a:srgbClr val="A98054"/>
                </a:gs>
              </a:gsLst>
              <a:lin ang="16200000" scaled="0"/>
              <a:tileRect/>
            </a:gradFill>
            <a:ln w="25400">
              <a:solidFill>
                <a:schemeClr val="accent2"/>
              </a:solidFill>
            </a:ln>
            <a:effectLst/>
            <a:extLst/>
          </p:spPr>
        </p:pic>
        <p:pic>
          <p:nvPicPr>
            <p:cNvPr id="16" name="Content Placeholder 3"/>
            <p:cNvPicPr>
              <a:picLocks/>
            </p:cNvPicPr>
            <p:nvPr/>
          </p:nvPicPr>
          <p:blipFill>
            <a:blip r:embed="rId3">
              <a:lum/>
              <a:extLst>
                <a:ext uri="{28A0092B-C50C-407E-A947-70E740481C1C}">
                  <a14:useLocalDpi xmlns:a14="http://schemas.microsoft.com/office/drawing/2010/main" val="0"/>
                </a:ext>
              </a:extLst>
            </a:blip>
            <a:stretch>
              <a:fillRect/>
            </a:stretch>
          </p:blipFill>
          <p:spPr bwMode="auto">
            <a:xfrm>
              <a:off x="4737962" y="2362966"/>
              <a:ext cx="4160520" cy="2743200"/>
            </a:xfrm>
            <a:prstGeom prst="roundRect">
              <a:avLst>
                <a:gd name="adj" fmla="val 3307"/>
              </a:avLst>
            </a:prstGeom>
            <a:gradFill flip="none" rotWithShape="1">
              <a:gsLst>
                <a:gs pos="0">
                  <a:schemeClr val="accent2"/>
                </a:gs>
                <a:gs pos="100000">
                  <a:srgbClr val="A98054"/>
                </a:gs>
              </a:gsLst>
              <a:lin ang="16200000" scaled="0"/>
              <a:tileRect/>
            </a:gradFill>
            <a:ln w="25400">
              <a:solidFill>
                <a:schemeClr val="accent2"/>
              </a:solidFill>
            </a:ln>
            <a:effectLst/>
            <a:extLst/>
          </p:spPr>
        </p:pic>
      </p:grpSp>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1"/>
            <a:ext cx="8686800" cy="942621"/>
          </a:xfrm>
          <a:prstGeom prst="roundRect">
            <a:avLst>
              <a:gd name="adj" fmla="val 16282"/>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cap="all" spc="100" dirty="0" smtClean="0">
                <a:solidFill>
                  <a:prstClr val="white"/>
                </a:solidFill>
                <a:latin typeface="Berthold City Bold"/>
                <a:cs typeface="Berthold City Bold"/>
              </a:rPr>
              <a:t>Lo que las granjas pueden decirnos acerca de los sistemas alimentarios de todo el mundo</a:t>
            </a:r>
            <a:endParaRPr lang="en-US" sz="2400" cap="all" spc="100" dirty="0">
              <a:solidFill>
                <a:prstClr val="white"/>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22</a:t>
            </a:fld>
            <a:endParaRPr lang="en-US" sz="1125" dirty="0">
              <a:solidFill>
                <a:schemeClr val="tx1"/>
              </a:solidFill>
              <a:latin typeface="Capitals"/>
              <a:cs typeface="Capitals"/>
            </a:endParaRPr>
          </a:p>
        </p:txBody>
      </p:sp>
      <p:sp>
        <p:nvSpPr>
          <p:cNvPr id="17" name="TextBox 16"/>
          <p:cNvSpPr txBox="1"/>
          <p:nvPr/>
        </p:nvSpPr>
        <p:spPr>
          <a:xfrm>
            <a:off x="1566333" y="1418605"/>
            <a:ext cx="5983111" cy="830997"/>
          </a:xfrm>
          <a:prstGeom prst="rect">
            <a:avLst/>
          </a:prstGeom>
          <a:noFill/>
        </p:spPr>
        <p:txBody>
          <a:bodyPr wrap="square" rtlCol="0">
            <a:spAutoFit/>
          </a:bodyPr>
          <a:lstStyle/>
          <a:p>
            <a:pPr algn="ctr"/>
            <a:r>
              <a:rPr lang="en-US" sz="4800" cap="all" dirty="0" err="1" smtClean="0">
                <a:solidFill>
                  <a:schemeClr val="accent2"/>
                </a:solidFill>
                <a:latin typeface="Capitals"/>
                <a:cs typeface="Capitals"/>
              </a:rPr>
              <a:t>Egipto</a:t>
            </a:r>
            <a:endParaRPr lang="en-US" sz="4800" cap="all" dirty="0">
              <a:solidFill>
                <a:schemeClr val="accent2"/>
              </a:solidFill>
              <a:latin typeface="Capitals"/>
              <a:cs typeface="Capital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23</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Los sistemas alimentarios...</a:t>
            </a:r>
            <a:endParaRPr lang="en-US" sz="2700" cap="all" spc="100" dirty="0">
              <a:latin typeface="Berthold City Bold"/>
              <a:cs typeface="Berthold City Bold"/>
            </a:endParaRPr>
          </a:p>
        </p:txBody>
      </p:sp>
      <p:pic>
        <p:nvPicPr>
          <p:cNvPr id="14" name="Picture 13" descr="SLIDE23.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486523" y="959556"/>
            <a:ext cx="8170954" cy="4938887"/>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24</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Factores de alimentación no saludable</a:t>
            </a:r>
            <a:endParaRPr lang="en-US" sz="2700" cap="all" spc="100" dirty="0">
              <a:latin typeface="Berthold City Bold"/>
              <a:cs typeface="Berthold City Bold"/>
            </a:endParaRPr>
          </a:p>
        </p:txBody>
      </p:sp>
      <p:pic>
        <p:nvPicPr>
          <p:cNvPr id="7" name="Content Placeholder 16"/>
          <p:cNvPicPr>
            <a:picLocks/>
          </p:cNvPicPr>
          <p:nvPr/>
        </p:nvPicPr>
        <p:blipFill>
          <a:blip r:embed="rId2"/>
          <a:stretch>
            <a:fillRect/>
          </a:stretch>
        </p:blipFill>
        <p:spPr bwMode="auto">
          <a:xfrm>
            <a:off x="524256" y="1233563"/>
            <a:ext cx="3785616" cy="4390874"/>
          </a:xfrm>
          <a:prstGeom prst="roundRect">
            <a:avLst>
              <a:gd name="adj" fmla="val 3307"/>
            </a:avLst>
          </a:prstGeom>
          <a:gradFill flip="none" rotWithShape="1">
            <a:gsLst>
              <a:gs pos="0">
                <a:schemeClr val="accent2"/>
              </a:gs>
              <a:gs pos="100000">
                <a:srgbClr val="A98054"/>
              </a:gs>
            </a:gsLst>
            <a:lin ang="16200000" scaled="0"/>
            <a:tileRect/>
          </a:gradFill>
          <a:ln w="25400">
            <a:solidFill>
              <a:srgbClr val="CD0920"/>
            </a:solidFill>
          </a:ln>
          <a:effectLst/>
          <a:extLst/>
        </p:spPr>
      </p:pic>
      <p:pic>
        <p:nvPicPr>
          <p:cNvPr id="8" name="Picture 1"/>
          <p:cNvPicPr>
            <a:picLocks/>
          </p:cNvPicPr>
          <p:nvPr/>
        </p:nvPicPr>
        <p:blipFill>
          <a:blip r:embed="rId3">
            <a:lum/>
            <a:extLst>
              <a:ext uri="{28A0092B-C50C-407E-A947-70E740481C1C}">
                <a14:useLocalDpi xmlns:a14="http://schemas.microsoft.com/office/drawing/2010/main" val="0"/>
              </a:ext>
            </a:extLst>
          </a:blip>
          <a:srcRect b="9609"/>
          <a:stretch>
            <a:fillRect/>
          </a:stretch>
        </p:blipFill>
        <p:spPr bwMode="auto">
          <a:xfrm>
            <a:off x="4834128" y="1143000"/>
            <a:ext cx="3785616" cy="4572000"/>
          </a:xfrm>
          <a:prstGeom prst="roundRect">
            <a:avLst>
              <a:gd name="adj" fmla="val 3307"/>
            </a:avLst>
          </a:prstGeom>
          <a:gradFill flip="none" rotWithShape="1">
            <a:gsLst>
              <a:gs pos="0">
                <a:schemeClr val="accent2"/>
              </a:gs>
              <a:gs pos="100000">
                <a:srgbClr val="A98054"/>
              </a:gs>
            </a:gsLst>
            <a:lin ang="16200000" scaled="0"/>
            <a:tileRect/>
          </a:gradFill>
          <a:ln w="25400">
            <a:solidFill>
              <a:srgbClr val="CD0920"/>
            </a:solidFill>
          </a:ln>
          <a:effectLs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25</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Factores de alimentación no saludable</a:t>
            </a:r>
            <a:endParaRPr lang="en-US" sz="2700" cap="all" spc="100" dirty="0">
              <a:latin typeface="Berthold City Bold"/>
              <a:cs typeface="Berthold City Bold"/>
            </a:endParaRPr>
          </a:p>
        </p:txBody>
      </p:sp>
      <p:sp>
        <p:nvSpPr>
          <p:cNvPr id="9" name="Rounded Rectangle 8"/>
          <p:cNvSpPr/>
          <p:nvPr/>
        </p:nvSpPr>
        <p:spPr>
          <a:xfrm>
            <a:off x="304800" y="920508"/>
            <a:ext cx="4114800" cy="4995771"/>
          </a:xfrm>
          <a:prstGeom prst="roundRect">
            <a:avLst>
              <a:gd name="adj" fmla="val 4755"/>
            </a:avLst>
          </a:prstGeom>
          <a:gradFill flip="none" rotWithShape="1">
            <a:gsLst>
              <a:gs pos="0">
                <a:srgbClr val="791344"/>
              </a:gs>
              <a:gs pos="100000">
                <a:srgbClr val="C0587C"/>
              </a:gs>
            </a:gsLst>
            <a:lin ang="16200000" scaled="0"/>
            <a:tileRec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pPr>
            <a:r>
              <a:rPr lang="en-US" sz="3600" cap="all" dirty="0" smtClean="0">
                <a:solidFill>
                  <a:srgbClr val="FFFFFF"/>
                </a:solidFill>
                <a:latin typeface="ITC Franklin Gothic Std Dm Cd"/>
                <a:cs typeface="ITC Franklin Gothic Std Dm Cd"/>
              </a:rPr>
              <a:t>Acceso</a:t>
            </a:r>
          </a:p>
          <a:p>
            <a:pPr marL="292608" indent="-365760">
              <a:lnSpc>
                <a:spcPts val="2300"/>
              </a:lnSpc>
              <a:spcBef>
                <a:spcPts val="1800"/>
              </a:spcBef>
              <a:buFont typeface="Arial"/>
              <a:buChar char="•"/>
              <a:defRPr/>
            </a:pPr>
            <a:r>
              <a:rPr lang="en-US" sz="2400" dirty="0" smtClean="0">
                <a:solidFill>
                  <a:srgbClr val="FFFFFF"/>
                </a:solidFill>
                <a:latin typeface="ITC Franklin Gothic Std Bk Cd"/>
                <a:cs typeface="ITC Franklin Gothic Std Bk Cd"/>
              </a:rPr>
              <a:t>Rutas de transporte deficientes que llevan hacia las fuentes de alimentos saludables</a:t>
            </a:r>
          </a:p>
          <a:p>
            <a:pPr marL="292608" indent="-365760">
              <a:lnSpc>
                <a:spcPts val="2300"/>
              </a:lnSpc>
              <a:spcBef>
                <a:spcPts val="1800"/>
              </a:spcBef>
              <a:buFont typeface="Arial"/>
              <a:buChar char="•"/>
              <a:defRPr/>
            </a:pPr>
            <a:r>
              <a:rPr lang="en-US" sz="2400" dirty="0" smtClean="0">
                <a:solidFill>
                  <a:srgbClr val="FFFFFF"/>
                </a:solidFill>
                <a:latin typeface="ITC Franklin Gothic Std Bk Cd"/>
                <a:cs typeface="ITC Franklin Gothic Std Bk Cd"/>
              </a:rPr>
              <a:t>Las alternativas de alimentos saludables generalmente son más costosas</a:t>
            </a:r>
          </a:p>
          <a:p>
            <a:pPr marL="292608" indent="-365760">
              <a:lnSpc>
                <a:spcPts val="2300"/>
              </a:lnSpc>
              <a:spcBef>
                <a:spcPts val="1800"/>
              </a:spcBef>
              <a:buFont typeface="Arial"/>
              <a:buChar char="•"/>
              <a:defRPr/>
            </a:pPr>
            <a:r>
              <a:rPr lang="en-US" sz="2400" dirty="0" smtClean="0">
                <a:solidFill>
                  <a:srgbClr val="FFFFFF"/>
                </a:solidFill>
                <a:latin typeface="ITC Franklin Gothic Std Bk Cd"/>
                <a:cs typeface="ITC Franklin Gothic Std Bk Cd"/>
              </a:rPr>
              <a:t>Predominio/saturación de opciones de bebidas y alimentos no saludables</a:t>
            </a:r>
          </a:p>
        </p:txBody>
      </p:sp>
      <p:sp>
        <p:nvSpPr>
          <p:cNvPr id="14" name="Rounded Rectangle 13"/>
          <p:cNvSpPr/>
          <p:nvPr/>
        </p:nvSpPr>
        <p:spPr>
          <a:xfrm>
            <a:off x="4724400" y="920508"/>
            <a:ext cx="4114800" cy="4995771"/>
          </a:xfrm>
          <a:prstGeom prst="roundRect">
            <a:avLst>
              <a:gd name="adj" fmla="val 4755"/>
            </a:avLst>
          </a:prstGeom>
          <a:gradFill flip="none" rotWithShape="1">
            <a:gsLst>
              <a:gs pos="0">
                <a:srgbClr val="18153A"/>
              </a:gs>
              <a:gs pos="100000">
                <a:schemeClr val="accent4"/>
              </a:gs>
            </a:gsLst>
            <a:lin ang="16200000" scaled="0"/>
            <a:tileRec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defRPr/>
            </a:pPr>
            <a:r>
              <a:rPr lang="en-US" sz="3600" cap="all" dirty="0" smtClean="0">
                <a:solidFill>
                  <a:srgbClr val="FFFFFF"/>
                </a:solidFill>
                <a:latin typeface="ITC Franklin Gothic Std Dm Cd"/>
                <a:cs typeface="ITC Franklin Gothic Std Dm Cd"/>
              </a:rPr>
              <a:t>Disponibilidad</a:t>
            </a:r>
          </a:p>
          <a:p>
            <a:pPr marL="292608" indent="-365760">
              <a:lnSpc>
                <a:spcPts val="2300"/>
              </a:lnSpc>
              <a:spcBef>
                <a:spcPts val="1800"/>
              </a:spcBef>
              <a:buFont typeface="Arial"/>
              <a:buChar char="•"/>
              <a:defRPr/>
            </a:pPr>
            <a:r>
              <a:rPr lang="en-US" sz="2300" dirty="0" smtClean="0">
                <a:solidFill>
                  <a:srgbClr val="FFFFFF"/>
                </a:solidFill>
                <a:latin typeface="ITC Franklin Gothic Std Bk Cd"/>
                <a:cs typeface="ITC Franklin Gothic Std Bk Cd"/>
              </a:rPr>
              <a:t>Menos supermercados</a:t>
            </a:r>
          </a:p>
          <a:p>
            <a:pPr marL="292608" indent="-365760">
              <a:lnSpc>
                <a:spcPts val="2300"/>
              </a:lnSpc>
              <a:spcBef>
                <a:spcPts val="1800"/>
              </a:spcBef>
              <a:buFont typeface="Arial"/>
              <a:buChar char="•"/>
              <a:defRPr/>
            </a:pPr>
            <a:r>
              <a:rPr lang="en-US" sz="2300" dirty="0" smtClean="0">
                <a:solidFill>
                  <a:srgbClr val="FFFFFF"/>
                </a:solidFill>
                <a:latin typeface="ITC Franklin Gothic Std Bk Cd"/>
                <a:cs typeface="ITC Franklin Gothic Std Bk Cd"/>
              </a:rPr>
              <a:t>Concentraciones de licorerías, pequeñas tiendas particulares de abarrotes y restaurantes de comida rápida</a:t>
            </a:r>
          </a:p>
          <a:p>
            <a:pPr marL="292608" indent="-365760">
              <a:lnSpc>
                <a:spcPts val="2300"/>
              </a:lnSpc>
              <a:spcBef>
                <a:spcPts val="1800"/>
              </a:spcBef>
              <a:buFont typeface="Arial"/>
              <a:buChar char="•"/>
              <a:defRPr/>
            </a:pPr>
            <a:r>
              <a:rPr lang="en-US" sz="2300" dirty="0" smtClean="0">
                <a:solidFill>
                  <a:srgbClr val="FFFFFF"/>
                </a:solidFill>
                <a:latin typeface="ITC Franklin Gothic Std Bk Cd"/>
                <a:cs typeface="ITC Franklin Gothic Std Bk Cd"/>
              </a:rPr>
              <a:t>Los alimentos frescos no abundan en los supermercados y tiendas de la esquina</a:t>
            </a:r>
          </a:p>
          <a:p>
            <a:pPr marL="292608" indent="-365760">
              <a:lnSpc>
                <a:spcPts val="2300"/>
              </a:lnSpc>
              <a:spcBef>
                <a:spcPts val="1800"/>
              </a:spcBef>
              <a:buFont typeface="Arial"/>
              <a:buChar char="•"/>
              <a:defRPr/>
            </a:pPr>
            <a:r>
              <a:rPr lang="en-US" sz="2300" dirty="0" smtClean="0">
                <a:solidFill>
                  <a:srgbClr val="FFFFFF"/>
                </a:solidFill>
                <a:latin typeface="ITC Franklin Gothic Std Bk Cd"/>
                <a:cs typeface="ITC Franklin Gothic Std Bk Cd"/>
              </a:rPr>
              <a:t>Cuando hay opciones de alimentos saludables, son de baja calidad</a:t>
            </a:r>
          </a:p>
          <a:p>
            <a:pPr marL="292608" indent="-365760">
              <a:lnSpc>
                <a:spcPts val="2300"/>
              </a:lnSpc>
              <a:spcBef>
                <a:spcPts val="1800"/>
              </a:spcBef>
              <a:buFont typeface="Arial"/>
              <a:buChar char="•"/>
              <a:defRPr/>
            </a:pPr>
            <a:endParaRPr lang="en-US" sz="2400" dirty="0" smtClean="0">
              <a:solidFill>
                <a:srgbClr val="FFFFFF"/>
              </a:solidFill>
              <a:latin typeface="ITC Franklin Gothic Std Bk Cd"/>
              <a:cs typeface="ITC Franklin Gothic Std Bk Cd"/>
            </a:endParaRPr>
          </a:p>
          <a:p>
            <a:pPr marL="292608" indent="-365760">
              <a:lnSpc>
                <a:spcPts val="2300"/>
              </a:lnSpc>
              <a:spcBef>
                <a:spcPts val="1800"/>
              </a:spcBef>
              <a:buFont typeface="Arial"/>
              <a:buChar char="•"/>
              <a:defRPr/>
            </a:pPr>
            <a:endParaRPr lang="en-US" sz="2400" dirty="0" smtClean="0">
              <a:solidFill>
                <a:srgbClr val="FFFFFF"/>
              </a:solidFill>
              <a:latin typeface="ITC Franklin Gothic Std Bk Cd"/>
              <a:cs typeface="ITC Franklin Gothic Std Bk C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ITC Franklin Gothic Std Dm Cd"/>
                <a:cs typeface="ITC Franklin Gothic Std Dm Cd"/>
              </a:rPr>
              <a:t>Fuente: </a:t>
            </a:r>
            <a:r>
              <a:rPr lang="en-US" dirty="0" err="1" smtClean="0">
                <a:latin typeface="ITC Franklin Gothic Std Bk Cd"/>
                <a:cs typeface="ITC Franklin Gothic Std Bk Cd"/>
              </a:rPr>
              <a:t>www.foodincmovie.com</a:t>
            </a:r>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26</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Dollar Menu, Food, Inc. </a:t>
            </a:r>
            <a:endParaRPr lang="en-US" sz="2700" cap="all" spc="100" dirty="0">
              <a:latin typeface="Berthold City Bold"/>
              <a:cs typeface="Berthold City Bold"/>
            </a:endParaRPr>
          </a:p>
        </p:txBody>
      </p:sp>
      <p:pic>
        <p:nvPicPr>
          <p:cNvPr id="8" name="Content Placeholder 2"/>
          <p:cNvPicPr>
            <a:picLocks noChangeAspect="1"/>
          </p:cNvPicPr>
          <p:nvPr/>
        </p:nvPicPr>
        <p:blipFill>
          <a:blip r:embed="rId2">
            <a:lum/>
            <a:extLst>
              <a:ext uri="{28A0092B-C50C-407E-A947-70E740481C1C}">
                <a14:useLocalDpi xmlns:a14="http://schemas.microsoft.com/office/drawing/2010/main" val="0"/>
              </a:ext>
            </a:extLst>
          </a:blip>
          <a:stretch>
            <a:fillRect/>
          </a:stretch>
        </p:blipFill>
        <p:spPr bwMode="auto">
          <a:xfrm>
            <a:off x="483269" y="1198131"/>
            <a:ext cx="8177463" cy="4461739"/>
          </a:xfrm>
          <a:prstGeom prst="roundRect">
            <a:avLst>
              <a:gd name="adj" fmla="val 3307"/>
            </a:avLst>
          </a:prstGeom>
          <a:gradFill flip="none" rotWithShape="1">
            <a:gsLst>
              <a:gs pos="0">
                <a:schemeClr val="accent2"/>
              </a:gs>
              <a:gs pos="100000">
                <a:srgbClr val="A98054"/>
              </a:gs>
            </a:gsLst>
            <a:lin ang="16200000" scaled="0"/>
            <a:tileRect/>
          </a:gradFill>
          <a:ln w="25400">
            <a:solidFill>
              <a:schemeClr val="accent5"/>
            </a:solidFill>
          </a:ln>
          <a:effectLs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27</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Preguntas para debatir</a:t>
            </a:r>
            <a:endParaRPr lang="en-US" sz="2700" cap="all" spc="100" dirty="0">
              <a:latin typeface="Berthold City Bold"/>
              <a:cs typeface="Berthold City Bold"/>
            </a:endParaRPr>
          </a:p>
        </p:txBody>
      </p:sp>
      <p:sp>
        <p:nvSpPr>
          <p:cNvPr id="15" name="Rectangle 14"/>
          <p:cNvSpPr/>
          <p:nvPr/>
        </p:nvSpPr>
        <p:spPr>
          <a:xfrm>
            <a:off x="333466" y="2253251"/>
            <a:ext cx="8477069" cy="2351498"/>
          </a:xfrm>
          <a:prstGeom prst="rect">
            <a:avLst/>
          </a:prstGeom>
        </p:spPr>
        <p:txBody>
          <a:bodyPr wrap="square">
            <a:spAutoFit/>
          </a:bodyPr>
          <a:lstStyle/>
          <a:p>
            <a:pPr marL="274320" indent="-274320">
              <a:lnSpc>
                <a:spcPts val="3500"/>
              </a:lnSpc>
              <a:spcBef>
                <a:spcPts val="1800"/>
              </a:spcBef>
              <a:buSzPct val="85000"/>
              <a:buFont typeface="Arial"/>
              <a:buChar char="•"/>
              <a:defRPr/>
            </a:pPr>
            <a:r>
              <a:rPr lang="en-US" sz="3000" dirty="0" smtClean="0">
                <a:solidFill>
                  <a:prstClr val="black"/>
                </a:solidFill>
                <a:ea typeface="ＭＳ Ｐゴシック" pitchFamily="34" charset="-128"/>
              </a:rPr>
              <a:t>¿Tiene alguna pregunta aclaratoria acerca del video</a:t>
            </a:r>
          </a:p>
          <a:p>
            <a:pPr marL="274320" indent="-274320">
              <a:lnSpc>
                <a:spcPts val="3500"/>
              </a:lnSpc>
              <a:spcBef>
                <a:spcPts val="1800"/>
              </a:spcBef>
              <a:buSzPct val="85000"/>
              <a:buFont typeface="Arial"/>
              <a:buChar char="•"/>
              <a:defRPr/>
            </a:pPr>
            <a:r>
              <a:rPr lang="en-US" sz="3000" dirty="0" smtClean="0">
                <a:solidFill>
                  <a:prstClr val="black"/>
                </a:solidFill>
                <a:ea typeface="ＭＳ Ｐゴシック" pitchFamily="34" charset="-128"/>
              </a:rPr>
              <a:t>¿Observó algunos parecidos entre lo que vio en el video y su propia comunidad?</a:t>
            </a:r>
          </a:p>
          <a:p>
            <a:pPr marL="274320" indent="-274320">
              <a:lnSpc>
                <a:spcPts val="3500"/>
              </a:lnSpc>
              <a:spcBef>
                <a:spcPts val="1800"/>
              </a:spcBef>
              <a:buSzPct val="85000"/>
              <a:buFont typeface="Arial"/>
              <a:buChar char="•"/>
              <a:defRPr/>
            </a:pPr>
            <a:r>
              <a:rPr lang="en-US" sz="3000" dirty="0" smtClean="0">
                <a:solidFill>
                  <a:prstClr val="black"/>
                </a:solidFill>
                <a:ea typeface="ＭＳ Ｐゴシック" pitchFamily="34" charset="-128"/>
              </a:rPr>
              <a:t>¿Qué fue lo que más le llamó la atención?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28</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El enfoque de la mercadotecnia</a:t>
            </a:r>
            <a:endParaRPr lang="en-US" sz="2700" cap="all" spc="100" dirty="0">
              <a:latin typeface="Berthold City Bold"/>
              <a:cs typeface="Berthold City Bold"/>
            </a:endParaRPr>
          </a:p>
        </p:txBody>
      </p:sp>
      <p:sp>
        <p:nvSpPr>
          <p:cNvPr id="8" name="Rounded Rectangle 7"/>
          <p:cNvSpPr/>
          <p:nvPr/>
        </p:nvSpPr>
        <p:spPr>
          <a:xfrm>
            <a:off x="368068" y="961485"/>
            <a:ext cx="2410818" cy="4935030"/>
          </a:xfrm>
          <a:prstGeom prst="roundRect">
            <a:avLst>
              <a:gd name="adj" fmla="val 4755"/>
            </a:avLst>
          </a:prstGeom>
          <a:gradFill flip="none" rotWithShape="1">
            <a:gsLst>
              <a:gs pos="100000">
                <a:srgbClr val="B5D479"/>
              </a:gs>
              <a:gs pos="0">
                <a:schemeClr val="accent3"/>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82880" indent="-182880">
              <a:spcBef>
                <a:spcPts val="1200"/>
              </a:spcBef>
              <a:buClr>
                <a:schemeClr val="tx1"/>
              </a:buClr>
              <a:buFont typeface="Arial"/>
              <a:buChar char="•"/>
              <a:defRPr/>
            </a:pPr>
            <a:r>
              <a:rPr lang="en-US" sz="1600" dirty="0" smtClean="0">
                <a:solidFill>
                  <a:srgbClr val="000000"/>
                </a:solidFill>
                <a:latin typeface="ITC Franklin Gothic Std Bk Cd"/>
                <a:cs typeface="ITC Franklin Gothic Std Bk Cd"/>
              </a:rPr>
              <a:t>Una visibilidad extendida y el reconocimiento mundial es el objetivo principal</a:t>
            </a:r>
          </a:p>
          <a:p>
            <a:pPr marL="182880" indent="-182880">
              <a:spcBef>
                <a:spcPts val="1200"/>
              </a:spcBef>
              <a:buClr>
                <a:schemeClr val="tx1"/>
              </a:buClr>
              <a:buFont typeface="Arial"/>
              <a:buChar char="•"/>
              <a:defRPr/>
            </a:pPr>
            <a:r>
              <a:rPr lang="en-US" sz="1600" dirty="0" smtClean="0">
                <a:solidFill>
                  <a:srgbClr val="000000"/>
                </a:solidFill>
                <a:latin typeface="ITC Franklin Gothic Std Bk Cd"/>
                <a:cs typeface="ITC Franklin Gothic Std Bk Cd"/>
              </a:rPr>
              <a:t>El éxito de las cadenas de comida rápida y las opciones de alimentación no saludable se basan en estrategias de mercadotecnia agresivas</a:t>
            </a:r>
          </a:p>
          <a:p>
            <a:pPr marL="182880" indent="-182880">
              <a:spcBef>
                <a:spcPts val="1200"/>
              </a:spcBef>
              <a:buClr>
                <a:schemeClr val="tx1"/>
              </a:buClr>
              <a:buFont typeface="Arial"/>
              <a:buChar char="•"/>
              <a:defRPr/>
            </a:pPr>
            <a:r>
              <a:rPr lang="en-US" sz="1600" dirty="0" smtClean="0">
                <a:solidFill>
                  <a:srgbClr val="000000"/>
                </a:solidFill>
                <a:latin typeface="ITC Franklin Gothic Std Bk Cd"/>
                <a:cs typeface="ITC Franklin Gothic Std Bk Cd"/>
              </a:rPr>
              <a:t>Con letreros, carteleras y anuncios sobresalientes que iluminan las ciudades en todo EE.UU. y el extranjero, las cadenas de comida rápida y comida no saludable se vuelven predominantes</a:t>
            </a:r>
          </a:p>
        </p:txBody>
      </p:sp>
      <p:pic>
        <p:nvPicPr>
          <p:cNvPr id="7" name="Content Placeholder 2"/>
          <p:cNvPicPr>
            <a:picLocks noChangeAspect="1"/>
          </p:cNvPicPr>
          <p:nvPr/>
        </p:nvPicPr>
        <p:blipFill>
          <a:blip r:embed="rId2">
            <a:lum/>
            <a:extLst>
              <a:ext uri="{28A0092B-C50C-407E-A947-70E740481C1C}">
                <a14:useLocalDpi xmlns:a14="http://schemas.microsoft.com/office/drawing/2010/main" val="0"/>
              </a:ext>
            </a:extLst>
          </a:blip>
          <a:stretch>
            <a:fillRect/>
          </a:stretch>
        </p:blipFill>
        <p:spPr bwMode="auto">
          <a:xfrm>
            <a:off x="2916583" y="1975777"/>
            <a:ext cx="5839683" cy="3889229"/>
          </a:xfrm>
          <a:prstGeom prst="roundRect">
            <a:avLst>
              <a:gd name="adj" fmla="val 3307"/>
            </a:avLst>
          </a:prstGeom>
          <a:gradFill flip="none" rotWithShape="1">
            <a:gsLst>
              <a:gs pos="0">
                <a:schemeClr val="accent2"/>
              </a:gs>
              <a:gs pos="100000">
                <a:srgbClr val="A98054"/>
              </a:gs>
            </a:gsLst>
            <a:lin ang="16200000" scaled="0"/>
            <a:tileRect/>
          </a:gradFill>
          <a:ln w="25400">
            <a:solidFill>
              <a:schemeClr val="accent3"/>
            </a:solidFill>
          </a:ln>
          <a:effectLst/>
          <a:extLst/>
        </p:spPr>
      </p:pic>
      <p:sp>
        <p:nvSpPr>
          <p:cNvPr id="14" name="TextBox 13"/>
          <p:cNvSpPr txBox="1"/>
          <p:nvPr/>
        </p:nvSpPr>
        <p:spPr>
          <a:xfrm>
            <a:off x="2806361" y="992995"/>
            <a:ext cx="6109684" cy="923330"/>
          </a:xfrm>
          <a:prstGeom prst="rect">
            <a:avLst/>
          </a:prstGeom>
          <a:noFill/>
        </p:spPr>
        <p:txBody>
          <a:bodyPr wrap="square" rtlCol="0">
            <a:spAutoFit/>
          </a:bodyPr>
          <a:lstStyle/>
          <a:p>
            <a:pPr algn="ctr"/>
            <a:r>
              <a:rPr lang="en-US" sz="5400" dirty="0" smtClean="0">
                <a:solidFill>
                  <a:schemeClr val="accent3"/>
                </a:solidFill>
                <a:latin typeface="Capitals"/>
                <a:cs typeface="Capitals"/>
              </a:rPr>
              <a:t>Mercadotecnia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29</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¿Adónde van sus dólares?</a:t>
            </a:r>
            <a:endParaRPr lang="en-US" sz="2700" cap="all" spc="100" dirty="0">
              <a:latin typeface="Berthold City Bold"/>
              <a:cs typeface="Berthold City Bold"/>
            </a:endParaRPr>
          </a:p>
        </p:txBody>
      </p:sp>
      <p:pic>
        <p:nvPicPr>
          <p:cNvPr id="9" name="Picture 8" descr="SLIDE29.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63170" y="1587637"/>
            <a:ext cx="8417659" cy="368272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Repaso de la sesión</a:t>
            </a:r>
            <a:endParaRPr lang="en-US" sz="27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3</a:t>
            </a:fld>
            <a:endParaRPr lang="en-US" sz="1125" dirty="0">
              <a:solidFill>
                <a:schemeClr val="tx1"/>
              </a:solidFill>
              <a:latin typeface="Capitals"/>
              <a:cs typeface="Capitals"/>
            </a:endParaRPr>
          </a:p>
        </p:txBody>
      </p:sp>
      <p:sp>
        <p:nvSpPr>
          <p:cNvPr id="16" name="TextBox 15"/>
          <p:cNvSpPr txBox="1"/>
          <p:nvPr/>
        </p:nvSpPr>
        <p:spPr>
          <a:xfrm>
            <a:off x="609599" y="1813814"/>
            <a:ext cx="7924802" cy="3230372"/>
          </a:xfrm>
          <a:prstGeom prst="rect">
            <a:avLst/>
          </a:prstGeom>
          <a:noFill/>
        </p:spPr>
        <p:txBody>
          <a:bodyPr wrap="square" rtlCol="0">
            <a:spAutoFit/>
          </a:bodyPr>
          <a:lstStyle/>
          <a:p>
            <a:pPr>
              <a:lnSpc>
                <a:spcPts val="3020"/>
              </a:lnSpc>
            </a:pPr>
            <a:r>
              <a:rPr lang="en-US" sz="2500" dirty="0" smtClean="0">
                <a:solidFill>
                  <a:schemeClr val="accent4"/>
                </a:solidFill>
                <a:latin typeface="Capitals"/>
                <a:cs typeface="Capitals"/>
              </a:rPr>
              <a:t>sesión comunidades seguras para los peatones; incluso prevención de los delitos a través del diseño del entorno (pdtde)</a:t>
            </a:r>
          </a:p>
          <a:p>
            <a:pPr marL="822960" lvl="1" indent="-365760">
              <a:lnSpc>
                <a:spcPts val="3920"/>
              </a:lnSpc>
              <a:buFont typeface="Arial"/>
              <a:buChar char="•"/>
            </a:pPr>
            <a:r>
              <a:rPr lang="en-US" sz="2600" dirty="0" smtClean="0">
                <a:ea typeface="ＭＳ Ｐゴシック" pitchFamily="34" charset="-128"/>
              </a:rPr>
              <a:t>Algo de utilidad que aprendió o que recuerde </a:t>
            </a:r>
          </a:p>
          <a:p>
            <a:pPr marL="822960" lvl="1" indent="-365760">
              <a:lnSpc>
                <a:spcPts val="3920"/>
              </a:lnSpc>
              <a:buFont typeface="Arial"/>
              <a:buChar char="•"/>
            </a:pPr>
            <a:r>
              <a:rPr lang="en-US" sz="2600" dirty="0" smtClean="0">
                <a:ea typeface="ＭＳ Ｐゴシック" pitchFamily="34" charset="-128"/>
              </a:rPr>
              <a:t>Una duda que le haya quedado</a:t>
            </a:r>
          </a:p>
          <a:p>
            <a:pPr marL="822960" lvl="1" indent="-365760">
              <a:lnSpc>
                <a:spcPts val="3920"/>
              </a:lnSpc>
              <a:buFont typeface="Arial"/>
              <a:buChar char="•"/>
            </a:pPr>
            <a:r>
              <a:rPr lang="en-US" sz="2600" dirty="0" smtClean="0">
                <a:ea typeface="ＭＳ Ｐゴシック" pitchFamily="34" charset="-128"/>
              </a:rPr>
              <a:t>Una actividad de tarea que haya finalizado</a:t>
            </a:r>
          </a:p>
          <a:p>
            <a:pPr marL="822960" lvl="1" indent="-365760">
              <a:lnSpc>
                <a:spcPts val="3920"/>
              </a:lnSpc>
              <a:buFont typeface="Arial"/>
              <a:buChar char="•"/>
            </a:pPr>
            <a:r>
              <a:rPr lang="en-US" sz="2600" dirty="0" smtClean="0">
                <a:ea typeface="ＭＳ Ｐゴシック" pitchFamily="34" charset="-128"/>
              </a:rPr>
              <a:t>Cosas que cambiaría o mejoraría de la Sesión 4</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30</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LOS MÁS BUSCADOS DE EE.UU.</a:t>
            </a:r>
            <a:endParaRPr lang="en-US" sz="2700" cap="all" spc="100" dirty="0">
              <a:latin typeface="Berthold City Bold"/>
              <a:cs typeface="Berthold City Bold"/>
            </a:endParaRPr>
          </a:p>
        </p:txBody>
      </p:sp>
      <p:pic>
        <p:nvPicPr>
          <p:cNvPr id="7" name="Content Placeholder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bwMode="auto">
          <a:xfrm>
            <a:off x="543530" y="925275"/>
            <a:ext cx="3248683" cy="499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4"/>
          <a:stretch>
            <a:fillRect/>
          </a:stretch>
        </p:blipFill>
        <p:spPr bwMode="auto">
          <a:xfrm>
            <a:off x="4147942" y="1703453"/>
            <a:ext cx="4449950" cy="344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ITC Franklin Gothic Std Dm Cd"/>
                <a:cs typeface="ITC Franklin Gothic Std Dm Cd"/>
              </a:rPr>
              <a:t>Fuente:</a:t>
            </a:r>
            <a:r>
              <a:rPr lang="en-US" dirty="0" smtClean="0">
                <a:latin typeface="ITC Franklin Gothic Std Bk Cd"/>
                <a:cs typeface="ITC Franklin Gothic Std Bk Cd"/>
              </a:rPr>
              <a:t> www.vimeo.com/1016506, http://www.publicmattersgroup.com/where5</a:t>
            </a:r>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31</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spc="100" dirty="0" smtClean="0">
                <a:latin typeface="Berthold City Bold"/>
                <a:cs typeface="Berthold City Bold"/>
              </a:rPr>
              <a:t>¿De dónde obtengo mis 5? “Nos vemos en Fairfax y 3</a:t>
            </a:r>
            <a:r>
              <a:rPr lang="en-US" sz="2000" cap="all" spc="100" baseline="30000" dirty="0" smtClean="0">
                <a:latin typeface="Berthold City Bold"/>
                <a:cs typeface="Berthold City Bold"/>
              </a:rPr>
              <a:t>era</a:t>
            </a:r>
            <a:r>
              <a:rPr lang="en-US" sz="2000" cap="all" spc="100" dirty="0" smtClean="0">
                <a:latin typeface="Berthold City Bold"/>
                <a:cs typeface="Berthold City Bold"/>
              </a:rPr>
              <a:t>” video</a:t>
            </a:r>
            <a:endParaRPr lang="en-US" sz="2000" cap="all" spc="100" dirty="0">
              <a:latin typeface="Berthold City Bold"/>
              <a:cs typeface="Berthold City Bold"/>
            </a:endParaRPr>
          </a:p>
        </p:txBody>
      </p:sp>
      <p:pic>
        <p:nvPicPr>
          <p:cNvPr id="9" name="Picture Placeholder 3"/>
          <p:cNvPicPr>
            <a:picLocks noChangeAspect="1"/>
          </p:cNvPicPr>
          <p:nvPr/>
        </p:nvPicPr>
        <p:blipFill>
          <a:blip r:embed="rId2">
            <a:lum/>
            <a:extLst>
              <a:ext uri="{28A0092B-C50C-407E-A947-70E740481C1C}">
                <a14:useLocalDpi xmlns:a14="http://schemas.microsoft.com/office/drawing/2010/main" val="0"/>
              </a:ext>
            </a:extLst>
          </a:blip>
          <a:srcRect t="8203" b="8203"/>
          <a:stretch>
            <a:fillRect/>
          </a:stretch>
        </p:blipFill>
        <p:spPr bwMode="auto">
          <a:xfrm>
            <a:off x="3206245" y="1306677"/>
            <a:ext cx="5531001" cy="4022546"/>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06753" y="925876"/>
            <a:ext cx="2556668" cy="4784149"/>
          </a:xfrm>
          <a:prstGeom prst="roundRect">
            <a:avLst>
              <a:gd name="adj" fmla="val 4755"/>
            </a:avLst>
          </a:prstGeom>
          <a:gradFill flip="none" rotWithShape="1">
            <a:gsLst>
              <a:gs pos="100000">
                <a:srgbClr val="FCE78C"/>
              </a:gs>
              <a:gs pos="0">
                <a:srgbClr val="DEAB43"/>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600" dirty="0" smtClean="0">
                <a:solidFill>
                  <a:schemeClr val="tx1"/>
                </a:solidFill>
                <a:latin typeface="ITC Franklin Gothic Std Bk Cd"/>
                <a:cs typeface="ITC Franklin Gothic Std Bk Cd"/>
              </a:rPr>
              <a:t>El sur de L.A. es un “desierto de alimentos”: muy pocos supermercados y mucha distancia entre uno y otro. Este video es la historia real de un viaje épico de dos horas, en autobús. Relata los extraordinarios esfuerzos realizados por una estudiante, Lae Schmidt, para obtener la calidad y la variedad de frutas y verduras que desea. Al no conformarse con dejar las cosas tal como estaban, Lae se sienta con su Concejal de la Ciudad local para tratar de lo que podría hacerse para mejorar el acceso a alimentos saludables en su comunidad. </a:t>
            </a:r>
          </a:p>
          <a:p>
            <a:endParaRPr lang="en-US" sz="1600" dirty="0" smtClean="0">
              <a:solidFill>
                <a:srgbClr val="FFFFFF"/>
              </a:solidFill>
              <a:latin typeface="ITC Franklin Gothic Std Bk Cd"/>
              <a:cs typeface="ITC Franklin Gothic Std Bk Cd"/>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32</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Preguntas para debatir</a:t>
            </a:r>
            <a:endParaRPr lang="en-US" sz="2700" cap="all" spc="100" dirty="0">
              <a:latin typeface="Berthold City Bold"/>
              <a:cs typeface="Berthold City Bold"/>
            </a:endParaRPr>
          </a:p>
        </p:txBody>
      </p:sp>
      <p:sp>
        <p:nvSpPr>
          <p:cNvPr id="15" name="Rectangle 14"/>
          <p:cNvSpPr/>
          <p:nvPr/>
        </p:nvSpPr>
        <p:spPr>
          <a:xfrm>
            <a:off x="736786" y="1720840"/>
            <a:ext cx="7670429" cy="3416320"/>
          </a:xfrm>
          <a:prstGeom prst="rect">
            <a:avLst/>
          </a:prstGeom>
        </p:spPr>
        <p:txBody>
          <a:bodyPr wrap="square">
            <a:spAutoFit/>
          </a:bodyPr>
          <a:lstStyle/>
          <a:p>
            <a:pPr marL="274320" indent="-274320">
              <a:lnSpc>
                <a:spcPts val="4200"/>
              </a:lnSpc>
              <a:spcBef>
                <a:spcPts val="2400"/>
              </a:spcBef>
              <a:buSzPct val="85000"/>
              <a:buFont typeface="Arial"/>
              <a:buChar char="•"/>
              <a:defRPr/>
            </a:pPr>
            <a:r>
              <a:rPr lang="en-US" sz="4100" dirty="0" smtClean="0">
                <a:solidFill>
                  <a:prstClr val="black"/>
                </a:solidFill>
                <a:ea typeface="ＭＳ Ｐゴシック" pitchFamily="34" charset="-128"/>
              </a:rPr>
              <a:t>¿Tiene alguna pregunta aclaratoria acerca del video?</a:t>
            </a:r>
          </a:p>
          <a:p>
            <a:pPr marL="274320" indent="-274320">
              <a:lnSpc>
                <a:spcPts val="4200"/>
              </a:lnSpc>
              <a:spcBef>
                <a:spcPts val="2400"/>
              </a:spcBef>
              <a:buSzPct val="85000"/>
              <a:buFont typeface="Arial"/>
              <a:buChar char="•"/>
              <a:defRPr/>
            </a:pPr>
            <a:r>
              <a:rPr lang="en-US" sz="4100" dirty="0" smtClean="0">
                <a:solidFill>
                  <a:prstClr val="black"/>
                </a:solidFill>
                <a:ea typeface="ＭＳ Ｐゴシック" pitchFamily="34" charset="-128"/>
              </a:rPr>
              <a:t>¿Qué pensó acerca del video?	</a:t>
            </a:r>
          </a:p>
          <a:p>
            <a:pPr marL="274320" indent="-274320">
              <a:lnSpc>
                <a:spcPts val="4200"/>
              </a:lnSpc>
              <a:spcBef>
                <a:spcPts val="2400"/>
              </a:spcBef>
              <a:buSzPct val="85000"/>
              <a:buFont typeface="Arial"/>
              <a:buChar char="•"/>
              <a:defRPr/>
            </a:pPr>
            <a:r>
              <a:rPr lang="en-US" sz="4100" dirty="0" smtClean="0">
                <a:solidFill>
                  <a:prstClr val="black"/>
                </a:solidFill>
                <a:ea typeface="ＭＳ Ｐゴシック" pitchFamily="34" charset="-128"/>
              </a:rPr>
              <a:t>¿Qué fue lo que más le llamó la atención en el video?</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33</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latin typeface="Berthold City Bold"/>
              <a:cs typeface="Berthold City Bold"/>
            </a:endParaRPr>
          </a:p>
        </p:txBody>
      </p:sp>
      <p:pic>
        <p:nvPicPr>
          <p:cNvPr id="8" name="Picture 7"/>
          <p:cNvPicPr>
            <a:picLocks noChangeAspect="1"/>
          </p:cNvPicPr>
          <p:nvPr/>
        </p:nvPicPr>
        <p:blipFill>
          <a:blip r:embed="rId2"/>
          <a:stretch>
            <a:fillRect/>
          </a:stretch>
        </p:blipFill>
        <p:spPr>
          <a:xfrm>
            <a:off x="4860539" y="927976"/>
            <a:ext cx="3642197" cy="3669423"/>
          </a:xfrm>
          <a:prstGeom prst="rect">
            <a:avLst/>
          </a:prstGeom>
        </p:spPr>
      </p:pic>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218146" y="4814401"/>
            <a:ext cx="926984" cy="926984"/>
          </a:xfrm>
          <a:prstGeom prst="rect">
            <a:avLst/>
          </a:prstGeom>
        </p:spPr>
      </p:pic>
      <p:sp>
        <p:nvSpPr>
          <p:cNvPr id="14" name="Rounded Rectangle 13"/>
          <p:cNvSpPr/>
          <p:nvPr/>
        </p:nvSpPr>
        <p:spPr>
          <a:xfrm>
            <a:off x="533400" y="876300"/>
            <a:ext cx="4102100" cy="5105400"/>
          </a:xfrm>
          <a:prstGeom prst="roundRect">
            <a:avLst>
              <a:gd name="adj" fmla="val 3262"/>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lvl="0" indent="-91440" algn="ctr">
              <a:lnSpc>
                <a:spcPts val="9000"/>
              </a:lnSpc>
            </a:pPr>
            <a:r>
              <a:rPr lang="en-US" sz="7600" b="1" dirty="0" smtClean="0">
                <a:solidFill>
                  <a:schemeClr val="tx1"/>
                </a:solidFill>
                <a:latin typeface="ITC Franklin Gothic Std Bk Cd"/>
                <a:cs typeface="ITC Franklin Gothic Std Bk Cd"/>
              </a:rPr>
              <a:t>ES</a:t>
            </a:r>
          </a:p>
          <a:p>
            <a:pPr marL="91440" lvl="0" indent="-91440" algn="ctr">
              <a:lnSpc>
                <a:spcPts val="9000"/>
              </a:lnSpc>
            </a:pPr>
            <a:r>
              <a:rPr lang="en-US" sz="7600" b="1" dirty="0" smtClean="0">
                <a:solidFill>
                  <a:schemeClr val="tx1"/>
                </a:solidFill>
                <a:latin typeface="ITC Franklin Gothic Std Bk Cd"/>
                <a:cs typeface="ITC Franklin Gothic Std Bk Cd"/>
              </a:rPr>
              <a:t>TIEMPO</a:t>
            </a:r>
          </a:p>
          <a:p>
            <a:pPr marL="91440" lvl="0" indent="-91440" algn="ctr">
              <a:lnSpc>
                <a:spcPts val="9000"/>
              </a:lnSpc>
            </a:pPr>
            <a:r>
              <a:rPr lang="en-US" sz="7600" b="1" dirty="0" smtClean="0">
                <a:solidFill>
                  <a:schemeClr val="tx1"/>
                </a:solidFill>
                <a:latin typeface="ITC Franklin Gothic Std Bk Cd"/>
                <a:cs typeface="ITC Franklin Gothic Std Bk Cd"/>
              </a:rPr>
              <a:t>DE UN RECESO…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ITC Franklin Gothic Std Bk Cd"/>
                <a:cs typeface="ITC Franklin Gothic Std Bk Cd"/>
              </a:rPr>
              <a:t>Fuente: </a:t>
            </a:r>
            <a:r>
              <a:rPr lang="en-US" dirty="0" err="1" smtClean="0">
                <a:latin typeface="ITC Franklin Gothic Std Bk Cd"/>
                <a:cs typeface="ITC Franklin Gothic Std Bk Cd"/>
              </a:rPr>
              <a:t>www.nutritionaustralia.org</a:t>
            </a:r>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34</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Opciones de alimentación saludable</a:t>
            </a:r>
            <a:endParaRPr lang="en-US" sz="2700" cap="all" spc="100" dirty="0">
              <a:latin typeface="Berthold City Bold"/>
              <a:cs typeface="Berthold City Bold"/>
            </a:endParaRPr>
          </a:p>
        </p:txBody>
      </p:sp>
      <p:pic>
        <p:nvPicPr>
          <p:cNvPr id="16" name="Content Placeholder 4"/>
          <p:cNvPicPr>
            <a:picLocks noChangeAspect="1"/>
          </p:cNvPicPr>
          <p:nvPr/>
        </p:nvPicPr>
        <p:blipFill>
          <a:blip r:embed="rId2"/>
          <a:stretch>
            <a:fillRect/>
          </a:stretch>
        </p:blipFill>
        <p:spPr bwMode="auto">
          <a:xfrm>
            <a:off x="1642473" y="1016270"/>
            <a:ext cx="5859054" cy="482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35</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Opciones de alimentación saludable</a:t>
            </a:r>
            <a:endParaRPr lang="en-US" sz="2700" cap="all" spc="100" dirty="0">
              <a:latin typeface="Berthold City Bold"/>
              <a:cs typeface="Berthold City Bold"/>
            </a:endParaRPr>
          </a:p>
        </p:txBody>
      </p:sp>
      <p:pic>
        <p:nvPicPr>
          <p:cNvPr id="7" name="Picture Placeholder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bwMode="auto">
          <a:xfrm>
            <a:off x="1879978" y="869698"/>
            <a:ext cx="5384044" cy="3911349"/>
          </a:xfrm>
          <a:prstGeom prst="roundRect">
            <a:avLst>
              <a:gd name="adj" fmla="val 3307"/>
            </a:avLst>
          </a:prstGeom>
          <a:ln w="25400">
            <a:solidFill>
              <a:srgbClr val="CD0920"/>
            </a:solidFill>
          </a:ln>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7956" y="4964945"/>
            <a:ext cx="8408088" cy="1023357"/>
          </a:xfrm>
          <a:prstGeom prst="rect">
            <a:avLst/>
          </a:prstGeom>
          <a:noFill/>
        </p:spPr>
        <p:txBody>
          <a:bodyPr wrap="square" rtlCol="0">
            <a:spAutoFit/>
          </a:bodyPr>
          <a:lstStyle/>
          <a:p>
            <a:pPr marL="0" lvl="1" algn="ctr">
              <a:lnSpc>
                <a:spcPts val="3560"/>
              </a:lnSpc>
              <a:defRPr/>
            </a:pPr>
            <a:r>
              <a:rPr lang="en-US" sz="3300" dirty="0" smtClean="0">
                <a:ea typeface="ＭＳ Ｐゴシック" pitchFamily="34" charset="-128"/>
              </a:rPr>
              <a:t>Los productos de estación suelen ser alimentos que le dan a cada región su cultura distintiva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36</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2700" cap="all" spc="100" dirty="0" smtClean="0">
                <a:solidFill>
                  <a:prstClr val="white"/>
                </a:solidFill>
                <a:latin typeface="Berthold City Bold"/>
                <a:cs typeface="Berthold City Bold"/>
              </a:rPr>
              <a:t>  Opciones de alimentación saludable</a:t>
            </a:r>
            <a:endParaRPr lang="en-US" sz="2700" cap="all" spc="100" dirty="0">
              <a:solidFill>
                <a:prstClr val="white"/>
              </a:solidFill>
              <a:latin typeface="Berthold City Bold"/>
              <a:cs typeface="Berthold City Bold"/>
            </a:endParaRPr>
          </a:p>
        </p:txBody>
      </p:sp>
      <p:sp>
        <p:nvSpPr>
          <p:cNvPr id="23" name="Rounded Rectangle 22"/>
          <p:cNvSpPr/>
          <p:nvPr/>
        </p:nvSpPr>
        <p:spPr>
          <a:xfrm>
            <a:off x="980646" y="5726019"/>
            <a:ext cx="1510306" cy="317769"/>
          </a:xfrm>
          <a:prstGeom prst="roundRect">
            <a:avLst>
              <a:gd name="adj" fmla="val 22937"/>
            </a:avLst>
          </a:prstGeom>
          <a:gradFill flip="none" rotWithShape="1">
            <a:gsLst>
              <a:gs pos="100000">
                <a:srgbClr val="FCE78C"/>
              </a:gs>
              <a:gs pos="0">
                <a:srgbClr val="DEAB43"/>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indent="-182880" algn="ctr">
              <a:lnSpc>
                <a:spcPts val="2300"/>
              </a:lnSpc>
              <a:spcBef>
                <a:spcPts val="1200"/>
              </a:spcBef>
              <a:buClrTx/>
              <a:defRPr/>
            </a:pPr>
            <a:r>
              <a:rPr lang="en-US" sz="1700" dirty="0" smtClean="0">
                <a:solidFill>
                  <a:schemeClr val="tx1"/>
                </a:solidFill>
                <a:latin typeface="ITC Franklin Gothic Std Bk CdIt"/>
                <a:cs typeface="ITC Franklin Gothic Std Bk CdIt"/>
              </a:rPr>
              <a:t>Berkley, CA</a:t>
            </a:r>
          </a:p>
        </p:txBody>
      </p:sp>
      <p:sp>
        <p:nvSpPr>
          <p:cNvPr id="25" name="Rounded Rectangle 24"/>
          <p:cNvSpPr/>
          <p:nvPr/>
        </p:nvSpPr>
        <p:spPr>
          <a:xfrm>
            <a:off x="3962158" y="5726019"/>
            <a:ext cx="1603069" cy="317769"/>
          </a:xfrm>
          <a:prstGeom prst="roundRect">
            <a:avLst>
              <a:gd name="adj" fmla="val 22937"/>
            </a:avLst>
          </a:prstGeom>
          <a:gradFill flip="none" rotWithShape="1">
            <a:gsLst>
              <a:gs pos="100000">
                <a:srgbClr val="FCE78C"/>
              </a:gs>
              <a:gs pos="0">
                <a:srgbClr val="DEAB43"/>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indent="-182880" algn="ctr">
              <a:lnSpc>
                <a:spcPts val="2300"/>
              </a:lnSpc>
              <a:spcBef>
                <a:spcPts val="1200"/>
              </a:spcBef>
              <a:buClrTx/>
              <a:defRPr/>
            </a:pPr>
            <a:r>
              <a:rPr lang="en-US" sz="1700" dirty="0" smtClean="0">
                <a:solidFill>
                  <a:schemeClr val="tx1"/>
                </a:solidFill>
                <a:latin typeface="ITC Franklin Gothic Std Bk CdIt"/>
                <a:cs typeface="ITC Franklin Gothic Std Bk CdIt"/>
              </a:rPr>
              <a:t>Berkley, CA</a:t>
            </a:r>
          </a:p>
        </p:txBody>
      </p:sp>
      <p:sp>
        <p:nvSpPr>
          <p:cNvPr id="28" name="Rounded Rectangle 27"/>
          <p:cNvSpPr/>
          <p:nvPr/>
        </p:nvSpPr>
        <p:spPr>
          <a:xfrm>
            <a:off x="6596052" y="5726019"/>
            <a:ext cx="1947788" cy="317769"/>
          </a:xfrm>
          <a:prstGeom prst="roundRect">
            <a:avLst>
              <a:gd name="adj" fmla="val 22937"/>
            </a:avLst>
          </a:prstGeom>
          <a:gradFill flip="none" rotWithShape="1">
            <a:gsLst>
              <a:gs pos="100000">
                <a:srgbClr val="FCE78C"/>
              </a:gs>
              <a:gs pos="0">
                <a:srgbClr val="DEAB43"/>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indent="-182880" algn="ctr">
              <a:lnSpc>
                <a:spcPts val="2300"/>
              </a:lnSpc>
              <a:spcBef>
                <a:spcPts val="1200"/>
              </a:spcBef>
              <a:buClrTx/>
              <a:defRPr/>
            </a:pPr>
            <a:r>
              <a:rPr lang="en-US" sz="1700" dirty="0" smtClean="0">
                <a:solidFill>
                  <a:schemeClr val="tx1"/>
                </a:solidFill>
                <a:latin typeface="ITC Franklin Gothic Std Bk CdIt"/>
                <a:cs typeface="ITC Franklin Gothic Std Bk CdIt"/>
              </a:rPr>
              <a:t>Los Angeles, CA</a:t>
            </a:r>
          </a:p>
        </p:txBody>
      </p:sp>
      <p:sp>
        <p:nvSpPr>
          <p:cNvPr id="30" name="Rounded Rectangle 29"/>
          <p:cNvSpPr/>
          <p:nvPr/>
        </p:nvSpPr>
        <p:spPr>
          <a:xfrm>
            <a:off x="6544667" y="2582760"/>
            <a:ext cx="1947788" cy="317769"/>
          </a:xfrm>
          <a:prstGeom prst="roundRect">
            <a:avLst>
              <a:gd name="adj" fmla="val 22937"/>
            </a:avLst>
          </a:prstGeom>
          <a:gradFill flip="none" rotWithShape="1">
            <a:gsLst>
              <a:gs pos="100000">
                <a:srgbClr val="FCE78C"/>
              </a:gs>
              <a:gs pos="0">
                <a:srgbClr val="DEAB43"/>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indent="-182880" algn="ctr">
              <a:lnSpc>
                <a:spcPts val="2300"/>
              </a:lnSpc>
              <a:spcBef>
                <a:spcPts val="1200"/>
              </a:spcBef>
              <a:buClrTx/>
              <a:defRPr/>
            </a:pPr>
            <a:r>
              <a:rPr lang="en-US" sz="1700" dirty="0" smtClean="0">
                <a:solidFill>
                  <a:schemeClr val="tx1"/>
                </a:solidFill>
                <a:latin typeface="ITC Franklin Gothic Std Bk CdIt"/>
                <a:cs typeface="ITC Franklin Gothic Std Bk CdIt"/>
              </a:rPr>
              <a:t>Los Angeles, CA</a:t>
            </a:r>
          </a:p>
        </p:txBody>
      </p:sp>
      <p:pic>
        <p:nvPicPr>
          <p:cNvPr id="29" name="Picture 2"/>
          <p:cNvPicPr>
            <a:picLocks/>
          </p:cNvPicPr>
          <p:nvPr/>
        </p:nvPicPr>
        <p:blipFill>
          <a:blip r:embed="rId2">
            <a:lum/>
            <a:extLst>
              <a:ext uri="{28A0092B-C50C-407E-A947-70E740481C1C}">
                <a14:useLocalDpi xmlns:a14="http://schemas.microsoft.com/office/drawing/2010/main" val="0"/>
              </a:ext>
            </a:extLst>
          </a:blip>
          <a:srcRect t="957" b="20417"/>
          <a:stretch>
            <a:fillRect/>
          </a:stretch>
        </p:blipFill>
        <p:spPr bwMode="auto">
          <a:xfrm>
            <a:off x="6197440" y="867685"/>
            <a:ext cx="2642242" cy="1563624"/>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pic>
        <p:nvPicPr>
          <p:cNvPr id="16" name="Picture 3"/>
          <p:cNvPicPr>
            <a:picLocks/>
          </p:cNvPicPr>
          <p:nvPr/>
        </p:nvPicPr>
        <p:blipFill>
          <a:blip r:embed="rId3">
            <a:lum/>
            <a:extLst>
              <a:ext uri="{28A0092B-C50C-407E-A947-70E740481C1C}">
                <a14:useLocalDpi xmlns:a14="http://schemas.microsoft.com/office/drawing/2010/main" val="0"/>
              </a:ext>
            </a:extLst>
          </a:blip>
          <a:srcRect t="113" b="8495"/>
          <a:stretch>
            <a:fillRect/>
          </a:stretch>
        </p:blipFill>
        <p:spPr bwMode="auto">
          <a:xfrm>
            <a:off x="6197440" y="3217105"/>
            <a:ext cx="2642242" cy="2404672"/>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304319" y="894422"/>
            <a:ext cx="5601182" cy="2955683"/>
          </a:xfrm>
          <a:prstGeom prst="roundRect">
            <a:avLst>
              <a:gd name="adj" fmla="val 4755"/>
            </a:avLst>
          </a:prstGeom>
          <a:gradFill flip="none" rotWithShape="1">
            <a:gsLst>
              <a:gs pos="100000">
                <a:srgbClr val="FCE78C"/>
              </a:gs>
              <a:gs pos="0">
                <a:srgbClr val="DEAB43"/>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82880" indent="-182880">
              <a:lnSpc>
                <a:spcPts val="2300"/>
              </a:lnSpc>
              <a:spcBef>
                <a:spcPts val="1200"/>
              </a:spcBef>
              <a:buClrTx/>
              <a:defRPr/>
            </a:pPr>
            <a:r>
              <a:rPr lang="en-US" sz="2000" b="1" cap="all" dirty="0" smtClean="0">
                <a:solidFill>
                  <a:schemeClr val="tx1"/>
                </a:solidFill>
                <a:latin typeface="ITC Franklin Gothic Std Bk Cd"/>
                <a:cs typeface="ITC Franklin Gothic Std Bk Cd"/>
              </a:rPr>
              <a:t>  Más restaurantes y opciones saludables</a:t>
            </a:r>
          </a:p>
          <a:p>
            <a:pPr marL="182880" indent="-182880">
              <a:lnSpc>
                <a:spcPts val="2300"/>
              </a:lnSpc>
              <a:spcBef>
                <a:spcPts val="1200"/>
              </a:spcBef>
              <a:buClrTx/>
              <a:buFont typeface="Arial"/>
              <a:buChar char="•"/>
              <a:defRPr/>
            </a:pPr>
            <a:r>
              <a:rPr lang="en-US" sz="1900" dirty="0" smtClean="0">
                <a:solidFill>
                  <a:schemeClr val="tx1"/>
                </a:solidFill>
                <a:latin typeface="ITC Franklin Gothic Std Bk Cd"/>
                <a:cs typeface="ITC Franklin Gothic Std Bk Cd"/>
              </a:rPr>
              <a:t>Opciones saludables donde sea que se vendan alimentos</a:t>
            </a:r>
          </a:p>
          <a:p>
            <a:pPr marL="182880" indent="-182880">
              <a:lnSpc>
                <a:spcPts val="2300"/>
              </a:lnSpc>
              <a:spcBef>
                <a:spcPts val="1200"/>
              </a:spcBef>
              <a:buClrTx/>
              <a:buFont typeface="Arial"/>
              <a:buChar char="•"/>
              <a:defRPr/>
            </a:pPr>
            <a:r>
              <a:rPr lang="en-US" sz="1900" b="1" dirty="0" smtClean="0">
                <a:solidFill>
                  <a:schemeClr val="tx1"/>
                </a:solidFill>
                <a:latin typeface="ITC Franklin Gothic Std Bk Cd"/>
                <a:cs typeface="ITC Franklin Gothic Std Bk Cd"/>
              </a:rPr>
              <a:t>Aumento en las opciones de menú de alimentos saludables que se ofrecen en los restaurantes</a:t>
            </a:r>
          </a:p>
          <a:p>
            <a:pPr marL="182880" indent="-182880">
              <a:lnSpc>
                <a:spcPts val="2300"/>
              </a:lnSpc>
              <a:spcBef>
                <a:spcPts val="1200"/>
              </a:spcBef>
              <a:buClrTx/>
              <a:buFont typeface="Arial"/>
              <a:buChar char="•"/>
              <a:defRPr/>
            </a:pPr>
            <a:r>
              <a:rPr lang="en-US" sz="1900" dirty="0" smtClean="0">
                <a:solidFill>
                  <a:schemeClr val="tx1"/>
                </a:solidFill>
                <a:latin typeface="ITC Franklin Gothic Std Bk Cd"/>
                <a:cs typeface="ITC Franklin Gothic Std Bk Cd"/>
              </a:rPr>
              <a:t>Mercados agrícolas sobre ruedas</a:t>
            </a:r>
          </a:p>
          <a:p>
            <a:pPr marL="182880" indent="-182880">
              <a:lnSpc>
                <a:spcPts val="2300"/>
              </a:lnSpc>
              <a:spcBef>
                <a:spcPts val="1200"/>
              </a:spcBef>
              <a:buClrTx/>
              <a:buFont typeface="Arial"/>
              <a:buChar char="•"/>
              <a:defRPr/>
            </a:pPr>
            <a:r>
              <a:rPr lang="en-US" sz="1900" dirty="0" smtClean="0">
                <a:solidFill>
                  <a:schemeClr val="tx1"/>
                </a:solidFill>
                <a:latin typeface="ITC Franklin Gothic Std Bk Cd"/>
                <a:cs typeface="ITC Franklin Gothic Std Bk Cd"/>
              </a:rPr>
              <a:t>Huertas/jardines comunitarios</a:t>
            </a:r>
          </a:p>
          <a:p>
            <a:pPr marL="182880" indent="-182880">
              <a:lnSpc>
                <a:spcPts val="2300"/>
              </a:lnSpc>
              <a:spcBef>
                <a:spcPts val="1200"/>
              </a:spcBef>
              <a:buClrTx/>
              <a:buFont typeface="Arial"/>
              <a:buChar char="•"/>
              <a:defRPr/>
            </a:pPr>
            <a:r>
              <a:rPr lang="en-US" sz="1900" dirty="0" smtClean="0">
                <a:solidFill>
                  <a:schemeClr val="tx1"/>
                </a:solidFill>
                <a:latin typeface="ITC Franklin Gothic Std Bk Cd"/>
                <a:cs typeface="ITC Franklin Gothic Std Bk Cd"/>
              </a:rPr>
              <a:t>Agricultura apoyada por la comunidad (AAC)</a:t>
            </a:r>
          </a:p>
        </p:txBody>
      </p:sp>
      <p:pic>
        <p:nvPicPr>
          <p:cNvPr id="9" name="Picture Placeholder 11"/>
          <p:cNvPicPr>
            <a:picLocks/>
          </p:cNvPicPr>
          <p:nvPr/>
        </p:nvPicPr>
        <p:blipFill>
          <a:blip r:embed="rId4" cstate="print">
            <a:lum/>
            <a:extLst>
              <a:ext uri="{28A0092B-C50C-407E-A947-70E740481C1C}">
                <a14:useLocalDpi xmlns:a14="http://schemas.microsoft.com/office/drawing/2010/main" val="0"/>
              </a:ext>
            </a:extLst>
          </a:blip>
          <a:srcRect t="13107" b="8683"/>
          <a:stretch>
            <a:fillRect/>
          </a:stretch>
        </p:blipFill>
        <p:spPr bwMode="auto">
          <a:xfrm>
            <a:off x="304319" y="4065790"/>
            <a:ext cx="2642242" cy="1555987"/>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pic>
        <p:nvPicPr>
          <p:cNvPr id="24" name="Picture 1"/>
          <p:cNvPicPr>
            <a:picLocks/>
          </p:cNvPicPr>
          <p:nvPr/>
        </p:nvPicPr>
        <p:blipFill>
          <a:blip r:embed="rId5">
            <a:lum/>
            <a:extLst>
              <a:ext uri="{28A0092B-C50C-407E-A947-70E740481C1C}">
                <a14:useLocalDpi xmlns:a14="http://schemas.microsoft.com/office/drawing/2010/main" val="0"/>
              </a:ext>
            </a:extLst>
          </a:blip>
          <a:stretch>
            <a:fillRect/>
          </a:stretch>
        </p:blipFill>
        <p:spPr bwMode="auto">
          <a:xfrm>
            <a:off x="3250879" y="4065790"/>
            <a:ext cx="2642242" cy="1555987"/>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37</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Opciones de alimentación saludable</a:t>
            </a:r>
            <a:endParaRPr lang="en-US" sz="2700" cap="all" spc="100" dirty="0">
              <a:latin typeface="Berthold City Bold"/>
              <a:cs typeface="Berthold City Bold"/>
            </a:endParaRPr>
          </a:p>
        </p:txBody>
      </p:sp>
      <p:grpSp>
        <p:nvGrpSpPr>
          <p:cNvPr id="26" name="Group 25"/>
          <p:cNvGrpSpPr/>
          <p:nvPr/>
        </p:nvGrpSpPr>
        <p:grpSpPr>
          <a:xfrm>
            <a:off x="2117268" y="3435268"/>
            <a:ext cx="5292525" cy="287325"/>
            <a:chOff x="2117268" y="3443047"/>
            <a:chExt cx="5292525" cy="287325"/>
          </a:xfrm>
        </p:grpSpPr>
        <p:sp>
          <p:nvSpPr>
            <p:cNvPr id="23" name="Rounded Rectangle 22"/>
            <p:cNvSpPr/>
            <p:nvPr/>
          </p:nvSpPr>
          <p:spPr>
            <a:xfrm>
              <a:off x="2117268" y="3445457"/>
              <a:ext cx="1713753" cy="284915"/>
            </a:xfrm>
            <a:prstGeom prst="roundRect">
              <a:avLst>
                <a:gd name="adj" fmla="val 22937"/>
              </a:avLst>
            </a:prstGeom>
            <a:gradFill flip="none" rotWithShape="1">
              <a:gsLst>
                <a:gs pos="100000">
                  <a:srgbClr val="B5D479"/>
                </a:gs>
                <a:gs pos="0">
                  <a:schemeClr val="accent3"/>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indent="-182880" algn="ctr">
                <a:lnSpc>
                  <a:spcPts val="2300"/>
                </a:lnSpc>
                <a:spcBef>
                  <a:spcPts val="1200"/>
                </a:spcBef>
                <a:buClrTx/>
                <a:defRPr/>
              </a:pPr>
              <a:r>
                <a:rPr lang="en-US" sz="1600" dirty="0" smtClean="0">
                  <a:solidFill>
                    <a:schemeClr val="tx1"/>
                  </a:solidFill>
                  <a:latin typeface="ITC Franklin Gothic Std Bk CdIt"/>
                  <a:cs typeface="ITC Franklin Gothic Std Bk CdIt"/>
                </a:rPr>
                <a:t>Oceanside, CA</a:t>
              </a:r>
            </a:p>
          </p:txBody>
        </p:sp>
        <p:sp>
          <p:nvSpPr>
            <p:cNvPr id="33" name="Rounded Rectangle 32"/>
            <p:cNvSpPr/>
            <p:nvPr/>
          </p:nvSpPr>
          <p:spPr>
            <a:xfrm>
              <a:off x="5631867" y="3443047"/>
              <a:ext cx="1777926" cy="284915"/>
            </a:xfrm>
            <a:prstGeom prst="roundRect">
              <a:avLst>
                <a:gd name="adj" fmla="val 22937"/>
              </a:avLst>
            </a:prstGeom>
            <a:gradFill flip="none" rotWithShape="1">
              <a:gsLst>
                <a:gs pos="100000">
                  <a:srgbClr val="B5D479"/>
                </a:gs>
                <a:gs pos="0">
                  <a:schemeClr val="accent3"/>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indent="-182880" algn="ctr">
                <a:lnSpc>
                  <a:spcPts val="2300"/>
                </a:lnSpc>
                <a:spcBef>
                  <a:spcPts val="1200"/>
                </a:spcBef>
                <a:buClrTx/>
                <a:defRPr/>
              </a:pPr>
              <a:r>
                <a:rPr lang="en-US" sz="1600" dirty="0" smtClean="0">
                  <a:solidFill>
                    <a:schemeClr val="tx1"/>
                  </a:solidFill>
                  <a:latin typeface="ITC Franklin Gothic Std Bk CdIt"/>
                  <a:cs typeface="ITC Franklin Gothic Std Bk CdIt"/>
                </a:rPr>
                <a:t>San Diego, CA</a:t>
              </a:r>
            </a:p>
          </p:txBody>
        </p:sp>
      </p:grpSp>
      <p:grpSp>
        <p:nvGrpSpPr>
          <p:cNvPr id="27" name="Group 26"/>
          <p:cNvGrpSpPr/>
          <p:nvPr/>
        </p:nvGrpSpPr>
        <p:grpSpPr>
          <a:xfrm>
            <a:off x="1326683" y="1482306"/>
            <a:ext cx="6597582" cy="1847097"/>
            <a:chOff x="1326683" y="1630945"/>
            <a:chExt cx="6597582" cy="1847097"/>
          </a:xfrm>
        </p:grpSpPr>
        <p:pic>
          <p:nvPicPr>
            <p:cNvPr id="19" name="Picture 1"/>
            <p:cNvPicPr>
              <a:picLocks/>
            </p:cNvPicPr>
            <p:nvPr/>
          </p:nvPicPr>
          <p:blipFill>
            <a:blip r:embed="rId2">
              <a:lum/>
              <a:extLst>
                <a:ext uri="{28A0092B-C50C-407E-A947-70E740481C1C}">
                  <a14:useLocalDpi xmlns:a14="http://schemas.microsoft.com/office/drawing/2010/main" val="0"/>
                </a:ext>
              </a:extLst>
            </a:blip>
            <a:srcRect l="38900" t="18416" b="8431"/>
            <a:stretch>
              <a:fillRect/>
            </a:stretch>
          </p:blipFill>
          <p:spPr bwMode="auto">
            <a:xfrm>
              <a:off x="1326683" y="1633355"/>
              <a:ext cx="3070024" cy="1844687"/>
            </a:xfrm>
            <a:prstGeom prst="roundRect">
              <a:avLst>
                <a:gd name="adj" fmla="val 3307"/>
              </a:avLst>
            </a:prstGeom>
            <a:gradFill flip="none" rotWithShape="1">
              <a:gsLst>
                <a:gs pos="100000">
                  <a:srgbClr val="B5D479"/>
                </a:gs>
                <a:gs pos="0">
                  <a:schemeClr val="accent3"/>
                </a:gs>
              </a:gsLst>
              <a:lin ang="16200000" scaled="0"/>
              <a:tileRect/>
            </a:gradFill>
            <a:ln w="25400">
              <a:solidFill>
                <a:schemeClr val="accent3"/>
              </a:solidFill>
            </a:ln>
            <a:effectLst/>
            <a:extLst/>
          </p:spPr>
        </p:pic>
        <p:pic>
          <p:nvPicPr>
            <p:cNvPr id="20" name="Picture 2"/>
            <p:cNvPicPr>
              <a:picLocks/>
            </p:cNvPicPr>
            <p:nvPr/>
          </p:nvPicPr>
          <p:blipFill>
            <a:blip r:embed="rId3">
              <a:lum/>
              <a:extLst>
                <a:ext uri="{28A0092B-C50C-407E-A947-70E740481C1C}">
                  <a14:useLocalDpi xmlns:a14="http://schemas.microsoft.com/office/drawing/2010/main" val="0"/>
                </a:ext>
              </a:extLst>
            </a:blip>
            <a:srcRect b="10155"/>
            <a:stretch>
              <a:fillRect/>
            </a:stretch>
          </p:blipFill>
          <p:spPr bwMode="auto">
            <a:xfrm>
              <a:off x="4849785" y="1630945"/>
              <a:ext cx="3074480" cy="1844687"/>
            </a:xfrm>
            <a:prstGeom prst="roundRect">
              <a:avLst>
                <a:gd name="adj" fmla="val 3307"/>
              </a:avLst>
            </a:prstGeom>
            <a:gradFill flip="none" rotWithShape="1">
              <a:gsLst>
                <a:gs pos="100000">
                  <a:srgbClr val="B5D479"/>
                </a:gs>
                <a:gs pos="0">
                  <a:schemeClr val="accent3"/>
                </a:gs>
              </a:gsLst>
              <a:lin ang="16200000" scaled="0"/>
              <a:tileRect/>
            </a:gradFill>
            <a:ln w="25400">
              <a:solidFill>
                <a:schemeClr val="accent3"/>
              </a:solidFill>
            </a:ln>
            <a:effectLst/>
            <a:extLst/>
          </p:spPr>
        </p:pic>
      </p:grpSp>
      <p:grpSp>
        <p:nvGrpSpPr>
          <p:cNvPr id="16" name="Group 15"/>
          <p:cNvGrpSpPr/>
          <p:nvPr/>
        </p:nvGrpSpPr>
        <p:grpSpPr>
          <a:xfrm>
            <a:off x="2178141" y="5673146"/>
            <a:ext cx="5231652" cy="393190"/>
            <a:chOff x="2178141" y="5555756"/>
            <a:chExt cx="5231652" cy="393190"/>
          </a:xfrm>
        </p:grpSpPr>
        <p:sp>
          <p:nvSpPr>
            <p:cNvPr id="25" name="Rounded Rectangle 24"/>
            <p:cNvSpPr/>
            <p:nvPr/>
          </p:nvSpPr>
          <p:spPr>
            <a:xfrm>
              <a:off x="2178141" y="5661620"/>
              <a:ext cx="1889361" cy="284915"/>
            </a:xfrm>
            <a:prstGeom prst="roundRect">
              <a:avLst>
                <a:gd name="adj" fmla="val 22937"/>
              </a:avLst>
            </a:prstGeom>
            <a:gradFill flip="none" rotWithShape="1">
              <a:gsLst>
                <a:gs pos="100000">
                  <a:srgbClr val="B5D479"/>
                </a:gs>
                <a:gs pos="0">
                  <a:schemeClr val="accent3"/>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indent="-182880" algn="ctr">
                <a:lnSpc>
                  <a:spcPts val="2300"/>
                </a:lnSpc>
                <a:spcBef>
                  <a:spcPts val="1200"/>
                </a:spcBef>
                <a:buClrTx/>
                <a:defRPr/>
              </a:pPr>
              <a:r>
                <a:rPr lang="en-US" sz="1600" dirty="0" smtClean="0">
                  <a:solidFill>
                    <a:schemeClr val="tx1"/>
                  </a:solidFill>
                  <a:latin typeface="ITC Franklin Gothic Std Bk CdIt"/>
                  <a:cs typeface="ITC Franklin Gothic Std Bk CdIt"/>
                </a:rPr>
                <a:t>Jackson, MS</a:t>
              </a:r>
            </a:p>
          </p:txBody>
        </p:sp>
        <p:sp>
          <p:nvSpPr>
            <p:cNvPr id="28" name="Rounded Rectangle 27"/>
            <p:cNvSpPr/>
            <p:nvPr/>
          </p:nvSpPr>
          <p:spPr>
            <a:xfrm>
              <a:off x="5631867" y="5555756"/>
              <a:ext cx="1777926" cy="393190"/>
            </a:xfrm>
            <a:prstGeom prst="roundRect">
              <a:avLst>
                <a:gd name="adj" fmla="val 22937"/>
              </a:avLst>
            </a:prstGeom>
            <a:gradFill flip="none" rotWithShape="1">
              <a:gsLst>
                <a:gs pos="100000">
                  <a:srgbClr val="B5D479"/>
                </a:gs>
                <a:gs pos="0">
                  <a:schemeClr val="accent3"/>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82880" indent="-182880" algn="ctr">
                <a:lnSpc>
                  <a:spcPts val="2300"/>
                </a:lnSpc>
                <a:spcBef>
                  <a:spcPts val="1200"/>
                </a:spcBef>
                <a:buClrTx/>
                <a:defRPr/>
              </a:pPr>
              <a:r>
                <a:rPr lang="en-US" sz="1600" dirty="0" smtClean="0">
                  <a:solidFill>
                    <a:schemeClr val="tx1"/>
                  </a:solidFill>
                  <a:latin typeface="ITC Franklin Gothic Std Bk CdIt"/>
                  <a:cs typeface="ITC Franklin Gothic Std Bk CdIt"/>
                </a:rPr>
                <a:t>Temecula, CA</a:t>
              </a:r>
            </a:p>
          </p:txBody>
        </p:sp>
      </p:grpSp>
      <p:grpSp>
        <p:nvGrpSpPr>
          <p:cNvPr id="17" name="Group 16"/>
          <p:cNvGrpSpPr/>
          <p:nvPr/>
        </p:nvGrpSpPr>
        <p:grpSpPr>
          <a:xfrm>
            <a:off x="1274442" y="3828458"/>
            <a:ext cx="6596349" cy="1844687"/>
            <a:chOff x="1274442" y="3848751"/>
            <a:chExt cx="6596349" cy="1844687"/>
          </a:xfrm>
        </p:grpSpPr>
        <p:pic>
          <p:nvPicPr>
            <p:cNvPr id="18" name="Picture 13"/>
            <p:cNvPicPr>
              <a:picLocks noChangeAspect="1"/>
            </p:cNvPicPr>
            <p:nvPr/>
          </p:nvPicPr>
          <p:blipFill>
            <a:blip r:embed="rId4">
              <a:lum/>
              <a:extLst>
                <a:ext uri="{28A0092B-C50C-407E-A947-70E740481C1C}">
                  <a14:useLocalDpi xmlns:a14="http://schemas.microsoft.com/office/drawing/2010/main" val="0"/>
                </a:ext>
              </a:extLst>
            </a:blip>
            <a:srcRect t="17214" r="9932"/>
            <a:stretch>
              <a:fillRect/>
            </a:stretch>
          </p:blipFill>
          <p:spPr bwMode="auto">
            <a:xfrm>
              <a:off x="1274442" y="3853571"/>
              <a:ext cx="3067559" cy="1837457"/>
            </a:xfrm>
            <a:prstGeom prst="roundRect">
              <a:avLst>
                <a:gd name="adj" fmla="val 3307"/>
              </a:avLst>
            </a:prstGeom>
            <a:gradFill flip="none" rotWithShape="1">
              <a:gsLst>
                <a:gs pos="100000">
                  <a:srgbClr val="B5D479"/>
                </a:gs>
                <a:gs pos="0">
                  <a:schemeClr val="accent3"/>
                </a:gs>
              </a:gsLst>
              <a:lin ang="16200000" scaled="0"/>
              <a:tileRect/>
            </a:gradFill>
            <a:ln w="25400">
              <a:solidFill>
                <a:schemeClr val="accent3"/>
              </a:solidFill>
            </a:ln>
            <a:effectLst/>
            <a:extLst/>
          </p:spPr>
        </p:pic>
        <p:pic>
          <p:nvPicPr>
            <p:cNvPr id="21" name="Picture 2"/>
            <p:cNvPicPr>
              <a:picLocks/>
            </p:cNvPicPr>
            <p:nvPr/>
          </p:nvPicPr>
          <p:blipFill>
            <a:blip r:embed="rId5">
              <a:lum/>
              <a:extLst>
                <a:ext uri="{28A0092B-C50C-407E-A947-70E740481C1C}">
                  <a14:useLocalDpi xmlns:a14="http://schemas.microsoft.com/office/drawing/2010/main" val="0"/>
                </a:ext>
              </a:extLst>
            </a:blip>
            <a:srcRect t="7931" b="24815"/>
            <a:stretch>
              <a:fillRect/>
            </a:stretch>
          </p:blipFill>
          <p:spPr bwMode="auto">
            <a:xfrm>
              <a:off x="4796311" y="3848751"/>
              <a:ext cx="3074480" cy="1844687"/>
            </a:xfrm>
            <a:prstGeom prst="roundRect">
              <a:avLst>
                <a:gd name="adj" fmla="val 3307"/>
              </a:avLst>
            </a:prstGeom>
            <a:gradFill flip="none" rotWithShape="1">
              <a:gsLst>
                <a:gs pos="100000">
                  <a:srgbClr val="B5D479"/>
                </a:gs>
                <a:gs pos="0">
                  <a:schemeClr val="accent3"/>
                </a:gs>
              </a:gsLst>
              <a:lin ang="16200000" scaled="0"/>
              <a:tileRect/>
            </a:gradFill>
            <a:ln w="25400">
              <a:solidFill>
                <a:schemeClr val="accent3"/>
              </a:solidFill>
            </a:ln>
            <a:effectLst/>
            <a:extLst/>
          </p:spPr>
        </p:pic>
      </p:grpSp>
      <p:sp>
        <p:nvSpPr>
          <p:cNvPr id="24" name="TextBox 23"/>
          <p:cNvSpPr txBox="1"/>
          <p:nvPr/>
        </p:nvSpPr>
        <p:spPr>
          <a:xfrm>
            <a:off x="227264" y="791665"/>
            <a:ext cx="8662736" cy="584776"/>
          </a:xfrm>
          <a:prstGeom prst="rect">
            <a:avLst/>
          </a:prstGeom>
          <a:noFill/>
        </p:spPr>
        <p:txBody>
          <a:bodyPr wrap="square" rtlCol="0">
            <a:spAutoFit/>
          </a:bodyPr>
          <a:lstStyle/>
          <a:p>
            <a:pPr algn="ctr"/>
            <a:r>
              <a:rPr lang="en-US" sz="3200" dirty="0" smtClean="0">
                <a:solidFill>
                  <a:schemeClr val="accent3"/>
                </a:solidFill>
                <a:latin typeface="Capitals"/>
                <a:cs typeface="Capitals"/>
              </a:rPr>
              <a:t>  Mercado agrícola sobre ruedas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38</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Huertas/jardines comunitarios</a:t>
            </a:r>
          </a:p>
        </p:txBody>
      </p:sp>
      <p:grpSp>
        <p:nvGrpSpPr>
          <p:cNvPr id="17" name="Group 16"/>
          <p:cNvGrpSpPr/>
          <p:nvPr/>
        </p:nvGrpSpPr>
        <p:grpSpPr>
          <a:xfrm>
            <a:off x="1257648" y="1642784"/>
            <a:ext cx="6601968" cy="4287718"/>
            <a:chOff x="1271016" y="1457258"/>
            <a:chExt cx="6601968" cy="4287718"/>
          </a:xfrm>
        </p:grpSpPr>
        <p:pic>
          <p:nvPicPr>
            <p:cNvPr id="22" name="Picture 1"/>
            <p:cNvPicPr>
              <a:picLocks/>
            </p:cNvPicPr>
            <p:nvPr/>
          </p:nvPicPr>
          <p:blipFill>
            <a:blip r:embed="rId2">
              <a:lum/>
              <a:extLst>
                <a:ext uri="{28A0092B-C50C-407E-A947-70E740481C1C}">
                  <a14:useLocalDpi xmlns:a14="http://schemas.microsoft.com/office/drawing/2010/main" val="0"/>
                </a:ext>
              </a:extLst>
            </a:blip>
            <a:srcRect t="15741" b="4259"/>
            <a:stretch>
              <a:fillRect/>
            </a:stretch>
          </p:blipFill>
          <p:spPr bwMode="auto">
            <a:xfrm>
              <a:off x="4796173" y="3899706"/>
              <a:ext cx="3076811" cy="1845270"/>
            </a:xfrm>
            <a:prstGeom prst="roundRect">
              <a:avLst>
                <a:gd name="adj" fmla="val 3307"/>
              </a:avLst>
            </a:prstGeom>
            <a:gradFill flip="none" rotWithShape="1">
              <a:gsLst>
                <a:gs pos="0">
                  <a:srgbClr val="132B4A"/>
                </a:gs>
                <a:gs pos="100000">
                  <a:schemeClr val="accent1"/>
                </a:gs>
              </a:gsLst>
              <a:lin ang="16200000" scaled="0"/>
              <a:tileRect/>
            </a:gradFill>
            <a:ln w="25400">
              <a:solidFill>
                <a:srgbClr val="132B4A"/>
              </a:solidFill>
            </a:ln>
            <a:effectLst/>
            <a:extLst/>
          </p:spPr>
        </p:pic>
        <p:pic>
          <p:nvPicPr>
            <p:cNvPr id="24" name="Picture 2"/>
            <p:cNvPicPr>
              <a:picLocks/>
            </p:cNvPicPr>
            <p:nvPr/>
          </p:nvPicPr>
          <p:blipFill>
            <a:blip r:embed="rId3">
              <a:lum/>
              <a:extLst>
                <a:ext uri="{28A0092B-C50C-407E-A947-70E740481C1C}">
                  <a14:useLocalDpi xmlns:a14="http://schemas.microsoft.com/office/drawing/2010/main" val="0"/>
                </a:ext>
              </a:extLst>
            </a:blip>
            <a:srcRect t="4822" b="5779"/>
            <a:stretch>
              <a:fillRect/>
            </a:stretch>
          </p:blipFill>
          <p:spPr bwMode="auto">
            <a:xfrm>
              <a:off x="4796173" y="1457258"/>
              <a:ext cx="3076811" cy="1845270"/>
            </a:xfrm>
            <a:prstGeom prst="roundRect">
              <a:avLst>
                <a:gd name="adj" fmla="val 3307"/>
              </a:avLst>
            </a:prstGeom>
            <a:gradFill flip="none" rotWithShape="1">
              <a:gsLst>
                <a:gs pos="0">
                  <a:srgbClr val="132B4A"/>
                </a:gs>
                <a:gs pos="100000">
                  <a:schemeClr val="accent1"/>
                </a:gs>
              </a:gsLst>
              <a:lin ang="16200000" scaled="0"/>
              <a:tileRect/>
            </a:gradFill>
            <a:ln w="25400">
              <a:solidFill>
                <a:srgbClr val="132B4A"/>
              </a:solidFill>
            </a:ln>
            <a:effectLst/>
            <a:extLst/>
          </p:spPr>
        </p:pic>
        <p:pic>
          <p:nvPicPr>
            <p:cNvPr id="26" name="Picture 4"/>
            <p:cNvPicPr>
              <a:picLocks/>
            </p:cNvPicPr>
            <p:nvPr/>
          </p:nvPicPr>
          <p:blipFill>
            <a:blip r:embed="rId4" cstate="print">
              <a:lum/>
              <a:extLst>
                <a:ext uri="{28A0092B-C50C-407E-A947-70E740481C1C}">
                  <a14:useLocalDpi xmlns:a14="http://schemas.microsoft.com/office/drawing/2010/main" val="0"/>
                </a:ext>
              </a:extLst>
            </a:blip>
            <a:srcRect t="19526"/>
            <a:stretch>
              <a:fillRect/>
            </a:stretch>
          </p:blipFill>
          <p:spPr bwMode="auto">
            <a:xfrm>
              <a:off x="1271016" y="1457258"/>
              <a:ext cx="3076811" cy="1845270"/>
            </a:xfrm>
            <a:prstGeom prst="roundRect">
              <a:avLst>
                <a:gd name="adj" fmla="val 3307"/>
              </a:avLst>
            </a:prstGeom>
            <a:gradFill flip="none" rotWithShape="1">
              <a:gsLst>
                <a:gs pos="0">
                  <a:srgbClr val="132B4A"/>
                </a:gs>
                <a:gs pos="100000">
                  <a:schemeClr val="accent1"/>
                </a:gs>
              </a:gsLst>
              <a:lin ang="16200000" scaled="0"/>
              <a:tileRect/>
            </a:gradFill>
            <a:ln w="25400">
              <a:solidFill>
                <a:srgbClr val="132B4A"/>
              </a:solidFill>
            </a:ln>
            <a:effectLst/>
            <a:extLst/>
          </p:spPr>
        </p:pic>
        <p:pic>
          <p:nvPicPr>
            <p:cNvPr id="27" name="Picture 5"/>
            <p:cNvPicPr>
              <a:picLocks/>
            </p:cNvPicPr>
            <p:nvPr/>
          </p:nvPicPr>
          <p:blipFill>
            <a:blip r:embed="rId5">
              <a:lum/>
              <a:extLst>
                <a:ext uri="{28A0092B-C50C-407E-A947-70E740481C1C}">
                  <a14:useLocalDpi xmlns:a14="http://schemas.microsoft.com/office/drawing/2010/main" val="0"/>
                </a:ext>
              </a:extLst>
            </a:blip>
            <a:srcRect t="17665" b="678"/>
            <a:stretch>
              <a:fillRect/>
            </a:stretch>
          </p:blipFill>
          <p:spPr bwMode="auto">
            <a:xfrm>
              <a:off x="1271016" y="3899706"/>
              <a:ext cx="3076811" cy="1845270"/>
            </a:xfrm>
            <a:prstGeom prst="roundRect">
              <a:avLst>
                <a:gd name="adj" fmla="val 3307"/>
              </a:avLst>
            </a:prstGeom>
            <a:gradFill flip="none" rotWithShape="1">
              <a:gsLst>
                <a:gs pos="0">
                  <a:srgbClr val="132B4A"/>
                </a:gs>
                <a:gs pos="100000">
                  <a:schemeClr val="accent1"/>
                </a:gs>
              </a:gsLst>
              <a:lin ang="16200000" scaled="0"/>
              <a:tileRect/>
            </a:gradFill>
            <a:ln w="25400">
              <a:solidFill>
                <a:srgbClr val="132B4A"/>
              </a:solidFill>
            </a:ln>
            <a:effectLst/>
            <a:extLst/>
          </p:spPr>
        </p:pic>
        <p:sp>
          <p:nvSpPr>
            <p:cNvPr id="23" name="Rounded Rectangle 22"/>
            <p:cNvSpPr/>
            <p:nvPr/>
          </p:nvSpPr>
          <p:spPr>
            <a:xfrm>
              <a:off x="1745817" y="3458614"/>
              <a:ext cx="2127207" cy="285005"/>
            </a:xfrm>
            <a:prstGeom prst="roundRect">
              <a:avLst>
                <a:gd name="adj" fmla="val 22937"/>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182880" indent="-182880" algn="ctr">
                <a:lnSpc>
                  <a:spcPts val="2300"/>
                </a:lnSpc>
                <a:spcBef>
                  <a:spcPts val="1200"/>
                </a:spcBef>
                <a:buClrTx/>
                <a:defRPr/>
              </a:pPr>
              <a:r>
                <a:rPr lang="en-US" sz="1600" dirty="0" smtClean="0">
                  <a:solidFill>
                    <a:schemeClr val="bg2"/>
                  </a:solidFill>
                  <a:latin typeface="ITC Franklin Gothic Std Bk CdIt"/>
                  <a:cs typeface="ITC Franklin Gothic Std Bk CdIt"/>
                </a:rPr>
                <a:t>National City, CA</a:t>
              </a:r>
            </a:p>
          </p:txBody>
        </p:sp>
        <p:sp>
          <p:nvSpPr>
            <p:cNvPr id="33" name="Rounded Rectangle 32"/>
            <p:cNvSpPr/>
            <p:nvPr/>
          </p:nvSpPr>
          <p:spPr>
            <a:xfrm>
              <a:off x="5531301" y="3460920"/>
              <a:ext cx="1883868" cy="285005"/>
            </a:xfrm>
            <a:prstGeom prst="roundRect">
              <a:avLst>
                <a:gd name="adj" fmla="val 22937"/>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b"/>
            <a:lstStyle/>
            <a:p>
              <a:pPr marL="182880" indent="-182880" algn="ctr">
                <a:lnSpc>
                  <a:spcPts val="2300"/>
                </a:lnSpc>
                <a:spcBef>
                  <a:spcPts val="1200"/>
                </a:spcBef>
                <a:buClrTx/>
                <a:defRPr/>
              </a:pPr>
              <a:r>
                <a:rPr lang="en-US" sz="1600" dirty="0" smtClean="0">
                  <a:solidFill>
                    <a:schemeClr val="bg2"/>
                  </a:solidFill>
                  <a:latin typeface="ITC Franklin Gothic Std Bk CdIt"/>
                  <a:cs typeface="ITC Franklin Gothic Std Bk CdIt"/>
                </a:rPr>
                <a:t>San Diego, CA</a:t>
              </a:r>
            </a:p>
          </p:txBody>
        </p:sp>
      </p:grpSp>
      <p:sp>
        <p:nvSpPr>
          <p:cNvPr id="16" name="TextBox 15"/>
          <p:cNvSpPr txBox="1"/>
          <p:nvPr/>
        </p:nvSpPr>
        <p:spPr>
          <a:xfrm>
            <a:off x="227264" y="832574"/>
            <a:ext cx="8662736" cy="584776"/>
          </a:xfrm>
          <a:prstGeom prst="rect">
            <a:avLst/>
          </a:prstGeom>
          <a:noFill/>
        </p:spPr>
        <p:txBody>
          <a:bodyPr wrap="square" rtlCol="0">
            <a:spAutoFit/>
          </a:bodyPr>
          <a:lstStyle/>
          <a:p>
            <a:pPr algn="ctr"/>
            <a:r>
              <a:rPr lang="en-US" sz="3200" dirty="0" smtClean="0">
                <a:solidFill>
                  <a:schemeClr val="accent1"/>
                </a:solidFill>
                <a:latin typeface="Capitals"/>
                <a:cs typeface="Capitals"/>
              </a:rPr>
              <a:t>  Mercado agrícola sobre ruedas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39</a:t>
            </a:fld>
            <a:endParaRPr lang="en-US" sz="1125" dirty="0">
              <a:solidFill>
                <a:schemeClr val="tx1"/>
              </a:solidFill>
              <a:latin typeface="Capitals"/>
              <a:cs typeface="Capitals"/>
            </a:endParaRPr>
          </a:p>
        </p:txBody>
      </p:sp>
      <p:sp>
        <p:nvSpPr>
          <p:cNvPr id="11" name="Rounded Rectangle 10"/>
          <p:cNvSpPr/>
          <p:nvPr/>
        </p:nvSpPr>
        <p:spPr>
          <a:xfrm>
            <a:off x="228600" y="228600"/>
            <a:ext cx="8686800" cy="607278"/>
          </a:xfrm>
          <a:prstGeom prst="roundRect">
            <a:avLst>
              <a:gd name="adj" fmla="val 1993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780"/>
              </a:lnSpc>
            </a:pPr>
            <a:r>
              <a:rPr lang="en-US" sz="1900" cap="all" spc="100" dirty="0" smtClean="0">
                <a:latin typeface="Berthold City Bold"/>
                <a:cs typeface="Berthold City Bold"/>
              </a:rPr>
              <a:t>El futuro de los alimentos – Agricultura</a:t>
            </a:r>
          </a:p>
          <a:p>
            <a:pPr algn="ctr">
              <a:lnSpc>
                <a:spcPts val="1780"/>
              </a:lnSpc>
            </a:pPr>
            <a:r>
              <a:rPr lang="en-US" sz="1900" cap="all" spc="100" dirty="0" smtClean="0">
                <a:latin typeface="Berthold City Bold"/>
                <a:cs typeface="Berthold City Bold"/>
              </a:rPr>
              <a:t>apoyada por la comunidad (AAC) video</a:t>
            </a:r>
            <a:endParaRPr lang="en-US" sz="1900" cap="all" spc="100" dirty="0">
              <a:latin typeface="Berthold City Bold"/>
              <a:cs typeface="Berthold City Bold"/>
            </a:endParaRPr>
          </a:p>
        </p:txBody>
      </p:sp>
      <p:grpSp>
        <p:nvGrpSpPr>
          <p:cNvPr id="17" name="Group 16"/>
          <p:cNvGrpSpPr/>
          <p:nvPr/>
        </p:nvGrpSpPr>
        <p:grpSpPr>
          <a:xfrm>
            <a:off x="716226" y="989439"/>
            <a:ext cx="7711548" cy="5029200"/>
            <a:chOff x="533400" y="914400"/>
            <a:chExt cx="7711548" cy="5029200"/>
          </a:xfrm>
        </p:grpSpPr>
        <p:pic>
          <p:nvPicPr>
            <p:cNvPr id="14" name="Content Placeholder 10"/>
            <p:cNvPicPr>
              <a:picLocks noChangeAspect="1"/>
            </p:cNvPicPr>
            <p:nvPr/>
          </p:nvPicPr>
          <p:blipFill>
            <a:blip r:embed="rId2">
              <a:lum/>
              <a:extLst>
                <a:ext uri="{28A0092B-C50C-407E-A947-70E740481C1C}">
                  <a14:useLocalDpi xmlns:a14="http://schemas.microsoft.com/office/drawing/2010/main" val="0"/>
                </a:ext>
              </a:extLst>
            </a:blip>
            <a:srcRect/>
            <a:stretch>
              <a:fillRect/>
            </a:stretch>
          </p:blipFill>
          <p:spPr bwMode="auto">
            <a:xfrm>
              <a:off x="533400" y="914400"/>
              <a:ext cx="3516518" cy="5029200"/>
            </a:xfrm>
            <a:prstGeom prst="roundRect">
              <a:avLst>
                <a:gd name="adj" fmla="val 3307"/>
              </a:avLst>
            </a:prstGeom>
            <a:gradFill flip="none" rotWithShape="1">
              <a:gsLst>
                <a:gs pos="0">
                  <a:srgbClr val="132B4A"/>
                </a:gs>
                <a:gs pos="100000">
                  <a:schemeClr val="accent1"/>
                </a:gs>
              </a:gsLst>
              <a:lin ang="16200000" scaled="0"/>
              <a:tileRect/>
            </a:gradFill>
            <a:ln w="25400">
              <a:solidFill>
                <a:srgbClr val="132B4A"/>
              </a:solidFill>
            </a:ln>
            <a:effectLst/>
            <a:extLst/>
          </p:spPr>
        </p:pic>
        <p:pic>
          <p:nvPicPr>
            <p:cNvPr id="15" name="Content Placeholder 9"/>
            <p:cNvPicPr>
              <a:picLocks noChangeAspect="1"/>
            </p:cNvPicPr>
            <p:nvPr/>
          </p:nvPicPr>
          <p:blipFill>
            <a:blip r:embed="rId3">
              <a:lum/>
              <a:extLst>
                <a:ext uri="{28A0092B-C50C-407E-A947-70E740481C1C}">
                  <a14:useLocalDpi xmlns:a14="http://schemas.microsoft.com/office/drawing/2010/main" val="0"/>
                </a:ext>
              </a:extLst>
            </a:blip>
            <a:stretch>
              <a:fillRect/>
            </a:stretch>
          </p:blipFill>
          <p:spPr bwMode="auto">
            <a:xfrm>
              <a:off x="4473047" y="914400"/>
              <a:ext cx="3771901" cy="5029200"/>
            </a:xfrm>
            <a:prstGeom prst="roundRect">
              <a:avLst>
                <a:gd name="adj" fmla="val 3307"/>
              </a:avLst>
            </a:prstGeom>
            <a:gradFill flip="none" rotWithShape="1">
              <a:gsLst>
                <a:gs pos="0">
                  <a:srgbClr val="132B4A"/>
                </a:gs>
                <a:gs pos="100000">
                  <a:schemeClr val="accent1"/>
                </a:gs>
              </a:gsLst>
              <a:lin ang="16200000" scaled="0"/>
              <a:tileRect/>
            </a:gradFill>
            <a:ln w="25400">
              <a:solidFill>
                <a:srgbClr val="132B4A"/>
              </a:solidFill>
            </a:ln>
            <a:effectLst/>
            <a:extLst/>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Introducción </a:t>
            </a:r>
            <a:endParaRPr lang="en-US" sz="27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4</a:t>
            </a:fld>
            <a:endParaRPr lang="en-US" sz="1125" dirty="0">
              <a:solidFill>
                <a:schemeClr val="tx1"/>
              </a:solidFill>
              <a:latin typeface="Capitals"/>
              <a:cs typeface="Capitals"/>
            </a:endParaRPr>
          </a:p>
        </p:txBody>
      </p:sp>
      <p:pic>
        <p:nvPicPr>
          <p:cNvPr id="8" name="Content Placeholder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bwMode="auto">
          <a:xfrm>
            <a:off x="846667" y="839611"/>
            <a:ext cx="7450666" cy="5178778"/>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40</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Preguntas para debatir</a:t>
            </a:r>
            <a:endParaRPr lang="en-US" sz="2700" cap="all" spc="100" dirty="0">
              <a:latin typeface="Berthold City Bold"/>
              <a:cs typeface="Berthold City Bold"/>
            </a:endParaRPr>
          </a:p>
        </p:txBody>
      </p:sp>
      <p:sp>
        <p:nvSpPr>
          <p:cNvPr id="15" name="Rectangle 14"/>
          <p:cNvSpPr/>
          <p:nvPr/>
        </p:nvSpPr>
        <p:spPr>
          <a:xfrm>
            <a:off x="314796" y="1920895"/>
            <a:ext cx="8514408" cy="3016210"/>
          </a:xfrm>
          <a:prstGeom prst="rect">
            <a:avLst/>
          </a:prstGeom>
        </p:spPr>
        <p:txBody>
          <a:bodyPr wrap="square">
            <a:spAutoFit/>
          </a:bodyPr>
          <a:lstStyle/>
          <a:p>
            <a:pPr marL="274320" indent="-274320">
              <a:lnSpc>
                <a:spcPts val="3500"/>
              </a:lnSpc>
              <a:spcBef>
                <a:spcPts val="1800"/>
              </a:spcBef>
              <a:buSzPct val="85000"/>
              <a:buFont typeface="Arial"/>
              <a:buChar char="•"/>
              <a:defRPr/>
            </a:pPr>
            <a:r>
              <a:rPr lang="en-US" sz="2900" dirty="0" smtClean="0">
                <a:solidFill>
                  <a:prstClr val="black"/>
                </a:solidFill>
                <a:ea typeface="ＭＳ Ｐゴシック" pitchFamily="34" charset="-128"/>
              </a:rPr>
              <a:t>¿Tiene alguna pregunta aclaratoria acerca del video?</a:t>
            </a:r>
          </a:p>
          <a:p>
            <a:pPr marL="274320" indent="-274320">
              <a:lnSpc>
                <a:spcPts val="3500"/>
              </a:lnSpc>
              <a:spcBef>
                <a:spcPts val="1800"/>
              </a:spcBef>
              <a:buSzPct val="85000"/>
              <a:buFont typeface="Arial"/>
              <a:buChar char="•"/>
              <a:defRPr/>
            </a:pPr>
            <a:r>
              <a:rPr lang="en-US" sz="2900" dirty="0" smtClean="0">
                <a:solidFill>
                  <a:prstClr val="black"/>
                </a:solidFill>
                <a:ea typeface="ＭＳ Ｐゴシック" pitchFamily="34" charset="-128"/>
              </a:rPr>
              <a:t>¿Qué pensó acerca del video?	</a:t>
            </a:r>
          </a:p>
          <a:p>
            <a:pPr marL="274320" indent="-274320">
              <a:lnSpc>
                <a:spcPts val="3500"/>
              </a:lnSpc>
              <a:spcBef>
                <a:spcPts val="1800"/>
              </a:spcBef>
              <a:buSzPct val="85000"/>
              <a:buFont typeface="Arial"/>
              <a:buChar char="•"/>
              <a:defRPr/>
            </a:pPr>
            <a:r>
              <a:rPr lang="en-US" sz="2900" dirty="0" smtClean="0">
                <a:solidFill>
                  <a:prstClr val="black"/>
                </a:solidFill>
                <a:ea typeface="ＭＳ Ｐゴシック" pitchFamily="34" charset="-128"/>
              </a:rPr>
              <a:t>¿El video le dio algunas ideas sobre proyectos que le gustaría implementar en su comunidad? </a:t>
            </a:r>
          </a:p>
          <a:p>
            <a:pPr marL="274320" indent="-274320">
              <a:lnSpc>
                <a:spcPts val="3500"/>
              </a:lnSpc>
              <a:spcBef>
                <a:spcPts val="1800"/>
              </a:spcBef>
              <a:buSzPct val="85000"/>
              <a:buFont typeface="Arial"/>
              <a:buChar char="•"/>
              <a:defRPr/>
            </a:pPr>
            <a:r>
              <a:rPr lang="en-US" sz="2900" dirty="0" smtClean="0">
                <a:solidFill>
                  <a:prstClr val="black"/>
                </a:solidFill>
                <a:ea typeface="ＭＳ Ｐゴシック" pitchFamily="34" charset="-128"/>
              </a:rPr>
              <a:t>¿Qué fue lo que más le llamó la atención en el video?</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latin typeface="ITC Franklin Gothic Std Bk Cd"/>
              <a:cs typeface="ITC Franklin Gothic Std Bk C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66667" y="6254496"/>
            <a:ext cx="431122" cy="301752"/>
          </a:xfrm>
        </p:spPr>
        <p:txBody>
          <a:bodyPr/>
          <a:lstStyle/>
          <a:p>
            <a:pPr algn="ctr"/>
            <a:fld id="{521239CC-C9A0-C74A-85D4-9A0DCFB619A4}" type="slidenum">
              <a:rPr lang="en-US" sz="1125" smtClean="0">
                <a:solidFill>
                  <a:schemeClr val="tx1"/>
                </a:solidFill>
                <a:latin typeface="Capitals"/>
                <a:cs typeface="Capitals"/>
              </a:rPr>
              <a:pPr algn="ctr"/>
              <a:t>41</a:t>
            </a:fld>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conclusión</a:t>
            </a:r>
            <a:endParaRPr lang="en-US" sz="2700" cap="all" spc="100" dirty="0">
              <a:latin typeface="Berthold City Bold"/>
              <a:cs typeface="Berthold City Bold"/>
            </a:endParaRPr>
          </a:p>
        </p:txBody>
      </p:sp>
      <p:grpSp>
        <p:nvGrpSpPr>
          <p:cNvPr id="9" name="Group 8"/>
          <p:cNvGrpSpPr/>
          <p:nvPr/>
        </p:nvGrpSpPr>
        <p:grpSpPr>
          <a:xfrm>
            <a:off x="446750" y="944034"/>
            <a:ext cx="8250500" cy="4969932"/>
            <a:chOff x="498649" y="944034"/>
            <a:chExt cx="8250500" cy="4969932"/>
          </a:xfrm>
        </p:grpSpPr>
        <p:sp>
          <p:nvSpPr>
            <p:cNvPr id="7" name="Rounded Rectangle 6"/>
            <p:cNvSpPr/>
            <p:nvPr/>
          </p:nvSpPr>
          <p:spPr>
            <a:xfrm>
              <a:off x="498649" y="944034"/>
              <a:ext cx="3246333" cy="4969932"/>
            </a:xfrm>
            <a:prstGeom prst="roundRect">
              <a:avLst>
                <a:gd name="adj" fmla="val 4755"/>
              </a:avLst>
            </a:prstGeom>
            <a:gradFill flip="none" rotWithShape="1">
              <a:gsLst>
                <a:gs pos="0">
                  <a:schemeClr val="accent6"/>
                </a:gs>
                <a:gs pos="100000">
                  <a:srgbClr val="E78E23"/>
                </a:gs>
              </a:gsLst>
              <a:lin ang="16200000" scaled="0"/>
              <a:tileRec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indent="-91440" algn="ctr">
                <a:lnSpc>
                  <a:spcPts val="2200"/>
                </a:lnSpc>
                <a:spcBef>
                  <a:spcPts val="1200"/>
                </a:spcBef>
              </a:pPr>
              <a:r>
                <a:rPr lang="en-US" sz="2400" b="1" cap="all" dirty="0" smtClean="0">
                  <a:latin typeface="ITC Franklin Gothic Std Bk Cd"/>
                  <a:cs typeface="ITC Franklin Gothic Std Bk Cd"/>
                </a:rPr>
                <a:t>Opciones de tarea</a:t>
              </a:r>
              <a:endParaRPr lang="en-US" sz="2400" dirty="0" smtClean="0">
                <a:latin typeface="ITC Franklin Gothic Std Bk Cd"/>
                <a:cs typeface="ITC Franklin Gothic Std Bk Cd"/>
              </a:endParaRPr>
            </a:p>
            <a:p>
              <a:pPr marL="274320" indent="-274320">
                <a:lnSpc>
                  <a:spcPts val="2200"/>
                </a:lnSpc>
                <a:spcBef>
                  <a:spcPts val="1200"/>
                </a:spcBef>
                <a:buFont typeface="Arial"/>
                <a:buChar char="•"/>
              </a:pPr>
              <a:r>
                <a:rPr lang="en-US" sz="2200" dirty="0" smtClean="0">
                  <a:latin typeface="ITC Franklin Gothic Std Bk Cd"/>
                  <a:cs typeface="ITC Franklin Gothic Std Bk Cd"/>
                </a:rPr>
                <a:t>Busque una receta saludable y prepárela con su familia y/o amigos mientras que comparte con ellos lo que aprendió en esta sesión acerca de los sistemas alimentarios saludables</a:t>
              </a:r>
            </a:p>
            <a:p>
              <a:pPr marL="274320" indent="-274320">
                <a:lnSpc>
                  <a:spcPts val="2200"/>
                </a:lnSpc>
                <a:spcBef>
                  <a:spcPts val="1200"/>
                </a:spcBef>
                <a:buFont typeface="Arial"/>
                <a:buChar char="•"/>
              </a:pPr>
              <a:r>
                <a:rPr lang="en-US" sz="2200" dirty="0" smtClean="0">
                  <a:latin typeface="ITC Franklin Gothic Std Bk Cd"/>
                  <a:cs typeface="ITC Franklin Gothic Std Bk Cd"/>
                </a:rPr>
                <a:t>Compre frutas y verduras en un mercado agrícola sobre ruedas. Tome apuntes acerca de sus experiencias y observaciones</a:t>
              </a:r>
            </a:p>
            <a:p>
              <a:pPr marL="274320" indent="-274320">
                <a:lnSpc>
                  <a:spcPts val="2200"/>
                </a:lnSpc>
                <a:spcBef>
                  <a:spcPts val="1200"/>
                </a:spcBef>
                <a:buFont typeface="Arial"/>
                <a:buChar char="•"/>
              </a:pPr>
              <a:endParaRPr lang="en-US" sz="2200" dirty="0" smtClean="0">
                <a:latin typeface="ITC Franklin Gothic Std Bk Cd"/>
                <a:cs typeface="ITC Franklin Gothic Std Bk Cd"/>
              </a:endParaRPr>
            </a:p>
          </p:txBody>
        </p:sp>
        <p:sp>
          <p:nvSpPr>
            <p:cNvPr id="8" name="TextBox 7"/>
            <p:cNvSpPr txBox="1"/>
            <p:nvPr/>
          </p:nvSpPr>
          <p:spPr>
            <a:xfrm>
              <a:off x="3864388" y="1428452"/>
              <a:ext cx="4884761" cy="4001096"/>
            </a:xfrm>
            <a:prstGeom prst="rect">
              <a:avLst/>
            </a:prstGeom>
            <a:noFill/>
          </p:spPr>
          <p:txBody>
            <a:bodyPr wrap="square" rtlCol="0">
              <a:spAutoFit/>
            </a:bodyPr>
            <a:lstStyle/>
            <a:p>
              <a:r>
                <a:rPr lang="en-US" sz="6600" dirty="0" smtClean="0">
                  <a:solidFill>
                    <a:srgbClr val="108837"/>
                  </a:solidFill>
                  <a:latin typeface="Capitals"/>
                </a:rPr>
                <a:t>¡GRACIAS!</a:t>
              </a:r>
            </a:p>
            <a:p>
              <a:endParaRPr lang="en-US" sz="4400" dirty="0" smtClean="0">
                <a:solidFill>
                  <a:srgbClr val="73B632"/>
                </a:solidFill>
                <a:latin typeface="Capitals"/>
              </a:endParaRPr>
            </a:p>
            <a:p>
              <a:pPr>
                <a:buFont typeface="Arial"/>
                <a:buChar char="•"/>
              </a:pPr>
              <a:r>
                <a:rPr lang="en-US" sz="4800" dirty="0" smtClean="0"/>
                <a:t> ¿</a:t>
              </a:r>
              <a:r>
                <a:rPr lang="en-US" sz="4800" dirty="0" err="1" smtClean="0"/>
                <a:t>Preguntas</a:t>
              </a:r>
              <a:r>
                <a:rPr lang="en-US" sz="4800" dirty="0" smtClean="0"/>
                <a:t>?</a:t>
              </a:r>
            </a:p>
            <a:p>
              <a:pPr>
                <a:buFont typeface="Arial"/>
                <a:buChar char="•"/>
              </a:pPr>
              <a:endParaRPr lang="en-US" sz="4800" dirty="0" smtClean="0"/>
            </a:p>
            <a:p>
              <a:pPr>
                <a:buFont typeface="Arial"/>
                <a:buChar char="•"/>
              </a:pPr>
              <a:r>
                <a:rPr lang="en-US" sz="4800" dirty="0" smtClean="0"/>
                <a:t> ¿</a:t>
              </a:r>
              <a:r>
                <a:rPr lang="en-US" sz="4800" dirty="0" err="1" smtClean="0"/>
                <a:t>Comentarios</a:t>
              </a:r>
              <a:r>
                <a:rPr lang="en-US" sz="4800" dirty="0" smtClean="0"/>
                <a:t>?</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Encuesta sobre almuerzo</a:t>
            </a:r>
            <a:endParaRPr lang="en-US" sz="27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5</a:t>
            </a:fld>
            <a:endParaRPr lang="en-US" sz="1125" dirty="0">
              <a:solidFill>
                <a:schemeClr val="tx1"/>
              </a:solidFill>
              <a:latin typeface="Capitals"/>
              <a:cs typeface="Capitals"/>
            </a:endParaRPr>
          </a:p>
        </p:txBody>
      </p:sp>
      <p:sp>
        <p:nvSpPr>
          <p:cNvPr id="8" name="TextBox 7"/>
          <p:cNvSpPr txBox="1"/>
          <p:nvPr/>
        </p:nvSpPr>
        <p:spPr>
          <a:xfrm>
            <a:off x="1177625" y="1016818"/>
            <a:ext cx="6777181" cy="4939814"/>
          </a:xfrm>
          <a:prstGeom prst="rect">
            <a:avLst/>
          </a:prstGeom>
          <a:noFill/>
        </p:spPr>
        <p:txBody>
          <a:bodyPr wrap="square" rtlCol="0">
            <a:spAutoFit/>
          </a:bodyPr>
          <a:lstStyle/>
          <a:p>
            <a:r>
              <a:rPr lang="es-ES"/>
              <a:t>Piense en lo que almorzó hoy o ayer. Coloque una </a:t>
            </a:r>
            <a:r>
              <a:rPr lang="es-ES">
                <a:latin typeface="Zapf Dingbats"/>
                <a:ea typeface="Zapf Dingbats"/>
                <a:cs typeface="Zapf Dingbats"/>
              </a:rPr>
              <a:t>✓</a:t>
            </a:r>
            <a:r>
              <a:rPr lang="es-ES"/>
              <a:t> junto a cada uno de los siguientes factores que consideró cuando decidió qué comer en el almuerzo.</a:t>
            </a:r>
          </a:p>
          <a:p>
            <a:pPr>
              <a:buFont typeface="Wingdings" charset="2"/>
              <a:buChar char="q"/>
            </a:pPr>
            <a:endParaRPr lang="en-US"/>
          </a:p>
          <a:p>
            <a:pPr>
              <a:lnSpc>
                <a:spcPts val="2960"/>
              </a:lnSpc>
              <a:buFont typeface="Wingdings" charset="2"/>
              <a:buChar char="q"/>
            </a:pPr>
            <a:r>
              <a:rPr lang="es-ES"/>
              <a:t> Era rápido o fácil.</a:t>
            </a:r>
            <a:endParaRPr lang="en-US"/>
          </a:p>
          <a:p>
            <a:pPr>
              <a:lnSpc>
                <a:spcPts val="2960"/>
              </a:lnSpc>
              <a:buFont typeface="Wingdings" charset="2"/>
              <a:buChar char="q"/>
            </a:pPr>
            <a:r>
              <a:rPr lang="es-ES"/>
              <a:t> Era lo que generalmente como.</a:t>
            </a:r>
            <a:endParaRPr lang="en-US"/>
          </a:p>
          <a:p>
            <a:pPr>
              <a:lnSpc>
                <a:spcPts val="2960"/>
              </a:lnSpc>
              <a:buFont typeface="Wingdings" charset="2"/>
              <a:buChar char="q"/>
            </a:pPr>
            <a:r>
              <a:rPr lang="es-ES"/>
              <a:t> Era nutritivo.</a:t>
            </a:r>
            <a:endParaRPr lang="en-US"/>
          </a:p>
          <a:p>
            <a:pPr>
              <a:lnSpc>
                <a:spcPts val="2960"/>
              </a:lnSpc>
              <a:buFont typeface="Wingdings" charset="2"/>
              <a:buChar char="q"/>
            </a:pPr>
            <a:r>
              <a:rPr lang="es-ES"/>
              <a:t> Tenía buen sabor.</a:t>
            </a:r>
            <a:endParaRPr lang="en-US"/>
          </a:p>
          <a:p>
            <a:pPr>
              <a:lnSpc>
                <a:spcPts val="2960"/>
              </a:lnSpc>
              <a:buFont typeface="Wingdings" charset="2"/>
              <a:buChar char="q"/>
            </a:pPr>
            <a:r>
              <a:rPr lang="es-ES"/>
              <a:t> Estaba a buen precio.</a:t>
            </a:r>
            <a:endParaRPr lang="en-US"/>
          </a:p>
          <a:p>
            <a:pPr>
              <a:lnSpc>
                <a:spcPts val="2960"/>
              </a:lnSpc>
              <a:buFont typeface="Wingdings" charset="2"/>
              <a:buChar char="q"/>
            </a:pPr>
            <a:r>
              <a:rPr lang="es-ES"/>
              <a:t> Estaba en temporada.</a:t>
            </a:r>
            <a:endParaRPr lang="en-US"/>
          </a:p>
          <a:p>
            <a:pPr>
              <a:lnSpc>
                <a:spcPts val="2960"/>
              </a:lnSpc>
              <a:buFont typeface="Wingdings" charset="2"/>
              <a:buChar char="q"/>
            </a:pPr>
            <a:r>
              <a:rPr lang="es-ES"/>
              <a:t> A mis amigos les gustaba.</a:t>
            </a:r>
            <a:endParaRPr lang="en-US"/>
          </a:p>
          <a:p>
            <a:pPr>
              <a:lnSpc>
                <a:spcPts val="2960"/>
              </a:lnSpc>
              <a:buFont typeface="Wingdings" charset="2"/>
              <a:buChar char="q"/>
            </a:pPr>
            <a:r>
              <a:rPr lang="es-ES"/>
              <a:t> Otro factor:</a:t>
            </a:r>
            <a:endParaRPr lang="en-US"/>
          </a:p>
          <a:p>
            <a:pPr>
              <a:lnSpc>
                <a:spcPts val="2960"/>
              </a:lnSpc>
              <a:buFont typeface="Wingdings" charset="2"/>
              <a:buChar char="q"/>
            </a:pPr>
            <a:r>
              <a:rPr lang="es-ES"/>
              <a:t> No participé en la elección de mi almuerzo.</a:t>
            </a:r>
            <a:endParaRPr lang="en-US"/>
          </a:p>
          <a:p>
            <a:r>
              <a:rPr lang="en-US"/>
              <a:t> </a:t>
            </a:r>
          </a:p>
        </p:txBody>
      </p:sp>
      <p:cxnSp>
        <p:nvCxnSpPr>
          <p:cNvPr id="23" name="Straight Connector 22"/>
          <p:cNvCxnSpPr/>
          <p:nvPr/>
        </p:nvCxnSpPr>
        <p:spPr>
          <a:xfrm>
            <a:off x="2643896" y="5160816"/>
            <a:ext cx="3024909"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¿Qué es un sistema alimentario? </a:t>
            </a:r>
            <a:endParaRPr lang="en-US" sz="27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6</a:t>
            </a:fld>
            <a:endParaRPr lang="en-US" sz="1125" dirty="0">
              <a:solidFill>
                <a:schemeClr val="tx1"/>
              </a:solidFill>
              <a:latin typeface="Capitals"/>
              <a:cs typeface="Capitals"/>
            </a:endParaRPr>
          </a:p>
        </p:txBody>
      </p:sp>
      <p:sp>
        <p:nvSpPr>
          <p:cNvPr id="8" name="Rectangle 7"/>
          <p:cNvSpPr/>
          <p:nvPr/>
        </p:nvSpPr>
        <p:spPr>
          <a:xfrm>
            <a:off x="547687" y="1074510"/>
            <a:ext cx="8048626" cy="4708981"/>
          </a:xfrm>
          <a:prstGeom prst="rect">
            <a:avLst/>
          </a:prstGeom>
        </p:spPr>
        <p:txBody>
          <a:bodyPr wrap="square">
            <a:spAutoFit/>
          </a:bodyPr>
          <a:lstStyle/>
          <a:p>
            <a:pPr marL="210312" indent="-274320">
              <a:lnSpc>
                <a:spcPts val="2400"/>
              </a:lnSpc>
              <a:spcBef>
                <a:spcPts val="1800"/>
              </a:spcBef>
              <a:buFont typeface="Arial"/>
              <a:buChar char="•"/>
              <a:defRPr/>
            </a:pPr>
            <a:r>
              <a:rPr lang="en-US" sz="2000" dirty="0" smtClean="0">
                <a:ea typeface="ＭＳ Ｐゴシック" pitchFamily="34" charset="-128"/>
              </a:rPr>
              <a:t>Un sistema alimentario incluye todos los procesos e infraestructura involucrados para alimentar a una población: cultivo, cosecha, procesamiento, empaque, transporte, comercialización, consumo y desecho de los alimentos y los artículos relacionados con los alimentos.  </a:t>
            </a:r>
          </a:p>
          <a:p>
            <a:pPr marL="210312" indent="-274320">
              <a:lnSpc>
                <a:spcPts val="2400"/>
              </a:lnSpc>
              <a:spcBef>
                <a:spcPts val="1800"/>
              </a:spcBef>
              <a:buFont typeface="Arial"/>
              <a:buChar char="•"/>
              <a:defRPr/>
            </a:pPr>
            <a:r>
              <a:rPr lang="en-US" sz="2000" dirty="0" smtClean="0">
                <a:ea typeface="ＭＳ Ｐゴシック" pitchFamily="34" charset="-128"/>
              </a:rPr>
              <a:t>También incluye las entradas necesarias y las salidas generadas en cada uno de estos pasos.  </a:t>
            </a:r>
          </a:p>
          <a:p>
            <a:pPr marL="210312" indent="-274320">
              <a:lnSpc>
                <a:spcPts val="2400"/>
              </a:lnSpc>
              <a:spcBef>
                <a:spcPts val="1800"/>
              </a:spcBef>
              <a:buFont typeface="Arial"/>
              <a:buChar char="•"/>
              <a:defRPr/>
            </a:pPr>
            <a:r>
              <a:rPr lang="en-US" sz="2000" dirty="0" smtClean="0">
                <a:ea typeface="ＭＳ Ｐゴシック" pitchFamily="34" charset="-128"/>
              </a:rPr>
              <a:t>Un sistema alimentario opera dentro de contextos, sociales, políticos, económicos y del entorno, y es influenciado por los mismos.  </a:t>
            </a:r>
          </a:p>
          <a:p>
            <a:pPr marL="210312" indent="-274320">
              <a:lnSpc>
                <a:spcPts val="2400"/>
              </a:lnSpc>
              <a:spcBef>
                <a:spcPts val="1800"/>
              </a:spcBef>
              <a:buFont typeface="Arial"/>
              <a:buChar char="•"/>
              <a:defRPr/>
            </a:pPr>
            <a:r>
              <a:rPr lang="en-US" sz="2000" dirty="0" smtClean="0">
                <a:ea typeface="ＭＳ Ｐゴシック" pitchFamily="34" charset="-128"/>
              </a:rPr>
              <a:t>También requiere recursos humanos para que aporten mano de obra, investigación y formación.  </a:t>
            </a:r>
          </a:p>
          <a:p>
            <a:pPr marL="210312" indent="-274320">
              <a:lnSpc>
                <a:spcPts val="2400"/>
              </a:lnSpc>
              <a:spcBef>
                <a:spcPts val="1800"/>
              </a:spcBef>
              <a:buFont typeface="Arial"/>
              <a:buChar char="•"/>
              <a:defRPr/>
            </a:pPr>
            <a:r>
              <a:rPr lang="en-US" sz="2000" dirty="0" smtClean="0">
                <a:ea typeface="ＭＳ Ｐゴシック" pitchFamily="34" charset="-128"/>
              </a:rPr>
              <a:t>Los sistemas alimentarios pueden ser convencionales o alternativos según su modelo de vida del alimento desde su origen hasta llegar al plato.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latin typeface="Berthold City Bold"/>
                <a:cs typeface="Berthold City Bold"/>
              </a:rPr>
              <a:t>¿En qué consiste un sistema alimentario?</a:t>
            </a:r>
            <a:endParaRPr lang="en-US" sz="27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7</a:t>
            </a:fld>
            <a:endParaRPr lang="en-US" sz="1125" dirty="0">
              <a:solidFill>
                <a:schemeClr val="tx1"/>
              </a:solidFill>
              <a:latin typeface="Capitals"/>
              <a:cs typeface="Capitals"/>
            </a:endParaRPr>
          </a:p>
        </p:txBody>
      </p:sp>
      <p:pic>
        <p:nvPicPr>
          <p:cNvPr id="9" name="Picture 8" descr="Food System.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444876" y="1010674"/>
            <a:ext cx="5238748" cy="4836652"/>
          </a:xfrm>
          <a:prstGeom prst="rect">
            <a:avLst/>
          </a:prstGeom>
        </p:spPr>
      </p:pic>
      <p:sp>
        <p:nvSpPr>
          <p:cNvPr id="11" name="Rounded Rectangle 10"/>
          <p:cNvSpPr/>
          <p:nvPr/>
        </p:nvSpPr>
        <p:spPr>
          <a:xfrm>
            <a:off x="328083" y="862165"/>
            <a:ext cx="2616731" cy="5133670"/>
          </a:xfrm>
          <a:prstGeom prst="roundRect">
            <a:avLst>
              <a:gd name="adj" fmla="val 4755"/>
            </a:avLst>
          </a:prstGeom>
          <a:gradFill>
            <a:gsLst>
              <a:gs pos="0">
                <a:srgbClr val="132B4A"/>
              </a:gs>
              <a:gs pos="100000">
                <a:schemeClr val="accent1"/>
              </a:gs>
            </a:gsLs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000"/>
              </a:lnSpc>
              <a:defRPr/>
            </a:pPr>
            <a:r>
              <a:rPr lang="en-US" sz="2000" dirty="0" smtClean="0">
                <a:solidFill>
                  <a:srgbClr val="FFFFFF"/>
                </a:solidFill>
                <a:latin typeface="ITC Franklin Gothic Std Bk Cd"/>
                <a:cs typeface="ITC Franklin Gothic Std Bk Cd"/>
              </a:rPr>
              <a:t>Un sistema alimentario consiste de todos los procesos e infraestructura involucrados para alimentar a una población: cultivo, cosecha, procesamiento, empaque, transporte, comercialización, consumo y desecho de los alimentos y los artículos relacionados con los alimentos.  También incluye lo que se introduce en un sistema o lo que se gasta en su operación para obtener resultados.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latin typeface="Berthold City Bold"/>
                <a:cs typeface="Berthold City Bold"/>
              </a:rPr>
              <a:t>¿Cuándo hablamos de sistemas alimentarios?</a:t>
            </a:r>
            <a:endParaRPr lang="en-US" sz="27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8</a:t>
            </a:fld>
            <a:endParaRPr lang="en-US" sz="1125" dirty="0">
              <a:solidFill>
                <a:schemeClr val="tx1"/>
              </a:solidFill>
              <a:latin typeface="Capitals"/>
              <a:cs typeface="Capitals"/>
            </a:endParaRPr>
          </a:p>
        </p:txBody>
      </p:sp>
      <p:sp>
        <p:nvSpPr>
          <p:cNvPr id="11" name="Rounded Rectangle 10"/>
          <p:cNvSpPr/>
          <p:nvPr/>
        </p:nvSpPr>
        <p:spPr>
          <a:xfrm>
            <a:off x="426945" y="1824685"/>
            <a:ext cx="2045229" cy="3208631"/>
          </a:xfrm>
          <a:prstGeom prst="roundRect">
            <a:avLst>
              <a:gd name="adj" fmla="val 4755"/>
            </a:avLst>
          </a:prstGeom>
          <a:gradFill flip="none" rotWithShape="1">
            <a:gsLst>
              <a:gs pos="0">
                <a:schemeClr val="accent2"/>
              </a:gs>
              <a:gs pos="100000">
                <a:srgbClr val="A98054"/>
              </a:gs>
            </a:gsLst>
            <a:lin ang="16200000" scaled="0"/>
            <a:tileRec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000"/>
              </a:lnSpc>
              <a:defRPr/>
            </a:pPr>
            <a:r>
              <a:rPr lang="en-US" sz="2000" dirty="0" smtClean="0">
                <a:solidFill>
                  <a:srgbClr val="FFFFFF"/>
                </a:solidFill>
                <a:latin typeface="ITC Franklin Gothic Std Bk Cd"/>
                <a:cs typeface="ITC Franklin Gothic Std Bk Cd"/>
              </a:rPr>
              <a:t>El término “sistema alimentario” se utiliza frecuentemente en debates acerca de nutrición, alimentos, salud, desarrollo económico de las comunidades y agricultura.</a:t>
            </a:r>
          </a:p>
        </p:txBody>
      </p:sp>
      <p:grpSp>
        <p:nvGrpSpPr>
          <p:cNvPr id="62" name="Group 61"/>
          <p:cNvGrpSpPr/>
          <p:nvPr/>
        </p:nvGrpSpPr>
        <p:grpSpPr>
          <a:xfrm>
            <a:off x="2951725" y="981985"/>
            <a:ext cx="5765330" cy="4940031"/>
            <a:chOff x="3125679" y="981985"/>
            <a:chExt cx="5765330" cy="4940031"/>
          </a:xfrm>
        </p:grpSpPr>
        <p:sp>
          <p:nvSpPr>
            <p:cNvPr id="15" name="Rounded Rectangle 14"/>
            <p:cNvSpPr/>
            <p:nvPr/>
          </p:nvSpPr>
          <p:spPr>
            <a:xfrm>
              <a:off x="4848244" y="981985"/>
              <a:ext cx="2320200" cy="1371600"/>
            </a:xfrm>
            <a:prstGeom prst="roundRect">
              <a:avLst>
                <a:gd name="adj" fmla="val 7640"/>
              </a:avLst>
            </a:prstGeom>
            <a:gradFill flip="none" rotWithShape="1">
              <a:gsLst>
                <a:gs pos="0">
                  <a:schemeClr val="accent5"/>
                </a:gs>
                <a:gs pos="100000">
                  <a:srgbClr val="9FD4D0"/>
                </a:gs>
              </a:gsLst>
              <a:path path="circle">
                <a:fillToRect l="100000" t="100000"/>
              </a:path>
              <a:tileRect r="-100000" b="-100000"/>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cap="all" dirty="0" smtClean="0">
                  <a:solidFill>
                    <a:schemeClr val="tx1"/>
                  </a:solidFill>
                  <a:latin typeface="ITC Franklin Gothic Std Dm Cd"/>
                  <a:cs typeface="ITC Franklin Gothic Std Dm Cd"/>
                </a:rPr>
                <a:t>Desarrollo económico de la comunidad</a:t>
              </a:r>
            </a:p>
            <a:p>
              <a:pPr algn="ctr">
                <a:lnSpc>
                  <a:spcPts val="1700"/>
                </a:lnSpc>
              </a:pPr>
              <a:r>
                <a:rPr lang="en-US" sz="1600" dirty="0" smtClean="0">
                  <a:solidFill>
                    <a:schemeClr val="tx1"/>
                  </a:solidFill>
                  <a:latin typeface="ITC Franklin Gothic Std Bk Cd"/>
                  <a:cs typeface="ITC Franklin Gothic Std Bk Cd"/>
                </a:rPr>
                <a:t>¿Cómo afecta la economía de una comunidad a sus alimentos? </a:t>
              </a:r>
              <a:endParaRPr lang="en-US" sz="1600" dirty="0">
                <a:solidFill>
                  <a:schemeClr val="tx1"/>
                </a:solidFill>
                <a:latin typeface="ITC Franklin Gothic Std Bk Cd"/>
                <a:cs typeface="ITC Franklin Gothic Std Bk Cd"/>
              </a:endParaRPr>
            </a:p>
          </p:txBody>
        </p:sp>
        <p:grpSp>
          <p:nvGrpSpPr>
            <p:cNvPr id="36" name="Group 35"/>
            <p:cNvGrpSpPr/>
            <p:nvPr/>
          </p:nvGrpSpPr>
          <p:grpSpPr>
            <a:xfrm>
              <a:off x="3125679" y="2686241"/>
              <a:ext cx="5765330" cy="1371600"/>
              <a:chOff x="3125679" y="2686241"/>
              <a:chExt cx="5765330" cy="1371600"/>
            </a:xfrm>
          </p:grpSpPr>
          <p:sp>
            <p:nvSpPr>
              <p:cNvPr id="23" name="Rounded Rectangle 22"/>
              <p:cNvSpPr/>
              <p:nvPr/>
            </p:nvSpPr>
            <p:spPr>
              <a:xfrm>
                <a:off x="3125679" y="2686241"/>
                <a:ext cx="1828800" cy="1371600"/>
              </a:xfrm>
              <a:prstGeom prst="roundRect">
                <a:avLst>
                  <a:gd name="adj" fmla="val 7640"/>
                </a:avLst>
              </a:prstGeom>
              <a:gradFill flip="none" rotWithShape="1">
                <a:gsLst>
                  <a:gs pos="0">
                    <a:schemeClr val="accent6"/>
                  </a:gs>
                  <a:gs pos="100000">
                    <a:srgbClr val="E78E23"/>
                  </a:gs>
                </a:gsLst>
                <a:path path="circle">
                  <a:fillToRect l="100000" t="100000"/>
                </a:path>
                <a:tileRect r="-100000" b="-100000"/>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cap="all" dirty="0" smtClean="0">
                    <a:solidFill>
                      <a:schemeClr val="bg1"/>
                    </a:solidFill>
                    <a:latin typeface="ITC Franklin Gothic Std Dm Cd"/>
                    <a:cs typeface="ITC Franklin Gothic Std Dm Cd"/>
                  </a:rPr>
                  <a:t>Salud</a:t>
                </a:r>
              </a:p>
              <a:p>
                <a:pPr algn="ctr">
                  <a:lnSpc>
                    <a:spcPts val="1700"/>
                  </a:lnSpc>
                </a:pPr>
                <a:r>
                  <a:rPr lang="en-US" dirty="0" smtClean="0">
                    <a:solidFill>
                      <a:schemeClr val="bg1"/>
                    </a:solidFill>
                    <a:latin typeface="ITC Franklin Gothic Std Bk Cd"/>
                    <a:cs typeface="ITC Franklin Gothic Std Bk Cd"/>
                  </a:rPr>
                  <a:t>¿Cómo afectan su salud los alimentos? </a:t>
                </a:r>
                <a:endParaRPr lang="en-US" dirty="0">
                  <a:solidFill>
                    <a:schemeClr val="bg1"/>
                  </a:solidFill>
                  <a:latin typeface="ITC Franklin Gothic Std Book Condensed"/>
                  <a:cs typeface="ITC Franklin Gothic Std Bk Cd"/>
                </a:endParaRPr>
              </a:p>
            </p:txBody>
          </p:sp>
          <p:sp>
            <p:nvSpPr>
              <p:cNvPr id="24" name="Rounded Rectangle 23"/>
              <p:cNvSpPr/>
              <p:nvPr/>
            </p:nvSpPr>
            <p:spPr>
              <a:xfrm>
                <a:off x="7062209" y="2686241"/>
                <a:ext cx="1828800" cy="1371600"/>
              </a:xfrm>
              <a:prstGeom prst="roundRect">
                <a:avLst>
                  <a:gd name="adj" fmla="val 7640"/>
                </a:avLst>
              </a:prstGeom>
              <a:gradFill flip="none" rotWithShape="1">
                <a:gsLst>
                  <a:gs pos="0">
                    <a:srgbClr val="DEAB43"/>
                  </a:gs>
                  <a:gs pos="100000">
                    <a:srgbClr val="FCE78C"/>
                  </a:gs>
                </a:gsLst>
                <a:path path="circle">
                  <a:fillToRect l="100000" t="100000"/>
                </a:path>
                <a:tileRect r="-100000" b="-100000"/>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cap="all" dirty="0" smtClean="0">
                    <a:solidFill>
                      <a:schemeClr val="tx1"/>
                    </a:solidFill>
                    <a:latin typeface="ITC Franklin Gothic Std Dm Cd"/>
                    <a:cs typeface="ITC Franklin Gothic Std Dm Cd"/>
                  </a:rPr>
                  <a:t>Alimentos</a:t>
                </a:r>
              </a:p>
              <a:p>
                <a:pPr algn="ctr">
                  <a:lnSpc>
                    <a:spcPts val="1700"/>
                  </a:lnSpc>
                </a:pPr>
                <a:r>
                  <a:rPr lang="en-US" dirty="0" smtClean="0">
                    <a:solidFill>
                      <a:schemeClr val="tx1"/>
                    </a:solidFill>
                    <a:latin typeface="ITC Franklin Gothic Std Bk Cd"/>
                    <a:cs typeface="ITC Franklin Gothic Std Bk Cd"/>
                  </a:rPr>
                  <a:t>¿Qué determina lo que usted come?</a:t>
                </a:r>
              </a:p>
            </p:txBody>
          </p:sp>
        </p:grpSp>
        <p:grpSp>
          <p:nvGrpSpPr>
            <p:cNvPr id="59" name="Group 58"/>
            <p:cNvGrpSpPr/>
            <p:nvPr/>
          </p:nvGrpSpPr>
          <p:grpSpPr>
            <a:xfrm>
              <a:off x="3933290" y="4550416"/>
              <a:ext cx="4150108" cy="1371600"/>
              <a:chOff x="3933290" y="4550416"/>
              <a:chExt cx="4150108" cy="1371600"/>
            </a:xfrm>
          </p:grpSpPr>
          <p:sp>
            <p:nvSpPr>
              <p:cNvPr id="28" name="Rounded Rectangle 27"/>
              <p:cNvSpPr/>
              <p:nvPr/>
            </p:nvSpPr>
            <p:spPr>
              <a:xfrm>
                <a:off x="6254598" y="4550416"/>
                <a:ext cx="1828800" cy="1371600"/>
              </a:xfrm>
              <a:prstGeom prst="roundRect">
                <a:avLst>
                  <a:gd name="adj" fmla="val 7640"/>
                </a:avLst>
              </a:prstGeom>
              <a:gradFill flip="none" rotWithShape="1">
                <a:gsLst>
                  <a:gs pos="0">
                    <a:schemeClr val="accent3"/>
                  </a:gs>
                  <a:gs pos="100000">
                    <a:srgbClr val="B5D479"/>
                  </a:gs>
                </a:gsLst>
                <a:path path="circle">
                  <a:fillToRect l="100000" t="100000"/>
                </a:path>
                <a:tileRect r="-100000" b="-100000"/>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cap="all" dirty="0" smtClean="0">
                    <a:solidFill>
                      <a:schemeClr val="tx1"/>
                    </a:solidFill>
                    <a:latin typeface="ITC Franklin Gothic Std Dm Cd"/>
                    <a:cs typeface="ITC Franklin Gothic Std Dm Cd"/>
                  </a:rPr>
                  <a:t>Agricultura</a:t>
                </a:r>
              </a:p>
              <a:p>
                <a:pPr algn="ctr">
                  <a:lnSpc>
                    <a:spcPts val="1700"/>
                  </a:lnSpc>
                </a:pPr>
                <a:r>
                  <a:rPr lang="en-US" dirty="0" smtClean="0">
                    <a:solidFill>
                      <a:schemeClr val="tx1"/>
                    </a:solidFill>
                    <a:latin typeface="ITC Franklin Gothic Std Bk Cd"/>
                    <a:cs typeface="ITC Franklin Gothic Std Bk Cd"/>
                  </a:rPr>
                  <a:t>¿Qué determina dónde se cultivan sus alimentos? </a:t>
                </a:r>
              </a:p>
            </p:txBody>
          </p:sp>
          <p:sp>
            <p:nvSpPr>
              <p:cNvPr id="29" name="Rounded Rectangle 28"/>
              <p:cNvSpPr/>
              <p:nvPr/>
            </p:nvSpPr>
            <p:spPr>
              <a:xfrm>
                <a:off x="3933290" y="4550416"/>
                <a:ext cx="1828800" cy="1371600"/>
              </a:xfrm>
              <a:prstGeom prst="roundRect">
                <a:avLst>
                  <a:gd name="adj" fmla="val 7640"/>
                </a:avLst>
              </a:prstGeom>
              <a:gradFill flip="none" rotWithShape="1">
                <a:gsLst>
                  <a:gs pos="0">
                    <a:srgbClr val="791344"/>
                  </a:gs>
                  <a:gs pos="100000">
                    <a:srgbClr val="C0587C"/>
                  </a:gs>
                </a:gsLst>
                <a:path path="circle">
                  <a:fillToRect l="100000" t="100000"/>
                </a:path>
                <a:tileRect r="-100000" b="-100000"/>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cap="all" dirty="0" smtClean="0">
                    <a:solidFill>
                      <a:schemeClr val="bg1"/>
                    </a:solidFill>
                    <a:latin typeface="ITC Franklin Gothic Std Dm Cd"/>
                    <a:cs typeface="ITC Franklin Gothic Std Dm Cd"/>
                  </a:rPr>
                  <a:t>Nutrición</a:t>
                </a:r>
              </a:p>
              <a:p>
                <a:pPr algn="ctr">
                  <a:lnSpc>
                    <a:spcPts val="1700"/>
                  </a:lnSpc>
                </a:pPr>
                <a:r>
                  <a:rPr lang="en-US" dirty="0" smtClean="0">
                    <a:solidFill>
                      <a:schemeClr val="bg1"/>
                    </a:solidFill>
                    <a:latin typeface="ITC Franklin Gothic Std Bk Cd"/>
                    <a:cs typeface="ITC Franklin Gothic Std Bk Cd"/>
                  </a:rPr>
                  <a:t>¿Qué alimentos son más saludables? </a:t>
                </a:r>
              </a:p>
            </p:txBody>
          </p:sp>
        </p:grpSp>
        <p:cxnSp>
          <p:nvCxnSpPr>
            <p:cNvPr id="40" name="Straight Connector 39"/>
            <p:cNvCxnSpPr>
              <a:stCxn id="19" idx="0"/>
              <a:endCxn id="15" idx="2"/>
            </p:cNvCxnSpPr>
            <p:nvPr/>
          </p:nvCxnSpPr>
          <p:spPr>
            <a:xfrm rot="16200000" flipV="1">
              <a:off x="5904507" y="2457422"/>
              <a:ext cx="207676" cy="1"/>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19" idx="6"/>
              <a:endCxn id="24" idx="1"/>
            </p:cNvCxnSpPr>
            <p:nvPr/>
          </p:nvCxnSpPr>
          <p:spPr>
            <a:xfrm>
              <a:off x="6819125" y="3372041"/>
              <a:ext cx="243084" cy="1588"/>
            </a:xfrm>
            <a:prstGeom prst="line">
              <a:avLst/>
            </a:prstGeom>
            <a:ln>
              <a:solidFill>
                <a:srgbClr val="DEAB43"/>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19" idx="5"/>
              <a:endCxn id="28" idx="0"/>
            </p:cNvCxnSpPr>
            <p:nvPr/>
          </p:nvCxnSpPr>
          <p:spPr>
            <a:xfrm rot="16200000" flipH="1">
              <a:off x="6572792" y="3954209"/>
              <a:ext cx="605067" cy="587345"/>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19" idx="3"/>
              <a:endCxn id="29" idx="0"/>
            </p:cNvCxnSpPr>
            <p:nvPr/>
          </p:nvCxnSpPr>
          <p:spPr>
            <a:xfrm rot="5400000">
              <a:off x="4838830" y="3954209"/>
              <a:ext cx="605067" cy="587346"/>
            </a:xfrm>
            <a:prstGeom prst="line">
              <a:avLst/>
            </a:prstGeom>
            <a:ln>
              <a:solidFill>
                <a:srgbClr val="791344"/>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23" idx="3"/>
              <a:endCxn id="19" idx="2"/>
            </p:cNvCxnSpPr>
            <p:nvPr/>
          </p:nvCxnSpPr>
          <p:spPr>
            <a:xfrm>
              <a:off x="4954479" y="3372041"/>
              <a:ext cx="243085" cy="1588"/>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5197564" y="2561261"/>
              <a:ext cx="1621561" cy="1621560"/>
              <a:chOff x="5193938" y="2797856"/>
              <a:chExt cx="1621561" cy="1621560"/>
            </a:xfrm>
          </p:grpSpPr>
          <p:sp>
            <p:nvSpPr>
              <p:cNvPr id="19" name="Oval 18"/>
              <p:cNvSpPr/>
              <p:nvPr/>
            </p:nvSpPr>
            <p:spPr>
              <a:xfrm>
                <a:off x="5193938" y="2797856"/>
                <a:ext cx="1621561" cy="1621560"/>
              </a:xfrm>
              <a:prstGeom prst="ellipse">
                <a:avLst/>
              </a:prstGeom>
              <a:solidFill>
                <a:schemeClr val="bg1"/>
              </a:soli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356035" y="3180112"/>
                <a:ext cx="1297367" cy="85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04C28"/>
              </a:gs>
              <a:gs pos="100000">
                <a:srgbClr val="108837"/>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latin typeface="Berthold City Bold"/>
                <a:cs typeface="Berthold City Bold"/>
              </a:rPr>
              <a:t>  Sistemas alimentarios</a:t>
            </a:r>
            <a:endParaRPr lang="en-US" sz="2700" cap="all" spc="100" dirty="0">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93271" y="6254496"/>
            <a:ext cx="377914" cy="301752"/>
          </a:xfrm>
        </p:spPr>
        <p:txBody>
          <a:bodyPr/>
          <a:lstStyle/>
          <a:p>
            <a:pPr algn="ctr"/>
            <a:fld id="{521239CC-C9A0-C74A-85D4-9A0DCFB619A4}" type="slidenum">
              <a:rPr lang="en-US" sz="1125" smtClean="0">
                <a:solidFill>
                  <a:schemeClr val="tx1"/>
                </a:solidFill>
                <a:latin typeface="Capitals"/>
                <a:cs typeface="Capitals"/>
              </a:rPr>
              <a:pPr algn="ctr"/>
              <a:t>9</a:t>
            </a:fld>
            <a:endParaRPr lang="en-US" sz="1125" dirty="0">
              <a:solidFill>
                <a:schemeClr val="tx1"/>
              </a:solidFill>
              <a:latin typeface="Capitals"/>
              <a:cs typeface="Capitals"/>
            </a:endParaRPr>
          </a:p>
        </p:txBody>
      </p:sp>
      <p:grpSp>
        <p:nvGrpSpPr>
          <p:cNvPr id="14" name="Group 13"/>
          <p:cNvGrpSpPr/>
          <p:nvPr/>
        </p:nvGrpSpPr>
        <p:grpSpPr>
          <a:xfrm>
            <a:off x="369128" y="685801"/>
            <a:ext cx="8405744" cy="5486400"/>
            <a:chOff x="437487" y="685801"/>
            <a:chExt cx="8405744" cy="5486400"/>
          </a:xfrm>
        </p:grpSpPr>
        <p:sp>
          <p:nvSpPr>
            <p:cNvPr id="11" name="Rounded Rectangle 10"/>
            <p:cNvSpPr/>
            <p:nvPr/>
          </p:nvSpPr>
          <p:spPr>
            <a:xfrm>
              <a:off x="437487" y="685801"/>
              <a:ext cx="2603716" cy="5486400"/>
            </a:xfrm>
            <a:prstGeom prst="roundRect">
              <a:avLst>
                <a:gd name="adj" fmla="val 4755"/>
              </a:avLst>
            </a:prstGeom>
            <a:gradFill flip="none" rotWithShape="1">
              <a:gsLst>
                <a:gs pos="100000">
                  <a:schemeClr val="accent4"/>
                </a:gs>
                <a:gs pos="0">
                  <a:srgbClr val="18153A"/>
                </a:gs>
              </a:gsLst>
              <a:lin ang="16200000" scaled="0"/>
              <a:tileRec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FFFF"/>
                  </a:solidFill>
                  <a:latin typeface="ITC Franklin Gothic Std Bk Cd"/>
                  <a:cs typeface="ITC Franklin Gothic Std Bk Cd"/>
                </a:rPr>
                <a:t> Un sistema alimentario es influenciado por contextos sociales, políticos, económicos y del entorno. También requiere recursos humanos para que aporten mano de obra, investigación y educación. Los sistemas alimentarios pueden ser convencionales o alternativos según su modelo de duración del alimento desde su origen hasta llegar al plato.</a:t>
              </a:r>
            </a:p>
          </p:txBody>
        </p:sp>
        <p:pic>
          <p:nvPicPr>
            <p:cNvPr id="9" name="Picture 8" descr="FoodFactors.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204889" y="1977695"/>
              <a:ext cx="5638342" cy="2867658"/>
            </a:xfrm>
            <a:prstGeom prst="rect">
              <a:avLst/>
            </a:prstGeom>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205595"/>
      </a:accent1>
      <a:accent2>
        <a:srgbClr val="3E2716"/>
      </a:accent2>
      <a:accent3>
        <a:srgbClr val="73B632"/>
      </a:accent3>
      <a:accent4>
        <a:srgbClr val="441A66"/>
      </a:accent4>
      <a:accent5>
        <a:srgbClr val="0098BA"/>
      </a:accent5>
      <a:accent6>
        <a:srgbClr val="DA512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B7C4238325EA43B07578DA4470384A" ma:contentTypeVersion="0" ma:contentTypeDescription="Create a new document." ma:contentTypeScope="" ma:versionID="c1393ddc577510d3206801eff89dedd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248C76-F18C-4AF8-A21D-0B3D474D332A}"/>
</file>

<file path=customXml/itemProps2.xml><?xml version="1.0" encoding="utf-8"?>
<ds:datastoreItem xmlns:ds="http://schemas.openxmlformats.org/officeDocument/2006/customXml" ds:itemID="{97784EFC-606B-4162-820A-A215B274F866}"/>
</file>

<file path=customXml/itemProps3.xml><?xml version="1.0" encoding="utf-8"?>
<ds:datastoreItem xmlns:ds="http://schemas.openxmlformats.org/officeDocument/2006/customXml" ds:itemID="{DB3D9937-D261-4FC7-B95E-DCAB73656990}"/>
</file>

<file path=docProps/app.xml><?xml version="1.0" encoding="utf-8"?>
<Properties xmlns="http://schemas.openxmlformats.org/officeDocument/2006/extended-properties" xmlns:vt="http://schemas.openxmlformats.org/officeDocument/2006/docPropsVTypes">
  <TotalTime>7517</TotalTime>
  <Words>1732</Words>
  <Application>Microsoft Office PowerPoint</Application>
  <PresentationFormat>On-screen Show (4:3)</PresentationFormat>
  <Paragraphs>247</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Freemind Graphx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Jacob Bascle</dc:creator>
  <cp:lastModifiedBy>ylinqui</cp:lastModifiedBy>
  <cp:revision>173</cp:revision>
  <dcterms:created xsi:type="dcterms:W3CDTF">2012-07-04T03:21:32Z</dcterms:created>
  <dcterms:modified xsi:type="dcterms:W3CDTF">2012-07-06T17:24:26Z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0x010100DFB7C4238325EA43B07578DA4470384A</vt:lpwstr>
  </property>
</Properties>
</file>