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nJxP+QWMKHt2vw8dYu9iFwwOl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13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7" name="Google Shape;16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5" name="Google Shape;18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Each module will have an objectives slide. We’d like these to be stylized in the same way across modules.</a:t>
            </a: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Include an image of people in all of these groups (if possible):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Unsheltered/homeless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Economically challenged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Socially, culturally, linguistically isolated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with existing medical conditions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taking certain medications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with certain physical disabilities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Infants and children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Pregnant women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Older adults (65+)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Outdoor workers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who play outdoor sports</a:t>
            </a:r>
            <a:endParaRPr/>
          </a:p>
        </p:txBody>
      </p:sp>
      <p:sp>
        <p:nvSpPr>
          <p:cNvPr id="104" name="Google Shape;1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Repeat image from previous slide that includes all of these groups: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Unsheltered/homeless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Economically challenged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Socially, culturally, linguistically isolated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with existing medical conditions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taking certain medications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with certain physical disabilities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Infants and children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Pregnant women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Older adults (65+)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Outdoor workers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People who play outdoor sports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For each of these topical slides (slides 5-15), maybe include a representative image? Also open to other ideas…</a:t>
            </a:r>
            <a:endParaRPr/>
          </a:p>
        </p:txBody>
      </p:sp>
      <p:sp>
        <p:nvSpPr>
          <p:cNvPr id="122" name="Google Shape;12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3089200" y="1884425"/>
            <a:ext cx="8493200" cy="2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BỆNH NHIỆT:</a:t>
            </a:r>
            <a:br>
              <a:rPr lang="en-US" sz="4000" dirty="0">
                <a:solidFill>
                  <a:srgbClr val="8B2300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Nguy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dirty="0"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Tại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Sao?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4038601" y="4782320"/>
            <a:ext cx="7543800" cy="132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BÀI 3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1500" y="1149125"/>
            <a:ext cx="6810500" cy="57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602400" y="0"/>
            <a:ext cx="10751400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KHUYẾT TẬT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602400" y="1202050"/>
            <a:ext cx="8382850" cy="55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3477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khuyết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tật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trở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nên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trầm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trọng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trời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cản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trở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khả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năng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hạ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triệu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chứng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xơ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cứng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trở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nên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tồi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tệ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trời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1" indent="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chấn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thương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tủy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sống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ngăn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mồ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hôi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hạn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chế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khả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năng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chuyển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    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nơi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cộng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hòa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56616" lvl="0" indent="-338328" algn="l" rtl="0"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khiếm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thị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cản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trở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việc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cận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356616" lvl="0" indent="-338328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khẩn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sức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khỏe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cộng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đồng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356616" lvl="0" indent="-338328" algn="l" rtl="0"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khuyết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tật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kiểm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sĩ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356616" lvl="0" indent="-338328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liệu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nguy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mắc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356616" lvl="0" indent="-338328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   hay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590" y="1189112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609601" y="1"/>
            <a:ext cx="11498316" cy="117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TRẺ SƠ SINH &amp; TRẺ EM (&lt;4 </a:t>
            </a:r>
            <a:r>
              <a:rPr lang="en-US" sz="4400" b="1" dirty="0" err="1">
                <a:solidFill>
                  <a:schemeClr val="lt1"/>
                </a:solidFill>
              </a:rPr>
              <a:t>tuổi</a:t>
            </a:r>
            <a:r>
              <a:rPr lang="en-US" sz="4400" b="1" dirty="0">
                <a:solidFill>
                  <a:schemeClr val="lt1"/>
                </a:solidFill>
              </a:rPr>
              <a:t>)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81" name="Google Shape;181;p10"/>
          <p:cNvSpPr txBox="1">
            <a:spLocks noGrp="1"/>
          </p:cNvSpPr>
          <p:nvPr>
            <p:ph type="body" idx="1"/>
          </p:nvPr>
        </p:nvSpPr>
        <p:spPr>
          <a:xfrm>
            <a:off x="609602" y="1202045"/>
            <a:ext cx="6146800" cy="564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Quá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nhanh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chóng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Mất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nhanh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chóng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Đổ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mồ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hôi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ít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hơn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truyền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đạt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triệu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chứng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trẻ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trẻ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nhỏ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590" y="1182057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/>
          <p:nvPr/>
        </p:nvSpPr>
        <p:spPr>
          <a:xfrm>
            <a:off x="0" y="-4486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609600" y="-4475"/>
            <a:ext cx="11175600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MANG THAI VÀ/HOẶC CHO CON BÚ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609600" y="1202046"/>
            <a:ext cx="6519620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phải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việc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bầu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bé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khả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năng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mất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nước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sức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vì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nóng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say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nắng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xảy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nhanh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hơn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9991" y="118962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2"/>
          <p:cNvSpPr/>
          <p:nvPr/>
        </p:nvSpPr>
        <p:spPr>
          <a:xfrm>
            <a:off x="0" y="3081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587829" y="0"/>
            <a:ext cx="10765971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NGƯỜI LỚN TUỔI (60+)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99" name="Google Shape;199;p12"/>
          <p:cNvSpPr txBox="1"/>
          <p:nvPr/>
        </p:nvSpPr>
        <p:spPr>
          <a:xfrm>
            <a:off x="587829" y="1202046"/>
            <a:ext cx="6270171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 dirty="0" err="1">
                <a:solidFill>
                  <a:schemeClr val="dk1"/>
                </a:solidFill>
              </a:rPr>
              <a:t>Cơ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thể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không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hạ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nhiệt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dễ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dàng</a:t>
            </a:r>
            <a:endParaRPr sz="26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 dirty="0" err="1">
                <a:solidFill>
                  <a:schemeClr val="dk1"/>
                </a:solidFill>
              </a:rPr>
              <a:t>Có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nhiều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khả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năng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mắc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một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tình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trạng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bệnh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lý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hiện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có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ảnh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hưởng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đến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khả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năng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duy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trì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nhiệt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độ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bình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thường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của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cơ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thể</a:t>
            </a:r>
            <a:endParaRPr sz="26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 dirty="0" err="1">
                <a:solidFill>
                  <a:schemeClr val="dk1"/>
                </a:solidFill>
              </a:rPr>
              <a:t>Có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nhiều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khả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năng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dùng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thuốc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theo</a:t>
            </a:r>
            <a:r>
              <a:rPr lang="en-US" sz="2600" dirty="0">
                <a:solidFill>
                  <a:schemeClr val="dk1"/>
                </a:solidFill>
              </a:rPr>
              <a:t> toa </a:t>
            </a:r>
            <a:r>
              <a:rPr lang="en-US" sz="2600" dirty="0" err="1">
                <a:solidFill>
                  <a:schemeClr val="dk1"/>
                </a:solidFill>
              </a:rPr>
              <a:t>ảnh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hưởng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đến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khả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năng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hạ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nhiệt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của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cơ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thể</a:t>
            </a:r>
            <a:endParaRPr sz="26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 dirty="0" err="1">
                <a:solidFill>
                  <a:schemeClr val="dk1"/>
                </a:solidFill>
              </a:rPr>
              <a:t>Có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thể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đang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ở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nhà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hoặc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có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khả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năng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hạn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chế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để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truy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cập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các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địa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điểm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công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cộng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với</a:t>
            </a:r>
            <a:r>
              <a:rPr lang="en-US" sz="2600" dirty="0">
                <a:solidFill>
                  <a:schemeClr val="dk1"/>
                </a:solidFill>
              </a:rPr>
              <a:t> AC</a:t>
            </a:r>
            <a:endParaRPr sz="2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348" y="1195835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"/>
          <p:cNvSpPr/>
          <p:nvPr/>
        </p:nvSpPr>
        <p:spPr>
          <a:xfrm>
            <a:off x="0" y="3081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598714" y="0"/>
            <a:ext cx="10755086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CÔNG NHÂN NGOÀI TRỜI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598714" y="1265900"/>
            <a:ext cx="8173136" cy="5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marR="0" lvl="0" indent="-338328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600"/>
              <a:buChar char="•"/>
            </a:pPr>
            <a:r>
              <a:rPr lang="en-US" sz="2600" dirty="0" err="1">
                <a:solidFill>
                  <a:schemeClr val="dk1"/>
                </a:solidFill>
              </a:rPr>
              <a:t>Hoạt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động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thể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chất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làm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tăng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nhiệt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độ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cơ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thể</a:t>
            </a:r>
            <a:endParaRPr sz="2600" dirty="0">
              <a:solidFill>
                <a:schemeClr val="dk1"/>
              </a:solidFill>
            </a:endParaRPr>
          </a:p>
          <a:p>
            <a:pPr marL="347472" marR="0" lvl="0" indent="-338328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600"/>
              <a:buChar char="•"/>
            </a:pPr>
            <a:r>
              <a:rPr lang="en-US" sz="2600" dirty="0" err="1">
                <a:solidFill>
                  <a:schemeClr val="dk1"/>
                </a:solidFill>
              </a:rPr>
              <a:t>Làm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việc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vào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một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ngày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nắng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nóng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có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thể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khiến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endParaRPr sz="2600" dirty="0">
              <a:solidFill>
                <a:schemeClr val="dk1"/>
              </a:solidFill>
            </a:endParaRPr>
          </a:p>
          <a:p>
            <a:pPr marL="347472" marR="0" lvl="0" indent="-338328" algn="l" rtl="0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sz="2600" dirty="0">
                <a:solidFill>
                  <a:schemeClr val="dk1"/>
                </a:solidFill>
              </a:rPr>
              <a:t>   </a:t>
            </a:r>
            <a:r>
              <a:rPr lang="en-US" sz="2600" dirty="0" err="1">
                <a:solidFill>
                  <a:schemeClr val="dk1"/>
                </a:solidFill>
              </a:rPr>
              <a:t>cơ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thể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khó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thoát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nhiệt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hơn</a:t>
            </a:r>
            <a:r>
              <a:rPr lang="en-US" sz="2600" dirty="0">
                <a:solidFill>
                  <a:schemeClr val="dk1"/>
                </a:solidFill>
              </a:rPr>
              <a:t>, </a:t>
            </a:r>
            <a:r>
              <a:rPr lang="en-US" sz="2600" dirty="0" err="1">
                <a:solidFill>
                  <a:schemeClr val="dk1"/>
                </a:solidFill>
              </a:rPr>
              <a:t>đặc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biệt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nếu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trời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ẩm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ướt</a:t>
            </a:r>
            <a:endParaRPr sz="2600" dirty="0">
              <a:solidFill>
                <a:schemeClr val="dk1"/>
              </a:solidFill>
            </a:endParaRPr>
          </a:p>
          <a:p>
            <a:pPr marL="347472" marR="0" lvl="0" indent="-338328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600"/>
              <a:buChar char="•"/>
            </a:pPr>
            <a:r>
              <a:rPr lang="en-US" sz="2600" dirty="0" err="1">
                <a:solidFill>
                  <a:schemeClr val="dk1"/>
                </a:solidFill>
              </a:rPr>
              <a:t>Thường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tiếp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xúc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với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nắng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nóng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suốt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cả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ngày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endParaRPr sz="2600" dirty="0">
              <a:solidFill>
                <a:schemeClr val="dk1"/>
              </a:solidFill>
            </a:endParaRPr>
          </a:p>
          <a:p>
            <a:pPr marL="347472" marR="0" lvl="0" indent="-338328" algn="l" rtl="0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sz="2600" dirty="0">
                <a:solidFill>
                  <a:schemeClr val="dk1"/>
                </a:solidFill>
              </a:rPr>
              <a:t>   </a:t>
            </a:r>
            <a:r>
              <a:rPr lang="en-US" sz="2600" dirty="0" err="1">
                <a:solidFill>
                  <a:schemeClr val="dk1"/>
                </a:solidFill>
              </a:rPr>
              <a:t>và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có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thể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thiếu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bóng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râm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khi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nghỉ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giải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lao</a:t>
            </a:r>
            <a:r>
              <a:rPr lang="en-US" sz="2600" dirty="0">
                <a:solidFill>
                  <a:schemeClr val="dk1"/>
                </a:solidFill>
              </a:rPr>
              <a:t>/</a:t>
            </a:r>
            <a:r>
              <a:rPr lang="en-US" sz="2600" dirty="0" err="1">
                <a:solidFill>
                  <a:schemeClr val="dk1"/>
                </a:solidFill>
              </a:rPr>
              <a:t>ăn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trưa</a:t>
            </a:r>
            <a:endParaRPr sz="2600" dirty="0">
              <a:solidFill>
                <a:schemeClr val="dk1"/>
              </a:solidFill>
            </a:endParaRPr>
          </a:p>
          <a:p>
            <a:pPr marL="347472" marR="0" lvl="0" indent="-338328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600"/>
              <a:buChar char="•"/>
            </a:pPr>
            <a:r>
              <a:rPr lang="en-US" sz="2600" dirty="0" err="1">
                <a:solidFill>
                  <a:schemeClr val="dk1"/>
                </a:solidFill>
              </a:rPr>
              <a:t>Công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nhân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mới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có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thể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không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thích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nghi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với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endParaRPr sz="2600" dirty="0">
              <a:solidFill>
                <a:schemeClr val="dk1"/>
              </a:solidFill>
            </a:endParaRPr>
          </a:p>
          <a:p>
            <a:pPr marL="347472" marR="0" lvl="0" indent="-338328" algn="l" rtl="0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sz="2600" dirty="0">
                <a:solidFill>
                  <a:schemeClr val="dk1"/>
                </a:solidFill>
              </a:rPr>
              <a:t>   </a:t>
            </a:r>
            <a:r>
              <a:rPr lang="en-US" sz="2600" dirty="0" err="1">
                <a:solidFill>
                  <a:schemeClr val="dk1"/>
                </a:solidFill>
              </a:rPr>
              <a:t>nhiệt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độ</a:t>
            </a:r>
            <a:endParaRPr sz="2600" dirty="0">
              <a:solidFill>
                <a:schemeClr val="dk1"/>
              </a:solidFill>
            </a:endParaRPr>
          </a:p>
          <a:p>
            <a:pPr marL="347472" marR="0" lvl="0" indent="-338328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600"/>
              <a:buChar char="•"/>
            </a:pPr>
            <a:r>
              <a:rPr lang="en-US" sz="2600" dirty="0" err="1">
                <a:solidFill>
                  <a:schemeClr val="dk1"/>
                </a:solidFill>
              </a:rPr>
              <a:t>Không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uống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đủ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nước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trong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ngày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có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thể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gây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endParaRPr sz="2600" dirty="0">
              <a:solidFill>
                <a:schemeClr val="dk1"/>
              </a:solidFill>
            </a:endParaRPr>
          </a:p>
          <a:p>
            <a:pPr marL="347472" marR="0" lvl="0" indent="-338328" algn="l" rtl="0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sz="2600" dirty="0">
                <a:solidFill>
                  <a:schemeClr val="dk1"/>
                </a:solidFill>
              </a:rPr>
              <a:t>   </a:t>
            </a:r>
            <a:r>
              <a:rPr lang="en-US" sz="2600" dirty="0" err="1">
                <a:solidFill>
                  <a:schemeClr val="dk1"/>
                </a:solidFill>
              </a:rPr>
              <a:t>mất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nước</a:t>
            </a:r>
            <a:endParaRPr sz="2600" dirty="0">
              <a:solidFill>
                <a:schemeClr val="dk1"/>
              </a:solidFill>
            </a:endParaRPr>
          </a:p>
          <a:p>
            <a:pPr marL="347472" marR="0" lvl="0" indent="-338328" algn="l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ts val="2600"/>
              <a:buChar char="•"/>
            </a:pPr>
            <a:r>
              <a:rPr lang="en-US" sz="2600" dirty="0" err="1">
                <a:solidFill>
                  <a:schemeClr val="dk1"/>
                </a:solidFill>
              </a:rPr>
              <a:t>Quần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áo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làm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việc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nặng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hơn</a:t>
            </a:r>
            <a:r>
              <a:rPr lang="en-US" sz="2600" dirty="0">
                <a:solidFill>
                  <a:schemeClr val="dk1"/>
                </a:solidFill>
              </a:rPr>
              <a:t>, </a:t>
            </a:r>
            <a:r>
              <a:rPr lang="en-US" sz="2600" dirty="0" err="1">
                <a:solidFill>
                  <a:schemeClr val="dk1"/>
                </a:solidFill>
              </a:rPr>
              <a:t>sẫm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màu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hơn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endParaRPr sz="2600" dirty="0">
              <a:solidFill>
                <a:schemeClr val="dk1"/>
              </a:solidFill>
            </a:endParaRPr>
          </a:p>
          <a:p>
            <a:pPr marL="347472" marR="0" lvl="0" indent="-338328" algn="l" rtl="0">
              <a:lnSpc>
                <a:spcPct val="70000"/>
              </a:lnSpc>
              <a:spcBef>
                <a:spcPts val="1000"/>
              </a:spcBef>
              <a:buNone/>
            </a:pPr>
            <a:r>
              <a:rPr lang="en-US" sz="2600" dirty="0">
                <a:solidFill>
                  <a:schemeClr val="dk1"/>
                </a:solidFill>
              </a:rPr>
              <a:t>   </a:t>
            </a:r>
            <a:r>
              <a:rPr lang="en-US" sz="2600" dirty="0" err="1">
                <a:solidFill>
                  <a:schemeClr val="dk1"/>
                </a:solidFill>
              </a:rPr>
              <a:t>và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ít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thoáng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khí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hơn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sẽ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giữ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dirty="0" err="1">
                <a:solidFill>
                  <a:schemeClr val="dk1"/>
                </a:solidFill>
              </a:rPr>
              <a:t>nhiệt</a:t>
            </a:r>
            <a:endParaRPr sz="2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3"/>
          <p:cNvSpPr txBox="1"/>
          <p:nvPr/>
        </p:nvSpPr>
        <p:spPr>
          <a:xfrm>
            <a:off x="609600" y="0"/>
            <a:ext cx="114381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HOẠT ĐỘNG NGOÀI TRỜI/ THỂ THAO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214" name="Google Shape;21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3"/>
          <p:cNvSpPr txBox="1"/>
          <p:nvPr/>
        </p:nvSpPr>
        <p:spPr>
          <a:xfrm>
            <a:off x="609600" y="1202046"/>
            <a:ext cx="6607629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 err="1">
                <a:solidFill>
                  <a:schemeClr val="dk1"/>
                </a:solidFill>
              </a:rPr>
              <a:t>Tập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thể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dục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làm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tăng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nhiệt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độ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cơ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thể</a:t>
            </a:r>
            <a:endParaRPr sz="2800" dirty="0">
              <a:solidFill>
                <a:schemeClr val="dk1"/>
              </a:solidFill>
            </a:endParaRPr>
          </a:p>
          <a:p>
            <a:pPr marL="2286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 err="1">
                <a:solidFill>
                  <a:schemeClr val="dk1"/>
                </a:solidFill>
              </a:rPr>
              <a:t>Tập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thể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dục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vào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một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ngày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nắng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nóng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có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thể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khiến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cơ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thể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khó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thoát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nhiệt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hơn</a:t>
            </a:r>
            <a:r>
              <a:rPr lang="en-US" sz="2800" dirty="0">
                <a:solidFill>
                  <a:schemeClr val="dk1"/>
                </a:solidFill>
              </a:rPr>
              <a:t>, </a:t>
            </a:r>
            <a:r>
              <a:rPr lang="en-US" sz="2800" dirty="0" err="1">
                <a:solidFill>
                  <a:schemeClr val="dk1"/>
                </a:solidFill>
              </a:rPr>
              <a:t>đặc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biệt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nếu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thời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tiết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ẩm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ướt</a:t>
            </a:r>
            <a:endParaRPr sz="2800" dirty="0">
              <a:solidFill>
                <a:schemeClr val="dk1"/>
              </a:solidFill>
            </a:endParaRPr>
          </a:p>
          <a:p>
            <a:pPr marL="2286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 err="1">
                <a:solidFill>
                  <a:schemeClr val="dk1"/>
                </a:solidFill>
              </a:rPr>
              <a:t>Không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uống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đủ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nước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trong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khi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tập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thể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dục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có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thể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gây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mất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nước</a:t>
            </a:r>
            <a:endParaRPr sz="2800" dirty="0">
              <a:solidFill>
                <a:schemeClr val="dk1"/>
              </a:solidFill>
            </a:endParaRPr>
          </a:p>
          <a:p>
            <a:pPr marL="2286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 err="1">
                <a:solidFill>
                  <a:schemeClr val="dk1"/>
                </a:solidFill>
              </a:rPr>
              <a:t>Sân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cỏ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tổng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hợp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có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thể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trở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nên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quá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nóng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vào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những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ngày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nắng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ấm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471650" y="1343800"/>
            <a:ext cx="3415500" cy="42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TRÒ CHUYỆN</a:t>
            </a:r>
            <a:endParaRPr sz="29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BẮT ĐẦU</a:t>
            </a:r>
            <a:endParaRPr sz="4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5"/>
          <p:cNvSpPr txBox="1">
            <a:spLocks noGrp="1"/>
          </p:cNvSpPr>
          <p:nvPr>
            <p:ph type="body" idx="1"/>
          </p:nvPr>
        </p:nvSpPr>
        <p:spPr>
          <a:xfrm>
            <a:off x="5679725" y="319100"/>
            <a:ext cx="6114300" cy="6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Một người có thể thuộc nhiều hơn một nhóm có nguy cơ không? Nếu vậy, một số ví dụ là gì?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>
            <a:spLocks noGrp="1"/>
          </p:cNvSpPr>
          <p:nvPr>
            <p:ph type="body" idx="1"/>
          </p:nvPr>
        </p:nvSpPr>
        <p:spPr>
          <a:xfrm>
            <a:off x="5370150" y="1266575"/>
            <a:ext cx="6238200" cy="4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Bệnh nhiệt có thể ảnh hưởng đến bất kỳ ai, nhưng một số nhóm có nguy cơ cao hơn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Một người có thể thuộc nhiều hơn một nhóm có nguy cơ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Những người thuộc nhóm có nguy cơ nên thực hiện các biện pháp phòng ngừa bổ sung để ngăn ngừa các bệnh do nhiệt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1343800" y="1396675"/>
            <a:ext cx="3444600" cy="4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TÓM TẮT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/>
          <p:nvPr/>
        </p:nvSpPr>
        <p:spPr>
          <a:xfrm>
            <a:off x="598714" y="3584769"/>
            <a:ext cx="1099361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...</a:t>
            </a:r>
            <a:endParaRPr dirty="0"/>
          </a:p>
        </p:txBody>
      </p:sp>
      <p:sp>
        <p:nvSpPr>
          <p:cNvPr id="236" name="Google Shape;236;p14"/>
          <p:cNvSpPr/>
          <p:nvPr/>
        </p:nvSpPr>
        <p:spPr>
          <a:xfrm>
            <a:off x="0" y="138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 txBox="1"/>
          <p:nvPr/>
        </p:nvSpPr>
        <p:spPr>
          <a:xfrm>
            <a:off x="598714" y="62958"/>
            <a:ext cx="11440886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VĂN BẢN CỦA BẠN </a:t>
            </a:r>
            <a:r>
              <a:rPr lang="en-US" sz="4400" b="1" dirty="0" err="1">
                <a:solidFill>
                  <a:schemeClr val="lt1"/>
                </a:solidFill>
              </a:rPr>
              <a:t>Ở</a:t>
            </a:r>
            <a:r>
              <a:rPr lang="en-US" sz="4400" b="1" dirty="0">
                <a:solidFill>
                  <a:schemeClr val="lt1"/>
                </a:solidFill>
              </a:rPr>
              <a:t> ĐÂY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/>
        </p:nvSpPr>
        <p:spPr>
          <a:xfrm>
            <a:off x="587828" y="3584769"/>
            <a:ext cx="11004502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...</a:t>
            </a:r>
            <a:endParaRPr dirty="0"/>
          </a:p>
        </p:txBody>
      </p:sp>
      <p:sp>
        <p:nvSpPr>
          <p:cNvPr id="243" name="Google Shape;243;p31"/>
          <p:cNvSpPr/>
          <p:nvPr/>
        </p:nvSpPr>
        <p:spPr>
          <a:xfrm>
            <a:off x="0" y="138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587828" y="62958"/>
            <a:ext cx="11451771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VĂN BẢN CỦA BẠN </a:t>
            </a:r>
            <a:r>
              <a:rPr lang="en-US" sz="4400" b="1" dirty="0" err="1">
                <a:solidFill>
                  <a:schemeClr val="lt1"/>
                </a:solidFill>
              </a:rPr>
              <a:t>Ở</a:t>
            </a:r>
            <a:r>
              <a:rPr lang="en-US" sz="4400" b="1" dirty="0">
                <a:solidFill>
                  <a:schemeClr val="lt1"/>
                </a:solidFill>
              </a:rPr>
              <a:t> ĐÂY</a:t>
            </a:r>
            <a:endParaRPr sz="4400" dirty="0">
              <a:solidFill>
                <a:schemeClr val="lt1"/>
              </a:solidFill>
              <a:latin typeface="Arial" panose="020B0604020202020204" pitchFamily="34" charset="0"/>
              <a:ea typeface="Gill Sans"/>
              <a:cs typeface="Arial" panose="020B0604020202020204" pitchFamily="34" charset="0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6543"/>
            <a:ext cx="12172950" cy="570607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509725" y="1204750"/>
            <a:ext cx="11383800" cy="56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B2300"/>
              </a:buClr>
              <a:buSzPts val="2800"/>
              <a:buAutoNum type="arabicPeriod"/>
            </a:pP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nguy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mắc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nhiệt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B2300"/>
              </a:buClr>
              <a:buSzPts val="2800"/>
              <a:buAutoNum type="arabicPeriod"/>
            </a:pP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tại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rủi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ro</a:t>
            </a:r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Arial"/>
                <a:ea typeface="Arial"/>
                <a:cs typeface="Arial"/>
                <a:sym typeface="Arial"/>
              </a:rPr>
              <a:t>hơn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8B2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620982" y="-11662"/>
            <a:ext cx="9732900" cy="11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65310"/>
            <a:ext cx="1875598" cy="187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/>
        </p:nvSpPr>
        <p:spPr>
          <a:xfrm>
            <a:off x="598714" y="3584769"/>
            <a:ext cx="1099361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...</a:t>
            </a:r>
            <a:endParaRPr dirty="0"/>
          </a:p>
        </p:txBody>
      </p:sp>
      <p:sp>
        <p:nvSpPr>
          <p:cNvPr id="250" name="Google Shape;250;p32"/>
          <p:cNvSpPr/>
          <p:nvPr/>
        </p:nvSpPr>
        <p:spPr>
          <a:xfrm>
            <a:off x="0" y="138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2"/>
          <p:cNvSpPr txBox="1"/>
          <p:nvPr/>
        </p:nvSpPr>
        <p:spPr>
          <a:xfrm>
            <a:off x="598714" y="62958"/>
            <a:ext cx="11440886" cy="106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VĂN BẢN CỦA BẠN </a:t>
            </a:r>
            <a:r>
              <a:rPr lang="en-US" sz="4400" b="1" dirty="0" err="1">
                <a:solidFill>
                  <a:schemeClr val="lt1"/>
                </a:solidFill>
              </a:rPr>
              <a:t>Ở</a:t>
            </a:r>
            <a:r>
              <a:rPr lang="en-US" sz="4400" b="1" dirty="0">
                <a:solidFill>
                  <a:schemeClr val="lt1"/>
                </a:solidFill>
              </a:rPr>
              <a:t> ĐÂY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8"/>
          <p:cNvSpPr txBox="1"/>
          <p:nvPr/>
        </p:nvSpPr>
        <p:spPr>
          <a:xfrm>
            <a:off x="598714" y="0"/>
            <a:ext cx="10755086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AI CÓ NGUY CƠ ?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1"/>
          </p:nvPr>
        </p:nvSpPr>
        <p:spPr>
          <a:xfrm>
            <a:off x="598714" y="1202050"/>
            <a:ext cx="6803572" cy="56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ảnh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hưởng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bất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kỳ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ai,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nhưng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thuộc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nguy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nơi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trú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ẩn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nhà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ở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nguồn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lực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hạn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chế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mặt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xã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hội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văn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hóa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ngôn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ngữ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kiện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tế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định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dùng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thuốc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khuyết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tật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chất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định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Trẻ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sơ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trẻ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nhỏ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(&lt;4)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đang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mang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thai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bú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lớn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tuổi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(60+)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nhân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ngoài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trời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ngoài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trời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chơi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thao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ngoài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trời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9300" y="1655100"/>
            <a:ext cx="4592700" cy="47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5545100" y="571500"/>
            <a:ext cx="6132000" cy="6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404"/>
              <a:buNone/>
            </a:pP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thảo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luận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Tại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nghĩ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rằng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600" dirty="0" err="1">
                <a:latin typeface="Arial"/>
                <a:ea typeface="Arial"/>
                <a:cs typeface="Arial"/>
                <a:sym typeface="Arial"/>
              </a:rPr>
              <a:t>nhi</a:t>
            </a:r>
            <a:r>
              <a:rPr lang="en-US" sz="1260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7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2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vi-VN" sz="7800" dirty="0">
                <a:latin typeface="Arial"/>
                <a:ea typeface="Arial"/>
                <a:cs typeface="Arial"/>
                <a:sym typeface="Arial"/>
              </a:rPr>
              <a:t>Những người không có nơi trú ẩn hoặc không </a:t>
            </a: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800" dirty="0">
                <a:latin typeface="Arial"/>
                <a:ea typeface="Arial"/>
                <a:cs typeface="Arial"/>
                <a:sym typeface="Arial"/>
              </a:rPr>
              <a:t>có nhà ở</a:t>
            </a:r>
          </a:p>
          <a:p>
            <a:pPr marL="457200" lvl="0" indent="-352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vi-VN" sz="7800" dirty="0">
                <a:latin typeface="Arial"/>
                <a:ea typeface="Arial"/>
                <a:cs typeface="Arial"/>
                <a:sym typeface="Arial"/>
              </a:rPr>
              <a:t>Những người có nguồn lực hạn chế</a:t>
            </a:r>
          </a:p>
          <a:p>
            <a:pPr marL="457200" lvl="0" indent="-352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vi-VN" sz="7800" dirty="0">
                <a:latin typeface="Arial"/>
                <a:ea typeface="Arial"/>
                <a:cs typeface="Arial"/>
                <a:sym typeface="Arial"/>
              </a:rPr>
              <a:t>Bị cô lập về mặt xã hội, văn hóa, ngôn ngữ</a:t>
            </a:r>
          </a:p>
          <a:p>
            <a:pPr marL="457200" lvl="0" indent="-352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vi-VN" sz="7800" dirty="0">
                <a:latin typeface="Arial"/>
                <a:ea typeface="Arial"/>
                <a:cs typeface="Arial"/>
                <a:sym typeface="Arial"/>
              </a:rPr>
              <a:t>Những người có điều kiện y tế nhất định</a:t>
            </a:r>
          </a:p>
          <a:p>
            <a:pPr marL="457200" lvl="0" indent="-352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vi-VN" sz="7800" dirty="0">
                <a:latin typeface="Arial"/>
                <a:ea typeface="Arial"/>
                <a:cs typeface="Arial"/>
                <a:sym typeface="Arial"/>
              </a:rPr>
              <a:t>Những người dùng một số loại thuốc</a:t>
            </a:r>
          </a:p>
          <a:p>
            <a:pPr marL="457200" lvl="0" indent="-352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vi-VN" sz="7800" dirty="0">
                <a:latin typeface="Arial"/>
                <a:ea typeface="Arial"/>
                <a:cs typeface="Arial"/>
                <a:sym typeface="Arial"/>
              </a:rPr>
              <a:t>Những người bị khuyết tật về thể chất nhất định</a:t>
            </a:r>
          </a:p>
          <a:p>
            <a:pPr marL="457200" lvl="0" indent="-352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vi-VN" sz="7800" dirty="0">
                <a:latin typeface="Arial"/>
                <a:ea typeface="Arial"/>
                <a:cs typeface="Arial"/>
                <a:sym typeface="Arial"/>
              </a:rPr>
              <a:t>Trẻ sơ sinh và trẻ nhỏ (&lt;4)</a:t>
            </a:r>
          </a:p>
          <a:p>
            <a:pPr marL="457200" lvl="0" indent="-352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vi-VN" sz="7800" dirty="0">
                <a:latin typeface="Arial"/>
                <a:ea typeface="Arial"/>
                <a:cs typeface="Arial"/>
                <a:sym typeface="Arial"/>
              </a:rPr>
              <a:t>Những người đang mang thai và/hoặc cho con bú</a:t>
            </a:r>
          </a:p>
          <a:p>
            <a:pPr marL="457200" lvl="0" indent="-352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vi-VN" sz="7800" dirty="0">
                <a:latin typeface="Arial"/>
                <a:ea typeface="Arial"/>
                <a:cs typeface="Arial"/>
                <a:sym typeface="Arial"/>
              </a:rPr>
              <a:t>Người lớn tuổi (60+)</a:t>
            </a:r>
          </a:p>
          <a:p>
            <a:pPr marL="457200" lvl="0" indent="-352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vi-VN" sz="7800" dirty="0">
                <a:latin typeface="Arial"/>
                <a:ea typeface="Arial"/>
                <a:cs typeface="Arial"/>
                <a:sym typeface="Arial"/>
              </a:rPr>
              <a:t>công nhân ngoài trời</a:t>
            </a:r>
          </a:p>
          <a:p>
            <a:pPr marL="457200" lvl="0" indent="-352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vi-VN" sz="7800" dirty="0">
                <a:latin typeface="Arial"/>
                <a:ea typeface="Arial"/>
                <a:cs typeface="Arial"/>
                <a:sym typeface="Arial"/>
              </a:rPr>
              <a:t>Những người hoạt động ngoài trời/chơi thể </a:t>
            </a: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800" dirty="0">
                <a:latin typeface="Arial"/>
                <a:ea typeface="Arial"/>
                <a:cs typeface="Arial"/>
                <a:sym typeface="Arial"/>
              </a:rPr>
              <a:t>thao ngoài trời</a:t>
            </a:r>
          </a:p>
          <a:p>
            <a:pPr marL="457200" lvl="0" indent="-2571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0" y="1359250"/>
            <a:ext cx="4479300" cy="42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BẮT ĐẦU</a:t>
            </a:r>
            <a:r>
              <a:rPr lang="en-US" sz="3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3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TRÒ CHUYỆN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59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9"/>
          <p:cNvSpPr txBox="1"/>
          <p:nvPr/>
        </p:nvSpPr>
        <p:spPr>
          <a:xfrm>
            <a:off x="598714" y="-3075"/>
            <a:ext cx="11593286" cy="11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800" b="1" dirty="0">
                <a:solidFill>
                  <a:schemeClr val="lt1"/>
                </a:solidFill>
              </a:rPr>
              <a:t>KHÔNG CÓ TRỢ GIÚP HOẶC KHÔNG CÓ NHÀ </a:t>
            </a:r>
            <a:r>
              <a:rPr lang="en-US" sz="3800" b="1" dirty="0" err="1">
                <a:solidFill>
                  <a:schemeClr val="lt1"/>
                </a:solidFill>
              </a:rPr>
              <a:t>Ở</a:t>
            </a:r>
            <a:endParaRPr sz="38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1"/>
          </p:nvPr>
        </p:nvSpPr>
        <p:spPr>
          <a:xfrm>
            <a:off x="598714" y="1202046"/>
            <a:ext cx="6784219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thiếu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truy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cập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Nước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Che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hòa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khí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(AC)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chuyển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nơi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cộng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AC (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trung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tâm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trung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tâm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mua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sắm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thư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viện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khẩn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sức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khỏe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cộng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đồng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: qua internet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điện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thoại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598714" y="1"/>
            <a:ext cx="10755086" cy="118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NGUỒN TÀI NGUYÊN GIỚI HẠN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1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598714" y="1202050"/>
            <a:ext cx="6490886" cy="56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7472" lvl="0" indent="-3474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thiếu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truy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cập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7472" lvl="2" indent="-3474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hòa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khí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(AC)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tiền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trả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hóa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đơn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tiền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điện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7472" lvl="2" indent="-3474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chuyển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nơi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cộng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AC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trung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tâm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trung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tâm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mua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sắm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thư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viện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7472" lvl="2" indent="-3474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Nhà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sửa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đổi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thêm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AC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mái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hiên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thuê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nhà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7472" lvl="2" indent="-3474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Tài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nguyên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vật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chất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nước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quần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áo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nhẹ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đối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phó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cao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7472" lvl="2" indent="-3474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khẩn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sức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khỏe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cộng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đồng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: qua internet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điện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thoại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459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598714" y="1"/>
            <a:ext cx="10755086" cy="117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SỰ CÁCH LY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598713" y="1016994"/>
            <a:ext cx="6321011" cy="57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Sự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ngôn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ngữ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rào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cản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ngôn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ngữ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vấn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thấp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hạn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chế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khả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năng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cận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khẩn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cấp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sức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khỏe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cộng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đồng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7472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Sự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văn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hóa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thiếu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quen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thuộc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biện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pháp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bảo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vệ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tục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văn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hóa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khác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cản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trở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hành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động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7472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Sự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xã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hội</a:t>
            </a:r>
            <a:r>
              <a:rPr lang="en-US" b="1" dirty="0">
                <a:solidFill>
                  <a:srgbClr val="8B23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thiếu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hệ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thống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hỗ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trợ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ngăn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mọi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kiếm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trợ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giúp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họ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hạn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chế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khả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năng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chuyển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họ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đang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ở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nhà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186543"/>
            <a:ext cx="7772400" cy="56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609600" y="1"/>
            <a:ext cx="10744200" cy="117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ĐIỀU KIỆN Y TẾ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609600" y="1202046"/>
            <a:ext cx="6537435" cy="565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kiện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tế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ảnh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hưởng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khả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năng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duy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trì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độ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bình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thường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ví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dụ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3152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tiểu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đường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73152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tim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73152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Rối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loạn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thoái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hóa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thần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kinh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đang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trạng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lý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kiểm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sĩ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liệu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nguy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mắc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hay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không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1129507"/>
            <a:ext cx="7863348" cy="573470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/>
          <p:nvPr/>
        </p:nvSpPr>
        <p:spPr>
          <a:xfrm>
            <a:off x="0" y="0"/>
            <a:ext cx="12192000" cy="1186543"/>
          </a:xfrm>
          <a:prstGeom prst="rect">
            <a:avLst/>
          </a:prstGeom>
          <a:solidFill>
            <a:srgbClr val="8B2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598714" y="0"/>
            <a:ext cx="10755086" cy="118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THUỐC</a:t>
            </a:r>
            <a:endParaRPr sz="44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598714" y="1202050"/>
            <a:ext cx="7726586" cy="56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thuốc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ảnh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hưởng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khả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năng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hạ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nhiệt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, bao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gồm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36576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Thuốc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chống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trầm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cảm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trầm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cảm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lo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lắng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6576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Thuốc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kháng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histamin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dị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ứng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6576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Thuốc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chống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loạn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thần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rối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loạn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tâm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thần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như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6576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tâm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thần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phân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liệt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Thuốc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hạ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huyết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áp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cao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huyết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áp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vi-VN" sz="2200" dirty="0">
              <a:latin typeface="Arial"/>
              <a:ea typeface="Arial"/>
              <a:cs typeface="Arial"/>
              <a:sym typeface="Arial"/>
            </a:endParaRPr>
          </a:p>
          <a:p>
            <a:pPr marL="36576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vi-VN" sz="2200" dirty="0">
                <a:latin typeface="Arial"/>
                <a:ea typeface="Arial"/>
                <a:cs typeface="Arial"/>
                <a:sym typeface="Arial"/>
              </a:rPr>
              <a:t>– Thuốc lợi tiểu (tăng sản xuất nước tiểu)</a:t>
            </a:r>
          </a:p>
          <a:p>
            <a:pPr marL="347472" lvl="0" indent="-347472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áp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tất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nhãn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hiệu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thuốc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này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dùng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bất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kỳ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thuốc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kiểm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tra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sĩ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liệu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nguy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cơ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mắc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bệnh</a:t>
            </a:r>
            <a:r>
              <a:rPr lang="en-US" sz="2600" dirty="0">
                <a:latin typeface="Arial"/>
                <a:ea typeface="Arial"/>
                <a:cs typeface="Arial"/>
                <a:sym typeface="Arial"/>
              </a:rPr>
              <a:t> hay </a:t>
            </a:r>
            <a:r>
              <a:rPr lang="en-US" sz="2600" dirty="0" err="1">
                <a:latin typeface="Arial"/>
                <a:ea typeface="Arial"/>
                <a:cs typeface="Arial"/>
                <a:sym typeface="Arial"/>
              </a:rPr>
              <a:t>không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EBF6ADC104247B3E2B6C7763199BC" ma:contentTypeVersion="16" ma:contentTypeDescription="Create a new document." ma:contentTypeScope="" ma:versionID="a2e878631181b3be5b857df49045c5a8">
  <xsd:schema xmlns:xsd="http://www.w3.org/2001/XMLSchema" xmlns:xs="http://www.w3.org/2001/XMLSchema" xmlns:p="http://schemas.microsoft.com/office/2006/metadata/properties" xmlns:ns2="c6c8f678-ab9e-4f19-89e1-d6e4324e6d53" xmlns:ns3="2d3b1f8b-28e4-49e5-8fb0-80a37a78ab17" targetNamespace="http://schemas.microsoft.com/office/2006/metadata/properties" ma:root="true" ma:fieldsID="b5e70bf8abaa1947c296ed33de3d06f3" ns2:_="" ns3:_="">
    <xsd:import namespace="c6c8f678-ab9e-4f19-89e1-d6e4324e6d53"/>
    <xsd:import namespace="2d3b1f8b-28e4-49e5-8fb0-80a37a78ab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8f678-ab9e-4f19-89e1-d6e4324e6d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1f8b-28e4-49e5-8fb0-80a37a78ab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4722d1-7716-4000-92ac-8d132ce25399}" ma:internalName="TaxCatchAll" ma:showField="CatchAllData" ma:web="2d3b1f8b-28e4-49e5-8fb0-80a37a78ab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3DDA09-0A74-4BD3-AA38-36300089B350}"/>
</file>

<file path=customXml/itemProps2.xml><?xml version="1.0" encoding="utf-8"?>
<ds:datastoreItem xmlns:ds="http://schemas.openxmlformats.org/officeDocument/2006/customXml" ds:itemID="{2D324FD6-0AEC-426A-9C09-DF3CC3E54AB8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1566</Words>
  <Application>Microsoft Office PowerPoint</Application>
  <PresentationFormat>Widescreen</PresentationFormat>
  <Paragraphs>163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BỆNH NHIỆT: Ai Có Nguy Cơ  &amp; Tại Sao?</vt:lpstr>
      <vt:lpstr>MỤC TIÊU</vt:lpstr>
      <vt:lpstr>PowerPoint Presentation</vt:lpstr>
      <vt:lpstr>BẮT ĐẦU  TRÒ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CHUYỆN BẮT ĐẦU</vt:lpstr>
      <vt:lpstr>TÓM TẮT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BỆNH NHIỆT: Ai Có Nguy Cơ &amp; Tại Sao?</dc:title>
  <dc:creator>Kristin VanderMolen</dc:creator>
  <cp:lastModifiedBy>Kristin VanderMolen</cp:lastModifiedBy>
  <cp:revision>18</cp:revision>
  <dcterms:created xsi:type="dcterms:W3CDTF">2022-09-17T18:55:37Z</dcterms:created>
  <dcterms:modified xsi:type="dcterms:W3CDTF">2023-08-31T19:08:22Z</dcterms:modified>
</cp:coreProperties>
</file>