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ill Sans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g6PsDY19FTDSl7qfiMWfDG+j5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/>
    <p:restoredTop sz="94668"/>
  </p:normalViewPr>
  <p:slideViewPr>
    <p:cSldViewPr snapToGrid="0">
      <p:cViewPr varScale="1">
        <p:scale>
          <a:sx n="82" d="100"/>
          <a:sy n="82" d="100"/>
        </p:scale>
        <p:origin x="7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sgx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witter.com/NWSSanDiego" TargetMode="External"/><Relationship Id="rId4" Type="http://schemas.openxmlformats.org/officeDocument/2006/relationships/hyperlink" Target="https://www.facebook.com/NWSSanDiego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San Diego, CA (weather.gov)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US National Weather Service San Diego California | San Diego CA | Facebook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NWS San Diego (@NWSSanDiego) / Twitter</a:t>
            </a:r>
            <a:endParaRPr/>
          </a:p>
        </p:txBody>
      </p:sp>
      <p:sp>
        <p:nvSpPr>
          <p:cNvPr id="116" name="Google Shape;1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2826600" y="1939150"/>
            <a:ext cx="8766686" cy="27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BỆNH NHIỆT:</a:t>
            </a:r>
            <a:br>
              <a:rPr lang="en-US" sz="4000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dirty="0" err="1"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400" dirty="0" err="1">
                <a:latin typeface="Arial"/>
                <a:ea typeface="Arial"/>
                <a:cs typeface="Arial"/>
                <a:sym typeface="Arial"/>
              </a:rPr>
              <a:t>ngăn</a:t>
            </a: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latin typeface="Arial"/>
                <a:ea typeface="Arial"/>
                <a:cs typeface="Arial"/>
                <a:sym typeface="Arial"/>
              </a:rPr>
              <a:t>chặn</a:t>
            </a: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4038601" y="4782320"/>
            <a:ext cx="7554686" cy="132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BÀI 4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838200" y="2781850"/>
            <a:ext cx="5355336" cy="37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 err="1">
                <a:solidFill>
                  <a:srgbClr val="C00000"/>
                </a:solidFill>
              </a:rPr>
              <a:t>Những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Đứa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Trẻ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Khô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lưỡi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môi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Không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mắt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khi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khóc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Ít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tã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ướt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hơn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Mắt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trũng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sâu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solidFill>
                  <a:srgbClr val="000000"/>
                </a:solidFill>
              </a:rPr>
              <a:t>Da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khô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nhăn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nheo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Thở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sâu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nhanh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Bàn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tay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bàn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chân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mát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mẻ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nổi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mụn</a:t>
            </a:r>
            <a:r>
              <a:rPr lang="en-US" sz="2100" dirty="0"/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nước</a:t>
            </a:r>
            <a:endParaRPr sz="21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609600" y="0"/>
            <a:ext cx="107442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</a:rPr>
              <a:t>GIỮ NƯỚC</a:t>
            </a:r>
            <a:endParaRPr sz="44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6051804" y="2781848"/>
            <a:ext cx="5721096" cy="407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i="0" u="none" strike="noStrike" cap="none" dirty="0" err="1">
                <a:solidFill>
                  <a:srgbClr val="C00000"/>
                </a:solidFill>
              </a:rPr>
              <a:t>Người</a:t>
            </a:r>
            <a:r>
              <a:rPr lang="en-US" sz="28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</a:t>
            </a:r>
            <a:r>
              <a:rPr lang="en-US" sz="2800" b="1" i="0" u="none" strike="noStrike" cap="none" dirty="0" err="1">
                <a:solidFill>
                  <a:srgbClr val="C00000"/>
                </a:solidFill>
              </a:rPr>
              <a:t>ớn</a:t>
            </a:r>
            <a:r>
              <a:rPr lang="en-US" sz="2800" b="1" i="0" u="none" strike="noStrike" cap="none" dirty="0">
                <a:solidFill>
                  <a:srgbClr val="C00000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Nhức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đầu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mê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sảng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nhầm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lẫn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Mệt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mỏi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mệt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mỏi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)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Chóng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mặt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suy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nhược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chóng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mặt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Khô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miệng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/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ho khan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Nhịp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tim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cao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nhưng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huyết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áp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thấp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Chán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ăn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nhưng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thể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thèm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đường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solidFill>
                  <a:srgbClr val="000000"/>
                </a:solidFill>
              </a:rPr>
              <a:t>Da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ửng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đỏ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đỏ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)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Bàn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chân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sưng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lên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Chuột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rút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cơ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bắp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Không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dung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nạp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nhiệt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ớn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lạnh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Táo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bón</a:t>
            </a:r>
            <a:endParaRPr sz="2100" i="0" u="none" strike="noStrike" cap="none" dirty="0">
              <a:solidFill>
                <a:srgbClr val="000000"/>
              </a:solidFill>
            </a:endParaRPr>
          </a:p>
          <a:p>
            <a:pPr marL="347472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tiểu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sẫm</a:t>
            </a:r>
            <a:r>
              <a:rPr lang="en-US" sz="21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</a:rPr>
              <a:t>màu</a:t>
            </a:r>
            <a:endParaRPr sz="21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609600" y="1396855"/>
            <a:ext cx="10744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Chìa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khóa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thứ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hai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để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ngăn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ngừa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các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bệnh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do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nhiệt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là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giữ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.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Hãy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nhớ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rằng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mất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làm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tăng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nguy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cơ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chuột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rút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do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nhiệt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kiệt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sức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vì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nóng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say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.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Dưới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đây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là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các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dấu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hiệu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cảnh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báo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598714" y="1825625"/>
            <a:ext cx="703347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marR="0" lvl="0" indent="-35731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 sz="2800" i="0" u="none" strike="noStrike" cap="none" dirty="0" err="1">
                <a:solidFill>
                  <a:schemeClr val="dk1"/>
                </a:solidFill>
              </a:rPr>
              <a:t>Hãy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cẩn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thận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về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những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gì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bạn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uống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.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Không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phải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tất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cả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các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loại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đồ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uống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đều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cung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cấp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nước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754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None/>
            </a:pPr>
            <a:r>
              <a:rPr lang="en-US" sz="3600" i="0" u="none" strike="noStrike" cap="none" dirty="0">
                <a:solidFill>
                  <a:srgbClr val="00B050"/>
                </a:solidFill>
              </a:rPr>
              <a:t>☑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Nước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đồ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uống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thể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thao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754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None/>
            </a:pPr>
            <a:r>
              <a:rPr lang="en-US" sz="3600" i="0" u="none" strike="noStrike" cap="none" dirty="0">
                <a:solidFill>
                  <a:srgbClr val="C4161C"/>
                </a:solidFill>
              </a:rPr>
              <a:t>🗵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Đồ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uống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có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đường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754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None/>
            </a:pPr>
            <a:r>
              <a:rPr lang="en-US" sz="3600" i="0" u="none" strike="noStrike" cap="none" dirty="0">
                <a:solidFill>
                  <a:srgbClr val="C4161C"/>
                </a:solidFill>
              </a:rPr>
              <a:t>🗵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Đồ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uống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có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cồn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5731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 sz="2800" i="0" u="none" strike="noStrike" cap="none" dirty="0" err="1">
                <a:solidFill>
                  <a:schemeClr val="dk1"/>
                </a:solidFill>
              </a:rPr>
              <a:t>Đừng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đợi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cho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đến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khi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bạn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khát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nước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!</a:t>
            </a:r>
            <a:endParaRPr sz="2800" i="0" u="none" strike="noStrike" cap="none" dirty="0">
              <a:solidFill>
                <a:schemeClr val="dk1"/>
              </a:solidFill>
            </a:endParaRPr>
          </a:p>
          <a:p>
            <a:pPr marL="457200" marR="0" lvl="0" indent="-35731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 sz="2800" i="0" u="none" strike="noStrike" cap="none" dirty="0" err="1">
                <a:solidFill>
                  <a:schemeClr val="dk1"/>
                </a:solidFill>
              </a:rPr>
              <a:t>Uống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thêm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chất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lỏng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bắt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đầu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sớm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trong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suốt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cả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ngày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.</a:t>
            </a:r>
            <a:endParaRPr sz="28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598714" y="0"/>
            <a:ext cx="107550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GIỮ NƯỚC: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Uống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Gì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7938" cy="68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471638" y="1153572"/>
            <a:ext cx="341559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 i="0" u="none" strike="noStrike" cap="none">
                <a:solidFill>
                  <a:srgbClr val="FFFFFF"/>
                </a:solidFill>
              </a:rPr>
              <a:t>TRÒ CHUYỆN</a:t>
            </a:r>
            <a:endParaRPr sz="2900" b="1" i="0" u="none" strike="noStrike" cap="none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</a:rPr>
              <a:t>BẮT ĐẦU</a:t>
            </a:r>
            <a:endParaRPr sz="4400" b="1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5679736" y="319088"/>
            <a:ext cx="5954099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 i="0" u="none" strike="noStrike" cap="none">
                <a:solidFill>
                  <a:srgbClr val="000000"/>
                </a:solidFill>
              </a:rPr>
              <a:t>Giữ mát là chìa khóa thứ ba để ngăn ngừa các bệnh do nhiệt. Một số cách bạn có thể nghĩ ra để giữ mát là gì?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609600" y="0"/>
            <a:ext cx="10744200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GIỮ MÁT MẺ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609600" y="1825625"/>
            <a:ext cx="554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chemeClr val="dk1"/>
                </a:solidFill>
              </a:rPr>
              <a:t>Chìa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khóa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thứ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ba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để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ngăn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ngừa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các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bệnh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do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nhiệt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là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endParaRPr sz="2800" i="0" u="none" strike="noStrike" cap="none" dirty="0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chemeClr val="dk1"/>
                </a:solidFill>
              </a:rPr>
              <a:t>giữ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mát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ví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dụ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bằng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cách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endParaRPr sz="2800" i="0" u="none" strike="noStrike" cap="none" dirty="0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chemeClr val="dk1"/>
                </a:solidFill>
              </a:rPr>
              <a:t>điều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chỉnh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i="0" u="none" strike="noStrike" cap="none" dirty="0" err="1">
                <a:solidFill>
                  <a:schemeClr val="dk1"/>
                </a:solidFill>
              </a:rPr>
              <a:t>Bạn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mặc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gì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i="0" u="none" strike="noStrike" cap="none" dirty="0" err="1">
                <a:solidFill>
                  <a:schemeClr val="dk1"/>
                </a:solidFill>
              </a:rPr>
              <a:t>Bạn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làm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gì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i="0" u="none" strike="noStrike" cap="none" dirty="0" err="1">
                <a:solidFill>
                  <a:schemeClr val="dk1"/>
                </a:solidFill>
              </a:rPr>
              <a:t>Nơi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bạn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đi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i="0" u="none" strike="noStrike" cap="none" dirty="0" err="1">
                <a:solidFill>
                  <a:schemeClr val="dk1"/>
                </a:solidFill>
              </a:rPr>
              <a:t>Bạn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tới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đó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bằng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cách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nào</a:t>
            </a:r>
            <a:endParaRPr sz="24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587829" y="0"/>
            <a:ext cx="10765971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GIỮ MÁT MẺ: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Mặc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Gì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/>
        </p:nvSpPr>
        <p:spPr>
          <a:xfrm>
            <a:off x="598714" y="1827300"/>
            <a:ext cx="7772400" cy="46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Quần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áo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nhẹ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sáng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màu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rộng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rãi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86868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i="0" u="none" strike="noStrike" cap="none" dirty="0">
                <a:solidFill>
                  <a:srgbClr val="00B050"/>
                </a:solidFill>
              </a:rPr>
              <a:t>☑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Cotton, linen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jersey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thoáng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khí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hơn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giúp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cơ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thể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giải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phóng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nhiệt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86868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 i="0" u="none" strike="noStrike" cap="none" dirty="0">
                <a:solidFill>
                  <a:srgbClr val="C4161C"/>
                </a:solidFill>
              </a:rPr>
              <a:t>🗵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Polyester, nylon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acrylic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thực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sự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thể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giữ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nhiệt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Một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chiếc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mũ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vành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mũ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bóng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chày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)</a:t>
            </a:r>
            <a:endParaRPr sz="28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Một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chiếc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khăn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rằn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khăn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nhúng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lạnh</a:t>
            </a:r>
            <a:endParaRPr sz="28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Nếu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mái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tóc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dài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hãy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buộc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nó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lên</a:t>
            </a:r>
            <a:endParaRPr sz="28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Sử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dụng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ô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để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che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quạt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cầm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tay</a:t>
            </a:r>
            <a:endParaRPr sz="2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/>
          <p:nvPr/>
        </p:nvSpPr>
        <p:spPr>
          <a:xfrm>
            <a:off x="0" y="13446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598715" y="76266"/>
            <a:ext cx="1147368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GIỮ MÁT MẺ: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Phải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Làm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Gì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(chi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phí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thấp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)</a:t>
            </a:r>
            <a:endParaRPr sz="36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D487F-8042-D35D-D0CB-E0BB89299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61" y="1262808"/>
            <a:ext cx="11425287" cy="53556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/>
        </p:nvSpPr>
        <p:spPr>
          <a:xfrm>
            <a:off x="838200" y="401357"/>
            <a:ext cx="1051560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STAYING COOL:  HOUSES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0" y="9032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609600" y="71850"/>
            <a:ext cx="11462658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 b="1" i="0" u="none" strike="noStrike" cap="none" dirty="0">
                <a:solidFill>
                  <a:schemeClr val="lt1"/>
                </a:solidFill>
              </a:rPr>
              <a:t>GIỮ MÁT MẺ: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Phải</a:t>
            </a:r>
            <a:r>
              <a:rPr lang="en-US" sz="43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Làm</a:t>
            </a:r>
            <a:r>
              <a:rPr lang="en-US" sz="43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Gì</a:t>
            </a:r>
            <a:r>
              <a:rPr lang="en-US" sz="4300" b="1" i="0" u="none" strike="noStrike" cap="none" dirty="0">
                <a:solidFill>
                  <a:schemeClr val="lt1"/>
                </a:solidFill>
              </a:rPr>
              <a:t> (chi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phí</a:t>
            </a:r>
            <a:r>
              <a:rPr lang="en-US" sz="43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trung</a:t>
            </a:r>
            <a:r>
              <a:rPr lang="en-US" sz="43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bình</a:t>
            </a:r>
            <a:r>
              <a:rPr lang="en-US" sz="4300" b="1" i="0" u="none" strike="noStrike" cap="none" dirty="0">
                <a:solidFill>
                  <a:schemeClr val="lt1"/>
                </a:solidFill>
              </a:rPr>
              <a:t>)</a:t>
            </a:r>
            <a:endParaRPr sz="43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BA9A9-5156-294F-39A1-24203806F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84" y="1418648"/>
            <a:ext cx="11201176" cy="52505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/>
        </p:nvSpPr>
        <p:spPr>
          <a:xfrm>
            <a:off x="838200" y="401357"/>
            <a:ext cx="1051560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STAYING COOL:  HOUSES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609600" y="85975"/>
            <a:ext cx="115825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8000" b="1" i="0" u="none" strike="noStrike" cap="none" dirty="0">
                <a:solidFill>
                  <a:schemeClr val="lt1"/>
                </a:solidFill>
              </a:rPr>
              <a:t>GIỮ MÁT MẺ: </a:t>
            </a:r>
            <a:r>
              <a:rPr lang="en-US" sz="8000" b="1" i="0" u="none" strike="noStrike" cap="none" dirty="0" err="1">
                <a:solidFill>
                  <a:schemeClr val="lt1"/>
                </a:solidFill>
              </a:rPr>
              <a:t>Phải</a:t>
            </a:r>
            <a:r>
              <a:rPr lang="en-US" sz="80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8000" b="1" i="0" u="none" strike="noStrike" cap="none" dirty="0" err="1">
                <a:solidFill>
                  <a:schemeClr val="lt1"/>
                </a:solidFill>
              </a:rPr>
              <a:t>Làm</a:t>
            </a:r>
            <a:r>
              <a:rPr lang="en-US" sz="80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8000" b="1" i="0" u="none" strike="noStrike" cap="none" dirty="0" err="1">
                <a:solidFill>
                  <a:schemeClr val="lt1"/>
                </a:solidFill>
              </a:rPr>
              <a:t>Gì</a:t>
            </a:r>
            <a:r>
              <a:rPr lang="en-US" sz="80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7300" b="1" i="0" u="none" strike="noStrike" cap="none" dirty="0">
                <a:solidFill>
                  <a:schemeClr val="lt1"/>
                </a:solidFill>
              </a:rPr>
              <a:t>(chi </a:t>
            </a:r>
            <a:r>
              <a:rPr lang="en-US" sz="7300" b="1" i="0" u="none" strike="noStrike" cap="none" dirty="0" err="1">
                <a:solidFill>
                  <a:schemeClr val="lt1"/>
                </a:solidFill>
              </a:rPr>
              <a:t>phí</a:t>
            </a:r>
            <a:r>
              <a:rPr lang="en-US" sz="73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7300" b="1" i="0" u="none" strike="noStrike" cap="none" dirty="0" err="1">
                <a:solidFill>
                  <a:schemeClr val="lt1"/>
                </a:solidFill>
              </a:rPr>
              <a:t>cao</a:t>
            </a:r>
            <a:r>
              <a:rPr lang="en-US" sz="73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7300" b="1" i="0" u="none" strike="noStrike" cap="none" dirty="0" err="1">
                <a:solidFill>
                  <a:schemeClr val="lt1"/>
                </a:solidFill>
              </a:rPr>
              <a:t>hơn</a:t>
            </a:r>
            <a:r>
              <a:rPr lang="en-US" sz="7300" b="1" i="0" u="none" strike="noStrike" cap="none" dirty="0">
                <a:solidFill>
                  <a:schemeClr val="lt1"/>
                </a:solidFill>
              </a:rPr>
              <a:t>)</a:t>
            </a:r>
            <a:endParaRPr sz="73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9ED75-4ECF-8ABA-CC05-761367660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976" y="969728"/>
            <a:ext cx="12094590" cy="56693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 txBox="1"/>
          <p:nvPr/>
        </p:nvSpPr>
        <p:spPr>
          <a:xfrm>
            <a:off x="598714" y="0"/>
            <a:ext cx="10755086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</a:rPr>
              <a:t>GIỮ MÁT MẺ: Đi Đâu</a:t>
            </a:r>
            <a:endParaRPr sz="44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598713" y="1189625"/>
            <a:ext cx="6398211" cy="5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Nếu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thể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hãy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đến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nơi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điều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hòa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932686" lvl="2" indent="-475488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—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Trung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tâm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làm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mát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những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nơi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công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cộng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khác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như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trung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tâm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mua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sắm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thư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viện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quán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phê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hồ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bơi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7548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Nếu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phải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ở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ngoài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trời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914400" marR="0" lvl="1" indent="-475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—  Di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chuyển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vào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bóng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râm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nếu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có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thể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(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kể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cả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lúc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bãi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biển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!)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914400" marR="0" lvl="1" indent="-475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— 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Tăng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tốc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bản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thân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nghỉ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giải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lao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914400" marR="0" lvl="1" indent="-475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— 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Biết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rằng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một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đứa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trẻ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trong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xe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đẩy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có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thể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dễ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dàn</a:t>
            </a:r>
            <a:r>
              <a:rPr lang="en-US" sz="2400" dirty="0" err="1">
                <a:solidFill>
                  <a:schemeClr val="dk1"/>
                </a:solidFill>
              </a:rPr>
              <a:t>g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làm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nóng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</a:t>
            </a:r>
            <a:endParaRPr sz="24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4309425" y="342900"/>
            <a:ext cx="7882500" cy="6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khu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phố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đối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chia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nhỏ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minh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Truy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web “Cool Zones”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 Diego: </a:t>
            </a: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www.sandiegocounty.gov</a:t>
            </a: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hhsa</a:t>
            </a: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/programs/ais/</a:t>
            </a:r>
            <a:r>
              <a:rPr lang="en-US" sz="1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cool_zones</a:t>
            </a: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1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Nhấp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liên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tương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vực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”)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phố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Bàn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luận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530352" lvl="0" indent="-5303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—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phố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30352" lvl="0" indent="-5303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530352" lvl="0" indent="-5303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—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Nó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dễ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dàng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khó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khăn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0352" lvl="0" indent="-5303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khu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vực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lân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cận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đạt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0352" lvl="0" indent="-5303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—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nghĩ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rằng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sẻ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marL="530352" lvl="0" indent="-5303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30352" lvl="0" indent="-5303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 dirty="0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26" y="1103158"/>
            <a:ext cx="12201525" cy="6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204750"/>
            <a:ext cx="8322000" cy="56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Để tìm hiểu ba chìa khóa để ngăn ngừa các bệnh do nhiệt: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61C"/>
              </a:buClr>
              <a:buSzPts val="32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Cập nhật thông tin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61C"/>
              </a:buClr>
              <a:buSzPts val="32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Giữ nước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61C"/>
              </a:buClr>
              <a:buSzPts val="32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Giữ mát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47472" lvl="1" indent="-34747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7472" lvl="1" indent="-347472" algn="l" rtl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C416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620982" y="0"/>
            <a:ext cx="9732818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77112"/>
            <a:ext cx="1875598" cy="187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587829" y="0"/>
            <a:ext cx="10765971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GIỮ MÁT MẺ: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Đến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đó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bằng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cách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nào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587828" y="1307600"/>
            <a:ext cx="7413171" cy="54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Nếu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du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lịch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bằng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xe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84632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—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Giảm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thiểu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thời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gian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ngồi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trong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ô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tô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nóng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84632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     (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đặt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một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khăn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trên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ghế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để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tránh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bị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bỏng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)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84632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—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Không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để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trẻ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em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hoặc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vật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nuôi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trong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xe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hơi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84632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    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nóng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(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nhớ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kiểm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tra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ghế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sau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!)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84632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—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Sử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dụng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tấm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che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nắng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ở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cửa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sổ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đỗ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xe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Nếu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sử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dụng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phương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tiện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giao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thông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công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cộng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7548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</a:rPr>
              <a:t>—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Tìm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một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con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đường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râm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mát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đến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trạm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xe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buýt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47548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</a:rPr>
              <a:t>—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Cân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nhắc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sử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dụng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ô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để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che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nắng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quạt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   	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cầm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tay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475487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</a:rPr>
              <a:t>—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Nhớ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mang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thêm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nhiều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hơn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cần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!)</a:t>
            </a: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95970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527901" y="0"/>
            <a:ext cx="11906149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 b="1" i="0" u="none" strike="noStrike" cap="none" dirty="0">
                <a:solidFill>
                  <a:schemeClr val="lt1"/>
                </a:solidFill>
              </a:rPr>
              <a:t>CHĂM SÓC NGƯỜI KHÁC NHƯ THẾ NÀO?</a:t>
            </a:r>
            <a:endParaRPr sz="43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527901" y="1624662"/>
            <a:ext cx="7875870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i="0" u="none" strike="noStrike" cap="none" dirty="0">
                <a:solidFill>
                  <a:srgbClr val="000000"/>
                </a:solidFill>
              </a:rPr>
              <a:t>Chia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sẻ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gì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biết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!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Truyền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miệng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là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một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cách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tuyệt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vời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để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truyền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bá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nhận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thức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về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phòng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chống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rủi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do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nóng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các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khuyến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nghị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về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việc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cập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nhật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thông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tin,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đủ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mát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mẻ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áp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dụng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cho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tất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cả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b="1" i="1" u="none" strike="noStrike" cap="none" dirty="0" err="1">
                <a:solidFill>
                  <a:srgbClr val="000000"/>
                </a:solidFill>
              </a:rPr>
              <a:t>mọi</a:t>
            </a:r>
            <a:r>
              <a:rPr lang="en-US" sz="2800" b="1" i="1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b="1" i="1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800" b="1" i="1" u="none" strike="noStrike" cap="none" dirty="0">
                <a:solidFill>
                  <a:srgbClr val="000000"/>
                </a:solidFill>
              </a:rPr>
              <a:t>.</a:t>
            </a:r>
            <a:endParaRPr sz="2800" b="1" i="1" u="none" strike="noStrike" cap="none" dirty="0">
              <a:solidFill>
                <a:srgbClr val="000000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Kiểm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tra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hàng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xóm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thân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yêu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! Khi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thời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tiết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bên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ngoài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ấm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áp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hãy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gọi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điện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ghé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qua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để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đảm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bảo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quan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tâm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được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cập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nhật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thông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tin,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đủ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mát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mẻ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.</a:t>
            </a:r>
            <a:endParaRPr sz="2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9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633275" y="0"/>
            <a:ext cx="11105700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 b="1" i="0" u="none" strike="noStrike" cap="none" dirty="0">
                <a:solidFill>
                  <a:schemeClr val="lt1"/>
                </a:solidFill>
              </a:rPr>
              <a:t>MẸO ĐỂ BẢO VỆ THÚ CƯNG CỦA BẠN</a:t>
            </a:r>
            <a:endParaRPr sz="43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633275" y="1574648"/>
            <a:ext cx="943455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 err="1">
                <a:solidFill>
                  <a:srgbClr val="C4161C"/>
                </a:solidFill>
              </a:rPr>
              <a:t>Chạm</a:t>
            </a:r>
            <a:r>
              <a:rPr lang="en-US" sz="2400" b="1" i="0" u="none" strike="noStrike" cap="none" dirty="0">
                <a:solidFill>
                  <a:srgbClr val="C4161C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4161C"/>
                </a:solidFill>
              </a:rPr>
              <a:t>đất</a:t>
            </a:r>
            <a:r>
              <a:rPr lang="en-US" sz="2400" b="1" i="0" u="none" strike="noStrike" cap="none" dirty="0">
                <a:solidFill>
                  <a:srgbClr val="C4161C"/>
                </a:solidFill>
              </a:rPr>
              <a:t>: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nếu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nó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quá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nóng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so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với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bàn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tay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nó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quá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nóng</a:t>
            </a:r>
            <a:r>
              <a:rPr lang="en-US" sz="2400" dirty="0"/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cho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vật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nuôi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bạn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Hạn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chế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vận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động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: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vào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buổi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sáng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chiều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khi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trời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mát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hơn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Mang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theo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nước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: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đủ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cho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VÀ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thú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cưng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bạn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Giữ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cho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chúng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mát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mẻ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: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trong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nhà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ví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dụ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: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sử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dụng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áo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làm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mát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)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400" dirty="0"/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ngoài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trời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ví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dụ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: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cung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cấp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bóng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râm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)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Hãy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thận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trọng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: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chó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lớn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tuổi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thừa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cân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thể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bị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quá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nóng</a:t>
            </a:r>
            <a:r>
              <a:rPr lang="en-US" sz="2400" dirty="0"/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nhanh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hơn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nữa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Lưu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ý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: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độ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ẩm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cũng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ảnh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hưởng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đến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vật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nuôi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Hãy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chuẩn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bị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sẵn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sàng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: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kế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hoạch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làm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mát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cho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chú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chó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mất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điện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Hãy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nhớ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rằng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: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không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bao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giờ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để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vật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nuôi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trong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xe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-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đập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vỡ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cửa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sổ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không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giúp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được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gì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vào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một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ngày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nắng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nóng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!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</a:rPr>
              <a:t>     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7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0"/>
          <p:cNvSpPr txBox="1"/>
          <p:nvPr/>
        </p:nvSpPr>
        <p:spPr>
          <a:xfrm>
            <a:off x="5220275" y="712334"/>
            <a:ext cx="6384775" cy="6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chemeClr val="dk1"/>
                </a:solidFill>
              </a:rPr>
              <a:t>Có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3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chìa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khóa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để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ngăn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ngừa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các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bệnh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 do </a:t>
            </a:r>
            <a:r>
              <a:rPr lang="en-US" sz="2800" i="0" u="none" strike="noStrike" cap="none" dirty="0" err="1">
                <a:solidFill>
                  <a:schemeClr val="dk1"/>
                </a:solidFill>
              </a:rPr>
              <a:t>nhiệt</a:t>
            </a:r>
            <a:r>
              <a:rPr lang="en-US" sz="2800" i="0" u="none" strike="noStrike" cap="none" dirty="0">
                <a:solidFill>
                  <a:schemeClr val="dk1"/>
                </a:solidFill>
              </a:rPr>
              <a:t>:</a:t>
            </a:r>
            <a:endParaRPr sz="2800" i="0" u="none" strike="noStrike" cap="none" dirty="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Cập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nhật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thông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tin: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NWS (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trang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web &amp;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phương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tiện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truyền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thông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xã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hội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),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cảnh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báo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khẩn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cấp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ứng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dụng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khẩn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cấp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phương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tiện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truyền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thông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địa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phương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kết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nối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với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những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người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khác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/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truyền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miệng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Giữ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nước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: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Chỉ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nước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đồ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uống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thể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thao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Giữ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bình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</a:rPr>
              <a:t>tĩnh</a:t>
            </a:r>
            <a:r>
              <a:rPr lang="en-US" sz="2400" b="1" i="0" u="none" strike="noStrike" cap="none" dirty="0">
                <a:solidFill>
                  <a:srgbClr val="C00000"/>
                </a:solidFill>
              </a:rPr>
              <a:t>: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Mặc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gì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làm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gì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đâu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và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đến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đó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bằng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cách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nào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1143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Hãy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nhớ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rằng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ngày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nóng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việc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chăm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sóc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khác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vật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nuôi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cũng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rất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quan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trọng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.</a:t>
            </a:r>
            <a:endParaRPr sz="2800" i="0" u="none" strike="noStrike" cap="none" dirty="0">
              <a:solidFill>
                <a:srgbClr val="000000"/>
              </a:solidFill>
            </a:endParaRPr>
          </a:p>
          <a:p>
            <a:pPr marL="4572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586950" y="1396675"/>
            <a:ext cx="4417500" cy="4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4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     </a:t>
            </a:r>
            <a:r>
              <a:rPr lang="en-US" sz="4400" b="1" i="0" u="none" strike="noStrike" cap="none" dirty="0">
                <a:solidFill>
                  <a:srgbClr val="FFFFFF"/>
                </a:solidFill>
              </a:rPr>
              <a:t>TÓM TẮT</a:t>
            </a:r>
            <a:endParaRPr sz="4400" b="1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/>
          <p:nvPr/>
        </p:nvSpPr>
        <p:spPr>
          <a:xfrm>
            <a:off x="556180" y="3584769"/>
            <a:ext cx="1103615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Văn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bản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ở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đây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...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302" name="Google Shape;302;p40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556180" y="62958"/>
            <a:ext cx="11483419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VĂN BẢN CỦA BẠN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Ở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ĐÂY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/>
          <p:nvPr/>
        </p:nvSpPr>
        <p:spPr>
          <a:xfrm>
            <a:off x="537328" y="3584769"/>
            <a:ext cx="11055002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</a:rPr>
              <a:t>Văn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bản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của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bạn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ở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đây</a:t>
            </a:r>
            <a:r>
              <a:rPr lang="en-US" sz="2800" dirty="0">
                <a:solidFill>
                  <a:schemeClr val="dk1"/>
                </a:solidFill>
              </a:rPr>
              <a:t> ...</a:t>
            </a:r>
            <a:endParaRPr sz="28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1"/>
          <p:cNvSpPr txBox="1"/>
          <p:nvPr/>
        </p:nvSpPr>
        <p:spPr>
          <a:xfrm>
            <a:off x="537328" y="62958"/>
            <a:ext cx="11502272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VĂN BẢN CỦA BẠN </a:t>
            </a:r>
            <a:r>
              <a:rPr lang="en-US" sz="4400" b="1" dirty="0" err="1">
                <a:solidFill>
                  <a:schemeClr val="lt1"/>
                </a:solidFill>
              </a:rPr>
              <a:t>Ở</a:t>
            </a:r>
            <a:r>
              <a:rPr lang="en-US" sz="4400" b="1" dirty="0">
                <a:solidFill>
                  <a:schemeClr val="lt1"/>
                </a:solidFill>
              </a:rPr>
              <a:t> ĐÂY</a:t>
            </a:r>
            <a:endParaRPr sz="4400" dirty="0">
              <a:solidFill>
                <a:schemeClr val="lt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/>
          <p:nvPr/>
        </p:nvSpPr>
        <p:spPr>
          <a:xfrm>
            <a:off x="556180" y="3584769"/>
            <a:ext cx="1103615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Văn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bản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ở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đây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...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2"/>
          <p:cNvSpPr txBox="1"/>
          <p:nvPr/>
        </p:nvSpPr>
        <p:spPr>
          <a:xfrm>
            <a:off x="556180" y="62958"/>
            <a:ext cx="11483419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VĂN BẢN CỦA BẠN </a:t>
            </a:r>
            <a:r>
              <a:rPr lang="en-US" sz="4400" b="1" dirty="0" err="1">
                <a:solidFill>
                  <a:schemeClr val="lt1"/>
                </a:solidFill>
              </a:rPr>
              <a:t>Ở</a:t>
            </a:r>
            <a:r>
              <a:rPr lang="en-US" sz="4400" b="1" dirty="0">
                <a:solidFill>
                  <a:schemeClr val="lt1"/>
                </a:solidFill>
              </a:rPr>
              <a:t> ĐÂY</a:t>
            </a:r>
            <a:endParaRPr sz="4400" dirty="0">
              <a:solidFill>
                <a:schemeClr val="lt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7938" cy="68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71638" y="1153572"/>
            <a:ext cx="341559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TRÒ CHUYỆN</a:t>
            </a:r>
            <a:endParaRPr sz="2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5679736" y="319088"/>
            <a:ext cx="5954099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Một số cách là gì để được thông báo về nhiệt?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 txBox="1"/>
          <p:nvPr/>
        </p:nvSpPr>
        <p:spPr>
          <a:xfrm>
            <a:off x="586950" y="-3082"/>
            <a:ext cx="1076685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LƯU TRỮ THÔNG TIN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586950" y="1314450"/>
            <a:ext cx="8919000" cy="55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Chìa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khóa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ngăn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ngừa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chẳng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hạn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Gia (NWS)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khẩn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AlertSanDiego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Tải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khẩn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SD Emergency App)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tiện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miệng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882" y="1137321"/>
            <a:ext cx="7844118" cy="572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598714" y="1825625"/>
            <a:ext cx="7973786" cy="44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Dịch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Gia (NWS)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chính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phủ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liên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bang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cung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dự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toàn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bao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gồm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NWS RẤT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tích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cực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mạng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mạng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xã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hội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— Trang web: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www.weather.gov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sgx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— Facebook: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www.facebook.com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/NWS/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SanDiego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— Twitter: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www.twitter.com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NWSSanDiego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0" y="-4922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 txBox="1"/>
          <p:nvPr/>
        </p:nvSpPr>
        <p:spPr>
          <a:xfrm>
            <a:off x="598714" y="-41953"/>
            <a:ext cx="10755086" cy="117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LƯU TRỮ THÔNG TIN: NWS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321800"/>
            <a:ext cx="5250327" cy="309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598714" y="0"/>
            <a:ext cx="107550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LƯU TRỮ THÔNG TIN: NWS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598714" y="1318587"/>
            <a:ext cx="5280918" cy="25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NWS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thường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truyền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đạt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họa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tin,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ảnh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video.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Dưới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đợt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Lao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2022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California: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3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4932" y="3958687"/>
            <a:ext cx="4797502" cy="26985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3"/>
          <p:cNvCxnSpPr/>
          <p:nvPr/>
        </p:nvCxnSpPr>
        <p:spPr>
          <a:xfrm>
            <a:off x="1144494" y="4022833"/>
            <a:ext cx="0" cy="228900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pic>
        <p:nvPicPr>
          <p:cNvPr id="132" name="Google Shape;132;p23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3819" y="4022832"/>
            <a:ext cx="4379985" cy="229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HOẠT ĐỘNG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4234540" y="-87188"/>
            <a:ext cx="735874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NWS!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đối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chia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nhỏ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minh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Truy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web NWS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29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— Trang web: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www.weather.gov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sgx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6629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— Facebook: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www.facebook.com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/NWS/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SanDiego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/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6629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— Twitter: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www.twitter.com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NWSSanDiego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 startAt="3"/>
            </a:pP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luận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1028700" lvl="0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mà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NWS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cung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web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nó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giống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hay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)?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028700" lvl="0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— NWS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ảnh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web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giống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hay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)?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028700" lvl="0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thấy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web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hữu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ích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028700" lvl="0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nghĩ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rằng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có</a:t>
            </a:r>
            <a:endParaRPr lang="en-US" sz="2200" dirty="0">
              <a:latin typeface="Arial"/>
              <a:ea typeface="Arial"/>
              <a:cs typeface="Arial"/>
              <a:sym typeface="Arial"/>
            </a:endParaRPr>
          </a:p>
          <a:p>
            <a:pPr marL="1028700" lvl="0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tin?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598714" y="0"/>
            <a:ext cx="11593286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 b="1" i="0" u="none" strike="noStrike" cap="none" dirty="0">
                <a:solidFill>
                  <a:schemeClr val="lt1"/>
                </a:solidFill>
              </a:rPr>
              <a:t>LƯU TRỮ THÔNG TIN: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Cảnh</a:t>
            </a:r>
            <a:r>
              <a:rPr lang="en-US" sz="43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Báo</a:t>
            </a:r>
            <a:r>
              <a:rPr lang="en-US" sz="43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Khẩn</a:t>
            </a:r>
            <a:r>
              <a:rPr lang="en-US" sz="43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300" b="1" i="0" u="none" strike="noStrike" cap="none" dirty="0" err="1">
                <a:solidFill>
                  <a:schemeClr val="lt1"/>
                </a:solidFill>
              </a:rPr>
              <a:t>Cấp</a:t>
            </a:r>
            <a:endParaRPr sz="43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1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598714" y="1186550"/>
            <a:ext cx="9564836" cy="56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khẩn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ReadySanDiego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www.readysandiego.org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alertsandiego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AlertSanDiego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dirty="0">
              <a:solidFill>
                <a:srgbClr val="C416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gửi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VolP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email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bạn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cố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liệt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kê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liệt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kê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gồm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ký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AlertSanDiego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ngôn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ngữ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Mỹ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(ASL):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75487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ASL,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giọng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tiếng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Anh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gửi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thiết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internet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video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minh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bảng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nổi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dây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598713" y="0"/>
            <a:ext cx="11510711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LƯU TRỮ THÔNG TIN: </a:t>
            </a:r>
            <a:r>
              <a:rPr lang="en-US" sz="4000" b="1" i="0" u="none" strike="noStrike" cap="none" dirty="0" err="1">
                <a:solidFill>
                  <a:schemeClr val="lt1"/>
                </a:solidFill>
              </a:rPr>
              <a:t>Ứng</a:t>
            </a:r>
            <a:r>
              <a:rPr lang="en-US" sz="40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000" b="1" i="0" u="none" strike="noStrike" cap="none" dirty="0" err="1">
                <a:solidFill>
                  <a:schemeClr val="lt1"/>
                </a:solidFill>
              </a:rPr>
              <a:t>dụng</a:t>
            </a:r>
            <a:r>
              <a:rPr lang="en-US" sz="40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000" b="1" i="0" u="none" strike="noStrike" cap="none" dirty="0" err="1">
                <a:solidFill>
                  <a:schemeClr val="lt1"/>
                </a:solidFill>
              </a:rPr>
              <a:t>khẩn</a:t>
            </a:r>
            <a:r>
              <a:rPr lang="en-US" sz="40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000" b="1" i="0" u="none" strike="noStrike" cap="none" dirty="0" err="1">
                <a:solidFill>
                  <a:schemeClr val="lt1"/>
                </a:solidFill>
              </a:rPr>
              <a:t>cấp</a:t>
            </a:r>
            <a:endParaRPr sz="40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4105507" y="1479852"/>
            <a:ext cx="3981000" cy="3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Tải xuống các ứng dụng này từ App Store hoặc Google Play và kiểm tra chúng để biết thông tin về nhiệt: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6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79852"/>
            <a:ext cx="2461509" cy="50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 descr="Diagram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2290" y="1459178"/>
            <a:ext cx="2563528" cy="502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3452100" y="5070374"/>
            <a:ext cx="1953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</a:rPr>
              <a:t>Ứng dụng khẩn cấp SD</a:t>
            </a:r>
            <a:endParaRPr sz="2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6278378" y="5075683"/>
            <a:ext cx="2461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</a:rPr>
              <a:t>OSHA-NIOSH 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</a:rPr>
              <a:t>Ứng dụng công cụ an toàn nhiệt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60" name="Google Shape;160;p26"/>
          <p:cNvSpPr/>
          <p:nvPr/>
        </p:nvSpPr>
        <p:spPr>
          <a:xfrm rot="5400000">
            <a:off x="376988" y="3808854"/>
            <a:ext cx="770022" cy="61189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/>
          <p:nvPr/>
        </p:nvSpPr>
        <p:spPr>
          <a:xfrm rot="5400000">
            <a:off x="8604139" y="3204507"/>
            <a:ext cx="1322060" cy="105056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CE89E-417F-46E6-A975-89DBC15A9AB0}"/>
</file>

<file path=customXml/itemProps2.xml><?xml version="1.0" encoding="utf-8"?>
<ds:datastoreItem xmlns:ds="http://schemas.openxmlformats.org/officeDocument/2006/customXml" ds:itemID="{D5360167-E11D-4854-947B-6E2C0CE6C25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1901</Words>
  <Application>Microsoft Office PowerPoint</Application>
  <PresentationFormat>Widescreen</PresentationFormat>
  <Paragraphs>175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Gill Sans</vt:lpstr>
      <vt:lpstr>Arial</vt:lpstr>
      <vt:lpstr>Office Theme</vt:lpstr>
      <vt:lpstr>BỆNH NHIỆT: Làm thế nào để  ngăn chặn chúng?</vt:lpstr>
      <vt:lpstr>MỤC TIÊU</vt:lpstr>
      <vt:lpstr>TRÒ CHUYỆN BẮT ĐẦU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NHIỆT: Làm thế nào để ngăn chặn chúng?</dc:title>
  <dc:creator>Kristin VanderMolen</dc:creator>
  <cp:lastModifiedBy>Kristin VanderMolen</cp:lastModifiedBy>
  <cp:revision>30</cp:revision>
  <dcterms:created xsi:type="dcterms:W3CDTF">2022-10-17T18:27:26Z</dcterms:created>
  <dcterms:modified xsi:type="dcterms:W3CDTF">2023-08-31T18:41:21Z</dcterms:modified>
</cp:coreProperties>
</file>