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embeddedFontLs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Gill Sans" panose="020B0604020202020204" charset="0"/>
      <p:regular r:id="rId33"/>
      <p:bold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5" roundtripDataSignature="AMtx7mhg6PsDY19FTDSl7qfiMWfDG+j5H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45"/>
    <p:restoredTop sz="94668"/>
  </p:normalViewPr>
  <p:slideViewPr>
    <p:cSldViewPr snapToGrid="0">
      <p:cViewPr varScale="1">
        <p:scale>
          <a:sx n="82" d="100"/>
          <a:sy n="82" d="100"/>
        </p:scale>
        <p:origin x="72" y="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viewProps" Target="viewProps.xml"/><Relationship Id="rId40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customschemas.google.com/relationships/presentationmetadata" Target="meta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ather.gov/sgx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twitter.com/NWSSanDiego" TargetMode="External"/><Relationship Id="rId4" Type="http://schemas.openxmlformats.org/officeDocument/2006/relationships/hyperlink" Target="https://www.facebook.com/NWSSanDiego/" TargetMode="Externa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" name="Google Shape;83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4" name="Google Shape;16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4" name="Google Shape;174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5" name="Google Shape;175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3" name="Google Shape;183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0" name="Google Shape;190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8" name="Google Shape;19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6" name="Google Shape;20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7" name="Google Shape;237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1" name="Google Shape;251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9" name="Google Shape;259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6" name="Google Shape;266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4" name="Google Shape;274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5" name="Google Shape;275;p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3" name="Google Shape;283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1" name="Google Shape;291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2" name="Google Shape;292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9" name="Google Shape;299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6" name="Google Shape;306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3" name="Google Shape;313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San Diego, CA (weather.gov)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US National Weather Service San Diego California | San Diego CA | Facebook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5"/>
              </a:rPr>
              <a:t>NWS San Diego (@NWSSanDiego) / Twitter</a:t>
            </a:r>
            <a:endParaRPr/>
          </a:p>
        </p:txBody>
      </p:sp>
      <p:sp>
        <p:nvSpPr>
          <p:cNvPr id="116" name="Google Shape;116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4" name="Google Shape;12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5" name="Google Shape;13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2" name="Google Shape;14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" name="Google Shape;150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>
            <a:spLocks noGrp="1"/>
          </p:cNvSpPr>
          <p:nvPr>
            <p:ph type="ctrTitle"/>
          </p:nvPr>
        </p:nvSpPr>
        <p:spPr>
          <a:xfrm>
            <a:off x="2826600" y="1939150"/>
            <a:ext cx="8766686" cy="27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 b="1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BỆNH NHIỆT:</a:t>
            </a:r>
            <a:br>
              <a:rPr lang="en-US" sz="4000" b="1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400" dirty="0" err="1">
                <a:latin typeface="Arial"/>
                <a:ea typeface="Arial"/>
                <a:cs typeface="Arial"/>
                <a:sym typeface="Arial"/>
              </a:rPr>
              <a:t>Làm</a:t>
            </a:r>
            <a:r>
              <a:rPr lang="en-US" sz="4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400" dirty="0" err="1">
                <a:latin typeface="Arial"/>
                <a:ea typeface="Arial"/>
                <a:cs typeface="Arial"/>
                <a:sym typeface="Arial"/>
              </a:rPr>
              <a:t>thế</a:t>
            </a:r>
            <a:r>
              <a:rPr lang="en-US" sz="4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400" dirty="0" err="1">
                <a:latin typeface="Arial"/>
                <a:ea typeface="Arial"/>
                <a:cs typeface="Arial"/>
                <a:sym typeface="Arial"/>
              </a:rPr>
              <a:t>nào</a:t>
            </a:r>
            <a:r>
              <a:rPr lang="en-US" sz="4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400" dirty="0" err="1">
                <a:latin typeface="Arial"/>
                <a:ea typeface="Arial"/>
                <a:cs typeface="Arial"/>
                <a:sym typeface="Arial"/>
              </a:rPr>
              <a:t>để</a:t>
            </a:r>
            <a:r>
              <a:rPr lang="en-US" sz="4400" dirty="0"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US" sz="4400" dirty="0">
                <a:latin typeface="Arial"/>
                <a:ea typeface="Arial"/>
                <a:cs typeface="Arial"/>
                <a:sym typeface="Arial"/>
              </a:rPr>
            </a:br>
            <a:r>
              <a:rPr lang="en-US" sz="4400" dirty="0" err="1">
                <a:latin typeface="Arial"/>
                <a:ea typeface="Arial"/>
                <a:cs typeface="Arial"/>
                <a:sym typeface="Arial"/>
              </a:rPr>
              <a:t>ngăn</a:t>
            </a:r>
            <a:r>
              <a:rPr lang="en-US" sz="4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400" dirty="0" err="1">
                <a:latin typeface="Arial"/>
                <a:ea typeface="Arial"/>
                <a:cs typeface="Arial"/>
                <a:sym typeface="Arial"/>
              </a:rPr>
              <a:t>chặn</a:t>
            </a:r>
            <a:r>
              <a:rPr lang="en-US" sz="4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400" dirty="0" err="1">
                <a:latin typeface="Arial"/>
                <a:ea typeface="Arial"/>
                <a:cs typeface="Arial"/>
                <a:sym typeface="Arial"/>
              </a:rPr>
              <a:t>chúng</a:t>
            </a:r>
            <a:r>
              <a:rPr lang="en-US" sz="4400" dirty="0">
                <a:latin typeface="Arial"/>
                <a:ea typeface="Arial"/>
                <a:cs typeface="Arial"/>
                <a:sym typeface="Arial"/>
              </a:rPr>
              <a:t>?</a:t>
            </a:r>
            <a:endParaRPr sz="48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"/>
          <p:cNvSpPr txBox="1">
            <a:spLocks noGrp="1"/>
          </p:cNvSpPr>
          <p:nvPr>
            <p:ph type="subTitle" idx="1"/>
          </p:nvPr>
        </p:nvSpPr>
        <p:spPr>
          <a:xfrm>
            <a:off x="4038601" y="4782320"/>
            <a:ext cx="7554686" cy="1329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2400"/>
              <a:buNone/>
            </a:pPr>
            <a:r>
              <a:rPr lang="en-US" b="1" dirty="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BÀI 4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9625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7"/>
          <p:cNvSpPr txBox="1"/>
          <p:nvPr/>
        </p:nvSpPr>
        <p:spPr>
          <a:xfrm>
            <a:off x="838200" y="2781850"/>
            <a:ext cx="5355336" cy="3729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 sz="2800" b="1" dirty="0" err="1">
                <a:solidFill>
                  <a:srgbClr val="C00000"/>
                </a:solidFill>
              </a:rPr>
              <a:t>Những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Đứa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Trẻ</a:t>
            </a:r>
            <a:r>
              <a:rPr lang="en-US" sz="2800" b="1" dirty="0">
                <a:solidFill>
                  <a:srgbClr val="C00000"/>
                </a:solidFill>
              </a:rPr>
              <a:t>:</a:t>
            </a:r>
            <a:endParaRPr sz="1400" i="0" u="none" strike="noStrike" cap="none" dirty="0">
              <a:solidFill>
                <a:srgbClr val="000000"/>
              </a:solidFill>
            </a:endParaRPr>
          </a:p>
          <a:p>
            <a:pPr marL="347472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100" i="0" u="none" strike="noStrike" cap="none" dirty="0" err="1">
                <a:solidFill>
                  <a:srgbClr val="000000"/>
                </a:solidFill>
              </a:rPr>
              <a:t>Khô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lưỡi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và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môi</a:t>
            </a:r>
            <a:endParaRPr sz="2100" i="0" u="none" strike="noStrike" cap="none" dirty="0">
              <a:solidFill>
                <a:srgbClr val="000000"/>
              </a:solidFill>
            </a:endParaRPr>
          </a:p>
          <a:p>
            <a:pPr marL="347472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100" i="0" u="none" strike="noStrike" cap="none" dirty="0" err="1">
                <a:solidFill>
                  <a:srgbClr val="000000"/>
                </a:solidFill>
              </a:rPr>
              <a:t>Không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có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nước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mắt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khi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khóc</a:t>
            </a:r>
            <a:endParaRPr sz="2100" i="0" u="none" strike="noStrike" cap="none" dirty="0">
              <a:solidFill>
                <a:srgbClr val="000000"/>
              </a:solidFill>
            </a:endParaRPr>
          </a:p>
          <a:p>
            <a:pPr marL="347472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100" i="0" u="none" strike="noStrike" cap="none" dirty="0" err="1">
                <a:solidFill>
                  <a:srgbClr val="000000"/>
                </a:solidFill>
              </a:rPr>
              <a:t>Ít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tã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ướt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hơn</a:t>
            </a:r>
            <a:endParaRPr sz="2100" i="0" u="none" strike="noStrike" cap="none" dirty="0">
              <a:solidFill>
                <a:srgbClr val="000000"/>
              </a:solidFill>
            </a:endParaRPr>
          </a:p>
          <a:p>
            <a:pPr marL="347472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100" i="0" u="none" strike="noStrike" cap="none" dirty="0" err="1">
                <a:solidFill>
                  <a:srgbClr val="000000"/>
                </a:solidFill>
              </a:rPr>
              <a:t>Mắt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trũng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sâu</a:t>
            </a:r>
            <a:endParaRPr sz="2100" i="0" u="none" strike="noStrike" cap="none" dirty="0">
              <a:solidFill>
                <a:srgbClr val="000000"/>
              </a:solidFill>
            </a:endParaRPr>
          </a:p>
          <a:p>
            <a:pPr marL="347472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100" i="0" u="none" strike="noStrike" cap="none" dirty="0">
                <a:solidFill>
                  <a:srgbClr val="000000"/>
                </a:solidFill>
              </a:rPr>
              <a:t>Da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khô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,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nhăn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nheo</a:t>
            </a:r>
            <a:endParaRPr sz="2100" i="0" u="none" strike="noStrike" cap="none" dirty="0">
              <a:solidFill>
                <a:srgbClr val="000000"/>
              </a:solidFill>
            </a:endParaRPr>
          </a:p>
          <a:p>
            <a:pPr marL="347472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100" i="0" u="none" strike="noStrike" cap="none" dirty="0" err="1">
                <a:solidFill>
                  <a:srgbClr val="000000"/>
                </a:solidFill>
              </a:rPr>
              <a:t>Thở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sâu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,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nhanh</a:t>
            </a:r>
            <a:endParaRPr sz="2100" i="0" u="none" strike="noStrike" cap="none" dirty="0">
              <a:solidFill>
                <a:srgbClr val="000000"/>
              </a:solidFill>
            </a:endParaRPr>
          </a:p>
          <a:p>
            <a:pPr marL="347472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100" i="0" u="none" strike="noStrike" cap="none" dirty="0" err="1">
                <a:solidFill>
                  <a:srgbClr val="000000"/>
                </a:solidFill>
              </a:rPr>
              <a:t>Bàn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tay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và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bàn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chân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mát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mẻ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,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nổi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mụn</a:t>
            </a:r>
            <a:r>
              <a:rPr lang="en-US" sz="2100" dirty="0"/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nước</a:t>
            </a:r>
            <a:endParaRPr sz="2100" i="0" u="none" strike="noStrike" cap="none" dirty="0">
              <a:solidFill>
                <a:srgbClr val="000000"/>
              </a:solidFill>
            </a:endParaRPr>
          </a:p>
        </p:txBody>
      </p:sp>
      <p:sp>
        <p:nvSpPr>
          <p:cNvPr id="168" name="Google Shape;168;p27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7"/>
          <p:cNvSpPr txBox="1"/>
          <p:nvPr/>
        </p:nvSpPr>
        <p:spPr>
          <a:xfrm>
            <a:off x="609600" y="0"/>
            <a:ext cx="10744200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>
                <a:solidFill>
                  <a:schemeClr val="lt1"/>
                </a:solidFill>
              </a:rPr>
              <a:t>GIỮ NƯỚC</a:t>
            </a:r>
            <a:endParaRPr sz="4400" i="0" u="none" strike="noStrike" cap="none">
              <a:solidFill>
                <a:schemeClr val="lt1"/>
              </a:solidFill>
            </a:endParaRPr>
          </a:p>
        </p:txBody>
      </p:sp>
      <p:sp>
        <p:nvSpPr>
          <p:cNvPr id="170" name="Google Shape;170;p27"/>
          <p:cNvSpPr txBox="1"/>
          <p:nvPr/>
        </p:nvSpPr>
        <p:spPr>
          <a:xfrm>
            <a:off x="6051804" y="2781848"/>
            <a:ext cx="5721096" cy="4076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 sz="2800" b="1" i="0" u="none" strike="noStrike" cap="none" dirty="0" err="1">
                <a:solidFill>
                  <a:srgbClr val="C00000"/>
                </a:solidFill>
              </a:rPr>
              <a:t>Người</a:t>
            </a:r>
            <a:r>
              <a:rPr lang="en-US" sz="2800" b="1" i="0" u="none" strike="noStrike" cap="none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L</a:t>
            </a:r>
            <a:r>
              <a:rPr lang="en-US" sz="2800" b="1" i="0" u="none" strike="noStrike" cap="none" dirty="0" err="1">
                <a:solidFill>
                  <a:srgbClr val="C00000"/>
                </a:solidFill>
              </a:rPr>
              <a:t>ớn</a:t>
            </a:r>
            <a:r>
              <a:rPr lang="en-US" sz="2800" b="1" i="0" u="none" strike="noStrike" cap="none" dirty="0">
                <a:solidFill>
                  <a:srgbClr val="C00000"/>
                </a:solidFill>
              </a:rPr>
              <a:t>:</a:t>
            </a:r>
            <a:endParaRPr sz="1400" i="0" u="none" strike="noStrike" cap="none" dirty="0">
              <a:solidFill>
                <a:srgbClr val="000000"/>
              </a:solidFill>
            </a:endParaRPr>
          </a:p>
          <a:p>
            <a:pPr marL="347472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100" i="0" u="none" strike="noStrike" cap="none" dirty="0" err="1">
                <a:solidFill>
                  <a:srgbClr val="000000"/>
                </a:solidFill>
              </a:rPr>
              <a:t>Nhức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đầu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,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mê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sảng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và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nhầm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lẫn</a:t>
            </a:r>
            <a:endParaRPr sz="2100" i="0" u="none" strike="noStrike" cap="none" dirty="0">
              <a:solidFill>
                <a:srgbClr val="000000"/>
              </a:solidFill>
            </a:endParaRPr>
          </a:p>
          <a:p>
            <a:pPr marL="347472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100" i="0" u="none" strike="noStrike" cap="none" dirty="0" err="1">
                <a:solidFill>
                  <a:srgbClr val="000000"/>
                </a:solidFill>
              </a:rPr>
              <a:t>Mệt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mỏi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(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mệt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mỏi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)</a:t>
            </a:r>
            <a:endParaRPr sz="2100" i="0" u="none" strike="noStrike" cap="none" dirty="0">
              <a:solidFill>
                <a:srgbClr val="000000"/>
              </a:solidFill>
            </a:endParaRPr>
          </a:p>
          <a:p>
            <a:pPr marL="347472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100" i="0" u="none" strike="noStrike" cap="none" dirty="0" err="1">
                <a:solidFill>
                  <a:srgbClr val="000000"/>
                </a:solidFill>
              </a:rPr>
              <a:t>Chóng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mặt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,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suy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nhược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và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chóng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mặt</a:t>
            </a:r>
            <a:endParaRPr sz="2100" i="0" u="none" strike="noStrike" cap="none" dirty="0">
              <a:solidFill>
                <a:srgbClr val="000000"/>
              </a:solidFill>
            </a:endParaRPr>
          </a:p>
          <a:p>
            <a:pPr marL="347472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100" i="0" u="none" strike="noStrike" cap="none" dirty="0" err="1">
                <a:solidFill>
                  <a:srgbClr val="000000"/>
                </a:solidFill>
              </a:rPr>
              <a:t>Khô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miệng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và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/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hoặc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ho khan</a:t>
            </a:r>
            <a:endParaRPr sz="2100" i="0" u="none" strike="noStrike" cap="none" dirty="0">
              <a:solidFill>
                <a:srgbClr val="000000"/>
              </a:solidFill>
            </a:endParaRPr>
          </a:p>
          <a:p>
            <a:pPr marL="347472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100" i="0" u="none" strike="noStrike" cap="none" dirty="0" err="1">
                <a:solidFill>
                  <a:srgbClr val="000000"/>
                </a:solidFill>
              </a:rPr>
              <a:t>Nhịp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tim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cao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nhưng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huyết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áp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thấp</a:t>
            </a:r>
            <a:endParaRPr sz="2100" i="0" u="none" strike="noStrike" cap="none" dirty="0">
              <a:solidFill>
                <a:srgbClr val="000000"/>
              </a:solidFill>
            </a:endParaRPr>
          </a:p>
          <a:p>
            <a:pPr marL="347472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100" i="0" u="none" strike="noStrike" cap="none" dirty="0" err="1">
                <a:solidFill>
                  <a:srgbClr val="000000"/>
                </a:solidFill>
              </a:rPr>
              <a:t>Chán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ăn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nhưng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có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thể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thèm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đường</a:t>
            </a:r>
            <a:endParaRPr sz="2100" i="0" u="none" strike="noStrike" cap="none" dirty="0">
              <a:solidFill>
                <a:srgbClr val="000000"/>
              </a:solidFill>
            </a:endParaRPr>
          </a:p>
          <a:p>
            <a:pPr marL="347472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100" i="0" u="none" strike="noStrike" cap="none" dirty="0">
                <a:solidFill>
                  <a:srgbClr val="000000"/>
                </a:solidFill>
              </a:rPr>
              <a:t>Da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ửng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đỏ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(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đỏ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)</a:t>
            </a:r>
            <a:endParaRPr sz="2100" i="0" u="none" strike="noStrike" cap="none" dirty="0">
              <a:solidFill>
                <a:srgbClr val="000000"/>
              </a:solidFill>
            </a:endParaRPr>
          </a:p>
          <a:p>
            <a:pPr marL="347472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100" i="0" u="none" strike="noStrike" cap="none" dirty="0" err="1">
                <a:solidFill>
                  <a:srgbClr val="000000"/>
                </a:solidFill>
              </a:rPr>
              <a:t>Bàn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chân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sưng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lên</a:t>
            </a:r>
            <a:endParaRPr sz="2100" i="0" u="none" strike="noStrike" cap="none" dirty="0">
              <a:solidFill>
                <a:srgbClr val="000000"/>
              </a:solidFill>
            </a:endParaRPr>
          </a:p>
          <a:p>
            <a:pPr marL="347472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100" i="0" u="none" strike="noStrike" cap="none" dirty="0" err="1">
                <a:solidFill>
                  <a:srgbClr val="000000"/>
                </a:solidFill>
              </a:rPr>
              <a:t>Chuột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rút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cơ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bắp</a:t>
            </a:r>
            <a:endParaRPr sz="2100" i="0" u="none" strike="noStrike" cap="none" dirty="0">
              <a:solidFill>
                <a:srgbClr val="000000"/>
              </a:solidFill>
            </a:endParaRPr>
          </a:p>
          <a:p>
            <a:pPr marL="347472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100" i="0" u="none" strike="noStrike" cap="none" dirty="0" err="1">
                <a:solidFill>
                  <a:srgbClr val="000000"/>
                </a:solidFill>
              </a:rPr>
              <a:t>Không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dung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nạp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nhiệt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hoặc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ớn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lạnh</a:t>
            </a:r>
            <a:endParaRPr sz="2100" i="0" u="none" strike="noStrike" cap="none" dirty="0">
              <a:solidFill>
                <a:srgbClr val="000000"/>
              </a:solidFill>
            </a:endParaRPr>
          </a:p>
          <a:p>
            <a:pPr marL="347472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100" i="0" u="none" strike="noStrike" cap="none" dirty="0" err="1">
                <a:solidFill>
                  <a:srgbClr val="000000"/>
                </a:solidFill>
              </a:rPr>
              <a:t>Táo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bón</a:t>
            </a:r>
            <a:endParaRPr sz="2100" i="0" u="none" strike="noStrike" cap="none" dirty="0">
              <a:solidFill>
                <a:srgbClr val="000000"/>
              </a:solidFill>
            </a:endParaRPr>
          </a:p>
          <a:p>
            <a:pPr marL="347472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100" i="0" u="none" strike="noStrike" cap="none" dirty="0" err="1">
                <a:solidFill>
                  <a:srgbClr val="000000"/>
                </a:solidFill>
              </a:rPr>
              <a:t>Nước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tiểu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sẫm</a:t>
            </a:r>
            <a:r>
              <a:rPr lang="en-US" sz="21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</a:rPr>
              <a:t>màu</a:t>
            </a:r>
            <a:endParaRPr sz="2100" i="0" u="none" strike="noStrike" cap="none" dirty="0">
              <a:solidFill>
                <a:srgbClr val="000000"/>
              </a:solidFill>
            </a:endParaRPr>
          </a:p>
        </p:txBody>
      </p:sp>
      <p:sp>
        <p:nvSpPr>
          <p:cNvPr id="171" name="Google Shape;171;p27"/>
          <p:cNvSpPr txBox="1"/>
          <p:nvPr/>
        </p:nvSpPr>
        <p:spPr>
          <a:xfrm>
            <a:off x="609600" y="1396855"/>
            <a:ext cx="107442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i="0" u="none" strike="noStrike" cap="none" dirty="0" err="1">
                <a:solidFill>
                  <a:srgbClr val="000000"/>
                </a:solidFill>
              </a:rPr>
              <a:t>Chìa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khóa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thứ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hai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để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ngăn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ngừa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các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bệnh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do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nhiệt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là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giữ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nước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.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Hãy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nhớ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rằng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mất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nước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làm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tăng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nguy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cơ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chuột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rút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do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nhiệt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,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kiệt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sức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vì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nóng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và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say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nắng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.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Dưới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đây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là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các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dấu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hiệu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cảnh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báo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:</a:t>
            </a:r>
            <a:endParaRPr sz="1400" i="0" u="none" strike="noStrike" cap="none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9625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8"/>
          <p:cNvSpPr txBox="1"/>
          <p:nvPr/>
        </p:nvSpPr>
        <p:spPr>
          <a:xfrm>
            <a:off x="598714" y="1825625"/>
            <a:ext cx="703347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457200" marR="0" lvl="0" indent="-357316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27"/>
              <a:buChar char="•"/>
            </a:pPr>
            <a:r>
              <a:rPr lang="en-US" sz="2800" i="0" u="none" strike="noStrike" cap="none" dirty="0" err="1">
                <a:solidFill>
                  <a:schemeClr val="dk1"/>
                </a:solidFill>
              </a:rPr>
              <a:t>Hãy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cẩn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thận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về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những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gì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bạn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uống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.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Không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phải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tất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cả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các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loại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đồ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uống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đều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cung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cấp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nước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:</a:t>
            </a:r>
            <a:endParaRPr sz="1400" i="0" u="none" strike="noStrike" cap="none" dirty="0">
              <a:solidFill>
                <a:srgbClr val="000000"/>
              </a:solidFill>
            </a:endParaRPr>
          </a:p>
          <a:p>
            <a:pPr marL="475487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46"/>
              <a:buFont typeface="Arial"/>
              <a:buNone/>
            </a:pPr>
            <a:r>
              <a:rPr lang="en-US" sz="3600" i="0" u="none" strike="noStrike" cap="none" dirty="0">
                <a:solidFill>
                  <a:srgbClr val="00B050"/>
                </a:solidFill>
              </a:rPr>
              <a:t>☑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Nước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và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đồ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uống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thể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thao</a:t>
            </a:r>
            <a:endParaRPr sz="1400" i="0" u="none" strike="noStrike" cap="none" dirty="0">
              <a:solidFill>
                <a:srgbClr val="000000"/>
              </a:solidFill>
            </a:endParaRPr>
          </a:p>
          <a:p>
            <a:pPr marL="475487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46"/>
              <a:buFont typeface="Arial"/>
              <a:buNone/>
            </a:pPr>
            <a:r>
              <a:rPr lang="en-US" sz="3600" i="0" u="none" strike="noStrike" cap="none" dirty="0">
                <a:solidFill>
                  <a:srgbClr val="C4161C"/>
                </a:solidFill>
              </a:rPr>
              <a:t>🗵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Đồ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uống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có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đường</a:t>
            </a:r>
            <a:endParaRPr sz="1400" i="0" u="none" strike="noStrike" cap="none" dirty="0">
              <a:solidFill>
                <a:srgbClr val="000000"/>
              </a:solidFill>
            </a:endParaRPr>
          </a:p>
          <a:p>
            <a:pPr marL="475487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46"/>
              <a:buFont typeface="Arial"/>
              <a:buNone/>
            </a:pPr>
            <a:r>
              <a:rPr lang="en-US" sz="3600" i="0" u="none" strike="noStrike" cap="none" dirty="0">
                <a:solidFill>
                  <a:srgbClr val="C4161C"/>
                </a:solidFill>
              </a:rPr>
              <a:t>🗵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Đồ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uống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có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cồn</a:t>
            </a:r>
            <a:endParaRPr sz="1400" i="0" u="none" strike="noStrike" cap="none" dirty="0">
              <a:solidFill>
                <a:srgbClr val="000000"/>
              </a:solidFill>
            </a:endParaRPr>
          </a:p>
          <a:p>
            <a:pPr marL="457200" marR="0" lvl="0" indent="-357316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27"/>
              <a:buChar char="•"/>
            </a:pPr>
            <a:r>
              <a:rPr lang="en-US" sz="2800" i="0" u="none" strike="noStrike" cap="none" dirty="0" err="1">
                <a:solidFill>
                  <a:schemeClr val="dk1"/>
                </a:solidFill>
              </a:rPr>
              <a:t>Đừng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đợi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cho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đến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khi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bạn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khát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nước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!</a:t>
            </a:r>
            <a:endParaRPr sz="2800" i="0" u="none" strike="noStrike" cap="none" dirty="0">
              <a:solidFill>
                <a:schemeClr val="dk1"/>
              </a:solidFill>
            </a:endParaRPr>
          </a:p>
          <a:p>
            <a:pPr marL="457200" marR="0" lvl="0" indent="-357316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27"/>
              <a:buChar char="•"/>
            </a:pPr>
            <a:r>
              <a:rPr lang="en-US" sz="2800" i="0" u="none" strike="noStrike" cap="none" dirty="0" err="1">
                <a:solidFill>
                  <a:schemeClr val="dk1"/>
                </a:solidFill>
              </a:rPr>
              <a:t>Uống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thêm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chất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lỏng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bắt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đầu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sớm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và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trong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suốt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cả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ngày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.</a:t>
            </a:r>
            <a:endParaRPr sz="2800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179" name="Google Shape;179;p28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28"/>
          <p:cNvSpPr txBox="1"/>
          <p:nvPr/>
        </p:nvSpPr>
        <p:spPr>
          <a:xfrm>
            <a:off x="598714" y="0"/>
            <a:ext cx="10755086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chemeClr val="lt1"/>
                </a:solidFill>
              </a:rPr>
              <a:t>GIỮ NƯỚC: </a:t>
            </a:r>
            <a:r>
              <a:rPr lang="en-US" sz="4400" b="1" i="0" u="none" strike="noStrike" cap="none" dirty="0" err="1">
                <a:solidFill>
                  <a:schemeClr val="lt1"/>
                </a:solidFill>
              </a:rPr>
              <a:t>Uống</a:t>
            </a:r>
            <a:r>
              <a:rPr lang="en-US" sz="4400" b="1" i="0" u="none" strike="noStrike" cap="none" dirty="0">
                <a:solidFill>
                  <a:schemeClr val="lt1"/>
                </a:solidFill>
              </a:rPr>
              <a:t> </a:t>
            </a:r>
            <a:r>
              <a:rPr lang="en-US" sz="4400" b="1" i="0" u="none" strike="noStrike" cap="none" dirty="0" err="1">
                <a:solidFill>
                  <a:schemeClr val="lt1"/>
                </a:solidFill>
              </a:rPr>
              <a:t>Gì</a:t>
            </a:r>
            <a:endParaRPr sz="4400" i="0" u="none" strike="noStrike" cap="none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207938" cy="6866965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9"/>
          <p:cNvSpPr txBox="1"/>
          <p:nvPr/>
        </p:nvSpPr>
        <p:spPr>
          <a:xfrm>
            <a:off x="471638" y="1153572"/>
            <a:ext cx="3415596" cy="446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900" b="1" i="0" u="none" strike="noStrike" cap="none">
                <a:solidFill>
                  <a:srgbClr val="FFFFFF"/>
                </a:solidFill>
              </a:rPr>
              <a:t>TRÒ CHUYỆN</a:t>
            </a:r>
            <a:endParaRPr sz="2900" b="1" i="0" u="none" strike="noStrike" cap="none">
              <a:solidFill>
                <a:srgbClr val="FFFFFF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>
                <a:solidFill>
                  <a:srgbClr val="FFFFFF"/>
                </a:solidFill>
              </a:rPr>
              <a:t>BẮT ĐẦU</a:t>
            </a:r>
            <a:endParaRPr sz="4400" b="1" i="0" u="none" strike="noStrike" cap="none">
              <a:solidFill>
                <a:srgbClr val="FFFFFF"/>
              </a:solidFill>
            </a:endParaRPr>
          </a:p>
        </p:txBody>
      </p:sp>
      <p:sp>
        <p:nvSpPr>
          <p:cNvPr id="187" name="Google Shape;187;p29"/>
          <p:cNvSpPr txBox="1"/>
          <p:nvPr/>
        </p:nvSpPr>
        <p:spPr>
          <a:xfrm>
            <a:off x="5679736" y="319088"/>
            <a:ext cx="5954099" cy="6219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1430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4000" i="0" u="none" strike="noStrike" cap="none">
                <a:solidFill>
                  <a:srgbClr val="000000"/>
                </a:solidFill>
              </a:rPr>
              <a:t>Giữ mát là chìa khóa thứ ba để ngăn ngừa các bệnh do nhiệt. Một số cách bạn có thể nghĩ ra để giữ mát là gì?</a:t>
            </a:r>
            <a:endParaRPr sz="1400" i="0" u="none" strike="noStrike" cap="non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0"/>
          <p:cNvSpPr/>
          <p:nvPr/>
        </p:nvSpPr>
        <p:spPr>
          <a:xfrm>
            <a:off x="0" y="3082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30"/>
          <p:cNvSpPr txBox="1"/>
          <p:nvPr/>
        </p:nvSpPr>
        <p:spPr>
          <a:xfrm>
            <a:off x="609600" y="0"/>
            <a:ext cx="10744200" cy="1189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chemeClr val="lt1"/>
                </a:solidFill>
              </a:rPr>
              <a:t>GIỮ MÁT MẺ</a:t>
            </a:r>
            <a:endParaRPr sz="4400" i="0" u="none" strike="noStrike" cap="none" dirty="0">
              <a:solidFill>
                <a:schemeClr val="lt1"/>
              </a:solidFill>
            </a:endParaRPr>
          </a:p>
        </p:txBody>
      </p:sp>
      <p:pic>
        <p:nvPicPr>
          <p:cNvPr id="194" name="Google Shape;194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9625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0"/>
          <p:cNvSpPr txBox="1"/>
          <p:nvPr/>
        </p:nvSpPr>
        <p:spPr>
          <a:xfrm>
            <a:off x="609600" y="1825625"/>
            <a:ext cx="55437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14300" marR="0" lvl="0" indent="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i="0" u="none" strike="noStrike" cap="none" dirty="0" err="1">
                <a:solidFill>
                  <a:schemeClr val="dk1"/>
                </a:solidFill>
              </a:rPr>
              <a:t>Chìa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khóa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thứ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ba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để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ngăn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ngừa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các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bệnh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do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nhiệt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là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endParaRPr sz="2800" i="0" u="none" strike="noStrike" cap="none" dirty="0">
              <a:solidFill>
                <a:schemeClr val="dk1"/>
              </a:solidFill>
            </a:endParaRPr>
          </a:p>
          <a:p>
            <a:pPr marL="114300" marR="0" lvl="0" indent="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i="0" u="none" strike="noStrike" cap="none" dirty="0" err="1">
                <a:solidFill>
                  <a:schemeClr val="dk1"/>
                </a:solidFill>
              </a:rPr>
              <a:t>giữ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mát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,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ví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dụ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bằng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cách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endParaRPr sz="2800" i="0" u="none" strike="noStrike" cap="none" dirty="0">
              <a:solidFill>
                <a:schemeClr val="dk1"/>
              </a:solidFill>
            </a:endParaRPr>
          </a:p>
          <a:p>
            <a:pPr marL="114300" marR="0" lvl="0" indent="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i="0" u="none" strike="noStrike" cap="none" dirty="0" err="1">
                <a:solidFill>
                  <a:schemeClr val="dk1"/>
                </a:solidFill>
              </a:rPr>
              <a:t>điều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chỉnh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:</a:t>
            </a:r>
            <a:endParaRPr sz="1400" i="0" u="none" strike="noStrike" cap="none" dirty="0">
              <a:solidFill>
                <a:srgbClr val="000000"/>
              </a:solidFill>
            </a:endParaRPr>
          </a:p>
          <a:p>
            <a:pPr marL="4572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i="0" u="none" strike="noStrike" cap="none" dirty="0" err="1">
                <a:solidFill>
                  <a:schemeClr val="dk1"/>
                </a:solidFill>
              </a:rPr>
              <a:t>Bạn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mặc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gì</a:t>
            </a:r>
            <a:endParaRPr sz="2400" i="0" u="none" strike="noStrike" cap="none" dirty="0">
              <a:solidFill>
                <a:schemeClr val="dk1"/>
              </a:solidFill>
            </a:endParaRPr>
          </a:p>
          <a:p>
            <a:pPr marL="4572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i="0" u="none" strike="noStrike" cap="none" dirty="0" err="1">
                <a:solidFill>
                  <a:schemeClr val="dk1"/>
                </a:solidFill>
              </a:rPr>
              <a:t>Bạn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làm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gì</a:t>
            </a:r>
            <a:endParaRPr sz="2400" i="0" u="none" strike="noStrike" cap="none" dirty="0">
              <a:solidFill>
                <a:schemeClr val="dk1"/>
              </a:solidFill>
            </a:endParaRPr>
          </a:p>
          <a:p>
            <a:pPr marL="4572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i="0" u="none" strike="noStrike" cap="none" dirty="0" err="1">
                <a:solidFill>
                  <a:schemeClr val="dk1"/>
                </a:solidFill>
              </a:rPr>
              <a:t>Nơi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bạn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đi</a:t>
            </a:r>
            <a:endParaRPr sz="2400" i="0" u="none" strike="noStrike" cap="none" dirty="0">
              <a:solidFill>
                <a:schemeClr val="dk1"/>
              </a:solidFill>
            </a:endParaRPr>
          </a:p>
          <a:p>
            <a:pPr marL="4572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i="0" u="none" strike="noStrike" cap="none" dirty="0" err="1">
                <a:solidFill>
                  <a:schemeClr val="dk1"/>
                </a:solidFill>
              </a:rPr>
              <a:t>Bạn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tới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đó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bằng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cách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nào</a:t>
            </a:r>
            <a:endParaRPr sz="2400" i="0" u="none" strike="noStrike" cap="none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1"/>
          <p:cNvSpPr/>
          <p:nvPr/>
        </p:nvSpPr>
        <p:spPr>
          <a:xfrm>
            <a:off x="0" y="3082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31"/>
          <p:cNvSpPr txBox="1"/>
          <p:nvPr/>
        </p:nvSpPr>
        <p:spPr>
          <a:xfrm>
            <a:off x="587829" y="0"/>
            <a:ext cx="10765971" cy="1189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chemeClr val="lt1"/>
                </a:solidFill>
              </a:rPr>
              <a:t>GIỮ MÁT MẺ: </a:t>
            </a:r>
            <a:r>
              <a:rPr lang="en-US" sz="4400" b="1" i="0" u="none" strike="noStrike" cap="none" dirty="0" err="1">
                <a:solidFill>
                  <a:schemeClr val="lt1"/>
                </a:solidFill>
              </a:rPr>
              <a:t>Mặc</a:t>
            </a:r>
            <a:r>
              <a:rPr lang="en-US" sz="4400" b="1" i="0" u="none" strike="noStrike" cap="none" dirty="0">
                <a:solidFill>
                  <a:schemeClr val="lt1"/>
                </a:solidFill>
              </a:rPr>
              <a:t> </a:t>
            </a:r>
            <a:r>
              <a:rPr lang="en-US" sz="4400" b="1" i="0" u="none" strike="noStrike" cap="none" dirty="0" err="1">
                <a:solidFill>
                  <a:schemeClr val="lt1"/>
                </a:solidFill>
              </a:rPr>
              <a:t>Gì</a:t>
            </a:r>
            <a:endParaRPr sz="4400" i="0" u="none" strike="noStrike" cap="none" dirty="0">
              <a:solidFill>
                <a:schemeClr val="lt1"/>
              </a:solidFill>
            </a:endParaRPr>
          </a:p>
        </p:txBody>
      </p:sp>
      <p:pic>
        <p:nvPicPr>
          <p:cNvPr id="202" name="Google Shape;202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9625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31"/>
          <p:cNvSpPr txBox="1"/>
          <p:nvPr/>
        </p:nvSpPr>
        <p:spPr>
          <a:xfrm>
            <a:off x="598714" y="1827300"/>
            <a:ext cx="7772400" cy="46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 i="0" u="none" strike="noStrike" cap="none" dirty="0" err="1">
                <a:solidFill>
                  <a:srgbClr val="000000"/>
                </a:solidFill>
              </a:rPr>
              <a:t>Quần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áo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nhẹ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,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sáng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màu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,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rộng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rãi</a:t>
            </a:r>
            <a:endParaRPr sz="1400" i="0" u="none" strike="noStrike" cap="none" dirty="0">
              <a:solidFill>
                <a:srgbClr val="000000"/>
              </a:solidFill>
            </a:endParaRPr>
          </a:p>
          <a:p>
            <a:pPr marL="868680" marR="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3600" i="0" u="none" strike="noStrike" cap="none" dirty="0">
                <a:solidFill>
                  <a:srgbClr val="00B050"/>
                </a:solidFill>
              </a:rPr>
              <a:t>☑</a:t>
            </a:r>
            <a:r>
              <a:rPr lang="en-US" sz="1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Cotton, linen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và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jersey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thoáng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khí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hơn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và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giúp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cơ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thể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giải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phóng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nhiệt</a:t>
            </a:r>
            <a:endParaRPr sz="2400" i="0" u="none" strike="noStrike" cap="none" dirty="0">
              <a:solidFill>
                <a:srgbClr val="000000"/>
              </a:solidFill>
            </a:endParaRPr>
          </a:p>
          <a:p>
            <a:pPr marL="868680" marR="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3600" i="0" u="none" strike="noStrike" cap="none" dirty="0">
                <a:solidFill>
                  <a:srgbClr val="C4161C"/>
                </a:solidFill>
              </a:rPr>
              <a:t>🗵</a:t>
            </a:r>
            <a:r>
              <a:rPr lang="en-US" sz="1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Polyester, nylon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và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acrylic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thực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sự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có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thể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giữ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nhiệt</a:t>
            </a:r>
            <a:endParaRPr sz="1400" i="0" u="none" strike="noStrike" cap="none" dirty="0">
              <a:solidFill>
                <a:srgbClr val="000000"/>
              </a:solidFill>
            </a:endParaRPr>
          </a:p>
          <a:p>
            <a: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 i="0" u="none" strike="noStrike" cap="none" dirty="0" err="1">
                <a:solidFill>
                  <a:srgbClr val="000000"/>
                </a:solidFill>
              </a:rPr>
              <a:t>Một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chiếc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mũ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có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vành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(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hoặc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mũ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bóng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chày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)</a:t>
            </a:r>
            <a:endParaRPr sz="2800" i="0" u="none" strike="noStrike" cap="none" dirty="0">
              <a:solidFill>
                <a:srgbClr val="000000"/>
              </a:solidFill>
            </a:endParaRPr>
          </a:p>
          <a:p>
            <a: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 i="0" u="none" strike="noStrike" cap="none" dirty="0" err="1">
                <a:solidFill>
                  <a:srgbClr val="000000"/>
                </a:solidFill>
              </a:rPr>
              <a:t>Một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chiếc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khăn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rằn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hoặc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khăn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nhúng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vào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nước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lạnh</a:t>
            </a:r>
            <a:endParaRPr sz="2800" i="0" u="none" strike="noStrike" cap="none" dirty="0">
              <a:solidFill>
                <a:srgbClr val="000000"/>
              </a:solidFill>
            </a:endParaRPr>
          </a:p>
          <a:p>
            <a: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 i="0" u="none" strike="noStrike" cap="none" dirty="0" err="1">
                <a:solidFill>
                  <a:srgbClr val="000000"/>
                </a:solidFill>
              </a:rPr>
              <a:t>Nếu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bạn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có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mái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tóc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dài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,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hãy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buộc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nó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lên</a:t>
            </a:r>
            <a:endParaRPr sz="2800" i="0" u="none" strike="noStrike" cap="none" dirty="0">
              <a:solidFill>
                <a:srgbClr val="000000"/>
              </a:solidFill>
            </a:endParaRPr>
          </a:p>
          <a:p>
            <a: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 i="0" u="none" strike="noStrike" cap="none" dirty="0" err="1">
                <a:solidFill>
                  <a:srgbClr val="000000"/>
                </a:solidFill>
              </a:rPr>
              <a:t>Sử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dụng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ô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để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che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nắng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hoặc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quạt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cầm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tay</a:t>
            </a:r>
            <a:endParaRPr sz="2800" i="0" u="none" strike="noStrike" cap="none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2"/>
          <p:cNvSpPr/>
          <p:nvPr/>
        </p:nvSpPr>
        <p:spPr>
          <a:xfrm>
            <a:off x="0" y="13446"/>
            <a:ext cx="12192000" cy="11865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32"/>
          <p:cNvSpPr txBox="1"/>
          <p:nvPr/>
        </p:nvSpPr>
        <p:spPr>
          <a:xfrm>
            <a:off x="598715" y="76266"/>
            <a:ext cx="11473680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chemeClr val="lt1"/>
                </a:solidFill>
              </a:rPr>
              <a:t>GIỮ MÁT MẺ: </a:t>
            </a:r>
            <a:r>
              <a:rPr lang="en-US" sz="4400" b="1" i="0" u="none" strike="noStrike" cap="none" dirty="0" err="1">
                <a:solidFill>
                  <a:schemeClr val="lt1"/>
                </a:solidFill>
              </a:rPr>
              <a:t>Phải</a:t>
            </a:r>
            <a:r>
              <a:rPr lang="en-US" sz="4400" b="1" i="0" u="none" strike="noStrike" cap="none" dirty="0">
                <a:solidFill>
                  <a:schemeClr val="lt1"/>
                </a:solidFill>
              </a:rPr>
              <a:t> </a:t>
            </a:r>
            <a:r>
              <a:rPr lang="en-US" sz="4400" b="1" i="0" u="none" strike="noStrike" cap="none" dirty="0" err="1">
                <a:solidFill>
                  <a:schemeClr val="lt1"/>
                </a:solidFill>
              </a:rPr>
              <a:t>Làm</a:t>
            </a:r>
            <a:r>
              <a:rPr lang="en-US" sz="4400" b="1" i="0" u="none" strike="noStrike" cap="none" dirty="0">
                <a:solidFill>
                  <a:schemeClr val="lt1"/>
                </a:solidFill>
              </a:rPr>
              <a:t> </a:t>
            </a:r>
            <a:r>
              <a:rPr lang="en-US" sz="4400" b="1" i="0" u="none" strike="noStrike" cap="none" dirty="0" err="1">
                <a:solidFill>
                  <a:schemeClr val="lt1"/>
                </a:solidFill>
              </a:rPr>
              <a:t>Gì</a:t>
            </a:r>
            <a:r>
              <a:rPr lang="en-US" sz="4400" b="1" i="0" u="none" strike="noStrike" cap="none" dirty="0">
                <a:solidFill>
                  <a:schemeClr val="lt1"/>
                </a:solidFill>
              </a:rPr>
              <a:t> (chi </a:t>
            </a:r>
            <a:r>
              <a:rPr lang="en-US" sz="4400" b="1" i="0" u="none" strike="noStrike" cap="none" dirty="0" err="1">
                <a:solidFill>
                  <a:schemeClr val="lt1"/>
                </a:solidFill>
              </a:rPr>
              <a:t>phí</a:t>
            </a:r>
            <a:r>
              <a:rPr lang="en-US" sz="4400" b="1" i="0" u="none" strike="noStrike" cap="none" dirty="0">
                <a:solidFill>
                  <a:schemeClr val="lt1"/>
                </a:solidFill>
              </a:rPr>
              <a:t> </a:t>
            </a:r>
            <a:r>
              <a:rPr lang="en-US" sz="4400" b="1" i="0" u="none" strike="noStrike" cap="none" dirty="0" err="1">
                <a:solidFill>
                  <a:schemeClr val="lt1"/>
                </a:solidFill>
              </a:rPr>
              <a:t>thấp</a:t>
            </a:r>
            <a:r>
              <a:rPr lang="en-US" sz="4400" b="1" i="0" u="none" strike="noStrike" cap="none" dirty="0">
                <a:solidFill>
                  <a:schemeClr val="lt1"/>
                </a:solidFill>
              </a:rPr>
              <a:t>)</a:t>
            </a:r>
            <a:endParaRPr sz="3600" i="0" u="none" strike="noStrike" cap="none" dirty="0">
              <a:solidFill>
                <a:schemeClr val="lt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ED487F-8042-D35D-D0CB-E0BB89299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061" y="1262808"/>
            <a:ext cx="11425287" cy="535560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3"/>
          <p:cNvSpPr txBox="1"/>
          <p:nvPr/>
        </p:nvSpPr>
        <p:spPr>
          <a:xfrm>
            <a:off x="838200" y="401357"/>
            <a:ext cx="10515600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Gill Sans"/>
                <a:cs typeface="Arial" panose="020B0604020202020204" pitchFamily="34" charset="0"/>
                <a:sym typeface="Gill Sans"/>
              </a:rPr>
              <a:t>STAYING COOL:  HOUSES</a:t>
            </a:r>
            <a:endParaRPr sz="4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33"/>
          <p:cNvSpPr/>
          <p:nvPr/>
        </p:nvSpPr>
        <p:spPr>
          <a:xfrm>
            <a:off x="0" y="9032"/>
            <a:ext cx="12192000" cy="11865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33"/>
          <p:cNvSpPr txBox="1"/>
          <p:nvPr/>
        </p:nvSpPr>
        <p:spPr>
          <a:xfrm>
            <a:off x="609600" y="71850"/>
            <a:ext cx="11462658" cy="10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300" b="1" i="0" u="none" strike="noStrike" cap="none" dirty="0">
                <a:solidFill>
                  <a:schemeClr val="lt1"/>
                </a:solidFill>
              </a:rPr>
              <a:t>GIỮ MÁT MẺ: </a:t>
            </a:r>
            <a:r>
              <a:rPr lang="en-US" sz="4300" b="1" i="0" u="none" strike="noStrike" cap="none" dirty="0" err="1">
                <a:solidFill>
                  <a:schemeClr val="lt1"/>
                </a:solidFill>
              </a:rPr>
              <a:t>Phải</a:t>
            </a:r>
            <a:r>
              <a:rPr lang="en-US" sz="4300" b="1" i="0" u="none" strike="noStrike" cap="none" dirty="0">
                <a:solidFill>
                  <a:schemeClr val="lt1"/>
                </a:solidFill>
              </a:rPr>
              <a:t> </a:t>
            </a:r>
            <a:r>
              <a:rPr lang="en-US" sz="4300" b="1" i="0" u="none" strike="noStrike" cap="none" dirty="0" err="1">
                <a:solidFill>
                  <a:schemeClr val="lt1"/>
                </a:solidFill>
              </a:rPr>
              <a:t>Làm</a:t>
            </a:r>
            <a:r>
              <a:rPr lang="en-US" sz="4300" b="1" i="0" u="none" strike="noStrike" cap="none" dirty="0">
                <a:solidFill>
                  <a:schemeClr val="lt1"/>
                </a:solidFill>
              </a:rPr>
              <a:t> </a:t>
            </a:r>
            <a:r>
              <a:rPr lang="en-US" sz="4300" b="1" i="0" u="none" strike="noStrike" cap="none" dirty="0" err="1">
                <a:solidFill>
                  <a:schemeClr val="lt1"/>
                </a:solidFill>
              </a:rPr>
              <a:t>Gì</a:t>
            </a:r>
            <a:r>
              <a:rPr lang="en-US" sz="4300" b="1" i="0" u="none" strike="noStrike" cap="none" dirty="0">
                <a:solidFill>
                  <a:schemeClr val="lt1"/>
                </a:solidFill>
              </a:rPr>
              <a:t> (chi </a:t>
            </a:r>
            <a:r>
              <a:rPr lang="en-US" sz="4300" b="1" i="0" u="none" strike="noStrike" cap="none" dirty="0" err="1">
                <a:solidFill>
                  <a:schemeClr val="lt1"/>
                </a:solidFill>
              </a:rPr>
              <a:t>phí</a:t>
            </a:r>
            <a:r>
              <a:rPr lang="en-US" sz="4300" b="1" i="0" u="none" strike="noStrike" cap="none" dirty="0">
                <a:solidFill>
                  <a:schemeClr val="lt1"/>
                </a:solidFill>
              </a:rPr>
              <a:t> </a:t>
            </a:r>
            <a:r>
              <a:rPr lang="en-US" sz="4300" b="1" i="0" u="none" strike="noStrike" cap="none" dirty="0" err="1">
                <a:solidFill>
                  <a:schemeClr val="lt1"/>
                </a:solidFill>
              </a:rPr>
              <a:t>trung</a:t>
            </a:r>
            <a:r>
              <a:rPr lang="en-US" sz="4300" b="1" i="0" u="none" strike="noStrike" cap="none" dirty="0">
                <a:solidFill>
                  <a:schemeClr val="lt1"/>
                </a:solidFill>
              </a:rPr>
              <a:t> </a:t>
            </a:r>
            <a:r>
              <a:rPr lang="en-US" sz="4300" b="1" i="0" u="none" strike="noStrike" cap="none" dirty="0" err="1">
                <a:solidFill>
                  <a:schemeClr val="lt1"/>
                </a:solidFill>
              </a:rPr>
              <a:t>bình</a:t>
            </a:r>
            <a:r>
              <a:rPr lang="en-US" sz="4300" b="1" i="0" u="none" strike="noStrike" cap="none" dirty="0">
                <a:solidFill>
                  <a:schemeClr val="lt1"/>
                </a:solidFill>
              </a:rPr>
              <a:t>)</a:t>
            </a:r>
            <a:endParaRPr sz="4300" i="0" u="none" strike="noStrike" cap="none" dirty="0">
              <a:solidFill>
                <a:schemeClr val="lt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0BA9A9-5156-294F-39A1-24203806FF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084" y="1418648"/>
            <a:ext cx="11201176" cy="525055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4"/>
          <p:cNvSpPr txBox="1"/>
          <p:nvPr/>
        </p:nvSpPr>
        <p:spPr>
          <a:xfrm>
            <a:off x="838200" y="401357"/>
            <a:ext cx="10515600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Gill Sans"/>
                <a:cs typeface="Arial" panose="020B0604020202020204" pitchFamily="34" charset="0"/>
                <a:sym typeface="Gill Sans"/>
              </a:rPr>
              <a:t>STAYING COOL:  HOUSES</a:t>
            </a:r>
            <a:endParaRPr sz="4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34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34"/>
          <p:cNvSpPr txBox="1"/>
          <p:nvPr/>
        </p:nvSpPr>
        <p:spPr>
          <a:xfrm>
            <a:off x="609600" y="85975"/>
            <a:ext cx="11582500" cy="10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550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8000" b="1" i="0" u="none" strike="noStrike" cap="none" dirty="0">
                <a:solidFill>
                  <a:schemeClr val="lt1"/>
                </a:solidFill>
              </a:rPr>
              <a:t>GIỮ MÁT MẺ: </a:t>
            </a:r>
            <a:r>
              <a:rPr lang="en-US" sz="8000" b="1" i="0" u="none" strike="noStrike" cap="none" dirty="0" err="1">
                <a:solidFill>
                  <a:schemeClr val="lt1"/>
                </a:solidFill>
              </a:rPr>
              <a:t>Phải</a:t>
            </a:r>
            <a:r>
              <a:rPr lang="en-US" sz="8000" b="1" i="0" u="none" strike="noStrike" cap="none" dirty="0">
                <a:solidFill>
                  <a:schemeClr val="lt1"/>
                </a:solidFill>
              </a:rPr>
              <a:t> </a:t>
            </a:r>
            <a:r>
              <a:rPr lang="en-US" sz="8000" b="1" i="0" u="none" strike="noStrike" cap="none" dirty="0" err="1">
                <a:solidFill>
                  <a:schemeClr val="lt1"/>
                </a:solidFill>
              </a:rPr>
              <a:t>Làm</a:t>
            </a:r>
            <a:r>
              <a:rPr lang="en-US" sz="8000" b="1" i="0" u="none" strike="noStrike" cap="none" dirty="0">
                <a:solidFill>
                  <a:schemeClr val="lt1"/>
                </a:solidFill>
              </a:rPr>
              <a:t> </a:t>
            </a:r>
            <a:r>
              <a:rPr lang="en-US" sz="8000" b="1" i="0" u="none" strike="noStrike" cap="none" dirty="0" err="1">
                <a:solidFill>
                  <a:schemeClr val="lt1"/>
                </a:solidFill>
              </a:rPr>
              <a:t>Gì</a:t>
            </a:r>
            <a:r>
              <a:rPr lang="en-US" sz="8000" b="1" i="0" u="none" strike="noStrike" cap="none" dirty="0">
                <a:solidFill>
                  <a:schemeClr val="lt1"/>
                </a:solidFill>
              </a:rPr>
              <a:t> </a:t>
            </a:r>
            <a:r>
              <a:rPr lang="en-US" sz="7300" b="1" i="0" u="none" strike="noStrike" cap="none" dirty="0">
                <a:solidFill>
                  <a:schemeClr val="lt1"/>
                </a:solidFill>
              </a:rPr>
              <a:t>(chi </a:t>
            </a:r>
            <a:r>
              <a:rPr lang="en-US" sz="7300" b="1" i="0" u="none" strike="noStrike" cap="none" dirty="0" err="1">
                <a:solidFill>
                  <a:schemeClr val="lt1"/>
                </a:solidFill>
              </a:rPr>
              <a:t>phí</a:t>
            </a:r>
            <a:r>
              <a:rPr lang="en-US" sz="7300" b="1" i="0" u="none" strike="noStrike" cap="none" dirty="0">
                <a:solidFill>
                  <a:schemeClr val="lt1"/>
                </a:solidFill>
              </a:rPr>
              <a:t> </a:t>
            </a:r>
            <a:r>
              <a:rPr lang="en-US" sz="7300" b="1" i="0" u="none" strike="noStrike" cap="none" dirty="0" err="1">
                <a:solidFill>
                  <a:schemeClr val="lt1"/>
                </a:solidFill>
              </a:rPr>
              <a:t>cao</a:t>
            </a:r>
            <a:r>
              <a:rPr lang="en-US" sz="7300" b="1" i="0" u="none" strike="noStrike" cap="none" dirty="0">
                <a:solidFill>
                  <a:schemeClr val="lt1"/>
                </a:solidFill>
              </a:rPr>
              <a:t> </a:t>
            </a:r>
            <a:r>
              <a:rPr lang="en-US" sz="7300" b="1" i="0" u="none" strike="noStrike" cap="none" dirty="0" err="1">
                <a:solidFill>
                  <a:schemeClr val="lt1"/>
                </a:solidFill>
              </a:rPr>
              <a:t>hơn</a:t>
            </a:r>
            <a:r>
              <a:rPr lang="en-US" sz="7300" b="1" i="0" u="none" strike="noStrike" cap="none" dirty="0">
                <a:solidFill>
                  <a:schemeClr val="lt1"/>
                </a:solidFill>
              </a:rPr>
              <a:t>)</a:t>
            </a:r>
            <a:endParaRPr sz="7300" i="0" u="none" strike="noStrike" cap="none" dirty="0">
              <a:solidFill>
                <a:schemeClr val="lt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79ED75-4ECF-8ABA-CC05-7613676607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1976" y="969728"/>
            <a:ext cx="12094590" cy="566933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5"/>
          <p:cNvSpPr/>
          <p:nvPr/>
        </p:nvSpPr>
        <p:spPr>
          <a:xfrm>
            <a:off x="0" y="3082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4" name="Google Shape;254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9625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35"/>
          <p:cNvSpPr txBox="1"/>
          <p:nvPr/>
        </p:nvSpPr>
        <p:spPr>
          <a:xfrm>
            <a:off x="598714" y="0"/>
            <a:ext cx="10755086" cy="1189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>
                <a:solidFill>
                  <a:schemeClr val="lt1"/>
                </a:solidFill>
              </a:rPr>
              <a:t>GIỮ MÁT MẺ: Đi Đâu</a:t>
            </a:r>
            <a:endParaRPr sz="4400" i="0" u="none" strike="noStrike" cap="none">
              <a:solidFill>
                <a:schemeClr val="lt1"/>
              </a:solidFill>
            </a:endParaRPr>
          </a:p>
        </p:txBody>
      </p:sp>
      <p:sp>
        <p:nvSpPr>
          <p:cNvPr id="256" name="Google Shape;256;p35"/>
          <p:cNvSpPr txBox="1"/>
          <p:nvPr/>
        </p:nvSpPr>
        <p:spPr>
          <a:xfrm>
            <a:off x="598713" y="1189625"/>
            <a:ext cx="6398211" cy="56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 i="0" u="none" strike="noStrike" cap="none" dirty="0" err="1">
                <a:solidFill>
                  <a:srgbClr val="000000"/>
                </a:solidFill>
              </a:rPr>
              <a:t>Nếu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có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thể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,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hãy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đến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nơi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có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điều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hòa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:</a:t>
            </a:r>
            <a:endParaRPr sz="1400" i="0" u="none" strike="noStrike" cap="none" dirty="0">
              <a:solidFill>
                <a:srgbClr val="000000"/>
              </a:solidFill>
            </a:endParaRPr>
          </a:p>
          <a:p>
            <a:pPr marL="932686" lvl="2" indent="-475488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ts val="1800"/>
            </a:pPr>
            <a:r>
              <a:rPr lang="en-US" sz="2400" i="0" u="none" strike="noStrike" cap="none" dirty="0">
                <a:solidFill>
                  <a:schemeClr val="dk1"/>
                </a:solidFill>
              </a:rPr>
              <a:t>—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Trung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tâm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làm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mát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và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những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nơi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công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cộng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khác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,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như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trung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tâm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mua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sắm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,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thư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viện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,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quán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cà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phê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,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và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hồ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bơi</a:t>
            </a:r>
            <a:endParaRPr sz="2400" i="0" u="none" strike="noStrike" cap="none" dirty="0">
              <a:solidFill>
                <a:schemeClr val="dk1"/>
              </a:solidFill>
            </a:endParaRPr>
          </a:p>
          <a:p>
            <a:pPr marL="475487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 i="0" u="none" strike="noStrike" cap="none" dirty="0" err="1">
                <a:solidFill>
                  <a:srgbClr val="000000"/>
                </a:solidFill>
              </a:rPr>
              <a:t>Nếu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bạn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phải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ở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ngoài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trời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:</a:t>
            </a:r>
            <a:endParaRPr sz="1400" i="0" u="none" strike="noStrike" cap="none" dirty="0">
              <a:solidFill>
                <a:srgbClr val="000000"/>
              </a:solidFill>
            </a:endParaRPr>
          </a:p>
          <a:p>
            <a:pPr marL="914400" marR="0" lvl="1" indent="-47548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400" i="0" u="none" strike="noStrike" cap="none" dirty="0">
                <a:solidFill>
                  <a:schemeClr val="dk1"/>
                </a:solidFill>
              </a:rPr>
              <a:t>—  Di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chuyển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vào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bóng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râm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nếu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có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thể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(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kể</a:t>
            </a:r>
            <a:r>
              <a:rPr lang="en-US" sz="2400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cả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lúc</a:t>
            </a:r>
            <a:r>
              <a:rPr lang="en-US" sz="2400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bãi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biển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!)</a:t>
            </a:r>
            <a:endParaRPr sz="2400" i="0" u="none" strike="noStrike" cap="none" dirty="0">
              <a:solidFill>
                <a:schemeClr val="dk1"/>
              </a:solidFill>
            </a:endParaRPr>
          </a:p>
          <a:p>
            <a:pPr marL="914400" marR="0" lvl="1" indent="-47548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400" i="0" u="none" strike="noStrike" cap="none" dirty="0">
                <a:solidFill>
                  <a:schemeClr val="dk1"/>
                </a:solidFill>
              </a:rPr>
              <a:t>— 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Tăng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tốc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bản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thân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và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nghỉ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giải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lao</a:t>
            </a:r>
            <a:endParaRPr sz="2400" i="0" u="none" strike="noStrike" cap="none" dirty="0">
              <a:solidFill>
                <a:schemeClr val="dk1"/>
              </a:solidFill>
            </a:endParaRPr>
          </a:p>
          <a:p>
            <a:pPr marL="914400" marR="0" lvl="1" indent="-47548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400" i="0" u="none" strike="noStrike" cap="none" dirty="0">
                <a:solidFill>
                  <a:schemeClr val="dk1"/>
                </a:solidFill>
              </a:rPr>
              <a:t>— 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Biết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rằng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một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đứa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trẻ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trong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xe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đẩy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có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thể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dễ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dàn</a:t>
            </a:r>
            <a:r>
              <a:rPr lang="en-US" sz="2400" dirty="0" err="1">
                <a:solidFill>
                  <a:schemeClr val="dk1"/>
                </a:solidFill>
              </a:rPr>
              <a:t>g</a:t>
            </a:r>
            <a:r>
              <a:rPr lang="en-US" sz="2400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làm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nóng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Arial" panose="020B0604020202020204" pitchFamily="34" charset="0"/>
                <a:ea typeface="Gill Sans"/>
                <a:cs typeface="Arial" panose="020B0604020202020204" pitchFamily="34" charset="0"/>
                <a:sym typeface="Gill Sans"/>
              </a:rPr>
              <a:t>s</a:t>
            </a:r>
            <a:endParaRPr sz="2400" u="none" strike="noStrike" cap="none" dirty="0">
              <a:solidFill>
                <a:schemeClr val="dk1"/>
              </a:solidFill>
              <a:latin typeface="Arial" panose="020B0604020202020204" pitchFamily="34" charset="0"/>
              <a:ea typeface="Gill Sans"/>
              <a:cs typeface="Arial" panose="020B0604020202020204" pitchFamily="34" charset="0"/>
              <a:sym typeface="Gill San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36"/>
          <p:cNvSpPr txBox="1">
            <a:spLocks noGrp="1"/>
          </p:cNvSpPr>
          <p:nvPr>
            <p:ph type="title"/>
          </p:nvPr>
        </p:nvSpPr>
        <p:spPr>
          <a:xfrm>
            <a:off x="0" y="1193935"/>
            <a:ext cx="4153546" cy="446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HOẠT ĐỘNG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36"/>
          <p:cNvSpPr txBox="1">
            <a:spLocks noGrp="1"/>
          </p:cNvSpPr>
          <p:nvPr>
            <p:ph type="body" idx="1"/>
          </p:nvPr>
        </p:nvSpPr>
        <p:spPr>
          <a:xfrm>
            <a:off x="4309425" y="342900"/>
            <a:ext cx="7882500" cy="619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b="1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trung</a:t>
            </a:r>
            <a:r>
              <a:rPr lang="en-US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tâm</a:t>
            </a:r>
            <a:r>
              <a:rPr lang="en-US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làm</a:t>
            </a:r>
            <a:r>
              <a:rPr lang="en-US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mát</a:t>
            </a:r>
            <a:r>
              <a:rPr lang="en-US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trong</a:t>
            </a:r>
            <a:r>
              <a:rPr lang="en-US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khu</a:t>
            </a:r>
            <a:r>
              <a:rPr lang="en-US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phố</a:t>
            </a:r>
            <a:r>
              <a:rPr lang="en-US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lang="en-US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bạn</a:t>
            </a:r>
            <a:r>
              <a:rPr lang="en-US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  <a:r>
              <a:rPr lang="en-US" b="1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Hãy</a:t>
            </a:r>
            <a:r>
              <a:rPr lang="en-US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cùng</a:t>
            </a:r>
            <a:r>
              <a:rPr lang="en-US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tìm</a:t>
            </a:r>
            <a:r>
              <a:rPr lang="en-US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hiểu</a:t>
            </a:r>
            <a:r>
              <a:rPr lang="en-US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lnSpc>
                <a:spcPct val="90000"/>
              </a:lnSpc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Tìm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một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đối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tác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chia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thành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nhóm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nhỏ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với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người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điện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thoại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thông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minh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3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lnSpc>
                <a:spcPct val="90000"/>
              </a:lnSpc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Truy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cập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trang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web “Cool Zones”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San Diego: </a:t>
            </a:r>
            <a:r>
              <a:rPr lang="en-US" sz="1800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https://</a:t>
            </a:r>
            <a:r>
              <a:rPr lang="en-US" sz="1800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www.sandiegocounty.gov</a:t>
            </a:r>
            <a:r>
              <a:rPr lang="en-US" sz="1800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sz="1800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hhsa</a:t>
            </a:r>
            <a:r>
              <a:rPr lang="en-US" sz="1800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/programs/ais/</a:t>
            </a:r>
            <a:r>
              <a:rPr lang="en-US" sz="1800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cool_zones</a:t>
            </a:r>
            <a:r>
              <a:rPr lang="en-US" sz="1800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endParaRPr sz="1800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lnSpc>
                <a:spcPct val="90000"/>
              </a:lnSpc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Nhấp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vào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liên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kết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đến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bản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đồ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tương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tác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để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tìm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trung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tâm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làm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mát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“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Khu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vực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làm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mát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”)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gần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khu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phố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bạn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nhất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3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lnSpc>
                <a:spcPct val="90000"/>
              </a:lnSpc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Bàn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luận</a:t>
            </a:r>
            <a:r>
              <a:rPr lang="en-US" sz="2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</a:p>
          <a:p>
            <a:pPr marL="530352" lvl="0" indent="-53035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—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Trung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tâm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làm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mát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gần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nhất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cách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khu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phố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530352" lvl="0" indent="-53035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bạn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bao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xa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?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530352" lvl="0" indent="-53035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—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Nó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sẽ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dễ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dàng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khó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khăn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như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thế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nào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đối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với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những</a:t>
            </a:r>
            <a:endParaRPr sz="2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30352" lvl="0" indent="-53035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          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người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trong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khu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vực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lân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cận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để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đạt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được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điều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đó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?</a:t>
            </a:r>
            <a:endParaRPr lang="en-US" sz="2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30352" lvl="0" indent="-53035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—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Bạn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nghĩ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rằng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bạn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sẽ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đến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đó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chia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sẻ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</a:p>
          <a:p>
            <a:pPr marL="530352" lvl="0" indent="-53035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    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điều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này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thông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tin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với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người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khác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tại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530352" lvl="0" indent="-53035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tại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không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)?</a:t>
            </a:r>
            <a:endParaRPr sz="2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2600" dirty="0">
              <a:solidFill>
                <a:srgbClr val="000000"/>
              </a:solidFill>
              <a:latin typeface="Arial" panose="020B0604020202020204" pitchFamily="34" charset="0"/>
              <a:ea typeface="Gill Sans"/>
              <a:cs typeface="Arial" panose="020B0604020202020204" pitchFamily="34" charset="0"/>
              <a:sym typeface="Gill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526" y="1103158"/>
            <a:ext cx="12201525" cy="6863358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"/>
          <p:cNvSpPr txBox="1">
            <a:spLocks noGrp="1"/>
          </p:cNvSpPr>
          <p:nvPr>
            <p:ph type="body" idx="1"/>
          </p:nvPr>
        </p:nvSpPr>
        <p:spPr>
          <a:xfrm>
            <a:off x="838200" y="1204750"/>
            <a:ext cx="8322000" cy="56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>
                <a:latin typeface="Arial"/>
                <a:ea typeface="Arial"/>
                <a:cs typeface="Arial"/>
                <a:sym typeface="Arial"/>
              </a:rPr>
              <a:t>Để tìm hiểu ba chìa khóa để ngăn ngừa các bệnh do nhiệt: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514350" lvl="1" indent="-5143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C4161C"/>
              </a:buClr>
              <a:buSzPts val="3200"/>
              <a:buAutoNum type="arabicPeriod"/>
            </a:pPr>
            <a:r>
              <a:rPr lang="en-US" sz="3200">
                <a:latin typeface="Arial"/>
                <a:ea typeface="Arial"/>
                <a:cs typeface="Arial"/>
                <a:sym typeface="Arial"/>
              </a:rPr>
              <a:t>Cập nhật thông tin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514350" lvl="1" indent="-5143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C4161C"/>
              </a:buClr>
              <a:buSzPts val="3200"/>
              <a:buAutoNum type="arabicPeriod"/>
            </a:pPr>
            <a:r>
              <a:rPr lang="en-US" sz="3200">
                <a:latin typeface="Arial"/>
                <a:ea typeface="Arial"/>
                <a:cs typeface="Arial"/>
                <a:sym typeface="Arial"/>
              </a:rPr>
              <a:t>Giữ nước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514350" lvl="1" indent="-5143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C4161C"/>
              </a:buClr>
              <a:buSzPts val="3200"/>
              <a:buAutoNum type="arabicPeriod"/>
            </a:pPr>
            <a:r>
              <a:rPr lang="en-US" sz="3200">
                <a:latin typeface="Arial"/>
                <a:ea typeface="Arial"/>
                <a:cs typeface="Arial"/>
                <a:sym typeface="Arial"/>
              </a:rPr>
              <a:t>Giữ mát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347472" lvl="1" indent="-347472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347472" lvl="1" indent="-347472" algn="l" rtl="0">
              <a:lnSpc>
                <a:spcPct val="90000"/>
              </a:lnSpc>
              <a:spcBef>
                <a:spcPts val="800"/>
              </a:spcBef>
              <a:spcAft>
                <a:spcPts val="400"/>
              </a:spcAft>
              <a:buClr>
                <a:schemeClr val="dk1"/>
              </a:buClr>
              <a:buSzPts val="24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C4161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"/>
          <p:cNvSpPr txBox="1">
            <a:spLocks noGrp="1"/>
          </p:cNvSpPr>
          <p:nvPr>
            <p:ph type="title"/>
          </p:nvPr>
        </p:nvSpPr>
        <p:spPr>
          <a:xfrm>
            <a:off x="1620982" y="0"/>
            <a:ext cx="9732818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MỤC TIÊU</a:t>
            </a:r>
            <a:endParaRPr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" name="Google Shape;96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377112"/>
            <a:ext cx="1875598" cy="1875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6543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7"/>
          <p:cNvSpPr/>
          <p:nvPr/>
        </p:nvSpPr>
        <p:spPr>
          <a:xfrm>
            <a:off x="0" y="3082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37"/>
          <p:cNvSpPr txBox="1"/>
          <p:nvPr/>
        </p:nvSpPr>
        <p:spPr>
          <a:xfrm>
            <a:off x="587829" y="0"/>
            <a:ext cx="10765971" cy="1189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chemeClr val="lt1"/>
                </a:solidFill>
              </a:rPr>
              <a:t>GIỮ MÁT MẺ: </a:t>
            </a:r>
            <a:r>
              <a:rPr lang="en-US" sz="4400" b="1" i="0" u="none" strike="noStrike" cap="none" dirty="0" err="1">
                <a:solidFill>
                  <a:schemeClr val="lt1"/>
                </a:solidFill>
              </a:rPr>
              <a:t>Đến</a:t>
            </a:r>
            <a:r>
              <a:rPr lang="en-US" sz="4400" b="1" i="0" u="none" strike="noStrike" cap="none" dirty="0">
                <a:solidFill>
                  <a:schemeClr val="lt1"/>
                </a:solidFill>
              </a:rPr>
              <a:t> </a:t>
            </a:r>
            <a:r>
              <a:rPr lang="en-US" sz="4400" b="1" i="0" u="none" strike="noStrike" cap="none" dirty="0" err="1">
                <a:solidFill>
                  <a:schemeClr val="lt1"/>
                </a:solidFill>
              </a:rPr>
              <a:t>đó</a:t>
            </a:r>
            <a:r>
              <a:rPr lang="en-US" sz="4400" b="1" i="0" u="none" strike="noStrike" cap="none" dirty="0">
                <a:solidFill>
                  <a:schemeClr val="lt1"/>
                </a:solidFill>
              </a:rPr>
              <a:t> </a:t>
            </a:r>
            <a:r>
              <a:rPr lang="en-US" sz="4400" b="1" i="0" u="none" strike="noStrike" cap="none" dirty="0" err="1">
                <a:solidFill>
                  <a:schemeClr val="lt1"/>
                </a:solidFill>
              </a:rPr>
              <a:t>bằng</a:t>
            </a:r>
            <a:r>
              <a:rPr lang="en-US" sz="4400" b="1" i="0" u="none" strike="noStrike" cap="none" dirty="0">
                <a:solidFill>
                  <a:schemeClr val="lt1"/>
                </a:solidFill>
              </a:rPr>
              <a:t> </a:t>
            </a:r>
            <a:r>
              <a:rPr lang="en-US" sz="4400" b="1" i="0" u="none" strike="noStrike" cap="none" dirty="0" err="1">
                <a:solidFill>
                  <a:schemeClr val="lt1"/>
                </a:solidFill>
              </a:rPr>
              <a:t>cách</a:t>
            </a:r>
            <a:r>
              <a:rPr lang="en-US" sz="4400" b="1" i="0" u="none" strike="noStrike" cap="none" dirty="0">
                <a:solidFill>
                  <a:schemeClr val="lt1"/>
                </a:solidFill>
              </a:rPr>
              <a:t> </a:t>
            </a:r>
            <a:r>
              <a:rPr lang="en-US" sz="4400" b="1" i="0" u="none" strike="noStrike" cap="none" dirty="0" err="1">
                <a:solidFill>
                  <a:schemeClr val="lt1"/>
                </a:solidFill>
              </a:rPr>
              <a:t>nào</a:t>
            </a:r>
            <a:endParaRPr sz="4400" i="0" u="none" strike="noStrike" cap="none" dirty="0">
              <a:solidFill>
                <a:schemeClr val="lt1"/>
              </a:solidFill>
            </a:endParaRPr>
          </a:p>
        </p:txBody>
      </p:sp>
      <p:sp>
        <p:nvSpPr>
          <p:cNvPr id="271" name="Google Shape;271;p37"/>
          <p:cNvSpPr txBox="1"/>
          <p:nvPr/>
        </p:nvSpPr>
        <p:spPr>
          <a:xfrm>
            <a:off x="587828" y="1307600"/>
            <a:ext cx="7413171" cy="54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 i="0" u="none" strike="noStrike" cap="none" dirty="0" err="1">
                <a:solidFill>
                  <a:srgbClr val="000000"/>
                </a:solidFill>
              </a:rPr>
              <a:t>Nếu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bạn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đi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du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lịch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bằng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xe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:</a:t>
            </a:r>
            <a:endParaRPr sz="1400" i="0" u="none" strike="noStrike" cap="none" dirty="0">
              <a:solidFill>
                <a:srgbClr val="000000"/>
              </a:solidFill>
            </a:endParaRPr>
          </a:p>
          <a:p>
            <a:pPr marL="484632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400" i="0" u="none" strike="noStrike" cap="none" dirty="0">
                <a:solidFill>
                  <a:schemeClr val="dk1"/>
                </a:solidFill>
              </a:rPr>
              <a:t>—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Giảm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thiểu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thời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gian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ngồi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trong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ô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tô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nóng</a:t>
            </a:r>
            <a:endParaRPr sz="2400" i="0" u="none" strike="noStrike" cap="none" dirty="0">
              <a:solidFill>
                <a:schemeClr val="dk1"/>
              </a:solidFill>
            </a:endParaRPr>
          </a:p>
          <a:p>
            <a:pPr marL="484632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400" i="0" u="none" strike="noStrike" cap="none" dirty="0">
                <a:solidFill>
                  <a:schemeClr val="dk1"/>
                </a:solidFill>
              </a:rPr>
              <a:t>     (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đặt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một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khăn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trên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ghế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để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tránh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bị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bỏng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)</a:t>
            </a:r>
            <a:endParaRPr sz="2400" i="0" u="none" strike="noStrike" cap="none" dirty="0">
              <a:solidFill>
                <a:schemeClr val="dk1"/>
              </a:solidFill>
            </a:endParaRPr>
          </a:p>
          <a:p>
            <a:pPr marL="484632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400" i="0" u="none" strike="noStrike" cap="none" dirty="0">
                <a:solidFill>
                  <a:schemeClr val="dk1"/>
                </a:solidFill>
              </a:rPr>
              <a:t>—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Không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để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trẻ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em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hoặc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vật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nuôi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trong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xe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hơi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endParaRPr sz="2400" i="0" u="none" strike="noStrike" cap="none" dirty="0">
              <a:solidFill>
                <a:schemeClr val="dk1"/>
              </a:solidFill>
            </a:endParaRPr>
          </a:p>
          <a:p>
            <a:pPr marL="484632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400" i="0" u="none" strike="noStrike" cap="none" dirty="0">
                <a:solidFill>
                  <a:schemeClr val="dk1"/>
                </a:solidFill>
              </a:rPr>
              <a:t>    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nóng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(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nhớ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kiểm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tra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ghế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sau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!)</a:t>
            </a:r>
            <a:endParaRPr sz="2400" i="0" u="none" strike="noStrike" cap="none" dirty="0">
              <a:solidFill>
                <a:schemeClr val="dk1"/>
              </a:solidFill>
            </a:endParaRPr>
          </a:p>
          <a:p>
            <a:pPr marL="484632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400" i="0" u="none" strike="noStrike" cap="none" dirty="0">
                <a:solidFill>
                  <a:schemeClr val="dk1"/>
                </a:solidFill>
              </a:rPr>
              <a:t>—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Sử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dụng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tấm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che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nắng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ở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cửa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sổ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khi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đỗ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xe</a:t>
            </a:r>
            <a:endParaRPr sz="2400" dirty="0">
              <a:solidFill>
                <a:schemeClr val="dk1"/>
              </a:solidFill>
            </a:endParaRPr>
          </a:p>
          <a:p>
            <a: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 i="0" u="none" strike="noStrike" cap="none" dirty="0" err="1">
                <a:solidFill>
                  <a:srgbClr val="000000"/>
                </a:solidFill>
              </a:rPr>
              <a:t>Nếu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bạn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sử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dụng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phương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tiện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giao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thông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công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cộng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:</a:t>
            </a:r>
            <a:endParaRPr sz="1400" i="0" u="none" strike="noStrike" cap="none" dirty="0">
              <a:solidFill>
                <a:srgbClr val="000000"/>
              </a:solidFill>
            </a:endParaRPr>
          </a:p>
          <a:p>
            <a:pPr marL="475487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400" i="0" u="none" strike="noStrike" cap="none" dirty="0">
                <a:solidFill>
                  <a:srgbClr val="000000"/>
                </a:solidFill>
              </a:rPr>
              <a:t>—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Tìm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một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con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đường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râm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mát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đến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trạm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xe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buýt</a:t>
            </a:r>
            <a:endParaRPr sz="2400" i="0" u="none" strike="noStrike" cap="none" dirty="0">
              <a:solidFill>
                <a:srgbClr val="000000"/>
              </a:solidFill>
            </a:endParaRPr>
          </a:p>
          <a:p>
            <a:pPr marL="475487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400" i="0" u="none" strike="noStrike" cap="none" dirty="0">
                <a:solidFill>
                  <a:srgbClr val="000000"/>
                </a:solidFill>
              </a:rPr>
              <a:t>—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Cân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nhắc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sử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dụng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ô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để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che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nắng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hoặc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quạt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   	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cầm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tay</a:t>
            </a:r>
            <a:endParaRPr sz="2400" i="0" u="none" strike="noStrike" cap="none" dirty="0">
              <a:solidFill>
                <a:srgbClr val="000000"/>
              </a:solidFill>
            </a:endParaRPr>
          </a:p>
          <a:p>
            <a:pPr marL="475487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400" i="0" u="none" strike="noStrike" cap="none" dirty="0">
                <a:solidFill>
                  <a:srgbClr val="000000"/>
                </a:solidFill>
              </a:rPr>
              <a:t>—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Nhớ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mang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thêm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nước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(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nhiều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hơn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bạn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cần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!)</a:t>
            </a:r>
            <a:endParaRPr sz="2400" i="0" u="none" strike="noStrike" cap="none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95970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38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38"/>
          <p:cNvSpPr txBox="1"/>
          <p:nvPr/>
        </p:nvSpPr>
        <p:spPr>
          <a:xfrm>
            <a:off x="527901" y="0"/>
            <a:ext cx="11906149" cy="11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300" b="1" i="0" u="none" strike="noStrike" cap="none" dirty="0">
                <a:solidFill>
                  <a:schemeClr val="lt1"/>
                </a:solidFill>
              </a:rPr>
              <a:t>CHĂM SÓC NGƯỜI KHÁC NHƯ THẾ NÀO?</a:t>
            </a:r>
            <a:endParaRPr sz="4300" i="0" u="none" strike="noStrike" cap="none" dirty="0">
              <a:solidFill>
                <a:schemeClr val="lt1"/>
              </a:solidFill>
            </a:endParaRPr>
          </a:p>
        </p:txBody>
      </p:sp>
      <p:sp>
        <p:nvSpPr>
          <p:cNvPr id="280" name="Google Shape;280;p38"/>
          <p:cNvSpPr txBox="1"/>
          <p:nvPr/>
        </p:nvSpPr>
        <p:spPr>
          <a:xfrm>
            <a:off x="527901" y="1624662"/>
            <a:ext cx="7875870" cy="5139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i="0" u="none" strike="noStrike" cap="none" dirty="0">
                <a:solidFill>
                  <a:srgbClr val="000000"/>
                </a:solidFill>
              </a:rPr>
              <a:t>Chia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sẻ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những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gì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bạn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biết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!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Truyền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miệng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là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một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cách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tuyệt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vời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để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truyền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bá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nhận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thức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về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phòng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chống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rủi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ro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do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nắng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nóng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và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các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khuyến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nghị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về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việc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cập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nhật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thông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tin,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đủ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nước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và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mát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mẻ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áp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dụng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cho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tất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cả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b="1" i="1" u="none" strike="noStrike" cap="none" dirty="0" err="1">
                <a:solidFill>
                  <a:srgbClr val="000000"/>
                </a:solidFill>
              </a:rPr>
              <a:t>mọi</a:t>
            </a:r>
            <a:r>
              <a:rPr lang="en-US" sz="2800" b="1" i="1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b="1" i="1" u="none" strike="noStrike" cap="none" dirty="0" err="1">
                <a:solidFill>
                  <a:srgbClr val="000000"/>
                </a:solidFill>
              </a:rPr>
              <a:t>người</a:t>
            </a:r>
            <a:r>
              <a:rPr lang="en-US" sz="2800" b="1" i="1" u="none" strike="noStrike" cap="none" dirty="0">
                <a:solidFill>
                  <a:srgbClr val="000000"/>
                </a:solidFill>
              </a:rPr>
              <a:t>.</a:t>
            </a:r>
            <a:endParaRPr sz="2800" b="1" i="1" u="none" strike="noStrike" cap="none" dirty="0">
              <a:solidFill>
                <a:srgbClr val="000000"/>
              </a:solidFill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sz="2800" i="0" u="none" strike="noStrike" cap="none" dirty="0" err="1">
                <a:solidFill>
                  <a:srgbClr val="000000"/>
                </a:solidFill>
              </a:rPr>
              <a:t>Kiểm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tra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hàng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xóm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và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những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người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thân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yêu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! Khi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thời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tiết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bên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ngoài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ấm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áp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,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hãy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gọi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điện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hoặc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ghé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qua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để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đảm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bảo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những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người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bạn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quan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tâm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được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cập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nhật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thông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tin,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đủ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nước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và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mát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mẻ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.</a:t>
            </a:r>
            <a:endParaRPr sz="2800" i="0" u="none" strike="noStrike" cap="none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6543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39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39"/>
          <p:cNvSpPr txBox="1"/>
          <p:nvPr/>
        </p:nvSpPr>
        <p:spPr>
          <a:xfrm>
            <a:off x="633275" y="0"/>
            <a:ext cx="11105700" cy="11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300" b="1" i="0" u="none" strike="noStrike" cap="none" dirty="0">
                <a:solidFill>
                  <a:schemeClr val="lt1"/>
                </a:solidFill>
              </a:rPr>
              <a:t>MẸO ĐỂ BẢO VỆ THÚ CƯNG CỦA BẠN</a:t>
            </a:r>
            <a:endParaRPr sz="4300" i="0" u="none" strike="noStrike" cap="none" dirty="0">
              <a:solidFill>
                <a:schemeClr val="lt1"/>
              </a:solidFill>
            </a:endParaRPr>
          </a:p>
        </p:txBody>
      </p:sp>
      <p:sp>
        <p:nvSpPr>
          <p:cNvPr id="288" name="Google Shape;288;p39"/>
          <p:cNvSpPr txBox="1"/>
          <p:nvPr/>
        </p:nvSpPr>
        <p:spPr>
          <a:xfrm>
            <a:off x="633275" y="1574648"/>
            <a:ext cx="9434551" cy="5262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400" b="1" i="0" u="none" strike="noStrike" cap="none" dirty="0" err="1">
                <a:solidFill>
                  <a:srgbClr val="C4161C"/>
                </a:solidFill>
              </a:rPr>
              <a:t>Chạm</a:t>
            </a:r>
            <a:r>
              <a:rPr lang="en-US" sz="2400" b="1" i="0" u="none" strike="noStrike" cap="none" dirty="0">
                <a:solidFill>
                  <a:srgbClr val="C4161C"/>
                </a:solidFill>
              </a:rPr>
              <a:t> </a:t>
            </a:r>
            <a:r>
              <a:rPr lang="en-US" sz="2400" b="1" i="0" u="none" strike="noStrike" cap="none" dirty="0" err="1">
                <a:solidFill>
                  <a:srgbClr val="C4161C"/>
                </a:solidFill>
              </a:rPr>
              <a:t>đất</a:t>
            </a:r>
            <a:r>
              <a:rPr lang="en-US" sz="2400" b="1" i="0" u="none" strike="noStrike" cap="none" dirty="0">
                <a:solidFill>
                  <a:srgbClr val="C4161C"/>
                </a:solidFill>
              </a:rPr>
              <a:t>: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nếu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nó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quá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nóng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so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với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bàn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tay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của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bạn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,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nó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quá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nóng</a:t>
            </a:r>
            <a:r>
              <a:rPr lang="en-US" sz="2400" dirty="0"/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cho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vật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nuôi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của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bạn</a:t>
            </a:r>
            <a:endParaRPr sz="2400" i="0" u="none" strike="noStrike" cap="none" dirty="0">
              <a:solidFill>
                <a:srgbClr val="000000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Hạn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 </a:t>
            </a: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chế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 </a:t>
            </a: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vận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 </a:t>
            </a: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động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: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đi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vào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buổi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sáng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hoặc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chiều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khi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trời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mát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hơn</a:t>
            </a:r>
            <a:endParaRPr sz="2400" i="0" u="none" strike="noStrike" cap="none" dirty="0">
              <a:solidFill>
                <a:srgbClr val="000000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Mang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 </a:t>
            </a: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theo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 </a:t>
            </a: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nước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: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đủ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cho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bạn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VÀ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thú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cưng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của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bạn</a:t>
            </a:r>
            <a:endParaRPr sz="2400" i="0" u="none" strike="noStrike" cap="none" dirty="0">
              <a:solidFill>
                <a:srgbClr val="000000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Giữ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 </a:t>
            </a: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cho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 </a:t>
            </a: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chúng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 </a:t>
            </a: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mát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 </a:t>
            </a: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mẻ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: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trong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nhà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(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ví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dụ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: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sử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dụng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áo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làm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mát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)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và</a:t>
            </a:r>
            <a:r>
              <a:rPr lang="en-US" sz="2400" dirty="0"/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ngoài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trời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(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ví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dụ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: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cung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cấp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bóng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râm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)</a:t>
            </a:r>
            <a:endParaRPr sz="2400" i="0" u="none" strike="noStrike" cap="none" dirty="0">
              <a:solidFill>
                <a:srgbClr val="000000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Hãy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 </a:t>
            </a: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thận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 </a:t>
            </a: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trọng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: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chó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lớn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tuổi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và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thừa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cân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có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thể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bị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quá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nóng</a:t>
            </a:r>
            <a:r>
              <a:rPr lang="en-US" sz="2400" dirty="0"/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nhanh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hơn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nữa</a:t>
            </a:r>
            <a:endParaRPr sz="2400" i="0" u="none" strike="noStrike" cap="none" dirty="0">
              <a:solidFill>
                <a:srgbClr val="000000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Lưu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 </a:t>
            </a: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ý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: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độ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ẩm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cũng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ảnh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hưởng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đến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vật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nuôi</a:t>
            </a:r>
            <a:endParaRPr sz="2400" i="0" u="none" strike="noStrike" cap="none" dirty="0">
              <a:solidFill>
                <a:srgbClr val="000000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Hãy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 </a:t>
            </a: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chuẩn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 </a:t>
            </a: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bị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 </a:t>
            </a: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sẵn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 </a:t>
            </a: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sàng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: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có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kế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hoạch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làm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mát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cho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chú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chó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của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bạn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khi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mất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điện</a:t>
            </a:r>
            <a:endParaRPr sz="2400" i="0" u="none" strike="noStrike" cap="none" dirty="0">
              <a:solidFill>
                <a:srgbClr val="000000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Hãy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 </a:t>
            </a: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nhớ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 </a:t>
            </a: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rằng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: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không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bao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giờ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để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vật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nuôi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của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bạn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trong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xe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-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đập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vỡ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cửa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sổ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không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giúp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được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gì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vào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một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ngày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nắng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nóng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!</a:t>
            </a:r>
            <a:endParaRPr sz="2400" i="0" u="none" strike="noStrike" cap="none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i="0" u="none" strike="noStrike" cap="none" dirty="0">
                <a:solidFill>
                  <a:srgbClr val="000000"/>
                </a:solidFill>
              </a:rPr>
              <a:t>     </a:t>
            </a:r>
            <a:endParaRPr sz="1400" i="0" u="none" strike="noStrike" cap="none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675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10"/>
          <p:cNvSpPr txBox="1"/>
          <p:nvPr/>
        </p:nvSpPr>
        <p:spPr>
          <a:xfrm>
            <a:off x="5220275" y="712334"/>
            <a:ext cx="6384775" cy="62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i="0" u="none" strike="noStrike" cap="none" dirty="0" err="1">
                <a:solidFill>
                  <a:schemeClr val="dk1"/>
                </a:solidFill>
              </a:rPr>
              <a:t>Có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3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chìa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khóa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để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ngăn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ngừa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các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bệnh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 do </a:t>
            </a:r>
            <a:r>
              <a:rPr lang="en-US" sz="2800" i="0" u="none" strike="noStrike" cap="none" dirty="0" err="1">
                <a:solidFill>
                  <a:schemeClr val="dk1"/>
                </a:solidFill>
              </a:rPr>
              <a:t>nhiệt</a:t>
            </a:r>
            <a:r>
              <a:rPr lang="en-US" sz="2800" i="0" u="none" strike="noStrike" cap="none" dirty="0">
                <a:solidFill>
                  <a:schemeClr val="dk1"/>
                </a:solidFill>
              </a:rPr>
              <a:t>:</a:t>
            </a:r>
            <a:endParaRPr sz="2800" i="0" u="none" strike="noStrike" cap="none" dirty="0">
              <a:solidFill>
                <a:srgbClr val="000000"/>
              </a:solidFill>
            </a:endParaRPr>
          </a:p>
          <a:p>
            <a: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ill Sans"/>
              <a:buChar char="•"/>
            </a:pP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Cập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 </a:t>
            </a: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nhật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 </a:t>
            </a: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thông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 tin: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NWS (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trang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web &amp;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phương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tiện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truyền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thông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xã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hội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),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cảnh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báo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khẩn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cấp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,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ứng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dụng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khẩn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cấp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,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phương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tiện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truyền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thông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địa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phương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và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kết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nối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với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những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người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khác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/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truyền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miệng</a:t>
            </a:r>
            <a:endParaRPr sz="2400" i="0" u="none" strike="noStrike" cap="none" dirty="0">
              <a:solidFill>
                <a:schemeClr val="dk1"/>
              </a:solidFill>
            </a:endParaRPr>
          </a:p>
          <a:p>
            <a: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Giữ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 </a:t>
            </a: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nước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: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Chỉ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nước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và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đồ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uống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thể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thao</a:t>
            </a:r>
            <a:endParaRPr sz="2400" i="0" u="none" strike="noStrike" cap="none" dirty="0">
              <a:solidFill>
                <a:schemeClr val="dk1"/>
              </a:solidFill>
            </a:endParaRPr>
          </a:p>
          <a:p>
            <a: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Giữ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 </a:t>
            </a: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bình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 </a:t>
            </a:r>
            <a:r>
              <a:rPr lang="en-US" sz="2400" b="1" i="0" u="none" strike="noStrike" cap="none" dirty="0" err="1">
                <a:solidFill>
                  <a:srgbClr val="C00000"/>
                </a:solidFill>
              </a:rPr>
              <a:t>tĩnh</a:t>
            </a:r>
            <a:r>
              <a:rPr lang="en-US" sz="2400" b="1" i="0" u="none" strike="noStrike" cap="none" dirty="0">
                <a:solidFill>
                  <a:srgbClr val="C00000"/>
                </a:solidFill>
              </a:rPr>
              <a:t>: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Mặc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gì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,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làm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gì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,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đi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đâu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và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đến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đó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bằng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cách</a:t>
            </a:r>
            <a:r>
              <a:rPr lang="en-US" sz="240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chemeClr val="dk1"/>
                </a:solidFill>
              </a:rPr>
              <a:t>nào</a:t>
            </a:r>
            <a:endParaRPr sz="2400" i="0" u="none" strike="noStrike" cap="none" dirty="0">
              <a:solidFill>
                <a:schemeClr val="dk1"/>
              </a:solidFill>
            </a:endParaRPr>
          </a:p>
          <a:p>
            <a:pPr marL="4572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11430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800" i="0" u="none" strike="noStrike" cap="none" dirty="0" err="1">
                <a:solidFill>
                  <a:srgbClr val="000000"/>
                </a:solidFill>
              </a:rPr>
              <a:t>Hãy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nhớ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rằng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vào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những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ngày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nắng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nóng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,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việc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chăm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sóc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người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khác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và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vật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nuôi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cũng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rất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quan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trọng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.</a:t>
            </a:r>
            <a:endParaRPr sz="2800" i="0" u="none" strike="noStrike" cap="none" dirty="0">
              <a:solidFill>
                <a:srgbClr val="000000"/>
              </a:solidFill>
            </a:endParaRPr>
          </a:p>
          <a:p>
            <a:pPr marL="457200" marR="0" lvl="0" indent="-279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</a:pPr>
            <a:endParaRPr sz="2800" u="none" strike="noStrike" cap="none" dirty="0">
              <a:solidFill>
                <a:schemeClr val="dk1"/>
              </a:solidFill>
              <a:latin typeface="Arial" panose="020B0604020202020204" pitchFamily="34" charset="0"/>
              <a:ea typeface="Gill Sans"/>
              <a:cs typeface="Arial" panose="020B0604020202020204" pitchFamily="34" charset="0"/>
              <a:sym typeface="Gill Sans"/>
            </a:endParaRPr>
          </a:p>
        </p:txBody>
      </p:sp>
      <p:sp>
        <p:nvSpPr>
          <p:cNvPr id="296" name="Google Shape;296;p10"/>
          <p:cNvSpPr txBox="1"/>
          <p:nvPr/>
        </p:nvSpPr>
        <p:spPr>
          <a:xfrm>
            <a:off x="586950" y="1396675"/>
            <a:ext cx="4417500" cy="40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4400" u="none" strike="noStrike" cap="none" dirty="0">
                <a:solidFill>
                  <a:srgbClr val="FFFFFF"/>
                </a:solidFill>
                <a:latin typeface="Arial" panose="020B0604020202020204" pitchFamily="34" charset="0"/>
                <a:ea typeface="Gill Sans"/>
                <a:cs typeface="Arial" panose="020B0604020202020204" pitchFamily="34" charset="0"/>
                <a:sym typeface="Gill Sans"/>
              </a:rPr>
              <a:t>      </a:t>
            </a:r>
            <a:r>
              <a:rPr lang="en-US" sz="4400" b="1" i="0" u="none" strike="noStrike" cap="none" dirty="0">
                <a:solidFill>
                  <a:srgbClr val="FFFFFF"/>
                </a:solidFill>
              </a:rPr>
              <a:t>TÓM TẮT</a:t>
            </a:r>
            <a:endParaRPr sz="4400" b="1" i="0" u="none" strike="noStrike" cap="none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0"/>
          <p:cNvSpPr txBox="1"/>
          <p:nvPr/>
        </p:nvSpPr>
        <p:spPr>
          <a:xfrm>
            <a:off x="556180" y="3584769"/>
            <a:ext cx="1103615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i="0" u="none" strike="noStrike" cap="none" dirty="0" err="1">
                <a:solidFill>
                  <a:srgbClr val="000000"/>
                </a:solidFill>
              </a:rPr>
              <a:t>Văn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bản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của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bạn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ở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đây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...</a:t>
            </a:r>
            <a:endParaRPr sz="1400" i="0" u="none" strike="noStrike" cap="none" dirty="0">
              <a:solidFill>
                <a:srgbClr val="000000"/>
              </a:solidFill>
            </a:endParaRPr>
          </a:p>
        </p:txBody>
      </p:sp>
      <p:sp>
        <p:nvSpPr>
          <p:cNvPr id="302" name="Google Shape;302;p40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40"/>
          <p:cNvSpPr txBox="1"/>
          <p:nvPr/>
        </p:nvSpPr>
        <p:spPr>
          <a:xfrm>
            <a:off x="556180" y="62958"/>
            <a:ext cx="11483419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chemeClr val="lt1"/>
                </a:solidFill>
              </a:rPr>
              <a:t>VĂN BẢN CỦA BẠN </a:t>
            </a:r>
            <a:r>
              <a:rPr lang="en-US" sz="4400" b="1" i="0" u="none" strike="noStrike" cap="none" dirty="0" err="1">
                <a:solidFill>
                  <a:schemeClr val="lt1"/>
                </a:solidFill>
              </a:rPr>
              <a:t>Ở</a:t>
            </a:r>
            <a:r>
              <a:rPr lang="en-US" sz="4400" b="1" i="0" u="none" strike="noStrike" cap="none" dirty="0">
                <a:solidFill>
                  <a:schemeClr val="lt1"/>
                </a:solidFill>
              </a:rPr>
              <a:t> ĐÂY</a:t>
            </a:r>
            <a:endParaRPr sz="4400" i="0" u="none" strike="noStrike" cap="none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1"/>
          <p:cNvSpPr txBox="1"/>
          <p:nvPr/>
        </p:nvSpPr>
        <p:spPr>
          <a:xfrm>
            <a:off x="537328" y="3584769"/>
            <a:ext cx="11055002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dirty="0" err="1">
                <a:solidFill>
                  <a:schemeClr val="dk1"/>
                </a:solidFill>
              </a:rPr>
              <a:t>Văn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bản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của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bạn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ở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đây</a:t>
            </a:r>
            <a:r>
              <a:rPr lang="en-US" sz="2800" dirty="0">
                <a:solidFill>
                  <a:schemeClr val="dk1"/>
                </a:solidFill>
              </a:rPr>
              <a:t> ...</a:t>
            </a:r>
            <a:endParaRPr sz="2800" dirty="0">
              <a:latin typeface="Arial" panose="020B0604020202020204" pitchFamily="34" charset="0"/>
              <a:ea typeface="Gill Sans"/>
              <a:cs typeface="Arial" panose="020B0604020202020204" pitchFamily="34" charset="0"/>
              <a:sym typeface="Gill Sans"/>
            </a:endParaRPr>
          </a:p>
        </p:txBody>
      </p:sp>
      <p:sp>
        <p:nvSpPr>
          <p:cNvPr id="309" name="Google Shape;309;p41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41"/>
          <p:cNvSpPr txBox="1"/>
          <p:nvPr/>
        </p:nvSpPr>
        <p:spPr>
          <a:xfrm>
            <a:off x="537328" y="62958"/>
            <a:ext cx="11502272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dirty="0">
                <a:solidFill>
                  <a:schemeClr val="lt1"/>
                </a:solidFill>
              </a:rPr>
              <a:t>VĂN BẢN CỦA BẠN </a:t>
            </a:r>
            <a:r>
              <a:rPr lang="en-US" sz="4400" b="1" dirty="0" err="1">
                <a:solidFill>
                  <a:schemeClr val="lt1"/>
                </a:solidFill>
              </a:rPr>
              <a:t>Ở</a:t>
            </a:r>
            <a:r>
              <a:rPr lang="en-US" sz="4400" b="1" dirty="0">
                <a:solidFill>
                  <a:schemeClr val="lt1"/>
                </a:solidFill>
              </a:rPr>
              <a:t> ĐÂY</a:t>
            </a:r>
            <a:endParaRPr sz="4400" dirty="0">
              <a:solidFill>
                <a:schemeClr val="lt1"/>
              </a:solidFill>
              <a:latin typeface="Arial" panose="020B0604020202020204" pitchFamily="34" charset="0"/>
              <a:ea typeface="Gill Sans"/>
              <a:cs typeface="Arial" panose="020B0604020202020204" pitchFamily="34" charset="0"/>
              <a:sym typeface="Gill San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2"/>
          <p:cNvSpPr txBox="1"/>
          <p:nvPr/>
        </p:nvSpPr>
        <p:spPr>
          <a:xfrm>
            <a:off x="556180" y="3584769"/>
            <a:ext cx="1103615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i="0" u="none" strike="noStrike" cap="none" dirty="0" err="1">
                <a:solidFill>
                  <a:srgbClr val="000000"/>
                </a:solidFill>
              </a:rPr>
              <a:t>Văn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bản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của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bạn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ở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đây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...</a:t>
            </a:r>
            <a:endParaRPr sz="1400" i="0" u="none" strike="noStrike" cap="none" dirty="0">
              <a:solidFill>
                <a:srgbClr val="000000"/>
              </a:solidFill>
            </a:endParaRPr>
          </a:p>
        </p:txBody>
      </p:sp>
      <p:sp>
        <p:nvSpPr>
          <p:cNvPr id="316" name="Google Shape;316;p42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42"/>
          <p:cNvSpPr txBox="1"/>
          <p:nvPr/>
        </p:nvSpPr>
        <p:spPr>
          <a:xfrm>
            <a:off x="556180" y="62958"/>
            <a:ext cx="11483419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dirty="0">
                <a:solidFill>
                  <a:schemeClr val="lt1"/>
                </a:solidFill>
              </a:rPr>
              <a:t>VĂN BẢN CỦA BẠN </a:t>
            </a:r>
            <a:r>
              <a:rPr lang="en-US" sz="4400" b="1" dirty="0" err="1">
                <a:solidFill>
                  <a:schemeClr val="lt1"/>
                </a:solidFill>
              </a:rPr>
              <a:t>Ở</a:t>
            </a:r>
            <a:r>
              <a:rPr lang="en-US" sz="4400" b="1" dirty="0">
                <a:solidFill>
                  <a:schemeClr val="lt1"/>
                </a:solidFill>
              </a:rPr>
              <a:t> ĐÂY</a:t>
            </a:r>
            <a:endParaRPr sz="4400" dirty="0">
              <a:solidFill>
                <a:schemeClr val="lt1"/>
              </a:solidFill>
              <a:latin typeface="Arial" panose="020B0604020202020204" pitchFamily="34" charset="0"/>
              <a:ea typeface="Gill Sans"/>
              <a:cs typeface="Arial" panose="020B0604020202020204" pitchFamily="34" charset="0"/>
              <a:sym typeface="Gill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207938" cy="686696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3"/>
          <p:cNvSpPr txBox="1">
            <a:spLocks noGrp="1"/>
          </p:cNvSpPr>
          <p:nvPr>
            <p:ph type="title"/>
          </p:nvPr>
        </p:nvSpPr>
        <p:spPr>
          <a:xfrm>
            <a:off x="471638" y="1153572"/>
            <a:ext cx="3415596" cy="446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TRÒ CHUYỆN</a:t>
            </a:r>
            <a:endParaRPr sz="29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BẮT ĐẦU</a:t>
            </a:r>
            <a:endParaRPr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3"/>
          <p:cNvSpPr txBox="1">
            <a:spLocks noGrp="1"/>
          </p:cNvSpPr>
          <p:nvPr>
            <p:ph type="body" idx="1"/>
          </p:nvPr>
        </p:nvSpPr>
        <p:spPr>
          <a:xfrm>
            <a:off x="5679736" y="319088"/>
            <a:ext cx="5954099" cy="6219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</a:pPr>
            <a:r>
              <a:rPr lang="en-US" sz="4400">
                <a:latin typeface="Arial"/>
                <a:ea typeface="Arial"/>
                <a:cs typeface="Arial"/>
                <a:sym typeface="Arial"/>
              </a:rPr>
              <a:t>Một số cách là gì để được thông báo về nhiệt?</a:t>
            </a:r>
            <a:endParaRPr sz="4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8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8"/>
          <p:cNvSpPr txBox="1"/>
          <p:nvPr/>
        </p:nvSpPr>
        <p:spPr>
          <a:xfrm>
            <a:off x="586950" y="-3082"/>
            <a:ext cx="10766850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chemeClr val="lt1"/>
                </a:solidFill>
              </a:rPr>
              <a:t>LƯU TRỮ THÔNG TIN</a:t>
            </a:r>
            <a:endParaRPr sz="4400" i="0" u="none" strike="noStrike" cap="none" dirty="0">
              <a:solidFill>
                <a:schemeClr val="lt1"/>
              </a:solidFill>
            </a:endParaRPr>
          </a:p>
        </p:txBody>
      </p:sp>
      <p:pic>
        <p:nvPicPr>
          <p:cNvPr id="111" name="Google Shape;11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6543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8"/>
          <p:cNvSpPr txBox="1">
            <a:spLocks noGrp="1"/>
          </p:cNvSpPr>
          <p:nvPr>
            <p:ph type="body" idx="1"/>
          </p:nvPr>
        </p:nvSpPr>
        <p:spPr>
          <a:xfrm>
            <a:off x="586950" y="1314450"/>
            <a:ext cx="8919000" cy="55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Chìa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khóa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đầu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tiên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để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ngăn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ngừa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bệnh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cập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nhật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thông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tin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về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thời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tiết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chẳng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hạn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bằng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cách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Kết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nối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với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Dịch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Vụ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Thời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Tiết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Quốc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Gia (NWS)</a:t>
            </a:r>
            <a:endParaRPr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Đăng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ký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nhận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thông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báo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khẩn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cấp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ví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dụ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AlertSanDiego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Tải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xuống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ứng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dụng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khẩn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cấp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ví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dụ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SD Emergency App)</a:t>
            </a:r>
            <a:endParaRPr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Điều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chỉnh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vào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phương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tiện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truyền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thông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tin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tức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địa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phương</a:t>
            </a:r>
            <a:endParaRPr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Kết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nối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với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người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khác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truyền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miệng</a:t>
            </a:r>
            <a:endParaRPr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Còn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ứng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dụng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thời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tiết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thì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sao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47882" y="1137321"/>
            <a:ext cx="7844118" cy="5720679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9"/>
          <p:cNvSpPr txBox="1">
            <a:spLocks noGrp="1"/>
          </p:cNvSpPr>
          <p:nvPr>
            <p:ph type="body" idx="1"/>
          </p:nvPr>
        </p:nvSpPr>
        <p:spPr>
          <a:xfrm>
            <a:off x="598714" y="1825625"/>
            <a:ext cx="7973786" cy="44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Dịch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Vụ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Thời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Tiết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Quốc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Gia (NWS)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một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cơ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quan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chính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phủ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liên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bang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Hoa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cung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cấp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dự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báo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thời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tiết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cho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an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toàn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công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cộng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, bao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gồm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cả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về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.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NWS RẤT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tích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cực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trên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mạng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trên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mạng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xã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hội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Kết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nối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chuẩn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bị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với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họ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tại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đây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: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5715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— Trang web: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www.weather.gov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sgx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5715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— Facebook: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www.facebook.com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/NWS/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SanDiego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/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5715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— Twitter: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www.twitter.com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NWSSanDiego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9"/>
          <p:cNvSpPr/>
          <p:nvPr/>
        </p:nvSpPr>
        <p:spPr>
          <a:xfrm>
            <a:off x="0" y="-49222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9"/>
          <p:cNvSpPr txBox="1"/>
          <p:nvPr/>
        </p:nvSpPr>
        <p:spPr>
          <a:xfrm>
            <a:off x="598714" y="-41953"/>
            <a:ext cx="10755086" cy="1179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chemeClr val="lt1"/>
                </a:solidFill>
              </a:rPr>
              <a:t>LƯU TRỮ THÔNG TIN: NWS</a:t>
            </a:r>
            <a:endParaRPr sz="4400" i="0" u="none" strike="noStrike" cap="none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23" descr="Map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1321800"/>
            <a:ext cx="5250327" cy="3098303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3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3"/>
          <p:cNvSpPr txBox="1"/>
          <p:nvPr/>
        </p:nvSpPr>
        <p:spPr>
          <a:xfrm>
            <a:off x="598714" y="0"/>
            <a:ext cx="10755086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chemeClr val="lt1"/>
                </a:solidFill>
              </a:rPr>
              <a:t>LƯU TRỮ THÔNG TIN: NWS</a:t>
            </a:r>
            <a:endParaRPr sz="4400" i="0" u="none" strike="noStrike" cap="none" dirty="0">
              <a:solidFill>
                <a:schemeClr val="lt1"/>
              </a:solidFill>
            </a:endParaRPr>
          </a:p>
        </p:txBody>
      </p:sp>
      <p:sp>
        <p:nvSpPr>
          <p:cNvPr id="129" name="Google Shape;129;p23"/>
          <p:cNvSpPr txBox="1">
            <a:spLocks noGrp="1"/>
          </p:cNvSpPr>
          <p:nvPr>
            <p:ph type="body" idx="1"/>
          </p:nvPr>
        </p:nvSpPr>
        <p:spPr>
          <a:xfrm>
            <a:off x="598714" y="1318587"/>
            <a:ext cx="5280918" cy="25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NWS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thường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truyền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đạt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thông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tin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bằng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văn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bản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đồ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họa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thông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tin,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bản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đồ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ảnh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video.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Dưới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đây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một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số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ví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dụ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về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đợt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nắng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nóng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Ngày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Lao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động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năm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2022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ở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California: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" name="Google Shape;130;p23" descr="Graphical user interfac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04932" y="3958687"/>
            <a:ext cx="4797502" cy="269859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1" name="Google Shape;131;p23"/>
          <p:cNvCxnSpPr/>
          <p:nvPr/>
        </p:nvCxnSpPr>
        <p:spPr>
          <a:xfrm>
            <a:off x="1144494" y="4022833"/>
            <a:ext cx="0" cy="2289009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</p:cxnSp>
      <p:pic>
        <p:nvPicPr>
          <p:cNvPr id="132" name="Google Shape;132;p23" descr="Tex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3819" y="4022832"/>
            <a:ext cx="4379985" cy="22925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4"/>
          <p:cNvSpPr txBox="1">
            <a:spLocks noGrp="1"/>
          </p:cNvSpPr>
          <p:nvPr>
            <p:ph type="title"/>
          </p:nvPr>
        </p:nvSpPr>
        <p:spPr>
          <a:xfrm>
            <a:off x="0" y="1193935"/>
            <a:ext cx="4153546" cy="446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HOẠT ĐỘNG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4"/>
          <p:cNvSpPr txBox="1">
            <a:spLocks noGrp="1"/>
          </p:cNvSpPr>
          <p:nvPr>
            <p:ph type="body" idx="1"/>
          </p:nvPr>
        </p:nvSpPr>
        <p:spPr>
          <a:xfrm>
            <a:off x="4234540" y="-87188"/>
            <a:ext cx="7358745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b="1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Hãy</a:t>
            </a:r>
            <a:r>
              <a:rPr lang="en-US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kết</a:t>
            </a:r>
            <a:r>
              <a:rPr lang="en-US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nối</a:t>
            </a:r>
            <a:r>
              <a:rPr lang="en-US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với</a:t>
            </a:r>
            <a:r>
              <a:rPr lang="en-US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NWS!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6286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AutoNum type="arabicPeriod"/>
            </a:pP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Tìm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một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đối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tác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chia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thành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nhóm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nhỏ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với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người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điện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thoại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thông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minh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286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AutoNum type="arabicPeriod"/>
            </a:pP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Truy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cập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từng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trang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web NWS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sau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2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6294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— Trang web: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www.weather.gov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sgx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  <a:p>
            <a:pPr marL="66294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— Facebook: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www.facebook.com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/NWS/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SanDiego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/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  <a:p>
            <a:pPr marL="66294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— Twitter: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www.twitter.com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NWSSanDiego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  <a:p>
            <a:pPr marL="6286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AutoNum type="arabicPeriod" startAt="3"/>
            </a:pP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Bàn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luận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1028700" lvl="0" indent="-457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—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Loại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thông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tin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nào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mà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NWS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cung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cấp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trên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mỗi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trang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web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này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nó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giống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hay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khác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nhau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)?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  <a:p>
            <a:pPr marL="1028700" lvl="0" indent="-457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— NWS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sử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dụng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loại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hình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ảnh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nào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trên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mỗi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trang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web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này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chúng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giống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nhau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hay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khác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nhau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)?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  <a:p>
            <a:pPr marL="1028700" lvl="0" indent="-457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—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Bạn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thấy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trang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web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nào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hữu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ích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nhất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?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  <a:p>
            <a:pPr marL="1028700" lvl="0" indent="-457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—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Làm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thế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nào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để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bạn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nghĩ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rằng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bạn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có</a:t>
            </a:r>
            <a:endParaRPr lang="en-US" sz="2200" dirty="0">
              <a:latin typeface="Arial"/>
              <a:ea typeface="Arial"/>
              <a:cs typeface="Arial"/>
              <a:sym typeface="Arial"/>
            </a:endParaRPr>
          </a:p>
          <a:p>
            <a:pPr marL="1028700" lvl="0" indent="-457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sử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dụng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thông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tin?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5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25"/>
          <p:cNvSpPr txBox="1"/>
          <p:nvPr/>
        </p:nvSpPr>
        <p:spPr>
          <a:xfrm>
            <a:off x="598714" y="0"/>
            <a:ext cx="11593286" cy="11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300" b="1" i="0" u="none" strike="noStrike" cap="none" dirty="0">
                <a:solidFill>
                  <a:schemeClr val="lt1"/>
                </a:solidFill>
              </a:rPr>
              <a:t>LƯU TRỮ THÔNG TIN: </a:t>
            </a:r>
            <a:r>
              <a:rPr lang="en-US" sz="4300" b="1" i="0" u="none" strike="noStrike" cap="none" dirty="0" err="1">
                <a:solidFill>
                  <a:schemeClr val="lt1"/>
                </a:solidFill>
              </a:rPr>
              <a:t>Cảnh</a:t>
            </a:r>
            <a:r>
              <a:rPr lang="en-US" sz="4300" b="1" i="0" u="none" strike="noStrike" cap="none" dirty="0">
                <a:solidFill>
                  <a:schemeClr val="lt1"/>
                </a:solidFill>
              </a:rPr>
              <a:t> </a:t>
            </a:r>
            <a:r>
              <a:rPr lang="en-US" sz="4300" b="1" i="0" u="none" strike="noStrike" cap="none" dirty="0" err="1">
                <a:solidFill>
                  <a:schemeClr val="lt1"/>
                </a:solidFill>
              </a:rPr>
              <a:t>Báo</a:t>
            </a:r>
            <a:r>
              <a:rPr lang="en-US" sz="4300" b="1" i="0" u="none" strike="noStrike" cap="none" dirty="0">
                <a:solidFill>
                  <a:schemeClr val="lt1"/>
                </a:solidFill>
              </a:rPr>
              <a:t> </a:t>
            </a:r>
            <a:r>
              <a:rPr lang="en-US" sz="4300" b="1" i="0" u="none" strike="noStrike" cap="none" dirty="0" err="1">
                <a:solidFill>
                  <a:schemeClr val="lt1"/>
                </a:solidFill>
              </a:rPr>
              <a:t>Khẩn</a:t>
            </a:r>
            <a:r>
              <a:rPr lang="en-US" sz="4300" b="1" i="0" u="none" strike="noStrike" cap="none" dirty="0">
                <a:solidFill>
                  <a:schemeClr val="lt1"/>
                </a:solidFill>
              </a:rPr>
              <a:t> </a:t>
            </a:r>
            <a:r>
              <a:rPr lang="en-US" sz="4300" b="1" i="0" u="none" strike="noStrike" cap="none" dirty="0" err="1">
                <a:solidFill>
                  <a:schemeClr val="lt1"/>
                </a:solidFill>
              </a:rPr>
              <a:t>Cấp</a:t>
            </a:r>
            <a:endParaRPr sz="4300" i="0" u="none" strike="noStrike" cap="none" dirty="0">
              <a:solidFill>
                <a:schemeClr val="lt1"/>
              </a:solidFill>
            </a:endParaRPr>
          </a:p>
        </p:txBody>
      </p:sp>
      <p:pic>
        <p:nvPicPr>
          <p:cNvPr id="146" name="Google Shape;146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6541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5"/>
          <p:cNvSpPr txBox="1">
            <a:spLocks noGrp="1"/>
          </p:cNvSpPr>
          <p:nvPr>
            <p:ph type="body" idx="1"/>
          </p:nvPr>
        </p:nvSpPr>
        <p:spPr>
          <a:xfrm>
            <a:off x="598714" y="1186550"/>
            <a:ext cx="9564836" cy="56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Đăng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ký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để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nhận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cảnh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báo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khẩn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cấp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độ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khác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từ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ReadySanDiego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tại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www.readysandiego.org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alertsandiego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b="1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AlertSanDiego</a:t>
            </a:r>
            <a:r>
              <a:rPr lang="en-US" b="1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b="1" dirty="0">
              <a:solidFill>
                <a:srgbClr val="C4161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—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Thông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tin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được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gửi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đến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điện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thoại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di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động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số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điện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thoại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VolP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email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bạn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—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Điện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thoại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cố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định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được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liệt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kê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không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được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liệt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kê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đã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được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bao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gồm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không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cần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phải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đăng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ký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b="1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AlertSanDiego</a:t>
            </a:r>
            <a:r>
              <a:rPr lang="en-US" b="1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cho</a:t>
            </a:r>
            <a:r>
              <a:rPr lang="en-US" b="1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ngôn</a:t>
            </a:r>
            <a:r>
              <a:rPr lang="en-US" b="1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ngữ</a:t>
            </a:r>
            <a:r>
              <a:rPr lang="en-US" b="1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ký</a:t>
            </a:r>
            <a:r>
              <a:rPr lang="en-US" b="1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hiệu</a:t>
            </a:r>
            <a:r>
              <a:rPr lang="en-US" b="1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lang="en-US" b="1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Mỹ</a:t>
            </a:r>
            <a:r>
              <a:rPr lang="en-US" b="1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 (ASL):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475487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—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Thông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tin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nóng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bằng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ASL,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giọng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nói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tiếng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Anh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văn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bản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được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gửi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đến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thiết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bị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khả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năng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kết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nối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internet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video (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máy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tính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điện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thoại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di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động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điện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thoại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thông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minh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máy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tính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bảng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đầu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đọc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chữ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nổi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không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dây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)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6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6"/>
          <p:cNvSpPr txBox="1"/>
          <p:nvPr/>
        </p:nvSpPr>
        <p:spPr>
          <a:xfrm>
            <a:off x="598713" y="0"/>
            <a:ext cx="11510711" cy="11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chemeClr val="lt1"/>
                </a:solidFill>
              </a:rPr>
              <a:t>LƯU TRỮ THÔNG TIN: </a:t>
            </a:r>
            <a:r>
              <a:rPr lang="en-US" sz="4000" b="1" i="0" u="none" strike="noStrike" cap="none" dirty="0" err="1">
                <a:solidFill>
                  <a:schemeClr val="lt1"/>
                </a:solidFill>
              </a:rPr>
              <a:t>Ứng</a:t>
            </a:r>
            <a:r>
              <a:rPr lang="en-US" sz="4000" b="1" i="0" u="none" strike="noStrike" cap="none" dirty="0">
                <a:solidFill>
                  <a:schemeClr val="lt1"/>
                </a:solidFill>
              </a:rPr>
              <a:t> </a:t>
            </a:r>
            <a:r>
              <a:rPr lang="en-US" sz="4000" b="1" i="0" u="none" strike="noStrike" cap="none" dirty="0" err="1">
                <a:solidFill>
                  <a:schemeClr val="lt1"/>
                </a:solidFill>
              </a:rPr>
              <a:t>dụng</a:t>
            </a:r>
            <a:r>
              <a:rPr lang="en-US" sz="4000" b="1" i="0" u="none" strike="noStrike" cap="none" dirty="0">
                <a:solidFill>
                  <a:schemeClr val="lt1"/>
                </a:solidFill>
              </a:rPr>
              <a:t> </a:t>
            </a:r>
            <a:r>
              <a:rPr lang="en-US" sz="4000" b="1" i="0" u="none" strike="noStrike" cap="none" dirty="0" err="1">
                <a:solidFill>
                  <a:schemeClr val="lt1"/>
                </a:solidFill>
              </a:rPr>
              <a:t>khẩn</a:t>
            </a:r>
            <a:r>
              <a:rPr lang="en-US" sz="4000" b="1" i="0" u="none" strike="noStrike" cap="none" dirty="0">
                <a:solidFill>
                  <a:schemeClr val="lt1"/>
                </a:solidFill>
              </a:rPr>
              <a:t> </a:t>
            </a:r>
            <a:r>
              <a:rPr lang="en-US" sz="4000" b="1" i="0" u="none" strike="noStrike" cap="none" dirty="0" err="1">
                <a:solidFill>
                  <a:schemeClr val="lt1"/>
                </a:solidFill>
              </a:rPr>
              <a:t>cấp</a:t>
            </a:r>
            <a:endParaRPr sz="4000" i="0" u="none" strike="noStrike" cap="none" dirty="0">
              <a:solidFill>
                <a:schemeClr val="lt1"/>
              </a:solidFill>
            </a:endParaRPr>
          </a:p>
        </p:txBody>
      </p:sp>
      <p:sp>
        <p:nvSpPr>
          <p:cNvPr id="155" name="Google Shape;155;p26"/>
          <p:cNvSpPr txBox="1">
            <a:spLocks noGrp="1"/>
          </p:cNvSpPr>
          <p:nvPr>
            <p:ph type="body" idx="1"/>
          </p:nvPr>
        </p:nvSpPr>
        <p:spPr>
          <a:xfrm>
            <a:off x="4105507" y="1479852"/>
            <a:ext cx="3981000" cy="32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Tải xuống các ứng dụng này từ App Store hoặc Google Play và kiểm tra chúng để biết thông tin về nhiệt: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6" name="Google Shape;156;p26" descr="Graphical user interface, text, applicati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200" y="1479852"/>
            <a:ext cx="2461509" cy="5000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6" descr="Diagram&#10;&#10;Description automatically generated with medium confiden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92290" y="1459178"/>
            <a:ext cx="2563528" cy="5021219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6"/>
          <p:cNvSpPr txBox="1"/>
          <p:nvPr/>
        </p:nvSpPr>
        <p:spPr>
          <a:xfrm>
            <a:off x="3452100" y="5070374"/>
            <a:ext cx="19536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i="0" u="none" strike="noStrike" cap="none">
                <a:solidFill>
                  <a:srgbClr val="000000"/>
                </a:solidFill>
              </a:rPr>
              <a:t>Ứng dụng khẩn cấp SD</a:t>
            </a:r>
            <a:endParaRPr sz="240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159" name="Google Shape;159;p26"/>
          <p:cNvSpPr txBox="1"/>
          <p:nvPr/>
        </p:nvSpPr>
        <p:spPr>
          <a:xfrm>
            <a:off x="6278378" y="5075683"/>
            <a:ext cx="24615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i="0" u="none" strike="noStrike" cap="none">
                <a:solidFill>
                  <a:srgbClr val="000000"/>
                </a:solidFill>
              </a:rPr>
              <a:t>OSHA-NIOSH </a:t>
            </a:r>
            <a:endParaRPr sz="1400" i="0" u="none" strike="noStrike" cap="none">
              <a:solidFill>
                <a:srgbClr val="00000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i="0" u="none" strike="noStrike" cap="none">
                <a:solidFill>
                  <a:srgbClr val="000000"/>
                </a:solidFill>
              </a:rPr>
              <a:t>Ứng dụng công cụ an toàn nhiệt</a:t>
            </a:r>
            <a:endParaRPr sz="140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160" name="Google Shape;160;p26"/>
          <p:cNvSpPr/>
          <p:nvPr/>
        </p:nvSpPr>
        <p:spPr>
          <a:xfrm rot="5400000">
            <a:off x="376988" y="3808854"/>
            <a:ext cx="770022" cy="611892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6"/>
          <p:cNvSpPr/>
          <p:nvPr/>
        </p:nvSpPr>
        <p:spPr>
          <a:xfrm rot="5400000">
            <a:off x="8604139" y="3204507"/>
            <a:ext cx="1322060" cy="105056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DEBF6ADC104247B3E2B6C7763199BC" ma:contentTypeVersion="16" ma:contentTypeDescription="Create a new document." ma:contentTypeScope="" ma:versionID="a2e878631181b3be5b857df49045c5a8">
  <xsd:schema xmlns:xsd="http://www.w3.org/2001/XMLSchema" xmlns:xs="http://www.w3.org/2001/XMLSchema" xmlns:p="http://schemas.microsoft.com/office/2006/metadata/properties" xmlns:ns2="c6c8f678-ab9e-4f19-89e1-d6e4324e6d53" xmlns:ns3="2d3b1f8b-28e4-49e5-8fb0-80a37a78ab17" targetNamespace="http://schemas.microsoft.com/office/2006/metadata/properties" ma:root="true" ma:fieldsID="b5e70bf8abaa1947c296ed33de3d06f3" ns2:_="" ns3:_="">
    <xsd:import namespace="c6c8f678-ab9e-4f19-89e1-d6e4324e6d53"/>
    <xsd:import namespace="2d3b1f8b-28e4-49e5-8fb0-80a37a78ab1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c8f678-ab9e-4f19-89e1-d6e4324e6d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b8cc222-65fd-42cc-aeaa-058f903907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3b1f8b-28e4-49e5-8fb0-80a37a78ab1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5c4722d1-7716-4000-92ac-8d132ce25399}" ma:internalName="TaxCatchAll" ma:showField="CatchAllData" ma:web="2d3b1f8b-28e4-49e5-8fb0-80a37a78ab1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46CE89E-417F-46E6-A975-89DBC15A9AB0}"/>
</file>

<file path=customXml/itemProps2.xml><?xml version="1.0" encoding="utf-8"?>
<ds:datastoreItem xmlns:ds="http://schemas.openxmlformats.org/officeDocument/2006/customXml" ds:itemID="{D5360167-E11D-4854-947B-6E2C0CE6C258}"/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1901</Words>
  <Application>Microsoft Office PowerPoint</Application>
  <PresentationFormat>Widescreen</PresentationFormat>
  <Paragraphs>175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Calibri</vt:lpstr>
      <vt:lpstr>Gill Sans</vt:lpstr>
      <vt:lpstr>Arial</vt:lpstr>
      <vt:lpstr>Office Theme</vt:lpstr>
      <vt:lpstr>BỆNH NHIỆT: Làm thế nào để  ngăn chặn chúng?</vt:lpstr>
      <vt:lpstr>MỤC TIÊU</vt:lpstr>
      <vt:lpstr>TRÒ CHUYỆN BẮT ĐẦU</vt:lpstr>
      <vt:lpstr>PowerPoint Presentation</vt:lpstr>
      <vt:lpstr>PowerPoint Presentation</vt:lpstr>
      <vt:lpstr>PowerPoint Presentation</vt:lpstr>
      <vt:lpstr>HOẠT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HOẠT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BỆNH NHIỆT: Làm thế nào để ngăn chặn chúng?</dc:title>
  <dc:creator>Kristin VanderMolen</dc:creator>
  <cp:lastModifiedBy>Kristin VanderMolen</cp:lastModifiedBy>
  <cp:revision>30</cp:revision>
  <dcterms:created xsi:type="dcterms:W3CDTF">2022-10-17T18:27:26Z</dcterms:created>
  <dcterms:modified xsi:type="dcterms:W3CDTF">2023-08-31T18:41:21Z</dcterms:modified>
</cp:coreProperties>
</file>