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ill San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sIinvSgiG4tIIihleB3sDIcC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32"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9" name="Google Shape;16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78" name="Google Shape;17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14" name="Google Shape;11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3" name="Google Shape;14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0" name="Google Shape;16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6" name="Google Shape;86;p1"/>
          <p:cNvSpPr txBox="1">
            <a:spLocks noGrp="1"/>
          </p:cNvSpPr>
          <p:nvPr>
            <p:ph type="ctrTitle"/>
          </p:nvPr>
        </p:nvSpPr>
        <p:spPr>
          <a:xfrm>
            <a:off x="4038600" y="1939159"/>
            <a:ext cx="7644627" cy="2751086"/>
          </a:xfrm>
          <a:prstGeom prst="rect">
            <a:avLst/>
          </a:prstGeom>
          <a:noFill/>
          <a:ln>
            <a:noFill/>
          </a:ln>
        </p:spPr>
        <p:txBody>
          <a:bodyPr spcFirstLastPara="1" wrap="square" lIns="91425" tIns="45700" rIns="91425" bIns="45700" anchor="b" anchorCtr="0">
            <a:normAutofit fontScale="90000"/>
          </a:bodyPr>
          <a:lstStyle/>
          <a:p>
            <a:pPr marL="0" lvl="0" indent="0" algn="r" rtl="0">
              <a:lnSpc>
                <a:spcPct val="90000"/>
              </a:lnSpc>
              <a:spcBef>
                <a:spcPts val="0"/>
              </a:spcBef>
              <a:spcAft>
                <a:spcPts val="0"/>
              </a:spcAft>
              <a:buClr>
                <a:schemeClr val="dk1"/>
              </a:buClr>
              <a:buSzPct val="100000"/>
              <a:buFont typeface="Calibri"/>
              <a:buNone/>
            </a:pPr>
            <a:r>
              <a:rPr lang="en-US" sz="4000" b="1" dirty="0">
                <a:solidFill>
                  <a:schemeClr val="accent4"/>
                </a:solidFill>
                <a:latin typeface="Arial"/>
                <a:ea typeface="Arial"/>
                <a:cs typeface="Arial"/>
                <a:sym typeface="Arial"/>
              </a:rPr>
              <a:t>RỦI RO NHIỆT:</a:t>
            </a:r>
            <a:br>
              <a:rPr lang="en-US" sz="4000" b="1" dirty="0">
                <a:solidFill>
                  <a:schemeClr val="accent4"/>
                </a:solidFill>
                <a:latin typeface="Gill Sans"/>
                <a:ea typeface="Gill Sans"/>
                <a:cs typeface="Gill Sans"/>
                <a:sym typeface="Gill Sans"/>
              </a:rPr>
            </a:br>
            <a:r>
              <a:rPr lang="en-US" sz="5400" dirty="0" err="1">
                <a:latin typeface="Arial"/>
                <a:ea typeface="Arial"/>
                <a:cs typeface="Arial"/>
                <a:sym typeface="Arial"/>
              </a:rPr>
              <a:t>Cách</a:t>
            </a:r>
            <a:r>
              <a:rPr lang="en-US" sz="5400" dirty="0">
                <a:latin typeface="Arial"/>
                <a:ea typeface="Arial"/>
                <a:cs typeface="Arial"/>
                <a:sym typeface="Arial"/>
              </a:rPr>
              <a:t> </a:t>
            </a:r>
            <a:r>
              <a:rPr lang="en-US" sz="5400" dirty="0" err="1">
                <a:latin typeface="Arial"/>
                <a:ea typeface="Arial"/>
                <a:cs typeface="Arial"/>
                <a:sym typeface="Arial"/>
              </a:rPr>
              <a:t>Hành</a:t>
            </a:r>
            <a:r>
              <a:rPr lang="en-US" sz="5400" dirty="0">
                <a:latin typeface="Arial"/>
                <a:ea typeface="Arial"/>
                <a:cs typeface="Arial"/>
                <a:sym typeface="Arial"/>
              </a:rPr>
              <a:t> </a:t>
            </a:r>
            <a:r>
              <a:rPr lang="en-US" sz="5400" dirty="0" err="1">
                <a:latin typeface="Arial"/>
                <a:ea typeface="Arial"/>
                <a:cs typeface="Arial"/>
                <a:sym typeface="Arial"/>
              </a:rPr>
              <a:t>Động</a:t>
            </a:r>
            <a:endParaRPr sz="5400" dirty="0">
              <a:latin typeface="Arial"/>
              <a:ea typeface="Arial"/>
              <a:cs typeface="Arial"/>
              <a:sym typeface="Arial"/>
            </a:endParaRPr>
          </a:p>
          <a:p>
            <a:pPr marL="0" lvl="0" indent="0" algn="r" rtl="0">
              <a:lnSpc>
                <a:spcPct val="90000"/>
              </a:lnSpc>
              <a:spcBef>
                <a:spcPts val="0"/>
              </a:spcBef>
              <a:spcAft>
                <a:spcPts val="0"/>
              </a:spcAft>
              <a:buClr>
                <a:schemeClr val="dk1"/>
              </a:buClr>
              <a:buSzPct val="74074"/>
              <a:buFont typeface="Calibri"/>
              <a:buNone/>
            </a:pPr>
            <a:r>
              <a:rPr lang="en-US" sz="5400" dirty="0">
                <a:latin typeface="Arial"/>
                <a:ea typeface="Arial"/>
                <a:cs typeface="Arial"/>
                <a:sym typeface="Arial"/>
              </a:rPr>
              <a:t>Trong </a:t>
            </a:r>
            <a:r>
              <a:rPr lang="en-US" sz="5400" dirty="0" err="1">
                <a:latin typeface="Arial"/>
                <a:ea typeface="Arial"/>
                <a:cs typeface="Arial"/>
                <a:sym typeface="Arial"/>
              </a:rPr>
              <a:t>Cộng</a:t>
            </a:r>
            <a:r>
              <a:rPr lang="en-US" sz="5400" dirty="0">
                <a:latin typeface="Arial"/>
                <a:ea typeface="Arial"/>
                <a:cs typeface="Arial"/>
                <a:sym typeface="Arial"/>
              </a:rPr>
              <a:t> </a:t>
            </a:r>
            <a:r>
              <a:rPr lang="en-US" sz="5400" dirty="0" err="1">
                <a:latin typeface="Arial"/>
                <a:ea typeface="Arial"/>
                <a:cs typeface="Arial"/>
                <a:sym typeface="Arial"/>
              </a:rPr>
              <a:t>Đồng</a:t>
            </a:r>
            <a:r>
              <a:rPr lang="en-US" sz="5400" dirty="0">
                <a:latin typeface="Arial"/>
                <a:ea typeface="Arial"/>
                <a:cs typeface="Arial"/>
                <a:sym typeface="Arial"/>
              </a:rPr>
              <a:t> </a:t>
            </a:r>
            <a:r>
              <a:rPr lang="en-US" sz="5400" dirty="0" err="1">
                <a:latin typeface="Arial"/>
                <a:ea typeface="Arial"/>
                <a:cs typeface="Arial"/>
                <a:sym typeface="Arial"/>
              </a:rPr>
              <a:t>Của</a:t>
            </a:r>
            <a:r>
              <a:rPr lang="en-US" sz="5400" dirty="0">
                <a:latin typeface="Arial"/>
                <a:ea typeface="Arial"/>
                <a:cs typeface="Arial"/>
                <a:sym typeface="Arial"/>
              </a:rPr>
              <a:t> </a:t>
            </a:r>
            <a:r>
              <a:rPr lang="en-US" sz="5400" dirty="0" err="1">
                <a:latin typeface="Arial"/>
                <a:ea typeface="Arial"/>
                <a:cs typeface="Arial"/>
                <a:sym typeface="Arial"/>
              </a:rPr>
              <a:t>Bạn</a:t>
            </a:r>
            <a:endParaRPr sz="5400" dirty="0">
              <a:latin typeface="Arial"/>
              <a:ea typeface="Arial"/>
              <a:cs typeface="Arial"/>
              <a:sym typeface="Arial"/>
            </a:endParaRPr>
          </a:p>
        </p:txBody>
      </p:sp>
      <p:sp>
        <p:nvSpPr>
          <p:cNvPr id="87" name="Google Shape;87;p1"/>
          <p:cNvSpPr txBox="1">
            <a:spLocks noGrp="1"/>
          </p:cNvSpPr>
          <p:nvPr>
            <p:ph type="subTitle" idx="1"/>
          </p:nvPr>
        </p:nvSpPr>
        <p:spPr>
          <a:xfrm>
            <a:off x="4038600" y="4782320"/>
            <a:ext cx="7644627" cy="1329443"/>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600"/>
              </a:spcAft>
              <a:buClr>
                <a:schemeClr val="dk1"/>
              </a:buClr>
              <a:buSzPts val="2400"/>
              <a:buNone/>
            </a:pPr>
            <a:r>
              <a:rPr lang="en-US" b="1">
                <a:solidFill>
                  <a:srgbClr val="757070"/>
                </a:solidFill>
                <a:latin typeface="Arial"/>
                <a:ea typeface="Arial"/>
                <a:cs typeface="Arial"/>
                <a:sym typeface="Arial"/>
              </a:rPr>
              <a:t>BÀI 5</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p:nvPr/>
        </p:nvSpPr>
        <p:spPr>
          <a:xfrm>
            <a:off x="0" y="0"/>
            <a:ext cx="12192000" cy="118654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2" name="Google Shape;172;p27"/>
          <p:cNvSpPr txBox="1"/>
          <p:nvPr/>
        </p:nvSpPr>
        <p:spPr>
          <a:xfrm>
            <a:off x="396240" y="0"/>
            <a:ext cx="11643300" cy="1186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lt1"/>
                </a:solidFill>
              </a:rPr>
              <a:t>BƯỚC 3: Ưu Tiên Các Nhu Cầu Và Cơ Hội Được Xác Định</a:t>
            </a:r>
            <a:endParaRPr sz="4400" i="0" u="none" strike="noStrike" cap="none">
              <a:solidFill>
                <a:schemeClr val="lt1"/>
              </a:solidFill>
            </a:endParaRPr>
          </a:p>
        </p:txBody>
      </p:sp>
      <p:pic>
        <p:nvPicPr>
          <p:cNvPr id="173" name="Google Shape;173;p27"/>
          <p:cNvPicPr preferRelativeResize="0"/>
          <p:nvPr/>
        </p:nvPicPr>
        <p:blipFill rotWithShape="1">
          <a:blip r:embed="rId3">
            <a:alphaModFix/>
          </a:blip>
          <a:srcRect/>
          <a:stretch/>
        </p:blipFill>
        <p:spPr>
          <a:xfrm>
            <a:off x="4419600" y="1186542"/>
            <a:ext cx="7772400" cy="5668375"/>
          </a:xfrm>
          <a:prstGeom prst="rect">
            <a:avLst/>
          </a:prstGeom>
          <a:noFill/>
          <a:ln>
            <a:noFill/>
          </a:ln>
        </p:spPr>
      </p:pic>
      <p:sp>
        <p:nvSpPr>
          <p:cNvPr id="174" name="Google Shape;174;p27"/>
          <p:cNvSpPr txBox="1"/>
          <p:nvPr/>
        </p:nvSpPr>
        <p:spPr>
          <a:xfrm>
            <a:off x="396250" y="1511625"/>
            <a:ext cx="5859300" cy="4340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4"/>
                </a:solidFill>
              </a:rPr>
              <a:t>Hợp tác làm việc để ưu tiên các nhu cầu và cơ hội được xác định, ví dụ:</a:t>
            </a:r>
            <a:endParaRPr sz="2800" b="1" i="0" u="none" strike="noStrike" cap="none">
              <a:solidFill>
                <a:schemeClr val="accent4"/>
              </a:solidFill>
            </a:endParaRPr>
          </a:p>
          <a:p>
            <a:pPr marL="457200" marR="0" lvl="0" indent="-431800" algn="l" rtl="0">
              <a:lnSpc>
                <a:spcPct val="100000"/>
              </a:lnSpc>
              <a:spcBef>
                <a:spcPts val="0"/>
              </a:spcBef>
              <a:spcAft>
                <a:spcPts val="0"/>
              </a:spcAft>
              <a:buClr>
                <a:srgbClr val="000000"/>
              </a:buClr>
              <a:buSzPts val="2400"/>
              <a:buChar char="•"/>
            </a:pPr>
            <a:r>
              <a:rPr lang="en-US" sz="2400" i="0" u="none" strike="noStrike" cap="none">
                <a:solidFill>
                  <a:srgbClr val="000000"/>
                </a:solidFill>
              </a:rPr>
              <a:t>Những tính năng “thú vị” nào sẽ mang lại lợi ích lớn nhất cho cộng đồng?</a:t>
            </a:r>
            <a:endParaRPr sz="2400" i="0" u="none" strike="noStrike" cap="none">
              <a:solidFill>
                <a:srgbClr val="000000"/>
              </a:solidFill>
            </a:endParaRPr>
          </a:p>
          <a:p>
            <a:pPr marL="457200" marR="0" lvl="0" indent="-431800" algn="l" rtl="0">
              <a:lnSpc>
                <a:spcPct val="100000"/>
              </a:lnSpc>
              <a:spcBef>
                <a:spcPts val="0"/>
              </a:spcBef>
              <a:spcAft>
                <a:spcPts val="0"/>
              </a:spcAft>
              <a:buClr>
                <a:srgbClr val="000000"/>
              </a:buClr>
              <a:buSzPts val="2400"/>
              <a:buChar char="•"/>
            </a:pPr>
            <a:r>
              <a:rPr lang="en-US" sz="2400" i="0" u="none" strike="noStrike" cap="none">
                <a:solidFill>
                  <a:srgbClr val="000000"/>
                </a:solidFill>
              </a:rPr>
              <a:t>Hầu hết người dân có ủng hộ sự thay đổi không?</a:t>
            </a:r>
            <a:endParaRPr sz="2400" i="0" u="none" strike="noStrike" cap="none">
              <a:solidFill>
                <a:srgbClr val="000000"/>
              </a:solidFill>
            </a:endParaRPr>
          </a:p>
          <a:p>
            <a:pPr marL="457200" marR="0" lvl="0" indent="-431800" algn="l" rtl="0">
              <a:lnSpc>
                <a:spcPct val="100000"/>
              </a:lnSpc>
              <a:spcBef>
                <a:spcPts val="0"/>
              </a:spcBef>
              <a:spcAft>
                <a:spcPts val="0"/>
              </a:spcAft>
              <a:buClr>
                <a:srgbClr val="000000"/>
              </a:buClr>
              <a:buSzPts val="2400"/>
              <a:buChar char="•"/>
            </a:pPr>
            <a:r>
              <a:rPr lang="en-US" sz="2400" i="0" u="none" strike="noStrike" cap="none">
                <a:solidFill>
                  <a:srgbClr val="000000"/>
                </a:solidFill>
              </a:rPr>
              <a:t>Ai, nếu có, có thể phản đối sự thay đổi và tại sao?</a:t>
            </a:r>
            <a:endParaRPr sz="2400" i="0" u="none" strike="noStrike" cap="none">
              <a:solidFill>
                <a:srgbClr val="000000"/>
              </a:solidFill>
            </a:endParaRPr>
          </a:p>
          <a:p>
            <a:pPr marL="457200" marR="0" lvl="0" indent="-431800" algn="l" rtl="0">
              <a:lnSpc>
                <a:spcPct val="100000"/>
              </a:lnSpc>
              <a:spcBef>
                <a:spcPts val="0"/>
              </a:spcBef>
              <a:spcAft>
                <a:spcPts val="0"/>
              </a:spcAft>
              <a:buClr>
                <a:srgbClr val="000000"/>
              </a:buClr>
              <a:buSzPts val="2400"/>
              <a:buChar char="•"/>
            </a:pPr>
            <a:r>
              <a:rPr lang="en-US" sz="2400" i="0" u="none" strike="noStrike" cap="none">
                <a:solidFill>
                  <a:srgbClr val="000000"/>
                </a:solidFill>
              </a:rPr>
              <a:t>Những chi phí nào sẽ liên quan đến việc thực hiện thay đổi?</a:t>
            </a:r>
            <a:endParaRPr sz="2400" i="0" u="none" strike="noStrike" cap="none">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p:nvPr/>
        </p:nvSpPr>
        <p:spPr>
          <a:xfrm>
            <a:off x="0" y="0"/>
            <a:ext cx="12192000" cy="118654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1" name="Google Shape;181;p28"/>
          <p:cNvSpPr txBox="1"/>
          <p:nvPr/>
        </p:nvSpPr>
        <p:spPr>
          <a:xfrm>
            <a:off x="386080" y="0"/>
            <a:ext cx="11805920" cy="118654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lt1"/>
                </a:solidFill>
              </a:rPr>
              <a:t>BƯỚC 4: Tạo Kế Hoạch Hàng Động</a:t>
            </a:r>
            <a:endParaRPr sz="4400" i="0" u="none" strike="noStrike" cap="none">
              <a:solidFill>
                <a:schemeClr val="lt1"/>
              </a:solidFill>
            </a:endParaRPr>
          </a:p>
        </p:txBody>
      </p:sp>
      <p:pic>
        <p:nvPicPr>
          <p:cNvPr id="182" name="Google Shape;182;p28"/>
          <p:cNvPicPr preferRelativeResize="0"/>
          <p:nvPr/>
        </p:nvPicPr>
        <p:blipFill rotWithShape="1">
          <a:blip r:embed="rId3">
            <a:alphaModFix/>
          </a:blip>
          <a:srcRect/>
          <a:stretch/>
        </p:blipFill>
        <p:spPr>
          <a:xfrm>
            <a:off x="4419600" y="1186543"/>
            <a:ext cx="7772400" cy="5668375"/>
          </a:xfrm>
          <a:prstGeom prst="rect">
            <a:avLst/>
          </a:prstGeom>
          <a:noFill/>
          <a:ln>
            <a:noFill/>
          </a:ln>
        </p:spPr>
      </p:pic>
      <p:sp>
        <p:nvSpPr>
          <p:cNvPr id="183" name="Google Shape;183;p28"/>
          <p:cNvSpPr txBox="1"/>
          <p:nvPr/>
        </p:nvSpPr>
        <p:spPr>
          <a:xfrm>
            <a:off x="386074" y="1434675"/>
            <a:ext cx="8502000" cy="4710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4"/>
                </a:solidFill>
              </a:rPr>
              <a:t>Tạo một kế hoạch hành động và/hoặc các thông điệp chính để chia sẻ với những người ra quyết định, ví dụ:</a:t>
            </a:r>
            <a:endParaRPr sz="1400" i="0" u="none" strike="noStrike" cap="none">
              <a:solidFill>
                <a:srgbClr val="000000"/>
              </a:solidFill>
            </a:endParaRPr>
          </a:p>
          <a:p>
            <a:pPr marL="342900" marR="0" lvl="0" indent="-330200" algn="l" rtl="0">
              <a:lnSpc>
                <a:spcPct val="100000"/>
              </a:lnSpc>
              <a:spcBef>
                <a:spcPts val="0"/>
              </a:spcBef>
              <a:spcAft>
                <a:spcPts val="0"/>
              </a:spcAft>
              <a:buClr>
                <a:srgbClr val="000000"/>
              </a:buClr>
              <a:buSzPts val="2400"/>
              <a:buChar char="•"/>
            </a:pPr>
            <a:r>
              <a:rPr lang="en-US" sz="2400" i="0" u="none" strike="noStrike" cap="none">
                <a:solidFill>
                  <a:srgbClr val="000000"/>
                </a:solidFill>
              </a:rPr>
              <a:t>Xác định những nhóm có nguy cơ cao trong cộng đồng của bạn</a:t>
            </a:r>
            <a:endParaRPr sz="2400" i="0" u="none" strike="noStrike" cap="none">
              <a:solidFill>
                <a:srgbClr val="000000"/>
              </a:solidFill>
            </a:endParaRPr>
          </a:p>
          <a:p>
            <a:pPr marL="342900" marR="0" lvl="0" indent="-330200" algn="l" rtl="0">
              <a:lnSpc>
                <a:spcPct val="100000"/>
              </a:lnSpc>
              <a:spcBef>
                <a:spcPts val="0"/>
              </a:spcBef>
              <a:spcAft>
                <a:spcPts val="0"/>
              </a:spcAft>
              <a:buClr>
                <a:srgbClr val="000000"/>
              </a:buClr>
              <a:buSzPts val="2400"/>
              <a:buChar char="•"/>
            </a:pPr>
            <a:r>
              <a:rPr lang="en-US" sz="2400" i="0" u="none" strike="noStrike" cap="none">
                <a:solidFill>
                  <a:srgbClr val="000000"/>
                </a:solidFill>
              </a:rPr>
              <a:t>Giải thích những tính năng thiết kế “hay ho” nào </a:t>
            </a:r>
            <a:endParaRPr sz="2400" i="0" u="none" strike="noStrike" cap="none">
              <a:solidFill>
                <a:srgbClr val="000000"/>
              </a:solidFill>
            </a:endParaRPr>
          </a:p>
          <a:p>
            <a:pPr marL="0" marR="0" lvl="0" indent="0" algn="l" rtl="0">
              <a:lnSpc>
                <a:spcPct val="100000"/>
              </a:lnSpc>
              <a:spcBef>
                <a:spcPts val="0"/>
              </a:spcBef>
              <a:spcAft>
                <a:spcPts val="0"/>
              </a:spcAft>
              <a:buNone/>
            </a:pPr>
            <a:r>
              <a:rPr lang="en-US" sz="2400"/>
              <a:t>    </a:t>
            </a:r>
            <a:r>
              <a:rPr lang="en-US" sz="2400" i="0" u="none" strike="noStrike" cap="none">
                <a:solidFill>
                  <a:srgbClr val="000000"/>
                </a:solidFill>
              </a:rPr>
              <a:t>cần thiết trong cộng đồng của bạn và tại sao</a:t>
            </a:r>
            <a:endParaRPr sz="2400" i="0" u="none" strike="noStrike" cap="none">
              <a:solidFill>
                <a:srgbClr val="000000"/>
              </a:solidFill>
            </a:endParaRPr>
          </a:p>
          <a:p>
            <a:pPr marL="342900" marR="0" lvl="0" indent="-330200" algn="l" rtl="0">
              <a:lnSpc>
                <a:spcPct val="100000"/>
              </a:lnSpc>
              <a:spcBef>
                <a:spcPts val="0"/>
              </a:spcBef>
              <a:spcAft>
                <a:spcPts val="0"/>
              </a:spcAft>
              <a:buClr>
                <a:srgbClr val="000000"/>
              </a:buClr>
              <a:buSzPts val="2400"/>
              <a:buChar char="•"/>
            </a:pPr>
            <a:r>
              <a:rPr lang="en-US" sz="2400" i="0" u="none" strike="noStrike" cap="none">
                <a:solidFill>
                  <a:srgbClr val="000000"/>
                </a:solidFill>
              </a:rPr>
              <a:t>Đề xuất cách đưa các tính năng thiết kế “tuyệt vời” vào các sáng kiến ​​thiết kế cộng đồng hiện tại </a:t>
            </a:r>
            <a:endParaRPr sz="2400" i="0" u="none" strike="noStrike" cap="none">
              <a:solidFill>
                <a:srgbClr val="000000"/>
              </a:solidFill>
            </a:endParaRPr>
          </a:p>
          <a:p>
            <a:pPr marL="0" marR="0" lvl="0" indent="0" algn="l" rtl="0">
              <a:lnSpc>
                <a:spcPct val="100000"/>
              </a:lnSpc>
              <a:spcBef>
                <a:spcPts val="0"/>
              </a:spcBef>
              <a:spcAft>
                <a:spcPts val="0"/>
              </a:spcAft>
              <a:buNone/>
            </a:pPr>
            <a:r>
              <a:rPr lang="en-US" sz="2400"/>
              <a:t>    </a:t>
            </a:r>
            <a:r>
              <a:rPr lang="en-US" sz="2400" i="0" u="none" strike="noStrike" cap="none">
                <a:solidFill>
                  <a:srgbClr val="000000"/>
                </a:solidFill>
              </a:rPr>
              <a:t>và/hoặc theo kế hoạch</a:t>
            </a:r>
            <a:endParaRPr sz="2400" i="0" u="none" strike="noStrike" cap="none">
              <a:solidFill>
                <a:srgbClr val="000000"/>
              </a:solidFill>
            </a:endParaRPr>
          </a:p>
          <a:p>
            <a:pPr marL="342900" marR="0" lvl="0" indent="-330200" algn="l" rtl="0">
              <a:lnSpc>
                <a:spcPct val="100000"/>
              </a:lnSpc>
              <a:spcBef>
                <a:spcPts val="0"/>
              </a:spcBef>
              <a:spcAft>
                <a:spcPts val="0"/>
              </a:spcAft>
              <a:buClr>
                <a:srgbClr val="000000"/>
              </a:buClr>
              <a:buSzPts val="2400"/>
              <a:buChar char="•"/>
            </a:pPr>
            <a:r>
              <a:rPr lang="en-US" sz="2400" i="0" u="none" strike="noStrike" cap="none">
                <a:solidFill>
                  <a:srgbClr val="000000"/>
                </a:solidFill>
              </a:rPr>
              <a:t>Đề xuất những dự án mới tiềm năng nào có thể bao gồm các tính năng thiết kế “hay ho”</a:t>
            </a:r>
            <a:endParaRPr sz="2400" i="0" u="none" strike="noStrike" cap="none">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p:nvPr/>
        </p:nvSpPr>
        <p:spPr>
          <a:xfrm>
            <a:off x="386075" y="1736700"/>
            <a:ext cx="5889000" cy="4833300"/>
          </a:xfrm>
          <a:prstGeom prst="rect">
            <a:avLst/>
          </a:prstGeom>
          <a:noFill/>
          <a:ln>
            <a:noFill/>
          </a:ln>
        </p:spPr>
        <p:txBody>
          <a:bodyPr spcFirstLastPara="1" wrap="square" lIns="91425" tIns="45700" rIns="91425" bIns="45700" anchor="ctr" anchorCtr="0">
            <a:spAutoFit/>
          </a:bodyPr>
          <a:lstStyle/>
          <a:p>
            <a:pPr marL="571500" marR="0" lvl="0" indent="-571500" algn="l" rtl="0">
              <a:lnSpc>
                <a:spcPct val="100000"/>
              </a:lnSpc>
              <a:spcBef>
                <a:spcPts val="0"/>
              </a:spcBef>
              <a:spcAft>
                <a:spcPts val="0"/>
              </a:spcAft>
              <a:buClr>
                <a:srgbClr val="000000"/>
              </a:buClr>
              <a:buSzPts val="2800"/>
              <a:buChar char="•"/>
            </a:pPr>
            <a:r>
              <a:rPr lang="en-US" sz="2800" i="0" u="none" strike="noStrike" cap="none">
                <a:solidFill>
                  <a:srgbClr val="000000"/>
                </a:solidFill>
              </a:rPr>
              <a:t>Gặp gỡ các nhà quy hoạch quận/địa phương và những người ra quyết định khác để trình bày kế hoạch hành động của bạn</a:t>
            </a:r>
            <a:endParaRPr sz="2800" i="0" u="none" strike="noStrike" cap="none">
              <a:solidFill>
                <a:srgbClr val="000000"/>
              </a:solidFill>
            </a:endParaRPr>
          </a:p>
          <a:p>
            <a:pPr marL="571500" marR="0" lvl="0" indent="-571500" algn="l" rtl="0">
              <a:lnSpc>
                <a:spcPct val="100000"/>
              </a:lnSpc>
              <a:spcBef>
                <a:spcPts val="0"/>
              </a:spcBef>
              <a:spcAft>
                <a:spcPts val="0"/>
              </a:spcAft>
              <a:buClr>
                <a:srgbClr val="000000"/>
              </a:buClr>
              <a:buSzPts val="2800"/>
              <a:buChar char="•"/>
            </a:pPr>
            <a:r>
              <a:rPr lang="en-US" sz="2800" i="0" u="none" strike="noStrike" cap="none">
                <a:solidFill>
                  <a:srgbClr val="000000"/>
                </a:solidFill>
              </a:rPr>
              <a:t>Truyền đạt sự ủng hộ cho kế hoạch hành động của bạn từ những người dân và đối tác quan tâm</a:t>
            </a:r>
            <a:endParaRPr sz="2800" i="0" u="none" strike="noStrike" cap="none">
              <a:solidFill>
                <a:srgbClr val="000000"/>
              </a:solidFill>
            </a:endParaRPr>
          </a:p>
          <a:p>
            <a:pPr marL="571500" marR="0" lvl="0" indent="-571500" algn="l" rtl="0">
              <a:lnSpc>
                <a:spcPct val="100000"/>
              </a:lnSpc>
              <a:spcBef>
                <a:spcPts val="0"/>
              </a:spcBef>
              <a:spcAft>
                <a:spcPts val="0"/>
              </a:spcAft>
              <a:buClr>
                <a:srgbClr val="000000"/>
              </a:buClr>
              <a:buSzPts val="2800"/>
              <a:buChar char="•"/>
            </a:pPr>
            <a:r>
              <a:rPr lang="en-US" sz="2800" i="0" u="none" strike="noStrike" cap="none">
                <a:solidFill>
                  <a:srgbClr val="000000"/>
                </a:solidFill>
              </a:rPr>
              <a:t>Hãy kiên trì, kiên nhẫn và báo cáo lại</a:t>
            </a:r>
            <a:endParaRPr sz="2800" i="0" u="none" strike="noStrike" cap="none">
              <a:solidFill>
                <a:srgbClr val="000000"/>
              </a:solidFill>
            </a:endParaRPr>
          </a:p>
        </p:txBody>
      </p:sp>
      <p:sp>
        <p:nvSpPr>
          <p:cNvPr id="189" name="Google Shape;189;p29"/>
          <p:cNvSpPr/>
          <p:nvPr/>
        </p:nvSpPr>
        <p:spPr>
          <a:xfrm>
            <a:off x="0" y="0"/>
            <a:ext cx="12192000" cy="118654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p:txBody>
      </p:sp>
      <p:sp>
        <p:nvSpPr>
          <p:cNvPr id="190" name="Google Shape;190;p29"/>
          <p:cNvSpPr txBox="1"/>
          <p:nvPr/>
        </p:nvSpPr>
        <p:spPr>
          <a:xfrm>
            <a:off x="386080" y="62958"/>
            <a:ext cx="11653520" cy="106090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lt1"/>
                </a:solidFill>
              </a:rPr>
              <a:t>BƯỚC 5: Hãy Hành Động!</a:t>
            </a:r>
            <a:endParaRPr sz="4400" i="0" u="none" strike="noStrike" cap="none">
              <a:solidFill>
                <a:schemeClr val="lt1"/>
              </a:solidFill>
            </a:endParaRPr>
          </a:p>
        </p:txBody>
      </p:sp>
      <p:pic>
        <p:nvPicPr>
          <p:cNvPr id="191" name="Google Shape;191;p29"/>
          <p:cNvPicPr preferRelativeResize="0"/>
          <p:nvPr/>
        </p:nvPicPr>
        <p:blipFill rotWithShape="1">
          <a:blip r:embed="rId3">
            <a:alphaModFix/>
          </a:blip>
          <a:srcRect/>
          <a:stretch/>
        </p:blipFill>
        <p:spPr>
          <a:xfrm>
            <a:off x="6129200" y="2478970"/>
            <a:ext cx="5489457" cy="3087819"/>
          </a:xfrm>
          <a:prstGeom prst="rect">
            <a:avLst/>
          </a:prstGeom>
          <a:noFill/>
          <a:ln>
            <a:noFill/>
          </a:ln>
        </p:spPr>
      </p:pic>
      <p:sp>
        <p:nvSpPr>
          <p:cNvPr id="192" name="Google Shape;192;p29"/>
          <p:cNvSpPr txBox="1"/>
          <p:nvPr/>
        </p:nvSpPr>
        <p:spPr>
          <a:xfrm>
            <a:off x="8840728" y="3138494"/>
            <a:ext cx="1837500" cy="708000"/>
          </a:xfrm>
          <a:prstGeom prst="rect">
            <a:avLst/>
          </a:prstGeom>
          <a:solidFill>
            <a:srgbClr val="ED7D3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rPr>
              <a:t>LẤY</a:t>
            </a:r>
            <a:endParaRPr sz="1400" i="0" u="none" strike="noStrike" cap="none">
              <a:solidFill>
                <a:srgbClr val="000000"/>
              </a:solidFill>
            </a:endParaRPr>
          </a:p>
        </p:txBody>
      </p:sp>
      <p:sp>
        <p:nvSpPr>
          <p:cNvPr id="193" name="Google Shape;193;p29"/>
          <p:cNvSpPr txBox="1"/>
          <p:nvPr/>
        </p:nvSpPr>
        <p:spPr>
          <a:xfrm>
            <a:off x="8556300" y="3923842"/>
            <a:ext cx="3483300" cy="892800"/>
          </a:xfrm>
          <a:prstGeom prst="rect">
            <a:avLst/>
          </a:prstGeom>
          <a:solidFill>
            <a:srgbClr val="C4161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rPr>
              <a:t>HOẠT ĐỘNG</a:t>
            </a:r>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9" name="Google Shape;199;p30"/>
          <p:cNvSpPr txBox="1">
            <a:spLocks noGrp="1"/>
          </p:cNvSpPr>
          <p:nvPr>
            <p:ph type="title"/>
          </p:nvPr>
        </p:nvSpPr>
        <p:spPr>
          <a:xfrm>
            <a:off x="0" y="1193935"/>
            <a:ext cx="4153546" cy="44611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solidFill>
                  <a:srgbClr val="FFFFFF"/>
                </a:solidFill>
                <a:latin typeface="Arial"/>
                <a:ea typeface="Arial"/>
                <a:cs typeface="Arial"/>
                <a:sym typeface="Arial"/>
              </a:rPr>
              <a:t>HOẠT ĐỘNG</a:t>
            </a:r>
            <a:endParaRPr>
              <a:latin typeface="Arial"/>
              <a:ea typeface="Arial"/>
              <a:cs typeface="Arial"/>
              <a:sym typeface="Arial"/>
            </a:endParaRPr>
          </a:p>
        </p:txBody>
      </p:sp>
      <p:sp>
        <p:nvSpPr>
          <p:cNvPr id="200" name="Google Shape;200;p30"/>
          <p:cNvSpPr txBox="1">
            <a:spLocks noGrp="1"/>
          </p:cNvSpPr>
          <p:nvPr>
            <p:ph type="body" idx="1"/>
          </p:nvPr>
        </p:nvSpPr>
        <p:spPr>
          <a:xfrm>
            <a:off x="4711484" y="319088"/>
            <a:ext cx="6922351" cy="6219823"/>
          </a:xfrm>
          <a:prstGeom prst="rect">
            <a:avLst/>
          </a:prstGeom>
          <a:noFill/>
          <a:ln>
            <a:noFill/>
          </a:ln>
        </p:spPr>
        <p:txBody>
          <a:bodyPr spcFirstLastPara="1" wrap="square" lIns="91425" tIns="45700" rIns="91425" bIns="45700" anchor="ctr" anchorCtr="0">
            <a:noAutofit/>
          </a:bodyPr>
          <a:lstStyle/>
          <a:p>
            <a:pPr marL="514350" lvl="1" indent="-514350" algn="l" rtl="0">
              <a:lnSpc>
                <a:spcPct val="90000"/>
              </a:lnSpc>
              <a:spcBef>
                <a:spcPts val="800"/>
              </a:spcBef>
              <a:spcAft>
                <a:spcPts val="0"/>
              </a:spcAft>
              <a:buClr>
                <a:schemeClr val="accent4"/>
              </a:buClr>
              <a:buSzPts val="2464"/>
              <a:buAutoNum type="arabicPeriod"/>
            </a:pPr>
            <a:r>
              <a:rPr lang="en-US" sz="2800">
                <a:latin typeface="Arial"/>
                <a:ea typeface="Arial"/>
                <a:cs typeface="Arial"/>
                <a:sym typeface="Arial"/>
              </a:rPr>
              <a:t>Tìm đối tác hoặc chia thành các nhóm nhỏ</a:t>
            </a:r>
            <a:endParaRPr sz="2800">
              <a:latin typeface="Arial"/>
              <a:ea typeface="Arial"/>
              <a:cs typeface="Arial"/>
              <a:sym typeface="Arial"/>
            </a:endParaRPr>
          </a:p>
          <a:p>
            <a:pPr marL="514350" lvl="1" indent="-514350" algn="l" rtl="0">
              <a:lnSpc>
                <a:spcPct val="90000"/>
              </a:lnSpc>
              <a:spcBef>
                <a:spcPts val="800"/>
              </a:spcBef>
              <a:spcAft>
                <a:spcPts val="0"/>
              </a:spcAft>
              <a:buClr>
                <a:schemeClr val="accent4"/>
              </a:buClr>
              <a:buSzPts val="2464"/>
              <a:buAutoNum type="arabicPeriod"/>
            </a:pPr>
            <a:r>
              <a:rPr lang="en-US" sz="2800">
                <a:latin typeface="Arial"/>
                <a:ea typeface="Arial"/>
                <a:cs typeface="Arial"/>
                <a:sym typeface="Arial"/>
              </a:rPr>
              <a:t>Hãy nghĩ đến một tính năng thiết kế “hay ho” có thể mang lại lợi ích cho cộng đồng của bạn</a:t>
            </a:r>
            <a:endParaRPr sz="2800">
              <a:latin typeface="Arial"/>
              <a:ea typeface="Arial"/>
              <a:cs typeface="Arial"/>
              <a:sym typeface="Arial"/>
            </a:endParaRPr>
          </a:p>
          <a:p>
            <a:pPr marL="514350" lvl="1" indent="-514350" algn="l" rtl="0">
              <a:lnSpc>
                <a:spcPct val="90000"/>
              </a:lnSpc>
              <a:spcBef>
                <a:spcPts val="800"/>
              </a:spcBef>
              <a:spcAft>
                <a:spcPts val="400"/>
              </a:spcAft>
              <a:buClr>
                <a:schemeClr val="accent4"/>
              </a:buClr>
              <a:buSzPts val="2464"/>
              <a:buAutoNum type="arabicPeriod"/>
            </a:pPr>
            <a:r>
              <a:rPr lang="en-US" sz="2800">
                <a:latin typeface="Arial"/>
                <a:ea typeface="Arial"/>
                <a:cs typeface="Arial"/>
                <a:sym typeface="Arial"/>
              </a:rPr>
              <a:t>Nghĩ ra các bước bạn sẽ thực hiện để ủng hộ việc đưa tính năng thiết kế “hay ho” đó vào cộng đồng của mình</a:t>
            </a:r>
            <a:endParaRPr sz="28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7" name="Google Shape;207;p10"/>
          <p:cNvSpPr txBox="1"/>
          <p:nvPr/>
        </p:nvSpPr>
        <p:spPr>
          <a:xfrm>
            <a:off x="5370153" y="1552927"/>
            <a:ext cx="6332658" cy="4936187"/>
          </a:xfrm>
          <a:prstGeom prst="rect">
            <a:avLst/>
          </a:prstGeom>
          <a:noFill/>
          <a:ln>
            <a:noFill/>
          </a:ln>
        </p:spPr>
        <p:txBody>
          <a:bodyPr spcFirstLastPara="1" wrap="square" lIns="91425" tIns="45700" rIns="91425" bIns="45700" anchor="ctr" anchorCtr="0">
            <a:noAutofit/>
          </a:bodyPr>
          <a:lstStyle/>
          <a:p>
            <a:pPr marL="457200" marR="0" lvl="0" indent="-342900" algn="l" rtl="0">
              <a:lnSpc>
                <a:spcPct val="90000"/>
              </a:lnSpc>
              <a:spcBef>
                <a:spcPts val="1000"/>
              </a:spcBef>
              <a:spcAft>
                <a:spcPts val="0"/>
              </a:spcAft>
              <a:buClr>
                <a:schemeClr val="accent2"/>
              </a:buClr>
              <a:buSzPts val="3200"/>
              <a:buChar char="•"/>
            </a:pPr>
            <a:r>
              <a:rPr lang="en-US" sz="3200" i="0" u="none" strike="noStrike" cap="none">
                <a:solidFill>
                  <a:srgbClr val="000000"/>
                </a:solidFill>
              </a:rPr>
              <a:t>Có nhiều cách mà thiết kế cộng đồng có thể tác động đến rủi ro nhiệt</a:t>
            </a:r>
            <a:endParaRPr sz="3200" i="0" u="none" strike="noStrike" cap="none">
              <a:solidFill>
                <a:srgbClr val="000000"/>
              </a:solidFill>
            </a:endParaRPr>
          </a:p>
          <a:p>
            <a:pPr marL="457200" marR="0" lvl="0" indent="-342900" algn="l" rtl="0">
              <a:lnSpc>
                <a:spcPct val="90000"/>
              </a:lnSpc>
              <a:spcBef>
                <a:spcPts val="1000"/>
              </a:spcBef>
              <a:spcAft>
                <a:spcPts val="0"/>
              </a:spcAft>
              <a:buClr>
                <a:schemeClr val="accent2"/>
              </a:buClr>
              <a:buSzPts val="3200"/>
              <a:buChar char="•"/>
            </a:pPr>
            <a:r>
              <a:rPr lang="en-US" sz="3200" i="0" u="none" strike="noStrike" cap="none">
                <a:solidFill>
                  <a:srgbClr val="000000"/>
                </a:solidFill>
              </a:rPr>
              <a:t>Ngoài ra còn có nhiều cách có thể thay đổi thiết kế cộng đồng để giảm nguy cơ nhiệt</a:t>
            </a:r>
            <a:endParaRPr sz="3200" i="0" u="none" strike="noStrike" cap="none">
              <a:solidFill>
                <a:srgbClr val="000000"/>
              </a:solidFill>
            </a:endParaRPr>
          </a:p>
          <a:p>
            <a:pPr marL="457200" marR="0" lvl="0" indent="-342900" algn="l" rtl="0">
              <a:lnSpc>
                <a:spcPct val="90000"/>
              </a:lnSpc>
              <a:spcBef>
                <a:spcPts val="1000"/>
              </a:spcBef>
              <a:spcAft>
                <a:spcPts val="0"/>
              </a:spcAft>
              <a:buClr>
                <a:schemeClr val="accent2"/>
              </a:buClr>
              <a:buSzPts val="3200"/>
              <a:buChar char="•"/>
            </a:pPr>
            <a:r>
              <a:rPr lang="en-US" sz="3200" i="0" u="none" strike="noStrike" cap="none">
                <a:solidFill>
                  <a:srgbClr val="000000"/>
                </a:solidFill>
              </a:rPr>
              <a:t>Có thể thực hiện hành động giải quyết rủi ro nhiệt trong cộng đồng của bạn để đạt được thiết kế “ngầu”</a:t>
            </a:r>
            <a:endParaRPr sz="3200" i="0" u="none" strike="noStrike" cap="none">
              <a:solidFill>
                <a:srgbClr val="000000"/>
              </a:solidFill>
            </a:endParaRPr>
          </a:p>
        </p:txBody>
      </p:sp>
      <p:sp>
        <p:nvSpPr>
          <p:cNvPr id="208" name="Google Shape;208;p10"/>
          <p:cNvSpPr txBox="1"/>
          <p:nvPr/>
        </p:nvSpPr>
        <p:spPr>
          <a:xfrm>
            <a:off x="1529150" y="1396675"/>
            <a:ext cx="3089100" cy="4064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800"/>
              <a:buFont typeface="Calibri"/>
              <a:buNone/>
            </a:pPr>
            <a:r>
              <a:rPr lang="en-US" sz="4400" b="1" i="0" u="none" strike="noStrike" cap="none">
                <a:solidFill>
                  <a:srgbClr val="FFFFFF"/>
                </a:solidFill>
              </a:rPr>
              <a:t>TÓM TẮT</a:t>
            </a:r>
            <a:endParaRPr sz="4400" b="1" i="0" u="none" strike="noStrike" cap="none">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p:nvPr/>
        </p:nvSpPr>
        <p:spPr>
          <a:xfrm>
            <a:off x="344130" y="3584769"/>
            <a:ext cx="11248200" cy="523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rgbClr val="000000"/>
                </a:solidFill>
              </a:rPr>
              <a:t>Văn bản của bạn tại đây…</a:t>
            </a:r>
            <a:endParaRPr sz="1400" i="0" u="none" strike="noStrike" cap="none">
              <a:solidFill>
                <a:srgbClr val="000000"/>
              </a:solidFill>
            </a:endParaRPr>
          </a:p>
        </p:txBody>
      </p:sp>
      <p:sp>
        <p:nvSpPr>
          <p:cNvPr id="214" name="Google Shape;214;p31"/>
          <p:cNvSpPr/>
          <p:nvPr/>
        </p:nvSpPr>
        <p:spPr>
          <a:xfrm>
            <a:off x="0" y="0"/>
            <a:ext cx="12192000" cy="118654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p:txBody>
      </p:sp>
      <p:sp>
        <p:nvSpPr>
          <p:cNvPr id="215" name="Google Shape;215;p31"/>
          <p:cNvSpPr txBox="1"/>
          <p:nvPr/>
        </p:nvSpPr>
        <p:spPr>
          <a:xfrm>
            <a:off x="344130" y="62958"/>
            <a:ext cx="11695470" cy="106090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lt1"/>
                </a:solidFill>
              </a:rPr>
              <a:t>VĂN BẢN CỦA BẠN TẠI ĐÂY</a:t>
            </a:r>
            <a:endParaRPr sz="4400" i="0" u="none" strike="noStrike" cap="none">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2"/>
          <p:cNvSpPr txBox="1"/>
          <p:nvPr/>
        </p:nvSpPr>
        <p:spPr>
          <a:xfrm>
            <a:off x="344130" y="3584769"/>
            <a:ext cx="11248200" cy="5232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Clr>
                <a:schemeClr val="dk1"/>
              </a:buClr>
              <a:buSzPts val="2800"/>
              <a:buFont typeface="Arial"/>
              <a:buNone/>
            </a:pPr>
            <a:r>
              <a:rPr lang="en-US" sz="2800">
                <a:solidFill>
                  <a:schemeClr val="dk1"/>
                </a:solidFill>
              </a:rPr>
              <a:t>Văn bản của bạn tại đây…</a:t>
            </a:r>
            <a:endParaRPr sz="2800">
              <a:latin typeface="Gill Sans"/>
              <a:ea typeface="Gill Sans"/>
              <a:cs typeface="Gill Sans"/>
              <a:sym typeface="Gill Sans"/>
            </a:endParaRPr>
          </a:p>
        </p:txBody>
      </p:sp>
      <p:sp>
        <p:nvSpPr>
          <p:cNvPr id="221" name="Google Shape;221;p32"/>
          <p:cNvSpPr/>
          <p:nvPr/>
        </p:nvSpPr>
        <p:spPr>
          <a:xfrm>
            <a:off x="0" y="0"/>
            <a:ext cx="12192000" cy="118654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p:txBody>
      </p:sp>
      <p:sp>
        <p:nvSpPr>
          <p:cNvPr id="222" name="Google Shape;222;p32"/>
          <p:cNvSpPr txBox="1"/>
          <p:nvPr/>
        </p:nvSpPr>
        <p:spPr>
          <a:xfrm>
            <a:off x="344130" y="62958"/>
            <a:ext cx="11695470" cy="106090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1">
                <a:solidFill>
                  <a:schemeClr val="lt1"/>
                </a:solidFill>
              </a:rPr>
              <a:t>VĂN BẢN CỦA BẠN TẠI ĐÂY</a:t>
            </a:r>
            <a:endParaRPr sz="4400" b="1">
              <a:solidFill>
                <a:schemeClr val="lt1"/>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p:nvPr/>
        </p:nvSpPr>
        <p:spPr>
          <a:xfrm>
            <a:off x="344130" y="3584769"/>
            <a:ext cx="11248200" cy="5232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Clr>
                <a:schemeClr val="dk1"/>
              </a:buClr>
              <a:buSzPts val="2800"/>
              <a:buFont typeface="Arial"/>
              <a:buNone/>
            </a:pPr>
            <a:r>
              <a:rPr lang="en-US" sz="2800">
                <a:solidFill>
                  <a:schemeClr val="dk1"/>
                </a:solidFill>
              </a:rPr>
              <a:t>Văn bản của bạn tại đây…</a:t>
            </a:r>
            <a:endParaRPr sz="2800">
              <a:latin typeface="Gill Sans"/>
              <a:ea typeface="Gill Sans"/>
              <a:cs typeface="Gill Sans"/>
              <a:sym typeface="Gill Sans"/>
            </a:endParaRPr>
          </a:p>
        </p:txBody>
      </p:sp>
      <p:sp>
        <p:nvSpPr>
          <p:cNvPr id="228" name="Google Shape;228;p33"/>
          <p:cNvSpPr/>
          <p:nvPr/>
        </p:nvSpPr>
        <p:spPr>
          <a:xfrm>
            <a:off x="0" y="0"/>
            <a:ext cx="12192000" cy="118654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p:txBody>
      </p:sp>
      <p:sp>
        <p:nvSpPr>
          <p:cNvPr id="229" name="Google Shape;229;p33"/>
          <p:cNvSpPr txBox="1"/>
          <p:nvPr/>
        </p:nvSpPr>
        <p:spPr>
          <a:xfrm>
            <a:off x="344130" y="62958"/>
            <a:ext cx="11695500" cy="106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1">
                <a:solidFill>
                  <a:schemeClr val="lt1"/>
                </a:solidFill>
              </a:rPr>
              <a:t>VĂN BẢN CỦA BẠN TẠI ĐÂY</a:t>
            </a:r>
            <a:endParaRPr sz="4400" b="1">
              <a:solidFill>
                <a:schemeClr val="lt1"/>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a:stretch/>
        </p:blipFill>
        <p:spPr>
          <a:xfrm>
            <a:off x="-9525" y="597860"/>
            <a:ext cx="12192000" cy="6873443"/>
          </a:xfrm>
          <a:prstGeom prst="rect">
            <a:avLst/>
          </a:prstGeom>
          <a:noFill/>
          <a:ln>
            <a:noFill/>
          </a:ln>
        </p:spPr>
      </p:pic>
      <p:sp>
        <p:nvSpPr>
          <p:cNvPr id="93" name="Google Shape;93;p2"/>
          <p:cNvSpPr txBox="1">
            <a:spLocks noGrp="1"/>
          </p:cNvSpPr>
          <p:nvPr>
            <p:ph type="body" idx="1"/>
          </p:nvPr>
        </p:nvSpPr>
        <p:spPr>
          <a:xfrm>
            <a:off x="838200" y="1204758"/>
            <a:ext cx="9900920" cy="5653242"/>
          </a:xfrm>
          <a:prstGeom prst="rect">
            <a:avLst/>
          </a:prstGeom>
          <a:noFill/>
          <a:ln>
            <a:noFill/>
          </a:ln>
        </p:spPr>
        <p:txBody>
          <a:bodyPr spcFirstLastPara="1" wrap="square" lIns="91425" tIns="45700" rIns="91425" bIns="45700" anchor="ctr" anchorCtr="0">
            <a:normAutofit/>
          </a:bodyPr>
          <a:lstStyle/>
          <a:p>
            <a:pPr marL="514350" lvl="1" indent="-514350" algn="l" rtl="0">
              <a:lnSpc>
                <a:spcPct val="90000"/>
              </a:lnSpc>
              <a:spcBef>
                <a:spcPts val="800"/>
              </a:spcBef>
              <a:spcAft>
                <a:spcPts val="0"/>
              </a:spcAft>
              <a:buClr>
                <a:schemeClr val="dk1"/>
              </a:buClr>
              <a:buSzPts val="2816"/>
              <a:buAutoNum type="arabicPeriod"/>
            </a:pPr>
            <a:r>
              <a:rPr lang="en-US" sz="3200">
                <a:latin typeface="Arial"/>
                <a:ea typeface="Arial"/>
                <a:cs typeface="Arial"/>
                <a:sym typeface="Arial"/>
              </a:rPr>
              <a:t>Để hiểu cách thiết kế cộng đồng có thể ảnh hưởng đến rủi ro nhiệt</a:t>
            </a:r>
            <a:endParaRPr sz="3200">
              <a:latin typeface="Arial"/>
              <a:ea typeface="Arial"/>
              <a:cs typeface="Arial"/>
              <a:sym typeface="Arial"/>
            </a:endParaRPr>
          </a:p>
          <a:p>
            <a:pPr marL="514350" lvl="1" indent="-514350" algn="l" rtl="0">
              <a:lnSpc>
                <a:spcPct val="90000"/>
              </a:lnSpc>
              <a:spcBef>
                <a:spcPts val="800"/>
              </a:spcBef>
              <a:spcAft>
                <a:spcPts val="0"/>
              </a:spcAft>
              <a:buClr>
                <a:schemeClr val="dk1"/>
              </a:buClr>
              <a:buSzPts val="2816"/>
              <a:buAutoNum type="arabicPeriod"/>
            </a:pPr>
            <a:r>
              <a:rPr lang="en-US" sz="3200">
                <a:latin typeface="Arial"/>
                <a:ea typeface="Arial"/>
                <a:cs typeface="Arial"/>
                <a:sym typeface="Arial"/>
              </a:rPr>
              <a:t>Để hiểu những thay đổi trong thiết kế cộng đồng có thể làm giảm nguy cơ nhiệt như thế nào</a:t>
            </a:r>
            <a:endParaRPr sz="3200">
              <a:latin typeface="Arial"/>
              <a:ea typeface="Arial"/>
              <a:cs typeface="Arial"/>
              <a:sym typeface="Arial"/>
            </a:endParaRPr>
          </a:p>
          <a:p>
            <a:pPr marL="514350" lvl="1" indent="-514350" algn="l" rtl="0">
              <a:lnSpc>
                <a:spcPct val="90000"/>
              </a:lnSpc>
              <a:spcBef>
                <a:spcPts val="800"/>
              </a:spcBef>
              <a:spcAft>
                <a:spcPts val="400"/>
              </a:spcAft>
              <a:buClr>
                <a:schemeClr val="dk1"/>
              </a:buClr>
              <a:buSzPts val="2816"/>
              <a:buAutoNum type="arabicPeriod"/>
            </a:pPr>
            <a:r>
              <a:rPr lang="en-US" sz="3200">
                <a:latin typeface="Arial"/>
                <a:ea typeface="Arial"/>
                <a:cs typeface="Arial"/>
                <a:sym typeface="Arial"/>
              </a:rPr>
              <a:t>Để suy nghĩ về các cách hành động trước nguy cơ nắng nóng trong cộng đồng của bạn</a:t>
            </a:r>
            <a:endParaRPr sz="3200">
              <a:latin typeface="Arial"/>
              <a:ea typeface="Arial"/>
              <a:cs typeface="Arial"/>
              <a:sym typeface="Arial"/>
            </a:endParaRPr>
          </a:p>
        </p:txBody>
      </p:sp>
      <p:sp>
        <p:nvSpPr>
          <p:cNvPr id="94" name="Google Shape;94;p2"/>
          <p:cNvSpPr/>
          <p:nvPr/>
        </p:nvSpPr>
        <p:spPr>
          <a:xfrm>
            <a:off x="-9525" y="-20783"/>
            <a:ext cx="12192000" cy="118654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C4161C"/>
              </a:solidFill>
              <a:latin typeface="Arial"/>
              <a:ea typeface="Arial"/>
              <a:cs typeface="Arial"/>
              <a:sym typeface="Arial"/>
            </a:endParaRPr>
          </a:p>
        </p:txBody>
      </p:sp>
      <p:sp>
        <p:nvSpPr>
          <p:cNvPr id="95" name="Google Shape;95;p2"/>
          <p:cNvSpPr txBox="1">
            <a:spLocks noGrp="1"/>
          </p:cNvSpPr>
          <p:nvPr>
            <p:ph type="title"/>
          </p:nvPr>
        </p:nvSpPr>
        <p:spPr>
          <a:xfrm>
            <a:off x="1620982" y="67408"/>
            <a:ext cx="9732818" cy="1060904"/>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chemeClr val="dk1"/>
              </a:buClr>
              <a:buSzPts val="4400"/>
              <a:buFont typeface="Calibri"/>
              <a:buNone/>
            </a:pPr>
            <a:r>
              <a:rPr lang="en-US" b="1">
                <a:solidFill>
                  <a:schemeClr val="lt1"/>
                </a:solidFill>
                <a:latin typeface="Arial"/>
                <a:ea typeface="Arial"/>
                <a:cs typeface="Arial"/>
                <a:sym typeface="Arial"/>
              </a:rPr>
              <a:t>MỤC TIÊU</a:t>
            </a:r>
            <a:endParaRPr>
              <a:solidFill>
                <a:schemeClr val="lt1"/>
              </a:solidFill>
              <a:latin typeface="Arial"/>
              <a:ea typeface="Arial"/>
              <a:cs typeface="Arial"/>
              <a:sym typeface="Arial"/>
            </a:endParaRPr>
          </a:p>
        </p:txBody>
      </p:sp>
      <p:pic>
        <p:nvPicPr>
          <p:cNvPr id="96" name="Google Shape;96;p2"/>
          <p:cNvPicPr preferRelativeResize="0"/>
          <p:nvPr/>
        </p:nvPicPr>
        <p:blipFill rotWithShape="1">
          <a:blip r:embed="rId4">
            <a:alphaModFix/>
          </a:blip>
          <a:srcRect/>
          <a:stretch/>
        </p:blipFill>
        <p:spPr>
          <a:xfrm>
            <a:off x="0" y="-365310"/>
            <a:ext cx="1875598" cy="18755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2" name="Google Shape;102;p6"/>
          <p:cNvSpPr txBox="1">
            <a:spLocks noGrp="1"/>
          </p:cNvSpPr>
          <p:nvPr>
            <p:ph type="title"/>
          </p:nvPr>
        </p:nvSpPr>
        <p:spPr>
          <a:xfrm>
            <a:off x="0" y="1193935"/>
            <a:ext cx="4153546" cy="44611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solidFill>
                  <a:schemeClr val="lt1"/>
                </a:solidFill>
                <a:latin typeface="Arial"/>
                <a:ea typeface="Arial"/>
                <a:cs typeface="Arial"/>
                <a:sym typeface="Arial"/>
              </a:rPr>
              <a:t>HOẠT ĐỘNG</a:t>
            </a:r>
            <a:endParaRPr>
              <a:latin typeface="Arial"/>
              <a:ea typeface="Arial"/>
              <a:cs typeface="Arial"/>
              <a:sym typeface="Arial"/>
            </a:endParaRPr>
          </a:p>
        </p:txBody>
      </p:sp>
      <p:sp>
        <p:nvSpPr>
          <p:cNvPr id="103" name="Google Shape;103;p6"/>
          <p:cNvSpPr txBox="1">
            <a:spLocks noGrp="1"/>
          </p:cNvSpPr>
          <p:nvPr>
            <p:ph type="body" idx="1"/>
          </p:nvPr>
        </p:nvSpPr>
        <p:spPr>
          <a:xfrm>
            <a:off x="4711475" y="319100"/>
            <a:ext cx="7568100" cy="6219900"/>
          </a:xfrm>
          <a:prstGeom prst="rect">
            <a:avLst/>
          </a:prstGeom>
          <a:noFill/>
          <a:ln>
            <a:noFill/>
          </a:ln>
        </p:spPr>
        <p:txBody>
          <a:bodyPr spcFirstLastPara="1" wrap="square" lIns="91425" tIns="45700" rIns="91425" bIns="45700" anchor="ctr" anchorCtr="0">
            <a:noAutofit/>
          </a:bodyPr>
          <a:lstStyle/>
          <a:p>
            <a:pPr marL="514350" lvl="1" indent="-514350" algn="l" rtl="0">
              <a:lnSpc>
                <a:spcPct val="90000"/>
              </a:lnSpc>
              <a:spcBef>
                <a:spcPts val="800"/>
              </a:spcBef>
              <a:spcAft>
                <a:spcPts val="0"/>
              </a:spcAft>
              <a:buClr>
                <a:schemeClr val="accent4"/>
              </a:buClr>
              <a:buSzPts val="2464"/>
              <a:buAutoNum type="arabicPeriod"/>
            </a:pPr>
            <a:r>
              <a:rPr lang="en-US" sz="2800">
                <a:latin typeface="Arial"/>
                <a:ea typeface="Arial"/>
                <a:cs typeface="Arial"/>
                <a:sym typeface="Arial"/>
              </a:rPr>
              <a:t>Tìm đối tác hoặc chia thành các nhóm nhỏ</a:t>
            </a:r>
            <a:endParaRPr sz="2800">
              <a:latin typeface="Arial"/>
              <a:ea typeface="Arial"/>
              <a:cs typeface="Arial"/>
              <a:sym typeface="Arial"/>
            </a:endParaRPr>
          </a:p>
          <a:p>
            <a:pPr marL="514350" lvl="1" indent="-514350" algn="l" rtl="0">
              <a:lnSpc>
                <a:spcPct val="90000"/>
              </a:lnSpc>
              <a:spcBef>
                <a:spcPts val="800"/>
              </a:spcBef>
              <a:spcAft>
                <a:spcPts val="0"/>
              </a:spcAft>
              <a:buClr>
                <a:schemeClr val="accent4"/>
              </a:buClr>
              <a:buSzPts val="2464"/>
              <a:buAutoNum type="arabicPeriod"/>
            </a:pPr>
            <a:r>
              <a:rPr lang="en-US" sz="2800">
                <a:latin typeface="Arial"/>
                <a:ea typeface="Arial"/>
                <a:cs typeface="Arial"/>
                <a:sym typeface="Arial"/>
              </a:rPr>
              <a:t>Chúng tôi sẽ cho bạn xem một slide về khung cảnh ngoài trời trong một cộng đồng</a:t>
            </a:r>
            <a:endParaRPr sz="2800">
              <a:latin typeface="Arial"/>
              <a:ea typeface="Arial"/>
              <a:cs typeface="Arial"/>
              <a:sym typeface="Arial"/>
            </a:endParaRPr>
          </a:p>
          <a:p>
            <a:pPr marL="514350" lvl="1" indent="-514350" algn="l" rtl="0">
              <a:lnSpc>
                <a:spcPct val="90000"/>
              </a:lnSpc>
              <a:spcBef>
                <a:spcPts val="800"/>
              </a:spcBef>
              <a:spcAft>
                <a:spcPts val="0"/>
              </a:spcAft>
              <a:buClr>
                <a:schemeClr val="accent4"/>
              </a:buClr>
              <a:buSzPts val="2464"/>
              <a:buAutoNum type="arabicPeriod"/>
            </a:pPr>
            <a:r>
              <a:rPr lang="en-US" sz="2800">
                <a:latin typeface="Arial"/>
                <a:ea typeface="Arial"/>
                <a:cs typeface="Arial"/>
                <a:sym typeface="Arial"/>
              </a:rPr>
              <a:t>Bàn luận:</a:t>
            </a:r>
            <a:endParaRPr sz="2800">
              <a:latin typeface="Arial"/>
              <a:ea typeface="Arial"/>
              <a:cs typeface="Arial"/>
              <a:sym typeface="Arial"/>
            </a:endParaRPr>
          </a:p>
          <a:p>
            <a:pPr marL="457200" lvl="0" indent="-342900" algn="l" rtl="0">
              <a:lnSpc>
                <a:spcPct val="90000"/>
              </a:lnSpc>
              <a:spcBef>
                <a:spcPts val="1000"/>
              </a:spcBef>
              <a:spcAft>
                <a:spcPts val="0"/>
              </a:spcAft>
              <a:buSzPts val="2400"/>
              <a:buChar char="•"/>
            </a:pPr>
            <a:r>
              <a:rPr lang="en-US" sz="2400">
                <a:latin typeface="Arial"/>
                <a:ea typeface="Arial"/>
                <a:cs typeface="Arial"/>
                <a:sym typeface="Arial"/>
              </a:rPr>
              <a:t>Bạn nghĩ thiết kế hiện tại của cộng đồng đó ảnh  hưởng đến rủi ro nhiệt như thế nào?</a:t>
            </a:r>
            <a:endParaRPr sz="2400">
              <a:latin typeface="Arial"/>
              <a:ea typeface="Arial"/>
              <a:cs typeface="Arial"/>
              <a:sym typeface="Arial"/>
            </a:endParaRPr>
          </a:p>
          <a:p>
            <a:pPr marL="457200" lvl="0" indent="-342900" algn="l" rtl="0">
              <a:lnSpc>
                <a:spcPct val="90000"/>
              </a:lnSpc>
              <a:spcBef>
                <a:spcPts val="0"/>
              </a:spcBef>
              <a:spcAft>
                <a:spcPts val="0"/>
              </a:spcAft>
              <a:buSzPts val="2400"/>
              <a:buChar char="•"/>
            </a:pPr>
            <a:r>
              <a:rPr lang="en-US" sz="2400">
                <a:latin typeface="Arial"/>
                <a:ea typeface="Arial"/>
                <a:cs typeface="Arial"/>
                <a:sym typeface="Arial"/>
              </a:rPr>
              <a:t>Bạn nghĩ thiết kế hiện tại của cộng đồng đó </a:t>
            </a:r>
            <a:endParaRPr sz="2400">
              <a:latin typeface="Arial"/>
              <a:ea typeface="Arial"/>
              <a:cs typeface="Arial"/>
              <a:sym typeface="Arial"/>
            </a:endParaRPr>
          </a:p>
          <a:p>
            <a:pPr marL="457200" lvl="0" indent="0" algn="l" rtl="0">
              <a:lnSpc>
                <a:spcPct val="90000"/>
              </a:lnSpc>
              <a:spcBef>
                <a:spcPts val="0"/>
              </a:spcBef>
              <a:spcAft>
                <a:spcPts val="0"/>
              </a:spcAft>
              <a:buNone/>
            </a:pPr>
            <a:r>
              <a:rPr lang="en-US" sz="2400">
                <a:latin typeface="Arial"/>
                <a:ea typeface="Arial"/>
                <a:cs typeface="Arial"/>
                <a:sym typeface="Arial"/>
              </a:rPr>
              <a:t>có thể được thay đổi như thế nào để giảm </a:t>
            </a:r>
            <a:endParaRPr sz="2400">
              <a:latin typeface="Arial"/>
              <a:ea typeface="Arial"/>
              <a:cs typeface="Arial"/>
              <a:sym typeface="Arial"/>
            </a:endParaRPr>
          </a:p>
          <a:p>
            <a:pPr marL="457200" lvl="0" indent="0" algn="l" rtl="0">
              <a:lnSpc>
                <a:spcPct val="90000"/>
              </a:lnSpc>
              <a:spcBef>
                <a:spcPts val="0"/>
              </a:spcBef>
              <a:spcAft>
                <a:spcPts val="0"/>
              </a:spcAft>
              <a:buNone/>
            </a:pPr>
            <a:r>
              <a:rPr lang="en-US" sz="2400">
                <a:latin typeface="Arial"/>
                <a:ea typeface="Arial"/>
                <a:cs typeface="Arial"/>
                <a:sym typeface="Arial"/>
              </a:rPr>
              <a:t>nguy cơ nắng nóng?</a:t>
            </a:r>
            <a:endParaRPr sz="24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8"/>
          <p:cNvSpPr/>
          <p:nvPr/>
        </p:nvSpPr>
        <p:spPr>
          <a:xfrm>
            <a:off x="0" y="0"/>
            <a:ext cx="12192000" cy="118654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9" name="Google Shape;109;p8"/>
          <p:cNvSpPr txBox="1"/>
          <p:nvPr/>
        </p:nvSpPr>
        <p:spPr>
          <a:xfrm>
            <a:off x="358814" y="196824"/>
            <a:ext cx="11515685" cy="79289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000" b="1" i="0" u="none" strike="noStrike" cap="none">
                <a:solidFill>
                  <a:schemeClr val="lt1"/>
                </a:solidFill>
              </a:rPr>
              <a:t>THIẾT KẾ CỦA CỘNG ĐỒNG NÀY TÁC ĐỘNG RỦI RO NHIỆT ĐỘ NHƯ THẾ NÀO?</a:t>
            </a:r>
            <a:endParaRPr sz="4000" b="1" i="0" u="none" strike="noStrike" cap="none">
              <a:solidFill>
                <a:srgbClr val="8B2300"/>
              </a:solidFill>
            </a:endParaRPr>
          </a:p>
        </p:txBody>
      </p:sp>
      <p:pic>
        <p:nvPicPr>
          <p:cNvPr id="110" name="Google Shape;110;p8" descr="A group of people walking a dog and a person with a dog&#10;&#10;Description automatically generated"/>
          <p:cNvPicPr preferRelativeResize="0"/>
          <p:nvPr/>
        </p:nvPicPr>
        <p:blipFill rotWithShape="1">
          <a:blip r:embed="rId3">
            <a:alphaModFix/>
          </a:blip>
          <a:srcRect/>
          <a:stretch/>
        </p:blipFill>
        <p:spPr>
          <a:xfrm>
            <a:off x="0" y="1186541"/>
            <a:ext cx="12192000" cy="57528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9"/>
          <p:cNvSpPr/>
          <p:nvPr/>
        </p:nvSpPr>
        <p:spPr>
          <a:xfrm>
            <a:off x="0" y="0"/>
            <a:ext cx="12192000" cy="118654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7" name="Google Shape;117;p9"/>
          <p:cNvSpPr txBox="1"/>
          <p:nvPr/>
        </p:nvSpPr>
        <p:spPr>
          <a:xfrm>
            <a:off x="358814" y="196824"/>
            <a:ext cx="11515685" cy="79289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lt1"/>
                </a:solidFill>
              </a:rPr>
              <a:t>THAY ĐỔI THIẾT KẾ CỘNG ĐỒNG</a:t>
            </a:r>
            <a:endParaRPr sz="4400" b="1" i="0" u="none" strike="noStrike" cap="none">
              <a:solidFill>
                <a:schemeClr val="lt1"/>
              </a:solidFill>
            </a:endParaRPr>
          </a:p>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lt1"/>
                </a:solidFill>
              </a:rPr>
              <a:t>ĐỂ GIẢM THIỂU RỦI RO NHIỆT</a:t>
            </a:r>
            <a:endParaRPr sz="4400" b="1" i="0" u="none" strike="noStrike" cap="none">
              <a:solidFill>
                <a:schemeClr val="lt1"/>
              </a:solidFill>
            </a:endParaRPr>
          </a:p>
        </p:txBody>
      </p:sp>
      <p:pic>
        <p:nvPicPr>
          <p:cNvPr id="118" name="Google Shape;118;p9"/>
          <p:cNvPicPr preferRelativeResize="0"/>
          <p:nvPr/>
        </p:nvPicPr>
        <p:blipFill rotWithShape="1">
          <a:blip r:embed="rId3">
            <a:alphaModFix/>
          </a:blip>
          <a:srcRect/>
          <a:stretch/>
        </p:blipFill>
        <p:spPr>
          <a:xfrm>
            <a:off x="-2" y="1186540"/>
            <a:ext cx="12192001" cy="5714999"/>
          </a:xfrm>
          <a:prstGeom prst="rect">
            <a:avLst/>
          </a:prstGeom>
          <a:noFill/>
          <a:ln>
            <a:noFill/>
          </a:ln>
        </p:spPr>
      </p:pic>
      <p:sp>
        <p:nvSpPr>
          <p:cNvPr id="119" name="Google Shape;119;p9"/>
          <p:cNvSpPr txBox="1"/>
          <p:nvPr/>
        </p:nvSpPr>
        <p:spPr>
          <a:xfrm>
            <a:off x="0" y="2176257"/>
            <a:ext cx="1627200" cy="600300"/>
          </a:xfrm>
          <a:prstGeom prst="rect">
            <a:avLst/>
          </a:prstGeom>
          <a:solidFill>
            <a:srgbClr val="CDE9E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CÁC LỰA CHỌN GIAO THÔNG CÔNG CỘNG</a:t>
            </a:r>
            <a:endParaRPr sz="1400" b="1" i="0" u="none" strike="noStrike" cap="none">
              <a:solidFill>
                <a:srgbClr val="000000"/>
              </a:solidFill>
              <a:latin typeface="Arial"/>
              <a:ea typeface="Arial"/>
              <a:cs typeface="Arial"/>
              <a:sym typeface="Arial"/>
            </a:endParaRPr>
          </a:p>
        </p:txBody>
      </p:sp>
      <p:sp>
        <p:nvSpPr>
          <p:cNvPr id="120" name="Google Shape;120;p9"/>
          <p:cNvSpPr txBox="1"/>
          <p:nvPr/>
        </p:nvSpPr>
        <p:spPr>
          <a:xfrm>
            <a:off x="1919200" y="1381325"/>
            <a:ext cx="1890800" cy="600124"/>
          </a:xfrm>
          <a:prstGeom prst="rect">
            <a:avLst/>
          </a:prstGeom>
          <a:solidFill>
            <a:srgbClr val="CDE9E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TÁN CÂY DỒI DÀO VÀ KHÔNG GIAN XANH</a:t>
            </a:r>
            <a:endParaRPr sz="1400" b="1" i="0" u="none" strike="noStrike" cap="none">
              <a:solidFill>
                <a:srgbClr val="000000"/>
              </a:solidFill>
              <a:latin typeface="Arial"/>
              <a:ea typeface="Arial"/>
              <a:cs typeface="Arial"/>
              <a:sym typeface="Arial"/>
            </a:endParaRPr>
          </a:p>
        </p:txBody>
      </p:sp>
      <p:sp>
        <p:nvSpPr>
          <p:cNvPr id="121" name="Google Shape;121;p9"/>
          <p:cNvSpPr txBox="1"/>
          <p:nvPr/>
        </p:nvSpPr>
        <p:spPr>
          <a:xfrm>
            <a:off x="3023769" y="2223583"/>
            <a:ext cx="1408014" cy="430847"/>
          </a:xfrm>
          <a:prstGeom prst="rect">
            <a:avLst/>
          </a:prstGeom>
          <a:solidFill>
            <a:srgbClr val="CDE9E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TRẠI XE BUÝT CÓ BÓNG ĐÁ</a:t>
            </a:r>
            <a:endParaRPr sz="1400" b="1" i="0" u="none" strike="noStrike" cap="none">
              <a:solidFill>
                <a:srgbClr val="000000"/>
              </a:solidFill>
              <a:latin typeface="Arial"/>
              <a:ea typeface="Arial"/>
              <a:cs typeface="Arial"/>
              <a:sym typeface="Arial"/>
            </a:endParaRPr>
          </a:p>
        </p:txBody>
      </p:sp>
      <p:sp>
        <p:nvSpPr>
          <p:cNvPr id="122" name="Google Shape;122;p9"/>
          <p:cNvSpPr txBox="1"/>
          <p:nvPr/>
        </p:nvSpPr>
        <p:spPr>
          <a:xfrm>
            <a:off x="4138526" y="1685815"/>
            <a:ext cx="1627200" cy="600300"/>
          </a:xfrm>
          <a:prstGeom prst="rect">
            <a:avLst/>
          </a:prstGeom>
          <a:solidFill>
            <a:srgbClr val="CDE9E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TIẾP CẬN CÁC </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NƠI CÔNG CỘNG VỚI AC</a:t>
            </a:r>
            <a:endParaRPr sz="1400" b="1" i="0" u="none" strike="noStrike" cap="none">
              <a:solidFill>
                <a:srgbClr val="000000"/>
              </a:solidFill>
              <a:latin typeface="Arial"/>
              <a:ea typeface="Arial"/>
              <a:cs typeface="Arial"/>
              <a:sym typeface="Arial"/>
            </a:endParaRPr>
          </a:p>
        </p:txBody>
      </p:sp>
      <p:sp>
        <p:nvSpPr>
          <p:cNvPr id="123" name="Google Shape;123;p9"/>
          <p:cNvSpPr txBox="1"/>
          <p:nvPr/>
        </p:nvSpPr>
        <p:spPr>
          <a:xfrm>
            <a:off x="5491566" y="1501301"/>
            <a:ext cx="1627200" cy="261600"/>
          </a:xfrm>
          <a:prstGeom prst="rect">
            <a:avLst/>
          </a:prstGeom>
          <a:solidFill>
            <a:srgbClr val="CDE9E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MÁI MÁI</a:t>
            </a:r>
            <a:endParaRPr sz="1100" b="1" i="0" u="none" strike="noStrike" cap="none">
              <a:solidFill>
                <a:srgbClr val="000000"/>
              </a:solidFill>
              <a:latin typeface="Arial"/>
              <a:ea typeface="Arial"/>
              <a:cs typeface="Arial"/>
              <a:sym typeface="Arial"/>
            </a:endParaRPr>
          </a:p>
        </p:txBody>
      </p:sp>
      <p:sp>
        <p:nvSpPr>
          <p:cNvPr id="124" name="Google Shape;124;p9"/>
          <p:cNvSpPr txBox="1"/>
          <p:nvPr/>
        </p:nvSpPr>
        <p:spPr>
          <a:xfrm>
            <a:off x="5718875" y="3310167"/>
            <a:ext cx="1627200" cy="261600"/>
          </a:xfrm>
          <a:prstGeom prst="rect">
            <a:avLst/>
          </a:prstGeom>
          <a:solidFill>
            <a:srgbClr val="CDE9E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VẶT HẠN CHẾ</a:t>
            </a:r>
            <a:endParaRPr sz="1400" b="0" i="0" u="none" strike="noStrike" cap="none">
              <a:solidFill>
                <a:srgbClr val="000000"/>
              </a:solidFill>
              <a:latin typeface="Arial"/>
              <a:ea typeface="Arial"/>
              <a:cs typeface="Arial"/>
              <a:sym typeface="Arial"/>
            </a:endParaRPr>
          </a:p>
        </p:txBody>
      </p:sp>
      <p:sp>
        <p:nvSpPr>
          <p:cNvPr id="125" name="Google Shape;125;p9"/>
          <p:cNvSpPr txBox="1"/>
          <p:nvPr/>
        </p:nvSpPr>
        <p:spPr>
          <a:xfrm>
            <a:off x="5104100" y="4062925"/>
            <a:ext cx="1190700" cy="430800"/>
          </a:xfrm>
          <a:prstGeom prst="rect">
            <a:avLst/>
          </a:prstGeom>
          <a:solidFill>
            <a:srgbClr val="A5D8D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NƯỚC </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UỐNG</a:t>
            </a:r>
            <a:endParaRPr sz="1400" b="0" i="0" u="none" strike="noStrike" cap="none">
              <a:solidFill>
                <a:srgbClr val="000000"/>
              </a:solidFill>
              <a:latin typeface="Arial"/>
              <a:ea typeface="Arial"/>
              <a:cs typeface="Arial"/>
              <a:sym typeface="Arial"/>
            </a:endParaRPr>
          </a:p>
        </p:txBody>
      </p:sp>
      <p:sp>
        <p:nvSpPr>
          <p:cNvPr id="126" name="Google Shape;126;p9"/>
          <p:cNvSpPr txBox="1"/>
          <p:nvPr/>
        </p:nvSpPr>
        <p:spPr>
          <a:xfrm>
            <a:off x="6650067" y="2175877"/>
            <a:ext cx="1627200" cy="600300"/>
          </a:xfrm>
          <a:prstGeom prst="rect">
            <a:avLst/>
          </a:prstGeom>
          <a:solidFill>
            <a:srgbClr val="CDE9E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NHIỀU TÍNH NĂNG NƯỚC NHƯ CÁC HỒ BƠI CÔNG CỘNG</a:t>
            </a:r>
            <a:endParaRPr sz="1400" b="1" i="0" u="none" strike="noStrike" cap="none" dirty="0">
              <a:solidFill>
                <a:srgbClr val="000000"/>
              </a:solidFill>
              <a:latin typeface="Arial"/>
              <a:ea typeface="Arial"/>
              <a:cs typeface="Arial"/>
              <a:sym typeface="Arial"/>
            </a:endParaRPr>
          </a:p>
        </p:txBody>
      </p:sp>
      <p:sp>
        <p:nvSpPr>
          <p:cNvPr id="127" name="Google Shape;127;p9"/>
          <p:cNvSpPr txBox="1"/>
          <p:nvPr/>
        </p:nvSpPr>
        <p:spPr>
          <a:xfrm>
            <a:off x="7705242" y="1383827"/>
            <a:ext cx="1627200" cy="261600"/>
          </a:xfrm>
          <a:prstGeom prst="rect">
            <a:avLst/>
          </a:prstGeom>
          <a:solidFill>
            <a:srgbClr val="CDE9E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TƯỜNG MÁT</a:t>
            </a:r>
            <a:endParaRPr sz="1400" b="0" i="0" u="none" strike="noStrike" cap="none">
              <a:solidFill>
                <a:srgbClr val="000000"/>
              </a:solidFill>
              <a:latin typeface="Arial"/>
              <a:ea typeface="Arial"/>
              <a:cs typeface="Arial"/>
              <a:sym typeface="Arial"/>
            </a:endParaRPr>
          </a:p>
        </p:txBody>
      </p:sp>
      <p:sp>
        <p:nvSpPr>
          <p:cNvPr id="128" name="Google Shape;128;p9"/>
          <p:cNvSpPr txBox="1"/>
          <p:nvPr/>
        </p:nvSpPr>
        <p:spPr>
          <a:xfrm>
            <a:off x="8862448" y="1919918"/>
            <a:ext cx="1257900" cy="430800"/>
          </a:xfrm>
          <a:prstGeom prst="rect">
            <a:avLst/>
          </a:prstGeom>
          <a:solidFill>
            <a:srgbClr val="CDE9E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CÔNG VIÊN DUYỆT VỜI</a:t>
            </a:r>
            <a:endParaRPr sz="1100" b="1" i="0" u="none" strike="noStrike" cap="none">
              <a:solidFill>
                <a:srgbClr val="000000"/>
              </a:solidFill>
              <a:latin typeface="Arial"/>
              <a:ea typeface="Arial"/>
              <a:cs typeface="Arial"/>
              <a:sym typeface="Arial"/>
            </a:endParaRPr>
          </a:p>
        </p:txBody>
      </p:sp>
      <p:sp>
        <p:nvSpPr>
          <p:cNvPr id="129" name="Google Shape;129;p9"/>
          <p:cNvSpPr txBox="1"/>
          <p:nvPr/>
        </p:nvSpPr>
        <p:spPr>
          <a:xfrm>
            <a:off x="9712917" y="2589186"/>
            <a:ext cx="1627200" cy="430800"/>
          </a:xfrm>
          <a:prstGeom prst="rect">
            <a:avLst/>
          </a:prstGeom>
          <a:solidFill>
            <a:srgbClr val="CDE9E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SÂN CHƠI CÓ </a:t>
            </a:r>
            <a:endParaRPr sz="11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rgbClr val="000000"/>
                </a:solidFill>
                <a:latin typeface="Arial"/>
                <a:ea typeface="Arial"/>
                <a:cs typeface="Arial"/>
                <a:sym typeface="Arial"/>
              </a:rPr>
              <a:t>BÓNG ĐÁ</a:t>
            </a:r>
            <a:endParaRPr sz="1100" b="1" i="0" u="none" strike="noStrike" cap="none" dirty="0">
              <a:solidFill>
                <a:srgbClr val="000000"/>
              </a:solidFill>
              <a:latin typeface="Arial"/>
              <a:ea typeface="Arial"/>
              <a:cs typeface="Arial"/>
              <a:sym typeface="Arial"/>
            </a:endParaRPr>
          </a:p>
        </p:txBody>
      </p:sp>
      <p:sp>
        <p:nvSpPr>
          <p:cNvPr id="130" name="Google Shape;130;p9"/>
          <p:cNvSpPr txBox="1"/>
          <p:nvPr/>
        </p:nvSpPr>
        <p:spPr>
          <a:xfrm>
            <a:off x="8862448" y="4833687"/>
            <a:ext cx="1627200" cy="261600"/>
          </a:xfrm>
          <a:prstGeom prst="rect">
            <a:avLst/>
          </a:prstGeom>
          <a:solidFill>
            <a:srgbClr val="A8D07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VẶT MÁT MÁT</a:t>
            </a:r>
            <a:endParaRPr sz="1100" b="1" i="0" u="none" strike="noStrike" cap="none">
              <a:solidFill>
                <a:srgbClr val="000000"/>
              </a:solidFill>
              <a:latin typeface="Arial"/>
              <a:ea typeface="Arial"/>
              <a:cs typeface="Arial"/>
              <a:sym typeface="Arial"/>
            </a:endParaRPr>
          </a:p>
        </p:txBody>
      </p:sp>
      <p:sp>
        <p:nvSpPr>
          <p:cNvPr id="131" name="Google Shape;131;p9"/>
          <p:cNvSpPr txBox="1"/>
          <p:nvPr/>
        </p:nvSpPr>
        <p:spPr>
          <a:xfrm>
            <a:off x="10531098" y="1332024"/>
            <a:ext cx="1627200" cy="600300"/>
          </a:xfrm>
          <a:prstGeom prst="rect">
            <a:avLst/>
          </a:prstGeom>
          <a:solidFill>
            <a:srgbClr val="CDE9E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Arial"/>
                <a:ea typeface="Arial"/>
                <a:cs typeface="Arial"/>
                <a:sym typeface="Arial"/>
              </a:rPr>
              <a:t>NHIỀU TÍNH NĂNG NƯỚC NHƯ SPLASHPADS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p:nvPr/>
        </p:nvSpPr>
        <p:spPr>
          <a:xfrm>
            <a:off x="0" y="0"/>
            <a:ext cx="12192000" cy="118654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p23"/>
          <p:cNvSpPr txBox="1"/>
          <p:nvPr/>
        </p:nvSpPr>
        <p:spPr>
          <a:xfrm>
            <a:off x="-92675" y="25"/>
            <a:ext cx="12681000" cy="1186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000" b="1" i="0" u="none" strike="noStrike" cap="none">
                <a:solidFill>
                  <a:schemeClr val="lt1"/>
                </a:solidFill>
              </a:rPr>
              <a:t>HÀNH ĐỘNG XÓA NGUY CƠ NHIỆT ĐỘ:</a:t>
            </a:r>
            <a:endParaRPr sz="4000" b="1" i="0" u="none" strike="noStrike" cap="none">
              <a:solidFill>
                <a:schemeClr val="lt1"/>
              </a:solidFill>
            </a:endParaRPr>
          </a:p>
          <a:p>
            <a:pPr marL="0" marR="0" lvl="0" indent="0" algn="l" rtl="0">
              <a:lnSpc>
                <a:spcPct val="90000"/>
              </a:lnSpc>
              <a:spcBef>
                <a:spcPts val="0"/>
              </a:spcBef>
              <a:spcAft>
                <a:spcPts val="0"/>
              </a:spcAft>
              <a:buClr>
                <a:schemeClr val="dk1"/>
              </a:buClr>
              <a:buSzPts val="4400"/>
              <a:buFont typeface="Calibri"/>
              <a:buNone/>
            </a:pPr>
            <a:r>
              <a:rPr lang="en-US" sz="4000" b="1" i="0" u="none" strike="noStrike" cap="none">
                <a:solidFill>
                  <a:schemeClr val="lt1"/>
                </a:solidFill>
              </a:rPr>
              <a:t>Tại Sao Giải Pháp Cấp Cộng Đồng Lại Quan Trọng</a:t>
            </a:r>
            <a:endParaRPr sz="4000" b="1" i="0" u="none" strike="noStrike" cap="none">
              <a:solidFill>
                <a:schemeClr val="lt1"/>
              </a:solidFill>
            </a:endParaRPr>
          </a:p>
        </p:txBody>
      </p:sp>
      <p:pic>
        <p:nvPicPr>
          <p:cNvPr id="138" name="Google Shape;138;p23"/>
          <p:cNvPicPr preferRelativeResize="0"/>
          <p:nvPr/>
        </p:nvPicPr>
        <p:blipFill rotWithShape="1">
          <a:blip r:embed="rId3">
            <a:alphaModFix/>
          </a:blip>
          <a:srcRect/>
          <a:stretch/>
        </p:blipFill>
        <p:spPr>
          <a:xfrm>
            <a:off x="4419600" y="1186543"/>
            <a:ext cx="7772400" cy="5668375"/>
          </a:xfrm>
          <a:prstGeom prst="rect">
            <a:avLst/>
          </a:prstGeom>
          <a:noFill/>
          <a:ln>
            <a:noFill/>
          </a:ln>
        </p:spPr>
      </p:pic>
      <p:sp>
        <p:nvSpPr>
          <p:cNvPr id="139" name="Google Shape;139;p23"/>
          <p:cNvSpPr txBox="1"/>
          <p:nvPr/>
        </p:nvSpPr>
        <p:spPr>
          <a:xfrm>
            <a:off x="358825" y="1760850"/>
            <a:ext cx="6514500" cy="4309800"/>
          </a:xfrm>
          <a:prstGeom prst="rect">
            <a:avLst/>
          </a:prstGeom>
          <a:noFill/>
          <a:ln>
            <a:noFill/>
          </a:ln>
        </p:spPr>
        <p:txBody>
          <a:bodyPr spcFirstLastPara="1" wrap="square" lIns="91425" tIns="45700" rIns="91425" bIns="45700" anchor="ctr" anchorCtr="0">
            <a:spAutoFit/>
          </a:bodyPr>
          <a:lstStyle/>
          <a:p>
            <a:pPr marL="457200" marR="0" lvl="0" indent="-457200" algn="l" rtl="0">
              <a:lnSpc>
                <a:spcPct val="100000"/>
              </a:lnSpc>
              <a:spcBef>
                <a:spcPts val="1200"/>
              </a:spcBef>
              <a:spcAft>
                <a:spcPts val="0"/>
              </a:spcAft>
              <a:buClr>
                <a:srgbClr val="000000"/>
              </a:buClr>
              <a:buSzPts val="2800"/>
              <a:buChar char="•"/>
            </a:pPr>
            <a:r>
              <a:rPr lang="en-US" sz="2800" i="0" u="none" strike="noStrike" cap="none">
                <a:solidFill>
                  <a:srgbClr val="000000"/>
                </a:solidFill>
              </a:rPr>
              <a:t>Nỗ lực tập thể: nhiều người cùng nhau hành động để giảm nguy cơ nắng nóng trong cộng đồng của họ sẽ mạnh mẽ hơn một người hành động một mình.</a:t>
            </a:r>
            <a:endParaRPr sz="2800" i="0" u="none" strike="noStrike" cap="none">
              <a:solidFill>
                <a:srgbClr val="000000"/>
              </a:solidFill>
            </a:endParaRPr>
          </a:p>
          <a:p>
            <a:pPr marL="457200" marR="0" lvl="0" indent="-457200" algn="l" rtl="0">
              <a:lnSpc>
                <a:spcPct val="100000"/>
              </a:lnSpc>
              <a:spcBef>
                <a:spcPts val="1200"/>
              </a:spcBef>
              <a:spcAft>
                <a:spcPts val="0"/>
              </a:spcAft>
              <a:buClr>
                <a:srgbClr val="000000"/>
              </a:buClr>
              <a:buSzPts val="2800"/>
              <a:buChar char="•"/>
            </a:pPr>
            <a:r>
              <a:rPr lang="en-US" sz="2800" i="0" u="none" strike="noStrike" cap="none">
                <a:solidFill>
                  <a:srgbClr val="000000"/>
                </a:solidFill>
              </a:rPr>
              <a:t>Kêu gọi người dân tìm giải pháp:</a:t>
            </a:r>
            <a:endParaRPr sz="2800" i="0" u="none" strike="noStrike" cap="none">
              <a:solidFill>
                <a:srgbClr val="000000"/>
              </a:solidFill>
            </a:endParaRPr>
          </a:p>
          <a:p>
            <a:pPr marL="457200" marR="0" lvl="0" indent="-279400" algn="l" rtl="0">
              <a:lnSpc>
                <a:spcPct val="100000"/>
              </a:lnSpc>
              <a:spcBef>
                <a:spcPts val="0"/>
              </a:spcBef>
              <a:spcAft>
                <a:spcPts val="0"/>
              </a:spcAft>
              <a:buClr>
                <a:srgbClr val="000000"/>
              </a:buClr>
              <a:buSzPts val="2800"/>
              <a:buFont typeface="Arial"/>
              <a:buNone/>
            </a:pPr>
            <a:r>
              <a:rPr lang="en-US" sz="2400" i="0" u="none" strike="noStrike" cap="none">
                <a:solidFill>
                  <a:srgbClr val="000000"/>
                </a:solidFill>
              </a:rPr>
              <a:t>– Trao quyền cho cộng đồng</a:t>
            </a:r>
            <a:endParaRPr sz="2400" i="0" u="none" strike="noStrike" cap="none">
              <a:solidFill>
                <a:srgbClr val="000000"/>
              </a:solidFill>
            </a:endParaRPr>
          </a:p>
          <a:p>
            <a:pPr marL="457200" marR="0" lvl="0" indent="-279400" algn="l" rtl="0">
              <a:lnSpc>
                <a:spcPct val="100000"/>
              </a:lnSpc>
              <a:spcBef>
                <a:spcPts val="0"/>
              </a:spcBef>
              <a:spcAft>
                <a:spcPts val="0"/>
              </a:spcAft>
              <a:buClr>
                <a:srgbClr val="000000"/>
              </a:buClr>
              <a:buSzPts val="2800"/>
              <a:buFont typeface="Arial"/>
              <a:buNone/>
            </a:pPr>
            <a:r>
              <a:rPr lang="en-US" sz="2400" i="0" u="none" strike="noStrike" cap="none">
                <a:solidFill>
                  <a:srgbClr val="000000"/>
                </a:solidFill>
              </a:rPr>
              <a:t>– Tạo quyền sở hữu và mua vào</a:t>
            </a:r>
            <a:endParaRPr sz="2400" i="0" u="none" strike="noStrike" cap="none">
              <a:solidFill>
                <a:srgbClr val="000000"/>
              </a:solidFill>
            </a:endParaRPr>
          </a:p>
          <a:p>
            <a:pPr marL="457200" marR="0" lvl="0" indent="-279400" algn="l" rtl="0">
              <a:lnSpc>
                <a:spcPct val="100000"/>
              </a:lnSpc>
              <a:spcBef>
                <a:spcPts val="0"/>
              </a:spcBef>
              <a:spcAft>
                <a:spcPts val="0"/>
              </a:spcAft>
              <a:buClr>
                <a:srgbClr val="000000"/>
              </a:buClr>
              <a:buSzPts val="2800"/>
              <a:buFont typeface="Arial"/>
              <a:buNone/>
            </a:pPr>
            <a:r>
              <a:rPr lang="en-US" sz="2400" i="0" u="none" strike="noStrike" cap="none">
                <a:solidFill>
                  <a:srgbClr val="000000"/>
                </a:solidFill>
              </a:rPr>
              <a:t>– Hỗ trợ sự gắn kết, xây dựng cộng đồng</a:t>
            </a:r>
            <a:endParaRPr sz="2400" i="0" u="none" strike="noStrike" cap="none">
              <a:solidFill>
                <a:srgbClr val="000000"/>
              </a:solidFill>
            </a:endParaRPr>
          </a:p>
          <a:p>
            <a:pPr marL="457200" marR="0" lvl="0" indent="-279400" algn="l" rtl="0">
              <a:lnSpc>
                <a:spcPct val="100000"/>
              </a:lnSpc>
              <a:spcBef>
                <a:spcPts val="0"/>
              </a:spcBef>
              <a:spcAft>
                <a:spcPts val="0"/>
              </a:spcAft>
              <a:buClr>
                <a:srgbClr val="000000"/>
              </a:buClr>
              <a:buSzPts val="2800"/>
              <a:buFont typeface="Arial"/>
              <a:buNone/>
            </a:pPr>
            <a:r>
              <a:rPr lang="en-US" sz="2400" i="0" u="none" strike="noStrike" cap="none">
                <a:solidFill>
                  <a:srgbClr val="000000"/>
                </a:solidFill>
              </a:rPr>
              <a:t>   khả năng phục hồi</a:t>
            </a:r>
            <a:endParaRPr sz="2400" i="0" u="none" strike="noStrike" cap="none">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p:nvPr/>
        </p:nvSpPr>
        <p:spPr>
          <a:xfrm>
            <a:off x="0" y="0"/>
            <a:ext cx="12192000" cy="118654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6" name="Google Shape;146;p24"/>
          <p:cNvSpPr txBox="1"/>
          <p:nvPr/>
        </p:nvSpPr>
        <p:spPr>
          <a:xfrm>
            <a:off x="358815" y="0"/>
            <a:ext cx="11680785" cy="118654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000" b="1" i="0" u="none" strike="noStrike" cap="none">
                <a:solidFill>
                  <a:schemeClr val="lt1"/>
                </a:solidFill>
              </a:rPr>
              <a:t>HÀNH ĐỘNG XÓA NGUY CƠ NHIỆT ĐỘ:</a:t>
            </a:r>
            <a:endParaRPr sz="4000" b="1" i="0" u="none" strike="noStrike" cap="none">
              <a:solidFill>
                <a:schemeClr val="lt1"/>
              </a:solidFill>
            </a:endParaRPr>
          </a:p>
          <a:p>
            <a:pPr marL="0" marR="0" lvl="0" indent="0" algn="l" rtl="0">
              <a:lnSpc>
                <a:spcPct val="90000"/>
              </a:lnSpc>
              <a:spcBef>
                <a:spcPts val="0"/>
              </a:spcBef>
              <a:spcAft>
                <a:spcPts val="0"/>
              </a:spcAft>
              <a:buClr>
                <a:schemeClr val="dk1"/>
              </a:buClr>
              <a:buSzPts val="4400"/>
              <a:buFont typeface="Calibri"/>
              <a:buNone/>
            </a:pPr>
            <a:r>
              <a:rPr lang="en-US" sz="4000" b="1" i="0" u="none" strike="noStrike" cap="none">
                <a:solidFill>
                  <a:schemeClr val="lt1"/>
                </a:solidFill>
              </a:rPr>
              <a:t>Phát Triển Dự Án Cộng Đồng</a:t>
            </a:r>
            <a:endParaRPr sz="4000" b="1" i="0" u="none" strike="noStrike" cap="none">
              <a:solidFill>
                <a:schemeClr val="lt1"/>
              </a:solidFill>
            </a:endParaRPr>
          </a:p>
        </p:txBody>
      </p:sp>
      <p:pic>
        <p:nvPicPr>
          <p:cNvPr id="147" name="Google Shape;147;p24"/>
          <p:cNvPicPr preferRelativeResize="0"/>
          <p:nvPr/>
        </p:nvPicPr>
        <p:blipFill rotWithShape="1">
          <a:blip r:embed="rId3">
            <a:alphaModFix/>
          </a:blip>
          <a:srcRect/>
          <a:stretch/>
        </p:blipFill>
        <p:spPr>
          <a:xfrm>
            <a:off x="4419600" y="1186543"/>
            <a:ext cx="7772400" cy="5668375"/>
          </a:xfrm>
          <a:prstGeom prst="rect">
            <a:avLst/>
          </a:prstGeom>
          <a:noFill/>
          <a:ln>
            <a:noFill/>
          </a:ln>
        </p:spPr>
      </p:pic>
      <p:sp>
        <p:nvSpPr>
          <p:cNvPr id="148" name="Google Shape;148;p24"/>
          <p:cNvSpPr txBox="1"/>
          <p:nvPr/>
        </p:nvSpPr>
        <p:spPr>
          <a:xfrm>
            <a:off x="358825" y="1362425"/>
            <a:ext cx="5711400" cy="52641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4"/>
                </a:solidFill>
              </a:rPr>
              <a:t>Có nhiều cách khác nhau để hành động xung quanh rủi ro nhiệt, ví dụ thông qua các dự án cộng đồng.</a:t>
            </a:r>
            <a:endParaRPr sz="2800" b="1" i="0" u="none" strike="noStrike" cap="none">
              <a:solidFill>
                <a:schemeClr val="accent4"/>
              </a:solidFill>
            </a:endParaRPr>
          </a:p>
          <a:p>
            <a:pPr marL="0" marR="0" lvl="0" indent="0" algn="l" rtl="0">
              <a:lnSpc>
                <a:spcPct val="100000"/>
              </a:lnSpc>
              <a:spcBef>
                <a:spcPts val="0"/>
              </a:spcBef>
              <a:spcAft>
                <a:spcPts val="0"/>
              </a:spcAft>
              <a:buClr>
                <a:srgbClr val="000000"/>
              </a:buClr>
              <a:buSzPts val="2800"/>
              <a:buFont typeface="Arial"/>
              <a:buNone/>
            </a:pPr>
            <a:endParaRPr sz="2800" b="1">
              <a:solidFill>
                <a:schemeClr val="accent4"/>
              </a:solidFill>
            </a:endParaRPr>
          </a:p>
          <a:p>
            <a:pPr marL="0" marR="0" lvl="0" indent="0" algn="l" rtl="0">
              <a:lnSpc>
                <a:spcPct val="100000"/>
              </a:lnSpc>
              <a:spcBef>
                <a:spcPts val="0"/>
              </a:spcBef>
              <a:spcAft>
                <a:spcPts val="0"/>
              </a:spcAft>
              <a:buClr>
                <a:srgbClr val="000000"/>
              </a:buClr>
              <a:buSzPts val="2800"/>
              <a:buFont typeface="Arial"/>
              <a:buNone/>
            </a:pPr>
            <a:r>
              <a:rPr lang="en-US" sz="2800" i="0" u="none" strike="noStrike" cap="none">
                <a:solidFill>
                  <a:srgbClr val="000000"/>
                </a:solidFill>
              </a:rPr>
              <a:t>Các bước hành động:</a:t>
            </a:r>
            <a:endParaRPr sz="1400" i="0" u="none" strike="noStrike" cap="none">
              <a:solidFill>
                <a:srgbClr val="000000"/>
              </a:solidFill>
            </a:endParaRPr>
          </a:p>
          <a:p>
            <a:pPr marL="514350" marR="0" lvl="0" indent="-488950" algn="l" rtl="0">
              <a:lnSpc>
                <a:spcPct val="100000"/>
              </a:lnSpc>
              <a:spcBef>
                <a:spcPts val="0"/>
              </a:spcBef>
              <a:spcAft>
                <a:spcPts val="0"/>
              </a:spcAft>
              <a:buClr>
                <a:schemeClr val="accent4"/>
              </a:buClr>
              <a:buSzPts val="2400"/>
              <a:buAutoNum type="arabicPeriod"/>
            </a:pPr>
            <a:r>
              <a:rPr lang="en-US" sz="2400" i="0" u="none" strike="noStrike" cap="none">
                <a:solidFill>
                  <a:srgbClr val="000000"/>
                </a:solidFill>
              </a:rPr>
              <a:t>Kết nối với những cư dân quan tâm và các đối tác tiềm năng</a:t>
            </a:r>
            <a:endParaRPr sz="2400" i="0" u="none" strike="noStrike" cap="none">
              <a:solidFill>
                <a:srgbClr val="000000"/>
              </a:solidFill>
            </a:endParaRPr>
          </a:p>
          <a:p>
            <a:pPr marL="514350" marR="0" lvl="0" indent="-488950" algn="l" rtl="0">
              <a:lnSpc>
                <a:spcPct val="100000"/>
              </a:lnSpc>
              <a:spcBef>
                <a:spcPts val="0"/>
              </a:spcBef>
              <a:spcAft>
                <a:spcPts val="0"/>
              </a:spcAft>
              <a:buClr>
                <a:schemeClr val="accent4"/>
              </a:buClr>
              <a:buSzPts val="2400"/>
              <a:buAutoNum type="arabicPeriod"/>
            </a:pPr>
            <a:r>
              <a:rPr lang="en-US" sz="2400" i="0" u="none" strike="noStrike" cap="none">
                <a:solidFill>
                  <a:srgbClr val="000000"/>
                </a:solidFill>
              </a:rPr>
              <a:t>Xác định nhu cầu và cơ hội</a:t>
            </a:r>
            <a:endParaRPr sz="2400" i="0" u="none" strike="noStrike" cap="none">
              <a:solidFill>
                <a:srgbClr val="000000"/>
              </a:solidFill>
            </a:endParaRPr>
          </a:p>
          <a:p>
            <a:pPr marL="514350" marR="0" lvl="0" indent="-488950" algn="l" rtl="0">
              <a:lnSpc>
                <a:spcPct val="100000"/>
              </a:lnSpc>
              <a:spcBef>
                <a:spcPts val="0"/>
              </a:spcBef>
              <a:spcAft>
                <a:spcPts val="0"/>
              </a:spcAft>
              <a:buClr>
                <a:schemeClr val="accent4"/>
              </a:buClr>
              <a:buSzPts val="2400"/>
              <a:buAutoNum type="arabicPeriod"/>
            </a:pPr>
            <a:r>
              <a:rPr lang="en-US" sz="2400" i="0" u="none" strike="noStrike" cap="none">
                <a:solidFill>
                  <a:srgbClr val="000000"/>
                </a:solidFill>
              </a:rPr>
              <a:t>Ưu tiên các nhu cầu và cơ hội được xác định</a:t>
            </a:r>
            <a:endParaRPr sz="2400" i="0" u="none" strike="noStrike" cap="none">
              <a:solidFill>
                <a:srgbClr val="000000"/>
              </a:solidFill>
            </a:endParaRPr>
          </a:p>
          <a:p>
            <a:pPr marL="514350" marR="0" lvl="0" indent="-488950" algn="l" rtl="0">
              <a:lnSpc>
                <a:spcPct val="100000"/>
              </a:lnSpc>
              <a:spcBef>
                <a:spcPts val="0"/>
              </a:spcBef>
              <a:spcAft>
                <a:spcPts val="0"/>
              </a:spcAft>
              <a:buClr>
                <a:schemeClr val="accent4"/>
              </a:buClr>
              <a:buSzPts val="2400"/>
              <a:buAutoNum type="arabicPeriod"/>
            </a:pPr>
            <a:r>
              <a:rPr lang="en-US" sz="2400" i="0" u="none" strike="noStrike" cap="none">
                <a:solidFill>
                  <a:srgbClr val="000000"/>
                </a:solidFill>
              </a:rPr>
              <a:t>Tạo một kế hoạch hành động</a:t>
            </a:r>
            <a:endParaRPr sz="2400" i="0" u="none" strike="noStrike" cap="none">
              <a:solidFill>
                <a:srgbClr val="000000"/>
              </a:solidFill>
            </a:endParaRPr>
          </a:p>
          <a:p>
            <a:pPr marL="514350" marR="0" lvl="0" indent="-488950" algn="l" rtl="0">
              <a:lnSpc>
                <a:spcPct val="100000"/>
              </a:lnSpc>
              <a:spcBef>
                <a:spcPts val="0"/>
              </a:spcBef>
              <a:spcAft>
                <a:spcPts val="0"/>
              </a:spcAft>
              <a:buClr>
                <a:schemeClr val="accent4"/>
              </a:buClr>
              <a:buSzPts val="2400"/>
              <a:buAutoNum type="arabicPeriod"/>
            </a:pPr>
            <a:r>
              <a:rPr lang="en-US" sz="2400" i="0" u="none" strike="noStrike" cap="none">
                <a:solidFill>
                  <a:srgbClr val="000000"/>
                </a:solidFill>
              </a:rPr>
              <a:t>Hãy hành động</a:t>
            </a:r>
            <a:endParaRPr sz="2400" i="0" u="none" strike="noStrike" cap="none">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p:nvPr/>
        </p:nvSpPr>
        <p:spPr>
          <a:xfrm>
            <a:off x="0" y="0"/>
            <a:ext cx="12192000" cy="118654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4" name="Google Shape;154;p25"/>
          <p:cNvSpPr txBox="1"/>
          <p:nvPr/>
        </p:nvSpPr>
        <p:spPr>
          <a:xfrm>
            <a:off x="695075" y="17925"/>
            <a:ext cx="10765800" cy="1186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lt1"/>
                </a:solidFill>
              </a:rPr>
              <a:t>BƯỚC 1: Kết Nối Với Cư Dân Quan Tâm Và Đối Tác Tiềm Năng</a:t>
            </a:r>
            <a:endParaRPr sz="4400" i="0" u="none" strike="noStrike" cap="none">
              <a:solidFill>
                <a:schemeClr val="lt1"/>
              </a:solidFill>
            </a:endParaRPr>
          </a:p>
        </p:txBody>
      </p:sp>
      <p:pic>
        <p:nvPicPr>
          <p:cNvPr id="155" name="Google Shape;155;p25"/>
          <p:cNvPicPr preferRelativeResize="0"/>
          <p:nvPr/>
        </p:nvPicPr>
        <p:blipFill rotWithShape="1">
          <a:blip r:embed="rId3">
            <a:alphaModFix/>
          </a:blip>
          <a:srcRect/>
          <a:stretch/>
        </p:blipFill>
        <p:spPr>
          <a:xfrm>
            <a:off x="4419600" y="1189625"/>
            <a:ext cx="7772400" cy="5668375"/>
          </a:xfrm>
          <a:prstGeom prst="rect">
            <a:avLst/>
          </a:prstGeom>
          <a:noFill/>
          <a:ln>
            <a:noFill/>
          </a:ln>
        </p:spPr>
      </p:pic>
      <p:sp>
        <p:nvSpPr>
          <p:cNvPr id="156" name="Google Shape;156;p25"/>
          <p:cNvSpPr txBox="1"/>
          <p:nvPr/>
        </p:nvSpPr>
        <p:spPr>
          <a:xfrm>
            <a:off x="386075" y="2157950"/>
            <a:ext cx="7618200" cy="35403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4"/>
                </a:solidFill>
              </a:rPr>
              <a:t>Kết nối với những cư dân quan tâm và các đối tác tiềm năng, đồng thời xác định cách họ có thể hỗ trợ thực hiện hành động xung quanh rủi ro nhiệt, ví dụ:</a:t>
            </a:r>
            <a:endParaRPr sz="1400" i="0" u="none" strike="noStrike" cap="none">
              <a:solidFill>
                <a:srgbClr val="000000"/>
              </a:solidFill>
            </a:endParaRPr>
          </a:p>
          <a:p>
            <a:pPr marL="457200" marR="0" lvl="0" indent="-457200" algn="l" rtl="0">
              <a:lnSpc>
                <a:spcPct val="100000"/>
              </a:lnSpc>
              <a:spcBef>
                <a:spcPts val="0"/>
              </a:spcBef>
              <a:spcAft>
                <a:spcPts val="0"/>
              </a:spcAft>
              <a:buClr>
                <a:srgbClr val="000000"/>
              </a:buClr>
              <a:buSzPts val="2800"/>
              <a:buChar char="•"/>
            </a:pPr>
            <a:r>
              <a:rPr lang="en-US" sz="2800" i="0" u="none" strike="noStrike" cap="none">
                <a:solidFill>
                  <a:srgbClr val="000000"/>
                </a:solidFill>
              </a:rPr>
              <a:t>Mối quan tâm của họ xung quanh rủi ro nhiệt và thiết kế cộng đồng là gì?</a:t>
            </a:r>
            <a:endParaRPr sz="2800" i="0" u="none" strike="noStrike" cap="none">
              <a:solidFill>
                <a:srgbClr val="000000"/>
              </a:solidFill>
            </a:endParaRPr>
          </a:p>
          <a:p>
            <a:pPr marL="457200" marR="0" lvl="0" indent="-457200" algn="l" rtl="0">
              <a:lnSpc>
                <a:spcPct val="100000"/>
              </a:lnSpc>
              <a:spcBef>
                <a:spcPts val="0"/>
              </a:spcBef>
              <a:spcAft>
                <a:spcPts val="0"/>
              </a:spcAft>
              <a:buClr>
                <a:srgbClr val="000000"/>
              </a:buClr>
              <a:buSzPts val="2800"/>
              <a:buChar char="•"/>
            </a:pPr>
            <a:r>
              <a:rPr lang="en-US" sz="2800" i="0" u="none" strike="noStrike" cap="none">
                <a:solidFill>
                  <a:srgbClr val="000000"/>
                </a:solidFill>
              </a:rPr>
              <a:t>Kỹ năng và chuyên môn của họ là gì?</a:t>
            </a:r>
            <a:endParaRPr sz="2800" i="0" u="none" strike="noStrike" cap="none">
              <a:solidFill>
                <a:srgbClr val="000000"/>
              </a:solidFill>
            </a:endParaRPr>
          </a:p>
          <a:p>
            <a:pPr marL="457200" marR="0" lvl="0" indent="-457200" algn="l" rtl="0">
              <a:lnSpc>
                <a:spcPct val="100000"/>
              </a:lnSpc>
              <a:spcBef>
                <a:spcPts val="0"/>
              </a:spcBef>
              <a:spcAft>
                <a:spcPts val="0"/>
              </a:spcAft>
              <a:buClr>
                <a:srgbClr val="000000"/>
              </a:buClr>
              <a:buSzPts val="2800"/>
              <a:buChar char="•"/>
            </a:pPr>
            <a:r>
              <a:rPr lang="en-US" sz="2800" i="0" u="none" strike="noStrike" cap="none">
                <a:solidFill>
                  <a:srgbClr val="000000"/>
                </a:solidFill>
              </a:rPr>
              <a:t>Sự sẵn có của họ là gì?</a:t>
            </a:r>
            <a:endParaRPr sz="2800" i="0" u="none" strike="noStrike" cap="none">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p:nvPr/>
        </p:nvSpPr>
        <p:spPr>
          <a:xfrm>
            <a:off x="0" y="0"/>
            <a:ext cx="12192000" cy="118654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3" name="Google Shape;163;p26"/>
          <p:cNvSpPr txBox="1"/>
          <p:nvPr/>
        </p:nvSpPr>
        <p:spPr>
          <a:xfrm>
            <a:off x="375920" y="17929"/>
            <a:ext cx="11663680" cy="118654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a:solidFill>
                  <a:schemeClr val="lt1"/>
                </a:solidFill>
              </a:rPr>
              <a:t>BƯỚC 2: Xác Định Nhu Cầu Và Cơ Hội</a:t>
            </a:r>
            <a:endParaRPr sz="4400" i="0" u="none" strike="noStrike" cap="none">
              <a:solidFill>
                <a:schemeClr val="lt1"/>
              </a:solidFill>
            </a:endParaRPr>
          </a:p>
        </p:txBody>
      </p:sp>
      <p:pic>
        <p:nvPicPr>
          <p:cNvPr id="164" name="Google Shape;164;p26"/>
          <p:cNvPicPr preferRelativeResize="0"/>
          <p:nvPr/>
        </p:nvPicPr>
        <p:blipFill rotWithShape="1">
          <a:blip r:embed="rId3">
            <a:alphaModFix/>
          </a:blip>
          <a:srcRect/>
          <a:stretch/>
        </p:blipFill>
        <p:spPr>
          <a:xfrm>
            <a:off x="4419600" y="1189625"/>
            <a:ext cx="7772400" cy="5668375"/>
          </a:xfrm>
          <a:prstGeom prst="rect">
            <a:avLst/>
          </a:prstGeom>
          <a:noFill/>
          <a:ln>
            <a:noFill/>
          </a:ln>
        </p:spPr>
      </p:pic>
      <p:sp>
        <p:nvSpPr>
          <p:cNvPr id="165" name="Google Shape;165;p26"/>
          <p:cNvSpPr txBox="1"/>
          <p:nvPr/>
        </p:nvSpPr>
        <p:spPr>
          <a:xfrm>
            <a:off x="375925" y="1204475"/>
            <a:ext cx="7486200" cy="50178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accent4"/>
                </a:solidFill>
              </a:rPr>
              <a:t>Hợp tác làm việc để xác định nhu cầu và cơ hội, ví dụ:</a:t>
            </a:r>
            <a:endParaRPr sz="2800" b="1" i="0" u="none" strike="noStrike" cap="none">
              <a:solidFill>
                <a:schemeClr val="accent4"/>
              </a:solidFill>
            </a:endParaRPr>
          </a:p>
          <a:p>
            <a:pPr marL="457200" marR="0" lvl="0" indent="-431800" algn="l" rtl="0">
              <a:lnSpc>
                <a:spcPct val="100000"/>
              </a:lnSpc>
              <a:spcBef>
                <a:spcPts val="0"/>
              </a:spcBef>
              <a:spcAft>
                <a:spcPts val="0"/>
              </a:spcAft>
              <a:buClr>
                <a:srgbClr val="000000"/>
              </a:buClr>
              <a:buSzPts val="2400"/>
              <a:buChar char="•"/>
            </a:pPr>
            <a:r>
              <a:rPr lang="en-US" sz="2400" i="0" u="none" strike="noStrike" cap="none">
                <a:solidFill>
                  <a:srgbClr val="000000"/>
                </a:solidFill>
              </a:rPr>
              <a:t>Đánh giá sự hiện diện/vắng mặt của các tính năng thiết kế “hay ho” trong cộng đồng của bạn</a:t>
            </a:r>
            <a:endParaRPr sz="2400" i="0" u="none" strike="noStrike" cap="none">
              <a:solidFill>
                <a:srgbClr val="000000"/>
              </a:solidFill>
            </a:endParaRPr>
          </a:p>
          <a:p>
            <a:pPr marL="457200" marR="0" lvl="0" indent="-431800" algn="l" rtl="0">
              <a:lnSpc>
                <a:spcPct val="100000"/>
              </a:lnSpc>
              <a:spcBef>
                <a:spcPts val="0"/>
              </a:spcBef>
              <a:spcAft>
                <a:spcPts val="0"/>
              </a:spcAft>
              <a:buClr>
                <a:srgbClr val="000000"/>
              </a:buClr>
              <a:buSzPts val="2400"/>
              <a:buChar char="•"/>
            </a:pPr>
            <a:r>
              <a:rPr lang="en-US" sz="2400" i="0" u="none" strike="noStrike" cap="none">
                <a:solidFill>
                  <a:srgbClr val="000000"/>
                </a:solidFill>
              </a:rPr>
              <a:t>Xác định các sáng kiến ​​thiết kế cộng đồng có thể được lên kế hoạch hoặc đang tiến hành và xác định xem chúng có bao gồm các tính năng thiết kế “hay ho” hay không</a:t>
            </a:r>
            <a:endParaRPr sz="2400" i="0" u="none" strike="noStrike" cap="none">
              <a:solidFill>
                <a:srgbClr val="000000"/>
              </a:solidFill>
            </a:endParaRPr>
          </a:p>
          <a:p>
            <a:pPr marL="457200" marR="0" lvl="0" indent="-431800" algn="l" rtl="0">
              <a:lnSpc>
                <a:spcPct val="100000"/>
              </a:lnSpc>
              <a:spcBef>
                <a:spcPts val="0"/>
              </a:spcBef>
              <a:spcAft>
                <a:spcPts val="0"/>
              </a:spcAft>
              <a:buClr>
                <a:srgbClr val="000000"/>
              </a:buClr>
              <a:buSzPts val="2400"/>
              <a:buChar char="•"/>
            </a:pPr>
            <a:r>
              <a:rPr lang="en-US" sz="2400" i="0" u="none" strike="noStrike" cap="none">
                <a:solidFill>
                  <a:srgbClr val="000000"/>
                </a:solidFill>
              </a:rPr>
              <a:t>Xác định các dự án mới tiềm năng có thể bao gồm các tính năng thiết kế “hay ho”</a:t>
            </a:r>
            <a:endParaRPr sz="2400" i="0" u="none" strike="noStrike" cap="none">
              <a:solidFill>
                <a:srgbClr val="000000"/>
              </a:solidFill>
            </a:endParaRPr>
          </a:p>
          <a:p>
            <a:pPr marL="457200" marR="0" lvl="0" indent="-431800" algn="l" rtl="0">
              <a:lnSpc>
                <a:spcPct val="100000"/>
              </a:lnSpc>
              <a:spcBef>
                <a:spcPts val="0"/>
              </a:spcBef>
              <a:spcAft>
                <a:spcPts val="0"/>
              </a:spcAft>
              <a:buClr>
                <a:srgbClr val="000000"/>
              </a:buClr>
              <a:buSzPts val="2400"/>
              <a:buChar char="•"/>
            </a:pPr>
            <a:r>
              <a:rPr lang="en-US" sz="2400" i="0" u="none" strike="noStrike" cap="none">
                <a:solidFill>
                  <a:srgbClr val="000000"/>
                </a:solidFill>
              </a:rPr>
              <a:t>Xác định những người ra quyết định quan trọng thúc đẩy các sáng kiến ​​thiết kế trong cộng đồng của bạn</a:t>
            </a:r>
            <a:endParaRPr sz="2400" i="0" u="none" strike="noStrike" cap="none">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DEBF6ADC104247B3E2B6C7763199BC" ma:contentTypeVersion="16" ma:contentTypeDescription="Create a new document." ma:contentTypeScope="" ma:versionID="a2e878631181b3be5b857df49045c5a8">
  <xsd:schema xmlns:xsd="http://www.w3.org/2001/XMLSchema" xmlns:xs="http://www.w3.org/2001/XMLSchema" xmlns:p="http://schemas.microsoft.com/office/2006/metadata/properties" xmlns:ns2="c6c8f678-ab9e-4f19-89e1-d6e4324e6d53" xmlns:ns3="2d3b1f8b-28e4-49e5-8fb0-80a37a78ab17" targetNamespace="http://schemas.microsoft.com/office/2006/metadata/properties" ma:root="true" ma:fieldsID="b5e70bf8abaa1947c296ed33de3d06f3" ns2:_="" ns3:_="">
    <xsd:import namespace="c6c8f678-ab9e-4f19-89e1-d6e4324e6d53"/>
    <xsd:import namespace="2d3b1f8b-28e4-49e5-8fb0-80a37a78ab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c8f678-ab9e-4f19-89e1-d6e4324e6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b8cc222-65fd-42cc-aeaa-058f903907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3b1f8b-28e4-49e5-8fb0-80a37a78ab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4722d1-7716-4000-92ac-8d132ce25399}" ma:internalName="TaxCatchAll" ma:showField="CatchAllData" ma:web="2d3b1f8b-28e4-49e5-8fb0-80a37a78ab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6E842B-B4A5-4A5D-B5B5-8127FE1BF3A2}"/>
</file>

<file path=customXml/itemProps2.xml><?xml version="1.0" encoding="utf-8"?>
<ds:datastoreItem xmlns:ds="http://schemas.openxmlformats.org/officeDocument/2006/customXml" ds:itemID="{0E601833-32D3-493F-A65F-16A2726FA984}"/>
</file>

<file path=docProps/app.xml><?xml version="1.0" encoding="utf-8"?>
<Properties xmlns="http://schemas.openxmlformats.org/officeDocument/2006/extended-properties" xmlns:vt="http://schemas.openxmlformats.org/officeDocument/2006/docPropsVTypes">
  <TotalTime>6</TotalTime>
  <Words>1086</Words>
  <Application>Microsoft Office PowerPoint</Application>
  <PresentationFormat>Widescreen</PresentationFormat>
  <Paragraphs>105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vt:lpstr>
      <vt:lpstr>Office Theme</vt:lpstr>
      <vt:lpstr>RỦI RO NHIỆT: Cách Hành Động Trong Cộng Đồng Của Bạn</vt:lpstr>
      <vt:lpstr>MỤC TIÊU</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RỦI RO NHIỆT Cách Hành Động Trong Cộng Đồng Của Bạn</dc:title>
  <dc:creator>Kristin VanderMolen</dc:creator>
  <cp:lastModifiedBy>Kristin VanderMolen</cp:lastModifiedBy>
  <cp:revision>2</cp:revision>
  <dcterms:created xsi:type="dcterms:W3CDTF">2022-10-17T18:27:26Z</dcterms:created>
  <dcterms:modified xsi:type="dcterms:W3CDTF">2023-09-30T14:50:09Z</dcterms:modified>
</cp:coreProperties>
</file>