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561" r:id="rId5"/>
    <p:sldId id="725" r:id="rId6"/>
    <p:sldId id="726" r:id="rId7"/>
    <p:sldId id="727" r:id="rId8"/>
    <p:sldId id="728" r:id="rId9"/>
    <p:sldId id="729" r:id="rId10"/>
    <p:sldId id="730" r:id="rId11"/>
    <p:sldId id="769" r:id="rId12"/>
    <p:sldId id="732" r:id="rId13"/>
    <p:sldId id="733" r:id="rId14"/>
    <p:sldId id="734" r:id="rId15"/>
    <p:sldId id="735" r:id="rId16"/>
    <p:sldId id="736" r:id="rId17"/>
    <p:sldId id="737" r:id="rId18"/>
    <p:sldId id="738" r:id="rId19"/>
    <p:sldId id="739" r:id="rId20"/>
    <p:sldId id="770" r:id="rId21"/>
    <p:sldId id="740" r:id="rId22"/>
    <p:sldId id="741" r:id="rId23"/>
    <p:sldId id="742" r:id="rId24"/>
    <p:sldId id="743" r:id="rId25"/>
    <p:sldId id="744" r:id="rId26"/>
    <p:sldId id="745" r:id="rId27"/>
    <p:sldId id="746" r:id="rId28"/>
    <p:sldId id="748" r:id="rId29"/>
    <p:sldId id="749" r:id="rId30"/>
    <p:sldId id="750" r:id="rId31"/>
    <p:sldId id="751" r:id="rId32"/>
    <p:sldId id="752" r:id="rId33"/>
    <p:sldId id="753" r:id="rId34"/>
    <p:sldId id="754" r:id="rId35"/>
    <p:sldId id="755" r:id="rId36"/>
    <p:sldId id="756" r:id="rId37"/>
    <p:sldId id="758" r:id="rId38"/>
    <p:sldId id="757" r:id="rId39"/>
    <p:sldId id="759" r:id="rId40"/>
    <p:sldId id="760" r:id="rId41"/>
    <p:sldId id="762" r:id="rId42"/>
    <p:sldId id="761" r:id="rId43"/>
    <p:sldId id="763" r:id="rId44"/>
    <p:sldId id="771" r:id="rId45"/>
    <p:sldId id="764" r:id="rId46"/>
    <p:sldId id="765" r:id="rId47"/>
    <p:sldId id="766" r:id="rId48"/>
    <p:sldId id="76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B4A"/>
    <a:srgbClr val="DEAB43"/>
    <a:srgbClr val="108837"/>
    <a:srgbClr val="104C28"/>
    <a:srgbClr val="18153A"/>
    <a:srgbClr val="600D13"/>
    <a:srgbClr val="CD0920"/>
    <a:srgbClr val="C0587C"/>
    <a:srgbClr val="791344"/>
    <a:srgbClr val="E78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7" autoAdjust="0"/>
    <p:restoredTop sz="94660"/>
  </p:normalViewPr>
  <p:slideViewPr>
    <p:cSldViewPr snapToGrid="0">
      <p:cViewPr>
        <p:scale>
          <a:sx n="112" d="100"/>
          <a:sy n="112" d="100"/>
        </p:scale>
        <p:origin x="-1584" y="-312"/>
      </p:cViewPr>
      <p:guideLst>
        <p:guide orient="horz" pos="1310"/>
        <p:guide pos="258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9" d="100"/>
          <a:sy n="119" d="100"/>
        </p:scale>
        <p:origin x="-40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image" Target="../media/image36.pdf"/><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C3BEB-1674-4D53-8E74-5E475EF9389C}" type="doc">
      <dgm:prSet loTypeId="urn:microsoft.com/office/officeart/2005/8/layout/pList1#1" loCatId="list" qsTypeId="urn:microsoft.com/office/officeart/2005/8/quickstyle/simple1" qsCatId="simple" csTypeId="urn:microsoft.com/office/officeart/2005/8/colors/colorful5" csCatId="colorful" phldr="1"/>
      <dgm:spPr/>
      <dgm:t>
        <a:bodyPr/>
        <a:lstStyle/>
        <a:p>
          <a:endParaRPr lang="en-US"/>
        </a:p>
      </dgm:t>
    </dgm:pt>
    <dgm:pt modelId="{A74EDAA3-6949-4EF7-AC43-635BC48665D1}">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Líder de grupo</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Representa al grupo en su totalidad</a:t>
          </a:r>
          <a:endParaRPr lang="en-US" sz="1100" b="0" i="0" dirty="0">
            <a:latin typeface="ITC Franklin Gothic Std Bk Cd"/>
            <a:cs typeface="ITC Franklin Gothic Std Bk Cd"/>
          </a:endParaRPr>
        </a:p>
      </dgm:t>
    </dgm:pt>
    <dgm:pt modelId="{EF9F439C-2C07-45D3-8D7A-B9195FA15AEA}" type="par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5509B87-5B2A-4321-81E3-2934E655AAA4}" type="sib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35F4D0D-5FEE-4D1C-88F2-5ECD05AA024E}">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Vocero</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Se comunica con los medios, funcionarios electos y el personal</a:t>
          </a:r>
          <a:endParaRPr lang="en-US" sz="1100" b="0" i="0" dirty="0">
            <a:latin typeface="ITC Franklin Gothic Std Bk Cd"/>
            <a:cs typeface="ITC Franklin Gothic Std Bk Cd"/>
          </a:endParaRPr>
        </a:p>
      </dgm:t>
    </dgm:pt>
    <dgm:pt modelId="{9D4023D9-10DA-46BB-B055-12F60A30FD87}" type="par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F2E900D-DEB5-4CC8-B103-309B91D26F47}" type="sib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CAAD786-9073-44CC-AEE3-D2D069C080E6}">
      <dgm:prSet phldrT="[Text]" custT="1"/>
      <dgm:spPr/>
      <dgm:t>
        <a:bodyPr/>
        <a:lstStyle/>
        <a:p>
          <a:pPr algn="l">
            <a:lnSpc>
              <a:spcPct val="100000"/>
            </a:lnSpc>
            <a:spcBef>
              <a:spcPts val="0"/>
            </a:spcBef>
            <a:spcAft>
              <a:spcPts val="0"/>
            </a:spcAft>
          </a:pPr>
          <a:r>
            <a:rPr lang="en-US" sz="1600" b="0" i="0" cap="all" dirty="0" smtClean="0">
              <a:latin typeface="ITC Franklin Gothic Std Dm Cd"/>
              <a:cs typeface="ITC Franklin Gothic Std Dm Cd"/>
            </a:rPr>
            <a:t>OrganizADOr</a:t>
          </a:r>
        </a:p>
        <a:p>
          <a:pPr algn="l">
            <a:lnSpc>
              <a:spcPct val="100000"/>
            </a:lnSpc>
            <a:spcBef>
              <a:spcPts val="0"/>
            </a:spcBef>
            <a:spcAft>
              <a:spcPts val="0"/>
            </a:spcAft>
          </a:pPr>
          <a:r>
            <a:rPr lang="es-AR" sz="1100" dirty="0" smtClean="0"/>
            <a:t>Divulga información en diferentes círculos de la comunidad, y está dispuesto a movilizar a los vecinos para tratar problemas de la comunidad</a:t>
          </a:r>
          <a:endParaRPr lang="en-US" sz="1600" b="0" i="0" cap="all" dirty="0">
            <a:latin typeface="ITC Franklin Gothic Std Dm Cd"/>
            <a:cs typeface="ITC Franklin Gothic Std Dm Cd"/>
          </a:endParaRPr>
        </a:p>
      </dgm:t>
    </dgm:pt>
    <dgm:pt modelId="{3EDD7762-E330-4F34-AFC2-A6E18BC1D413}" type="par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479D1C2-B5E3-4362-B5ED-12048C7D877E}" type="sib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15AE622-C8E1-4470-AA84-A610BEA568C2}">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Documentador</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Hace un seguimiento de los problemas de la comunidad mediante la toma de fotografías, observación e informe.</a:t>
          </a:r>
          <a:endParaRPr lang="en-US" sz="1100" b="0" i="0" noProof="0" dirty="0">
            <a:latin typeface="ITC Franklin Gothic Std Bk Cd"/>
            <a:cs typeface="ITC Franklin Gothic Std Bk Cd"/>
          </a:endParaRPr>
        </a:p>
      </dgm:t>
    </dgm:pt>
    <dgm:pt modelId="{53F80026-3C98-465C-AFDC-524794969523}" type="par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DA70711-6D8D-4A7A-9807-E40EC12F3909}" type="sib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89E77AF-1CFC-40F8-B467-B8D92C302474}">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Recopilador de datos</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n-US" sz="1100" b="0" i="0" noProof="0" dirty="0" smtClean="0">
              <a:latin typeface="ITC Franklin Gothic Std Bk Cd"/>
              <a:cs typeface="ITC Franklin Gothic Std Bk Cd"/>
            </a:rPr>
            <a:t>Encuentra </a:t>
          </a:r>
          <a:r>
            <a:rPr lang="es-AR" sz="1100" b="0" i="0" noProof="0" dirty="0" smtClean="0">
              <a:latin typeface="ITC Franklin Gothic Std Bk Cd"/>
              <a:cs typeface="ITC Franklin Gothic Std Bk Cd"/>
            </a:rPr>
            <a:t>fuentes de datos para confirmar los problemas de la comunidad</a:t>
          </a:r>
          <a:endParaRPr lang="en-US" sz="1100" b="0" i="0" noProof="0" dirty="0">
            <a:latin typeface="ITC Franklin Gothic Std Bk Cd"/>
            <a:cs typeface="ITC Franklin Gothic Std Bk Cd"/>
          </a:endParaRPr>
        </a:p>
      </dgm:t>
    </dgm:pt>
    <dgm:pt modelId="{08A36A85-15E2-4750-8454-5962A34DB351}" type="par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9A964886-808F-4B72-9B65-9355E8D0C1C0}" type="sib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B4B5559-CC78-44CB-8B16-CC3A799E65DD}">
      <dgm:prSet phldrT="[Text]" custT="1"/>
      <dgm:spPr/>
      <dgm:t>
        <a:bodyPr/>
        <a:lstStyle/>
        <a:p>
          <a:pPr algn="l">
            <a:lnSpc>
              <a:spcPct val="100000"/>
            </a:lnSpc>
            <a:spcBef>
              <a:spcPts val="0"/>
            </a:spcBef>
            <a:spcAft>
              <a:spcPts val="0"/>
            </a:spcAft>
          </a:pPr>
          <a:r>
            <a:rPr lang="es-AR" sz="1600" b="0" i="0" cap="all" dirty="0" smtClean="0">
              <a:latin typeface="ITC Franklin Gothic Std Dm Cd"/>
              <a:cs typeface="ITC Franklin Gothic Std Dm Cd"/>
            </a:rPr>
            <a:t>Fomentador del sentido de comunidad</a:t>
          </a:r>
          <a:endParaRPr lang="en-US" sz="1600" b="0" i="0" cap="all"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Respalda las actividades, eventos y tareas con relación a problemas de la comunidad</a:t>
          </a:r>
          <a:endParaRPr lang="en-US" sz="1100" b="0" i="0" noProof="0" dirty="0">
            <a:latin typeface="ITC Franklin Gothic Std Bk Cd"/>
            <a:cs typeface="ITC Franklin Gothic Std Bk Cd"/>
          </a:endParaRPr>
        </a:p>
      </dgm:t>
    </dgm:pt>
    <dgm:pt modelId="{CF6D7213-AD38-4199-A015-4923B6212DE1}" type="par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0297AB1-72D2-4A71-9D7A-A8EAB135C9E8}" type="sib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DE29D370-0BD0-40D3-B0AE-B1CA3FEB3DB5}" type="pres">
      <dgm:prSet presAssocID="{771C3BEB-1674-4D53-8E74-5E475EF9389C}" presName="Name0" presStyleCnt="0">
        <dgm:presLayoutVars>
          <dgm:dir/>
          <dgm:resizeHandles val="exact"/>
        </dgm:presLayoutVars>
      </dgm:prSet>
      <dgm:spPr/>
      <dgm:t>
        <a:bodyPr/>
        <a:lstStyle/>
        <a:p>
          <a:endParaRPr lang="en-US"/>
        </a:p>
      </dgm:t>
    </dgm:pt>
    <dgm:pt modelId="{BB848D72-4BFD-4632-BA43-06F232982786}" type="pres">
      <dgm:prSet presAssocID="{A74EDAA3-6949-4EF7-AC43-635BC48665D1}" presName="compNode" presStyleCnt="0"/>
      <dgm:spPr/>
    </dgm:pt>
    <dgm:pt modelId="{0D3E847D-4CBC-4248-97B8-6F12B4438AFD}" type="pres">
      <dgm:prSet presAssocID="{A74EDAA3-6949-4EF7-AC43-635BC48665D1}" presName="pictRect" presStyleLbl="node1" presStyleIdx="0" presStyleCnt="6" custScaleX="102241" custScaleY="96776" custLinFactNeighborX="-21695"/>
      <dgm:spPr>
        <mc:AlternateContent xmlns:mc="http://schemas.openxmlformats.org/markup-compatibility/2006">
          <mc:Choice xmlns="" xmlns:ma="http://schemas.microsoft.com/office/mac/drawingml/2008/main" Requires="ma">
            <a:blipFill rotWithShape="0">
              <a:blip xmlns:r="http://schemas.openxmlformats.org/officeDocument/2006/relationships" r:embed="rId1"/>
              <a:stretch>
                <a:fillRect/>
              </a:stretch>
            </a:blipFill>
          </mc:Choice>
          <mc:Fallback>
            <a:blipFill rotWithShape="0">
              <a:blip xmlns:r="http://schemas.openxmlformats.org/officeDocument/2006/relationships" r:embed="rId2"/>
              <a:stretch>
                <a:fillRect/>
              </a:stretch>
            </a:blipFill>
          </mc:Fallback>
        </mc:AlternateContent>
      </dgm:spPr>
      <dgm:t>
        <a:bodyPr/>
        <a:lstStyle/>
        <a:p>
          <a:endParaRPr lang="en-US"/>
        </a:p>
      </dgm:t>
    </dgm:pt>
    <dgm:pt modelId="{FF178E99-9355-45E5-B8B9-E7DA31281F94}" type="pres">
      <dgm:prSet presAssocID="{A74EDAA3-6949-4EF7-AC43-635BC48665D1}" presName="textRect" presStyleLbl="revTx" presStyleIdx="0" presStyleCnt="6" custLinFactNeighborX="-21695">
        <dgm:presLayoutVars>
          <dgm:bulletEnabled val="1"/>
        </dgm:presLayoutVars>
      </dgm:prSet>
      <dgm:spPr/>
      <dgm:t>
        <a:bodyPr/>
        <a:lstStyle/>
        <a:p>
          <a:endParaRPr lang="en-US"/>
        </a:p>
      </dgm:t>
    </dgm:pt>
    <dgm:pt modelId="{928B97A8-C68E-4669-9DEF-D12BE2488541}" type="pres">
      <dgm:prSet presAssocID="{35509B87-5B2A-4321-81E3-2934E655AAA4}" presName="sibTrans" presStyleLbl="sibTrans2D1" presStyleIdx="0" presStyleCnt="0"/>
      <dgm:spPr/>
      <dgm:t>
        <a:bodyPr/>
        <a:lstStyle/>
        <a:p>
          <a:endParaRPr lang="en-US"/>
        </a:p>
      </dgm:t>
    </dgm:pt>
    <dgm:pt modelId="{EC5E30BA-5825-45C1-B5C5-EA3D3915A051}" type="pres">
      <dgm:prSet presAssocID="{435F4D0D-5FEE-4D1C-88F2-5ECD05AA024E}" presName="compNode" presStyleCnt="0"/>
      <dgm:spPr/>
    </dgm:pt>
    <dgm:pt modelId="{C7E78044-F2AD-4AA3-8CF1-790FCEF2ADB4}" type="pres">
      <dgm:prSet presAssocID="{435F4D0D-5FEE-4D1C-88F2-5ECD05AA024E}" presName="pictRect" presStyleLbl="node1" presStyleIdx="1" presStyleCnt="6" custLinFactNeighborX="3175"/>
      <dgm:spPr>
        <a:blipFill>
          <a:blip xmlns:r="http://schemas.openxmlformats.org/officeDocument/2006/relationships" r:embed="rId3">
            <a:extLst/>
          </a:blip>
          <a:srcRect/>
          <a:stretch>
            <a:fillRect t="-2000" b="-2000"/>
          </a:stretch>
        </a:blipFill>
      </dgm:spPr>
      <dgm:t>
        <a:bodyPr/>
        <a:lstStyle/>
        <a:p>
          <a:endParaRPr lang="en-US"/>
        </a:p>
      </dgm:t>
    </dgm:pt>
    <dgm:pt modelId="{767F1608-9DE9-479D-ABE8-02D351B290A0}" type="pres">
      <dgm:prSet presAssocID="{435F4D0D-5FEE-4D1C-88F2-5ECD05AA024E}" presName="textRect" presStyleLbl="revTx" presStyleIdx="1" presStyleCnt="6" custLinFactNeighborX="3175">
        <dgm:presLayoutVars>
          <dgm:bulletEnabled val="1"/>
        </dgm:presLayoutVars>
      </dgm:prSet>
      <dgm:spPr/>
      <dgm:t>
        <a:bodyPr/>
        <a:lstStyle/>
        <a:p>
          <a:endParaRPr lang="en-US"/>
        </a:p>
      </dgm:t>
    </dgm:pt>
    <dgm:pt modelId="{4DC84C58-A2B8-44B5-94FE-FEECE1242643}" type="pres">
      <dgm:prSet presAssocID="{0F2E900D-DEB5-4CC8-B103-309B91D26F47}" presName="sibTrans" presStyleLbl="sibTrans2D1" presStyleIdx="0" presStyleCnt="0"/>
      <dgm:spPr/>
      <dgm:t>
        <a:bodyPr/>
        <a:lstStyle/>
        <a:p>
          <a:endParaRPr lang="en-US"/>
        </a:p>
      </dgm:t>
    </dgm:pt>
    <dgm:pt modelId="{1ABB4AD3-CDBC-4156-AE07-6FD3FE6EFD91}" type="pres">
      <dgm:prSet presAssocID="{FCAAD786-9073-44CC-AEE3-D2D069C080E6}" presName="compNode" presStyleCnt="0"/>
      <dgm:spPr/>
    </dgm:pt>
    <dgm:pt modelId="{22365BB7-8A86-4BBA-B4F5-B783C4A90688}" type="pres">
      <dgm:prSet presAssocID="{FCAAD786-9073-44CC-AEE3-D2D069C080E6}" presName="pictRect" presStyleLbl="node1" presStyleIdx="2" presStyleCnt="6" custLinFactNeighborX="12018"/>
      <dgm:spPr>
        <a:blipFill rotWithShape="0">
          <a:blip xmlns:r="http://schemas.openxmlformats.org/officeDocument/2006/relationships" r:embed="rId4"/>
          <a:stretch>
            <a:fillRect/>
          </a:stretch>
        </a:blipFill>
      </dgm:spPr>
      <dgm:t>
        <a:bodyPr/>
        <a:lstStyle/>
        <a:p>
          <a:endParaRPr lang="en-US"/>
        </a:p>
      </dgm:t>
    </dgm:pt>
    <dgm:pt modelId="{44635AA7-0210-4399-A193-013DE38783FC}" type="pres">
      <dgm:prSet presAssocID="{FCAAD786-9073-44CC-AEE3-D2D069C080E6}" presName="textRect" presStyleLbl="revTx" presStyleIdx="2" presStyleCnt="6" custScaleX="134550" custLinFactNeighborX="23809">
        <dgm:presLayoutVars>
          <dgm:bulletEnabled val="1"/>
        </dgm:presLayoutVars>
      </dgm:prSet>
      <dgm:spPr/>
      <dgm:t>
        <a:bodyPr/>
        <a:lstStyle/>
        <a:p>
          <a:endParaRPr lang="en-US"/>
        </a:p>
      </dgm:t>
    </dgm:pt>
    <dgm:pt modelId="{FB37F261-6879-4470-9894-63EE9C1DACD6}" type="pres">
      <dgm:prSet presAssocID="{8479D1C2-B5E3-4362-B5ED-12048C7D877E}" presName="sibTrans" presStyleLbl="sibTrans2D1" presStyleIdx="0" presStyleCnt="0"/>
      <dgm:spPr/>
      <dgm:t>
        <a:bodyPr/>
        <a:lstStyle/>
        <a:p>
          <a:endParaRPr lang="en-US"/>
        </a:p>
      </dgm:t>
    </dgm:pt>
    <dgm:pt modelId="{5804BA6C-5336-482F-A285-0D3F114F6F91}" type="pres">
      <dgm:prSet presAssocID="{015AE622-C8E1-4470-AA84-A610BEA568C2}" presName="compNode" presStyleCnt="0"/>
      <dgm:spPr/>
    </dgm:pt>
    <dgm:pt modelId="{0AD7C5EE-9F3F-4E1C-8912-C69D7FD3F88E}" type="pres">
      <dgm:prSet presAssocID="{015AE622-C8E1-4470-AA84-A610BEA568C2}" presName="pictRect" presStyleLbl="node1" presStyleIdx="3" presStyleCnt="6" custLinFactNeighborX="-21695" custLinFactNeighborY="-11520"/>
      <dgm:spPr>
        <a:blipFill dpi="0" rotWithShape="1">
          <a:blip xmlns:r="http://schemas.openxmlformats.org/officeDocument/2006/relationships" r:embed="rId5">
            <a:extLst/>
          </a:blip>
          <a:srcRect/>
          <a:stretch>
            <a:fillRect l="-5519" r="-5519"/>
          </a:stretch>
        </a:blipFill>
      </dgm:spPr>
      <dgm:t>
        <a:bodyPr/>
        <a:lstStyle/>
        <a:p>
          <a:endParaRPr lang="en-US"/>
        </a:p>
      </dgm:t>
    </dgm:pt>
    <dgm:pt modelId="{C77A7AAC-FABA-4BED-99A4-84302596874F}" type="pres">
      <dgm:prSet presAssocID="{015AE622-C8E1-4470-AA84-A610BEA568C2}" presName="textRect" presStyleLbl="revTx" presStyleIdx="3" presStyleCnt="6" custLinFactNeighborX="-21695" custLinFactNeighborY="-17538">
        <dgm:presLayoutVars>
          <dgm:bulletEnabled val="1"/>
        </dgm:presLayoutVars>
      </dgm:prSet>
      <dgm:spPr/>
      <dgm:t>
        <a:bodyPr/>
        <a:lstStyle/>
        <a:p>
          <a:endParaRPr lang="en-US"/>
        </a:p>
      </dgm:t>
    </dgm:pt>
    <dgm:pt modelId="{3663636C-80B6-4AA4-8542-D3E6303D16DF}" type="pres">
      <dgm:prSet presAssocID="{EDA70711-6D8D-4A7A-9807-E40EC12F3909}" presName="sibTrans" presStyleLbl="sibTrans2D1" presStyleIdx="0" presStyleCnt="0"/>
      <dgm:spPr/>
      <dgm:t>
        <a:bodyPr/>
        <a:lstStyle/>
        <a:p>
          <a:endParaRPr lang="en-US"/>
        </a:p>
      </dgm:t>
    </dgm:pt>
    <dgm:pt modelId="{1DA0BE72-7FED-40B4-940A-EC11AAAFEA5C}" type="pres">
      <dgm:prSet presAssocID="{489E77AF-1CFC-40F8-B467-B8D92C302474}" presName="compNode" presStyleCnt="0"/>
      <dgm:spPr/>
    </dgm:pt>
    <dgm:pt modelId="{96E5E245-5C2E-4FCD-AC4F-5BE76F24B3E0}" type="pres">
      <dgm:prSet presAssocID="{489E77AF-1CFC-40F8-B467-B8D92C302474}" presName="pictRect" presStyleLbl="node1" presStyleIdx="4" presStyleCnt="6" custLinFactNeighborX="3175" custLinFactNeighborY="-11520"/>
      <dgm:spPr>
        <a:blipFill>
          <a:blip xmlns:r="http://schemas.openxmlformats.org/officeDocument/2006/relationships" r:embed="rId6">
            <a:extLst/>
          </a:blip>
          <a:srcRect/>
          <a:stretch>
            <a:fillRect t="-4000" b="-4000"/>
          </a:stretch>
        </a:blipFill>
      </dgm:spPr>
      <dgm:t>
        <a:bodyPr/>
        <a:lstStyle/>
        <a:p>
          <a:endParaRPr lang="en-US"/>
        </a:p>
      </dgm:t>
    </dgm:pt>
    <dgm:pt modelId="{AB6D0AAD-8576-4470-A25C-3701923D1793}" type="pres">
      <dgm:prSet presAssocID="{489E77AF-1CFC-40F8-B467-B8D92C302474}" presName="textRect" presStyleLbl="revTx" presStyleIdx="4" presStyleCnt="6" custScaleX="107058" custLinFactNeighborX="3175" custLinFactNeighborY="-16576">
        <dgm:presLayoutVars>
          <dgm:bulletEnabled val="1"/>
        </dgm:presLayoutVars>
      </dgm:prSet>
      <dgm:spPr/>
      <dgm:t>
        <a:bodyPr/>
        <a:lstStyle/>
        <a:p>
          <a:endParaRPr lang="en-US"/>
        </a:p>
      </dgm:t>
    </dgm:pt>
    <dgm:pt modelId="{4A20EB97-AE0D-4D8C-9778-22BC31929BB9}" type="pres">
      <dgm:prSet presAssocID="{9A964886-808F-4B72-9B65-9355E8D0C1C0}" presName="sibTrans" presStyleLbl="sibTrans2D1" presStyleIdx="0" presStyleCnt="0"/>
      <dgm:spPr/>
      <dgm:t>
        <a:bodyPr/>
        <a:lstStyle/>
        <a:p>
          <a:endParaRPr lang="en-US"/>
        </a:p>
      </dgm:t>
    </dgm:pt>
    <dgm:pt modelId="{4B7612D5-E2A1-441E-961C-EE4D19511CC9}" type="pres">
      <dgm:prSet presAssocID="{FB4B5559-CC78-44CB-8B16-CC3A799E65DD}" presName="compNode" presStyleCnt="0"/>
      <dgm:spPr/>
    </dgm:pt>
    <dgm:pt modelId="{ED5900C2-505A-4A95-B1E1-83A184F2ABC4}" type="pres">
      <dgm:prSet presAssocID="{FB4B5559-CC78-44CB-8B16-CC3A799E65DD}" presName="pictRect" presStyleLbl="node1" presStyleIdx="5" presStyleCnt="6" custScaleX="79439" custScaleY="84887" custLinFactNeighborX="14162" custLinFactNeighborY="-8435"/>
      <dgm:spPr>
        <a:blipFill>
          <a:blip xmlns:r="http://schemas.openxmlformats.org/officeDocument/2006/relationships" r:embed="rId7">
            <a:extLst/>
          </a:blip>
          <a:srcRect/>
          <a:stretch>
            <a:fillRect t="-35000" b="-35000"/>
          </a:stretch>
        </a:blipFill>
      </dgm:spPr>
      <dgm:t>
        <a:bodyPr/>
        <a:lstStyle/>
        <a:p>
          <a:endParaRPr lang="en-US"/>
        </a:p>
      </dgm:t>
    </dgm:pt>
    <dgm:pt modelId="{71397F91-ADF7-4201-9C7F-52747A4E49DB}" type="pres">
      <dgm:prSet presAssocID="{FB4B5559-CC78-44CB-8B16-CC3A799E65DD}" presName="textRect" presStyleLbl="revTx" presStyleIdx="5" presStyleCnt="6" custScaleX="107223" custLinFactNeighborX="13805" custLinFactNeighborY="-13685">
        <dgm:presLayoutVars>
          <dgm:bulletEnabled val="1"/>
        </dgm:presLayoutVars>
      </dgm:prSet>
      <dgm:spPr/>
      <dgm:t>
        <a:bodyPr/>
        <a:lstStyle/>
        <a:p>
          <a:endParaRPr lang="en-US"/>
        </a:p>
      </dgm:t>
    </dgm:pt>
  </dgm:ptLst>
  <dgm:cxnLst>
    <dgm:cxn modelId="{2FD5C12B-33AF-4E29-A710-AA83F06531CD}" srcId="{771C3BEB-1674-4D53-8E74-5E475EF9389C}" destId="{435F4D0D-5FEE-4D1C-88F2-5ECD05AA024E}" srcOrd="1" destOrd="0" parTransId="{9D4023D9-10DA-46BB-B055-12F60A30FD87}" sibTransId="{0F2E900D-DEB5-4CC8-B103-309B91D26F47}"/>
    <dgm:cxn modelId="{BDC088D5-80AB-4B6D-8325-5B70030F8E4F}" srcId="{771C3BEB-1674-4D53-8E74-5E475EF9389C}" destId="{489E77AF-1CFC-40F8-B467-B8D92C302474}" srcOrd="4" destOrd="0" parTransId="{08A36A85-15E2-4750-8454-5962A34DB351}" sibTransId="{9A964886-808F-4B72-9B65-9355E8D0C1C0}"/>
    <dgm:cxn modelId="{4EDBEC16-EFB4-2F40-B8C2-056DB390B7F7}" type="presOf" srcId="{FB4B5559-CC78-44CB-8B16-CC3A799E65DD}" destId="{71397F91-ADF7-4201-9C7F-52747A4E49DB}" srcOrd="0" destOrd="0" presId="urn:microsoft.com/office/officeart/2005/8/layout/pList1#1"/>
    <dgm:cxn modelId="{F4F50185-B882-0246-A2D5-04E6E115D29E}" type="presOf" srcId="{EDA70711-6D8D-4A7A-9807-E40EC12F3909}" destId="{3663636C-80B6-4AA4-8542-D3E6303D16DF}" srcOrd="0" destOrd="0" presId="urn:microsoft.com/office/officeart/2005/8/layout/pList1#1"/>
    <dgm:cxn modelId="{EEEB1800-B056-4B17-827E-60C8700350C0}" srcId="{771C3BEB-1674-4D53-8E74-5E475EF9389C}" destId="{FCAAD786-9073-44CC-AEE3-D2D069C080E6}" srcOrd="2" destOrd="0" parTransId="{3EDD7762-E330-4F34-AFC2-A6E18BC1D413}" sibTransId="{8479D1C2-B5E3-4362-B5ED-12048C7D877E}"/>
    <dgm:cxn modelId="{AB8AC9A3-D369-C548-B7FB-1ECFFDB5CBC2}" type="presOf" srcId="{8479D1C2-B5E3-4362-B5ED-12048C7D877E}" destId="{FB37F261-6879-4470-9894-63EE9C1DACD6}" srcOrd="0" destOrd="0" presId="urn:microsoft.com/office/officeart/2005/8/layout/pList1#1"/>
    <dgm:cxn modelId="{56C34C51-DDDA-5F41-B9F4-D502641E6A72}" type="presOf" srcId="{771C3BEB-1674-4D53-8E74-5E475EF9389C}" destId="{DE29D370-0BD0-40D3-B0AE-B1CA3FEB3DB5}" srcOrd="0" destOrd="0" presId="urn:microsoft.com/office/officeart/2005/8/layout/pList1#1"/>
    <dgm:cxn modelId="{21DBBC2C-FA46-594F-8B11-9453642C8D1B}" type="presOf" srcId="{489E77AF-1CFC-40F8-B467-B8D92C302474}" destId="{AB6D0AAD-8576-4470-A25C-3701923D1793}" srcOrd="0" destOrd="0" presId="urn:microsoft.com/office/officeart/2005/8/layout/pList1#1"/>
    <dgm:cxn modelId="{85BCBF75-B827-3A4A-ADA6-AF5AE6A476DD}" type="presOf" srcId="{A74EDAA3-6949-4EF7-AC43-635BC48665D1}" destId="{FF178E99-9355-45E5-B8B9-E7DA31281F94}" srcOrd="0" destOrd="0" presId="urn:microsoft.com/office/officeart/2005/8/layout/pList1#1"/>
    <dgm:cxn modelId="{50B63E6A-922B-564D-B94E-237E27B18A2F}" type="presOf" srcId="{35509B87-5B2A-4321-81E3-2934E655AAA4}" destId="{928B97A8-C68E-4669-9DEF-D12BE2488541}" srcOrd="0" destOrd="0" presId="urn:microsoft.com/office/officeart/2005/8/layout/pList1#1"/>
    <dgm:cxn modelId="{DFDA8807-CD13-5D41-9CE6-4A86761728E5}" type="presOf" srcId="{FCAAD786-9073-44CC-AEE3-D2D069C080E6}" destId="{44635AA7-0210-4399-A193-013DE38783FC}" srcOrd="0" destOrd="0" presId="urn:microsoft.com/office/officeart/2005/8/layout/pList1#1"/>
    <dgm:cxn modelId="{E7394D7C-610B-074A-A5DD-AF1FC75D72E6}" type="presOf" srcId="{015AE622-C8E1-4470-AA84-A610BEA568C2}" destId="{C77A7AAC-FABA-4BED-99A4-84302596874F}" srcOrd="0" destOrd="0" presId="urn:microsoft.com/office/officeart/2005/8/layout/pList1#1"/>
    <dgm:cxn modelId="{476A2B2A-A4A6-42CF-85DA-7D534E77A9FD}" srcId="{771C3BEB-1674-4D53-8E74-5E475EF9389C}" destId="{FB4B5559-CC78-44CB-8B16-CC3A799E65DD}" srcOrd="5" destOrd="0" parTransId="{CF6D7213-AD38-4199-A015-4923B6212DE1}" sibTransId="{80297AB1-72D2-4A71-9D7A-A8EAB135C9E8}"/>
    <dgm:cxn modelId="{72BE8613-9689-E343-BAA2-2D3ADDDC5CBB}" type="presOf" srcId="{0F2E900D-DEB5-4CC8-B103-309B91D26F47}" destId="{4DC84C58-A2B8-44B5-94FE-FEECE1242643}" srcOrd="0" destOrd="0" presId="urn:microsoft.com/office/officeart/2005/8/layout/pList1#1"/>
    <dgm:cxn modelId="{5144690E-5415-F04C-B4E0-1A12DEDB0DE4}" type="presOf" srcId="{435F4D0D-5FEE-4D1C-88F2-5ECD05AA024E}" destId="{767F1608-9DE9-479D-ABE8-02D351B290A0}" srcOrd="0" destOrd="0" presId="urn:microsoft.com/office/officeart/2005/8/layout/pList1#1"/>
    <dgm:cxn modelId="{B4ED672A-EB2B-F743-9ECF-6FC5788D77F6}" type="presOf" srcId="{9A964886-808F-4B72-9B65-9355E8D0C1C0}" destId="{4A20EB97-AE0D-4D8C-9778-22BC31929BB9}" srcOrd="0" destOrd="0" presId="urn:microsoft.com/office/officeart/2005/8/layout/pList1#1"/>
    <dgm:cxn modelId="{407639EB-54D9-43AB-82A7-4D34EBACB2A2}" srcId="{771C3BEB-1674-4D53-8E74-5E475EF9389C}" destId="{A74EDAA3-6949-4EF7-AC43-635BC48665D1}" srcOrd="0" destOrd="0" parTransId="{EF9F439C-2C07-45D3-8D7A-B9195FA15AEA}" sibTransId="{35509B87-5B2A-4321-81E3-2934E655AAA4}"/>
    <dgm:cxn modelId="{A105A7E1-030C-48AE-A9E6-680CD31A1164}" srcId="{771C3BEB-1674-4D53-8E74-5E475EF9389C}" destId="{015AE622-C8E1-4470-AA84-A610BEA568C2}" srcOrd="3" destOrd="0" parTransId="{53F80026-3C98-465C-AFDC-524794969523}" sibTransId="{EDA70711-6D8D-4A7A-9807-E40EC12F3909}"/>
    <dgm:cxn modelId="{A850D93A-64FB-E641-B9DF-9F0A3BC5151B}" type="presParOf" srcId="{DE29D370-0BD0-40D3-B0AE-B1CA3FEB3DB5}" destId="{BB848D72-4BFD-4632-BA43-06F232982786}" srcOrd="0" destOrd="0" presId="urn:microsoft.com/office/officeart/2005/8/layout/pList1#1"/>
    <dgm:cxn modelId="{3A6C7210-6F7F-104A-86D7-9251E581BE5F}" type="presParOf" srcId="{BB848D72-4BFD-4632-BA43-06F232982786}" destId="{0D3E847D-4CBC-4248-97B8-6F12B4438AFD}" srcOrd="0" destOrd="0" presId="urn:microsoft.com/office/officeart/2005/8/layout/pList1#1"/>
    <dgm:cxn modelId="{741E0550-8E9F-4A44-9F39-9543BF4E40B7}" type="presParOf" srcId="{BB848D72-4BFD-4632-BA43-06F232982786}" destId="{FF178E99-9355-45E5-B8B9-E7DA31281F94}" srcOrd="1" destOrd="0" presId="urn:microsoft.com/office/officeart/2005/8/layout/pList1#1"/>
    <dgm:cxn modelId="{0DF04315-3A9B-2E44-AF32-25DAF9DB9AFF}" type="presParOf" srcId="{DE29D370-0BD0-40D3-B0AE-B1CA3FEB3DB5}" destId="{928B97A8-C68E-4669-9DEF-D12BE2488541}" srcOrd="1" destOrd="0" presId="urn:microsoft.com/office/officeart/2005/8/layout/pList1#1"/>
    <dgm:cxn modelId="{8355792F-4AA9-7F46-AB5C-F221751B4B60}" type="presParOf" srcId="{DE29D370-0BD0-40D3-B0AE-B1CA3FEB3DB5}" destId="{EC5E30BA-5825-45C1-B5C5-EA3D3915A051}" srcOrd="2" destOrd="0" presId="urn:microsoft.com/office/officeart/2005/8/layout/pList1#1"/>
    <dgm:cxn modelId="{83342225-1B29-D54B-9C1E-A0CD02DA5009}" type="presParOf" srcId="{EC5E30BA-5825-45C1-B5C5-EA3D3915A051}" destId="{C7E78044-F2AD-4AA3-8CF1-790FCEF2ADB4}" srcOrd="0" destOrd="0" presId="urn:microsoft.com/office/officeart/2005/8/layout/pList1#1"/>
    <dgm:cxn modelId="{AE7E5467-46BF-E94B-9523-630CE4FB2651}" type="presParOf" srcId="{EC5E30BA-5825-45C1-B5C5-EA3D3915A051}" destId="{767F1608-9DE9-479D-ABE8-02D351B290A0}" srcOrd="1" destOrd="0" presId="urn:microsoft.com/office/officeart/2005/8/layout/pList1#1"/>
    <dgm:cxn modelId="{FF3FCA71-9E84-DD45-9439-AC5B31BE5A50}" type="presParOf" srcId="{DE29D370-0BD0-40D3-B0AE-B1CA3FEB3DB5}" destId="{4DC84C58-A2B8-44B5-94FE-FEECE1242643}" srcOrd="3" destOrd="0" presId="urn:microsoft.com/office/officeart/2005/8/layout/pList1#1"/>
    <dgm:cxn modelId="{A111A5D0-972A-5748-ADF8-A1D32A92B0B7}" type="presParOf" srcId="{DE29D370-0BD0-40D3-B0AE-B1CA3FEB3DB5}" destId="{1ABB4AD3-CDBC-4156-AE07-6FD3FE6EFD91}" srcOrd="4" destOrd="0" presId="urn:microsoft.com/office/officeart/2005/8/layout/pList1#1"/>
    <dgm:cxn modelId="{509427D3-82C7-B740-9D10-B0F7348DDFF7}" type="presParOf" srcId="{1ABB4AD3-CDBC-4156-AE07-6FD3FE6EFD91}" destId="{22365BB7-8A86-4BBA-B4F5-B783C4A90688}" srcOrd="0" destOrd="0" presId="urn:microsoft.com/office/officeart/2005/8/layout/pList1#1"/>
    <dgm:cxn modelId="{98806E09-6A1B-F44F-8711-45F3B29DB4CC}" type="presParOf" srcId="{1ABB4AD3-CDBC-4156-AE07-6FD3FE6EFD91}" destId="{44635AA7-0210-4399-A193-013DE38783FC}" srcOrd="1" destOrd="0" presId="urn:microsoft.com/office/officeart/2005/8/layout/pList1#1"/>
    <dgm:cxn modelId="{51343094-BBF1-FC4E-8D2B-56089149A47E}" type="presParOf" srcId="{DE29D370-0BD0-40D3-B0AE-B1CA3FEB3DB5}" destId="{FB37F261-6879-4470-9894-63EE9C1DACD6}" srcOrd="5" destOrd="0" presId="urn:microsoft.com/office/officeart/2005/8/layout/pList1#1"/>
    <dgm:cxn modelId="{19673DCA-0818-7E44-8474-5EE5062D9EB3}" type="presParOf" srcId="{DE29D370-0BD0-40D3-B0AE-B1CA3FEB3DB5}" destId="{5804BA6C-5336-482F-A285-0D3F114F6F91}" srcOrd="6" destOrd="0" presId="urn:microsoft.com/office/officeart/2005/8/layout/pList1#1"/>
    <dgm:cxn modelId="{8234362F-973F-8144-899C-E22B1A10A24F}" type="presParOf" srcId="{5804BA6C-5336-482F-A285-0D3F114F6F91}" destId="{0AD7C5EE-9F3F-4E1C-8912-C69D7FD3F88E}" srcOrd="0" destOrd="0" presId="urn:microsoft.com/office/officeart/2005/8/layout/pList1#1"/>
    <dgm:cxn modelId="{F9CDC6E5-CB89-844B-909D-9AD46E750A0E}" type="presParOf" srcId="{5804BA6C-5336-482F-A285-0D3F114F6F91}" destId="{C77A7AAC-FABA-4BED-99A4-84302596874F}" srcOrd="1" destOrd="0" presId="urn:microsoft.com/office/officeart/2005/8/layout/pList1#1"/>
    <dgm:cxn modelId="{F09B587B-E452-7A4E-95D9-DB658C681279}" type="presParOf" srcId="{DE29D370-0BD0-40D3-B0AE-B1CA3FEB3DB5}" destId="{3663636C-80B6-4AA4-8542-D3E6303D16DF}" srcOrd="7" destOrd="0" presId="urn:microsoft.com/office/officeart/2005/8/layout/pList1#1"/>
    <dgm:cxn modelId="{BF7FE32A-DF8B-3E43-8D44-1DEF3DB043CD}" type="presParOf" srcId="{DE29D370-0BD0-40D3-B0AE-B1CA3FEB3DB5}" destId="{1DA0BE72-7FED-40B4-940A-EC11AAAFEA5C}" srcOrd="8" destOrd="0" presId="urn:microsoft.com/office/officeart/2005/8/layout/pList1#1"/>
    <dgm:cxn modelId="{6608AA84-299B-3E4C-BAE4-4E35E6C86C21}" type="presParOf" srcId="{1DA0BE72-7FED-40B4-940A-EC11AAAFEA5C}" destId="{96E5E245-5C2E-4FCD-AC4F-5BE76F24B3E0}" srcOrd="0" destOrd="0" presId="urn:microsoft.com/office/officeart/2005/8/layout/pList1#1"/>
    <dgm:cxn modelId="{72551EB2-69CC-064D-AC72-1A50CF5AA58F}" type="presParOf" srcId="{1DA0BE72-7FED-40B4-940A-EC11AAAFEA5C}" destId="{AB6D0AAD-8576-4470-A25C-3701923D1793}" srcOrd="1" destOrd="0" presId="urn:microsoft.com/office/officeart/2005/8/layout/pList1#1"/>
    <dgm:cxn modelId="{D1B1A905-149F-4E4C-B344-A3D5F8C93E73}" type="presParOf" srcId="{DE29D370-0BD0-40D3-B0AE-B1CA3FEB3DB5}" destId="{4A20EB97-AE0D-4D8C-9778-22BC31929BB9}" srcOrd="9" destOrd="0" presId="urn:microsoft.com/office/officeart/2005/8/layout/pList1#1"/>
    <dgm:cxn modelId="{7E1006AE-15EE-4C4B-90D1-EB0C02AF5C2A}" type="presParOf" srcId="{DE29D370-0BD0-40D3-B0AE-B1CA3FEB3DB5}" destId="{4B7612D5-E2A1-441E-961C-EE4D19511CC9}" srcOrd="10" destOrd="0" presId="urn:microsoft.com/office/officeart/2005/8/layout/pList1#1"/>
    <dgm:cxn modelId="{C6719810-B585-0140-835C-7208971E91D0}" type="presParOf" srcId="{4B7612D5-E2A1-441E-961C-EE4D19511CC9}" destId="{ED5900C2-505A-4A95-B1E1-83A184F2ABC4}" srcOrd="0" destOrd="0" presId="urn:microsoft.com/office/officeart/2005/8/layout/pList1#1"/>
    <dgm:cxn modelId="{5496FE43-B55F-E141-BF1E-B6D3C18761C3}" type="presParOf" srcId="{4B7612D5-E2A1-441E-961C-EE4D19511CC9}" destId="{71397F91-ADF7-4201-9C7F-52747A4E49DB}"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9/3/2013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3772468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9/3/2013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9/3/2013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9/3/2013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9/3/2013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pd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d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df"/></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LA_Logo.jpg"/>
          <p:cNvPicPr>
            <a:picLocks noChangeAspect="1"/>
          </p:cNvPicPr>
          <p:nvPr/>
        </p:nvPicPr>
        <p:blipFill>
          <a:blip r:embed="rId3"/>
          <a:stretch>
            <a:fillRect/>
          </a:stretch>
        </p:blipFill>
        <p:spPr>
          <a:xfrm>
            <a:off x="1258410" y="787401"/>
            <a:ext cx="6627180" cy="2032004"/>
          </a:xfrm>
          <a:prstGeom prst="rect">
            <a:avLst/>
          </a:prstGeom>
        </p:spPr>
      </p:pic>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sp>
        <p:nvSpPr>
          <p:cNvPr id="20" name="TextBox 19"/>
          <p:cNvSpPr txBox="1"/>
          <p:nvPr/>
        </p:nvSpPr>
        <p:spPr>
          <a:xfrm>
            <a:off x="4514554" y="2605501"/>
            <a:ext cx="4016798" cy="2346346"/>
          </a:xfrm>
          <a:prstGeom prst="rect">
            <a:avLst/>
          </a:prstGeom>
          <a:noFill/>
        </p:spPr>
        <p:txBody>
          <a:bodyPr wrap="none" rtlCol="0" anchor="ctr">
            <a:noAutofit/>
          </a:bodyPr>
          <a:lstStyle/>
          <a:p>
            <a:pPr algn="ctr"/>
            <a:r>
              <a:rPr lang="en-US" sz="2800" cap="all" spc="600" dirty="0" smtClean="0">
                <a:latin typeface="Capitals"/>
                <a:cs typeface="Capitals"/>
              </a:rPr>
              <a:t>Sesión DIEZ</a:t>
            </a:r>
          </a:p>
          <a:p>
            <a:pPr algn="ctr"/>
            <a:r>
              <a:rPr lang="en-US" sz="2400" cap="all" spc="200" dirty="0" smtClean="0">
                <a:solidFill>
                  <a:srgbClr val="791344"/>
                </a:solidFill>
                <a:latin typeface="Berthold City Bold"/>
                <a:cs typeface="Berthold City Bold"/>
              </a:rPr>
              <a:t>Proyecto para</a:t>
            </a:r>
          </a:p>
          <a:p>
            <a:pPr algn="ctr"/>
            <a:r>
              <a:rPr lang="en-US" sz="2400" cap="all" spc="200" dirty="0" smtClean="0">
                <a:solidFill>
                  <a:srgbClr val="791344"/>
                </a:solidFill>
                <a:latin typeface="Berthold City Bold"/>
                <a:cs typeface="Berthold City Bold"/>
              </a:rPr>
              <a:t>mejorar la</a:t>
            </a:r>
          </a:p>
          <a:p>
            <a:pPr algn="ctr"/>
            <a:r>
              <a:rPr lang="en-US" sz="2400" cap="all" spc="200" dirty="0" smtClean="0">
                <a:solidFill>
                  <a:srgbClr val="791344"/>
                </a:solidFill>
                <a:latin typeface="Berthold City Bold"/>
                <a:cs typeface="Berthold City Bold"/>
              </a:rPr>
              <a:t>comunidad,</a:t>
            </a:r>
          </a:p>
          <a:p>
            <a:pPr algn="ctr"/>
            <a:r>
              <a:rPr lang="en-US" sz="2400" cap="all" spc="200" dirty="0" smtClean="0">
                <a:solidFill>
                  <a:srgbClr val="791344"/>
                </a:solidFill>
                <a:latin typeface="Berthold City Bold"/>
                <a:cs typeface="Berthold City Bold"/>
              </a:rPr>
              <a:t>evaluación y</a:t>
            </a:r>
          </a:p>
          <a:p>
            <a:pPr algn="ctr"/>
            <a:r>
              <a:rPr lang="en-US" sz="2400" cap="all" spc="200" dirty="0" smtClean="0">
                <a:solidFill>
                  <a:srgbClr val="791344"/>
                </a:solidFill>
                <a:latin typeface="Berthold City Bold"/>
                <a:cs typeface="Berthold City Bold"/>
              </a:rPr>
              <a:t>celebración</a:t>
            </a:r>
          </a:p>
        </p:txBody>
      </p:sp>
      <p:pic>
        <p:nvPicPr>
          <p:cNvPr id="14" name="Picture 13" descr="CoverArt.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18512" y="2954868"/>
            <a:ext cx="3532137" cy="2988732"/>
          </a:xfrm>
          <a:prstGeom prst="rect">
            <a:avLst/>
          </a:prstGeom>
        </p:spPr>
      </p:pic>
      <p:pic>
        <p:nvPicPr>
          <p:cNvPr id="9" name="Picture 8" descr="H:\HHSA-OSI\LWSD Logo\Partners\HHSA\Pair\LWSD_PARTNER_PAIR_HHS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4249" y="4951847"/>
            <a:ext cx="2894965" cy="12001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Dm Cd"/>
                <a:cs typeface="ITC Franklin Gothic Std Dm Cd"/>
              </a:rPr>
              <a:t>Fuente:</a:t>
            </a:r>
            <a:r>
              <a:rPr lang="en-US" dirty="0" smtClean="0">
                <a:latin typeface="ITC Franklin Gothic Std Bk Cd"/>
                <a:cs typeface="ITC Franklin Gothic Std Bk Cd"/>
              </a:rPr>
              <a:t> Centers for Disease Control and Prevention</a:t>
            </a:r>
            <a:endParaRPr lang="en-US" dirty="0">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Resultado y medidas</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
        <p:nvSpPr>
          <p:cNvPr id="18" name="Rectangle 17"/>
          <p:cNvSpPr/>
          <p:nvPr/>
        </p:nvSpPr>
        <p:spPr>
          <a:xfrm>
            <a:off x="339483" y="792478"/>
            <a:ext cx="8449320" cy="2805041"/>
          </a:xfrm>
          <a:prstGeom prst="rect">
            <a:avLst/>
          </a:prstGeom>
        </p:spPr>
        <p:txBody>
          <a:bodyPr wrap="square">
            <a:spAutoFit/>
          </a:bodyPr>
          <a:lstStyle/>
          <a:p>
            <a:pPr marL="274320" indent="-274320">
              <a:lnSpc>
                <a:spcPts val="2600"/>
              </a:lnSpc>
              <a:spcBef>
                <a:spcPts val="1200"/>
              </a:spcBef>
              <a:buFont typeface="+mj-lt"/>
              <a:buAutoNum type="arabicPeriod" startAt="6"/>
              <a:defRPr/>
            </a:pPr>
            <a:r>
              <a:rPr lang="es-ES" sz="2100" dirty="0" smtClean="0">
                <a:ea typeface="ＭＳ Ｐゴシック" pitchFamily="34" charset="-128"/>
              </a:rPr>
              <a:t>Estrategias de cambios de política de largo alcance (p. ej., aumento en el cumplimiento de leyes contra el tabaco y el alcohol, implementación de proyectos de huertos/jardines de la comunidad, lograr grandes avances en la implementación de ordenanzas de prevención de los delitos por medio del entorno desarrollado, ejecución de una política de programa de minorista responsable en la ciudad e implementación de políticas de calles completas y arte público)</a:t>
            </a:r>
            <a:endParaRPr lang="en-US" sz="2100" dirty="0" smtClean="0"/>
          </a:p>
          <a:p>
            <a:pPr marL="548640" lvl="1" indent="-274320">
              <a:lnSpc>
                <a:spcPts val="1600"/>
              </a:lnSpc>
              <a:spcBef>
                <a:spcPts val="1200"/>
              </a:spcBef>
              <a:buFont typeface="Arial"/>
              <a:buChar char="•"/>
              <a:defRPr/>
            </a:pPr>
            <a:r>
              <a:rPr lang="en-US" sz="2100" dirty="0" smtClean="0"/>
              <a:t>Rastrear cambios en la política</a:t>
            </a:r>
          </a:p>
        </p:txBody>
      </p:sp>
      <p:pic>
        <p:nvPicPr>
          <p:cNvPr id="17" name="Content Placeholder 4"/>
          <p:cNvPicPr>
            <a:picLocks noChangeAspect="1"/>
          </p:cNvPicPr>
          <p:nvPr/>
        </p:nvPicPr>
        <p:blipFill>
          <a:blip r:embed="rId3">
            <a:lum/>
            <a:extLst>
              <a:ext uri="{28A0092B-C50C-407E-A947-70E740481C1C}">
                <a14:useLocalDpi xmlns:a14="http://schemas.microsoft.com/office/drawing/2010/main" val="0"/>
              </a:ext>
            </a:extLst>
          </a:blip>
          <a:srcRect b="31393"/>
          <a:stretch>
            <a:fillRect/>
          </a:stretch>
        </p:blipFill>
        <p:spPr bwMode="auto">
          <a:xfrm>
            <a:off x="2446732" y="3783263"/>
            <a:ext cx="4234823" cy="2179053"/>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r>
              <a:rPr lang="en-US" sz="1075" dirty="0" smtClean="0">
                <a:latin typeface="ITC Franklin Gothic Std Dm Cd"/>
                <a:cs typeface="ITC Franklin Gothic Std Dm Cd"/>
              </a:rPr>
              <a:t>Fuente:</a:t>
            </a:r>
            <a:r>
              <a:rPr lang="en-US" sz="1075" dirty="0" smtClean="0">
                <a:latin typeface="ITC Franklin Gothic Std Bk Cd"/>
                <a:cs typeface="ITC Franklin Gothic Std Bk Cd"/>
              </a:rPr>
              <a:t> Cambridge </a:t>
            </a:r>
            <a:r>
              <a:rPr lang="en-US" sz="1075" dirty="0" err="1" smtClean="0">
                <a:latin typeface="ITC Franklin Gothic Std Bk Cd"/>
                <a:cs typeface="ITC Franklin Gothic Std Bk Cd"/>
              </a:rPr>
              <a:t>Systematics</a:t>
            </a:r>
            <a:r>
              <a:rPr lang="en-US" sz="1075" dirty="0" smtClean="0">
                <a:latin typeface="ITC Franklin Gothic Std Bk Cd"/>
                <a:cs typeface="ITC Franklin Gothic Std Bk Cd"/>
              </a:rPr>
              <a:t> 1994; UNC-Highway Safety Research Center 1994; EPA/CDC </a:t>
            </a:r>
            <a:r>
              <a:rPr lang="en-US" sz="1075" dirty="0" err="1" smtClean="0">
                <a:latin typeface="ITC Franklin Gothic Std Bk Cd"/>
                <a:cs typeface="ITC Franklin Gothic Std Bk Cd"/>
              </a:rPr>
              <a:t>Greenstyles</a:t>
            </a:r>
            <a:r>
              <a:rPr lang="en-US" sz="1075" dirty="0" smtClean="0">
                <a:latin typeface="ITC Franklin Gothic Std Bk Cd"/>
                <a:cs typeface="ITC Franklin Gothic Std Bk Cd"/>
              </a:rPr>
              <a:t> Survey 1999; Nebraska Social Indicators Survey 1999</a:t>
            </a:r>
            <a:endParaRPr lang="en-US" sz="1075"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300" cap="all" spc="100" dirty="0" smtClean="0">
                <a:solidFill>
                  <a:prstClr val="white"/>
                </a:solidFill>
                <a:latin typeface="Berthold City Bold"/>
                <a:cs typeface="Berthold City Bold"/>
              </a:rPr>
              <a:t>Impactos del diseño de la comunidad en la actividad</a:t>
            </a:r>
            <a:endParaRPr lang="en-US" sz="23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graphicFrame>
        <p:nvGraphicFramePr>
          <p:cNvPr id="7" name="Group 3"/>
          <p:cNvGraphicFramePr>
            <a:graphicFrameLocks/>
          </p:cNvGraphicFramePr>
          <p:nvPr>
            <p:extLst>
              <p:ext uri="{D42A27DB-BD31-4B8C-83A1-F6EECF244321}">
                <p14:modId xmlns:p14="http://schemas.microsoft.com/office/powerpoint/2010/main" val="3867672289"/>
              </p:ext>
            </p:extLst>
          </p:nvPr>
        </p:nvGraphicFramePr>
        <p:xfrm>
          <a:off x="266700" y="853281"/>
          <a:ext cx="8610600" cy="5296157"/>
        </p:xfrm>
        <a:graphic>
          <a:graphicData uri="http://schemas.openxmlformats.org/drawingml/2006/table">
            <a:tbl>
              <a:tblPr/>
              <a:tblGrid>
                <a:gridCol w="2095500"/>
                <a:gridCol w="6515100"/>
              </a:tblGrid>
              <a:tr h="560422">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all" normalizeH="0" baseline="0" dirty="0" smtClean="0">
                          <a:ln>
                            <a:noFill/>
                          </a:ln>
                          <a:solidFill>
                            <a:schemeClr val="tx1"/>
                          </a:solidFill>
                          <a:effectLst/>
                          <a:latin typeface="ITC Franklin Gothic Std Bk Cd"/>
                          <a:cs typeface="ITC Franklin Gothic Std Bk Cd"/>
                        </a:rPr>
                        <a:t>Variable</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5"/>
                        </a:gs>
                        <a:gs pos="100000">
                          <a:srgbClr val="9FD4D0"/>
                        </a:gs>
                      </a:gsLst>
                      <a:lin ang="16200000" scaled="0"/>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cap="all" normalizeH="0" baseline="0" dirty="0" smtClean="0">
                          <a:ln>
                            <a:noFill/>
                          </a:ln>
                          <a:solidFill>
                            <a:schemeClr val="tx1"/>
                          </a:solidFill>
                          <a:effectLst/>
                          <a:latin typeface="ITC Franklin Gothic Std Bk Cd"/>
                          <a:cs typeface="ITC Franklin Gothic Std Bk Cd"/>
                        </a:rPr>
                        <a:t>Resultado</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5"/>
                        </a:gs>
                        <a:gs pos="100000">
                          <a:srgbClr val="9FD4D0"/>
                        </a:gs>
                      </a:gsLst>
                      <a:lin ang="16200000" scaled="0"/>
                      <a:tileRect/>
                    </a:gradFill>
                  </a:tcPr>
                </a:tc>
              </a:tr>
              <a:tr h="588999">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300" b="0" i="0" u="none" strike="noStrike" cap="all" normalizeH="0" baseline="0" dirty="0" smtClean="0">
                          <a:ln>
                            <a:noFill/>
                          </a:ln>
                          <a:solidFill>
                            <a:schemeClr val="bg1"/>
                          </a:solidFill>
                          <a:effectLst/>
                          <a:latin typeface="ITC Franklin Gothic Std Dm Cd"/>
                          <a:ea typeface="Arial Unicode MS" pitchFamily="34" charset="-128"/>
                          <a:cs typeface="ITC Franklin Gothic Std Dm Cd"/>
                        </a:rPr>
                        <a:t>Mezcla de usos de suelo</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132B4A"/>
                        </a:gs>
                        <a:gs pos="100000">
                          <a:schemeClr val="accent4"/>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dirty="0" smtClean="0">
                          <a:ln>
                            <a:noFill/>
                          </a:ln>
                          <a:solidFill>
                            <a:schemeClr val="tx1"/>
                          </a:solidFill>
                          <a:effectLst/>
                          <a:latin typeface="ITC Franklin Gothic Std Bk Cd"/>
                          <a:cs typeface="ITC Franklin Gothic Std Bk Cd"/>
                        </a:rPr>
                        <a:t>19% de aumento</a:t>
                      </a:r>
                      <a:r>
                        <a:rPr kumimoji="0" lang="en-US" sz="1500" b="0" i="0" u="none" strike="noStrike" cap="none" normalizeH="0" baseline="0" dirty="0" smtClean="0">
                          <a:ln>
                            <a:noFill/>
                          </a:ln>
                          <a:solidFill>
                            <a:schemeClr val="tx1"/>
                          </a:solidFill>
                          <a:effectLst/>
                          <a:latin typeface="ITC Franklin Gothic Std Bk Cd"/>
                          <a:cs typeface="ITC Franklin Gothic Std Bk Cd"/>
                        </a:rPr>
                        <a:t> en traslados a pie o en bicicleta en áreas con una mezcla adecuada de usos del suelo</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874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200" b="0" i="0" u="none" strike="noStrike" cap="all" normalizeH="0" baseline="0" dirty="0" smtClean="0">
                          <a:ln>
                            <a:noFill/>
                          </a:ln>
                          <a:solidFill>
                            <a:schemeClr val="bg1"/>
                          </a:solidFill>
                          <a:effectLst/>
                          <a:latin typeface="ITC Franklin Gothic Std Dm Cd"/>
                          <a:cs typeface="ITC Franklin Gothic Std Dm Cd"/>
                        </a:rPr>
                        <a:t>Presencia/Proximidad de servicios de conveniencia</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6"/>
                        </a:gs>
                        <a:gs pos="100000">
                          <a:srgbClr val="E78E23"/>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dirty="0" smtClean="0">
                          <a:ln>
                            <a:noFill/>
                          </a:ln>
                          <a:solidFill>
                            <a:schemeClr val="tx1"/>
                          </a:solidFill>
                          <a:effectLst/>
                          <a:latin typeface="ITC Franklin Gothic Std Bk Cd"/>
                          <a:cs typeface="ITC Franklin Gothic Std Bk Cd"/>
                        </a:rPr>
                        <a:t>27% de aumento</a:t>
                      </a:r>
                      <a:r>
                        <a:rPr kumimoji="0" lang="en-US" sz="1500" b="0" i="0" u="none" strike="noStrike" cap="none" normalizeH="0" baseline="0" dirty="0" smtClean="0">
                          <a:ln>
                            <a:noFill/>
                          </a:ln>
                          <a:solidFill>
                            <a:schemeClr val="tx1"/>
                          </a:solidFill>
                          <a:effectLst/>
                          <a:latin typeface="ITC Franklin Gothic Std Bk Cd"/>
                          <a:cs typeface="ITC Franklin Gothic Std Bk Cd"/>
                        </a:rPr>
                        <a:t> en traslados a pie o en bicicleta en áreas  con mucha presencia y cercanía adecuada</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874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ITC Franklin Gothic Std Dm Cd"/>
                          <a:cs typeface="ITC Franklin Gothic Std Dm Cd"/>
                        </a:rPr>
                        <a:t>Seguridad de tránsito percibida </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2"/>
                        </a:gs>
                        <a:gs pos="100000">
                          <a:srgbClr val="A98054"/>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dirty="0" smtClean="0">
                          <a:ln>
                            <a:noFill/>
                          </a:ln>
                          <a:solidFill>
                            <a:schemeClr val="tx1"/>
                          </a:solidFill>
                          <a:effectLst/>
                          <a:latin typeface="ITC Franklin Gothic Std Bk Cd"/>
                          <a:cs typeface="ITC Franklin Gothic Std Bk Cd"/>
                        </a:rPr>
                        <a:t>88% de aumento</a:t>
                      </a:r>
                      <a:r>
                        <a:rPr kumimoji="0" lang="en-US" sz="1500" b="0" i="0" u="none" strike="noStrike" cap="none" normalizeH="0" baseline="0" dirty="0" smtClean="0">
                          <a:ln>
                            <a:noFill/>
                          </a:ln>
                          <a:solidFill>
                            <a:schemeClr val="tx1"/>
                          </a:solidFill>
                          <a:effectLst/>
                          <a:latin typeface="ITC Franklin Gothic Std Bk Cd"/>
                          <a:cs typeface="ITC Franklin Gothic Std Bk Cd"/>
                        </a:rPr>
                        <a:t> en traslados a pie o en bicicleta en áreas percibidas como más seguras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874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200" b="0" i="0" u="none" strike="noStrike" cap="all" normalizeH="0" baseline="0" dirty="0" smtClean="0">
                          <a:ln>
                            <a:noFill/>
                          </a:ln>
                          <a:solidFill>
                            <a:schemeClr val="bg1"/>
                          </a:solidFill>
                          <a:effectLst/>
                          <a:latin typeface="ITC Franklin Gothic Std Dm Cd"/>
                          <a:cs typeface="ITC Franklin Gothic Std Dm Cd"/>
                        </a:rPr>
                        <a:t>Estética/belleza percibida </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791344"/>
                        </a:gs>
                        <a:gs pos="100000">
                          <a:srgbClr val="C0587C"/>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smtClean="0">
                          <a:ln>
                            <a:noFill/>
                          </a:ln>
                          <a:solidFill>
                            <a:schemeClr val="tx1"/>
                          </a:solidFill>
                          <a:effectLst/>
                          <a:latin typeface="ITC Franklin Gothic Std Bk Cd"/>
                          <a:cs typeface="ITC Franklin Gothic Std Bk Cd"/>
                        </a:rPr>
                        <a:t>50% de aumento</a:t>
                      </a:r>
                      <a:r>
                        <a:rPr kumimoji="0" lang="en-US" sz="1500" b="0" i="0" u="none" strike="noStrike" cap="none" normalizeH="0" baseline="0" smtClean="0">
                          <a:ln>
                            <a:noFill/>
                          </a:ln>
                          <a:solidFill>
                            <a:schemeClr val="tx1"/>
                          </a:solidFill>
                          <a:effectLst/>
                          <a:latin typeface="ITC Franklin Gothic Std Bk Cd"/>
                          <a:cs typeface="ITC Franklin Gothic Std Bk Cd"/>
                        </a:rPr>
                        <a:t> en traslados a pie o en bicicleta  en áreas percibidas como estéticamente más agradables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937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300" b="0" i="0" u="none" strike="noStrike" cap="all" normalizeH="0" baseline="0" dirty="0" smtClean="0">
                          <a:ln>
                            <a:noFill/>
                          </a:ln>
                          <a:solidFill>
                            <a:schemeClr val="bg1"/>
                          </a:solidFill>
                          <a:effectLst/>
                          <a:latin typeface="ITC Franklin Gothic Std Dm Cd"/>
                          <a:cs typeface="ITC Franklin Gothic Std Dm Cd"/>
                        </a:rPr>
                        <a:t>Desarrollo de senderos para bicicletas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132B4A"/>
                        </a:gs>
                        <a:gs pos="100000">
                          <a:schemeClr val="accent1"/>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smtClean="0">
                          <a:ln>
                            <a:noFill/>
                          </a:ln>
                          <a:solidFill>
                            <a:schemeClr val="tx1"/>
                          </a:solidFill>
                          <a:effectLst/>
                          <a:latin typeface="ITC Franklin Gothic Std Bk Cd"/>
                          <a:cs typeface="ITC Franklin Gothic Std Bk Cd"/>
                        </a:rPr>
                        <a:t>57% de aumento</a:t>
                      </a:r>
                      <a:r>
                        <a:rPr kumimoji="0" lang="en-US" sz="1500" b="0" i="0" u="none" strike="noStrike" cap="none" normalizeH="0" baseline="0" smtClean="0">
                          <a:ln>
                            <a:noFill/>
                          </a:ln>
                          <a:solidFill>
                            <a:schemeClr val="tx1"/>
                          </a:solidFill>
                          <a:effectLst/>
                          <a:latin typeface="ITC Franklin Gothic Std Bk Cd"/>
                          <a:cs typeface="ITC Franklin Gothic Std Bk Cd"/>
                        </a:rPr>
                        <a:t> en ciclismo en áreas con senderos dedicados para bicicletas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8230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500" b="0" i="0" u="none" strike="noStrike" cap="all" normalizeH="0" baseline="0" dirty="0" smtClean="0">
                          <a:ln>
                            <a:noFill/>
                          </a:ln>
                          <a:solidFill>
                            <a:schemeClr val="bg1"/>
                          </a:solidFill>
                          <a:effectLst/>
                          <a:latin typeface="ITC Franklin Gothic Std Dm Cd"/>
                          <a:cs typeface="ITC Franklin Gothic Std Dm Cd"/>
                        </a:rPr>
                        <a:t>Existencia de parques y senderos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104C28"/>
                        </a:gs>
                        <a:gs pos="100000">
                          <a:srgbClr val="108837"/>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00" b="1" i="0" u="none" strike="noStrike" cap="none" normalizeH="0" baseline="0" smtClean="0">
                          <a:ln>
                            <a:noFill/>
                          </a:ln>
                          <a:solidFill>
                            <a:schemeClr val="tx1"/>
                          </a:solidFill>
                          <a:effectLst/>
                          <a:latin typeface="ITC Franklin Gothic Std Bk Cd"/>
                          <a:cs typeface="ITC Franklin Gothic Std Bk Cd"/>
                        </a:rPr>
                        <a:t>75% de los inactivos</a:t>
                      </a:r>
                      <a:r>
                        <a:rPr kumimoji="0" lang="en-US" sz="1500" b="0" i="0" u="none" strike="noStrike" cap="none" normalizeH="0" baseline="0" smtClean="0">
                          <a:ln>
                            <a:noFill/>
                          </a:ln>
                          <a:solidFill>
                            <a:schemeClr val="tx1"/>
                          </a:solidFill>
                          <a:effectLst/>
                          <a:latin typeface="ITC Franklin Gothic Std Bk Cd"/>
                          <a:cs typeface="ITC Franklin Gothic Std Bk Cd"/>
                        </a:rPr>
                        <a:t> piensan que hay muy pocos parques e instalaciones recreativas.  El 56% de la población de Nebraska usarían los senderos si su comunidad los tuviera</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8230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ITC Franklin Gothic Std Dm Cd"/>
                          <a:cs typeface="ITC Franklin Gothic Std Dm Cd"/>
                        </a:rPr>
                        <a:t>Apoyo de las políticas </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600D13"/>
                        </a:gs>
                        <a:gs pos="100000">
                          <a:srgbClr val="CD0920"/>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chemeClr val="tx1"/>
                          </a:solidFill>
                          <a:effectLst/>
                          <a:latin typeface="ITC Franklin Gothic Std Bk Cd"/>
                          <a:cs typeface="ITC Franklin Gothic Std Bk Cd"/>
                        </a:rPr>
                        <a:t>55% apoyan más senderos para bicicletas, 62% más banquetas/aceras, 60% a favor de mejores conexiones a destinos y el 57% por la mejora del transporte masivo.</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r>
              <a:rPr lang="en-US" dirty="0" smtClean="0">
                <a:latin typeface="ITC Franklin Gothic Std Dm Cd"/>
                <a:cs typeface="ITC Franklin Gothic Std Dm Cd"/>
              </a:rPr>
              <a:t>Fuente:</a:t>
            </a:r>
            <a:r>
              <a:rPr lang="en-US" dirty="0" smtClean="0">
                <a:latin typeface="ITC Franklin Gothic Std Bk Cd"/>
                <a:cs typeface="ITC Franklin Gothic Std Bk Cd"/>
              </a:rPr>
              <a:t> KP Community Health Initiative 2004-2005</a:t>
            </a: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20" cap="all" spc="100" dirty="0" smtClean="0">
                <a:solidFill>
                  <a:schemeClr val="bg1"/>
                </a:solidFill>
                <a:latin typeface="Berthold City Bold"/>
                <a:cs typeface="Berthold City Bold"/>
              </a:rPr>
              <a:t>Elementos clave de las iniciativas de salud comunitarias efectivas </a:t>
            </a:r>
            <a:endParaRPr lang="en-US" sz="172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sp>
        <p:nvSpPr>
          <p:cNvPr id="7" name="TextBox 6"/>
          <p:cNvSpPr txBox="1"/>
          <p:nvPr/>
        </p:nvSpPr>
        <p:spPr>
          <a:xfrm>
            <a:off x="487947" y="1045441"/>
            <a:ext cx="8168106" cy="4761988"/>
          </a:xfrm>
          <a:prstGeom prst="rect">
            <a:avLst/>
          </a:prstGeom>
          <a:noFill/>
        </p:spPr>
        <p:txBody>
          <a:bodyPr wrap="square" rtlCol="0">
            <a:spAutoFit/>
          </a:bodyPr>
          <a:lstStyle/>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Intervenciones en múltiples niveles incluyendo cambios en el entorno y en las políticas</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Un enfoque geográfico basado en el lugar</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Colaboración de múltiples sectores</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Participación de la comunidad</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Hacer valer los bienes y las fortalezas de las comunidades y de nuestra propia organización</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Asociaciones a largo plazo (7 a 10 años) </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Un enfoque a tratar inequidades y disparidades en la salud</a:t>
            </a:r>
          </a:p>
          <a:p>
            <a:pPr marL="274320" indent="-274320">
              <a:lnSpc>
                <a:spcPts val="2760"/>
              </a:lnSpc>
              <a:spcBef>
                <a:spcPts val="1200"/>
              </a:spcBef>
              <a:buClr>
                <a:schemeClr val="accent2"/>
              </a:buClr>
              <a:buFont typeface="Wingdings" charset="2"/>
              <a:buChar char="q"/>
              <a:defRPr/>
            </a:pPr>
            <a:r>
              <a:rPr lang="en-US" sz="2400" dirty="0" smtClean="0">
                <a:ea typeface="ＭＳ Ｐゴシック" pitchFamily="34" charset="-128"/>
              </a:rPr>
              <a:t>Salud pública informada en base a evaluación y evidencia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Evaluación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sp>
        <p:nvSpPr>
          <p:cNvPr id="10" name="TextBox 9"/>
          <p:cNvSpPr txBox="1"/>
          <p:nvPr/>
        </p:nvSpPr>
        <p:spPr>
          <a:xfrm>
            <a:off x="461093" y="2550341"/>
            <a:ext cx="8221814" cy="2308752"/>
          </a:xfrm>
          <a:prstGeom prst="rect">
            <a:avLst/>
          </a:prstGeom>
          <a:noFill/>
        </p:spPr>
        <p:txBody>
          <a:bodyPr wrap="square" rtlCol="0">
            <a:spAutoFit/>
          </a:bodyPr>
          <a:lstStyle/>
          <a:p>
            <a:pPr algn="ctr">
              <a:lnSpc>
                <a:spcPts val="4320"/>
              </a:lnSpc>
            </a:pPr>
            <a:r>
              <a:rPr lang="en-US" sz="4000" dirty="0" smtClean="0">
                <a:solidFill>
                  <a:srgbClr val="0098BA"/>
                </a:solidFill>
                <a:latin typeface="Capitals"/>
                <a:cs typeface="Capitals"/>
              </a:rPr>
              <a:t>Resident Leadership Academy y proyecto para mejorar la comunidad (PMC)</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Berthold City Bold"/>
                <a:cs typeface="Berthold City Bold"/>
              </a:rPr>
              <a:t>Vistazo general al plan de evaluación de la RLA</a:t>
            </a:r>
            <a:endParaRPr lang="en-US" sz="24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grpSp>
        <p:nvGrpSpPr>
          <p:cNvPr id="15" name="Group 14"/>
          <p:cNvGrpSpPr/>
          <p:nvPr/>
        </p:nvGrpSpPr>
        <p:grpSpPr>
          <a:xfrm>
            <a:off x="5612191" y="959198"/>
            <a:ext cx="2971800" cy="4705005"/>
            <a:chOff x="5612191" y="959198"/>
            <a:chExt cx="2971800" cy="4705005"/>
          </a:xfrm>
        </p:grpSpPr>
        <p:sp>
          <p:nvSpPr>
            <p:cNvPr id="16" name="Rounded Rectangle 15"/>
            <p:cNvSpPr/>
            <p:nvPr/>
          </p:nvSpPr>
          <p:spPr>
            <a:xfrm>
              <a:off x="5754565" y="4845399"/>
              <a:ext cx="2687053" cy="818804"/>
            </a:xfrm>
            <a:prstGeom prst="roundRect">
              <a:avLst>
                <a:gd name="adj" fmla="val 14868"/>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1560"/>
                </a:lnSpc>
                <a:spcBef>
                  <a:spcPct val="30000"/>
                </a:spcBef>
              </a:pPr>
              <a:r>
                <a:rPr lang="en-US" cap="all" dirty="0" smtClean="0">
                  <a:latin typeface="ITC Franklin Gothic Std Dm Cd"/>
                  <a:cs typeface="ITC Franklin Gothic Std Dm Cd"/>
                </a:rPr>
                <a:t>Ejemplo de un registro de los participantes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191" y="959198"/>
              <a:ext cx="2971800" cy="3886200"/>
            </a:xfrm>
            <a:prstGeom prst="roundRect">
              <a:avLst>
                <a:gd name="adj" fmla="val 3307"/>
              </a:avLst>
            </a:prstGeom>
            <a:solidFill>
              <a:schemeClr val="bg1"/>
            </a:solidFill>
            <a:ln w="19050" cap="flat" cmpd="sng" algn="ctr">
              <a:solidFill>
                <a:srgbClr val="791344"/>
              </a:solidFill>
              <a:prstDash val="solid"/>
              <a:round/>
              <a:headEnd type="none" w="med" len="med"/>
              <a:tailEnd type="none" w="med" len="med"/>
            </a:ln>
            <a:effectLst/>
          </p:spPr>
        </p:pic>
      </p:grpSp>
      <p:sp>
        <p:nvSpPr>
          <p:cNvPr id="8" name="TextBox 7"/>
          <p:cNvSpPr txBox="1"/>
          <p:nvPr/>
        </p:nvSpPr>
        <p:spPr>
          <a:xfrm>
            <a:off x="560010" y="1306023"/>
            <a:ext cx="4966862" cy="4011354"/>
          </a:xfrm>
          <a:prstGeom prst="rect">
            <a:avLst/>
          </a:prstGeom>
          <a:noFill/>
        </p:spPr>
        <p:txBody>
          <a:bodyPr wrap="square" rtlCol="0">
            <a:spAutoFit/>
          </a:bodyPr>
          <a:lstStyle/>
          <a:p>
            <a:pPr>
              <a:defRPr/>
            </a:pPr>
            <a:r>
              <a:rPr lang="en-US" sz="2400" b="1" i="1" dirty="0" smtClean="0"/>
              <a:t>Pasos para la evaluación:</a:t>
            </a:r>
          </a:p>
          <a:p>
            <a:pPr marL="274320" indent="-274320">
              <a:lnSpc>
                <a:spcPts val="2380"/>
              </a:lnSpc>
              <a:spcBef>
                <a:spcPts val="1200"/>
              </a:spcBef>
              <a:buFont typeface="Arial" charset="0"/>
              <a:buChar char="•"/>
              <a:defRPr/>
            </a:pPr>
            <a:r>
              <a:rPr lang="en-US" sz="2400" dirty="0" smtClean="0"/>
              <a:t>Grupo de enfoque de 1 ½ horas  para dar opiniones</a:t>
            </a:r>
          </a:p>
          <a:p>
            <a:pPr marL="274320" indent="-274320">
              <a:lnSpc>
                <a:spcPts val="2380"/>
              </a:lnSpc>
              <a:spcBef>
                <a:spcPts val="1200"/>
              </a:spcBef>
              <a:buFont typeface="Arial" charset="0"/>
              <a:buChar char="•"/>
              <a:defRPr/>
            </a:pPr>
            <a:r>
              <a:rPr lang="en-US" sz="2400" dirty="0" smtClean="0"/>
              <a:t>Hacer la encuesta de conocimiento</a:t>
            </a:r>
          </a:p>
          <a:p>
            <a:pPr marL="274320" indent="-274320">
              <a:lnSpc>
                <a:spcPts val="2380"/>
              </a:lnSpc>
              <a:spcBef>
                <a:spcPts val="1200"/>
              </a:spcBef>
              <a:buFont typeface="Arial" charset="0"/>
              <a:buChar char="•"/>
              <a:defRPr/>
            </a:pPr>
            <a:r>
              <a:rPr lang="en-US" sz="2400" dirty="0" smtClean="0"/>
              <a:t>Repaso de los planes y fotos del Proyecto para mejorar la comunidad</a:t>
            </a:r>
          </a:p>
          <a:p>
            <a:pPr marL="274320" indent="-274320">
              <a:lnSpc>
                <a:spcPts val="2380"/>
              </a:lnSpc>
              <a:spcBef>
                <a:spcPts val="1200"/>
              </a:spcBef>
              <a:buFont typeface="Arial" charset="0"/>
              <a:buChar char="•"/>
              <a:defRPr/>
            </a:pPr>
            <a:r>
              <a:rPr lang="en-US" sz="2400" dirty="0" smtClean="0"/>
              <a:t>En cada sesión, los participantes semanales crean un registro </a:t>
            </a:r>
          </a:p>
          <a:p>
            <a:pPr marL="274320" indent="-274320">
              <a:lnSpc>
                <a:spcPts val="2380"/>
              </a:lnSpc>
              <a:spcBef>
                <a:spcPts val="1200"/>
              </a:spcBef>
              <a:buFont typeface="Arial" charset="0"/>
              <a:buChar char="•"/>
              <a:defRPr/>
            </a:pPr>
            <a:r>
              <a:rPr lang="en-US" sz="2400" dirty="0" smtClean="0"/>
              <a:t>Documentación de los cambios positivos en la comunidad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cap="all" spc="100" dirty="0" smtClean="0">
                <a:solidFill>
                  <a:schemeClr val="bg1"/>
                </a:solidFill>
                <a:latin typeface="Berthold City Bold"/>
                <a:cs typeface="Berthold City Bold"/>
              </a:rPr>
              <a:t>Ejemplo: Chula Vista HEAC Esfuerzo con cajas eléctricas</a:t>
            </a:r>
            <a:endParaRPr lang="en-US" sz="21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
        <p:nvSpPr>
          <p:cNvPr id="8" name="TextBox 7"/>
          <p:cNvSpPr txBox="1"/>
          <p:nvPr/>
        </p:nvSpPr>
        <p:spPr>
          <a:xfrm>
            <a:off x="685132" y="920621"/>
            <a:ext cx="7773736" cy="4952638"/>
          </a:xfrm>
          <a:prstGeom prst="rect">
            <a:avLst/>
          </a:prstGeom>
          <a:noFill/>
        </p:spPr>
        <p:txBody>
          <a:bodyPr wrap="square" rtlCol="0">
            <a:spAutoFit/>
          </a:bodyPr>
          <a:lstStyle/>
          <a:p>
            <a:pPr algn="ctr">
              <a:lnSpc>
                <a:spcPts val="4200"/>
              </a:lnSpc>
              <a:defRPr/>
            </a:pPr>
            <a:r>
              <a:rPr lang="en-US" sz="4000" dirty="0" smtClean="0">
                <a:solidFill>
                  <a:schemeClr val="accent3"/>
                </a:solidFill>
                <a:latin typeface="Capitals"/>
              </a:rPr>
              <a:t>Testimonios en video y documentales</a:t>
            </a:r>
          </a:p>
          <a:p>
            <a:pPr algn="ctr">
              <a:lnSpc>
                <a:spcPts val="4200"/>
              </a:lnSpc>
              <a:defRPr/>
            </a:pPr>
            <a:endParaRPr lang="en-US" sz="4000" dirty="0" smtClean="0">
              <a:latin typeface="Capitals"/>
            </a:endParaRPr>
          </a:p>
          <a:p>
            <a:pPr algn="ctr">
              <a:lnSpc>
                <a:spcPts val="4200"/>
              </a:lnSpc>
              <a:defRPr/>
            </a:pPr>
            <a:r>
              <a:rPr lang="en-US" sz="4000" dirty="0" smtClean="0">
                <a:solidFill>
                  <a:schemeClr val="accent5"/>
                </a:solidFill>
                <a:latin typeface="Capitals"/>
              </a:rPr>
              <a:t>Fotografías</a:t>
            </a:r>
          </a:p>
          <a:p>
            <a:pPr algn="ctr">
              <a:lnSpc>
                <a:spcPts val="4200"/>
              </a:lnSpc>
              <a:defRPr/>
            </a:pPr>
            <a:r>
              <a:rPr lang="en-US" sz="4000" dirty="0" smtClean="0">
                <a:solidFill>
                  <a:schemeClr val="accent5"/>
                </a:solidFill>
                <a:latin typeface="Capitals"/>
              </a:rPr>
              <a:t>de antes y después</a:t>
            </a:r>
          </a:p>
          <a:p>
            <a:pPr algn="ctr">
              <a:lnSpc>
                <a:spcPts val="4200"/>
              </a:lnSpc>
              <a:defRPr/>
            </a:pPr>
            <a:endParaRPr lang="en-US" sz="4000" dirty="0" smtClean="0">
              <a:latin typeface="Capitals"/>
            </a:endParaRPr>
          </a:p>
          <a:p>
            <a:pPr algn="ctr">
              <a:lnSpc>
                <a:spcPts val="4200"/>
              </a:lnSpc>
              <a:defRPr/>
            </a:pPr>
            <a:r>
              <a:rPr lang="en-US" sz="4000" dirty="0" smtClean="0">
                <a:solidFill>
                  <a:srgbClr val="E78E23"/>
                </a:solidFill>
                <a:latin typeface="Capitals"/>
              </a:rPr>
              <a:t>Uso del arte de la comunidad para crear entornos interactivos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1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grpSp>
        <p:nvGrpSpPr>
          <p:cNvPr id="22" name="Group 21"/>
          <p:cNvGrpSpPr/>
          <p:nvPr/>
        </p:nvGrpSpPr>
        <p:grpSpPr>
          <a:xfrm>
            <a:off x="1135304" y="849413"/>
            <a:ext cx="6895618" cy="5159174"/>
            <a:chOff x="0" y="0"/>
            <a:chExt cx="9166225" cy="6858000"/>
          </a:xfrm>
        </p:grpSpPr>
        <p:pic>
          <p:nvPicPr>
            <p:cNvPr id="8" name="Picture 3" descr="C:\Users\drichardson\Desktop\Electric boxes\electric box - north park (1).jpg"/>
            <p:cNvPicPr>
              <a:picLocks noChangeAspect="1" noChangeArrowheads="1"/>
            </p:cNvPicPr>
            <p:nvPr/>
          </p:nvPicPr>
          <p:blipFill>
            <a:blip r:embed="rId3" cstate="print"/>
            <a:srcRect/>
            <a:stretch>
              <a:fillRect/>
            </a:stretch>
          </p:blipFill>
          <p:spPr bwMode="auto">
            <a:xfrm>
              <a:off x="0" y="0"/>
              <a:ext cx="5181600" cy="6858000"/>
            </a:xfrm>
            <a:prstGeom prst="rect">
              <a:avLst/>
            </a:prstGeom>
            <a:noFill/>
            <a:ln w="9525">
              <a:noFill/>
              <a:miter lim="800000"/>
              <a:headEnd/>
              <a:tailEnd/>
            </a:ln>
          </p:spPr>
        </p:pic>
        <p:pic>
          <p:nvPicPr>
            <p:cNvPr id="10" name="Picture 7" descr="C:\Users\drichardson\Desktop\Electric boxes\electric box - chula vista.png"/>
            <p:cNvPicPr>
              <a:picLocks noChangeAspect="1" noChangeArrowheads="1"/>
            </p:cNvPicPr>
            <p:nvPr/>
          </p:nvPicPr>
          <p:blipFill>
            <a:blip r:embed="rId4" cstate="print"/>
            <a:srcRect/>
            <a:stretch>
              <a:fillRect/>
            </a:stretch>
          </p:blipFill>
          <p:spPr bwMode="auto">
            <a:xfrm>
              <a:off x="4289425" y="3162300"/>
              <a:ext cx="4876800" cy="3657600"/>
            </a:xfrm>
            <a:prstGeom prst="rect">
              <a:avLst/>
            </a:prstGeom>
            <a:noFill/>
            <a:ln w="9525">
              <a:noFill/>
              <a:miter lim="800000"/>
              <a:headEnd/>
              <a:tailEnd/>
            </a:ln>
          </p:spPr>
        </p:pic>
        <p:sp>
          <p:nvSpPr>
            <p:cNvPr id="14" name="Slide Number Placeholder 1"/>
            <p:cNvSpPr txBox="1">
              <a:spLocks/>
            </p:cNvSpPr>
            <p:nvPr/>
          </p:nvSpPr>
          <p:spPr bwMode="auto">
            <a:xfrm>
              <a:off x="4267200" y="6324600"/>
              <a:ext cx="609600" cy="441325"/>
            </a:xfrm>
            <a:prstGeom prst="rect">
              <a:avLst/>
            </a:prstGeom>
            <a:noFill/>
            <a:ln>
              <a:miter lim="800000"/>
              <a:headEnd/>
              <a:tailEnd/>
            </a:ln>
          </p:spPr>
          <p:txBody>
            <a:bodyPr vert="horz" wrap="square" lIns="45720" tIns="45720" rIns="4572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C3C2B7A-D797-4BA5-8098-EC4161AECE30}" type="slidenum">
                <a:rPr kumimoji="0" lang="en-US" sz="1200" b="0" i="0" u="none" strike="noStrike" kern="1200" cap="none" spc="0" normalizeH="0" baseline="0" noProof="0" smtClean="0">
                  <a:ln>
                    <a:noFill/>
                  </a:ln>
                  <a:solidFill>
                    <a:srgbClr val="FFFFFF"/>
                  </a:solidFill>
                  <a:effectLst/>
                  <a:uLnTx/>
                  <a:uFillTx/>
                  <a:latin typeface="Georgia" pitchFamily="18" charset="0"/>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smtClean="0">
                <a:ln>
                  <a:noFill/>
                </a:ln>
                <a:solidFill>
                  <a:srgbClr val="FFFFFF"/>
                </a:solidFill>
                <a:effectLst/>
                <a:uLnTx/>
                <a:uFillTx/>
                <a:latin typeface="Georgia" pitchFamily="18" charset="0"/>
                <a:ea typeface="+mn-ea"/>
                <a:cs typeface="Arial" pitchFamily="34" charset="0"/>
              </a:endParaRPr>
            </a:p>
          </p:txBody>
        </p:sp>
        <p:sp>
          <p:nvSpPr>
            <p:cNvPr id="15" name="Wave 14"/>
            <p:cNvSpPr/>
            <p:nvPr/>
          </p:nvSpPr>
          <p:spPr>
            <a:xfrm>
              <a:off x="76200" y="5791200"/>
              <a:ext cx="2514600" cy="9906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dirty="0">
                  <a:solidFill>
                    <a:schemeClr val="tx1"/>
                  </a:solidFill>
                </a:rPr>
                <a:t>North Park, San Diego</a:t>
              </a:r>
            </a:p>
          </p:txBody>
        </p:sp>
        <p:sp>
          <p:nvSpPr>
            <p:cNvPr id="16" name="Rectangle 15"/>
            <p:cNvSpPr/>
            <p:nvPr/>
          </p:nvSpPr>
          <p:spPr>
            <a:xfrm>
              <a:off x="4370388" y="63246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Chula Vista, CA</a:t>
              </a:r>
            </a:p>
          </p:txBody>
        </p:sp>
        <p:pic>
          <p:nvPicPr>
            <p:cNvPr id="17" name="Picture 8" descr="U:\!-drichardson backup april 6 2011\on desktop\RLA photos\2011-04-05 youth crew\youth crew 543.JPG"/>
            <p:cNvPicPr>
              <a:picLocks noChangeAspect="1" noChangeArrowheads="1"/>
            </p:cNvPicPr>
            <p:nvPr/>
          </p:nvPicPr>
          <p:blipFill>
            <a:blip r:embed="rId5" cstate="print"/>
            <a:srcRect/>
            <a:stretch>
              <a:fillRect/>
            </a:stretch>
          </p:blipFill>
          <p:spPr bwMode="auto">
            <a:xfrm>
              <a:off x="5073650" y="0"/>
              <a:ext cx="4092575" cy="3162300"/>
            </a:xfrm>
            <a:prstGeom prst="rect">
              <a:avLst/>
            </a:prstGeom>
            <a:noFill/>
            <a:ln w="9525">
              <a:noFill/>
              <a:miter lim="800000"/>
              <a:headEnd/>
              <a:tailEnd/>
            </a:ln>
          </p:spPr>
        </p:pic>
        <p:sp>
          <p:nvSpPr>
            <p:cNvPr id="19" name="Rectangle 18"/>
            <p:cNvSpPr/>
            <p:nvPr/>
          </p:nvSpPr>
          <p:spPr>
            <a:xfrm>
              <a:off x="7032625" y="27051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Banker’s Hill, San Diego</a:t>
              </a:r>
            </a:p>
          </p:txBody>
        </p:sp>
        <p:pic>
          <p:nvPicPr>
            <p:cNvPr id="21" name="Picture 10" descr="http://www.american.edu/uploads/hero/filmstrip/videocamera.jpg"/>
            <p:cNvPicPr>
              <a:picLocks noChangeAspect="1" noChangeArrowheads="1"/>
            </p:cNvPicPr>
            <p:nvPr/>
          </p:nvPicPr>
          <p:blipFill>
            <a:blip r:embed="rId6" cstate="print"/>
            <a:srcRect/>
            <a:stretch>
              <a:fillRect/>
            </a:stretch>
          </p:blipFill>
          <p:spPr bwMode="auto">
            <a:xfrm>
              <a:off x="3505200" y="2286000"/>
              <a:ext cx="3006725" cy="1590675"/>
            </a:xfrm>
            <a:prstGeom prst="rect">
              <a:avLst/>
            </a:prstGeom>
            <a:noFill/>
            <a:ln w="25400">
              <a:solidFill>
                <a:schemeClr val="bg1"/>
              </a:solidFill>
              <a:miter lim="800000"/>
              <a:headEnd/>
              <a:tailEnd/>
            </a:ln>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descr="IMG_1968"/>
          <p:cNvPicPr>
            <a:picLocks noChangeAspect="1" noChangeArrowheads="1"/>
          </p:cNvPicPr>
          <p:nvPr/>
        </p:nvPicPr>
        <p:blipFill>
          <a:blip r:embed="rId3">
            <a:extLst>
              <a:ext uri="{28A0092B-C50C-407E-A947-70E740481C1C}">
                <a14:useLocalDpi xmlns:a14="http://schemas.microsoft.com/office/drawing/2010/main" val="0"/>
              </a:ext>
            </a:extLst>
          </a:blip>
          <a:srcRect l="22169" t="19139" r="17225" b="9357"/>
          <a:stretch>
            <a:fillRect/>
          </a:stretch>
        </p:blipFill>
        <p:spPr bwMode="auto">
          <a:xfrm>
            <a:off x="2973500" y="914400"/>
            <a:ext cx="3197000" cy="5029200"/>
          </a:xfrm>
          <a:prstGeom prst="roundRect">
            <a:avLst>
              <a:gd name="adj" fmla="val 3307"/>
            </a:avLst>
          </a:prstGeom>
          <a:solidFill>
            <a:schemeClr val="accent5"/>
          </a:solidFill>
          <a:ln w="25400" cap="flat" cmpd="sng" algn="ctr">
            <a:solidFill>
              <a:schemeClr val="accent5"/>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100" cap="all" spc="100" dirty="0" smtClean="0">
                <a:solidFill>
                  <a:prstClr val="white"/>
                </a:solidFill>
                <a:latin typeface="Berthold City Bold"/>
                <a:cs typeface="Berthold City Bold"/>
              </a:rPr>
              <a:t>Ejemplo: Chula Vista HEAC Esfuerzo con cajas eléctricas</a:t>
            </a:r>
            <a:endParaRPr lang="en-US" sz="21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pic>
        <p:nvPicPr>
          <p:cNvPr id="18" name="Picture 3" descr="C:\Users\drichardson\Desktop\CV Utility Box Program Workshop Photos\Final Products\P5260238.JPG"/>
          <p:cNvPicPr>
            <a:picLocks noChangeAspect="1" noChangeArrowheads="1"/>
          </p:cNvPicPr>
          <p:nvPr/>
        </p:nvPicPr>
        <p:blipFill>
          <a:blip r:embed="rId4">
            <a:extLst>
              <a:ext uri="{28A0092B-C50C-407E-A947-70E740481C1C}">
                <a14:useLocalDpi xmlns:a14="http://schemas.microsoft.com/office/drawing/2010/main" val="0"/>
              </a:ext>
            </a:extLst>
          </a:blip>
          <a:srcRect l="7925" r="7791"/>
          <a:stretch>
            <a:fillRect/>
          </a:stretch>
        </p:blipFill>
        <p:spPr bwMode="auto">
          <a:xfrm>
            <a:off x="2984970" y="914400"/>
            <a:ext cx="3179115" cy="5029200"/>
          </a:xfrm>
          <a:prstGeom prst="roundRect">
            <a:avLst>
              <a:gd name="adj" fmla="val 3307"/>
            </a:avLst>
          </a:prstGeom>
          <a:solidFill>
            <a:schemeClr val="accent5"/>
          </a:solidFill>
          <a:ln w="25400" cap="flat" cmpd="sng" algn="ctr">
            <a:solidFill>
              <a:schemeClr val="accent5"/>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IMG_1973"/>
          <p:cNvPicPr>
            <a:picLocks noChangeAspect="1" noChangeArrowheads="1"/>
          </p:cNvPicPr>
          <p:nvPr/>
        </p:nvPicPr>
        <p:blipFill>
          <a:blip r:embed="rId3">
            <a:extLst>
              <a:ext uri="{28A0092B-C50C-407E-A947-70E740481C1C}">
                <a14:useLocalDpi xmlns:a14="http://schemas.microsoft.com/office/drawing/2010/main" val="0"/>
              </a:ext>
            </a:extLst>
          </a:blip>
          <a:srcRect l="19846" t="9747" r="22947"/>
          <a:stretch>
            <a:fillRect/>
          </a:stretch>
        </p:blipFill>
        <p:spPr bwMode="auto">
          <a:xfrm>
            <a:off x="3260008" y="914400"/>
            <a:ext cx="2620950" cy="5029200"/>
          </a:xfrm>
          <a:prstGeom prst="roundRect">
            <a:avLst>
              <a:gd name="adj" fmla="val 3307"/>
            </a:avLst>
          </a:prstGeom>
          <a:solidFill>
            <a:schemeClr val="accent5"/>
          </a:solidFill>
          <a:ln w="25400" cap="flat" cmpd="sng" algn="ctr">
            <a:solidFill>
              <a:srgbClr val="600D13"/>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solidFill>
                  <a:schemeClr val="bg1"/>
                </a:solidFill>
                <a:latin typeface="Berthold City Bold"/>
                <a:cs typeface="Berthold City Bold"/>
              </a:rPr>
              <a:t>Ejemplo: Chula Vista HEAC Esfuerzo con cajas eléctricas</a:t>
            </a:r>
            <a:endParaRPr lang="en-US" sz="20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pic>
        <p:nvPicPr>
          <p:cNvPr id="7" name="Picture 3" descr="C:\Users\drichardson\Desktop\CV Utility Box Program Workshop Photos\Final Products\P5260231.JPG"/>
          <p:cNvPicPr>
            <a:picLocks noChangeAspect="1" noChangeArrowheads="1"/>
          </p:cNvPicPr>
          <p:nvPr/>
        </p:nvPicPr>
        <p:blipFill>
          <a:blip r:embed="rId4">
            <a:extLst>
              <a:ext uri="{28A0092B-C50C-407E-A947-70E740481C1C}">
                <a14:useLocalDpi xmlns:a14="http://schemas.microsoft.com/office/drawing/2010/main" val="0"/>
              </a:ext>
            </a:extLst>
          </a:blip>
          <a:srcRect l="22308" t="10519" r="20632"/>
          <a:stretch>
            <a:fillRect/>
          </a:stretch>
        </p:blipFill>
        <p:spPr bwMode="auto">
          <a:xfrm>
            <a:off x="3259029" y="914400"/>
            <a:ext cx="2625943" cy="5029200"/>
          </a:xfrm>
          <a:prstGeom prst="roundRect">
            <a:avLst>
              <a:gd name="adj" fmla="val 3307"/>
            </a:avLst>
          </a:prstGeom>
          <a:solidFill>
            <a:schemeClr val="accent5"/>
          </a:solidFill>
          <a:ln w="25400" cap="flat" cmpd="sng" algn="ctr">
            <a:solidFill>
              <a:srgbClr val="600D13"/>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IMG_1821.JPG"/>
          <p:cNvPicPr>
            <a:picLocks noChangeAspect="1" noChangeArrowheads="1"/>
          </p:cNvPicPr>
          <p:nvPr/>
        </p:nvPicPr>
        <p:blipFill>
          <a:blip r:embed="rId3">
            <a:extLst>
              <a:ext uri="{28A0092B-C50C-407E-A947-70E740481C1C}">
                <a14:useLocalDpi xmlns:a14="http://schemas.microsoft.com/office/drawing/2010/main" val="0"/>
              </a:ext>
            </a:extLst>
          </a:blip>
          <a:srcRect l="22646" t="13655" r="20211" b="7926"/>
          <a:stretch>
            <a:fillRect/>
          </a:stretch>
        </p:blipFill>
        <p:spPr bwMode="auto">
          <a:xfrm>
            <a:off x="3284200" y="914400"/>
            <a:ext cx="2575601" cy="5029200"/>
          </a:xfrm>
          <a:prstGeom prst="roundRect">
            <a:avLst>
              <a:gd name="adj" fmla="val 3307"/>
            </a:avLst>
          </a:prstGeom>
          <a:solidFill>
            <a:schemeClr val="accent5"/>
          </a:solidFill>
          <a:ln w="25400" cap="flat" cmpd="sng" algn="ctr">
            <a:solidFill>
              <a:schemeClr val="accent1"/>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solidFill>
                  <a:schemeClr val="bg1"/>
                </a:solidFill>
                <a:latin typeface="Berthold City Bold"/>
                <a:cs typeface="Berthold City Bold"/>
              </a:rPr>
              <a:t>Ejemplo: Chula Vista HEAC Esfuerzo con cajas eléctricas</a:t>
            </a:r>
            <a:endParaRPr lang="en-US" sz="20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pic>
        <p:nvPicPr>
          <p:cNvPr id="8" name="Picture 3" descr="C:\Users\drichardson\Desktop\CV Utility Box Program Workshop Photos\Final Products\P5260199.JPG"/>
          <p:cNvPicPr>
            <a:picLocks noChangeAspect="1" noChangeArrowheads="1"/>
          </p:cNvPicPr>
          <p:nvPr/>
        </p:nvPicPr>
        <p:blipFill>
          <a:blip r:embed="rId4">
            <a:extLst>
              <a:ext uri="{28A0092B-C50C-407E-A947-70E740481C1C}">
                <a14:useLocalDpi xmlns:a14="http://schemas.microsoft.com/office/drawing/2010/main" val="0"/>
              </a:ext>
            </a:extLst>
          </a:blip>
          <a:srcRect l="15829" r="16171"/>
          <a:stretch>
            <a:fillRect/>
          </a:stretch>
        </p:blipFill>
        <p:spPr bwMode="auto">
          <a:xfrm>
            <a:off x="3292366" y="914400"/>
            <a:ext cx="2564324" cy="5029200"/>
          </a:xfrm>
          <a:prstGeom prst="roundRect">
            <a:avLst>
              <a:gd name="adj" fmla="val 3307"/>
            </a:avLst>
          </a:prstGeom>
          <a:solidFill>
            <a:schemeClr val="accent5"/>
          </a:solidFill>
          <a:ln w="25400" cap="flat" cmpd="sng" algn="ctr">
            <a:solidFill>
              <a:schemeClr val="accent1"/>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ORDEN DEL DíA</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6" name="Rounded Rectangle 15"/>
          <p:cNvSpPr/>
          <p:nvPr/>
        </p:nvSpPr>
        <p:spPr>
          <a:xfrm>
            <a:off x="350274" y="1027577"/>
            <a:ext cx="2841659" cy="4802847"/>
          </a:xfrm>
          <a:prstGeom prst="roundRect">
            <a:avLst>
              <a:gd name="adj" fmla="val 4755"/>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b="1" cap="all" dirty="0" smtClean="0">
                <a:solidFill>
                  <a:srgbClr val="FFFFFF"/>
                </a:solidFill>
                <a:latin typeface="ITC Franklin Gothic Std Bk Cd"/>
                <a:cs typeface="ITC Franklin Gothic Std Bk Cd"/>
              </a:rPr>
              <a:t>Objetivos de la sesión</a:t>
            </a:r>
          </a:p>
          <a:p>
            <a:pPr marL="182880" indent="-182880">
              <a:lnSpc>
                <a:spcPts val="1600"/>
              </a:lnSpc>
              <a:spcBef>
                <a:spcPts val="1200"/>
              </a:spcBef>
              <a:buFont typeface="Arial"/>
              <a:buChar char="•"/>
              <a:defRPr/>
            </a:pPr>
            <a:r>
              <a:rPr lang="en-US" sz="1600" dirty="0" smtClean="0">
                <a:solidFill>
                  <a:srgbClr val="FFFFFF"/>
                </a:solidFill>
                <a:latin typeface="ITC Franklin Gothic Std Bk Cd"/>
                <a:cs typeface="ITC Franklin Gothic Std Bk Cd"/>
              </a:rPr>
              <a:t>Saber cómo evaluar, documentar e implementar el efecto de su Proyecto para mejorar la comunidad o PMC (p. ej., inspección previa y posterior, fotografías previas y posteriores, identificación de las medidas significativas de cambio creadas)</a:t>
            </a:r>
          </a:p>
          <a:p>
            <a:pPr marL="182880" indent="-182880">
              <a:lnSpc>
                <a:spcPts val="1600"/>
              </a:lnSpc>
              <a:spcBef>
                <a:spcPts val="1200"/>
              </a:spcBef>
              <a:buFont typeface="Arial"/>
              <a:buChar char="•"/>
              <a:defRPr/>
            </a:pPr>
            <a:r>
              <a:rPr lang="en-US" sz="1600" dirty="0" smtClean="0">
                <a:solidFill>
                  <a:srgbClr val="FFFFFF"/>
                </a:solidFill>
                <a:latin typeface="ITC Franklin Gothic Std Bk Cd"/>
                <a:cs typeface="ITC Franklin Gothic Std Bk Cd"/>
              </a:rPr>
              <a:t>Entender la importancia de la celebración comunitaria como una forma de reconocer los logros y estimular la acción comunitaria futura</a:t>
            </a:r>
          </a:p>
          <a:p>
            <a:pPr marL="182880" indent="-182880">
              <a:lnSpc>
                <a:spcPts val="1600"/>
              </a:lnSpc>
              <a:spcBef>
                <a:spcPts val="1200"/>
              </a:spcBef>
              <a:buFont typeface="Arial"/>
              <a:buChar char="•"/>
              <a:defRPr/>
            </a:pPr>
            <a:r>
              <a:rPr lang="en-US" sz="1600" dirty="0" smtClean="0">
                <a:solidFill>
                  <a:srgbClr val="FFFFFF"/>
                </a:solidFill>
                <a:latin typeface="ITC Franklin Gothic Std Bk Cd"/>
                <a:cs typeface="ITC Franklin Gothic Std Bk Cd"/>
              </a:rPr>
              <a:t>Describir las cuestiones, los pasos de implementación, las estrategias de evaluación y la creación de las celebraciones asociadas con un PMC exitoso</a:t>
            </a:r>
          </a:p>
        </p:txBody>
      </p:sp>
      <p:grpSp>
        <p:nvGrpSpPr>
          <p:cNvPr id="15" name="Group 14"/>
          <p:cNvGrpSpPr/>
          <p:nvPr/>
        </p:nvGrpSpPr>
        <p:grpSpPr>
          <a:xfrm>
            <a:off x="3434600" y="1539940"/>
            <a:ext cx="5396133" cy="3778121"/>
            <a:chOff x="3434600" y="1366897"/>
            <a:chExt cx="5396133" cy="3778121"/>
          </a:xfrm>
        </p:grpSpPr>
        <p:sp>
          <p:nvSpPr>
            <p:cNvPr id="18" name="TextBox 17"/>
            <p:cNvSpPr txBox="1"/>
            <p:nvPr/>
          </p:nvSpPr>
          <p:spPr>
            <a:xfrm>
              <a:off x="3470332" y="1366897"/>
              <a:ext cx="5298524" cy="3768724"/>
            </a:xfrm>
            <a:prstGeom prst="rect">
              <a:avLst/>
            </a:prstGeom>
            <a:noFill/>
          </p:spPr>
          <p:txBody>
            <a:bodyPr wrap="square" rtlCol="0">
              <a:spAutoFit/>
            </a:bodyPr>
            <a:lstStyle/>
            <a:p>
              <a:pPr lvl="0" indent="-91440" fontAlgn="base">
                <a:tabLst>
                  <a:tab pos="114300" algn="l"/>
                </a:tabLst>
                <a:defRPr/>
              </a:pPr>
              <a:r>
                <a:rPr lang="en-US" sz="2500" b="1" i="1" dirty="0" smtClean="0">
                  <a:solidFill>
                    <a:srgbClr val="791344"/>
                  </a:solidFill>
                  <a:cs typeface="Calibri"/>
                </a:rPr>
                <a:t>Bienvenida/Repaso</a:t>
              </a:r>
            </a:p>
            <a:p>
              <a:pPr indent="-91440" fontAlgn="base">
                <a:tabLst>
                  <a:tab pos="114300" algn="l"/>
                </a:tabLst>
                <a:defRPr/>
              </a:pPr>
              <a:r>
                <a:rPr lang="en-US" sz="2500" b="1" i="1" dirty="0" smtClean="0">
                  <a:solidFill>
                    <a:srgbClr val="DEAB43"/>
                  </a:solidFill>
                  <a:cs typeface="Calibri"/>
                </a:rPr>
                <a:t>Evaluación</a:t>
              </a:r>
            </a:p>
            <a:p>
              <a:pPr marL="182880" indent="-182880" fontAlgn="base">
                <a:buFont typeface="Arial"/>
                <a:buChar char="•"/>
                <a:tabLst>
                  <a:tab pos="114300" algn="l"/>
                </a:tabLst>
                <a:defRPr/>
              </a:pPr>
              <a:r>
                <a:rPr lang="en-US" sz="1270" dirty="0" smtClean="0">
                  <a:cs typeface="Calibri"/>
                </a:rPr>
                <a:t>Resultados y medidas</a:t>
              </a:r>
            </a:p>
            <a:p>
              <a:pPr marL="182880" indent="-182880" fontAlgn="base">
                <a:buFont typeface="Arial"/>
                <a:buChar char="•"/>
                <a:tabLst>
                  <a:tab pos="114300" algn="l"/>
                </a:tabLst>
                <a:defRPr/>
              </a:pPr>
              <a:r>
                <a:rPr lang="en-US" sz="1270" dirty="0" smtClean="0">
                  <a:cs typeface="Calibri"/>
                </a:rPr>
                <a:t>Plan de evaluación del PMC de la Resident Leadership Academy</a:t>
              </a:r>
            </a:p>
            <a:p>
              <a:pPr marL="182880" indent="-182880" fontAlgn="base">
                <a:buFont typeface="Arial"/>
                <a:buChar char="•"/>
                <a:tabLst>
                  <a:tab pos="114300" algn="l"/>
                </a:tabLst>
                <a:defRPr/>
              </a:pPr>
              <a:r>
                <a:rPr lang="en-US" sz="1270" dirty="0" smtClean="0">
                  <a:cs typeface="Calibri"/>
                </a:rPr>
                <a:t>Ejemplo de evaluación de Chula Vista</a:t>
              </a:r>
            </a:p>
            <a:p>
              <a:pPr lvl="0" indent="-91440" fontAlgn="base">
                <a:tabLst>
                  <a:tab pos="114300" algn="l"/>
                </a:tabLst>
                <a:defRPr/>
              </a:pPr>
              <a:r>
                <a:rPr lang="en-US" sz="2500" b="1" i="1" dirty="0" smtClean="0">
                  <a:solidFill>
                    <a:srgbClr val="CD0920"/>
                  </a:solidFill>
                  <a:cs typeface="Calibri"/>
                </a:rPr>
                <a:t>Receso</a:t>
              </a:r>
            </a:p>
            <a:p>
              <a:pPr lvl="0" indent="-91440" fontAlgn="base">
                <a:tabLst>
                  <a:tab pos="114300" algn="l"/>
                </a:tabLst>
                <a:defRPr/>
              </a:pPr>
              <a:r>
                <a:rPr lang="en-US" sz="2500" b="1" i="1" dirty="0" smtClean="0">
                  <a:solidFill>
                    <a:schemeClr val="accent1"/>
                  </a:solidFill>
                  <a:cs typeface="Calibri"/>
                </a:rPr>
                <a:t>Desarrollo del plan de acción</a:t>
              </a:r>
            </a:p>
            <a:p>
              <a:pPr marL="182880" lvl="0" indent="-182880" fontAlgn="base">
                <a:buFont typeface="Arial"/>
                <a:buChar char="•"/>
                <a:tabLst>
                  <a:tab pos="114300" algn="l"/>
                </a:tabLst>
                <a:defRPr/>
              </a:pPr>
              <a:r>
                <a:rPr lang="en-US" sz="1270" dirty="0" smtClean="0">
                  <a:cs typeface="Calibri"/>
                </a:rPr>
                <a:t>Completar el Plan de planificación e implementación con los problemas señalados en el Proyecto para mejorar la comunidad (PMC)</a:t>
              </a:r>
            </a:p>
            <a:p>
              <a:pPr indent="-91440" fontAlgn="base">
                <a:tabLst>
                  <a:tab pos="114300" algn="l"/>
                </a:tabLst>
                <a:defRPr/>
              </a:pPr>
              <a:r>
                <a:rPr lang="en-US" sz="2500" b="1" i="1" dirty="0" smtClean="0">
                  <a:solidFill>
                    <a:schemeClr val="accent5"/>
                  </a:solidFill>
                  <a:cs typeface="Calibri"/>
                </a:rPr>
                <a:t>Celebración</a:t>
              </a:r>
            </a:p>
            <a:p>
              <a:pPr marL="182880" indent="-182880" fontAlgn="base">
                <a:buFont typeface="Arial"/>
                <a:buChar char="•"/>
                <a:tabLst>
                  <a:tab pos="114300" algn="l"/>
                </a:tabLst>
                <a:defRPr/>
              </a:pPr>
              <a:r>
                <a:rPr lang="en-US" sz="1270" dirty="0" smtClean="0">
                  <a:cs typeface="Calibri"/>
                </a:rPr>
                <a:t>Celebraciones inteligentes</a:t>
              </a:r>
            </a:p>
            <a:p>
              <a:pPr marL="182880" indent="-182880" fontAlgn="base">
                <a:buFont typeface="Arial"/>
                <a:buChar char="•"/>
                <a:tabLst>
                  <a:tab pos="114300" algn="l"/>
                </a:tabLst>
                <a:defRPr/>
              </a:pPr>
              <a:r>
                <a:rPr lang="en-US" sz="1270" dirty="0" smtClean="0">
                  <a:cs typeface="Calibri"/>
                </a:rPr>
                <a:t>Presentación y celebración comunitaria de la Resident Leadership Academy</a:t>
              </a:r>
            </a:p>
            <a:p>
              <a:pPr indent="-91440" fontAlgn="base">
                <a:tabLst>
                  <a:tab pos="114300" algn="l"/>
                </a:tabLst>
                <a:defRPr/>
              </a:pPr>
              <a:r>
                <a:rPr lang="en-US" sz="2500" b="1" i="1" dirty="0" smtClean="0">
                  <a:solidFill>
                    <a:srgbClr val="791344"/>
                  </a:solidFill>
                  <a:cs typeface="Calibri"/>
                </a:rPr>
                <a:t>Conclusión</a:t>
              </a:r>
            </a:p>
          </p:txBody>
        </p:sp>
        <p:sp>
          <p:nvSpPr>
            <p:cNvPr id="19" name="Rounded Rectangle 18"/>
            <p:cNvSpPr/>
            <p:nvPr/>
          </p:nvSpPr>
          <p:spPr>
            <a:xfrm>
              <a:off x="3434600" y="1391996"/>
              <a:ext cx="5396133" cy="3753022"/>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3441370" y="4699290"/>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441370" y="2805582"/>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441370" y="3172173"/>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441370" y="1812347"/>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441370" y="3953367"/>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IMG_1941"/>
          <p:cNvPicPr>
            <a:picLocks noChangeAspect="1" noChangeArrowheads="1"/>
          </p:cNvPicPr>
          <p:nvPr/>
        </p:nvPicPr>
        <p:blipFill>
          <a:blip r:embed="rId3">
            <a:extLst>
              <a:ext uri="{28A0092B-C50C-407E-A947-70E740481C1C}">
                <a14:useLocalDpi xmlns:a14="http://schemas.microsoft.com/office/drawing/2010/main" val="0"/>
              </a:ext>
            </a:extLst>
          </a:blip>
          <a:srcRect l="21526" t="12385" r="23058" b="6997"/>
          <a:stretch>
            <a:fillRect/>
          </a:stretch>
        </p:blipFill>
        <p:spPr bwMode="auto">
          <a:xfrm>
            <a:off x="3275613" y="914400"/>
            <a:ext cx="2592774" cy="5029200"/>
          </a:xfrm>
          <a:prstGeom prst="roundRect">
            <a:avLst>
              <a:gd name="adj" fmla="val 3307"/>
            </a:avLst>
          </a:prstGeom>
          <a:solidFill>
            <a:schemeClr val="accent5"/>
          </a:solidFill>
          <a:ln w="25400" cap="flat" cmpd="sng" algn="ctr">
            <a:solidFill>
              <a:schemeClr val="accent3"/>
            </a:solidFill>
            <a:prstDash val="solid"/>
            <a:round/>
            <a:headEnd type="none" w="med" len="med"/>
            <a:tailEnd type="none" w="med" len="med"/>
          </a:ln>
          <a:effectLst/>
          <a:extLst/>
        </p:spPr>
      </p:pic>
      <p:pic>
        <p:nvPicPr>
          <p:cNvPr id="7" name="Picture 3" descr="C:\Users\drichardson\Desktop\CV Utility Box Program Workshop Photos\Final Products\P5260204.JPG"/>
          <p:cNvPicPr>
            <a:picLocks noChangeAspect="1" noChangeArrowheads="1"/>
          </p:cNvPicPr>
          <p:nvPr/>
        </p:nvPicPr>
        <p:blipFill>
          <a:blip r:embed="rId4">
            <a:extLst>
              <a:ext uri="{28A0092B-C50C-407E-A947-70E740481C1C}">
                <a14:useLocalDpi xmlns:a14="http://schemas.microsoft.com/office/drawing/2010/main" val="0"/>
              </a:ext>
            </a:extLst>
          </a:blip>
          <a:srcRect l="15975" t="7602" r="21011"/>
          <a:stretch>
            <a:fillRect/>
          </a:stretch>
        </p:blipFill>
        <p:spPr bwMode="auto">
          <a:xfrm>
            <a:off x="3284276" y="914400"/>
            <a:ext cx="2572414" cy="5029200"/>
          </a:xfrm>
          <a:prstGeom prst="roundRect">
            <a:avLst>
              <a:gd name="adj" fmla="val 3307"/>
            </a:avLst>
          </a:prstGeom>
          <a:solidFill>
            <a:schemeClr val="accent5"/>
          </a:solidFill>
          <a:ln w="25400" cap="flat" cmpd="sng" algn="ctr">
            <a:solidFill>
              <a:schemeClr val="accent3"/>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solidFill>
                  <a:schemeClr val="bg1"/>
                </a:solidFill>
                <a:latin typeface="Berthold City Bold"/>
                <a:cs typeface="Berthold City Bold"/>
              </a:rPr>
              <a:t>Ejemplo: Chula Vista HEAC Esfuerzo con cajas eléctricas</a:t>
            </a:r>
            <a:endParaRPr lang="en-US" sz="20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solidFill>
                  <a:schemeClr val="bg1"/>
                </a:solidFill>
                <a:latin typeface="Berthold City Bold"/>
                <a:cs typeface="Berthold City Bold"/>
              </a:rPr>
              <a:t>Ejemplo: Chula Vista HEAC Esfuerzo con cajas eléctricas</a:t>
            </a:r>
            <a:endParaRPr lang="en-US" sz="20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pic>
        <p:nvPicPr>
          <p:cNvPr id="14" name="Picture 7" descr="IMG_1793.JPG"/>
          <p:cNvPicPr>
            <a:picLocks noChangeAspect="1" noChangeArrowheads="1"/>
          </p:cNvPicPr>
          <p:nvPr/>
        </p:nvPicPr>
        <p:blipFill>
          <a:blip r:embed="rId3">
            <a:extLst>
              <a:ext uri="{28A0092B-C50C-407E-A947-70E740481C1C}">
                <a14:useLocalDpi xmlns:a14="http://schemas.microsoft.com/office/drawing/2010/main" val="0"/>
              </a:ext>
            </a:extLst>
          </a:blip>
          <a:srcRect l="13312" t="14158" r="49931" b="6433"/>
          <a:stretch>
            <a:fillRect/>
          </a:stretch>
        </p:blipFill>
        <p:spPr bwMode="auto">
          <a:xfrm>
            <a:off x="3235740" y="914400"/>
            <a:ext cx="2661397" cy="5029200"/>
          </a:xfrm>
          <a:prstGeom prst="roundRect">
            <a:avLst>
              <a:gd name="adj" fmla="val 3307"/>
            </a:avLst>
          </a:prstGeom>
          <a:solidFill>
            <a:schemeClr val="accent5"/>
          </a:solidFill>
          <a:ln w="25400" cap="flat" cmpd="sng" algn="ctr">
            <a:solidFill>
              <a:schemeClr val="accent6"/>
            </a:solidFill>
            <a:prstDash val="solid"/>
            <a:round/>
            <a:headEnd type="none" w="med" len="med"/>
            <a:tailEnd type="none" w="med" len="med"/>
          </a:ln>
          <a:effectLst/>
          <a:extLst/>
        </p:spPr>
      </p:pic>
      <p:pic>
        <p:nvPicPr>
          <p:cNvPr id="15" name="Picture 4" descr="C:\Users\drichardson\Desktop\CV Utility Box Program Workshop Photos\Final Products\P5260213.JPG"/>
          <p:cNvPicPr>
            <a:picLocks noChangeAspect="1" noChangeArrowheads="1"/>
          </p:cNvPicPr>
          <p:nvPr/>
        </p:nvPicPr>
        <p:blipFill>
          <a:blip r:embed="rId4">
            <a:extLst>
              <a:ext uri="{28A0092B-C50C-407E-A947-70E740481C1C}">
                <a14:useLocalDpi xmlns:a14="http://schemas.microsoft.com/office/drawing/2010/main" val="0"/>
              </a:ext>
            </a:extLst>
          </a:blip>
          <a:srcRect l="17726" t="25945" r="31072" b="1735"/>
          <a:stretch>
            <a:fillRect/>
          </a:stretch>
        </p:blipFill>
        <p:spPr bwMode="auto">
          <a:xfrm>
            <a:off x="3236754" y="914400"/>
            <a:ext cx="2670492" cy="5029200"/>
          </a:xfrm>
          <a:prstGeom prst="roundRect">
            <a:avLst>
              <a:gd name="adj" fmla="val 3307"/>
            </a:avLst>
          </a:prstGeom>
          <a:solidFill>
            <a:schemeClr val="accent5"/>
          </a:solidFill>
          <a:ln w="25400" cap="flat" cmpd="sng" algn="ctr">
            <a:solidFill>
              <a:schemeClr val="accent6"/>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100" cap="all" spc="100" dirty="0" smtClean="0">
                <a:solidFill>
                  <a:prstClr val="white"/>
                </a:solidFill>
                <a:latin typeface="Berthold City Bold"/>
                <a:cs typeface="Berthold City Bold"/>
              </a:rPr>
              <a:t>Ejemplo: Chula Vista HEAC Esfuerzo con cajas eléctricas</a:t>
            </a:r>
            <a:endParaRPr lang="en-US" sz="21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pic>
        <p:nvPicPr>
          <p:cNvPr id="16" name="Picture 15" descr="Untitled-1.jpg"/>
          <p:cNvPicPr>
            <a:picLocks noChangeAspect="1"/>
          </p:cNvPicPr>
          <p:nvPr/>
        </p:nvPicPr>
        <p:blipFill>
          <a:blip r:embed="rId3"/>
          <a:stretch>
            <a:fillRect/>
          </a:stretch>
        </p:blipFill>
        <p:spPr>
          <a:xfrm>
            <a:off x="1125345" y="884954"/>
            <a:ext cx="6893310" cy="5088092"/>
          </a:xfrm>
          <a:prstGeom prst="roundRect">
            <a:avLst>
              <a:gd name="adj" fmla="val 3307"/>
            </a:avLst>
          </a:prstGeom>
          <a:solidFill>
            <a:schemeClr val="accent5"/>
          </a:solidFill>
          <a:ln w="25400" cap="flat" cmpd="sng" algn="ctr">
            <a:solidFill>
              <a:schemeClr val="accent6"/>
            </a:solidFill>
            <a:prstDash val="solid"/>
            <a:round/>
            <a:headEnd type="none" w="med" len="med"/>
            <a:tailEnd type="none" w="med" len="med"/>
          </a:ln>
          <a:effectLst/>
        </p:spPr>
      </p:pic>
      <p:sp>
        <p:nvSpPr>
          <p:cNvPr id="17" name="Oval 16"/>
          <p:cNvSpPr/>
          <p:nvPr/>
        </p:nvSpPr>
        <p:spPr>
          <a:xfrm>
            <a:off x="3438525" y="268605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90925" y="263207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581400" y="322897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740150" y="316230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98925" y="439102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162425" y="460692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587875" y="457835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81550" y="451485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025900" y="475297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Berthold City Bold"/>
                <a:cs typeface="Berthold City Bold"/>
              </a:rPr>
              <a:t>Arte público y la PDTDE: Resultados del proyecto</a:t>
            </a:r>
            <a:endParaRPr lang="en-US" sz="24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
        <p:nvSpPr>
          <p:cNvPr id="29" name="Rectangle 28"/>
          <p:cNvSpPr/>
          <p:nvPr/>
        </p:nvSpPr>
        <p:spPr>
          <a:xfrm>
            <a:off x="537406" y="851564"/>
            <a:ext cx="8069188" cy="2308752"/>
          </a:xfrm>
          <a:prstGeom prst="rect">
            <a:avLst/>
          </a:prstGeom>
        </p:spPr>
        <p:txBody>
          <a:bodyPr wrap="square">
            <a:spAutoFit/>
          </a:bodyPr>
          <a:lstStyle/>
          <a:p>
            <a:pPr marL="274320" lvl="1" indent="-274320">
              <a:lnSpc>
                <a:spcPts val="2520"/>
              </a:lnSpc>
              <a:spcBef>
                <a:spcPts val="1200"/>
              </a:spcBef>
              <a:buFont typeface="Arial"/>
              <a:buChar char="•"/>
              <a:defRPr/>
            </a:pPr>
            <a:r>
              <a:rPr lang="en-US" sz="2000" dirty="0" smtClean="0">
                <a:ea typeface="ＭＳ Ｐゴシック" pitchFamily="34" charset="-128"/>
              </a:rPr>
              <a:t>Gran reducción del vandalismo en objetos/bienes “pintados”</a:t>
            </a:r>
          </a:p>
          <a:p>
            <a:pPr marL="274320" lvl="1" indent="-274320">
              <a:lnSpc>
                <a:spcPts val="2520"/>
              </a:lnSpc>
              <a:spcBef>
                <a:spcPts val="1200"/>
              </a:spcBef>
              <a:buFont typeface="Arial"/>
              <a:buChar char="•"/>
              <a:defRPr/>
            </a:pPr>
            <a:r>
              <a:rPr lang="en-US" sz="2000" dirty="0" smtClean="0">
                <a:ea typeface="ＭＳ Ｐゴシック" pitchFamily="34" charset="-128"/>
              </a:rPr>
              <a:t>Reducción de costos asociados a arreglar lo que ocasionaron los vándalos</a:t>
            </a:r>
          </a:p>
          <a:p>
            <a:pPr marL="274320" lvl="1" indent="-274320">
              <a:lnSpc>
                <a:spcPts val="2520"/>
              </a:lnSpc>
              <a:spcBef>
                <a:spcPts val="1200"/>
              </a:spcBef>
              <a:buFont typeface="Arial"/>
              <a:buChar char="•"/>
              <a:defRPr/>
            </a:pPr>
            <a:r>
              <a:rPr lang="en-US" sz="2000" dirty="0" smtClean="0">
                <a:ea typeface="ＭＳ Ｐゴシック" pitchFamily="34" charset="-128"/>
              </a:rPr>
              <a:t>Mejor apariencia de las comunidades locales</a:t>
            </a:r>
          </a:p>
          <a:p>
            <a:pPr marL="274320" lvl="1" indent="-274320">
              <a:lnSpc>
                <a:spcPts val="2520"/>
              </a:lnSpc>
              <a:spcBef>
                <a:spcPts val="1200"/>
              </a:spcBef>
              <a:buFont typeface="Arial"/>
              <a:buChar char="•"/>
              <a:defRPr/>
            </a:pPr>
            <a:r>
              <a:rPr lang="en-US" sz="2000" dirty="0" smtClean="0">
                <a:ea typeface="ＭＳ Ｐゴシック" pitchFamily="34" charset="-128"/>
              </a:rPr>
              <a:t>Opiniones positivas y apoyo de todos los sectores de la comunidad</a:t>
            </a:r>
          </a:p>
          <a:p>
            <a:pPr marL="274320" lvl="1" indent="-274320">
              <a:lnSpc>
                <a:spcPts val="2520"/>
              </a:lnSpc>
              <a:spcBef>
                <a:spcPts val="1200"/>
              </a:spcBef>
              <a:buFont typeface="Arial"/>
              <a:buChar char="•"/>
              <a:defRPr/>
            </a:pPr>
            <a:r>
              <a:rPr lang="en-US" sz="2000" dirty="0" smtClean="0">
                <a:ea typeface="ＭＳ Ｐゴシック" pitchFamily="34" charset="-128"/>
              </a:rPr>
              <a:t>Relaciones mejoradas entre BCC, los consejeros y la comunidad</a:t>
            </a:r>
          </a:p>
        </p:txBody>
      </p:sp>
      <p:pic>
        <p:nvPicPr>
          <p:cNvPr id="30" name="Picture 1028" descr="Ithaca1"/>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1014460" y="3644114"/>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31" name="Picture 1029" descr="Lister2"/>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3781252" y="3644114"/>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32" name="Picture 31" descr="Untitled.png"/>
          <p:cNvPicPr>
            <a:picLocks noChangeAspect="1"/>
          </p:cNvPicPr>
          <p:nvPr/>
        </p:nvPicPr>
        <p:blipFill>
          <a:blip r:embed="rId5">
            <a:lum/>
          </a:blip>
          <a:stretch>
            <a:fillRect/>
          </a:stretch>
        </p:blipFill>
        <p:spPr>
          <a:xfrm>
            <a:off x="6548043" y="3644114"/>
            <a:ext cx="1581498" cy="2362323"/>
          </a:xfrm>
          <a:prstGeom prst="roundRect">
            <a:avLst>
              <a:gd name="adj" fmla="val 3307"/>
            </a:avLst>
          </a:prstGeom>
          <a:ln w="25400">
            <a:solidFill>
              <a:schemeClr val="accent1"/>
            </a:solidFill>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29" name="Rectangle 28"/>
          <p:cNvSpPr/>
          <p:nvPr/>
        </p:nvSpPr>
        <p:spPr>
          <a:xfrm>
            <a:off x="270933" y="725411"/>
            <a:ext cx="8602134" cy="801929"/>
          </a:xfrm>
          <a:prstGeom prst="rect">
            <a:avLst/>
          </a:prstGeom>
        </p:spPr>
        <p:txBody>
          <a:bodyPr wrap="square">
            <a:spAutoFit/>
          </a:bodyPr>
          <a:lstStyle/>
          <a:p>
            <a:pPr marL="274320" lvl="1" algn="ctr">
              <a:lnSpc>
                <a:spcPts val="2720"/>
              </a:lnSpc>
              <a:defRPr/>
            </a:pPr>
            <a:r>
              <a:rPr lang="en-US" sz="2000" u="sng" dirty="0" smtClean="0">
                <a:ea typeface="ＭＳ Ｐゴシック" pitchFamily="34" charset="-128"/>
              </a:rPr>
              <a:t>La elegancia simple</a:t>
            </a:r>
            <a:r>
              <a:rPr lang="en-US" sz="2000" dirty="0" smtClean="0">
                <a:ea typeface="ＭＳ Ｐゴシック" pitchFamily="34" charset="-128"/>
              </a:rPr>
              <a:t>…de caminar, andar en bicicleta, jugar con amigos y familia, participar en la convivencia, alegría y oportunidad de la comunidad.</a:t>
            </a:r>
          </a:p>
        </p:txBody>
      </p:sp>
      <p:grpSp>
        <p:nvGrpSpPr>
          <p:cNvPr id="25" name="Group 24"/>
          <p:cNvGrpSpPr/>
          <p:nvPr/>
        </p:nvGrpSpPr>
        <p:grpSpPr>
          <a:xfrm>
            <a:off x="1077400" y="1698546"/>
            <a:ext cx="6989200" cy="4320787"/>
            <a:chOff x="1847363" y="2440277"/>
            <a:chExt cx="5447276" cy="3367556"/>
          </a:xfrm>
        </p:grpSpPr>
        <p:pic>
          <p:nvPicPr>
            <p:cNvPr id="18" name="Picture 4" descr="Colonial Lake2929"/>
            <p:cNvPicPr>
              <a:picLocks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1847363" y="4207633"/>
              <a:ext cx="2441492"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9" name="Picture 1"/>
            <p:cNvPicPr>
              <a:picLocks/>
            </p:cNvPicPr>
            <p:nvPr/>
          </p:nvPicPr>
          <p:blipFill>
            <a:blip r:embed="rId4">
              <a:lum/>
              <a:extLst>
                <a:ext uri="{28A0092B-C50C-407E-A947-70E740481C1C}">
                  <a14:useLocalDpi xmlns:a14="http://schemas.microsoft.com/office/drawing/2010/main" val="0"/>
                </a:ext>
              </a:extLst>
            </a:blip>
            <a:stretch>
              <a:fillRect/>
            </a:stretch>
          </p:blipFill>
          <p:spPr bwMode="auto">
            <a:xfrm>
              <a:off x="4830555" y="2440277"/>
              <a:ext cx="2464084"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20" name="Picture 3" descr="RWJF Marion Square"/>
            <p:cNvPicPr>
              <a:picLocks noChangeArrowheads="1"/>
            </p:cNvPicPr>
            <p:nvPr/>
          </p:nvPicPr>
          <p:blipFill>
            <a:blip r:embed="rId5">
              <a:lum/>
              <a:extLst>
                <a:ext uri="{28A0092B-C50C-407E-A947-70E740481C1C}">
                  <a14:useLocalDpi xmlns:a14="http://schemas.microsoft.com/office/drawing/2010/main" val="0"/>
                </a:ext>
              </a:extLst>
            </a:blip>
            <a:stretch>
              <a:fillRect/>
            </a:stretch>
          </p:blipFill>
          <p:spPr bwMode="auto">
            <a:xfrm>
              <a:off x="4624410" y="4207633"/>
              <a:ext cx="2670229"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21" name="Picture 5" descr="Peds Transportation79"/>
            <p:cNvPicPr>
              <a:picLocks noChangeArrowheads="1"/>
            </p:cNvPicPr>
            <p:nvPr/>
          </p:nvPicPr>
          <p:blipFill>
            <a:blip r:embed="rId6">
              <a:lum/>
              <a:extLst>
                <a:ext uri="{28A0092B-C50C-407E-A947-70E740481C1C}">
                  <a14:useLocalDpi xmlns:a14="http://schemas.microsoft.com/office/drawing/2010/main" val="0"/>
                </a:ext>
              </a:extLst>
            </a:blip>
            <a:srcRect l="40871"/>
            <a:stretch>
              <a:fillRect/>
            </a:stretch>
          </p:blipFill>
          <p:spPr bwMode="auto">
            <a:xfrm>
              <a:off x="3161222" y="2440277"/>
              <a:ext cx="1440871"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22" name="Picture 6" descr="RWJF KING STREET"/>
            <p:cNvPicPr>
              <a:picLocks noChangeArrowheads="1"/>
            </p:cNvPicPr>
            <p:nvPr/>
          </p:nvPicPr>
          <p:blipFill>
            <a:blip r:embed="rId7">
              <a:lum/>
              <a:extLst>
                <a:ext uri="{28A0092B-C50C-407E-A947-70E740481C1C}">
                  <a14:useLocalDpi xmlns:a14="http://schemas.microsoft.com/office/drawing/2010/main" val="0"/>
                </a:ext>
              </a:extLst>
            </a:blip>
            <a:stretch>
              <a:fillRect/>
            </a:stretch>
          </p:blipFill>
          <p:spPr bwMode="auto">
            <a:xfrm>
              <a:off x="1847363" y="2440277"/>
              <a:ext cx="1085397"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Desarrollo del plan de acción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sp>
        <p:nvSpPr>
          <p:cNvPr id="14" name="TextBox 13"/>
          <p:cNvSpPr txBox="1"/>
          <p:nvPr/>
        </p:nvSpPr>
        <p:spPr>
          <a:xfrm>
            <a:off x="454742" y="1690063"/>
            <a:ext cx="8234516" cy="3477875"/>
          </a:xfrm>
          <a:prstGeom prst="rect">
            <a:avLst/>
          </a:prstGeom>
          <a:noFill/>
        </p:spPr>
        <p:txBody>
          <a:bodyPr wrap="square" rtlCol="0">
            <a:spAutoFit/>
          </a:bodyPr>
          <a:lstStyle/>
          <a:p>
            <a:pPr algn="ctr">
              <a:defRPr/>
            </a:pPr>
            <a:r>
              <a:rPr lang="en-US" sz="4400" dirty="0" smtClean="0"/>
              <a:t>Completar el plan para la planificación e implementación para los problemas mencionados en el (los) proyecto(s) para mejorar la comunidad (PMC)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La </a:t>
            </a:r>
            <a:r>
              <a:rPr lang="en-US" sz="2700" cap="all" spc="100" dirty="0" err="1" smtClean="0">
                <a:solidFill>
                  <a:schemeClr val="bg1"/>
                </a:solidFill>
                <a:latin typeface="Berthold City Bold"/>
                <a:cs typeface="Berthold City Bold"/>
              </a:rPr>
              <a:t>declaración</a:t>
            </a:r>
            <a:r>
              <a:rPr lang="en-US" sz="2700" cap="all" spc="100" dirty="0" smtClean="0">
                <a:solidFill>
                  <a:schemeClr val="bg1"/>
                </a:solidFill>
                <a:latin typeface="Berthold City Bold"/>
                <a:cs typeface="Berthold City Bold"/>
              </a:rPr>
              <a:t> de la </a:t>
            </a:r>
            <a:r>
              <a:rPr lang="en-US" sz="2700" cap="all" spc="100" dirty="0" err="1" smtClean="0">
                <a:solidFill>
                  <a:schemeClr val="bg1"/>
                </a:solidFill>
                <a:latin typeface="Berthold City Bold"/>
                <a:cs typeface="Berthold City Bold"/>
              </a:rPr>
              <a:t>visión</a:t>
            </a:r>
            <a:r>
              <a:rPr lang="en-US" sz="2700" cap="all" spc="100" dirty="0" smtClean="0">
                <a:solidFill>
                  <a:schemeClr val="bg1"/>
                </a:solidFill>
                <a:latin typeface="Berthold City Bold"/>
                <a:cs typeface="Berthold City Bold"/>
              </a:rPr>
              <a:t> </a:t>
            </a:r>
            <a:r>
              <a:rPr lang="en-US" sz="2700" cap="all" spc="100" dirty="0" err="1" smtClean="0">
                <a:solidFill>
                  <a:schemeClr val="bg1"/>
                </a:solidFill>
                <a:latin typeface="Berthold City Bold"/>
                <a:cs typeface="Berthold City Bold"/>
              </a:rPr>
              <a:t>es</a:t>
            </a:r>
            <a:r>
              <a:rPr lang="en-US" sz="2700" cap="all" spc="100" dirty="0" smtClean="0">
                <a:solidFill>
                  <a:schemeClr val="bg1"/>
                </a:solidFill>
                <a:latin typeface="Berthold City Bold"/>
                <a:cs typeface="Berthold City Bold"/>
              </a:rPr>
              <a:t>…</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pic>
        <p:nvPicPr>
          <p:cNvPr id="7" name="Content Placeholder 3" descr="CommunityVisioning2.jpg"/>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908935" y="1073355"/>
            <a:ext cx="7595609" cy="4735871"/>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Roles y áreas de responsabilidades</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graphicFrame>
        <p:nvGraphicFramePr>
          <p:cNvPr id="10" name="Content Placeholder 4"/>
          <p:cNvGraphicFramePr>
            <a:graphicFrameLocks/>
          </p:cNvGraphicFramePr>
          <p:nvPr/>
        </p:nvGraphicFramePr>
        <p:xfrm>
          <a:off x="255639" y="969297"/>
          <a:ext cx="8686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bg1"/>
                </a:solidFill>
                <a:latin typeface="Berthold City Bold"/>
                <a:cs typeface="Berthold City Bold"/>
              </a:rPr>
              <a:t>Su vecindario: Prioridades de la comunidad</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sp>
        <p:nvSpPr>
          <p:cNvPr id="7" name="Rectangle 6"/>
          <p:cNvSpPr/>
          <p:nvPr/>
        </p:nvSpPr>
        <p:spPr>
          <a:xfrm>
            <a:off x="372111" y="1032618"/>
            <a:ext cx="8399780" cy="4691455"/>
          </a:xfrm>
          <a:prstGeom prst="rect">
            <a:avLst/>
          </a:prstGeom>
        </p:spPr>
        <p:txBody>
          <a:bodyPr wrap="square">
            <a:spAutoFit/>
          </a:bodyPr>
          <a:lstStyle/>
          <a:p>
            <a:pPr marL="365760" indent="-365760">
              <a:lnSpc>
                <a:spcPts val="3080"/>
              </a:lnSpc>
              <a:spcAft>
                <a:spcPts val="1200"/>
              </a:spcAft>
              <a:buFont typeface="Georgia" pitchFamily="18" charset="0"/>
              <a:buAutoNum type="arabicPeriod"/>
            </a:pPr>
            <a:r>
              <a:rPr lang="es-AR" sz="32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32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32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32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3200" dirty="0" smtClean="0">
                <a:ea typeface="ＭＳ Ｐゴシック" pitchFamily="34" charset="-128"/>
              </a:rPr>
              <a:t>Lista de áreas problemáticas de la comunidad en orden de prioridad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pic>
        <p:nvPicPr>
          <p:cNvPr id="7" name="Picture 3" descr="Action Plan Template.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bwMode="auto">
          <a:xfrm>
            <a:off x="1078608" y="858520"/>
            <a:ext cx="6986784" cy="5140961"/>
          </a:xfrm>
          <a:prstGeom prst="roundRect">
            <a:avLst>
              <a:gd name="adj" fmla="val 3307"/>
            </a:avLst>
          </a:prstGeom>
          <a:ln w="25400">
            <a:solidFill>
              <a:srgbClr val="008000"/>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Repaso de la sesión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
        <p:nvSpPr>
          <p:cNvPr id="15" name="TextBox 14"/>
          <p:cNvSpPr txBox="1"/>
          <p:nvPr/>
        </p:nvSpPr>
        <p:spPr>
          <a:xfrm>
            <a:off x="517719" y="1650949"/>
            <a:ext cx="7887117" cy="3209853"/>
          </a:xfrm>
          <a:prstGeom prst="rect">
            <a:avLst/>
          </a:prstGeom>
          <a:noFill/>
        </p:spPr>
        <p:txBody>
          <a:bodyPr wrap="square" rtlCol="0">
            <a:spAutoFit/>
          </a:bodyPr>
          <a:lstStyle/>
          <a:p>
            <a:pPr>
              <a:lnSpc>
                <a:spcPts val="3120"/>
              </a:lnSpc>
            </a:pPr>
            <a:r>
              <a:rPr lang="en-US" sz="2600" dirty="0" smtClean="0">
                <a:solidFill>
                  <a:schemeClr val="accent3"/>
                </a:solidFill>
                <a:latin typeface="Capitals"/>
                <a:cs typeface="Capitals"/>
              </a:rPr>
              <a:t>Sesión de planificación e implementación del Proyecto para mejorar la comunidad</a:t>
            </a:r>
          </a:p>
          <a:p>
            <a:pPr marL="640080" lvl="1" indent="-365760">
              <a:lnSpc>
                <a:spcPts val="2720"/>
              </a:lnSpc>
              <a:spcBef>
                <a:spcPts val="1800"/>
              </a:spcBef>
              <a:buFont typeface="Arial"/>
              <a:buChar char="•"/>
              <a:defRPr/>
            </a:pPr>
            <a:r>
              <a:rPr lang="en-US" sz="2600" dirty="0" smtClean="0">
                <a:ea typeface="ＭＳ Ｐゴシック" pitchFamily="34" charset="-128"/>
              </a:rPr>
              <a:t>Lo que aprendió o recuerda de la sesión</a:t>
            </a:r>
          </a:p>
          <a:p>
            <a:pPr marL="640080" lvl="1" indent="-365760">
              <a:lnSpc>
                <a:spcPts val="2720"/>
              </a:lnSpc>
              <a:spcBef>
                <a:spcPts val="1800"/>
              </a:spcBef>
              <a:buFont typeface="Arial"/>
              <a:buChar char="•"/>
              <a:defRPr/>
            </a:pPr>
            <a:r>
              <a:rPr lang="en-US" sz="2600" dirty="0" smtClean="0">
                <a:ea typeface="ＭＳ Ｐゴシック" pitchFamily="34" charset="-128"/>
              </a:rPr>
              <a:t>Alguna pregunta que tenga</a:t>
            </a:r>
          </a:p>
          <a:p>
            <a:pPr marL="640080" lvl="1" indent="-365760">
              <a:lnSpc>
                <a:spcPts val="2720"/>
              </a:lnSpc>
              <a:spcBef>
                <a:spcPts val="1800"/>
              </a:spcBef>
              <a:buFont typeface="Arial"/>
              <a:buChar char="•"/>
              <a:defRPr/>
            </a:pPr>
            <a:r>
              <a:rPr lang="en-US" sz="2600" dirty="0" smtClean="0">
                <a:ea typeface="ＭＳ Ｐゴシック" pitchFamily="34" charset="-128"/>
              </a:rPr>
              <a:t>Cosas que cambiaría o mejoraría de la sesión</a:t>
            </a:r>
          </a:p>
          <a:p>
            <a:pPr marL="640080" lvl="1" indent="-365760">
              <a:lnSpc>
                <a:spcPts val="2720"/>
              </a:lnSpc>
              <a:spcBef>
                <a:spcPts val="1800"/>
              </a:spcBef>
              <a:buFont typeface="Arial"/>
              <a:buChar char="•"/>
              <a:defRPr/>
            </a:pPr>
            <a:r>
              <a:rPr lang="en-US" sz="2600" dirty="0" smtClean="0">
                <a:ea typeface="ＭＳ Ｐゴシック" pitchFamily="34" charset="-128"/>
              </a:rPr>
              <a:t>Repaso de la tarea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sz="2700" cap="all" spc="100" dirty="0" smtClean="0">
                <a:solidFill>
                  <a:schemeClr val="bg1"/>
                </a:solidFill>
                <a:latin typeface="Berthold City Bold"/>
                <a:cs typeface="Berthold City Bold"/>
              </a:rPr>
              <a:t>Inserte mapa de su vecindario (área objetivo específica)</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900" cap="all" spc="100" dirty="0" smtClean="0">
                <a:solidFill>
                  <a:schemeClr val="bg1"/>
                </a:solidFill>
                <a:latin typeface="Berthold City Bold"/>
                <a:cs typeface="Berthold City Bold"/>
              </a:rPr>
              <a:t>Documentación fotográfica del problema de la comunidad #1</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r>
              <a:rPr lang="en-US" sz="1900" cap="all" spc="100" dirty="0" smtClean="0">
                <a:solidFill>
                  <a:prstClr val="white"/>
                </a:solidFill>
                <a:latin typeface="Berthold City Bold"/>
                <a:cs typeface="Berthold City Bold"/>
              </a:rPr>
              <a:t>Documentación fotográfica del problema de la comunidad #2</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sp>
        <p:nvSpPr>
          <p:cNvPr id="6" name="Rounded Rectangle 5"/>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r>
              <a:rPr lang="en-US" sz="1900" cap="all" spc="100" dirty="0" smtClean="0">
                <a:solidFill>
                  <a:prstClr val="white"/>
                </a:solidFill>
                <a:latin typeface="Berthold City Bold"/>
                <a:cs typeface="Berthold City Bold"/>
              </a:rPr>
              <a:t>Documentación fotográfica del problema de la comunidad #3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sp>
        <p:nvSpPr>
          <p:cNvPr id="6" name="Rounded Rectangle 5"/>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r>
              <a:rPr lang="en-US" sz="1900" cap="all" spc="100" dirty="0" smtClean="0">
                <a:solidFill>
                  <a:prstClr val="white"/>
                </a:solidFill>
                <a:latin typeface="Berthold City Bold"/>
                <a:cs typeface="Berthold City Bold"/>
              </a:rPr>
              <a:t>Documentación fotográfica del problema de la comunidad #4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sp>
        <p:nvSpPr>
          <p:cNvPr id="10" name="Rounded Rectangle 9"/>
          <p:cNvSpPr/>
          <p:nvPr/>
        </p:nvSpPr>
        <p:spPr>
          <a:xfrm>
            <a:off x="533400" y="876300"/>
            <a:ext cx="4102100" cy="5105400"/>
          </a:xfrm>
          <a:prstGeom prst="roundRect">
            <a:avLst>
              <a:gd name="adj" fmla="val 3262"/>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lvl="0" indent="-91440" algn="ctr">
              <a:lnSpc>
                <a:spcPts val="9000"/>
              </a:lnSpc>
            </a:pPr>
            <a:r>
              <a:rPr lang="en-US" sz="7600" b="1" dirty="0" smtClean="0">
                <a:solidFill>
                  <a:schemeClr val="tx1"/>
                </a:solidFill>
                <a:latin typeface="ITC Franklin Gothic Std Bk Cd"/>
                <a:cs typeface="ITC Franklin Gothic Std Bk Cd"/>
              </a:rPr>
              <a:t>ES</a:t>
            </a:r>
          </a:p>
          <a:p>
            <a:pPr marL="91440" lvl="0" indent="-91440" algn="ctr">
              <a:lnSpc>
                <a:spcPts val="9000"/>
              </a:lnSpc>
            </a:pPr>
            <a:r>
              <a:rPr lang="en-US" sz="7600" b="1" dirty="0" smtClean="0">
                <a:solidFill>
                  <a:schemeClr val="tx1"/>
                </a:solidFill>
                <a:latin typeface="ITC Franklin Gothic Std Bk Cd"/>
                <a:cs typeface="ITC Franklin Gothic Std Bk Cd"/>
              </a:rPr>
              <a:t>TIEMPO</a:t>
            </a:r>
          </a:p>
          <a:p>
            <a:pPr marL="91440" lvl="0" indent="-91440" algn="ctr">
              <a:lnSpc>
                <a:spcPts val="9000"/>
              </a:lnSpc>
            </a:pPr>
            <a:r>
              <a:rPr lang="en-US" sz="7600" b="1" dirty="0" smtClean="0">
                <a:solidFill>
                  <a:schemeClr val="tx1"/>
                </a:solidFill>
                <a:latin typeface="ITC Franklin Gothic Std Bk Cd"/>
                <a:cs typeface="ITC Franklin Gothic Std Bk Cd"/>
              </a:rPr>
              <a:t>DE UN RECESO…</a:t>
            </a:r>
          </a:p>
        </p:txBody>
      </p:sp>
      <p:pic>
        <p:nvPicPr>
          <p:cNvPr id="14" name="Picture 13"/>
          <p:cNvPicPr>
            <a:picLocks noChangeAspect="1"/>
          </p:cNvPicPr>
          <p:nvPr/>
        </p:nvPicPr>
        <p:blipFill>
          <a:blip r:embed="rId3"/>
          <a:stretch>
            <a:fillRect/>
          </a:stretch>
        </p:blipFill>
        <p:spPr>
          <a:xfrm>
            <a:off x="4860539" y="927976"/>
            <a:ext cx="3642197" cy="3669423"/>
          </a:xfrm>
          <a:prstGeom prst="rect">
            <a:avLst/>
          </a:prstGeom>
        </p:spPr>
      </p:pic>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Celebración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pic>
        <p:nvPicPr>
          <p:cNvPr id="10" name="Picture 9"/>
          <p:cNvPicPr>
            <a:picLocks noChangeAspect="1"/>
          </p:cNvPicPr>
          <p:nvPr/>
        </p:nvPicPr>
        <p:blipFill>
          <a:blip r:embed="rId3">
            <a:lum/>
            <a:extLst>
              <a:ext uri="{28A0092B-C50C-407E-A947-70E740481C1C}">
                <a14:useLocalDpi xmlns:a14="http://schemas.microsoft.com/office/drawing/2010/main" val="0"/>
              </a:ext>
            </a:extLst>
          </a:blip>
          <a:stretch>
            <a:fillRect/>
          </a:stretch>
        </p:blipFill>
        <p:spPr>
          <a:xfrm>
            <a:off x="4573525" y="1637087"/>
            <a:ext cx="4121765" cy="3583827"/>
          </a:xfrm>
          <a:prstGeom prst="roundRect">
            <a:avLst>
              <a:gd name="adj" fmla="val 3307"/>
            </a:avLst>
          </a:prstGeom>
          <a:ln w="25400">
            <a:solidFill>
              <a:srgbClr val="205595"/>
            </a:solidFill>
          </a:ln>
          <a:effectLst/>
        </p:spPr>
      </p:pic>
      <p:sp>
        <p:nvSpPr>
          <p:cNvPr id="14" name="TextBox 13"/>
          <p:cNvSpPr txBox="1"/>
          <p:nvPr/>
        </p:nvSpPr>
        <p:spPr>
          <a:xfrm>
            <a:off x="375907" y="1430162"/>
            <a:ext cx="4113915" cy="3997676"/>
          </a:xfrm>
          <a:prstGeom prst="rect">
            <a:avLst/>
          </a:prstGeom>
          <a:noFill/>
        </p:spPr>
        <p:txBody>
          <a:bodyPr wrap="square" rtlCol="0">
            <a:spAutoFit/>
          </a:bodyPr>
          <a:lstStyle/>
          <a:p>
            <a:pPr marL="274320" indent="-274320">
              <a:lnSpc>
                <a:spcPts val="2760"/>
              </a:lnSpc>
              <a:spcBef>
                <a:spcPts val="1200"/>
              </a:spcBef>
              <a:buClr>
                <a:schemeClr val="accent2"/>
              </a:buClr>
              <a:buFont typeface="Arial"/>
              <a:buChar char="•"/>
              <a:defRPr/>
            </a:pPr>
            <a:r>
              <a:rPr lang="en-US" sz="2600" dirty="0" smtClean="0">
                <a:ea typeface="ＭＳ Ｐゴシック" pitchFamily="34" charset="-128"/>
              </a:rPr>
              <a:t>Conversación acerca de la importancia de darse un tiempo para celebrar</a:t>
            </a:r>
          </a:p>
          <a:p>
            <a:pPr marL="274320" indent="-274320">
              <a:lnSpc>
                <a:spcPts val="2760"/>
              </a:lnSpc>
              <a:spcBef>
                <a:spcPts val="1200"/>
              </a:spcBef>
              <a:buClr>
                <a:schemeClr val="accent2"/>
              </a:buClr>
              <a:buFont typeface="Arial"/>
              <a:buChar char="•"/>
              <a:defRPr/>
            </a:pPr>
            <a:r>
              <a:rPr lang="en-US" sz="2600" dirty="0" smtClean="0">
                <a:ea typeface="ＭＳ Ｐゴシック" pitchFamily="34" charset="-128"/>
              </a:rPr>
              <a:t>Hablar de cómo se necesita de un equipo para organizar una celebración</a:t>
            </a:r>
          </a:p>
          <a:p>
            <a:pPr marL="274320" indent="-274320">
              <a:lnSpc>
                <a:spcPts val="2760"/>
              </a:lnSpc>
              <a:spcBef>
                <a:spcPts val="1200"/>
              </a:spcBef>
              <a:buClr>
                <a:schemeClr val="accent2"/>
              </a:buClr>
              <a:buFont typeface="Arial"/>
              <a:buChar char="•"/>
              <a:defRPr/>
            </a:pPr>
            <a:r>
              <a:rPr lang="en-US" sz="2600" dirty="0" smtClean="0">
                <a:ea typeface="ＭＳ Ｐゴシック" pitchFamily="34" charset="-128"/>
              </a:rPr>
              <a:t>Celebraciones inteligentes, junto con un lanzamiento, interactivas y para que participe el público</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Celebración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sp>
        <p:nvSpPr>
          <p:cNvPr id="14" name="TextBox 13"/>
          <p:cNvSpPr txBox="1"/>
          <p:nvPr/>
        </p:nvSpPr>
        <p:spPr>
          <a:xfrm>
            <a:off x="521515" y="3002017"/>
            <a:ext cx="8154126" cy="832707"/>
          </a:xfrm>
          <a:prstGeom prst="rect">
            <a:avLst/>
          </a:prstGeom>
          <a:noFill/>
        </p:spPr>
        <p:txBody>
          <a:bodyPr wrap="square" rtlCol="0">
            <a:spAutoFit/>
          </a:bodyPr>
          <a:lstStyle/>
          <a:p>
            <a:pPr algn="ctr">
              <a:lnSpc>
                <a:spcPts val="2760"/>
              </a:lnSpc>
              <a:buClr>
                <a:schemeClr val="accent2"/>
              </a:buClr>
              <a:defRPr/>
            </a:pPr>
            <a:r>
              <a:rPr lang="en-US" sz="3200" dirty="0" smtClean="0">
                <a:ea typeface="ＭＳ Ｐゴシック" pitchFamily="34" charset="-128"/>
              </a:rPr>
              <a:t>Observar (un día o evento) con actos de respeto, festividad y regocijo</a:t>
            </a:r>
          </a:p>
        </p:txBody>
      </p:sp>
      <p:grpSp>
        <p:nvGrpSpPr>
          <p:cNvPr id="21" name="Group 20"/>
          <p:cNvGrpSpPr/>
          <p:nvPr/>
        </p:nvGrpSpPr>
        <p:grpSpPr>
          <a:xfrm>
            <a:off x="694599" y="866170"/>
            <a:ext cx="7452217" cy="5175959"/>
            <a:chOff x="694599" y="866170"/>
            <a:chExt cx="7452217" cy="5175959"/>
          </a:xfrm>
        </p:grpSpPr>
        <p:pic>
          <p:nvPicPr>
            <p:cNvPr id="16" name="Picture 15" descr="Celebrate1.jpg"/>
            <p:cNvPicPr>
              <a:picLocks/>
            </p:cNvPicPr>
            <p:nvPr/>
          </p:nvPicPr>
          <p:blipFill>
            <a:blip r:embed="rId3">
              <a:lum/>
            </a:blip>
            <a:srcRect r="8192"/>
            <a:stretch>
              <a:fillRect/>
            </a:stretch>
          </p:blipFill>
          <p:spPr>
            <a:xfrm>
              <a:off x="842319" y="866170"/>
              <a:ext cx="2857500" cy="2057400"/>
            </a:xfrm>
            <a:prstGeom prst="roundRect">
              <a:avLst>
                <a:gd name="adj" fmla="val 3307"/>
              </a:avLst>
            </a:prstGeom>
            <a:ln w="25400">
              <a:solidFill>
                <a:srgbClr val="791344"/>
              </a:solidFill>
            </a:ln>
            <a:effectLst/>
          </p:spPr>
        </p:pic>
        <p:pic>
          <p:nvPicPr>
            <p:cNvPr id="17" name="Picture 16" descr="Celebrate2.jpg"/>
            <p:cNvPicPr>
              <a:picLocks noChangeAspect="1"/>
            </p:cNvPicPr>
            <p:nvPr/>
          </p:nvPicPr>
          <p:blipFill>
            <a:blip r:embed="rId4">
              <a:lum/>
            </a:blip>
            <a:stretch>
              <a:fillRect/>
            </a:stretch>
          </p:blipFill>
          <p:spPr>
            <a:xfrm>
              <a:off x="4618322" y="866170"/>
              <a:ext cx="3528494" cy="2057400"/>
            </a:xfrm>
            <a:prstGeom prst="roundRect">
              <a:avLst>
                <a:gd name="adj" fmla="val 3307"/>
              </a:avLst>
            </a:prstGeom>
            <a:ln w="25400">
              <a:solidFill>
                <a:srgbClr val="791344"/>
              </a:solidFill>
            </a:ln>
            <a:effectLst/>
          </p:spPr>
        </p:pic>
        <p:pic>
          <p:nvPicPr>
            <p:cNvPr id="18" name="Picture 17" descr="Celebrate3.jpg"/>
            <p:cNvPicPr>
              <a:picLocks noChangeAspect="1"/>
            </p:cNvPicPr>
            <p:nvPr/>
          </p:nvPicPr>
          <p:blipFill>
            <a:blip r:embed="rId5">
              <a:lum/>
            </a:blip>
            <a:stretch>
              <a:fillRect/>
            </a:stretch>
          </p:blipFill>
          <p:spPr>
            <a:xfrm>
              <a:off x="694599" y="3984729"/>
              <a:ext cx="3152941" cy="2057400"/>
            </a:xfrm>
            <a:prstGeom prst="roundRect">
              <a:avLst>
                <a:gd name="adj" fmla="val 3307"/>
              </a:avLst>
            </a:prstGeom>
            <a:ln w="25400">
              <a:solidFill>
                <a:srgbClr val="791344"/>
              </a:solidFill>
            </a:ln>
            <a:effectLst/>
          </p:spPr>
        </p:pic>
        <p:pic>
          <p:nvPicPr>
            <p:cNvPr id="19" name="Picture 18" descr="Celebrate4.jpg"/>
            <p:cNvPicPr>
              <a:picLocks noChangeAspect="1"/>
            </p:cNvPicPr>
            <p:nvPr/>
          </p:nvPicPr>
          <p:blipFill>
            <a:blip r:embed="rId6">
              <a:lum/>
            </a:blip>
            <a:stretch>
              <a:fillRect/>
            </a:stretch>
          </p:blipFill>
          <p:spPr>
            <a:xfrm>
              <a:off x="4840284" y="3984729"/>
              <a:ext cx="3084571" cy="2057400"/>
            </a:xfrm>
            <a:prstGeom prst="roundRect">
              <a:avLst>
                <a:gd name="adj" fmla="val 3307"/>
              </a:avLst>
            </a:prstGeom>
            <a:ln w="25400">
              <a:solidFill>
                <a:srgbClr val="791344"/>
              </a:solidFill>
            </a:ln>
            <a:effectLst/>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000" cap="all" spc="100" dirty="0" smtClean="0">
                <a:solidFill>
                  <a:schemeClr val="bg1"/>
                </a:solidFill>
                <a:latin typeface="Berthold City Bold"/>
                <a:cs typeface="Berthold City Bold"/>
              </a:rPr>
              <a:t>Programa tentativo de la presentación ante la comunidad</a:t>
            </a:r>
            <a:endParaRPr lang="en-US" sz="20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
        <p:nvSpPr>
          <p:cNvPr id="15" name="Rectangle 14"/>
          <p:cNvSpPr/>
          <p:nvPr/>
        </p:nvSpPr>
        <p:spPr>
          <a:xfrm>
            <a:off x="590119" y="1009748"/>
            <a:ext cx="7963762" cy="4838504"/>
          </a:xfrm>
          <a:prstGeom prst="rect">
            <a:avLst/>
          </a:prstGeom>
        </p:spPr>
        <p:txBody>
          <a:bodyPr wrap="square">
            <a:spAutoFit/>
          </a:bodyPr>
          <a:lstStyle/>
          <a:p>
            <a:pPr marL="457200" indent="-457200" algn="ctr">
              <a:lnSpc>
                <a:spcPts val="2660"/>
              </a:lnSpc>
              <a:spcAft>
                <a:spcPts val="1200"/>
              </a:spcAft>
              <a:defRPr/>
            </a:pPr>
            <a:r>
              <a:rPr lang="es-ES" sz="2800" dirty="0" smtClean="0">
                <a:solidFill>
                  <a:srgbClr val="108837"/>
                </a:solidFill>
                <a:latin typeface="Capitals"/>
                <a:ea typeface="ＭＳ Ｐゴシック" pitchFamily="34" charset="-128"/>
                <a:cs typeface="Capitals"/>
              </a:rPr>
              <a:t>Programa</a:t>
            </a:r>
          </a:p>
          <a:p>
            <a:pPr marL="457200" indent="-457200">
              <a:lnSpc>
                <a:spcPts val="2660"/>
              </a:lnSpc>
              <a:spcAft>
                <a:spcPts val="1200"/>
              </a:spcAft>
              <a:buFont typeface="+mj-lt"/>
              <a:buAutoNum type="arabicPeriod"/>
              <a:defRPr/>
            </a:pPr>
            <a:r>
              <a:rPr lang="es-ES" sz="2800" dirty="0" smtClean="0">
                <a:ea typeface="ＭＳ Ｐゴシック" pitchFamily="34" charset="-128"/>
              </a:rPr>
              <a:t>Bienvenida – Líder(es) de la comunidad</a:t>
            </a:r>
          </a:p>
          <a:p>
            <a:pPr marL="457200" indent="-457200">
              <a:lnSpc>
                <a:spcPts val="2660"/>
              </a:lnSpc>
              <a:spcAft>
                <a:spcPts val="1200"/>
              </a:spcAft>
              <a:buFont typeface="+mj-lt"/>
              <a:buAutoNum type="arabicPeriod"/>
              <a:defRPr/>
            </a:pPr>
            <a:r>
              <a:rPr lang="es-ES" sz="2800" dirty="0" smtClean="0"/>
              <a:t>Healthy Works</a:t>
            </a:r>
            <a:r>
              <a:rPr lang="es-ES" sz="2800" baseline="30000" dirty="0" smtClean="0"/>
              <a:t>SM</a:t>
            </a:r>
            <a:r>
              <a:rPr lang="en-US" sz="2800" dirty="0" smtClean="0"/>
              <a:t> </a:t>
            </a:r>
            <a:r>
              <a:rPr lang="es-ES" sz="2800" dirty="0" smtClean="0">
                <a:ea typeface="ＭＳ Ｐゴシック" pitchFamily="34" charset="-128"/>
              </a:rPr>
              <a:t>– Representante del condado</a:t>
            </a:r>
          </a:p>
          <a:p>
            <a:pPr marL="457200" indent="-457200">
              <a:lnSpc>
                <a:spcPts val="2660"/>
              </a:lnSpc>
              <a:spcAft>
                <a:spcPts val="1200"/>
              </a:spcAft>
              <a:buFont typeface="+mj-lt"/>
              <a:buAutoNum type="arabicPeriod"/>
              <a:defRPr/>
            </a:pPr>
            <a:r>
              <a:rPr lang="es-ES" sz="2800" dirty="0" smtClean="0">
                <a:ea typeface="ＭＳ Ｐゴシック" pitchFamily="34" charset="-128"/>
              </a:rPr>
              <a:t>Antecedentes de Resident Leadership Academy (RLA) -  Representante de </a:t>
            </a:r>
            <a:r>
              <a:rPr lang="en-US" sz="2800" dirty="0" smtClean="0">
                <a:ea typeface="ＭＳ Ｐゴシック" pitchFamily="34" charset="-128"/>
              </a:rPr>
              <a:t>Community Health Improvement Partners (CHIP)</a:t>
            </a:r>
            <a:endParaRPr lang="es-ES" sz="2800" dirty="0" smtClean="0">
              <a:ea typeface="ＭＳ Ｐゴシック" pitchFamily="34" charset="-128"/>
            </a:endParaRPr>
          </a:p>
          <a:p>
            <a:pPr marL="457200" indent="-457200">
              <a:lnSpc>
                <a:spcPts val="2660"/>
              </a:lnSpc>
              <a:spcAft>
                <a:spcPts val="1200"/>
              </a:spcAft>
              <a:buFont typeface="+mj-lt"/>
              <a:buAutoNum type="arabicPeriod"/>
              <a:defRPr/>
            </a:pPr>
            <a:r>
              <a:rPr lang="es-ES" sz="2800" dirty="0" smtClean="0">
                <a:ea typeface="ＭＳ Ｐゴシック" pitchFamily="34" charset="-128"/>
              </a:rPr>
              <a:t>Contratista de la comunidad para la RLA  – Representante del subcontratista</a:t>
            </a:r>
          </a:p>
          <a:p>
            <a:pPr marL="457200" indent="-457200">
              <a:lnSpc>
                <a:spcPts val="2660"/>
              </a:lnSpc>
              <a:spcAft>
                <a:spcPts val="1200"/>
              </a:spcAft>
              <a:buFont typeface="+mj-lt"/>
              <a:buAutoNum type="arabicPeriod"/>
              <a:defRPr/>
            </a:pPr>
            <a:r>
              <a:rPr lang="es-ES" sz="2800" dirty="0" smtClean="0">
                <a:ea typeface="ＭＳ Ｐゴシック" pitchFamily="34" charset="-128"/>
              </a:rPr>
              <a:t>Testimonios de la RLA:  Líderes de la comunidad</a:t>
            </a:r>
          </a:p>
          <a:p>
            <a:pPr marL="457200" indent="-457200">
              <a:lnSpc>
                <a:spcPts val="2660"/>
              </a:lnSpc>
              <a:spcAft>
                <a:spcPts val="1200"/>
              </a:spcAft>
              <a:buFont typeface="+mj-lt"/>
              <a:buAutoNum type="arabicPeriod"/>
              <a:defRPr/>
            </a:pPr>
            <a:r>
              <a:rPr lang="es-ES" sz="2800" dirty="0" smtClean="0">
                <a:ea typeface="ＭＳ Ｐゴシック" pitchFamily="34" charset="-128"/>
              </a:rPr>
              <a:t>Presentación del Plan de acción para mejorar de la comunidad – Líderes de la comunidad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Presentación y celebración de la comunidad</a:t>
            </a:r>
            <a:endParaRPr lang="en-US" sz="2700" cap="all" spc="100" dirty="0">
              <a:solidFill>
                <a:schemeClr val="bg1"/>
              </a:solidFill>
              <a:latin typeface="Berthold City Bold"/>
              <a:cs typeface="Berthold City Bold"/>
            </a:endParaRPr>
          </a:p>
        </p:txBody>
      </p:sp>
      <p:sp>
        <p:nvSpPr>
          <p:cNvPr id="5" name="Rectangle 4"/>
          <p:cNvSpPr/>
          <p:nvPr/>
        </p:nvSpPr>
        <p:spPr>
          <a:xfrm>
            <a:off x="590119" y="797156"/>
            <a:ext cx="7963762" cy="1846659"/>
          </a:xfrm>
          <a:prstGeom prst="rect">
            <a:avLst/>
          </a:prstGeom>
        </p:spPr>
        <p:txBody>
          <a:bodyPr wrap="square">
            <a:spAutoFit/>
          </a:bodyPr>
          <a:lstStyle/>
          <a:p>
            <a:pPr>
              <a:spcBef>
                <a:spcPts val="1800"/>
              </a:spcBef>
              <a:defRPr/>
            </a:pPr>
            <a:r>
              <a:rPr lang="en-US" sz="2800" dirty="0" smtClean="0">
                <a:solidFill>
                  <a:srgbClr val="CD0920"/>
                </a:solidFill>
                <a:latin typeface="Capitals"/>
                <a:ea typeface="ＭＳ Ｐゴシック" pitchFamily="34" charset="-128"/>
                <a:cs typeface="Capitals"/>
              </a:rPr>
              <a:t>Fecha:</a:t>
            </a:r>
            <a:r>
              <a:rPr lang="en-US" sz="2800" dirty="0" smtClean="0">
                <a:ea typeface="ＭＳ Ｐゴシック" pitchFamily="34" charset="-128"/>
              </a:rPr>
              <a:t> Text</a:t>
            </a:r>
          </a:p>
          <a:p>
            <a:pPr>
              <a:spcBef>
                <a:spcPts val="1800"/>
              </a:spcBef>
              <a:defRPr/>
            </a:pPr>
            <a:r>
              <a:rPr lang="en-US" sz="2800" dirty="0" smtClean="0">
                <a:solidFill>
                  <a:srgbClr val="CD0920"/>
                </a:solidFill>
                <a:latin typeface="Capitals"/>
                <a:ea typeface="ＭＳ Ｐゴシック" pitchFamily="34" charset="-128"/>
                <a:cs typeface="Capitals"/>
              </a:rPr>
              <a:t>Hora:</a:t>
            </a:r>
            <a:r>
              <a:rPr lang="en-US" sz="2800" dirty="0" smtClean="0">
                <a:ea typeface="ＭＳ Ｐゴシック" pitchFamily="34" charset="-128"/>
              </a:rPr>
              <a:t> Text</a:t>
            </a:r>
          </a:p>
          <a:p>
            <a:pPr>
              <a:spcBef>
                <a:spcPts val="1800"/>
              </a:spcBef>
              <a:defRPr/>
            </a:pPr>
            <a:r>
              <a:rPr lang="en-US" sz="2800" dirty="0" smtClean="0">
                <a:solidFill>
                  <a:srgbClr val="CD0920"/>
                </a:solidFill>
                <a:latin typeface="Capitals"/>
                <a:ea typeface="ＭＳ Ｐゴシック" pitchFamily="34" charset="-128"/>
                <a:cs typeface="Capitals"/>
              </a:rPr>
              <a:t>Lugar:</a:t>
            </a:r>
            <a:r>
              <a:rPr lang="en-US" sz="2800" dirty="0" smtClean="0">
                <a:ea typeface="ＭＳ Ｐゴシック" pitchFamily="34" charset="-128"/>
              </a:rPr>
              <a:t> Text</a:t>
            </a:r>
          </a:p>
        </p:txBody>
      </p:sp>
      <p:sp>
        <p:nvSpPr>
          <p:cNvPr id="6" name="Rectangle 5"/>
          <p:cNvSpPr/>
          <p:nvPr/>
        </p:nvSpPr>
        <p:spPr>
          <a:xfrm>
            <a:off x="479361" y="2674274"/>
            <a:ext cx="8394657" cy="2893100"/>
          </a:xfrm>
          <a:prstGeom prst="rect">
            <a:avLst/>
          </a:prstGeom>
        </p:spPr>
        <p:txBody>
          <a:bodyPr wrap="square">
            <a:spAutoFit/>
          </a:bodyPr>
          <a:lstStyle/>
          <a:p>
            <a:pPr>
              <a:defRPr/>
            </a:pPr>
            <a:r>
              <a:rPr lang="en-US" sz="2600" b="1" i="1" dirty="0" smtClean="0">
                <a:cs typeface="Calibri"/>
              </a:rPr>
              <a:t>Logística: </a:t>
            </a:r>
          </a:p>
          <a:p>
            <a:pPr marL="274320" indent="-274320">
              <a:buFont typeface="Wingdings" charset="2"/>
              <a:buChar char="q"/>
              <a:defRPr/>
            </a:pPr>
            <a:r>
              <a:rPr lang="en-US" sz="2600" dirty="0" smtClean="0"/>
              <a:t>Comida</a:t>
            </a:r>
          </a:p>
          <a:p>
            <a:pPr marL="274320" indent="-274320">
              <a:buFont typeface="Wingdings" charset="2"/>
              <a:buChar char="q"/>
              <a:defRPr/>
            </a:pPr>
            <a:r>
              <a:rPr lang="en-US" sz="2600" dirty="0" smtClean="0"/>
              <a:t>Música</a:t>
            </a:r>
          </a:p>
          <a:p>
            <a:pPr marL="274320" indent="-274320">
              <a:buFont typeface="Wingdings" charset="2"/>
              <a:buChar char="q"/>
              <a:defRPr/>
            </a:pPr>
            <a:r>
              <a:rPr lang="en-US" sz="2600" dirty="0" smtClean="0"/>
              <a:t>Invitados</a:t>
            </a:r>
          </a:p>
          <a:p>
            <a:pPr marL="274320" indent="-274320">
              <a:buFont typeface="Wingdings" charset="2"/>
              <a:buChar char="q"/>
              <a:defRPr/>
            </a:pPr>
            <a:r>
              <a:rPr lang="en-US" sz="2600" dirty="0" smtClean="0"/>
              <a:t>Interpretación del idioma (optativo)</a:t>
            </a:r>
          </a:p>
          <a:p>
            <a:pPr marL="274320" indent="-274320">
              <a:buFont typeface="Wingdings" charset="2"/>
              <a:buChar char="q"/>
              <a:defRPr/>
            </a:pPr>
            <a:r>
              <a:rPr lang="en-US" sz="2600" dirty="0" smtClean="0"/>
              <a:t>Cartelones y asignaciones de la comunidad</a:t>
            </a:r>
          </a:p>
          <a:p>
            <a:pPr marL="274320" indent="-274320">
              <a:buFont typeface="Wingdings" charset="2"/>
              <a:buChar char="q"/>
              <a:defRPr/>
            </a:pPr>
            <a:r>
              <a:rPr lang="en-US" sz="2600" dirty="0" smtClean="0"/>
              <a:t>Presentación fácil de hacer (captura tu propia experiencia)</a:t>
            </a: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pic>
        <p:nvPicPr>
          <p:cNvPr id="8" name="Content Placeholder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625" y="814563"/>
            <a:ext cx="3937001" cy="5228875"/>
          </a:xfrm>
          <a:prstGeom prst="roundRect">
            <a:avLst>
              <a:gd name="adj" fmla="val 3307"/>
            </a:avLst>
          </a:prstGeom>
          <a:gradFill flip="none" rotWithShape="1">
            <a:gsLst>
              <a:gs pos="0">
                <a:srgbClr val="DEAB43"/>
              </a:gs>
              <a:gs pos="100000">
                <a:srgbClr val="FCE78C"/>
              </a:gs>
            </a:gsLst>
            <a:lin ang="16200000" scaled="0"/>
            <a:tileRect/>
          </a:gradFill>
          <a:ln w="25400">
            <a:solidFill>
              <a:srgbClr val="DEAB43"/>
            </a:solidFill>
          </a:ln>
          <a:effectLst/>
          <a:extLst/>
        </p:spPr>
      </p:pic>
      <p:sp>
        <p:nvSpPr>
          <p:cNvPr id="11" name="Rounded Rectangle 10"/>
          <p:cNvSpPr/>
          <p:nvPr/>
        </p:nvSpPr>
        <p:spPr>
          <a:xfrm>
            <a:off x="558375" y="1813560"/>
            <a:ext cx="3881972" cy="2402840"/>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p>
            <a:pPr algn="ctr">
              <a:spcBef>
                <a:spcPts val="1800"/>
              </a:spcBef>
            </a:pPr>
            <a:r>
              <a:rPr lang="en-US" sz="3100" cap="all" dirty="0" smtClean="0">
                <a:solidFill>
                  <a:schemeClr val="tx1"/>
                </a:solidFill>
                <a:latin typeface="ITC Franklin Gothic Std Dm Cd"/>
                <a:cs typeface="ITC Franklin Gothic Std Dm Cd"/>
              </a:rPr>
              <a:t>El proceso general</a:t>
            </a:r>
            <a:endParaRPr lang="en-US" sz="3100" dirty="0" smtClean="0">
              <a:solidFill>
                <a:schemeClr val="tx1"/>
              </a:solidFill>
              <a:latin typeface="ITC Franklin Gothic Std Dm Cd"/>
              <a:cs typeface="ITC Franklin Gothic Std Dm Cd"/>
            </a:endParaRPr>
          </a:p>
          <a:p>
            <a:pPr marL="274320" lvl="2" indent="-274320">
              <a:lnSpc>
                <a:spcPts val="2200"/>
              </a:lnSpc>
              <a:spcBef>
                <a:spcPts val="1200"/>
              </a:spcBef>
              <a:buClr>
                <a:schemeClr val="bg1"/>
              </a:buClr>
              <a:defRPr/>
            </a:pPr>
            <a:r>
              <a:rPr lang="en-US" dirty="0" smtClean="0">
                <a:solidFill>
                  <a:schemeClr val="tx1"/>
                </a:solidFill>
                <a:latin typeface="ITC Franklin Gothic Std Bk Cd"/>
                <a:cs typeface="ITC Franklin Gothic Std Bk Cd"/>
              </a:rPr>
              <a:t>¿En dónde estamos en este mapa de ruta? </a:t>
            </a:r>
          </a:p>
          <a:p>
            <a:pPr marL="274320" lvl="2" indent="-274320">
              <a:lnSpc>
                <a:spcPts val="2200"/>
              </a:lnSpc>
              <a:spcBef>
                <a:spcPts val="1200"/>
              </a:spcBef>
              <a:buClr>
                <a:schemeClr val="bg1"/>
              </a:buClr>
              <a:defRPr/>
            </a:pPr>
            <a:r>
              <a:rPr lang="en-US" dirty="0" smtClean="0">
                <a:solidFill>
                  <a:schemeClr val="tx1"/>
                </a:solidFill>
                <a:latin typeface="ITC Franklin Gothic Std Bk Cd"/>
                <a:cs typeface="ITC Franklin Gothic Std Bk Cd"/>
              </a:rPr>
              <a:t>¿Qué sigue?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Simulación, ejempleos</a:t>
            </a:r>
            <a:endParaRPr lang="en-US" sz="2700" cap="all" spc="100" dirty="0">
              <a:solidFill>
                <a:schemeClr val="bg1"/>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sp>
        <p:nvSpPr>
          <p:cNvPr id="10" name="TextBox 9"/>
          <p:cNvSpPr txBox="1"/>
          <p:nvPr/>
        </p:nvSpPr>
        <p:spPr>
          <a:xfrm>
            <a:off x="598808" y="1659285"/>
            <a:ext cx="7946385" cy="3539430"/>
          </a:xfrm>
          <a:prstGeom prst="rect">
            <a:avLst/>
          </a:prstGeom>
          <a:noFill/>
        </p:spPr>
        <p:txBody>
          <a:bodyPr wrap="square" rtlCol="0" anchor="ctr">
            <a:spAutoFit/>
          </a:bodyPr>
          <a:lstStyle/>
          <a:p>
            <a:pPr algn="ctr">
              <a:defRPr/>
            </a:pPr>
            <a:r>
              <a:rPr lang="es-ES" sz="3200" dirty="0" smtClean="0"/>
              <a:t>Problema prioritario #1</a:t>
            </a:r>
          </a:p>
          <a:p>
            <a:pPr algn="ctr">
              <a:defRPr/>
            </a:pPr>
            <a:endParaRPr lang="es-ES" sz="3200" dirty="0" smtClean="0"/>
          </a:p>
          <a:p>
            <a:pPr algn="ctr">
              <a:defRPr/>
            </a:pPr>
            <a:r>
              <a:rPr lang="es-ES" sz="3200" dirty="0" smtClean="0"/>
              <a:t>Problema prioritario #2</a:t>
            </a:r>
          </a:p>
          <a:p>
            <a:pPr algn="ctr">
              <a:defRPr/>
            </a:pPr>
            <a:endParaRPr lang="es-ES" sz="3200" dirty="0" smtClean="0"/>
          </a:p>
          <a:p>
            <a:pPr algn="ctr">
              <a:defRPr/>
            </a:pPr>
            <a:r>
              <a:rPr lang="es-ES" sz="3200" dirty="0" smtClean="0"/>
              <a:t>Problema prioritario #3</a:t>
            </a:r>
          </a:p>
          <a:p>
            <a:pPr algn="ctr">
              <a:defRPr/>
            </a:pPr>
            <a:endParaRPr lang="es-ES" sz="3200" dirty="0" smtClean="0"/>
          </a:p>
          <a:p>
            <a:pPr algn="ctr">
              <a:defRPr/>
            </a:pPr>
            <a:r>
              <a:rPr lang="es-ES" sz="3200" dirty="0" smtClean="0"/>
              <a:t>Problema prioritario #4</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Simulación #1</a:t>
            </a:r>
            <a:endParaRPr lang="en-US" sz="2700" cap="all" spc="100" dirty="0">
              <a:solidFill>
                <a:schemeClr val="bg1"/>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Simulación #2</a:t>
            </a:r>
            <a:endParaRPr lang="en-US" sz="2700" cap="all" spc="100" dirty="0">
              <a:solidFill>
                <a:schemeClr val="bg1"/>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Simulación #3</a:t>
            </a:r>
            <a:endParaRPr lang="en-US" sz="2700" cap="all" spc="100" dirty="0">
              <a:solidFill>
                <a:schemeClr val="bg1"/>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Simulación #4</a:t>
            </a:r>
            <a:endParaRPr lang="en-US" sz="2700" cap="all" spc="100" dirty="0">
              <a:solidFill>
                <a:schemeClr val="bg1"/>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44</a:t>
            </a:fld>
            <a:endParaRPr lang="en-US" sz="1125" dirty="0">
              <a:solidFill>
                <a:schemeClr val="tx1"/>
              </a:solidFill>
              <a:latin typeface="Capitals"/>
              <a:cs typeface="Capitals"/>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CONCLUSIóN</a:t>
            </a:r>
            <a:endParaRPr lang="en-US" sz="2700" cap="all" spc="100" dirty="0">
              <a:solidFill>
                <a:schemeClr val="bg1"/>
              </a:solidFill>
              <a:latin typeface="Berthold City Bold"/>
              <a:cs typeface="Berthold City Bold"/>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45</a:t>
            </a:fld>
            <a:endParaRPr lang="en-US" sz="1125" dirty="0">
              <a:solidFill>
                <a:schemeClr val="tx1"/>
              </a:solidFill>
              <a:latin typeface="Capitals"/>
              <a:cs typeface="Capitals"/>
            </a:endParaRPr>
          </a:p>
        </p:txBody>
      </p:sp>
      <p:sp>
        <p:nvSpPr>
          <p:cNvPr id="11" name="Rounded Rectangle 10"/>
          <p:cNvSpPr/>
          <p:nvPr/>
        </p:nvSpPr>
        <p:spPr>
          <a:xfrm>
            <a:off x="323049" y="1979211"/>
            <a:ext cx="3996664" cy="2899579"/>
          </a:xfrm>
          <a:prstGeom prst="roundRect">
            <a:avLst>
              <a:gd name="adj" fmla="val 3460"/>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sz="2100" b="1" cap="all" dirty="0" smtClean="0">
                <a:solidFill>
                  <a:schemeClr val="bg1"/>
                </a:solidFill>
                <a:latin typeface="ITC Franklin Gothic Std Bk Cd"/>
                <a:cs typeface="ITC Franklin Gothic Std Bk Cd"/>
              </a:rPr>
              <a:t>planificación para la presentación y celebración ante la comunidad</a:t>
            </a:r>
          </a:p>
          <a:p>
            <a:pPr marL="274320" indent="-274320">
              <a:lnSpc>
                <a:spcPts val="2200"/>
              </a:lnSpc>
              <a:spcBef>
                <a:spcPts val="1200"/>
              </a:spcBef>
              <a:buFont typeface="Arial"/>
              <a:buChar char="•"/>
            </a:pPr>
            <a:r>
              <a:rPr lang="en-US" sz="2200" dirty="0" smtClean="0">
                <a:solidFill>
                  <a:schemeClr val="bg1"/>
                </a:solidFill>
                <a:latin typeface="ITC Franklin Gothic Std Bk Cd"/>
                <a:cs typeface="ITC Franklin Gothic Std Bk Cd"/>
              </a:rPr>
              <a:t>Asista a la reunión de ensayo general el (anote la fecha/lugar)</a:t>
            </a:r>
          </a:p>
          <a:p>
            <a:pPr marL="274320" indent="-274320">
              <a:lnSpc>
                <a:spcPts val="2200"/>
              </a:lnSpc>
              <a:spcBef>
                <a:spcPts val="1200"/>
              </a:spcBef>
              <a:buFont typeface="Arial"/>
              <a:buChar char="•"/>
            </a:pPr>
            <a:r>
              <a:rPr lang="en-US" sz="2200" dirty="0" smtClean="0">
                <a:solidFill>
                  <a:schemeClr val="bg1"/>
                </a:solidFill>
                <a:latin typeface="ITC Franklin Gothic Std Bk Cd"/>
                <a:cs typeface="ITC Franklin Gothic Std Bk Cd"/>
              </a:rPr>
              <a:t>Prepárese para la presentación y celebración ante la comunidad el (anote la fecha/hora/lugar)</a:t>
            </a:r>
            <a:endParaRPr lang="en-US" sz="2400" dirty="0" smtClean="0">
              <a:ea typeface="ＭＳ Ｐゴシック" pitchFamily="34" charset="-128"/>
            </a:endParaRPr>
          </a:p>
          <a:p>
            <a:endParaRPr lang="en-US" sz="2400" dirty="0" smtClean="0">
              <a:ea typeface="ＭＳ Ｐゴシック" pitchFamily="34" charset="-128"/>
            </a:endParaRPr>
          </a:p>
        </p:txBody>
      </p:sp>
      <p:sp>
        <p:nvSpPr>
          <p:cNvPr id="12" name="TextBox 11"/>
          <p:cNvSpPr txBox="1"/>
          <p:nvPr/>
        </p:nvSpPr>
        <p:spPr>
          <a:xfrm>
            <a:off x="4504090" y="1936284"/>
            <a:ext cx="4203700" cy="2985433"/>
          </a:xfrm>
          <a:prstGeom prst="rect">
            <a:avLst/>
          </a:prstGeom>
          <a:noFill/>
        </p:spPr>
        <p:txBody>
          <a:bodyPr wrap="square" rtlCol="0">
            <a:spAutoFit/>
          </a:bodyPr>
          <a:lstStyle/>
          <a:p>
            <a:r>
              <a:rPr lang="en-US" sz="4800" dirty="0" smtClean="0">
                <a:solidFill>
                  <a:schemeClr val="accent1"/>
                </a:solidFill>
                <a:latin typeface="Capitals"/>
              </a:rPr>
              <a:t>¡GRACIAS!</a:t>
            </a:r>
          </a:p>
          <a:p>
            <a:endParaRPr lang="en-US" sz="3200" dirty="0" smtClean="0">
              <a:solidFill>
                <a:srgbClr val="73B632"/>
              </a:solidFill>
              <a:latin typeface="Capitals"/>
            </a:endParaRPr>
          </a:p>
          <a:p>
            <a:pPr>
              <a:buFont typeface="Arial"/>
              <a:buChar char="•"/>
            </a:pPr>
            <a:r>
              <a:rPr lang="en-US" sz="3600" dirty="0" smtClean="0"/>
              <a:t> ¿Preguntas?</a:t>
            </a:r>
          </a:p>
          <a:p>
            <a:pPr>
              <a:buFont typeface="Arial"/>
              <a:buChar char="•"/>
            </a:pPr>
            <a:endParaRPr lang="en-US" sz="3600" dirty="0" smtClean="0"/>
          </a:p>
          <a:p>
            <a:pPr>
              <a:buFont typeface="Arial"/>
              <a:buChar char="•"/>
            </a:pPr>
            <a:r>
              <a:rPr lang="en-US" sz="3600" dirty="0" smtClean="0"/>
              <a:t> ¿Comentarios?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Evaluación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grpSp>
        <p:nvGrpSpPr>
          <p:cNvPr id="11" name="Group 10"/>
          <p:cNvGrpSpPr/>
          <p:nvPr/>
        </p:nvGrpSpPr>
        <p:grpSpPr>
          <a:xfrm>
            <a:off x="327517" y="1761332"/>
            <a:ext cx="8383809" cy="3335337"/>
            <a:chOff x="364025" y="1761332"/>
            <a:chExt cx="8383809" cy="3335337"/>
          </a:xfrm>
        </p:grpSpPr>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2184" y="1761332"/>
              <a:ext cx="32956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64025" y="2615316"/>
              <a:ext cx="6261158" cy="1627369"/>
            </a:xfrm>
            <a:prstGeom prst="rect">
              <a:avLst/>
            </a:prstGeom>
          </p:spPr>
          <p:txBody>
            <a:bodyPr wrap="square">
              <a:spAutoFit/>
            </a:bodyPr>
            <a:lstStyle/>
            <a:p>
              <a:pPr marL="274320" lvl="1" indent="-457200">
                <a:lnSpc>
                  <a:spcPts val="2720"/>
                </a:lnSpc>
                <a:spcBef>
                  <a:spcPts val="1800"/>
                </a:spcBef>
                <a:buFont typeface="Arial"/>
                <a:buChar char="•"/>
                <a:defRPr/>
              </a:pPr>
              <a:r>
                <a:rPr lang="en-US" sz="3600" dirty="0" smtClean="0">
                  <a:ea typeface="ＭＳ Ｐゴシック" pitchFamily="34" charset="-128"/>
                </a:rPr>
                <a:t>Qué es hacer una evaluación</a:t>
              </a:r>
            </a:p>
            <a:p>
              <a:pPr marL="274320" lvl="1" indent="-457200">
                <a:lnSpc>
                  <a:spcPts val="2720"/>
                </a:lnSpc>
                <a:spcBef>
                  <a:spcPts val="1800"/>
                </a:spcBef>
                <a:buFont typeface="Arial"/>
                <a:buChar char="•"/>
                <a:defRPr/>
              </a:pPr>
              <a:r>
                <a:rPr lang="en-US" sz="3600" dirty="0" smtClean="0">
                  <a:ea typeface="ＭＳ Ｐゴシック" pitchFamily="34" charset="-128"/>
                </a:rPr>
                <a:t>Por qué hacer una evaluación</a:t>
              </a:r>
            </a:p>
            <a:p>
              <a:pPr marL="274320" lvl="1" indent="-457200">
                <a:lnSpc>
                  <a:spcPts val="2720"/>
                </a:lnSpc>
                <a:spcBef>
                  <a:spcPts val="1800"/>
                </a:spcBef>
                <a:buFont typeface="Arial"/>
                <a:buChar char="•"/>
                <a:defRPr/>
              </a:pPr>
              <a:r>
                <a:rPr lang="en-US" sz="3600" dirty="0" smtClean="0">
                  <a:ea typeface="ＭＳ Ｐゴシック" pitchFamily="34" charset="-128"/>
                </a:rPr>
                <a:t>Cómo hacer una evaluación</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Evaluación</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sp>
        <p:nvSpPr>
          <p:cNvPr id="14" name="Rectangle 13"/>
          <p:cNvSpPr/>
          <p:nvPr/>
        </p:nvSpPr>
        <p:spPr>
          <a:xfrm>
            <a:off x="628121" y="2224871"/>
            <a:ext cx="7887758" cy="3562514"/>
          </a:xfrm>
          <a:prstGeom prst="rect">
            <a:avLst/>
          </a:prstGeom>
        </p:spPr>
        <p:txBody>
          <a:bodyPr wrap="square">
            <a:spAutoFit/>
          </a:bodyPr>
          <a:lstStyle/>
          <a:p>
            <a:pPr algn="ctr">
              <a:lnSpc>
                <a:spcPts val="3000"/>
              </a:lnSpc>
            </a:pPr>
            <a:r>
              <a:rPr lang="en-US" sz="2800" dirty="0" smtClean="0">
                <a:cs typeface="Calibri"/>
              </a:rPr>
              <a:t>Una evaluación es una comparación de los impactos reales (del proyecto) contra los planes estratégicos acordados. Se consideran los objetivos originales, lo que fue logrado y cómo fue logrado. Puede ser </a:t>
            </a:r>
            <a:r>
              <a:rPr lang="en-US" sz="2800" b="1" i="1" dirty="0" smtClean="0">
                <a:cs typeface="Calibri"/>
              </a:rPr>
              <a:t>formativa</a:t>
            </a:r>
            <a:r>
              <a:rPr lang="en-US" sz="2800" dirty="0" smtClean="0">
                <a:cs typeface="Calibri"/>
              </a:rPr>
              <a:t>, que se realiza durante la vida del proyecto, con la intención de mejorar la estrategia o la manera en que funciona el proyecto. También puede ser </a:t>
            </a:r>
            <a:r>
              <a:rPr lang="en-US" sz="2800" b="1" i="1" dirty="0" smtClean="0">
                <a:cs typeface="Calibri"/>
              </a:rPr>
              <a:t>final</a:t>
            </a:r>
            <a:r>
              <a:rPr lang="en-US" sz="2800" dirty="0" smtClean="0">
                <a:cs typeface="Calibri"/>
              </a:rPr>
              <a:t>, cuando toma las enseñanzas de un proyecto anterior finalizado.</a:t>
            </a:r>
          </a:p>
        </p:txBody>
      </p:sp>
      <p:sp>
        <p:nvSpPr>
          <p:cNvPr id="8" name="TextBox 7"/>
          <p:cNvSpPr txBox="1"/>
          <p:nvPr/>
        </p:nvSpPr>
        <p:spPr>
          <a:xfrm>
            <a:off x="339753" y="1070615"/>
            <a:ext cx="8429103" cy="769441"/>
          </a:xfrm>
          <a:prstGeom prst="rect">
            <a:avLst/>
          </a:prstGeom>
          <a:noFill/>
        </p:spPr>
        <p:txBody>
          <a:bodyPr wrap="square" rtlCol="0" anchor="ctr">
            <a:spAutoFit/>
          </a:bodyPr>
          <a:lstStyle/>
          <a:p>
            <a:pPr algn="ctr"/>
            <a:r>
              <a:rPr lang="en-US" sz="4400" smtClean="0">
                <a:solidFill>
                  <a:schemeClr val="accent4"/>
                </a:solidFill>
                <a:latin typeface="Capitals"/>
                <a:ea typeface="Lucida Grande"/>
                <a:cs typeface="Capitals"/>
              </a:rPr>
              <a:t>Defina su propio éxito </a:t>
            </a:r>
            <a:endParaRPr lang="en-US" sz="4400">
              <a:solidFill>
                <a:schemeClr val="accent4"/>
              </a:solidFill>
              <a:latin typeface="Capitals"/>
              <a:cs typeface="Capital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cap="all" spc="100" dirty="0" smtClean="0">
                <a:solidFill>
                  <a:schemeClr val="bg1"/>
                </a:solidFill>
                <a:latin typeface="Berthold City Bold"/>
                <a:cs typeface="Berthold City Bold"/>
              </a:rPr>
              <a:t>Plan de acción para la comunidad- Modelo lógico </a:t>
            </a:r>
            <a:endParaRPr lang="en-US" sz="25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grpSp>
        <p:nvGrpSpPr>
          <p:cNvPr id="16" name="Group 15"/>
          <p:cNvGrpSpPr/>
          <p:nvPr/>
        </p:nvGrpSpPr>
        <p:grpSpPr>
          <a:xfrm>
            <a:off x="228600" y="881773"/>
            <a:ext cx="8485310" cy="5094456"/>
            <a:chOff x="228600" y="961771"/>
            <a:chExt cx="8485310" cy="4151003"/>
          </a:xfrm>
        </p:grpSpPr>
        <p:sp>
          <p:nvSpPr>
            <p:cNvPr id="8" name="Rounded Rectangle 7"/>
            <p:cNvSpPr/>
            <p:nvPr/>
          </p:nvSpPr>
          <p:spPr>
            <a:xfrm>
              <a:off x="228600" y="961771"/>
              <a:ext cx="1715656" cy="4151003"/>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182880" indent="-182880" algn="ctr">
                <a:lnSpc>
                  <a:spcPts val="1620"/>
                </a:lnSpc>
                <a:spcBef>
                  <a:spcPts val="1200"/>
                </a:spcBef>
              </a:pPr>
              <a:r>
                <a:rPr lang="en-US" sz="1200" b="1" cap="all" dirty="0" smtClean="0">
                  <a:solidFill>
                    <a:srgbClr val="FFFFFF"/>
                  </a:solidFill>
                  <a:latin typeface="ITC Franklin Gothic Std Dm Cd"/>
                  <a:cs typeface="ITC Franklin Gothic Std Dm Cd"/>
                </a:rPr>
                <a:t>Patrocinadores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Líderes de la comunidad</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Organizaciones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Asociaciones con otros</a:t>
              </a:r>
            </a:p>
          </p:txBody>
        </p:sp>
        <p:sp>
          <p:nvSpPr>
            <p:cNvPr id="9" name="Rounded Rectangle 8"/>
            <p:cNvSpPr/>
            <p:nvPr/>
          </p:nvSpPr>
          <p:spPr>
            <a:xfrm>
              <a:off x="2082190" y="961771"/>
              <a:ext cx="1554480" cy="4151003"/>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182880" indent="-182880" algn="ctr">
                <a:lnSpc>
                  <a:spcPts val="1620"/>
                </a:lnSpc>
                <a:spcBef>
                  <a:spcPts val="1200"/>
                </a:spcBef>
              </a:pPr>
              <a:r>
                <a:rPr lang="en-US" sz="1400" b="1" cap="all" dirty="0" smtClean="0">
                  <a:solidFill>
                    <a:srgbClr val="FFFFFF"/>
                  </a:solidFill>
                  <a:latin typeface="ITC Franklin Gothic Std Dm Cd"/>
                  <a:cs typeface="ITC Franklin Gothic Std Dm Cd"/>
                </a:rPr>
                <a:t>Estrategias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Preparación</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Promociones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Programas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Influencia en  la política</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Proyectos físicos</a:t>
              </a:r>
            </a:p>
            <a:p>
              <a:pPr marL="182880" lvl="2" indent="-182880">
                <a:lnSpc>
                  <a:spcPts val="1620"/>
                </a:lnSpc>
                <a:spcBef>
                  <a:spcPts val="1200"/>
                </a:spcBef>
                <a:buClr>
                  <a:schemeClr val="bg1"/>
                </a:buClr>
                <a:buFont typeface="Arial"/>
                <a:buChar char="•"/>
                <a:defRPr/>
              </a:pPr>
              <a:endParaRPr lang="en-US" sz="1600" dirty="0" smtClean="0">
                <a:solidFill>
                  <a:schemeClr val="bg1"/>
                </a:solidFill>
                <a:latin typeface="ITC Franklin Gothic Std Bk Cd"/>
                <a:cs typeface="ITC Franklin Gothic Std Bk Cd"/>
              </a:endParaRPr>
            </a:p>
            <a:p>
              <a:pPr marL="182880" lvl="2" indent="-182880">
                <a:lnSpc>
                  <a:spcPts val="1620"/>
                </a:lnSpc>
                <a:spcBef>
                  <a:spcPts val="1200"/>
                </a:spcBef>
                <a:buClr>
                  <a:schemeClr val="bg1"/>
                </a:buClr>
                <a:buFont typeface="Arial"/>
                <a:buChar char="•"/>
                <a:defRPr/>
              </a:pPr>
              <a:endParaRPr lang="en-US" sz="1600" dirty="0" smtClean="0">
                <a:solidFill>
                  <a:schemeClr val="bg1"/>
                </a:solidFill>
                <a:latin typeface="ITC Franklin Gothic Std Bk Cd"/>
                <a:cs typeface="ITC Franklin Gothic Std Bk Cd"/>
              </a:endParaRPr>
            </a:p>
          </p:txBody>
        </p:sp>
        <p:sp>
          <p:nvSpPr>
            <p:cNvPr id="11" name="Rounded Rectangle 10"/>
            <p:cNvSpPr/>
            <p:nvPr/>
          </p:nvSpPr>
          <p:spPr>
            <a:xfrm>
              <a:off x="3774604" y="961771"/>
              <a:ext cx="1554480" cy="4151003"/>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indent="-182880" algn="ctr">
                <a:lnSpc>
                  <a:spcPts val="1620"/>
                </a:lnSpc>
                <a:spcBef>
                  <a:spcPts val="1200"/>
                </a:spcBef>
              </a:pPr>
              <a:r>
                <a:rPr lang="en-US" sz="1600" b="1" cap="all" dirty="0" smtClean="0">
                  <a:solidFill>
                    <a:srgbClr val="FFFFFF"/>
                  </a:solidFill>
                  <a:latin typeface="ITC Franklin Gothic Std Dm Cd"/>
                  <a:cs typeface="ITC Franklin Gothic Std Dm Cd"/>
                </a:rPr>
                <a:t>Cambios a corto plazo </a:t>
              </a:r>
            </a:p>
            <a:p>
              <a:pPr marL="182880" lvl="2" indent="-182880">
                <a:lnSpc>
                  <a:spcPts val="1320"/>
                </a:lnSpc>
                <a:spcBef>
                  <a:spcPts val="1000"/>
                </a:spcBef>
                <a:buClr>
                  <a:schemeClr val="bg1"/>
                </a:buClr>
                <a:buFont typeface="Arial"/>
                <a:buChar char="•"/>
                <a:defRPr/>
              </a:pPr>
              <a:r>
                <a:rPr lang="en-US" sz="1400" dirty="0" smtClean="0">
                  <a:solidFill>
                    <a:schemeClr val="bg1"/>
                  </a:solidFill>
                  <a:latin typeface="ITC Franklin Gothic Std Bk Cd"/>
                  <a:cs typeface="ITC Franklin Gothic Std Bk Cd"/>
                </a:rPr>
                <a:t>Capacidad de las asociaciones de promover una vida activa</a:t>
              </a:r>
            </a:p>
            <a:p>
              <a:pPr marL="182880" lvl="2" indent="-182880">
                <a:lnSpc>
                  <a:spcPts val="1320"/>
                </a:lnSpc>
                <a:spcBef>
                  <a:spcPts val="1000"/>
                </a:spcBef>
                <a:buClr>
                  <a:schemeClr val="bg1"/>
                </a:buClr>
                <a:buFont typeface="Arial"/>
                <a:buChar char="•"/>
                <a:defRPr/>
              </a:pPr>
              <a:r>
                <a:rPr lang="en-US" sz="1400" dirty="0" smtClean="0">
                  <a:solidFill>
                    <a:schemeClr val="bg1"/>
                  </a:solidFill>
                  <a:latin typeface="ITC Franklin Gothic Std Bk Cd"/>
                  <a:cs typeface="ITC Franklin Gothic Std Bk Cd"/>
                </a:rPr>
                <a:t>Concientización de los beneficios para la salud de una actividad rutinaria</a:t>
              </a:r>
            </a:p>
            <a:p>
              <a:pPr marL="182880" lvl="2" indent="-182880">
                <a:lnSpc>
                  <a:spcPts val="1320"/>
                </a:lnSpc>
                <a:spcBef>
                  <a:spcPts val="1000"/>
                </a:spcBef>
                <a:buClr>
                  <a:schemeClr val="bg1"/>
                </a:buClr>
                <a:buFont typeface="Arial"/>
                <a:buChar char="•"/>
                <a:defRPr/>
              </a:pPr>
              <a:r>
                <a:rPr lang="en-US" sz="1400" dirty="0" smtClean="0">
                  <a:solidFill>
                    <a:schemeClr val="bg1"/>
                  </a:solidFill>
                  <a:latin typeface="ITC Franklin Gothic Std Bk Cd"/>
                  <a:cs typeface="ITC Franklin Gothic Std Bk Cd"/>
                </a:rPr>
                <a:t>Apoyo social de familia/pares</a:t>
              </a:r>
            </a:p>
            <a:p>
              <a:pPr marL="182880" lvl="2" indent="-182880">
                <a:lnSpc>
                  <a:spcPts val="1320"/>
                </a:lnSpc>
                <a:spcBef>
                  <a:spcPts val="1000"/>
                </a:spcBef>
                <a:buClr>
                  <a:schemeClr val="bg1"/>
                </a:buClr>
                <a:buFont typeface="Arial"/>
                <a:buChar char="•"/>
                <a:defRPr/>
              </a:pPr>
              <a:r>
                <a:rPr lang="en-US" sz="1400" dirty="0" smtClean="0">
                  <a:solidFill>
                    <a:schemeClr val="bg1"/>
                  </a:solidFill>
                  <a:latin typeface="ITC Franklin Gothic Std Bk Cd"/>
                  <a:cs typeface="ITC Franklin Gothic Std Bk Cd"/>
                </a:rPr>
                <a:t>Cambios en las políticas</a:t>
              </a:r>
            </a:p>
            <a:p>
              <a:pPr marL="182880" lvl="2" indent="-182880">
                <a:lnSpc>
                  <a:spcPts val="1320"/>
                </a:lnSpc>
                <a:spcBef>
                  <a:spcPts val="1000"/>
                </a:spcBef>
                <a:buClr>
                  <a:schemeClr val="bg1"/>
                </a:buClr>
                <a:buFont typeface="Arial"/>
                <a:buChar char="•"/>
                <a:defRPr/>
              </a:pPr>
              <a:r>
                <a:rPr lang="en-US" sz="1400" dirty="0" smtClean="0">
                  <a:solidFill>
                    <a:schemeClr val="bg1"/>
                  </a:solidFill>
                  <a:latin typeface="ITC Franklin Gothic Std Bk Cd"/>
                  <a:cs typeface="ITC Franklin Gothic Std Bk Cd"/>
                </a:rPr>
                <a:t>Cobertura de los medios</a:t>
              </a:r>
            </a:p>
            <a:p>
              <a:pPr marL="182880" lvl="2" indent="-182880">
                <a:lnSpc>
                  <a:spcPts val="1320"/>
                </a:lnSpc>
                <a:spcBef>
                  <a:spcPts val="1000"/>
                </a:spcBef>
                <a:buClr>
                  <a:schemeClr val="bg1"/>
                </a:buClr>
                <a:buFont typeface="Arial"/>
                <a:buChar char="•"/>
                <a:defRPr/>
              </a:pPr>
              <a:r>
                <a:rPr lang="en-US" sz="1400" dirty="0" smtClean="0">
                  <a:solidFill>
                    <a:schemeClr val="bg1"/>
                  </a:solidFill>
                  <a:latin typeface="ITC Franklin Gothic Std Bk Cd"/>
                  <a:cs typeface="ITC Franklin Gothic Std Bk Cd"/>
                </a:rPr>
                <a:t>Movilización de la comunidad</a:t>
              </a:r>
            </a:p>
          </p:txBody>
        </p:sp>
        <p:sp>
          <p:nvSpPr>
            <p:cNvPr id="15" name="Rounded Rectangle 14"/>
            <p:cNvSpPr/>
            <p:nvPr/>
          </p:nvSpPr>
          <p:spPr>
            <a:xfrm>
              <a:off x="5467017" y="961771"/>
              <a:ext cx="1554480" cy="4151003"/>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indent="-182880" algn="ctr">
                <a:lnSpc>
                  <a:spcPts val="1620"/>
                </a:lnSpc>
                <a:spcBef>
                  <a:spcPts val="1200"/>
                </a:spcBef>
              </a:pPr>
              <a:r>
                <a:rPr lang="en-US" sz="1400" b="1" cap="all" dirty="0" smtClean="0">
                  <a:solidFill>
                    <a:srgbClr val="FFFFFF"/>
                  </a:solidFill>
                  <a:latin typeface="ITC Franklin Gothic Std Dm Cd"/>
                  <a:cs typeface="ITC Franklin Gothic Std Dm Cd"/>
                </a:rPr>
                <a:t>Cambios intermedios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Integrar oportunidades para una vida activa.</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ITC Franklin Gothic Std Bk Cd"/>
                  <a:cs typeface="ITC Franklin Gothic Std Bk Cd"/>
                </a:rPr>
                <a:t>Entorno de la comunidad</a:t>
              </a:r>
            </a:p>
          </p:txBody>
        </p:sp>
        <p:sp>
          <p:nvSpPr>
            <p:cNvPr id="19" name="Rounded Rectangle 18"/>
            <p:cNvSpPr/>
            <p:nvPr/>
          </p:nvSpPr>
          <p:spPr>
            <a:xfrm>
              <a:off x="7159430" y="961771"/>
              <a:ext cx="1554480" cy="4151003"/>
            </a:xfrm>
            <a:prstGeom prst="roundRect">
              <a:avLst>
                <a:gd name="adj" fmla="val 4755"/>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ctr">
                <a:lnSpc>
                  <a:spcPts val="1620"/>
                </a:lnSpc>
                <a:spcBef>
                  <a:spcPts val="1200"/>
                </a:spcBef>
              </a:pPr>
              <a:r>
                <a:rPr lang="en-US" sz="1400" b="1" cap="all" dirty="0" smtClean="0">
                  <a:solidFill>
                    <a:srgbClr val="FFFFFF"/>
                  </a:solidFill>
                  <a:latin typeface="ITC Franklin Gothic Std Dm Cd"/>
                  <a:cs typeface="ITC Franklin Gothic Std Dm Cd"/>
                </a:rPr>
                <a:t>Cambios en la salud y en el estilo de vida</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Actividad física</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Obesidad</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Diabetes</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Hipertensión</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Enfermedad cardíacas</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Accidente cerebrovascular</a:t>
              </a:r>
            </a:p>
            <a:p>
              <a:pPr marL="182880" lvl="2" indent="-182880">
                <a:lnSpc>
                  <a:spcPts val="1620"/>
                </a:lnSpc>
                <a:spcBef>
                  <a:spcPts val="1200"/>
                </a:spcBef>
                <a:buClr>
                  <a:schemeClr val="bg1"/>
                </a:buClr>
                <a:buFont typeface="Arial"/>
                <a:buChar char="•"/>
                <a:defRPr/>
              </a:pPr>
              <a:r>
                <a:rPr lang="en-US" sz="1500" dirty="0" smtClean="0">
                  <a:solidFill>
                    <a:schemeClr val="bg1"/>
                  </a:solidFill>
                  <a:latin typeface="ITC Franklin Gothic Std Bk Cd"/>
                  <a:cs typeface="ITC Franklin Gothic Std Bk Cd"/>
                </a:rPr>
                <a:t>Cáncer</a:t>
              </a:r>
            </a:p>
          </p:txBody>
        </p:sp>
        <p:sp>
          <p:nvSpPr>
            <p:cNvPr id="21" name="Right Arrow 20"/>
            <p:cNvSpPr>
              <a:spLocks/>
            </p:cNvSpPr>
            <p:nvPr/>
          </p:nvSpPr>
          <p:spPr>
            <a:xfrm>
              <a:off x="1898580" y="1119203"/>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
          <p:nvSpPr>
            <p:cNvPr id="24" name="Right Arrow 23"/>
            <p:cNvSpPr>
              <a:spLocks/>
            </p:cNvSpPr>
            <p:nvPr/>
          </p:nvSpPr>
          <p:spPr>
            <a:xfrm>
              <a:off x="3595988" y="1119203"/>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
          <p:nvSpPr>
            <p:cNvPr id="25" name="Right Arrow 24"/>
            <p:cNvSpPr>
              <a:spLocks/>
            </p:cNvSpPr>
            <p:nvPr/>
          </p:nvSpPr>
          <p:spPr>
            <a:xfrm>
              <a:off x="5293396" y="1119203"/>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
          <p:nvSpPr>
            <p:cNvPr id="26" name="Right Arrow 25"/>
            <p:cNvSpPr>
              <a:spLocks/>
            </p:cNvSpPr>
            <p:nvPr/>
          </p:nvSpPr>
          <p:spPr>
            <a:xfrm>
              <a:off x="6990804" y="1119203"/>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Dm Cd"/>
                <a:cs typeface="ITC Franklin Gothic Std Dm Cd"/>
              </a:rPr>
              <a:t>Fuente:</a:t>
            </a:r>
            <a:r>
              <a:rPr lang="en-US" dirty="0" smtClean="0">
                <a:latin typeface="ITC Franklin Gothic Std Bk Cd"/>
                <a:cs typeface="ITC Franklin Gothic Std Bk Cd"/>
              </a:rPr>
              <a:t> Centers for Disease Control and Prevention</a:t>
            </a:r>
            <a:endParaRPr lang="en-US" dirty="0">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Resultado y medidas</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grpSp>
        <p:nvGrpSpPr>
          <p:cNvPr id="2" name="Group 8"/>
          <p:cNvGrpSpPr/>
          <p:nvPr/>
        </p:nvGrpSpPr>
        <p:grpSpPr>
          <a:xfrm>
            <a:off x="5216111" y="885306"/>
            <a:ext cx="3429000" cy="5087389"/>
            <a:chOff x="5216111" y="885305"/>
            <a:chExt cx="3429000" cy="5087389"/>
          </a:xfrm>
        </p:grpSpPr>
        <p:pic>
          <p:nvPicPr>
            <p:cNvPr id="16" name="Content Placeholder 4"/>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5216111" y="3657599"/>
              <a:ext cx="3429000" cy="2315095"/>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4">
              <a:lum/>
              <a:extLst>
                <a:ext uri="{28A0092B-C50C-407E-A947-70E740481C1C}">
                  <a14:useLocalDpi xmlns:a14="http://schemas.microsoft.com/office/drawing/2010/main" val="0"/>
                </a:ext>
              </a:extLst>
            </a:blip>
            <a:stretch>
              <a:fillRect/>
            </a:stretch>
          </p:blipFill>
          <p:spPr bwMode="auto">
            <a:xfrm>
              <a:off x="5216111" y="885305"/>
              <a:ext cx="3429000" cy="2572789"/>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498889" y="1566952"/>
            <a:ext cx="4528778" cy="3724097"/>
          </a:xfrm>
          <a:prstGeom prst="rect">
            <a:avLst/>
          </a:prstGeom>
        </p:spPr>
        <p:txBody>
          <a:bodyPr wrap="square">
            <a:spAutoFit/>
          </a:bodyPr>
          <a:lstStyle/>
          <a:p>
            <a:pPr marL="274320" indent="-274320">
              <a:lnSpc>
                <a:spcPts val="2200"/>
              </a:lnSpc>
              <a:spcBef>
                <a:spcPts val="1200"/>
              </a:spcBef>
              <a:buFont typeface="+mj-lt"/>
              <a:buAutoNum type="arabicPeriod"/>
              <a:defRPr/>
            </a:pPr>
            <a:r>
              <a:rPr lang="en-US" dirty="0" smtClean="0"/>
              <a:t>Aumento y fortalecimiento de las redes sociales entre residentes (y organizaciones)</a:t>
            </a:r>
          </a:p>
          <a:p>
            <a:pPr marL="274320" indent="-274320">
              <a:lnSpc>
                <a:spcPts val="2200"/>
              </a:lnSpc>
              <a:spcBef>
                <a:spcPts val="1200"/>
              </a:spcBef>
              <a:buFont typeface="+mj-lt"/>
              <a:buAutoNum type="arabicPeriod"/>
              <a:defRPr/>
            </a:pPr>
            <a:r>
              <a:rPr lang="en-US" dirty="0" smtClean="0"/>
              <a:t>Más asociaciones y oportunidades para la participación creativa y significativa de los residentes (y las organizaciones) para mejorar su comunidad</a:t>
            </a:r>
          </a:p>
          <a:p>
            <a:pPr marL="274320" indent="-274320">
              <a:lnSpc>
                <a:spcPts val="2200"/>
              </a:lnSpc>
              <a:spcBef>
                <a:spcPts val="1200"/>
              </a:spcBef>
              <a:buFont typeface="+mj-lt"/>
              <a:buAutoNum type="arabicPeriod"/>
              <a:defRPr/>
            </a:pPr>
            <a:r>
              <a:rPr lang="en-US" dirty="0" smtClean="0"/>
              <a:t>Aumento del capital social y el liderazgo entre quienes toman las decisiones y el personal de los departamentos en temas relacionados a la mejora de los entornos desarrollados para mejorar la salud pública en general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Dm Cd"/>
                <a:cs typeface="ITC Franklin Gothic Std Dm Cd"/>
              </a:rPr>
              <a:t>Fuente:</a:t>
            </a:r>
            <a:r>
              <a:rPr lang="en-US" dirty="0" smtClean="0">
                <a:latin typeface="ITC Franklin Gothic Std Bk Cd"/>
                <a:cs typeface="ITC Franklin Gothic Std Bk Cd"/>
              </a:rPr>
              <a:t> Centers for Disease Control and Prevention</a:t>
            </a:r>
            <a:endParaRPr lang="en-US" dirty="0">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Resultado y medidas</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
        <p:nvSpPr>
          <p:cNvPr id="18" name="Rectangle 17"/>
          <p:cNvSpPr/>
          <p:nvPr/>
        </p:nvSpPr>
        <p:spPr>
          <a:xfrm>
            <a:off x="433331" y="792478"/>
            <a:ext cx="8277339" cy="3170099"/>
          </a:xfrm>
          <a:prstGeom prst="rect">
            <a:avLst/>
          </a:prstGeom>
        </p:spPr>
        <p:txBody>
          <a:bodyPr wrap="square">
            <a:spAutoFit/>
          </a:bodyPr>
          <a:lstStyle/>
          <a:p>
            <a:pPr marL="274320" indent="-274320">
              <a:lnSpc>
                <a:spcPts val="2380"/>
              </a:lnSpc>
              <a:spcBef>
                <a:spcPts val="600"/>
              </a:spcBef>
              <a:buFont typeface="+mj-lt"/>
              <a:buAutoNum type="arabicPeriod" startAt="4"/>
              <a:defRPr/>
            </a:pPr>
            <a:r>
              <a:rPr lang="en-US" sz="2000" dirty="0" smtClean="0"/>
              <a:t>Aumento en la capacidad de los residentes y la juventud de la comunidad para comprometerse en los esfuerzos de cambios de políticas</a:t>
            </a:r>
          </a:p>
          <a:p>
            <a:pPr marL="548640" lvl="1" indent="-274320">
              <a:lnSpc>
                <a:spcPts val="2380"/>
              </a:lnSpc>
              <a:spcBef>
                <a:spcPts val="600"/>
              </a:spcBef>
              <a:buFont typeface="Arial"/>
              <a:buChar char="•"/>
              <a:defRPr/>
            </a:pPr>
            <a:r>
              <a:rPr lang="en-US" sz="2000" dirty="0" smtClean="0"/>
              <a:t>Datos cualitativos
Evaluación previa y posterior al entrenamiento de PDTDE</a:t>
            </a:r>
            <a:r>
              <a:rPr lang="en-US" sz="2000" smtClean="0">
                <a:solidFill>
                  <a:srgbClr val="000000"/>
                </a:solidFill>
                <a:latin typeface="Lucida Grande"/>
                <a:ea typeface="Lucida Grande"/>
                <a:cs typeface="Lucida Grande"/>
              </a:rPr>
              <a:t> </a:t>
            </a:r>
            <a:r>
              <a:rPr lang="en-US" sz="2000" dirty="0" smtClean="0"/>
              <a:t> </a:t>
            </a:r>
          </a:p>
          <a:p>
            <a:pPr marL="274320" indent="-274320">
              <a:lnSpc>
                <a:spcPts val="2380"/>
              </a:lnSpc>
              <a:spcBef>
                <a:spcPts val="600"/>
              </a:spcBef>
              <a:buFont typeface="+mj-lt"/>
              <a:buAutoNum type="arabicPeriod" startAt="4"/>
              <a:defRPr/>
            </a:pPr>
            <a:r>
              <a:rPr lang="es-ES" sz="2000" dirty="0" smtClean="0"/>
              <a:t>Entorno físico más seguro y mejorado (entorno desarrollado) en el sitio incluyendo iluminación y mejora de las características del diseño físico en los sitios.</a:t>
            </a:r>
            <a:endParaRPr lang="en-US" sz="2000" dirty="0" smtClean="0"/>
          </a:p>
          <a:p>
            <a:pPr marL="548640" lvl="1" indent="-274320">
              <a:lnSpc>
                <a:spcPts val="2380"/>
              </a:lnSpc>
              <a:spcBef>
                <a:spcPts val="600"/>
              </a:spcBef>
              <a:buFont typeface="Arial"/>
              <a:buChar char="•"/>
              <a:defRPr/>
            </a:pPr>
            <a:r>
              <a:rPr lang="en-US" sz="2000" dirty="0" smtClean="0"/>
              <a:t>Rastrear los cambios hechos en el entorno físico de 6 sitios (comparación con la evaluación inicial)</a:t>
            </a:r>
          </a:p>
        </p:txBody>
      </p:sp>
      <p:grpSp>
        <p:nvGrpSpPr>
          <p:cNvPr id="23" name="Group 22"/>
          <p:cNvGrpSpPr/>
          <p:nvPr/>
        </p:nvGrpSpPr>
        <p:grpSpPr>
          <a:xfrm>
            <a:off x="1982791" y="4242810"/>
            <a:ext cx="4883289" cy="1828800"/>
            <a:chOff x="1982791" y="4242810"/>
            <a:chExt cx="4883289" cy="1828800"/>
          </a:xfrm>
        </p:grpSpPr>
        <p:pic>
          <p:nvPicPr>
            <p:cNvPr id="11" name="Picture 9" descr="IMG_1891"/>
            <p:cNvPicPr>
              <a:picLocks noChangeAspect="1" noChangeArrowheads="1"/>
            </p:cNvPicPr>
            <p:nvPr/>
          </p:nvPicPr>
          <p:blipFill>
            <a:blip r:embed="rId3">
              <a:lum/>
              <a:extLst>
                <a:ext uri="{28A0092B-C50C-407E-A947-70E740481C1C}">
                  <a14:useLocalDpi xmlns:a14="http://schemas.microsoft.com/office/drawing/2010/main" val="0"/>
                </a:ext>
              </a:extLst>
            </a:blip>
            <a:srcRect l="786" t="19566" r="877"/>
            <a:stretch>
              <a:fillRect/>
            </a:stretch>
          </p:blipFill>
          <p:spPr bwMode="auto">
            <a:xfrm>
              <a:off x="1982791" y="4242810"/>
              <a:ext cx="1675288" cy="18288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4" name="Picture 11" descr="C:\Users\drichardson\Desktop\CV Utility Box Program Workshop Photos\Final Products\P5260209.JPG"/>
            <p:cNvPicPr>
              <a:picLocks noChangeAspect="1" noChangeArrowheads="1"/>
            </p:cNvPicPr>
            <p:nvPr/>
          </p:nvPicPr>
          <p:blipFill>
            <a:blip r:embed="rId4">
              <a:lum/>
              <a:extLst>
                <a:ext uri="{28A0092B-C50C-407E-A947-70E740481C1C}">
                  <a14:useLocalDpi xmlns:a14="http://schemas.microsoft.com/office/drawing/2010/main" val="0"/>
                </a:ext>
              </a:extLst>
            </a:blip>
            <a:srcRect l="7343" t="6037" r="17381"/>
            <a:stretch>
              <a:fillRect/>
            </a:stretch>
          </p:blipFill>
          <p:spPr bwMode="auto">
            <a:xfrm>
              <a:off x="5850467" y="4242810"/>
              <a:ext cx="1015613" cy="18288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5" name="Picture 12" descr="C:\Users\drichardson\Desktop\CV Utility Box Program Workshop Photos\Art Installation - May 7th\Paintday1 118.JPG"/>
            <p:cNvPicPr>
              <a:picLocks noChangeAspect="1" noChangeArrowheads="1"/>
            </p:cNvPicPr>
            <p:nvPr/>
          </p:nvPicPr>
          <p:blipFill>
            <a:blip r:embed="rId5">
              <a:lum/>
              <a:extLst>
                <a:ext uri="{28A0092B-C50C-407E-A947-70E740481C1C}">
                  <a14:useLocalDpi xmlns:a14="http://schemas.microsoft.com/office/drawing/2010/main" val="0"/>
                </a:ext>
              </a:extLst>
            </a:blip>
            <a:srcRect t="28988" b="11342"/>
            <a:stretch>
              <a:fillRect/>
            </a:stretch>
          </p:blipFill>
          <p:spPr bwMode="auto">
            <a:xfrm>
              <a:off x="3892149" y="4242810"/>
              <a:ext cx="1724249" cy="18288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B7C4238325EA43B07578DA4470384A" ma:contentTypeVersion="0" ma:contentTypeDescription="Create a new document." ma:contentTypeScope="" ma:versionID="c1393ddc577510d3206801eff89ded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25DB7-AA9A-4F24-80AD-DFB2200AF60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2CF050D-69C2-43B7-A172-A9832258F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1D552E3-D6C0-4A0B-AB29-B87406AFCE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10206</TotalTime>
  <Words>1799</Words>
  <Application>Microsoft Office PowerPoint</Application>
  <PresentationFormat>On-screen Show (4:3)</PresentationFormat>
  <Paragraphs>304</Paragraphs>
  <Slides>45</Slides>
  <Notes>38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Sho</cp:lastModifiedBy>
  <cp:revision>239</cp:revision>
  <dcterms:created xsi:type="dcterms:W3CDTF">2012-07-04T03:27:23Z</dcterms:created>
  <dcterms:modified xsi:type="dcterms:W3CDTF">2013-09-03T22:43:49Z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0x010100DFB7C4238325EA43B07578DA4470384A</vt:lpwstr>
  </property>
</Properties>
</file>