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316" r:id="rId7"/>
    <p:sldId id="317" r:id="rId8"/>
    <p:sldId id="318" r:id="rId9"/>
    <p:sldId id="319" r:id="rId10"/>
    <p:sldId id="320" r:id="rId11"/>
    <p:sldId id="322" r:id="rId12"/>
    <p:sldId id="321" r:id="rId13"/>
    <p:sldId id="323" r:id="rId14"/>
    <p:sldId id="324" r:id="rId15"/>
    <p:sldId id="325" r:id="rId16"/>
    <p:sldId id="326" r:id="rId17"/>
    <p:sldId id="327" r:id="rId18"/>
    <p:sldId id="315" r:id="rId19"/>
    <p:sldId id="328" r:id="rId20"/>
    <p:sldId id="329" r:id="rId21"/>
    <p:sldId id="33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4A"/>
    <a:srgbClr val="600D13"/>
    <a:srgbClr val="CD0920"/>
    <a:srgbClr val="73B632"/>
    <a:srgbClr val="791344"/>
    <a:srgbClr val="C0587C"/>
    <a:srgbClr val="FCE78C"/>
    <a:srgbClr val="DEAB43"/>
    <a:srgbClr val="441A66"/>
    <a:srgbClr val="181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6320" autoAdjust="0"/>
    <p:restoredTop sz="94660"/>
  </p:normalViewPr>
  <p:slideViewPr>
    <p:cSldViewPr snapToGrid="0">
      <p:cViewPr>
        <p:scale>
          <a:sx n="100" d="100"/>
          <a:sy n="100" d="100"/>
        </p:scale>
        <p:origin x="-1944" y="-432"/>
      </p:cViewPr>
      <p:guideLst>
        <p:guide orient="horz" pos="2987"/>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119BE-0716-C849-9F65-1ADB66E7AC40}"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E9BC6-6C89-8840-A42F-73EABB53CC6A}" type="slidenum">
              <a:rPr lang="en-US" smtClean="0"/>
              <a:pPr/>
              <a:t>‹#›</a:t>
            </a:fld>
            <a:endParaRPr lang="en-US"/>
          </a:p>
        </p:txBody>
      </p:sp>
    </p:spTree>
    <p:extLst>
      <p:ext uri="{BB962C8B-B14F-4D97-AF65-F5344CB8AC3E}">
        <p14:creationId xmlns:p14="http://schemas.microsoft.com/office/powerpoint/2010/main" val="930809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7EE9BC6-6C89-8840-A42F-73EABB53CC6A}"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Point of slide: There are two major ways that Social Capital happens through Bonding that happens naturally based on our likes and dislikes, commonalities and through Bridging where we don’t have as much in common but you can take extra time and create a broader group that tends to be more issue specific. You need both to be the most successful. </a:t>
            </a:r>
          </a:p>
          <a:p>
            <a:endParaRPr lang="en-US" dirty="0"/>
          </a:p>
        </p:txBody>
      </p:sp>
      <p:sp>
        <p:nvSpPr>
          <p:cNvPr id="4" name="Slide Number Placeholder 3"/>
          <p:cNvSpPr>
            <a:spLocks noGrp="1"/>
          </p:cNvSpPr>
          <p:nvPr>
            <p:ph type="sldNum" sz="quarter" idx="10"/>
          </p:nvPr>
        </p:nvSpPr>
        <p:spPr/>
        <p:txBody>
          <a:bodyPr/>
          <a:lstStyle/>
          <a:p>
            <a:fld id="{37EE9BC6-6C89-8840-A42F-73EABB53CC6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Point of this slide: Fundamentally, community building concerns strengthening the capacity of neighborhood residents, associations, and organizations to work, individually and collectively to foster and sustain positive neighborhood change. </a:t>
            </a:r>
          </a:p>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37EE9BC6-6C89-8840-A42F-73EABB53CC6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Point of slide: To identify the leadership roles involved in community building. Starting with the community builder that helps create the initial bonding and connections, the community leader takes on more responsibility and is charged with representing the community needs before their own and assuring they have agreement from the community to take action on the things that matter to them. Finally, there is the community organizer a role that is more about resources and links to other organizations and associations to move projects forward. This person can either be from the community or be from outside the community to help support the leaders and builders of the community. </a:t>
            </a:r>
          </a:p>
        </p:txBody>
      </p:sp>
      <p:sp>
        <p:nvSpPr>
          <p:cNvPr id="4" name="Slide Number Placeholder 3"/>
          <p:cNvSpPr>
            <a:spLocks noGrp="1"/>
          </p:cNvSpPr>
          <p:nvPr>
            <p:ph type="sldNum" sz="quarter" idx="10"/>
          </p:nvPr>
        </p:nvSpPr>
        <p:spPr/>
        <p:txBody>
          <a:bodyPr/>
          <a:lstStyle/>
          <a:p>
            <a:fld id="{37EE9BC6-6C89-8840-A42F-73EABB53CC6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Point of Slide: Share a story where you can see community building principles in a real life example</a:t>
            </a:r>
          </a:p>
          <a:p>
            <a:r>
              <a:rPr lang="en-US" dirty="0" smtClean="0">
                <a:ea typeface="ＭＳ Ｐゴシック" pitchFamily="34" charset="-128"/>
              </a:rPr>
              <a:t>Images: OTSP and community pictures</a:t>
            </a:r>
          </a:p>
          <a:p>
            <a:endParaRPr lang="en-US" dirty="0"/>
          </a:p>
        </p:txBody>
      </p:sp>
      <p:sp>
        <p:nvSpPr>
          <p:cNvPr id="4" name="Slide Number Placeholder 3"/>
          <p:cNvSpPr>
            <a:spLocks noGrp="1"/>
          </p:cNvSpPr>
          <p:nvPr>
            <p:ph type="sldNum" sz="quarter" idx="10"/>
          </p:nvPr>
        </p:nvSpPr>
        <p:spPr/>
        <p:txBody>
          <a:bodyPr/>
          <a:lstStyle/>
          <a:p>
            <a:fld id="{37EE9BC6-6C89-8840-A42F-73EABB53CC6A}"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34" charset="-128"/>
              </a:rPr>
              <a:t>Point of Slide: Review these characteristics to be able to understand the importance of these factors in successful community building change</a:t>
            </a:r>
          </a:p>
        </p:txBody>
      </p:sp>
      <p:sp>
        <p:nvSpPr>
          <p:cNvPr id="4" name="Slide Number Placeholder 3"/>
          <p:cNvSpPr>
            <a:spLocks noGrp="1"/>
          </p:cNvSpPr>
          <p:nvPr>
            <p:ph type="sldNum" sz="quarter" idx="10"/>
          </p:nvPr>
        </p:nvSpPr>
        <p:spPr/>
        <p:txBody>
          <a:bodyPr/>
          <a:lstStyle/>
          <a:p>
            <a:fld id="{37EE9BC6-6C89-8840-A42F-73EABB53CC6A}"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Point of Bingo Activity: To assure that the participants can have a different way to relate to the characteristics by seeing real examples in the other participants and realizing that it takes action in each of these categories and the more characteristics you poses in each category the more likely you are to be successful in your efforts. </a:t>
            </a:r>
          </a:p>
          <a:p>
            <a:endParaRPr lang="en-US" dirty="0"/>
          </a:p>
        </p:txBody>
      </p:sp>
      <p:sp>
        <p:nvSpPr>
          <p:cNvPr id="4" name="Slide Number Placeholder 3"/>
          <p:cNvSpPr>
            <a:spLocks noGrp="1"/>
          </p:cNvSpPr>
          <p:nvPr>
            <p:ph type="sldNum" sz="quarter" idx="10"/>
          </p:nvPr>
        </p:nvSpPr>
        <p:spPr/>
        <p:txBody>
          <a:bodyPr/>
          <a:lstStyle/>
          <a:p>
            <a:fld id="{37EE9BC6-6C89-8840-A42F-73EABB53CC6A}"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Point of the Video: To have participants reflect that this is something that is very attainable and that other communities have already been successful so they can be inspired and get ideas on how to improve their communities. </a:t>
            </a:r>
          </a:p>
          <a:p>
            <a:endParaRPr lang="en-US" dirty="0"/>
          </a:p>
        </p:txBody>
      </p:sp>
      <p:sp>
        <p:nvSpPr>
          <p:cNvPr id="4" name="Slide Number Placeholder 3"/>
          <p:cNvSpPr>
            <a:spLocks noGrp="1"/>
          </p:cNvSpPr>
          <p:nvPr>
            <p:ph type="sldNum" sz="quarter" idx="10"/>
          </p:nvPr>
        </p:nvSpPr>
        <p:spPr/>
        <p:txBody>
          <a:bodyPr/>
          <a:lstStyle/>
          <a:p>
            <a:fld id="{37EE9BC6-6C89-8840-A42F-73EABB53CC6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82064-3D7D-3646-AEB0-A17E0948521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82064-3D7D-3646-AEB0-A17E0948521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82064-3D7D-3646-AEB0-A17E0948521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82064-3D7D-3646-AEB0-A17E0948521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82064-3D7D-3646-AEB0-A17E09485217}"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82064-3D7D-3646-AEB0-A17E09485217}"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82064-3D7D-3646-AEB0-A17E09485217}" type="datetimeFigureOut">
              <a:rPr lang="en-US" smtClean="0"/>
              <a:pPr/>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82064-3D7D-3646-AEB0-A17E09485217}" type="datetimeFigureOut">
              <a:rPr lang="en-US" smtClean="0"/>
              <a:pPr/>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82064-3D7D-3646-AEB0-A17E09485217}" type="datetimeFigureOut">
              <a:rPr lang="en-US" smtClean="0"/>
              <a:pPr/>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2064-3D7D-3646-AEB0-A17E09485217}"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2064-3D7D-3646-AEB0-A17E09485217}"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49889-B649-0E4E-B1FA-D10D0E68AB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82064-3D7D-3646-AEB0-A17E09485217}" type="datetimeFigureOut">
              <a:rPr lang="en-US" smtClean="0"/>
              <a:pPr/>
              <a:t>9/3/2013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49889-B649-0E4E-B1FA-D10D0E68AB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HHSA-OSI\LWSD Logo\Partners\HHSA\Pair\LWSD_PARTNER_PAIR_HHS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993" y="4894165"/>
            <a:ext cx="2894965" cy="1200150"/>
          </a:xfrm>
          <a:prstGeom prst="rect">
            <a:avLst/>
          </a:prstGeom>
          <a:noFill/>
          <a:ln>
            <a:noFill/>
          </a:ln>
        </p:spPr>
      </p:pic>
      <p:pic>
        <p:nvPicPr>
          <p:cNvPr id="11" name="Picture 10" descr="RLA_Logo.jpg"/>
          <p:cNvPicPr>
            <a:picLocks noChangeAspect="1"/>
          </p:cNvPicPr>
          <p:nvPr/>
        </p:nvPicPr>
        <p:blipFill>
          <a:blip r:embed="rId3"/>
          <a:stretch>
            <a:fillRect/>
          </a:stretch>
        </p:blipFill>
        <p:spPr>
          <a:xfrm>
            <a:off x="1258410" y="787401"/>
            <a:ext cx="6627180" cy="2032004"/>
          </a:xfrm>
          <a:prstGeom prst="rect">
            <a:avLst/>
          </a:prstGeom>
        </p:spPr>
      </p:pic>
      <p:sp>
        <p:nvSpPr>
          <p:cNvPr id="10" name="Rounded Rectangle 9"/>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a:xfrm>
            <a:off x="8531352" y="6254496"/>
            <a:ext cx="301752" cy="301752"/>
          </a:xfrm>
        </p:spPr>
        <p:txBody>
          <a:bodyPr/>
          <a:lstStyle/>
          <a:p>
            <a:pPr algn="ctr"/>
            <a:r>
              <a:rPr lang="en-US" sz="1125" dirty="0">
                <a:solidFill>
                  <a:schemeClr val="tx1"/>
                </a:solidFill>
                <a:latin typeface="Capitals"/>
                <a:cs typeface="Capitals"/>
              </a:rPr>
              <a:t>1</a:t>
            </a:r>
          </a:p>
        </p:txBody>
      </p:sp>
      <p:grpSp>
        <p:nvGrpSpPr>
          <p:cNvPr id="9" name="Group 8"/>
          <p:cNvGrpSpPr/>
          <p:nvPr/>
        </p:nvGrpSpPr>
        <p:grpSpPr>
          <a:xfrm>
            <a:off x="943674" y="2581708"/>
            <a:ext cx="7256653" cy="3344956"/>
            <a:chOff x="577649" y="2581708"/>
            <a:chExt cx="7256653" cy="3344956"/>
          </a:xfrm>
        </p:grpSpPr>
        <p:sp>
          <p:nvSpPr>
            <p:cNvPr id="14" name="TextBox 13"/>
            <p:cNvSpPr txBox="1"/>
            <p:nvPr/>
          </p:nvSpPr>
          <p:spPr>
            <a:xfrm>
              <a:off x="3739250" y="2581708"/>
              <a:ext cx="4095052" cy="2912532"/>
            </a:xfrm>
            <a:prstGeom prst="rect">
              <a:avLst/>
            </a:prstGeom>
            <a:noFill/>
          </p:spPr>
          <p:txBody>
            <a:bodyPr wrap="none" rtlCol="0" anchor="ctr">
              <a:noAutofit/>
            </a:bodyPr>
            <a:lstStyle/>
            <a:p>
              <a:pPr algn="ctr"/>
              <a:r>
                <a:rPr lang="en-US" sz="2800" spc="600" dirty="0" smtClean="0">
                  <a:latin typeface="Capitals"/>
                  <a:cs typeface="Capitals"/>
                </a:rPr>
                <a:t>SESIÓN DOS</a:t>
              </a:r>
            </a:p>
            <a:p>
              <a:pPr algn="ctr"/>
              <a:r>
                <a:rPr lang="en-US" sz="2400" cap="all" spc="300" dirty="0" smtClean="0">
                  <a:solidFill>
                    <a:srgbClr val="205595"/>
                  </a:solidFill>
                  <a:latin typeface="Berthold City Bold"/>
                  <a:cs typeface="Berthold City Bold"/>
                </a:rPr>
                <a:t>Principios</a:t>
              </a:r>
            </a:p>
            <a:p>
              <a:pPr algn="ctr"/>
              <a:r>
                <a:rPr lang="en-US" sz="2400" cap="all" spc="300" dirty="0" err="1" smtClean="0">
                  <a:solidFill>
                    <a:srgbClr val="205595"/>
                  </a:solidFill>
                  <a:latin typeface="Berthold City Bold"/>
                  <a:cs typeface="Berthold City Bold"/>
                </a:rPr>
                <a:t>para</a:t>
              </a:r>
              <a:r>
                <a:rPr lang="en-US" sz="2400" cap="all" spc="300" dirty="0" smtClean="0">
                  <a:solidFill>
                    <a:srgbClr val="205595"/>
                  </a:solidFill>
                  <a:latin typeface="Berthold City Bold"/>
                  <a:cs typeface="Berthold City Bold"/>
                </a:rPr>
                <a:t> </a:t>
              </a:r>
              <a:r>
                <a:rPr lang="en-US" sz="2400" cap="all" spc="300" dirty="0" err="1" smtClean="0">
                  <a:solidFill>
                    <a:srgbClr val="205595"/>
                  </a:solidFill>
                  <a:latin typeface="Berthold City Bold"/>
                  <a:cs typeface="Berthold City Bold"/>
                </a:rPr>
                <a:t>fomentar</a:t>
              </a:r>
              <a:endParaRPr lang="en-US" sz="2400" cap="all" spc="300" dirty="0" smtClean="0">
                <a:solidFill>
                  <a:srgbClr val="205595"/>
                </a:solidFill>
                <a:latin typeface="Berthold City Bold"/>
                <a:cs typeface="Berthold City Bold"/>
              </a:endParaRPr>
            </a:p>
            <a:p>
              <a:pPr algn="ctr"/>
              <a:r>
                <a:rPr lang="en-US" sz="2400" cap="all" spc="300" dirty="0" smtClean="0">
                  <a:solidFill>
                    <a:srgbClr val="205595"/>
                  </a:solidFill>
                  <a:latin typeface="Berthold City Bold"/>
                  <a:cs typeface="Berthold City Bold"/>
                </a:rPr>
                <a:t>el </a:t>
              </a:r>
              <a:r>
                <a:rPr lang="en-US" sz="2400" cap="all" spc="300" dirty="0" err="1" smtClean="0">
                  <a:solidFill>
                    <a:srgbClr val="205595"/>
                  </a:solidFill>
                  <a:latin typeface="Berthold City Bold"/>
                  <a:cs typeface="Berthold City Bold"/>
                </a:rPr>
                <a:t>sentido</a:t>
              </a:r>
              <a:r>
                <a:rPr lang="en-US" sz="2400" cap="all" spc="300" dirty="0" smtClean="0">
                  <a:solidFill>
                    <a:srgbClr val="205595"/>
                  </a:solidFill>
                  <a:latin typeface="Berthold City Bold"/>
                  <a:cs typeface="Berthold City Bold"/>
                </a:rPr>
                <a:t> de</a:t>
              </a:r>
            </a:p>
            <a:p>
              <a:pPr algn="ctr"/>
              <a:r>
                <a:rPr lang="en-US" sz="2400" cap="all" spc="300" dirty="0" err="1" smtClean="0">
                  <a:solidFill>
                    <a:srgbClr val="205595"/>
                  </a:solidFill>
                  <a:latin typeface="Berthold City Bold"/>
                  <a:cs typeface="Berthold City Bold"/>
                </a:rPr>
                <a:t>comunidad</a:t>
              </a:r>
              <a:endParaRPr lang="en-US" sz="2400" cap="all" spc="300" dirty="0" smtClean="0">
                <a:solidFill>
                  <a:srgbClr val="205595"/>
                </a:solidFill>
                <a:latin typeface="Berthold City Bold"/>
                <a:cs typeface="Berthold City Bold"/>
              </a:endParaRPr>
            </a:p>
          </p:txBody>
        </p:sp>
        <p:pic>
          <p:nvPicPr>
            <p:cNvPr id="20" name="Picture 19"/>
            <p:cNvPicPr>
              <a:picLocks noChangeAspect="1"/>
            </p:cNvPicPr>
            <p:nvPr/>
          </p:nvPicPr>
          <p:blipFill>
            <a:blip r:embed="rId4"/>
            <a:stretch>
              <a:fillRect/>
            </a:stretch>
          </p:blipFill>
          <p:spPr>
            <a:xfrm>
              <a:off x="577649" y="2988732"/>
              <a:ext cx="2937932" cy="2937932"/>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kern="0" cap="all" spc="170" dirty="0" smtClean="0">
                <a:latin typeface="Berthold City Bold"/>
                <a:cs typeface="Berthold City Bold"/>
              </a:rPr>
              <a:t>  </a:t>
            </a:r>
            <a:r>
              <a:rPr lang="en-US" sz="2400" kern="0" cap="all" spc="170" dirty="0" err="1" smtClean="0">
                <a:latin typeface="Berthold City Bold"/>
                <a:cs typeface="Berthold City Bold"/>
              </a:rPr>
              <a:t>liderazgo</a:t>
            </a:r>
            <a:r>
              <a:rPr lang="en-US" sz="2400" kern="0" cap="all" spc="170" dirty="0" smtClean="0">
                <a:latin typeface="Berthold City Bold"/>
                <a:cs typeface="Berthold City Bold"/>
              </a:rPr>
              <a:t> </a:t>
            </a:r>
            <a:r>
              <a:rPr lang="en-US" sz="2400" kern="0" cap="all" spc="170" dirty="0" err="1" smtClean="0">
                <a:latin typeface="Berthold City Bold"/>
                <a:cs typeface="Berthold City Bold"/>
              </a:rPr>
              <a:t>comunitario</a:t>
            </a:r>
            <a:endParaRPr lang="en-US" sz="2400" kern="0" cap="all" spc="170" dirty="0" smtClean="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latin typeface="ITC Franklin Gothic Std Bk Cd"/>
              <a:cs typeface="ITC Franklin Gothic Std Bk Cd"/>
            </a:endParaRP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482923" y="6254496"/>
            <a:ext cx="398610"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10</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pic>
        <p:nvPicPr>
          <p:cNvPr id="7" name="Picture 6" descr="Figure_2-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717900" y="1219200"/>
            <a:ext cx="5947264" cy="4460448"/>
          </a:xfrm>
          <a:prstGeom prst="rect">
            <a:avLst/>
          </a:prstGeom>
        </p:spPr>
      </p:pic>
      <p:sp>
        <p:nvSpPr>
          <p:cNvPr id="8" name="Rounded Rectangle 7"/>
          <p:cNvSpPr/>
          <p:nvPr/>
        </p:nvSpPr>
        <p:spPr>
          <a:xfrm>
            <a:off x="325966" y="1964267"/>
            <a:ext cx="2146301" cy="2929466"/>
          </a:xfrm>
          <a:prstGeom prst="roundRect">
            <a:avLst>
              <a:gd name="adj" fmla="val 4755"/>
            </a:avLst>
          </a:prstGeom>
          <a:gradFill flip="none" rotWithShape="1">
            <a:gsLst>
              <a:gs pos="100000">
                <a:srgbClr val="C0587C"/>
              </a:gs>
              <a:gs pos="0">
                <a:srgbClr val="791344"/>
              </a:gs>
            </a:gsLst>
            <a:lin ang="16200000" scaled="0"/>
            <a:tileRect/>
          </a:gradFill>
          <a:ln w="25400">
            <a:solidFill>
              <a:srgbClr val="79134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91440" indent="-91440" algn="ctr">
              <a:lnSpc>
                <a:spcPts val="1900"/>
              </a:lnSpc>
            </a:pPr>
            <a:r>
              <a:rPr lang="en-US" b="1" cap="all" dirty="0" smtClean="0">
                <a:solidFill>
                  <a:schemeClr val="bg1"/>
                </a:solidFill>
                <a:latin typeface="ITC Franklin Gothic Std Bk Cd"/>
                <a:cs typeface="ITC Franklin Gothic Std Bk Cd"/>
              </a:rPr>
              <a:t>Los roles</a:t>
            </a:r>
          </a:p>
          <a:p>
            <a:pPr marL="91440" indent="-91440" algn="ctr">
              <a:lnSpc>
                <a:spcPts val="1900"/>
              </a:lnSpc>
            </a:pPr>
            <a:r>
              <a:rPr lang="en-US" b="1" cap="all" dirty="0" smtClean="0">
                <a:solidFill>
                  <a:schemeClr val="bg1"/>
                </a:solidFill>
                <a:latin typeface="ITC Franklin Gothic Std Bk Cd"/>
                <a:cs typeface="ITC Franklin Gothic Std Bk Cd"/>
              </a:rPr>
              <a:t>de </a:t>
            </a:r>
            <a:r>
              <a:rPr lang="en-US" b="1" cap="all" dirty="0" err="1" smtClean="0">
                <a:solidFill>
                  <a:schemeClr val="bg1"/>
                </a:solidFill>
                <a:latin typeface="ITC Franklin Gothic Std Bk Cd"/>
                <a:cs typeface="ITC Franklin Gothic Std Bk Cd"/>
              </a:rPr>
              <a:t>liderazgo</a:t>
            </a:r>
            <a:r>
              <a:rPr lang="en-US" b="1" cap="all" dirty="0" smtClean="0">
                <a:solidFill>
                  <a:schemeClr val="bg1"/>
                </a:solidFill>
                <a:latin typeface="ITC Franklin Gothic Std Bk Cd"/>
                <a:cs typeface="ITC Franklin Gothic Std Bk Cd"/>
              </a:rPr>
              <a:t> </a:t>
            </a:r>
            <a:r>
              <a:rPr lang="en-US" b="1" cap="all" dirty="0" err="1" smtClean="0">
                <a:solidFill>
                  <a:schemeClr val="bg1"/>
                </a:solidFill>
                <a:latin typeface="ITC Franklin Gothic Std Bk Cd"/>
                <a:cs typeface="ITC Franklin Gothic Std Bk Cd"/>
              </a:rPr>
              <a:t>comunitario</a:t>
            </a:r>
            <a:endParaRPr lang="en-US" b="1" cap="all" dirty="0" smtClean="0">
              <a:solidFill>
                <a:schemeClr val="bg1"/>
              </a:solidFill>
              <a:latin typeface="ITC Franklin Gothic Std Bk Cd"/>
              <a:cs typeface="ITC Franklin Gothic Std Bk Cd"/>
            </a:endParaRPr>
          </a:p>
          <a:p>
            <a:pPr marL="91440" indent="-91440" algn="ctr">
              <a:lnSpc>
                <a:spcPts val="1900"/>
              </a:lnSpc>
            </a:pPr>
            <a:r>
              <a:rPr lang="en-US" sz="1600" dirty="0" err="1" smtClean="0">
                <a:solidFill>
                  <a:schemeClr val="bg1"/>
                </a:solidFill>
                <a:latin typeface="ITC Franklin Gothic Std Bk Cd"/>
                <a:ea typeface="ＭＳ Ｐゴシック" pitchFamily="34" charset="-128"/>
                <a:cs typeface="ITC Franklin Gothic Std Bk Cd"/>
              </a:rPr>
              <a:t>existen</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porque</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si</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usted</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quiere</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hacer</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cambios</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necesitará</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enfocar</a:t>
            </a:r>
            <a:r>
              <a:rPr lang="en-US" sz="1600" dirty="0" smtClean="0">
                <a:solidFill>
                  <a:schemeClr val="bg1"/>
                </a:solidFill>
                <a:latin typeface="ITC Franklin Gothic Std Bk Cd"/>
                <a:ea typeface="ＭＳ Ｐゴシック" pitchFamily="34" charset="-128"/>
                <a:cs typeface="ITC Franklin Gothic Std Bk Cd"/>
              </a:rPr>
              <a:t> la </a:t>
            </a:r>
            <a:r>
              <a:rPr lang="en-US" sz="1600" dirty="0" err="1" smtClean="0">
                <a:solidFill>
                  <a:schemeClr val="bg1"/>
                </a:solidFill>
                <a:latin typeface="ITC Franklin Gothic Std Bk Cd"/>
                <a:ea typeface="ＭＳ Ｐゴシック" pitchFamily="34" charset="-128"/>
                <a:cs typeface="ITC Franklin Gothic Std Bk Cd"/>
              </a:rPr>
              <a:t>energía</a:t>
            </a:r>
            <a:r>
              <a:rPr lang="en-US" sz="1600" dirty="0" smtClean="0">
                <a:solidFill>
                  <a:schemeClr val="bg1"/>
                </a:solidFill>
                <a:latin typeface="ITC Franklin Gothic Std Bk Cd"/>
                <a:ea typeface="ＭＳ Ｐゴシック" pitchFamily="34" charset="-128"/>
                <a:cs typeface="ITC Franklin Gothic Std Bk Cd"/>
              </a:rPr>
              <a:t> de la </a:t>
            </a:r>
            <a:r>
              <a:rPr lang="en-US" sz="1600" dirty="0" err="1" smtClean="0">
                <a:solidFill>
                  <a:schemeClr val="bg1"/>
                </a:solidFill>
                <a:latin typeface="ITC Franklin Gothic Std Bk Cd"/>
                <a:ea typeface="ＭＳ Ｐゴシック" pitchFamily="34" charset="-128"/>
                <a:cs typeface="ITC Franklin Gothic Std Bk Cd"/>
              </a:rPr>
              <a:t>comunidad</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Aquí</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es</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donde</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entran</a:t>
            </a:r>
            <a:r>
              <a:rPr lang="en-US" sz="1600" dirty="0" smtClean="0">
                <a:solidFill>
                  <a:schemeClr val="bg1"/>
                </a:solidFill>
                <a:latin typeface="ITC Franklin Gothic Std Bk Cd"/>
                <a:ea typeface="ＭＳ Ｐゴシック" pitchFamily="34" charset="-128"/>
                <a:cs typeface="ITC Franklin Gothic Std Bk Cd"/>
              </a:rPr>
              <a:t> en </a:t>
            </a:r>
            <a:r>
              <a:rPr lang="en-US" sz="1600" dirty="0" err="1" smtClean="0">
                <a:solidFill>
                  <a:schemeClr val="bg1"/>
                </a:solidFill>
                <a:latin typeface="ITC Franklin Gothic Std Bk Cd"/>
                <a:ea typeface="ＭＳ Ｐゴシック" pitchFamily="34" charset="-128"/>
                <a:cs typeface="ITC Franklin Gothic Std Bk Cd"/>
              </a:rPr>
              <a:t>juego</a:t>
            </a:r>
            <a:r>
              <a:rPr lang="en-US" sz="1600" dirty="0" smtClean="0">
                <a:solidFill>
                  <a:schemeClr val="bg1"/>
                </a:solidFill>
                <a:latin typeface="ITC Franklin Gothic Std Bk Cd"/>
                <a:ea typeface="ＭＳ Ｐゴシック" pitchFamily="34" charset="-128"/>
                <a:cs typeface="ITC Franklin Gothic Std Bk Cd"/>
              </a:rPr>
              <a:t> los roles de </a:t>
            </a:r>
            <a:r>
              <a:rPr lang="en-US" sz="1600" dirty="0" err="1" smtClean="0">
                <a:solidFill>
                  <a:schemeClr val="bg1"/>
                </a:solidFill>
                <a:latin typeface="ITC Franklin Gothic Std Bk Cd"/>
                <a:ea typeface="ＭＳ Ｐゴシック" pitchFamily="34" charset="-128"/>
                <a:cs typeface="ITC Franklin Gothic Std Bk Cd"/>
              </a:rPr>
              <a:t>liderazgo</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comunitario</a:t>
            </a:r>
            <a:r>
              <a:rPr lang="en-US" sz="1600" dirty="0" smtClean="0">
                <a:solidFill>
                  <a:schemeClr val="bg1"/>
                </a:solidFill>
                <a:latin typeface="ITC Franklin Gothic Std Bk Cd"/>
                <a:ea typeface="ＭＳ Ｐゴシック" pitchFamily="34" charset="-128"/>
                <a:cs typeface="ITC Franklin Gothic Std Bk Cd"/>
              </a:rPr>
              <a:t>.</a:t>
            </a:r>
            <a:endParaRPr lang="en-US" sz="1100" dirty="0" smtClean="0">
              <a:solidFill>
                <a:schemeClr val="bg1"/>
              </a:solidFill>
              <a:latin typeface="ITC Franklin Gothic Std Bk Cd"/>
              <a:cs typeface="ITC Franklin Gothic Std Bk C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8600" y="228600"/>
            <a:ext cx="8686800" cy="6400800"/>
            <a:chOff x="228600" y="228600"/>
            <a:chExt cx="8686800" cy="640080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kern="0" cap="all" spc="170" dirty="0" smtClean="0">
                  <a:latin typeface="Berthold City Bold"/>
                  <a:cs typeface="Berthold City Bold"/>
                </a:rPr>
                <a:t> </a:t>
              </a:r>
              <a:r>
                <a:rPr lang="en-US" sz="2400" kern="0" cap="all" spc="170" dirty="0" err="1" smtClean="0">
                  <a:latin typeface="Berthold City Bold"/>
                  <a:cs typeface="Berthold City Bold"/>
                </a:rPr>
                <a:t>líder</a:t>
              </a:r>
              <a:r>
                <a:rPr lang="en-US" sz="2400" kern="0" cap="all" spc="170" dirty="0" smtClean="0">
                  <a:latin typeface="Berthold City Bold"/>
                  <a:cs typeface="Berthold City Bold"/>
                </a:rPr>
                <a:t> de la </a:t>
              </a:r>
              <a:r>
                <a:rPr lang="en-US" sz="2400" kern="0" cap="all" spc="170" dirty="0" err="1" smtClean="0">
                  <a:latin typeface="Berthold City Bold"/>
                  <a:cs typeface="Berthold City Bold"/>
                </a:rPr>
                <a:t>comunidad</a:t>
              </a:r>
              <a:endParaRPr lang="en-US" sz="2400" kern="0" cap="all" spc="17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latin typeface="ITC Franklin Gothic Std Bk Cd"/>
                <a:cs typeface="ITC Franklin Gothic Std Bk Cd"/>
              </a:endParaRP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482923" y="6254496"/>
              <a:ext cx="398610"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11</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grpSp>
      <p:grpSp>
        <p:nvGrpSpPr>
          <p:cNvPr id="13" name="Group 12"/>
          <p:cNvGrpSpPr/>
          <p:nvPr/>
        </p:nvGrpSpPr>
        <p:grpSpPr>
          <a:xfrm>
            <a:off x="370417" y="889843"/>
            <a:ext cx="8403167" cy="5209118"/>
            <a:chOff x="249766" y="889843"/>
            <a:chExt cx="8403167" cy="5209118"/>
          </a:xfrm>
        </p:grpSpPr>
        <p:sp>
          <p:nvSpPr>
            <p:cNvPr id="9" name="Rectangle 8"/>
            <p:cNvSpPr/>
            <p:nvPr/>
          </p:nvSpPr>
          <p:spPr>
            <a:xfrm>
              <a:off x="2709333" y="889843"/>
              <a:ext cx="5943600" cy="5209118"/>
            </a:xfrm>
            <a:prstGeom prst="rect">
              <a:avLst/>
            </a:prstGeom>
          </p:spPr>
          <p:txBody>
            <a:bodyPr wrap="square">
              <a:spAutoFit/>
            </a:bodyPr>
            <a:lstStyle/>
            <a:p>
              <a:pPr algn="ctr">
                <a:defRPr/>
              </a:pPr>
              <a:r>
                <a:rPr lang="en-US" sz="1750" dirty="0" smtClean="0">
                  <a:solidFill>
                    <a:srgbClr val="000000"/>
                  </a:solidFill>
                  <a:ea typeface="ＭＳ Ｐゴシック" pitchFamily="34" charset="-128"/>
                </a:rPr>
                <a:t>A </a:t>
              </a:r>
              <a:r>
                <a:rPr lang="en-US" sz="1750" dirty="0" err="1" smtClean="0">
                  <a:solidFill>
                    <a:srgbClr val="000000"/>
                  </a:solidFill>
                  <a:ea typeface="ＭＳ Ｐゴシック" pitchFamily="34" charset="-128"/>
                </a:rPr>
                <a:t>través</a:t>
              </a:r>
              <a:r>
                <a:rPr lang="en-US" sz="1750" dirty="0" smtClean="0">
                  <a:solidFill>
                    <a:srgbClr val="000000"/>
                  </a:solidFill>
                  <a:ea typeface="ＭＳ Ｐゴシック" pitchFamily="34" charset="-128"/>
                </a:rPr>
                <a:t> de la </a:t>
              </a:r>
              <a:r>
                <a:rPr lang="en-US" sz="1750" dirty="0" err="1" smtClean="0">
                  <a:solidFill>
                    <a:srgbClr val="000000"/>
                  </a:solidFill>
                  <a:ea typeface="ＭＳ Ｐゴシック" pitchFamily="34" charset="-128"/>
                </a:rPr>
                <a:t>participación</a:t>
              </a:r>
              <a:r>
                <a:rPr lang="en-US" sz="1750" dirty="0" smtClean="0">
                  <a:solidFill>
                    <a:srgbClr val="000000"/>
                  </a:solidFill>
                  <a:ea typeface="ＭＳ Ｐゴシック" pitchFamily="34" charset="-128"/>
                </a:rPr>
                <a:t> en </a:t>
              </a:r>
              <a:r>
                <a:rPr lang="en-US" sz="1750" dirty="0" err="1" smtClean="0">
                  <a:solidFill>
                    <a:srgbClr val="000000"/>
                  </a:solidFill>
                  <a:ea typeface="ＭＳ Ｐゴシック" pitchFamily="34" charset="-128"/>
                </a:rPr>
                <a:t>las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actividades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escolares</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sus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hijos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una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residente</a:t>
              </a:r>
              <a:r>
                <a:rPr lang="en-US" sz="1750" dirty="0" smtClean="0">
                  <a:solidFill>
                    <a:srgbClr val="000000"/>
                  </a:solidFill>
                  <a:ea typeface="ＭＳ Ｐゴシック" pitchFamily="34" charset="-128"/>
                </a:rPr>
                <a:t> de National City, </a:t>
              </a:r>
              <a:r>
                <a:rPr lang="en-US" sz="1750" dirty="0" err="1" smtClean="0">
                  <a:solidFill>
                    <a:srgbClr val="000000"/>
                  </a:solidFill>
                  <a:ea typeface="ＭＳ Ｐゴシック" pitchFamily="34" charset="-128"/>
                </a:rPr>
                <a:t>madre</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esposa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tuvo</a:t>
              </a:r>
              <a:r>
                <a:rPr lang="en-US" sz="1750" dirty="0" smtClean="0">
                  <a:solidFill>
                    <a:srgbClr val="000000"/>
                  </a:solidFill>
                  <a:ea typeface="ＭＳ Ｐゴシック" pitchFamily="34" charset="-128"/>
                </a:rPr>
                <a:t> la </a:t>
              </a:r>
              <a:r>
                <a:rPr lang="en-US" sz="1750" dirty="0" err="1" smtClean="0">
                  <a:solidFill>
                    <a:srgbClr val="000000"/>
                  </a:solidFill>
                  <a:ea typeface="ＭＳ Ｐゴシック" pitchFamily="34" charset="-128"/>
                </a:rPr>
                <a:t>oportunidad</a:t>
              </a:r>
              <a:r>
                <a:rPr lang="en-US" sz="1750" dirty="0" smtClean="0">
                  <a:solidFill>
                    <a:srgbClr val="000000"/>
                  </a:solidFill>
                  <a:ea typeface="ＭＳ Ｐゴシック" pitchFamily="34" charset="-128"/>
                </a:rPr>
                <a:t> de ser parte de la </a:t>
              </a:r>
              <a:r>
                <a:rPr lang="en-US" sz="1750" dirty="0" err="1" smtClean="0">
                  <a:solidFill>
                    <a:srgbClr val="000000"/>
                  </a:solidFill>
                  <a:ea typeface="ＭＳ Ｐゴシック" pitchFamily="34" charset="-128"/>
                </a:rPr>
                <a:t>limpieza</a:t>
              </a:r>
              <a:r>
                <a:rPr lang="en-US" sz="1750" dirty="0" smtClean="0">
                  <a:solidFill>
                    <a:srgbClr val="000000"/>
                  </a:solidFill>
                  <a:ea typeface="ＭＳ Ｐゴシック" pitchFamily="34" charset="-128"/>
                </a:rPr>
                <a:t> de un </a:t>
              </a:r>
              <a:r>
                <a:rPr lang="en-US" sz="1750" dirty="0" err="1" smtClean="0">
                  <a:solidFill>
                    <a:srgbClr val="000000"/>
                  </a:solidFill>
                  <a:ea typeface="ＭＳ Ｐゴシック" pitchFamily="34" charset="-128"/>
                </a:rPr>
                <a:t>riachuelo</a:t>
              </a:r>
              <a:r>
                <a:rPr lang="en-US" sz="1750" dirty="0" smtClean="0">
                  <a:solidFill>
                    <a:srgbClr val="000000"/>
                  </a:solidFill>
                  <a:ea typeface="ＭＳ Ｐゴシック" pitchFamily="34" charset="-128"/>
                </a:rPr>
                <a:t> local de </a:t>
              </a:r>
              <a:r>
                <a:rPr lang="en-US" sz="1750" dirty="0" err="1" smtClean="0">
                  <a:solidFill>
                    <a:srgbClr val="000000"/>
                  </a:solidFill>
                  <a:ea typeface="ＭＳ Ｐゴシック" pitchFamily="34" charset="-128"/>
                </a:rPr>
                <a:t>su</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comunidad</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ubicado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junto</a:t>
              </a:r>
              <a:r>
                <a:rPr lang="en-US" sz="1750" dirty="0" smtClean="0">
                  <a:solidFill>
                    <a:srgbClr val="000000"/>
                  </a:solidFill>
                  <a:ea typeface="ＭＳ Ｐゴシック" pitchFamily="34" charset="-128"/>
                </a:rPr>
                <a:t> a la </a:t>
              </a:r>
              <a:r>
                <a:rPr lang="en-US" sz="1750" dirty="0" err="1" smtClean="0">
                  <a:solidFill>
                    <a:srgbClr val="000000"/>
                  </a:solidFill>
                  <a:ea typeface="ＭＳ Ｐゴシック" pitchFamily="34" charset="-128"/>
                </a:rPr>
                <a:t>escuela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Algo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que</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comenzó</a:t>
              </a:r>
              <a:r>
                <a:rPr lang="en-US" sz="1750" dirty="0" smtClean="0">
                  <a:solidFill>
                    <a:srgbClr val="000000"/>
                  </a:solidFill>
                  <a:ea typeface="ＭＳ Ｐゴシック" pitchFamily="34" charset="-128"/>
                </a:rPr>
                <a:t> con </a:t>
              </a:r>
              <a:r>
                <a:rPr lang="en-US" sz="1750" dirty="0" err="1" smtClean="0">
                  <a:solidFill>
                    <a:srgbClr val="000000"/>
                  </a:solidFill>
                  <a:ea typeface="ＭＳ Ｐゴシック" pitchFamily="34" charset="-128"/>
                </a:rPr>
                <a:t>una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reunión</a:t>
              </a:r>
              <a:r>
                <a:rPr lang="en-US" sz="1750" dirty="0" smtClean="0">
                  <a:solidFill>
                    <a:srgbClr val="000000"/>
                  </a:solidFill>
                  <a:ea typeface="ＭＳ Ｐゴシック" pitchFamily="34" charset="-128"/>
                </a:rPr>
                <a:t> de maestros, </a:t>
              </a:r>
              <a:r>
                <a:rPr lang="en-US" sz="1750" dirty="0" err="1" smtClean="0">
                  <a:solidFill>
                    <a:srgbClr val="000000"/>
                  </a:solidFill>
                  <a:ea typeface="ＭＳ Ｐゴシック" pitchFamily="34" charset="-128"/>
                </a:rPr>
                <a:t>estudiantes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padres </a:t>
              </a:r>
              <a:r>
                <a:rPr lang="en-US" sz="1750" dirty="0" err="1" smtClean="0">
                  <a:solidFill>
                    <a:srgbClr val="000000"/>
                  </a:solidFill>
                  <a:ea typeface="ＭＳ Ｐゴシック" pitchFamily="34" charset="-128"/>
                </a:rPr>
                <a:t>para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decidir</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sobre</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una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limpieza</a:t>
              </a:r>
              <a:r>
                <a:rPr lang="en-US" sz="1750" dirty="0" smtClean="0">
                  <a:solidFill>
                    <a:srgbClr val="000000"/>
                  </a:solidFill>
                  <a:ea typeface="ＭＳ Ｐゴシック" pitchFamily="34" charset="-128"/>
                </a:rPr>
                <a:t> en la </a:t>
              </a:r>
              <a:r>
                <a:rPr lang="en-US" sz="1750" dirty="0" err="1" smtClean="0">
                  <a:solidFill>
                    <a:srgbClr val="000000"/>
                  </a:solidFill>
                  <a:ea typeface="ＭＳ Ｐゴシック" pitchFamily="34" charset="-128"/>
                </a:rPr>
                <a:t>comunidad</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finalmente</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llevó</a:t>
              </a:r>
              <a:r>
                <a:rPr lang="en-US" sz="1750" dirty="0" smtClean="0">
                  <a:solidFill>
                    <a:srgbClr val="000000"/>
                  </a:solidFill>
                  <a:ea typeface="ＭＳ Ｐゴシック" pitchFamily="34" charset="-128"/>
                </a:rPr>
                <a:t> a un </a:t>
              </a:r>
              <a:r>
                <a:rPr lang="en-US" sz="1750" dirty="0" err="1" smtClean="0">
                  <a:solidFill>
                    <a:srgbClr val="000000"/>
                  </a:solidFill>
                  <a:ea typeface="ＭＳ Ｐゴシック" pitchFamily="34" charset="-128"/>
                </a:rPr>
                <a:t>exitoso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largo </a:t>
              </a:r>
              <a:r>
                <a:rPr lang="en-US" sz="1750" dirty="0" err="1" smtClean="0">
                  <a:solidFill>
                    <a:srgbClr val="000000"/>
                  </a:solidFill>
                  <a:ea typeface="ＭＳ Ｐゴシック" pitchFamily="34" charset="-128"/>
                </a:rPr>
                <a:t>esfuerzo</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cinco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años</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organización</a:t>
              </a:r>
              <a:r>
                <a:rPr lang="en-US" sz="1750" dirty="0" smtClean="0">
                  <a:solidFill>
                    <a:srgbClr val="000000"/>
                  </a:solidFill>
                  <a:ea typeface="ＭＳ Ｐゴシック" pitchFamily="34" charset="-128"/>
                </a:rPr>
                <a:t> de la </a:t>
              </a:r>
              <a:r>
                <a:rPr lang="en-US" sz="1750" dirty="0" err="1" smtClean="0">
                  <a:solidFill>
                    <a:srgbClr val="000000"/>
                  </a:solidFill>
                  <a:ea typeface="ＭＳ Ｐゴシック" pitchFamily="34" charset="-128"/>
                </a:rPr>
                <a:t>comunidad</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para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reducir</a:t>
              </a:r>
              <a:r>
                <a:rPr lang="en-US" sz="1750" dirty="0" smtClean="0">
                  <a:solidFill>
                    <a:srgbClr val="000000"/>
                  </a:solidFill>
                  <a:ea typeface="ＭＳ Ｐゴシック" pitchFamily="34" charset="-128"/>
                </a:rPr>
                <a:t> la </a:t>
              </a:r>
              <a:r>
                <a:rPr lang="en-US" sz="1750" dirty="0" err="1" smtClean="0">
                  <a:solidFill>
                    <a:srgbClr val="000000"/>
                  </a:solidFill>
                  <a:ea typeface="ＭＳ Ｐゴシック" pitchFamily="34" charset="-128"/>
                </a:rPr>
                <a:t>exposición</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tóxica</a:t>
              </a:r>
              <a:r>
                <a:rPr lang="en-US" sz="1750" dirty="0" smtClean="0">
                  <a:solidFill>
                    <a:srgbClr val="000000"/>
                  </a:solidFill>
                  <a:ea typeface="ＭＳ Ｐゴシック" pitchFamily="34" charset="-128"/>
                </a:rPr>
                <a:t> en el </a:t>
              </a:r>
              <a:r>
                <a:rPr lang="en-US" sz="1750" dirty="0" err="1" smtClean="0">
                  <a:solidFill>
                    <a:srgbClr val="000000"/>
                  </a:solidFill>
                  <a:ea typeface="ＭＳ Ｐゴシック" pitchFamily="34" charset="-128"/>
                </a:rPr>
                <a:t>vecindario</a:t>
              </a:r>
              <a:r>
                <a:rPr lang="en-US" sz="1750" dirty="0" smtClean="0">
                  <a:solidFill>
                    <a:srgbClr val="000000"/>
                  </a:solidFill>
                  <a:ea typeface="ＭＳ Ｐゴシック" pitchFamily="34" charset="-128"/>
                </a:rPr>
                <a:t> de Old Town. A </a:t>
              </a:r>
              <a:r>
                <a:rPr lang="en-US" sz="1750" dirty="0" err="1" smtClean="0">
                  <a:solidFill>
                    <a:srgbClr val="000000"/>
                  </a:solidFill>
                  <a:ea typeface="ＭＳ Ｐゴシック" pitchFamily="34" charset="-128"/>
                </a:rPr>
                <a:t>través</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sus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conocimientos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adquiridos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conexiones</a:t>
              </a:r>
              <a:r>
                <a:rPr lang="en-US" sz="1750" dirty="0" smtClean="0">
                  <a:solidFill>
                    <a:srgbClr val="000000"/>
                  </a:solidFill>
                  <a:ea typeface="ＭＳ Ｐゴシック" pitchFamily="34" charset="-128"/>
                </a:rPr>
                <a:t> con </a:t>
              </a:r>
              <a:r>
                <a:rPr lang="en-US" sz="1750" dirty="0" err="1" smtClean="0">
                  <a:solidFill>
                    <a:srgbClr val="000000"/>
                  </a:solidFill>
                  <a:ea typeface="ＭＳ Ｐゴシック" pitchFamily="34" charset="-128"/>
                </a:rPr>
                <a:t>recursos</a:t>
              </a:r>
              <a:r>
                <a:rPr lang="en-US" sz="1750" dirty="0" smtClean="0">
                  <a:solidFill>
                    <a:srgbClr val="000000"/>
                  </a:solidFill>
                  <a:ea typeface="ＭＳ Ｐゴシック" pitchFamily="34" charset="-128"/>
                </a:rPr>
                <a:t> locales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organizaciones</a:t>
              </a:r>
              <a:r>
                <a:rPr lang="en-US" sz="1750" dirty="0" smtClean="0">
                  <a:solidFill>
                    <a:srgbClr val="000000"/>
                  </a:solidFill>
                  <a:ea typeface="ＭＳ Ｐゴシック" pitchFamily="34" charset="-128"/>
                </a:rPr>
                <a:t> de base </a:t>
              </a:r>
              <a:r>
                <a:rPr lang="en-US" sz="1750" dirty="0" err="1" smtClean="0">
                  <a:solidFill>
                    <a:srgbClr val="000000"/>
                  </a:solidFill>
                  <a:ea typeface="ＭＳ Ｐゴシック" pitchFamily="34" charset="-128"/>
                </a:rPr>
                <a:t>comunitaria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ella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tuvo</a:t>
              </a:r>
              <a:r>
                <a:rPr lang="en-US" sz="1750" dirty="0" smtClean="0">
                  <a:solidFill>
                    <a:srgbClr val="000000"/>
                  </a:solidFill>
                  <a:ea typeface="ＭＳ Ｐゴシック" pitchFamily="34" charset="-128"/>
                </a:rPr>
                <a:t> la </a:t>
              </a:r>
              <a:r>
                <a:rPr lang="en-US" sz="1750" dirty="0" err="1" smtClean="0">
                  <a:solidFill>
                    <a:srgbClr val="000000"/>
                  </a:solidFill>
                  <a:ea typeface="ＭＳ Ｐゴシック" pitchFamily="34" charset="-128"/>
                </a:rPr>
                <a:t>oportunidad</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evolucionar</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como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una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fuerte</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líder</a:t>
              </a:r>
              <a:r>
                <a:rPr lang="en-US" sz="1750" dirty="0" smtClean="0">
                  <a:solidFill>
                    <a:srgbClr val="000000"/>
                  </a:solidFill>
                  <a:ea typeface="ＭＳ Ｐゴシック" pitchFamily="34" charset="-128"/>
                </a:rPr>
                <a:t> de la </a:t>
              </a:r>
              <a:r>
                <a:rPr lang="en-US" sz="1750" dirty="0" err="1" smtClean="0">
                  <a:solidFill>
                    <a:srgbClr val="000000"/>
                  </a:solidFill>
                  <a:ea typeface="ＭＳ Ｐゴシック" pitchFamily="34" charset="-128"/>
                </a:rPr>
                <a:t>comunidad</a:t>
              </a:r>
              <a:r>
                <a:rPr lang="en-US" sz="1750" dirty="0" smtClean="0">
                  <a:solidFill>
                    <a:srgbClr val="000000"/>
                  </a:solidFill>
                  <a:ea typeface="ＭＳ Ｐゴシック" pitchFamily="34" charset="-128"/>
                </a:rPr>
                <a:t>. Y, </a:t>
              </a:r>
              <a:r>
                <a:rPr lang="en-US" sz="1750" dirty="0" err="1" smtClean="0">
                  <a:solidFill>
                    <a:srgbClr val="000000"/>
                  </a:solidFill>
                  <a:ea typeface="ＭＳ Ｐゴシック" pitchFamily="34" charset="-128"/>
                </a:rPr>
                <a:t>como</a:t>
              </a:r>
              <a:r>
                <a:rPr lang="en-US" sz="1750" dirty="0" smtClean="0">
                  <a:solidFill>
                    <a:srgbClr val="000000"/>
                  </a:solidFill>
                  <a:ea typeface="ＭＳ Ｐゴシック" pitchFamily="34" charset="-128"/>
                </a:rPr>
                <a:t> parte de </a:t>
              </a:r>
              <a:r>
                <a:rPr lang="en-US" sz="1750" dirty="0" err="1" smtClean="0">
                  <a:solidFill>
                    <a:srgbClr val="000000"/>
                  </a:solidFill>
                  <a:ea typeface="ＭＳ Ｐゴシック" pitchFamily="34" charset="-128"/>
                </a:rPr>
                <a:t>este</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proceso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trabajó</a:t>
              </a:r>
              <a:r>
                <a:rPr lang="en-US" sz="1750" dirty="0" smtClean="0">
                  <a:solidFill>
                    <a:srgbClr val="000000"/>
                  </a:solidFill>
                  <a:ea typeface="ＭＳ Ｐゴシック" pitchFamily="34" charset="-128"/>
                </a:rPr>
                <a:t> con </a:t>
              </a:r>
              <a:r>
                <a:rPr lang="en-US" sz="1750" dirty="0" err="1" smtClean="0">
                  <a:solidFill>
                    <a:srgbClr val="000000"/>
                  </a:solidFill>
                  <a:ea typeface="ＭＳ Ｐゴシック" pitchFamily="34" charset="-128"/>
                </a:rPr>
                <a:t>organizadores</a:t>
              </a:r>
              <a:r>
                <a:rPr lang="en-US" sz="1750" dirty="0" smtClean="0">
                  <a:solidFill>
                    <a:srgbClr val="000000"/>
                  </a:solidFill>
                  <a:ea typeface="ＭＳ Ｐゴシック" pitchFamily="34" charset="-128"/>
                </a:rPr>
                <a:t> de la </a:t>
              </a:r>
              <a:r>
                <a:rPr lang="en-US" sz="1750" dirty="0" err="1" smtClean="0">
                  <a:solidFill>
                    <a:srgbClr val="000000"/>
                  </a:solidFill>
                  <a:ea typeface="ＭＳ Ｐゴシック" pitchFamily="34" charset="-128"/>
                </a:rPr>
                <a:t>comunidad</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funcionarios</a:t>
              </a:r>
              <a:r>
                <a:rPr lang="en-US" sz="1750" dirty="0" smtClean="0">
                  <a:solidFill>
                    <a:srgbClr val="000000"/>
                  </a:solidFill>
                  <a:ea typeface="ＭＳ Ｐゴシック" pitchFamily="34" charset="-128"/>
                </a:rPr>
                <a:t> del </a:t>
              </a:r>
              <a:r>
                <a:rPr lang="en-US" sz="1750" dirty="0" err="1" smtClean="0">
                  <a:solidFill>
                    <a:srgbClr val="000000"/>
                  </a:solidFill>
                  <a:ea typeface="ＭＳ Ｐゴシック" pitchFamily="34" charset="-128"/>
                </a:rPr>
                <a:t>gobierno</a:t>
              </a:r>
              <a:r>
                <a:rPr lang="en-US" sz="1750" dirty="0" smtClean="0">
                  <a:solidFill>
                    <a:srgbClr val="000000"/>
                  </a:solidFill>
                  <a:ea typeface="ＭＳ Ｐゴシック" pitchFamily="34" charset="-128"/>
                </a:rPr>
                <a:t> de la ciudad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otras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organizaciones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vecinos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como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ella</a:t>
              </a:r>
              <a:r>
                <a:rPr lang="en-US" sz="1750" dirty="0" smtClean="0">
                  <a:solidFill>
                    <a:srgbClr val="000000"/>
                  </a:solidFill>
                  <a:ea typeface="ＭＳ Ｐゴシック" pitchFamily="34" charset="-128"/>
                </a:rPr>
                <a:t> en un plan </a:t>
              </a:r>
              <a:r>
                <a:rPr lang="en-US" sz="1750" dirty="0" err="1" smtClean="0">
                  <a:solidFill>
                    <a:srgbClr val="000000"/>
                  </a:solidFill>
                  <a:ea typeface="ＭＳ Ｐゴシック" pitchFamily="34" charset="-128"/>
                </a:rPr>
                <a:t>específico</a:t>
              </a:r>
              <a:r>
                <a:rPr lang="en-US" sz="1750" dirty="0" smtClean="0">
                  <a:solidFill>
                    <a:srgbClr val="000000"/>
                  </a:solidFill>
                  <a:ea typeface="ＭＳ Ｐゴシック" pitchFamily="34" charset="-128"/>
                </a:rPr>
                <a:t> de un </a:t>
              </a:r>
              <a:r>
                <a:rPr lang="en-US" sz="1750" dirty="0" err="1" smtClean="0">
                  <a:solidFill>
                    <a:srgbClr val="000000"/>
                  </a:solidFill>
                  <a:ea typeface="ＭＳ Ｐゴシック" pitchFamily="34" charset="-128"/>
                </a:rPr>
                <a:t>área</a:t>
              </a:r>
              <a:r>
                <a:rPr lang="en-US" sz="1750" dirty="0" smtClean="0">
                  <a:solidFill>
                    <a:srgbClr val="000000"/>
                  </a:solidFill>
                  <a:ea typeface="ＭＳ Ｐゴシック" pitchFamily="34" charset="-128"/>
                </a:rPr>
                <a:t> de la ciudad </a:t>
              </a:r>
              <a:r>
                <a:rPr lang="en-US" sz="1750" dirty="0" err="1" smtClean="0">
                  <a:solidFill>
                    <a:srgbClr val="000000"/>
                  </a:solidFill>
                  <a:ea typeface="ＭＳ Ｐゴシック" pitchFamily="34" charset="-128"/>
                </a:rPr>
                <a:t>para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su</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vecindario</a:t>
              </a:r>
              <a:r>
                <a:rPr lang="en-US" sz="1750" dirty="0" smtClean="0">
                  <a:solidFill>
                    <a:srgbClr val="000000"/>
                  </a:solidFill>
                  <a:ea typeface="ＭＳ Ｐゴシック" pitchFamily="34" charset="-128"/>
                </a:rPr>
                <a:t>. Este </a:t>
              </a:r>
              <a:r>
                <a:rPr lang="en-US" sz="1750" dirty="0" err="1" smtClean="0">
                  <a:solidFill>
                    <a:srgbClr val="000000"/>
                  </a:solidFill>
                  <a:ea typeface="ＭＳ Ｐゴシック" pitchFamily="34" charset="-128"/>
                </a:rPr>
                <a:t>ejemplo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muestra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todas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las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características</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cómo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fomentar</a:t>
              </a:r>
              <a:r>
                <a:rPr lang="en-US" sz="1750" dirty="0" smtClean="0">
                  <a:solidFill>
                    <a:srgbClr val="000000"/>
                  </a:solidFill>
                  <a:ea typeface="ＭＳ Ｐゴシック" pitchFamily="34" charset="-128"/>
                </a:rPr>
                <a:t> el </a:t>
              </a:r>
              <a:r>
                <a:rPr lang="en-US" sz="1750" dirty="0" err="1" smtClean="0">
                  <a:solidFill>
                    <a:srgbClr val="000000"/>
                  </a:solidFill>
                  <a:ea typeface="ＭＳ Ｐゴシック" pitchFamily="34" charset="-128"/>
                </a:rPr>
                <a:t>sentido</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comunidad</a:t>
              </a:r>
              <a:r>
                <a:rPr lang="en-US" sz="1750" dirty="0" smtClean="0">
                  <a:solidFill>
                    <a:srgbClr val="000000"/>
                  </a:solidFill>
                  <a:ea typeface="ＭＳ Ｐゴシック" pitchFamily="34" charset="-128"/>
                </a:rPr>
                <a:t> de </a:t>
              </a:r>
              <a:r>
                <a:rPr lang="en-US" sz="1750" dirty="0" err="1" smtClean="0">
                  <a:solidFill>
                    <a:srgbClr val="000000"/>
                  </a:solidFill>
                  <a:ea typeface="ＭＳ Ｐゴシック" pitchFamily="34" charset="-128"/>
                </a:rPr>
                <a:t>manera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exitosa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cómo</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las</a:t>
              </a:r>
              <a:r>
                <a:rPr lang="en-US" sz="1750" dirty="0" smtClean="0">
                  <a:solidFill>
                    <a:srgbClr val="000000"/>
                  </a:solidFill>
                  <a:ea typeface="ＭＳ Ｐゴシック" pitchFamily="34" charset="-128"/>
                </a:rPr>
                <a:t> personas a cargo de </a:t>
              </a:r>
              <a:r>
                <a:rPr lang="en-US" sz="1750" dirty="0" err="1" smtClean="0">
                  <a:solidFill>
                    <a:srgbClr val="000000"/>
                  </a:solidFill>
                  <a:ea typeface="ＭＳ Ｐゴシック" pitchFamily="34" charset="-128"/>
                </a:rPr>
                <a:t>fomentarlo</a:t>
              </a:r>
              <a:r>
                <a:rPr lang="en-US" sz="1750" dirty="0" smtClean="0">
                  <a:solidFill>
                    <a:srgbClr val="000000"/>
                  </a:solidFill>
                  <a:ea typeface="ＭＳ Ｐゴシック" pitchFamily="34" charset="-128"/>
                </a:rPr>
                <a:t>, los </a:t>
              </a:r>
              <a:r>
                <a:rPr lang="en-US" sz="1750" dirty="0" err="1" smtClean="0">
                  <a:solidFill>
                    <a:srgbClr val="000000"/>
                  </a:solidFill>
                  <a:ea typeface="ＭＳ Ｐゴシック" pitchFamily="34" charset="-128"/>
                </a:rPr>
                <a:t>líderes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y</a:t>
              </a:r>
              <a:r>
                <a:rPr lang="en-US" sz="1750" dirty="0" smtClean="0">
                  <a:solidFill>
                    <a:srgbClr val="000000"/>
                  </a:solidFill>
                  <a:ea typeface="ＭＳ Ｐゴシック" pitchFamily="34" charset="-128"/>
                </a:rPr>
                <a:t> los </a:t>
              </a:r>
              <a:r>
                <a:rPr lang="en-US" sz="1750" dirty="0" err="1" smtClean="0">
                  <a:solidFill>
                    <a:srgbClr val="000000"/>
                  </a:solidFill>
                  <a:ea typeface="ＭＳ Ｐゴシック" pitchFamily="34" charset="-128"/>
                </a:rPr>
                <a:t>organizadores</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tienen</a:t>
              </a:r>
              <a:r>
                <a:rPr lang="en-US" sz="1750" dirty="0" smtClean="0">
                  <a:solidFill>
                    <a:srgbClr val="000000"/>
                  </a:solidFill>
                  <a:ea typeface="ＭＳ Ｐゴシック" pitchFamily="34" charset="-128"/>
                </a:rPr>
                <a:t> un </a:t>
              </a:r>
              <a:r>
                <a:rPr lang="en-US" sz="1750" dirty="0" err="1" smtClean="0">
                  <a:solidFill>
                    <a:srgbClr val="000000"/>
                  </a:solidFill>
                  <a:ea typeface="ＭＳ Ｐゴシック" pitchFamily="34" charset="-128"/>
                </a:rPr>
                <a:t>rol</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para</a:t>
              </a:r>
              <a:r>
                <a:rPr lang="en-US" sz="1750" dirty="0" smtClean="0">
                  <a:solidFill>
                    <a:srgbClr val="000000"/>
                  </a:solidFill>
                  <a:ea typeface="ＭＳ Ｐゴシック" pitchFamily="34" charset="-128"/>
                </a:rPr>
                <a:t> </a:t>
              </a:r>
              <a:r>
                <a:rPr lang="en-US" sz="1750" dirty="0" err="1" smtClean="0">
                  <a:solidFill>
                    <a:srgbClr val="000000"/>
                  </a:solidFill>
                  <a:ea typeface="ＭＳ Ｐゴシック" pitchFamily="34" charset="-128"/>
                </a:rPr>
                <a:t>mejorar</a:t>
              </a:r>
              <a:r>
                <a:rPr lang="en-US" sz="1750" dirty="0" smtClean="0">
                  <a:solidFill>
                    <a:srgbClr val="000000"/>
                  </a:solidFill>
                  <a:ea typeface="ＭＳ Ｐゴシック" pitchFamily="34" charset="-128"/>
                </a:rPr>
                <a:t> la </a:t>
              </a:r>
              <a:r>
                <a:rPr lang="en-US" sz="1750" dirty="0" err="1" smtClean="0">
                  <a:solidFill>
                    <a:srgbClr val="000000"/>
                  </a:solidFill>
                  <a:ea typeface="ＭＳ Ｐゴシック" pitchFamily="34" charset="-128"/>
                </a:rPr>
                <a:t>comunidad</a:t>
              </a:r>
              <a:r>
                <a:rPr lang="en-US" sz="1750" dirty="0" smtClean="0">
                  <a:solidFill>
                    <a:srgbClr val="000000"/>
                  </a:solidFill>
                  <a:ea typeface="ＭＳ Ｐゴシック" pitchFamily="34" charset="-128"/>
                </a:rPr>
                <a:t>. </a:t>
              </a:r>
            </a:p>
          </p:txBody>
        </p:sp>
        <p:grpSp>
          <p:nvGrpSpPr>
            <p:cNvPr id="16" name="Group 15"/>
            <p:cNvGrpSpPr/>
            <p:nvPr/>
          </p:nvGrpSpPr>
          <p:grpSpPr>
            <a:xfrm>
              <a:off x="249766" y="973667"/>
              <a:ext cx="2214034" cy="4910667"/>
              <a:chOff x="249766" y="1007532"/>
              <a:chExt cx="2214034" cy="4910667"/>
            </a:xfrm>
          </p:grpSpPr>
          <p:sp>
            <p:nvSpPr>
              <p:cNvPr id="8" name="Rounded Rectangle 7"/>
              <p:cNvSpPr/>
              <p:nvPr/>
            </p:nvSpPr>
            <p:spPr>
              <a:xfrm>
                <a:off x="249766" y="1007532"/>
                <a:ext cx="2214034" cy="4910667"/>
              </a:xfrm>
              <a:prstGeom prst="roundRect">
                <a:avLst>
                  <a:gd name="adj" fmla="val 4755"/>
                </a:avLst>
              </a:prstGeom>
              <a:gradFill flip="none" rotWithShape="1">
                <a:gsLst>
                  <a:gs pos="0">
                    <a:srgbClr val="DEAB43"/>
                  </a:gs>
                  <a:gs pos="100000">
                    <a:srgbClr val="FCE78C"/>
                  </a:gs>
                </a:gsLst>
                <a:lin ang="16200000" scaled="0"/>
                <a:tileRect/>
              </a:gradFill>
              <a:ln w="25400">
                <a:solidFill>
                  <a:srgbClr val="DEAB43"/>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91440" indent="-91440" algn="ctr">
                  <a:lnSpc>
                    <a:spcPts val="1900"/>
                  </a:lnSpc>
                </a:pPr>
                <a:r>
                  <a:rPr lang="en-US" sz="1400" b="1" cap="all" dirty="0" smtClean="0">
                    <a:solidFill>
                      <a:srgbClr val="000000"/>
                    </a:solidFill>
                    <a:latin typeface="ITC Franklin Gothic Std Bk Cd"/>
                    <a:cs typeface="ITC Franklin Gothic Std Bk Cd"/>
                  </a:rPr>
                  <a:t>La </a:t>
                </a:r>
                <a:r>
                  <a:rPr lang="en-US" sz="1400" b="1" cap="all" dirty="0" err="1" smtClean="0">
                    <a:solidFill>
                      <a:srgbClr val="000000"/>
                    </a:solidFill>
                    <a:latin typeface="ITC Franklin Gothic Std Bk Cd"/>
                    <a:cs typeface="ITC Franklin Gothic Std Bk Cd"/>
                  </a:rPr>
                  <a:t>historia</a:t>
                </a:r>
                <a:r>
                  <a:rPr lang="en-US" sz="1400" b="1" cap="all" dirty="0" smtClean="0">
                    <a:solidFill>
                      <a:srgbClr val="000000"/>
                    </a:solidFill>
                    <a:latin typeface="ITC Franklin Gothic Std Bk Cd"/>
                    <a:cs typeface="ITC Franklin Gothic Std Bk Cd"/>
                  </a:rPr>
                  <a:t> de un </a:t>
                </a:r>
                <a:r>
                  <a:rPr lang="en-US" sz="1400" b="1" cap="all" dirty="0" err="1" smtClean="0">
                    <a:solidFill>
                      <a:srgbClr val="000000"/>
                    </a:solidFill>
                    <a:latin typeface="ITC Franklin Gothic Std Bk Cd"/>
                    <a:cs typeface="ITC Franklin Gothic Std Bk Cd"/>
                  </a:rPr>
                  <a:t>líder</a:t>
                </a:r>
                <a:r>
                  <a:rPr lang="en-US" sz="1400" b="1" cap="all" dirty="0" smtClean="0">
                    <a:solidFill>
                      <a:srgbClr val="000000"/>
                    </a:solidFill>
                    <a:latin typeface="ITC Franklin Gothic Std Bk Cd"/>
                    <a:cs typeface="ITC Franklin Gothic Std Bk Cd"/>
                  </a:rPr>
                  <a:t> de la </a:t>
                </a:r>
                <a:r>
                  <a:rPr lang="en-US" sz="1400" b="1" cap="all" dirty="0" err="1" smtClean="0">
                    <a:solidFill>
                      <a:srgbClr val="000000"/>
                    </a:solidFill>
                    <a:latin typeface="ITC Franklin Gothic Std Bk Cd"/>
                    <a:cs typeface="ITC Franklin Gothic Std Bk Cd"/>
                  </a:rPr>
                  <a:t>comunidad</a:t>
                </a:r>
                <a:endParaRPr lang="en-US" sz="1400" b="1" cap="all" dirty="0" smtClean="0">
                  <a:solidFill>
                    <a:srgbClr val="000000"/>
                  </a:solidFill>
                  <a:latin typeface="ITC Franklin Gothic Std Bk Cd"/>
                  <a:cs typeface="ITC Franklin Gothic Std Bk Cd"/>
                </a:endParaRPr>
              </a:p>
              <a:p>
                <a:pPr algn="ctr">
                  <a:lnSpc>
                    <a:spcPts val="1020"/>
                  </a:lnSpc>
                  <a:buClr>
                    <a:schemeClr val="accent1"/>
                  </a:buClr>
                  <a:buSzPct val="85000"/>
                </a:pPr>
                <a:endParaRPr lang="en-US" sz="1300" dirty="0" smtClean="0">
                  <a:solidFill>
                    <a:srgbClr val="000000"/>
                  </a:solidFill>
                  <a:latin typeface="ITC Franklin Gothic Std Bk Cd"/>
                  <a:ea typeface="ＭＳ Ｐゴシック" pitchFamily="34" charset="-128"/>
                  <a:cs typeface="ITC Franklin Gothic Std Bk Cd"/>
                </a:endParaRPr>
              </a:p>
              <a:p>
                <a:pPr algn="ctr">
                  <a:lnSpc>
                    <a:spcPts val="1620"/>
                  </a:lnSpc>
                  <a:buClr>
                    <a:schemeClr val="accent1"/>
                  </a:buClr>
                  <a:buSzPct val="85000"/>
                </a:pPr>
                <a:r>
                  <a:rPr lang="en-US" sz="1300" dirty="0" err="1" smtClean="0">
                    <a:solidFill>
                      <a:srgbClr val="000000"/>
                    </a:solidFill>
                    <a:latin typeface="ITC Franklin Gothic Std Bk Cd"/>
                    <a:ea typeface="ＭＳ Ｐゴシック" pitchFamily="34" charset="-128"/>
                    <a:cs typeface="ITC Franklin Gothic Std Bk Cd"/>
                  </a:rPr>
                  <a:t>Desde</a:t>
                </a:r>
                <a:r>
                  <a:rPr lang="en-US" sz="1300" dirty="0" smtClean="0">
                    <a:solidFill>
                      <a:srgbClr val="000000"/>
                    </a:solidFill>
                    <a:latin typeface="ITC Franklin Gothic Std Bk Cd"/>
                    <a:ea typeface="ＭＳ Ｐゴシック" pitchFamily="34" charset="-128"/>
                    <a:cs typeface="ITC Franklin Gothic Std Bk Cd"/>
                  </a:rPr>
                  <a:t> la </a:t>
                </a:r>
                <a:r>
                  <a:rPr lang="en-US" sz="1300" dirty="0" err="1" smtClean="0">
                    <a:solidFill>
                      <a:srgbClr val="000000"/>
                    </a:solidFill>
                    <a:latin typeface="ITC Franklin Gothic Std Bk Cd"/>
                    <a:ea typeface="ＭＳ Ｐゴシック" pitchFamily="34" charset="-128"/>
                    <a:cs typeface="ITC Franklin Gothic Std Bk Cd"/>
                  </a:rPr>
                  <a:t>limpieza</a:t>
                </a:r>
                <a:r>
                  <a:rPr lang="en-US" sz="1300" dirty="0" smtClean="0">
                    <a:solidFill>
                      <a:srgbClr val="000000"/>
                    </a:solidFill>
                    <a:latin typeface="ITC Franklin Gothic Std Bk Cd"/>
                    <a:ea typeface="ＭＳ Ｐゴシック" pitchFamily="34" charset="-128"/>
                    <a:cs typeface="ITC Franklin Gothic Std Bk Cd"/>
                  </a:rPr>
                  <a:t> de </a:t>
                </a:r>
                <a:r>
                  <a:rPr lang="en-US" sz="1300" dirty="0" err="1" smtClean="0">
                    <a:solidFill>
                      <a:srgbClr val="000000"/>
                    </a:solidFill>
                    <a:latin typeface="ITC Franklin Gothic Std Bk Cd"/>
                    <a:ea typeface="ＭＳ Ｐゴシック" pitchFamily="34" charset="-128"/>
                    <a:cs typeface="ITC Franklin Gothic Std Bk Cd"/>
                  </a:rPr>
                  <a:t>riachuelo</a:t>
                </a:r>
                <a:r>
                  <a:rPr lang="en-US" sz="1300" dirty="0" smtClean="0">
                    <a:solidFill>
                      <a:srgbClr val="000000"/>
                    </a:solidFill>
                    <a:latin typeface="ITC Franklin Gothic Std Bk Cd"/>
                    <a:ea typeface="ＭＳ Ｐゴシック" pitchFamily="34" charset="-128"/>
                    <a:cs typeface="ITC Franklin Gothic Std Bk Cd"/>
                  </a:rPr>
                  <a:t> Paradise Creek </a:t>
                </a:r>
                <a:r>
                  <a:rPr lang="en-US" sz="1300" dirty="0" err="1" smtClean="0">
                    <a:solidFill>
                      <a:srgbClr val="000000"/>
                    </a:solidFill>
                    <a:latin typeface="ITC Franklin Gothic Std Bk Cd"/>
                    <a:ea typeface="ＭＳ Ｐゴシック" pitchFamily="34" charset="-128"/>
                    <a:cs typeface="ITC Franklin Gothic Std Bk Cd"/>
                  </a:rPr>
                  <a:t>hasta</a:t>
                </a:r>
                <a:r>
                  <a:rPr lang="en-US" sz="1300" dirty="0" smtClean="0">
                    <a:solidFill>
                      <a:srgbClr val="000000"/>
                    </a:solidFill>
                    <a:latin typeface="ITC Franklin Gothic Std Bk Cd"/>
                    <a:ea typeface="ＭＳ Ｐゴシック" pitchFamily="34" charset="-128"/>
                    <a:cs typeface="ITC Franklin Gothic Std Bk Cd"/>
                  </a:rPr>
                  <a:t> el plan </a:t>
                </a:r>
                <a:r>
                  <a:rPr lang="en-US" sz="1300" dirty="0" err="1" smtClean="0">
                    <a:solidFill>
                      <a:srgbClr val="000000"/>
                    </a:solidFill>
                    <a:latin typeface="ITC Franklin Gothic Std Bk Cd"/>
                    <a:ea typeface="ＭＳ Ｐゴシック" pitchFamily="34" charset="-128"/>
                    <a:cs typeface="ITC Franklin Gothic Std Bk Cd"/>
                  </a:rPr>
                  <a:t>específico</a:t>
                </a:r>
                <a:r>
                  <a:rPr lang="en-US" sz="1300" dirty="0" smtClean="0">
                    <a:solidFill>
                      <a:srgbClr val="000000"/>
                    </a:solidFill>
                    <a:latin typeface="ITC Franklin Gothic Std Bk Cd"/>
                    <a:ea typeface="ＭＳ Ｐゴシック" pitchFamily="34" charset="-128"/>
                    <a:cs typeface="ITC Franklin Gothic Std Bk Cd"/>
                  </a:rPr>
                  <a:t> de Old Town</a:t>
                </a:r>
              </a:p>
              <a:p>
                <a:pPr algn="ctr">
                  <a:lnSpc>
                    <a:spcPts val="1620"/>
                  </a:lnSpc>
                  <a:buClr>
                    <a:schemeClr val="accent1"/>
                  </a:buClr>
                  <a:buSzPct val="85000"/>
                </a:pPr>
                <a:endParaRPr lang="en-US" sz="1300" dirty="0" smtClean="0">
                  <a:solidFill>
                    <a:srgbClr val="000000"/>
                  </a:solidFill>
                  <a:latin typeface="ITC Franklin Gothic Std Bk Cd"/>
                  <a:ea typeface="ＭＳ Ｐゴシック" pitchFamily="34" charset="-128"/>
                  <a:cs typeface="ITC Franklin Gothic Std Bk Cd"/>
                </a:endParaRPr>
              </a:p>
              <a:p>
                <a:pPr algn="ctr">
                  <a:lnSpc>
                    <a:spcPts val="1620"/>
                  </a:lnSpc>
                  <a:buClr>
                    <a:schemeClr val="accent1"/>
                  </a:buClr>
                  <a:buSzPct val="85000"/>
                </a:pPr>
                <a:r>
                  <a:rPr lang="en-US" sz="1300" dirty="0" smtClean="0">
                    <a:solidFill>
                      <a:srgbClr val="000000"/>
                    </a:solidFill>
                    <a:latin typeface="ITC Franklin Gothic Std Bk Cd"/>
                    <a:ea typeface="ＭＳ Ｐゴシック" pitchFamily="34" charset="-128"/>
                    <a:cs typeface="ITC Franklin Gothic Std Bk Cd"/>
                  </a:rPr>
                  <a:t>(2004 – </a:t>
                </a:r>
                <a:r>
                  <a:rPr lang="en-US" sz="1300" dirty="0" err="1" smtClean="0">
                    <a:solidFill>
                      <a:srgbClr val="000000"/>
                    </a:solidFill>
                    <a:latin typeface="ITC Franklin Gothic Std Bk Cd"/>
                    <a:ea typeface="ＭＳ Ｐゴシック" pitchFamily="34" charset="-128"/>
                    <a:cs typeface="ITC Franklin Gothic Std Bk Cd"/>
                  </a:rPr>
                  <a:t>Presente</a:t>
                </a:r>
                <a:r>
                  <a:rPr lang="en-US" sz="1300" dirty="0" smtClean="0">
                    <a:solidFill>
                      <a:srgbClr val="000000"/>
                    </a:solidFill>
                    <a:latin typeface="ITC Franklin Gothic Std Bk Cd"/>
                    <a:ea typeface="ＭＳ Ｐゴシック" pitchFamily="34" charset="-128"/>
                    <a:cs typeface="ITC Franklin Gothic Std Bk Cd"/>
                  </a:rPr>
                  <a:t>)</a:t>
                </a:r>
              </a:p>
              <a:p>
                <a:pPr algn="ctr">
                  <a:lnSpc>
                    <a:spcPts val="1020"/>
                  </a:lnSpc>
                  <a:buClr>
                    <a:schemeClr val="accent1"/>
                  </a:buClr>
                  <a:buSzPct val="85000"/>
                </a:pPr>
                <a:endParaRPr lang="en-US" sz="1300" dirty="0" smtClean="0">
                  <a:solidFill>
                    <a:srgbClr val="000000"/>
                  </a:solidFill>
                  <a:latin typeface="ITC Franklin Gothic Std Bk Cd"/>
                  <a:ea typeface="ＭＳ Ｐゴシック" pitchFamily="34" charset="-128"/>
                  <a:cs typeface="ITC Franklin Gothic Std Bk Cd"/>
                </a:endParaRPr>
              </a:p>
              <a:p>
                <a:pPr algn="ctr">
                  <a:lnSpc>
                    <a:spcPts val="1620"/>
                  </a:lnSpc>
                  <a:buClr>
                    <a:schemeClr val="accent1"/>
                  </a:buClr>
                  <a:buSzPct val="85000"/>
                </a:pPr>
                <a:r>
                  <a:rPr lang="en-US" sz="1300" dirty="0" smtClean="0">
                    <a:solidFill>
                      <a:srgbClr val="000000"/>
                    </a:solidFill>
                    <a:latin typeface="ITC Franklin Gothic Std Bk Cd"/>
                    <a:ea typeface="ＭＳ Ｐゴシック" pitchFamily="34" charset="-128"/>
                    <a:cs typeface="ITC Franklin Gothic Std Bk Cd"/>
                  </a:rPr>
                  <a:t>National City, CA</a:t>
                </a:r>
                <a:endParaRPr lang="en-US" sz="1300" dirty="0">
                  <a:solidFill>
                    <a:srgbClr val="000000"/>
                  </a:solidFill>
                  <a:latin typeface="ITC Franklin Gothic Std Bk Cd"/>
                  <a:ea typeface="ＭＳ Ｐゴシック" pitchFamily="34" charset="-128"/>
                  <a:cs typeface="ITC Franklin Gothic Std Bk Cd"/>
                </a:endParaRPr>
              </a:p>
            </p:txBody>
          </p:sp>
          <p:grpSp>
            <p:nvGrpSpPr>
              <p:cNvPr id="15" name="Group 14"/>
              <p:cNvGrpSpPr/>
              <p:nvPr/>
            </p:nvGrpSpPr>
            <p:grpSpPr>
              <a:xfrm>
                <a:off x="502179" y="3141611"/>
                <a:ext cx="1709209" cy="2639840"/>
                <a:chOff x="352425" y="3414273"/>
                <a:chExt cx="2008717" cy="3102424"/>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425" y="3414273"/>
                  <a:ext cx="2008717" cy="1506538"/>
                </a:xfrm>
                <a:prstGeom prst="roundRect">
                  <a:avLst>
                    <a:gd name="adj" fmla="val 7113"/>
                  </a:avLst>
                </a:prstGeom>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pic>
            <p:pic>
              <p:nvPicPr>
                <p:cNvPr id="14" name="Picture 1"/>
                <p:cNvPicPr>
                  <a:picLocks noChangeAspect="1"/>
                </p:cNvPicPr>
                <p:nvPr/>
              </p:nvPicPr>
              <p:blipFill>
                <a:blip r:embed="rId4"/>
                <a:stretch>
                  <a:fillRect/>
                </a:stretch>
              </p:blipFill>
              <p:spPr bwMode="auto">
                <a:xfrm>
                  <a:off x="352425" y="5114533"/>
                  <a:ext cx="2008717" cy="1402164"/>
                </a:xfrm>
                <a:prstGeom prst="roundRect">
                  <a:avLst>
                    <a:gd name="adj" fmla="val 7113"/>
                  </a:avLst>
                </a:prstGeom>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pic>
          </p:gr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228600"/>
            <a:ext cx="8686800" cy="6400800"/>
            <a:chOff x="228600" y="228600"/>
            <a:chExt cx="8686800" cy="6400800"/>
          </a:xfrm>
        </p:grpSpPr>
        <p:sp>
          <p:nvSpPr>
            <p:cNvPr id="12" name="Rounded Rectangle 11"/>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kern="0" spc="170" dirty="0">
                <a:latin typeface="Berthold City Bold"/>
                <a:cs typeface="Berthold City Bold"/>
              </a:endParaRPr>
            </a:p>
          </p:txBody>
        </p:sp>
        <p:sp>
          <p:nvSpPr>
            <p:cNvPr id="13" name="Rounded Rectangle 1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latin typeface="ITC Franklin Gothic Std Bk Cd"/>
                <a:cs typeface="ITC Franklin Gothic Std Bk Cd"/>
              </a:endParaRPr>
            </a:p>
          </p:txBody>
        </p:sp>
        <p:sp>
          <p:nvSpPr>
            <p:cNvPr id="14" name="Oval 13"/>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1"/>
            <p:cNvSpPr txBox="1">
              <a:spLocks/>
            </p:cNvSpPr>
            <p:nvPr/>
          </p:nvSpPr>
          <p:spPr>
            <a:xfrm>
              <a:off x="8482923" y="6254496"/>
              <a:ext cx="398610"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12</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grpSp>
      <p:sp>
        <p:nvSpPr>
          <p:cNvPr id="9" name="Rounded Rectangle 8"/>
          <p:cNvSpPr/>
          <p:nvPr/>
        </p:nvSpPr>
        <p:spPr>
          <a:xfrm>
            <a:off x="533400" y="876300"/>
            <a:ext cx="4102100" cy="5105400"/>
          </a:xfrm>
          <a:prstGeom prst="roundRect">
            <a:avLst>
              <a:gd name="adj" fmla="val 3262"/>
            </a:avLst>
          </a:prstGeom>
          <a:gradFill flip="none" rotWithShape="1">
            <a:gsLst>
              <a:gs pos="100000">
                <a:srgbClr val="B5D479"/>
              </a:gs>
              <a:gs pos="0">
                <a:srgbClr val="73B632"/>
              </a:gs>
            </a:gsLst>
            <a:lin ang="16200000" scaled="0"/>
            <a:tileRect/>
          </a:gradFill>
          <a:ln w="25400">
            <a:solidFill>
              <a:srgbClr val="73B63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91440" indent="-91440" algn="ctr">
              <a:lnSpc>
                <a:spcPts val="9000"/>
              </a:lnSpc>
            </a:pPr>
            <a:r>
              <a:rPr lang="en-US" sz="7600" b="1" dirty="0" smtClean="0">
                <a:solidFill>
                  <a:schemeClr val="bg1"/>
                </a:solidFill>
                <a:latin typeface="ITC Franklin Gothic Std Bk Cd"/>
                <a:cs typeface="ITC Franklin Gothic Std Bk Cd"/>
              </a:rPr>
              <a:t>ES</a:t>
            </a:r>
          </a:p>
          <a:p>
            <a:pPr marL="91440" indent="-91440" algn="ctr">
              <a:lnSpc>
                <a:spcPts val="9000"/>
              </a:lnSpc>
            </a:pPr>
            <a:r>
              <a:rPr lang="en-US" sz="7600" b="1" dirty="0" smtClean="0">
                <a:solidFill>
                  <a:schemeClr val="bg1"/>
                </a:solidFill>
                <a:latin typeface="ITC Franklin Gothic Std Bk Cd"/>
                <a:cs typeface="ITC Franklin Gothic Std Bk Cd"/>
              </a:rPr>
              <a:t>TIEMPO</a:t>
            </a:r>
          </a:p>
          <a:p>
            <a:pPr marL="91440" indent="-91440" algn="ctr">
              <a:lnSpc>
                <a:spcPts val="9000"/>
              </a:lnSpc>
            </a:pPr>
            <a:r>
              <a:rPr lang="en-US" sz="7600" b="1" dirty="0" smtClean="0">
                <a:solidFill>
                  <a:schemeClr val="bg1"/>
                </a:solidFill>
                <a:latin typeface="ITC Franklin Gothic Std Bk Cd"/>
                <a:cs typeface="ITC Franklin Gothic Std Bk Cd"/>
              </a:rPr>
              <a:t>DE UN RECESO…</a:t>
            </a:r>
          </a:p>
        </p:txBody>
      </p:sp>
      <p:pic>
        <p:nvPicPr>
          <p:cNvPr id="8" name="Picture 7"/>
          <p:cNvPicPr>
            <a:picLocks noChangeAspect="1"/>
          </p:cNvPicPr>
          <p:nvPr/>
        </p:nvPicPr>
        <p:blipFill>
          <a:blip r:embed="rId2"/>
          <a:stretch>
            <a:fillRect/>
          </a:stretch>
        </p:blipFill>
        <p:spPr>
          <a:xfrm>
            <a:off x="4860539" y="927976"/>
            <a:ext cx="3642197" cy="3669423"/>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218146" y="4814401"/>
            <a:ext cx="926984" cy="926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900" kern="0" cap="all" spc="170" dirty="0" smtClean="0">
                <a:solidFill>
                  <a:prstClr val="white"/>
                </a:solidFill>
                <a:latin typeface="Berthold City Bold"/>
                <a:cs typeface="Berthold City Bold"/>
              </a:rPr>
              <a:t>Características de cómo fomentar el sentido de comunidad</a:t>
            </a:r>
            <a:endParaRPr lang="en-US" sz="1900" kern="0" cap="all" spc="170" dirty="0">
              <a:solidFill>
                <a:prstClr val="white"/>
              </a:solidFill>
              <a:latin typeface="Berthold City Bold"/>
              <a:cs typeface="Berthold City Bold"/>
            </a:endParaRPr>
          </a:p>
        </p:txBody>
      </p:sp>
      <p:sp>
        <p:nvSpPr>
          <p:cNvPr id="13" name="Rounded Rectangle 1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err="1" smtClean="0">
                <a:latin typeface="ITC Franklin Gothic Std Bk Cd"/>
                <a:cs typeface="ITC Franklin Gothic Std Bk Cd"/>
              </a:rPr>
              <a:t>Fuente</a:t>
            </a:r>
            <a:r>
              <a:rPr lang="en-US" sz="1200" b="1" dirty="0" smtClean="0">
                <a:latin typeface="ITC Franklin Gothic Std Bk Cd"/>
                <a:cs typeface="ITC Franklin Gothic Std Bk Cd"/>
              </a:rPr>
              <a:t>: </a:t>
            </a:r>
            <a:r>
              <a:rPr lang="en-US" sz="1200" i="1" dirty="0" smtClean="0">
                <a:latin typeface="ITC Franklin Gothic Std Bk Cd"/>
                <a:cs typeface="ITC Franklin Gothic Std Bk Cd"/>
              </a:rPr>
              <a:t>Community Building: What Makes it Work A Review of Factors Influencing Successful Community Building </a:t>
            </a:r>
            <a:r>
              <a:rPr lang="en-US" sz="1200" dirty="0" smtClean="0">
                <a:latin typeface="ITC Franklin Gothic Std Bk Cd"/>
                <a:cs typeface="ITC Franklin Gothic Std Bk Cd"/>
              </a:rPr>
              <a:t>Amherst H. Wilder Foundation</a:t>
            </a:r>
          </a:p>
        </p:txBody>
      </p:sp>
      <p:sp>
        <p:nvSpPr>
          <p:cNvPr id="14" name="Oval 13"/>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1"/>
          <p:cNvSpPr txBox="1">
            <a:spLocks/>
          </p:cNvSpPr>
          <p:nvPr/>
        </p:nvSpPr>
        <p:spPr>
          <a:xfrm>
            <a:off x="8482923" y="6254496"/>
            <a:ext cx="398610"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13</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1" name="Rounded Rectangle 10"/>
          <p:cNvSpPr/>
          <p:nvPr/>
        </p:nvSpPr>
        <p:spPr>
          <a:xfrm>
            <a:off x="317518" y="3842003"/>
            <a:ext cx="8491040" cy="2130242"/>
          </a:xfrm>
          <a:prstGeom prst="roundRect">
            <a:avLst>
              <a:gd name="adj" fmla="val 4755"/>
            </a:avLst>
          </a:prstGeom>
          <a:gradFill>
            <a:gsLst>
              <a:gs pos="0">
                <a:srgbClr val="006838"/>
              </a:gs>
              <a:gs pos="100000">
                <a:srgbClr val="009646"/>
              </a:gs>
            </a:gsLst>
          </a:gradFill>
          <a:ln w="25400">
            <a:solidFill>
              <a:srgbClr val="00683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103120" indent="-91440">
              <a:lnSpc>
                <a:spcPts val="2100"/>
              </a:lnSpc>
            </a:pPr>
            <a:r>
              <a:rPr lang="en-US" sz="2100" b="1" cap="all" dirty="0" err="1" smtClean="0">
                <a:latin typeface="ITC Franklin Gothic Std Bk Cd"/>
                <a:cs typeface="ITC Franklin Gothic Std Bk Cd"/>
              </a:rPr>
              <a:t>Liderazgo</a:t>
            </a:r>
            <a:r>
              <a:rPr lang="en-US" sz="2100" b="1" cap="all" dirty="0" smtClean="0">
                <a:latin typeface="ITC Franklin Gothic Std Bk Cd"/>
                <a:cs typeface="ITC Franklin Gothic Std Bk Cd"/>
              </a:rPr>
              <a:t> </a:t>
            </a:r>
            <a:r>
              <a:rPr lang="en-US" sz="2100" b="1" cap="all" dirty="0" err="1" smtClean="0">
                <a:latin typeface="ITC Franklin Gothic Std Bk Cd"/>
                <a:cs typeface="ITC Franklin Gothic Std Bk Cd"/>
              </a:rPr>
              <a:t>para</a:t>
            </a:r>
            <a:r>
              <a:rPr lang="en-US" sz="2100" b="1" cap="all" dirty="0" smtClean="0">
                <a:latin typeface="ITC Franklin Gothic Std Bk Cd"/>
                <a:cs typeface="ITC Franklin Gothic Std Bk Cd"/>
              </a:rPr>
              <a:t> </a:t>
            </a:r>
            <a:r>
              <a:rPr lang="en-US" sz="2100" b="1" cap="all" dirty="0" err="1" smtClean="0">
                <a:latin typeface="ITC Franklin Gothic Std Bk Cd"/>
                <a:cs typeface="ITC Franklin Gothic Std Bk Cd"/>
              </a:rPr>
              <a:t>fomentar</a:t>
            </a:r>
            <a:r>
              <a:rPr lang="en-US" sz="2100" b="1" cap="all" dirty="0" smtClean="0">
                <a:latin typeface="ITC Franklin Gothic Std Bk Cd"/>
                <a:cs typeface="ITC Franklin Gothic Std Bk Cd"/>
              </a:rPr>
              <a:t> el </a:t>
            </a:r>
            <a:r>
              <a:rPr lang="en-US" sz="2100" b="1" cap="all" dirty="0" err="1" smtClean="0">
                <a:latin typeface="ITC Franklin Gothic Std Bk Cd"/>
                <a:cs typeface="ITC Franklin Gothic Std Bk Cd"/>
              </a:rPr>
              <a:t>sentido</a:t>
            </a:r>
            <a:r>
              <a:rPr lang="en-US" sz="2100" b="1" cap="all" dirty="0" smtClean="0">
                <a:latin typeface="ITC Franklin Gothic Std Bk Cd"/>
                <a:cs typeface="ITC Franklin Gothic Std Bk Cd"/>
              </a:rPr>
              <a:t> de </a:t>
            </a:r>
            <a:r>
              <a:rPr lang="en-US" sz="2100" b="1" cap="all" dirty="0" err="1" smtClean="0">
                <a:latin typeface="ITC Franklin Gothic Std Bk Cd"/>
                <a:cs typeface="ITC Franklin Gothic Std Bk Cd"/>
              </a:rPr>
              <a:t>comunidad</a:t>
            </a:r>
            <a:endParaRPr lang="en-US" sz="2100" b="1" cap="all" dirty="0" smtClean="0">
              <a:latin typeface="ITC Franklin Gothic Std Bk Cd"/>
              <a:cs typeface="ITC Franklin Gothic Std Bk Cd"/>
            </a:endParaRPr>
          </a:p>
          <a:p>
            <a:pPr marL="210312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Comprensión</a:t>
            </a:r>
            <a:r>
              <a:rPr lang="en-US" dirty="0" smtClean="0">
                <a:latin typeface="ITC Franklin Gothic Std Book Condensed"/>
                <a:cs typeface="ITC Franklin Gothic Std Med"/>
              </a:rPr>
              <a:t> de la </a:t>
            </a:r>
            <a:r>
              <a:rPr lang="en-US" dirty="0" err="1" smtClean="0">
                <a:latin typeface="ITC Franklin Gothic Std Book Condensed"/>
                <a:cs typeface="ITC Franklin Gothic Std Med"/>
              </a:rPr>
              <a:t>comunidad</a:t>
            </a:r>
            <a:endParaRPr lang="en-US" dirty="0" smtClean="0">
              <a:latin typeface="ITC Franklin Gothic Std Book Condensed"/>
              <a:cs typeface="ITC Franklin Gothic Std Med"/>
            </a:endParaRPr>
          </a:p>
          <a:p>
            <a:pPr marL="210312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Sinceridad</a:t>
            </a:r>
            <a:r>
              <a:rPr lang="en-US" dirty="0" smtClean="0">
                <a:latin typeface="ITC Franklin Gothic Std Book Condensed"/>
                <a:cs typeface="ITC Franklin Gothic Std Med"/>
              </a:rPr>
              <a:t> de </a:t>
            </a:r>
            <a:r>
              <a:rPr lang="en-US" dirty="0" err="1" smtClean="0">
                <a:latin typeface="ITC Franklin Gothic Std Book Condensed"/>
                <a:cs typeface="ITC Franklin Gothic Std Med"/>
              </a:rPr>
              <a:t>compromiso</a:t>
            </a:r>
            <a:endParaRPr lang="en-US" dirty="0" smtClean="0">
              <a:latin typeface="ITC Franklin Gothic Std Book Condensed"/>
              <a:cs typeface="ITC Franklin Gothic Std Med"/>
            </a:endParaRPr>
          </a:p>
          <a:p>
            <a:pPr marL="210312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Una</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relación</a:t>
            </a:r>
            <a:r>
              <a:rPr lang="en-US" dirty="0" smtClean="0">
                <a:latin typeface="ITC Franklin Gothic Std Book Condensed"/>
                <a:cs typeface="ITC Franklin Gothic Std Med"/>
              </a:rPr>
              <a:t> de </a:t>
            </a:r>
            <a:r>
              <a:rPr lang="en-US" dirty="0" err="1" smtClean="0">
                <a:latin typeface="ITC Franklin Gothic Std Book Condensed"/>
                <a:cs typeface="ITC Franklin Gothic Std Med"/>
              </a:rPr>
              <a:t>confianza</a:t>
            </a:r>
            <a:endParaRPr lang="en-US" dirty="0" smtClean="0">
              <a:latin typeface="ITC Franklin Gothic Std Book Condensed"/>
              <a:cs typeface="ITC Franklin Gothic Std Med"/>
            </a:endParaRPr>
          </a:p>
          <a:p>
            <a:pPr marL="210312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Nivel</a:t>
            </a:r>
            <a:r>
              <a:rPr lang="en-US" dirty="0" smtClean="0">
                <a:latin typeface="ITC Franklin Gothic Std Book Condensed"/>
                <a:cs typeface="ITC Franklin Gothic Std Med"/>
              </a:rPr>
              <a:t> de </a:t>
            </a:r>
            <a:r>
              <a:rPr lang="en-US" dirty="0" err="1" smtClean="0">
                <a:latin typeface="ITC Franklin Gothic Std Book Condensed"/>
                <a:cs typeface="ITC Franklin Gothic Std Med"/>
              </a:rPr>
              <a:t>experiencia</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organizativa</a:t>
            </a:r>
            <a:endParaRPr lang="en-US" dirty="0" smtClean="0">
              <a:latin typeface="ITC Franklin Gothic Std Book Condensed"/>
              <a:cs typeface="ITC Franklin Gothic Std Med"/>
            </a:endParaRPr>
          </a:p>
          <a:p>
            <a:pPr marL="210312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Poder</a:t>
            </a:r>
            <a:r>
              <a:rPr lang="en-US" dirty="0" smtClean="0">
                <a:latin typeface="ITC Franklin Gothic Std Book Condensed"/>
                <a:cs typeface="ITC Franklin Gothic Std Med"/>
              </a:rPr>
              <a:t> ser flexible </a:t>
            </a:r>
            <a:r>
              <a:rPr lang="en-US" dirty="0" err="1" smtClean="0">
                <a:latin typeface="ITC Franklin Gothic Std Book Condensed"/>
                <a:cs typeface="ITC Franklin Gothic Std Med"/>
              </a:rPr>
              <a:t>y</a:t>
            </a:r>
            <a:r>
              <a:rPr lang="en-US" dirty="0" smtClean="0">
                <a:latin typeface="ITC Franklin Gothic Std Book Condensed"/>
                <a:cs typeface="ITC Franklin Gothic Std Med"/>
              </a:rPr>
              <a:t> adaptable</a:t>
            </a:r>
          </a:p>
        </p:txBody>
      </p:sp>
      <p:sp>
        <p:nvSpPr>
          <p:cNvPr id="16" name="Rounded Rectangle 15"/>
          <p:cNvSpPr/>
          <p:nvPr/>
        </p:nvSpPr>
        <p:spPr>
          <a:xfrm>
            <a:off x="317500" y="885754"/>
            <a:ext cx="8491058" cy="2756295"/>
          </a:xfrm>
          <a:prstGeom prst="roundRect">
            <a:avLst>
              <a:gd name="adj" fmla="val 4755"/>
            </a:avLst>
          </a:prstGeom>
          <a:gradFill>
            <a:gsLst>
              <a:gs pos="0">
                <a:srgbClr val="F37021"/>
              </a:gs>
              <a:gs pos="100000">
                <a:srgbClr val="FAA61A"/>
              </a:gs>
            </a:gsLst>
          </a:gradFill>
          <a:ln w="25400">
            <a:solidFill>
              <a:srgbClr val="F370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103120" lvl="0" indent="-91440">
              <a:lnSpc>
                <a:spcPts val="2100"/>
              </a:lnSpc>
            </a:pPr>
            <a:r>
              <a:rPr lang="en-US" sz="2400" b="1" cap="all" dirty="0" err="1" smtClean="0">
                <a:latin typeface="ITC Franklin Gothic Std Bk Cd"/>
                <a:cs typeface="ITC Franklin Gothic Std Bk Cd"/>
              </a:rPr>
              <a:t>Comunidad</a:t>
            </a:r>
            <a:endParaRPr lang="en-US" sz="2400" b="1" cap="all" dirty="0" smtClean="0">
              <a:latin typeface="ITC Franklin Gothic Std Bk Cd"/>
              <a:cs typeface="ITC Franklin Gothic Std Bk Cd"/>
            </a:endParaRPr>
          </a:p>
          <a:p>
            <a:pPr marL="2103120" lvl="0" indent="-91440">
              <a:lnSpc>
                <a:spcPts val="2100"/>
              </a:lnSpc>
              <a:buFont typeface="Arial"/>
              <a:buChar char="•"/>
            </a:pPr>
            <a:r>
              <a:rPr lang="en-US" dirty="0" smtClean="0">
                <a:latin typeface="ITC Franklin Gothic Std Book Condensed"/>
                <a:cs typeface="ITC Franklin Gothic Std Med"/>
              </a:rPr>
              <a:t> La </a:t>
            </a:r>
            <a:r>
              <a:rPr lang="en-US" dirty="0" err="1" smtClean="0">
                <a:latin typeface="ITC Franklin Gothic Std Book Condensed"/>
                <a:cs typeface="ITC Franklin Gothic Std Med"/>
              </a:rPr>
              <a:t>comunidad</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sabe</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que</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existe</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una</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cuestión</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o</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problema</a:t>
            </a:r>
            <a:endParaRPr lang="en-US" dirty="0" smtClean="0">
              <a:latin typeface="ITC Franklin Gothic Std Book Condensed"/>
              <a:cs typeface="ITC Franklin Gothic Std Med"/>
            </a:endParaRPr>
          </a:p>
          <a:p>
            <a:pPr marL="2103120" lvl="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Existe</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motivación</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dentro</a:t>
            </a:r>
            <a:r>
              <a:rPr lang="en-US" dirty="0" smtClean="0">
                <a:latin typeface="ITC Franklin Gothic Std Book Condensed"/>
                <a:cs typeface="ITC Franklin Gothic Std Med"/>
              </a:rPr>
              <a:t> de la </a:t>
            </a:r>
            <a:r>
              <a:rPr lang="en-US" dirty="0" err="1" smtClean="0">
                <a:latin typeface="ITC Franklin Gothic Std Book Condensed"/>
                <a:cs typeface="ITC Franklin Gothic Std Med"/>
              </a:rPr>
              <a:t>comunidad</a:t>
            </a:r>
            <a:endParaRPr lang="en-US" dirty="0" smtClean="0">
              <a:latin typeface="ITC Franklin Gothic Std Book Condensed"/>
              <a:cs typeface="ITC Franklin Gothic Std Med"/>
            </a:endParaRPr>
          </a:p>
          <a:p>
            <a:pPr marL="2103120" lvl="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Área</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geográfica</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pequeña</a:t>
            </a:r>
            <a:endParaRPr lang="en-US" dirty="0" smtClean="0">
              <a:latin typeface="ITC Franklin Gothic Std Book Condensed"/>
              <a:cs typeface="ITC Franklin Gothic Std Med"/>
            </a:endParaRPr>
          </a:p>
          <a:p>
            <a:pPr marL="2103120" lvl="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Flexibilidad</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y</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adaptabilidad</a:t>
            </a:r>
            <a:endParaRPr lang="en-US" dirty="0" smtClean="0">
              <a:latin typeface="ITC Franklin Gothic Std Book Condensed"/>
              <a:cs typeface="ITC Franklin Gothic Std Med"/>
            </a:endParaRPr>
          </a:p>
          <a:p>
            <a:pPr marL="2103120" lvl="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Unidad</a:t>
            </a:r>
            <a:r>
              <a:rPr lang="en-US" dirty="0" smtClean="0">
                <a:latin typeface="ITC Franklin Gothic Std Book Condensed"/>
                <a:cs typeface="ITC Franklin Gothic Std Med"/>
              </a:rPr>
              <a:t> social </a:t>
            </a:r>
            <a:r>
              <a:rPr lang="en-US" dirty="0" err="1" smtClean="0">
                <a:latin typeface="ITC Franklin Gothic Std Book Condensed"/>
                <a:cs typeface="ITC Franklin Gothic Std Med"/>
              </a:rPr>
              <a:t>preexistente</a:t>
            </a:r>
            <a:endParaRPr lang="en-US" dirty="0" smtClean="0">
              <a:latin typeface="ITC Franklin Gothic Std Book Condensed"/>
              <a:cs typeface="ITC Franklin Gothic Std Med"/>
            </a:endParaRPr>
          </a:p>
          <a:p>
            <a:pPr marL="2103120" lvl="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Capacidad</a:t>
            </a:r>
            <a:r>
              <a:rPr lang="en-US" dirty="0" smtClean="0">
                <a:latin typeface="ITC Franklin Gothic Std Book Condensed"/>
                <a:cs typeface="ITC Franklin Gothic Std Med"/>
              </a:rPr>
              <a:t> de </a:t>
            </a:r>
            <a:r>
              <a:rPr lang="en-US" dirty="0" err="1" smtClean="0">
                <a:latin typeface="ITC Franklin Gothic Std Book Condensed"/>
                <a:cs typeface="ITC Franklin Gothic Std Med"/>
              </a:rPr>
              <a:t>dialogar</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llegar</a:t>
            </a:r>
            <a:r>
              <a:rPr lang="en-US" dirty="0" smtClean="0">
                <a:latin typeface="ITC Franklin Gothic Std Book Condensed"/>
                <a:cs typeface="ITC Franklin Gothic Std Med"/>
              </a:rPr>
              <a:t> a un </a:t>
            </a:r>
            <a:r>
              <a:rPr lang="en-US" dirty="0" err="1" smtClean="0">
                <a:latin typeface="ITC Franklin Gothic Std Book Condensed"/>
                <a:cs typeface="ITC Franklin Gothic Std Med"/>
              </a:rPr>
              <a:t>acuerdo</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y</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cooperar</a:t>
            </a:r>
            <a:endParaRPr lang="en-US" dirty="0" smtClean="0">
              <a:latin typeface="ITC Franklin Gothic Std Book Condensed"/>
              <a:cs typeface="ITC Franklin Gothic Std Med"/>
            </a:endParaRPr>
          </a:p>
          <a:p>
            <a:pPr marL="2103120" lvl="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Liderazgo</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identificable</a:t>
            </a: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existente</a:t>
            </a:r>
            <a:endParaRPr lang="en-US" dirty="0" smtClean="0">
              <a:latin typeface="ITC Franklin Gothic Std Book Condensed"/>
              <a:cs typeface="ITC Franklin Gothic Std Med"/>
            </a:endParaRPr>
          </a:p>
          <a:p>
            <a:pPr marL="2103120" lvl="0" indent="-91440">
              <a:lnSpc>
                <a:spcPts val="2100"/>
              </a:lnSpc>
              <a:buFont typeface="Arial"/>
              <a:buChar char="•"/>
            </a:pPr>
            <a:r>
              <a:rPr lang="en-US" dirty="0" smtClean="0">
                <a:latin typeface="ITC Franklin Gothic Std Book Condensed"/>
                <a:cs typeface="ITC Franklin Gothic Std Med"/>
              </a:rPr>
              <a:t> </a:t>
            </a:r>
            <a:r>
              <a:rPr lang="en-US" dirty="0" err="1" smtClean="0">
                <a:latin typeface="ITC Franklin Gothic Std Book Condensed"/>
                <a:cs typeface="ITC Franklin Gothic Std Med"/>
              </a:rPr>
              <a:t>Éxito</a:t>
            </a:r>
            <a:r>
              <a:rPr lang="en-US" dirty="0" smtClean="0">
                <a:latin typeface="ITC Franklin Gothic Std Book Condensed"/>
                <a:cs typeface="ITC Franklin Gothic Std Med"/>
              </a:rPr>
              <a:t> anterior </a:t>
            </a:r>
            <a:r>
              <a:rPr lang="en-US" dirty="0" err="1" smtClean="0">
                <a:latin typeface="ITC Franklin Gothic Std Book Condensed"/>
                <a:cs typeface="ITC Franklin Gothic Std Med"/>
              </a:rPr>
              <a:t>fomentando</a:t>
            </a:r>
            <a:r>
              <a:rPr lang="en-US" dirty="0" smtClean="0">
                <a:latin typeface="ITC Franklin Gothic Std Book Condensed"/>
                <a:cs typeface="ITC Franklin Gothic Std Med"/>
              </a:rPr>
              <a:t> el </a:t>
            </a:r>
            <a:r>
              <a:rPr lang="en-US" dirty="0" err="1" smtClean="0">
                <a:latin typeface="ITC Franklin Gothic Std Book Condensed"/>
                <a:cs typeface="ITC Franklin Gothic Std Med"/>
              </a:rPr>
              <a:t>sentido</a:t>
            </a:r>
            <a:r>
              <a:rPr lang="en-US" dirty="0" smtClean="0">
                <a:latin typeface="ITC Franklin Gothic Std Book Condensed"/>
                <a:cs typeface="ITC Franklin Gothic Std Med"/>
              </a:rPr>
              <a:t> de </a:t>
            </a:r>
            <a:r>
              <a:rPr lang="en-US" dirty="0" err="1" smtClean="0">
                <a:latin typeface="ITC Franklin Gothic Std Book Condensed"/>
                <a:cs typeface="ITC Franklin Gothic Std Med"/>
              </a:rPr>
              <a:t>comunidad</a:t>
            </a:r>
            <a:endParaRPr lang="en-US" dirty="0" smtClean="0">
              <a:latin typeface="ITC Franklin Gothic Std Book Condensed"/>
              <a:cs typeface="ITC Franklin Gothic Std Med"/>
            </a:endParaRPr>
          </a:p>
        </p:txBody>
      </p:sp>
      <p:sp>
        <p:nvSpPr>
          <p:cNvPr id="18" name="Rounded Rectangle 17"/>
          <p:cNvSpPr/>
          <p:nvPr/>
        </p:nvSpPr>
        <p:spPr>
          <a:xfrm>
            <a:off x="473370" y="1342224"/>
            <a:ext cx="1741170" cy="1843355"/>
          </a:xfrm>
          <a:prstGeom prst="roundRect">
            <a:avLst>
              <a:gd name="adj" fmla="val 10000"/>
            </a:avLst>
          </a:prstGeom>
          <a:blipFill>
            <a:blip r:embed="rId3">
              <a:extLst/>
            </a:blip>
            <a:srcRect/>
            <a:stretch>
              <a:fillRect l="-6000" r="-6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9" name="Rounded Rectangle 18"/>
          <p:cNvSpPr/>
          <p:nvPr/>
        </p:nvSpPr>
        <p:spPr>
          <a:xfrm>
            <a:off x="473370" y="3985447"/>
            <a:ext cx="1741170" cy="1843355"/>
          </a:xfrm>
          <a:prstGeom prst="roundRect">
            <a:avLst>
              <a:gd name="adj" fmla="val 10000"/>
            </a:avLst>
          </a:prstGeom>
          <a:blipFill>
            <a:blip r:embed="rId4">
              <a:extLst/>
            </a:blip>
            <a:srcRect/>
            <a:stretch>
              <a:fillRect t="-5000" b="-5000"/>
            </a:stretch>
          </a:blipFill>
        </p:spPr>
        <p:style>
          <a:lnRef idx="2">
            <a:schemeClr val="lt1">
              <a:hueOff val="0"/>
              <a:satOff val="0"/>
              <a:lumOff val="0"/>
              <a:alphaOff val="0"/>
            </a:schemeClr>
          </a:lnRef>
          <a:fillRef idx="1">
            <a:scrgbClr r="0" g="0" b="0"/>
          </a:fillRef>
          <a:effectRef idx="0">
            <a:schemeClr val="accent5">
              <a:tint val="50000"/>
              <a:hueOff val="-14089874"/>
              <a:satOff val="27155"/>
              <a:lumOff val="531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900" kern="0" cap="all" spc="170" dirty="0" smtClean="0">
                <a:solidFill>
                  <a:prstClr val="white"/>
                </a:solidFill>
                <a:latin typeface="Berthold City Bold"/>
                <a:cs typeface="Berthold City Bold"/>
              </a:rPr>
              <a:t>Características de cómo fomentar el sentido de comunidad</a:t>
            </a:r>
            <a:endParaRPr lang="en-US" sz="1900" kern="0" cap="all" spc="170" dirty="0">
              <a:solidFill>
                <a:prstClr val="white"/>
              </a:solidFill>
              <a:latin typeface="Berthold City Bold"/>
              <a:cs typeface="Berthold City Bold"/>
            </a:endParaRPr>
          </a:p>
        </p:txBody>
      </p:sp>
      <p:sp>
        <p:nvSpPr>
          <p:cNvPr id="13" name="Rounded Rectangle 1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err="1" smtClean="0">
                <a:latin typeface="ITC Franklin Gothic Std Bk Cd"/>
                <a:cs typeface="ITC Franklin Gothic Std Bk Cd"/>
              </a:rPr>
              <a:t>Fuente</a:t>
            </a:r>
            <a:r>
              <a:rPr lang="en-US" sz="1200" b="1" dirty="0" smtClean="0">
                <a:latin typeface="ITC Franklin Gothic Std Bk Cd"/>
                <a:cs typeface="ITC Franklin Gothic Std Bk Cd"/>
              </a:rPr>
              <a:t>: </a:t>
            </a:r>
            <a:r>
              <a:rPr lang="en-US" sz="1200" i="1" dirty="0" smtClean="0">
                <a:latin typeface="ITC Franklin Gothic Std Bk Cd"/>
                <a:cs typeface="ITC Franklin Gothic Std Bk Cd"/>
              </a:rPr>
              <a:t>Community Building: What Makes it Work A Review of Factors Influencing Successful Community Building </a:t>
            </a:r>
            <a:r>
              <a:rPr lang="en-US" sz="1200" dirty="0" smtClean="0">
                <a:latin typeface="ITC Franklin Gothic Std Bk Cd"/>
                <a:cs typeface="ITC Franklin Gothic Std Bk Cd"/>
              </a:rPr>
              <a:t>Amherst H. Wilder Foundation</a:t>
            </a:r>
          </a:p>
        </p:txBody>
      </p:sp>
      <p:sp>
        <p:nvSpPr>
          <p:cNvPr id="14" name="Oval 13"/>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1"/>
          <p:cNvSpPr txBox="1">
            <a:spLocks/>
          </p:cNvSpPr>
          <p:nvPr/>
        </p:nvSpPr>
        <p:spPr>
          <a:xfrm>
            <a:off x="8482923" y="6254496"/>
            <a:ext cx="398610"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14</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1" name="Rounded Rectangle 10"/>
          <p:cNvSpPr/>
          <p:nvPr/>
        </p:nvSpPr>
        <p:spPr>
          <a:xfrm>
            <a:off x="317518" y="685800"/>
            <a:ext cx="8491040" cy="5144687"/>
          </a:xfrm>
          <a:prstGeom prst="roundRect">
            <a:avLst>
              <a:gd name="adj" fmla="val 2650"/>
            </a:avLst>
          </a:prstGeom>
          <a:gradFill>
            <a:gsLst>
              <a:gs pos="100000">
                <a:srgbClr val="CD0920"/>
              </a:gs>
              <a:gs pos="0">
                <a:srgbClr val="600D13"/>
              </a:gs>
            </a:gsLst>
          </a:gradFill>
          <a:ln w="25400">
            <a:solidFill>
              <a:srgbClr val="600D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194560" indent="-91440">
              <a:lnSpc>
                <a:spcPts val="2100"/>
              </a:lnSpc>
            </a:pPr>
            <a:r>
              <a:rPr lang="en-US" sz="2200" b="1" cap="all" dirty="0" err="1" smtClean="0">
                <a:latin typeface="ITC Franklin Gothic Std Bk Cd"/>
                <a:cs typeface="ITC Franklin Gothic Std Bk Cd"/>
              </a:rPr>
              <a:t>Proceso</a:t>
            </a:r>
            <a:r>
              <a:rPr lang="en-US" sz="2200" b="1" cap="all" dirty="0" smtClean="0">
                <a:latin typeface="ITC Franklin Gothic Std Bk Cd"/>
                <a:cs typeface="ITC Franklin Gothic Std Bk Cd"/>
              </a:rPr>
              <a:t> </a:t>
            </a:r>
            <a:r>
              <a:rPr lang="en-US" sz="2200" b="1" cap="all" dirty="0" err="1" smtClean="0">
                <a:latin typeface="ITC Franklin Gothic Std Bk Cd"/>
                <a:cs typeface="ITC Franklin Gothic Std Bk Cd"/>
              </a:rPr>
              <a:t>para</a:t>
            </a:r>
            <a:r>
              <a:rPr lang="en-US" sz="2200" b="1" cap="all" dirty="0" smtClean="0">
                <a:latin typeface="ITC Franklin Gothic Std Bk Cd"/>
                <a:cs typeface="ITC Franklin Gothic Std Bk Cd"/>
              </a:rPr>
              <a:t> </a:t>
            </a:r>
            <a:r>
              <a:rPr lang="en-US" sz="2200" b="1" cap="all" dirty="0" err="1" smtClean="0">
                <a:latin typeface="ITC Franklin Gothic Std Bk Cd"/>
                <a:cs typeface="ITC Franklin Gothic Std Bk Cd"/>
              </a:rPr>
              <a:t>fomentar</a:t>
            </a:r>
            <a:r>
              <a:rPr lang="en-US" sz="2200" b="1" cap="all" dirty="0" smtClean="0">
                <a:latin typeface="ITC Franklin Gothic Std Bk Cd"/>
                <a:cs typeface="ITC Franklin Gothic Std Bk Cd"/>
              </a:rPr>
              <a:t> el </a:t>
            </a:r>
            <a:r>
              <a:rPr lang="en-US" sz="2200" b="1" cap="all" dirty="0" err="1" smtClean="0">
                <a:latin typeface="ITC Franklin Gothic Std Bk Cd"/>
                <a:cs typeface="ITC Franklin Gothic Std Bk Cd"/>
              </a:rPr>
              <a:t>sentido</a:t>
            </a:r>
            <a:r>
              <a:rPr lang="en-US" sz="2200" b="1" cap="all" dirty="0" smtClean="0">
                <a:latin typeface="ITC Franklin Gothic Std Bk Cd"/>
                <a:cs typeface="ITC Franklin Gothic Std Bk Cd"/>
              </a:rPr>
              <a:t> de </a:t>
            </a:r>
            <a:r>
              <a:rPr lang="en-US" sz="2200" b="1" cap="all" dirty="0" err="1" smtClean="0">
                <a:latin typeface="ITC Franklin Gothic Std Bk Cd"/>
                <a:cs typeface="ITC Franklin Gothic Std Bk Cd"/>
              </a:rPr>
              <a:t>comunidad</a:t>
            </a:r>
            <a:endParaRPr lang="en-US" sz="2200" b="1" cap="all" dirty="0" smtClean="0">
              <a:latin typeface="ITC Franklin Gothic Std Bk Cd"/>
              <a:cs typeface="ITC Franklin Gothic Std Bk C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Amplia</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participación</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Buen</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sistema</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comunicación</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Mínima</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competencia</a:t>
            </a:r>
            <a:r>
              <a:rPr lang="en-US" sz="1600" dirty="0" smtClean="0">
                <a:latin typeface="ITC Franklin Gothic Std Book Condensed"/>
                <a:cs typeface="ITC Franklin Gothic Std Med"/>
              </a:rPr>
              <a:t> en la </a:t>
            </a:r>
            <a:r>
              <a:rPr lang="en-US" sz="1600" dirty="0" err="1" smtClean="0">
                <a:latin typeface="ITC Franklin Gothic Std Book Condensed"/>
                <a:cs typeface="ITC Franklin Gothic Std Med"/>
              </a:rPr>
              <a:t>búsqueda</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las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metas</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Desarrollo</a:t>
            </a:r>
            <a:r>
              <a:rPr lang="en-US" sz="1600" dirty="0" smtClean="0">
                <a:latin typeface="ITC Franklin Gothic Std Book Condensed"/>
                <a:cs typeface="ITC Franklin Gothic Std Med"/>
              </a:rPr>
              <a:t> de la auto </a:t>
            </a:r>
            <a:r>
              <a:rPr lang="en-US" sz="1600" dirty="0" err="1" smtClean="0">
                <a:latin typeface="ITC Franklin Gothic Std Book Condensed"/>
                <a:cs typeface="ITC Franklin Gothic Std Med"/>
              </a:rPr>
              <a:t>comprensión</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Beneficioso</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para</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muchos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residentes</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Enfoque</a:t>
            </a:r>
            <a:r>
              <a:rPr lang="en-US" sz="1600" dirty="0" smtClean="0">
                <a:latin typeface="ITC Franklin Gothic Std Book Condensed"/>
                <a:cs typeface="ITC Franklin Gothic Std Med"/>
              </a:rPr>
              <a:t> en el </a:t>
            </a:r>
            <a:r>
              <a:rPr lang="en-US" sz="1600" dirty="0" err="1" smtClean="0">
                <a:latin typeface="ITC Franklin Gothic Std Book Condensed"/>
                <a:cs typeface="ITC Franklin Gothic Std Med"/>
              </a:rPr>
              <a:t>producto</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y</a:t>
            </a:r>
            <a:r>
              <a:rPr lang="en-US" sz="1600" dirty="0" smtClean="0">
                <a:latin typeface="ITC Franklin Gothic Std Book Condensed"/>
                <a:cs typeface="ITC Franklin Gothic Std Med"/>
              </a:rPr>
              <a:t> el </a:t>
            </a:r>
            <a:r>
              <a:rPr lang="en-US" sz="1600" dirty="0" err="1" smtClean="0">
                <a:latin typeface="ITC Franklin Gothic Std Book Condensed"/>
                <a:cs typeface="ITC Franklin Gothic Std Med"/>
              </a:rPr>
              <a:t>proceso</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simultáneamente</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Conexión</a:t>
            </a:r>
            <a:r>
              <a:rPr lang="en-US" sz="1600" dirty="0" smtClean="0">
                <a:latin typeface="ITC Franklin Gothic Std Book Condensed"/>
                <a:cs typeface="ITC Franklin Gothic Std Med"/>
              </a:rPr>
              <a:t> con </a:t>
            </a:r>
            <a:r>
              <a:rPr lang="en-US" sz="1600" dirty="0" err="1" smtClean="0">
                <a:latin typeface="ITC Franklin Gothic Std Book Condensed"/>
                <a:cs typeface="ITC Franklin Gothic Std Med"/>
              </a:rPr>
              <a:t>organizaciones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fuera</a:t>
            </a:r>
            <a:r>
              <a:rPr lang="en-US" sz="1600" dirty="0" smtClean="0">
                <a:latin typeface="ITC Franklin Gothic Std Book Condensed"/>
                <a:cs typeface="ITC Franklin Gothic Std Med"/>
              </a:rPr>
              <a:t> de la </a:t>
            </a:r>
            <a:r>
              <a:rPr lang="en-US" sz="1600" dirty="0" err="1" smtClean="0">
                <a:latin typeface="ITC Franklin Gothic Std Book Condensed"/>
                <a:cs typeface="ITC Franklin Gothic Std Med"/>
              </a:rPr>
              <a:t>comunidad</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Progreso</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actividades</a:t>
            </a:r>
            <a:r>
              <a:rPr lang="en-US" sz="1600" dirty="0" smtClean="0">
                <a:latin typeface="ITC Franklin Gothic Std Book Condensed"/>
                <a:cs typeface="ITC Franklin Gothic Std Med"/>
              </a:rPr>
              <a:t> simples a </a:t>
            </a:r>
            <a:r>
              <a:rPr lang="en-US" sz="1600" dirty="0" err="1" smtClean="0">
                <a:latin typeface="ITC Franklin Gothic Std Book Condensed"/>
                <a:cs typeface="ITC Franklin Gothic Std Med"/>
              </a:rPr>
              <a:t>complejas</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Recolección</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eficiente</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información</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y</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análisis</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cuestiones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o</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problemas</a:t>
            </a:r>
            <a:r>
              <a:rPr lang="en-US" sz="1600" dirty="0" smtClean="0">
                <a:latin typeface="ITC Franklin Gothic Std Book Condensed"/>
                <a:cs typeface="ITC Franklin Gothic Std Med"/>
              </a:rPr>
              <a:t> de la </a:t>
            </a:r>
            <a:r>
              <a:rPr lang="en-US" sz="1600" dirty="0" err="1" smtClean="0">
                <a:latin typeface="ITC Franklin Gothic Std Book Condensed"/>
                <a:cs typeface="ITC Franklin Gothic Std Med"/>
              </a:rPr>
              <a:t>comunidad</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Capacitación</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para</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adquirir</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habilidades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para</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fomentar</a:t>
            </a:r>
            <a:r>
              <a:rPr lang="en-US" sz="1600" dirty="0" smtClean="0">
                <a:latin typeface="ITC Franklin Gothic Std Book Condensed"/>
                <a:cs typeface="ITC Franklin Gothic Std Med"/>
              </a:rPr>
              <a:t> el </a:t>
            </a:r>
            <a:r>
              <a:rPr lang="en-US" sz="1600" dirty="0" err="1" smtClean="0">
                <a:latin typeface="ITC Franklin Gothic Std Book Condensed"/>
                <a:cs typeface="ITC Franklin Gothic Std Med"/>
              </a:rPr>
              <a:t>sentido</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comunidad</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Participación</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temprana</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y</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apoyo</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organizaciones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autóctonas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existentes</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Uso</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apoyo</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técnico</a:t>
            </a:r>
            <a:r>
              <a:rPr lang="en-US" sz="1600" dirty="0" smtClean="0">
                <a:latin typeface="ITC Franklin Gothic Std Book Condensed"/>
                <a:cs typeface="ITC Franklin Gothic Std Med"/>
              </a:rPr>
              <a:t> </a:t>
            </a:r>
          </a:p>
          <a:p>
            <a:pPr marL="2194560" lvl="0" indent="-91440">
              <a:lnSpc>
                <a:spcPts val="2100"/>
              </a:lnSpc>
              <a:buFont typeface="Arial"/>
              <a:buChar char="•"/>
            </a:pP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Surgimiento</a:t>
            </a:r>
            <a:r>
              <a:rPr lang="en-US" sz="1600" dirty="0" smtClean="0">
                <a:latin typeface="ITC Franklin Gothic Std Book Condensed"/>
                <a:cs typeface="ITC Franklin Gothic Std Med"/>
              </a:rPr>
              <a:t> continuo de </a:t>
            </a:r>
            <a:r>
              <a:rPr lang="en-US" sz="1600" dirty="0" err="1" smtClean="0">
                <a:latin typeface="ITC Franklin Gothic Std Book Condensed"/>
                <a:cs typeface="ITC Franklin Gothic Std Med"/>
              </a:rPr>
              <a:t>líderes</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según</a:t>
            </a:r>
            <a:r>
              <a:rPr lang="en-US" sz="1600" dirty="0" smtClean="0">
                <a:latin typeface="ITC Franklin Gothic Std Book Condensed"/>
                <a:cs typeface="ITC Franklin Gothic Std Med"/>
              </a:rPr>
              <a:t> sea </a:t>
            </a:r>
            <a:r>
              <a:rPr lang="en-US" sz="1600" dirty="0" err="1" smtClean="0">
                <a:latin typeface="ITC Franklin Gothic Std Book Condensed"/>
                <a:cs typeface="ITC Franklin Gothic Std Med"/>
              </a:rPr>
              <a:t>necesario</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Control de la </a:t>
            </a:r>
            <a:r>
              <a:rPr lang="en-US" sz="1600" dirty="0" err="1" smtClean="0">
                <a:latin typeface="ITC Franklin Gothic Std Book Condensed"/>
                <a:cs typeface="ITC Franklin Gothic Std Med"/>
              </a:rPr>
              <a:t>comunidad</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sobre</a:t>
            </a:r>
            <a:r>
              <a:rPr lang="en-US" sz="1600" dirty="0" smtClean="0">
                <a:latin typeface="ITC Franklin Gothic Std Book Condensed"/>
                <a:cs typeface="ITC Franklin Gothic Std Med"/>
              </a:rPr>
              <a:t> la </a:t>
            </a:r>
            <a:r>
              <a:rPr lang="en-US" sz="1600" dirty="0" err="1" smtClean="0">
                <a:latin typeface="ITC Franklin Gothic Std Book Condensed"/>
                <a:cs typeface="ITC Franklin Gothic Std Med"/>
              </a:rPr>
              <a:t>toma</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decisiones</a:t>
            </a:r>
            <a:endParaRPr lang="en-US" sz="1600" dirty="0" smtClean="0">
              <a:latin typeface="ITC Franklin Gothic Std Book Condensed"/>
              <a:cs typeface="ITC Franklin Gothic Std Med"/>
            </a:endParaRPr>
          </a:p>
          <a:p>
            <a:pPr marL="2194560" lvl="0" indent="-91440">
              <a:lnSpc>
                <a:spcPts val="2100"/>
              </a:lnSpc>
              <a:buFont typeface="Arial"/>
              <a:buChar char="•"/>
            </a:pPr>
            <a:r>
              <a:rPr lang="en-US" sz="1600" dirty="0" smtClean="0">
                <a:latin typeface="ITC Franklin Gothic Std Book Condensed"/>
                <a:cs typeface="ITC Franklin Gothic Std Med"/>
              </a:rPr>
              <a:t> Un </a:t>
            </a:r>
            <a:r>
              <a:rPr lang="en-US" sz="1600" dirty="0" err="1" smtClean="0">
                <a:latin typeface="ITC Franklin Gothic Std Book Condensed"/>
                <a:cs typeface="ITC Franklin Gothic Std Med"/>
              </a:rPr>
              <a:t>equilibrio</a:t>
            </a:r>
            <a:r>
              <a:rPr lang="en-US" sz="1600" dirty="0" smtClean="0">
                <a:latin typeface="ITC Franklin Gothic Std Book Condensed"/>
                <a:cs typeface="ITC Franklin Gothic Std Med"/>
              </a:rPr>
              <a:t> </a:t>
            </a:r>
            <a:r>
              <a:rPr lang="en-US" sz="1600" dirty="0" err="1" smtClean="0">
                <a:latin typeface="ITC Franklin Gothic Std Book Condensed"/>
                <a:cs typeface="ITC Franklin Gothic Std Med"/>
              </a:rPr>
              <a:t>único</a:t>
            </a:r>
            <a:r>
              <a:rPr lang="en-US" sz="1600" dirty="0" smtClean="0">
                <a:latin typeface="ITC Franklin Gothic Std Book Condensed"/>
                <a:cs typeface="ITC Franklin Gothic Std Med"/>
              </a:rPr>
              <a:t> de </a:t>
            </a:r>
            <a:r>
              <a:rPr lang="en-US" sz="1600" dirty="0" err="1" smtClean="0">
                <a:latin typeface="ITC Franklin Gothic Std Book Condensed"/>
                <a:cs typeface="ITC Franklin Gothic Std Med"/>
              </a:rPr>
              <a:t>recursos</a:t>
            </a:r>
            <a:endParaRPr lang="en-US" sz="1600" dirty="0" smtClean="0">
              <a:latin typeface="ITC Franklin Gothic Std Book Condensed"/>
              <a:cs typeface="ITC Franklin Gothic Std Med"/>
            </a:endParaRPr>
          </a:p>
        </p:txBody>
      </p:sp>
      <p:sp>
        <p:nvSpPr>
          <p:cNvPr id="10" name="Rounded Rectangle 9"/>
          <p:cNvSpPr/>
          <p:nvPr/>
        </p:nvSpPr>
        <p:spPr>
          <a:xfrm>
            <a:off x="532610" y="1222095"/>
            <a:ext cx="1823171" cy="4413811"/>
          </a:xfrm>
          <a:prstGeom prst="roundRect">
            <a:avLst>
              <a:gd name="adj" fmla="val 6470"/>
            </a:avLst>
          </a:prstGeom>
          <a:blipFill>
            <a:blip r:embed="rId2">
              <a:extLst/>
            </a:blip>
            <a:srcRect/>
            <a:stretch>
              <a:fillRect l="-50000" r="-50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6550" y="994787"/>
            <a:ext cx="8470900" cy="4868426"/>
          </a:xfrm>
          <a:prstGeom prst="rect">
            <a:avLst/>
          </a:prstGeom>
          <a:noFill/>
        </p:spPr>
        <p:txBody>
          <a:bodyPr wrap="square" rtlCol="0">
            <a:spAutoFit/>
          </a:bodyPr>
          <a:lstStyle/>
          <a:p>
            <a:pPr marL="365760" indent="-365760">
              <a:lnSpc>
                <a:spcPts val="3060"/>
              </a:lnSpc>
              <a:buFont typeface="Arial"/>
              <a:buChar char="•"/>
            </a:pPr>
            <a:r>
              <a:rPr lang="es-US" sz="2800" dirty="0" smtClean="0">
                <a:ea typeface="ＭＳ Ｐゴシック" pitchFamily="34" charset="-128"/>
              </a:rPr>
              <a:t>Tomen la tabla de Bingo de sus carpetas</a:t>
            </a:r>
          </a:p>
          <a:p>
            <a:pPr marL="365760" indent="-365760">
              <a:lnSpc>
                <a:spcPts val="3060"/>
              </a:lnSpc>
              <a:buFont typeface="Arial"/>
              <a:buChar char="•"/>
            </a:pPr>
            <a:endParaRPr lang="en-US" sz="2800" dirty="0" smtClean="0">
              <a:latin typeface="Calibri"/>
            </a:endParaRPr>
          </a:p>
          <a:p>
            <a:pPr marL="365760" indent="-365760">
              <a:lnSpc>
                <a:spcPts val="3060"/>
              </a:lnSpc>
              <a:buFont typeface="Arial"/>
              <a:buChar char="•"/>
              <a:defRPr/>
            </a:pPr>
            <a:r>
              <a:rPr lang="es-US" sz="2800" dirty="0" smtClean="0">
                <a:ea typeface="ＭＳ Ｐゴシック" pitchFamily="34" charset="-128"/>
              </a:rPr>
              <a:t>Pregúntenle a las demás personas en la sala acerca de lo que aparece en la tabla de Bingo. Asegúrense de que la persona que responde "sí" a lo que se menciona en la casilla ponga sus iniciales y les cuente al respecto</a:t>
            </a:r>
            <a:r>
              <a:rPr lang="en-US" sz="2800" i="1" dirty="0" smtClean="0">
                <a:latin typeface="Calibri"/>
                <a:cs typeface="Calibri"/>
              </a:rPr>
              <a:t>. </a:t>
            </a:r>
            <a:r>
              <a:rPr lang="en-US" sz="2800" b="1" i="1" dirty="0" smtClean="0">
                <a:cs typeface="Calibri"/>
              </a:rPr>
              <a:t>(</a:t>
            </a:r>
            <a:r>
              <a:rPr lang="en-US" sz="2800" b="1" i="1" dirty="0" err="1" smtClean="0">
                <a:cs typeface="Calibri"/>
              </a:rPr>
              <a:t>Todos</a:t>
            </a:r>
            <a:r>
              <a:rPr lang="en-US" sz="2800" b="1" i="1" dirty="0" smtClean="0">
                <a:cs typeface="Calibri"/>
              </a:rPr>
              <a:t> </a:t>
            </a:r>
            <a:r>
              <a:rPr lang="en-US" sz="2800" b="1" i="1" dirty="0" err="1" smtClean="0">
                <a:cs typeface="Calibri"/>
              </a:rPr>
              <a:t>deben</a:t>
            </a:r>
            <a:r>
              <a:rPr lang="en-US" sz="2800" b="1" i="1" dirty="0" smtClean="0">
                <a:cs typeface="Calibri"/>
              </a:rPr>
              <a:t> </a:t>
            </a:r>
            <a:r>
              <a:rPr lang="en-US" sz="2800" b="1" i="1" dirty="0" err="1" smtClean="0">
                <a:cs typeface="Calibri"/>
              </a:rPr>
              <a:t>haber</a:t>
            </a:r>
            <a:r>
              <a:rPr lang="en-US" sz="2800" b="1" i="1" dirty="0" smtClean="0">
                <a:cs typeface="Calibri"/>
              </a:rPr>
              <a:t> </a:t>
            </a:r>
            <a:r>
              <a:rPr lang="en-US" sz="2800" b="1" i="1" dirty="0" err="1" smtClean="0">
                <a:cs typeface="Calibri"/>
              </a:rPr>
              <a:t>tenido</a:t>
            </a:r>
            <a:r>
              <a:rPr lang="en-US" sz="2800" b="1" i="1" dirty="0" smtClean="0">
                <a:cs typeface="Calibri"/>
              </a:rPr>
              <a:t> </a:t>
            </a:r>
            <a:r>
              <a:rPr lang="en-US" sz="2800" b="1" i="1" dirty="0" err="1" smtClean="0">
                <a:cs typeface="Calibri"/>
              </a:rPr>
              <a:t>su</a:t>
            </a:r>
            <a:r>
              <a:rPr lang="en-US" sz="2800" b="1" i="1" dirty="0" smtClean="0">
                <a:cs typeface="Calibri"/>
              </a:rPr>
              <a:t> </a:t>
            </a:r>
            <a:r>
              <a:rPr lang="en-US" sz="2800" b="1" i="1" dirty="0" err="1" smtClean="0">
                <a:cs typeface="Calibri"/>
              </a:rPr>
              <a:t>turno</a:t>
            </a:r>
            <a:r>
              <a:rPr lang="en-US" sz="2800" b="1" i="1" dirty="0" smtClean="0">
                <a:cs typeface="Calibri"/>
              </a:rPr>
              <a:t> antes de </a:t>
            </a:r>
            <a:r>
              <a:rPr lang="en-US" sz="2800" b="1" i="1" dirty="0" err="1" smtClean="0">
                <a:cs typeface="Calibri"/>
              </a:rPr>
              <a:t>que</a:t>
            </a:r>
            <a:r>
              <a:rPr lang="en-US" sz="2800" b="1" i="1" dirty="0" smtClean="0">
                <a:cs typeface="Calibri"/>
              </a:rPr>
              <a:t> la </a:t>
            </a:r>
            <a:r>
              <a:rPr lang="en-US" sz="2800" b="1" i="1" dirty="0" err="1" smtClean="0">
                <a:cs typeface="Calibri"/>
              </a:rPr>
              <a:t>misma</a:t>
            </a:r>
            <a:r>
              <a:rPr lang="en-US" sz="2800" b="1" i="1" dirty="0" smtClean="0">
                <a:cs typeface="Calibri"/>
              </a:rPr>
              <a:t> persona </a:t>
            </a:r>
            <a:r>
              <a:rPr lang="en-US" sz="2800" b="1" i="1" dirty="0" err="1" smtClean="0">
                <a:cs typeface="Calibri"/>
              </a:rPr>
              <a:t>pueda</a:t>
            </a:r>
            <a:r>
              <a:rPr lang="en-US" sz="2800" b="1" i="1" dirty="0" smtClean="0">
                <a:cs typeface="Calibri"/>
              </a:rPr>
              <a:t> </a:t>
            </a:r>
            <a:r>
              <a:rPr lang="en-US" sz="2800" b="1" i="1" dirty="0" err="1" smtClean="0">
                <a:cs typeface="Calibri"/>
              </a:rPr>
              <a:t>poner</a:t>
            </a:r>
            <a:r>
              <a:rPr lang="en-US" sz="2800" b="1" i="1" dirty="0" smtClean="0">
                <a:cs typeface="Calibri"/>
              </a:rPr>
              <a:t> </a:t>
            </a:r>
            <a:r>
              <a:rPr lang="en-US" sz="2800" b="1" i="1" dirty="0" err="1" smtClean="0">
                <a:cs typeface="Calibri"/>
              </a:rPr>
              <a:t>iniciales</a:t>
            </a:r>
            <a:r>
              <a:rPr lang="en-US" sz="2800" b="1" i="1" dirty="0" smtClean="0">
                <a:cs typeface="Calibri"/>
              </a:rPr>
              <a:t> en </a:t>
            </a:r>
            <a:r>
              <a:rPr lang="en-US" sz="2800" b="1" i="1" dirty="0" err="1" smtClean="0">
                <a:cs typeface="Calibri"/>
              </a:rPr>
              <a:t>más</a:t>
            </a:r>
            <a:r>
              <a:rPr lang="en-US" sz="2800" b="1" i="1" dirty="0" smtClean="0">
                <a:cs typeface="Calibri"/>
              </a:rPr>
              <a:t> de </a:t>
            </a:r>
            <a:r>
              <a:rPr lang="en-US" sz="2800" b="1" i="1" dirty="0" err="1" smtClean="0">
                <a:cs typeface="Calibri"/>
              </a:rPr>
              <a:t>una</a:t>
            </a:r>
            <a:r>
              <a:rPr lang="en-US" sz="2800" b="1" i="1" dirty="0" smtClean="0">
                <a:cs typeface="Calibri"/>
              </a:rPr>
              <a:t> </a:t>
            </a:r>
            <a:r>
              <a:rPr lang="en-US" sz="2800" b="1" i="1" dirty="0" err="1" smtClean="0">
                <a:cs typeface="Calibri"/>
              </a:rPr>
              <a:t>casilla</a:t>
            </a:r>
            <a:r>
              <a:rPr lang="en-US" sz="2800" b="1" i="1" dirty="0" smtClean="0">
                <a:cs typeface="Calibri"/>
              </a:rPr>
              <a:t>).</a:t>
            </a:r>
            <a:endParaRPr lang="en-US" sz="2800" b="1" i="1" dirty="0" smtClean="0">
              <a:latin typeface="Calibri"/>
              <a:cs typeface="Calibri"/>
            </a:endParaRPr>
          </a:p>
          <a:p>
            <a:pPr marL="365760" indent="-365760">
              <a:lnSpc>
                <a:spcPts val="3060"/>
              </a:lnSpc>
              <a:buFont typeface="Arial"/>
              <a:buChar char="•"/>
              <a:defRPr/>
            </a:pPr>
            <a:endParaRPr lang="en-US" sz="2800" dirty="0" smtClean="0">
              <a:latin typeface="Calibri"/>
            </a:endParaRPr>
          </a:p>
          <a:p>
            <a:pPr marL="365760" indent="-365760">
              <a:lnSpc>
                <a:spcPts val="3060"/>
              </a:lnSpc>
              <a:buFont typeface="Arial"/>
              <a:buChar char="•"/>
              <a:defRPr/>
            </a:pPr>
            <a:r>
              <a:rPr lang="es-US" sz="2800" dirty="0" smtClean="0">
                <a:ea typeface="ＭＳ Ｐゴシック" pitchFamily="34" charset="-128"/>
              </a:rPr>
              <a:t>Una vez que TODAS las casillas estén llenas en su tabla, puede gritar</a:t>
            </a:r>
            <a:r>
              <a:rPr lang="en-US" sz="2800" dirty="0" smtClean="0">
                <a:latin typeface="Calibri"/>
              </a:rPr>
              <a:t> </a:t>
            </a:r>
            <a:r>
              <a:rPr lang="en-US" sz="2800" b="1" i="1" dirty="0" smtClean="0">
                <a:cs typeface="Calibri"/>
              </a:rPr>
              <a:t>“¡BINGO</a:t>
            </a:r>
            <a:r>
              <a:rPr lang="en-US" sz="2800" b="1" i="1" dirty="0" smtClean="0">
                <a:latin typeface="Calibri"/>
                <a:cs typeface="Calibri"/>
              </a:rPr>
              <a:t>!”</a:t>
            </a:r>
          </a:p>
        </p:txBody>
      </p:sp>
      <p:sp>
        <p:nvSpPr>
          <p:cNvPr id="15" name="Rounded Rectangle 14"/>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kern="0" cap="all" spc="170" dirty="0" err="1" smtClean="0">
                <a:latin typeface="Berthold City Bold"/>
                <a:cs typeface="Berthold City Bold"/>
              </a:rPr>
              <a:t>Actividad</a:t>
            </a:r>
            <a:r>
              <a:rPr lang="en-US" sz="2400" kern="0" cap="all" spc="170" dirty="0" smtClean="0">
                <a:latin typeface="Berthold City Bold"/>
                <a:cs typeface="Berthold City Bold"/>
              </a:rPr>
              <a:t> de Bingo</a:t>
            </a:r>
            <a:endParaRPr lang="en-US" sz="2400" kern="0" cap="all" spc="170" dirty="0">
              <a:latin typeface="Berthold City Bold"/>
              <a:cs typeface="Berthold City Bold"/>
            </a:endParaRPr>
          </a:p>
        </p:txBody>
      </p:sp>
      <p:sp>
        <p:nvSpPr>
          <p:cNvPr id="16" name="Rounded Rectangle 15"/>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latin typeface="ITC Franklin Gothic Std Bk Cd"/>
              <a:cs typeface="ITC Franklin Gothic Std Bk Cd"/>
            </a:endParaRPr>
          </a:p>
        </p:txBody>
      </p:sp>
      <p:sp>
        <p:nvSpPr>
          <p:cNvPr id="17" name="Oval 16"/>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11"/>
          <p:cNvSpPr txBox="1">
            <a:spLocks/>
          </p:cNvSpPr>
          <p:nvPr/>
        </p:nvSpPr>
        <p:spPr>
          <a:xfrm>
            <a:off x="8482923" y="6254496"/>
            <a:ext cx="398610"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15</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kern="0" cap="all" spc="170" dirty="0" smtClean="0">
                <a:latin typeface="Berthold City Bold"/>
                <a:cs typeface="Berthold City Bold"/>
              </a:rPr>
              <a:t>  </a:t>
            </a:r>
            <a:r>
              <a:rPr lang="en-US" sz="2400" kern="0" cap="all" spc="170" dirty="0" err="1" smtClean="0">
                <a:latin typeface="Berthold City Bold"/>
                <a:cs typeface="Berthold City Bold"/>
              </a:rPr>
              <a:t>Preguntas</a:t>
            </a:r>
            <a:r>
              <a:rPr lang="en-US" sz="2400" kern="0" cap="all" spc="170" dirty="0" smtClean="0">
                <a:latin typeface="Berthold City Bold"/>
                <a:cs typeface="Berthold City Bold"/>
              </a:rPr>
              <a:t> </a:t>
            </a:r>
            <a:r>
              <a:rPr lang="en-US" sz="2400" kern="0" cap="all" spc="170" dirty="0" err="1" smtClean="0">
                <a:latin typeface="Berthold City Bold"/>
                <a:cs typeface="Berthold City Bold"/>
              </a:rPr>
              <a:t>para</a:t>
            </a:r>
            <a:r>
              <a:rPr lang="en-US" sz="2400" kern="0" cap="all" spc="170" dirty="0" smtClean="0">
                <a:latin typeface="Berthold City Bold"/>
                <a:cs typeface="Berthold City Bold"/>
              </a:rPr>
              <a:t> </a:t>
            </a:r>
            <a:r>
              <a:rPr lang="en-US" sz="2400" kern="0" cap="all" spc="170" dirty="0" err="1" smtClean="0">
                <a:latin typeface="Berthold City Bold"/>
                <a:cs typeface="Berthold City Bold"/>
              </a:rPr>
              <a:t>debatir</a:t>
            </a:r>
            <a:endParaRPr lang="en-US" sz="2400" kern="0" cap="all" spc="17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latin typeface="ITC Franklin Gothic Std Bk Cd"/>
                <a:cs typeface="ITC Franklin Gothic Std Bk Cd"/>
              </a:rPr>
              <a:t>Fuente</a:t>
            </a:r>
            <a:r>
              <a:rPr lang="en-US" b="1" dirty="0" smtClean="0">
                <a:latin typeface="ITC Franklin Gothic Std Bk Cd"/>
                <a:cs typeface="ITC Franklin Gothic Std Bk Cd"/>
              </a:rPr>
              <a:t>: </a:t>
            </a:r>
            <a:r>
              <a:rPr lang="en-US" dirty="0" err="1" smtClean="0">
                <a:latin typeface="ITC Franklin Gothic Std Bk Cd"/>
                <a:cs typeface="ITC Franklin Gothic Std Bk Cd"/>
              </a:rPr>
              <a:t>www.youtube.com/watch?v</a:t>
            </a:r>
            <a:r>
              <a:rPr lang="en-US" dirty="0" smtClean="0">
                <a:latin typeface="ITC Franklin Gothic Std Bk Cd"/>
                <a:cs typeface="ITC Franklin Gothic Std Bk Cd"/>
              </a:rPr>
              <a:t>=pMnbhmGf0_c</a:t>
            </a: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483600" y="6254496"/>
            <a:ext cx="397256"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16</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2" name="TextBox 11"/>
          <p:cNvSpPr txBox="1"/>
          <p:nvPr/>
        </p:nvSpPr>
        <p:spPr>
          <a:xfrm>
            <a:off x="304800" y="1767007"/>
            <a:ext cx="8534400" cy="3323987"/>
          </a:xfrm>
          <a:prstGeom prst="rect">
            <a:avLst/>
          </a:prstGeom>
          <a:noFill/>
        </p:spPr>
        <p:txBody>
          <a:bodyPr wrap="square" rtlCol="0">
            <a:spAutoFit/>
          </a:bodyPr>
          <a:lstStyle/>
          <a:p>
            <a:pPr marL="365760" indent="-365760">
              <a:buFont typeface="Arial"/>
              <a:buChar char="•"/>
              <a:defRPr/>
            </a:pPr>
            <a:r>
              <a:rPr lang="en-US" sz="3500" dirty="0" err="1" smtClean="0"/>
              <a:t>Comparta</a:t>
            </a:r>
            <a:r>
              <a:rPr lang="en-US" sz="3500" dirty="0" smtClean="0"/>
              <a:t> </a:t>
            </a:r>
            <a:r>
              <a:rPr lang="en-US" sz="3500" dirty="0" err="1" smtClean="0"/>
              <a:t>algo</a:t>
            </a:r>
            <a:r>
              <a:rPr lang="en-US" sz="3500" dirty="0" smtClean="0"/>
              <a:t> </a:t>
            </a:r>
            <a:r>
              <a:rPr lang="en-US" sz="3500" dirty="0" err="1" smtClean="0"/>
              <a:t>interesante</a:t>
            </a:r>
            <a:r>
              <a:rPr lang="en-US" sz="3500" dirty="0" smtClean="0"/>
              <a:t> </a:t>
            </a:r>
            <a:r>
              <a:rPr lang="en-US" sz="3500" dirty="0" err="1" smtClean="0"/>
              <a:t>que</a:t>
            </a:r>
            <a:r>
              <a:rPr lang="en-US" sz="3500" dirty="0" smtClean="0"/>
              <a:t> </a:t>
            </a:r>
            <a:r>
              <a:rPr lang="en-US" sz="3500" dirty="0" err="1" smtClean="0"/>
              <a:t>aprendió</a:t>
            </a:r>
            <a:r>
              <a:rPr lang="en-US" sz="3500" dirty="0" smtClean="0"/>
              <a:t> </a:t>
            </a:r>
            <a:r>
              <a:rPr lang="en-US" sz="3500" dirty="0" err="1" smtClean="0"/>
              <a:t>acerca</a:t>
            </a:r>
            <a:r>
              <a:rPr lang="en-US" sz="3500" dirty="0" smtClean="0"/>
              <a:t> de los </a:t>
            </a:r>
            <a:r>
              <a:rPr lang="en-US" sz="3500" dirty="0" err="1" smtClean="0"/>
              <a:t>demás</a:t>
            </a:r>
            <a:r>
              <a:rPr lang="en-US" sz="3500" dirty="0" smtClean="0"/>
              <a:t> </a:t>
            </a:r>
            <a:r>
              <a:rPr lang="en-US" sz="3500" dirty="0" err="1" smtClean="0"/>
              <a:t>durante</a:t>
            </a:r>
            <a:r>
              <a:rPr lang="en-US" sz="3500" dirty="0" smtClean="0"/>
              <a:t> </a:t>
            </a:r>
            <a:r>
              <a:rPr lang="en-US" sz="3500" dirty="0" err="1" smtClean="0"/>
              <a:t>esta</a:t>
            </a:r>
            <a:r>
              <a:rPr lang="en-US" sz="3500" dirty="0" smtClean="0"/>
              <a:t> </a:t>
            </a:r>
            <a:r>
              <a:rPr lang="en-US" sz="3500" dirty="0" err="1" smtClean="0"/>
              <a:t>actividad</a:t>
            </a:r>
            <a:r>
              <a:rPr lang="en-US" sz="3500" dirty="0" smtClean="0"/>
              <a:t>.</a:t>
            </a:r>
          </a:p>
          <a:p>
            <a:pPr marL="365760" indent="-365760">
              <a:buFont typeface="Arial"/>
              <a:buChar char="•"/>
              <a:defRPr/>
            </a:pPr>
            <a:endParaRPr lang="en-US" sz="3500" dirty="0" smtClean="0"/>
          </a:p>
          <a:p>
            <a:pPr marL="365760" indent="-365760">
              <a:buFont typeface="Arial"/>
              <a:buChar char="•"/>
              <a:defRPr/>
            </a:pPr>
            <a:r>
              <a:rPr lang="en-US" sz="3500" dirty="0" smtClean="0"/>
              <a:t> ¿</a:t>
            </a:r>
            <a:r>
              <a:rPr lang="en-US" sz="3500" dirty="0" err="1" smtClean="0"/>
              <a:t>Qué</a:t>
            </a:r>
            <a:r>
              <a:rPr lang="en-US" sz="3500" dirty="0" smtClean="0"/>
              <a:t> </a:t>
            </a:r>
            <a:r>
              <a:rPr lang="en-US" sz="3500" dirty="0" err="1" smtClean="0"/>
              <a:t>cosa</a:t>
            </a:r>
            <a:r>
              <a:rPr lang="en-US" sz="3500" dirty="0" smtClean="0"/>
              <a:t> </a:t>
            </a:r>
            <a:r>
              <a:rPr lang="en-US" sz="3500" dirty="0" err="1" smtClean="0"/>
              <a:t>nueva</a:t>
            </a:r>
            <a:r>
              <a:rPr lang="en-US" sz="3500" dirty="0" smtClean="0"/>
              <a:t> le </a:t>
            </a:r>
            <a:r>
              <a:rPr lang="en-US" sz="3500" dirty="0" err="1" smtClean="0"/>
              <a:t>enseñó</a:t>
            </a:r>
            <a:r>
              <a:rPr lang="en-US" sz="3500" dirty="0" smtClean="0"/>
              <a:t> </a:t>
            </a:r>
            <a:r>
              <a:rPr lang="en-US" sz="3500" dirty="0" err="1" smtClean="0"/>
              <a:t>esta</a:t>
            </a:r>
            <a:r>
              <a:rPr lang="en-US" sz="3500" dirty="0" smtClean="0"/>
              <a:t> </a:t>
            </a:r>
            <a:r>
              <a:rPr lang="en-US" sz="3500" dirty="0" err="1" smtClean="0"/>
              <a:t>actividad</a:t>
            </a:r>
            <a:r>
              <a:rPr lang="en-US" sz="3500" dirty="0" smtClean="0"/>
              <a:t>?</a:t>
            </a:r>
          </a:p>
          <a:p>
            <a:pPr marL="365760" indent="-365760">
              <a:buFont typeface="Arial"/>
              <a:buChar char="•"/>
              <a:defRPr/>
            </a:pPr>
            <a:endParaRPr lang="en-US" sz="3500" dirty="0" smtClean="0"/>
          </a:p>
          <a:p>
            <a:pPr marL="365760" indent="-365760">
              <a:buFont typeface="Arial"/>
              <a:buChar char="•"/>
              <a:defRPr/>
            </a:pPr>
            <a:r>
              <a:rPr lang="en-US" sz="3500" dirty="0" smtClean="0"/>
              <a:t>¿</a:t>
            </a:r>
            <a:r>
              <a:rPr lang="en-US" sz="3500" dirty="0" err="1" smtClean="0"/>
              <a:t>Qué</a:t>
            </a:r>
            <a:r>
              <a:rPr lang="en-US" sz="3500" dirty="0" smtClean="0"/>
              <a:t> le </a:t>
            </a:r>
            <a:r>
              <a:rPr lang="en-US" sz="3500" dirty="0" err="1" smtClean="0"/>
              <a:t>gustó</a:t>
            </a:r>
            <a:r>
              <a:rPr lang="en-US" sz="3500" dirty="0" smtClean="0"/>
              <a:t> </a:t>
            </a:r>
            <a:r>
              <a:rPr lang="en-US" sz="3500" dirty="0" err="1" smtClean="0"/>
              <a:t>acerca</a:t>
            </a:r>
            <a:r>
              <a:rPr lang="en-US" sz="3500" dirty="0" smtClean="0"/>
              <a:t> de </a:t>
            </a:r>
            <a:r>
              <a:rPr lang="en-US" sz="3500" dirty="0" err="1" smtClean="0"/>
              <a:t>esta</a:t>
            </a:r>
            <a:r>
              <a:rPr lang="en-US" sz="3500" dirty="0" smtClean="0"/>
              <a:t> </a:t>
            </a:r>
            <a:r>
              <a:rPr lang="en-US" sz="3500" dirty="0" err="1" smtClean="0"/>
              <a:t>actividad</a:t>
            </a:r>
            <a:r>
              <a:rPr lang="en-US" sz="35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kern="0" cap="all" spc="120" dirty="0" smtClean="0">
                <a:latin typeface="Berthold City Bold"/>
                <a:cs typeface="Berthold City Bold"/>
              </a:rPr>
              <a:t/>
            </a:r>
            <a:br>
              <a:rPr lang="en-US" sz="2100" kern="0" cap="all" spc="120" dirty="0" smtClean="0">
                <a:latin typeface="Berthold City Bold"/>
                <a:cs typeface="Berthold City Bold"/>
              </a:rPr>
            </a:br>
            <a:r>
              <a:rPr lang="en-US" sz="2100" kern="0" cap="all" spc="120" dirty="0" smtClean="0">
                <a:latin typeface="Berthold City Bold"/>
                <a:cs typeface="Berthold City Bold"/>
              </a:rPr>
              <a:t>“</a:t>
            </a:r>
            <a:r>
              <a:rPr lang="en-US" sz="2100" kern="0" cap="all" spc="120" dirty="0" err="1" smtClean="0">
                <a:latin typeface="Berthold City Bold"/>
                <a:cs typeface="Berthold City Bold"/>
              </a:rPr>
              <a:t>Cuadra</a:t>
            </a:r>
            <a:r>
              <a:rPr lang="en-US" sz="2100" kern="0" cap="all" spc="120" dirty="0" smtClean="0">
                <a:latin typeface="Berthold City Bold"/>
                <a:cs typeface="Berthold City Bold"/>
              </a:rPr>
              <a:t> </a:t>
            </a:r>
            <a:r>
              <a:rPr lang="en-US" sz="2100" kern="0" cap="all" spc="120" dirty="0" err="1" smtClean="0">
                <a:latin typeface="Berthold City Bold"/>
                <a:cs typeface="Berthold City Bold"/>
              </a:rPr>
              <a:t>por</a:t>
            </a:r>
            <a:r>
              <a:rPr lang="en-US" sz="2100" kern="0" cap="all" spc="120" dirty="0" smtClean="0">
                <a:latin typeface="Berthold City Bold"/>
                <a:cs typeface="Berthold City Bold"/>
              </a:rPr>
              <a:t> </a:t>
            </a:r>
            <a:r>
              <a:rPr lang="en-US" sz="2100" kern="0" cap="all" spc="120" dirty="0" err="1" smtClean="0">
                <a:latin typeface="Berthold City Bold"/>
                <a:cs typeface="Berthold City Bold"/>
              </a:rPr>
              <a:t>cuadra</a:t>
            </a:r>
            <a:r>
              <a:rPr lang="en-US" sz="2100" kern="0" cap="all" spc="120" dirty="0" smtClean="0">
                <a:latin typeface="Berthold City Bold"/>
                <a:cs typeface="Berthold City Bold"/>
              </a:rPr>
              <a:t>” </a:t>
            </a:r>
            <a:r>
              <a:rPr lang="en-US" sz="2100" kern="0" cap="all" spc="120" dirty="0" err="1" smtClean="0">
                <a:latin typeface="Berthold City Bold"/>
                <a:cs typeface="Berthold City Bold"/>
              </a:rPr>
              <a:t>Reclamando</a:t>
            </a:r>
            <a:r>
              <a:rPr lang="en-US" sz="2100" kern="0" cap="all" spc="120" dirty="0" smtClean="0">
                <a:latin typeface="Berthold City Bold"/>
                <a:cs typeface="Berthold City Bold"/>
              </a:rPr>
              <a:t> </a:t>
            </a:r>
            <a:r>
              <a:rPr lang="en-US" sz="2100" kern="0" cap="all" spc="120" dirty="0" err="1" smtClean="0">
                <a:latin typeface="Berthold City Bold"/>
                <a:cs typeface="Berthold City Bold"/>
              </a:rPr>
              <a:t>vecindarios</a:t>
            </a:r>
            <a:r>
              <a:rPr lang="en-US" sz="2100" kern="0" cap="all" spc="120" dirty="0" smtClean="0">
                <a:latin typeface="Berthold City Bold"/>
                <a:cs typeface="Berthold City Bold"/>
              </a:rPr>
              <a:t> </a:t>
            </a:r>
            <a:r>
              <a:rPr lang="en-US" sz="2100" kern="0" cap="all" spc="120" dirty="0" err="1" smtClean="0">
                <a:latin typeface="Berthold City Bold"/>
                <a:cs typeface="Berthold City Bold"/>
              </a:rPr>
              <a:t>por</a:t>
            </a:r>
            <a:r>
              <a:rPr lang="en-US" sz="2100" kern="0" cap="all" spc="120" dirty="0" smtClean="0">
                <a:latin typeface="Berthold City Bold"/>
                <a:cs typeface="Berthold City Bold"/>
              </a:rPr>
              <a:t> </a:t>
            </a:r>
            <a:r>
              <a:rPr lang="en-US" sz="2100" kern="0" cap="all" spc="120" dirty="0" err="1" smtClean="0">
                <a:latin typeface="Berthold City Bold"/>
                <a:cs typeface="Berthold City Bold"/>
              </a:rPr>
              <a:t>diseño</a:t>
            </a:r>
            <a:r>
              <a:rPr lang="en-US" sz="2100" kern="0" cap="all" spc="120" dirty="0" smtClean="0">
                <a:latin typeface="Berthold City Bold"/>
                <a:cs typeface="Berthold City Bold"/>
              </a:rPr>
              <a:t/>
            </a:r>
            <a:br>
              <a:rPr lang="en-US" sz="2100" kern="0" cap="all" spc="120" dirty="0" smtClean="0">
                <a:latin typeface="Berthold City Bold"/>
                <a:cs typeface="Berthold City Bold"/>
              </a:rPr>
            </a:br>
            <a:endParaRPr lang="en-US" sz="2100" kern="0" cap="all" spc="12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latin typeface="ITC Franklin Gothic Std Bk Cd"/>
                <a:cs typeface="ITC Franklin Gothic Std Bk Cd"/>
              </a:rPr>
              <a:t>Fuente</a:t>
            </a:r>
            <a:r>
              <a:rPr lang="en-US" b="1" dirty="0" smtClean="0">
                <a:latin typeface="ITC Franklin Gothic Std Bk Cd"/>
                <a:cs typeface="ITC Franklin Gothic Std Bk Cd"/>
              </a:rPr>
              <a:t>: </a:t>
            </a:r>
            <a:r>
              <a:rPr lang="en-US" dirty="0" smtClean="0">
                <a:latin typeface="ITC Franklin Gothic Std Bk Cd"/>
                <a:cs typeface="ITC Franklin Gothic Std Bk Cd"/>
              </a:rPr>
              <a:t>The McGraw Hill Companies and </a:t>
            </a:r>
            <a:r>
              <a:rPr lang="en-US" dirty="0" err="1" smtClean="0">
                <a:latin typeface="ITC Franklin Gothic Std Bk Cd"/>
                <a:cs typeface="ITC Franklin Gothic Std Bk Cd"/>
              </a:rPr>
              <a:t>Oti</a:t>
            </a:r>
            <a:endParaRPr lang="en-US" dirty="0" smtClean="0">
              <a:latin typeface="ITC Franklin Gothic Std Bk Cd"/>
              <a:cs typeface="ITC Franklin Gothic Std Bk Cd"/>
            </a:endParaRP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483600" y="6254496"/>
            <a:ext cx="397256"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17</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7" name="Rounded Rectangle 6"/>
          <p:cNvSpPr/>
          <p:nvPr/>
        </p:nvSpPr>
        <p:spPr>
          <a:xfrm>
            <a:off x="325966" y="864000"/>
            <a:ext cx="2948465" cy="5130000"/>
          </a:xfrm>
          <a:prstGeom prst="roundRect">
            <a:avLst>
              <a:gd name="adj" fmla="val 4755"/>
            </a:avLst>
          </a:prstGeom>
          <a:gradFill flip="none" rotWithShape="1">
            <a:gsLst>
              <a:gs pos="0">
                <a:srgbClr val="18153A"/>
              </a:gs>
              <a:gs pos="100000">
                <a:srgbClr val="441A66"/>
              </a:gs>
            </a:gsLst>
            <a:lin ang="16200000" scaled="0"/>
            <a:tileRect/>
          </a:gradFill>
          <a:ln w="25400">
            <a:solidFill>
              <a:srgbClr val="1815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91440" indent="-91440" algn="ctr">
              <a:lnSpc>
                <a:spcPts val="1900"/>
              </a:lnSpc>
            </a:pPr>
            <a:r>
              <a:rPr lang="en-US" b="1" cap="all" dirty="0" err="1" smtClean="0">
                <a:solidFill>
                  <a:schemeClr val="bg1"/>
                </a:solidFill>
                <a:latin typeface="ITC Franklin Gothic Std Bk Cd"/>
                <a:cs typeface="ITC Franklin Gothic Std Bk Cd"/>
              </a:rPr>
              <a:t>Acerca</a:t>
            </a:r>
            <a:r>
              <a:rPr lang="en-US" b="1" cap="all" dirty="0" smtClean="0">
                <a:solidFill>
                  <a:schemeClr val="bg1"/>
                </a:solidFill>
                <a:latin typeface="ITC Franklin Gothic Std Bk Cd"/>
                <a:cs typeface="ITC Franklin Gothic Std Bk Cd"/>
              </a:rPr>
              <a:t> del video</a:t>
            </a:r>
          </a:p>
          <a:p>
            <a:pPr marL="91440" indent="-91440" algn="ctr">
              <a:lnSpc>
                <a:spcPts val="1900"/>
              </a:lnSpc>
            </a:pPr>
            <a:endParaRPr lang="en-US" b="1" cap="all" dirty="0" smtClean="0">
              <a:solidFill>
                <a:schemeClr val="bg1"/>
              </a:solidFill>
              <a:latin typeface="ITC Franklin Gothic Std Bk Cd"/>
              <a:cs typeface="ITC Franklin Gothic Std Bk Cd"/>
            </a:endParaRPr>
          </a:p>
          <a:p>
            <a:pPr>
              <a:buFont typeface="Wingdings 2" pitchFamily="18" charset="2"/>
              <a:buNone/>
            </a:pPr>
            <a:r>
              <a:rPr lang="en-US" sz="1550" dirty="0" smtClean="0">
                <a:solidFill>
                  <a:schemeClr val="bg1"/>
                </a:solidFill>
                <a:latin typeface="ITC Franklin Gothic Std Bk Cd"/>
                <a:ea typeface="ＭＳ Ｐゴシック" pitchFamily="34" charset="-128"/>
                <a:cs typeface="ITC Franklin Gothic Std Bk Cd"/>
              </a:rPr>
              <a:t>Este video </a:t>
            </a:r>
            <a:r>
              <a:rPr lang="en-US" sz="1550" dirty="0" err="1" smtClean="0">
                <a:solidFill>
                  <a:schemeClr val="bg1"/>
                </a:solidFill>
                <a:latin typeface="ITC Franklin Gothic Std Bk Cd"/>
                <a:ea typeface="ＭＳ Ｐゴシック" pitchFamily="34" charset="-128"/>
                <a:cs typeface="ITC Franklin Gothic Std Bk Cd"/>
              </a:rPr>
              <a:t>muestra</a:t>
            </a:r>
            <a:r>
              <a:rPr lang="en-US" sz="1550" dirty="0" smtClean="0">
                <a:solidFill>
                  <a:schemeClr val="bg1"/>
                </a:solidFill>
                <a:latin typeface="ITC Franklin Gothic Std Bk Cd"/>
                <a:ea typeface="ＭＳ Ｐゴシック" pitchFamily="34" charset="-128"/>
                <a:cs typeface="ITC Franklin Gothic Std Bk Cd"/>
              </a:rPr>
              <a:t> un </a:t>
            </a:r>
            <a:r>
              <a:rPr lang="en-US" sz="1550" dirty="0" err="1" smtClean="0">
                <a:solidFill>
                  <a:schemeClr val="bg1"/>
                </a:solidFill>
                <a:latin typeface="ITC Franklin Gothic Std Bk Cd"/>
                <a:ea typeface="ＭＳ Ｐゴシック" pitchFamily="34" charset="-128"/>
                <a:cs typeface="ITC Franklin Gothic Std Bk Cd"/>
              </a:rPr>
              <a:t>ejemplo</a:t>
            </a:r>
            <a:r>
              <a:rPr lang="en-US" sz="1550" dirty="0" smtClean="0">
                <a:solidFill>
                  <a:schemeClr val="bg1"/>
                </a:solidFill>
                <a:latin typeface="ITC Franklin Gothic Std Bk Cd"/>
                <a:ea typeface="ＭＳ Ｐゴシック" pitchFamily="34" charset="-128"/>
                <a:cs typeface="ITC Franklin Gothic Std Bk Cd"/>
              </a:rPr>
              <a:t> de </a:t>
            </a:r>
            <a:r>
              <a:rPr lang="en-US" sz="1550" dirty="0" err="1" smtClean="0">
                <a:solidFill>
                  <a:schemeClr val="bg1"/>
                </a:solidFill>
                <a:latin typeface="ITC Franklin Gothic Std Bk Cd"/>
                <a:ea typeface="ＭＳ Ｐゴシック" pitchFamily="34" charset="-128"/>
                <a:cs typeface="ITC Franklin Gothic Std Bk Cd"/>
              </a:rPr>
              <a:t>una</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comunidad</a:t>
            </a:r>
            <a:r>
              <a:rPr lang="en-US" sz="1550" dirty="0" smtClean="0">
                <a:solidFill>
                  <a:schemeClr val="bg1"/>
                </a:solidFill>
                <a:latin typeface="ITC Franklin Gothic Std Bk Cd"/>
                <a:ea typeface="ＭＳ Ｐゴシック" pitchFamily="34" charset="-128"/>
                <a:cs typeface="ITC Franklin Gothic Std Bk Cd"/>
              </a:rPr>
              <a:t> en la </a:t>
            </a:r>
            <a:r>
              <a:rPr lang="en-US" sz="1550" dirty="0" err="1" smtClean="0">
                <a:solidFill>
                  <a:schemeClr val="bg1"/>
                </a:solidFill>
                <a:latin typeface="ITC Franklin Gothic Std Bk Cd"/>
                <a:ea typeface="ＭＳ Ｐゴシック" pitchFamily="34" charset="-128"/>
                <a:cs typeface="ITC Franklin Gothic Std Bk Cd"/>
              </a:rPr>
              <a:t>que</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sus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residentes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las</a:t>
            </a:r>
            <a:r>
              <a:rPr lang="en-US" sz="1550" dirty="0" smtClean="0">
                <a:solidFill>
                  <a:schemeClr val="bg1"/>
                </a:solidFill>
                <a:latin typeface="ITC Franklin Gothic Std Bk Cd"/>
                <a:ea typeface="ＭＳ Ｐゴシック" pitchFamily="34" charset="-128"/>
                <a:cs typeface="ITC Franklin Gothic Std Bk Cd"/>
              </a:rPr>
              <a:t> personas </a:t>
            </a:r>
            <a:r>
              <a:rPr lang="en-US" sz="1550" dirty="0" err="1" smtClean="0">
                <a:solidFill>
                  <a:schemeClr val="bg1"/>
                </a:solidFill>
                <a:latin typeface="ITC Franklin Gothic Std Bk Cd"/>
                <a:ea typeface="ＭＳ Ｐゴシック" pitchFamily="34" charset="-128"/>
                <a:cs typeface="ITC Franklin Gothic Std Bk Cd"/>
              </a:rPr>
              <a:t>encargadas</a:t>
            </a:r>
            <a:r>
              <a:rPr lang="en-US" sz="1550" dirty="0" smtClean="0">
                <a:solidFill>
                  <a:schemeClr val="bg1"/>
                </a:solidFill>
                <a:latin typeface="ITC Franklin Gothic Std Bk Cd"/>
                <a:ea typeface="ＭＳ Ｐゴシック" pitchFamily="34" charset="-128"/>
                <a:cs typeface="ITC Franklin Gothic Std Bk Cd"/>
              </a:rPr>
              <a:t> de </a:t>
            </a:r>
            <a:r>
              <a:rPr lang="en-US" sz="1550" dirty="0" err="1" smtClean="0">
                <a:solidFill>
                  <a:schemeClr val="bg1"/>
                </a:solidFill>
                <a:latin typeface="ITC Franklin Gothic Std Bk Cd"/>
                <a:ea typeface="ＭＳ Ｐゴシック" pitchFamily="34" charset="-128"/>
                <a:cs typeface="ITC Franklin Gothic Std Bk Cd"/>
              </a:rPr>
              <a:t>fomentar</a:t>
            </a:r>
            <a:r>
              <a:rPr lang="en-US" sz="1550" dirty="0" smtClean="0">
                <a:solidFill>
                  <a:schemeClr val="bg1"/>
                </a:solidFill>
                <a:latin typeface="ITC Franklin Gothic Std Bk Cd"/>
                <a:ea typeface="ＭＳ Ｐゴシック" pitchFamily="34" charset="-128"/>
                <a:cs typeface="ITC Franklin Gothic Std Bk Cd"/>
              </a:rPr>
              <a:t> el </a:t>
            </a:r>
            <a:r>
              <a:rPr lang="en-US" sz="1550" dirty="0" err="1" smtClean="0">
                <a:solidFill>
                  <a:schemeClr val="bg1"/>
                </a:solidFill>
                <a:latin typeface="ITC Franklin Gothic Std Bk Cd"/>
                <a:ea typeface="ＭＳ Ｐゴシック" pitchFamily="34" charset="-128"/>
                <a:cs typeface="ITC Franklin Gothic Std Bk Cd"/>
              </a:rPr>
              <a:t>sentido</a:t>
            </a:r>
            <a:r>
              <a:rPr lang="en-US" sz="1550" dirty="0" smtClean="0">
                <a:solidFill>
                  <a:schemeClr val="bg1"/>
                </a:solidFill>
                <a:latin typeface="ITC Franklin Gothic Std Bk Cd"/>
                <a:ea typeface="ＭＳ Ｐゴシック" pitchFamily="34" charset="-128"/>
                <a:cs typeface="ITC Franklin Gothic Std Bk Cd"/>
              </a:rPr>
              <a:t> de </a:t>
            </a:r>
            <a:r>
              <a:rPr lang="en-US" sz="1550" dirty="0" err="1" smtClean="0">
                <a:solidFill>
                  <a:schemeClr val="bg1"/>
                </a:solidFill>
                <a:latin typeface="ITC Franklin Gothic Std Bk Cd"/>
                <a:ea typeface="ＭＳ Ｐゴシック" pitchFamily="34" charset="-128"/>
                <a:cs typeface="ITC Franklin Gothic Std Bk Cd"/>
              </a:rPr>
              <a:t>comunidad</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y</a:t>
            </a:r>
            <a:r>
              <a:rPr lang="en-US" sz="1550" dirty="0" smtClean="0">
                <a:solidFill>
                  <a:schemeClr val="bg1"/>
                </a:solidFill>
                <a:latin typeface="ITC Franklin Gothic Std Bk Cd"/>
                <a:ea typeface="ＭＳ Ｐゴシック" pitchFamily="34" charset="-128"/>
                <a:cs typeface="ITC Franklin Gothic Std Bk Cd"/>
              </a:rPr>
              <a:t> los </a:t>
            </a:r>
            <a:r>
              <a:rPr lang="en-US" sz="1550" dirty="0" err="1" smtClean="0">
                <a:solidFill>
                  <a:schemeClr val="bg1"/>
                </a:solidFill>
                <a:latin typeface="ITC Franklin Gothic Std Bk Cd"/>
                <a:ea typeface="ＭＳ Ｐゴシック" pitchFamily="34" charset="-128"/>
                <a:cs typeface="ITC Franklin Gothic Std Bk Cd"/>
              </a:rPr>
              <a:t>líderes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trabajaron</a:t>
            </a:r>
            <a:r>
              <a:rPr lang="en-US" sz="1550" dirty="0" smtClean="0">
                <a:solidFill>
                  <a:schemeClr val="bg1"/>
                </a:solidFill>
                <a:latin typeface="ITC Franklin Gothic Std Bk Cd"/>
                <a:ea typeface="ＭＳ Ｐゴシック" pitchFamily="34" charset="-128"/>
                <a:cs typeface="ITC Franklin Gothic Std Bk Cd"/>
              </a:rPr>
              <a:t> con </a:t>
            </a:r>
            <a:r>
              <a:rPr lang="en-US" sz="1550" dirty="0" err="1" smtClean="0">
                <a:solidFill>
                  <a:schemeClr val="bg1"/>
                </a:solidFill>
                <a:latin typeface="ITC Franklin Gothic Std Bk Cd"/>
                <a:ea typeface="ＭＳ Ｐゴシック" pitchFamily="34" charset="-128"/>
                <a:cs typeface="ITC Franklin Gothic Std Bk Cd"/>
              </a:rPr>
              <a:t>negocios</a:t>
            </a:r>
            <a:r>
              <a:rPr lang="en-US" sz="1550" dirty="0" smtClean="0">
                <a:solidFill>
                  <a:schemeClr val="bg1"/>
                </a:solidFill>
                <a:latin typeface="ITC Franklin Gothic Std Bk Cd"/>
                <a:ea typeface="ＭＳ Ｐゴシック" pitchFamily="34" charset="-128"/>
                <a:cs typeface="ITC Franklin Gothic Std Bk Cd"/>
              </a:rPr>
              <a:t> locales, </a:t>
            </a:r>
            <a:r>
              <a:rPr lang="en-US" sz="1550" dirty="0" err="1" smtClean="0">
                <a:solidFill>
                  <a:schemeClr val="bg1"/>
                </a:solidFill>
                <a:latin typeface="ITC Franklin Gothic Std Bk Cd"/>
                <a:ea typeface="ＭＳ Ｐゴシック" pitchFamily="34" charset="-128"/>
                <a:cs typeface="ITC Franklin Gothic Std Bk Cd"/>
              </a:rPr>
              <a:t>funcionarios</a:t>
            </a:r>
            <a:r>
              <a:rPr lang="en-US" sz="1550" dirty="0" smtClean="0">
                <a:solidFill>
                  <a:schemeClr val="bg1"/>
                </a:solidFill>
                <a:latin typeface="ITC Franklin Gothic Std Bk Cd"/>
                <a:ea typeface="ＭＳ Ｐゴシック" pitchFamily="34" charset="-128"/>
                <a:cs typeface="ITC Franklin Gothic Std Bk Cd"/>
              </a:rPr>
              <a:t> de la ciudad </a:t>
            </a:r>
            <a:r>
              <a:rPr lang="en-US" sz="1550" dirty="0" err="1" smtClean="0">
                <a:solidFill>
                  <a:schemeClr val="bg1"/>
                </a:solidFill>
                <a:latin typeface="ITC Franklin Gothic Std Bk Cd"/>
                <a:ea typeface="ＭＳ Ｐゴシック" pitchFamily="34" charset="-128"/>
                <a:cs typeface="ITC Franklin Gothic Std Bk Cd"/>
              </a:rPr>
              <a:t>y</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otras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partes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interesadas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para</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aportar</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mejoras</a:t>
            </a:r>
            <a:r>
              <a:rPr lang="en-US" sz="1550" dirty="0" smtClean="0">
                <a:solidFill>
                  <a:schemeClr val="bg1"/>
                </a:solidFill>
                <a:latin typeface="ITC Franklin Gothic Std Bk Cd"/>
                <a:ea typeface="ＭＳ Ｐゴシック" pitchFamily="34" charset="-128"/>
                <a:cs typeface="ITC Franklin Gothic Std Bk Cd"/>
              </a:rPr>
              <a:t> a </a:t>
            </a:r>
            <a:r>
              <a:rPr lang="en-US" sz="1550" dirty="0" err="1" smtClean="0">
                <a:solidFill>
                  <a:schemeClr val="bg1"/>
                </a:solidFill>
                <a:latin typeface="ITC Franklin Gothic Std Bk Cd"/>
                <a:ea typeface="ＭＳ Ｐゴシック" pitchFamily="34" charset="-128"/>
                <a:cs typeface="ITC Franklin Gothic Std Bk Cd"/>
              </a:rPr>
              <a:t>su</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comunidad</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Estos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vecindarios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que</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habían</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quedado</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atrás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fueron</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mejorados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por</a:t>
            </a:r>
            <a:r>
              <a:rPr lang="en-US" sz="1550" dirty="0" smtClean="0">
                <a:solidFill>
                  <a:schemeClr val="bg1"/>
                </a:solidFill>
                <a:latin typeface="ITC Franklin Gothic Std Bk Cd"/>
                <a:ea typeface="ＭＳ Ｐゴシック" pitchFamily="34" charset="-128"/>
                <a:cs typeface="ITC Franklin Gothic Std Bk Cd"/>
              </a:rPr>
              <a:t> personas </a:t>
            </a:r>
            <a:r>
              <a:rPr lang="en-US" sz="1550" dirty="0" err="1" smtClean="0">
                <a:solidFill>
                  <a:schemeClr val="bg1"/>
                </a:solidFill>
                <a:latin typeface="ITC Franklin Gothic Std Bk Cd"/>
                <a:ea typeface="ＭＳ Ｐゴシック" pitchFamily="34" charset="-128"/>
                <a:cs typeface="ITC Franklin Gothic Std Bk Cd"/>
              </a:rPr>
              <a:t>que</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querían</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marcar</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una</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diferencia</a:t>
            </a:r>
            <a:r>
              <a:rPr lang="en-US" sz="1550" dirty="0" smtClean="0">
                <a:solidFill>
                  <a:schemeClr val="bg1"/>
                </a:solidFill>
                <a:latin typeface="ITC Franklin Gothic Std Bk Cd"/>
                <a:ea typeface="ＭＳ Ｐゴシック" pitchFamily="34" charset="-128"/>
                <a:cs typeface="ITC Franklin Gothic Std Bk Cd"/>
              </a:rPr>
              <a:t>. Se </a:t>
            </a:r>
            <a:r>
              <a:rPr lang="en-US" sz="1550" dirty="0" err="1" smtClean="0">
                <a:solidFill>
                  <a:schemeClr val="bg1"/>
                </a:solidFill>
                <a:latin typeface="ITC Franklin Gothic Std Bk Cd"/>
                <a:ea typeface="ＭＳ Ｐゴシック" pitchFamily="34" charset="-128"/>
                <a:cs typeface="ITC Franklin Gothic Std Bk Cd"/>
              </a:rPr>
              <a:t>unieron</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y</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recuperaron</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su</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vecindario</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cuadra</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por</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cuadra</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Transcurrido</a:t>
            </a:r>
            <a:r>
              <a:rPr lang="en-US" sz="1550" dirty="0" smtClean="0">
                <a:solidFill>
                  <a:schemeClr val="bg1"/>
                </a:solidFill>
                <a:latin typeface="ITC Franklin Gothic Std Bk Cd"/>
                <a:ea typeface="ＭＳ Ｐゴシック" pitchFamily="34" charset="-128"/>
                <a:cs typeface="ITC Franklin Gothic Std Bk Cd"/>
              </a:rPr>
              <a:t> un </a:t>
            </a:r>
            <a:r>
              <a:rPr lang="en-US" sz="1550" dirty="0" err="1" smtClean="0">
                <a:solidFill>
                  <a:schemeClr val="bg1"/>
                </a:solidFill>
                <a:latin typeface="ITC Franklin Gothic Std Bk Cd"/>
                <a:ea typeface="ＭＳ Ｐゴシック" pitchFamily="34" charset="-128"/>
                <a:cs typeface="ITC Franklin Gothic Std Bk Cd"/>
              </a:rPr>
              <a:t>tiempo</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las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comunidades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comenzaron</a:t>
            </a:r>
            <a:r>
              <a:rPr lang="en-US" sz="1550" dirty="0" smtClean="0">
                <a:solidFill>
                  <a:schemeClr val="bg1"/>
                </a:solidFill>
                <a:latin typeface="ITC Franklin Gothic Std Bk Cd"/>
                <a:ea typeface="ＭＳ Ｐゴシック" pitchFamily="34" charset="-128"/>
                <a:cs typeface="ITC Franklin Gothic Std Bk Cd"/>
              </a:rPr>
              <a:t> a </a:t>
            </a:r>
            <a:r>
              <a:rPr lang="en-US" sz="1550" dirty="0" err="1" smtClean="0">
                <a:solidFill>
                  <a:schemeClr val="bg1"/>
                </a:solidFill>
                <a:latin typeface="ITC Franklin Gothic Std Bk Cd"/>
                <a:ea typeface="ＭＳ Ｐゴシック" pitchFamily="34" charset="-128"/>
                <a:cs typeface="ITC Franklin Gothic Std Bk Cd"/>
              </a:rPr>
              <a:t>notar</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cambios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positivos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que</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inspiraron</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esfuerzos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más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amplios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y</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más</a:t>
            </a:r>
            <a:r>
              <a:rPr lang="en-US" sz="1550" dirty="0" smtClean="0">
                <a:solidFill>
                  <a:schemeClr val="bg1"/>
                </a:solidFill>
                <a:latin typeface="ITC Franklin Gothic Std Bk Cd"/>
                <a:ea typeface="ＭＳ Ｐゴシック" pitchFamily="34" charset="-128"/>
                <a:cs typeface="ITC Franklin Gothic Std Bk Cd"/>
              </a:rPr>
              <a:t> </a:t>
            </a:r>
            <a:r>
              <a:rPr lang="en-US" sz="1550" dirty="0" err="1" smtClean="0">
                <a:solidFill>
                  <a:schemeClr val="bg1"/>
                </a:solidFill>
                <a:latin typeface="ITC Franklin Gothic Std Bk Cd"/>
                <a:ea typeface="ＭＳ Ｐゴシック" pitchFamily="34" charset="-128"/>
                <a:cs typeface="ITC Franklin Gothic Std Bk Cd"/>
              </a:rPr>
              <a:t>impactantes</a:t>
            </a:r>
            <a:r>
              <a:rPr lang="en-US" sz="1550" dirty="0" smtClean="0">
                <a:solidFill>
                  <a:schemeClr val="bg1"/>
                </a:solidFill>
                <a:latin typeface="ITC Franklin Gothic Std Bk Cd"/>
                <a:ea typeface="ＭＳ Ｐゴシック" pitchFamily="34" charset="-128"/>
                <a:cs typeface="ITC Franklin Gothic Std Bk Cd"/>
              </a:rPr>
              <a:t>.</a:t>
            </a:r>
            <a:r>
              <a:rPr lang="en-US" sz="1600" dirty="0" smtClean="0">
                <a:solidFill>
                  <a:schemeClr val="bg1"/>
                </a:solidFill>
                <a:latin typeface="ITC Franklin Gothic Std Bk Cd"/>
                <a:ea typeface="ＭＳ Ｐゴシック" pitchFamily="34" charset="-128"/>
                <a:cs typeface="ITC Franklin Gothic Std Bk Cd"/>
              </a:rPr>
              <a:t>		</a:t>
            </a:r>
          </a:p>
          <a:p>
            <a:pPr algn="r">
              <a:buFont typeface="Wingdings 2" pitchFamily="18" charset="2"/>
              <a:buNone/>
            </a:pPr>
            <a:r>
              <a:rPr lang="en-US" sz="1600" dirty="0" smtClean="0">
                <a:solidFill>
                  <a:schemeClr val="bg1"/>
                </a:solidFill>
                <a:latin typeface="ITC Franklin Gothic Std Bk Cd"/>
                <a:ea typeface="ＭＳ Ｐゴシック" pitchFamily="34" charset="-128"/>
                <a:cs typeface="ITC Franklin Gothic Std Bk Cd"/>
              </a:rPr>
              <a:t>-Atlanta, Georgia</a:t>
            </a:r>
          </a:p>
        </p:txBody>
      </p:sp>
      <p:sp>
        <p:nvSpPr>
          <p:cNvPr id="8" name="TextBox 7"/>
          <p:cNvSpPr txBox="1"/>
          <p:nvPr/>
        </p:nvSpPr>
        <p:spPr>
          <a:xfrm>
            <a:off x="3585458" y="1229894"/>
            <a:ext cx="5253741" cy="4398212"/>
          </a:xfrm>
          <a:prstGeom prst="rect">
            <a:avLst/>
          </a:prstGeom>
          <a:noFill/>
        </p:spPr>
        <p:txBody>
          <a:bodyPr wrap="square" rtlCol="0">
            <a:spAutoFit/>
          </a:bodyPr>
          <a:lstStyle/>
          <a:p>
            <a:pPr marL="365760" indent="-365760">
              <a:lnSpc>
                <a:spcPts val="2860"/>
              </a:lnSpc>
              <a:spcBef>
                <a:spcPts val="900"/>
              </a:spcBef>
              <a:defRPr/>
            </a:pPr>
            <a:r>
              <a:rPr lang="en-US" sz="2800" b="1" i="1" dirty="0" err="1" smtClean="0">
                <a:cs typeface="Calibri"/>
              </a:rPr>
              <a:t>Preguntas</a:t>
            </a:r>
            <a:r>
              <a:rPr lang="en-US" sz="2800" b="1" i="1" dirty="0" smtClean="0">
                <a:cs typeface="Calibri"/>
              </a:rPr>
              <a:t> </a:t>
            </a:r>
            <a:r>
              <a:rPr lang="en-US" sz="2800" b="1" i="1" dirty="0" err="1" smtClean="0">
                <a:cs typeface="Calibri"/>
              </a:rPr>
              <a:t>para</a:t>
            </a:r>
            <a:r>
              <a:rPr lang="en-US" sz="2800" b="1" i="1" dirty="0" smtClean="0">
                <a:cs typeface="Calibri"/>
              </a:rPr>
              <a:t> </a:t>
            </a:r>
            <a:r>
              <a:rPr lang="en-US" sz="2800" b="1" i="1" dirty="0" err="1" smtClean="0">
                <a:cs typeface="Calibri"/>
              </a:rPr>
              <a:t>debatir</a:t>
            </a:r>
            <a:endParaRPr lang="en-US" sz="2800" b="1" i="1" dirty="0" smtClean="0">
              <a:cs typeface="Calibri"/>
            </a:endParaRPr>
          </a:p>
          <a:p>
            <a:pPr marL="365760" indent="-365760">
              <a:lnSpc>
                <a:spcPts val="2860"/>
              </a:lnSpc>
              <a:spcBef>
                <a:spcPts val="900"/>
              </a:spcBef>
              <a:buFont typeface="Arial"/>
              <a:buChar char="•"/>
              <a:defRPr/>
            </a:pPr>
            <a:r>
              <a:rPr lang="en-US" sz="2800" dirty="0" smtClean="0"/>
              <a:t>¿Hay </a:t>
            </a:r>
            <a:r>
              <a:rPr lang="en-US" sz="2800" dirty="0" err="1" smtClean="0"/>
              <a:t>cosas</a:t>
            </a:r>
            <a:r>
              <a:rPr lang="en-US" sz="2800" dirty="0" smtClean="0"/>
              <a:t> </a:t>
            </a:r>
            <a:r>
              <a:rPr lang="en-US" sz="2800" dirty="0" err="1" smtClean="0"/>
              <a:t>parecidas</a:t>
            </a:r>
            <a:r>
              <a:rPr lang="en-US" sz="2800" dirty="0" smtClean="0"/>
              <a:t> entre lo </a:t>
            </a:r>
            <a:r>
              <a:rPr lang="en-US" sz="2800" dirty="0" err="1" smtClean="0"/>
              <a:t>que</a:t>
            </a:r>
            <a:r>
              <a:rPr lang="en-US" sz="2800" dirty="0" smtClean="0"/>
              <a:t> </a:t>
            </a:r>
            <a:r>
              <a:rPr lang="en-US" sz="2800" dirty="0" err="1" smtClean="0"/>
              <a:t>vio</a:t>
            </a:r>
            <a:r>
              <a:rPr lang="en-US" sz="2800" dirty="0" smtClean="0"/>
              <a:t> </a:t>
            </a:r>
            <a:r>
              <a:rPr lang="en-US" sz="2800" dirty="0" err="1" smtClean="0"/>
              <a:t>y</a:t>
            </a:r>
            <a:r>
              <a:rPr lang="en-US" sz="2800" dirty="0" smtClean="0"/>
              <a:t> </a:t>
            </a:r>
            <a:r>
              <a:rPr lang="en-US" sz="2800" dirty="0" err="1" smtClean="0"/>
              <a:t>su</a:t>
            </a:r>
            <a:r>
              <a:rPr lang="en-US" sz="2800" dirty="0" smtClean="0"/>
              <a:t> </a:t>
            </a:r>
            <a:r>
              <a:rPr lang="en-US" sz="2800" dirty="0" err="1" smtClean="0"/>
              <a:t>propia</a:t>
            </a:r>
            <a:r>
              <a:rPr lang="en-US" sz="2800" dirty="0" smtClean="0"/>
              <a:t> </a:t>
            </a:r>
            <a:r>
              <a:rPr lang="en-US" sz="2800" dirty="0" err="1" smtClean="0"/>
              <a:t>comunidad</a:t>
            </a:r>
            <a:r>
              <a:rPr lang="en-US" sz="2800" dirty="0" smtClean="0"/>
              <a:t>?</a:t>
            </a:r>
          </a:p>
          <a:p>
            <a:pPr marL="365760" indent="-365760">
              <a:lnSpc>
                <a:spcPts val="2860"/>
              </a:lnSpc>
              <a:spcBef>
                <a:spcPts val="900"/>
              </a:spcBef>
              <a:defRPr/>
            </a:pPr>
            <a:endParaRPr lang="en-US" sz="2800" dirty="0" smtClean="0"/>
          </a:p>
          <a:p>
            <a:pPr marL="365760" indent="-365760">
              <a:lnSpc>
                <a:spcPts val="2860"/>
              </a:lnSpc>
              <a:spcBef>
                <a:spcPts val="900"/>
              </a:spcBef>
              <a:buFont typeface="Arial"/>
              <a:buChar char="•"/>
              <a:defRPr/>
            </a:pPr>
            <a:r>
              <a:rPr lang="en-US" sz="2800" dirty="0" smtClean="0"/>
              <a:t>¿</a:t>
            </a:r>
            <a:r>
              <a:rPr lang="en-US" sz="2800" dirty="0" err="1" smtClean="0"/>
              <a:t>Qué</a:t>
            </a:r>
            <a:r>
              <a:rPr lang="en-US" sz="2800" dirty="0" smtClean="0"/>
              <a:t> parte del video le </a:t>
            </a:r>
            <a:r>
              <a:rPr lang="en-US" sz="2800" dirty="0" err="1" smtClean="0"/>
              <a:t>llamó</a:t>
            </a:r>
            <a:r>
              <a:rPr lang="en-US" sz="2800" dirty="0" smtClean="0"/>
              <a:t> la </a:t>
            </a:r>
            <a:r>
              <a:rPr lang="en-US" sz="2800" dirty="0" err="1" smtClean="0"/>
              <a:t>atención</a:t>
            </a:r>
            <a:r>
              <a:rPr lang="en-US" sz="2800" dirty="0" smtClean="0"/>
              <a:t>? </a:t>
            </a:r>
          </a:p>
          <a:p>
            <a:pPr marL="365760" indent="-365760">
              <a:lnSpc>
                <a:spcPts val="2860"/>
              </a:lnSpc>
              <a:spcBef>
                <a:spcPts val="900"/>
              </a:spcBef>
              <a:buFont typeface="Arial"/>
              <a:buChar char="•"/>
              <a:defRPr/>
            </a:pPr>
            <a:endParaRPr lang="en-US" sz="2800" dirty="0" smtClean="0"/>
          </a:p>
          <a:p>
            <a:pPr marL="365760" indent="-365760">
              <a:lnSpc>
                <a:spcPts val="2860"/>
              </a:lnSpc>
              <a:spcBef>
                <a:spcPts val="900"/>
              </a:spcBef>
              <a:buFont typeface="Arial"/>
              <a:buChar char="•"/>
              <a:defRPr/>
            </a:pPr>
            <a:r>
              <a:rPr lang="en-US" sz="2800" dirty="0" smtClean="0"/>
              <a:t>¿</a:t>
            </a:r>
            <a:r>
              <a:rPr lang="en-US" sz="2800" dirty="0" err="1" smtClean="0"/>
              <a:t>Tiene</a:t>
            </a:r>
            <a:r>
              <a:rPr lang="en-US" sz="2800" dirty="0" smtClean="0"/>
              <a:t> </a:t>
            </a:r>
            <a:r>
              <a:rPr lang="en-US" sz="2800" dirty="0" err="1" smtClean="0"/>
              <a:t>alguna</a:t>
            </a:r>
            <a:r>
              <a:rPr lang="en-US" sz="2800" dirty="0" smtClean="0"/>
              <a:t> </a:t>
            </a:r>
            <a:r>
              <a:rPr lang="en-US" sz="2800" dirty="0" err="1" smtClean="0"/>
              <a:t>pregunta</a:t>
            </a:r>
            <a:r>
              <a:rPr lang="en-US" sz="2800" dirty="0" smtClean="0"/>
              <a:t> </a:t>
            </a:r>
            <a:r>
              <a:rPr lang="en-US" sz="2800" dirty="0" err="1" smtClean="0"/>
              <a:t>para</a:t>
            </a:r>
            <a:r>
              <a:rPr lang="en-US" sz="2800" dirty="0" smtClean="0"/>
              <a:t> </a:t>
            </a:r>
            <a:r>
              <a:rPr lang="en-US" sz="2800" dirty="0" err="1" smtClean="0"/>
              <a:t>aclarar</a:t>
            </a:r>
            <a:r>
              <a:rPr lang="en-US" sz="2800" dirty="0" smtClean="0"/>
              <a:t> </a:t>
            </a:r>
            <a:r>
              <a:rPr lang="en-US" sz="2800" dirty="0" err="1" smtClean="0"/>
              <a:t>relacionada</a:t>
            </a:r>
            <a:r>
              <a:rPr lang="en-US" sz="2800" dirty="0" smtClean="0"/>
              <a:t> con el video?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700" spc="100" dirty="0" smtClean="0">
                <a:latin typeface="Berthold City Bold"/>
                <a:cs typeface="Berthold City Bold"/>
              </a:rPr>
              <a:t> CONCLUS</a:t>
            </a:r>
            <a:r>
              <a:rPr lang="en-US" sz="2700" cap="all" spc="100" dirty="0" smtClean="0">
                <a:latin typeface="Berthold City Bold"/>
                <a:cs typeface="Berthold City Bold"/>
              </a:rPr>
              <a:t>Ió</a:t>
            </a:r>
            <a:r>
              <a:rPr lang="en-US" sz="2700" spc="100" dirty="0" smtClean="0">
                <a:latin typeface="Berthold City Bold"/>
                <a:cs typeface="Berthold City Bold"/>
              </a:rPr>
              <a:t>N</a:t>
            </a:r>
            <a:endParaRPr lang="en-US" sz="2700" kern="0" spc="100" dirty="0">
              <a:latin typeface="Berthold City Bold"/>
              <a:cs typeface="Berthold City Bold"/>
            </a:endParaRPr>
          </a:p>
        </p:txBody>
      </p:sp>
      <p:sp>
        <p:nvSpPr>
          <p:cNvPr id="16" name="Rounded Rectangle 15"/>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latin typeface="ITC Franklin Gothic Std Bk Cd"/>
              <a:cs typeface="ITC Franklin Gothic Std Bk Cd"/>
            </a:endParaRPr>
          </a:p>
        </p:txBody>
      </p:sp>
      <p:sp>
        <p:nvSpPr>
          <p:cNvPr id="7" name="Oval 6"/>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11"/>
          <p:cNvSpPr>
            <a:spLocks noGrp="1"/>
          </p:cNvSpPr>
          <p:nvPr>
            <p:ph type="sldNum" sz="quarter" idx="12"/>
          </p:nvPr>
        </p:nvSpPr>
        <p:spPr>
          <a:xfrm>
            <a:off x="8420100" y="6254496"/>
            <a:ext cx="524256" cy="301752"/>
          </a:xfrm>
        </p:spPr>
        <p:txBody>
          <a:bodyPr/>
          <a:lstStyle/>
          <a:p>
            <a:pPr algn="ctr"/>
            <a:r>
              <a:rPr lang="en-US" sz="1125" dirty="0" smtClean="0">
                <a:solidFill>
                  <a:schemeClr val="tx1"/>
                </a:solidFill>
                <a:latin typeface="Capitals"/>
                <a:cs typeface="Capitals"/>
              </a:rPr>
              <a:t>18</a:t>
            </a:r>
            <a:endParaRPr lang="en-US" sz="1125" dirty="0">
              <a:solidFill>
                <a:schemeClr val="tx1"/>
              </a:solidFill>
              <a:latin typeface="Capitals"/>
              <a:cs typeface="Capitals"/>
            </a:endParaRPr>
          </a:p>
        </p:txBody>
      </p:sp>
      <p:grpSp>
        <p:nvGrpSpPr>
          <p:cNvPr id="11" name="Group 10"/>
          <p:cNvGrpSpPr/>
          <p:nvPr/>
        </p:nvGrpSpPr>
        <p:grpSpPr>
          <a:xfrm>
            <a:off x="929982" y="981595"/>
            <a:ext cx="7284037" cy="4894811"/>
            <a:chOff x="636077" y="981595"/>
            <a:chExt cx="7284037" cy="4894811"/>
          </a:xfrm>
        </p:grpSpPr>
        <p:sp>
          <p:nvSpPr>
            <p:cNvPr id="22" name="TextBox 21"/>
            <p:cNvSpPr txBox="1"/>
            <p:nvPr/>
          </p:nvSpPr>
          <p:spPr>
            <a:xfrm>
              <a:off x="4532514" y="1936284"/>
              <a:ext cx="3387600" cy="2985433"/>
            </a:xfrm>
            <a:prstGeom prst="rect">
              <a:avLst/>
            </a:prstGeom>
            <a:noFill/>
          </p:spPr>
          <p:txBody>
            <a:bodyPr wrap="square" rtlCol="0">
              <a:spAutoFit/>
            </a:bodyPr>
            <a:lstStyle/>
            <a:p>
              <a:r>
                <a:rPr lang="en-US" sz="4800" dirty="0" smtClean="0">
                  <a:solidFill>
                    <a:srgbClr val="DEAB43"/>
                  </a:solidFill>
                  <a:latin typeface="Capitals"/>
                </a:rPr>
                <a:t>¡Gracias!</a:t>
              </a:r>
            </a:p>
            <a:p>
              <a:endParaRPr lang="en-US" sz="3200" dirty="0" smtClean="0">
                <a:solidFill>
                  <a:srgbClr val="73B632"/>
                </a:solidFill>
                <a:latin typeface="Capitals"/>
              </a:endParaRPr>
            </a:p>
            <a:p>
              <a:pPr>
                <a:buFont typeface="Arial"/>
                <a:buChar char="•"/>
              </a:pPr>
              <a:r>
                <a:rPr lang="en-US" sz="3600" dirty="0" smtClean="0"/>
                <a:t> ¿</a:t>
              </a:r>
              <a:r>
                <a:rPr lang="en-US" sz="3600" dirty="0" err="1" smtClean="0"/>
                <a:t>Preguntas</a:t>
              </a:r>
              <a:r>
                <a:rPr lang="en-US" sz="3600" dirty="0" smtClean="0"/>
                <a:t>?</a:t>
              </a:r>
            </a:p>
            <a:p>
              <a:pPr>
                <a:buFont typeface="Arial"/>
                <a:buChar char="•"/>
              </a:pPr>
              <a:endParaRPr lang="en-US" sz="3600" dirty="0" smtClean="0"/>
            </a:p>
            <a:p>
              <a:pPr>
                <a:buFont typeface="Arial"/>
                <a:buChar char="•"/>
              </a:pPr>
              <a:r>
                <a:rPr lang="en-US" sz="3600" dirty="0" smtClean="0"/>
                <a:t> ¿</a:t>
              </a:r>
              <a:r>
                <a:rPr lang="en-US" sz="3600" dirty="0" err="1" smtClean="0"/>
                <a:t>Comentarios</a:t>
              </a:r>
              <a:r>
                <a:rPr lang="en-US" sz="3600" dirty="0" smtClean="0"/>
                <a:t>?</a:t>
              </a:r>
            </a:p>
          </p:txBody>
        </p:sp>
        <p:sp>
          <p:nvSpPr>
            <p:cNvPr id="10" name="Rounded Rectangle 9"/>
            <p:cNvSpPr/>
            <p:nvPr/>
          </p:nvSpPr>
          <p:spPr>
            <a:xfrm>
              <a:off x="636077" y="981595"/>
              <a:ext cx="3640164" cy="4894811"/>
            </a:xfrm>
            <a:prstGeom prst="roundRect">
              <a:avLst>
                <a:gd name="adj" fmla="val 4755"/>
              </a:avLst>
            </a:prstGeom>
            <a:gradFill flip="none" rotWithShape="1">
              <a:gsLst>
                <a:gs pos="0">
                  <a:srgbClr val="DEAB43"/>
                </a:gs>
                <a:gs pos="100000">
                  <a:srgbClr val="FCE78C"/>
                </a:gs>
              </a:gsLst>
              <a:lin ang="16200000" scaled="0"/>
              <a:tileRect/>
            </a:gradFill>
            <a:ln w="25400">
              <a:solidFill>
                <a:srgbClr val="DEAB43"/>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91440" indent="-91440" algn="ctr">
                <a:lnSpc>
                  <a:spcPts val="2080"/>
                </a:lnSpc>
                <a:spcBef>
                  <a:spcPts val="2400"/>
                </a:spcBef>
              </a:pPr>
              <a:r>
                <a:rPr lang="en-US" sz="2400" b="1" cap="all" dirty="0" err="1" smtClean="0">
                  <a:solidFill>
                    <a:schemeClr val="tx1"/>
                  </a:solidFill>
                  <a:latin typeface="ITC Franklin Gothic Std Bk Cd"/>
                  <a:cs typeface="ITC Franklin Gothic Std Bk Cd"/>
                </a:rPr>
                <a:t>Opciones</a:t>
              </a:r>
              <a:r>
                <a:rPr lang="en-US" sz="2400" b="1" cap="all" dirty="0" smtClean="0">
                  <a:solidFill>
                    <a:schemeClr val="tx1"/>
                  </a:solidFill>
                  <a:latin typeface="ITC Franklin Gothic Std Bk Cd"/>
                  <a:cs typeface="ITC Franklin Gothic Std Bk Cd"/>
                </a:rPr>
                <a:t> de </a:t>
              </a:r>
              <a:r>
                <a:rPr lang="en-US" sz="2400" b="1" cap="all" dirty="0" err="1" smtClean="0">
                  <a:solidFill>
                    <a:schemeClr val="tx1"/>
                  </a:solidFill>
                  <a:latin typeface="ITC Franklin Gothic Std Bk Cd"/>
                  <a:cs typeface="ITC Franklin Gothic Std Bk Cd"/>
                </a:rPr>
                <a:t>tarea</a:t>
              </a:r>
              <a:endParaRPr lang="en-US" sz="2400" b="1" dirty="0" smtClean="0">
                <a:solidFill>
                  <a:schemeClr val="tx1"/>
                </a:solidFill>
                <a:latin typeface="ITC Franklin Gothic Std Bk Cd"/>
                <a:cs typeface="ITC Franklin Gothic Std Bk Cd"/>
              </a:endParaRPr>
            </a:p>
            <a:p>
              <a:pPr marL="274320" indent="-274320">
                <a:lnSpc>
                  <a:spcPts val="2200"/>
                </a:lnSpc>
                <a:spcBef>
                  <a:spcPts val="1200"/>
                </a:spcBef>
                <a:buFont typeface="Arial"/>
                <a:buChar char="•"/>
              </a:pPr>
              <a:r>
                <a:rPr lang="en-US" sz="2000" dirty="0" err="1" smtClean="0">
                  <a:solidFill>
                    <a:schemeClr val="tx1"/>
                  </a:solidFill>
                  <a:latin typeface="ITC Franklin Gothic Std Bk Cd"/>
                  <a:cs typeface="ITC Franklin Gothic Std Bk Cd"/>
                </a:rPr>
                <a:t>Listar</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las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maneras</a:t>
              </a:r>
              <a:r>
                <a:rPr lang="en-US" sz="2000" dirty="0" smtClean="0">
                  <a:solidFill>
                    <a:schemeClr val="tx1"/>
                  </a:solidFill>
                  <a:latin typeface="ITC Franklin Gothic Std Bk Cd"/>
                  <a:cs typeface="ITC Franklin Gothic Std Bk Cd"/>
                </a:rPr>
                <a:t> en </a:t>
              </a:r>
              <a:r>
                <a:rPr lang="en-US" sz="2000" dirty="0" err="1" smtClean="0">
                  <a:solidFill>
                    <a:schemeClr val="tx1"/>
                  </a:solidFill>
                  <a:latin typeface="ITC Franklin Gothic Std Bk Cd"/>
                  <a:cs typeface="ITC Franklin Gothic Std Bk Cd"/>
                </a:rPr>
                <a:t>que</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puede</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aprender</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más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acerca</a:t>
              </a:r>
              <a:r>
                <a:rPr lang="en-US" sz="2000" dirty="0" smtClean="0">
                  <a:solidFill>
                    <a:schemeClr val="tx1"/>
                  </a:solidFill>
                  <a:latin typeface="ITC Franklin Gothic Std Bk Cd"/>
                  <a:cs typeface="ITC Franklin Gothic Std Bk Cd"/>
                </a:rPr>
                <a:t> de </a:t>
              </a:r>
              <a:r>
                <a:rPr lang="en-US" sz="2000" dirty="0" err="1" smtClean="0">
                  <a:solidFill>
                    <a:schemeClr val="tx1"/>
                  </a:solidFill>
                  <a:latin typeface="ITC Franklin Gothic Std Bk Cd"/>
                  <a:cs typeface="ITC Franklin Gothic Std Bk Cd"/>
                </a:rPr>
                <a:t>las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actividades</a:t>
              </a:r>
              <a:r>
                <a:rPr lang="en-US" sz="2000" dirty="0" smtClean="0">
                  <a:solidFill>
                    <a:schemeClr val="tx1"/>
                  </a:solidFill>
                  <a:latin typeface="ITC Franklin Gothic Std Bk Cd"/>
                  <a:cs typeface="ITC Franklin Gothic Std Bk Cd"/>
                </a:rPr>
                <a:t> en </a:t>
              </a:r>
              <a:r>
                <a:rPr lang="en-US" sz="2000" dirty="0" err="1" smtClean="0">
                  <a:solidFill>
                    <a:schemeClr val="tx1"/>
                  </a:solidFill>
                  <a:latin typeface="ITC Franklin Gothic Std Bk Cd"/>
                  <a:cs typeface="ITC Franklin Gothic Std Bk Cd"/>
                </a:rPr>
                <a:t>su</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comunidad</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y</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cómo</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puede</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empezar</a:t>
              </a:r>
              <a:r>
                <a:rPr lang="en-US" sz="2000" dirty="0" smtClean="0">
                  <a:solidFill>
                    <a:schemeClr val="tx1"/>
                  </a:solidFill>
                  <a:latin typeface="ITC Franklin Gothic Std Bk Cd"/>
                  <a:cs typeface="ITC Franklin Gothic Std Bk Cd"/>
                </a:rPr>
                <a:t> a </a:t>
              </a:r>
              <a:r>
                <a:rPr lang="en-US" sz="2000" dirty="0" err="1" smtClean="0">
                  <a:solidFill>
                    <a:schemeClr val="tx1"/>
                  </a:solidFill>
                  <a:latin typeface="ITC Franklin Gothic Std Bk Cd"/>
                  <a:cs typeface="ITC Franklin Gothic Std Bk Cd"/>
                </a:rPr>
                <a:t>hacer</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conexiones</a:t>
              </a:r>
              <a:r>
                <a:rPr lang="en-US" sz="2000" dirty="0" smtClean="0">
                  <a:solidFill>
                    <a:schemeClr val="tx1"/>
                  </a:solidFill>
                  <a:latin typeface="ITC Franklin Gothic Std Bk Cd"/>
                  <a:cs typeface="ITC Franklin Gothic Std Bk Cd"/>
                </a:rPr>
                <a:t> con </a:t>
              </a:r>
              <a:r>
                <a:rPr lang="en-US" sz="2000" dirty="0" err="1" smtClean="0">
                  <a:solidFill>
                    <a:schemeClr val="tx1"/>
                  </a:solidFill>
                  <a:latin typeface="ITC Franklin Gothic Std Bk Cd"/>
                  <a:cs typeface="ITC Franklin Gothic Std Bk Cd"/>
                </a:rPr>
                <a:t>otros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vecinos</a:t>
              </a:r>
              <a:r>
                <a:rPr lang="en-US" sz="2000" dirty="0" smtClean="0">
                  <a:solidFill>
                    <a:schemeClr val="tx1"/>
                  </a:solidFill>
                  <a:latin typeface="ITC Franklin Gothic Std Bk Cd"/>
                  <a:cs typeface="ITC Franklin Gothic Std Bk Cd"/>
                </a:rPr>
                <a:t>.</a:t>
              </a:r>
            </a:p>
            <a:p>
              <a:pPr marL="274320" indent="-274320">
                <a:lnSpc>
                  <a:spcPts val="2200"/>
                </a:lnSpc>
                <a:spcBef>
                  <a:spcPts val="1200"/>
                </a:spcBef>
                <a:buFont typeface="Arial"/>
                <a:buChar char="•"/>
              </a:pPr>
              <a:r>
                <a:rPr lang="en-US" sz="2000" dirty="0" err="1" smtClean="0">
                  <a:solidFill>
                    <a:schemeClr val="tx1"/>
                  </a:solidFill>
                  <a:latin typeface="ITC Franklin Gothic Std Bk Cd"/>
                  <a:cs typeface="ITC Franklin Gothic Std Bk Cd"/>
                </a:rPr>
                <a:t>Identificar</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uno</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o</a:t>
              </a:r>
              <a:r>
                <a:rPr lang="en-US" sz="2000" dirty="0" smtClean="0">
                  <a:solidFill>
                    <a:schemeClr val="tx1"/>
                  </a:solidFill>
                  <a:latin typeface="ITC Franklin Gothic Std Bk Cd"/>
                  <a:cs typeface="ITC Franklin Gothic Std Bk Cd"/>
                </a:rPr>
                <a:t> dos </a:t>
              </a:r>
              <a:r>
                <a:rPr lang="en-US" sz="2000" dirty="0" err="1" smtClean="0">
                  <a:solidFill>
                    <a:schemeClr val="tx1"/>
                  </a:solidFill>
                  <a:latin typeface="ITC Franklin Gothic Std Bk Cd"/>
                  <a:cs typeface="ITC Franklin Gothic Std Bk Cd"/>
                </a:rPr>
                <a:t>eventos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próximos</a:t>
              </a:r>
              <a:r>
                <a:rPr lang="en-US" sz="2000" dirty="0" smtClean="0">
                  <a:solidFill>
                    <a:schemeClr val="tx1"/>
                  </a:solidFill>
                  <a:latin typeface="ITC Franklin Gothic Std Bk Cd"/>
                  <a:cs typeface="ITC Franklin Gothic Std Bk Cd"/>
                </a:rPr>
                <a:t> en </a:t>
              </a:r>
              <a:r>
                <a:rPr lang="en-US" sz="2000" dirty="0" err="1" smtClean="0">
                  <a:solidFill>
                    <a:schemeClr val="tx1"/>
                  </a:solidFill>
                  <a:latin typeface="ITC Franklin Gothic Std Bk Cd"/>
                  <a:cs typeface="ITC Franklin Gothic Std Bk Cd"/>
                </a:rPr>
                <a:t>su</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comunidad</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reuniones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o</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encuentros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comunitarios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reunión</a:t>
              </a:r>
              <a:r>
                <a:rPr lang="en-US" sz="2000" dirty="0" smtClean="0">
                  <a:solidFill>
                    <a:schemeClr val="tx1"/>
                  </a:solidFill>
                  <a:latin typeface="ITC Franklin Gothic Std Bk Cd"/>
                  <a:cs typeface="ITC Franklin Gothic Std Bk Cd"/>
                </a:rPr>
                <a:t> del </a:t>
              </a:r>
              <a:r>
                <a:rPr lang="en-US" sz="2000" dirty="0" err="1" smtClean="0">
                  <a:solidFill>
                    <a:schemeClr val="tx1"/>
                  </a:solidFill>
                  <a:latin typeface="ITC Franklin Gothic Std Bk Cd"/>
                  <a:cs typeface="ITC Franklin Gothic Std Bk Cd"/>
                </a:rPr>
                <a:t>consejo</a:t>
              </a:r>
              <a:r>
                <a:rPr lang="en-US" sz="2000" dirty="0" smtClean="0">
                  <a:solidFill>
                    <a:schemeClr val="tx1"/>
                  </a:solidFill>
                  <a:latin typeface="ITC Franklin Gothic Std Bk Cd"/>
                  <a:cs typeface="ITC Franklin Gothic Std Bk Cd"/>
                </a:rPr>
                <a:t> de la ciudad, </a:t>
              </a:r>
              <a:r>
                <a:rPr lang="en-US" sz="2000" dirty="0" err="1" smtClean="0">
                  <a:solidFill>
                    <a:schemeClr val="tx1"/>
                  </a:solidFill>
                  <a:latin typeface="ITC Franklin Gothic Std Bk Cd"/>
                  <a:cs typeface="ITC Franklin Gothic Std Bk Cd"/>
                </a:rPr>
                <a:t>carreras</a:t>
              </a:r>
              <a:r>
                <a:rPr lang="en-US" sz="2000" dirty="0" smtClean="0">
                  <a:solidFill>
                    <a:schemeClr val="tx1"/>
                  </a:solidFill>
                  <a:latin typeface="ITC Franklin Gothic Std Bk Cd"/>
                  <a:cs typeface="ITC Franklin Gothic Std Bk Cd"/>
                </a:rPr>
                <a:t> de 5 </a:t>
              </a:r>
              <a:r>
                <a:rPr lang="en-US" sz="2000" dirty="0" err="1" smtClean="0">
                  <a:solidFill>
                    <a:schemeClr val="tx1"/>
                  </a:solidFill>
                  <a:latin typeface="ITC Franklin Gothic Std Bk Cd"/>
                  <a:cs typeface="ITC Franklin Gothic Std Bk Cd"/>
                </a:rPr>
                <a:t>kilómetros</a:t>
              </a:r>
              <a:r>
                <a:rPr lang="en-US" sz="2000" dirty="0" smtClean="0">
                  <a:solidFill>
                    <a:schemeClr val="tx1"/>
                  </a:solidFill>
                  <a:latin typeface="ITC Franklin Gothic Std Bk Cd"/>
                  <a:cs typeface="ITC Franklin Gothic Std Bk Cd"/>
                </a:rPr>
                <a:t>, etc.) a los </a:t>
              </a:r>
              <a:r>
                <a:rPr lang="en-US" sz="2000" dirty="0" err="1" smtClean="0">
                  <a:solidFill>
                    <a:schemeClr val="tx1"/>
                  </a:solidFill>
                  <a:latin typeface="ITC Franklin Gothic Std Bk Cd"/>
                  <a:cs typeface="ITC Franklin Gothic Std Bk Cd"/>
                </a:rPr>
                <a:t>que</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pueda</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asistir</a:t>
              </a:r>
              <a:r>
                <a:rPr lang="en-US" sz="2000" dirty="0" smtClean="0">
                  <a:solidFill>
                    <a:schemeClr val="tx1"/>
                  </a:solidFill>
                  <a:latin typeface="ITC Franklin Gothic Std Bk Cd"/>
                  <a:cs typeface="ITC Franklin Gothic Std Bk Cd"/>
                </a:rPr>
                <a:t>. </a:t>
              </a:r>
            </a:p>
            <a:p>
              <a:pPr marL="274320" indent="-274320">
                <a:lnSpc>
                  <a:spcPts val="2200"/>
                </a:lnSpc>
                <a:spcBef>
                  <a:spcPts val="1200"/>
                </a:spcBef>
                <a:buFont typeface="Arial"/>
                <a:buChar char="•"/>
              </a:pPr>
              <a:r>
                <a:rPr lang="en-US" sz="2000" dirty="0" smtClean="0">
                  <a:solidFill>
                    <a:schemeClr val="tx1"/>
                  </a:solidFill>
                  <a:latin typeface="ITC Franklin Gothic Std Bk Cd"/>
                  <a:cs typeface="ITC Franklin Gothic Std Bk Cd"/>
                </a:rPr>
                <a:t>Leer el </a:t>
              </a:r>
              <a:r>
                <a:rPr lang="en-US" sz="2000" dirty="0" err="1" smtClean="0">
                  <a:solidFill>
                    <a:schemeClr val="tx1"/>
                  </a:solidFill>
                  <a:latin typeface="ITC Franklin Gothic Std Bk Cd"/>
                  <a:cs typeface="ITC Franklin Gothic Std Bk Cd"/>
                </a:rPr>
                <a:t>Módulo</a:t>
              </a:r>
              <a:r>
                <a:rPr lang="en-US" sz="2000" dirty="0" smtClean="0">
                  <a:solidFill>
                    <a:schemeClr val="tx1"/>
                  </a:solidFill>
                  <a:latin typeface="ITC Franklin Gothic Std Bk Cd"/>
                  <a:cs typeface="ITC Franklin Gothic Std Bk Cd"/>
                </a:rPr>
                <a:t> 3:  </a:t>
              </a:r>
              <a:r>
                <a:rPr lang="en-US" sz="2000" dirty="0" err="1" smtClean="0">
                  <a:solidFill>
                    <a:schemeClr val="tx1"/>
                  </a:solidFill>
                  <a:latin typeface="ITC Franklin Gothic Std Bk Cd"/>
                  <a:cs typeface="ITC Franklin Gothic Std Bk Cd"/>
                </a:rPr>
                <a:t>Determinantes</a:t>
              </a:r>
              <a:r>
                <a:rPr lang="en-US" sz="2000" dirty="0" smtClean="0">
                  <a:solidFill>
                    <a:schemeClr val="tx1"/>
                  </a:solidFill>
                  <a:latin typeface="ITC Franklin Gothic Std Bk Cd"/>
                  <a:cs typeface="ITC Franklin Gothic Std Bk Cd"/>
                </a:rPr>
                <a:t> </a:t>
              </a:r>
              <a:r>
                <a:rPr lang="en-US" sz="2000" dirty="0" err="1" smtClean="0">
                  <a:solidFill>
                    <a:schemeClr val="tx1"/>
                  </a:solidFill>
                  <a:latin typeface="ITC Franklin Gothic Std Bk Cd"/>
                  <a:cs typeface="ITC Franklin Gothic Std Bk Cd"/>
                </a:rPr>
                <a:t>sociales</a:t>
              </a:r>
              <a:r>
                <a:rPr lang="en-US" sz="2000" dirty="0" smtClean="0">
                  <a:solidFill>
                    <a:schemeClr val="tx1"/>
                  </a:solidFill>
                  <a:latin typeface="ITC Franklin Gothic Std Bk Cd"/>
                  <a:cs typeface="ITC Franklin Gothic Std Bk Cd"/>
                </a:rPr>
                <a:t> de </a:t>
              </a:r>
              <a:r>
                <a:rPr lang="en-US" sz="2000" dirty="0" err="1" smtClean="0">
                  <a:solidFill>
                    <a:schemeClr val="tx1"/>
                  </a:solidFill>
                  <a:latin typeface="ITC Franklin Gothic Std Bk Cd"/>
                  <a:cs typeface="ITC Franklin Gothic Std Bk Cd"/>
                </a:rPr>
                <a:t>salud</a:t>
              </a:r>
              <a:endParaRPr lang="en-US" sz="2000" dirty="0" smtClean="0">
                <a:solidFill>
                  <a:schemeClr val="tx1"/>
                </a:solidFill>
                <a:latin typeface="ITC Franklin Gothic Std Bk Cd"/>
                <a:cs typeface="ITC Franklin Gothic Std Bk Cd"/>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700" spc="300" dirty="0" smtClean="0">
                <a:latin typeface="Berthold City Bold"/>
                <a:cs typeface="Berthold City Bold"/>
              </a:rPr>
              <a:t> ORDEN DEL DÍA</a:t>
            </a: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657168" y="907888"/>
            <a:ext cx="5143932" cy="5227072"/>
          </a:xfrm>
          <a:prstGeom prst="rect">
            <a:avLst/>
          </a:prstGeom>
          <a:noFill/>
        </p:spPr>
        <p:txBody>
          <a:bodyPr wrap="square" rtlCol="0">
            <a:spAutoFit/>
          </a:bodyPr>
          <a:lstStyle/>
          <a:p>
            <a:pPr lvl="0">
              <a:lnSpc>
                <a:spcPts val="1750"/>
              </a:lnSpc>
            </a:pPr>
            <a:r>
              <a:rPr lang="en-US" sz="2500" b="1" i="1" dirty="0" err="1" smtClean="0">
                <a:solidFill>
                  <a:srgbClr val="1B75BC"/>
                </a:solidFill>
                <a:cs typeface="Calibri"/>
              </a:rPr>
              <a:t>Bienvenida/Repaso</a:t>
            </a:r>
            <a:endParaRPr lang="en-US" sz="2500" b="1" i="1" dirty="0" smtClean="0">
              <a:solidFill>
                <a:srgbClr val="1B75BC"/>
              </a:solidFill>
              <a:cs typeface="Calibri"/>
            </a:endParaRPr>
          </a:p>
          <a:p>
            <a:pPr>
              <a:lnSpc>
                <a:spcPts val="1750"/>
              </a:lnSpc>
              <a:buFont typeface="Arial"/>
              <a:buChar char="•"/>
            </a:pPr>
            <a:r>
              <a:rPr lang="en-US" sz="1400" dirty="0" smtClean="0">
                <a:cs typeface="Calibri"/>
              </a:rPr>
              <a:t> </a:t>
            </a:r>
            <a:r>
              <a:rPr lang="en-US" sz="1400" dirty="0" err="1" smtClean="0">
                <a:cs typeface="Calibri"/>
              </a:rPr>
              <a:t>Rompehielos</a:t>
            </a:r>
            <a:endParaRPr lang="en-US" sz="1400" dirty="0" smtClean="0">
              <a:cs typeface="Calibri"/>
            </a:endParaRPr>
          </a:p>
          <a:p>
            <a:pPr>
              <a:lnSpc>
                <a:spcPts val="1750"/>
              </a:lnSpc>
              <a:buFont typeface="Arial"/>
              <a:buChar char="•"/>
            </a:pPr>
            <a:r>
              <a:rPr lang="en-US" sz="1400" dirty="0" smtClean="0">
                <a:cs typeface="Calibri"/>
              </a:rPr>
              <a:t> Video “</a:t>
            </a:r>
            <a:r>
              <a:rPr lang="en-US" sz="1400" dirty="0" err="1" smtClean="0">
                <a:cs typeface="Calibri"/>
              </a:rPr>
              <a:t>Día</a:t>
            </a:r>
            <a:r>
              <a:rPr lang="en-US" sz="1400" dirty="0" smtClean="0">
                <a:cs typeface="Calibri"/>
              </a:rPr>
              <a:t> del </a:t>
            </a:r>
            <a:r>
              <a:rPr lang="en-US" sz="1400" dirty="0" err="1" smtClean="0">
                <a:cs typeface="Calibri"/>
              </a:rPr>
              <a:t>buen</a:t>
            </a:r>
            <a:r>
              <a:rPr lang="en-US" sz="1400" dirty="0" smtClean="0">
                <a:cs typeface="Calibri"/>
              </a:rPr>
              <a:t> </a:t>
            </a:r>
            <a:r>
              <a:rPr lang="en-US" sz="1400" dirty="0" err="1" smtClean="0">
                <a:cs typeface="Calibri"/>
              </a:rPr>
              <a:t>vecino</a:t>
            </a:r>
            <a:r>
              <a:rPr lang="en-US" sz="1400" dirty="0" smtClean="0">
                <a:cs typeface="Calibri"/>
              </a:rPr>
              <a:t>”</a:t>
            </a:r>
          </a:p>
          <a:p>
            <a:pPr>
              <a:lnSpc>
                <a:spcPts val="1750"/>
              </a:lnSpc>
            </a:pPr>
            <a:endParaRPr lang="en-US" sz="2500" b="1" i="1" dirty="0" smtClean="0">
              <a:solidFill>
                <a:srgbClr val="00B0D8"/>
              </a:solidFill>
              <a:cs typeface="Calibri"/>
            </a:endParaRPr>
          </a:p>
          <a:p>
            <a:pPr>
              <a:lnSpc>
                <a:spcPts val="1750"/>
              </a:lnSpc>
            </a:pPr>
            <a:r>
              <a:rPr lang="en-US" sz="2500" b="1" i="1" dirty="0" err="1" smtClean="0">
                <a:solidFill>
                  <a:srgbClr val="00B0D8"/>
                </a:solidFill>
                <a:cs typeface="Calibri"/>
              </a:rPr>
              <a:t>Presentación</a:t>
            </a:r>
            <a:r>
              <a:rPr lang="en-US" sz="2500" b="1" i="1" dirty="0" smtClean="0">
                <a:solidFill>
                  <a:srgbClr val="00B0D8"/>
                </a:solidFill>
                <a:cs typeface="Calibri"/>
              </a:rPr>
              <a:t> del capital social </a:t>
            </a:r>
          </a:p>
          <a:p>
            <a:pPr>
              <a:lnSpc>
                <a:spcPts val="1750"/>
              </a:lnSpc>
              <a:buFont typeface="Arial"/>
              <a:buChar char="•"/>
            </a:pPr>
            <a:r>
              <a:rPr lang="en-US" sz="1400" dirty="0" smtClean="0">
                <a:cs typeface="Calibri"/>
              </a:rPr>
              <a:t> ¿</a:t>
            </a:r>
            <a:r>
              <a:rPr lang="en-US" sz="1400" dirty="0" err="1" smtClean="0">
                <a:cs typeface="Calibri"/>
              </a:rPr>
              <a:t>Qué</a:t>
            </a:r>
            <a:r>
              <a:rPr lang="en-US" sz="1400" dirty="0" smtClean="0">
                <a:cs typeface="Calibri"/>
              </a:rPr>
              <a:t> </a:t>
            </a:r>
            <a:r>
              <a:rPr lang="en-US" sz="1400" dirty="0" err="1" smtClean="0">
                <a:cs typeface="Calibri"/>
              </a:rPr>
              <a:t>es</a:t>
            </a:r>
            <a:r>
              <a:rPr lang="en-US" sz="1400" dirty="0" smtClean="0">
                <a:cs typeface="Calibri"/>
              </a:rPr>
              <a:t> el capital social?</a:t>
            </a:r>
          </a:p>
          <a:p>
            <a:pPr>
              <a:lnSpc>
                <a:spcPts val="1750"/>
              </a:lnSpc>
              <a:buFont typeface="Arial"/>
              <a:buChar char="•"/>
            </a:pPr>
            <a:r>
              <a:rPr lang="en-US" sz="1400" dirty="0" smtClean="0">
                <a:cs typeface="Calibri"/>
              </a:rPr>
              <a:t> Dos </a:t>
            </a:r>
            <a:r>
              <a:rPr lang="en-US" sz="1400" dirty="0" err="1" smtClean="0">
                <a:cs typeface="Calibri"/>
              </a:rPr>
              <a:t>tipos</a:t>
            </a:r>
            <a:r>
              <a:rPr lang="en-US" sz="1400" dirty="0" smtClean="0">
                <a:cs typeface="Calibri"/>
              </a:rPr>
              <a:t> de capital social: </a:t>
            </a:r>
            <a:r>
              <a:rPr lang="en-US" sz="1400" dirty="0" err="1" smtClean="0">
                <a:cs typeface="Calibri"/>
              </a:rPr>
              <a:t>Vinculación</a:t>
            </a:r>
            <a:r>
              <a:rPr lang="en-US" sz="1400" dirty="0" smtClean="0">
                <a:cs typeface="Calibri"/>
              </a:rPr>
              <a:t> vs. </a:t>
            </a:r>
            <a:r>
              <a:rPr lang="en-US" sz="1400" dirty="0" err="1" smtClean="0">
                <a:cs typeface="Calibri"/>
              </a:rPr>
              <a:t>Mediación</a:t>
            </a:r>
            <a:endParaRPr lang="en-US" sz="1400" dirty="0" smtClean="0">
              <a:cs typeface="Calibri"/>
            </a:endParaRPr>
          </a:p>
          <a:p>
            <a:pPr>
              <a:lnSpc>
                <a:spcPts val="1750"/>
              </a:lnSpc>
              <a:buFont typeface="Arial"/>
              <a:buChar char="•"/>
            </a:pPr>
            <a:endParaRPr lang="en-US" sz="1400" b="1" i="1" dirty="0" smtClean="0">
              <a:solidFill>
                <a:srgbClr val="1B75BC"/>
              </a:solidFill>
              <a:cs typeface="Calibri"/>
            </a:endParaRPr>
          </a:p>
          <a:p>
            <a:pPr>
              <a:lnSpc>
                <a:spcPts val="1750"/>
              </a:lnSpc>
            </a:pPr>
            <a:r>
              <a:rPr lang="en-US" sz="2500" b="1" i="1" dirty="0" err="1" smtClean="0">
                <a:solidFill>
                  <a:srgbClr val="791344"/>
                </a:solidFill>
                <a:cs typeface="Calibri"/>
              </a:rPr>
              <a:t>Fomentar</a:t>
            </a:r>
            <a:r>
              <a:rPr lang="en-US" sz="2500" b="1" i="1" dirty="0" smtClean="0">
                <a:solidFill>
                  <a:srgbClr val="791344"/>
                </a:solidFill>
                <a:cs typeface="Calibri"/>
              </a:rPr>
              <a:t> el </a:t>
            </a:r>
            <a:r>
              <a:rPr lang="en-US" sz="2500" b="1" i="1" dirty="0" err="1" smtClean="0">
                <a:solidFill>
                  <a:srgbClr val="791344"/>
                </a:solidFill>
                <a:cs typeface="Calibri"/>
              </a:rPr>
              <a:t>sentido</a:t>
            </a:r>
            <a:r>
              <a:rPr lang="en-US" sz="2500" b="1" i="1" dirty="0" smtClean="0">
                <a:solidFill>
                  <a:srgbClr val="791344"/>
                </a:solidFill>
                <a:cs typeface="Calibri"/>
              </a:rPr>
              <a:t> de </a:t>
            </a:r>
            <a:r>
              <a:rPr lang="en-US" sz="2500" b="1" i="1" dirty="0" err="1" smtClean="0">
                <a:solidFill>
                  <a:srgbClr val="791344"/>
                </a:solidFill>
                <a:cs typeface="Calibri"/>
              </a:rPr>
              <a:t>comunidad</a:t>
            </a:r>
            <a:endParaRPr lang="en-US" sz="2500" b="1" i="1" dirty="0" smtClean="0">
              <a:solidFill>
                <a:srgbClr val="791344"/>
              </a:solidFill>
              <a:cs typeface="Calibri"/>
            </a:endParaRPr>
          </a:p>
          <a:p>
            <a:pPr>
              <a:lnSpc>
                <a:spcPts val="1750"/>
              </a:lnSpc>
              <a:buFont typeface="Arial"/>
              <a:buChar char="•"/>
            </a:pPr>
            <a:r>
              <a:rPr lang="en-US" sz="1400" dirty="0" smtClean="0">
                <a:cs typeface="Calibri"/>
              </a:rPr>
              <a:t> ¿</a:t>
            </a:r>
            <a:r>
              <a:rPr lang="en-US" sz="1400" dirty="0" err="1" smtClean="0">
                <a:cs typeface="Calibri"/>
              </a:rPr>
              <a:t>Qué</a:t>
            </a:r>
            <a:r>
              <a:rPr lang="en-US" sz="1400" dirty="0" smtClean="0">
                <a:cs typeface="Calibri"/>
              </a:rPr>
              <a:t> </a:t>
            </a:r>
            <a:r>
              <a:rPr lang="en-US" sz="1400" dirty="0" err="1" smtClean="0">
                <a:cs typeface="Calibri"/>
              </a:rPr>
              <a:t>significa</a:t>
            </a:r>
            <a:r>
              <a:rPr lang="en-US" sz="1400" dirty="0" smtClean="0">
                <a:cs typeface="Calibri"/>
              </a:rPr>
              <a:t> </a:t>
            </a:r>
            <a:r>
              <a:rPr lang="en-US" sz="1400" dirty="0" err="1" smtClean="0">
                <a:cs typeface="Calibri"/>
              </a:rPr>
              <a:t>fomentar</a:t>
            </a:r>
            <a:r>
              <a:rPr lang="en-US" sz="1400" dirty="0" smtClean="0">
                <a:cs typeface="Calibri"/>
              </a:rPr>
              <a:t> el </a:t>
            </a:r>
            <a:r>
              <a:rPr lang="en-US" sz="1400" dirty="0" err="1" smtClean="0">
                <a:cs typeface="Calibri"/>
              </a:rPr>
              <a:t>sentido</a:t>
            </a:r>
            <a:r>
              <a:rPr lang="en-US" sz="1400" dirty="0" smtClean="0">
                <a:cs typeface="Calibri"/>
              </a:rPr>
              <a:t> de </a:t>
            </a:r>
            <a:r>
              <a:rPr lang="en-US" sz="1400" dirty="0" err="1" smtClean="0">
                <a:cs typeface="Calibri"/>
              </a:rPr>
              <a:t>comunidad</a:t>
            </a:r>
            <a:r>
              <a:rPr lang="en-US" sz="1400" dirty="0" smtClean="0">
                <a:cs typeface="Calibri"/>
              </a:rPr>
              <a:t>?</a:t>
            </a:r>
          </a:p>
          <a:p>
            <a:pPr>
              <a:lnSpc>
                <a:spcPts val="1750"/>
              </a:lnSpc>
              <a:buFont typeface="Arial"/>
              <a:buChar char="•"/>
            </a:pPr>
            <a:r>
              <a:rPr lang="en-US" sz="1400" dirty="0" smtClean="0">
                <a:cs typeface="Calibri"/>
              </a:rPr>
              <a:t> Roles de </a:t>
            </a:r>
            <a:r>
              <a:rPr lang="en-US" sz="1400" dirty="0" err="1" smtClean="0">
                <a:cs typeface="Calibri"/>
              </a:rPr>
              <a:t>liderazgo</a:t>
            </a:r>
            <a:r>
              <a:rPr lang="en-US" sz="1400" dirty="0" smtClean="0">
                <a:cs typeface="Calibri"/>
              </a:rPr>
              <a:t> en la </a:t>
            </a:r>
            <a:r>
              <a:rPr lang="en-US" sz="1400" dirty="0" err="1" smtClean="0">
                <a:cs typeface="Calibri"/>
              </a:rPr>
              <a:t>comunidad</a:t>
            </a:r>
            <a:endParaRPr lang="en-US" sz="1400" dirty="0" smtClean="0">
              <a:cs typeface="Calibri"/>
            </a:endParaRPr>
          </a:p>
          <a:p>
            <a:pPr>
              <a:lnSpc>
                <a:spcPts val="1750"/>
              </a:lnSpc>
              <a:buFont typeface="Arial"/>
              <a:buChar char="•"/>
            </a:pPr>
            <a:r>
              <a:rPr lang="en-US" sz="1400" dirty="0" smtClean="0">
                <a:cs typeface="Calibri"/>
              </a:rPr>
              <a:t> La </a:t>
            </a:r>
            <a:r>
              <a:rPr lang="en-US" sz="1400" dirty="0" err="1" smtClean="0">
                <a:cs typeface="Calibri"/>
              </a:rPr>
              <a:t>historia</a:t>
            </a:r>
            <a:r>
              <a:rPr lang="en-US" sz="1400" dirty="0" smtClean="0">
                <a:cs typeface="Calibri"/>
              </a:rPr>
              <a:t> de un </a:t>
            </a:r>
            <a:r>
              <a:rPr lang="en-US" sz="1400" dirty="0" err="1" smtClean="0">
                <a:cs typeface="Calibri"/>
              </a:rPr>
              <a:t>líder</a:t>
            </a:r>
            <a:r>
              <a:rPr lang="en-US" sz="1400" dirty="0" smtClean="0">
                <a:cs typeface="Calibri"/>
              </a:rPr>
              <a:t> de la </a:t>
            </a:r>
            <a:r>
              <a:rPr lang="en-US" sz="1400" dirty="0" err="1" smtClean="0">
                <a:cs typeface="Calibri"/>
              </a:rPr>
              <a:t>comunidad</a:t>
            </a:r>
            <a:endParaRPr lang="en-US" sz="1400" dirty="0" smtClean="0">
              <a:cs typeface="Calibri"/>
            </a:endParaRPr>
          </a:p>
          <a:p>
            <a:pPr>
              <a:lnSpc>
                <a:spcPts val="1750"/>
              </a:lnSpc>
            </a:pPr>
            <a:endParaRPr lang="en-US" sz="1400" b="1" i="1" dirty="0" smtClean="0">
              <a:solidFill>
                <a:srgbClr val="DA5120"/>
              </a:solidFill>
              <a:cs typeface="Calibri"/>
            </a:endParaRPr>
          </a:p>
          <a:p>
            <a:pPr>
              <a:lnSpc>
                <a:spcPts val="1750"/>
              </a:lnSpc>
            </a:pPr>
            <a:r>
              <a:rPr lang="en-US" sz="2500" b="1" i="1" dirty="0" err="1" smtClean="0">
                <a:solidFill>
                  <a:srgbClr val="DA5120"/>
                </a:solidFill>
                <a:cs typeface="Calibri"/>
              </a:rPr>
              <a:t>Receso</a:t>
            </a:r>
            <a:endParaRPr lang="en-US" sz="2500" b="1" i="1" dirty="0" smtClean="0">
              <a:solidFill>
                <a:srgbClr val="DA5120"/>
              </a:solidFill>
              <a:cs typeface="Calibri"/>
            </a:endParaRPr>
          </a:p>
          <a:p>
            <a:pPr>
              <a:lnSpc>
                <a:spcPts val="1750"/>
              </a:lnSpc>
            </a:pPr>
            <a:endParaRPr lang="en-US" sz="2500" b="1" i="1" dirty="0" smtClean="0">
              <a:solidFill>
                <a:srgbClr val="DA5120"/>
              </a:solidFill>
              <a:cs typeface="Calibri"/>
            </a:endParaRPr>
          </a:p>
          <a:p>
            <a:pPr lvl="0">
              <a:lnSpc>
                <a:spcPts val="1750"/>
              </a:lnSpc>
            </a:pPr>
            <a:r>
              <a:rPr lang="en-US" sz="2500" b="1" i="1" dirty="0" err="1" smtClean="0">
                <a:solidFill>
                  <a:srgbClr val="73B632"/>
                </a:solidFill>
                <a:cs typeface="Calibri"/>
              </a:rPr>
              <a:t>Actividad</a:t>
            </a:r>
            <a:r>
              <a:rPr lang="en-US" sz="2500" b="1" i="1" dirty="0" smtClean="0">
                <a:solidFill>
                  <a:srgbClr val="73B632"/>
                </a:solidFill>
                <a:cs typeface="Calibri"/>
              </a:rPr>
              <a:t> de Bingo</a:t>
            </a:r>
          </a:p>
          <a:p>
            <a:pPr lvl="0">
              <a:lnSpc>
                <a:spcPts val="1750"/>
              </a:lnSpc>
              <a:buFont typeface="Arial"/>
              <a:buChar char="•"/>
            </a:pPr>
            <a:r>
              <a:rPr lang="en-US" sz="1400" dirty="0" smtClean="0">
                <a:solidFill>
                  <a:prstClr val="black"/>
                </a:solidFill>
                <a:cs typeface="Calibri"/>
              </a:rPr>
              <a:t> Debate</a:t>
            </a:r>
          </a:p>
          <a:p>
            <a:pPr lvl="0">
              <a:lnSpc>
                <a:spcPts val="1750"/>
              </a:lnSpc>
            </a:pPr>
            <a:endParaRPr lang="en-US" sz="1400" b="1" i="1" dirty="0" smtClean="0">
              <a:solidFill>
                <a:prstClr val="black"/>
              </a:solidFill>
              <a:cs typeface="Calibri"/>
            </a:endParaRPr>
          </a:p>
          <a:p>
            <a:pPr>
              <a:lnSpc>
                <a:spcPts val="1750"/>
              </a:lnSpc>
            </a:pPr>
            <a:r>
              <a:rPr lang="en-US" sz="2500" b="1" i="1" dirty="0" smtClean="0">
                <a:solidFill>
                  <a:srgbClr val="147B33"/>
                </a:solidFill>
                <a:cs typeface="Calibri"/>
              </a:rPr>
              <a:t>Video “</a:t>
            </a:r>
            <a:r>
              <a:rPr lang="en-US" sz="2500" b="1" i="1" dirty="0" err="1" smtClean="0">
                <a:solidFill>
                  <a:srgbClr val="147B33"/>
                </a:solidFill>
                <a:cs typeface="Calibri"/>
              </a:rPr>
              <a:t>Cuadra</a:t>
            </a:r>
            <a:r>
              <a:rPr lang="en-US" sz="2500" b="1" i="1" dirty="0" smtClean="0">
                <a:solidFill>
                  <a:srgbClr val="147B33"/>
                </a:solidFill>
                <a:cs typeface="Calibri"/>
              </a:rPr>
              <a:t> </a:t>
            </a:r>
            <a:r>
              <a:rPr lang="en-US" sz="2500" b="1" i="1" dirty="0" err="1" smtClean="0">
                <a:solidFill>
                  <a:srgbClr val="147B33"/>
                </a:solidFill>
                <a:cs typeface="Calibri"/>
              </a:rPr>
              <a:t>por</a:t>
            </a:r>
            <a:r>
              <a:rPr lang="en-US" sz="2500" b="1" i="1" dirty="0" smtClean="0">
                <a:solidFill>
                  <a:srgbClr val="147B33"/>
                </a:solidFill>
                <a:cs typeface="Calibri"/>
              </a:rPr>
              <a:t> </a:t>
            </a:r>
            <a:r>
              <a:rPr lang="en-US" sz="2500" b="1" i="1" dirty="0" err="1" smtClean="0">
                <a:solidFill>
                  <a:srgbClr val="147B33"/>
                </a:solidFill>
                <a:cs typeface="Calibri"/>
              </a:rPr>
              <a:t>cuadra</a:t>
            </a:r>
            <a:r>
              <a:rPr lang="en-US" sz="2500" b="1" i="1" dirty="0" smtClean="0">
                <a:solidFill>
                  <a:srgbClr val="147B33"/>
                </a:solidFill>
                <a:cs typeface="Calibri"/>
              </a:rPr>
              <a:t>”</a:t>
            </a:r>
          </a:p>
          <a:p>
            <a:pPr lvl="0">
              <a:lnSpc>
                <a:spcPts val="1750"/>
              </a:lnSpc>
              <a:buFont typeface="Arial"/>
              <a:buChar char="•"/>
            </a:pPr>
            <a:r>
              <a:rPr lang="en-US" sz="1400" dirty="0" smtClean="0">
                <a:solidFill>
                  <a:prstClr val="black"/>
                </a:solidFill>
                <a:cs typeface="Calibri"/>
              </a:rPr>
              <a:t> Debate</a:t>
            </a:r>
          </a:p>
          <a:p>
            <a:pPr lvl="0">
              <a:lnSpc>
                <a:spcPts val="1750"/>
              </a:lnSpc>
            </a:pPr>
            <a:endParaRPr lang="en-US" sz="1400" b="1" i="1" dirty="0" smtClean="0">
              <a:solidFill>
                <a:prstClr val="black"/>
              </a:solidFill>
              <a:cs typeface="Calibri"/>
            </a:endParaRPr>
          </a:p>
          <a:p>
            <a:pPr lvl="0">
              <a:lnSpc>
                <a:spcPts val="1750"/>
              </a:lnSpc>
            </a:pPr>
            <a:r>
              <a:rPr lang="en-US" sz="2500" b="1" i="1" dirty="0" err="1" smtClean="0">
                <a:solidFill>
                  <a:srgbClr val="DEAB43"/>
                </a:solidFill>
                <a:cs typeface="Calibri"/>
              </a:rPr>
              <a:t>Conclusión</a:t>
            </a:r>
            <a:endParaRPr lang="en-US" sz="2500" b="1" i="1" dirty="0" smtClean="0">
              <a:solidFill>
                <a:srgbClr val="DEAB43"/>
              </a:solidFill>
              <a:cs typeface="Calibri"/>
            </a:endParaRP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2</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7" name="Rounded Rectangle 16"/>
          <p:cNvSpPr/>
          <p:nvPr/>
        </p:nvSpPr>
        <p:spPr>
          <a:xfrm>
            <a:off x="3623733" y="829732"/>
            <a:ext cx="5190066" cy="5215467"/>
          </a:xfrm>
          <a:prstGeom prst="roundRect">
            <a:avLst>
              <a:gd name="adj" fmla="val 2691"/>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622568" y="2657630"/>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622568" y="4919201"/>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622568" y="3797318"/>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22568" y="4235600"/>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325964" y="1809936"/>
            <a:ext cx="2853715" cy="3238129"/>
          </a:xfrm>
          <a:prstGeom prst="roundRect">
            <a:avLst>
              <a:gd name="adj" fmla="val 4755"/>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b"/>
          <a:lstStyle/>
          <a:p>
            <a:pPr marL="91440" indent="-91440" algn="ctr">
              <a:lnSpc>
                <a:spcPts val="1900"/>
              </a:lnSpc>
            </a:pPr>
            <a:r>
              <a:rPr lang="en-US" b="1" cap="all" dirty="0" err="1" smtClean="0">
                <a:latin typeface="ITC Franklin Gothic Std Bk Cd"/>
                <a:cs typeface="ITC Franklin Gothic Std Bk Cd"/>
              </a:rPr>
              <a:t>Objetivos</a:t>
            </a:r>
            <a:r>
              <a:rPr lang="en-US" b="1" cap="all" dirty="0" smtClean="0">
                <a:latin typeface="ITC Franklin Gothic Std Bk Cd"/>
                <a:cs typeface="ITC Franklin Gothic Std Bk Cd"/>
              </a:rPr>
              <a:t> de la </a:t>
            </a:r>
            <a:r>
              <a:rPr lang="en-US" b="1" cap="all" dirty="0" err="1" smtClean="0">
                <a:latin typeface="ITC Franklin Gothic Std Bk Cd"/>
                <a:cs typeface="ITC Franklin Gothic Std Bk Cd"/>
              </a:rPr>
              <a:t>sesión</a:t>
            </a:r>
            <a:endParaRPr lang="en-US" b="1" cap="all" dirty="0" smtClean="0">
              <a:latin typeface="ITC Franklin Gothic Std Bk Cd"/>
              <a:cs typeface="ITC Franklin Gothic Std Bk Cd"/>
            </a:endParaRPr>
          </a:p>
          <a:p>
            <a:pPr indent="-91440" algn="ctr">
              <a:lnSpc>
                <a:spcPts val="1000"/>
              </a:lnSpc>
            </a:pPr>
            <a:endParaRPr lang="en-US" dirty="0" smtClean="0"/>
          </a:p>
          <a:p>
            <a:pPr marL="91440" indent="-91440">
              <a:lnSpc>
                <a:spcPts val="1600"/>
              </a:lnSpc>
              <a:buFont typeface="Arial"/>
              <a:buChar char="•"/>
              <a:defRPr/>
            </a:pP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Entender</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qué</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es</a:t>
            </a:r>
            <a:r>
              <a:rPr lang="en-US" sz="1600" dirty="0" smtClean="0">
                <a:latin typeface="ITC Franklin Gothic Std Bk Cd"/>
                <a:cs typeface="ITC Franklin Gothic Std Bk Cd"/>
              </a:rPr>
              <a:t> el capital social </a:t>
            </a:r>
            <a:r>
              <a:rPr lang="en-US" sz="1600" dirty="0" err="1" smtClean="0">
                <a:latin typeface="ITC Franklin Gothic Std Bk Cd"/>
                <a:cs typeface="ITC Franklin Gothic Std Bk Cd"/>
              </a:rPr>
              <a:t>y</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cómo</a:t>
            </a:r>
            <a:r>
              <a:rPr lang="en-US" sz="1600" dirty="0" smtClean="0">
                <a:latin typeface="ITC Franklin Gothic Std Bk Cd"/>
                <a:cs typeface="ITC Franklin Gothic Std Bk Cd"/>
              </a:rPr>
              <a:t> se </a:t>
            </a:r>
            <a:r>
              <a:rPr lang="en-US" sz="1600" dirty="0" err="1" smtClean="0">
                <a:latin typeface="ITC Franklin Gothic Std Bk Cd"/>
                <a:cs typeface="ITC Franklin Gothic Std Bk Cd"/>
              </a:rPr>
              <a:t>puede</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mejorar</a:t>
            </a:r>
            <a:r>
              <a:rPr lang="en-US" sz="1600" dirty="0" smtClean="0">
                <a:latin typeface="ITC Franklin Gothic Std Bk Cd"/>
                <a:cs typeface="ITC Franklin Gothic Std Bk Cd"/>
              </a:rPr>
              <a:t> en un </a:t>
            </a:r>
            <a:r>
              <a:rPr lang="en-US" sz="1600" dirty="0" err="1" smtClean="0">
                <a:latin typeface="ITC Franklin Gothic Std Bk Cd"/>
                <a:cs typeface="ITC Franklin Gothic Std Bk Cd"/>
              </a:rPr>
              <a:t>entorno</a:t>
            </a:r>
            <a:r>
              <a:rPr lang="en-US" sz="1600" dirty="0" smtClean="0">
                <a:latin typeface="ITC Franklin Gothic Std Bk Cd"/>
                <a:cs typeface="ITC Franklin Gothic Std Bk Cd"/>
              </a:rPr>
              <a:t> de </a:t>
            </a:r>
            <a:r>
              <a:rPr lang="en-US" sz="1600" dirty="0" err="1" smtClean="0">
                <a:latin typeface="ITC Franklin Gothic Std Bk Cd"/>
                <a:cs typeface="ITC Franklin Gothic Std Bk Cd"/>
              </a:rPr>
              <a:t>comunidad</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diverso</a:t>
            </a:r>
            <a:endParaRPr lang="en-US" sz="1600" dirty="0" smtClean="0">
              <a:latin typeface="ITC Franklin Gothic Std Bk Cd"/>
              <a:cs typeface="ITC Franklin Gothic Std Bk Cd"/>
            </a:endParaRPr>
          </a:p>
          <a:p>
            <a:pPr marL="91440" indent="-91440">
              <a:lnSpc>
                <a:spcPts val="1600"/>
              </a:lnSpc>
              <a:buFont typeface="Arial"/>
              <a:buChar char="•"/>
              <a:defRPr/>
            </a:pPr>
            <a:endParaRPr lang="en-US" sz="1600" dirty="0" smtClean="0">
              <a:latin typeface="ITC Franklin Gothic Std Bk Cd"/>
              <a:cs typeface="ITC Franklin Gothic Std Bk Cd"/>
            </a:endParaRPr>
          </a:p>
          <a:p>
            <a:pPr marL="91440" indent="-91440">
              <a:lnSpc>
                <a:spcPts val="1600"/>
              </a:lnSpc>
              <a:buFont typeface="Arial"/>
              <a:buChar char="•"/>
              <a:defRPr/>
            </a:pPr>
            <a:r>
              <a:rPr lang="en-US" sz="1600" dirty="0" err="1" smtClean="0">
                <a:latin typeface="ITC Franklin Gothic Std Bk Cd"/>
                <a:cs typeface="ITC Franklin Gothic Std Bk Cd"/>
              </a:rPr>
              <a:t>Identificar</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cómo</a:t>
            </a:r>
            <a:r>
              <a:rPr lang="en-US" sz="1600" dirty="0" smtClean="0">
                <a:latin typeface="ITC Franklin Gothic Std Bk Cd"/>
                <a:cs typeface="ITC Franklin Gothic Std Bk Cd"/>
              </a:rPr>
              <a:t> se </a:t>
            </a:r>
            <a:r>
              <a:rPr lang="en-US" sz="1600" dirty="0" err="1" smtClean="0">
                <a:latin typeface="ITC Franklin Gothic Std Bk Cd"/>
                <a:cs typeface="ITC Franklin Gothic Std Bk Cd"/>
              </a:rPr>
              <a:t>fomenta</a:t>
            </a:r>
            <a:r>
              <a:rPr lang="en-US" sz="1600" dirty="0" smtClean="0">
                <a:latin typeface="ITC Franklin Gothic Std Bk Cd"/>
                <a:cs typeface="ITC Franklin Gothic Std Bk Cd"/>
              </a:rPr>
              <a:t> el </a:t>
            </a:r>
            <a:r>
              <a:rPr lang="en-US" sz="1600" dirty="0" err="1" smtClean="0">
                <a:latin typeface="ITC Franklin Gothic Std Bk Cd"/>
                <a:cs typeface="ITC Franklin Gothic Std Bk Cd"/>
              </a:rPr>
              <a:t>sentido</a:t>
            </a:r>
            <a:r>
              <a:rPr lang="en-US" sz="1600" dirty="0" smtClean="0">
                <a:latin typeface="ITC Franklin Gothic Std Bk Cd"/>
                <a:cs typeface="ITC Franklin Gothic Std Bk Cd"/>
              </a:rPr>
              <a:t> de </a:t>
            </a:r>
            <a:r>
              <a:rPr lang="en-US" sz="1600" dirty="0" err="1" smtClean="0">
                <a:latin typeface="ITC Franklin Gothic Std Bk Cd"/>
                <a:cs typeface="ITC Franklin Gothic Std Bk Cd"/>
              </a:rPr>
              <a:t>comunidad</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y</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cómo</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posibilita</a:t>
            </a:r>
            <a:r>
              <a:rPr lang="en-US" sz="1600" dirty="0" smtClean="0">
                <a:latin typeface="ITC Franklin Gothic Std Bk Cd"/>
                <a:cs typeface="ITC Franklin Gothic Std Bk Cd"/>
              </a:rPr>
              <a:t> la </a:t>
            </a:r>
            <a:r>
              <a:rPr lang="en-US" sz="1600" dirty="0" err="1" smtClean="0">
                <a:latin typeface="ITC Franklin Gothic Std Bk Cd"/>
                <a:cs typeface="ITC Franklin Gothic Std Bk Cd"/>
              </a:rPr>
              <a:t>acción</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efectiva</a:t>
            </a:r>
            <a:r>
              <a:rPr lang="en-US" sz="1600" dirty="0" smtClean="0">
                <a:latin typeface="ITC Franklin Gothic Std Bk Cd"/>
                <a:cs typeface="ITC Franklin Gothic Std Bk Cd"/>
              </a:rPr>
              <a:t> de la </a:t>
            </a:r>
            <a:r>
              <a:rPr lang="en-US" sz="1600" dirty="0" err="1" smtClean="0">
                <a:latin typeface="ITC Franklin Gothic Std Bk Cd"/>
                <a:cs typeface="ITC Franklin Gothic Std Bk Cd"/>
              </a:rPr>
              <a:t>comunidad</a:t>
            </a:r>
            <a:endParaRPr lang="en-US" sz="1600" dirty="0" smtClean="0">
              <a:latin typeface="ITC Franklin Gothic Std Bk Cd"/>
              <a:cs typeface="ITC Franklin Gothic Std Bk Cd"/>
            </a:endParaRPr>
          </a:p>
          <a:p>
            <a:pPr marL="91440" indent="-91440">
              <a:lnSpc>
                <a:spcPts val="1600"/>
              </a:lnSpc>
              <a:buFont typeface="Arial"/>
              <a:buChar char="•"/>
              <a:defRPr/>
            </a:pPr>
            <a:endParaRPr lang="en-US" sz="1600" dirty="0" smtClean="0">
              <a:latin typeface="ITC Franklin Gothic Std Bk Cd"/>
              <a:cs typeface="ITC Franklin Gothic Std Bk Cd"/>
            </a:endParaRPr>
          </a:p>
          <a:p>
            <a:pPr marL="91440" indent="-91440">
              <a:lnSpc>
                <a:spcPts val="1600"/>
              </a:lnSpc>
              <a:buFont typeface="Arial"/>
              <a:buChar char="•"/>
              <a:defRPr/>
            </a:pPr>
            <a:r>
              <a:rPr lang="en-US" sz="1600" dirty="0" err="1" smtClean="0">
                <a:latin typeface="ITC Franklin Gothic Std Bk Cd"/>
                <a:cs typeface="ITC Franklin Gothic Std Bk Cd"/>
              </a:rPr>
              <a:t>Poder</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tomar</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medidas</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para</a:t>
            </a:r>
            <a:r>
              <a:rPr lang="en-US" sz="1600" dirty="0" smtClean="0">
                <a:latin typeface="ITC Franklin Gothic Std Bk Cd"/>
                <a:cs typeface="ITC Franklin Gothic Std Bk Cd"/>
              </a:rPr>
              <a:t> </a:t>
            </a:r>
            <a:r>
              <a:rPr lang="en-US" sz="1600" dirty="0" err="1" smtClean="0">
                <a:latin typeface="ITC Franklin Gothic Std Bk Cd"/>
                <a:cs typeface="ITC Franklin Gothic Std Bk Cd"/>
              </a:rPr>
              <a:t>convertirse</a:t>
            </a:r>
            <a:r>
              <a:rPr lang="en-US" sz="1600" dirty="0" smtClean="0">
                <a:latin typeface="ITC Franklin Gothic Std Bk Cd"/>
                <a:cs typeface="ITC Franklin Gothic Std Bk Cd"/>
              </a:rPr>
              <a:t> en </a:t>
            </a:r>
            <a:r>
              <a:rPr lang="en-US" sz="1600" dirty="0" err="1" smtClean="0">
                <a:latin typeface="ITC Franklin Gothic Std Bk Cd"/>
                <a:cs typeface="ITC Franklin Gothic Std Bk Cd"/>
              </a:rPr>
              <a:t>una</a:t>
            </a:r>
            <a:r>
              <a:rPr lang="en-US" sz="1600" dirty="0" smtClean="0">
                <a:latin typeface="ITC Franklin Gothic Std Bk Cd"/>
                <a:cs typeface="ITC Franklin Gothic Std Bk Cd"/>
              </a:rPr>
              <a:t> parte </a:t>
            </a:r>
            <a:r>
              <a:rPr lang="en-US" sz="1600" dirty="0" err="1" smtClean="0">
                <a:latin typeface="ITC Franklin Gothic Std Bk Cd"/>
                <a:cs typeface="ITC Franklin Gothic Std Bk Cd"/>
              </a:rPr>
              <a:t>efectiva</a:t>
            </a:r>
            <a:r>
              <a:rPr lang="en-US" sz="1600" dirty="0" smtClean="0">
                <a:latin typeface="ITC Franklin Gothic Std Bk Cd"/>
                <a:cs typeface="ITC Franklin Gothic Std Bk Cd"/>
              </a:rPr>
              <a:t> de los roles de </a:t>
            </a:r>
            <a:r>
              <a:rPr lang="en-US" sz="1600" dirty="0" err="1" smtClean="0">
                <a:latin typeface="ITC Franklin Gothic Std Bk Cd"/>
                <a:cs typeface="ITC Franklin Gothic Std Bk Cd"/>
              </a:rPr>
              <a:t>liderazgo</a:t>
            </a:r>
            <a:r>
              <a:rPr lang="en-US" sz="1600" dirty="0" smtClean="0">
                <a:latin typeface="ITC Franklin Gothic Std Bk Cd"/>
                <a:cs typeface="ITC Franklin Gothic Std Bk Cd"/>
              </a:rPr>
              <a:t> de la </a:t>
            </a:r>
            <a:r>
              <a:rPr lang="en-US" sz="1600" dirty="0" err="1" smtClean="0">
                <a:latin typeface="ITC Franklin Gothic Std Bk Cd"/>
                <a:cs typeface="ITC Franklin Gothic Std Bk Cd"/>
              </a:rPr>
              <a:t>comunidad</a:t>
            </a:r>
            <a:endParaRPr lang="en-US" sz="1600" dirty="0" smtClean="0">
              <a:latin typeface="ITC Franklin Gothic Std Bk Cd"/>
              <a:cs typeface="ITC Franklin Gothic Std Bk Cd"/>
            </a:endParaRPr>
          </a:p>
        </p:txBody>
      </p:sp>
      <p:cxnSp>
        <p:nvCxnSpPr>
          <p:cNvPr id="19" name="Straight Connector 18"/>
          <p:cNvCxnSpPr/>
          <p:nvPr/>
        </p:nvCxnSpPr>
        <p:spPr>
          <a:xfrm>
            <a:off x="3622568" y="1745336"/>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622568" y="5613467"/>
            <a:ext cx="5178532" cy="3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00" cap="all" spc="120" dirty="0" err="1" smtClean="0">
                <a:latin typeface="Berthold City Bold"/>
                <a:cs typeface="Berthold City Bold"/>
              </a:rPr>
              <a:t>Presentaciones</a:t>
            </a:r>
            <a:r>
              <a:rPr lang="en-US" sz="2500" cap="all" spc="120" dirty="0" smtClean="0">
                <a:latin typeface="Berthold City Bold"/>
                <a:cs typeface="Berthold City Bold"/>
              </a:rPr>
              <a:t> </a:t>
            </a:r>
            <a:r>
              <a:rPr lang="en-US" sz="2500" cap="all" spc="120" dirty="0" err="1" smtClean="0">
                <a:latin typeface="Berthold City Bold"/>
                <a:cs typeface="Berthold City Bold"/>
              </a:rPr>
              <a:t>y</a:t>
            </a:r>
            <a:r>
              <a:rPr lang="en-US" sz="2500" cap="all" spc="120" dirty="0" smtClean="0">
                <a:latin typeface="Berthold City Bold"/>
                <a:cs typeface="Berthold City Bold"/>
              </a:rPr>
              <a:t> </a:t>
            </a:r>
            <a:r>
              <a:rPr lang="en-US" sz="2500" cap="all" spc="120" dirty="0" err="1" smtClean="0">
                <a:latin typeface="Berthold City Bold"/>
                <a:cs typeface="Berthold City Bold"/>
              </a:rPr>
              <a:t>revisión</a:t>
            </a:r>
            <a:r>
              <a:rPr lang="en-US" sz="2500" cap="all" spc="120" dirty="0" smtClean="0">
                <a:latin typeface="Berthold City Bold"/>
                <a:cs typeface="Berthold City Bold"/>
              </a:rPr>
              <a:t> de la </a:t>
            </a:r>
            <a:r>
              <a:rPr lang="en-US" sz="2500" cap="all" spc="120" dirty="0" err="1" smtClean="0">
                <a:latin typeface="Berthold City Bold"/>
                <a:cs typeface="Berthold City Bold"/>
              </a:rPr>
              <a:t>sesión</a:t>
            </a:r>
            <a:r>
              <a:rPr lang="en-US" sz="2500" cap="all" spc="120" dirty="0" smtClean="0">
                <a:latin typeface="Berthold City Bold"/>
                <a:cs typeface="Berthold City Bold"/>
              </a:rPr>
              <a:t> anterior</a:t>
            </a:r>
            <a:endParaRPr lang="en-US" sz="2500" cap="all" spc="12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3</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5" name="TextBox 14"/>
          <p:cNvSpPr txBox="1"/>
          <p:nvPr/>
        </p:nvSpPr>
        <p:spPr>
          <a:xfrm>
            <a:off x="336550" y="1120676"/>
            <a:ext cx="8470900" cy="4616648"/>
          </a:xfrm>
          <a:prstGeom prst="rect">
            <a:avLst/>
          </a:prstGeom>
          <a:noFill/>
        </p:spPr>
        <p:txBody>
          <a:bodyPr wrap="square" rtlCol="0">
            <a:spAutoFit/>
          </a:bodyPr>
          <a:lstStyle/>
          <a:p>
            <a:pPr marL="457200" indent="-457200">
              <a:buFont typeface="Arial"/>
              <a:buChar char="•"/>
            </a:pPr>
            <a:r>
              <a:rPr lang="en-US" sz="3600" b="1" i="1" dirty="0" err="1" smtClean="0">
                <a:cs typeface="Calibri"/>
              </a:rPr>
              <a:t>Diga</a:t>
            </a:r>
            <a:r>
              <a:rPr lang="en-US" sz="3600" b="1" i="1" dirty="0" smtClean="0">
                <a:cs typeface="Calibri"/>
              </a:rPr>
              <a:t> </a:t>
            </a:r>
            <a:r>
              <a:rPr lang="en-US" sz="3600" b="1" i="1" dirty="0" err="1" smtClean="0">
                <a:cs typeface="Calibri"/>
              </a:rPr>
              <a:t>su</a:t>
            </a:r>
            <a:r>
              <a:rPr lang="en-US" sz="3600" b="1" i="1" dirty="0" smtClean="0">
                <a:cs typeface="Calibri"/>
              </a:rPr>
              <a:t> </a:t>
            </a:r>
            <a:r>
              <a:rPr lang="en-US" sz="3600" b="1" i="1" dirty="0" err="1" smtClean="0">
                <a:cs typeface="Calibri"/>
              </a:rPr>
              <a:t>nombre</a:t>
            </a:r>
            <a:r>
              <a:rPr lang="en-US" sz="3600" b="1" i="1" dirty="0" smtClean="0">
                <a:cs typeface="Calibri"/>
              </a:rPr>
              <a:t> </a:t>
            </a:r>
          </a:p>
          <a:p>
            <a:pPr marL="457200" indent="-457200">
              <a:buFont typeface="Arial"/>
              <a:buChar char="•"/>
            </a:pPr>
            <a:endParaRPr lang="en-US" sz="3600" b="1" i="1" dirty="0" smtClean="0">
              <a:cs typeface="Calibri"/>
            </a:endParaRPr>
          </a:p>
          <a:p>
            <a:pPr marL="457200" indent="-457200">
              <a:buFont typeface="Arial"/>
              <a:buChar char="•"/>
            </a:pPr>
            <a:r>
              <a:rPr lang="en-US" sz="3600" b="1" i="1" dirty="0" err="1" smtClean="0">
                <a:cs typeface="Calibri"/>
              </a:rPr>
              <a:t>Sesión</a:t>
            </a:r>
            <a:r>
              <a:rPr lang="en-US" sz="3600" b="1" i="1" dirty="0" smtClean="0">
                <a:cs typeface="Calibri"/>
              </a:rPr>
              <a:t> de </a:t>
            </a:r>
            <a:r>
              <a:rPr lang="en-US" sz="3600" b="1" i="1" dirty="0" err="1" smtClean="0">
                <a:cs typeface="Calibri"/>
              </a:rPr>
              <a:t>Orientación</a:t>
            </a:r>
            <a:endParaRPr lang="en-US" sz="3600" b="1" i="1" dirty="0" smtClean="0">
              <a:cs typeface="Calibri"/>
            </a:endParaRPr>
          </a:p>
          <a:p>
            <a:pPr marL="822960" lvl="1" indent="-365760">
              <a:buFont typeface="Arial"/>
              <a:buChar char="•"/>
            </a:pPr>
            <a:r>
              <a:rPr lang="en-US" sz="2600" dirty="0" err="1" smtClean="0">
                <a:ea typeface="ＭＳ Ｐゴシック" pitchFamily="34" charset="-128"/>
              </a:rPr>
              <a:t>Algo</a:t>
            </a:r>
            <a:r>
              <a:rPr lang="en-US" sz="2600" dirty="0" smtClean="0">
                <a:ea typeface="ＭＳ Ｐゴシック" pitchFamily="34" charset="-128"/>
              </a:rPr>
              <a:t> de </a:t>
            </a:r>
            <a:r>
              <a:rPr lang="en-US" sz="2600" dirty="0" err="1" smtClean="0">
                <a:ea typeface="ＭＳ Ｐゴシック" pitchFamily="34" charset="-128"/>
              </a:rPr>
              <a:t>utilidad</a:t>
            </a:r>
            <a:r>
              <a:rPr lang="en-US" sz="2600" dirty="0" smtClean="0">
                <a:ea typeface="ＭＳ Ｐゴシック" pitchFamily="34" charset="-128"/>
              </a:rPr>
              <a:t> </a:t>
            </a:r>
            <a:r>
              <a:rPr lang="en-US" sz="2600" dirty="0" err="1" smtClean="0">
                <a:ea typeface="ＭＳ Ｐゴシック" pitchFamily="34" charset="-128"/>
              </a:rPr>
              <a:t>que</a:t>
            </a:r>
            <a:r>
              <a:rPr lang="en-US" sz="2600" dirty="0" smtClean="0">
                <a:ea typeface="ＭＳ Ｐゴシック" pitchFamily="34" charset="-128"/>
              </a:rPr>
              <a:t> </a:t>
            </a:r>
            <a:r>
              <a:rPr lang="en-US" sz="2600" dirty="0" err="1" smtClean="0">
                <a:ea typeface="ＭＳ Ｐゴシック" pitchFamily="34" charset="-128"/>
              </a:rPr>
              <a:t>aprendió</a:t>
            </a:r>
            <a:r>
              <a:rPr lang="en-US" sz="2600" dirty="0" smtClean="0">
                <a:ea typeface="ＭＳ Ｐゴシック" pitchFamily="34" charset="-128"/>
              </a:rPr>
              <a:t> </a:t>
            </a:r>
            <a:r>
              <a:rPr lang="en-US" sz="2600" dirty="0" err="1" smtClean="0">
                <a:ea typeface="ＭＳ Ｐゴシック" pitchFamily="34" charset="-128"/>
              </a:rPr>
              <a:t>o</a:t>
            </a:r>
            <a:r>
              <a:rPr lang="en-US" sz="2600" dirty="0" smtClean="0">
                <a:ea typeface="ＭＳ Ｐゴシック" pitchFamily="34" charset="-128"/>
              </a:rPr>
              <a:t> </a:t>
            </a:r>
            <a:r>
              <a:rPr lang="en-US" sz="2600" dirty="0" err="1" smtClean="0">
                <a:ea typeface="ＭＳ Ｐゴシック" pitchFamily="34" charset="-128"/>
              </a:rPr>
              <a:t>que</a:t>
            </a:r>
            <a:r>
              <a:rPr lang="en-US" sz="2600" dirty="0" smtClean="0">
                <a:ea typeface="ＭＳ Ｐゴシック" pitchFamily="34" charset="-128"/>
              </a:rPr>
              <a:t> </a:t>
            </a:r>
            <a:r>
              <a:rPr lang="en-US" sz="2600" dirty="0" err="1" smtClean="0">
                <a:ea typeface="ＭＳ Ｐゴシック" pitchFamily="34" charset="-128"/>
              </a:rPr>
              <a:t>recuerde</a:t>
            </a:r>
            <a:endParaRPr lang="en-US" sz="2600" dirty="0" smtClean="0">
              <a:ea typeface="ＭＳ Ｐゴシック" pitchFamily="34" charset="-128"/>
            </a:endParaRPr>
          </a:p>
          <a:p>
            <a:pPr marL="822960" lvl="1" indent="-365760">
              <a:buFont typeface="Arial"/>
              <a:buChar char="•"/>
            </a:pPr>
            <a:r>
              <a:rPr lang="en-US" sz="2600" dirty="0" err="1" smtClean="0">
                <a:ea typeface="ＭＳ Ｐゴシック" pitchFamily="34" charset="-128"/>
              </a:rPr>
              <a:t>Alguna</a:t>
            </a:r>
            <a:r>
              <a:rPr lang="en-US" sz="2600" dirty="0" smtClean="0">
                <a:ea typeface="ＭＳ Ｐゴシック" pitchFamily="34" charset="-128"/>
              </a:rPr>
              <a:t> </a:t>
            </a:r>
            <a:r>
              <a:rPr lang="en-US" sz="2600" dirty="0" err="1" smtClean="0">
                <a:ea typeface="ＭＳ Ｐゴシック" pitchFamily="34" charset="-128"/>
              </a:rPr>
              <a:t>duda</a:t>
            </a:r>
            <a:r>
              <a:rPr lang="en-US" sz="2600" dirty="0" smtClean="0">
                <a:ea typeface="ＭＳ Ｐゴシック" pitchFamily="34" charset="-128"/>
              </a:rPr>
              <a:t> </a:t>
            </a:r>
            <a:r>
              <a:rPr lang="en-US" sz="2600" dirty="0" err="1" smtClean="0">
                <a:ea typeface="ＭＳ Ｐゴシック" pitchFamily="34" charset="-128"/>
              </a:rPr>
              <a:t>que</a:t>
            </a:r>
            <a:r>
              <a:rPr lang="en-US" sz="2600" dirty="0" smtClean="0">
                <a:ea typeface="ＭＳ Ｐゴシック" pitchFamily="34" charset="-128"/>
              </a:rPr>
              <a:t> le </a:t>
            </a:r>
            <a:r>
              <a:rPr lang="en-US" sz="2600" dirty="0" err="1" smtClean="0">
                <a:ea typeface="ＭＳ Ｐゴシック" pitchFamily="34" charset="-128"/>
              </a:rPr>
              <a:t>haya</a:t>
            </a:r>
            <a:r>
              <a:rPr lang="en-US" sz="2600" dirty="0" smtClean="0">
                <a:ea typeface="ＭＳ Ｐゴシック" pitchFamily="34" charset="-128"/>
              </a:rPr>
              <a:t> </a:t>
            </a:r>
            <a:r>
              <a:rPr lang="en-US" sz="2600" dirty="0" err="1" smtClean="0">
                <a:ea typeface="ＭＳ Ｐゴシック" pitchFamily="34" charset="-128"/>
              </a:rPr>
              <a:t>quedado</a:t>
            </a:r>
            <a:endParaRPr lang="en-US" sz="2600" dirty="0" smtClean="0">
              <a:ea typeface="ＭＳ Ｐゴシック" pitchFamily="34" charset="-128"/>
            </a:endParaRPr>
          </a:p>
          <a:p>
            <a:pPr marL="822960" lvl="1" indent="-365760">
              <a:buFont typeface="Arial"/>
              <a:buChar char="•"/>
            </a:pPr>
            <a:r>
              <a:rPr lang="en-US" sz="2600" dirty="0" err="1" smtClean="0">
                <a:ea typeface="ＭＳ Ｐゴシック" pitchFamily="34" charset="-128"/>
              </a:rPr>
              <a:t>Cosas</a:t>
            </a:r>
            <a:r>
              <a:rPr lang="en-US" sz="2600" dirty="0" smtClean="0">
                <a:ea typeface="ＭＳ Ｐゴシック" pitchFamily="34" charset="-128"/>
              </a:rPr>
              <a:t> </a:t>
            </a:r>
            <a:r>
              <a:rPr lang="en-US" sz="2600" dirty="0" err="1" smtClean="0">
                <a:ea typeface="ＭＳ Ｐゴシック" pitchFamily="34" charset="-128"/>
              </a:rPr>
              <a:t>que</a:t>
            </a:r>
            <a:r>
              <a:rPr lang="en-US" sz="2600" dirty="0" smtClean="0">
                <a:ea typeface="ＭＳ Ｐゴシック" pitchFamily="34" charset="-128"/>
              </a:rPr>
              <a:t> </a:t>
            </a:r>
            <a:r>
              <a:rPr lang="en-US" sz="2600" dirty="0" err="1" smtClean="0">
                <a:ea typeface="ＭＳ Ｐゴシック" pitchFamily="34" charset="-128"/>
              </a:rPr>
              <a:t>cambiaría</a:t>
            </a:r>
            <a:r>
              <a:rPr lang="en-US" sz="2600" dirty="0" smtClean="0">
                <a:ea typeface="ＭＳ Ｐゴシック" pitchFamily="34" charset="-128"/>
              </a:rPr>
              <a:t> </a:t>
            </a:r>
            <a:r>
              <a:rPr lang="en-US" sz="2600" dirty="0" err="1" smtClean="0">
                <a:ea typeface="ＭＳ Ｐゴシック" pitchFamily="34" charset="-128"/>
              </a:rPr>
              <a:t>o</a:t>
            </a:r>
            <a:r>
              <a:rPr lang="en-US" sz="2600" dirty="0" smtClean="0">
                <a:ea typeface="ＭＳ Ｐゴシック" pitchFamily="34" charset="-128"/>
              </a:rPr>
              <a:t> </a:t>
            </a:r>
            <a:r>
              <a:rPr lang="en-US" sz="2600" dirty="0" err="1" smtClean="0">
                <a:ea typeface="ＭＳ Ｐゴシック" pitchFamily="34" charset="-128"/>
              </a:rPr>
              <a:t>mejoraría</a:t>
            </a:r>
            <a:r>
              <a:rPr lang="en-US" sz="2600" dirty="0" smtClean="0">
                <a:ea typeface="ＭＳ Ｐゴシック" pitchFamily="34" charset="-128"/>
              </a:rPr>
              <a:t> de la </a:t>
            </a:r>
            <a:r>
              <a:rPr lang="en-US" sz="2600" dirty="0" err="1" smtClean="0">
                <a:ea typeface="ＭＳ Ｐゴシック" pitchFamily="34" charset="-128"/>
              </a:rPr>
              <a:t>Sesión</a:t>
            </a:r>
            <a:r>
              <a:rPr lang="en-US" sz="2600" dirty="0" smtClean="0">
                <a:ea typeface="ＭＳ Ｐゴシック" pitchFamily="34" charset="-128"/>
              </a:rPr>
              <a:t> 1</a:t>
            </a:r>
          </a:p>
          <a:p>
            <a:pPr lvl="1" indent="-457200">
              <a:buFont typeface="Arial"/>
              <a:buChar char="•"/>
            </a:pPr>
            <a:endParaRPr lang="en-US" sz="3600" dirty="0" smtClean="0"/>
          </a:p>
          <a:p>
            <a:pPr marL="457200" indent="-457200">
              <a:buFont typeface="Arial"/>
              <a:buChar char="•"/>
            </a:pPr>
            <a:r>
              <a:rPr lang="en-US" sz="3600" b="1" i="1" dirty="0" err="1" smtClean="0">
                <a:cs typeface="Calibri"/>
              </a:rPr>
              <a:t>Comparta</a:t>
            </a:r>
            <a:r>
              <a:rPr lang="en-US" sz="3600" b="1" i="1" dirty="0" smtClean="0">
                <a:cs typeface="Calibri"/>
              </a:rPr>
              <a:t> </a:t>
            </a:r>
            <a:r>
              <a:rPr lang="en-US" sz="3600" b="1" i="1" dirty="0" err="1" smtClean="0">
                <a:cs typeface="Calibri"/>
              </a:rPr>
              <a:t>una</a:t>
            </a:r>
            <a:r>
              <a:rPr lang="en-US" sz="3600" b="1" i="1" dirty="0" smtClean="0">
                <a:cs typeface="Calibri"/>
              </a:rPr>
              <a:t> </a:t>
            </a:r>
            <a:r>
              <a:rPr lang="en-US" sz="3600" b="1" i="1" dirty="0" err="1" smtClean="0">
                <a:cs typeface="Calibri"/>
              </a:rPr>
              <a:t>interacción</a:t>
            </a:r>
            <a:r>
              <a:rPr lang="en-US" sz="3600" b="1" i="1" dirty="0" smtClean="0">
                <a:cs typeface="Calibri"/>
              </a:rPr>
              <a:t> </a:t>
            </a:r>
            <a:r>
              <a:rPr lang="en-US" sz="3600" b="1" i="1" dirty="0" err="1" smtClean="0">
                <a:cs typeface="Calibri"/>
              </a:rPr>
              <a:t>que</a:t>
            </a:r>
            <a:r>
              <a:rPr lang="en-US" sz="3600" b="1" i="1" dirty="0" smtClean="0">
                <a:cs typeface="Calibri"/>
              </a:rPr>
              <a:t> </a:t>
            </a:r>
            <a:r>
              <a:rPr lang="en-US" sz="3600" b="1" i="1" dirty="0" err="1" smtClean="0">
                <a:cs typeface="Calibri"/>
              </a:rPr>
              <a:t>haya</a:t>
            </a:r>
            <a:r>
              <a:rPr lang="en-US" sz="3600" b="1" i="1" dirty="0" smtClean="0">
                <a:cs typeface="Calibri"/>
              </a:rPr>
              <a:t> </a:t>
            </a:r>
            <a:r>
              <a:rPr lang="en-US" sz="3600" b="1" i="1" dirty="0" err="1" smtClean="0">
                <a:cs typeface="Calibri"/>
              </a:rPr>
              <a:t>tenido</a:t>
            </a:r>
            <a:r>
              <a:rPr lang="en-US" sz="3600" b="1" i="1" dirty="0" smtClean="0">
                <a:cs typeface="Calibri"/>
              </a:rPr>
              <a:t> con </a:t>
            </a:r>
            <a:r>
              <a:rPr lang="en-US" sz="3600" b="1" i="1" dirty="0" err="1" smtClean="0">
                <a:cs typeface="Calibri"/>
              </a:rPr>
              <a:t>su(s</a:t>
            </a:r>
            <a:r>
              <a:rPr lang="en-US" sz="3600" b="1" i="1" dirty="0" smtClean="0">
                <a:cs typeface="Calibri"/>
              </a:rPr>
              <a:t>) </a:t>
            </a:r>
            <a:r>
              <a:rPr lang="en-US" sz="3600" b="1" i="1" dirty="0" err="1" smtClean="0">
                <a:cs typeface="Calibri"/>
              </a:rPr>
              <a:t>vecino(s</a:t>
            </a:r>
            <a:r>
              <a:rPr lang="en-US" sz="3600" b="1" i="1" dirty="0" smtClean="0">
                <a:cs typeface="Calibri"/>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700" cap="all" spc="100" dirty="0" err="1" smtClean="0">
                <a:latin typeface="Berthold City Bold"/>
                <a:cs typeface="Berthold City Bold"/>
              </a:rPr>
              <a:t>Día</a:t>
            </a:r>
            <a:r>
              <a:rPr lang="en-US" sz="2700" cap="all" spc="100" dirty="0" smtClean="0">
                <a:latin typeface="Berthold City Bold"/>
                <a:cs typeface="Berthold City Bold"/>
              </a:rPr>
              <a:t> del </a:t>
            </a:r>
            <a:r>
              <a:rPr lang="en-US" sz="2700" cap="all" spc="100" dirty="0" err="1" smtClean="0">
                <a:latin typeface="Berthold City Bold"/>
                <a:cs typeface="Berthold City Bold"/>
              </a:rPr>
              <a:t>buen</a:t>
            </a:r>
            <a:r>
              <a:rPr lang="en-US" sz="2700" cap="all" spc="100" dirty="0" smtClean="0">
                <a:latin typeface="Berthold City Bold"/>
                <a:cs typeface="Berthold City Bold"/>
              </a:rPr>
              <a:t> </a:t>
            </a:r>
            <a:r>
              <a:rPr lang="en-US" sz="2700" cap="all" spc="100" dirty="0" err="1" smtClean="0">
                <a:latin typeface="Berthold City Bold"/>
                <a:cs typeface="Berthold City Bold"/>
              </a:rPr>
              <a:t>vecino</a:t>
            </a:r>
            <a:r>
              <a:rPr lang="en-US" sz="2700" cap="all" spc="100" dirty="0" smtClean="0">
                <a:latin typeface="Berthold City Bold"/>
                <a:cs typeface="Berthold City Bold"/>
              </a:rPr>
              <a:t> </a:t>
            </a:r>
            <a:endParaRPr lang="en-US" sz="2700" cap="all" spc="10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latin typeface="ITC Franklin Gothic Std Bk Cd"/>
                <a:cs typeface="ITC Franklin Gothic Std Bk Cd"/>
              </a:rPr>
              <a:t>Fuente</a:t>
            </a:r>
            <a:r>
              <a:rPr lang="en-US" b="1" dirty="0" smtClean="0">
                <a:latin typeface="ITC Franklin Gothic Std Bk Cd"/>
                <a:cs typeface="ITC Franklin Gothic Std Bk Cd"/>
              </a:rPr>
              <a:t>: </a:t>
            </a:r>
            <a:r>
              <a:rPr lang="en-US" dirty="0" err="1" smtClean="0">
                <a:latin typeface="ITC Franklin Gothic Std Bk Cd"/>
                <a:cs typeface="ITC Franklin Gothic Std Bk Cd"/>
              </a:rPr>
              <a:t>www.youtube.com/watch?v</a:t>
            </a:r>
            <a:r>
              <a:rPr lang="en-US" dirty="0" smtClean="0">
                <a:latin typeface="ITC Franklin Gothic Std Bk Cd"/>
                <a:cs typeface="ITC Franklin Gothic Std Bk Cd"/>
              </a:rPr>
              <a:t>=K8yB4Z71Fww </a:t>
            </a:r>
          </a:p>
          <a:p>
            <a:pPr algn="ctr"/>
            <a:endParaRPr lang="en-US" dirty="0"/>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4</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pic>
        <p:nvPicPr>
          <p:cNvPr id="7" name="Picture 6"/>
          <p:cNvPicPr>
            <a:picLocks noChangeAspect="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798518" y="1654694"/>
            <a:ext cx="2956676" cy="3548612"/>
          </a:xfrm>
          <a:prstGeom prst="roundRect">
            <a:avLst>
              <a:gd name="adj" fmla="val 3307"/>
            </a:avLst>
          </a:prstGeom>
          <a:ln w="25400">
            <a:solidFill>
              <a:srgbClr val="00B0D8"/>
            </a:solidFill>
          </a:ln>
          <a:effectLst/>
          <a:extLst/>
        </p:spPr>
      </p:pic>
      <p:pic>
        <p:nvPicPr>
          <p:cNvPr id="8" name="Picture 7"/>
          <p:cNvPicPr>
            <a:picLocks noChangeAspect="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044872" y="1786949"/>
            <a:ext cx="4370996" cy="3284102"/>
          </a:xfrm>
          <a:prstGeom prst="roundRect">
            <a:avLst>
              <a:gd name="adj" fmla="val 3307"/>
            </a:avLst>
          </a:prstGeom>
          <a:ln w="25400">
            <a:solidFill>
              <a:srgbClr val="00B0D8"/>
            </a:solidFill>
          </a:ln>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cap="all" spc="100" dirty="0" smtClean="0">
                <a:latin typeface="Berthold City Bold"/>
                <a:cs typeface="Berthold City Bold"/>
              </a:rPr>
              <a:t>Los </a:t>
            </a:r>
            <a:r>
              <a:rPr lang="en-US" sz="2500" cap="all" spc="100" dirty="0" err="1" smtClean="0">
                <a:latin typeface="Berthold City Bold"/>
                <a:cs typeface="Berthold City Bold"/>
              </a:rPr>
              <a:t>tres</a:t>
            </a:r>
            <a:r>
              <a:rPr lang="en-US" sz="2500" cap="all" spc="100" dirty="0" smtClean="0">
                <a:latin typeface="Berthold City Bold"/>
                <a:cs typeface="Berthold City Bold"/>
              </a:rPr>
              <a:t> </a:t>
            </a:r>
            <a:r>
              <a:rPr lang="en-US" sz="2500" cap="all" spc="100" dirty="0" err="1" smtClean="0">
                <a:latin typeface="Berthold City Bold"/>
                <a:cs typeface="Berthold City Bold"/>
              </a:rPr>
              <a:t>tipos</a:t>
            </a:r>
            <a:r>
              <a:rPr lang="en-US" sz="2500" cap="all" spc="100" dirty="0" smtClean="0">
                <a:latin typeface="Berthold City Bold"/>
                <a:cs typeface="Berthold City Bold"/>
              </a:rPr>
              <a:t> de </a:t>
            </a:r>
            <a:r>
              <a:rPr lang="en-US" sz="2500" cap="all" spc="100" dirty="0" err="1" smtClean="0">
                <a:latin typeface="Berthold City Bold"/>
                <a:cs typeface="Berthold City Bold"/>
              </a:rPr>
              <a:t>principios</a:t>
            </a:r>
            <a:r>
              <a:rPr lang="en-US" sz="2500" cap="all" spc="100" dirty="0" smtClean="0">
                <a:latin typeface="Berthold City Bold"/>
                <a:cs typeface="Berthold City Bold"/>
              </a:rPr>
              <a:t> del capital social</a:t>
            </a: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dirty="0"/>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5</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0" name="Rounded Rectangle 9"/>
          <p:cNvSpPr/>
          <p:nvPr/>
        </p:nvSpPr>
        <p:spPr>
          <a:xfrm>
            <a:off x="296883" y="1184224"/>
            <a:ext cx="2058794" cy="4257036"/>
          </a:xfrm>
          <a:prstGeom prst="roundRect">
            <a:avLst>
              <a:gd name="adj" fmla="val 4755"/>
            </a:avLst>
          </a:prstGeom>
          <a:gradFill flip="none" rotWithShape="1">
            <a:gsLst>
              <a:gs pos="0">
                <a:srgbClr val="73B632"/>
              </a:gs>
              <a:gs pos="100000">
                <a:srgbClr val="B5D479"/>
              </a:gs>
            </a:gsLst>
            <a:lin ang="16200000" scaled="0"/>
            <a:tileRect/>
          </a:gradFill>
          <a:ln w="25400">
            <a:solidFill>
              <a:srgbClr val="73B632"/>
            </a:solidFill>
          </a:ln>
          <a:effectLst/>
        </p:spPr>
        <p:style>
          <a:lnRef idx="1">
            <a:schemeClr val="accent1"/>
          </a:lnRef>
          <a:fillRef idx="3">
            <a:schemeClr val="accent1"/>
          </a:fillRef>
          <a:effectRef idx="2">
            <a:schemeClr val="accent1"/>
          </a:effectRef>
          <a:fontRef idx="minor">
            <a:schemeClr val="lt1"/>
          </a:fontRef>
        </p:style>
        <p:txBody>
          <a:bodyPr rtlCol="0" anchor="b"/>
          <a:lstStyle/>
          <a:p>
            <a:pPr marL="91440" indent="-91440" algn="ctr">
              <a:lnSpc>
                <a:spcPts val="1900"/>
              </a:lnSpc>
            </a:pPr>
            <a:r>
              <a:rPr lang="en-US" b="1" dirty="0" smtClean="0">
                <a:solidFill>
                  <a:schemeClr val="tx1"/>
                </a:solidFill>
                <a:latin typeface="ITC Franklin Gothic Std Bk Cd"/>
                <a:cs typeface="ITC Franklin Gothic Std Bk Cd"/>
              </a:rPr>
              <a:t>CAPITAL SOCIAL</a:t>
            </a:r>
          </a:p>
          <a:p>
            <a:pPr marL="91440" indent="-91440" algn="ctr">
              <a:lnSpc>
                <a:spcPts val="1900"/>
              </a:lnSpc>
            </a:pPr>
            <a:r>
              <a:rPr lang="en-US" sz="1500" dirty="0" smtClean="0">
                <a:solidFill>
                  <a:schemeClr val="tx1"/>
                </a:solidFill>
                <a:ea typeface="ＭＳ Ｐゴシック" pitchFamily="34" charset="-128"/>
              </a:rPr>
              <a:t>se </a:t>
            </a:r>
            <a:r>
              <a:rPr lang="en-US" sz="1500" dirty="0" err="1" smtClean="0">
                <a:solidFill>
                  <a:schemeClr val="tx1"/>
                </a:solidFill>
                <a:ea typeface="ＭＳ Ｐゴシック" pitchFamily="34" charset="-128"/>
              </a:rPr>
              <a:t>refiere</a:t>
            </a:r>
            <a:r>
              <a:rPr lang="en-US" sz="1500" dirty="0" smtClean="0">
                <a:solidFill>
                  <a:schemeClr val="tx1"/>
                </a:solidFill>
                <a:ea typeface="ＭＳ Ｐゴシック" pitchFamily="34" charset="-128"/>
              </a:rPr>
              <a:t> a los </a:t>
            </a:r>
            <a:r>
              <a:rPr lang="en-US" sz="1500" dirty="0" err="1" smtClean="0">
                <a:solidFill>
                  <a:schemeClr val="tx1"/>
                </a:solidFill>
                <a:ea typeface="ＭＳ Ｐゴシック" pitchFamily="34" charset="-128"/>
              </a:rPr>
              <a:t>recursos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que</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forman</a:t>
            </a:r>
            <a:r>
              <a:rPr lang="en-US" sz="1500" dirty="0" smtClean="0">
                <a:solidFill>
                  <a:schemeClr val="tx1"/>
                </a:solidFill>
                <a:ea typeface="ＭＳ Ｐゴシック" pitchFamily="34" charset="-128"/>
              </a:rPr>
              <a:t> parte de </a:t>
            </a:r>
            <a:r>
              <a:rPr lang="en-US" sz="1500" dirty="0" err="1" smtClean="0">
                <a:solidFill>
                  <a:schemeClr val="tx1"/>
                </a:solidFill>
                <a:ea typeface="ＭＳ Ｐゴシック" pitchFamily="34" charset="-128"/>
              </a:rPr>
              <a:t>las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relaciones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sociales</a:t>
            </a:r>
            <a:r>
              <a:rPr lang="en-US" sz="1500" dirty="0" smtClean="0">
                <a:solidFill>
                  <a:schemeClr val="tx1"/>
                </a:solidFill>
                <a:ea typeface="ＭＳ Ｐゴシック" pitchFamily="34" charset="-128"/>
              </a:rPr>
              <a:t> entre personas </a:t>
            </a:r>
            <a:r>
              <a:rPr lang="en-US" sz="1500" dirty="0" err="1" smtClean="0">
                <a:solidFill>
                  <a:schemeClr val="tx1"/>
                </a:solidFill>
                <a:ea typeface="ＭＳ Ｐゴシック" pitchFamily="34" charset="-128"/>
              </a:rPr>
              <a:t>y</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organizaciones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que</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ayudan</a:t>
            </a:r>
            <a:r>
              <a:rPr lang="en-US" sz="1500" dirty="0" smtClean="0">
                <a:solidFill>
                  <a:schemeClr val="tx1"/>
                </a:solidFill>
                <a:ea typeface="ＭＳ Ｐゴシック" pitchFamily="34" charset="-128"/>
              </a:rPr>
              <a:t> en la </a:t>
            </a:r>
            <a:r>
              <a:rPr lang="en-US" sz="1500" dirty="0" err="1" smtClean="0">
                <a:solidFill>
                  <a:schemeClr val="tx1"/>
                </a:solidFill>
                <a:ea typeface="ＭＳ Ｐゴシック" pitchFamily="34" charset="-128"/>
              </a:rPr>
              <a:t>cooperación</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y</a:t>
            </a:r>
            <a:r>
              <a:rPr lang="en-US" sz="1500" dirty="0" smtClean="0">
                <a:solidFill>
                  <a:schemeClr val="tx1"/>
                </a:solidFill>
                <a:ea typeface="ＭＳ Ｐゴシック" pitchFamily="34" charset="-128"/>
              </a:rPr>
              <a:t> el </a:t>
            </a:r>
            <a:r>
              <a:rPr lang="en-US" sz="1500" dirty="0" err="1" smtClean="0">
                <a:solidFill>
                  <a:schemeClr val="tx1"/>
                </a:solidFill>
                <a:ea typeface="ＭＳ Ｐゴシック" pitchFamily="34" charset="-128"/>
              </a:rPr>
              <a:t>trabajo</a:t>
            </a:r>
            <a:r>
              <a:rPr lang="en-US" sz="1500" dirty="0" smtClean="0">
                <a:solidFill>
                  <a:schemeClr val="tx1"/>
                </a:solidFill>
                <a:ea typeface="ＭＳ Ｐゴシック" pitchFamily="34" charset="-128"/>
              </a:rPr>
              <a:t> de </a:t>
            </a:r>
            <a:r>
              <a:rPr lang="en-US" sz="1500" dirty="0" err="1" smtClean="0">
                <a:solidFill>
                  <a:schemeClr val="tx1"/>
                </a:solidFill>
                <a:ea typeface="ＭＳ Ｐゴシック" pitchFamily="34" charset="-128"/>
              </a:rPr>
              <a:t>equipo</a:t>
            </a:r>
            <a:r>
              <a:rPr lang="en-US" sz="1500" dirty="0" smtClean="0">
                <a:solidFill>
                  <a:schemeClr val="tx1"/>
                </a:solidFill>
                <a:ea typeface="ＭＳ Ｐゴシック" pitchFamily="34" charset="-128"/>
              </a:rPr>
              <a:t> en </a:t>
            </a:r>
            <a:r>
              <a:rPr lang="en-US" sz="1500" dirty="0" err="1" smtClean="0">
                <a:solidFill>
                  <a:schemeClr val="tx1"/>
                </a:solidFill>
                <a:ea typeface="ＭＳ Ｐゴシック" pitchFamily="34" charset="-128"/>
              </a:rPr>
              <a:t>las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comunidades</a:t>
            </a:r>
            <a:r>
              <a:rPr lang="en-US" sz="1500" dirty="0" smtClean="0">
                <a:solidFill>
                  <a:schemeClr val="tx1"/>
                </a:solidFill>
                <a:ea typeface="ＭＳ Ｐゴシック" pitchFamily="34" charset="-128"/>
              </a:rPr>
              <a:t>. Se </a:t>
            </a:r>
            <a:r>
              <a:rPr lang="en-US" sz="1500" dirty="0" err="1" smtClean="0">
                <a:solidFill>
                  <a:schemeClr val="tx1"/>
                </a:solidFill>
                <a:ea typeface="ＭＳ Ｐゴシック" pitchFamily="34" charset="-128"/>
              </a:rPr>
              <a:t>trata</a:t>
            </a:r>
            <a:r>
              <a:rPr lang="en-US" sz="1500" dirty="0" smtClean="0">
                <a:solidFill>
                  <a:schemeClr val="tx1"/>
                </a:solidFill>
                <a:ea typeface="ＭＳ Ｐゴシック" pitchFamily="34" charset="-128"/>
              </a:rPr>
              <a:t> de </a:t>
            </a:r>
            <a:r>
              <a:rPr lang="en-US" sz="1500" dirty="0" err="1" smtClean="0">
                <a:solidFill>
                  <a:schemeClr val="tx1"/>
                </a:solidFill>
                <a:ea typeface="ＭＳ Ｐゴシック" pitchFamily="34" charset="-128"/>
              </a:rPr>
              <a:t>habilidades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conocimientos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intercambios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normas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y</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valores</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que</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facilitan</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que</a:t>
            </a:r>
            <a:r>
              <a:rPr lang="en-US" sz="1500" dirty="0" smtClean="0">
                <a:solidFill>
                  <a:schemeClr val="tx1"/>
                </a:solidFill>
                <a:ea typeface="ＭＳ Ｐゴシック" pitchFamily="34" charset="-128"/>
              </a:rPr>
              <a:t> </a:t>
            </a:r>
            <a:r>
              <a:rPr lang="en-US" sz="1500" dirty="0" err="1" smtClean="0">
                <a:solidFill>
                  <a:schemeClr val="tx1"/>
                </a:solidFill>
                <a:ea typeface="ＭＳ Ｐゴシック" pitchFamily="34" charset="-128"/>
              </a:rPr>
              <a:t>las</a:t>
            </a:r>
            <a:r>
              <a:rPr lang="en-US" sz="1500" dirty="0" smtClean="0">
                <a:solidFill>
                  <a:schemeClr val="tx1"/>
                </a:solidFill>
                <a:ea typeface="ＭＳ Ｐゴシック" pitchFamily="34" charset="-128"/>
              </a:rPr>
              <a:t> personas </a:t>
            </a:r>
            <a:r>
              <a:rPr lang="en-US" sz="1500" dirty="0" err="1" smtClean="0">
                <a:solidFill>
                  <a:schemeClr val="tx1"/>
                </a:solidFill>
                <a:ea typeface="ＭＳ Ｐゴシック" pitchFamily="34" charset="-128"/>
              </a:rPr>
              <a:t>trabajen</a:t>
            </a:r>
            <a:r>
              <a:rPr lang="en-US" sz="1500" dirty="0" smtClean="0">
                <a:solidFill>
                  <a:schemeClr val="tx1"/>
                </a:solidFill>
                <a:ea typeface="ＭＳ Ｐゴシック" pitchFamily="34" charset="-128"/>
              </a:rPr>
              <a:t> juntas.</a:t>
            </a:r>
            <a:endParaRPr lang="en-US" sz="1500" dirty="0" smtClean="0">
              <a:solidFill>
                <a:schemeClr val="tx1"/>
              </a:solidFill>
            </a:endParaRPr>
          </a:p>
        </p:txBody>
      </p:sp>
      <p:pic>
        <p:nvPicPr>
          <p:cNvPr id="13" name="Picture 12" descr="SocialCapita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376090" y="882130"/>
            <a:ext cx="6413500" cy="5041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kern="0" cap="all" spc="170" dirty="0" smtClean="0">
                <a:latin typeface="Berthold City Bold"/>
                <a:cs typeface="Berthold City Bold"/>
              </a:rPr>
              <a:t>Dos </a:t>
            </a:r>
            <a:r>
              <a:rPr lang="en-US" sz="2200" kern="0" cap="all" spc="170" dirty="0" err="1" smtClean="0">
                <a:latin typeface="Berthold City Bold"/>
                <a:cs typeface="Berthold City Bold"/>
              </a:rPr>
              <a:t>tipos</a:t>
            </a:r>
            <a:r>
              <a:rPr lang="en-US" sz="2200" kern="0" cap="all" spc="170" dirty="0" smtClean="0">
                <a:latin typeface="Berthold City Bold"/>
                <a:cs typeface="Berthold City Bold"/>
              </a:rPr>
              <a:t> de capital social: </a:t>
            </a:r>
            <a:r>
              <a:rPr lang="en-US" sz="2200" kern="0" cap="all" spc="170" dirty="0" err="1" smtClean="0">
                <a:latin typeface="Berthold City Bold"/>
                <a:cs typeface="Berthold City Bold"/>
              </a:rPr>
              <a:t>Vinculación</a:t>
            </a:r>
            <a:r>
              <a:rPr lang="en-US" sz="2200" kern="0" cap="all" spc="170" dirty="0" smtClean="0">
                <a:latin typeface="Berthold City Bold"/>
                <a:cs typeface="Berthold City Bold"/>
              </a:rPr>
              <a:t> </a:t>
            </a:r>
            <a:r>
              <a:rPr lang="en-US" sz="2200" kern="0" cap="all" spc="170" dirty="0" err="1" smtClean="0">
                <a:latin typeface="Berthold City Bold"/>
                <a:cs typeface="Berthold City Bold"/>
              </a:rPr>
              <a:t>y</a:t>
            </a:r>
            <a:r>
              <a:rPr lang="en-US" sz="2200" kern="0" cap="all" spc="170" dirty="0" smtClean="0">
                <a:latin typeface="Berthold City Bold"/>
                <a:cs typeface="Berthold City Bold"/>
              </a:rPr>
              <a:t> </a:t>
            </a:r>
            <a:r>
              <a:rPr lang="en-US" sz="2200" kern="0" cap="all" spc="170" dirty="0" err="1" smtClean="0">
                <a:latin typeface="Berthold City Bold"/>
                <a:cs typeface="Berthold City Bold"/>
              </a:rPr>
              <a:t>Mediación</a:t>
            </a:r>
            <a:endParaRPr lang="en-US" sz="2200" kern="0" cap="all" spc="17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latin typeface="ITC Franklin Gothic Std Bk Cd"/>
                <a:cs typeface="ITC Franklin Gothic Std Bk Cd"/>
              </a:rPr>
              <a:t>Fuente</a:t>
            </a:r>
            <a:r>
              <a:rPr lang="en-US" b="1" dirty="0" smtClean="0">
                <a:latin typeface="ITC Franklin Gothic Std Bk Cd"/>
                <a:cs typeface="ITC Franklin Gothic Std Bk Cd"/>
              </a:rPr>
              <a:t>: </a:t>
            </a:r>
            <a:r>
              <a:rPr lang="en-US" dirty="0" smtClean="0">
                <a:latin typeface="ITC Franklin Gothic Std Bk Cd"/>
                <a:cs typeface="ITC Franklin Gothic Std Bk Cd"/>
              </a:rPr>
              <a:t>Robert Putnam, Bowling Alone, 2006</a:t>
            </a: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6</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0" name="Rounded Rectangle 9"/>
          <p:cNvSpPr/>
          <p:nvPr/>
        </p:nvSpPr>
        <p:spPr>
          <a:xfrm>
            <a:off x="488952" y="812800"/>
            <a:ext cx="3661838" cy="5232400"/>
          </a:xfrm>
          <a:prstGeom prst="roundRect">
            <a:avLst>
              <a:gd name="adj" fmla="val 4755"/>
            </a:avLst>
          </a:prstGeom>
          <a:gradFill>
            <a:gsLst>
              <a:gs pos="0">
                <a:srgbClr val="0098BA"/>
              </a:gs>
              <a:gs pos="100000">
                <a:srgbClr val="9FD4D0"/>
              </a:gs>
            </a:gsLst>
          </a:gradFill>
          <a:ln w="25400">
            <a:solidFill>
              <a:srgbClr val="0098BA"/>
            </a:solidFill>
          </a:ln>
          <a:effectLst/>
        </p:spPr>
        <p:style>
          <a:lnRef idx="1">
            <a:schemeClr val="accent1"/>
          </a:lnRef>
          <a:fillRef idx="3">
            <a:schemeClr val="accent1"/>
          </a:fillRef>
          <a:effectRef idx="2">
            <a:schemeClr val="accent1"/>
          </a:effectRef>
          <a:fontRef idx="minor">
            <a:schemeClr val="lt1"/>
          </a:fontRef>
        </p:style>
        <p:txBody>
          <a:bodyPr rtlCol="0" anchor="b"/>
          <a:lstStyle/>
          <a:p>
            <a:pPr marL="91440" algn="ctr">
              <a:lnSpc>
                <a:spcPts val="1800"/>
              </a:lnSpc>
            </a:pPr>
            <a:r>
              <a:rPr lang="en-US" sz="3600" b="1" cap="all" dirty="0" err="1" smtClean="0">
                <a:solidFill>
                  <a:srgbClr val="000000"/>
                </a:solidFill>
                <a:latin typeface="ITC Franklin Gothic Std Bk Cd"/>
                <a:cs typeface="ITC Franklin Gothic Std Bk Cd"/>
              </a:rPr>
              <a:t>Vinculación</a:t>
            </a:r>
            <a:endParaRPr lang="en-US" sz="3600" b="1" cap="all"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marL="91440" indent="-91440" algn="ctr">
              <a:lnSpc>
                <a:spcPts val="1900"/>
              </a:lnSpc>
            </a:pPr>
            <a:endParaRPr lang="en-US" sz="1500" b="1" dirty="0" smtClean="0">
              <a:solidFill>
                <a:srgbClr val="000000"/>
              </a:solidFill>
              <a:latin typeface="ITC Franklin Gothic Std Bk Cd"/>
              <a:cs typeface="ITC Franklin Gothic Std Bk Cd"/>
            </a:endParaRPr>
          </a:p>
          <a:p>
            <a:pPr algn="ctr">
              <a:lnSpc>
                <a:spcPts val="1720"/>
              </a:lnSpc>
              <a:defRPr/>
            </a:pPr>
            <a:r>
              <a:rPr lang="en-US" sz="1500" dirty="0" smtClean="0">
                <a:solidFill>
                  <a:srgbClr val="000000"/>
                </a:solidFill>
                <a:latin typeface="ITC Franklin Gothic Std Bk Cd"/>
                <a:cs typeface="ITC Franklin Gothic Std Bk Cd"/>
              </a:rPr>
              <a:t>La </a:t>
            </a:r>
            <a:r>
              <a:rPr lang="en-US" sz="1500" dirty="0" err="1" smtClean="0">
                <a:solidFill>
                  <a:srgbClr val="000000"/>
                </a:solidFill>
                <a:latin typeface="ITC Franklin Gothic Std Bk Cd"/>
                <a:cs typeface="ITC Franklin Gothic Std Bk Cd"/>
              </a:rPr>
              <a:t>vinculación</a:t>
            </a:r>
            <a:r>
              <a:rPr lang="en-US" sz="1500" dirty="0" smtClean="0">
                <a:solidFill>
                  <a:srgbClr val="000000"/>
                </a:solidFill>
                <a:latin typeface="ITC Franklin Gothic Std Bk Cd"/>
                <a:cs typeface="ITC Franklin Gothic Std Bk Cd"/>
              </a:rPr>
              <a:t> se produce </a:t>
            </a:r>
            <a:r>
              <a:rPr lang="en-US" sz="1500" dirty="0" err="1" smtClean="0">
                <a:solidFill>
                  <a:srgbClr val="000000"/>
                </a:solidFill>
                <a:latin typeface="ITC Franklin Gothic Std Bk Cd"/>
                <a:cs typeface="ITC Franklin Gothic Std Bk Cd"/>
              </a:rPr>
              <a:t>prácticamente</a:t>
            </a:r>
            <a:r>
              <a:rPr lang="en-US" sz="1500" dirty="0" smtClean="0">
                <a:solidFill>
                  <a:srgbClr val="000000"/>
                </a:solidFill>
                <a:latin typeface="ITC Franklin Gothic Std Bk Cd"/>
                <a:cs typeface="ITC Franklin Gothic Std Bk Cd"/>
              </a:rPr>
              <a:t> de </a:t>
            </a:r>
            <a:r>
              <a:rPr lang="en-US" sz="1500" dirty="0" err="1" smtClean="0">
                <a:solidFill>
                  <a:srgbClr val="000000"/>
                </a:solidFill>
                <a:latin typeface="ITC Franklin Gothic Std Bk Cd"/>
                <a:cs typeface="ITC Franklin Gothic Std Bk Cd"/>
              </a:rPr>
              <a:t>manera</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automática</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por</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afinidades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naturales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Tiende</a:t>
            </a:r>
            <a:r>
              <a:rPr lang="en-US" sz="1500" dirty="0" smtClean="0">
                <a:solidFill>
                  <a:srgbClr val="000000"/>
                </a:solidFill>
                <a:latin typeface="ITC Franklin Gothic Std Bk Cd"/>
                <a:cs typeface="ITC Franklin Gothic Std Bk Cd"/>
              </a:rPr>
              <a:t> a </a:t>
            </a:r>
            <a:r>
              <a:rPr lang="en-US" sz="1500" dirty="0" err="1" smtClean="0">
                <a:solidFill>
                  <a:srgbClr val="000000"/>
                </a:solidFill>
                <a:latin typeface="ITC Franklin Gothic Std Bk Cd"/>
                <a:cs typeface="ITC Franklin Gothic Std Bk Cd"/>
              </a:rPr>
              <a:t>reforzar</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las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identidades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exclusivas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y</a:t>
            </a:r>
            <a:r>
              <a:rPr lang="en-US" sz="1500" dirty="0" smtClean="0">
                <a:solidFill>
                  <a:srgbClr val="000000"/>
                </a:solidFill>
                <a:latin typeface="ITC Franklin Gothic Std Bk Cd"/>
                <a:cs typeface="ITC Franklin Gothic Std Bk Cd"/>
              </a:rPr>
              <a:t> los </a:t>
            </a:r>
            <a:r>
              <a:rPr lang="en-US" sz="1500" dirty="0" err="1" smtClean="0">
                <a:solidFill>
                  <a:srgbClr val="000000"/>
                </a:solidFill>
                <a:latin typeface="ITC Franklin Gothic Std Bk Cd"/>
                <a:cs typeface="ITC Franklin Gothic Std Bk Cd"/>
              </a:rPr>
              <a:t>grupos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similares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y</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es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buena</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para</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asegurar</a:t>
            </a:r>
            <a:r>
              <a:rPr lang="en-US" sz="1500" dirty="0" smtClean="0">
                <a:solidFill>
                  <a:srgbClr val="000000"/>
                </a:solidFill>
                <a:latin typeface="ITC Franklin Gothic Std Bk Cd"/>
                <a:cs typeface="ITC Franklin Gothic Std Bk Cd"/>
              </a:rPr>
              <a:t> los </a:t>
            </a:r>
            <a:r>
              <a:rPr lang="en-US" sz="1500" dirty="0" err="1" smtClean="0">
                <a:solidFill>
                  <a:srgbClr val="000000"/>
                </a:solidFill>
                <a:latin typeface="ITC Franklin Gothic Std Bk Cd"/>
                <a:cs typeface="ITC Franklin Gothic Std Bk Cd"/>
              </a:rPr>
              <a:t>cambios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específicos</a:t>
            </a:r>
            <a:r>
              <a:rPr lang="en-US" sz="1500" dirty="0" smtClean="0">
                <a:solidFill>
                  <a:srgbClr val="000000"/>
                </a:solidFill>
                <a:latin typeface="ITC Franklin Gothic Std Bk Cd"/>
                <a:cs typeface="ITC Franklin Gothic Std Bk Cd"/>
              </a:rPr>
              <a:t> de </a:t>
            </a:r>
            <a:r>
              <a:rPr lang="en-US" sz="1500" dirty="0" err="1" smtClean="0">
                <a:solidFill>
                  <a:srgbClr val="000000"/>
                </a:solidFill>
                <a:latin typeface="ITC Franklin Gothic Std Bk Cd"/>
                <a:cs typeface="ITC Franklin Gothic Std Bk Cd"/>
              </a:rPr>
              <a:t>apoyo</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y</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solidaridad</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movilizadora</a:t>
            </a:r>
            <a:r>
              <a:rPr lang="en-US" sz="1500" dirty="0" smtClean="0">
                <a:solidFill>
                  <a:srgbClr val="000000"/>
                </a:solidFill>
                <a:latin typeface="ITC Franklin Gothic Std Bk Cd"/>
                <a:cs typeface="ITC Franklin Gothic Std Bk Cd"/>
              </a:rPr>
              <a:t>. </a:t>
            </a:r>
          </a:p>
          <a:p>
            <a:pPr algn="ctr">
              <a:lnSpc>
                <a:spcPts val="1720"/>
              </a:lnSpc>
              <a:defRPr/>
            </a:pPr>
            <a:endParaRPr lang="en-US" sz="1500" dirty="0" smtClean="0">
              <a:solidFill>
                <a:srgbClr val="000000"/>
              </a:solidFill>
              <a:latin typeface="ITC Franklin Gothic Std Dm CdIt"/>
              <a:cs typeface="ITC Franklin Gothic Std Dm CdIt"/>
            </a:endParaRPr>
          </a:p>
          <a:p>
            <a:pPr algn="ctr">
              <a:lnSpc>
                <a:spcPts val="1720"/>
              </a:lnSpc>
              <a:defRPr/>
            </a:pPr>
            <a:r>
              <a:rPr lang="en-US" sz="1500" dirty="0" err="1" smtClean="0">
                <a:solidFill>
                  <a:srgbClr val="000000"/>
                </a:solidFill>
                <a:latin typeface="ITC Franklin Gothic Std Dm CdIt"/>
                <a:cs typeface="ITC Franklin Gothic Std Dm CdIt"/>
              </a:rPr>
              <a:t>Ejemplos</a:t>
            </a:r>
            <a:r>
              <a:rPr lang="en-US" sz="1500" dirty="0" smtClean="0">
                <a:solidFill>
                  <a:srgbClr val="000000"/>
                </a:solidFill>
                <a:latin typeface="ITC Franklin Gothic Std Dm CdIt"/>
                <a:cs typeface="ITC Franklin Gothic Std Dm CdIt"/>
              </a:rPr>
              <a:t> de </a:t>
            </a:r>
            <a:r>
              <a:rPr lang="en-US" sz="1500" dirty="0" err="1" smtClean="0">
                <a:solidFill>
                  <a:srgbClr val="000000"/>
                </a:solidFill>
                <a:latin typeface="ITC Franklin Gothic Std Dm CdIt"/>
                <a:cs typeface="ITC Franklin Gothic Std Dm CdIt"/>
              </a:rPr>
              <a:t>donde</a:t>
            </a:r>
            <a:r>
              <a:rPr lang="en-US" sz="1500" dirty="0" smtClean="0">
                <a:solidFill>
                  <a:srgbClr val="000000"/>
                </a:solidFill>
                <a:latin typeface="ITC Franklin Gothic Std Dm CdIt"/>
                <a:cs typeface="ITC Franklin Gothic Std Dm CdIt"/>
              </a:rPr>
              <a:t> se </a:t>
            </a:r>
            <a:r>
              <a:rPr lang="en-US" sz="1500" dirty="0" err="1" smtClean="0">
                <a:solidFill>
                  <a:srgbClr val="000000"/>
                </a:solidFill>
                <a:latin typeface="ITC Franklin Gothic Std Dm CdIt"/>
                <a:cs typeface="ITC Franklin Gothic Std Dm CdIt"/>
              </a:rPr>
              <a:t>suele</a:t>
            </a:r>
            <a:endParaRPr lang="en-US" sz="1500" dirty="0" smtClean="0">
              <a:solidFill>
                <a:srgbClr val="000000"/>
              </a:solidFill>
              <a:latin typeface="ITC Franklin Gothic Std Dm CdIt"/>
              <a:cs typeface="ITC Franklin Gothic Std Dm CdIt"/>
            </a:endParaRPr>
          </a:p>
          <a:p>
            <a:pPr algn="ctr">
              <a:lnSpc>
                <a:spcPts val="1720"/>
              </a:lnSpc>
              <a:defRPr/>
            </a:pPr>
            <a:r>
              <a:rPr lang="en-US" sz="1500" dirty="0" err="1" smtClean="0">
                <a:solidFill>
                  <a:srgbClr val="000000"/>
                </a:solidFill>
                <a:latin typeface="ITC Franklin Gothic Std Dm CdIt"/>
                <a:cs typeface="ITC Franklin Gothic Std Dm CdIt"/>
              </a:rPr>
              <a:t>formar </a:t>
            </a:r>
            <a:r>
              <a:rPr lang="en-US" sz="1500" dirty="0" smtClean="0">
                <a:solidFill>
                  <a:srgbClr val="000000"/>
                </a:solidFill>
                <a:latin typeface="ITC Franklin Gothic Std Dm CdIt"/>
                <a:cs typeface="ITC Franklin Gothic Std Dm CdIt"/>
              </a:rPr>
              <a:t>el capital social de </a:t>
            </a:r>
            <a:r>
              <a:rPr lang="en-US" sz="1500" dirty="0" err="1" smtClean="0">
                <a:solidFill>
                  <a:srgbClr val="000000"/>
                </a:solidFill>
                <a:latin typeface="ITC Franklin Gothic Std Dm CdIt"/>
                <a:cs typeface="ITC Franklin Gothic Std Dm CdIt"/>
              </a:rPr>
              <a:t>vinculación</a:t>
            </a:r>
            <a:endParaRPr lang="en-US" sz="1500" dirty="0" smtClean="0">
              <a:solidFill>
                <a:srgbClr val="000000"/>
              </a:solidFill>
              <a:latin typeface="ITC Franklin Gothic Std Dm CdIt"/>
              <a:cs typeface="ITC Franklin Gothic Std Dm CdIt"/>
            </a:endParaRPr>
          </a:p>
          <a:p>
            <a:pPr algn="ctr">
              <a:lnSpc>
                <a:spcPts val="1720"/>
              </a:lnSpc>
              <a:defRPr/>
            </a:pPr>
            <a:r>
              <a:rPr lang="en-US" sz="1500" dirty="0" smtClean="0">
                <a:solidFill>
                  <a:srgbClr val="000000"/>
                </a:solidFill>
              </a:rPr>
              <a:t> </a:t>
            </a:r>
            <a:r>
              <a:rPr lang="en-US" sz="1500" dirty="0" err="1" smtClean="0">
                <a:solidFill>
                  <a:srgbClr val="000000"/>
                </a:solidFill>
                <a:latin typeface="ITC Franklin Gothic Std Bk Cd"/>
                <a:cs typeface="ITC Franklin Gothic Std Bk Cd"/>
              </a:rPr>
              <a:t>organizaciones</a:t>
            </a:r>
            <a:r>
              <a:rPr lang="en-US" sz="1500" dirty="0" smtClean="0">
                <a:solidFill>
                  <a:srgbClr val="000000"/>
                </a:solidFill>
                <a:latin typeface="ITC Franklin Gothic Std Bk Cd"/>
                <a:cs typeface="ITC Franklin Gothic Std Bk Cd"/>
              </a:rPr>
              <a:t> de </a:t>
            </a:r>
            <a:r>
              <a:rPr lang="en-US" sz="1500" dirty="0" err="1" smtClean="0">
                <a:solidFill>
                  <a:srgbClr val="000000"/>
                </a:solidFill>
                <a:latin typeface="ITC Franklin Gothic Std Bk Cd"/>
                <a:cs typeface="ITC Franklin Gothic Std Bk Cd"/>
              </a:rPr>
              <a:t>fraternidades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étnicas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grupos</a:t>
            </a:r>
            <a:r>
              <a:rPr lang="en-US" sz="1500" dirty="0" smtClean="0">
                <a:solidFill>
                  <a:srgbClr val="000000"/>
                </a:solidFill>
                <a:latin typeface="ITC Franklin Gothic Std Bk Cd"/>
                <a:cs typeface="ITC Franklin Gothic Std Bk Cd"/>
              </a:rPr>
              <a:t> de </a:t>
            </a:r>
            <a:r>
              <a:rPr lang="en-US" sz="1500" dirty="0" err="1" smtClean="0">
                <a:solidFill>
                  <a:srgbClr val="000000"/>
                </a:solidFill>
                <a:latin typeface="ITC Franklin Gothic Std Bk Cd"/>
                <a:cs typeface="ITC Franklin Gothic Std Bk Cd"/>
              </a:rPr>
              <a:t>mujeres</a:t>
            </a:r>
            <a:r>
              <a:rPr lang="en-US" sz="1500" dirty="0" smtClean="0">
                <a:solidFill>
                  <a:srgbClr val="000000"/>
                </a:solidFill>
                <a:latin typeface="ITC Franklin Gothic Std Bk Cd"/>
                <a:cs typeface="ITC Franklin Gothic Std Bk Cd"/>
              </a:rPr>
              <a:t> en </a:t>
            </a:r>
            <a:r>
              <a:rPr lang="en-US" sz="1500" dirty="0" err="1" smtClean="0">
                <a:solidFill>
                  <a:srgbClr val="000000"/>
                </a:solidFill>
                <a:latin typeface="ITC Franklin Gothic Std Bk Cd"/>
                <a:cs typeface="ITC Franklin Gothic Std Bk Cd"/>
              </a:rPr>
              <a:t>las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iglesias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clubes</a:t>
            </a:r>
            <a:r>
              <a:rPr lang="en-US" sz="1500" dirty="0" smtClean="0">
                <a:solidFill>
                  <a:srgbClr val="000000"/>
                </a:solidFill>
                <a:latin typeface="ITC Franklin Gothic Std Bk Cd"/>
                <a:cs typeface="ITC Franklin Gothic Std Bk Cd"/>
              </a:rPr>
              <a:t> </a:t>
            </a:r>
            <a:r>
              <a:rPr lang="en-US" sz="1500" dirty="0" err="1" smtClean="0">
                <a:solidFill>
                  <a:srgbClr val="000000"/>
                </a:solidFill>
                <a:latin typeface="ITC Franklin Gothic Std Bk Cd"/>
                <a:cs typeface="ITC Franklin Gothic Std Bk Cd"/>
              </a:rPr>
              <a:t>campestres</a:t>
            </a:r>
            <a:r>
              <a:rPr lang="en-US" sz="1500" dirty="0" smtClean="0">
                <a:solidFill>
                  <a:srgbClr val="000000"/>
                </a:solidFill>
                <a:latin typeface="ITC Franklin Gothic Std Bk Cd"/>
                <a:cs typeface="ITC Franklin Gothic Std Bk Cd"/>
              </a:rPr>
              <a:t> </a:t>
            </a:r>
          </a:p>
        </p:txBody>
      </p:sp>
      <p:sp>
        <p:nvSpPr>
          <p:cNvPr id="8" name="Rounded Rectangle 7"/>
          <p:cNvSpPr/>
          <p:nvPr/>
        </p:nvSpPr>
        <p:spPr>
          <a:xfrm>
            <a:off x="4519082" y="812800"/>
            <a:ext cx="4135967" cy="5232400"/>
          </a:xfrm>
          <a:prstGeom prst="roundRect">
            <a:avLst>
              <a:gd name="adj" fmla="val 4755"/>
            </a:avLst>
          </a:prstGeom>
          <a:gradFill>
            <a:gsLst>
              <a:gs pos="0">
                <a:srgbClr val="3E2716"/>
              </a:gs>
              <a:gs pos="100000">
                <a:srgbClr val="A98054"/>
              </a:gs>
            </a:gsLst>
          </a:gradFill>
          <a:ln w="25400">
            <a:solidFill>
              <a:srgbClr val="3E2716"/>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defRPr/>
            </a:pPr>
            <a:r>
              <a:rPr lang="en-US" sz="3600" b="1" cap="all" dirty="0" err="1" smtClean="0">
                <a:solidFill>
                  <a:srgbClr val="FFFFFF"/>
                </a:solidFill>
                <a:latin typeface="ITC Franklin Gothic Std Bk Cd"/>
                <a:cs typeface="ITC Franklin Gothic Std Bk Cd"/>
              </a:rPr>
              <a:t>MediAción</a:t>
            </a:r>
            <a:endParaRPr lang="en-US" sz="3600" b="1" cap="all" dirty="0" smtClean="0">
              <a:solidFill>
                <a:srgbClr val="FFFFFF"/>
              </a:solidFill>
              <a:latin typeface="ITC Franklin Gothic Std Bk Cd"/>
              <a:cs typeface="ITC Franklin Gothic Std Bk Cd"/>
            </a:endParaRPr>
          </a:p>
          <a:p>
            <a:pPr algn="ctr">
              <a:defRPr/>
            </a:pPr>
            <a:endParaRPr lang="en-US" sz="1500" cap="all" dirty="0" smtClean="0">
              <a:solidFill>
                <a:srgbClr val="FFFFFF"/>
              </a:solidFill>
              <a:latin typeface="ITC Franklin Gothic Std Bk Cd"/>
              <a:cs typeface="ITC Franklin Gothic Std Bk Cd"/>
            </a:endParaRPr>
          </a:p>
          <a:p>
            <a:pPr algn="ctr">
              <a:lnSpc>
                <a:spcPts val="1950"/>
              </a:lnSpc>
              <a:defRPr/>
            </a:pPr>
            <a:endParaRPr lang="en-US" sz="1500" dirty="0" smtClean="0">
              <a:solidFill>
                <a:srgbClr val="FFFFFF"/>
              </a:solidFill>
              <a:latin typeface="ITC Franklin Gothic Std Bk Cd"/>
              <a:cs typeface="ITC Franklin Gothic Std Bk Cd"/>
            </a:endParaRPr>
          </a:p>
          <a:p>
            <a:pPr algn="ctr">
              <a:lnSpc>
                <a:spcPts val="1950"/>
              </a:lnSpc>
              <a:defRPr/>
            </a:pPr>
            <a:endParaRPr lang="en-US" sz="1500" dirty="0" smtClean="0">
              <a:solidFill>
                <a:srgbClr val="FFFFFF"/>
              </a:solidFill>
              <a:latin typeface="ITC Franklin Gothic Std Bk Cd"/>
              <a:cs typeface="ITC Franklin Gothic Std Bk Cd"/>
            </a:endParaRPr>
          </a:p>
          <a:p>
            <a:pPr algn="ctr">
              <a:lnSpc>
                <a:spcPts val="1950"/>
              </a:lnSpc>
              <a:defRPr/>
            </a:pPr>
            <a:endParaRPr lang="en-US" sz="1500" dirty="0" smtClean="0">
              <a:solidFill>
                <a:srgbClr val="FFFFFF"/>
              </a:solidFill>
              <a:latin typeface="ITC Franklin Gothic Std Bk Cd"/>
              <a:cs typeface="ITC Franklin Gothic Std Bk Cd"/>
            </a:endParaRPr>
          </a:p>
          <a:p>
            <a:pPr algn="ctr">
              <a:lnSpc>
                <a:spcPts val="1950"/>
              </a:lnSpc>
              <a:defRPr/>
            </a:pPr>
            <a:endParaRPr lang="en-US" sz="1500" dirty="0" smtClean="0">
              <a:solidFill>
                <a:srgbClr val="FFFFFF"/>
              </a:solidFill>
              <a:latin typeface="ITC Franklin Gothic Std Bk Cd"/>
              <a:cs typeface="ITC Franklin Gothic Std Bk Cd"/>
            </a:endParaRPr>
          </a:p>
          <a:p>
            <a:pPr algn="ctr">
              <a:lnSpc>
                <a:spcPts val="1950"/>
              </a:lnSpc>
              <a:defRPr/>
            </a:pPr>
            <a:endParaRPr lang="en-US" sz="1500" dirty="0" smtClean="0">
              <a:solidFill>
                <a:srgbClr val="FFFFFF"/>
              </a:solidFill>
              <a:latin typeface="ITC Franklin Gothic Std Bk Cd"/>
              <a:cs typeface="ITC Franklin Gothic Std Bk Cd"/>
            </a:endParaRPr>
          </a:p>
          <a:p>
            <a:pPr algn="ctr">
              <a:lnSpc>
                <a:spcPts val="1950"/>
              </a:lnSpc>
              <a:defRPr/>
            </a:pPr>
            <a:endParaRPr lang="en-US" sz="1500" dirty="0" smtClean="0">
              <a:solidFill>
                <a:srgbClr val="FFFFFF"/>
              </a:solidFill>
              <a:latin typeface="ITC Franklin Gothic Std Bk Cd"/>
              <a:cs typeface="ITC Franklin Gothic Std Bk Cd"/>
            </a:endParaRPr>
          </a:p>
          <a:p>
            <a:pPr algn="ctr">
              <a:lnSpc>
                <a:spcPts val="1950"/>
              </a:lnSpc>
              <a:defRPr/>
            </a:pPr>
            <a:endParaRPr lang="en-US" sz="1500" dirty="0" smtClean="0">
              <a:solidFill>
                <a:srgbClr val="FFFFFF"/>
              </a:solidFill>
              <a:latin typeface="ITC Franklin Gothic Std Bk Cd"/>
              <a:cs typeface="ITC Franklin Gothic Std Bk Cd"/>
            </a:endParaRPr>
          </a:p>
          <a:p>
            <a:pPr algn="ctr">
              <a:defRPr/>
            </a:pPr>
            <a:endParaRPr lang="en-US" sz="1500" dirty="0" smtClean="0">
              <a:solidFill>
                <a:srgbClr val="FFFFFF"/>
              </a:solidFill>
              <a:latin typeface="ITC Franklin Gothic Std Bk Cd"/>
              <a:cs typeface="ITC Franklin Gothic Std Bk Cd"/>
            </a:endParaRPr>
          </a:p>
          <a:p>
            <a:pPr algn="ctr">
              <a:defRPr/>
            </a:pPr>
            <a:r>
              <a:rPr lang="en-US" sz="1500" dirty="0" smtClean="0">
                <a:solidFill>
                  <a:srgbClr val="FFFFFF"/>
                </a:solidFill>
                <a:latin typeface="ITC Franklin Gothic Std Bk Cd"/>
                <a:cs typeface="ITC Franklin Gothic Std Bk Cd"/>
              </a:rPr>
              <a:t>La </a:t>
            </a:r>
            <a:r>
              <a:rPr lang="en-US" sz="1500" dirty="0" err="1" smtClean="0">
                <a:solidFill>
                  <a:srgbClr val="FFFFFF"/>
                </a:solidFill>
                <a:latin typeface="ITC Franklin Gothic Std Bk Cd"/>
                <a:cs typeface="ITC Franklin Gothic Std Bk Cd"/>
              </a:rPr>
              <a:t>mediación</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por</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otro</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lado</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es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fomentar</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lazos</a:t>
            </a:r>
            <a:r>
              <a:rPr lang="en-US" sz="1500" dirty="0" smtClean="0">
                <a:solidFill>
                  <a:srgbClr val="FFFFFF"/>
                </a:solidFill>
                <a:latin typeface="ITC Franklin Gothic Std Bk Cd"/>
                <a:cs typeface="ITC Franklin Gothic Std Bk Cd"/>
              </a:rPr>
              <a:t> con la </a:t>
            </a:r>
            <a:r>
              <a:rPr lang="en-US" sz="1500" dirty="0" err="1" smtClean="0">
                <a:solidFill>
                  <a:srgbClr val="FFFFFF"/>
                </a:solidFill>
                <a:latin typeface="ITC Franklin Gothic Std Bk Cd"/>
                <a:cs typeface="ITC Franklin Gothic Std Bk Cd"/>
              </a:rPr>
              <a:t>gente</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más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allá</a:t>
            </a:r>
            <a:r>
              <a:rPr lang="en-US" sz="1500" dirty="0" smtClean="0">
                <a:solidFill>
                  <a:srgbClr val="FFFFFF"/>
                </a:solidFill>
                <a:latin typeface="ITC Franklin Gothic Std Bk Cd"/>
                <a:cs typeface="ITC Franklin Gothic Std Bk Cd"/>
              </a:rPr>
              <a:t> de </a:t>
            </a:r>
            <a:r>
              <a:rPr lang="en-US" sz="1500" dirty="0" err="1" smtClean="0">
                <a:solidFill>
                  <a:srgbClr val="FFFFFF"/>
                </a:solidFill>
                <a:latin typeface="ITC Franklin Gothic Std Bk Cd"/>
                <a:cs typeface="ITC Franklin Gothic Std Bk Cd"/>
              </a:rPr>
              <a:t>sus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rasgos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comunes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y</a:t>
            </a:r>
            <a:r>
              <a:rPr lang="en-US" sz="1500" dirty="0" smtClean="0">
                <a:solidFill>
                  <a:srgbClr val="FFFFFF"/>
                </a:solidFill>
                <a:latin typeface="ITC Franklin Gothic Std Bk Cd"/>
                <a:cs typeface="ITC Franklin Gothic Std Bk Cd"/>
              </a:rPr>
              <a:t> se </a:t>
            </a:r>
            <a:r>
              <a:rPr lang="en-US" sz="1500" dirty="0" err="1" smtClean="0">
                <a:solidFill>
                  <a:srgbClr val="FFFFFF"/>
                </a:solidFill>
                <a:latin typeface="ITC Franklin Gothic Std Bk Cd"/>
                <a:cs typeface="ITC Franklin Gothic Std Bk Cd"/>
              </a:rPr>
              <a:t>necesitan</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acciones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más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consideradas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para</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lograrlo</a:t>
            </a:r>
            <a:r>
              <a:rPr lang="en-US" sz="1500" dirty="0" smtClean="0">
                <a:solidFill>
                  <a:srgbClr val="FFFFFF"/>
                </a:solidFill>
                <a:latin typeface="ITC Franklin Gothic Std Bk Cd"/>
                <a:cs typeface="ITC Franklin Gothic Std Bk Cd"/>
              </a:rPr>
              <a:t>. Las </a:t>
            </a:r>
            <a:r>
              <a:rPr lang="en-US" sz="1500" dirty="0" err="1" smtClean="0">
                <a:solidFill>
                  <a:srgbClr val="FFFFFF"/>
                </a:solidFill>
                <a:latin typeface="ITC Franklin Gothic Std Bk Cd"/>
                <a:cs typeface="ITC Franklin Gothic Std Bk Cd"/>
              </a:rPr>
              <a:t>redes</a:t>
            </a:r>
            <a:r>
              <a:rPr lang="en-US" sz="1500" dirty="0" smtClean="0">
                <a:solidFill>
                  <a:srgbClr val="FFFFFF"/>
                </a:solidFill>
                <a:latin typeface="ITC Franklin Gothic Std Bk Cd"/>
                <a:cs typeface="ITC Franklin Gothic Std Bk Cd"/>
              </a:rPr>
              <a:t> de </a:t>
            </a:r>
            <a:r>
              <a:rPr lang="en-US" sz="1500" dirty="0" err="1" smtClean="0">
                <a:solidFill>
                  <a:srgbClr val="FFFFFF"/>
                </a:solidFill>
                <a:latin typeface="ITC Franklin Gothic Std Bk Cd"/>
                <a:cs typeface="ITC Franklin Gothic Std Bk Cd"/>
              </a:rPr>
              <a:t>mediación</a:t>
            </a:r>
            <a:r>
              <a:rPr lang="en-US" sz="1500" dirty="0" smtClean="0">
                <a:solidFill>
                  <a:srgbClr val="FFFFFF"/>
                </a:solidFill>
                <a:latin typeface="ITC Franklin Gothic Std Bk Cd"/>
                <a:cs typeface="ITC Franklin Gothic Std Bk Cd"/>
              </a:rPr>
              <a:t> son </a:t>
            </a:r>
            <a:r>
              <a:rPr lang="en-US" sz="1500" dirty="0" err="1" smtClean="0">
                <a:solidFill>
                  <a:srgbClr val="FFFFFF"/>
                </a:solidFill>
                <a:latin typeface="ITC Franklin Gothic Std Bk Cd"/>
                <a:cs typeface="ITC Franklin Gothic Std Bk Cd"/>
              </a:rPr>
              <a:t>mejores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para</a:t>
            </a:r>
            <a:r>
              <a:rPr lang="en-US" sz="1500" dirty="0" smtClean="0">
                <a:solidFill>
                  <a:srgbClr val="FFFFFF"/>
                </a:solidFill>
                <a:latin typeface="ITC Franklin Gothic Std Bk Cd"/>
                <a:cs typeface="ITC Franklin Gothic Std Bk Cd"/>
              </a:rPr>
              <a:t> la </a:t>
            </a:r>
            <a:r>
              <a:rPr lang="en-US" sz="1500" dirty="0" err="1" smtClean="0">
                <a:solidFill>
                  <a:srgbClr val="FFFFFF"/>
                </a:solidFill>
                <a:latin typeface="ITC Franklin Gothic Std Bk Cd"/>
                <a:cs typeface="ITC Franklin Gothic Std Bk Cd"/>
              </a:rPr>
              <a:t>vinculación</a:t>
            </a:r>
            <a:r>
              <a:rPr lang="en-US" sz="1500" dirty="0" smtClean="0">
                <a:solidFill>
                  <a:srgbClr val="FFFFFF"/>
                </a:solidFill>
                <a:latin typeface="ITC Franklin Gothic Std Bk Cd"/>
                <a:cs typeface="ITC Franklin Gothic Std Bk Cd"/>
              </a:rPr>
              <a:t> a los </a:t>
            </a:r>
            <a:r>
              <a:rPr lang="en-US" sz="1500" dirty="0" err="1" smtClean="0">
                <a:solidFill>
                  <a:srgbClr val="FFFFFF"/>
                </a:solidFill>
                <a:latin typeface="ITC Franklin Gothic Std Bk Cd"/>
                <a:cs typeface="ITC Franklin Gothic Std Bk Cd"/>
              </a:rPr>
              <a:t>activos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externos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y</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pueden</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generar</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identidades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y</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correspondencia</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mutua</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más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amplias</a:t>
            </a:r>
            <a:r>
              <a:rPr lang="en-US" sz="1500" dirty="0" smtClean="0">
                <a:solidFill>
                  <a:srgbClr val="FFFFFF"/>
                </a:solidFill>
                <a:latin typeface="ITC Franklin Gothic Std Bk Cd"/>
                <a:cs typeface="ITC Franklin Gothic Std Bk Cd"/>
              </a:rPr>
              <a:t>. </a:t>
            </a:r>
          </a:p>
          <a:p>
            <a:pPr algn="ctr">
              <a:defRPr/>
            </a:pPr>
            <a:endParaRPr lang="en-US" sz="1500" dirty="0" smtClean="0">
              <a:solidFill>
                <a:srgbClr val="FFFFFF"/>
              </a:solidFill>
              <a:latin typeface="ITC Franklin Gothic Std Bk Cd"/>
              <a:cs typeface="ITC Franklin Gothic Std Bk Cd"/>
            </a:endParaRPr>
          </a:p>
          <a:p>
            <a:pPr algn="ctr">
              <a:defRPr/>
            </a:pPr>
            <a:r>
              <a:rPr lang="en-US" sz="1500" dirty="0" err="1" smtClean="0">
                <a:solidFill>
                  <a:srgbClr val="FFFFFF"/>
                </a:solidFill>
                <a:latin typeface="ITC Franklin Gothic Std Dm CdIt"/>
                <a:cs typeface="ITC Franklin Gothic Std Dm CdIt"/>
              </a:rPr>
              <a:t>Ejemplos</a:t>
            </a:r>
            <a:r>
              <a:rPr lang="en-US" sz="1500" dirty="0" smtClean="0">
                <a:solidFill>
                  <a:srgbClr val="FFFFFF"/>
                </a:solidFill>
                <a:latin typeface="ITC Franklin Gothic Std Dm CdIt"/>
                <a:cs typeface="ITC Franklin Gothic Std Dm CdIt"/>
              </a:rPr>
              <a:t> de capital social de </a:t>
            </a:r>
            <a:r>
              <a:rPr lang="en-US" sz="1500" dirty="0" err="1" smtClean="0">
                <a:solidFill>
                  <a:srgbClr val="FFFFFF"/>
                </a:solidFill>
                <a:latin typeface="ITC Franklin Gothic Std Dm CdIt"/>
                <a:cs typeface="ITC Franklin Gothic Std Dm CdIt"/>
              </a:rPr>
              <a:t>mediación</a:t>
            </a:r>
            <a:endParaRPr lang="en-US" sz="1500" dirty="0" smtClean="0">
              <a:solidFill>
                <a:srgbClr val="FFFFFF"/>
              </a:solidFill>
              <a:latin typeface="ITC Franklin Gothic Std Dm CdIt"/>
              <a:cs typeface="ITC Franklin Gothic Std Dm CdIt"/>
            </a:endParaRPr>
          </a:p>
          <a:p>
            <a:pPr algn="ctr">
              <a:defRPr/>
            </a:pPr>
            <a:r>
              <a:rPr lang="en-US" sz="1500" dirty="0" err="1" smtClean="0">
                <a:solidFill>
                  <a:srgbClr val="FFFFFF"/>
                </a:solidFill>
                <a:latin typeface="ITC Franklin Gothic Std Bk Cd"/>
                <a:cs typeface="ITC Franklin Gothic Std Bk Cd"/>
              </a:rPr>
              <a:t>movimientos</a:t>
            </a:r>
            <a:r>
              <a:rPr lang="en-US" sz="1500" dirty="0" smtClean="0">
                <a:solidFill>
                  <a:srgbClr val="FFFFFF"/>
                </a:solidFill>
                <a:latin typeface="ITC Franklin Gothic Std Bk Cd"/>
                <a:cs typeface="ITC Franklin Gothic Std Bk Cd"/>
              </a:rPr>
              <a:t> de </a:t>
            </a:r>
            <a:r>
              <a:rPr lang="en-US" sz="1500" dirty="0" err="1" smtClean="0">
                <a:solidFill>
                  <a:srgbClr val="FFFFFF"/>
                </a:solidFill>
                <a:latin typeface="ITC Franklin Gothic Std Bk Cd"/>
                <a:cs typeface="ITC Franklin Gothic Std Bk Cd"/>
              </a:rPr>
              <a:t>derechos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civiles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grupos</a:t>
            </a:r>
            <a:r>
              <a:rPr lang="en-US" sz="1500" dirty="0" smtClean="0">
                <a:solidFill>
                  <a:srgbClr val="FFFFFF"/>
                </a:solidFill>
                <a:latin typeface="ITC Franklin Gothic Std Bk Cd"/>
                <a:cs typeface="ITC Franklin Gothic Std Bk Cd"/>
              </a:rPr>
              <a:t> de </a:t>
            </a:r>
            <a:r>
              <a:rPr lang="en-US" sz="1500" dirty="0" err="1" smtClean="0">
                <a:solidFill>
                  <a:srgbClr val="FFFFFF"/>
                </a:solidFill>
                <a:latin typeface="ITC Franklin Gothic Std Bk Cd"/>
                <a:cs typeface="ITC Franklin Gothic Std Bk Cd"/>
              </a:rPr>
              <a:t>servicio</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para</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jóvenes</a:t>
            </a:r>
            <a:r>
              <a:rPr lang="en-US" sz="1500" dirty="0" smtClean="0">
                <a:solidFill>
                  <a:srgbClr val="FFFFFF"/>
                </a:solidFill>
                <a:latin typeface="ITC Franklin Gothic Std Bk Cd"/>
                <a:cs typeface="ITC Franklin Gothic Std Bk Cd"/>
              </a:rPr>
              <a:t>, </a:t>
            </a:r>
            <a:r>
              <a:rPr lang="en-US" sz="1500" dirty="0" err="1" smtClean="0">
                <a:solidFill>
                  <a:srgbClr val="FFFFFF"/>
                </a:solidFill>
                <a:latin typeface="ITC Franklin Gothic Std Bk Cd"/>
                <a:cs typeface="ITC Franklin Gothic Std Bk Cd"/>
              </a:rPr>
              <a:t>grupos</a:t>
            </a:r>
            <a:r>
              <a:rPr lang="en-US" sz="1500" dirty="0" smtClean="0">
                <a:solidFill>
                  <a:srgbClr val="FFFFFF"/>
                </a:solidFill>
                <a:latin typeface="ITC Franklin Gothic Std Bk Cd"/>
                <a:cs typeface="ITC Franklin Gothic Std Bk Cd"/>
              </a:rPr>
              <a:t> de chat </a:t>
            </a:r>
            <a:r>
              <a:rPr lang="en-US" sz="1500" dirty="0" err="1" smtClean="0">
                <a:solidFill>
                  <a:srgbClr val="FFFFFF"/>
                </a:solidFill>
                <a:latin typeface="ITC Franklin Gothic Std Bk Cd"/>
                <a:cs typeface="ITC Franklin Gothic Std Bk Cd"/>
              </a:rPr>
              <a:t>por</a:t>
            </a:r>
            <a:r>
              <a:rPr lang="en-US" sz="1500" dirty="0" smtClean="0">
                <a:solidFill>
                  <a:srgbClr val="FFFFFF"/>
                </a:solidFill>
                <a:latin typeface="ITC Franklin Gothic Std Bk Cd"/>
                <a:cs typeface="ITC Franklin Gothic Std Bk Cd"/>
              </a:rPr>
              <a:t> Internet</a:t>
            </a:r>
          </a:p>
        </p:txBody>
      </p:sp>
      <p:pic>
        <p:nvPicPr>
          <p:cNvPr id="9" name="Picture 8" descr="2-5_Bonding.tiff"/>
          <p:cNvPicPr>
            <a:picLocks noChangeAspect="1"/>
          </p:cNvPicPr>
          <p:nvPr/>
        </p:nvPicPr>
        <p:blipFill>
          <a:blip r:embed="rId3"/>
          <a:stretch>
            <a:fillRect/>
          </a:stretch>
        </p:blipFill>
        <p:spPr>
          <a:xfrm>
            <a:off x="958855" y="1544750"/>
            <a:ext cx="2743200" cy="1828800"/>
          </a:xfrm>
          <a:prstGeom prst="roundRect">
            <a:avLst>
              <a:gd name="adj" fmla="val 4315"/>
            </a:avLst>
          </a:prstGeom>
          <a:ln w="25400">
            <a:solidFill>
              <a:schemeClr val="bg1"/>
            </a:solidFill>
          </a:ln>
        </p:spPr>
      </p:pic>
      <p:pic>
        <p:nvPicPr>
          <p:cNvPr id="11" name="Picture 10" descr="2-5_Briding.tiff"/>
          <p:cNvPicPr>
            <a:picLocks noChangeAspect="1"/>
          </p:cNvPicPr>
          <p:nvPr/>
        </p:nvPicPr>
        <p:blipFill>
          <a:blip r:embed="rId4"/>
          <a:stretch>
            <a:fillRect/>
          </a:stretch>
        </p:blipFill>
        <p:spPr>
          <a:xfrm>
            <a:off x="5215465" y="1536282"/>
            <a:ext cx="2743200" cy="1828800"/>
          </a:xfrm>
          <a:prstGeom prst="roundRect">
            <a:avLst>
              <a:gd name="adj" fmla="val 4315"/>
            </a:avLst>
          </a:prstGeom>
          <a:ln w="25400">
            <a:solidFill>
              <a:schemeClr val="bg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kern="0" cap="all" spc="170" dirty="0" smtClean="0">
                <a:latin typeface="Berthold City Bold"/>
                <a:cs typeface="Berthold City Bold"/>
              </a:rPr>
              <a:t> </a:t>
            </a:r>
            <a:r>
              <a:rPr lang="en-US" sz="2400" kern="0" cap="all" spc="170" dirty="0" err="1" smtClean="0">
                <a:latin typeface="Berthold City Bold"/>
                <a:cs typeface="Berthold City Bold"/>
              </a:rPr>
              <a:t>Preguntas</a:t>
            </a:r>
            <a:r>
              <a:rPr lang="en-US" sz="2400" kern="0" cap="all" spc="170" dirty="0" smtClean="0">
                <a:latin typeface="Berthold City Bold"/>
                <a:cs typeface="Berthold City Bold"/>
              </a:rPr>
              <a:t> </a:t>
            </a:r>
            <a:r>
              <a:rPr lang="en-US" sz="2400" kern="0" cap="all" spc="170" dirty="0" err="1" smtClean="0">
                <a:latin typeface="Berthold City Bold"/>
                <a:cs typeface="Berthold City Bold"/>
              </a:rPr>
              <a:t>para</a:t>
            </a:r>
            <a:r>
              <a:rPr lang="en-US" sz="2400" kern="0" cap="all" spc="170" dirty="0" smtClean="0">
                <a:latin typeface="Berthold City Bold"/>
                <a:cs typeface="Berthold City Bold"/>
              </a:rPr>
              <a:t> </a:t>
            </a:r>
            <a:r>
              <a:rPr lang="en-US" sz="2400" kern="0" cap="all" spc="170" dirty="0" err="1" smtClean="0">
                <a:latin typeface="Berthold City Bold"/>
                <a:cs typeface="Berthold City Bold"/>
              </a:rPr>
              <a:t>debatir</a:t>
            </a:r>
            <a:endParaRPr lang="en-US" sz="2400" kern="0" cap="all" spc="17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latin typeface="ITC Franklin Gothic Std Bk Cd"/>
              <a:cs typeface="ITC Franklin Gothic Std Bk Cd"/>
            </a:endParaRP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7</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2" name="TextBox 11"/>
          <p:cNvSpPr txBox="1"/>
          <p:nvPr/>
        </p:nvSpPr>
        <p:spPr>
          <a:xfrm>
            <a:off x="812801" y="1166842"/>
            <a:ext cx="7518399" cy="4524316"/>
          </a:xfrm>
          <a:prstGeom prst="rect">
            <a:avLst/>
          </a:prstGeom>
          <a:noFill/>
        </p:spPr>
        <p:txBody>
          <a:bodyPr wrap="square" rtlCol="0" anchor="ctr">
            <a:spAutoFit/>
          </a:bodyPr>
          <a:lstStyle/>
          <a:p>
            <a:pPr marL="365760" indent="-365760">
              <a:buFont typeface="Arial"/>
              <a:buChar char="•"/>
              <a:defRPr/>
            </a:pPr>
            <a:r>
              <a:rPr lang="en-US" sz="3600" dirty="0" smtClean="0"/>
              <a:t>¿A </a:t>
            </a:r>
            <a:r>
              <a:rPr lang="en-US" sz="3600" dirty="0" err="1" smtClean="0"/>
              <a:t>qué</a:t>
            </a:r>
            <a:r>
              <a:rPr lang="en-US" sz="3600" dirty="0" smtClean="0"/>
              <a:t> </a:t>
            </a:r>
            <a:r>
              <a:rPr lang="en-US" sz="3600" dirty="0" err="1" smtClean="0"/>
              <a:t>grupos</a:t>
            </a:r>
            <a:r>
              <a:rPr lang="en-US" sz="3600" dirty="0" smtClean="0"/>
              <a:t> </a:t>
            </a:r>
            <a:r>
              <a:rPr lang="en-US" sz="3600" dirty="0" err="1" smtClean="0"/>
              <a:t>pertenece</a:t>
            </a:r>
            <a:r>
              <a:rPr lang="en-US" sz="3600" dirty="0" smtClean="0"/>
              <a:t> </a:t>
            </a:r>
            <a:r>
              <a:rPr lang="en-US" sz="3600" dirty="0" err="1" smtClean="0"/>
              <a:t>usted</a:t>
            </a:r>
            <a:r>
              <a:rPr lang="en-US" sz="3600" dirty="0" smtClean="0"/>
              <a:t>?</a:t>
            </a:r>
          </a:p>
          <a:p>
            <a:pPr marL="365760" indent="-365760" algn="ctr">
              <a:buFont typeface="Arial"/>
              <a:buChar char="•"/>
              <a:defRPr/>
            </a:pPr>
            <a:endParaRPr lang="en-US" sz="3600" dirty="0" smtClean="0"/>
          </a:p>
          <a:p>
            <a:pPr marL="365760" indent="-365760">
              <a:buFont typeface="Arial"/>
              <a:buChar char="•"/>
              <a:defRPr/>
            </a:pPr>
            <a:r>
              <a:rPr lang="es-ES" sz="3600" dirty="0" smtClean="0">
                <a:ea typeface="ＭＳ Ｐゴシック" pitchFamily="34" charset="-128"/>
              </a:rPr>
              <a:t>De los grupos mencionados, ¿cuáles son creados a partir de</a:t>
            </a:r>
            <a:r>
              <a:rPr lang="en-US" sz="3600" dirty="0" smtClean="0"/>
              <a:t> </a:t>
            </a:r>
            <a:r>
              <a:rPr lang="en-US" sz="3600" b="1" u="sng" dirty="0" err="1" smtClean="0">
                <a:cs typeface="Calibri"/>
              </a:rPr>
              <a:t>vinculación</a:t>
            </a:r>
            <a:r>
              <a:rPr lang="en-US" sz="3600" dirty="0" smtClean="0"/>
              <a:t> </a:t>
            </a:r>
            <a:r>
              <a:rPr lang="es-ES" sz="3600" dirty="0" smtClean="0">
                <a:ea typeface="ＭＳ Ｐゴシック" pitchFamily="34" charset="-128"/>
              </a:rPr>
              <a:t>y cuáles a partir de</a:t>
            </a:r>
            <a:r>
              <a:rPr lang="en-US" sz="3600" dirty="0" smtClean="0"/>
              <a:t> </a:t>
            </a:r>
            <a:r>
              <a:rPr lang="en-US" sz="3600" b="1" u="sng" dirty="0" err="1" smtClean="0">
                <a:cs typeface="Calibri"/>
              </a:rPr>
              <a:t>mediación</a:t>
            </a:r>
            <a:r>
              <a:rPr lang="en-US" sz="3600" b="1" u="sng" dirty="0" smtClean="0">
                <a:cs typeface="Calibri"/>
              </a:rPr>
              <a:t>?</a:t>
            </a:r>
            <a:endParaRPr lang="en-US" sz="3600" b="1" u="sng" dirty="0" smtClean="0">
              <a:latin typeface="Calibri"/>
              <a:cs typeface="Calibri"/>
            </a:endParaRPr>
          </a:p>
          <a:p>
            <a:pPr marL="365760" indent="-365760">
              <a:buFont typeface="Arial"/>
              <a:buChar char="•"/>
              <a:defRPr/>
            </a:pPr>
            <a:endParaRPr lang="en-US" sz="3600" dirty="0" smtClean="0"/>
          </a:p>
          <a:p>
            <a:pPr marL="365760" indent="-365760">
              <a:buFont typeface="Arial"/>
              <a:buChar char="•"/>
              <a:defRPr/>
            </a:pPr>
            <a:r>
              <a:rPr lang="en-US" sz="3600" dirty="0" smtClean="0"/>
              <a:t>¿</a:t>
            </a:r>
            <a:r>
              <a:rPr lang="en-US" sz="3600" dirty="0" err="1" smtClean="0"/>
              <a:t>Cuál</a:t>
            </a:r>
            <a:r>
              <a:rPr lang="en-US" sz="3600" dirty="0" smtClean="0"/>
              <a:t> </a:t>
            </a:r>
            <a:r>
              <a:rPr lang="en-US" sz="3600" dirty="0" err="1" smtClean="0"/>
              <a:t>es</a:t>
            </a:r>
            <a:r>
              <a:rPr lang="en-US" sz="3600" dirty="0" smtClean="0"/>
              <a:t> la </a:t>
            </a:r>
            <a:r>
              <a:rPr lang="en-US" sz="3600" dirty="0" err="1" smtClean="0"/>
              <a:t>diferencia</a:t>
            </a:r>
            <a:r>
              <a:rPr lang="en-US" sz="3600" dirty="0" smtClean="0"/>
              <a:t> entre </a:t>
            </a:r>
            <a:r>
              <a:rPr lang="en-US" sz="3600" dirty="0" err="1" smtClean="0"/>
              <a:t>mediación</a:t>
            </a:r>
            <a:r>
              <a:rPr lang="en-US" sz="3600" dirty="0" smtClean="0"/>
              <a:t> </a:t>
            </a:r>
            <a:r>
              <a:rPr lang="en-US" sz="3600" dirty="0" err="1" smtClean="0"/>
              <a:t>y</a:t>
            </a:r>
            <a:r>
              <a:rPr lang="en-US" sz="3600" dirty="0" smtClean="0"/>
              <a:t> </a:t>
            </a:r>
            <a:r>
              <a:rPr lang="en-US" sz="3600" dirty="0" err="1" smtClean="0"/>
              <a:t>vinculación</a:t>
            </a:r>
            <a:r>
              <a:rPr lang="en-US" sz="3600"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kern="0" cap="all" spc="100" dirty="0" smtClean="0">
                <a:latin typeface="Berthold City Bold"/>
                <a:cs typeface="Berthold City Bold"/>
              </a:rPr>
              <a:t>El </a:t>
            </a:r>
            <a:r>
              <a:rPr lang="en-US" sz="2400" kern="0" cap="all" spc="100" dirty="0" err="1" smtClean="0">
                <a:latin typeface="Berthold City Bold"/>
                <a:cs typeface="Berthold City Bold"/>
              </a:rPr>
              <a:t>enfoque</a:t>
            </a:r>
            <a:r>
              <a:rPr lang="en-US" sz="2400" kern="0" cap="all" spc="100" dirty="0" smtClean="0">
                <a:latin typeface="Berthold City Bold"/>
                <a:cs typeface="Berthold City Bold"/>
              </a:rPr>
              <a:t> de </a:t>
            </a:r>
            <a:r>
              <a:rPr lang="en-US" sz="2400" kern="0" cap="all" spc="100" dirty="0" err="1" smtClean="0">
                <a:latin typeface="Berthold City Bold"/>
                <a:cs typeface="Berthold City Bold"/>
              </a:rPr>
              <a:t>fomentar</a:t>
            </a:r>
            <a:r>
              <a:rPr lang="en-US" sz="2400" kern="0" cap="all" spc="100" dirty="0" smtClean="0">
                <a:latin typeface="Berthold City Bold"/>
                <a:cs typeface="Berthold City Bold"/>
              </a:rPr>
              <a:t> el </a:t>
            </a:r>
            <a:r>
              <a:rPr lang="en-US" sz="2400" kern="0" cap="all" spc="100" dirty="0" err="1" smtClean="0">
                <a:latin typeface="Berthold City Bold"/>
                <a:cs typeface="Berthold City Bold"/>
              </a:rPr>
              <a:t>sentido</a:t>
            </a:r>
            <a:r>
              <a:rPr lang="en-US" sz="2400" kern="0" cap="all" spc="100" dirty="0" smtClean="0">
                <a:latin typeface="Berthold City Bold"/>
                <a:cs typeface="Berthold City Bold"/>
              </a:rPr>
              <a:t> de </a:t>
            </a:r>
            <a:r>
              <a:rPr lang="en-US" sz="2400" kern="0" cap="all" spc="100" dirty="0" err="1" smtClean="0">
                <a:latin typeface="Berthold City Bold"/>
                <a:cs typeface="Berthold City Bold"/>
              </a:rPr>
              <a:t>comunidad</a:t>
            </a:r>
            <a:endParaRPr lang="en-US" sz="2400" kern="0" cap="all" spc="100" dirty="0" smtClean="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err="1" smtClean="0">
                <a:latin typeface="ITC Franklin Gothic Std Bk Cd"/>
                <a:cs typeface="ITC Franklin Gothic Std Bk Cd"/>
              </a:rPr>
              <a:t>Fuente</a:t>
            </a:r>
            <a:r>
              <a:rPr lang="en-US" sz="1200" b="1" dirty="0" smtClean="0">
                <a:latin typeface="ITC Franklin Gothic Std Bk Cd"/>
                <a:cs typeface="ITC Franklin Gothic Std Bk Cd"/>
              </a:rPr>
              <a:t>: </a:t>
            </a:r>
            <a:r>
              <a:rPr lang="en-US" sz="1200" i="1" dirty="0" smtClean="0">
                <a:latin typeface="ITC Franklin Gothic Std Bk Cd"/>
                <a:cs typeface="ITC Franklin Gothic Std Bk Cd"/>
              </a:rPr>
              <a:t>Community Building: What Makes it Work A Review of Factors Influencing Successful Community Building </a:t>
            </a:r>
            <a:r>
              <a:rPr lang="en-US" sz="1200" dirty="0" smtClean="0">
                <a:latin typeface="ITC Franklin Gothic Std Bk Cd"/>
                <a:cs typeface="ITC Franklin Gothic Std Bk Cd"/>
              </a:rPr>
              <a:t>Amherst H. Wilder Foundation</a:t>
            </a: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8</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8" name="Rounded Rectangle 7"/>
          <p:cNvSpPr/>
          <p:nvPr/>
        </p:nvSpPr>
        <p:spPr>
          <a:xfrm>
            <a:off x="325966" y="1589980"/>
            <a:ext cx="1900767" cy="3678040"/>
          </a:xfrm>
          <a:prstGeom prst="roundRect">
            <a:avLst>
              <a:gd name="adj" fmla="val 4755"/>
            </a:avLst>
          </a:prstGeom>
          <a:gradFill flip="none" rotWithShape="1">
            <a:gsLst>
              <a:gs pos="0">
                <a:srgbClr val="18153A"/>
              </a:gs>
              <a:gs pos="100000">
                <a:srgbClr val="441A66"/>
              </a:gs>
            </a:gsLst>
            <a:lin ang="16200000" scaled="0"/>
            <a:tileRect/>
          </a:gradFill>
          <a:ln w="25400">
            <a:solidFill>
              <a:srgbClr val="1815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91440" indent="-91440" algn="ctr">
              <a:lnSpc>
                <a:spcPts val="1900"/>
              </a:lnSpc>
            </a:pPr>
            <a:r>
              <a:rPr lang="en-US" b="1" cap="all" dirty="0" err="1" smtClean="0">
                <a:solidFill>
                  <a:schemeClr val="bg1"/>
                </a:solidFill>
                <a:latin typeface="ITC Franklin Gothic Std Bk Cd"/>
                <a:cs typeface="ITC Franklin Gothic Std Bk Cd"/>
              </a:rPr>
              <a:t>Fomentar</a:t>
            </a:r>
            <a:r>
              <a:rPr lang="en-US" b="1" cap="all" dirty="0" smtClean="0">
                <a:solidFill>
                  <a:schemeClr val="bg1"/>
                </a:solidFill>
                <a:latin typeface="ITC Franklin Gothic Std Bk Cd"/>
                <a:cs typeface="ITC Franklin Gothic Std Bk Cd"/>
              </a:rPr>
              <a:t> el </a:t>
            </a:r>
            <a:r>
              <a:rPr lang="en-US" b="1" cap="all" dirty="0" err="1" smtClean="0">
                <a:solidFill>
                  <a:schemeClr val="bg1"/>
                </a:solidFill>
                <a:latin typeface="ITC Franklin Gothic Std Bk Cd"/>
                <a:cs typeface="ITC Franklin Gothic Std Bk Cd"/>
              </a:rPr>
              <a:t>sentido</a:t>
            </a:r>
            <a:r>
              <a:rPr lang="en-US" b="1" cap="all" dirty="0" smtClean="0">
                <a:solidFill>
                  <a:schemeClr val="bg1"/>
                </a:solidFill>
                <a:latin typeface="ITC Franklin Gothic Std Bk Cd"/>
                <a:cs typeface="ITC Franklin Gothic Std Bk Cd"/>
              </a:rPr>
              <a:t> de </a:t>
            </a:r>
            <a:r>
              <a:rPr lang="en-US" b="1" cap="all" dirty="0" err="1" smtClean="0">
                <a:solidFill>
                  <a:schemeClr val="bg1"/>
                </a:solidFill>
                <a:latin typeface="ITC Franklin Gothic Std Bk Cd"/>
                <a:cs typeface="ITC Franklin Gothic Std Bk Cd"/>
              </a:rPr>
              <a:t>comunidad</a:t>
            </a:r>
            <a:endParaRPr lang="en-US" b="1" cap="all" dirty="0" smtClean="0">
              <a:solidFill>
                <a:schemeClr val="bg1"/>
              </a:solidFill>
              <a:latin typeface="ITC Franklin Gothic Std Bk Cd"/>
              <a:cs typeface="ITC Franklin Gothic Std Bk Cd"/>
            </a:endParaRPr>
          </a:p>
          <a:p>
            <a:pPr marL="91440" indent="-91440" algn="ctr">
              <a:lnSpc>
                <a:spcPts val="1900"/>
              </a:lnSpc>
            </a:pPr>
            <a:r>
              <a:rPr lang="en-US" sz="1600" dirty="0" err="1" smtClean="0">
                <a:solidFill>
                  <a:schemeClr val="bg1"/>
                </a:solidFill>
                <a:latin typeface="ITC Franklin Gothic Std Bk Cd"/>
                <a:ea typeface="ＭＳ Ｐゴシック" pitchFamily="34" charset="-128"/>
                <a:cs typeface="ITC Franklin Gothic Std Bk Cd"/>
              </a:rPr>
              <a:t>generalmente</a:t>
            </a:r>
            <a:r>
              <a:rPr lang="en-US" sz="1600" dirty="0" smtClean="0">
                <a:solidFill>
                  <a:schemeClr val="bg1"/>
                </a:solidFill>
                <a:latin typeface="ITC Franklin Gothic Std Bk Cd"/>
                <a:ea typeface="ＭＳ Ｐゴシック" pitchFamily="34" charset="-128"/>
                <a:cs typeface="ITC Franklin Gothic Std Bk Cd"/>
              </a:rPr>
              <a:t> se </a:t>
            </a:r>
            <a:r>
              <a:rPr lang="en-US" sz="1600" dirty="0" err="1" smtClean="0">
                <a:solidFill>
                  <a:schemeClr val="bg1"/>
                </a:solidFill>
                <a:latin typeface="ITC Franklin Gothic Std Bk Cd"/>
                <a:ea typeface="ＭＳ Ｐゴシック" pitchFamily="34" charset="-128"/>
                <a:cs typeface="ITC Franklin Gothic Std Bk Cd"/>
              </a:rPr>
              <a:t>refiere</a:t>
            </a:r>
            <a:r>
              <a:rPr lang="en-US" sz="1600" dirty="0" smtClean="0">
                <a:solidFill>
                  <a:schemeClr val="bg1"/>
                </a:solidFill>
                <a:latin typeface="ITC Franklin Gothic Std Bk Cd"/>
                <a:ea typeface="ＭＳ Ｐゴシック" pitchFamily="34" charset="-128"/>
                <a:cs typeface="ITC Franklin Gothic Std Bk Cd"/>
              </a:rPr>
              <a:t> a </a:t>
            </a:r>
            <a:r>
              <a:rPr lang="en-US" sz="1600" dirty="0" err="1" smtClean="0">
                <a:solidFill>
                  <a:schemeClr val="bg1"/>
                </a:solidFill>
                <a:latin typeface="ITC Franklin Gothic Std Bk Cd"/>
                <a:ea typeface="ＭＳ Ｐゴシック" pitchFamily="34" charset="-128"/>
                <a:cs typeface="ITC Franklin Gothic Std Bk Cd"/>
              </a:rPr>
              <a:t>fomentar</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las</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redes</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sociales</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dentro</a:t>
            </a:r>
            <a:r>
              <a:rPr lang="en-US" sz="1600" dirty="0" smtClean="0">
                <a:solidFill>
                  <a:schemeClr val="bg1"/>
                </a:solidFill>
                <a:latin typeface="ITC Franklin Gothic Std Bk Cd"/>
                <a:ea typeface="ＭＳ Ｐゴシック" pitchFamily="34" charset="-128"/>
                <a:cs typeface="ITC Franklin Gothic Std Bk Cd"/>
              </a:rPr>
              <a:t> de la </a:t>
            </a:r>
            <a:r>
              <a:rPr lang="en-US" sz="1600" dirty="0" err="1" smtClean="0">
                <a:solidFill>
                  <a:schemeClr val="bg1"/>
                </a:solidFill>
                <a:latin typeface="ITC Franklin Gothic Std Bk Cd"/>
                <a:ea typeface="ＭＳ Ｐゴシック" pitchFamily="34" charset="-128"/>
                <a:cs typeface="ITC Franklin Gothic Std Bk Cd"/>
              </a:rPr>
              <a:t>comunidad</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y</a:t>
            </a:r>
            <a:r>
              <a:rPr lang="en-US" sz="1600" dirty="0" smtClean="0">
                <a:solidFill>
                  <a:schemeClr val="bg1"/>
                </a:solidFill>
                <a:latin typeface="ITC Franklin Gothic Std Bk Cd"/>
                <a:ea typeface="ＭＳ Ｐゴシック" pitchFamily="34" charset="-128"/>
                <a:cs typeface="ITC Franklin Gothic Std Bk Cd"/>
              </a:rPr>
              <a:t> a </a:t>
            </a:r>
            <a:r>
              <a:rPr lang="en-US" sz="1600" dirty="0" err="1" smtClean="0">
                <a:solidFill>
                  <a:schemeClr val="bg1"/>
                </a:solidFill>
                <a:latin typeface="ITC Franklin Gothic Std Bk Cd"/>
                <a:ea typeface="ＭＳ Ｐゴシック" pitchFamily="34" charset="-128"/>
                <a:cs typeface="ITC Franklin Gothic Std Bk Cd"/>
              </a:rPr>
              <a:t>desarrollar</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habilidades</a:t>
            </a:r>
            <a:r>
              <a:rPr lang="en-US" sz="1600" dirty="0" smtClean="0">
                <a:solidFill>
                  <a:schemeClr val="bg1"/>
                </a:solidFill>
                <a:latin typeface="ITC Franklin Gothic Std Bk Cd"/>
                <a:ea typeface="ＭＳ Ｐゴシック" pitchFamily="34" charset="-128"/>
                <a:cs typeface="ITC Franklin Gothic Std Bk Cd"/>
              </a:rPr>
              <a:t> de </a:t>
            </a:r>
            <a:r>
              <a:rPr lang="en-US" sz="1600" dirty="0" err="1" smtClean="0">
                <a:solidFill>
                  <a:schemeClr val="bg1"/>
                </a:solidFill>
                <a:latin typeface="ITC Franklin Gothic Std Bk Cd"/>
                <a:ea typeface="ＭＳ Ｐゴシック" pitchFamily="34" charset="-128"/>
                <a:cs typeface="ITC Franklin Gothic Std Bk Cd"/>
              </a:rPr>
              <a:t>liderazgo</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y</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resolución</a:t>
            </a:r>
            <a:r>
              <a:rPr lang="en-US" sz="1600" dirty="0" smtClean="0">
                <a:solidFill>
                  <a:schemeClr val="bg1"/>
                </a:solidFill>
                <a:latin typeface="ITC Franklin Gothic Std Bk Cd"/>
                <a:ea typeface="ＭＳ Ｐゴシック" pitchFamily="34" charset="-128"/>
                <a:cs typeface="ITC Franklin Gothic Std Bk Cd"/>
              </a:rPr>
              <a:t> de </a:t>
            </a:r>
            <a:r>
              <a:rPr lang="en-US" sz="1600" dirty="0" err="1" smtClean="0">
                <a:solidFill>
                  <a:schemeClr val="bg1"/>
                </a:solidFill>
                <a:latin typeface="ITC Franklin Gothic Std Bk Cd"/>
                <a:ea typeface="ＭＳ Ｐゴシック" pitchFamily="34" charset="-128"/>
                <a:cs typeface="ITC Franklin Gothic Std Bk Cd"/>
              </a:rPr>
              <a:t>problemas</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grupales</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e</a:t>
            </a:r>
            <a:r>
              <a:rPr lang="en-US" sz="1600" dirty="0" smtClean="0">
                <a:solidFill>
                  <a:schemeClr val="bg1"/>
                </a:solidFill>
                <a:latin typeface="ITC Franklin Gothic Std Bk Cd"/>
                <a:ea typeface="ＭＳ Ｐゴシック" pitchFamily="34" charset="-128"/>
                <a:cs typeface="ITC Franklin Gothic Std Bk Cd"/>
              </a:rPr>
              <a:t> </a:t>
            </a:r>
            <a:r>
              <a:rPr lang="en-US" sz="1600" dirty="0" err="1" smtClean="0">
                <a:solidFill>
                  <a:schemeClr val="bg1"/>
                </a:solidFill>
                <a:latin typeface="ITC Franklin Gothic Std Bk Cd"/>
                <a:ea typeface="ＭＳ Ｐゴシック" pitchFamily="34" charset="-128"/>
                <a:cs typeface="ITC Franklin Gothic Std Bk Cd"/>
              </a:rPr>
              <a:t>individuales</a:t>
            </a:r>
            <a:r>
              <a:rPr lang="en-US" sz="1600" dirty="0" smtClean="0">
                <a:solidFill>
                  <a:schemeClr val="bg1"/>
                </a:solidFill>
                <a:latin typeface="ITC Franklin Gothic Std Bk Cd"/>
                <a:ea typeface="ＭＳ Ｐゴシック" pitchFamily="34" charset="-128"/>
                <a:cs typeface="ITC Franklin Gothic Std Bk Cd"/>
              </a:rPr>
              <a:t>. </a:t>
            </a:r>
            <a:endParaRPr lang="en-US" sz="1100" dirty="0" smtClean="0">
              <a:solidFill>
                <a:schemeClr val="bg1"/>
              </a:solidFill>
              <a:latin typeface="ITC Franklin Gothic Std Bk Cd"/>
              <a:cs typeface="ITC Franklin Gothic Std Bk Cd"/>
            </a:endParaRPr>
          </a:p>
        </p:txBody>
      </p:sp>
      <p:pic>
        <p:nvPicPr>
          <p:cNvPr id="10" name="Picture 9" descr="Figure_2-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511775" y="1488439"/>
            <a:ext cx="6200423" cy="37202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228600" y="2286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kern="0" cap="all" spc="170" dirty="0" smtClean="0">
                <a:latin typeface="Berthold City Bold"/>
                <a:cs typeface="Berthold City Bold"/>
              </a:rPr>
              <a:t> </a:t>
            </a:r>
            <a:r>
              <a:rPr lang="en-US" sz="2400" kern="0" cap="all" spc="170" dirty="0" err="1" smtClean="0">
                <a:latin typeface="Berthold City Bold"/>
                <a:cs typeface="Berthold City Bold"/>
              </a:rPr>
              <a:t>preguntas</a:t>
            </a:r>
            <a:r>
              <a:rPr lang="en-US" sz="2400" kern="0" cap="all" spc="170" dirty="0" smtClean="0">
                <a:latin typeface="Berthold City Bold"/>
                <a:cs typeface="Berthold City Bold"/>
              </a:rPr>
              <a:t> </a:t>
            </a:r>
            <a:r>
              <a:rPr lang="en-US" sz="2400" kern="0" cap="all" spc="170" dirty="0" err="1" smtClean="0">
                <a:latin typeface="Berthold City Bold"/>
                <a:cs typeface="Berthold City Bold"/>
              </a:rPr>
              <a:t>para</a:t>
            </a:r>
            <a:r>
              <a:rPr lang="en-US" sz="2400" kern="0" cap="all" spc="170" dirty="0" smtClean="0">
                <a:latin typeface="Berthold City Bold"/>
                <a:cs typeface="Berthold City Bold"/>
              </a:rPr>
              <a:t> </a:t>
            </a:r>
            <a:r>
              <a:rPr lang="en-US" sz="2400" kern="0" cap="all" spc="170" dirty="0" err="1" smtClean="0">
                <a:latin typeface="Berthold City Bold"/>
                <a:cs typeface="Berthold City Bold"/>
              </a:rPr>
              <a:t>debatir</a:t>
            </a:r>
            <a:endParaRPr lang="en-US" sz="2400" kern="0" cap="all" spc="170" dirty="0">
              <a:latin typeface="Berthold City Bold"/>
              <a:cs typeface="Berthold City Bold"/>
            </a:endParaRPr>
          </a:p>
        </p:txBody>
      </p:sp>
      <p:sp>
        <p:nvSpPr>
          <p:cNvPr id="33" name="Rounded Rectangle 32"/>
          <p:cNvSpPr/>
          <p:nvPr/>
        </p:nvSpPr>
        <p:spPr>
          <a:xfrm>
            <a:off x="228600" y="6172200"/>
            <a:ext cx="8686800" cy="457200"/>
          </a:xfrm>
          <a:prstGeom prst="roundRect">
            <a:avLst>
              <a:gd name="adj" fmla="val 27084"/>
            </a:avLst>
          </a:prstGeom>
          <a:gradFill>
            <a:gsLst>
              <a:gs pos="0">
                <a:srgbClr val="132B4A"/>
              </a:gs>
              <a:gs pos="100000">
                <a:srgbClr val="205595"/>
              </a:gs>
            </a:gsLst>
          </a:gradFill>
          <a:ln w="25400">
            <a:solidFill>
              <a:srgbClr val="132B4A"/>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smtClean="0">
              <a:latin typeface="ITC Franklin Gothic Std Bk Cd"/>
              <a:cs typeface="ITC Franklin Gothic Std Bk Cd"/>
            </a:endParaRPr>
          </a:p>
        </p:txBody>
      </p:sp>
      <p:sp>
        <p:nvSpPr>
          <p:cNvPr id="35" name="Oval 34"/>
          <p:cNvSpPr/>
          <p:nvPr/>
        </p:nvSpPr>
        <p:spPr>
          <a:xfrm>
            <a:off x="8531352" y="6254496"/>
            <a:ext cx="304800" cy="304800"/>
          </a:xfrm>
          <a:prstGeom prst="ellipse">
            <a:avLst/>
          </a:prstGeom>
          <a:solidFill>
            <a:schemeClr val="bg1"/>
          </a:solidFill>
          <a:ln w="19050" cap="flat" cmpd="sng" algn="ctr">
            <a:solidFill>
              <a:srgbClr val="132B4A"/>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lide Number Placeholder 11"/>
          <p:cNvSpPr txBox="1">
            <a:spLocks/>
          </p:cNvSpPr>
          <p:nvPr/>
        </p:nvSpPr>
        <p:spPr>
          <a:xfrm>
            <a:off x="8531352" y="6254496"/>
            <a:ext cx="301752" cy="301752"/>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smtClean="0">
                <a:ln>
                  <a:noFill/>
                </a:ln>
                <a:solidFill>
                  <a:schemeClr val="tx1"/>
                </a:solidFill>
                <a:effectLst/>
                <a:uLnTx/>
                <a:uFillTx/>
                <a:latin typeface="Capitals"/>
                <a:ea typeface="+mn-ea"/>
                <a:cs typeface="Capitals"/>
              </a:rPr>
              <a:t>9</a:t>
            </a:r>
            <a:endParaRPr kumimoji="0" lang="en-US" sz="1125" b="0" i="0" u="none" strike="noStrike" kern="1200" cap="none" spc="0" normalizeH="0" baseline="0" noProof="0" dirty="0">
              <a:ln>
                <a:noFill/>
              </a:ln>
              <a:solidFill>
                <a:schemeClr val="tx1"/>
              </a:solidFill>
              <a:effectLst/>
              <a:uLnTx/>
              <a:uFillTx/>
              <a:latin typeface="Capitals"/>
              <a:ea typeface="+mn-ea"/>
              <a:cs typeface="Capitals"/>
            </a:endParaRPr>
          </a:p>
        </p:txBody>
      </p:sp>
      <p:sp>
        <p:nvSpPr>
          <p:cNvPr id="12" name="TextBox 11"/>
          <p:cNvSpPr txBox="1"/>
          <p:nvPr/>
        </p:nvSpPr>
        <p:spPr>
          <a:xfrm>
            <a:off x="304800" y="1166842"/>
            <a:ext cx="8534400" cy="4524316"/>
          </a:xfrm>
          <a:prstGeom prst="rect">
            <a:avLst/>
          </a:prstGeom>
          <a:noFill/>
        </p:spPr>
        <p:txBody>
          <a:bodyPr wrap="square" rtlCol="0">
            <a:spAutoFit/>
          </a:bodyPr>
          <a:lstStyle/>
          <a:p>
            <a:pPr marL="365760" indent="-365760">
              <a:buFont typeface="Arial"/>
              <a:buChar char="•"/>
              <a:defRPr/>
            </a:pPr>
            <a:r>
              <a:rPr lang="en-US" sz="3600" dirty="0" smtClean="0"/>
              <a:t>¿En </a:t>
            </a:r>
            <a:r>
              <a:rPr lang="en-US" sz="3600" dirty="0" err="1" smtClean="0"/>
              <a:t>dónde</a:t>
            </a:r>
            <a:r>
              <a:rPr lang="en-US" sz="3600" dirty="0" smtClean="0"/>
              <a:t> </a:t>
            </a:r>
            <a:r>
              <a:rPr lang="en-US" sz="3600" dirty="0" err="1" smtClean="0"/>
              <a:t>están</a:t>
            </a:r>
            <a:r>
              <a:rPr lang="en-US" sz="3600" dirty="0" smtClean="0"/>
              <a:t> </a:t>
            </a:r>
            <a:r>
              <a:rPr lang="en-US" sz="3600" dirty="0" err="1" smtClean="0"/>
              <a:t>las</a:t>
            </a:r>
            <a:r>
              <a:rPr lang="en-US" sz="3600" dirty="0" smtClean="0"/>
              <a:t> </a:t>
            </a:r>
            <a:r>
              <a:rPr lang="en-US" sz="3600" dirty="0" err="1" smtClean="0"/>
              <a:t>conexiones</a:t>
            </a:r>
            <a:r>
              <a:rPr lang="en-US" sz="3600" dirty="0" smtClean="0"/>
              <a:t> </a:t>
            </a:r>
            <a:r>
              <a:rPr lang="en-US" sz="3600" dirty="0" err="1" smtClean="0"/>
              <a:t>que</a:t>
            </a:r>
            <a:r>
              <a:rPr lang="en-US" sz="3600" dirty="0" smtClean="0"/>
              <a:t> </a:t>
            </a:r>
            <a:r>
              <a:rPr lang="en-US" sz="3600" dirty="0" err="1" smtClean="0"/>
              <a:t>tiene</a:t>
            </a:r>
            <a:r>
              <a:rPr lang="en-US" sz="3600" dirty="0" smtClean="0"/>
              <a:t> en la </a:t>
            </a:r>
            <a:r>
              <a:rPr lang="en-US" sz="3600" dirty="0" err="1" smtClean="0"/>
              <a:t>comunidad</a:t>
            </a:r>
            <a:r>
              <a:rPr lang="en-US" sz="3600" dirty="0" smtClean="0"/>
              <a:t>? </a:t>
            </a:r>
          </a:p>
          <a:p>
            <a:pPr marL="365760" indent="-365760">
              <a:buFont typeface="Arial"/>
              <a:buChar char="•"/>
              <a:defRPr/>
            </a:pPr>
            <a:endParaRPr lang="en-US" sz="3600" dirty="0" smtClean="0"/>
          </a:p>
          <a:p>
            <a:pPr marL="365760" indent="-365760">
              <a:buFont typeface="Arial"/>
              <a:buChar char="•"/>
              <a:defRPr/>
            </a:pPr>
            <a:r>
              <a:rPr lang="en-US" sz="3600" dirty="0" smtClean="0"/>
              <a:t>¿</a:t>
            </a:r>
            <a:r>
              <a:rPr lang="en-US" sz="3600" dirty="0" err="1" smtClean="0"/>
              <a:t>Qué</a:t>
            </a:r>
            <a:r>
              <a:rPr lang="en-US" sz="3600" dirty="0" smtClean="0"/>
              <a:t> </a:t>
            </a:r>
            <a:r>
              <a:rPr lang="en-US" sz="3600" dirty="0" err="1" smtClean="0"/>
              <a:t>valores</a:t>
            </a:r>
            <a:r>
              <a:rPr lang="en-US" sz="3600" dirty="0" smtClean="0"/>
              <a:t> </a:t>
            </a:r>
            <a:r>
              <a:rPr lang="en-US" sz="3600" dirty="0" err="1" smtClean="0"/>
              <a:t>están</a:t>
            </a:r>
            <a:r>
              <a:rPr lang="en-US" sz="3600" dirty="0" smtClean="0"/>
              <a:t> </a:t>
            </a:r>
            <a:r>
              <a:rPr lang="en-US" sz="3600" dirty="0" err="1" smtClean="0"/>
              <a:t>ligados</a:t>
            </a:r>
            <a:r>
              <a:rPr lang="en-US" sz="3600" dirty="0" smtClean="0"/>
              <a:t> a </a:t>
            </a:r>
            <a:r>
              <a:rPr lang="en-US" sz="3600" dirty="0" err="1" smtClean="0"/>
              <a:t>las</a:t>
            </a:r>
            <a:r>
              <a:rPr lang="en-US" sz="3600" dirty="0" smtClean="0"/>
              <a:t> </a:t>
            </a:r>
            <a:r>
              <a:rPr lang="en-US" sz="3600" dirty="0" err="1" smtClean="0"/>
              <a:t>conexiones</a:t>
            </a:r>
            <a:r>
              <a:rPr lang="en-US" sz="3600" dirty="0" smtClean="0"/>
              <a:t> de </a:t>
            </a:r>
            <a:r>
              <a:rPr lang="en-US" sz="3600" dirty="0" err="1" smtClean="0"/>
              <a:t>su</a:t>
            </a:r>
            <a:r>
              <a:rPr lang="en-US" sz="3600" dirty="0" smtClean="0"/>
              <a:t> </a:t>
            </a:r>
            <a:r>
              <a:rPr lang="en-US" sz="3600" dirty="0" err="1" smtClean="0"/>
              <a:t>grupo</a:t>
            </a:r>
            <a:r>
              <a:rPr lang="en-US" sz="3600" dirty="0" smtClean="0"/>
              <a:t>?</a:t>
            </a:r>
          </a:p>
          <a:p>
            <a:pPr marL="365760" indent="-365760">
              <a:buFont typeface="Arial"/>
              <a:buChar char="•"/>
              <a:defRPr/>
            </a:pPr>
            <a:endParaRPr lang="en-US" sz="3600" dirty="0" smtClean="0"/>
          </a:p>
          <a:p>
            <a:pPr marL="365760" indent="-365760">
              <a:buFont typeface="Arial"/>
              <a:buChar char="•"/>
              <a:defRPr/>
            </a:pPr>
            <a:r>
              <a:rPr lang="en-US" sz="3600" dirty="0" smtClean="0"/>
              <a:t>¿</a:t>
            </a:r>
            <a:r>
              <a:rPr lang="en-US" sz="3600" dirty="0" err="1" smtClean="0"/>
              <a:t>Qué</a:t>
            </a:r>
            <a:r>
              <a:rPr lang="en-US" sz="3600" dirty="0" smtClean="0"/>
              <a:t> </a:t>
            </a:r>
            <a:r>
              <a:rPr lang="en-US" sz="3600" dirty="0" err="1" smtClean="0"/>
              <a:t>retos</a:t>
            </a:r>
            <a:r>
              <a:rPr lang="en-US" sz="3600" dirty="0" smtClean="0"/>
              <a:t> hay </a:t>
            </a:r>
            <a:r>
              <a:rPr lang="en-US" sz="3600" dirty="0" err="1" smtClean="0"/>
              <a:t>para</a:t>
            </a:r>
            <a:r>
              <a:rPr lang="en-US" sz="3600" dirty="0" smtClean="0"/>
              <a:t> </a:t>
            </a:r>
            <a:r>
              <a:rPr lang="en-US" sz="3600" dirty="0" err="1" smtClean="0"/>
              <a:t>fomentar</a:t>
            </a:r>
            <a:r>
              <a:rPr lang="en-US" sz="3600" dirty="0" smtClean="0"/>
              <a:t> el </a:t>
            </a:r>
            <a:r>
              <a:rPr lang="en-US" sz="3600" dirty="0" err="1" smtClean="0"/>
              <a:t>sentido</a:t>
            </a:r>
            <a:r>
              <a:rPr lang="en-US" sz="3600" dirty="0" smtClean="0"/>
              <a:t> de </a:t>
            </a:r>
            <a:r>
              <a:rPr lang="en-US" sz="3600" dirty="0" err="1" smtClean="0"/>
              <a:t>comunidad</a:t>
            </a:r>
            <a:r>
              <a:rPr lang="en-US" sz="36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B7C4238325EA43B07578DA4470384A" ma:contentTypeVersion="0" ma:contentTypeDescription="Create a new document." ma:contentTypeScope="" ma:versionID="c1393ddc577510d3206801eff89ded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E4F843-C2B4-42DC-BC3B-758DC272F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D1C82C8-2E73-4CD9-BC88-AD72DABCA514}">
  <ds:schemaRefs>
    <ds:schemaRef ds:uri="http://schemas.microsoft.com/sharepoint/v3/contenttype/forms"/>
  </ds:schemaRefs>
</ds:datastoreItem>
</file>

<file path=customXml/itemProps3.xml><?xml version="1.0" encoding="utf-8"?>
<ds:datastoreItem xmlns:ds="http://schemas.openxmlformats.org/officeDocument/2006/customXml" ds:itemID="{A1251CDF-9883-4804-8F6B-0D4FC6B6F2C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4017</TotalTime>
  <Words>1863</Words>
  <Application>Microsoft Office PowerPoint</Application>
  <PresentationFormat>On-screen Show (4:3)</PresentationFormat>
  <Paragraphs>216</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Freemind Graphx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Jacob Bascle</dc:creator>
  <cp:lastModifiedBy>Sho</cp:lastModifiedBy>
  <cp:revision>105</cp:revision>
  <dcterms:created xsi:type="dcterms:W3CDTF">2012-07-03T20:33:41Z</dcterms:created>
  <dcterms:modified xsi:type="dcterms:W3CDTF">2013-09-03T22:40:23Z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0x010100DFB7C4238325EA43B07578DA4470384A</vt:lpwstr>
  </property>
</Properties>
</file>