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26.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60.xml" ContentType="application/vnd.openxmlformats-officedocument.presentationml.slide+xml"/>
  <Override PartName="/ppt/slides/slide27.xml" ContentType="application/vnd.openxmlformats-officedocument.presentationml.slide+xml"/>
  <Override PartName="/ppt/slides/slide62.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55.xml" ContentType="application/vnd.openxmlformats-officedocument.presentationml.slide+xml"/>
  <Override PartName="/ppt/slides/slide61.xml" ContentType="application/vnd.openxmlformats-officedocument.presentationml.slide+xml"/>
  <Override PartName="/ppt/slides/slide53.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7.xml" ContentType="application/vnd.openxmlformats-officedocument.presentationml.slide+xml"/>
  <Override PartName="/ppt/slides/slide54.xml" ContentType="application/vnd.openxmlformats-officedocument.presentationml.slide+xml"/>
  <Override PartName="/ppt/slides/slide49.xml" ContentType="application/vnd.openxmlformats-officedocument.presentationml.slide+xml"/>
  <Override PartName="/ppt/slides/slide52.xml" ContentType="application/vnd.openxmlformats-officedocument.presentationml.slide+xml"/>
  <Override PartName="/ppt/slides/slide48.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Slides/notesSlide42.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slideMasters/slideMaster1.xml" ContentType="application/vnd.openxmlformats-officedocument.presentationml.slideMaster+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0.xml" ContentType="application/vnd.openxmlformats-officedocument.presentationml.notesSlide+xml"/>
  <Override PartName="/ppt/notesSlides/notesSlide37.xml" ContentType="application/vnd.openxmlformats-officedocument.presentationml.notesSlide+xml"/>
  <Override PartName="/ppt/notesSlides/notesSlide28.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17.xml" ContentType="application/vnd.openxmlformats-officedocument.presentationml.notesSlide+xml"/>
  <Override PartName="/ppt/notesSlides/notesSlide29.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heme/theme2.xml" ContentType="application/vnd.openxmlformats-officedocument.theme+xml"/>
  <Override PartName="/ppt/diagrams/drawing1.xml" ContentType="application/vnd.ms-office.drawingml.diagramDrawing+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561" r:id="rId2"/>
    <p:sldId id="646" r:id="rId3"/>
    <p:sldId id="647" r:id="rId4"/>
    <p:sldId id="648" r:id="rId5"/>
    <p:sldId id="649" r:id="rId6"/>
    <p:sldId id="650" r:id="rId7"/>
    <p:sldId id="651" r:id="rId8"/>
    <p:sldId id="652" r:id="rId9"/>
    <p:sldId id="653" r:id="rId10"/>
    <p:sldId id="654" r:id="rId11"/>
    <p:sldId id="663" r:id="rId12"/>
    <p:sldId id="665" r:id="rId13"/>
    <p:sldId id="666" r:id="rId14"/>
    <p:sldId id="668" r:id="rId15"/>
    <p:sldId id="660" r:id="rId16"/>
    <p:sldId id="662" r:id="rId17"/>
    <p:sldId id="669" r:id="rId18"/>
    <p:sldId id="670" r:id="rId19"/>
    <p:sldId id="674" r:id="rId20"/>
    <p:sldId id="675" r:id="rId21"/>
    <p:sldId id="677" r:id="rId22"/>
    <p:sldId id="679" r:id="rId23"/>
    <p:sldId id="680" r:id="rId24"/>
    <p:sldId id="681" r:id="rId25"/>
    <p:sldId id="683" r:id="rId26"/>
    <p:sldId id="684" r:id="rId27"/>
    <p:sldId id="685" r:id="rId28"/>
    <p:sldId id="686" r:id="rId29"/>
    <p:sldId id="687" r:id="rId30"/>
    <p:sldId id="688" r:id="rId31"/>
    <p:sldId id="689" r:id="rId32"/>
    <p:sldId id="690" r:id="rId33"/>
    <p:sldId id="691" r:id="rId34"/>
    <p:sldId id="692" r:id="rId35"/>
    <p:sldId id="693" r:id="rId36"/>
    <p:sldId id="694" r:id="rId37"/>
    <p:sldId id="695" r:id="rId38"/>
    <p:sldId id="696" r:id="rId39"/>
    <p:sldId id="697" r:id="rId40"/>
    <p:sldId id="698" r:id="rId41"/>
    <p:sldId id="699" r:id="rId42"/>
    <p:sldId id="700" r:id="rId43"/>
    <p:sldId id="701" r:id="rId44"/>
    <p:sldId id="702" r:id="rId45"/>
    <p:sldId id="703" r:id="rId46"/>
    <p:sldId id="704" r:id="rId47"/>
    <p:sldId id="705" r:id="rId48"/>
    <p:sldId id="706" r:id="rId49"/>
    <p:sldId id="708" r:id="rId50"/>
    <p:sldId id="709" r:id="rId51"/>
    <p:sldId id="710" r:id="rId52"/>
    <p:sldId id="707" r:id="rId53"/>
    <p:sldId id="711" r:id="rId54"/>
    <p:sldId id="713" r:id="rId55"/>
    <p:sldId id="714" r:id="rId56"/>
    <p:sldId id="715" r:id="rId57"/>
    <p:sldId id="712" r:id="rId58"/>
    <p:sldId id="716" r:id="rId59"/>
    <p:sldId id="717" r:id="rId60"/>
    <p:sldId id="718" r:id="rId61"/>
    <p:sldId id="719" r:id="rId62"/>
    <p:sldId id="720" r:id="rId63"/>
    <p:sldId id="721" r:id="rId64"/>
    <p:sldId id="722" r:id="rId65"/>
    <p:sldId id="723" r:id="rId66"/>
    <p:sldId id="724"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8054"/>
    <a:srgbClr val="9FD4D0"/>
    <a:srgbClr val="CD0920"/>
    <a:srgbClr val="C0587C"/>
    <a:srgbClr val="791344"/>
    <a:srgbClr val="E78E23"/>
    <a:srgbClr val="108837"/>
    <a:srgbClr val="010000"/>
    <a:srgbClr val="18153A"/>
    <a:srgbClr val="FCE7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67" autoAdjust="0"/>
    <p:restoredTop sz="94660"/>
  </p:normalViewPr>
  <p:slideViewPr>
    <p:cSldViewPr snapToGrid="0">
      <p:cViewPr>
        <p:scale>
          <a:sx n="62" d="100"/>
          <a:sy n="62" d="100"/>
        </p:scale>
        <p:origin x="-84" y="-330"/>
      </p:cViewPr>
      <p:guideLst>
        <p:guide orient="horz" pos="1310"/>
        <p:guide pos="2581"/>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9" d="100"/>
          <a:sy n="119" d="100"/>
        </p:scale>
        <p:origin x="-408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5.pdf"/><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5.pdf"/><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1C3BEB-1674-4D53-8E74-5E475EF9389C}" type="doc">
      <dgm:prSet loTypeId="urn:microsoft.com/office/officeart/2005/8/layout/pList1#1" loCatId="list" qsTypeId="urn:microsoft.com/office/officeart/2005/8/quickstyle/simple1" qsCatId="simple" csTypeId="urn:microsoft.com/office/officeart/2005/8/colors/colorful5" csCatId="colorful" phldr="1"/>
      <dgm:spPr/>
      <dgm:t>
        <a:bodyPr/>
        <a:lstStyle/>
        <a:p>
          <a:endParaRPr lang="en-US"/>
        </a:p>
      </dgm:t>
    </dgm:pt>
    <dgm:pt modelId="{A74EDAA3-6949-4EF7-AC43-635BC48665D1}">
      <dgm:prSet phldrT="[Text]" custT="1"/>
      <dgm:spPr/>
      <dgm:t>
        <a:bodyPr/>
        <a:lstStyle/>
        <a:p>
          <a:pPr algn="l">
            <a:lnSpc>
              <a:spcPct val="100000"/>
            </a:lnSpc>
            <a:spcBef>
              <a:spcPts val="0"/>
            </a:spcBef>
            <a:spcAft>
              <a:spcPts val="0"/>
            </a:spcAft>
          </a:pPr>
          <a:r>
            <a:rPr lang="es-AR" sz="1600" b="0" i="0" cap="all" noProof="0" dirty="0" smtClean="0">
              <a:latin typeface="ITC Franklin Gothic Std Dm Cd"/>
              <a:cs typeface="ITC Franklin Gothic Std Dm Cd"/>
            </a:rPr>
            <a:t>Líder de grupo</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Representa al grupo en su totalidad</a:t>
          </a:r>
          <a:endParaRPr lang="en-US" sz="1100" b="0" i="0" dirty="0">
            <a:latin typeface="ITC Franklin Gothic Std Bk Cd"/>
            <a:cs typeface="ITC Franklin Gothic Std Bk Cd"/>
          </a:endParaRPr>
        </a:p>
      </dgm:t>
    </dgm:pt>
    <dgm:pt modelId="{EF9F439C-2C07-45D3-8D7A-B9195FA15AEA}" type="parTrans" cxnId="{407639EB-54D9-43AB-82A7-4D34EBACB2A2}">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35509B87-5B2A-4321-81E3-2934E655AAA4}" type="sibTrans" cxnId="{407639EB-54D9-43AB-82A7-4D34EBACB2A2}">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35F4D0D-5FEE-4D1C-88F2-5ECD05AA024E}">
      <dgm:prSet phldrT="[Text]" custT="1"/>
      <dgm:spPr/>
      <dgm:t>
        <a:bodyPr/>
        <a:lstStyle/>
        <a:p>
          <a:pPr algn="l">
            <a:lnSpc>
              <a:spcPct val="100000"/>
            </a:lnSpc>
            <a:spcBef>
              <a:spcPts val="0"/>
            </a:spcBef>
            <a:spcAft>
              <a:spcPts val="0"/>
            </a:spcAft>
          </a:pPr>
          <a:r>
            <a:rPr lang="es-AR" sz="1600" b="0" i="0" cap="all" noProof="0" dirty="0" smtClean="0">
              <a:latin typeface="ITC Franklin Gothic Std Dm Cd"/>
              <a:cs typeface="ITC Franklin Gothic Std Dm Cd"/>
            </a:rPr>
            <a:t>Vocero</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Se comunica con los medios, funcionarios electos y el personal</a:t>
          </a:r>
          <a:endParaRPr lang="en-US" sz="1100" b="0" i="0" dirty="0">
            <a:latin typeface="ITC Franklin Gothic Std Bk Cd"/>
            <a:cs typeface="ITC Franklin Gothic Std Bk Cd"/>
          </a:endParaRPr>
        </a:p>
      </dgm:t>
    </dgm:pt>
    <dgm:pt modelId="{9D4023D9-10DA-46BB-B055-12F60A30FD87}" type="parTrans" cxnId="{2FD5C12B-33AF-4E29-A710-AA83F06531C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0F2E900D-DEB5-4CC8-B103-309B91D26F47}" type="sibTrans" cxnId="{2FD5C12B-33AF-4E29-A710-AA83F06531C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CAAD786-9073-44CC-AEE3-D2D069C080E6}">
      <dgm:prSet phldrT="[Text]" custT="1"/>
      <dgm:spPr/>
      <dgm:t>
        <a:bodyPr/>
        <a:lstStyle/>
        <a:p>
          <a:pPr algn="l">
            <a:lnSpc>
              <a:spcPct val="100000"/>
            </a:lnSpc>
            <a:spcBef>
              <a:spcPts val="0"/>
            </a:spcBef>
            <a:spcAft>
              <a:spcPts val="0"/>
            </a:spcAft>
          </a:pPr>
          <a:r>
            <a:rPr lang="en-US" sz="1600" b="0" i="0" cap="all" dirty="0" smtClean="0">
              <a:latin typeface="ITC Franklin Gothic Std Dm Cd"/>
              <a:cs typeface="ITC Franklin Gothic Std Dm Cd"/>
            </a:rPr>
            <a:t>OrganizADOr</a:t>
          </a:r>
        </a:p>
        <a:p>
          <a:pPr algn="l">
            <a:lnSpc>
              <a:spcPct val="100000"/>
            </a:lnSpc>
            <a:spcBef>
              <a:spcPts val="0"/>
            </a:spcBef>
            <a:spcAft>
              <a:spcPts val="0"/>
            </a:spcAft>
          </a:pPr>
          <a:r>
            <a:rPr lang="es-AR" sz="1100" dirty="0" smtClean="0"/>
            <a:t>Divulga información en diferentes círculos de la comunidad, y está dispuesto a movilizar a los vecinos para tratar problemas de la comunidad</a:t>
          </a:r>
          <a:endParaRPr lang="en-US" sz="1600" b="0" i="0" cap="all" dirty="0">
            <a:latin typeface="ITC Franklin Gothic Std Dm Cd"/>
            <a:cs typeface="ITC Franklin Gothic Std Dm Cd"/>
          </a:endParaRPr>
        </a:p>
      </dgm:t>
    </dgm:pt>
    <dgm:pt modelId="{3EDD7762-E330-4F34-AFC2-A6E18BC1D413}" type="parTrans" cxnId="{EEEB1800-B056-4B17-827E-60C8700350C0}">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479D1C2-B5E3-4362-B5ED-12048C7D877E}" type="sibTrans" cxnId="{EEEB1800-B056-4B17-827E-60C8700350C0}">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015AE622-C8E1-4470-AA84-A610BEA568C2}">
      <dgm:prSet phldrT="[Text]" custT="1"/>
      <dgm:spPr/>
      <dgm:t>
        <a:bodyPr/>
        <a:lstStyle/>
        <a:p>
          <a:pPr algn="l">
            <a:lnSpc>
              <a:spcPct val="100000"/>
            </a:lnSpc>
            <a:spcBef>
              <a:spcPts val="0"/>
            </a:spcBef>
            <a:spcAft>
              <a:spcPts val="0"/>
            </a:spcAft>
          </a:pPr>
          <a:r>
            <a:rPr lang="es-AR" sz="1600" b="0" i="0" cap="all" noProof="0" dirty="0" smtClean="0">
              <a:latin typeface="ITC Franklin Gothic Std Dm Cd"/>
              <a:cs typeface="ITC Franklin Gothic Std Dm Cd"/>
            </a:rPr>
            <a:t>Documentador</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Hace un seguimiento de los problemas de la comunidad mediante la toma de fotografías, observación e informe.</a:t>
          </a:r>
          <a:endParaRPr lang="en-US" sz="1100" b="0" i="0" noProof="0" dirty="0">
            <a:latin typeface="ITC Franklin Gothic Std Bk Cd"/>
            <a:cs typeface="ITC Franklin Gothic Std Bk Cd"/>
          </a:endParaRPr>
        </a:p>
      </dgm:t>
    </dgm:pt>
    <dgm:pt modelId="{53F80026-3C98-465C-AFDC-524794969523}" type="parTrans" cxnId="{A105A7E1-030C-48AE-A9E6-680CD31A116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EDA70711-6D8D-4A7A-9807-E40EC12F3909}" type="sibTrans" cxnId="{A105A7E1-030C-48AE-A9E6-680CD31A116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89E77AF-1CFC-40F8-B467-B8D92C302474}">
      <dgm:prSet phldrT="[Text]" custT="1"/>
      <dgm:spPr/>
      <dgm:t>
        <a:bodyPr/>
        <a:lstStyle/>
        <a:p>
          <a:pPr algn="l">
            <a:lnSpc>
              <a:spcPct val="100000"/>
            </a:lnSpc>
            <a:spcBef>
              <a:spcPts val="0"/>
            </a:spcBef>
            <a:spcAft>
              <a:spcPts val="0"/>
            </a:spcAft>
          </a:pPr>
          <a:r>
            <a:rPr lang="es-AR" sz="1600" b="0" i="0" cap="all" noProof="0" dirty="0" smtClean="0">
              <a:latin typeface="ITC Franklin Gothic Std Dm Cd"/>
              <a:cs typeface="ITC Franklin Gothic Std Dm Cd"/>
            </a:rPr>
            <a:t>Recopilador de datos</a:t>
          </a:r>
          <a:endParaRPr lang="es-AR" sz="1600" b="0" i="0" cap="all" noProof="0" dirty="0">
            <a:latin typeface="ITC Franklin Gothic Std Dm Cd"/>
            <a:cs typeface="ITC Franklin Gothic Std Dm Cd"/>
          </a:endParaRPr>
        </a:p>
        <a:p>
          <a:pPr algn="l">
            <a:lnSpc>
              <a:spcPct val="100000"/>
            </a:lnSpc>
            <a:spcBef>
              <a:spcPts val="0"/>
            </a:spcBef>
            <a:spcAft>
              <a:spcPts val="0"/>
            </a:spcAft>
          </a:pPr>
          <a:r>
            <a:rPr lang="en-US" sz="1100" b="0" i="0" noProof="0" dirty="0" smtClean="0">
              <a:latin typeface="ITC Franklin Gothic Std Bk Cd"/>
              <a:cs typeface="ITC Franklin Gothic Std Bk Cd"/>
            </a:rPr>
            <a:t>Encuentra </a:t>
          </a:r>
          <a:r>
            <a:rPr lang="es-AR" sz="1100" b="0" i="0" noProof="0" dirty="0" smtClean="0">
              <a:latin typeface="ITC Franklin Gothic Std Bk Cd"/>
              <a:cs typeface="ITC Franklin Gothic Std Bk Cd"/>
            </a:rPr>
            <a:t>fuentes de datos para confirmar los problemas de la comunidad</a:t>
          </a:r>
          <a:endParaRPr lang="en-US" sz="1100" b="0" i="0" noProof="0" dirty="0">
            <a:latin typeface="ITC Franklin Gothic Std Bk Cd"/>
            <a:cs typeface="ITC Franklin Gothic Std Bk Cd"/>
          </a:endParaRPr>
        </a:p>
      </dgm:t>
    </dgm:pt>
    <dgm:pt modelId="{08A36A85-15E2-4750-8454-5962A34DB351}" type="parTrans" cxnId="{BDC088D5-80AB-4B6D-8325-5B70030F8E4F}">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9A964886-808F-4B72-9B65-9355E8D0C1C0}" type="sibTrans" cxnId="{BDC088D5-80AB-4B6D-8325-5B70030F8E4F}">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B4B5559-CC78-44CB-8B16-CC3A799E65DD}">
      <dgm:prSet phldrT="[Text]" custT="1"/>
      <dgm:spPr/>
      <dgm:t>
        <a:bodyPr/>
        <a:lstStyle/>
        <a:p>
          <a:pPr algn="l">
            <a:lnSpc>
              <a:spcPct val="100000"/>
            </a:lnSpc>
            <a:spcBef>
              <a:spcPts val="0"/>
            </a:spcBef>
            <a:spcAft>
              <a:spcPts val="0"/>
            </a:spcAft>
          </a:pPr>
          <a:r>
            <a:rPr lang="es-AR" sz="1600" b="0" i="0" cap="all" dirty="0" smtClean="0">
              <a:latin typeface="ITC Franklin Gothic Std Dm Cd"/>
              <a:cs typeface="ITC Franklin Gothic Std Dm Cd"/>
            </a:rPr>
            <a:t>Fomentador del sentido de comunidad</a:t>
          </a:r>
          <a:endParaRPr lang="en-US" sz="1600" b="0" i="0" cap="all" dirty="0">
            <a:latin typeface="ITC Franklin Gothic Std Dm Cd"/>
            <a:cs typeface="ITC Franklin Gothic Std Dm Cd"/>
          </a:endParaRPr>
        </a:p>
        <a:p>
          <a:pPr algn="l">
            <a:lnSpc>
              <a:spcPct val="100000"/>
            </a:lnSpc>
            <a:spcBef>
              <a:spcPts val="0"/>
            </a:spcBef>
            <a:spcAft>
              <a:spcPts val="0"/>
            </a:spcAft>
          </a:pPr>
          <a:r>
            <a:rPr lang="es-AR" sz="1100" b="0" i="0" noProof="0" dirty="0" smtClean="0">
              <a:latin typeface="ITC Franklin Gothic Std Bk Cd"/>
              <a:cs typeface="ITC Franklin Gothic Std Bk Cd"/>
            </a:rPr>
            <a:t>Respalda las actividades, eventos y tareas con relación a problemas de la comunidad</a:t>
          </a:r>
          <a:endParaRPr lang="en-US" sz="1100" b="0" i="0" noProof="0" dirty="0">
            <a:latin typeface="ITC Franklin Gothic Std Bk Cd"/>
            <a:cs typeface="ITC Franklin Gothic Std Bk Cd"/>
          </a:endParaRPr>
        </a:p>
      </dgm:t>
    </dgm:pt>
    <dgm:pt modelId="{CF6D7213-AD38-4199-A015-4923B6212DE1}" type="parTrans" cxnId="{476A2B2A-A4A6-42CF-85DA-7D534E77A9F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0297AB1-72D2-4A71-9D7A-A8EAB135C9E8}" type="sibTrans" cxnId="{476A2B2A-A4A6-42CF-85DA-7D534E77A9F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DE29D370-0BD0-40D3-B0AE-B1CA3FEB3DB5}" type="pres">
      <dgm:prSet presAssocID="{771C3BEB-1674-4D53-8E74-5E475EF9389C}" presName="Name0" presStyleCnt="0">
        <dgm:presLayoutVars>
          <dgm:dir/>
          <dgm:resizeHandles val="exact"/>
        </dgm:presLayoutVars>
      </dgm:prSet>
      <dgm:spPr/>
      <dgm:t>
        <a:bodyPr/>
        <a:lstStyle/>
        <a:p>
          <a:endParaRPr lang="en-US"/>
        </a:p>
      </dgm:t>
    </dgm:pt>
    <dgm:pt modelId="{BB848D72-4BFD-4632-BA43-06F232982786}" type="pres">
      <dgm:prSet presAssocID="{A74EDAA3-6949-4EF7-AC43-635BC48665D1}" presName="compNode" presStyleCnt="0"/>
      <dgm:spPr/>
    </dgm:pt>
    <dgm:pt modelId="{0D3E847D-4CBC-4248-97B8-6F12B4438AFD}" type="pres">
      <dgm:prSet presAssocID="{A74EDAA3-6949-4EF7-AC43-635BC48665D1}" presName="pictRect" presStyleLbl="node1" presStyleIdx="0" presStyleCnt="6" custScaleX="102241" custScaleY="96776" custLinFactNeighborX="-21695"/>
      <dgm:spPr>
        <mc:AlternateContent xmlns:mc="http://schemas.openxmlformats.org/markup-compatibility/2006">
          <mc:Choice xmlns:ma="http://schemas.microsoft.com/office/mac/drawingml/2008/main" xmlns="" Requires="ma">
            <a:blipFill rotWithShape="0">
              <a:blip xmlns:r="http://schemas.openxmlformats.org/officeDocument/2006/relationships" r:embed="rId1"/>
              <a:stretch>
                <a:fillRect/>
              </a:stretch>
            </a:blipFill>
          </mc:Choice>
          <mc:Fallback>
            <a:blipFill rotWithShape="0">
              <a:blip xmlns:r="http://schemas.openxmlformats.org/officeDocument/2006/relationships" r:embed="rId2"/>
              <a:stretch>
                <a:fillRect/>
              </a:stretch>
            </a:blipFill>
          </mc:Fallback>
        </mc:AlternateContent>
      </dgm:spPr>
      <dgm:t>
        <a:bodyPr/>
        <a:lstStyle/>
        <a:p>
          <a:endParaRPr lang="en-US"/>
        </a:p>
      </dgm:t>
    </dgm:pt>
    <dgm:pt modelId="{FF178E99-9355-45E5-B8B9-E7DA31281F94}" type="pres">
      <dgm:prSet presAssocID="{A74EDAA3-6949-4EF7-AC43-635BC48665D1}" presName="textRect" presStyleLbl="revTx" presStyleIdx="0" presStyleCnt="6" custLinFactNeighborX="-21695">
        <dgm:presLayoutVars>
          <dgm:bulletEnabled val="1"/>
        </dgm:presLayoutVars>
      </dgm:prSet>
      <dgm:spPr/>
      <dgm:t>
        <a:bodyPr/>
        <a:lstStyle/>
        <a:p>
          <a:endParaRPr lang="en-US"/>
        </a:p>
      </dgm:t>
    </dgm:pt>
    <dgm:pt modelId="{928B97A8-C68E-4669-9DEF-D12BE2488541}" type="pres">
      <dgm:prSet presAssocID="{35509B87-5B2A-4321-81E3-2934E655AAA4}" presName="sibTrans" presStyleLbl="sibTrans2D1" presStyleIdx="0" presStyleCnt="0"/>
      <dgm:spPr/>
      <dgm:t>
        <a:bodyPr/>
        <a:lstStyle/>
        <a:p>
          <a:endParaRPr lang="en-US"/>
        </a:p>
      </dgm:t>
    </dgm:pt>
    <dgm:pt modelId="{EC5E30BA-5825-45C1-B5C5-EA3D3915A051}" type="pres">
      <dgm:prSet presAssocID="{435F4D0D-5FEE-4D1C-88F2-5ECD05AA024E}" presName="compNode" presStyleCnt="0"/>
      <dgm:spPr/>
    </dgm:pt>
    <dgm:pt modelId="{C7E78044-F2AD-4AA3-8CF1-790FCEF2ADB4}" type="pres">
      <dgm:prSet presAssocID="{435F4D0D-5FEE-4D1C-88F2-5ECD05AA024E}" presName="pictRect" presStyleLbl="node1" presStyleIdx="1" presStyleCnt="6" custLinFactNeighborX="3175"/>
      <dgm:spPr>
        <a:blipFill>
          <a:blip xmlns:r="http://schemas.openxmlformats.org/officeDocument/2006/relationships" r:embed="rId3">
            <a:extLst/>
          </a:blip>
          <a:srcRect/>
          <a:stretch>
            <a:fillRect t="-2000" b="-2000"/>
          </a:stretch>
        </a:blipFill>
      </dgm:spPr>
      <dgm:t>
        <a:bodyPr/>
        <a:lstStyle/>
        <a:p>
          <a:endParaRPr lang="en-US"/>
        </a:p>
      </dgm:t>
    </dgm:pt>
    <dgm:pt modelId="{767F1608-9DE9-479D-ABE8-02D351B290A0}" type="pres">
      <dgm:prSet presAssocID="{435F4D0D-5FEE-4D1C-88F2-5ECD05AA024E}" presName="textRect" presStyleLbl="revTx" presStyleIdx="1" presStyleCnt="6" custLinFactNeighborX="3175">
        <dgm:presLayoutVars>
          <dgm:bulletEnabled val="1"/>
        </dgm:presLayoutVars>
      </dgm:prSet>
      <dgm:spPr/>
      <dgm:t>
        <a:bodyPr/>
        <a:lstStyle/>
        <a:p>
          <a:endParaRPr lang="en-US"/>
        </a:p>
      </dgm:t>
    </dgm:pt>
    <dgm:pt modelId="{4DC84C58-A2B8-44B5-94FE-FEECE1242643}" type="pres">
      <dgm:prSet presAssocID="{0F2E900D-DEB5-4CC8-B103-309B91D26F47}" presName="sibTrans" presStyleLbl="sibTrans2D1" presStyleIdx="0" presStyleCnt="0"/>
      <dgm:spPr/>
      <dgm:t>
        <a:bodyPr/>
        <a:lstStyle/>
        <a:p>
          <a:endParaRPr lang="en-US"/>
        </a:p>
      </dgm:t>
    </dgm:pt>
    <dgm:pt modelId="{1ABB4AD3-CDBC-4156-AE07-6FD3FE6EFD91}" type="pres">
      <dgm:prSet presAssocID="{FCAAD786-9073-44CC-AEE3-D2D069C080E6}" presName="compNode" presStyleCnt="0"/>
      <dgm:spPr/>
    </dgm:pt>
    <dgm:pt modelId="{22365BB7-8A86-4BBA-B4F5-B783C4A90688}" type="pres">
      <dgm:prSet presAssocID="{FCAAD786-9073-44CC-AEE3-D2D069C080E6}" presName="pictRect" presStyleLbl="node1" presStyleIdx="2" presStyleCnt="6" custLinFactNeighborX="12018"/>
      <dgm:spPr>
        <a:blipFill rotWithShape="0">
          <a:blip xmlns:r="http://schemas.openxmlformats.org/officeDocument/2006/relationships" r:embed="rId4"/>
          <a:stretch>
            <a:fillRect/>
          </a:stretch>
        </a:blipFill>
      </dgm:spPr>
      <dgm:t>
        <a:bodyPr/>
        <a:lstStyle/>
        <a:p>
          <a:endParaRPr lang="en-US"/>
        </a:p>
      </dgm:t>
    </dgm:pt>
    <dgm:pt modelId="{44635AA7-0210-4399-A193-013DE38783FC}" type="pres">
      <dgm:prSet presAssocID="{FCAAD786-9073-44CC-AEE3-D2D069C080E6}" presName="textRect" presStyleLbl="revTx" presStyleIdx="2" presStyleCnt="6" custScaleX="134550" custLinFactNeighborX="23809">
        <dgm:presLayoutVars>
          <dgm:bulletEnabled val="1"/>
        </dgm:presLayoutVars>
      </dgm:prSet>
      <dgm:spPr/>
      <dgm:t>
        <a:bodyPr/>
        <a:lstStyle/>
        <a:p>
          <a:endParaRPr lang="en-US"/>
        </a:p>
      </dgm:t>
    </dgm:pt>
    <dgm:pt modelId="{FB37F261-6879-4470-9894-63EE9C1DACD6}" type="pres">
      <dgm:prSet presAssocID="{8479D1C2-B5E3-4362-B5ED-12048C7D877E}" presName="sibTrans" presStyleLbl="sibTrans2D1" presStyleIdx="0" presStyleCnt="0"/>
      <dgm:spPr/>
      <dgm:t>
        <a:bodyPr/>
        <a:lstStyle/>
        <a:p>
          <a:endParaRPr lang="en-US"/>
        </a:p>
      </dgm:t>
    </dgm:pt>
    <dgm:pt modelId="{5804BA6C-5336-482F-A285-0D3F114F6F91}" type="pres">
      <dgm:prSet presAssocID="{015AE622-C8E1-4470-AA84-A610BEA568C2}" presName="compNode" presStyleCnt="0"/>
      <dgm:spPr/>
    </dgm:pt>
    <dgm:pt modelId="{0AD7C5EE-9F3F-4E1C-8912-C69D7FD3F88E}" type="pres">
      <dgm:prSet presAssocID="{015AE622-C8E1-4470-AA84-A610BEA568C2}" presName="pictRect" presStyleLbl="node1" presStyleIdx="3" presStyleCnt="6" custLinFactNeighborX="-21695" custLinFactNeighborY="-11520"/>
      <dgm:spPr>
        <a:blipFill dpi="0" rotWithShape="1">
          <a:blip xmlns:r="http://schemas.openxmlformats.org/officeDocument/2006/relationships" r:embed="rId5">
            <a:extLst/>
          </a:blip>
          <a:srcRect/>
          <a:stretch>
            <a:fillRect l="-5519" r="-5519"/>
          </a:stretch>
        </a:blipFill>
      </dgm:spPr>
      <dgm:t>
        <a:bodyPr/>
        <a:lstStyle/>
        <a:p>
          <a:endParaRPr lang="en-US"/>
        </a:p>
      </dgm:t>
    </dgm:pt>
    <dgm:pt modelId="{C77A7AAC-FABA-4BED-99A4-84302596874F}" type="pres">
      <dgm:prSet presAssocID="{015AE622-C8E1-4470-AA84-A610BEA568C2}" presName="textRect" presStyleLbl="revTx" presStyleIdx="3" presStyleCnt="6" custLinFactNeighborX="-21695" custLinFactNeighborY="-17538">
        <dgm:presLayoutVars>
          <dgm:bulletEnabled val="1"/>
        </dgm:presLayoutVars>
      </dgm:prSet>
      <dgm:spPr/>
      <dgm:t>
        <a:bodyPr/>
        <a:lstStyle/>
        <a:p>
          <a:endParaRPr lang="en-US"/>
        </a:p>
      </dgm:t>
    </dgm:pt>
    <dgm:pt modelId="{3663636C-80B6-4AA4-8542-D3E6303D16DF}" type="pres">
      <dgm:prSet presAssocID="{EDA70711-6D8D-4A7A-9807-E40EC12F3909}" presName="sibTrans" presStyleLbl="sibTrans2D1" presStyleIdx="0" presStyleCnt="0"/>
      <dgm:spPr/>
      <dgm:t>
        <a:bodyPr/>
        <a:lstStyle/>
        <a:p>
          <a:endParaRPr lang="en-US"/>
        </a:p>
      </dgm:t>
    </dgm:pt>
    <dgm:pt modelId="{1DA0BE72-7FED-40B4-940A-EC11AAAFEA5C}" type="pres">
      <dgm:prSet presAssocID="{489E77AF-1CFC-40F8-B467-B8D92C302474}" presName="compNode" presStyleCnt="0"/>
      <dgm:spPr/>
    </dgm:pt>
    <dgm:pt modelId="{96E5E245-5C2E-4FCD-AC4F-5BE76F24B3E0}" type="pres">
      <dgm:prSet presAssocID="{489E77AF-1CFC-40F8-B467-B8D92C302474}" presName="pictRect" presStyleLbl="node1" presStyleIdx="4" presStyleCnt="6" custLinFactNeighborX="3175" custLinFactNeighborY="-11520"/>
      <dgm:spPr>
        <a:blipFill>
          <a:blip xmlns:r="http://schemas.openxmlformats.org/officeDocument/2006/relationships" r:embed="rId6">
            <a:extLst/>
          </a:blip>
          <a:srcRect/>
          <a:stretch>
            <a:fillRect t="-4000" b="-4000"/>
          </a:stretch>
        </a:blipFill>
      </dgm:spPr>
      <dgm:t>
        <a:bodyPr/>
        <a:lstStyle/>
        <a:p>
          <a:endParaRPr lang="en-US"/>
        </a:p>
      </dgm:t>
    </dgm:pt>
    <dgm:pt modelId="{AB6D0AAD-8576-4470-A25C-3701923D1793}" type="pres">
      <dgm:prSet presAssocID="{489E77AF-1CFC-40F8-B467-B8D92C302474}" presName="textRect" presStyleLbl="revTx" presStyleIdx="4" presStyleCnt="6" custScaleX="107058" custLinFactNeighborX="3175" custLinFactNeighborY="-16576">
        <dgm:presLayoutVars>
          <dgm:bulletEnabled val="1"/>
        </dgm:presLayoutVars>
      </dgm:prSet>
      <dgm:spPr/>
      <dgm:t>
        <a:bodyPr/>
        <a:lstStyle/>
        <a:p>
          <a:endParaRPr lang="en-US"/>
        </a:p>
      </dgm:t>
    </dgm:pt>
    <dgm:pt modelId="{4A20EB97-AE0D-4D8C-9778-22BC31929BB9}" type="pres">
      <dgm:prSet presAssocID="{9A964886-808F-4B72-9B65-9355E8D0C1C0}" presName="sibTrans" presStyleLbl="sibTrans2D1" presStyleIdx="0" presStyleCnt="0"/>
      <dgm:spPr/>
      <dgm:t>
        <a:bodyPr/>
        <a:lstStyle/>
        <a:p>
          <a:endParaRPr lang="en-US"/>
        </a:p>
      </dgm:t>
    </dgm:pt>
    <dgm:pt modelId="{4B7612D5-E2A1-441E-961C-EE4D19511CC9}" type="pres">
      <dgm:prSet presAssocID="{FB4B5559-CC78-44CB-8B16-CC3A799E65DD}" presName="compNode" presStyleCnt="0"/>
      <dgm:spPr/>
    </dgm:pt>
    <dgm:pt modelId="{ED5900C2-505A-4A95-B1E1-83A184F2ABC4}" type="pres">
      <dgm:prSet presAssocID="{FB4B5559-CC78-44CB-8B16-CC3A799E65DD}" presName="pictRect" presStyleLbl="node1" presStyleIdx="5" presStyleCnt="6" custScaleX="79439" custScaleY="84887" custLinFactNeighborX="14162" custLinFactNeighborY="-8435"/>
      <dgm:spPr>
        <a:blipFill>
          <a:blip xmlns:r="http://schemas.openxmlformats.org/officeDocument/2006/relationships" r:embed="rId7">
            <a:extLst/>
          </a:blip>
          <a:srcRect/>
          <a:stretch>
            <a:fillRect t="-35000" b="-35000"/>
          </a:stretch>
        </a:blipFill>
      </dgm:spPr>
      <dgm:t>
        <a:bodyPr/>
        <a:lstStyle/>
        <a:p>
          <a:endParaRPr lang="en-US"/>
        </a:p>
      </dgm:t>
    </dgm:pt>
    <dgm:pt modelId="{71397F91-ADF7-4201-9C7F-52747A4E49DB}" type="pres">
      <dgm:prSet presAssocID="{FB4B5559-CC78-44CB-8B16-CC3A799E65DD}" presName="textRect" presStyleLbl="revTx" presStyleIdx="5" presStyleCnt="6" custScaleX="107223" custLinFactNeighborX="13805" custLinFactNeighborY="-13685">
        <dgm:presLayoutVars>
          <dgm:bulletEnabled val="1"/>
        </dgm:presLayoutVars>
      </dgm:prSet>
      <dgm:spPr/>
      <dgm:t>
        <a:bodyPr/>
        <a:lstStyle/>
        <a:p>
          <a:endParaRPr lang="en-US"/>
        </a:p>
      </dgm:t>
    </dgm:pt>
  </dgm:ptLst>
  <dgm:cxnLst>
    <dgm:cxn modelId="{53E20473-CB0E-F74B-9C73-662D2B4C74D4}" type="presOf" srcId="{35509B87-5B2A-4321-81E3-2934E655AAA4}" destId="{928B97A8-C68E-4669-9DEF-D12BE2488541}" srcOrd="0" destOrd="0" presId="urn:microsoft.com/office/officeart/2005/8/layout/pList1#1"/>
    <dgm:cxn modelId="{2FD5C12B-33AF-4E29-A710-AA83F06531CD}" srcId="{771C3BEB-1674-4D53-8E74-5E475EF9389C}" destId="{435F4D0D-5FEE-4D1C-88F2-5ECD05AA024E}" srcOrd="1" destOrd="0" parTransId="{9D4023D9-10DA-46BB-B055-12F60A30FD87}" sibTransId="{0F2E900D-DEB5-4CC8-B103-309B91D26F47}"/>
    <dgm:cxn modelId="{F5BC644F-D087-AA45-90FB-9A3B902313F0}" type="presOf" srcId="{771C3BEB-1674-4D53-8E74-5E475EF9389C}" destId="{DE29D370-0BD0-40D3-B0AE-B1CA3FEB3DB5}" srcOrd="0" destOrd="0" presId="urn:microsoft.com/office/officeart/2005/8/layout/pList1#1"/>
    <dgm:cxn modelId="{A1873A09-BD89-6E41-9440-97292043C250}" type="presOf" srcId="{FB4B5559-CC78-44CB-8B16-CC3A799E65DD}" destId="{71397F91-ADF7-4201-9C7F-52747A4E49DB}" srcOrd="0" destOrd="0" presId="urn:microsoft.com/office/officeart/2005/8/layout/pList1#1"/>
    <dgm:cxn modelId="{22AD4B24-8EEF-F246-8F01-82194027735D}" type="presOf" srcId="{8479D1C2-B5E3-4362-B5ED-12048C7D877E}" destId="{FB37F261-6879-4470-9894-63EE9C1DACD6}" srcOrd="0" destOrd="0" presId="urn:microsoft.com/office/officeart/2005/8/layout/pList1#1"/>
    <dgm:cxn modelId="{F7295B97-4492-5545-8BB2-97271F692BC3}" type="presOf" srcId="{435F4D0D-5FEE-4D1C-88F2-5ECD05AA024E}" destId="{767F1608-9DE9-479D-ABE8-02D351B290A0}" srcOrd="0" destOrd="0" presId="urn:microsoft.com/office/officeart/2005/8/layout/pList1#1"/>
    <dgm:cxn modelId="{BDC088D5-80AB-4B6D-8325-5B70030F8E4F}" srcId="{771C3BEB-1674-4D53-8E74-5E475EF9389C}" destId="{489E77AF-1CFC-40F8-B467-B8D92C302474}" srcOrd="4" destOrd="0" parTransId="{08A36A85-15E2-4750-8454-5962A34DB351}" sibTransId="{9A964886-808F-4B72-9B65-9355E8D0C1C0}"/>
    <dgm:cxn modelId="{0996DF94-AA69-1E41-BD74-5EFEAE7F9AEA}" type="presOf" srcId="{0F2E900D-DEB5-4CC8-B103-309B91D26F47}" destId="{4DC84C58-A2B8-44B5-94FE-FEECE1242643}" srcOrd="0" destOrd="0" presId="urn:microsoft.com/office/officeart/2005/8/layout/pList1#1"/>
    <dgm:cxn modelId="{96AA803F-BE98-5F4D-93A8-E5ED37B5F0C0}" type="presOf" srcId="{9A964886-808F-4B72-9B65-9355E8D0C1C0}" destId="{4A20EB97-AE0D-4D8C-9778-22BC31929BB9}" srcOrd="0" destOrd="0" presId="urn:microsoft.com/office/officeart/2005/8/layout/pList1#1"/>
    <dgm:cxn modelId="{EEEB1800-B056-4B17-827E-60C8700350C0}" srcId="{771C3BEB-1674-4D53-8E74-5E475EF9389C}" destId="{FCAAD786-9073-44CC-AEE3-D2D069C080E6}" srcOrd="2" destOrd="0" parTransId="{3EDD7762-E330-4F34-AFC2-A6E18BC1D413}" sibTransId="{8479D1C2-B5E3-4362-B5ED-12048C7D877E}"/>
    <dgm:cxn modelId="{527C262A-BB26-C34E-9524-869178F8BFB7}" type="presOf" srcId="{A74EDAA3-6949-4EF7-AC43-635BC48665D1}" destId="{FF178E99-9355-45E5-B8B9-E7DA31281F94}" srcOrd="0" destOrd="0" presId="urn:microsoft.com/office/officeart/2005/8/layout/pList1#1"/>
    <dgm:cxn modelId="{DB42418B-E76C-2C42-8FA8-F8F727F125C9}" type="presOf" srcId="{FCAAD786-9073-44CC-AEE3-D2D069C080E6}" destId="{44635AA7-0210-4399-A193-013DE38783FC}" srcOrd="0" destOrd="0" presId="urn:microsoft.com/office/officeart/2005/8/layout/pList1#1"/>
    <dgm:cxn modelId="{476A2B2A-A4A6-42CF-85DA-7D534E77A9FD}" srcId="{771C3BEB-1674-4D53-8E74-5E475EF9389C}" destId="{FB4B5559-CC78-44CB-8B16-CC3A799E65DD}" srcOrd="5" destOrd="0" parTransId="{CF6D7213-AD38-4199-A015-4923B6212DE1}" sibTransId="{80297AB1-72D2-4A71-9D7A-A8EAB135C9E8}"/>
    <dgm:cxn modelId="{667B2D64-1613-174C-AC55-603A6C28DA9F}" type="presOf" srcId="{EDA70711-6D8D-4A7A-9807-E40EC12F3909}" destId="{3663636C-80B6-4AA4-8542-D3E6303D16DF}" srcOrd="0" destOrd="0" presId="urn:microsoft.com/office/officeart/2005/8/layout/pList1#1"/>
    <dgm:cxn modelId="{F273D427-C250-A440-9266-7C4B4ACA6FA1}" type="presOf" srcId="{489E77AF-1CFC-40F8-B467-B8D92C302474}" destId="{AB6D0AAD-8576-4470-A25C-3701923D1793}" srcOrd="0" destOrd="0" presId="urn:microsoft.com/office/officeart/2005/8/layout/pList1#1"/>
    <dgm:cxn modelId="{FB324808-9902-A94C-949B-0D9FBCBA9BE2}" type="presOf" srcId="{015AE622-C8E1-4470-AA84-A610BEA568C2}" destId="{C77A7AAC-FABA-4BED-99A4-84302596874F}" srcOrd="0" destOrd="0" presId="urn:microsoft.com/office/officeart/2005/8/layout/pList1#1"/>
    <dgm:cxn modelId="{407639EB-54D9-43AB-82A7-4D34EBACB2A2}" srcId="{771C3BEB-1674-4D53-8E74-5E475EF9389C}" destId="{A74EDAA3-6949-4EF7-AC43-635BC48665D1}" srcOrd="0" destOrd="0" parTransId="{EF9F439C-2C07-45D3-8D7A-B9195FA15AEA}" sibTransId="{35509B87-5B2A-4321-81E3-2934E655AAA4}"/>
    <dgm:cxn modelId="{A105A7E1-030C-48AE-A9E6-680CD31A1164}" srcId="{771C3BEB-1674-4D53-8E74-5E475EF9389C}" destId="{015AE622-C8E1-4470-AA84-A610BEA568C2}" srcOrd="3" destOrd="0" parTransId="{53F80026-3C98-465C-AFDC-524794969523}" sibTransId="{EDA70711-6D8D-4A7A-9807-E40EC12F3909}"/>
    <dgm:cxn modelId="{727078BB-3024-0644-80F8-A5745868AB19}" type="presParOf" srcId="{DE29D370-0BD0-40D3-B0AE-B1CA3FEB3DB5}" destId="{BB848D72-4BFD-4632-BA43-06F232982786}" srcOrd="0" destOrd="0" presId="urn:microsoft.com/office/officeart/2005/8/layout/pList1#1"/>
    <dgm:cxn modelId="{F00F3D9C-F66E-A04D-87A9-231A05E1105B}" type="presParOf" srcId="{BB848D72-4BFD-4632-BA43-06F232982786}" destId="{0D3E847D-4CBC-4248-97B8-6F12B4438AFD}" srcOrd="0" destOrd="0" presId="urn:microsoft.com/office/officeart/2005/8/layout/pList1#1"/>
    <dgm:cxn modelId="{F5783164-53F0-FF4F-BC56-467B979E1365}" type="presParOf" srcId="{BB848D72-4BFD-4632-BA43-06F232982786}" destId="{FF178E99-9355-45E5-B8B9-E7DA31281F94}" srcOrd="1" destOrd="0" presId="urn:microsoft.com/office/officeart/2005/8/layout/pList1#1"/>
    <dgm:cxn modelId="{01118B72-6924-FC4E-A726-744EF627D301}" type="presParOf" srcId="{DE29D370-0BD0-40D3-B0AE-B1CA3FEB3DB5}" destId="{928B97A8-C68E-4669-9DEF-D12BE2488541}" srcOrd="1" destOrd="0" presId="urn:microsoft.com/office/officeart/2005/8/layout/pList1#1"/>
    <dgm:cxn modelId="{7120D489-90AC-D644-BF50-514F04D63214}" type="presParOf" srcId="{DE29D370-0BD0-40D3-B0AE-B1CA3FEB3DB5}" destId="{EC5E30BA-5825-45C1-B5C5-EA3D3915A051}" srcOrd="2" destOrd="0" presId="urn:microsoft.com/office/officeart/2005/8/layout/pList1#1"/>
    <dgm:cxn modelId="{C4B61D2C-8857-AA41-9776-9B2D6CFAFBC2}" type="presParOf" srcId="{EC5E30BA-5825-45C1-B5C5-EA3D3915A051}" destId="{C7E78044-F2AD-4AA3-8CF1-790FCEF2ADB4}" srcOrd="0" destOrd="0" presId="urn:microsoft.com/office/officeart/2005/8/layout/pList1#1"/>
    <dgm:cxn modelId="{A7614DFD-5014-3C40-A910-C99CD96D7681}" type="presParOf" srcId="{EC5E30BA-5825-45C1-B5C5-EA3D3915A051}" destId="{767F1608-9DE9-479D-ABE8-02D351B290A0}" srcOrd="1" destOrd="0" presId="urn:microsoft.com/office/officeart/2005/8/layout/pList1#1"/>
    <dgm:cxn modelId="{16C08F62-4005-3B47-8DE7-080B40E3C041}" type="presParOf" srcId="{DE29D370-0BD0-40D3-B0AE-B1CA3FEB3DB5}" destId="{4DC84C58-A2B8-44B5-94FE-FEECE1242643}" srcOrd="3" destOrd="0" presId="urn:microsoft.com/office/officeart/2005/8/layout/pList1#1"/>
    <dgm:cxn modelId="{A187EC94-53CB-EF4B-95FE-C9B3BC44FB17}" type="presParOf" srcId="{DE29D370-0BD0-40D3-B0AE-B1CA3FEB3DB5}" destId="{1ABB4AD3-CDBC-4156-AE07-6FD3FE6EFD91}" srcOrd="4" destOrd="0" presId="urn:microsoft.com/office/officeart/2005/8/layout/pList1#1"/>
    <dgm:cxn modelId="{0E239FC7-5381-8B47-9213-94D6AACE9D56}" type="presParOf" srcId="{1ABB4AD3-CDBC-4156-AE07-6FD3FE6EFD91}" destId="{22365BB7-8A86-4BBA-B4F5-B783C4A90688}" srcOrd="0" destOrd="0" presId="urn:microsoft.com/office/officeart/2005/8/layout/pList1#1"/>
    <dgm:cxn modelId="{875865D2-1E46-2240-85E7-FF7C12BEFF9A}" type="presParOf" srcId="{1ABB4AD3-CDBC-4156-AE07-6FD3FE6EFD91}" destId="{44635AA7-0210-4399-A193-013DE38783FC}" srcOrd="1" destOrd="0" presId="urn:microsoft.com/office/officeart/2005/8/layout/pList1#1"/>
    <dgm:cxn modelId="{C9E503D4-C777-B44F-B4EF-B8CCE31822A8}" type="presParOf" srcId="{DE29D370-0BD0-40D3-B0AE-B1CA3FEB3DB5}" destId="{FB37F261-6879-4470-9894-63EE9C1DACD6}" srcOrd="5" destOrd="0" presId="urn:microsoft.com/office/officeart/2005/8/layout/pList1#1"/>
    <dgm:cxn modelId="{2805710D-B5C6-774B-A075-50FDD0431B88}" type="presParOf" srcId="{DE29D370-0BD0-40D3-B0AE-B1CA3FEB3DB5}" destId="{5804BA6C-5336-482F-A285-0D3F114F6F91}" srcOrd="6" destOrd="0" presId="urn:microsoft.com/office/officeart/2005/8/layout/pList1#1"/>
    <dgm:cxn modelId="{4DB725B1-1669-5D46-8FD5-8C8A95C42D8C}" type="presParOf" srcId="{5804BA6C-5336-482F-A285-0D3F114F6F91}" destId="{0AD7C5EE-9F3F-4E1C-8912-C69D7FD3F88E}" srcOrd="0" destOrd="0" presId="urn:microsoft.com/office/officeart/2005/8/layout/pList1#1"/>
    <dgm:cxn modelId="{016A2482-21E1-7B47-8223-10729079FA50}" type="presParOf" srcId="{5804BA6C-5336-482F-A285-0D3F114F6F91}" destId="{C77A7AAC-FABA-4BED-99A4-84302596874F}" srcOrd="1" destOrd="0" presId="urn:microsoft.com/office/officeart/2005/8/layout/pList1#1"/>
    <dgm:cxn modelId="{2A63AB3C-48F2-224D-99BE-D82750DD1289}" type="presParOf" srcId="{DE29D370-0BD0-40D3-B0AE-B1CA3FEB3DB5}" destId="{3663636C-80B6-4AA4-8542-D3E6303D16DF}" srcOrd="7" destOrd="0" presId="urn:microsoft.com/office/officeart/2005/8/layout/pList1#1"/>
    <dgm:cxn modelId="{8A60B6F3-416F-5B47-83B4-D5CA319E7571}" type="presParOf" srcId="{DE29D370-0BD0-40D3-B0AE-B1CA3FEB3DB5}" destId="{1DA0BE72-7FED-40B4-940A-EC11AAAFEA5C}" srcOrd="8" destOrd="0" presId="urn:microsoft.com/office/officeart/2005/8/layout/pList1#1"/>
    <dgm:cxn modelId="{622BB447-E9D9-C740-8FF4-65255A57145E}" type="presParOf" srcId="{1DA0BE72-7FED-40B4-940A-EC11AAAFEA5C}" destId="{96E5E245-5C2E-4FCD-AC4F-5BE76F24B3E0}" srcOrd="0" destOrd="0" presId="urn:microsoft.com/office/officeart/2005/8/layout/pList1#1"/>
    <dgm:cxn modelId="{BDEB9025-3967-1841-AF57-7D185A6B931F}" type="presParOf" srcId="{1DA0BE72-7FED-40B4-940A-EC11AAAFEA5C}" destId="{AB6D0AAD-8576-4470-A25C-3701923D1793}" srcOrd="1" destOrd="0" presId="urn:microsoft.com/office/officeart/2005/8/layout/pList1#1"/>
    <dgm:cxn modelId="{0A0DCC6A-45D2-4C49-A62A-A6317C22F99A}" type="presParOf" srcId="{DE29D370-0BD0-40D3-B0AE-B1CA3FEB3DB5}" destId="{4A20EB97-AE0D-4D8C-9778-22BC31929BB9}" srcOrd="9" destOrd="0" presId="urn:microsoft.com/office/officeart/2005/8/layout/pList1#1"/>
    <dgm:cxn modelId="{5BAA2C97-99BF-6146-B96B-EA94CBF95AEA}" type="presParOf" srcId="{DE29D370-0BD0-40D3-B0AE-B1CA3FEB3DB5}" destId="{4B7612D5-E2A1-441E-961C-EE4D19511CC9}" srcOrd="10" destOrd="0" presId="urn:microsoft.com/office/officeart/2005/8/layout/pList1#1"/>
    <dgm:cxn modelId="{8F46987B-FEC8-0B40-80C9-FF978DE5075B}" type="presParOf" srcId="{4B7612D5-E2A1-441E-961C-EE4D19511CC9}" destId="{ED5900C2-505A-4A95-B1E1-83A184F2ABC4}" srcOrd="0" destOrd="0" presId="urn:microsoft.com/office/officeart/2005/8/layout/pList1#1"/>
    <dgm:cxn modelId="{AC4F6BB7-586E-DA47-9D8F-BE474210940D}" type="presParOf" srcId="{4B7612D5-E2A1-441E-961C-EE4D19511CC9}" destId="{71397F91-ADF7-4201-9C7F-52747A4E49DB}" srcOrd="1" destOrd="0" presId="urn:microsoft.com/office/officeart/2005/8/layout/p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847D-4CBC-4248-97B8-6F12B4438AFD}">
      <dsp:nvSpPr>
        <dsp:cNvPr id="0" name=""/>
        <dsp:cNvSpPr/>
      </dsp:nvSpPr>
      <dsp:spPr>
        <a:xfrm>
          <a:off x="0" y="14062"/>
          <a:ext cx="2314801" cy="1509647"/>
        </a:xfrm>
        <a:prstGeom prst="roundRect">
          <a:avLst/>
        </a:prstGeom>
        <mc:AlternateContent xmlns:mc="http://schemas.openxmlformats.org/markup-compatibility/2006">
          <mc:Choice xmlns:ma="http://schemas.microsoft.com/office/mac/drawingml/2008/main" xmlns="" Requires="ma">
            <a:blipFill rotWithShape="0">
              <a:blip xmlns:r="http://schemas.openxmlformats.org/officeDocument/2006/relationships" r:embed="rId1"/>
              <a:stretch>
                <a:fillRect/>
              </a:stretch>
            </a:blipFill>
          </mc:Choice>
          <mc:Fallback>
            <a:blipFill rotWithShape="0">
              <a:blip xmlns:r="http://schemas.openxmlformats.org/officeDocument/2006/relationships" r:embed="rId2"/>
              <a:stretch>
                <a:fillRect/>
              </a:stretch>
            </a:blipFill>
          </mc:Fallback>
        </mc:AlternateContent>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178E99-9355-45E5-B8B9-E7DA31281F94}">
      <dsp:nvSpPr>
        <dsp:cNvPr id="0" name=""/>
        <dsp:cNvSpPr/>
      </dsp:nvSpPr>
      <dsp:spPr>
        <a:xfrm>
          <a:off x="0" y="1548855"/>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s-AR" sz="1600" b="0" i="0" kern="1200" cap="all" noProof="0" dirty="0" smtClean="0">
              <a:latin typeface="ITC Franklin Gothic Std Dm Cd"/>
              <a:cs typeface="ITC Franklin Gothic Std Dm Cd"/>
            </a:rPr>
            <a:t>Líder de grupo</a:t>
          </a:r>
          <a:endParaRPr lang="es-AR" sz="1600" b="0" i="0" kern="1200" cap="all" noProof="0" dirty="0">
            <a:latin typeface="ITC Franklin Gothic Std Dm Cd"/>
            <a:cs typeface="ITC Franklin Gothic Std Dm Cd"/>
          </a:endParaRPr>
        </a:p>
        <a:p>
          <a:pPr lvl="0" algn="l" defTabSz="711200">
            <a:lnSpc>
              <a:spcPct val="100000"/>
            </a:lnSpc>
            <a:spcBef>
              <a:spcPct val="0"/>
            </a:spcBef>
            <a:spcAft>
              <a:spcPts val="0"/>
            </a:spcAft>
          </a:pPr>
          <a:r>
            <a:rPr lang="es-AR" sz="1100" b="0" i="0" kern="1200" noProof="0" dirty="0" smtClean="0">
              <a:latin typeface="ITC Franklin Gothic Std Bk Cd"/>
              <a:cs typeface="ITC Franklin Gothic Std Bk Cd"/>
            </a:rPr>
            <a:t>Representa al grupo en su totalidad</a:t>
          </a:r>
          <a:endParaRPr lang="en-US" sz="1100" b="0" i="0" kern="1200" dirty="0">
            <a:latin typeface="ITC Franklin Gothic Std Bk Cd"/>
            <a:cs typeface="ITC Franklin Gothic Std Bk Cd"/>
          </a:endParaRPr>
        </a:p>
      </dsp:txBody>
      <dsp:txXfrm>
        <a:off x="0" y="1548855"/>
        <a:ext cx="2264063" cy="839967"/>
      </dsp:txXfrm>
    </dsp:sp>
    <dsp:sp modelId="{C7E78044-F2AD-4AA3-8CF1-790FCEF2ADB4}">
      <dsp:nvSpPr>
        <dsp:cNvPr id="0" name=""/>
        <dsp:cNvSpPr/>
      </dsp:nvSpPr>
      <dsp:spPr>
        <a:xfrm>
          <a:off x="2917503" y="1489"/>
          <a:ext cx="2264063" cy="1559940"/>
        </a:xfrm>
        <a:prstGeom prst="roundRect">
          <a:avLst/>
        </a:prstGeom>
        <a:blipFill>
          <a:blip xmlns:r="http://schemas.openxmlformats.org/officeDocument/2006/relationships" r:embed="rId3">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F1608-9DE9-479D-ABE8-02D351B290A0}">
      <dsp:nvSpPr>
        <dsp:cNvPr id="0" name=""/>
        <dsp:cNvSpPr/>
      </dsp:nvSpPr>
      <dsp:spPr>
        <a:xfrm>
          <a:off x="2917503" y="1561429"/>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s-AR" sz="1600" b="0" i="0" kern="1200" cap="all" noProof="0" dirty="0" smtClean="0">
              <a:latin typeface="ITC Franklin Gothic Std Dm Cd"/>
              <a:cs typeface="ITC Franklin Gothic Std Dm Cd"/>
            </a:rPr>
            <a:t>Vocero</a:t>
          </a:r>
          <a:endParaRPr lang="es-AR" sz="1600" b="0" i="0" kern="1200" cap="all" noProof="0" dirty="0">
            <a:latin typeface="ITC Franklin Gothic Std Dm Cd"/>
            <a:cs typeface="ITC Franklin Gothic Std Dm Cd"/>
          </a:endParaRPr>
        </a:p>
        <a:p>
          <a:pPr lvl="0" algn="l" defTabSz="711200">
            <a:lnSpc>
              <a:spcPct val="100000"/>
            </a:lnSpc>
            <a:spcBef>
              <a:spcPct val="0"/>
            </a:spcBef>
            <a:spcAft>
              <a:spcPts val="0"/>
            </a:spcAft>
          </a:pPr>
          <a:r>
            <a:rPr lang="es-AR" sz="1100" b="0" i="0" kern="1200" noProof="0" dirty="0" smtClean="0">
              <a:latin typeface="ITC Franklin Gothic Std Bk Cd"/>
              <a:cs typeface="ITC Franklin Gothic Std Bk Cd"/>
            </a:rPr>
            <a:t>Se comunica con los medios, funcionarios electos y el personal</a:t>
          </a:r>
          <a:endParaRPr lang="en-US" sz="1100" b="0" i="0" kern="1200" dirty="0">
            <a:latin typeface="ITC Franklin Gothic Std Bk Cd"/>
            <a:cs typeface="ITC Franklin Gothic Std Bk Cd"/>
          </a:endParaRPr>
        </a:p>
      </dsp:txBody>
      <dsp:txXfrm>
        <a:off x="2917503" y="1561429"/>
        <a:ext cx="2264063" cy="839967"/>
      </dsp:txXfrm>
    </dsp:sp>
    <dsp:sp modelId="{22365BB7-8A86-4BBA-B4F5-B783C4A90688}">
      <dsp:nvSpPr>
        <dsp:cNvPr id="0" name=""/>
        <dsp:cNvSpPr/>
      </dsp:nvSpPr>
      <dsp:spPr>
        <a:xfrm>
          <a:off x="5999397" y="1489"/>
          <a:ext cx="2264063" cy="1559940"/>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35AA7-0210-4399-A193-013DE38783FC}">
      <dsp:nvSpPr>
        <dsp:cNvPr id="0" name=""/>
        <dsp:cNvSpPr/>
      </dsp:nvSpPr>
      <dsp:spPr>
        <a:xfrm>
          <a:off x="5640501" y="1561429"/>
          <a:ext cx="3046298"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ITC Franklin Gothic Std Dm Cd"/>
              <a:cs typeface="ITC Franklin Gothic Std Dm Cd"/>
            </a:rPr>
            <a:t>OrganizADOr</a:t>
          </a:r>
        </a:p>
        <a:p>
          <a:pPr lvl="0" algn="l" defTabSz="711200">
            <a:lnSpc>
              <a:spcPct val="100000"/>
            </a:lnSpc>
            <a:spcBef>
              <a:spcPct val="0"/>
            </a:spcBef>
            <a:spcAft>
              <a:spcPts val="0"/>
            </a:spcAft>
          </a:pPr>
          <a:r>
            <a:rPr lang="es-AR" sz="1100" kern="1200" dirty="0" smtClean="0"/>
            <a:t>Divulga información en diferentes círculos de la comunidad, y está dispuesto a movilizar a los vecinos para tratar problemas de la comunidad</a:t>
          </a:r>
          <a:endParaRPr lang="en-US" sz="1600" b="0" i="0" kern="1200" cap="all" dirty="0">
            <a:latin typeface="ITC Franklin Gothic Std Dm Cd"/>
            <a:cs typeface="ITC Franklin Gothic Std Dm Cd"/>
          </a:endParaRPr>
        </a:p>
      </dsp:txBody>
      <dsp:txXfrm>
        <a:off x="5640501" y="1561429"/>
        <a:ext cx="3046298" cy="839967"/>
      </dsp:txXfrm>
    </dsp:sp>
    <dsp:sp modelId="{0AD7C5EE-9F3F-4E1C-8912-C69D7FD3F88E}">
      <dsp:nvSpPr>
        <dsp:cNvPr id="0" name=""/>
        <dsp:cNvSpPr/>
      </dsp:nvSpPr>
      <dsp:spPr>
        <a:xfrm>
          <a:off x="67948" y="2448098"/>
          <a:ext cx="2264063" cy="1559940"/>
        </a:xfrm>
        <a:prstGeom prst="roundRect">
          <a:avLst/>
        </a:prstGeom>
        <a:blipFill dpi="0" rotWithShape="1">
          <a:blip xmlns:r="http://schemas.openxmlformats.org/officeDocument/2006/relationships" r:embed="rId5">
            <a:extLst/>
          </a:blip>
          <a:srcRect/>
          <a:stretch>
            <a:fillRect l="-5519" r="-551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7A7AAC-FABA-4BED-99A4-84302596874F}">
      <dsp:nvSpPr>
        <dsp:cNvPr id="0" name=""/>
        <dsp:cNvSpPr/>
      </dsp:nvSpPr>
      <dsp:spPr>
        <a:xfrm>
          <a:off x="67948" y="4040429"/>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s-AR" sz="1600" b="0" i="0" kern="1200" cap="all" noProof="0" dirty="0" smtClean="0">
              <a:latin typeface="ITC Franklin Gothic Std Dm Cd"/>
              <a:cs typeface="ITC Franklin Gothic Std Dm Cd"/>
            </a:rPr>
            <a:t>Documentador</a:t>
          </a:r>
          <a:endParaRPr lang="es-AR" sz="1600" b="0" i="0" kern="1200" cap="all" noProof="0" dirty="0">
            <a:latin typeface="ITC Franklin Gothic Std Dm Cd"/>
            <a:cs typeface="ITC Franklin Gothic Std Dm Cd"/>
          </a:endParaRPr>
        </a:p>
        <a:p>
          <a:pPr lvl="0" algn="l" defTabSz="711200">
            <a:lnSpc>
              <a:spcPct val="100000"/>
            </a:lnSpc>
            <a:spcBef>
              <a:spcPct val="0"/>
            </a:spcBef>
            <a:spcAft>
              <a:spcPts val="0"/>
            </a:spcAft>
          </a:pPr>
          <a:r>
            <a:rPr lang="es-AR" sz="1100" b="0" i="0" kern="1200" noProof="0" dirty="0" smtClean="0">
              <a:latin typeface="ITC Franklin Gothic Std Bk Cd"/>
              <a:cs typeface="ITC Franklin Gothic Std Bk Cd"/>
            </a:rPr>
            <a:t>Hace un seguimiento de los problemas de la comunidad mediante la toma de fotografías, observación e informe.</a:t>
          </a:r>
          <a:endParaRPr lang="en-US" sz="1100" b="0" i="0" kern="1200" noProof="0" dirty="0">
            <a:latin typeface="ITC Franklin Gothic Std Bk Cd"/>
            <a:cs typeface="ITC Franklin Gothic Std Bk Cd"/>
          </a:endParaRPr>
        </a:p>
      </dsp:txBody>
      <dsp:txXfrm>
        <a:off x="67948" y="4040429"/>
        <a:ext cx="2264063" cy="839967"/>
      </dsp:txXfrm>
    </dsp:sp>
    <dsp:sp modelId="{96E5E245-5C2E-4FCD-AC4F-5BE76F24B3E0}">
      <dsp:nvSpPr>
        <dsp:cNvPr id="0" name=""/>
        <dsp:cNvSpPr/>
      </dsp:nvSpPr>
      <dsp:spPr>
        <a:xfrm>
          <a:off x="3201485" y="2448098"/>
          <a:ext cx="2264063" cy="1559940"/>
        </a:xfrm>
        <a:prstGeom prst="roundRect">
          <a:avLst/>
        </a:prstGeom>
        <a:blipFill>
          <a:blip xmlns:r="http://schemas.openxmlformats.org/officeDocument/2006/relationships" r:embed="rId6">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6D0AAD-8576-4470-A25C-3701923D1793}">
      <dsp:nvSpPr>
        <dsp:cNvPr id="0" name=""/>
        <dsp:cNvSpPr/>
      </dsp:nvSpPr>
      <dsp:spPr>
        <a:xfrm>
          <a:off x="3121586" y="4048510"/>
          <a:ext cx="2423861"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s-AR" sz="1600" b="0" i="0" kern="1200" cap="all" noProof="0" dirty="0" smtClean="0">
              <a:latin typeface="ITC Franklin Gothic Std Dm Cd"/>
              <a:cs typeface="ITC Franklin Gothic Std Dm Cd"/>
            </a:rPr>
            <a:t>Recopilador de datos</a:t>
          </a:r>
          <a:endParaRPr lang="es-AR" sz="1600" b="0" i="0" kern="1200" cap="all" noProof="0" dirty="0">
            <a:latin typeface="ITC Franklin Gothic Std Dm Cd"/>
            <a:cs typeface="ITC Franklin Gothic Std Dm Cd"/>
          </a:endParaRPr>
        </a:p>
        <a:p>
          <a:pPr lvl="0" algn="l" defTabSz="711200">
            <a:lnSpc>
              <a:spcPct val="100000"/>
            </a:lnSpc>
            <a:spcBef>
              <a:spcPct val="0"/>
            </a:spcBef>
            <a:spcAft>
              <a:spcPts val="0"/>
            </a:spcAft>
          </a:pPr>
          <a:r>
            <a:rPr lang="en-US" sz="1100" b="0" i="0" kern="1200" noProof="0" dirty="0" smtClean="0">
              <a:latin typeface="ITC Franklin Gothic Std Bk Cd"/>
              <a:cs typeface="ITC Franklin Gothic Std Bk Cd"/>
            </a:rPr>
            <a:t>Encuentra </a:t>
          </a:r>
          <a:r>
            <a:rPr lang="es-AR" sz="1100" b="0" i="0" kern="1200" noProof="0" dirty="0" smtClean="0">
              <a:latin typeface="ITC Franklin Gothic Std Bk Cd"/>
              <a:cs typeface="ITC Franklin Gothic Std Bk Cd"/>
            </a:rPr>
            <a:t>fuentes de datos para confirmar los problemas de la comunidad</a:t>
          </a:r>
          <a:endParaRPr lang="en-US" sz="1100" b="0" i="0" kern="1200" noProof="0" dirty="0">
            <a:latin typeface="ITC Franklin Gothic Std Bk Cd"/>
            <a:cs typeface="ITC Franklin Gothic Std Bk Cd"/>
          </a:endParaRPr>
        </a:p>
      </dsp:txBody>
      <dsp:txXfrm>
        <a:off x="3121586" y="4048510"/>
        <a:ext cx="2423861" cy="839967"/>
      </dsp:txXfrm>
    </dsp:sp>
    <dsp:sp modelId="{ED5900C2-505A-4A95-B1E1-83A184F2ABC4}">
      <dsp:nvSpPr>
        <dsp:cNvPr id="0" name=""/>
        <dsp:cNvSpPr/>
      </dsp:nvSpPr>
      <dsp:spPr>
        <a:xfrm>
          <a:off x="6335226" y="2555160"/>
          <a:ext cx="1798549" cy="1324186"/>
        </a:xfrm>
        <a:prstGeom prst="roundRect">
          <a:avLst/>
        </a:prstGeom>
        <a:blipFill>
          <a:blip xmlns:r="http://schemas.openxmlformats.org/officeDocument/2006/relationships" r:embed="rId7">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97F91-ADF7-4201-9C7F-52747A4E49DB}">
      <dsp:nvSpPr>
        <dsp:cNvPr id="0" name=""/>
        <dsp:cNvSpPr/>
      </dsp:nvSpPr>
      <dsp:spPr>
        <a:xfrm>
          <a:off x="6012619" y="4013855"/>
          <a:ext cx="2427597"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s-AR" sz="1600" b="0" i="0" kern="1200" cap="all" dirty="0" smtClean="0">
              <a:latin typeface="ITC Franklin Gothic Std Dm Cd"/>
              <a:cs typeface="ITC Franklin Gothic Std Dm Cd"/>
            </a:rPr>
            <a:t>Fomentador del sentido de comunidad</a:t>
          </a:r>
          <a:endParaRPr lang="en-US" sz="1600" b="0" i="0" kern="1200" cap="all" dirty="0">
            <a:latin typeface="ITC Franklin Gothic Std Dm Cd"/>
            <a:cs typeface="ITC Franklin Gothic Std Dm Cd"/>
          </a:endParaRPr>
        </a:p>
        <a:p>
          <a:pPr lvl="0" algn="l" defTabSz="711200">
            <a:lnSpc>
              <a:spcPct val="100000"/>
            </a:lnSpc>
            <a:spcBef>
              <a:spcPct val="0"/>
            </a:spcBef>
            <a:spcAft>
              <a:spcPts val="0"/>
            </a:spcAft>
          </a:pPr>
          <a:r>
            <a:rPr lang="es-AR" sz="1100" b="0" i="0" kern="1200" noProof="0" dirty="0" smtClean="0">
              <a:latin typeface="ITC Franklin Gothic Std Bk Cd"/>
              <a:cs typeface="ITC Franklin Gothic Std Bk Cd"/>
            </a:rPr>
            <a:t>Respalda las actividades, eventos y tareas con relación a problemas de la comunidad</a:t>
          </a:r>
          <a:endParaRPr lang="en-US" sz="1100" b="0" i="0" kern="1200" noProof="0" dirty="0">
            <a:latin typeface="ITC Franklin Gothic Std Bk Cd"/>
            <a:cs typeface="ITC Franklin Gothic Std Bk Cd"/>
          </a:endParaRPr>
        </a:p>
      </dsp:txBody>
      <dsp:txXfrm>
        <a:off x="6012619" y="4013855"/>
        <a:ext cx="2427597" cy="839967"/>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7119BE-0716-C849-9F65-1ADB66E7AC40}" type="datetimeFigureOut">
              <a:rPr lang="en-US" smtClean="0"/>
              <a:pPr/>
              <a:t>7/6/2012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E9BC6-6C89-8840-A42F-73EABB53CC6A}" type="slidenum">
              <a:rPr lang="en-US" smtClean="0"/>
              <a:pPr/>
              <a:t>‹#›</a:t>
            </a:fld>
            <a:endParaRPr lang="en-US"/>
          </a:p>
        </p:txBody>
      </p:sp>
    </p:spTree>
    <p:extLst>
      <p:ext uri="{BB962C8B-B14F-4D97-AF65-F5344CB8AC3E}">
        <p14:creationId xmlns:p14="http://schemas.microsoft.com/office/powerpoint/2010/main" val="19933233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782064-3D7D-3646-AEB0-A17E09485217}" type="datetimeFigureOut">
              <a:rPr lang="en-US" smtClean="0"/>
              <a:pPr/>
              <a:t>7/6/2012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782064-3D7D-3646-AEB0-A17E09485217}" type="datetimeFigureOut">
              <a:rPr lang="en-US" smtClean="0"/>
              <a:pPr/>
              <a:t>7/6/2012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782064-3D7D-3646-AEB0-A17E09485217}" type="datetimeFigureOut">
              <a:rPr lang="en-US" smtClean="0"/>
              <a:pPr/>
              <a:t>7/6/2012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82064-3D7D-3646-AEB0-A17E09485217}" type="datetimeFigureOut">
              <a:rPr lang="en-US" smtClean="0"/>
              <a:pPr/>
              <a:t>7/6/2012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82064-3D7D-3646-AEB0-A17E09485217}" type="datetimeFigureOut">
              <a:rPr lang="en-US" smtClean="0"/>
              <a:pPr/>
              <a:t>7/6/2012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7/6/2012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7/6/2012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82064-3D7D-3646-AEB0-A17E09485217}" type="datetimeFigureOut">
              <a:rPr lang="en-US" smtClean="0"/>
              <a:pPr/>
              <a:t>7/6/2012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49889-B649-0E4E-B1FA-D10D0E68AB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pdf"/></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d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0.pdf"/></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pd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d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2.pd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df"/><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LA_Logo.jpg"/>
          <p:cNvPicPr>
            <a:picLocks noChangeAspect="1"/>
          </p:cNvPicPr>
          <p:nvPr/>
        </p:nvPicPr>
        <p:blipFill>
          <a:blip r:embed="rId3"/>
          <a:stretch>
            <a:fillRect/>
          </a:stretch>
        </p:blipFill>
        <p:spPr>
          <a:xfrm>
            <a:off x="1258410" y="787401"/>
            <a:ext cx="6627180" cy="2032004"/>
          </a:xfrm>
          <a:prstGeom prst="rect">
            <a:avLst/>
          </a:prstGeom>
        </p:spPr>
      </p:pic>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1</a:t>
            </a:fld>
            <a:endParaRPr lang="en-US" sz="1125" dirty="0">
              <a:solidFill>
                <a:schemeClr val="tx1"/>
              </a:solidFill>
              <a:latin typeface="Capitals"/>
              <a:cs typeface="Capitals"/>
            </a:endParaRPr>
          </a:p>
        </p:txBody>
      </p:sp>
      <p:sp>
        <p:nvSpPr>
          <p:cNvPr id="20" name="TextBox 19"/>
          <p:cNvSpPr txBox="1"/>
          <p:nvPr/>
        </p:nvSpPr>
        <p:spPr>
          <a:xfrm>
            <a:off x="4439867" y="3353763"/>
            <a:ext cx="4016798" cy="2346346"/>
          </a:xfrm>
          <a:prstGeom prst="rect">
            <a:avLst/>
          </a:prstGeom>
          <a:noFill/>
        </p:spPr>
        <p:txBody>
          <a:bodyPr wrap="none" rtlCol="0" anchor="ctr">
            <a:noAutofit/>
          </a:bodyPr>
          <a:lstStyle/>
          <a:p>
            <a:pPr algn="ctr"/>
            <a:r>
              <a:rPr lang="en-US" sz="2800" spc="600" dirty="0" smtClean="0">
                <a:latin typeface="Capitals"/>
                <a:cs typeface="Capitals"/>
              </a:rPr>
              <a:t>SESION NUEVE</a:t>
            </a:r>
          </a:p>
          <a:p>
            <a:pPr algn="ctr">
              <a:lnSpc>
                <a:spcPts val="2940"/>
              </a:lnSpc>
            </a:pPr>
            <a:r>
              <a:rPr lang="en-US" sz="3200" cap="all" spc="200" dirty="0" smtClean="0">
                <a:solidFill>
                  <a:schemeClr val="accent3"/>
                </a:solidFill>
                <a:latin typeface="Berthold City Bold"/>
                <a:cs typeface="Berthold City Bold"/>
              </a:rPr>
              <a:t>Proyecto para</a:t>
            </a:r>
          </a:p>
          <a:p>
            <a:pPr algn="ctr">
              <a:lnSpc>
                <a:spcPts val="2940"/>
              </a:lnSpc>
            </a:pPr>
            <a:r>
              <a:rPr lang="en-US" sz="3200" cap="all" spc="200" dirty="0" smtClean="0">
                <a:solidFill>
                  <a:schemeClr val="accent3"/>
                </a:solidFill>
                <a:latin typeface="Berthold City Bold"/>
                <a:cs typeface="Berthold City Bold"/>
              </a:rPr>
              <a:t>mejorar la</a:t>
            </a:r>
          </a:p>
          <a:p>
            <a:pPr algn="ctr">
              <a:lnSpc>
                <a:spcPts val="2940"/>
              </a:lnSpc>
            </a:pPr>
            <a:r>
              <a:rPr lang="en-US" sz="3200" cap="all" spc="200" dirty="0" smtClean="0">
                <a:solidFill>
                  <a:schemeClr val="accent3"/>
                </a:solidFill>
                <a:latin typeface="Berthold City Bold"/>
                <a:cs typeface="Berthold City Bold"/>
              </a:rPr>
              <a:t>comunidad</a:t>
            </a:r>
          </a:p>
          <a:p>
            <a:pPr algn="ctr">
              <a:lnSpc>
                <a:spcPts val="2940"/>
              </a:lnSpc>
            </a:pPr>
            <a:r>
              <a:rPr lang="en-US" sz="3200" cap="all" spc="200" dirty="0" smtClean="0">
                <a:solidFill>
                  <a:schemeClr val="accent3"/>
                </a:solidFill>
                <a:latin typeface="Berthold City Bold"/>
                <a:cs typeface="Berthold City Bold"/>
              </a:rPr>
              <a:t>Planificación e</a:t>
            </a:r>
          </a:p>
          <a:p>
            <a:pPr algn="ctr">
              <a:lnSpc>
                <a:spcPts val="2940"/>
              </a:lnSpc>
            </a:pPr>
            <a:r>
              <a:rPr lang="en-US" sz="3200" cap="all" spc="200" dirty="0" smtClean="0">
                <a:solidFill>
                  <a:schemeClr val="accent3"/>
                </a:solidFill>
                <a:latin typeface="Berthold City Bold"/>
                <a:cs typeface="Berthold City Bold"/>
              </a:rPr>
              <a:t>implementación</a:t>
            </a:r>
          </a:p>
        </p:txBody>
      </p:sp>
      <p:pic>
        <p:nvPicPr>
          <p:cNvPr id="16" name="Picture 15" descr="Cover.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87336" y="3014100"/>
            <a:ext cx="3617157" cy="302567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Paso 1: Buenas aceras</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10</a:t>
            </a:fld>
            <a:endParaRPr lang="en-US" sz="1125" dirty="0">
              <a:solidFill>
                <a:schemeClr val="tx1"/>
              </a:solidFill>
              <a:latin typeface="Capitals"/>
              <a:cs typeface="Capitals"/>
            </a:endParaRPr>
          </a:p>
        </p:txBody>
      </p:sp>
      <p:sp>
        <p:nvSpPr>
          <p:cNvPr id="32" name="TextBox 31"/>
          <p:cNvSpPr txBox="1"/>
          <p:nvPr/>
        </p:nvSpPr>
        <p:spPr>
          <a:xfrm>
            <a:off x="5445125" y="1031875"/>
            <a:ext cx="184666" cy="369332"/>
          </a:xfrm>
          <a:prstGeom prst="rect">
            <a:avLst/>
          </a:prstGeom>
          <a:noFill/>
        </p:spPr>
        <p:txBody>
          <a:bodyPr wrap="none" rtlCol="0">
            <a:spAutoFit/>
          </a:bodyPr>
          <a:lstStyle/>
          <a:p>
            <a:endParaRPr lang="en-US"/>
          </a:p>
        </p:txBody>
      </p:sp>
      <p:sp>
        <p:nvSpPr>
          <p:cNvPr id="33" name="TextBox 32"/>
          <p:cNvSpPr txBox="1"/>
          <p:nvPr/>
        </p:nvSpPr>
        <p:spPr>
          <a:xfrm>
            <a:off x="197697" y="702873"/>
            <a:ext cx="8748606" cy="575799"/>
          </a:xfrm>
          <a:prstGeom prst="rect">
            <a:avLst/>
          </a:prstGeom>
          <a:noFill/>
        </p:spPr>
        <p:txBody>
          <a:bodyPr wrap="square" rtlCol="0" anchor="t">
            <a:spAutoFit/>
          </a:bodyPr>
          <a:lstStyle/>
          <a:p>
            <a:pPr marL="457200" indent="-457200" algn="ctr">
              <a:lnSpc>
                <a:spcPts val="3920"/>
              </a:lnSpc>
            </a:pPr>
            <a:r>
              <a:rPr lang="en-US" sz="2600" smtClean="0">
                <a:solidFill>
                  <a:srgbClr val="205595"/>
                </a:solidFill>
                <a:latin typeface="Capitals"/>
                <a:cs typeface="Capitals"/>
              </a:rPr>
              <a:t>Diseño de buenas aceras: Zonas residenciales</a:t>
            </a:r>
          </a:p>
        </p:txBody>
      </p:sp>
      <p:pic>
        <p:nvPicPr>
          <p:cNvPr id="34" name="Picture 2" descr="10140017"/>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2651340" y="1522691"/>
            <a:ext cx="5814301" cy="4360726"/>
          </a:xfrm>
          <a:prstGeom prst="roundRect">
            <a:avLst>
              <a:gd name="adj" fmla="val 3307"/>
            </a:avLst>
          </a:prstGeom>
          <a:ln w="25400">
            <a:solidFill>
              <a:srgbClr val="205595"/>
            </a:solidFill>
          </a:ln>
          <a:effectLst/>
          <a:extLst>
            <a:ext uri="{909E8E84-426E-40DD-AFC4-6F175D3DCCD1}">
              <a14:hiddenFill xmlns:a14="http://schemas.microsoft.com/office/drawing/2010/main">
                <a:solidFill>
                  <a:srgbClr val="FFFFFF"/>
                </a:solidFill>
              </a14:hiddenFill>
            </a:ext>
          </a:extLst>
        </p:spPr>
      </p:pic>
      <p:sp>
        <p:nvSpPr>
          <p:cNvPr id="35" name="Rounded Rectangle 34"/>
          <p:cNvSpPr/>
          <p:nvPr/>
        </p:nvSpPr>
        <p:spPr>
          <a:xfrm>
            <a:off x="476320" y="1711136"/>
            <a:ext cx="2686235" cy="1112937"/>
          </a:xfrm>
          <a:prstGeom prst="roundRect">
            <a:avLst>
              <a:gd name="adj" fmla="val 5760"/>
            </a:avLst>
          </a:prstGeom>
          <a:gradFill>
            <a:gsLst>
              <a:gs pos="0">
                <a:srgbClr val="132B4A"/>
              </a:gs>
              <a:gs pos="100000">
                <a:srgbClr val="205595"/>
              </a:gs>
            </a:gsLst>
          </a:gradFill>
          <a:ln w="19050" cap="flat" cmpd="sng" algn="ctr">
            <a:solidFill>
              <a:srgbClr val="132B4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lvl="0"/>
            <a:r>
              <a:rPr lang="en-US" sz="1600" dirty="0" err="1" smtClean="0">
                <a:solidFill>
                  <a:schemeClr val="bg1"/>
                </a:solidFill>
                <a:latin typeface="ITC Franklin Gothic Std Dm Cd"/>
                <a:ea typeface="ＭＳ Ｐゴシック" pitchFamily="34" charset="-128"/>
                <a:cs typeface="ITC Franklin Gothic Std Dm Cd"/>
              </a:rPr>
              <a:t>Zona</a:t>
            </a:r>
            <a:r>
              <a:rPr lang="en-US" sz="1600" dirty="0" smtClean="0">
                <a:solidFill>
                  <a:schemeClr val="bg1"/>
                </a:solidFill>
                <a:latin typeface="ITC Franklin Gothic Std Dm Cd"/>
                <a:ea typeface="ＭＳ Ｐゴシック" pitchFamily="34" charset="-128"/>
                <a:cs typeface="ITC Franklin Gothic Std Dm Cd"/>
              </a:rPr>
              <a:t> de </a:t>
            </a:r>
            <a:r>
              <a:rPr lang="en-US" sz="1600" dirty="0" err="1" smtClean="0">
                <a:solidFill>
                  <a:schemeClr val="bg1"/>
                </a:solidFill>
                <a:latin typeface="ITC Franklin Gothic Std Dm Cd"/>
                <a:ea typeface="ＭＳ Ｐゴシック" pitchFamily="34" charset="-128"/>
                <a:cs typeface="ITC Franklin Gothic Std Dm Cd"/>
              </a:rPr>
              <a:t>peatones</a:t>
            </a:r>
            <a:r>
              <a:rPr lang="en-US" sz="1600" dirty="0" smtClean="0">
                <a:solidFill>
                  <a:schemeClr val="bg1"/>
                </a:solidFill>
                <a:latin typeface="ITC Franklin Gothic Std Dm Cd"/>
                <a:ea typeface="ＭＳ Ｐゴシック" pitchFamily="34" charset="-128"/>
                <a:cs typeface="ITC Franklin Gothic Std Dm Cd"/>
              </a:rPr>
              <a:t>:</a:t>
            </a:r>
            <a:endParaRPr lang="en-US" sz="1600" dirty="0" smtClean="0">
              <a:solidFill>
                <a:schemeClr val="bg1"/>
              </a:solidFill>
              <a:latin typeface="ITC Franklin Gothic Std Dm Cd"/>
              <a:ea typeface="ＭＳ Ｐゴシック" pitchFamily="34" charset="-128"/>
              <a:cs typeface="ITC Franklin Gothic Std Dm Cd"/>
            </a:endParaRPr>
          </a:p>
          <a:p>
            <a:pPr lvl="0"/>
            <a:r>
              <a:rPr lang="en-US" sz="1600" dirty="0" err="1" smtClean="0">
                <a:solidFill>
                  <a:schemeClr val="bg1"/>
                </a:solidFill>
                <a:latin typeface="ITC Franklin Gothic Std Bk Cd"/>
                <a:ea typeface="ＭＳ Ｐゴシック" pitchFamily="34" charset="-128"/>
                <a:cs typeface="ITC Franklin Gothic Std Bk Cd"/>
              </a:rPr>
              <a:t>las</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aceras</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están</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niveladas</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enteras</a:t>
            </a:r>
            <a:r>
              <a:rPr lang="en-US" sz="1600" dirty="0" smtClean="0">
                <a:solidFill>
                  <a:schemeClr val="bg1"/>
                </a:solidFill>
                <a:latin typeface="ITC Franklin Gothic Std Bk Cd"/>
                <a:ea typeface="ＭＳ Ｐゴシック" pitchFamily="34" charset="-128"/>
                <a:cs typeface="ITC Franklin Gothic Std Bk Cd"/>
              </a:rPr>
              <a:t> y </a:t>
            </a:r>
            <a:r>
              <a:rPr lang="en-US" sz="1600" dirty="0" err="1" smtClean="0">
                <a:solidFill>
                  <a:schemeClr val="bg1"/>
                </a:solidFill>
                <a:latin typeface="ITC Franklin Gothic Std Bk Cd"/>
                <a:ea typeface="ＭＳ Ｐゴシック" pitchFamily="34" charset="-128"/>
                <a:cs typeface="ITC Franklin Gothic Std Bk Cd"/>
              </a:rPr>
              <a:t>tienen</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como</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mínimo</a:t>
            </a:r>
            <a:r>
              <a:rPr lang="en-US" sz="1600" dirty="0" smtClean="0">
                <a:solidFill>
                  <a:schemeClr val="bg1"/>
                </a:solidFill>
                <a:latin typeface="ITC Franklin Gothic Std Bk Cd"/>
                <a:ea typeface="ＭＳ Ｐゴシック" pitchFamily="34" charset="-128"/>
                <a:cs typeface="ITC Franklin Gothic Std Bk Cd"/>
              </a:rPr>
              <a:t>, 5 pies (1.52 m) de </a:t>
            </a:r>
            <a:r>
              <a:rPr lang="en-US" sz="1600" dirty="0" err="1" smtClean="0">
                <a:solidFill>
                  <a:schemeClr val="bg1"/>
                </a:solidFill>
                <a:latin typeface="ITC Franklin Gothic Std Bk Cd"/>
                <a:ea typeface="ＭＳ Ｐゴシック" pitchFamily="34" charset="-128"/>
                <a:cs typeface="ITC Franklin Gothic Std Bk Cd"/>
              </a:rPr>
              <a:t>ancho</a:t>
            </a:r>
            <a:endParaRPr lang="en-US" sz="1600" dirty="0" smtClean="0">
              <a:solidFill>
                <a:schemeClr val="bg1"/>
              </a:solidFill>
              <a:latin typeface="ITC Franklin Gothic Std Bk Cd"/>
              <a:ea typeface="ＭＳ Ｐゴシック" pitchFamily="34" charset="-128"/>
              <a:cs typeface="ITC Franklin Gothic Std Bk Cd"/>
            </a:endParaRPr>
          </a:p>
        </p:txBody>
      </p:sp>
      <p:sp>
        <p:nvSpPr>
          <p:cNvPr id="36" name="Rounded Rectangle 35"/>
          <p:cNvSpPr/>
          <p:nvPr/>
        </p:nvSpPr>
        <p:spPr>
          <a:xfrm>
            <a:off x="484308" y="4283223"/>
            <a:ext cx="2686235" cy="613427"/>
          </a:xfrm>
          <a:prstGeom prst="roundRect">
            <a:avLst>
              <a:gd name="adj" fmla="val 5760"/>
            </a:avLst>
          </a:prstGeom>
          <a:gradFill flip="none" rotWithShape="1">
            <a:gsLst>
              <a:gs pos="0">
                <a:srgbClr val="3E2716"/>
              </a:gs>
              <a:gs pos="100000">
                <a:srgbClr val="A98054"/>
              </a:gs>
            </a:gsLst>
            <a:lin ang="16200000" scaled="0"/>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r>
              <a:rPr lang="en-US" sz="1600" smtClean="0">
                <a:latin typeface="ITC Franklin Gothic Std Dm Cd"/>
                <a:ea typeface="ＭＳ Ｐゴシック" pitchFamily="34" charset="-128"/>
                <a:cs typeface="ITC Franklin Gothic Std Dm Cd"/>
              </a:rPr>
              <a:t>Zona de amortiguación</a:t>
            </a:r>
          </a:p>
          <a:p>
            <a:r>
              <a:rPr lang="en-US" sz="1600" smtClean="0">
                <a:latin typeface="ITC Franklin Gothic Std Bk Cd"/>
                <a:ea typeface="ＭＳ Ｐゴシック" pitchFamily="34" charset="-128"/>
                <a:cs typeface="ITC Franklin Gothic Std Bk Cd"/>
              </a:rPr>
              <a:t>plantas, árboles, buzones, etc.</a:t>
            </a:r>
          </a:p>
        </p:txBody>
      </p:sp>
      <p:sp>
        <p:nvSpPr>
          <p:cNvPr id="37" name="Rounded Rectangle 36"/>
          <p:cNvSpPr/>
          <p:nvPr/>
        </p:nvSpPr>
        <p:spPr>
          <a:xfrm>
            <a:off x="484308" y="3013322"/>
            <a:ext cx="2686235" cy="1076187"/>
          </a:xfrm>
          <a:prstGeom prst="roundRect">
            <a:avLst>
              <a:gd name="adj" fmla="val 5760"/>
            </a:avLst>
          </a:prstGeom>
          <a:gradFill flip="none" rotWithShape="1">
            <a:gsLst>
              <a:gs pos="0">
                <a:srgbClr val="104C28"/>
              </a:gs>
              <a:gs pos="100000">
                <a:srgbClr val="147B33"/>
              </a:gs>
            </a:gsLst>
            <a:lin ang="16200000" scaled="0"/>
            <a:tileRect/>
          </a:gra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r>
              <a:rPr lang="en-US" sz="1600" smtClean="0">
                <a:latin typeface="ITC Franklin Gothic Std Dm Cd"/>
                <a:ea typeface="ＭＳ Ｐゴシック" pitchFamily="34" charset="-128"/>
                <a:cs typeface="ITC Franklin Gothic Std Dm Cd"/>
              </a:rPr>
              <a:t>Zona del cordón</a:t>
            </a:r>
          </a:p>
          <a:p>
            <a:r>
              <a:rPr lang="en-US" sz="1600" smtClean="0">
                <a:latin typeface="ITC Franklin Gothic Std Bk Cd"/>
                <a:ea typeface="ＭＳ Ｐゴシック" pitchFamily="34" charset="-128"/>
                <a:cs typeface="ITC Franklin Gothic Std Bk Cd"/>
              </a:rPr>
              <a:t>protege la zona de amortiguación rampas ADA en los cruceros de calles</a:t>
            </a:r>
          </a:p>
        </p:txBody>
      </p:sp>
      <p:sp>
        <p:nvSpPr>
          <p:cNvPr id="39" name="Right Arrow 38"/>
          <p:cNvSpPr/>
          <p:nvPr/>
        </p:nvSpPr>
        <p:spPr>
          <a:xfrm rot="3062931">
            <a:off x="2682871" y="3260961"/>
            <a:ext cx="3320523" cy="343449"/>
          </a:xfrm>
          <a:prstGeom prst="rightArrow">
            <a:avLst>
              <a:gd name="adj1" fmla="val 22904"/>
              <a:gd name="adj2" fmla="val 64818"/>
            </a:avLst>
          </a:prstGeom>
          <a:gradFill flip="none" rotWithShape="1">
            <a:gsLst>
              <a:gs pos="100000">
                <a:schemeClr val="bg1"/>
              </a:gs>
              <a:gs pos="0">
                <a:srgbClr val="205595"/>
              </a:gs>
            </a:gsLst>
            <a:lin ang="0" scaled="1"/>
            <a:tileRect/>
          </a:gradFill>
          <a:ln w="19050" cap="flat" cmpd="sng" algn="ctr">
            <a:solidFill>
              <a:srgbClr val="20559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40" name="Right Arrow 39"/>
          <p:cNvSpPr/>
          <p:nvPr/>
        </p:nvSpPr>
        <p:spPr>
          <a:xfrm rot="3062931">
            <a:off x="2956971" y="3834995"/>
            <a:ext cx="1844256" cy="343449"/>
          </a:xfrm>
          <a:prstGeom prst="rightArrow">
            <a:avLst>
              <a:gd name="adj1" fmla="val 22904"/>
              <a:gd name="adj2" fmla="val 64818"/>
            </a:avLst>
          </a:prstGeom>
          <a:gradFill flip="none" rotWithShape="1">
            <a:gsLst>
              <a:gs pos="100000">
                <a:schemeClr val="bg1"/>
              </a:gs>
              <a:gs pos="0">
                <a:srgbClr val="147B33"/>
              </a:gs>
            </a:gsLst>
            <a:lin ang="0" scaled="1"/>
            <a:tileRect/>
          </a:gradFill>
          <a:ln w="19050" cap="flat" cmpd="sng" algn="ctr">
            <a:solidFill>
              <a:srgbClr val="147B3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41" name="Right Arrow 40"/>
          <p:cNvSpPr/>
          <p:nvPr/>
        </p:nvSpPr>
        <p:spPr>
          <a:xfrm rot="3062931">
            <a:off x="3234660" y="4416542"/>
            <a:ext cx="348664" cy="343449"/>
          </a:xfrm>
          <a:prstGeom prst="rightArrow">
            <a:avLst>
              <a:gd name="adj1" fmla="val 22904"/>
              <a:gd name="adj2" fmla="val 64818"/>
            </a:avLst>
          </a:prstGeom>
          <a:gradFill flip="none" rotWithShape="1">
            <a:gsLst>
              <a:gs pos="80000">
                <a:schemeClr val="bg1"/>
              </a:gs>
              <a:gs pos="0">
                <a:srgbClr val="3E2716"/>
              </a:gs>
            </a:gsLst>
            <a:lin ang="0" scaled="1"/>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16" name="Rounded Rectangle 15"/>
          <p:cNvSpPr/>
          <p:nvPr/>
        </p:nvSpPr>
        <p:spPr>
          <a:xfrm>
            <a:off x="6689893" y="3688880"/>
            <a:ext cx="1634049" cy="778490"/>
          </a:xfrm>
          <a:prstGeom prst="roundRect">
            <a:avLst>
              <a:gd name="adj" fmla="val 5760"/>
            </a:avLst>
          </a:prstGeom>
          <a:gradFill flip="none" rotWithShape="1">
            <a:gsLst>
              <a:gs pos="0">
                <a:srgbClr val="18153A"/>
              </a:gs>
              <a:gs pos="100000">
                <a:srgbClr val="441A66"/>
              </a:gs>
            </a:gsLst>
            <a:lin ang="16200000" scaled="0"/>
            <a:tileRect/>
          </a:gra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10000"/>
          </a:bodyPr>
          <a:lstStyle/>
          <a:p>
            <a:r>
              <a:rPr lang="en-US" sz="1600" smtClean="0">
                <a:latin typeface="ITC Franklin Gothic Std Dm Cd"/>
                <a:ea typeface="ＭＳ Ｐゴシック" pitchFamily="34" charset="-128"/>
                <a:cs typeface="ITC Franklin Gothic Std Dm Cd"/>
              </a:rPr>
              <a:t>Zona de fachadas</a:t>
            </a:r>
          </a:p>
          <a:p>
            <a:r>
              <a:rPr lang="en-US" sz="1600" smtClean="0">
                <a:latin typeface="ITC Franklin Gothic Std Bk Cd"/>
                <a:ea typeface="ＭＳ Ｐゴシック" pitchFamily="34" charset="-128"/>
                <a:cs typeface="ITC Franklin Gothic Std Bk Cd"/>
              </a:rPr>
              <a:t>entre la acera y las construcciones</a:t>
            </a:r>
            <a:endParaRPr lang="en-US" sz="1600" dirty="0" smtClean="0">
              <a:latin typeface="ITC Franklin Gothic Std Bk Cd"/>
              <a:ea typeface="ＭＳ Ｐゴシック" pitchFamily="34" charset="-128"/>
              <a:cs typeface="ITC Franklin Gothic Std Bk C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Paso 1: Buenas aceras</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11</a:t>
            </a:fld>
            <a:endParaRPr lang="en-US" sz="1125" dirty="0">
              <a:solidFill>
                <a:schemeClr val="tx1"/>
              </a:solidFill>
              <a:latin typeface="Capitals"/>
              <a:cs typeface="Capitals"/>
            </a:endParaRPr>
          </a:p>
        </p:txBody>
      </p:sp>
      <p:pic>
        <p:nvPicPr>
          <p:cNvPr id="35" name="Picture 2053" descr="PortlandShopsPopOut"/>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2650057" y="1521729"/>
            <a:ext cx="5815584" cy="4361688"/>
          </a:xfrm>
          <a:prstGeom prst="roundRect">
            <a:avLst>
              <a:gd name="adj" fmla="val 3307"/>
            </a:avLst>
          </a:prstGeom>
          <a:ln w="25400">
            <a:solidFill>
              <a:srgbClr val="147B33"/>
            </a:solidFill>
          </a:ln>
          <a:effectLst/>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97697" y="702873"/>
            <a:ext cx="8748606" cy="580928"/>
          </a:xfrm>
          <a:prstGeom prst="rect">
            <a:avLst/>
          </a:prstGeom>
          <a:noFill/>
        </p:spPr>
        <p:txBody>
          <a:bodyPr wrap="square" rtlCol="0" anchor="t">
            <a:spAutoFit/>
          </a:bodyPr>
          <a:lstStyle/>
          <a:p>
            <a:pPr marL="457200" indent="-457200" algn="ctr">
              <a:lnSpc>
                <a:spcPts val="3920"/>
              </a:lnSpc>
            </a:pPr>
            <a:r>
              <a:rPr lang="en-US" sz="2700" dirty="0" smtClean="0">
                <a:solidFill>
                  <a:srgbClr val="147B33"/>
                </a:solidFill>
                <a:latin typeface="Capitals"/>
                <a:cs typeface="Capitals"/>
              </a:rPr>
              <a:t>Buen diseño de aceras:  Zonas comerciales</a:t>
            </a:r>
          </a:p>
        </p:txBody>
      </p:sp>
      <p:sp>
        <p:nvSpPr>
          <p:cNvPr id="37" name="Rounded Rectangle 36"/>
          <p:cNvSpPr/>
          <p:nvPr/>
        </p:nvSpPr>
        <p:spPr>
          <a:xfrm>
            <a:off x="678359" y="1708373"/>
            <a:ext cx="2484196" cy="1174610"/>
          </a:xfrm>
          <a:prstGeom prst="roundRect">
            <a:avLst>
              <a:gd name="adj" fmla="val 5760"/>
            </a:avLst>
          </a:prstGeom>
          <a:gradFill>
            <a:gsLst>
              <a:gs pos="0">
                <a:srgbClr val="132B4A"/>
              </a:gs>
              <a:gs pos="100000">
                <a:srgbClr val="205595"/>
              </a:gs>
            </a:gsLst>
          </a:gradFill>
          <a:ln w="19050" cap="flat" cmpd="sng" algn="ctr">
            <a:solidFill>
              <a:srgbClr val="132B4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lvl="0"/>
            <a:r>
              <a:rPr lang="en-US" sz="1600" dirty="0" err="1" smtClean="0">
                <a:solidFill>
                  <a:schemeClr val="bg1"/>
                </a:solidFill>
                <a:latin typeface="ITC Franklin Gothic Std Dm Cd"/>
                <a:ea typeface="ＭＳ Ｐゴシック" pitchFamily="34" charset="-128"/>
                <a:cs typeface="ITC Franklin Gothic Std Dm Cd"/>
              </a:rPr>
              <a:t>Zona</a:t>
            </a:r>
            <a:r>
              <a:rPr lang="en-US" sz="1600" dirty="0" smtClean="0">
                <a:solidFill>
                  <a:schemeClr val="bg1"/>
                </a:solidFill>
                <a:latin typeface="ITC Franklin Gothic Std Dm Cd"/>
                <a:ea typeface="ＭＳ Ｐゴシック" pitchFamily="34" charset="-128"/>
                <a:cs typeface="ITC Franklin Gothic Std Dm Cd"/>
              </a:rPr>
              <a:t> de </a:t>
            </a:r>
            <a:r>
              <a:rPr lang="en-US" sz="1600" dirty="0" err="1" smtClean="0">
                <a:solidFill>
                  <a:schemeClr val="bg1"/>
                </a:solidFill>
                <a:latin typeface="ITC Franklin Gothic Std Dm Cd"/>
                <a:ea typeface="ＭＳ Ｐゴシック" pitchFamily="34" charset="-128"/>
                <a:cs typeface="ITC Franklin Gothic Std Dm Cd"/>
              </a:rPr>
              <a:t>peatones</a:t>
            </a:r>
            <a:r>
              <a:rPr lang="en-US" sz="1600" dirty="0" smtClean="0">
                <a:solidFill>
                  <a:schemeClr val="bg1"/>
                </a:solidFill>
                <a:latin typeface="ITC Franklin Gothic Std Dm Cd"/>
                <a:ea typeface="ＭＳ Ｐゴシック" pitchFamily="34" charset="-128"/>
                <a:cs typeface="ITC Franklin Gothic Std Dm Cd"/>
              </a:rPr>
              <a:t>: </a:t>
            </a:r>
            <a:r>
              <a:rPr lang="en-US" sz="1600" dirty="0" err="1" smtClean="0">
                <a:solidFill>
                  <a:schemeClr val="bg1"/>
                </a:solidFill>
                <a:latin typeface="ITC Franklin Gothic Std Dm Cd"/>
                <a:ea typeface="ＭＳ Ｐゴシック" pitchFamily="34" charset="-128"/>
                <a:cs typeface="ITC Franklin Gothic Std Dm Cd"/>
              </a:rPr>
              <a:t>las</a:t>
            </a:r>
            <a:r>
              <a:rPr lang="en-US" sz="1600" dirty="0" smtClean="0">
                <a:solidFill>
                  <a:schemeClr val="bg1"/>
                </a:solidFill>
                <a:latin typeface="ITC Franklin Gothic Std Dm Cd"/>
                <a:ea typeface="ＭＳ Ｐゴシック" pitchFamily="34" charset="-128"/>
                <a:cs typeface="ITC Franklin Gothic Std Dm Cd"/>
              </a:rPr>
              <a:t> </a:t>
            </a:r>
            <a:r>
              <a:rPr lang="en-US" sz="1600" dirty="0" err="1" smtClean="0">
                <a:solidFill>
                  <a:schemeClr val="bg1"/>
                </a:solidFill>
                <a:latin typeface="ITC Franklin Gothic Std Dm Cd"/>
                <a:ea typeface="ＭＳ Ｐゴシック" pitchFamily="34" charset="-128"/>
                <a:cs typeface="ITC Franklin Gothic Std Dm Cd"/>
              </a:rPr>
              <a:t>aceras</a:t>
            </a:r>
            <a:endParaRPr lang="en-US" sz="1600" dirty="0" smtClean="0">
              <a:solidFill>
                <a:schemeClr val="bg1"/>
              </a:solidFill>
              <a:latin typeface="ITC Franklin Gothic Std Dm Cd"/>
              <a:ea typeface="ＭＳ Ｐゴシック" pitchFamily="34" charset="-128"/>
              <a:cs typeface="ITC Franklin Gothic Std Dm Cd"/>
            </a:endParaRPr>
          </a:p>
          <a:p>
            <a:pPr lvl="0"/>
            <a:r>
              <a:rPr lang="en-US" sz="1600" dirty="0" err="1" smtClean="0">
                <a:solidFill>
                  <a:schemeClr val="bg1"/>
                </a:solidFill>
                <a:latin typeface="ITC Franklin Gothic Std Bk Cd"/>
                <a:ea typeface="ＭＳ Ｐゴシック" pitchFamily="34" charset="-128"/>
                <a:cs typeface="ITC Franklin Gothic Std Bk Cd"/>
              </a:rPr>
              <a:t>las</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aceras</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están</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niveladas</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enteras</a:t>
            </a:r>
            <a:r>
              <a:rPr lang="en-US" sz="1600" dirty="0" smtClean="0">
                <a:solidFill>
                  <a:schemeClr val="bg1"/>
                </a:solidFill>
                <a:latin typeface="ITC Franklin Gothic Std Bk Cd"/>
                <a:ea typeface="ＭＳ Ｐゴシック" pitchFamily="34" charset="-128"/>
                <a:cs typeface="ITC Franklin Gothic Std Bk Cd"/>
              </a:rPr>
              <a:t> y </a:t>
            </a:r>
            <a:r>
              <a:rPr lang="en-US" sz="1600" dirty="0" err="1" smtClean="0">
                <a:solidFill>
                  <a:schemeClr val="bg1"/>
                </a:solidFill>
                <a:latin typeface="ITC Franklin Gothic Std Bk Cd"/>
                <a:ea typeface="ＭＳ Ｐゴシック" pitchFamily="34" charset="-128"/>
                <a:cs typeface="ITC Franklin Gothic Std Bk Cd"/>
              </a:rPr>
              <a:t>tienen</a:t>
            </a:r>
            <a:r>
              <a:rPr lang="en-US" sz="1600" dirty="0" smtClean="0">
                <a:solidFill>
                  <a:schemeClr val="bg1"/>
                </a:solidFill>
                <a:latin typeface="ITC Franklin Gothic Std Bk Cd"/>
                <a:ea typeface="ＭＳ Ｐゴシック" pitchFamily="34" charset="-128"/>
                <a:cs typeface="ITC Franklin Gothic Std Bk Cd"/>
              </a:rPr>
              <a:t> al </a:t>
            </a:r>
            <a:r>
              <a:rPr lang="en-US" sz="1600" dirty="0" err="1" smtClean="0">
                <a:solidFill>
                  <a:schemeClr val="bg1"/>
                </a:solidFill>
                <a:latin typeface="ITC Franklin Gothic Std Bk Cd"/>
                <a:ea typeface="ＭＳ Ｐゴシック" pitchFamily="34" charset="-128"/>
                <a:cs typeface="ITC Franklin Gothic Std Bk Cd"/>
              </a:rPr>
              <a:t>menos</a:t>
            </a:r>
            <a:r>
              <a:rPr lang="en-US" sz="1600" dirty="0" smtClean="0">
                <a:solidFill>
                  <a:schemeClr val="bg1"/>
                </a:solidFill>
                <a:latin typeface="ITC Franklin Gothic Std Bk Cd"/>
                <a:ea typeface="ＭＳ Ｐゴシック" pitchFamily="34" charset="-128"/>
                <a:cs typeface="ITC Franklin Gothic Std Bk Cd"/>
              </a:rPr>
              <a:t> 8 pies (2.44 m cm) de </a:t>
            </a:r>
            <a:r>
              <a:rPr lang="en-US" sz="1600" dirty="0" err="1" smtClean="0">
                <a:solidFill>
                  <a:schemeClr val="bg1"/>
                </a:solidFill>
                <a:latin typeface="ITC Franklin Gothic Std Bk Cd"/>
                <a:ea typeface="ＭＳ Ｐゴシック" pitchFamily="34" charset="-128"/>
                <a:cs typeface="ITC Franklin Gothic Std Bk Cd"/>
              </a:rPr>
              <a:t>ancho</a:t>
            </a:r>
            <a:endParaRPr lang="en-US" sz="1600" dirty="0" smtClean="0">
              <a:solidFill>
                <a:schemeClr val="bg1"/>
              </a:solidFill>
              <a:latin typeface="ITC Franklin Gothic Std Bk Cd"/>
              <a:ea typeface="ＭＳ Ｐゴシック" pitchFamily="34" charset="-128"/>
              <a:cs typeface="ITC Franklin Gothic Std Bk Cd"/>
            </a:endParaRPr>
          </a:p>
        </p:txBody>
      </p:sp>
      <p:sp>
        <p:nvSpPr>
          <p:cNvPr id="38" name="Rounded Rectangle 37"/>
          <p:cNvSpPr/>
          <p:nvPr/>
        </p:nvSpPr>
        <p:spPr>
          <a:xfrm>
            <a:off x="686347" y="4145140"/>
            <a:ext cx="2484196" cy="838655"/>
          </a:xfrm>
          <a:prstGeom prst="roundRect">
            <a:avLst>
              <a:gd name="adj" fmla="val 5760"/>
            </a:avLst>
          </a:prstGeom>
          <a:gradFill flip="none" rotWithShape="1">
            <a:gsLst>
              <a:gs pos="0">
                <a:srgbClr val="3E2716"/>
              </a:gs>
              <a:gs pos="100000">
                <a:srgbClr val="A98054"/>
              </a:gs>
            </a:gsLst>
            <a:lin ang="16200000" scaled="0"/>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r>
              <a:rPr lang="en-US" sz="1600" smtClean="0">
                <a:latin typeface="ITC Franklin Gothic Std Dm Cd"/>
                <a:ea typeface="ＭＳ Ｐゴシック" pitchFamily="34" charset="-128"/>
                <a:cs typeface="ITC Franklin Gothic Std Dm Cd"/>
              </a:rPr>
              <a:t>Zona del cordón</a:t>
            </a:r>
          </a:p>
          <a:p>
            <a:r>
              <a:rPr lang="en-US" sz="1600" smtClean="0">
                <a:latin typeface="ITC Franklin Gothic Std Bk Cd"/>
                <a:ea typeface="ＭＳ Ｐゴシック" pitchFamily="34" charset="-128"/>
                <a:cs typeface="ITC Franklin Gothic Std Bk Cd"/>
              </a:rPr>
              <a:t>rampas según la ley ADA en los cruceros de calles</a:t>
            </a:r>
          </a:p>
        </p:txBody>
      </p:sp>
      <p:sp>
        <p:nvSpPr>
          <p:cNvPr id="39" name="Rounded Rectangle 38"/>
          <p:cNvSpPr/>
          <p:nvPr/>
        </p:nvSpPr>
        <p:spPr>
          <a:xfrm>
            <a:off x="686347" y="3063047"/>
            <a:ext cx="2484196" cy="838655"/>
          </a:xfrm>
          <a:prstGeom prst="roundRect">
            <a:avLst>
              <a:gd name="adj" fmla="val 5760"/>
            </a:avLst>
          </a:prstGeom>
          <a:gradFill flip="none" rotWithShape="1">
            <a:gsLst>
              <a:gs pos="0">
                <a:srgbClr val="104C28"/>
              </a:gs>
              <a:gs pos="100000">
                <a:srgbClr val="147B33"/>
              </a:gs>
            </a:gsLst>
            <a:lin ang="16200000" scaled="0"/>
            <a:tileRect/>
          </a:gradFill>
          <a:ln w="19050" cap="flat" cmpd="sng" algn="ctr">
            <a:solidFill>
              <a:srgbClr val="104C2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r>
              <a:rPr lang="en-US" sz="1600" smtClean="0">
                <a:latin typeface="ITC Franklin Gothic Std Dm Cd"/>
                <a:ea typeface="ＭＳ Ｐゴシック" pitchFamily="34" charset="-128"/>
                <a:cs typeface="ITC Franklin Gothic Std Dm Cd"/>
              </a:rPr>
              <a:t>Zona de amortiguación</a:t>
            </a:r>
          </a:p>
          <a:p>
            <a:r>
              <a:rPr lang="en-US" sz="1600" smtClean="0">
                <a:latin typeface="ITC Franklin Gothic Std Bk Cd"/>
                <a:ea typeface="ＭＳ Ｐゴシック" pitchFamily="34" charset="-128"/>
                <a:cs typeface="ITC Franklin Gothic Std Bk Cd"/>
              </a:rPr>
              <a:t>árboles, buzones, asientos exteriores, iluminación, etc.</a:t>
            </a:r>
            <a:endParaRPr lang="en-US" sz="1600" dirty="0" smtClean="0">
              <a:latin typeface="ITC Franklin Gothic Std Bk Cd"/>
              <a:ea typeface="ＭＳ Ｐゴシック" pitchFamily="34" charset="-128"/>
              <a:cs typeface="ITC Franklin Gothic Std Bk Cd"/>
            </a:endParaRPr>
          </a:p>
        </p:txBody>
      </p:sp>
      <p:sp>
        <p:nvSpPr>
          <p:cNvPr id="40" name="Rounded Rectangle 39"/>
          <p:cNvSpPr/>
          <p:nvPr/>
        </p:nvSpPr>
        <p:spPr>
          <a:xfrm>
            <a:off x="7127619" y="2615133"/>
            <a:ext cx="1230116" cy="535701"/>
          </a:xfrm>
          <a:prstGeom prst="roundRect">
            <a:avLst>
              <a:gd name="adj" fmla="val 5760"/>
            </a:avLst>
          </a:prstGeom>
          <a:gradFill flip="none" rotWithShape="1">
            <a:gsLst>
              <a:gs pos="0">
                <a:srgbClr val="18153A"/>
              </a:gs>
              <a:gs pos="100000">
                <a:srgbClr val="441A66"/>
              </a:gs>
            </a:gsLst>
            <a:lin ang="16200000" scaled="0"/>
            <a:tileRect/>
          </a:gra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b">
            <a:normAutofit fontScale="92500" lnSpcReduction="10000"/>
          </a:bodyPr>
          <a:lstStyle/>
          <a:p>
            <a:pPr algn="ctr"/>
            <a:r>
              <a:rPr lang="en-US" sz="1600" smtClean="0">
                <a:latin typeface="ITC Franklin Gothic Std Dm Cd"/>
                <a:ea typeface="ＭＳ Ｐゴシック" pitchFamily="34" charset="-128"/>
                <a:cs typeface="ITC Franklin Gothic Std Dm Cd"/>
              </a:rPr>
              <a:t>Zona de fachadas</a:t>
            </a:r>
          </a:p>
        </p:txBody>
      </p:sp>
      <p:sp>
        <p:nvSpPr>
          <p:cNvPr id="41" name="Right Arrow 40"/>
          <p:cNvSpPr/>
          <p:nvPr/>
        </p:nvSpPr>
        <p:spPr>
          <a:xfrm rot="2201312">
            <a:off x="2903270" y="3148546"/>
            <a:ext cx="4161500" cy="343449"/>
          </a:xfrm>
          <a:prstGeom prst="rightArrow">
            <a:avLst>
              <a:gd name="adj1" fmla="val 22904"/>
              <a:gd name="adj2" fmla="val 64818"/>
            </a:avLst>
          </a:prstGeom>
          <a:gradFill flip="none" rotWithShape="1">
            <a:gsLst>
              <a:gs pos="100000">
                <a:schemeClr val="bg1"/>
              </a:gs>
              <a:gs pos="0">
                <a:srgbClr val="205595"/>
              </a:gs>
            </a:gsLst>
            <a:lin ang="0" scaled="1"/>
            <a:tileRect/>
          </a:gradFill>
          <a:ln w="19050" cap="flat" cmpd="sng" algn="ctr">
            <a:solidFill>
              <a:srgbClr val="20559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42" name="Right Arrow 41"/>
          <p:cNvSpPr/>
          <p:nvPr/>
        </p:nvSpPr>
        <p:spPr>
          <a:xfrm rot="1042040">
            <a:off x="3217613" y="3576736"/>
            <a:ext cx="2175174" cy="343449"/>
          </a:xfrm>
          <a:prstGeom prst="rightArrow">
            <a:avLst>
              <a:gd name="adj1" fmla="val 22904"/>
              <a:gd name="adj2" fmla="val 64818"/>
            </a:avLst>
          </a:prstGeom>
          <a:gradFill flip="none" rotWithShape="1">
            <a:gsLst>
              <a:gs pos="100000">
                <a:schemeClr val="bg1"/>
              </a:gs>
              <a:gs pos="0">
                <a:srgbClr val="147B33"/>
              </a:gs>
            </a:gsLst>
            <a:lin ang="0" scaled="1"/>
            <a:tileRect/>
          </a:gradFill>
          <a:ln w="19050" cap="flat" cmpd="sng" algn="ctr">
            <a:solidFill>
              <a:srgbClr val="147B3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43" name="Right Arrow 42"/>
          <p:cNvSpPr/>
          <p:nvPr/>
        </p:nvSpPr>
        <p:spPr>
          <a:xfrm rot="902170">
            <a:off x="3222554" y="4751237"/>
            <a:ext cx="2728288" cy="343449"/>
          </a:xfrm>
          <a:prstGeom prst="rightArrow">
            <a:avLst>
              <a:gd name="adj1" fmla="val 22904"/>
              <a:gd name="adj2" fmla="val 64818"/>
            </a:avLst>
          </a:prstGeom>
          <a:gradFill flip="none" rotWithShape="1">
            <a:gsLst>
              <a:gs pos="80000">
                <a:schemeClr val="bg1"/>
              </a:gs>
              <a:gs pos="0">
                <a:srgbClr val="3E2716"/>
              </a:gs>
            </a:gsLst>
            <a:lin ang="0" scaled="1"/>
            <a:tileRect/>
          </a:gradFill>
          <a:ln w="19050" cap="flat" cmpd="sng" algn="ctr">
            <a:solidFill>
              <a:srgbClr val="3E271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
        <p:nvSpPr>
          <p:cNvPr id="44" name="Right Arrow 43"/>
          <p:cNvSpPr/>
          <p:nvPr/>
        </p:nvSpPr>
        <p:spPr>
          <a:xfrm rot="5216267">
            <a:off x="7596609" y="3254840"/>
            <a:ext cx="382699" cy="343449"/>
          </a:xfrm>
          <a:prstGeom prst="rightArrow">
            <a:avLst>
              <a:gd name="adj1" fmla="val 22904"/>
              <a:gd name="adj2" fmla="val 64818"/>
            </a:avLst>
          </a:prstGeom>
          <a:gradFill flip="none" rotWithShape="1">
            <a:gsLst>
              <a:gs pos="80000">
                <a:schemeClr val="bg1"/>
              </a:gs>
              <a:gs pos="0">
                <a:srgbClr val="441A66"/>
              </a:gs>
            </a:gsLst>
            <a:lin ang="0" scaled="1"/>
            <a:tileRect/>
          </a:gradFill>
          <a:ln w="19050" cap="flat" cmpd="sng" algn="ctr">
            <a:solidFill>
              <a:srgbClr val="441A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endParaRPr lang="en-US" sz="1600" dirty="0" smtClean="0">
              <a:solidFill>
                <a:schemeClr val="bg1"/>
              </a:solidFill>
              <a:latin typeface="ITC Franklin Gothic Std Dm Cd"/>
              <a:ea typeface="ＭＳ Ｐゴシック" pitchFamily="34" charset="-128"/>
              <a:cs typeface="ITC Franklin Gothic Std Dm C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cap="all" spc="100" dirty="0" smtClean="0">
                <a:solidFill>
                  <a:schemeClr val="tx1"/>
                </a:solidFill>
                <a:latin typeface="Berthold City Bold"/>
                <a:cs typeface="Berthold City Bold"/>
              </a:rPr>
              <a:t>PASO 2: Cruces peatonales sencillos y seguros</a:t>
            </a:r>
            <a:endParaRPr lang="en-US" sz="26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12</a:t>
            </a:fld>
            <a:endParaRPr lang="en-US" sz="1125" dirty="0">
              <a:solidFill>
                <a:schemeClr val="tx1"/>
              </a:solidFill>
              <a:latin typeface="Capitals"/>
              <a:cs typeface="Capitals"/>
            </a:endParaRPr>
          </a:p>
        </p:txBody>
      </p:sp>
      <p:grpSp>
        <p:nvGrpSpPr>
          <p:cNvPr id="16" name="Group 17"/>
          <p:cNvGrpSpPr/>
          <p:nvPr/>
        </p:nvGrpSpPr>
        <p:grpSpPr>
          <a:xfrm>
            <a:off x="5730250" y="990600"/>
            <a:ext cx="3049367" cy="4876800"/>
            <a:chOff x="5596606" y="990600"/>
            <a:chExt cx="3049367" cy="4876800"/>
          </a:xfrm>
        </p:grpSpPr>
        <p:pic>
          <p:nvPicPr>
            <p:cNvPr id="17" name="Picture 10" descr="Crossing"/>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5596606" y="3581400"/>
              <a:ext cx="3049367"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pic>
          <p:nvPicPr>
            <p:cNvPr id="18" name="Picture 4" descr="Boyle Heights III 026"/>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5596606" y="990600"/>
              <a:ext cx="3049367"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grpSp>
      <p:pic>
        <p:nvPicPr>
          <p:cNvPr id="19" name="Picture 2" descr="Island Circle blvd mother &amp; daughter xing 2nd half"/>
          <p:cNvPicPr>
            <a:picLocks noChangeArrowheads="1"/>
          </p:cNvPicPr>
          <p:nvPr/>
        </p:nvPicPr>
        <p:blipFill>
          <a:blip r:embed="rId4">
            <a:lum/>
            <a:extLst>
              <a:ext uri="{28A0092B-C50C-407E-A947-70E740481C1C}">
                <a14:useLocalDpi xmlns:a14="http://schemas.microsoft.com/office/drawing/2010/main" val="0"/>
              </a:ext>
            </a:extLst>
          </a:blip>
          <a:stretch>
            <a:fillRect/>
          </a:stretch>
        </p:blipFill>
        <p:spPr bwMode="auto">
          <a:xfrm>
            <a:off x="364384" y="990600"/>
            <a:ext cx="3054096"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pic>
        <p:nvPicPr>
          <p:cNvPr id="20" name="Picture 7" descr="000C3E3A-E952-1C34-80BD80D21AC3FE77"/>
          <p:cNvPicPr>
            <a:picLocks noChangeArrowheads="1"/>
          </p:cNvPicPr>
          <p:nvPr/>
        </p:nvPicPr>
        <p:blipFill>
          <a:blip r:embed="rId5">
            <a:lum/>
            <a:extLst>
              <a:ext uri="{28A0092B-C50C-407E-A947-70E740481C1C}">
                <a14:useLocalDpi xmlns:a14="http://schemas.microsoft.com/office/drawing/2010/main" val="0"/>
              </a:ext>
            </a:extLst>
          </a:blip>
          <a:stretch>
            <a:fillRect/>
          </a:stretch>
        </p:blipFill>
        <p:spPr bwMode="auto">
          <a:xfrm>
            <a:off x="364383" y="3581400"/>
            <a:ext cx="3054096" cy="2286000"/>
          </a:xfrm>
          <a:prstGeom prst="roundRect">
            <a:avLst>
              <a:gd name="adj" fmla="val 3307"/>
            </a:avLst>
          </a:prstGeom>
          <a:ln w="25400">
            <a:solidFill>
              <a:srgbClr val="DA5120"/>
            </a:solidFill>
          </a:ln>
          <a:effectLst/>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3625104" y="1520114"/>
            <a:ext cx="1898522" cy="3817772"/>
          </a:xfrm>
          <a:prstGeom prst="roundRect">
            <a:avLst>
              <a:gd name="adj" fmla="val 4755"/>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400" smtClean="0">
                <a:solidFill>
                  <a:schemeClr val="bg1"/>
                </a:solidFill>
                <a:latin typeface="ITC Franklin Gothic Std Bk Cd"/>
                <a:cs typeface="ITC Franklin Gothic Std Bk Cd"/>
              </a:rPr>
              <a:t>Los cruces de calles pueden </a:t>
            </a:r>
            <a:r>
              <a:rPr lang="en-US" sz="2400" b="1" i="1" smtClean="0">
                <a:solidFill>
                  <a:schemeClr val="bg1"/>
                </a:solidFill>
                <a:latin typeface="ITC Franklin Gothic Std Bk Cd"/>
                <a:cs typeface="ITC Franklin Gothic Std Bk Cd"/>
              </a:rPr>
              <a:t>pintarse</a:t>
            </a:r>
            <a:r>
              <a:rPr lang="en-US" sz="2400" smtClean="0">
                <a:solidFill>
                  <a:schemeClr val="bg1"/>
                </a:solidFill>
                <a:latin typeface="ITC Franklin Gothic Std Bk Cd"/>
                <a:cs typeface="ITC Franklin Gothic Std Bk Cd"/>
              </a:rPr>
              <a:t> para una mayor visibilidad o </a:t>
            </a:r>
            <a:r>
              <a:rPr lang="en-US" sz="2400" b="1" i="1" smtClean="0">
                <a:solidFill>
                  <a:schemeClr val="bg1"/>
                </a:solidFill>
                <a:latin typeface="ITC Franklin Gothic Std Bk Cd"/>
                <a:cs typeface="ITC Franklin Gothic Std Bk Cd"/>
              </a:rPr>
              <a:t>decorarse y texturizarse</a:t>
            </a:r>
            <a:r>
              <a:rPr lang="en-US" sz="2400" smtClean="0">
                <a:solidFill>
                  <a:schemeClr val="bg1"/>
                </a:solidFill>
                <a:latin typeface="ITC Franklin Gothic Std Bk Cd"/>
                <a:cs typeface="ITC Franklin Gothic Std Bk Cd"/>
              </a:rPr>
              <a:t> con ladrillo o concreto prensado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600" cap="all" spc="100" dirty="0" smtClean="0">
                <a:solidFill>
                  <a:prstClr val="black"/>
                </a:solidFill>
                <a:latin typeface="Berthold City Bold"/>
                <a:cs typeface="Berthold City Bold"/>
              </a:rPr>
              <a:t>PASO 2: Cruces peatonales sencillos y seguros</a:t>
            </a:r>
            <a:endParaRPr lang="en-US" sz="2600" cap="all" spc="100" dirty="0">
              <a:solidFill>
                <a:prstClr val="black"/>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13</a:t>
            </a:fld>
            <a:endParaRPr lang="en-US" sz="1125" dirty="0">
              <a:solidFill>
                <a:schemeClr val="tx1"/>
              </a:solidFill>
              <a:latin typeface="Capitals"/>
              <a:cs typeface="Capitals"/>
            </a:endParaRPr>
          </a:p>
        </p:txBody>
      </p:sp>
      <p:pic>
        <p:nvPicPr>
          <p:cNvPr id="14" name="Picture 8" descr="Oceansideraisedxwalk"/>
          <p:cNvPicPr>
            <a:picLocks noChangeAspect="1" noChangeArrowheads="1"/>
          </p:cNvPicPr>
          <p:nvPr/>
        </p:nvPicPr>
        <p:blipFill>
          <a:blip r:embed="rId2" cstate="print">
            <a:lum/>
            <a:extLst>
              <a:ext uri="{28A0092B-C50C-407E-A947-70E740481C1C}">
                <a14:useLocalDpi xmlns:a14="http://schemas.microsoft.com/office/drawing/2010/main" val="0"/>
              </a:ext>
            </a:extLst>
          </a:blip>
          <a:stretch>
            <a:fillRect/>
          </a:stretch>
        </p:blipFill>
        <p:spPr bwMode="auto">
          <a:xfrm>
            <a:off x="425800" y="1059997"/>
            <a:ext cx="3987889" cy="2990916"/>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pic>
        <p:nvPicPr>
          <p:cNvPr id="15" name="Picture 4" descr="raisedcrosswalk3"/>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737893" y="2733133"/>
            <a:ext cx="3980307" cy="2990916"/>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10791" y="1202418"/>
            <a:ext cx="3834512" cy="1383712"/>
          </a:xfrm>
          <a:prstGeom prst="rect">
            <a:avLst/>
          </a:prstGeom>
          <a:noFill/>
        </p:spPr>
        <p:txBody>
          <a:bodyPr wrap="square" rtlCol="0" anchor="ctr">
            <a:spAutoFit/>
          </a:bodyPr>
          <a:lstStyle/>
          <a:p>
            <a:pPr algn="ctr">
              <a:lnSpc>
                <a:spcPts val="3220"/>
              </a:lnSpc>
            </a:pPr>
            <a:r>
              <a:rPr lang="en-US" sz="3600" smtClean="0">
                <a:solidFill>
                  <a:srgbClr val="0098BA"/>
                </a:solidFill>
                <a:latin typeface="Capitals"/>
                <a:cs typeface="Capitals"/>
              </a:rPr>
              <a:t>Cruce de peatones elevado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600" cap="all" spc="100" dirty="0" smtClean="0">
                <a:solidFill>
                  <a:prstClr val="black"/>
                </a:solidFill>
                <a:latin typeface="Berthold City Bold"/>
                <a:cs typeface="Berthold City Bold"/>
              </a:rPr>
              <a:t>PASO 2: Cruces peatonales sencillos y seguros</a:t>
            </a:r>
            <a:endParaRPr lang="en-US" sz="2600" cap="all" spc="100" dirty="0">
              <a:solidFill>
                <a:prstClr val="black"/>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14</a:t>
            </a:fld>
            <a:endParaRPr lang="en-US" sz="1125" dirty="0">
              <a:solidFill>
                <a:schemeClr val="tx1"/>
              </a:solidFill>
              <a:latin typeface="Capitals"/>
              <a:cs typeface="Capitals"/>
            </a:endParaRPr>
          </a:p>
        </p:txBody>
      </p:sp>
      <p:pic>
        <p:nvPicPr>
          <p:cNvPr id="17" name="Picture 3" descr="0001D621-E7A0-1C34-80BD80D21AC3FE77"/>
          <p:cNvPicPr>
            <a:picLocks noChangeAspect="1" noChangeArrowheads="1"/>
          </p:cNvPicPr>
          <p:nvPr/>
        </p:nvPicPr>
        <p:blipFill>
          <a:blip r:embed="rId2">
            <a:lum/>
            <a:extLst>
              <a:ext uri="{28A0092B-C50C-407E-A947-70E740481C1C}">
                <a14:useLocalDpi xmlns:a14="http://schemas.microsoft.com/office/drawing/2010/main" val="0"/>
              </a:ext>
            </a:extLst>
          </a:blip>
          <a:srcRect l="24347" t="9215" r="4022" b="1648"/>
          <a:stretch>
            <a:fillRect/>
          </a:stretch>
        </p:blipFill>
        <p:spPr bwMode="auto">
          <a:xfrm>
            <a:off x="4686138" y="1029809"/>
            <a:ext cx="3298613" cy="2743200"/>
          </a:xfrm>
          <a:prstGeom prst="roundRect">
            <a:avLst>
              <a:gd name="adj" fmla="val 3307"/>
            </a:avLst>
          </a:prstGeom>
          <a:ln w="25400">
            <a:solidFill>
              <a:srgbClr val="3E2716"/>
            </a:solidFill>
          </a:ln>
          <a:effectLst/>
          <a:extLst>
            <a:ext uri="{909E8E84-426E-40DD-AFC4-6F175D3DCCD1}">
              <a14:hiddenFill xmlns:a14="http://schemas.microsoft.com/office/drawing/2010/main">
                <a:solidFill>
                  <a:srgbClr val="FFFFFF"/>
                </a:solidFill>
              </a14:hiddenFill>
            </a:ext>
          </a:extLst>
        </p:spPr>
      </p:pic>
      <p:pic>
        <p:nvPicPr>
          <p:cNvPr id="18" name="Picture 5" descr="00069400-E853-1C34-80BD80D21AC3FE77"/>
          <p:cNvPicPr>
            <a:picLocks noChangeAspect="1" noChangeArrowheads="1"/>
          </p:cNvPicPr>
          <p:nvPr/>
        </p:nvPicPr>
        <p:blipFill>
          <a:blip r:embed="rId3">
            <a:lum/>
            <a:extLst>
              <a:ext uri="{28A0092B-C50C-407E-A947-70E740481C1C}">
                <a14:useLocalDpi xmlns:a14="http://schemas.microsoft.com/office/drawing/2010/main" val="0"/>
              </a:ext>
            </a:extLst>
          </a:blip>
          <a:srcRect l="10239" t="9087" r="7559"/>
          <a:stretch>
            <a:fillRect/>
          </a:stretch>
        </p:blipFill>
        <p:spPr bwMode="auto">
          <a:xfrm>
            <a:off x="490087" y="3084992"/>
            <a:ext cx="3300901" cy="2743200"/>
          </a:xfrm>
          <a:prstGeom prst="roundRect">
            <a:avLst>
              <a:gd name="adj" fmla="val 3307"/>
            </a:avLst>
          </a:prstGeom>
          <a:ln w="25400">
            <a:solidFill>
              <a:srgbClr val="3E2716"/>
            </a:solidFill>
          </a:ln>
          <a:effectLst/>
          <a:extLst>
            <a:ext uri="{909E8E84-426E-40DD-AFC4-6F175D3DCCD1}">
              <a14:hiddenFill xmlns:a14="http://schemas.microsoft.com/office/drawing/2010/main">
                <a:solidFill>
                  <a:srgbClr val="FFFFFF"/>
                </a:solidFill>
              </a14:hiddenFill>
            </a:ext>
          </a:extLst>
        </p:spPr>
      </p:pic>
      <p:sp>
        <p:nvSpPr>
          <p:cNvPr id="14" name="Oval 13"/>
          <p:cNvSpPr/>
          <p:nvPr/>
        </p:nvSpPr>
        <p:spPr>
          <a:xfrm>
            <a:off x="5096291" y="1261985"/>
            <a:ext cx="776578" cy="776578"/>
          </a:xfrm>
          <a:prstGeom prst="ellipse">
            <a:avLst/>
          </a:prstGeom>
          <a:noFill/>
          <a:ln w="25400">
            <a:solidFill>
              <a:srgbClr val="CD09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14160" y="1787817"/>
            <a:ext cx="1067796" cy="1067796"/>
          </a:xfrm>
          <a:prstGeom prst="ellipse">
            <a:avLst/>
          </a:prstGeom>
          <a:noFill/>
          <a:ln w="25400">
            <a:solidFill>
              <a:srgbClr val="CD09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21434" y="1629642"/>
            <a:ext cx="3238207" cy="601447"/>
          </a:xfrm>
          <a:prstGeom prst="rect">
            <a:avLst/>
          </a:prstGeom>
          <a:noFill/>
        </p:spPr>
        <p:txBody>
          <a:bodyPr wrap="square" rtlCol="0">
            <a:spAutoFit/>
          </a:bodyPr>
          <a:lstStyle/>
          <a:p>
            <a:pPr marL="457200" indent="-457200" algn="ctr">
              <a:lnSpc>
                <a:spcPts val="3920"/>
              </a:lnSpc>
            </a:pPr>
            <a:r>
              <a:rPr lang="en-US" sz="3600" smtClean="0">
                <a:solidFill>
                  <a:srgbClr val="3E2716"/>
                </a:solidFill>
                <a:latin typeface="Capitals"/>
                <a:cs typeface="Capitals"/>
              </a:rPr>
              <a:t>Islas</a:t>
            </a:r>
            <a:endParaRPr lang="en-US" dirty="0">
              <a:solidFill>
                <a:srgbClr val="3E2716"/>
              </a:solidFill>
            </a:endParaRPr>
          </a:p>
        </p:txBody>
      </p:sp>
      <p:sp>
        <p:nvSpPr>
          <p:cNvPr id="20" name="Rectangle 19"/>
          <p:cNvSpPr/>
          <p:nvPr/>
        </p:nvSpPr>
        <p:spPr>
          <a:xfrm>
            <a:off x="4016976" y="4195657"/>
            <a:ext cx="4636937" cy="1088332"/>
          </a:xfrm>
          <a:prstGeom prst="rect">
            <a:avLst/>
          </a:prstGeom>
        </p:spPr>
        <p:txBody>
          <a:bodyPr wrap="square">
            <a:spAutoFit/>
          </a:bodyPr>
          <a:lstStyle/>
          <a:p>
            <a:pPr marL="274320" lvl="1" indent="-274320">
              <a:lnSpc>
                <a:spcPts val="2620"/>
              </a:lnSpc>
              <a:buClr>
                <a:schemeClr val="tx1"/>
              </a:buClr>
              <a:buFont typeface="Arial"/>
              <a:buChar char="•"/>
              <a:defRPr/>
            </a:pPr>
            <a:r>
              <a:rPr lang="en-US" sz="2000" smtClean="0">
                <a:ea typeface="ＭＳ Ｐゴシック" pitchFamily="34" charset="-128"/>
              </a:rPr>
              <a:t>Acortan la distancia de cruce</a:t>
            </a:r>
          </a:p>
          <a:p>
            <a:pPr marL="274320" lvl="1" indent="-274320">
              <a:lnSpc>
                <a:spcPts val="2620"/>
              </a:lnSpc>
              <a:buClr>
                <a:schemeClr val="tx1"/>
              </a:buClr>
              <a:buFont typeface="Arial"/>
              <a:buChar char="•"/>
              <a:defRPr/>
            </a:pPr>
            <a:r>
              <a:rPr lang="en-US" sz="2000" smtClean="0">
                <a:ea typeface="ＭＳ Ｐゴシック" pitchFamily="34" charset="-128"/>
              </a:rPr>
              <a:t>Le ofrecen refugio a los peatones</a:t>
            </a:r>
          </a:p>
          <a:p>
            <a:pPr marL="274320" lvl="1" indent="-274320">
              <a:lnSpc>
                <a:spcPts val="2620"/>
              </a:lnSpc>
              <a:buClr>
                <a:schemeClr val="tx1"/>
              </a:buClr>
              <a:buFont typeface="Arial"/>
              <a:buChar char="•"/>
              <a:defRPr/>
            </a:pPr>
            <a:r>
              <a:rPr lang="en-US" sz="2000" smtClean="0">
                <a:ea typeface="ＭＳ Ｐゴシック" pitchFamily="34" charset="-128"/>
              </a:rPr>
              <a:t>Pueden disminuir la velocidad del tráfico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ACFNGI0EbyIa"/>
          <p:cNvPicPr>
            <a:picLocks noChangeAspect="1" noChangeArrowheads="1"/>
          </p:cNvPicPr>
          <p:nvPr/>
        </p:nvPicPr>
        <p:blipFill>
          <a:blip r:embed="rId2">
            <a:lum/>
            <a:extLst>
              <a:ext uri="{28A0092B-C50C-407E-A947-70E740481C1C}">
                <a14:useLocalDpi xmlns:a14="http://schemas.microsoft.com/office/drawing/2010/main" val="0"/>
              </a:ext>
            </a:extLst>
          </a:blip>
          <a:srcRect l="3695"/>
          <a:stretch>
            <a:fillRect/>
          </a:stretch>
        </p:blipFill>
        <p:spPr bwMode="auto">
          <a:xfrm>
            <a:off x="5821240" y="883608"/>
            <a:ext cx="2784299" cy="1924672"/>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3" name="Picture 2" descr="Y:\Resources\Photos\bulbout2.jpg"/>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762639" y="3077250"/>
            <a:ext cx="3842900" cy="2887665"/>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4" name="Picture 7" descr="1"/>
          <p:cNvPicPr>
            <a:picLocks noChangeAspect="1" noChangeArrowheads="1"/>
          </p:cNvPicPr>
          <p:nvPr/>
        </p:nvPicPr>
        <p:blipFill>
          <a:blip r:embed="rId4">
            <a:lum/>
            <a:extLst>
              <a:ext uri="{28A0092B-C50C-407E-A947-70E740481C1C}">
                <a14:useLocalDpi xmlns:a14="http://schemas.microsoft.com/office/drawing/2010/main" val="0"/>
              </a:ext>
            </a:extLst>
          </a:blip>
          <a:stretch>
            <a:fillRect/>
          </a:stretch>
        </p:blipFill>
        <p:spPr bwMode="auto">
          <a:xfrm>
            <a:off x="578410" y="3850156"/>
            <a:ext cx="3570603" cy="2114759"/>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Rounded Rectangle 20"/>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600" cap="all" spc="100" dirty="0" smtClean="0">
                <a:solidFill>
                  <a:prstClr val="black"/>
                </a:solidFill>
                <a:latin typeface="Berthold City Bold"/>
                <a:cs typeface="Berthold City Bold"/>
              </a:rPr>
              <a:t>PASO 2: Cruces peatonales sencillos y seguros</a:t>
            </a:r>
            <a:endParaRPr lang="en-US" sz="2600" cap="all" spc="100" dirty="0">
              <a:solidFill>
                <a:prstClr val="black"/>
              </a:solidFill>
              <a:latin typeface="Berthold City Bold"/>
              <a:cs typeface="Berthold City Bold"/>
            </a:endParaRPr>
          </a:p>
        </p:txBody>
      </p:sp>
      <p:sp>
        <p:nvSpPr>
          <p:cNvPr id="22" name="Oval 21"/>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15</a:t>
            </a:fld>
            <a:endParaRPr lang="en-US" sz="1125" dirty="0">
              <a:solidFill>
                <a:schemeClr val="tx1"/>
              </a:solidFill>
              <a:latin typeface="Capitals"/>
              <a:cs typeface="Capitals"/>
            </a:endParaRPr>
          </a:p>
        </p:txBody>
      </p:sp>
      <p:sp>
        <p:nvSpPr>
          <p:cNvPr id="18" name="TextBox 17"/>
          <p:cNvSpPr txBox="1"/>
          <p:nvPr/>
        </p:nvSpPr>
        <p:spPr>
          <a:xfrm>
            <a:off x="477271" y="924959"/>
            <a:ext cx="5039665" cy="570669"/>
          </a:xfrm>
          <a:prstGeom prst="rect">
            <a:avLst/>
          </a:prstGeom>
          <a:noFill/>
        </p:spPr>
        <p:txBody>
          <a:bodyPr wrap="square" rtlCol="0">
            <a:spAutoFit/>
          </a:bodyPr>
          <a:lstStyle/>
          <a:p>
            <a:pPr algn="ctr">
              <a:lnSpc>
                <a:spcPts val="3920"/>
              </a:lnSpc>
            </a:pPr>
            <a:r>
              <a:rPr lang="en-US" sz="2400" dirty="0" smtClean="0">
                <a:solidFill>
                  <a:srgbClr val="791344"/>
                </a:solidFill>
                <a:latin typeface="Capitals"/>
                <a:cs typeface="Capitals"/>
              </a:rPr>
              <a:t>Extensiones del cordones</a:t>
            </a:r>
          </a:p>
        </p:txBody>
      </p:sp>
      <p:sp>
        <p:nvSpPr>
          <p:cNvPr id="19" name="Rectangle 18"/>
          <p:cNvSpPr/>
          <p:nvPr/>
        </p:nvSpPr>
        <p:spPr>
          <a:xfrm>
            <a:off x="440298" y="1599574"/>
            <a:ext cx="5020702" cy="1483740"/>
          </a:xfrm>
          <a:prstGeom prst="rect">
            <a:avLst/>
          </a:prstGeom>
        </p:spPr>
        <p:txBody>
          <a:bodyPr wrap="square">
            <a:spAutoFit/>
          </a:bodyPr>
          <a:lstStyle/>
          <a:p>
            <a:pPr marL="365760" lvl="1" indent="-365760">
              <a:lnSpc>
                <a:spcPts val="2100"/>
              </a:lnSpc>
              <a:spcAft>
                <a:spcPts val="1200"/>
              </a:spcAft>
              <a:buClr>
                <a:schemeClr val="tx1"/>
              </a:buClr>
              <a:buFont typeface="Arial"/>
              <a:buChar char="•"/>
              <a:defRPr/>
            </a:pPr>
            <a:r>
              <a:rPr lang="en-US" sz="2000" dirty="0" smtClean="0">
                <a:ea typeface="ＭＳ Ｐゴシック" pitchFamily="34" charset="-128"/>
              </a:rPr>
              <a:t>Acortan las distancias de cruce</a:t>
            </a:r>
          </a:p>
          <a:p>
            <a:pPr marL="365760" lvl="1" indent="-365760">
              <a:lnSpc>
                <a:spcPts val="2100"/>
              </a:lnSpc>
              <a:spcAft>
                <a:spcPts val="1200"/>
              </a:spcAft>
              <a:buClr>
                <a:schemeClr val="tx1"/>
              </a:buClr>
              <a:buFont typeface="Arial"/>
              <a:buChar char="•"/>
              <a:defRPr/>
            </a:pPr>
            <a:r>
              <a:rPr lang="en-US" sz="2000" dirty="0" smtClean="0">
                <a:ea typeface="ＭＳ Ｐゴシック" pitchFamily="34" charset="-128"/>
              </a:rPr>
              <a:t>Los conductores pueden ver a los peatones</a:t>
            </a:r>
          </a:p>
          <a:p>
            <a:pPr marL="365760" lvl="1" indent="-365760">
              <a:lnSpc>
                <a:spcPts val="2100"/>
              </a:lnSpc>
              <a:spcAft>
                <a:spcPts val="1200"/>
              </a:spcAft>
              <a:buClr>
                <a:schemeClr val="tx1"/>
              </a:buClr>
              <a:buFont typeface="Arial"/>
              <a:buChar char="•"/>
              <a:defRPr/>
            </a:pPr>
            <a:r>
              <a:rPr lang="en-US" sz="2000" dirty="0" smtClean="0">
                <a:ea typeface="ＭＳ Ｐゴシック" pitchFamily="34" charset="-128"/>
              </a:rPr>
              <a:t>Disminuyen la velocidad de los autos en </a:t>
            </a:r>
            <a:br>
              <a:rPr lang="en-US" sz="2000" dirty="0" smtClean="0">
                <a:ea typeface="ＭＳ Ｐゴシック" pitchFamily="34" charset="-128"/>
              </a:rPr>
            </a:br>
            <a:r>
              <a:rPr lang="en-US" sz="2000" dirty="0" smtClean="0">
                <a:ea typeface="ＭＳ Ｐゴシック" pitchFamily="34" charset="-128"/>
              </a:rPr>
              <a:t>los cruceros de las calles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p:cNvSpPr txBox="1">
            <a:spLocks noChangeArrowheads="1"/>
          </p:cNvSpPr>
          <p:nvPr/>
        </p:nvSpPr>
        <p:spPr bwMode="auto">
          <a:xfrm>
            <a:off x="445490" y="3390778"/>
            <a:ext cx="1087154" cy="2288377"/>
          </a:xfrm>
          <a:prstGeom prst="rect">
            <a:avLst/>
          </a:prstGeom>
          <a:noFill/>
          <a:ln w="9525">
            <a:noFill/>
            <a:miter lim="800000"/>
            <a:headEnd/>
            <a:tailEnd/>
          </a:ln>
        </p:spPr>
        <p:txBody>
          <a:bodyPr wrap="square" lIns="96661" tIns="48331" rIns="96661" bIns="48331">
            <a:spAutoFit/>
          </a:bodyPr>
          <a:lstStyle/>
          <a:p>
            <a:pPr defTabSz="966788" eaLnBrk="0" hangingPunct="0">
              <a:lnSpc>
                <a:spcPts val="1850"/>
              </a:lnSpc>
              <a:defRPr/>
            </a:pPr>
            <a:r>
              <a:rPr lang="en-US" altLang="en-US" sz="1500" dirty="0">
                <a:latin typeface="ITC Franklin Gothic Std Dm Cd"/>
                <a:cs typeface="ITC Franklin Gothic Std Dm Cd"/>
              </a:rPr>
              <a:t>40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30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20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10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0 mph</a:t>
            </a:r>
          </a:p>
        </p:txBody>
      </p:sp>
      <p:sp>
        <p:nvSpPr>
          <p:cNvPr id="26" name="Line 9"/>
          <p:cNvSpPr>
            <a:spLocks noChangeShapeType="1"/>
          </p:cNvSpPr>
          <p:nvPr/>
        </p:nvSpPr>
        <p:spPr bwMode="auto">
          <a:xfrm>
            <a:off x="1359265" y="5680320"/>
            <a:ext cx="7174506" cy="495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Paso 3: Reducir la velocidad de los autos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16</a:t>
            </a:fld>
            <a:endParaRPr lang="en-US" sz="1125" dirty="0">
              <a:solidFill>
                <a:schemeClr val="tx1"/>
              </a:solidFill>
              <a:latin typeface="Capitals"/>
              <a:cs typeface="Capitals"/>
            </a:endParaRPr>
          </a:p>
        </p:txBody>
      </p:sp>
      <p:sp>
        <p:nvSpPr>
          <p:cNvPr id="24" name="Right Arrow 23"/>
          <p:cNvSpPr/>
          <p:nvPr/>
        </p:nvSpPr>
        <p:spPr>
          <a:xfrm rot="5400000">
            <a:off x="5061879" y="4095389"/>
            <a:ext cx="2002179" cy="323586"/>
          </a:xfrm>
          <a:prstGeom prst="rightArrow">
            <a:avLst/>
          </a:prstGeom>
          <a:gradFill flip="none" rotWithShape="1">
            <a:gsLst>
              <a:gs pos="0">
                <a:srgbClr val="600D13"/>
              </a:gs>
              <a:gs pos="100000">
                <a:srgbClr val="CD0920"/>
              </a:gs>
            </a:gsLst>
            <a:lin ang="0" scaled="1"/>
            <a:tileRect/>
          </a:gradFill>
          <a:ln w="1270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RedGraph.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223139" y="3470459"/>
            <a:ext cx="7333110" cy="2069035"/>
          </a:xfrm>
          <a:prstGeom prst="rect">
            <a:avLst/>
          </a:prstGeom>
        </p:spPr>
      </p:pic>
      <p:pic>
        <p:nvPicPr>
          <p:cNvPr id="27" name="Picture 26" descr="BlueGraph.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223139" y="3470459"/>
            <a:ext cx="7333110" cy="2069035"/>
          </a:xfrm>
          <a:prstGeom prst="rect">
            <a:avLst/>
          </a:prstGeom>
        </p:spPr>
      </p:pic>
      <p:sp>
        <p:nvSpPr>
          <p:cNvPr id="30" name="Right Arrow 29"/>
          <p:cNvSpPr/>
          <p:nvPr/>
        </p:nvSpPr>
        <p:spPr>
          <a:xfrm rot="5400000">
            <a:off x="2966749" y="3747536"/>
            <a:ext cx="1306472" cy="323586"/>
          </a:xfrm>
          <a:prstGeom prst="rightArrow">
            <a:avLst/>
          </a:prstGeom>
          <a:gradFill flip="none" rotWithShape="1">
            <a:gsLst>
              <a:gs pos="0">
                <a:schemeClr val="accent5"/>
              </a:gs>
              <a:gs pos="100000">
                <a:srgbClr val="9FD4D0"/>
              </a:gs>
            </a:gsLst>
            <a:lin ang="0" scaled="1"/>
            <a:tileRect/>
          </a:gradFill>
          <a:ln w="1270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69497" y="638321"/>
            <a:ext cx="8405006" cy="575799"/>
          </a:xfrm>
          <a:prstGeom prst="rect">
            <a:avLst/>
          </a:prstGeom>
          <a:noFill/>
        </p:spPr>
        <p:txBody>
          <a:bodyPr wrap="square" rtlCol="0" anchor="t">
            <a:spAutoFit/>
          </a:bodyPr>
          <a:lstStyle/>
          <a:p>
            <a:pPr marL="457200" indent="-457200" algn="ctr">
              <a:lnSpc>
                <a:spcPts val="3920"/>
              </a:lnSpc>
            </a:pPr>
            <a:r>
              <a:rPr lang="en-US" sz="2600" dirty="0" smtClean="0">
                <a:solidFill>
                  <a:srgbClr val="C10C20"/>
                </a:solidFill>
                <a:latin typeface="Capitals"/>
                <a:cs typeface="Capitals"/>
              </a:rPr>
              <a:t>No se recomiendan:</a:t>
            </a:r>
          </a:p>
        </p:txBody>
      </p:sp>
      <p:sp>
        <p:nvSpPr>
          <p:cNvPr id="32" name="Text Box 3"/>
          <p:cNvSpPr txBox="1">
            <a:spLocks noChangeArrowheads="1"/>
          </p:cNvSpPr>
          <p:nvPr/>
        </p:nvSpPr>
        <p:spPr bwMode="auto">
          <a:xfrm>
            <a:off x="1122003" y="5713961"/>
            <a:ext cx="698101" cy="405383"/>
          </a:xfrm>
          <a:prstGeom prst="rect">
            <a:avLst/>
          </a:prstGeom>
          <a:noFill/>
          <a:ln w="9525">
            <a:noFill/>
            <a:miter lim="800000"/>
            <a:headEnd/>
            <a:tailEnd/>
          </a:ln>
        </p:spPr>
        <p:txBody>
          <a:bodyPr wrap="square" lIns="96661" tIns="48331" rIns="96661" bIns="48331">
            <a:normAutofit fontScale="70000" lnSpcReduction="20000"/>
          </a:bodyPr>
          <a:lstStyle/>
          <a:p>
            <a:pPr defTabSz="966788" eaLnBrk="0" hangingPunct="0">
              <a:defRPr/>
            </a:pPr>
            <a:r>
              <a:rPr lang="en-US" altLang="en-US" sz="2000" dirty="0" smtClean="0">
                <a:latin typeface="ITC Franklin Gothic Std Dm Cd"/>
                <a:cs typeface="ITC Franklin Gothic Std Dm Cd"/>
              </a:rPr>
              <a:t>ALTO</a:t>
            </a:r>
            <a:endParaRPr lang="en-US" altLang="en-US" sz="2000" dirty="0">
              <a:latin typeface="ITC Franklin Gothic Std Dm Cd"/>
              <a:cs typeface="ITC Franklin Gothic Std Dm Cd"/>
            </a:endParaRPr>
          </a:p>
        </p:txBody>
      </p:sp>
      <p:sp>
        <p:nvSpPr>
          <p:cNvPr id="33" name="Rounded Rectangle 32"/>
          <p:cNvSpPr/>
          <p:nvPr/>
        </p:nvSpPr>
        <p:spPr>
          <a:xfrm>
            <a:off x="1299308" y="2642623"/>
            <a:ext cx="3455081" cy="531197"/>
          </a:xfrm>
          <a:prstGeom prst="roundRect">
            <a:avLst>
              <a:gd name="adj" fmla="val 4755"/>
            </a:avLst>
          </a:prstGeom>
          <a:gradFill flip="none" rotWithShape="1">
            <a:gsLst>
              <a:gs pos="0">
                <a:srgbClr val="0098BA"/>
              </a:gs>
              <a:gs pos="100000">
                <a:srgbClr val="9FD4D0"/>
              </a:gs>
            </a:gsLst>
            <a:lin ang="16200000" scaled="0"/>
            <a:tileRect/>
          </a:gradFill>
          <a:ln w="25400">
            <a:solidFill>
              <a:srgbClr val="0098BA"/>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70000" lnSpcReduction="20000"/>
          </a:bodyPr>
          <a:lstStyle/>
          <a:p>
            <a:pPr algn="ctr">
              <a:lnSpc>
                <a:spcPts val="2780"/>
              </a:lnSpc>
            </a:pPr>
            <a:r>
              <a:rPr lang="en-US" sz="2400" cap="all" dirty="0" smtClean="0">
                <a:solidFill>
                  <a:schemeClr val="tx1"/>
                </a:solidFill>
                <a:latin typeface="ITC Franklin Gothic Std Dm Cd"/>
                <a:cs typeface="ITC Franklin Gothic Std Dm Cd"/>
              </a:rPr>
              <a:t>Moderación del tráfico</a:t>
            </a:r>
          </a:p>
        </p:txBody>
      </p:sp>
      <p:sp>
        <p:nvSpPr>
          <p:cNvPr id="34" name="Rounded Rectangle 33"/>
          <p:cNvSpPr/>
          <p:nvPr/>
        </p:nvSpPr>
        <p:spPr>
          <a:xfrm>
            <a:off x="5363495" y="2642623"/>
            <a:ext cx="2451890" cy="531197"/>
          </a:xfrm>
          <a:prstGeom prst="roundRect">
            <a:avLst>
              <a:gd name="adj" fmla="val 4755"/>
            </a:avLst>
          </a:prstGeom>
          <a:gradFill flip="none" rotWithShape="1">
            <a:gsLst>
              <a:gs pos="0">
                <a:srgbClr val="600D13"/>
              </a:gs>
              <a:gs pos="100000">
                <a:srgbClr val="C10C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t">
            <a:normAutofit fontScale="77500" lnSpcReduction="20000"/>
          </a:bodyPr>
          <a:lstStyle/>
          <a:p>
            <a:pPr algn="ctr">
              <a:lnSpc>
                <a:spcPts val="2780"/>
              </a:lnSpc>
            </a:pPr>
            <a:r>
              <a:rPr lang="en-US" sz="2400" cap="all" dirty="0" smtClean="0">
                <a:solidFill>
                  <a:schemeClr val="bg1"/>
                </a:solidFill>
                <a:latin typeface="ITC Franklin Gothic Std Dm Cd"/>
                <a:cs typeface="ITC Franklin Gothic Std Dm Cd"/>
              </a:rPr>
              <a:t>Señales de alto</a:t>
            </a:r>
          </a:p>
        </p:txBody>
      </p:sp>
      <p:grpSp>
        <p:nvGrpSpPr>
          <p:cNvPr id="35" name="Group 34"/>
          <p:cNvGrpSpPr/>
          <p:nvPr/>
        </p:nvGrpSpPr>
        <p:grpSpPr>
          <a:xfrm>
            <a:off x="1221155" y="1291206"/>
            <a:ext cx="6701691" cy="1077218"/>
            <a:chOff x="1348155" y="1291206"/>
            <a:chExt cx="6701691" cy="1077218"/>
          </a:xfrm>
        </p:grpSpPr>
        <p:sp>
          <p:nvSpPr>
            <p:cNvPr id="36" name="Rectangle 35"/>
            <p:cNvSpPr/>
            <p:nvPr/>
          </p:nvSpPr>
          <p:spPr>
            <a:xfrm>
              <a:off x="1348155" y="1291206"/>
              <a:ext cx="3018692" cy="1077218"/>
            </a:xfrm>
            <a:prstGeom prst="rect">
              <a:avLst/>
            </a:prstGeom>
          </p:spPr>
          <p:txBody>
            <a:bodyPr wrap="square">
              <a:spAutoFit/>
            </a:bodyPr>
            <a:lstStyle/>
            <a:p>
              <a:pPr marL="274320" lvl="1" indent="-274320">
                <a:lnSpc>
                  <a:spcPts val="2380"/>
                </a:lnSpc>
                <a:spcAft>
                  <a:spcPts val="400"/>
                </a:spcAft>
                <a:buClr>
                  <a:schemeClr val="tx1"/>
                </a:buClr>
                <a:buFont typeface="Arial"/>
                <a:buChar char="•"/>
                <a:defRPr/>
              </a:pPr>
              <a:r>
                <a:rPr lang="en-US" sz="2400" dirty="0" smtClean="0">
                  <a:ea typeface="ＭＳ Ｐゴシック" pitchFamily="34" charset="-128"/>
                </a:rPr>
                <a:t>las señales de alto</a:t>
              </a:r>
            </a:p>
            <a:p>
              <a:pPr marL="274320" lvl="1" indent="-274320">
                <a:lnSpc>
                  <a:spcPts val="2380"/>
                </a:lnSpc>
                <a:spcAft>
                  <a:spcPts val="400"/>
                </a:spcAft>
                <a:buClr>
                  <a:schemeClr val="tx1"/>
                </a:buClr>
                <a:buFont typeface="Arial"/>
                <a:buChar char="•"/>
                <a:defRPr/>
              </a:pPr>
              <a:r>
                <a:rPr lang="en-US" sz="2400" dirty="0" smtClean="0">
                  <a:ea typeface="ＭＳ Ｐゴシック" pitchFamily="34" charset="-128"/>
                </a:rPr>
                <a:t>las señales de límite de velocidad</a:t>
              </a:r>
            </a:p>
          </p:txBody>
        </p:sp>
        <p:sp>
          <p:nvSpPr>
            <p:cNvPr id="37" name="Rectangle 36"/>
            <p:cNvSpPr/>
            <p:nvPr/>
          </p:nvSpPr>
          <p:spPr>
            <a:xfrm>
              <a:off x="4484077" y="1291206"/>
              <a:ext cx="3565769" cy="1077218"/>
            </a:xfrm>
            <a:prstGeom prst="rect">
              <a:avLst/>
            </a:prstGeom>
          </p:spPr>
          <p:txBody>
            <a:bodyPr wrap="square">
              <a:spAutoFit/>
            </a:bodyPr>
            <a:lstStyle/>
            <a:p>
              <a:pPr marL="274320" lvl="1" indent="-274320">
                <a:lnSpc>
                  <a:spcPts val="2380"/>
                </a:lnSpc>
                <a:spcAft>
                  <a:spcPts val="400"/>
                </a:spcAft>
                <a:buClr>
                  <a:schemeClr val="tx1"/>
                </a:buClr>
                <a:buFont typeface="Arial"/>
                <a:buChar char="•"/>
                <a:defRPr/>
              </a:pPr>
              <a:r>
                <a:rPr lang="en-US" sz="2400" dirty="0" smtClean="0">
                  <a:ea typeface="ＭＳ Ｐゴシック" pitchFamily="34" charset="-128"/>
                </a:rPr>
                <a:t>los topes (excepto en ciertas situaciones)</a:t>
              </a:r>
            </a:p>
            <a:p>
              <a:pPr marL="274320" lvl="1" indent="-274320">
                <a:lnSpc>
                  <a:spcPts val="2380"/>
                </a:lnSpc>
                <a:spcAft>
                  <a:spcPts val="400"/>
                </a:spcAft>
                <a:buClr>
                  <a:schemeClr val="tx1"/>
                </a:buClr>
                <a:buFont typeface="Arial"/>
                <a:buChar char="•"/>
                <a:defRPr/>
              </a:pPr>
              <a:r>
                <a:rPr lang="en-US" sz="2400" dirty="0" smtClean="0">
                  <a:ea typeface="ＭＳ Ｐゴシック" pitchFamily="34" charset="-128"/>
                </a:rPr>
                <a:t>sólo hacer cumplir la ley</a:t>
              </a:r>
            </a:p>
          </p:txBody>
        </p:sp>
      </p:grpSp>
      <p:sp>
        <p:nvSpPr>
          <p:cNvPr id="20" name="Text Box 3"/>
          <p:cNvSpPr txBox="1">
            <a:spLocks noChangeArrowheads="1"/>
          </p:cNvSpPr>
          <p:nvPr/>
        </p:nvSpPr>
        <p:spPr bwMode="auto">
          <a:xfrm>
            <a:off x="3298038" y="5713961"/>
            <a:ext cx="698101" cy="405383"/>
          </a:xfrm>
          <a:prstGeom prst="rect">
            <a:avLst/>
          </a:prstGeom>
          <a:noFill/>
          <a:ln w="9525">
            <a:noFill/>
            <a:miter lim="800000"/>
            <a:headEnd/>
            <a:tailEnd/>
          </a:ln>
        </p:spPr>
        <p:txBody>
          <a:bodyPr wrap="square" lIns="96661" tIns="48331" rIns="96661" bIns="48331">
            <a:normAutofit fontScale="70000" lnSpcReduction="20000"/>
          </a:bodyPr>
          <a:lstStyle/>
          <a:p>
            <a:pPr defTabSz="966788" eaLnBrk="0" hangingPunct="0">
              <a:defRPr/>
            </a:pPr>
            <a:r>
              <a:rPr lang="en-US" altLang="en-US" sz="2000" dirty="0" smtClean="0">
                <a:latin typeface="ITC Franklin Gothic Std Dm Cd"/>
                <a:cs typeface="ITC Franklin Gothic Std Dm Cd"/>
              </a:rPr>
              <a:t>ALTO</a:t>
            </a:r>
            <a:endParaRPr lang="en-US" altLang="en-US" sz="2000" dirty="0">
              <a:latin typeface="ITC Franklin Gothic Std Dm Cd"/>
              <a:cs typeface="ITC Franklin Gothic Std Dm Cd"/>
            </a:endParaRPr>
          </a:p>
        </p:txBody>
      </p:sp>
      <p:sp>
        <p:nvSpPr>
          <p:cNvPr id="28" name="Text Box 3"/>
          <p:cNvSpPr txBox="1">
            <a:spLocks noChangeArrowheads="1"/>
          </p:cNvSpPr>
          <p:nvPr/>
        </p:nvSpPr>
        <p:spPr bwMode="auto">
          <a:xfrm>
            <a:off x="5708664" y="5713961"/>
            <a:ext cx="698101" cy="405383"/>
          </a:xfrm>
          <a:prstGeom prst="rect">
            <a:avLst/>
          </a:prstGeom>
          <a:noFill/>
          <a:ln w="9525">
            <a:noFill/>
            <a:miter lim="800000"/>
            <a:headEnd/>
            <a:tailEnd/>
          </a:ln>
        </p:spPr>
        <p:txBody>
          <a:bodyPr wrap="square" lIns="96661" tIns="48331" rIns="96661" bIns="48331">
            <a:normAutofit fontScale="70000" lnSpcReduction="20000"/>
          </a:bodyPr>
          <a:lstStyle/>
          <a:p>
            <a:pPr defTabSz="966788" eaLnBrk="0" hangingPunct="0">
              <a:defRPr/>
            </a:pPr>
            <a:r>
              <a:rPr lang="en-US" altLang="en-US" sz="2000" dirty="0" smtClean="0">
                <a:latin typeface="ITC Franklin Gothic Std Dm Cd"/>
                <a:cs typeface="ITC Franklin Gothic Std Dm Cd"/>
              </a:rPr>
              <a:t>ALTO</a:t>
            </a:r>
            <a:endParaRPr lang="en-US" altLang="en-US" sz="2000" dirty="0">
              <a:latin typeface="ITC Franklin Gothic Std Dm Cd"/>
              <a:cs typeface="ITC Franklin Gothic Std Dm Cd"/>
            </a:endParaRPr>
          </a:p>
        </p:txBody>
      </p:sp>
      <p:sp>
        <p:nvSpPr>
          <p:cNvPr id="29" name="Text Box 3"/>
          <p:cNvSpPr txBox="1">
            <a:spLocks noChangeArrowheads="1"/>
          </p:cNvSpPr>
          <p:nvPr/>
        </p:nvSpPr>
        <p:spPr bwMode="auto">
          <a:xfrm>
            <a:off x="7949414" y="5713961"/>
            <a:ext cx="698101" cy="405383"/>
          </a:xfrm>
          <a:prstGeom prst="rect">
            <a:avLst/>
          </a:prstGeom>
          <a:noFill/>
          <a:ln w="9525">
            <a:noFill/>
            <a:miter lim="800000"/>
            <a:headEnd/>
            <a:tailEnd/>
          </a:ln>
        </p:spPr>
        <p:txBody>
          <a:bodyPr wrap="square" lIns="96661" tIns="48331" rIns="96661" bIns="48331">
            <a:normAutofit fontScale="70000" lnSpcReduction="20000"/>
          </a:bodyPr>
          <a:lstStyle/>
          <a:p>
            <a:pPr defTabSz="966788" eaLnBrk="0" hangingPunct="0">
              <a:defRPr/>
            </a:pPr>
            <a:r>
              <a:rPr lang="en-US" altLang="en-US" sz="2000" dirty="0" smtClean="0">
                <a:latin typeface="ITC Franklin Gothic Std Dm Cd"/>
                <a:cs typeface="ITC Franklin Gothic Std Dm Cd"/>
              </a:rPr>
              <a:t>ALTO</a:t>
            </a:r>
            <a:endParaRPr lang="en-US" altLang="en-US" sz="2000" dirty="0">
              <a:latin typeface="ITC Franklin Gothic Std Dm Cd"/>
              <a:cs typeface="ITC Franklin Gothic Std Dm C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par>
                                <p:cTn id="16" presetID="22" presetClass="entr" presetSubtype="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up)">
                                      <p:cBhvr>
                                        <p:cTn id="18" dur="500"/>
                                        <p:tgtEl>
                                          <p:spTgt spid="30"/>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Paso 3: Reducir la velocidad de los autos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17</a:t>
            </a:fld>
            <a:endParaRPr lang="en-US" sz="1125" dirty="0">
              <a:solidFill>
                <a:schemeClr val="tx1"/>
              </a:solidFill>
              <a:latin typeface="Capitals"/>
              <a:cs typeface="Capitals"/>
            </a:endParaRPr>
          </a:p>
        </p:txBody>
      </p:sp>
      <p:pic>
        <p:nvPicPr>
          <p:cNvPr id="28" name="Picture 5" descr="TC1driver"/>
          <p:cNvPicPr>
            <a:picLocks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458588" y="2729202"/>
            <a:ext cx="4036632" cy="2719288"/>
          </a:xfrm>
          <a:prstGeom prst="roundRect">
            <a:avLst>
              <a:gd name="adj" fmla="val 3307"/>
            </a:avLst>
          </a:prstGeom>
          <a:ln w="25400">
            <a:solidFill>
              <a:srgbClr val="CD0920"/>
            </a:solidFill>
          </a:ln>
          <a:effectLst/>
          <a:extLst/>
        </p:spPr>
      </p:pic>
      <p:pic>
        <p:nvPicPr>
          <p:cNvPr id="29" name="Picture 6" descr="street3"/>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776069" y="2729202"/>
            <a:ext cx="4028575" cy="2719288"/>
          </a:xfrm>
          <a:prstGeom prst="roundRect">
            <a:avLst>
              <a:gd name="adj" fmla="val 3307"/>
            </a:avLst>
          </a:prstGeom>
          <a:ln w="25400">
            <a:solidFill>
              <a:srgbClr val="CD0920"/>
            </a:solidFill>
          </a:ln>
          <a:effectLst/>
          <a:extLst/>
        </p:spPr>
      </p:pic>
      <p:sp>
        <p:nvSpPr>
          <p:cNvPr id="9" name="TextBox 8"/>
          <p:cNvSpPr txBox="1"/>
          <p:nvPr/>
        </p:nvSpPr>
        <p:spPr>
          <a:xfrm>
            <a:off x="587155" y="903907"/>
            <a:ext cx="7868629" cy="1101584"/>
          </a:xfrm>
          <a:prstGeom prst="rect">
            <a:avLst/>
          </a:prstGeom>
          <a:noFill/>
        </p:spPr>
        <p:txBody>
          <a:bodyPr wrap="square" rtlCol="0">
            <a:spAutoFit/>
          </a:bodyPr>
          <a:lstStyle/>
          <a:p>
            <a:pPr marL="457200" indent="-457200" algn="ctr">
              <a:lnSpc>
                <a:spcPts val="3920"/>
              </a:lnSpc>
            </a:pPr>
            <a:r>
              <a:rPr lang="en-US" sz="3600" dirty="0" smtClean="0">
                <a:solidFill>
                  <a:srgbClr val="CD0920"/>
                </a:solidFill>
                <a:latin typeface="Capitals"/>
                <a:cs typeface="Capitals"/>
              </a:rPr>
              <a:t>¿En qué calle se puede manejar más rápido?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Paso 3: Reducir la velocidad de los autos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18</a:t>
            </a:fld>
            <a:endParaRPr lang="en-US" sz="1125" dirty="0">
              <a:solidFill>
                <a:schemeClr val="tx1"/>
              </a:solidFill>
              <a:latin typeface="Capitals"/>
              <a:cs typeface="Capitals"/>
            </a:endParaRPr>
          </a:p>
        </p:txBody>
      </p:sp>
      <p:pic>
        <p:nvPicPr>
          <p:cNvPr id="20" name="Picture 2" descr="Bike lanes"/>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1518952" y="1845893"/>
            <a:ext cx="6106096" cy="4070730"/>
          </a:xfrm>
          <a:prstGeom prst="roundRect">
            <a:avLst>
              <a:gd name="adj" fmla="val 3307"/>
            </a:avLst>
          </a:prstGeom>
          <a:ln w="25400">
            <a:solidFill>
              <a:schemeClr val="accent3"/>
            </a:solidFill>
          </a:ln>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9497" y="651477"/>
            <a:ext cx="8405006" cy="1101584"/>
          </a:xfrm>
          <a:prstGeom prst="rect">
            <a:avLst/>
          </a:prstGeom>
          <a:noFill/>
        </p:spPr>
        <p:txBody>
          <a:bodyPr wrap="square" rtlCol="0" anchor="t">
            <a:spAutoFit/>
          </a:bodyPr>
          <a:lstStyle/>
          <a:p>
            <a:pPr marL="457200" indent="-457200" algn="ctr">
              <a:lnSpc>
                <a:spcPts val="3920"/>
              </a:lnSpc>
            </a:pPr>
            <a:r>
              <a:rPr lang="en-US" sz="2000" dirty="0" smtClean="0">
                <a:solidFill>
                  <a:srgbClr val="73B632"/>
                </a:solidFill>
                <a:latin typeface="Capitals"/>
                <a:cs typeface="Capitals"/>
              </a:rPr>
              <a:t>Herramienta para moderar el tráfico</a:t>
            </a:r>
          </a:p>
          <a:p>
            <a:pPr marL="457200" indent="-457200" algn="ctr">
              <a:lnSpc>
                <a:spcPts val="3920"/>
              </a:lnSpc>
            </a:pPr>
            <a:r>
              <a:rPr lang="en-US" sz="3600" dirty="0" smtClean="0">
                <a:solidFill>
                  <a:srgbClr val="73B632"/>
                </a:solidFill>
                <a:latin typeface="Capitals"/>
                <a:cs typeface="Capitals"/>
              </a:rPr>
              <a:t>una calle visualmente angosta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Paso 3: Reducir la velocidad de los autos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19</a:t>
            </a:fld>
            <a:endParaRPr lang="en-US" sz="1125" dirty="0">
              <a:solidFill>
                <a:schemeClr val="tx1"/>
              </a:solidFill>
              <a:latin typeface="Capitals"/>
              <a:cs typeface="Capitals"/>
            </a:endParaRPr>
          </a:p>
        </p:txBody>
      </p:sp>
      <p:pic>
        <p:nvPicPr>
          <p:cNvPr id="8" name="Picture 7" descr="Navidad_2006 094"/>
          <p:cNvPicPr>
            <a:picLocks noChangeArrowheads="1"/>
          </p:cNvPicPr>
          <p:nvPr/>
        </p:nvPicPr>
        <p:blipFill>
          <a:blip r:embed="rId2">
            <a:lum/>
            <a:extLst>
              <a:ext uri="{28A0092B-C50C-407E-A947-70E740481C1C}">
                <a14:useLocalDpi xmlns:a14="http://schemas.microsoft.com/office/drawing/2010/main" val="0"/>
              </a:ext>
            </a:extLst>
          </a:blip>
          <a:srcRect t="4935" b="5565"/>
          <a:stretch>
            <a:fillRect/>
          </a:stretch>
        </p:blipFill>
        <p:spPr bwMode="auto">
          <a:xfrm>
            <a:off x="463202" y="2659611"/>
            <a:ext cx="3886200" cy="2606040"/>
          </a:xfrm>
          <a:prstGeom prst="roundRect">
            <a:avLst>
              <a:gd name="adj" fmla="val 3307"/>
            </a:avLst>
          </a:prstGeom>
          <a:ln w="25400">
            <a:solidFill>
              <a:schemeClr val="accent4"/>
            </a:solidFill>
          </a:ln>
          <a:effectLst/>
          <a:extLst>
            <a:ext uri="{909E8E84-426E-40DD-AFC4-6F175D3DCCD1}">
              <a14:hiddenFill xmlns:a14="http://schemas.microsoft.com/office/drawing/2010/main">
                <a:solidFill>
                  <a:srgbClr val="FFFFFF"/>
                </a:solidFill>
              </a14:hiddenFill>
            </a:ext>
          </a:extLst>
        </p:spPr>
      </p:pic>
      <p:pic>
        <p:nvPicPr>
          <p:cNvPr id="9" name="Picture 3" descr="000B6E07-E6EC-1C34-80BD80D21AC3FE77"/>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575174" y="2663530"/>
            <a:ext cx="3886200" cy="2598202"/>
          </a:xfrm>
          <a:prstGeom prst="roundRect">
            <a:avLst>
              <a:gd name="adj" fmla="val 3307"/>
            </a:avLst>
          </a:prstGeom>
          <a:ln w="25400">
            <a:solidFill>
              <a:schemeClr val="accent4"/>
            </a:solidFill>
          </a:ln>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9497" y="651477"/>
            <a:ext cx="8405006" cy="1101584"/>
          </a:xfrm>
          <a:prstGeom prst="rect">
            <a:avLst/>
          </a:prstGeom>
          <a:noFill/>
        </p:spPr>
        <p:txBody>
          <a:bodyPr wrap="square" rtlCol="0" anchor="t">
            <a:spAutoFit/>
          </a:bodyPr>
          <a:lstStyle/>
          <a:p>
            <a:pPr marL="457200" indent="-457200" algn="ctr">
              <a:lnSpc>
                <a:spcPts val="3920"/>
              </a:lnSpc>
            </a:pPr>
            <a:r>
              <a:rPr lang="en-US" sz="2000" dirty="0" smtClean="0">
                <a:solidFill>
                  <a:srgbClr val="441A66"/>
                </a:solidFill>
                <a:latin typeface="Capitals"/>
                <a:cs typeface="Capitals"/>
              </a:rPr>
              <a:t>  Herramienta para moderar el tráfico</a:t>
            </a:r>
          </a:p>
          <a:p>
            <a:pPr marL="457200" indent="-457200" algn="ctr">
              <a:lnSpc>
                <a:spcPts val="3920"/>
              </a:lnSpc>
            </a:pPr>
            <a:r>
              <a:rPr lang="en-US" sz="3600" dirty="0" smtClean="0">
                <a:solidFill>
                  <a:srgbClr val="441A66"/>
                </a:solidFill>
                <a:latin typeface="Capitals"/>
                <a:cs typeface="Capitals"/>
              </a:rPr>
              <a:t>glorieta o rotonda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ORDEN DEL DÍA </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2</a:t>
            </a:fld>
            <a:endParaRPr lang="en-US" sz="1125" dirty="0">
              <a:solidFill>
                <a:schemeClr val="tx1"/>
              </a:solidFill>
              <a:latin typeface="Capitals"/>
              <a:cs typeface="Capitals"/>
            </a:endParaRPr>
          </a:p>
        </p:txBody>
      </p:sp>
      <p:grpSp>
        <p:nvGrpSpPr>
          <p:cNvPr id="53" name="Group 52"/>
          <p:cNvGrpSpPr/>
          <p:nvPr/>
        </p:nvGrpSpPr>
        <p:grpSpPr>
          <a:xfrm>
            <a:off x="350273" y="827549"/>
            <a:ext cx="8443453" cy="5202903"/>
            <a:chOff x="421966" y="827549"/>
            <a:chExt cx="8443453" cy="5202903"/>
          </a:xfrm>
        </p:grpSpPr>
        <p:sp>
          <p:nvSpPr>
            <p:cNvPr id="15" name="Rounded Rectangle 14"/>
            <p:cNvSpPr/>
            <p:nvPr/>
          </p:nvSpPr>
          <p:spPr>
            <a:xfrm>
              <a:off x="421966" y="827549"/>
              <a:ext cx="2155860" cy="5202903"/>
            </a:xfrm>
            <a:prstGeom prst="roundRect">
              <a:avLst>
                <a:gd name="adj" fmla="val 4755"/>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cap="all" dirty="0" smtClean="0">
                  <a:solidFill>
                    <a:schemeClr val="tx1"/>
                  </a:solidFill>
                  <a:latin typeface="ITC Franklin Gothic Std Bk Cd"/>
                  <a:cs typeface="ITC Franklin Gothic Std Bk Cd"/>
                </a:rPr>
                <a:t>Objetivos</a:t>
              </a:r>
            </a:p>
            <a:p>
              <a:pPr algn="ctr"/>
              <a:r>
                <a:rPr lang="en-US" b="1" cap="all" dirty="0" smtClean="0">
                  <a:solidFill>
                    <a:schemeClr val="tx1"/>
                  </a:solidFill>
                  <a:latin typeface="ITC Franklin Gothic Std Bk Cd"/>
                  <a:cs typeface="ITC Franklin Gothic Std Bk Cd"/>
                </a:rPr>
                <a:t>de la sesión</a:t>
              </a:r>
            </a:p>
            <a:p>
              <a:pPr marL="182880" indent="-182880">
                <a:lnSpc>
                  <a:spcPts val="1600"/>
                </a:lnSpc>
                <a:spcBef>
                  <a:spcPts val="1200"/>
                </a:spcBef>
                <a:buFont typeface="Arial"/>
                <a:buChar char="•"/>
                <a:defRPr/>
              </a:pPr>
              <a:r>
                <a:rPr lang="en-US" dirty="0" smtClean="0">
                  <a:solidFill>
                    <a:schemeClr val="tx1"/>
                  </a:solidFill>
                  <a:latin typeface="ITC Franklin Gothic Std Bk Cd"/>
                  <a:cs typeface="ITC Franklin Gothic Std Bk Cd"/>
                </a:rPr>
                <a:t>Poder identificar y evaluar posibles mecanismos para abordar el problema y establecer un plan estratégico adecuado para el problema seleccionado (por ejemplo, patrulla ciudadana, identificar una política)</a:t>
              </a:r>
            </a:p>
            <a:p>
              <a:pPr marL="182880" indent="-182880">
                <a:lnSpc>
                  <a:spcPts val="1600"/>
                </a:lnSpc>
                <a:spcBef>
                  <a:spcPts val="1200"/>
                </a:spcBef>
                <a:buFont typeface="Arial"/>
                <a:buChar char="•"/>
                <a:defRPr/>
              </a:pPr>
              <a:r>
                <a:rPr lang="en-US" dirty="0" smtClean="0">
                  <a:solidFill>
                    <a:schemeClr val="tx1"/>
                  </a:solidFill>
                  <a:latin typeface="ITC Franklin Gothic Std Bk Cd"/>
                  <a:cs typeface="ITC Franklin Gothic Std Bk Cd"/>
                </a:rPr>
                <a:t>Identificar medidas para movilizar a los ciudadanos interesados y a quienes toman las decisiones a fin de respaldar el PMC</a:t>
              </a:r>
            </a:p>
            <a:p>
              <a:pPr marL="182880" indent="-182880">
                <a:lnSpc>
                  <a:spcPts val="1600"/>
                </a:lnSpc>
                <a:spcBef>
                  <a:spcPts val="1200"/>
                </a:spcBef>
                <a:defRPr/>
              </a:pPr>
              <a:endParaRPr lang="en-US" dirty="0" smtClean="0">
                <a:solidFill>
                  <a:schemeClr val="tx1"/>
                </a:solidFill>
                <a:latin typeface="ITC Franklin Gothic Std Bk Cd"/>
                <a:cs typeface="ITC Franklin Gothic Std Bk Cd"/>
              </a:endParaRPr>
            </a:p>
          </p:txBody>
        </p:sp>
        <p:grpSp>
          <p:nvGrpSpPr>
            <p:cNvPr id="52" name="Group 51"/>
            <p:cNvGrpSpPr/>
            <p:nvPr/>
          </p:nvGrpSpPr>
          <p:grpSpPr>
            <a:xfrm>
              <a:off x="2761227" y="874455"/>
              <a:ext cx="6104192" cy="5032146"/>
              <a:chOff x="2761227" y="858507"/>
              <a:chExt cx="6104192" cy="5032146"/>
            </a:xfrm>
          </p:grpSpPr>
          <p:sp>
            <p:nvSpPr>
              <p:cNvPr id="18" name="TextBox 17"/>
              <p:cNvSpPr txBox="1"/>
              <p:nvPr/>
            </p:nvSpPr>
            <p:spPr>
              <a:xfrm>
                <a:off x="2791862" y="858507"/>
                <a:ext cx="6049933" cy="5032146"/>
              </a:xfrm>
              <a:prstGeom prst="rect">
                <a:avLst/>
              </a:prstGeom>
              <a:noFill/>
            </p:spPr>
            <p:txBody>
              <a:bodyPr wrap="square" rtlCol="0">
                <a:spAutoFit/>
              </a:bodyPr>
              <a:lstStyle/>
              <a:p>
                <a:pPr indent="-91440" fontAlgn="base">
                  <a:tabLst>
                    <a:tab pos="114300" algn="l"/>
                  </a:tabLst>
                  <a:defRPr/>
                </a:pPr>
                <a:r>
                  <a:rPr lang="en-US" sz="2500" b="1" i="1" dirty="0" smtClean="0">
                    <a:solidFill>
                      <a:schemeClr val="accent3"/>
                    </a:solidFill>
                    <a:cs typeface="Calibri"/>
                  </a:rPr>
                  <a:t>Bienvenida/Repaso</a:t>
                </a:r>
              </a:p>
              <a:p>
                <a:pPr indent="-91440" fontAlgn="base">
                  <a:tabLst>
                    <a:tab pos="114300" algn="l"/>
                  </a:tabLst>
                  <a:defRPr/>
                </a:pPr>
                <a:r>
                  <a:rPr lang="en-US" sz="2500" b="1" i="1" dirty="0" smtClean="0">
                    <a:solidFill>
                      <a:srgbClr val="DEAB43"/>
                    </a:solidFill>
                    <a:cs typeface="Calibri"/>
                  </a:rPr>
                  <a:t>Ejercicio de la visión</a:t>
                </a:r>
              </a:p>
              <a:p>
                <a:pPr indent="-91440" fontAlgn="base">
                  <a:tabLst>
                    <a:tab pos="114300" algn="l"/>
                  </a:tabLst>
                  <a:defRPr/>
                </a:pPr>
                <a:r>
                  <a:rPr lang="en-US" sz="2500" b="1" i="1" dirty="0" smtClean="0">
                    <a:solidFill>
                      <a:srgbClr val="CD0920"/>
                    </a:solidFill>
                    <a:cs typeface="Calibri"/>
                  </a:rPr>
                  <a:t>Receso</a:t>
                </a:r>
              </a:p>
              <a:p>
                <a:pPr indent="-91440" fontAlgn="base">
                  <a:tabLst>
                    <a:tab pos="114300" algn="l"/>
                  </a:tabLst>
                  <a:defRPr/>
                </a:pPr>
                <a:r>
                  <a:rPr lang="en-US" sz="2500" b="1" i="1" dirty="0" smtClean="0">
                    <a:solidFill>
                      <a:schemeClr val="accent1"/>
                    </a:solidFill>
                    <a:cs typeface="Calibri"/>
                  </a:rPr>
                  <a:t>Recomendaciones y estrategias para el PMC</a:t>
                </a:r>
              </a:p>
              <a:p>
                <a:pPr marL="182880" indent="-182880" fontAlgn="base">
                  <a:buFont typeface="Arial"/>
                  <a:buChar char="•"/>
                  <a:tabLst>
                    <a:tab pos="114300" algn="l"/>
                  </a:tabLst>
                  <a:defRPr/>
                </a:pPr>
                <a:r>
                  <a:rPr lang="en-US" sz="1400" dirty="0" smtClean="0">
                    <a:cs typeface="Calibri"/>
                  </a:rPr>
                  <a:t>Revisión de las posible estrategias de Seguridad para peatones y Prevención de los delitos a través del diseño del entorno (PDTDE)</a:t>
                </a:r>
              </a:p>
              <a:p>
                <a:pPr marL="182880" indent="-182880" fontAlgn="base">
                  <a:buFont typeface="Arial"/>
                  <a:buChar char="•"/>
                  <a:tabLst>
                    <a:tab pos="114300" algn="l"/>
                  </a:tabLst>
                  <a:defRPr/>
                </a:pPr>
                <a:r>
                  <a:rPr lang="en-US" sz="1400" dirty="0" smtClean="0">
                    <a:cs typeface="Calibri"/>
                  </a:rPr>
                  <a:t>Fotos de la comunidad y desarrollo de recomendaciones</a:t>
                </a:r>
              </a:p>
              <a:p>
                <a:pPr marL="182880" indent="-182880" fontAlgn="base">
                  <a:buFont typeface="Arial"/>
                  <a:buChar char="•"/>
                  <a:tabLst>
                    <a:tab pos="114300" algn="l"/>
                  </a:tabLst>
                  <a:defRPr/>
                </a:pPr>
                <a:r>
                  <a:rPr lang="en-US" sz="1400" dirty="0" smtClean="0">
                    <a:cs typeface="Calibri"/>
                  </a:rPr>
                  <a:t>Estrategias y ejemplos de PDTDE y Arte público</a:t>
                </a:r>
              </a:p>
              <a:p>
                <a:pPr indent="-91440" fontAlgn="base">
                  <a:tabLst>
                    <a:tab pos="114300" algn="l"/>
                  </a:tabLst>
                  <a:defRPr/>
                </a:pPr>
                <a:r>
                  <a:rPr lang="en-US" sz="2500" b="1" i="1" dirty="0" smtClean="0">
                    <a:solidFill>
                      <a:schemeClr val="accent4"/>
                    </a:solidFill>
                    <a:cs typeface="Calibri"/>
                  </a:rPr>
                  <a:t>Receso</a:t>
                </a:r>
              </a:p>
              <a:p>
                <a:pPr indent="-91440" fontAlgn="base">
                  <a:tabLst>
                    <a:tab pos="114300" algn="l"/>
                  </a:tabLst>
                  <a:defRPr/>
                </a:pPr>
                <a:r>
                  <a:rPr lang="en-US" sz="2000" b="1" i="1" dirty="0" smtClean="0">
                    <a:solidFill>
                      <a:schemeClr val="accent5"/>
                    </a:solidFill>
                    <a:cs typeface="Calibri"/>
                  </a:rPr>
                  <a:t>Revisión de documentos de planificación de la Ciudad</a:t>
                </a:r>
              </a:p>
              <a:p>
                <a:pPr marL="182880" indent="-182880" fontAlgn="base">
                  <a:buFont typeface="Arial"/>
                  <a:buChar char="•"/>
                  <a:tabLst>
                    <a:tab pos="114300" algn="l"/>
                  </a:tabLst>
                  <a:defRPr/>
                </a:pPr>
                <a:r>
                  <a:rPr lang="en-US" sz="1400" dirty="0" smtClean="0">
                    <a:cs typeface="Calibri"/>
                  </a:rPr>
                  <a:t>Destacar los documentos de planificación existentes que complementan los Proyectos para mejorar la comunidad</a:t>
                </a:r>
              </a:p>
              <a:p>
                <a:pPr indent="-91440" fontAlgn="base">
                  <a:tabLst>
                    <a:tab pos="114300" algn="l"/>
                  </a:tabLst>
                  <a:defRPr/>
                </a:pPr>
                <a:r>
                  <a:rPr lang="en-US" sz="2500" b="1" i="1" dirty="0" smtClean="0">
                    <a:solidFill>
                      <a:srgbClr val="A98054"/>
                    </a:solidFill>
                    <a:cs typeface="Calibri"/>
                  </a:rPr>
                  <a:t>Desarrollo del plan de acción</a:t>
                </a:r>
              </a:p>
              <a:p>
                <a:pPr marL="182880" lvl="0" indent="-182880" fontAlgn="base">
                  <a:buFont typeface="Arial"/>
                  <a:buChar char="•"/>
                  <a:tabLst>
                    <a:tab pos="114300" algn="l"/>
                  </a:tabLst>
                  <a:defRPr/>
                </a:pPr>
                <a:r>
                  <a:rPr lang="en-US" sz="1400" dirty="0" smtClean="0">
                    <a:cs typeface="Calibri"/>
                  </a:rPr>
                  <a:t>Formulario para el desarrollo del plan de acción</a:t>
                </a:r>
              </a:p>
              <a:p>
                <a:pPr marL="182880" lvl="0" indent="-182880" fontAlgn="base">
                  <a:buFont typeface="Arial"/>
                  <a:buChar char="•"/>
                  <a:tabLst>
                    <a:tab pos="114300" algn="l"/>
                  </a:tabLst>
                  <a:defRPr/>
                </a:pPr>
                <a:r>
                  <a:rPr lang="en-US" sz="1400" dirty="0" smtClean="0">
                    <a:cs typeface="Calibri"/>
                  </a:rPr>
                  <a:t>Terminar el Plan de planificación e implementación para los Proyectos para mejorar la comunidad</a:t>
                </a:r>
              </a:p>
              <a:p>
                <a:pPr indent="-91440" fontAlgn="base">
                  <a:spcAft>
                    <a:spcPts val="100"/>
                  </a:spcAft>
                  <a:tabLst>
                    <a:tab pos="114300" algn="l"/>
                  </a:tabLst>
                  <a:defRPr/>
                </a:pPr>
                <a:r>
                  <a:rPr lang="en-US" sz="2500" b="1" i="1" dirty="0" smtClean="0">
                    <a:solidFill>
                      <a:srgbClr val="791344"/>
                    </a:solidFill>
                    <a:cs typeface="Calibri"/>
                  </a:rPr>
                  <a:t>Conclusión</a:t>
                </a:r>
              </a:p>
            </p:txBody>
          </p:sp>
          <p:sp>
            <p:nvSpPr>
              <p:cNvPr id="19" name="Rounded Rectangle 18"/>
              <p:cNvSpPr/>
              <p:nvPr/>
            </p:nvSpPr>
            <p:spPr>
              <a:xfrm>
                <a:off x="2761227" y="883605"/>
                <a:ext cx="6104192" cy="4993247"/>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2768885" y="5443553"/>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768885" y="3672060"/>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2768885" y="2099445"/>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768885" y="3328477"/>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768885" y="1705168"/>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768885" y="4437914"/>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2768885" y="1295490"/>
                <a:ext cx="6090627"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Paso 3: Reducir la velocidad de los autos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20</a:t>
            </a:fld>
            <a:endParaRPr lang="en-US" sz="1125" dirty="0">
              <a:solidFill>
                <a:schemeClr val="tx1"/>
              </a:solidFill>
              <a:latin typeface="Capitals"/>
              <a:cs typeface="Capitals"/>
            </a:endParaRPr>
          </a:p>
        </p:txBody>
      </p:sp>
      <p:grpSp>
        <p:nvGrpSpPr>
          <p:cNvPr id="12" name="Group 16"/>
          <p:cNvGrpSpPr/>
          <p:nvPr/>
        </p:nvGrpSpPr>
        <p:grpSpPr>
          <a:xfrm>
            <a:off x="572914" y="2703371"/>
            <a:ext cx="7998172" cy="2518519"/>
            <a:chOff x="572914" y="2659611"/>
            <a:chExt cx="7998172" cy="2518519"/>
          </a:xfrm>
        </p:grpSpPr>
        <p:pic>
          <p:nvPicPr>
            <p:cNvPr id="13" name="Picture 3" descr="000E2BBC-D245-1CD6-831880D21AC3FE77"/>
            <p:cNvPicPr>
              <a:picLocks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572914" y="2659611"/>
              <a:ext cx="3886200" cy="25146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14" name="Picture 4" descr="P1010021"/>
            <p:cNvPicPr>
              <a:picLocks noChangeArrowheads="1"/>
            </p:cNvPicPr>
            <p:nvPr/>
          </p:nvPicPr>
          <p:blipFill>
            <a:blip r:embed="rId3">
              <a:lum/>
              <a:extLst>
                <a:ext uri="{28A0092B-C50C-407E-A947-70E740481C1C}">
                  <a14:useLocalDpi xmlns:a14="http://schemas.microsoft.com/office/drawing/2010/main" val="0"/>
                </a:ext>
              </a:extLst>
            </a:blip>
            <a:srcRect b="13146"/>
            <a:stretch>
              <a:fillRect/>
            </a:stretch>
          </p:blipFill>
          <p:spPr bwMode="auto">
            <a:xfrm>
              <a:off x="4684886" y="2663530"/>
              <a:ext cx="3886200" cy="25146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369497" y="651477"/>
            <a:ext cx="8405006" cy="1101584"/>
          </a:xfrm>
          <a:prstGeom prst="rect">
            <a:avLst/>
          </a:prstGeom>
          <a:noFill/>
        </p:spPr>
        <p:txBody>
          <a:bodyPr wrap="square" rtlCol="0" anchor="t">
            <a:spAutoFit/>
          </a:bodyPr>
          <a:lstStyle/>
          <a:p>
            <a:pPr marL="457200" indent="-457200" algn="ctr">
              <a:lnSpc>
                <a:spcPts val="3920"/>
              </a:lnSpc>
            </a:pPr>
            <a:r>
              <a:rPr lang="en-US" sz="2000" dirty="0" smtClean="0">
                <a:solidFill>
                  <a:srgbClr val="205595"/>
                </a:solidFill>
                <a:latin typeface="Capitals"/>
                <a:cs typeface="Capitals"/>
              </a:rPr>
              <a:t>Herramienta para moderar el tráfico</a:t>
            </a:r>
          </a:p>
          <a:p>
            <a:pPr marL="457200" indent="-457200" algn="ctr">
              <a:lnSpc>
                <a:spcPts val="3920"/>
              </a:lnSpc>
            </a:pPr>
            <a:r>
              <a:rPr lang="en-US" sz="3600" dirty="0" smtClean="0">
                <a:solidFill>
                  <a:srgbClr val="205595"/>
                </a:solidFill>
                <a:latin typeface="Capitals"/>
                <a:cs typeface="Capitals"/>
              </a:rPr>
              <a:t>islas o chicanas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Paso 3: Reducir la velocidad de los autos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21</a:t>
            </a:fld>
            <a:endParaRPr lang="en-US" sz="1125" dirty="0">
              <a:solidFill>
                <a:schemeClr val="tx1"/>
              </a:solidFill>
              <a:latin typeface="Capitals"/>
              <a:cs typeface="Capitals"/>
            </a:endParaRPr>
          </a:p>
        </p:txBody>
      </p:sp>
      <p:sp>
        <p:nvSpPr>
          <p:cNvPr id="9" name="TextBox 8"/>
          <p:cNvSpPr txBox="1"/>
          <p:nvPr/>
        </p:nvSpPr>
        <p:spPr>
          <a:xfrm>
            <a:off x="369497" y="651477"/>
            <a:ext cx="8405006" cy="1101584"/>
          </a:xfrm>
          <a:prstGeom prst="rect">
            <a:avLst/>
          </a:prstGeom>
          <a:noFill/>
        </p:spPr>
        <p:txBody>
          <a:bodyPr wrap="square" rtlCol="0" anchor="t">
            <a:spAutoFit/>
          </a:bodyPr>
          <a:lstStyle/>
          <a:p>
            <a:pPr marL="457200" indent="-457200" algn="ctr">
              <a:lnSpc>
                <a:spcPts val="3920"/>
              </a:lnSpc>
            </a:pPr>
            <a:r>
              <a:rPr lang="en-US" sz="2000" dirty="0" smtClean="0">
                <a:solidFill>
                  <a:srgbClr val="147B33"/>
                </a:solidFill>
                <a:latin typeface="Capitals"/>
                <a:cs typeface="Capitals"/>
              </a:rPr>
              <a:t>Herramienta para moderar el tráfico</a:t>
            </a:r>
          </a:p>
          <a:p>
            <a:pPr marL="457200" indent="-457200" algn="ctr">
              <a:lnSpc>
                <a:spcPts val="3920"/>
              </a:lnSpc>
            </a:pPr>
            <a:r>
              <a:rPr lang="en-US" sz="3600" dirty="0" smtClean="0">
                <a:solidFill>
                  <a:srgbClr val="147B33"/>
                </a:solidFill>
                <a:latin typeface="Capitals"/>
                <a:cs typeface="Capitals"/>
              </a:rPr>
              <a:t>estacionamiento diagonal</a:t>
            </a:r>
          </a:p>
        </p:txBody>
      </p:sp>
      <p:sp>
        <p:nvSpPr>
          <p:cNvPr id="11" name="Rounded Rectangle 10"/>
          <p:cNvSpPr/>
          <p:nvPr/>
        </p:nvSpPr>
        <p:spPr>
          <a:xfrm>
            <a:off x="4144040" y="2310146"/>
            <a:ext cx="4066249" cy="1024362"/>
          </a:xfrm>
          <a:prstGeom prst="roundRect">
            <a:avLst>
              <a:gd name="adj" fmla="val 10242"/>
            </a:avLst>
          </a:prstGeom>
          <a:gradFill>
            <a:gsLst>
              <a:gs pos="0">
                <a:srgbClr val="104C28"/>
              </a:gs>
              <a:gs pos="100000">
                <a:srgbClr val="147B33"/>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005840">
              <a:lnSpc>
                <a:spcPts val="2000"/>
              </a:lnSpc>
            </a:pPr>
            <a:r>
              <a:rPr lang="en-US" sz="2200" dirty="0" smtClean="0">
                <a:latin typeface="ITC Franklin Gothic Std Bk Cd"/>
                <a:cs typeface="ITC Franklin Gothic Std Bk Cd"/>
              </a:rPr>
              <a:t>Estacionar en diagonal (en batería) y en reversa o con la trompa hacia afuera </a:t>
            </a:r>
          </a:p>
        </p:txBody>
      </p:sp>
      <p:pic>
        <p:nvPicPr>
          <p:cNvPr id="13" name="Picture 4"/>
          <p:cNvPicPr>
            <a:picLocks noChangeAspect="1" noChangeArrowheads="1"/>
          </p:cNvPicPr>
          <p:nvPr/>
        </p:nvPicPr>
        <p:blipFill>
          <a:blip r:embed="rId2">
            <a:lum/>
            <a:extLst>
              <a:ext uri="{28A0092B-C50C-407E-A947-70E740481C1C}">
                <a14:useLocalDpi xmlns:a14="http://schemas.microsoft.com/office/drawing/2010/main" val="0"/>
              </a:ext>
            </a:extLst>
          </a:blip>
          <a:srcRect t="20624" b="4279"/>
          <a:stretch>
            <a:fillRect/>
          </a:stretch>
        </p:blipFill>
        <p:spPr bwMode="auto">
          <a:xfrm>
            <a:off x="784351" y="1914414"/>
            <a:ext cx="4290123" cy="1815827"/>
          </a:xfrm>
          <a:prstGeom prst="roundRect">
            <a:avLst>
              <a:gd name="adj" fmla="val 3307"/>
            </a:avLst>
          </a:prstGeom>
          <a:ln w="25400">
            <a:solidFill>
              <a:srgbClr val="147B33"/>
            </a:solidFill>
          </a:ln>
          <a:effectLst/>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046929" y="3936117"/>
            <a:ext cx="6900782" cy="2027305"/>
            <a:chOff x="1430874" y="3936117"/>
            <a:chExt cx="6900782" cy="2027305"/>
          </a:xfrm>
        </p:grpSpPr>
        <p:sp>
          <p:nvSpPr>
            <p:cNvPr id="16" name="Rounded Rectangle 15"/>
            <p:cNvSpPr/>
            <p:nvPr/>
          </p:nvSpPr>
          <p:spPr>
            <a:xfrm>
              <a:off x="1430874" y="4437588"/>
              <a:ext cx="2848047" cy="1024362"/>
            </a:xfrm>
            <a:prstGeom prst="roundRect">
              <a:avLst>
                <a:gd name="adj" fmla="val 10242"/>
              </a:avLst>
            </a:prstGeom>
            <a:gradFill>
              <a:gsLst>
                <a:gs pos="0">
                  <a:srgbClr val="104C28"/>
                </a:gs>
                <a:gs pos="100000">
                  <a:srgbClr val="147B33"/>
                </a:gs>
              </a:gsLs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ts val="2000"/>
                </a:lnSpc>
              </a:pPr>
              <a:r>
                <a:rPr lang="en-US" sz="2200" dirty="0" smtClean="0">
                  <a:latin typeface="ITC Franklin Gothic Std Bk Cd"/>
                  <a:cs typeface="ITC Franklin Gothic Std Bk Cd"/>
                </a:rPr>
                <a:t>Típica forma de estacionar con la parte trasera hacia afuera</a:t>
              </a:r>
            </a:p>
          </p:txBody>
        </p:sp>
        <p:pic>
          <p:nvPicPr>
            <p:cNvPr id="17" name="Picture 7" descr="Reverse angle parking.jpg"/>
            <p:cNvPicPr>
              <a:picLocks noChangeAspect="1"/>
            </p:cNvPicPr>
            <p:nvPr/>
          </p:nvPicPr>
          <p:blipFill>
            <a:blip r:embed="rId3">
              <a:lum/>
              <a:extLst>
                <a:ext uri="{28A0092B-C50C-407E-A947-70E740481C1C}">
                  <a14:useLocalDpi xmlns:a14="http://schemas.microsoft.com/office/drawing/2010/main" val="0"/>
                </a:ext>
              </a:extLst>
            </a:blip>
            <a:srcRect l="-85" t="29370" r="6166" b="11461"/>
            <a:stretch>
              <a:fillRect/>
            </a:stretch>
          </p:blipFill>
          <p:spPr bwMode="auto">
            <a:xfrm>
              <a:off x="4042091" y="3936117"/>
              <a:ext cx="4289565" cy="2027305"/>
            </a:xfrm>
            <a:prstGeom prst="roundRect">
              <a:avLst>
                <a:gd name="adj" fmla="val 3307"/>
              </a:avLst>
            </a:prstGeom>
            <a:ln w="25400">
              <a:solidFill>
                <a:srgbClr val="147B33"/>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Paso 4: Seguridad, confort y belleza</a:t>
            </a: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22</a:t>
            </a:fld>
            <a:endParaRPr lang="en-US" sz="1125" dirty="0">
              <a:solidFill>
                <a:schemeClr val="tx1"/>
              </a:solidFill>
              <a:latin typeface="Capitals"/>
              <a:cs typeface="Capitals"/>
            </a:endParaRPr>
          </a:p>
        </p:txBody>
      </p:sp>
      <p:pic>
        <p:nvPicPr>
          <p:cNvPr id="11" name="Picture 5" descr="IMG_0586"/>
          <p:cNvPicPr>
            <a:picLocks noChangeAspect="1" noChangeArrowheads="1"/>
          </p:cNvPicPr>
          <p:nvPr/>
        </p:nvPicPr>
        <p:blipFill>
          <a:blip r:embed="rId2">
            <a:lum/>
            <a:extLst>
              <a:ext uri="{28A0092B-C50C-407E-A947-70E740481C1C}">
                <a14:useLocalDpi xmlns:a14="http://schemas.microsoft.com/office/drawing/2010/main" val="0"/>
              </a:ext>
            </a:extLst>
          </a:blip>
          <a:stretch>
            <a:fillRect/>
          </a:stretch>
        </p:blipFill>
        <p:spPr bwMode="auto">
          <a:xfrm>
            <a:off x="4737396" y="868235"/>
            <a:ext cx="3762153" cy="2707944"/>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13" name="Picture 3" descr="P1010037"/>
          <p:cNvPicPr>
            <a:picLocks noChangeAspect="1" noChangeArrowheads="1"/>
          </p:cNvPicPr>
          <p:nvPr/>
        </p:nvPicPr>
        <p:blipFill>
          <a:blip r:embed="rId3">
            <a:lum/>
            <a:extLst>
              <a:ext uri="{28A0092B-C50C-407E-A947-70E740481C1C}">
                <a14:useLocalDpi xmlns:a14="http://schemas.microsoft.com/office/drawing/2010/main" val="0"/>
              </a:ext>
            </a:extLst>
          </a:blip>
          <a:srcRect t="21030" b="7607"/>
          <a:stretch>
            <a:fillRect/>
          </a:stretch>
        </p:blipFill>
        <p:spPr bwMode="auto">
          <a:xfrm>
            <a:off x="644451" y="3703765"/>
            <a:ext cx="4269738" cy="22860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14" name="Picture 2" descr="water fountain olympia, wa"/>
          <p:cNvPicPr>
            <a:picLocks noChangeAspect="1" noChangeArrowheads="1"/>
          </p:cNvPicPr>
          <p:nvPr/>
        </p:nvPicPr>
        <p:blipFill>
          <a:blip r:embed="rId4">
            <a:lum/>
            <a:extLst>
              <a:ext uri="{28A0092B-C50C-407E-A947-70E740481C1C}">
                <a14:useLocalDpi xmlns:a14="http://schemas.microsoft.com/office/drawing/2010/main" val="0"/>
              </a:ext>
            </a:extLst>
          </a:blip>
          <a:srcRect l="2592" t="4118" r="1820" b="3234"/>
          <a:stretch>
            <a:fillRect/>
          </a:stretch>
        </p:blipFill>
        <p:spPr bwMode="auto">
          <a:xfrm>
            <a:off x="5070375" y="3703765"/>
            <a:ext cx="3424046" cy="22860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89467" y="1588813"/>
            <a:ext cx="2717791" cy="1103721"/>
          </a:xfrm>
          <a:prstGeom prst="rect">
            <a:avLst/>
          </a:prstGeom>
        </p:spPr>
        <p:txBody>
          <a:bodyPr wrap="square">
            <a:spAutoFit/>
          </a:bodyPr>
          <a:lstStyle/>
          <a:p>
            <a:pPr marL="365760" lvl="1" indent="-365760">
              <a:lnSpc>
                <a:spcPts val="2620"/>
              </a:lnSpc>
              <a:buClr>
                <a:schemeClr val="tx1"/>
              </a:buClr>
              <a:buFont typeface="Arial"/>
              <a:buChar char="•"/>
              <a:defRPr/>
            </a:pPr>
            <a:r>
              <a:rPr lang="en-US" sz="2600" dirty="0" smtClean="0">
                <a:ea typeface="ＭＳ Ｐゴシック" pitchFamily="34" charset="-128"/>
              </a:rPr>
              <a:t>Arte público que refleja a la comunidad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Paso 4: Seguridad, confort y belleza</a:t>
            </a: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23</a:t>
            </a:fld>
            <a:endParaRPr lang="en-US" sz="1125" dirty="0">
              <a:solidFill>
                <a:schemeClr val="tx1"/>
              </a:solidFill>
              <a:latin typeface="Capitals"/>
              <a:cs typeface="Capitals"/>
            </a:endParaRPr>
          </a:p>
        </p:txBody>
      </p:sp>
      <p:sp>
        <p:nvSpPr>
          <p:cNvPr id="23" name="Rectangle 22"/>
          <p:cNvSpPr/>
          <p:nvPr/>
        </p:nvSpPr>
        <p:spPr>
          <a:xfrm>
            <a:off x="445241" y="1450454"/>
            <a:ext cx="3245110" cy="1109706"/>
          </a:xfrm>
          <a:prstGeom prst="rect">
            <a:avLst/>
          </a:prstGeom>
        </p:spPr>
        <p:txBody>
          <a:bodyPr wrap="square">
            <a:spAutoFit/>
          </a:bodyPr>
          <a:lstStyle/>
          <a:p>
            <a:pPr marL="365760" lvl="1" indent="-365760">
              <a:lnSpc>
                <a:spcPts val="2220"/>
              </a:lnSpc>
              <a:spcAft>
                <a:spcPts val="1200"/>
              </a:spcAft>
              <a:buClr>
                <a:schemeClr val="tx1"/>
              </a:buClr>
              <a:buFont typeface="Arial"/>
              <a:buChar char="•"/>
              <a:defRPr/>
            </a:pPr>
            <a:r>
              <a:rPr lang="en-US" sz="2500" dirty="0" smtClean="0">
                <a:ea typeface="ＭＳ Ｐゴシック" pitchFamily="34" charset="-128"/>
              </a:rPr>
              <a:t>Árboles</a:t>
            </a:r>
          </a:p>
          <a:p>
            <a:pPr marL="365760" lvl="1" indent="-365760">
              <a:lnSpc>
                <a:spcPts val="2220"/>
              </a:lnSpc>
              <a:spcAft>
                <a:spcPts val="1200"/>
              </a:spcAft>
              <a:buClr>
                <a:schemeClr val="tx1"/>
              </a:buClr>
              <a:buFont typeface="Arial"/>
              <a:buChar char="•"/>
              <a:defRPr/>
            </a:pPr>
            <a:r>
              <a:rPr lang="en-US" sz="2500" dirty="0" smtClean="0">
                <a:ea typeface="ＭＳ Ｐゴシック" pitchFamily="34" charset="-128"/>
              </a:rPr>
              <a:t>Lugares donde sentarse y descansar</a:t>
            </a:r>
          </a:p>
        </p:txBody>
      </p:sp>
      <p:sp>
        <p:nvSpPr>
          <p:cNvPr id="24" name="Rectangle 23"/>
          <p:cNvSpPr/>
          <p:nvPr/>
        </p:nvSpPr>
        <p:spPr>
          <a:xfrm>
            <a:off x="4470573" y="4725635"/>
            <a:ext cx="4292009" cy="1263594"/>
          </a:xfrm>
          <a:prstGeom prst="rect">
            <a:avLst/>
          </a:prstGeom>
        </p:spPr>
        <p:txBody>
          <a:bodyPr wrap="square">
            <a:spAutoFit/>
          </a:bodyPr>
          <a:lstStyle/>
          <a:p>
            <a:pPr marL="365760" lvl="1" indent="-365760">
              <a:lnSpc>
                <a:spcPts val="2220"/>
              </a:lnSpc>
              <a:spcAft>
                <a:spcPts val="1200"/>
              </a:spcAft>
              <a:buClr>
                <a:schemeClr val="tx1"/>
              </a:buClr>
              <a:buFont typeface="Arial"/>
              <a:buChar char="•"/>
              <a:defRPr/>
            </a:pPr>
            <a:r>
              <a:rPr lang="en-US" sz="2500" dirty="0" smtClean="0">
                <a:ea typeface="ＭＳ Ｐゴシック" pitchFamily="34" charset="-128"/>
              </a:rPr>
              <a:t>Limpieza y mantenimiento</a:t>
            </a:r>
          </a:p>
          <a:p>
            <a:pPr marL="365760" lvl="1" indent="-365760">
              <a:lnSpc>
                <a:spcPts val="2220"/>
              </a:lnSpc>
              <a:spcAft>
                <a:spcPts val="1200"/>
              </a:spcAft>
              <a:buClr>
                <a:schemeClr val="tx1"/>
              </a:buClr>
              <a:buFont typeface="Arial"/>
              <a:buChar char="•"/>
              <a:defRPr/>
            </a:pPr>
            <a:r>
              <a:rPr lang="en-US" sz="2500" dirty="0" smtClean="0">
                <a:ea typeface="ＭＳ Ｐゴシック" pitchFamily="34" charset="-128"/>
              </a:rPr>
              <a:t>Iluminación para peatones</a:t>
            </a:r>
          </a:p>
          <a:p>
            <a:pPr marL="365760" lvl="1" indent="-365760">
              <a:lnSpc>
                <a:spcPts val="2220"/>
              </a:lnSpc>
              <a:spcAft>
                <a:spcPts val="1200"/>
              </a:spcAft>
              <a:buClr>
                <a:schemeClr val="tx1"/>
              </a:buClr>
              <a:buFont typeface="Arial"/>
              <a:buChar char="•"/>
              <a:defRPr/>
            </a:pPr>
            <a:r>
              <a:rPr lang="en-US" sz="2500" dirty="0" smtClean="0">
                <a:ea typeface="ＭＳ Ｐゴシック" pitchFamily="34" charset="-128"/>
              </a:rPr>
              <a:t>Acceso a bebederos y baños</a:t>
            </a:r>
          </a:p>
        </p:txBody>
      </p:sp>
      <p:pic>
        <p:nvPicPr>
          <p:cNvPr id="25" name="Picture 2" descr="00080C00-EA8A-1C34-80BD80D21AC3FE77"/>
          <p:cNvPicPr>
            <a:picLocks noChangeAspect="1" noChangeArrowheads="1"/>
          </p:cNvPicPr>
          <p:nvPr/>
        </p:nvPicPr>
        <p:blipFill>
          <a:blip r:embed="rId2">
            <a:lum/>
            <a:extLst>
              <a:ext uri="{28A0092B-C50C-407E-A947-70E740481C1C}">
                <a14:useLocalDpi xmlns:a14="http://schemas.microsoft.com/office/drawing/2010/main" val="0"/>
              </a:ext>
            </a:extLst>
          </a:blip>
          <a:srcRect l="9294" t="17542" r="10141" b="5757"/>
          <a:stretch>
            <a:fillRect/>
          </a:stretch>
        </p:blipFill>
        <p:spPr bwMode="auto">
          <a:xfrm>
            <a:off x="4502419" y="1569785"/>
            <a:ext cx="3959705" cy="2843518"/>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pic>
        <p:nvPicPr>
          <p:cNvPr id="26" name="Picture 5" descr="5th&amp;Univ Trees"/>
          <p:cNvPicPr>
            <a:picLocks noChangeAspect="1" noChangeArrowheads="1"/>
          </p:cNvPicPr>
          <p:nvPr/>
        </p:nvPicPr>
        <p:blipFill>
          <a:blip r:embed="rId3" cstate="print">
            <a:lum/>
            <a:extLst>
              <a:ext uri="{28A0092B-C50C-407E-A947-70E740481C1C}">
                <a14:useLocalDpi xmlns:a14="http://schemas.microsoft.com/office/drawing/2010/main" val="0"/>
              </a:ext>
            </a:extLst>
          </a:blip>
          <a:srcRect t="7609" b="6481"/>
          <a:stretch>
            <a:fillRect/>
          </a:stretch>
        </p:blipFill>
        <p:spPr bwMode="auto">
          <a:xfrm>
            <a:off x="640738" y="2642596"/>
            <a:ext cx="2921629" cy="3346633"/>
          </a:xfrm>
          <a:prstGeom prst="roundRect">
            <a:avLst>
              <a:gd name="adj" fmla="val 3307"/>
            </a:avLst>
          </a:prstGeom>
          <a:ln w="25400">
            <a:solidFill>
              <a:srgbClr val="0098BA"/>
            </a:solidFill>
          </a:ln>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86834" y="804445"/>
            <a:ext cx="8170333" cy="601447"/>
          </a:xfrm>
          <a:prstGeom prst="rect">
            <a:avLst/>
          </a:prstGeom>
          <a:noFill/>
        </p:spPr>
        <p:txBody>
          <a:bodyPr wrap="square" rtlCol="0">
            <a:spAutoFit/>
          </a:bodyPr>
          <a:lstStyle/>
          <a:p>
            <a:pPr marL="457200" indent="-457200" algn="ctr">
              <a:lnSpc>
                <a:spcPts val="3920"/>
              </a:lnSpc>
            </a:pPr>
            <a:r>
              <a:rPr lang="en-US" sz="3600" dirty="0" smtClean="0">
                <a:solidFill>
                  <a:srgbClr val="0098BA"/>
                </a:solidFill>
                <a:latin typeface="Capitals"/>
                <a:cs typeface="Capitals"/>
              </a:rPr>
              <a:t> Seguridad, confort y belleza</a:t>
            </a:r>
            <a:endParaRPr lang="en-US" dirty="0">
              <a:solidFill>
                <a:srgbClr val="0098BA"/>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PDtDE y Arte público</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24</a:t>
            </a:fld>
            <a:endParaRPr lang="en-US" sz="1125" dirty="0">
              <a:solidFill>
                <a:schemeClr val="tx1"/>
              </a:solidFill>
              <a:latin typeface="Capitals"/>
              <a:cs typeface="Capitals"/>
            </a:endParaRPr>
          </a:p>
        </p:txBody>
      </p:sp>
      <p:sp>
        <p:nvSpPr>
          <p:cNvPr id="11" name="TextBox 10"/>
          <p:cNvSpPr txBox="1"/>
          <p:nvPr/>
        </p:nvSpPr>
        <p:spPr>
          <a:xfrm>
            <a:off x="369497" y="1870668"/>
            <a:ext cx="8405006" cy="3116665"/>
          </a:xfrm>
          <a:prstGeom prst="rect">
            <a:avLst/>
          </a:prstGeom>
          <a:noFill/>
        </p:spPr>
        <p:txBody>
          <a:bodyPr wrap="square" rtlCol="0" anchor="t">
            <a:spAutoFit/>
          </a:bodyPr>
          <a:lstStyle/>
          <a:p>
            <a:pPr marL="457200" indent="-457200" algn="ctr">
              <a:lnSpc>
                <a:spcPts val="7900"/>
              </a:lnSpc>
            </a:pPr>
            <a:r>
              <a:rPr lang="en-US" sz="6000" dirty="0" smtClean="0">
                <a:solidFill>
                  <a:srgbClr val="147B33"/>
                </a:solidFill>
                <a:latin typeface="Capitals"/>
                <a:cs typeface="Capitals"/>
              </a:rPr>
              <a:t>CREACIÓN DE ESPACIOS PÚBLICOS INTERACTIVOS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PDtDE y Arte público</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25</a:t>
            </a:fld>
            <a:endParaRPr lang="en-US" sz="1125" dirty="0">
              <a:solidFill>
                <a:schemeClr val="tx1"/>
              </a:solidFill>
              <a:latin typeface="Capitals"/>
              <a:cs typeface="Capitals"/>
            </a:endParaRPr>
          </a:p>
        </p:txBody>
      </p:sp>
      <p:pic>
        <p:nvPicPr>
          <p:cNvPr id="7" name="Picture 6" descr="auto0"/>
          <p:cNvPicPr>
            <a:picLocks noChangeAspect="1" noChangeArrowheads="1"/>
          </p:cNvPicPr>
          <p:nvPr/>
        </p:nvPicPr>
        <p:blipFill>
          <a:blip r:embed="rId2">
            <a:extLst>
              <a:ext uri="{28A0092B-C50C-407E-A947-70E740481C1C}">
                <a14:useLocalDpi xmlns:a14="http://schemas.microsoft.com/office/drawing/2010/main" val="0"/>
              </a:ext>
            </a:extLst>
          </a:blip>
          <a:srcRect b="87349"/>
          <a:stretch>
            <a:fillRect/>
          </a:stretch>
        </p:blipFill>
        <p:spPr bwMode="auto">
          <a:xfrm>
            <a:off x="1879601" y="4683835"/>
            <a:ext cx="563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893099" y="1335964"/>
            <a:ext cx="7611804" cy="2697707"/>
          </a:xfrm>
          <a:prstGeom prst="roundRect">
            <a:avLst>
              <a:gd name="adj" fmla="val 4755"/>
            </a:avLst>
          </a:prstGeom>
          <a:gradFill flip="none" rotWithShape="1">
            <a:gsLst>
              <a:gs pos="0">
                <a:srgbClr val="791344"/>
              </a:gs>
              <a:gs pos="100000">
                <a:srgbClr val="C0587C"/>
              </a:gs>
            </a:gsLst>
            <a:lin ang="16200000" scaled="0"/>
            <a:tileRec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00"/>
              </a:lnSpc>
              <a:spcBef>
                <a:spcPts val="600"/>
              </a:spcBef>
              <a:defRPr/>
            </a:pPr>
            <a:r>
              <a:rPr lang="en-US" sz="2800" dirty="0" smtClean="0">
                <a:latin typeface="ITC Franklin Gothic Std Bk Cd"/>
                <a:cs typeface="ITC Franklin Gothic Std Bk Cd"/>
              </a:rPr>
              <a:t>“Quiero asegurarme de que las artes sean parte de todo lo que hacemos. Necesitamos garantizar que las artes sean parte de cada vecindario.  Necesitamos asegurarnos de que continuemos fomentando el desarrollo del arte en los espacios públicos… queremos que la gente sepa que Tampa es una ciudad artística.”</a:t>
            </a:r>
          </a:p>
          <a:p>
            <a:pPr algn="r">
              <a:lnSpc>
                <a:spcPts val="2700"/>
              </a:lnSpc>
              <a:spcBef>
                <a:spcPts val="600"/>
              </a:spcBef>
              <a:defRPr/>
            </a:pPr>
            <a:r>
              <a:rPr lang="en-US" sz="2800" dirty="0" smtClean="0">
                <a:latin typeface="ITC Franklin Gothic Std Bk Cd"/>
                <a:cs typeface="ITC Franklin Gothic Std Bk Cd"/>
              </a:rPr>
              <a:t>- Alcalde Pam </a:t>
            </a:r>
            <a:r>
              <a:rPr lang="en-US" sz="2800" dirty="0" err="1" smtClean="0">
                <a:latin typeface="ITC Franklin Gothic Std Bk Cd"/>
                <a:cs typeface="ITC Franklin Gothic Std Bk Cd"/>
              </a:rPr>
              <a:t>Iorio</a:t>
            </a:r>
            <a:endParaRPr lang="en-US" sz="2800" dirty="0" smtClean="0">
              <a:latin typeface="ITC Franklin Gothic Std Bk Cd"/>
              <a:cs typeface="ITC Franklin Gothic Std Bk C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PDTDE y Arte público: Estrategias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26</a:t>
            </a:fld>
            <a:endParaRPr lang="en-US" sz="1125" dirty="0">
              <a:solidFill>
                <a:schemeClr val="tx1"/>
              </a:solidFill>
              <a:latin typeface="Capitals"/>
              <a:cs typeface="Capitals"/>
            </a:endParaRPr>
          </a:p>
        </p:txBody>
      </p:sp>
      <p:pic>
        <p:nvPicPr>
          <p:cNvPr id="23" name="Picture 3" descr="price5"/>
          <p:cNvPicPr>
            <a:picLocks noChangeAspect="1" noChangeArrowheads="1"/>
          </p:cNvPicPr>
          <p:nvPr/>
        </p:nvPicPr>
        <p:blipFill>
          <a:blip r:embed="rId3">
            <a:lum/>
            <a:extLst>
              <a:ext uri="{28A0092B-C50C-407E-A947-70E740481C1C}">
                <a14:useLocalDpi xmlns:a14="http://schemas.microsoft.com/office/drawing/2010/main" val="0"/>
              </a:ext>
            </a:extLst>
          </a:blip>
          <a:srcRect l="1222" b="3177"/>
          <a:stretch>
            <a:fillRect/>
          </a:stretch>
        </p:blipFill>
        <p:spPr bwMode="auto">
          <a:xfrm>
            <a:off x="4694902" y="2294738"/>
            <a:ext cx="4023360" cy="2971800"/>
          </a:xfrm>
          <a:prstGeom prst="roundRect">
            <a:avLst>
              <a:gd name="adj" fmla="val 3307"/>
            </a:avLst>
          </a:prstGeom>
          <a:ln w="25400">
            <a:solidFill>
              <a:schemeClr val="accent4"/>
            </a:solidFill>
          </a:ln>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86322" y="1614136"/>
            <a:ext cx="3506839" cy="584776"/>
          </a:xfrm>
          <a:prstGeom prst="rect">
            <a:avLst/>
          </a:prstGeom>
          <a:noFill/>
        </p:spPr>
        <p:txBody>
          <a:bodyPr wrap="square" rtlCol="0" anchor="ctr">
            <a:spAutoFit/>
          </a:bodyPr>
          <a:lstStyle/>
          <a:p>
            <a:pPr algn="ctr"/>
            <a:r>
              <a:rPr lang="en-US" sz="3200" dirty="0" smtClean="0">
                <a:solidFill>
                  <a:schemeClr val="accent4"/>
                </a:solidFill>
                <a:latin typeface="Capitals"/>
                <a:cs typeface="Capitals"/>
              </a:rPr>
              <a:t>Phoenix</a:t>
            </a:r>
            <a:endParaRPr lang="en-US" sz="3200" dirty="0">
              <a:solidFill>
                <a:schemeClr val="accent4"/>
              </a:solidFill>
              <a:latin typeface="Capitals"/>
              <a:cs typeface="Capitals"/>
            </a:endParaRPr>
          </a:p>
        </p:txBody>
      </p:sp>
      <p:sp>
        <p:nvSpPr>
          <p:cNvPr id="25" name="TextBox 24"/>
          <p:cNvSpPr txBox="1"/>
          <p:nvPr/>
        </p:nvSpPr>
        <p:spPr>
          <a:xfrm>
            <a:off x="4953163" y="1614136"/>
            <a:ext cx="3506839" cy="584776"/>
          </a:xfrm>
          <a:prstGeom prst="rect">
            <a:avLst/>
          </a:prstGeom>
          <a:noFill/>
        </p:spPr>
        <p:txBody>
          <a:bodyPr wrap="square" rtlCol="0" anchor="ctr">
            <a:spAutoFit/>
          </a:bodyPr>
          <a:lstStyle/>
          <a:p>
            <a:pPr algn="ctr"/>
            <a:r>
              <a:rPr lang="en-US" sz="3200" dirty="0" smtClean="0">
                <a:solidFill>
                  <a:schemeClr val="accent4"/>
                </a:solidFill>
                <a:latin typeface="Capitals"/>
                <a:cs typeface="Capitals"/>
              </a:rPr>
              <a:t>Tempe</a:t>
            </a:r>
            <a:endParaRPr lang="en-US" sz="3200" dirty="0">
              <a:solidFill>
                <a:schemeClr val="accent4"/>
              </a:solidFill>
              <a:latin typeface="Capitals"/>
              <a:cs typeface="Capitals"/>
            </a:endParaRPr>
          </a:p>
        </p:txBody>
      </p:sp>
      <p:pic>
        <p:nvPicPr>
          <p:cNvPr id="31" name="Picture 3" descr="Pnx arts comm08"/>
          <p:cNvPicPr>
            <a:picLocks noGrp="1" noChangeAspect="1" noChangeArrowheads="1"/>
          </p:cNvPicPr>
          <p:nvPr>
            <p:ph sz="half" idx="1"/>
          </p:nvPr>
        </p:nvPicPr>
        <p:blipFill>
          <a:blip r:embed="rId4">
            <a:lum/>
            <a:extLst>
              <a:ext uri="{28A0092B-C50C-407E-A947-70E740481C1C}">
                <a14:useLocalDpi xmlns:a14="http://schemas.microsoft.com/office/drawing/2010/main" val="0"/>
              </a:ext>
            </a:extLst>
          </a:blip>
          <a:stretch>
            <a:fillRect/>
          </a:stretch>
        </p:blipFill>
        <p:spPr>
          <a:xfrm>
            <a:off x="428061" y="2294738"/>
            <a:ext cx="4023360" cy="2971800"/>
          </a:xfrm>
          <a:prstGeom prst="roundRect">
            <a:avLst>
              <a:gd name="adj" fmla="val 3307"/>
            </a:avLst>
          </a:prstGeom>
          <a:ln w="25400">
            <a:solidFill>
              <a:schemeClr val="accent4"/>
            </a:solidFill>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PICT2158"/>
          <p:cNvPicPr>
            <a:picLocks noChangeArrowheads="1"/>
          </p:cNvPicPr>
          <p:nvPr/>
        </p:nvPicPr>
        <p:blipFill>
          <a:blip r:embed="rId3">
            <a:lum/>
            <a:extLst>
              <a:ext uri="{28A0092B-C50C-407E-A947-70E740481C1C}">
                <a14:useLocalDpi xmlns:a14="http://schemas.microsoft.com/office/drawing/2010/main" val="0"/>
              </a:ext>
            </a:extLst>
          </a:blip>
          <a:srcRect l="14635" b="17073"/>
          <a:stretch>
            <a:fillRect/>
          </a:stretch>
        </p:blipFill>
        <p:spPr bwMode="auto">
          <a:xfrm>
            <a:off x="1015617" y="996336"/>
            <a:ext cx="7114032" cy="4864608"/>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PDTDE y Arte público: Imágenes de personas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27</a:t>
            </a:fld>
            <a:endParaRPr lang="en-US" sz="1125" dirty="0">
              <a:solidFill>
                <a:schemeClr val="tx1"/>
              </a:solidFill>
              <a:latin typeface="Capitals"/>
              <a:cs typeface="Capitals"/>
            </a:endParaRPr>
          </a:p>
        </p:txBody>
      </p:sp>
      <p:pic>
        <p:nvPicPr>
          <p:cNvPr id="12" name="Picture 4" descr="PICT2170"/>
          <p:cNvPicPr>
            <a:picLocks noChangeAspect="1" noChangeArrowheads="1"/>
          </p:cNvPicPr>
          <p:nvPr/>
        </p:nvPicPr>
        <p:blipFill>
          <a:blip r:embed="rId4">
            <a:lum/>
            <a:extLst>
              <a:ext uri="{28A0092B-C50C-407E-A947-70E740481C1C}">
                <a14:useLocalDpi xmlns:a14="http://schemas.microsoft.com/office/drawing/2010/main" val="0"/>
              </a:ext>
            </a:extLst>
          </a:blip>
          <a:srcRect b="8791"/>
          <a:stretch>
            <a:fillRect/>
          </a:stretch>
        </p:blipFill>
        <p:spPr bwMode="auto">
          <a:xfrm>
            <a:off x="1015617" y="996336"/>
            <a:ext cx="7112766" cy="4865329"/>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PDTDE y Arte público: Imágenes de personas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28</a:t>
            </a:fld>
            <a:endParaRPr lang="en-US" sz="1125" dirty="0">
              <a:solidFill>
                <a:schemeClr val="tx1"/>
              </a:solidFill>
              <a:latin typeface="Capitals"/>
              <a:cs typeface="Capitals"/>
            </a:endParaRPr>
          </a:p>
        </p:txBody>
      </p:sp>
      <p:grpSp>
        <p:nvGrpSpPr>
          <p:cNvPr id="2" name="Group 9"/>
          <p:cNvGrpSpPr/>
          <p:nvPr/>
        </p:nvGrpSpPr>
        <p:grpSpPr>
          <a:xfrm>
            <a:off x="614516" y="861043"/>
            <a:ext cx="7914968" cy="5135914"/>
            <a:chOff x="1180712" y="969472"/>
            <a:chExt cx="7045920" cy="4572000"/>
          </a:xfrm>
        </p:grpSpPr>
        <p:pic>
          <p:nvPicPr>
            <p:cNvPr id="7" name="Picture 4" descr="PICT2165"/>
            <p:cNvPicPr>
              <a:picLocks noChangeAspect="1"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4797632" y="969472"/>
              <a:ext cx="3429000" cy="4572000"/>
            </a:xfrm>
            <a:prstGeom prst="roundRect">
              <a:avLst>
                <a:gd name="adj" fmla="val 3307"/>
              </a:avLst>
            </a:prstGeom>
            <a:ln w="25400">
              <a:solidFill>
                <a:srgbClr val="132B4A"/>
              </a:solidFill>
            </a:ln>
            <a:effectLst/>
            <a:extLst>
              <a:ext uri="{909E8E84-426E-40DD-AFC4-6F175D3DCCD1}">
                <a14:hiddenFill xmlns:a14="http://schemas.microsoft.com/office/drawing/2010/main">
                  <a:solidFill>
                    <a:srgbClr val="FFFFFF"/>
                  </a:solidFill>
                </a14:hiddenFill>
              </a:ext>
            </a:extLst>
          </p:spPr>
        </p:pic>
        <p:pic>
          <p:nvPicPr>
            <p:cNvPr id="8" name="Picture 6" descr="PICT2168"/>
            <p:cNvPicPr>
              <a:picLocks noChangeAspect="1" noChangeArrowheads="1"/>
            </p:cNvPicPr>
            <p:nvPr/>
          </p:nvPicPr>
          <p:blipFill>
            <a:blip r:embed="rId4">
              <a:lum/>
              <a:extLst>
                <a:ext uri="{28A0092B-C50C-407E-A947-70E740481C1C}">
                  <a14:useLocalDpi xmlns:a14="http://schemas.microsoft.com/office/drawing/2010/main" val="0"/>
                </a:ext>
              </a:extLst>
            </a:blip>
            <a:stretch>
              <a:fillRect/>
            </a:stretch>
          </p:blipFill>
          <p:spPr bwMode="auto">
            <a:xfrm>
              <a:off x="1180712" y="969472"/>
              <a:ext cx="3427544" cy="4572000"/>
            </a:xfrm>
            <a:prstGeom prst="roundRect">
              <a:avLst>
                <a:gd name="adj" fmla="val 3307"/>
              </a:avLst>
            </a:prstGeom>
            <a:ln w="25400">
              <a:solidFill>
                <a:srgbClr val="132B4A"/>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579460" y="929087"/>
            <a:ext cx="2259902" cy="442451"/>
          </a:xfrm>
          <a:prstGeom prst="roundRect">
            <a:avLst>
              <a:gd name="adj" fmla="val 14591"/>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400" cap="all" dirty="0" smtClean="0">
                <a:solidFill>
                  <a:schemeClr val="bg1"/>
                </a:solidFill>
                <a:latin typeface="ITC Franklin Gothic Std Dm Cd"/>
                <a:cs typeface="ITC Franklin Gothic Std Dm Cd"/>
              </a:rPr>
              <a:t>Camden, UK</a:t>
            </a:r>
          </a:p>
        </p:txBody>
      </p:sp>
      <p:pic>
        <p:nvPicPr>
          <p:cNvPr id="33" name="Picture 32" descr="bench.png"/>
          <p:cNvPicPr>
            <a:picLocks/>
          </p:cNvPicPr>
          <p:nvPr/>
        </p:nvPicPr>
        <p:blipFill>
          <a:blip r:embed="rId3">
            <a:lum/>
          </a:blip>
          <a:srcRect l="2022" t="1923" r="606" b="3991"/>
          <a:stretch>
            <a:fillRect/>
          </a:stretch>
        </p:blipFill>
        <p:spPr>
          <a:xfrm>
            <a:off x="337811" y="1595354"/>
            <a:ext cx="2743200" cy="1828800"/>
          </a:xfrm>
          <a:prstGeom prst="roundRect">
            <a:avLst>
              <a:gd name="adj" fmla="val 3307"/>
            </a:avLst>
          </a:prstGeom>
          <a:ln w="25400">
            <a:solidFill>
              <a:schemeClr val="accent6"/>
            </a:solidFill>
          </a:ln>
          <a:effectLst/>
        </p:spPr>
      </p:pic>
      <p:sp>
        <p:nvSpPr>
          <p:cNvPr id="32" name="Rounded Rectangle 31"/>
          <p:cNvSpPr/>
          <p:nvPr/>
        </p:nvSpPr>
        <p:spPr>
          <a:xfrm>
            <a:off x="3420641" y="4806912"/>
            <a:ext cx="2302718" cy="595033"/>
          </a:xfrm>
          <a:prstGeom prst="roundRect">
            <a:avLst>
              <a:gd name="adj" fmla="val 14591"/>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400" cap="all" dirty="0" err="1" smtClean="0">
                <a:solidFill>
                  <a:schemeClr val="bg1"/>
                </a:solidFill>
                <a:latin typeface="ITC Franklin Gothic Std Dm Cd"/>
                <a:cs typeface="ITC Franklin Gothic Std Dm Cd"/>
              </a:rPr>
              <a:t>boston</a:t>
            </a:r>
            <a:r>
              <a:rPr lang="en-US" sz="2400" cap="all" dirty="0" smtClean="0">
                <a:solidFill>
                  <a:schemeClr val="bg1"/>
                </a:solidFill>
                <a:latin typeface="ITC Franklin Gothic Std Dm Cd"/>
                <a:cs typeface="ITC Franklin Gothic Std Dm Cd"/>
              </a:rPr>
              <a:t>, ma</a:t>
            </a:r>
          </a:p>
        </p:txBody>
      </p:sp>
      <p:sp>
        <p:nvSpPr>
          <p:cNvPr id="29" name="Rounded Rectangle 28"/>
          <p:cNvSpPr/>
          <p:nvPr/>
        </p:nvSpPr>
        <p:spPr>
          <a:xfrm>
            <a:off x="6304639" y="929087"/>
            <a:ext cx="2259902" cy="442451"/>
          </a:xfrm>
          <a:prstGeom prst="roundRect">
            <a:avLst>
              <a:gd name="adj" fmla="val 14591"/>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400" cap="all" dirty="0" err="1" smtClean="0">
                <a:solidFill>
                  <a:schemeClr val="bg1"/>
                </a:solidFill>
                <a:latin typeface="ITC Franklin Gothic Std Dm Cd"/>
                <a:cs typeface="ITC Franklin Gothic Std Dm Cd"/>
              </a:rPr>
              <a:t>denver</a:t>
            </a:r>
            <a:r>
              <a:rPr lang="en-US" sz="2400" cap="all" dirty="0" smtClean="0">
                <a:solidFill>
                  <a:schemeClr val="bg1"/>
                </a:solidFill>
                <a:latin typeface="ITC Franklin Gothic Std Dm Cd"/>
                <a:cs typeface="ITC Franklin Gothic Std Dm Cd"/>
              </a:rPr>
              <a:t>, co</a:t>
            </a:r>
          </a:p>
        </p:txBody>
      </p:sp>
      <p:sp>
        <p:nvSpPr>
          <p:cNvPr id="30" name="Rounded Rectangle 29"/>
          <p:cNvSpPr/>
          <p:nvPr/>
        </p:nvSpPr>
        <p:spPr>
          <a:xfrm>
            <a:off x="760150" y="5576585"/>
            <a:ext cx="1898522" cy="442451"/>
          </a:xfrm>
          <a:prstGeom prst="roundRect">
            <a:avLst>
              <a:gd name="adj" fmla="val 14591"/>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400" cap="all" dirty="0" err="1" smtClean="0">
                <a:solidFill>
                  <a:schemeClr val="bg1"/>
                </a:solidFill>
                <a:latin typeface="ITC Franklin Gothic Std Dm Cd"/>
                <a:cs typeface="ITC Franklin Gothic Std Dm Cd"/>
              </a:rPr>
              <a:t>florida</a:t>
            </a:r>
            <a:endParaRPr lang="en-US" sz="2400" cap="all" dirty="0" smtClean="0">
              <a:solidFill>
                <a:schemeClr val="bg1"/>
              </a:solidFill>
              <a:latin typeface="ITC Franklin Gothic Std Dm Cd"/>
              <a:cs typeface="ITC Franklin Gothic Std Dm Cd"/>
            </a:endParaRPr>
          </a:p>
        </p:txBody>
      </p:sp>
      <p:sp>
        <p:nvSpPr>
          <p:cNvPr id="31" name="Rounded Rectangle 30"/>
          <p:cNvSpPr/>
          <p:nvPr/>
        </p:nvSpPr>
        <p:spPr>
          <a:xfrm>
            <a:off x="6485329" y="5576585"/>
            <a:ext cx="1898522" cy="442451"/>
          </a:xfrm>
          <a:prstGeom prst="roundRect">
            <a:avLst>
              <a:gd name="adj" fmla="val 14591"/>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400" cap="all" dirty="0" err="1" smtClean="0">
                <a:solidFill>
                  <a:schemeClr val="bg1"/>
                </a:solidFill>
                <a:latin typeface="ITC Franklin Gothic Std Dm Cd"/>
                <a:cs typeface="ITC Franklin Gothic Std Dm Cd"/>
              </a:rPr>
              <a:t>tampa</a:t>
            </a:r>
            <a:r>
              <a:rPr lang="en-US" sz="2400" cap="all" dirty="0" smtClean="0">
                <a:solidFill>
                  <a:schemeClr val="bg1"/>
                </a:solidFill>
                <a:latin typeface="ITC Franklin Gothic Std Dm Cd"/>
                <a:cs typeface="ITC Franklin Gothic Std Dm Cd"/>
              </a:rPr>
              <a:t>, fl</a:t>
            </a:r>
          </a:p>
        </p:txBody>
      </p:sp>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PDTDE y Arte público: BancOs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29</a:t>
            </a:fld>
            <a:endParaRPr lang="en-US" sz="1125" dirty="0">
              <a:solidFill>
                <a:schemeClr val="tx1"/>
              </a:solidFill>
              <a:latin typeface="Capitals"/>
              <a:cs typeface="Capitals"/>
            </a:endParaRPr>
          </a:p>
        </p:txBody>
      </p:sp>
      <p:pic>
        <p:nvPicPr>
          <p:cNvPr id="11" name="Picture 6" descr="pic_12119257705567"/>
          <p:cNvPicPr>
            <a:picLocks noChangeArrowheads="1"/>
          </p:cNvPicPr>
          <p:nvPr/>
        </p:nvPicPr>
        <p:blipFill>
          <a:blip r:embed="rId4">
            <a:lum/>
            <a:extLst>
              <a:ext uri="{28A0092B-C50C-407E-A947-70E740481C1C}">
                <a14:useLocalDpi xmlns:a14="http://schemas.microsoft.com/office/drawing/2010/main" val="0"/>
              </a:ext>
            </a:extLst>
          </a:blip>
          <a:stretch>
            <a:fillRect/>
          </a:stretch>
        </p:blipFill>
        <p:spPr bwMode="auto">
          <a:xfrm>
            <a:off x="6062990" y="1595354"/>
            <a:ext cx="2743200" cy="1828800"/>
          </a:xfrm>
          <a:prstGeom prst="roundRect">
            <a:avLst>
              <a:gd name="adj" fmla="val 3307"/>
            </a:avLst>
          </a:prstGeom>
          <a:ln w="25400">
            <a:solidFill>
              <a:schemeClr val="accent6"/>
            </a:solidFill>
          </a:ln>
          <a:effectLst/>
          <a:extLst>
            <a:ext uri="{909E8E84-426E-40DD-AFC4-6F175D3DCCD1}">
              <a14:hiddenFill xmlns:a14="http://schemas.microsoft.com/office/drawing/2010/main">
                <a:solidFill>
                  <a:srgbClr val="FFFFFF"/>
                </a:solidFill>
              </a14:hiddenFill>
            </a:ext>
          </a:extLst>
        </p:spPr>
      </p:pic>
      <p:pic>
        <p:nvPicPr>
          <p:cNvPr id="10" name="Picture 6" descr="IMG_0936"/>
          <p:cNvPicPr>
            <a:picLocks noChangeArrowheads="1"/>
          </p:cNvPicPr>
          <p:nvPr/>
        </p:nvPicPr>
        <p:blipFill>
          <a:blip r:embed="rId5" cstate="print">
            <a:lum/>
            <a:extLst>
              <a:ext uri="{28A0092B-C50C-407E-A947-70E740481C1C}">
                <a14:useLocalDpi xmlns:a14="http://schemas.microsoft.com/office/drawing/2010/main" val="0"/>
              </a:ext>
            </a:extLst>
          </a:blip>
          <a:stretch>
            <a:fillRect/>
          </a:stretch>
        </p:blipFill>
        <p:spPr bwMode="auto">
          <a:xfrm>
            <a:off x="337811" y="3573145"/>
            <a:ext cx="2743200" cy="1828800"/>
          </a:xfrm>
          <a:prstGeom prst="roundRect">
            <a:avLst>
              <a:gd name="adj" fmla="val 3307"/>
            </a:avLst>
          </a:prstGeom>
          <a:ln w="25400">
            <a:solidFill>
              <a:schemeClr val="accent6"/>
            </a:solidFill>
          </a:ln>
          <a:effectLst/>
          <a:extLst>
            <a:ext uri="{909E8E84-426E-40DD-AFC4-6F175D3DCCD1}">
              <a14:hiddenFill xmlns:a14="http://schemas.microsoft.com/office/drawing/2010/main">
                <a:solidFill>
                  <a:srgbClr val="FFFFFF"/>
                </a:solidFill>
              </a14:hiddenFill>
            </a:ext>
          </a:extLst>
        </p:spPr>
      </p:pic>
      <p:pic>
        <p:nvPicPr>
          <p:cNvPr id="12" name="Picture 4" descr="P1010761"/>
          <p:cNvPicPr>
            <a:picLocks noChangeArrowheads="1"/>
          </p:cNvPicPr>
          <p:nvPr/>
        </p:nvPicPr>
        <p:blipFill>
          <a:blip r:embed="rId6">
            <a:lum/>
            <a:extLst>
              <a:ext uri="{28A0092B-C50C-407E-A947-70E740481C1C}">
                <a14:useLocalDpi xmlns:a14="http://schemas.microsoft.com/office/drawing/2010/main" val="0"/>
              </a:ext>
            </a:extLst>
          </a:blip>
          <a:stretch>
            <a:fillRect/>
          </a:stretch>
        </p:blipFill>
        <p:spPr bwMode="auto">
          <a:xfrm>
            <a:off x="6062990" y="3573145"/>
            <a:ext cx="2743200" cy="1828800"/>
          </a:xfrm>
          <a:prstGeom prst="roundRect">
            <a:avLst>
              <a:gd name="adj" fmla="val 3307"/>
            </a:avLst>
          </a:prstGeom>
          <a:ln w="25400">
            <a:solidFill>
              <a:schemeClr val="accent6"/>
            </a:solidFill>
          </a:ln>
          <a:effectLst/>
          <a:extLst>
            <a:ext uri="{909E8E84-426E-40DD-AFC4-6F175D3DCCD1}">
              <a14:hiddenFill xmlns:a14="http://schemas.microsoft.com/office/drawing/2010/main">
                <a:solidFill>
                  <a:srgbClr val="FFFFFF"/>
                </a:solidFill>
              </a14:hiddenFill>
            </a:ext>
          </a:extLst>
        </p:spPr>
      </p:pic>
      <p:pic>
        <p:nvPicPr>
          <p:cNvPr id="14" name="Picture 3" descr="bench 1 southside project"/>
          <p:cNvPicPr>
            <a:picLocks noChangeAspect="1" noChangeArrowheads="1"/>
          </p:cNvPicPr>
          <p:nvPr/>
        </p:nvPicPr>
        <p:blipFill>
          <a:blip r:embed="rId7">
            <a:lum/>
            <a:extLst>
              <a:ext uri="{28A0092B-C50C-407E-A947-70E740481C1C}">
                <a14:useLocalDpi xmlns:a14="http://schemas.microsoft.com/office/drawing/2010/main" val="0"/>
              </a:ext>
            </a:extLst>
          </a:blip>
          <a:srcRect/>
          <a:stretch>
            <a:fillRect/>
          </a:stretch>
        </p:blipFill>
        <p:spPr bwMode="auto">
          <a:xfrm>
            <a:off x="3207984" y="2400716"/>
            <a:ext cx="2728032" cy="2286000"/>
          </a:xfrm>
          <a:prstGeom prst="roundRect">
            <a:avLst>
              <a:gd name="adj" fmla="val 3307"/>
            </a:avLst>
          </a:prstGeom>
          <a:ln w="25400">
            <a:solidFill>
              <a:schemeClr val="accent6"/>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Revisión de la sesión</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3</a:t>
            </a:fld>
            <a:endParaRPr lang="en-US" sz="1125" dirty="0">
              <a:solidFill>
                <a:schemeClr val="tx1"/>
              </a:solidFill>
              <a:latin typeface="Capitals"/>
              <a:cs typeface="Capitals"/>
            </a:endParaRPr>
          </a:p>
        </p:txBody>
      </p:sp>
      <p:sp>
        <p:nvSpPr>
          <p:cNvPr id="20" name="TextBox 19"/>
          <p:cNvSpPr txBox="1"/>
          <p:nvPr/>
        </p:nvSpPr>
        <p:spPr>
          <a:xfrm>
            <a:off x="913191" y="1897812"/>
            <a:ext cx="7317618" cy="3062377"/>
          </a:xfrm>
          <a:prstGeom prst="rect">
            <a:avLst/>
          </a:prstGeom>
          <a:noFill/>
        </p:spPr>
        <p:txBody>
          <a:bodyPr wrap="square" rtlCol="0">
            <a:spAutoFit/>
          </a:bodyPr>
          <a:lstStyle/>
          <a:p>
            <a:pPr>
              <a:lnSpc>
                <a:spcPts val="3120"/>
              </a:lnSpc>
            </a:pPr>
            <a:r>
              <a:rPr lang="en-US" sz="2600" dirty="0" smtClean="0">
                <a:solidFill>
                  <a:schemeClr val="accent2"/>
                </a:solidFill>
                <a:latin typeface="Capitals"/>
                <a:cs typeface="Capitals"/>
              </a:rPr>
              <a:t>Sesión de evaluación y necesidades del Proyecto para mejorar la comunidad</a:t>
            </a:r>
          </a:p>
          <a:p>
            <a:pPr marL="365760" lvl="1" indent="-365760">
              <a:lnSpc>
                <a:spcPts val="2420"/>
              </a:lnSpc>
              <a:spcBef>
                <a:spcPts val="1800"/>
              </a:spcBef>
              <a:buFont typeface="Arial"/>
              <a:buChar char="•"/>
              <a:defRPr/>
            </a:pPr>
            <a:r>
              <a:rPr lang="en-US" sz="2600" dirty="0" smtClean="0">
                <a:ea typeface="ＭＳ Ｐゴシック" pitchFamily="34" charset="-128"/>
              </a:rPr>
              <a:t>Lo que aprendió o recuerda de la sesión</a:t>
            </a:r>
          </a:p>
          <a:p>
            <a:pPr marL="365760" lvl="1" indent="-365760">
              <a:lnSpc>
                <a:spcPts val="2420"/>
              </a:lnSpc>
              <a:spcBef>
                <a:spcPts val="1800"/>
              </a:spcBef>
              <a:buFont typeface="Arial"/>
              <a:buChar char="•"/>
              <a:defRPr/>
            </a:pPr>
            <a:r>
              <a:rPr lang="en-US" sz="2600" dirty="0" smtClean="0">
                <a:ea typeface="ＭＳ Ｐゴシック" pitchFamily="34" charset="-128"/>
              </a:rPr>
              <a:t>Alguna pregunta que tenga</a:t>
            </a:r>
          </a:p>
          <a:p>
            <a:pPr marL="365760" lvl="1" indent="-365760">
              <a:lnSpc>
                <a:spcPts val="2420"/>
              </a:lnSpc>
              <a:spcBef>
                <a:spcPts val="1800"/>
              </a:spcBef>
              <a:buFont typeface="Arial"/>
              <a:buChar char="•"/>
              <a:defRPr/>
            </a:pPr>
            <a:r>
              <a:rPr lang="en-US" sz="2600" dirty="0" smtClean="0">
                <a:ea typeface="ＭＳ Ｐゴシック" pitchFamily="34" charset="-128"/>
              </a:rPr>
              <a:t>Repaso de la tarea</a:t>
            </a:r>
          </a:p>
          <a:p>
            <a:pPr marL="365760" lvl="1" indent="-365760">
              <a:lnSpc>
                <a:spcPts val="2420"/>
              </a:lnSpc>
              <a:spcBef>
                <a:spcPts val="1800"/>
              </a:spcBef>
              <a:buFont typeface="Arial"/>
              <a:buChar char="•"/>
              <a:defRPr/>
            </a:pPr>
            <a:r>
              <a:rPr lang="en-US" sz="2600" dirty="0" smtClean="0">
                <a:ea typeface="ＭＳ Ｐゴシック" pitchFamily="34" charset="-128"/>
              </a:rPr>
              <a:t>Cosas que cambiaría o mejoraría de la sesión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PDTDE y Arte público: BancOs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30</a:t>
            </a:fld>
            <a:endParaRPr lang="en-US" sz="1125" dirty="0">
              <a:solidFill>
                <a:schemeClr val="tx1"/>
              </a:solidFill>
              <a:latin typeface="Capitals"/>
              <a:cs typeface="Capitals"/>
            </a:endParaRPr>
          </a:p>
        </p:txBody>
      </p:sp>
      <p:grpSp>
        <p:nvGrpSpPr>
          <p:cNvPr id="23" name="Group 22"/>
          <p:cNvGrpSpPr/>
          <p:nvPr/>
        </p:nvGrpSpPr>
        <p:grpSpPr>
          <a:xfrm>
            <a:off x="1056363" y="1587790"/>
            <a:ext cx="7031275" cy="4425804"/>
            <a:chOff x="593488" y="1219200"/>
            <a:chExt cx="7031275" cy="4425804"/>
          </a:xfrm>
        </p:grpSpPr>
        <p:pic>
          <p:nvPicPr>
            <p:cNvPr id="16" name="Picture 6" descr="pic_1215101421068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4363" y="1219200"/>
              <a:ext cx="3200400" cy="1913128"/>
            </a:xfrm>
            <a:prstGeom prst="roundRect">
              <a:avLst>
                <a:gd name="adj" fmla="val 3307"/>
              </a:avLst>
            </a:prstGeom>
            <a:gradFill>
              <a:gsLst>
                <a:gs pos="0">
                  <a:srgbClr val="DEAB43"/>
                </a:gs>
                <a:gs pos="100000">
                  <a:srgbClr val="FCE78C"/>
                </a:gs>
              </a:gsLst>
            </a:gradFill>
            <a:ln w="25400">
              <a:solidFill>
                <a:srgbClr val="DEAB43"/>
              </a:solidFill>
            </a:ln>
            <a:effectLst/>
            <a:extLst/>
          </p:spPr>
        </p:pic>
        <p:pic>
          <p:nvPicPr>
            <p:cNvPr id="17" name="Picture 8" descr="pic_1215101425209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24363" y="3467100"/>
              <a:ext cx="3200400" cy="2176272"/>
            </a:xfrm>
            <a:prstGeom prst="roundRect">
              <a:avLst>
                <a:gd name="adj" fmla="val 3307"/>
              </a:avLst>
            </a:prstGeom>
            <a:gradFill>
              <a:gsLst>
                <a:gs pos="0">
                  <a:srgbClr val="DEAB43"/>
                </a:gs>
                <a:gs pos="100000">
                  <a:srgbClr val="FCE78C"/>
                </a:gs>
              </a:gsLst>
            </a:gradFill>
            <a:ln w="25400">
              <a:solidFill>
                <a:srgbClr val="DEAB43"/>
              </a:solidFill>
            </a:ln>
            <a:effectLst/>
            <a:extLst/>
          </p:spPr>
        </p:pic>
        <p:pic>
          <p:nvPicPr>
            <p:cNvPr id="20" name="Picture 10" descr="pic_121510143137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3488" y="1221001"/>
              <a:ext cx="3536060" cy="4424003"/>
            </a:xfrm>
            <a:prstGeom prst="roundRect">
              <a:avLst>
                <a:gd name="adj" fmla="val 3307"/>
              </a:avLst>
            </a:prstGeom>
            <a:gradFill>
              <a:gsLst>
                <a:gs pos="0">
                  <a:srgbClr val="DEAB43"/>
                </a:gs>
                <a:gs pos="100000">
                  <a:srgbClr val="FCE78C"/>
                </a:gs>
              </a:gsLst>
            </a:gradFill>
            <a:ln w="25400">
              <a:solidFill>
                <a:srgbClr val="DEAB43"/>
              </a:solidFill>
            </a:ln>
            <a:effectLst/>
            <a:extLst/>
          </p:spPr>
        </p:pic>
      </p:grpSp>
      <p:sp>
        <p:nvSpPr>
          <p:cNvPr id="35" name="TextBox 34"/>
          <p:cNvSpPr txBox="1"/>
          <p:nvPr/>
        </p:nvSpPr>
        <p:spPr>
          <a:xfrm>
            <a:off x="614516" y="844407"/>
            <a:ext cx="7914968" cy="584776"/>
          </a:xfrm>
          <a:prstGeom prst="rect">
            <a:avLst/>
          </a:prstGeom>
          <a:noFill/>
        </p:spPr>
        <p:txBody>
          <a:bodyPr wrap="square" rtlCol="0">
            <a:spAutoFit/>
          </a:bodyPr>
          <a:lstStyle/>
          <a:p>
            <a:pPr algn="ctr"/>
            <a:r>
              <a:rPr lang="en-US" sz="3200" dirty="0" smtClean="0">
                <a:solidFill>
                  <a:srgbClr val="DEAB43"/>
                </a:solidFill>
                <a:latin typeface="Capitals"/>
                <a:cs typeface="Capitals"/>
              </a:rPr>
              <a:t>Bancos iluminados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kern="0" cap="all" spc="150" dirty="0" smtClean="0">
                <a:solidFill>
                  <a:schemeClr val="tx1"/>
                </a:solidFill>
                <a:latin typeface="Berthold City Bold"/>
                <a:cs typeface="Berthold City Bold"/>
              </a:rPr>
              <a:t>PDTDE y Arte público: Soportes para bicicletas</a:t>
            </a:r>
            <a:endParaRPr lang="en-US" sz="25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31</a:t>
            </a:fld>
            <a:endParaRPr lang="en-US" sz="1125" dirty="0">
              <a:solidFill>
                <a:schemeClr val="tx1"/>
              </a:solidFill>
              <a:latin typeface="Capitals"/>
              <a:cs typeface="Capitals"/>
            </a:endParaRPr>
          </a:p>
        </p:txBody>
      </p:sp>
      <p:pic>
        <p:nvPicPr>
          <p:cNvPr id="12" name="Picture 3" descr="Bike Racks San Fran 2"/>
          <p:cNvPicPr>
            <a:picLocks noChangeAspect="1" noChangeArrowheads="1"/>
          </p:cNvPicPr>
          <p:nvPr/>
        </p:nvPicPr>
        <p:blipFill>
          <a:blip r:embed="rId3">
            <a:extLst>
              <a:ext uri="{28A0092B-C50C-407E-A947-70E740481C1C}">
                <a14:useLocalDpi xmlns:a14="http://schemas.microsoft.com/office/drawing/2010/main" val="0"/>
              </a:ext>
            </a:extLst>
          </a:blip>
          <a:srcRect l="34108" t="7422" r="24709"/>
          <a:stretch>
            <a:fillRect/>
          </a:stretch>
        </p:blipFill>
        <p:spPr bwMode="auto">
          <a:xfrm>
            <a:off x="1318968" y="1747364"/>
            <a:ext cx="2889648" cy="4233435"/>
          </a:xfrm>
          <a:prstGeom prst="roundRect">
            <a:avLst>
              <a:gd name="adj" fmla="val 3307"/>
            </a:avLst>
          </a:prstGeom>
          <a:gradFill>
            <a:gsLst>
              <a:gs pos="0">
                <a:srgbClr val="DEAB43"/>
              </a:gs>
              <a:gs pos="100000">
                <a:srgbClr val="FCE78C"/>
              </a:gs>
            </a:gsLst>
          </a:gradFill>
          <a:ln w="25400">
            <a:solidFill>
              <a:srgbClr val="791344"/>
            </a:solidFill>
          </a:ln>
          <a:effectLst/>
          <a:extLst/>
        </p:spPr>
      </p:pic>
      <p:pic>
        <p:nvPicPr>
          <p:cNvPr id="11" name="Picture 3" descr="Bike Racks Grand Hope Park"/>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15913" y="3630275"/>
            <a:ext cx="3657600" cy="2347123"/>
          </a:xfrm>
          <a:prstGeom prst="roundRect">
            <a:avLst>
              <a:gd name="adj" fmla="val 3307"/>
            </a:avLst>
          </a:prstGeom>
          <a:gradFill>
            <a:gsLst>
              <a:gs pos="0">
                <a:srgbClr val="DEAB43"/>
              </a:gs>
              <a:gs pos="100000">
                <a:srgbClr val="FCE78C"/>
              </a:gs>
            </a:gsLst>
          </a:gradFill>
          <a:ln w="25400">
            <a:solidFill>
              <a:srgbClr val="791344"/>
            </a:solidFill>
          </a:ln>
          <a:effectLst/>
          <a:extLst/>
        </p:spPr>
      </p:pic>
      <p:pic>
        <p:nvPicPr>
          <p:cNvPr id="13" name="Picture 3" descr="Bike Racks San Fra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15913" y="1018172"/>
            <a:ext cx="3657600" cy="2367629"/>
          </a:xfrm>
          <a:prstGeom prst="roundRect">
            <a:avLst>
              <a:gd name="adj" fmla="val 3307"/>
            </a:avLst>
          </a:prstGeom>
          <a:gradFill>
            <a:gsLst>
              <a:gs pos="0">
                <a:srgbClr val="DEAB43"/>
              </a:gs>
              <a:gs pos="100000">
                <a:srgbClr val="FCE78C"/>
              </a:gs>
            </a:gsLst>
          </a:gradFill>
          <a:ln w="25400">
            <a:solidFill>
              <a:srgbClr val="791344"/>
            </a:solidFill>
          </a:ln>
          <a:effectLst/>
          <a:extLst/>
        </p:spPr>
      </p:pic>
      <p:sp>
        <p:nvSpPr>
          <p:cNvPr id="9" name="Rounded Rectangle 8"/>
          <p:cNvSpPr/>
          <p:nvPr/>
        </p:nvSpPr>
        <p:spPr>
          <a:xfrm>
            <a:off x="685800" y="838200"/>
            <a:ext cx="3528751" cy="638503"/>
          </a:xfrm>
          <a:prstGeom prst="roundRect">
            <a:avLst>
              <a:gd name="adj" fmla="val 14591"/>
            </a:avLst>
          </a:prstGeom>
          <a:gradFill flip="none" rotWithShape="1">
            <a:gsLst>
              <a:gs pos="0">
                <a:srgbClr val="791344"/>
              </a:gs>
              <a:gs pos="100000">
                <a:srgbClr val="C0587C"/>
              </a:gs>
            </a:gsLst>
            <a:lin ang="16200000" scaled="0"/>
            <a:tileRec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400" cap="all" dirty="0" smtClean="0">
                <a:solidFill>
                  <a:schemeClr val="bg1"/>
                </a:solidFill>
                <a:latin typeface="ITC Franklin Gothic Std Dm Cd"/>
                <a:cs typeface="ITC Franklin Gothic Std Dm Cd"/>
              </a:rPr>
              <a:t>san francisco, ca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PDTDE y arte público: Diseños en mosaicos</a:t>
            </a: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32</a:t>
            </a:fld>
            <a:endParaRPr lang="en-US" sz="1125" dirty="0">
              <a:solidFill>
                <a:schemeClr val="tx1"/>
              </a:solidFill>
              <a:latin typeface="Capitals"/>
              <a:cs typeface="Capitals"/>
            </a:endParaRPr>
          </a:p>
        </p:txBody>
      </p:sp>
      <p:grpSp>
        <p:nvGrpSpPr>
          <p:cNvPr id="26" name="Group 25"/>
          <p:cNvGrpSpPr/>
          <p:nvPr/>
        </p:nvGrpSpPr>
        <p:grpSpPr>
          <a:xfrm>
            <a:off x="506655" y="1034837"/>
            <a:ext cx="8229600" cy="4849081"/>
            <a:chOff x="388374" y="888733"/>
            <a:chExt cx="8229600" cy="4849081"/>
          </a:xfrm>
        </p:grpSpPr>
        <p:pic>
          <p:nvPicPr>
            <p:cNvPr id="16" name="Picture 3" descr="Scan30"/>
            <p:cNvPicPr>
              <a:picLocks noChangeAspect="1" noChangeArrowheads="1"/>
            </p:cNvPicPr>
            <p:nvPr/>
          </p:nvPicPr>
          <p:blipFill>
            <a:blip r:embed="rId3">
              <a:extLst>
                <a:ext uri="{28A0092B-C50C-407E-A947-70E740481C1C}">
                  <a14:useLocalDpi xmlns:a14="http://schemas.microsoft.com/office/drawing/2010/main" val="0"/>
                </a:ext>
              </a:extLst>
            </a:blip>
            <a:srcRect t="19200" b="44800"/>
            <a:stretch>
              <a:fillRect/>
            </a:stretch>
          </p:blipFill>
          <p:spPr bwMode="auto">
            <a:xfrm>
              <a:off x="388374" y="888733"/>
              <a:ext cx="8229600" cy="1881012"/>
            </a:xfrm>
            <a:prstGeom prst="roundRect">
              <a:avLst>
                <a:gd name="adj" fmla="val 3307"/>
              </a:avLst>
            </a:prstGeom>
            <a:gradFill>
              <a:gsLst>
                <a:gs pos="0">
                  <a:srgbClr val="DEAB43"/>
                </a:gs>
                <a:gs pos="100000">
                  <a:srgbClr val="FCE78C"/>
                </a:gs>
              </a:gsLst>
            </a:gradFill>
            <a:ln w="25400">
              <a:solidFill>
                <a:schemeClr val="accent2"/>
              </a:solidFill>
            </a:ln>
            <a:effectLst/>
            <a:extLst/>
          </p:spPr>
        </p:pic>
        <p:pic>
          <p:nvPicPr>
            <p:cNvPr id="14" name="Picture 5" descr="Scan4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8374" y="2994614"/>
              <a:ext cx="4112886" cy="2743200"/>
            </a:xfrm>
            <a:prstGeom prst="roundRect">
              <a:avLst>
                <a:gd name="adj" fmla="val 3307"/>
              </a:avLst>
            </a:prstGeom>
            <a:gradFill>
              <a:gsLst>
                <a:gs pos="0">
                  <a:srgbClr val="DEAB43"/>
                </a:gs>
                <a:gs pos="100000">
                  <a:srgbClr val="FCE78C"/>
                </a:gs>
              </a:gsLst>
            </a:gradFill>
            <a:ln w="25400">
              <a:solidFill>
                <a:schemeClr val="accent2"/>
              </a:solidFill>
            </a:ln>
            <a:effectLst/>
            <a:extLst/>
          </p:spPr>
        </p:pic>
        <p:pic>
          <p:nvPicPr>
            <p:cNvPr id="23" name="Picture 3" descr="Am for Arts 2001 Scr1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6107" y="2994614"/>
              <a:ext cx="3941867" cy="2743200"/>
            </a:xfrm>
            <a:prstGeom prst="roundRect">
              <a:avLst>
                <a:gd name="adj" fmla="val 3307"/>
              </a:avLst>
            </a:prstGeom>
            <a:gradFill>
              <a:gsLst>
                <a:gs pos="0">
                  <a:srgbClr val="DEAB43"/>
                </a:gs>
                <a:gs pos="100000">
                  <a:srgbClr val="FCE78C"/>
                </a:gs>
              </a:gsLst>
            </a:gradFill>
            <a:ln w="25400">
              <a:solidFill>
                <a:schemeClr val="accent2"/>
              </a:solidFill>
            </a:ln>
            <a:effectLst/>
            <a:extLst/>
          </p:spPr>
        </p:pic>
      </p:grpSp>
      <p:sp>
        <p:nvSpPr>
          <p:cNvPr id="11" name="Rounded Rectangle 10"/>
          <p:cNvSpPr/>
          <p:nvPr/>
        </p:nvSpPr>
        <p:spPr>
          <a:xfrm>
            <a:off x="4858726" y="5523586"/>
            <a:ext cx="2243114" cy="360332"/>
          </a:xfrm>
          <a:prstGeom prst="roundRect">
            <a:avLst>
              <a:gd name="adj" fmla="val 14591"/>
            </a:avLst>
          </a:prstGeom>
          <a:gradFill flip="none" rotWithShape="1">
            <a:gsLst>
              <a:gs pos="0">
                <a:schemeClr val="accent2"/>
              </a:gs>
              <a:gs pos="100000">
                <a:srgbClr val="A98054"/>
              </a:gs>
            </a:gsLst>
            <a:lin ang="16200000" scaled="0"/>
            <a:tileRec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000" cap="all" dirty="0" smtClean="0">
                <a:solidFill>
                  <a:schemeClr val="bg1"/>
                </a:solidFill>
                <a:latin typeface="ITC Franklin Gothic Std Dm Cd"/>
                <a:cs typeface="ITC Franklin Gothic Std Dm Cd"/>
              </a:rPr>
              <a:t>Señalización</a:t>
            </a:r>
          </a:p>
        </p:txBody>
      </p:sp>
      <p:sp>
        <p:nvSpPr>
          <p:cNvPr id="12" name="Rounded Rectangle 11"/>
          <p:cNvSpPr/>
          <p:nvPr/>
        </p:nvSpPr>
        <p:spPr>
          <a:xfrm>
            <a:off x="506655" y="2316480"/>
            <a:ext cx="3791025" cy="519284"/>
          </a:xfrm>
          <a:prstGeom prst="roundRect">
            <a:avLst>
              <a:gd name="adj" fmla="val 14591"/>
            </a:avLst>
          </a:prstGeom>
          <a:gradFill flip="none" rotWithShape="1">
            <a:gsLst>
              <a:gs pos="0">
                <a:schemeClr val="accent2"/>
              </a:gs>
              <a:gs pos="100000">
                <a:srgbClr val="A98054"/>
              </a:gs>
            </a:gsLst>
            <a:lin ang="16200000" scaled="0"/>
            <a:tileRect/>
          </a:gra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000" cap="all" dirty="0" smtClean="0">
                <a:solidFill>
                  <a:schemeClr val="bg1"/>
                </a:solidFill>
                <a:latin typeface="ITC Franklin Gothic Std Dm Cd"/>
                <a:cs typeface="ITC Franklin Gothic Std Dm Cd"/>
              </a:rPr>
              <a:t>Ciudad de Nueva York</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PDTDE y arte público: Señalización</a:t>
            </a: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33</a:t>
            </a:fld>
            <a:endParaRPr lang="en-US" sz="1125" dirty="0">
              <a:solidFill>
                <a:schemeClr val="tx1"/>
              </a:solidFill>
              <a:latin typeface="Capitals"/>
              <a:cs typeface="Capitals"/>
            </a:endParaRPr>
          </a:p>
        </p:txBody>
      </p:sp>
      <p:sp>
        <p:nvSpPr>
          <p:cNvPr id="28" name="Rounded Rectangle 27"/>
          <p:cNvSpPr/>
          <p:nvPr/>
        </p:nvSpPr>
        <p:spPr>
          <a:xfrm>
            <a:off x="975360" y="891594"/>
            <a:ext cx="3234251" cy="401484"/>
          </a:xfrm>
          <a:prstGeom prst="roundRect">
            <a:avLst>
              <a:gd name="adj" fmla="val 14591"/>
            </a:avLst>
          </a:prstGeom>
          <a:gradFill flip="none" rotWithShape="1">
            <a:gsLst>
              <a:gs pos="100000">
                <a:srgbClr val="CD0920"/>
              </a:gs>
              <a:gs pos="0">
                <a:srgbClr val="600D13"/>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2780"/>
              </a:lnSpc>
            </a:pPr>
            <a:r>
              <a:rPr lang="en-US" sz="2400" cap="all" dirty="0" smtClean="0">
                <a:solidFill>
                  <a:schemeClr val="bg1"/>
                </a:solidFill>
                <a:latin typeface="ITC Franklin Gothic Std Dm Cd"/>
                <a:cs typeface="ITC Franklin Gothic Std Dm Cd"/>
              </a:rPr>
              <a:t>new </a:t>
            </a:r>
            <a:r>
              <a:rPr lang="en-US" sz="2400" cap="all" dirty="0" err="1" smtClean="0">
                <a:solidFill>
                  <a:schemeClr val="bg1"/>
                </a:solidFill>
                <a:latin typeface="ITC Franklin Gothic Std Dm Cd"/>
                <a:cs typeface="ITC Franklin Gothic Std Dm Cd"/>
              </a:rPr>
              <a:t>york</a:t>
            </a:r>
            <a:r>
              <a:rPr lang="en-US" sz="2400" cap="all" dirty="0" smtClean="0">
                <a:solidFill>
                  <a:schemeClr val="bg1"/>
                </a:solidFill>
                <a:latin typeface="ITC Franklin Gothic Std Dm Cd"/>
                <a:cs typeface="ITC Franklin Gothic Std Dm Cd"/>
              </a:rPr>
              <a:t> city</a:t>
            </a:r>
          </a:p>
        </p:txBody>
      </p:sp>
      <p:sp>
        <p:nvSpPr>
          <p:cNvPr id="27" name="Rounded Rectangle 26"/>
          <p:cNvSpPr/>
          <p:nvPr/>
        </p:nvSpPr>
        <p:spPr>
          <a:xfrm>
            <a:off x="5577840" y="891594"/>
            <a:ext cx="2806011" cy="401484"/>
          </a:xfrm>
          <a:prstGeom prst="roundRect">
            <a:avLst>
              <a:gd name="adj" fmla="val 14591"/>
            </a:avLst>
          </a:prstGeom>
          <a:gradFill flip="none" rotWithShape="1">
            <a:gsLst>
              <a:gs pos="100000">
                <a:srgbClr val="CD0920"/>
              </a:gs>
              <a:gs pos="0">
                <a:srgbClr val="600D13"/>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2780"/>
              </a:lnSpc>
            </a:pPr>
            <a:r>
              <a:rPr lang="en-US" sz="2400" cap="all" dirty="0" smtClean="0">
                <a:solidFill>
                  <a:schemeClr val="bg1"/>
                </a:solidFill>
                <a:latin typeface="ITC Franklin Gothic Std Dm Cd"/>
                <a:cs typeface="ITC Franklin Gothic Std Dm Cd"/>
              </a:rPr>
              <a:t>los </a:t>
            </a:r>
            <a:r>
              <a:rPr lang="en-US" sz="2400" cap="all" dirty="0" err="1" smtClean="0">
                <a:solidFill>
                  <a:schemeClr val="bg1"/>
                </a:solidFill>
                <a:latin typeface="ITC Franklin Gothic Std Dm Cd"/>
                <a:cs typeface="ITC Franklin Gothic Std Dm Cd"/>
              </a:rPr>
              <a:t>angeles</a:t>
            </a:r>
            <a:endParaRPr lang="en-US" sz="2400" cap="all" dirty="0" smtClean="0">
              <a:solidFill>
                <a:schemeClr val="bg1"/>
              </a:solidFill>
              <a:latin typeface="ITC Franklin Gothic Std Dm Cd"/>
              <a:cs typeface="ITC Franklin Gothic Std Dm Cd"/>
            </a:endParaRPr>
          </a:p>
        </p:txBody>
      </p:sp>
      <p:pic>
        <p:nvPicPr>
          <p:cNvPr id="10" name="Picture 3" descr="Scan42"/>
          <p:cNvPicPr>
            <a:picLocks noChangeAspect="1" noChangeArrowheads="1"/>
          </p:cNvPicPr>
          <p:nvPr/>
        </p:nvPicPr>
        <p:blipFill>
          <a:blip r:embed="rId3">
            <a:extLst>
              <a:ext uri="{28A0092B-C50C-407E-A947-70E740481C1C}">
                <a14:useLocalDpi xmlns:a14="http://schemas.microsoft.com/office/drawing/2010/main" val="0"/>
              </a:ext>
            </a:extLst>
          </a:blip>
          <a:srcRect t="26043" r="2876"/>
          <a:stretch>
            <a:fillRect/>
          </a:stretch>
        </p:blipFill>
        <p:spPr bwMode="auto">
          <a:xfrm>
            <a:off x="506232" y="1488860"/>
            <a:ext cx="5316208" cy="1926780"/>
          </a:xfrm>
          <a:prstGeom prst="roundRect">
            <a:avLst>
              <a:gd name="adj" fmla="val 3307"/>
            </a:avLst>
          </a:prstGeom>
          <a:gradFill flip="none" rotWithShape="1">
            <a:gsLst>
              <a:gs pos="100000">
                <a:srgbClr val="CD0920"/>
              </a:gs>
              <a:gs pos="0">
                <a:srgbClr val="600D13"/>
              </a:gs>
            </a:gsLst>
            <a:lin ang="16200000" scaled="0"/>
            <a:tileRect/>
          </a:gradFill>
          <a:ln w="25400">
            <a:solidFill>
              <a:srgbClr val="600D13"/>
            </a:solidFill>
          </a:ln>
          <a:effectLst/>
          <a:extLst/>
        </p:spPr>
      </p:pic>
      <p:pic>
        <p:nvPicPr>
          <p:cNvPr id="11" name="Picture 5" descr="Scan49"/>
          <p:cNvPicPr>
            <a:picLocks noChangeAspect="1" noChangeArrowheads="1"/>
          </p:cNvPicPr>
          <p:nvPr/>
        </p:nvPicPr>
        <p:blipFill>
          <a:blip r:embed="rId4">
            <a:extLst>
              <a:ext uri="{28A0092B-C50C-407E-A947-70E740481C1C}">
                <a14:useLocalDpi xmlns:a14="http://schemas.microsoft.com/office/drawing/2010/main" val="0"/>
              </a:ext>
            </a:extLst>
          </a:blip>
          <a:srcRect l="10482" t="23651" r="11147"/>
          <a:stretch>
            <a:fillRect/>
          </a:stretch>
        </p:blipFill>
        <p:spPr bwMode="auto">
          <a:xfrm>
            <a:off x="506232" y="3571587"/>
            <a:ext cx="1167616" cy="1828800"/>
          </a:xfrm>
          <a:prstGeom prst="roundRect">
            <a:avLst>
              <a:gd name="adj" fmla="val 3307"/>
            </a:avLst>
          </a:prstGeom>
          <a:gradFill flip="none" rotWithShape="1">
            <a:gsLst>
              <a:gs pos="100000">
                <a:srgbClr val="CD0920"/>
              </a:gs>
              <a:gs pos="0">
                <a:srgbClr val="600D13"/>
              </a:gs>
            </a:gsLst>
            <a:lin ang="16200000" scaled="0"/>
            <a:tileRect/>
          </a:gradFill>
          <a:ln w="25400">
            <a:solidFill>
              <a:srgbClr val="600D13"/>
            </a:solidFill>
          </a:ln>
          <a:effectLst/>
          <a:extLst/>
        </p:spPr>
      </p:pic>
      <p:pic>
        <p:nvPicPr>
          <p:cNvPr id="20" name="Picture 5" descr="angelscape"/>
          <p:cNvPicPr>
            <a:picLocks noChangeAspect="1" noChangeArrowheads="1"/>
          </p:cNvPicPr>
          <p:nvPr/>
        </p:nvPicPr>
        <p:blipFill>
          <a:blip r:embed="rId5">
            <a:extLst>
              <a:ext uri="{28A0092B-C50C-407E-A947-70E740481C1C}">
                <a14:useLocalDpi xmlns:a14="http://schemas.microsoft.com/office/drawing/2010/main" val="0"/>
              </a:ext>
            </a:extLst>
          </a:blip>
          <a:srcRect r="2578"/>
          <a:stretch>
            <a:fillRect/>
          </a:stretch>
        </p:blipFill>
        <p:spPr bwMode="auto">
          <a:xfrm>
            <a:off x="5978117" y="1490334"/>
            <a:ext cx="2659651" cy="3910054"/>
          </a:xfrm>
          <a:prstGeom prst="roundRect">
            <a:avLst>
              <a:gd name="adj" fmla="val 3307"/>
            </a:avLst>
          </a:prstGeom>
          <a:gradFill flip="none" rotWithShape="1">
            <a:gsLst>
              <a:gs pos="100000">
                <a:srgbClr val="CD0920"/>
              </a:gs>
              <a:gs pos="0">
                <a:srgbClr val="600D13"/>
              </a:gs>
            </a:gsLst>
            <a:lin ang="16200000" scaled="0"/>
            <a:tileRect/>
          </a:gradFill>
          <a:ln w="25400">
            <a:solidFill>
              <a:srgbClr val="600D13"/>
            </a:solidFill>
          </a:ln>
          <a:effectLst/>
          <a:extLst/>
        </p:spPr>
      </p:pic>
      <p:sp>
        <p:nvSpPr>
          <p:cNvPr id="29" name="Rounded Rectangle 28"/>
          <p:cNvSpPr/>
          <p:nvPr/>
        </p:nvSpPr>
        <p:spPr>
          <a:xfrm>
            <a:off x="1981200" y="5556834"/>
            <a:ext cx="2890057" cy="401484"/>
          </a:xfrm>
          <a:prstGeom prst="roundRect">
            <a:avLst>
              <a:gd name="adj" fmla="val 14591"/>
            </a:avLst>
          </a:prstGeom>
          <a:gradFill flip="none" rotWithShape="1">
            <a:gsLst>
              <a:gs pos="100000">
                <a:srgbClr val="CD0920"/>
              </a:gs>
              <a:gs pos="0">
                <a:srgbClr val="600D13"/>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2780"/>
              </a:lnSpc>
            </a:pPr>
            <a:r>
              <a:rPr lang="en-US" sz="2400" cap="all" dirty="0" smtClean="0">
                <a:solidFill>
                  <a:schemeClr val="bg1"/>
                </a:solidFill>
                <a:latin typeface="ITC Franklin Gothic Std Dm Cd"/>
                <a:cs typeface="ITC Franklin Gothic Std Dm Cd"/>
              </a:rPr>
              <a:t>san </a:t>
            </a:r>
            <a:r>
              <a:rPr lang="en-US" sz="2400" cap="all" dirty="0" err="1" smtClean="0">
                <a:solidFill>
                  <a:schemeClr val="bg1"/>
                </a:solidFill>
                <a:latin typeface="ITC Franklin Gothic Std Dm Cd"/>
                <a:cs typeface="ITC Franklin Gothic Std Dm Cd"/>
              </a:rPr>
              <a:t>antonio</a:t>
            </a:r>
            <a:endParaRPr lang="en-US" sz="2400" cap="all" dirty="0" smtClean="0">
              <a:solidFill>
                <a:schemeClr val="bg1"/>
              </a:solidFill>
              <a:latin typeface="ITC Franklin Gothic Std Dm Cd"/>
              <a:cs typeface="ITC Franklin Gothic Std Dm Cd"/>
            </a:endParaRPr>
          </a:p>
        </p:txBody>
      </p:sp>
      <p:pic>
        <p:nvPicPr>
          <p:cNvPr id="13" name="Picture 7" descr="San Antonio5"/>
          <p:cNvPicPr>
            <a:picLocks noChangeAspect="1" noChangeArrowheads="1"/>
          </p:cNvPicPr>
          <p:nvPr/>
        </p:nvPicPr>
        <p:blipFill>
          <a:blip r:embed="rId6" cstate="print">
            <a:extLst>
              <a:ext uri="{28A0092B-C50C-407E-A947-70E740481C1C}">
                <a14:useLocalDpi xmlns:a14="http://schemas.microsoft.com/office/drawing/2010/main" val="0"/>
              </a:ext>
            </a:extLst>
          </a:blip>
          <a:srcRect t="42378" r="18454"/>
          <a:stretch>
            <a:fillRect/>
          </a:stretch>
        </p:blipFill>
        <p:spPr bwMode="auto">
          <a:xfrm>
            <a:off x="1833312" y="3571587"/>
            <a:ext cx="3985341" cy="1828800"/>
          </a:xfrm>
          <a:prstGeom prst="roundRect">
            <a:avLst>
              <a:gd name="adj" fmla="val 3307"/>
            </a:avLst>
          </a:prstGeom>
          <a:gradFill flip="none" rotWithShape="1">
            <a:gsLst>
              <a:gs pos="100000">
                <a:srgbClr val="CD0920"/>
              </a:gs>
              <a:gs pos="0">
                <a:srgbClr val="600D13"/>
              </a:gs>
            </a:gsLst>
            <a:lin ang="16200000" scaled="0"/>
            <a:tileRect/>
          </a:gradFill>
          <a:ln w="25400">
            <a:solidFill>
              <a:srgbClr val="600D13"/>
            </a:solidFill>
          </a:ln>
          <a:effectLs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PDTDE y arte público: Murales</a:t>
            </a: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34</a:t>
            </a:fld>
            <a:endParaRPr lang="en-US" sz="1125" dirty="0">
              <a:solidFill>
                <a:schemeClr val="tx1"/>
              </a:solidFill>
              <a:latin typeface="Capitals"/>
              <a:cs typeface="Capitals"/>
            </a:endParaRPr>
          </a:p>
        </p:txBody>
      </p:sp>
      <p:sp>
        <p:nvSpPr>
          <p:cNvPr id="29" name="Rounded Rectangle 28"/>
          <p:cNvSpPr/>
          <p:nvPr/>
        </p:nvSpPr>
        <p:spPr>
          <a:xfrm>
            <a:off x="3265714" y="5379617"/>
            <a:ext cx="2612572" cy="635950"/>
          </a:xfrm>
          <a:prstGeom prst="roundRect">
            <a:avLst>
              <a:gd name="adj" fmla="val 14591"/>
            </a:avLst>
          </a:prstGeom>
          <a:gradFill flip="none" rotWithShape="1">
            <a:gsLst>
              <a:gs pos="100000">
                <a:schemeClr val="accent1"/>
              </a:gs>
              <a:gs pos="0">
                <a:srgbClr val="132B4A"/>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400" cap="all" dirty="0" smtClean="0">
                <a:solidFill>
                  <a:schemeClr val="bg1"/>
                </a:solidFill>
                <a:latin typeface="ITC Franklin Gothic Std Dm Cd"/>
                <a:cs typeface="ITC Franklin Gothic Std Dm Cd"/>
              </a:rPr>
              <a:t>Puerto de Tampa</a:t>
            </a:r>
          </a:p>
        </p:txBody>
      </p:sp>
      <p:pic>
        <p:nvPicPr>
          <p:cNvPr id="15" name="Picture 4"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667" y="879341"/>
            <a:ext cx="6214666" cy="4500276"/>
          </a:xfrm>
          <a:prstGeom prst="roundRect">
            <a:avLst>
              <a:gd name="adj" fmla="val 3307"/>
            </a:avLst>
          </a:prstGeom>
          <a:gradFill flip="none" rotWithShape="1">
            <a:gsLst>
              <a:gs pos="100000">
                <a:schemeClr val="accent1"/>
              </a:gs>
              <a:gs pos="0">
                <a:srgbClr val="132B4A"/>
              </a:gs>
            </a:gsLst>
            <a:lin ang="16200000" scaled="0"/>
            <a:tileRect/>
          </a:gradFill>
          <a:ln w="25400">
            <a:solidFill>
              <a:srgbClr val="132B4A"/>
            </a:solidFill>
          </a:ln>
          <a:effectLs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Arte público en Phoenix: Antes y después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35</a:t>
            </a:fld>
            <a:endParaRPr lang="en-US" sz="1125" dirty="0">
              <a:solidFill>
                <a:schemeClr val="tx1"/>
              </a:solidFill>
              <a:latin typeface="Capitals"/>
              <a:cs typeface="Capitals"/>
            </a:endParaRPr>
          </a:p>
        </p:txBody>
      </p:sp>
      <p:grpSp>
        <p:nvGrpSpPr>
          <p:cNvPr id="26" name="Group 25"/>
          <p:cNvGrpSpPr/>
          <p:nvPr/>
        </p:nvGrpSpPr>
        <p:grpSpPr>
          <a:xfrm>
            <a:off x="392390" y="1984772"/>
            <a:ext cx="8359220" cy="2888456"/>
            <a:chOff x="392390" y="1984772"/>
            <a:chExt cx="8359220" cy="2888456"/>
          </a:xfrm>
        </p:grpSpPr>
        <p:pic>
          <p:nvPicPr>
            <p:cNvPr id="10" name="Picture 3" descr="Pnx arts comm0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7772" y="1984772"/>
              <a:ext cx="4053838" cy="2888456"/>
            </a:xfrm>
            <a:prstGeom prst="roundRect">
              <a:avLst>
                <a:gd name="adj" fmla="val 3307"/>
              </a:avLst>
            </a:prstGeom>
            <a:gradFill flip="none" rotWithShape="1">
              <a:gsLst>
                <a:gs pos="100000">
                  <a:schemeClr val="accent1"/>
                </a:gs>
                <a:gs pos="0">
                  <a:srgbClr val="132B4A"/>
                </a:gs>
              </a:gsLst>
              <a:lin ang="16200000" scaled="0"/>
              <a:tileRect/>
            </a:gradFill>
            <a:ln w="25400">
              <a:solidFill>
                <a:srgbClr val="132B4A"/>
              </a:solidFill>
            </a:ln>
            <a:effectLst/>
            <a:extLst/>
          </p:spPr>
        </p:pic>
        <p:pic>
          <p:nvPicPr>
            <p:cNvPr id="17" name="Picture 3" descr="Thunderbird prior to Artists involv"/>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392390" y="1984772"/>
              <a:ext cx="4076017" cy="2888456"/>
            </a:xfrm>
            <a:prstGeom prst="roundRect">
              <a:avLst>
                <a:gd name="adj" fmla="val 3307"/>
              </a:avLst>
            </a:prstGeom>
            <a:gradFill flip="none" rotWithShape="1">
              <a:gsLst>
                <a:gs pos="100000">
                  <a:schemeClr val="accent1"/>
                </a:gs>
                <a:gs pos="0">
                  <a:srgbClr val="132B4A"/>
                </a:gs>
              </a:gsLst>
              <a:lin ang="16200000" scaled="0"/>
              <a:tileRect/>
            </a:gradFill>
            <a:ln w="25400">
              <a:solidFill>
                <a:srgbClr val="132B4A"/>
              </a:solidFill>
            </a:ln>
            <a:effectLst/>
          </p:spPr>
        </p:pic>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Arte público en Chicago: Antes y después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36</a:t>
            </a:fld>
            <a:endParaRPr lang="en-US" sz="1125" dirty="0">
              <a:solidFill>
                <a:schemeClr val="tx1"/>
              </a:solidFill>
              <a:latin typeface="Capitals"/>
              <a:cs typeface="Capitals"/>
            </a:endParaRPr>
          </a:p>
        </p:txBody>
      </p:sp>
      <p:grpSp>
        <p:nvGrpSpPr>
          <p:cNvPr id="13" name="Group 12"/>
          <p:cNvGrpSpPr/>
          <p:nvPr/>
        </p:nvGrpSpPr>
        <p:grpSpPr>
          <a:xfrm>
            <a:off x="1057053" y="914400"/>
            <a:ext cx="7029895" cy="5029200"/>
            <a:chOff x="1320799" y="914400"/>
            <a:chExt cx="7029895" cy="5029200"/>
          </a:xfrm>
        </p:grpSpPr>
        <p:pic>
          <p:nvPicPr>
            <p:cNvPr id="9" name="Picture 3" descr="Mosaic Doorway Chicago Public Art0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20733" y="914400"/>
              <a:ext cx="3329961" cy="5029200"/>
            </a:xfrm>
            <a:prstGeom prst="roundRect">
              <a:avLst>
                <a:gd name="adj" fmla="val 3307"/>
              </a:avLst>
            </a:prstGeom>
            <a:gradFill flip="none" rotWithShape="1">
              <a:gsLst>
                <a:gs pos="100000">
                  <a:schemeClr val="accent1"/>
                </a:gs>
                <a:gs pos="0">
                  <a:srgbClr val="132B4A"/>
                </a:gs>
              </a:gsLst>
              <a:lin ang="16200000" scaled="0"/>
              <a:tileRect/>
            </a:gradFill>
            <a:ln w="25400">
              <a:solidFill>
                <a:srgbClr val="600D13"/>
              </a:solidFill>
            </a:ln>
            <a:effectLst/>
            <a:extLst/>
          </p:spPr>
        </p:pic>
        <p:pic>
          <p:nvPicPr>
            <p:cNvPr id="11" name="Picture 4" descr="Mosaic Doorway Chicago Public Art0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20799" y="914400"/>
              <a:ext cx="3337560" cy="5029200"/>
            </a:xfrm>
            <a:prstGeom prst="roundRect">
              <a:avLst>
                <a:gd name="adj" fmla="val 3307"/>
              </a:avLst>
            </a:prstGeom>
            <a:gradFill flip="none" rotWithShape="1">
              <a:gsLst>
                <a:gs pos="100000">
                  <a:schemeClr val="accent1"/>
                </a:gs>
                <a:gs pos="0">
                  <a:srgbClr val="132B4A"/>
                </a:gs>
              </a:gsLst>
              <a:lin ang="16200000" scaled="0"/>
              <a:tileRect/>
            </a:gradFill>
            <a:ln w="25400">
              <a:solidFill>
                <a:srgbClr val="600D13"/>
              </a:solidFill>
            </a:ln>
            <a:effectLst/>
            <a:extLst/>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 Arte público en </a:t>
            </a:r>
            <a:r>
              <a:rPr lang="en-US" sz="2700" kern="0" cap="all" spc="150" dirty="0" err="1" smtClean="0">
                <a:solidFill>
                  <a:schemeClr val="tx1"/>
                </a:solidFill>
                <a:latin typeface="Berthold City Bold"/>
                <a:cs typeface="Berthold City Bold"/>
              </a:rPr>
              <a:t>tampa</a:t>
            </a:r>
            <a:r>
              <a:rPr lang="en-US" sz="2700" kern="0" cap="all" spc="150" dirty="0" smtClean="0">
                <a:solidFill>
                  <a:schemeClr val="tx1"/>
                </a:solidFill>
                <a:latin typeface="Berthold City Bold"/>
                <a:cs typeface="Berthold City Bold"/>
              </a:rPr>
              <a:t>: Diseños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37</a:t>
            </a:fld>
            <a:endParaRPr lang="en-US" sz="1125" dirty="0">
              <a:solidFill>
                <a:schemeClr val="tx1"/>
              </a:solidFill>
              <a:latin typeface="Capitals"/>
              <a:cs typeface="Capitals"/>
            </a:endParaRPr>
          </a:p>
        </p:txBody>
      </p:sp>
      <p:grpSp>
        <p:nvGrpSpPr>
          <p:cNvPr id="25" name="Group 24"/>
          <p:cNvGrpSpPr/>
          <p:nvPr/>
        </p:nvGrpSpPr>
        <p:grpSpPr>
          <a:xfrm>
            <a:off x="746885" y="910167"/>
            <a:ext cx="7650230" cy="5037667"/>
            <a:chOff x="973667" y="863600"/>
            <a:chExt cx="7650230" cy="5037667"/>
          </a:xfrm>
        </p:grpSpPr>
        <p:pic>
          <p:nvPicPr>
            <p:cNvPr id="12" name="Picture 3" descr="stephen traves01"/>
            <p:cNvPicPr>
              <a:picLocks noChangeAspect="1" noChangeArrowheads="1"/>
            </p:cNvPicPr>
            <p:nvPr/>
          </p:nvPicPr>
          <p:blipFill>
            <a:blip r:embed="rId3">
              <a:extLst>
                <a:ext uri="{28A0092B-C50C-407E-A947-70E740481C1C}">
                  <a14:useLocalDpi xmlns:a14="http://schemas.microsoft.com/office/drawing/2010/main" val="0"/>
                </a:ext>
              </a:extLst>
            </a:blip>
            <a:srcRect t="9034"/>
            <a:stretch>
              <a:fillRect/>
            </a:stretch>
          </p:blipFill>
          <p:spPr bwMode="auto">
            <a:xfrm>
              <a:off x="973667" y="863600"/>
              <a:ext cx="4191000" cy="2472266"/>
            </a:xfrm>
            <a:prstGeom prst="roundRect">
              <a:avLst>
                <a:gd name="adj" fmla="val 3307"/>
              </a:avLst>
            </a:prstGeom>
            <a:gradFill flip="none" rotWithShape="1">
              <a:gsLst>
                <a:gs pos="100000">
                  <a:schemeClr val="accent1"/>
                </a:gs>
                <a:gs pos="0">
                  <a:srgbClr val="132B4A"/>
                </a:gs>
              </a:gsLst>
              <a:lin ang="16200000" scaled="0"/>
              <a:tileRect/>
            </a:gradFill>
            <a:ln w="25400">
              <a:solidFill>
                <a:srgbClr val="600D13"/>
              </a:solidFill>
            </a:ln>
            <a:effectLst/>
            <a:extLst/>
          </p:spPr>
        </p:pic>
        <p:pic>
          <p:nvPicPr>
            <p:cNvPr id="15" name="Picture 3" descr="stephen traves06"/>
            <p:cNvPicPr>
              <a:picLocks noChangeAspect="1" noChangeArrowheads="1"/>
            </p:cNvPicPr>
            <p:nvPr/>
          </p:nvPicPr>
          <p:blipFill>
            <a:blip r:embed="rId4">
              <a:extLst>
                <a:ext uri="{28A0092B-C50C-407E-A947-70E740481C1C}">
                  <a14:useLocalDpi xmlns:a14="http://schemas.microsoft.com/office/drawing/2010/main" val="0"/>
                </a:ext>
              </a:extLst>
            </a:blip>
            <a:srcRect t="5071" b="4169"/>
            <a:stretch>
              <a:fillRect/>
            </a:stretch>
          </p:blipFill>
          <p:spPr bwMode="auto">
            <a:xfrm>
              <a:off x="973667" y="3481390"/>
              <a:ext cx="4191000" cy="2396067"/>
            </a:xfrm>
            <a:prstGeom prst="roundRect">
              <a:avLst>
                <a:gd name="adj" fmla="val 3307"/>
              </a:avLst>
            </a:prstGeom>
            <a:gradFill flip="none" rotWithShape="1">
              <a:gsLst>
                <a:gs pos="100000">
                  <a:schemeClr val="accent1"/>
                </a:gs>
                <a:gs pos="0">
                  <a:srgbClr val="132B4A"/>
                </a:gs>
              </a:gsLst>
              <a:lin ang="16200000" scaled="0"/>
              <a:tileRect/>
            </a:gradFill>
            <a:ln w="25400">
              <a:solidFill>
                <a:srgbClr val="600D13"/>
              </a:solidFill>
            </a:ln>
            <a:effectLst/>
            <a:extLst/>
          </p:spPr>
        </p:pic>
        <p:pic>
          <p:nvPicPr>
            <p:cNvPr id="20" name="Picture 3" descr="immigrant fami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88" y="863600"/>
              <a:ext cx="3339109" cy="5037667"/>
            </a:xfrm>
            <a:prstGeom prst="roundRect">
              <a:avLst>
                <a:gd name="adj" fmla="val 3307"/>
              </a:avLst>
            </a:prstGeom>
            <a:gradFill flip="none" rotWithShape="1">
              <a:gsLst>
                <a:gs pos="100000">
                  <a:schemeClr val="accent1"/>
                </a:gs>
                <a:gs pos="0">
                  <a:srgbClr val="132B4A"/>
                </a:gs>
              </a:gsLst>
              <a:lin ang="16200000" scaled="0"/>
              <a:tileRect/>
            </a:gradFill>
            <a:ln w="25400">
              <a:solidFill>
                <a:srgbClr val="600D13"/>
              </a:solidFill>
            </a:ln>
            <a:effectLst/>
            <a:extLst/>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Arte en cajas eléctricas: Resultados</a:t>
            </a:r>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38</a:t>
            </a:fld>
            <a:endParaRPr lang="en-US" sz="1125" dirty="0">
              <a:solidFill>
                <a:schemeClr val="tx1"/>
              </a:solidFill>
              <a:latin typeface="Capitals"/>
              <a:cs typeface="Capitals"/>
            </a:endParaRPr>
          </a:p>
        </p:txBody>
      </p:sp>
      <p:sp>
        <p:nvSpPr>
          <p:cNvPr id="10" name="Rectangle 9"/>
          <p:cNvSpPr/>
          <p:nvPr/>
        </p:nvSpPr>
        <p:spPr>
          <a:xfrm>
            <a:off x="270933" y="851563"/>
            <a:ext cx="8602134" cy="2584896"/>
          </a:xfrm>
          <a:prstGeom prst="rect">
            <a:avLst/>
          </a:prstGeom>
        </p:spPr>
        <p:txBody>
          <a:bodyPr wrap="square">
            <a:spAutoFit/>
          </a:bodyPr>
          <a:lstStyle/>
          <a:p>
            <a:pPr marL="274320" lvl="1" indent="-274320">
              <a:lnSpc>
                <a:spcPts val="2320"/>
              </a:lnSpc>
              <a:spcAft>
                <a:spcPts val="800"/>
              </a:spcAft>
              <a:buFont typeface="Arial"/>
              <a:buChar char="•"/>
              <a:defRPr/>
            </a:pPr>
            <a:r>
              <a:rPr lang="en-US" sz="2600" dirty="0" smtClean="0">
                <a:ea typeface="ＭＳ Ｐゴシック" pitchFamily="34" charset="-128"/>
              </a:rPr>
              <a:t>Gran reducción del vandalismo en objetos/bienes “pintados”</a:t>
            </a:r>
          </a:p>
          <a:p>
            <a:pPr marL="274320" lvl="1" indent="-274320">
              <a:lnSpc>
                <a:spcPts val="2320"/>
              </a:lnSpc>
              <a:spcAft>
                <a:spcPts val="800"/>
              </a:spcAft>
              <a:buFont typeface="Arial"/>
              <a:buChar char="•"/>
              <a:defRPr/>
            </a:pPr>
            <a:r>
              <a:rPr lang="en-US" sz="2600" dirty="0" smtClean="0">
                <a:ea typeface="ＭＳ Ｐゴシック" pitchFamily="34" charset="-128"/>
              </a:rPr>
              <a:t>Reducción de costos asociados a arreglar lo que ocasionaron los vándalos</a:t>
            </a:r>
          </a:p>
          <a:p>
            <a:pPr marL="274320" lvl="1" indent="-274320">
              <a:lnSpc>
                <a:spcPts val="2320"/>
              </a:lnSpc>
              <a:spcAft>
                <a:spcPts val="800"/>
              </a:spcAft>
              <a:buFont typeface="Arial"/>
              <a:buChar char="•"/>
              <a:defRPr/>
            </a:pPr>
            <a:r>
              <a:rPr lang="en-US" sz="2600" dirty="0" smtClean="0">
                <a:ea typeface="ＭＳ Ｐゴシック" pitchFamily="34" charset="-128"/>
              </a:rPr>
              <a:t>Mejor apariencia de las comunidades locales</a:t>
            </a:r>
          </a:p>
          <a:p>
            <a:pPr marL="274320" lvl="1" indent="-274320">
              <a:lnSpc>
                <a:spcPts val="2320"/>
              </a:lnSpc>
              <a:spcAft>
                <a:spcPts val="800"/>
              </a:spcAft>
              <a:buFont typeface="Arial"/>
              <a:buChar char="•"/>
              <a:defRPr/>
            </a:pPr>
            <a:r>
              <a:rPr lang="en-US" sz="2600" dirty="0" smtClean="0">
                <a:ea typeface="ＭＳ Ｐゴシック" pitchFamily="34" charset="-128"/>
              </a:rPr>
              <a:t>Relaciones mejoradas entre BCC, el Consejo y la comunidad</a:t>
            </a:r>
          </a:p>
          <a:p>
            <a:pPr marL="274320" lvl="1" indent="-274320">
              <a:lnSpc>
                <a:spcPts val="2320"/>
              </a:lnSpc>
              <a:spcAft>
                <a:spcPts val="800"/>
              </a:spcAft>
              <a:buFont typeface="Arial"/>
              <a:buChar char="•"/>
              <a:defRPr/>
            </a:pPr>
            <a:r>
              <a:rPr lang="en-US" sz="2600" dirty="0" smtClean="0">
                <a:ea typeface="ＭＳ Ｐゴシック" pitchFamily="34" charset="-128"/>
              </a:rPr>
              <a:t>Opiniones positivas y apoyo de todos los sectores de la comunidad</a:t>
            </a:r>
          </a:p>
        </p:txBody>
      </p:sp>
      <p:pic>
        <p:nvPicPr>
          <p:cNvPr id="11" name="Picture 1028" descr="Ithaca1"/>
          <p:cNvPicPr>
            <a:picLocks noChangeAspect="1" noChangeArrowheads="1"/>
          </p:cNvPicPr>
          <p:nvPr/>
        </p:nvPicPr>
        <p:blipFill>
          <a:blip r:embed="rId3">
            <a:lum/>
            <a:extLst>
              <a:ext uri="{28A0092B-C50C-407E-A947-70E740481C1C}">
                <a14:useLocalDpi xmlns:a14="http://schemas.microsoft.com/office/drawing/2010/main" val="0"/>
              </a:ext>
            </a:extLst>
          </a:blip>
          <a:srcRect/>
          <a:stretch>
            <a:fillRect/>
          </a:stretch>
        </p:blipFill>
        <p:spPr bwMode="auto">
          <a:xfrm>
            <a:off x="1014460" y="3644113"/>
            <a:ext cx="1771742" cy="2362323"/>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13" name="Picture 1029" descr="Lister2"/>
          <p:cNvPicPr>
            <a:picLocks noChangeAspect="1" noChangeArrowheads="1"/>
          </p:cNvPicPr>
          <p:nvPr/>
        </p:nvPicPr>
        <p:blipFill>
          <a:blip r:embed="rId4">
            <a:lum/>
            <a:extLst>
              <a:ext uri="{28A0092B-C50C-407E-A947-70E740481C1C}">
                <a14:useLocalDpi xmlns:a14="http://schemas.microsoft.com/office/drawing/2010/main" val="0"/>
              </a:ext>
            </a:extLst>
          </a:blip>
          <a:srcRect/>
          <a:stretch>
            <a:fillRect/>
          </a:stretch>
        </p:blipFill>
        <p:spPr bwMode="auto">
          <a:xfrm>
            <a:off x="3781252" y="3644113"/>
            <a:ext cx="1771742" cy="2362323"/>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16" name="Picture 15" descr="Untitled.png"/>
          <p:cNvPicPr>
            <a:picLocks noChangeAspect="1"/>
          </p:cNvPicPr>
          <p:nvPr/>
        </p:nvPicPr>
        <p:blipFill>
          <a:blip r:embed="rId5">
            <a:lum/>
          </a:blip>
          <a:stretch>
            <a:fillRect/>
          </a:stretch>
        </p:blipFill>
        <p:spPr>
          <a:xfrm>
            <a:off x="6548043" y="3644113"/>
            <a:ext cx="1581498" cy="2362323"/>
          </a:xfrm>
          <a:prstGeom prst="roundRect">
            <a:avLst>
              <a:gd name="adj" fmla="val 3307"/>
            </a:avLst>
          </a:prstGeom>
          <a:ln w="25400">
            <a:solidFill>
              <a:schemeClr val="accent1"/>
            </a:solidFill>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noChangeArrowheads="1"/>
          </p:cNvPicPr>
          <p:nvPr/>
        </p:nvPicPr>
        <p:blipFill>
          <a:blip r:embed="rId3">
            <a:lum/>
            <a:extLst>
              <a:ext uri="{28A0092B-C50C-407E-A947-70E740481C1C}">
                <a14:useLocalDpi xmlns:a14="http://schemas.microsoft.com/office/drawing/2010/main" val="0"/>
              </a:ext>
            </a:extLst>
          </a:blip>
          <a:srcRect l="7791" r="7537"/>
          <a:stretch>
            <a:fillRect/>
          </a:stretch>
        </p:blipFill>
        <p:spPr bwMode="auto">
          <a:xfrm>
            <a:off x="2142068" y="795143"/>
            <a:ext cx="4859866" cy="3538416"/>
          </a:xfrm>
          <a:prstGeom prst="roundRect">
            <a:avLst>
              <a:gd name="adj" fmla="val 3307"/>
            </a:avLst>
          </a:prstGeom>
          <a:ln w="25400">
            <a:solidFill>
              <a:schemeClr val="accent3"/>
            </a:solidFill>
          </a:ln>
          <a:effectLst/>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068" y="4385733"/>
            <a:ext cx="4859866" cy="183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kern="0" cap="all" spc="150" dirty="0">
              <a:solidFill>
                <a:schemeClr val="tx1"/>
              </a:solidFill>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39</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25966" y="1589980"/>
            <a:ext cx="1900767" cy="3678040"/>
          </a:xfrm>
          <a:prstGeom prst="roundRect">
            <a:avLst>
              <a:gd name="adj" fmla="val 4755"/>
            </a:avLst>
          </a:prstGeom>
          <a:gradFill flip="none" rotWithShape="1">
            <a:gsLst>
              <a:gs pos="0">
                <a:srgbClr val="18153A"/>
              </a:gs>
              <a:gs pos="100000">
                <a:srgbClr val="441A66"/>
              </a:gs>
            </a:gsLst>
            <a:lin ang="16200000" scaled="0"/>
            <a:tileRec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gn="ctr">
              <a:lnSpc>
                <a:spcPts val="1900"/>
              </a:lnSpc>
            </a:pPr>
            <a:r>
              <a:rPr lang="en-US" b="1" cap="all" dirty="0" err="1" smtClean="0">
                <a:solidFill>
                  <a:schemeClr val="bg1"/>
                </a:solidFill>
                <a:latin typeface="ITC Franklin Gothic Std Bk Cd"/>
                <a:cs typeface="ITC Franklin Gothic Std Bk Cd"/>
              </a:rPr>
              <a:t>Fomentar</a:t>
            </a:r>
            <a:r>
              <a:rPr lang="en-US" b="1" cap="all" dirty="0" smtClean="0">
                <a:solidFill>
                  <a:schemeClr val="bg1"/>
                </a:solidFill>
                <a:latin typeface="ITC Franklin Gothic Std Bk Cd"/>
                <a:cs typeface="ITC Franklin Gothic Std Bk Cd"/>
              </a:rPr>
              <a:t> el </a:t>
            </a:r>
            <a:r>
              <a:rPr lang="en-US" b="1" cap="all" dirty="0" err="1" smtClean="0">
                <a:solidFill>
                  <a:schemeClr val="bg1"/>
                </a:solidFill>
                <a:latin typeface="ITC Franklin Gothic Std Bk Cd"/>
                <a:cs typeface="ITC Franklin Gothic Std Bk Cd"/>
              </a:rPr>
              <a:t>sentido</a:t>
            </a:r>
            <a:r>
              <a:rPr lang="en-US" b="1" cap="all" dirty="0" smtClean="0">
                <a:solidFill>
                  <a:schemeClr val="bg1"/>
                </a:solidFill>
                <a:latin typeface="ITC Franklin Gothic Std Bk Cd"/>
                <a:cs typeface="ITC Franklin Gothic Std Bk Cd"/>
              </a:rPr>
              <a:t> de </a:t>
            </a:r>
            <a:r>
              <a:rPr lang="en-US" b="1" cap="all" dirty="0" err="1" smtClean="0">
                <a:solidFill>
                  <a:schemeClr val="bg1"/>
                </a:solidFill>
                <a:latin typeface="ITC Franklin Gothic Std Bk Cd"/>
                <a:cs typeface="ITC Franklin Gothic Std Bk Cd"/>
              </a:rPr>
              <a:t>comunidad</a:t>
            </a:r>
            <a:endParaRPr lang="en-US" b="1" cap="all" dirty="0" smtClean="0">
              <a:solidFill>
                <a:schemeClr val="bg1"/>
              </a:solidFill>
              <a:latin typeface="ITC Franklin Gothic Std Bk Cd"/>
              <a:cs typeface="ITC Franklin Gothic Std Bk Cd"/>
            </a:endParaRPr>
          </a:p>
          <a:p>
            <a:pPr marL="91440" indent="-91440" algn="ctr">
              <a:lnSpc>
                <a:spcPts val="1900"/>
              </a:lnSpc>
            </a:pPr>
            <a:r>
              <a:rPr lang="en-US" sz="1600" dirty="0" err="1" smtClean="0">
                <a:solidFill>
                  <a:schemeClr val="bg1"/>
                </a:solidFill>
                <a:latin typeface="ITC Franklin Gothic Std Bk Cd"/>
                <a:ea typeface="ＭＳ Ｐゴシック" pitchFamily="34" charset="-128"/>
                <a:cs typeface="ITC Franklin Gothic Std Bk Cd"/>
              </a:rPr>
              <a:t>generalmente</a:t>
            </a:r>
            <a:r>
              <a:rPr lang="en-US" sz="1600" dirty="0" smtClean="0">
                <a:solidFill>
                  <a:schemeClr val="bg1"/>
                </a:solidFill>
                <a:latin typeface="ITC Franklin Gothic Std Bk Cd"/>
                <a:ea typeface="ＭＳ Ｐゴシック" pitchFamily="34" charset="-128"/>
                <a:cs typeface="ITC Franklin Gothic Std Bk Cd"/>
              </a:rPr>
              <a:t> se </a:t>
            </a:r>
            <a:r>
              <a:rPr lang="en-US" sz="1600" dirty="0" err="1" smtClean="0">
                <a:solidFill>
                  <a:schemeClr val="bg1"/>
                </a:solidFill>
                <a:latin typeface="ITC Franklin Gothic Std Bk Cd"/>
                <a:ea typeface="ＭＳ Ｐゴシック" pitchFamily="34" charset="-128"/>
                <a:cs typeface="ITC Franklin Gothic Std Bk Cd"/>
              </a:rPr>
              <a:t>refiere</a:t>
            </a:r>
            <a:r>
              <a:rPr lang="en-US" sz="1600" dirty="0" smtClean="0">
                <a:solidFill>
                  <a:schemeClr val="bg1"/>
                </a:solidFill>
                <a:latin typeface="ITC Franklin Gothic Std Bk Cd"/>
                <a:ea typeface="ＭＳ Ｐゴシック" pitchFamily="34" charset="-128"/>
                <a:cs typeface="ITC Franklin Gothic Std Bk Cd"/>
              </a:rPr>
              <a:t> a </a:t>
            </a:r>
            <a:r>
              <a:rPr lang="en-US" sz="1600" dirty="0" err="1" smtClean="0">
                <a:solidFill>
                  <a:schemeClr val="bg1"/>
                </a:solidFill>
                <a:latin typeface="ITC Franklin Gothic Std Bk Cd"/>
                <a:ea typeface="ＭＳ Ｐゴシック" pitchFamily="34" charset="-128"/>
                <a:cs typeface="ITC Franklin Gothic Std Bk Cd"/>
              </a:rPr>
              <a:t>fomentar</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las</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redes</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sociales</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dentro</a:t>
            </a:r>
            <a:r>
              <a:rPr lang="en-US" sz="1600" dirty="0" smtClean="0">
                <a:solidFill>
                  <a:schemeClr val="bg1"/>
                </a:solidFill>
                <a:latin typeface="ITC Franklin Gothic Std Bk Cd"/>
                <a:ea typeface="ＭＳ Ｐゴシック" pitchFamily="34" charset="-128"/>
                <a:cs typeface="ITC Franklin Gothic Std Bk Cd"/>
              </a:rPr>
              <a:t> de la </a:t>
            </a:r>
            <a:r>
              <a:rPr lang="en-US" sz="1600" dirty="0" err="1" smtClean="0">
                <a:solidFill>
                  <a:schemeClr val="bg1"/>
                </a:solidFill>
                <a:latin typeface="ITC Franklin Gothic Std Bk Cd"/>
                <a:ea typeface="ＭＳ Ｐゴシック" pitchFamily="34" charset="-128"/>
                <a:cs typeface="ITC Franklin Gothic Std Bk Cd"/>
              </a:rPr>
              <a:t>comunidad</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y</a:t>
            </a:r>
            <a:r>
              <a:rPr lang="en-US" sz="1600" dirty="0" smtClean="0">
                <a:solidFill>
                  <a:schemeClr val="bg1"/>
                </a:solidFill>
                <a:latin typeface="ITC Franklin Gothic Std Bk Cd"/>
                <a:ea typeface="ＭＳ Ｐゴシック" pitchFamily="34" charset="-128"/>
                <a:cs typeface="ITC Franklin Gothic Std Bk Cd"/>
              </a:rPr>
              <a:t> a </a:t>
            </a:r>
            <a:r>
              <a:rPr lang="en-US" sz="1600" dirty="0" err="1" smtClean="0">
                <a:solidFill>
                  <a:schemeClr val="bg1"/>
                </a:solidFill>
                <a:latin typeface="ITC Franklin Gothic Std Bk Cd"/>
                <a:ea typeface="ＭＳ Ｐゴシック" pitchFamily="34" charset="-128"/>
                <a:cs typeface="ITC Franklin Gothic Std Bk Cd"/>
              </a:rPr>
              <a:t>desarrollar</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habilidades</a:t>
            </a:r>
            <a:r>
              <a:rPr lang="en-US" sz="1600" dirty="0" smtClean="0">
                <a:solidFill>
                  <a:schemeClr val="bg1"/>
                </a:solidFill>
                <a:latin typeface="ITC Franklin Gothic Std Bk Cd"/>
                <a:ea typeface="ＭＳ Ｐゴシック" pitchFamily="34" charset="-128"/>
                <a:cs typeface="ITC Franklin Gothic Std Bk Cd"/>
              </a:rPr>
              <a:t> de </a:t>
            </a:r>
            <a:r>
              <a:rPr lang="en-US" sz="1600" dirty="0" err="1" smtClean="0">
                <a:solidFill>
                  <a:schemeClr val="bg1"/>
                </a:solidFill>
                <a:latin typeface="ITC Franklin Gothic Std Bk Cd"/>
                <a:ea typeface="ＭＳ Ｐゴシック" pitchFamily="34" charset="-128"/>
                <a:cs typeface="ITC Franklin Gothic Std Bk Cd"/>
              </a:rPr>
              <a:t>liderazgo</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y</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resolución</a:t>
            </a:r>
            <a:r>
              <a:rPr lang="en-US" sz="1600" dirty="0" smtClean="0">
                <a:solidFill>
                  <a:schemeClr val="bg1"/>
                </a:solidFill>
                <a:latin typeface="ITC Franklin Gothic Std Bk Cd"/>
                <a:ea typeface="ＭＳ Ｐゴシック" pitchFamily="34" charset="-128"/>
                <a:cs typeface="ITC Franklin Gothic Std Bk Cd"/>
              </a:rPr>
              <a:t> de </a:t>
            </a:r>
            <a:r>
              <a:rPr lang="en-US" sz="1600" dirty="0" err="1" smtClean="0">
                <a:solidFill>
                  <a:schemeClr val="bg1"/>
                </a:solidFill>
                <a:latin typeface="ITC Franklin Gothic Std Bk Cd"/>
                <a:ea typeface="ＭＳ Ｐゴシック" pitchFamily="34" charset="-128"/>
                <a:cs typeface="ITC Franklin Gothic Std Bk Cd"/>
              </a:rPr>
              <a:t>problemas</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grupales</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e</a:t>
            </a:r>
            <a:r>
              <a:rPr lang="en-US" sz="1600" dirty="0" smtClean="0">
                <a:solidFill>
                  <a:schemeClr val="bg1"/>
                </a:solidFill>
                <a:latin typeface="ITC Franklin Gothic Std Bk Cd"/>
                <a:ea typeface="ＭＳ Ｐゴシック" pitchFamily="34" charset="-128"/>
                <a:cs typeface="ITC Franklin Gothic Std Bk Cd"/>
              </a:rPr>
              <a:t> </a:t>
            </a:r>
            <a:r>
              <a:rPr lang="en-US" sz="1600" dirty="0" err="1" smtClean="0">
                <a:solidFill>
                  <a:schemeClr val="bg1"/>
                </a:solidFill>
                <a:latin typeface="ITC Franklin Gothic Std Bk Cd"/>
                <a:ea typeface="ＭＳ Ｐゴシック" pitchFamily="34" charset="-128"/>
                <a:cs typeface="ITC Franklin Gothic Std Bk Cd"/>
              </a:rPr>
              <a:t>individuales</a:t>
            </a:r>
            <a:r>
              <a:rPr lang="en-US" sz="1600" dirty="0" smtClean="0">
                <a:solidFill>
                  <a:schemeClr val="bg1"/>
                </a:solidFill>
                <a:latin typeface="ITC Franklin Gothic Std Bk Cd"/>
                <a:ea typeface="ＭＳ Ｐゴシック" pitchFamily="34" charset="-128"/>
                <a:cs typeface="ITC Franklin Gothic Std Bk Cd"/>
              </a:rPr>
              <a:t>. </a:t>
            </a:r>
            <a:endParaRPr lang="en-US" sz="1100" dirty="0" smtClean="0">
              <a:solidFill>
                <a:schemeClr val="bg1"/>
              </a:solidFill>
              <a:latin typeface="ITC Franklin Gothic Std Bk Cd"/>
              <a:cs typeface="ITC Franklin Gothic Std Bk Cd"/>
            </a:endParaRPr>
          </a:p>
        </p:txBody>
      </p:sp>
      <p:pic>
        <p:nvPicPr>
          <p:cNvPr id="15" name="Picture 14" descr="Figure_2-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511775" y="1488439"/>
            <a:ext cx="6200423" cy="3720254"/>
          </a:xfrm>
          <a:prstGeom prst="rect">
            <a:avLst/>
          </a:prstGeom>
        </p:spPr>
      </p:pic>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200" b="1" dirty="0" smtClean="0">
                <a:solidFill>
                  <a:schemeClr val="tx1"/>
                </a:solidFill>
                <a:latin typeface="ITC Franklin Gothic Std Bk Cd"/>
                <a:cs typeface="ITC Franklin Gothic Std Bk Cd"/>
              </a:rPr>
              <a:t>Fuente: </a:t>
            </a:r>
            <a:r>
              <a:rPr lang="en-US" sz="1200" i="1" dirty="0" smtClean="0">
                <a:solidFill>
                  <a:schemeClr val="tx1"/>
                </a:solidFill>
                <a:latin typeface="ITC Franklin Gothic Std Bk Cd"/>
                <a:cs typeface="ITC Franklin Gothic Std Bk Cd"/>
              </a:rPr>
              <a:t>Community Building: What Makes it Work A Review of Factors Influencing Successful Community Building </a:t>
            </a:r>
            <a:r>
              <a:rPr lang="en-US" sz="1200" dirty="0" smtClean="0">
                <a:solidFill>
                  <a:schemeClr val="tx1"/>
                </a:solidFill>
                <a:latin typeface="ITC Franklin Gothic Std Bk Cd"/>
                <a:cs typeface="ITC Franklin Gothic Std Bk Cd"/>
              </a:rPr>
              <a:t>Amherst H. Wilder Foundation</a:t>
            </a: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500" cap="all" spc="100" dirty="0" smtClean="0">
                <a:solidFill>
                  <a:srgbClr val="000000"/>
                </a:solidFill>
                <a:latin typeface="Berthold City Bold"/>
                <a:cs typeface="Berthold City Bold"/>
              </a:rPr>
              <a:t>El enfoque de fomentar el sentido de comunidad</a:t>
            </a: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4</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‘Camuflados’ en su entorno…</a:t>
            </a:r>
            <a:endParaRPr lang="en-US" sz="2700" kern="0" cap="all" spc="15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40</a:t>
            </a:fld>
            <a:endParaRPr lang="en-US" sz="1125" dirty="0">
              <a:solidFill>
                <a:schemeClr val="tx1"/>
              </a:solidFill>
              <a:latin typeface="Capitals"/>
              <a:cs typeface="Capitals"/>
            </a:endParaRPr>
          </a:p>
        </p:txBody>
      </p:sp>
      <p:grpSp>
        <p:nvGrpSpPr>
          <p:cNvPr id="13" name="Group 12"/>
          <p:cNvGrpSpPr/>
          <p:nvPr/>
        </p:nvGrpSpPr>
        <p:grpSpPr>
          <a:xfrm>
            <a:off x="273156" y="1257300"/>
            <a:ext cx="8597689" cy="4343400"/>
            <a:chOff x="273156" y="1257300"/>
            <a:chExt cx="8597689" cy="4343400"/>
          </a:xfrm>
        </p:grpSpPr>
        <p:pic>
          <p:nvPicPr>
            <p:cNvPr id="9" name="Picture 3" descr="Blend-ma"/>
            <p:cNvPicPr>
              <a:picLocks noChangeAspect="1" noChangeArrowheads="1"/>
            </p:cNvPicPr>
            <p:nvPr/>
          </p:nvPicPr>
          <p:blipFill>
            <a:blip r:embed="rId3">
              <a:lum/>
              <a:extLst>
                <a:ext uri="{28A0092B-C50C-407E-A947-70E740481C1C}">
                  <a14:useLocalDpi xmlns:a14="http://schemas.microsoft.com/office/drawing/2010/main" val="0"/>
                </a:ext>
              </a:extLst>
            </a:blip>
            <a:srcRect l="12610" r="13809"/>
            <a:stretch>
              <a:fillRect/>
            </a:stretch>
          </p:blipFill>
          <p:spPr bwMode="auto">
            <a:xfrm>
              <a:off x="273156" y="1257300"/>
              <a:ext cx="2396913" cy="43434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10" name="Picture 4" descr="sebel1"/>
            <p:cNvPicPr>
              <a:picLocks noChangeAspect="1" noChangeArrowheads="1"/>
            </p:cNvPicPr>
            <p:nvPr/>
          </p:nvPicPr>
          <p:blipFill>
            <a:blip r:embed="rId4" cstate="print">
              <a:lum/>
              <a:extLst>
                <a:ext uri="{28A0092B-C50C-407E-A947-70E740481C1C}">
                  <a14:useLocalDpi xmlns:a14="http://schemas.microsoft.com/office/drawing/2010/main" val="0"/>
                </a:ext>
              </a:extLst>
            </a:blip>
            <a:srcRect l="11714" r="1619"/>
            <a:stretch>
              <a:fillRect/>
            </a:stretch>
          </p:blipFill>
          <p:spPr bwMode="auto">
            <a:xfrm>
              <a:off x="2943225" y="1257300"/>
              <a:ext cx="2823210" cy="43434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11" name="Picture 5" descr="TSB4"/>
            <p:cNvPicPr>
              <a:picLocks noChangeAspect="1" noChangeArrowheads="1"/>
            </p:cNvPicPr>
            <p:nvPr/>
          </p:nvPicPr>
          <p:blipFill>
            <a:blip r:embed="rId5">
              <a:lum/>
              <a:extLst>
                <a:ext uri="{28A0092B-C50C-407E-A947-70E740481C1C}">
                  <a14:useLocalDpi xmlns:a14="http://schemas.microsoft.com/office/drawing/2010/main" val="0"/>
                </a:ext>
              </a:extLst>
            </a:blip>
            <a:srcRect l="29027" r="22084"/>
            <a:stretch>
              <a:fillRect/>
            </a:stretch>
          </p:blipFill>
          <p:spPr bwMode="auto">
            <a:xfrm>
              <a:off x="6039591" y="1257300"/>
              <a:ext cx="2831254" cy="4343400"/>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sz="2225" kern="0" cap="all" spc="100" dirty="0" smtClean="0">
                <a:solidFill>
                  <a:schemeClr val="tx1"/>
                </a:solidFill>
                <a:latin typeface="Berthold City Bold"/>
                <a:cs typeface="Berthold City Bold"/>
              </a:rPr>
              <a:t>Arte público en Tampa: Cajas de control de semáforos</a:t>
            </a:r>
            <a:endParaRPr lang="en-US" sz="2225" kern="0" cap="all" spc="10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41</a:t>
            </a:fld>
            <a:endParaRPr lang="en-US" sz="1125" dirty="0">
              <a:solidFill>
                <a:schemeClr val="tx1"/>
              </a:solidFill>
              <a:latin typeface="Capitals"/>
              <a:cs typeface="Capitals"/>
            </a:endParaRPr>
          </a:p>
        </p:txBody>
      </p:sp>
      <p:grpSp>
        <p:nvGrpSpPr>
          <p:cNvPr id="28" name="Group 27"/>
          <p:cNvGrpSpPr/>
          <p:nvPr/>
        </p:nvGrpSpPr>
        <p:grpSpPr>
          <a:xfrm>
            <a:off x="929313" y="3520440"/>
            <a:ext cx="7285374" cy="2468880"/>
            <a:chOff x="929313" y="2194560"/>
            <a:chExt cx="7285374" cy="2468880"/>
          </a:xfrm>
        </p:grpSpPr>
        <p:pic>
          <p:nvPicPr>
            <p:cNvPr id="13" name="Picture 6" descr="Sterling pmt 1"/>
            <p:cNvPicPr>
              <a:picLocks noChangeAspect="1" noChangeArrowheads="1"/>
            </p:cNvPicPr>
            <p:nvPr/>
          </p:nvPicPr>
          <p:blipFill>
            <a:blip r:embed="rId3">
              <a:lum/>
              <a:extLst>
                <a:ext uri="{28A0092B-C50C-407E-A947-70E740481C1C}">
                  <a14:useLocalDpi xmlns:a14="http://schemas.microsoft.com/office/drawing/2010/main" val="0"/>
                </a:ext>
              </a:extLst>
            </a:blip>
            <a:srcRect/>
            <a:stretch>
              <a:fillRect/>
            </a:stretch>
          </p:blipFill>
          <p:spPr bwMode="auto">
            <a:xfrm>
              <a:off x="4681836" y="2194560"/>
              <a:ext cx="3532851" cy="2468880"/>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pic>
          <p:nvPicPr>
            <p:cNvPr id="14" name="Picture 8" descr="pic_1195102930001"/>
            <p:cNvPicPr>
              <a:picLocks noChangeAspect="1" noChangeArrowheads="1"/>
            </p:cNvPicPr>
            <p:nvPr/>
          </p:nvPicPr>
          <p:blipFill>
            <a:blip r:embed="rId4">
              <a:lum/>
              <a:extLst>
                <a:ext uri="{28A0092B-C50C-407E-A947-70E740481C1C}">
                  <a14:useLocalDpi xmlns:a14="http://schemas.microsoft.com/office/drawing/2010/main" val="0"/>
                </a:ext>
              </a:extLst>
            </a:blip>
            <a:srcRect l="11846" r="20110"/>
            <a:stretch>
              <a:fillRect/>
            </a:stretch>
          </p:blipFill>
          <p:spPr bwMode="auto">
            <a:xfrm>
              <a:off x="929313" y="2194560"/>
              <a:ext cx="2823210" cy="2468880"/>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889575" y="868680"/>
            <a:ext cx="7364849" cy="2468880"/>
            <a:chOff x="889575" y="2194560"/>
            <a:chExt cx="7364849" cy="2468880"/>
          </a:xfrm>
        </p:grpSpPr>
        <p:pic>
          <p:nvPicPr>
            <p:cNvPr id="12" name="Picture 4" descr="DSCF0088"/>
            <p:cNvPicPr>
              <a:picLocks noChangeAspect="1" noChangeArrowheads="1"/>
            </p:cNvPicPr>
            <p:nvPr/>
          </p:nvPicPr>
          <p:blipFill>
            <a:blip r:embed="rId5">
              <a:lum/>
              <a:extLst>
                <a:ext uri="{28A0092B-C50C-407E-A947-70E740481C1C}">
                  <a14:useLocalDpi xmlns:a14="http://schemas.microsoft.com/office/drawing/2010/main" val="0"/>
                </a:ext>
              </a:extLst>
            </a:blip>
            <a:srcRect l="21548" r="23211"/>
            <a:stretch>
              <a:fillRect/>
            </a:stretch>
          </p:blipFill>
          <p:spPr bwMode="auto">
            <a:xfrm>
              <a:off x="6357044" y="2194560"/>
              <a:ext cx="1897380" cy="2468880"/>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pic>
          <p:nvPicPr>
            <p:cNvPr id="16" name="Picture 6" descr="pic_11951029222903"/>
            <p:cNvPicPr>
              <a:picLocks noChangeAspect="1" noChangeArrowheads="1"/>
            </p:cNvPicPr>
            <p:nvPr/>
          </p:nvPicPr>
          <p:blipFill>
            <a:blip r:embed="rId6">
              <a:lum/>
              <a:extLst>
                <a:ext uri="{28A0092B-C50C-407E-A947-70E740481C1C}">
                  <a14:useLocalDpi xmlns:a14="http://schemas.microsoft.com/office/drawing/2010/main" val="0"/>
                </a:ext>
              </a:extLst>
            </a:blip>
            <a:srcRect l="15278" r="31597"/>
            <a:stretch>
              <a:fillRect/>
            </a:stretch>
          </p:blipFill>
          <p:spPr bwMode="auto">
            <a:xfrm>
              <a:off x="889575" y="2194560"/>
              <a:ext cx="1748790" cy="2468880"/>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pic>
          <p:nvPicPr>
            <p:cNvPr id="20" name="Picture 6" descr="grand hyatt"/>
            <p:cNvPicPr>
              <a:picLocks noChangeAspect="1" noChangeArrowheads="1"/>
            </p:cNvPicPr>
            <p:nvPr/>
          </p:nvPicPr>
          <p:blipFill>
            <a:blip r:embed="rId7">
              <a:lum/>
              <a:extLst>
                <a:ext uri="{28A0092B-C50C-407E-A947-70E740481C1C}">
                  <a14:useLocalDpi xmlns:a14="http://schemas.microsoft.com/office/drawing/2010/main" val="0"/>
                </a:ext>
              </a:extLst>
            </a:blip>
            <a:srcRect l="11506"/>
            <a:stretch>
              <a:fillRect/>
            </a:stretch>
          </p:blipFill>
          <p:spPr bwMode="auto">
            <a:xfrm>
              <a:off x="3527940" y="2194560"/>
              <a:ext cx="1939529" cy="2468880"/>
            </a:xfrm>
            <a:prstGeom prst="roundRect">
              <a:avLst>
                <a:gd name="adj" fmla="val 3307"/>
              </a:avLst>
            </a:prstGeom>
            <a:ln w="25400">
              <a:solidFill>
                <a:schemeClr val="accent5"/>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kern="0" cap="all" spc="15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42</a:t>
            </a:fld>
            <a:endParaRPr lang="en-US" sz="1125" dirty="0">
              <a:solidFill>
                <a:schemeClr val="tx1"/>
              </a:solidFill>
              <a:latin typeface="Capitals"/>
              <a:cs typeface="Capitals"/>
            </a:endParaRPr>
          </a:p>
        </p:txBody>
      </p:sp>
      <p:sp>
        <p:nvSpPr>
          <p:cNvPr id="9" name="Rounded Rectangle 8"/>
          <p:cNvSpPr/>
          <p:nvPr/>
        </p:nvSpPr>
        <p:spPr>
          <a:xfrm>
            <a:off x="533400" y="876300"/>
            <a:ext cx="4102100" cy="5105400"/>
          </a:xfrm>
          <a:prstGeom prst="roundRect">
            <a:avLst>
              <a:gd name="adj" fmla="val 3262"/>
            </a:avLst>
          </a:prstGeom>
          <a:gradFill flip="none" rotWithShape="1">
            <a:gsLst>
              <a:gs pos="0">
                <a:srgbClr val="DA5120"/>
              </a:gs>
              <a:gs pos="100000">
                <a:srgbClr val="E78E23"/>
              </a:gs>
            </a:gsLst>
            <a:lin ang="16200000" scaled="0"/>
            <a:tileRec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lvl="0" indent="-91440" algn="ctr">
              <a:lnSpc>
                <a:spcPts val="9000"/>
              </a:lnSpc>
            </a:pPr>
            <a:r>
              <a:rPr lang="en-US" sz="7600" b="1" dirty="0" smtClean="0">
                <a:solidFill>
                  <a:schemeClr val="tx1"/>
                </a:solidFill>
                <a:latin typeface="ITC Franklin Gothic Std Bk Cd"/>
                <a:cs typeface="ITC Franklin Gothic Std Bk Cd"/>
              </a:rPr>
              <a:t>ES</a:t>
            </a:r>
          </a:p>
          <a:p>
            <a:pPr marL="91440" lvl="0" indent="-91440" algn="ctr">
              <a:lnSpc>
                <a:spcPts val="9000"/>
              </a:lnSpc>
            </a:pPr>
            <a:r>
              <a:rPr lang="en-US" sz="7600" b="1" dirty="0" smtClean="0">
                <a:solidFill>
                  <a:schemeClr val="tx1"/>
                </a:solidFill>
                <a:latin typeface="ITC Franklin Gothic Std Bk Cd"/>
                <a:cs typeface="ITC Franklin Gothic Std Bk Cd"/>
              </a:rPr>
              <a:t>TIEMPO</a:t>
            </a:r>
          </a:p>
          <a:p>
            <a:pPr marL="91440" lvl="0" indent="-91440" algn="ctr">
              <a:lnSpc>
                <a:spcPts val="9000"/>
              </a:lnSpc>
            </a:pPr>
            <a:r>
              <a:rPr lang="en-US" sz="7600" b="1" dirty="0" smtClean="0">
                <a:solidFill>
                  <a:schemeClr val="tx1"/>
                </a:solidFill>
                <a:latin typeface="ITC Franklin Gothic Std Bk Cd"/>
                <a:cs typeface="ITC Franklin Gothic Std Bk Cd"/>
              </a:rPr>
              <a:t>DE UN RECESO…</a:t>
            </a:r>
          </a:p>
        </p:txBody>
      </p:sp>
      <p:pic>
        <p:nvPicPr>
          <p:cNvPr id="10" name="Picture 9"/>
          <p:cNvPicPr>
            <a:picLocks noChangeAspect="1"/>
          </p:cNvPicPr>
          <p:nvPr/>
        </p:nvPicPr>
        <p:blipFill>
          <a:blip r:embed="rId3"/>
          <a:stretch>
            <a:fillRect/>
          </a:stretch>
        </p:blipFill>
        <p:spPr>
          <a:xfrm>
            <a:off x="4860539" y="927976"/>
            <a:ext cx="3642197" cy="3669423"/>
          </a:xfrm>
          <a:prstGeom prst="rect">
            <a:avLst/>
          </a:prstGeom>
        </p:spPr>
      </p:pic>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218146" y="4814401"/>
            <a:ext cx="926984" cy="9269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106680"/>
            <a:ext cx="8686800" cy="57912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r"/>
            <a:r>
              <a:rPr lang="en-US" sz="1880" kern="0" cap="all" spc="150" dirty="0" smtClean="0">
                <a:solidFill>
                  <a:schemeClr val="tx1"/>
                </a:solidFill>
                <a:latin typeface="Berthold City Bold"/>
                <a:cs typeface="Berthold City Bold"/>
              </a:rPr>
              <a:t>Documentación fotográfica del problema de la comunidad #1</a:t>
            </a:r>
            <a:endParaRPr lang="en-US" sz="1880" kern="0" cap="all" spc="15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43</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44</a:t>
            </a:fld>
            <a:endParaRPr lang="en-US" sz="1125" dirty="0">
              <a:solidFill>
                <a:schemeClr val="tx1"/>
              </a:solidFill>
              <a:latin typeface="Capitals"/>
              <a:cs typeface="Capitals"/>
            </a:endParaRPr>
          </a:p>
        </p:txBody>
      </p:sp>
      <p:sp>
        <p:nvSpPr>
          <p:cNvPr id="6" name="Rounded Rectangle 5"/>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r"/>
            <a:r>
              <a:rPr lang="en-US" sz="1880" kern="0" cap="all" spc="150" dirty="0" smtClean="0">
                <a:solidFill>
                  <a:schemeClr val="tx1"/>
                </a:solidFill>
                <a:latin typeface="Berthold City Bold"/>
                <a:cs typeface="Berthold City Bold"/>
              </a:rPr>
              <a:t>Documentación fotográfica del problema de la comunidad #1</a:t>
            </a:r>
            <a:endParaRPr lang="en-US" sz="188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45</a:t>
            </a:fld>
            <a:endParaRPr lang="en-US" sz="1125" dirty="0">
              <a:solidFill>
                <a:schemeClr val="tx1"/>
              </a:solidFill>
              <a:latin typeface="Capitals"/>
              <a:cs typeface="Capitals"/>
            </a:endParaRPr>
          </a:p>
        </p:txBody>
      </p:sp>
      <p:sp>
        <p:nvSpPr>
          <p:cNvPr id="6" name="Rounded Rectangle 5"/>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r"/>
            <a:r>
              <a:rPr lang="en-US" sz="1880" kern="0" cap="all" spc="150" dirty="0" smtClean="0">
                <a:solidFill>
                  <a:schemeClr val="tx1"/>
                </a:solidFill>
                <a:latin typeface="Berthold City Bold"/>
                <a:cs typeface="Berthold City Bold"/>
              </a:rPr>
              <a:t>Documentación fotográfica del problema de la comunidad #1</a:t>
            </a:r>
            <a:endParaRPr lang="en-US" sz="188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46</a:t>
            </a:fld>
            <a:endParaRPr lang="en-US" sz="1125" dirty="0">
              <a:solidFill>
                <a:schemeClr val="tx1"/>
              </a:solidFill>
              <a:latin typeface="Capitals"/>
              <a:cs typeface="Capitals"/>
            </a:endParaRPr>
          </a:p>
        </p:txBody>
      </p:sp>
      <p:sp>
        <p:nvSpPr>
          <p:cNvPr id="6" name="Rounded Rectangle 5"/>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r"/>
            <a:r>
              <a:rPr lang="en-US" sz="1880" kern="0" cap="all" spc="150" dirty="0" smtClean="0">
                <a:solidFill>
                  <a:schemeClr val="tx1"/>
                </a:solidFill>
                <a:latin typeface="Berthold City Bold"/>
                <a:cs typeface="Berthold City Bold"/>
              </a:rPr>
              <a:t>Documentación fotográfica del problema de la comunidad #1</a:t>
            </a:r>
            <a:endParaRPr lang="en-US" sz="188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599"/>
            <a:ext cx="8686800" cy="739019"/>
          </a:xfrm>
          <a:prstGeom prst="roundRect">
            <a:avLst>
              <a:gd name="adj" fmla="val 14496"/>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kern="0" cap="all" spc="150" dirty="0" smtClean="0">
                <a:solidFill>
                  <a:schemeClr val="tx1"/>
                </a:solidFill>
                <a:latin typeface="Berthold City Bold"/>
                <a:cs typeface="Berthold City Bold"/>
              </a:rPr>
              <a:t>Relacione el problema de la comunidad #1</a:t>
            </a:r>
          </a:p>
          <a:p>
            <a:pPr algn="ctr"/>
            <a:r>
              <a:rPr lang="en-US" sz="2400" kern="0" cap="all" spc="150" dirty="0" smtClean="0">
                <a:solidFill>
                  <a:schemeClr val="tx1"/>
                </a:solidFill>
                <a:latin typeface="Berthold City Bold"/>
                <a:cs typeface="Berthold City Bold"/>
              </a:rPr>
              <a:t>con una estrategia basada en evidencia</a:t>
            </a:r>
            <a:endParaRPr lang="en-US" sz="2400" kern="0" cap="all" spc="15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47</a:t>
            </a:fld>
            <a:endParaRPr lang="en-US" sz="1125" dirty="0">
              <a:solidFill>
                <a:schemeClr val="tx1"/>
              </a:solidFill>
              <a:latin typeface="Capitals"/>
              <a:cs typeface="Capitals"/>
            </a:endParaRPr>
          </a:p>
        </p:txBody>
      </p:sp>
      <p:sp>
        <p:nvSpPr>
          <p:cNvPr id="7" name="Rectangle 6"/>
          <p:cNvSpPr/>
          <p:nvPr/>
        </p:nvSpPr>
        <p:spPr>
          <a:xfrm>
            <a:off x="643468" y="1955802"/>
            <a:ext cx="7918424" cy="856217"/>
          </a:xfrm>
          <a:prstGeom prst="rect">
            <a:avLst/>
          </a:prstGeom>
        </p:spPr>
        <p:txBody>
          <a:bodyPr wrap="square">
            <a:spAutoFit/>
          </a:bodyPr>
          <a:lstStyle/>
          <a:p>
            <a:pPr marL="514350" indent="-514350">
              <a:lnSpc>
                <a:spcPts val="2940"/>
              </a:lnSpc>
              <a:buFont typeface="Georgia" pitchFamily="18" charset="0"/>
              <a:buAutoNum type="arabicPeriod"/>
            </a:pPr>
            <a:r>
              <a:rPr lang="en-US" sz="3200" dirty="0" smtClean="0">
                <a:ea typeface="ＭＳ Ｐゴシック" pitchFamily="34" charset="-128"/>
              </a:rPr>
              <a:t>Text</a:t>
            </a:r>
          </a:p>
          <a:p>
            <a:pPr marL="514350" indent="-514350">
              <a:lnSpc>
                <a:spcPts val="2940"/>
              </a:lnSpc>
            </a:pPr>
            <a:endParaRPr lang="en-US" sz="32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48</a:t>
            </a:fld>
            <a:endParaRPr lang="en-US" sz="1125" dirty="0">
              <a:solidFill>
                <a:schemeClr val="tx1"/>
              </a:solidFill>
              <a:latin typeface="Capitals"/>
              <a:cs typeface="Capitals"/>
            </a:endParaRPr>
          </a:p>
        </p:txBody>
      </p:sp>
      <p:sp>
        <p:nvSpPr>
          <p:cNvPr id="6" name="Rounded Rectangle 5"/>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ctr"/>
            <a:r>
              <a:rPr lang="en-US" sz="1880" kern="0" cap="all" spc="150" dirty="0" smtClean="0">
                <a:solidFill>
                  <a:schemeClr val="tx1"/>
                </a:solidFill>
                <a:latin typeface="Berthold City Bold"/>
                <a:cs typeface="Berthold City Bold"/>
              </a:rPr>
              <a:t>Documentación fotográfica del problema de la comunidad #2</a:t>
            </a:r>
            <a:endParaRPr lang="en-US" sz="188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49</a:t>
            </a:fld>
            <a:endParaRPr lang="en-US" sz="1125" dirty="0">
              <a:solidFill>
                <a:schemeClr val="tx1"/>
              </a:solidFill>
              <a:latin typeface="Capitals"/>
              <a:cs typeface="Capitals"/>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ctr"/>
            <a:r>
              <a:rPr lang="en-US" sz="1880" kern="0" cap="all" spc="150" dirty="0" smtClean="0">
                <a:solidFill>
                  <a:schemeClr val="tx1"/>
                </a:solidFill>
                <a:latin typeface="Berthold City Bold"/>
                <a:cs typeface="Berthold City Bold"/>
              </a:rPr>
              <a:t>Documentación fotográfica del problema de la comunidad #2</a:t>
            </a:r>
            <a:endParaRPr lang="en-US" sz="188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rgbClr val="000000"/>
                </a:solidFill>
                <a:latin typeface="Berthold City Bold"/>
                <a:cs typeface="Berthold City Bold"/>
              </a:rPr>
              <a:t>  Roles y áreas de responsabilidades</a:t>
            </a:r>
            <a:endParaRPr lang="en-US" sz="2700" cap="all" spc="100" dirty="0">
              <a:solidFill>
                <a:srgbClr val="000000"/>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5</a:t>
            </a:fld>
            <a:endParaRPr lang="en-US" sz="1125" dirty="0">
              <a:solidFill>
                <a:schemeClr val="tx1"/>
              </a:solidFill>
              <a:latin typeface="Capitals"/>
              <a:cs typeface="Capitals"/>
            </a:endParaRPr>
          </a:p>
        </p:txBody>
      </p:sp>
      <p:graphicFrame>
        <p:nvGraphicFramePr>
          <p:cNvPr id="9" name="Content Placeholder 4"/>
          <p:cNvGraphicFramePr>
            <a:graphicFrameLocks/>
          </p:cNvGraphicFramePr>
          <p:nvPr/>
        </p:nvGraphicFramePr>
        <p:xfrm>
          <a:off x="255639" y="969297"/>
          <a:ext cx="8686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50</a:t>
            </a:fld>
            <a:endParaRPr lang="en-US" sz="1125" dirty="0">
              <a:solidFill>
                <a:schemeClr val="tx1"/>
              </a:solidFill>
              <a:latin typeface="Capitals"/>
              <a:cs typeface="Capitals"/>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ctr"/>
            <a:r>
              <a:rPr lang="en-US" sz="1880" kern="0" cap="all" spc="150" dirty="0" smtClean="0">
                <a:solidFill>
                  <a:schemeClr val="tx1"/>
                </a:solidFill>
                <a:latin typeface="Berthold City Bold"/>
                <a:cs typeface="Berthold City Bold"/>
              </a:rPr>
              <a:t>Documentación fotográfica del problema de la comunidad #2</a:t>
            </a:r>
            <a:endParaRPr lang="en-US" sz="188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51</a:t>
            </a:fld>
            <a:endParaRPr lang="en-US" sz="1125" dirty="0">
              <a:solidFill>
                <a:schemeClr val="tx1"/>
              </a:solidFill>
              <a:latin typeface="Capitals"/>
              <a:cs typeface="Capitals"/>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ctr"/>
            <a:r>
              <a:rPr lang="en-US" sz="1880" kern="0" cap="all" spc="150" dirty="0" smtClean="0">
                <a:solidFill>
                  <a:schemeClr val="tx1"/>
                </a:solidFill>
                <a:latin typeface="Berthold City Bold"/>
                <a:cs typeface="Berthold City Bold"/>
              </a:rPr>
              <a:t>Documentación fotográfica del problema de la comunidad #2</a:t>
            </a:r>
            <a:endParaRPr lang="en-US" sz="188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52</a:t>
            </a:fld>
            <a:endParaRPr lang="en-US" sz="1125" dirty="0">
              <a:solidFill>
                <a:schemeClr val="tx1"/>
              </a:solidFill>
              <a:latin typeface="Capitals"/>
              <a:cs typeface="Capitals"/>
            </a:endParaRPr>
          </a:p>
        </p:txBody>
      </p:sp>
      <p:sp>
        <p:nvSpPr>
          <p:cNvPr id="7" name="Rectangle 6"/>
          <p:cNvSpPr/>
          <p:nvPr/>
        </p:nvSpPr>
        <p:spPr>
          <a:xfrm>
            <a:off x="643468" y="1955802"/>
            <a:ext cx="7918424" cy="856217"/>
          </a:xfrm>
          <a:prstGeom prst="rect">
            <a:avLst/>
          </a:prstGeom>
        </p:spPr>
        <p:txBody>
          <a:bodyPr wrap="square">
            <a:spAutoFit/>
          </a:bodyPr>
          <a:lstStyle/>
          <a:p>
            <a:pPr marL="514350" indent="-514350">
              <a:lnSpc>
                <a:spcPts val="2940"/>
              </a:lnSpc>
              <a:buFont typeface="Georgia" pitchFamily="18" charset="0"/>
              <a:buAutoNum type="arabicPeriod"/>
            </a:pPr>
            <a:r>
              <a:rPr lang="en-US" sz="3200" dirty="0" smtClean="0">
                <a:ea typeface="ＭＳ Ｐゴシック" pitchFamily="34" charset="-128"/>
              </a:rPr>
              <a:t>Text</a:t>
            </a:r>
          </a:p>
          <a:p>
            <a:pPr marL="514350" indent="-514350">
              <a:lnSpc>
                <a:spcPts val="2940"/>
              </a:lnSpc>
            </a:pPr>
            <a:endParaRPr lang="en-US" sz="3200" dirty="0" smtClean="0">
              <a:ea typeface="ＭＳ Ｐゴシック" pitchFamily="34" charset="-128"/>
            </a:endParaRPr>
          </a:p>
        </p:txBody>
      </p:sp>
      <p:sp>
        <p:nvSpPr>
          <p:cNvPr id="8" name="Rounded Rectangle 7"/>
          <p:cNvSpPr/>
          <p:nvPr/>
        </p:nvSpPr>
        <p:spPr>
          <a:xfrm>
            <a:off x="228600" y="228599"/>
            <a:ext cx="8686800" cy="739019"/>
          </a:xfrm>
          <a:prstGeom prst="roundRect">
            <a:avLst>
              <a:gd name="adj" fmla="val 14496"/>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kern="0" cap="all" spc="150" dirty="0" smtClean="0">
                <a:solidFill>
                  <a:schemeClr val="tx1"/>
                </a:solidFill>
                <a:latin typeface="Berthold City Bold"/>
                <a:cs typeface="Berthold City Bold"/>
              </a:rPr>
              <a:t>Relacione el problema de la comunidad #2</a:t>
            </a:r>
          </a:p>
          <a:p>
            <a:pPr algn="ctr"/>
            <a:r>
              <a:rPr lang="en-US" sz="2400" kern="0" cap="all" spc="150" dirty="0" smtClean="0">
                <a:solidFill>
                  <a:schemeClr val="tx1"/>
                </a:solidFill>
                <a:latin typeface="Berthold City Bold"/>
                <a:cs typeface="Berthold City Bold"/>
              </a:rPr>
              <a:t>con una estrategia basada en evidencia</a:t>
            </a:r>
            <a:endParaRPr lang="en-US" sz="240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53</a:t>
            </a:fld>
            <a:endParaRPr lang="en-US" sz="1125" dirty="0">
              <a:solidFill>
                <a:schemeClr val="tx1"/>
              </a:solidFill>
              <a:latin typeface="Capitals"/>
              <a:cs typeface="Capitals"/>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ctr"/>
            <a:r>
              <a:rPr lang="en-US" sz="1880" kern="0" cap="all" spc="150" dirty="0" smtClean="0">
                <a:solidFill>
                  <a:schemeClr val="tx1"/>
                </a:solidFill>
                <a:latin typeface="Berthold City Bold"/>
                <a:cs typeface="Berthold City Bold"/>
              </a:rPr>
              <a:t>Documentación fotográfica del problema de la comunidad #3</a:t>
            </a:r>
            <a:endParaRPr lang="en-US" sz="188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54</a:t>
            </a:fld>
            <a:endParaRPr lang="en-US" sz="1125" dirty="0">
              <a:solidFill>
                <a:schemeClr val="tx1"/>
              </a:solidFill>
              <a:latin typeface="Capitals"/>
              <a:cs typeface="Capitals"/>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ctr"/>
            <a:r>
              <a:rPr lang="en-US" sz="1880" kern="0" cap="all" spc="150" dirty="0" smtClean="0">
                <a:solidFill>
                  <a:schemeClr val="tx1"/>
                </a:solidFill>
                <a:latin typeface="Berthold City Bold"/>
                <a:cs typeface="Berthold City Bold"/>
              </a:rPr>
              <a:t>Documentación fotográfica del problema de la comunidad #3</a:t>
            </a:r>
            <a:endParaRPr lang="en-US" sz="188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55</a:t>
            </a:fld>
            <a:endParaRPr lang="en-US" sz="1125" dirty="0">
              <a:solidFill>
                <a:schemeClr val="tx1"/>
              </a:solidFill>
              <a:latin typeface="Capitals"/>
              <a:cs typeface="Capitals"/>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ctr"/>
            <a:r>
              <a:rPr lang="en-US" sz="1880" kern="0" cap="all" spc="150" dirty="0" smtClean="0">
                <a:solidFill>
                  <a:schemeClr val="tx1"/>
                </a:solidFill>
                <a:latin typeface="Berthold City Bold"/>
                <a:cs typeface="Berthold City Bold"/>
              </a:rPr>
              <a:t>Documentación fotográfica del problema de la comunidad #3</a:t>
            </a:r>
            <a:endParaRPr lang="en-US" sz="188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56</a:t>
            </a:fld>
            <a:endParaRPr lang="en-US" sz="1125" dirty="0">
              <a:solidFill>
                <a:schemeClr val="tx1"/>
              </a:solidFill>
              <a:latin typeface="Capitals"/>
              <a:cs typeface="Capitals"/>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b">
            <a:normAutofit fontScale="92500"/>
          </a:bodyPr>
          <a:lstStyle/>
          <a:p>
            <a:pPr algn="ctr"/>
            <a:r>
              <a:rPr lang="en-US" sz="1880" kern="0" cap="all" spc="150" dirty="0" smtClean="0">
                <a:solidFill>
                  <a:schemeClr val="tx1"/>
                </a:solidFill>
                <a:latin typeface="Berthold City Bold"/>
                <a:cs typeface="Berthold City Bold"/>
              </a:rPr>
              <a:t>Documentación fotográfica del problema de la comunidad #3</a:t>
            </a:r>
            <a:endParaRPr lang="en-US" sz="188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57</a:t>
            </a:fld>
            <a:endParaRPr lang="en-US" sz="1125" dirty="0">
              <a:solidFill>
                <a:schemeClr val="tx1"/>
              </a:solidFill>
              <a:latin typeface="Capitals"/>
              <a:cs typeface="Capitals"/>
            </a:endParaRPr>
          </a:p>
        </p:txBody>
      </p:sp>
      <p:sp>
        <p:nvSpPr>
          <p:cNvPr id="7" name="Rectangle 6"/>
          <p:cNvSpPr/>
          <p:nvPr/>
        </p:nvSpPr>
        <p:spPr>
          <a:xfrm>
            <a:off x="643468" y="1955802"/>
            <a:ext cx="7918424" cy="856217"/>
          </a:xfrm>
          <a:prstGeom prst="rect">
            <a:avLst/>
          </a:prstGeom>
        </p:spPr>
        <p:txBody>
          <a:bodyPr wrap="square">
            <a:spAutoFit/>
          </a:bodyPr>
          <a:lstStyle/>
          <a:p>
            <a:pPr marL="514350" indent="-514350">
              <a:lnSpc>
                <a:spcPts val="2940"/>
              </a:lnSpc>
              <a:buFont typeface="Georgia" pitchFamily="18" charset="0"/>
              <a:buAutoNum type="arabicPeriod"/>
            </a:pPr>
            <a:r>
              <a:rPr lang="en-US" sz="3200" dirty="0" smtClean="0">
                <a:ea typeface="ＭＳ Ｐゴシック" pitchFamily="34" charset="-128"/>
              </a:rPr>
              <a:t>Text</a:t>
            </a:r>
          </a:p>
          <a:p>
            <a:pPr marL="514350" indent="-514350">
              <a:lnSpc>
                <a:spcPts val="2940"/>
              </a:lnSpc>
            </a:pPr>
            <a:endParaRPr lang="en-US" sz="3200" dirty="0" smtClean="0">
              <a:ea typeface="ＭＳ Ｐゴシック" pitchFamily="34" charset="-128"/>
            </a:endParaRPr>
          </a:p>
        </p:txBody>
      </p:sp>
      <p:sp>
        <p:nvSpPr>
          <p:cNvPr id="8" name="Rounded Rectangle 7"/>
          <p:cNvSpPr/>
          <p:nvPr/>
        </p:nvSpPr>
        <p:spPr>
          <a:xfrm>
            <a:off x="228600" y="228599"/>
            <a:ext cx="8686800" cy="739019"/>
          </a:xfrm>
          <a:prstGeom prst="roundRect">
            <a:avLst>
              <a:gd name="adj" fmla="val 14496"/>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kern="0" cap="all" spc="150" dirty="0" smtClean="0">
                <a:solidFill>
                  <a:schemeClr val="tx1"/>
                </a:solidFill>
                <a:latin typeface="Berthold City Bold"/>
                <a:cs typeface="Berthold City Bold"/>
              </a:rPr>
              <a:t>Relacione el problema de la comunidad #3</a:t>
            </a:r>
          </a:p>
          <a:p>
            <a:pPr algn="ctr"/>
            <a:r>
              <a:rPr lang="en-US" sz="2400" kern="0" cap="all" spc="150" dirty="0" smtClean="0">
                <a:solidFill>
                  <a:schemeClr val="tx1"/>
                </a:solidFill>
                <a:latin typeface="Berthold City Bold"/>
                <a:cs typeface="Berthold City Bold"/>
              </a:rPr>
              <a:t>con una estrategia basada en evidencia</a:t>
            </a:r>
            <a:endParaRPr lang="en-US" sz="2400" kern="0" cap="all" spc="150" dirty="0">
              <a:solidFill>
                <a:schemeClr val="tx1"/>
              </a:solidFill>
              <a:latin typeface="Berthold City Bold"/>
              <a:cs typeface="Berthold City Bold"/>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kern="0" cap="all" spc="150" dirty="0" smtClean="0">
                <a:solidFill>
                  <a:schemeClr val="tx1"/>
                </a:solidFill>
                <a:latin typeface="Berthold City Bold"/>
                <a:cs typeface="Berthold City Bold"/>
              </a:rPr>
              <a:t>Documentos de planificación de la Ciudad</a:t>
            </a:r>
            <a:endParaRPr lang="en-US" sz="2700" kern="0" cap="all" spc="15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58</a:t>
            </a:fld>
            <a:endParaRPr lang="en-US" sz="1125" dirty="0">
              <a:solidFill>
                <a:schemeClr val="tx1"/>
              </a:solidFill>
              <a:latin typeface="Capitals"/>
              <a:cs typeface="Capitals"/>
            </a:endParaRPr>
          </a:p>
        </p:txBody>
      </p:sp>
      <p:sp>
        <p:nvSpPr>
          <p:cNvPr id="17" name="TextBox 16"/>
          <p:cNvSpPr txBox="1"/>
          <p:nvPr/>
        </p:nvSpPr>
        <p:spPr>
          <a:xfrm>
            <a:off x="454742" y="1525915"/>
            <a:ext cx="8234516" cy="3806170"/>
          </a:xfrm>
          <a:prstGeom prst="rect">
            <a:avLst/>
          </a:prstGeom>
          <a:noFill/>
        </p:spPr>
        <p:txBody>
          <a:bodyPr wrap="square" rtlCol="0">
            <a:spAutoFit/>
          </a:bodyPr>
          <a:lstStyle/>
          <a:p>
            <a:pPr algn="ctr" defTabSz="914400" eaLnBrk="0" fontAlgn="base" hangingPunct="0">
              <a:lnSpc>
                <a:spcPts val="4760"/>
              </a:lnSpc>
              <a:spcAft>
                <a:spcPct val="0"/>
              </a:spcAft>
              <a:buClr>
                <a:srgbClr val="797B7E"/>
              </a:buClr>
              <a:buSzPct val="85000"/>
              <a:defRPr/>
            </a:pPr>
            <a:r>
              <a:rPr lang="en-US" sz="4800" dirty="0" smtClean="0"/>
              <a:t>Revise y destaque las áreas en los documentos de planificación municipal que pueden ayudar con las metas y las actividades del Proyecto para Mejorar la Comunidad (PMC)</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kern="0" cap="all" spc="150" dirty="0" smtClean="0">
                <a:solidFill>
                  <a:schemeClr val="tx1"/>
                </a:solidFill>
                <a:latin typeface="Berthold City Bold"/>
                <a:cs typeface="Berthold City Bold"/>
              </a:rPr>
              <a:t>  Inserte el mapa de la zona</a:t>
            </a:r>
            <a:endParaRPr lang="en-US" sz="2700" kern="0" cap="all" spc="15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59</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cap="all" spc="100" dirty="0" smtClean="0">
                <a:solidFill>
                  <a:schemeClr val="tx1"/>
                </a:solidFill>
                <a:latin typeface="Berthold City Bold"/>
                <a:cs typeface="Berthold City Bold"/>
              </a:rPr>
              <a:t>Su vecindario: Prioridades de la comunidad</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6</a:t>
            </a:fld>
            <a:endParaRPr lang="en-US" sz="1125" dirty="0">
              <a:solidFill>
                <a:schemeClr val="tx1"/>
              </a:solidFill>
              <a:latin typeface="Capitals"/>
              <a:cs typeface="Capitals"/>
            </a:endParaRPr>
          </a:p>
        </p:txBody>
      </p:sp>
      <p:sp>
        <p:nvSpPr>
          <p:cNvPr id="9" name="Rectangle 8"/>
          <p:cNvSpPr/>
          <p:nvPr/>
        </p:nvSpPr>
        <p:spPr>
          <a:xfrm>
            <a:off x="494631" y="1083273"/>
            <a:ext cx="8154738" cy="4691455"/>
          </a:xfrm>
          <a:prstGeom prst="rect">
            <a:avLst/>
          </a:prstGeom>
        </p:spPr>
        <p:txBody>
          <a:bodyPr wrap="square">
            <a:spAutoFit/>
          </a:bodyPr>
          <a:lstStyle/>
          <a:p>
            <a:pPr marL="365760" indent="-365760">
              <a:lnSpc>
                <a:spcPts val="3080"/>
              </a:lnSpc>
              <a:spcAft>
                <a:spcPts val="1200"/>
              </a:spcAft>
              <a:buFont typeface="Georgia" pitchFamily="18" charset="0"/>
              <a:buAutoNum type="arabicPeriod"/>
            </a:pPr>
            <a:r>
              <a:rPr lang="es-AR" sz="2900" dirty="0" smtClean="0">
                <a:ea typeface="ＭＳ Ｐゴシック" pitchFamily="34" charset="-128"/>
              </a:rPr>
              <a:t>Lista de áreas problemáticas de la comunidad en orden de prioridad</a:t>
            </a:r>
          </a:p>
          <a:p>
            <a:pPr marL="365760" indent="-365760">
              <a:lnSpc>
                <a:spcPts val="3080"/>
              </a:lnSpc>
              <a:spcAft>
                <a:spcPts val="1200"/>
              </a:spcAft>
              <a:buFont typeface="Georgia" pitchFamily="18" charset="0"/>
              <a:buAutoNum type="arabicPeriod"/>
            </a:pPr>
            <a:r>
              <a:rPr lang="es-AR" sz="2900" dirty="0" smtClean="0">
                <a:ea typeface="ＭＳ Ｐゴシック" pitchFamily="34" charset="-128"/>
              </a:rPr>
              <a:t>Lista de áreas problemáticas de la comunidad en orden de prioridad</a:t>
            </a:r>
          </a:p>
          <a:p>
            <a:pPr marL="365760" indent="-365760">
              <a:lnSpc>
                <a:spcPts val="3080"/>
              </a:lnSpc>
              <a:spcAft>
                <a:spcPts val="1200"/>
              </a:spcAft>
              <a:buFont typeface="Georgia" pitchFamily="18" charset="0"/>
              <a:buAutoNum type="arabicPeriod"/>
            </a:pPr>
            <a:r>
              <a:rPr lang="es-AR" sz="2900" dirty="0" smtClean="0">
                <a:ea typeface="ＭＳ Ｐゴシック" pitchFamily="34" charset="-128"/>
              </a:rPr>
              <a:t>Lista de áreas problemáticas de la comunidad en orden de prioridad</a:t>
            </a:r>
          </a:p>
          <a:p>
            <a:pPr marL="365760" indent="-365760">
              <a:lnSpc>
                <a:spcPts val="3080"/>
              </a:lnSpc>
              <a:spcAft>
                <a:spcPts val="1200"/>
              </a:spcAft>
              <a:buFont typeface="Georgia" pitchFamily="18" charset="0"/>
              <a:buAutoNum type="arabicPeriod"/>
            </a:pPr>
            <a:r>
              <a:rPr lang="es-AR" sz="2900" dirty="0" smtClean="0">
                <a:ea typeface="ＭＳ Ｐゴシック" pitchFamily="34" charset="-128"/>
              </a:rPr>
              <a:t>Lista de áreas problemáticas de la comunidad en orden de prioridad</a:t>
            </a:r>
          </a:p>
          <a:p>
            <a:pPr marL="365760" indent="-365760">
              <a:lnSpc>
                <a:spcPts val="3080"/>
              </a:lnSpc>
              <a:spcAft>
                <a:spcPts val="1200"/>
              </a:spcAft>
              <a:buFont typeface="Georgia" pitchFamily="18" charset="0"/>
              <a:buAutoNum type="arabicPeriod"/>
            </a:pPr>
            <a:r>
              <a:rPr lang="es-AR" sz="2900" dirty="0" smtClean="0">
                <a:ea typeface="ＭＳ Ｐゴシック" pitchFamily="34" charset="-128"/>
              </a:rPr>
              <a:t>Lista de áreas problemáticas de la comunidad en orden de prioridad</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300" kern="0" cap="all" spc="150" dirty="0" smtClean="0">
                <a:solidFill>
                  <a:schemeClr val="tx1"/>
                </a:solidFill>
                <a:latin typeface="Berthold City Bold"/>
                <a:cs typeface="Berthold City Bold"/>
              </a:rPr>
              <a:t>Inserte el nombre del documento de planificación: </a:t>
            </a:r>
            <a:endParaRPr lang="en-US" sz="2300" kern="0" cap="all" spc="15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60</a:t>
            </a:fld>
            <a:endParaRPr lang="en-US" sz="1125" dirty="0">
              <a:solidFill>
                <a:schemeClr val="tx1"/>
              </a:solidFill>
              <a:latin typeface="Capitals"/>
              <a:cs typeface="Capitals"/>
            </a:endParaRPr>
          </a:p>
        </p:txBody>
      </p:sp>
      <p:sp>
        <p:nvSpPr>
          <p:cNvPr id="7" name="TextBox 6"/>
          <p:cNvSpPr txBox="1"/>
          <p:nvPr/>
        </p:nvSpPr>
        <p:spPr>
          <a:xfrm>
            <a:off x="516467" y="783009"/>
            <a:ext cx="8111066" cy="605524"/>
          </a:xfrm>
          <a:prstGeom prst="rect">
            <a:avLst/>
          </a:prstGeom>
          <a:noFill/>
        </p:spPr>
        <p:txBody>
          <a:bodyPr wrap="square" lIns="0" tIns="0" rIns="0" bIns="0" rtlCol="0" anchor="t">
            <a:noAutofit/>
          </a:bodyPr>
          <a:lstStyle/>
          <a:p>
            <a:pPr marL="457200" lvl="0" indent="-457200" algn="ctr">
              <a:lnSpc>
                <a:spcPts val="3920"/>
              </a:lnSpc>
            </a:pPr>
            <a:r>
              <a:rPr lang="en-US" sz="2200" dirty="0" smtClean="0">
                <a:solidFill>
                  <a:srgbClr val="108837"/>
                </a:solidFill>
                <a:latin typeface="Capitals"/>
                <a:cs typeface="Capitals"/>
              </a:rPr>
              <a:t>Identifique el nombre de sección del documento</a:t>
            </a:r>
          </a:p>
        </p:txBody>
      </p:sp>
      <p:grpSp>
        <p:nvGrpSpPr>
          <p:cNvPr id="9" name="Group 8"/>
          <p:cNvGrpSpPr/>
          <p:nvPr/>
        </p:nvGrpSpPr>
        <p:grpSpPr>
          <a:xfrm>
            <a:off x="380181" y="1540933"/>
            <a:ext cx="8383639" cy="4370712"/>
            <a:chOff x="433439" y="868516"/>
            <a:chExt cx="8383639" cy="5120968"/>
          </a:xfrm>
        </p:grpSpPr>
        <p:sp>
          <p:nvSpPr>
            <p:cNvPr id="10" name="Rounded Rectangle 9"/>
            <p:cNvSpPr/>
            <p:nvPr/>
          </p:nvSpPr>
          <p:spPr>
            <a:xfrm>
              <a:off x="4612968" y="868516"/>
              <a:ext cx="4204110" cy="5120968"/>
            </a:xfrm>
            <a:prstGeom prst="roundRect">
              <a:avLst>
                <a:gd name="adj" fmla="val 4755"/>
              </a:avLst>
            </a:prstGeom>
            <a:gradFill flip="none" rotWithShape="1">
              <a:gsLst>
                <a:gs pos="0">
                  <a:srgbClr val="104C28"/>
                </a:gs>
                <a:gs pos="100000">
                  <a:srgbClr val="108837"/>
                </a:gs>
              </a:gsLst>
              <a:lin ang="16200000" scaled="0"/>
              <a:tileRec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pPr>
              <a:r>
                <a:rPr lang="en-US" sz="3000" cap="all" dirty="0" smtClean="0">
                  <a:solidFill>
                    <a:srgbClr val="FFFFFF"/>
                  </a:solidFill>
                  <a:latin typeface="ITC Franklin Gothic Std Dm Cd"/>
                  <a:cs typeface="ITC Franklin Gothic Std Dm Cd"/>
                </a:rPr>
                <a:t>Objetivos y actividades</a:t>
              </a:r>
            </a:p>
            <a:p>
              <a:pPr marL="274320" lvl="2" indent="-274320">
                <a:lnSpc>
                  <a:spcPts val="2200"/>
                </a:lnSpc>
                <a:spcBef>
                  <a:spcPts val="1200"/>
                </a:spcBef>
                <a:buClr>
                  <a:schemeClr val="bg1"/>
                </a:buClr>
                <a:buFont typeface="Arial"/>
                <a:buChar char="•"/>
                <a:defRPr/>
              </a:pPr>
              <a:r>
                <a:rPr lang="en-US" sz="2400" dirty="0" smtClean="0">
                  <a:solidFill>
                    <a:schemeClr val="bg1"/>
                  </a:solidFill>
                  <a:latin typeface="ITC Franklin Gothic Std Bk Cd"/>
                  <a:cs typeface="ITC Franklin Gothic Std Bk Cd"/>
                </a:rPr>
                <a:t>Entry 1</a:t>
              </a:r>
            </a:p>
            <a:p>
              <a:pPr marL="274320" lvl="2" indent="-274320">
                <a:lnSpc>
                  <a:spcPts val="2200"/>
                </a:lnSpc>
                <a:spcBef>
                  <a:spcPts val="1200"/>
                </a:spcBef>
                <a:buClr>
                  <a:schemeClr val="bg1"/>
                </a:buClr>
                <a:buFont typeface="Arial"/>
                <a:buChar char="•"/>
                <a:defRPr/>
              </a:pPr>
              <a:r>
                <a:rPr lang="en-US" sz="2400" dirty="0" smtClean="0">
                  <a:solidFill>
                    <a:schemeClr val="bg1"/>
                  </a:solidFill>
                  <a:latin typeface="ITC Franklin Gothic Std Bk Cd"/>
                  <a:cs typeface="ITC Franklin Gothic Std Bk Cd"/>
                </a:rPr>
                <a:t>Entry 2</a:t>
              </a:r>
            </a:p>
          </p:txBody>
        </p:sp>
        <p:sp>
          <p:nvSpPr>
            <p:cNvPr id="11" name="Rounded Rectangle 10"/>
            <p:cNvSpPr/>
            <p:nvPr/>
          </p:nvSpPr>
          <p:spPr>
            <a:xfrm>
              <a:off x="433439" y="868516"/>
              <a:ext cx="3974690" cy="5120968"/>
            </a:xfrm>
            <a:prstGeom prst="roundRect">
              <a:avLst>
                <a:gd name="adj" fmla="val 4755"/>
              </a:avLst>
            </a:prstGeom>
            <a:gradFill flip="none" rotWithShape="1">
              <a:gsLst>
                <a:gs pos="0">
                  <a:schemeClr val="accent3"/>
                </a:gs>
                <a:gs pos="100000">
                  <a:srgbClr val="B5D479"/>
                </a:gs>
              </a:gsLst>
              <a:lin ang="16200000" scaled="0"/>
              <a:tileRec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tIns="0" bIns="0" rtlCol="0" anchor="t"/>
            <a:lstStyle/>
            <a:p>
              <a:pPr algn="ctr">
                <a:spcBef>
                  <a:spcPts val="1800"/>
                </a:spcBef>
              </a:pPr>
              <a:r>
                <a:rPr lang="en-US" sz="3100" cap="all" dirty="0" smtClean="0">
                  <a:solidFill>
                    <a:schemeClr val="tx1"/>
                  </a:solidFill>
                  <a:latin typeface="ITC Franklin Gothic Std Dm Cd"/>
                  <a:cs typeface="ITC Franklin Gothic Std Dm Cd"/>
                </a:rPr>
                <a:t>Aliados y objetivos</a:t>
              </a:r>
            </a:p>
            <a:p>
              <a:pPr marL="274320" lvl="2" indent="-274320">
                <a:lnSpc>
                  <a:spcPts val="2200"/>
                </a:lnSpc>
                <a:spcBef>
                  <a:spcPts val="1200"/>
                </a:spcBef>
                <a:buFont typeface="Arial"/>
                <a:buChar char="•"/>
                <a:defRPr/>
              </a:pPr>
              <a:r>
                <a:rPr lang="en-US" sz="2400" dirty="0" smtClean="0">
                  <a:solidFill>
                    <a:schemeClr val="tx1"/>
                  </a:solidFill>
                  <a:latin typeface="ITC Franklin Gothic Std Bk Cd"/>
                  <a:cs typeface="ITC Franklin Gothic Std Bk Cd"/>
                </a:rPr>
                <a:t>Entry 1</a:t>
              </a:r>
            </a:p>
            <a:p>
              <a:pPr marL="274320" lvl="2" indent="-274320">
                <a:lnSpc>
                  <a:spcPts val="2200"/>
                </a:lnSpc>
                <a:spcBef>
                  <a:spcPts val="1200"/>
                </a:spcBef>
                <a:buFont typeface="Arial"/>
                <a:buChar char="•"/>
                <a:defRPr/>
              </a:pPr>
              <a:r>
                <a:rPr lang="en-US" sz="2400" dirty="0" smtClean="0">
                  <a:solidFill>
                    <a:schemeClr val="tx1"/>
                  </a:solidFill>
                  <a:latin typeface="ITC Franklin Gothic Std Bk Cd"/>
                  <a:cs typeface="ITC Franklin Gothic Std Bk Cd"/>
                </a:rPr>
                <a:t>Entry 2</a:t>
              </a: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r>
              <a:rPr lang="en-US" sz="2300" kern="0" cap="all" spc="150" dirty="0" smtClean="0">
                <a:solidFill>
                  <a:prstClr val="black"/>
                </a:solidFill>
                <a:latin typeface="Berthold City Bold"/>
                <a:cs typeface="Berthold City Bold"/>
              </a:rPr>
              <a:t>Inserte el nombre del documento de planificación: </a:t>
            </a:r>
            <a:endParaRPr lang="en-US" sz="2300" kern="0" cap="all" spc="150" dirty="0">
              <a:solidFill>
                <a:prstClr val="black"/>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61</a:t>
            </a:fld>
            <a:endParaRPr lang="en-US" sz="1125" dirty="0">
              <a:solidFill>
                <a:schemeClr val="tx1"/>
              </a:solidFill>
              <a:latin typeface="Capitals"/>
              <a:cs typeface="Capitals"/>
            </a:endParaRPr>
          </a:p>
        </p:txBody>
      </p:sp>
      <p:sp>
        <p:nvSpPr>
          <p:cNvPr id="7" name="TextBox 6"/>
          <p:cNvSpPr txBox="1"/>
          <p:nvPr/>
        </p:nvSpPr>
        <p:spPr>
          <a:xfrm>
            <a:off x="516467" y="783009"/>
            <a:ext cx="8111066" cy="605524"/>
          </a:xfrm>
          <a:prstGeom prst="rect">
            <a:avLst/>
          </a:prstGeom>
          <a:noFill/>
        </p:spPr>
        <p:txBody>
          <a:bodyPr wrap="square" lIns="0" tIns="0" rIns="0" bIns="0" rtlCol="0" anchor="t">
            <a:normAutofit fontScale="77500" lnSpcReduction="20000"/>
          </a:bodyPr>
          <a:lstStyle/>
          <a:p>
            <a:pPr marL="457200" indent="-457200" algn="ctr">
              <a:lnSpc>
                <a:spcPts val="3920"/>
              </a:lnSpc>
            </a:pPr>
            <a:r>
              <a:rPr lang="en-US" sz="2800" dirty="0" smtClean="0">
                <a:solidFill>
                  <a:srgbClr val="E78E23"/>
                </a:solidFill>
                <a:latin typeface="Capitals"/>
                <a:cs typeface="Capitals"/>
              </a:rPr>
              <a:t>Identifique el nombre de sección del documento</a:t>
            </a:r>
          </a:p>
        </p:txBody>
      </p:sp>
      <p:sp>
        <p:nvSpPr>
          <p:cNvPr id="10" name="Rounded Rectangle 9"/>
          <p:cNvSpPr/>
          <p:nvPr/>
        </p:nvSpPr>
        <p:spPr>
          <a:xfrm>
            <a:off x="4559710" y="1540933"/>
            <a:ext cx="4204110" cy="4370712"/>
          </a:xfrm>
          <a:prstGeom prst="roundRect">
            <a:avLst>
              <a:gd name="adj" fmla="val 4755"/>
            </a:avLst>
          </a:prstGeom>
          <a:gradFill flip="none" rotWithShape="1">
            <a:gsLst>
              <a:gs pos="0">
                <a:schemeClr val="accent6"/>
              </a:gs>
              <a:gs pos="100000">
                <a:srgbClr val="E78E23"/>
              </a:gs>
            </a:gsLst>
            <a:lin ang="16200000" scaled="0"/>
            <a:tileRec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spcBef>
                <a:spcPts val="1800"/>
              </a:spcBef>
            </a:pPr>
            <a:r>
              <a:rPr lang="en-US" sz="3000" cap="all" dirty="0" smtClean="0">
                <a:solidFill>
                  <a:srgbClr val="FFFFFF"/>
                </a:solidFill>
                <a:latin typeface="ITC Franklin Gothic Std Dm Cd"/>
                <a:cs typeface="ITC Franklin Gothic Std Dm Cd"/>
              </a:rPr>
              <a:t>Objetivos y actividades</a:t>
            </a:r>
          </a:p>
          <a:p>
            <a:pPr marL="274320" lvl="2" indent="-274320">
              <a:lnSpc>
                <a:spcPts val="2200"/>
              </a:lnSpc>
              <a:spcBef>
                <a:spcPts val="1200"/>
              </a:spcBef>
              <a:buClr>
                <a:schemeClr val="bg1"/>
              </a:buClr>
              <a:buFont typeface="Arial"/>
              <a:buChar char="•"/>
              <a:defRPr/>
            </a:pPr>
            <a:r>
              <a:rPr lang="en-US" sz="2400" dirty="0" smtClean="0">
                <a:solidFill>
                  <a:schemeClr val="bg1"/>
                </a:solidFill>
                <a:latin typeface="ITC Franklin Gothic Std Bk Cd"/>
                <a:cs typeface="ITC Franklin Gothic Std Bk Cd"/>
              </a:rPr>
              <a:t>Entry 1</a:t>
            </a:r>
          </a:p>
          <a:p>
            <a:pPr marL="274320" lvl="2" indent="-274320">
              <a:lnSpc>
                <a:spcPts val="2200"/>
              </a:lnSpc>
              <a:spcBef>
                <a:spcPts val="1200"/>
              </a:spcBef>
              <a:buClr>
                <a:schemeClr val="bg1"/>
              </a:buClr>
              <a:buFont typeface="Arial"/>
              <a:buChar char="•"/>
              <a:defRPr/>
            </a:pPr>
            <a:r>
              <a:rPr lang="en-US" sz="2400" dirty="0" smtClean="0">
                <a:solidFill>
                  <a:schemeClr val="bg1"/>
                </a:solidFill>
                <a:latin typeface="ITC Franklin Gothic Std Bk Cd"/>
                <a:cs typeface="ITC Franklin Gothic Std Bk Cd"/>
              </a:rPr>
              <a:t>Entry 2</a:t>
            </a:r>
          </a:p>
        </p:txBody>
      </p:sp>
      <p:sp>
        <p:nvSpPr>
          <p:cNvPr id="11" name="Rounded Rectangle 10"/>
          <p:cNvSpPr/>
          <p:nvPr/>
        </p:nvSpPr>
        <p:spPr>
          <a:xfrm>
            <a:off x="380181" y="1540933"/>
            <a:ext cx="3974690" cy="4370712"/>
          </a:xfrm>
          <a:prstGeom prst="roundRect">
            <a:avLst>
              <a:gd name="adj" fmla="val 4755"/>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tIns="0" bIns="0" rtlCol="0" anchor="t"/>
          <a:lstStyle/>
          <a:p>
            <a:pPr algn="ctr">
              <a:spcBef>
                <a:spcPts val="1800"/>
              </a:spcBef>
            </a:pPr>
            <a:r>
              <a:rPr lang="en-US" sz="3100" cap="all" dirty="0" smtClean="0">
                <a:solidFill>
                  <a:schemeClr val="tx1"/>
                </a:solidFill>
                <a:latin typeface="ITC Franklin Gothic Std Dm Cd"/>
                <a:cs typeface="ITC Franklin Gothic Std Dm Cd"/>
              </a:rPr>
              <a:t>Aliados y objetivos</a:t>
            </a:r>
          </a:p>
          <a:p>
            <a:pPr marL="274320" lvl="2" indent="-274320">
              <a:lnSpc>
                <a:spcPts val="2200"/>
              </a:lnSpc>
              <a:spcBef>
                <a:spcPts val="1200"/>
              </a:spcBef>
              <a:buFont typeface="Arial"/>
              <a:buChar char="•"/>
              <a:defRPr/>
            </a:pPr>
            <a:r>
              <a:rPr lang="en-US" sz="2400" dirty="0" smtClean="0">
                <a:solidFill>
                  <a:schemeClr val="tx1"/>
                </a:solidFill>
                <a:latin typeface="ITC Franklin Gothic Std Bk Cd"/>
                <a:cs typeface="ITC Franklin Gothic Std Bk Cd"/>
              </a:rPr>
              <a:t>Entry 1</a:t>
            </a:r>
          </a:p>
          <a:p>
            <a:pPr marL="274320" lvl="2" indent="-274320">
              <a:lnSpc>
                <a:spcPts val="2200"/>
              </a:lnSpc>
              <a:spcBef>
                <a:spcPts val="1200"/>
              </a:spcBef>
              <a:buFont typeface="Arial"/>
              <a:buChar char="•"/>
              <a:defRPr/>
            </a:pPr>
            <a:r>
              <a:rPr lang="en-US" sz="2400" dirty="0" smtClean="0">
                <a:solidFill>
                  <a:schemeClr val="tx1"/>
                </a:solidFill>
                <a:latin typeface="ITC Franklin Gothic Std Bk Cd"/>
                <a:cs typeface="ITC Franklin Gothic Std Bk Cd"/>
              </a:rPr>
              <a:t>Entry 2</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r>
              <a:rPr lang="en-US" sz="2300" kern="0" cap="all" spc="150" dirty="0" smtClean="0">
                <a:solidFill>
                  <a:prstClr val="black"/>
                </a:solidFill>
                <a:latin typeface="Berthold City Bold"/>
                <a:cs typeface="Berthold City Bold"/>
              </a:rPr>
              <a:t>Inserte el nombre del documento de planificación: </a:t>
            </a:r>
            <a:endParaRPr lang="en-US" sz="2300" kern="0" cap="all" spc="150" dirty="0">
              <a:solidFill>
                <a:prstClr val="black"/>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62</a:t>
            </a:fld>
            <a:endParaRPr lang="en-US" sz="1125" dirty="0">
              <a:solidFill>
                <a:schemeClr val="tx1"/>
              </a:solidFill>
              <a:latin typeface="Capitals"/>
              <a:cs typeface="Capitals"/>
            </a:endParaRPr>
          </a:p>
        </p:txBody>
      </p:sp>
      <p:sp>
        <p:nvSpPr>
          <p:cNvPr id="7" name="TextBox 6"/>
          <p:cNvSpPr txBox="1"/>
          <p:nvPr/>
        </p:nvSpPr>
        <p:spPr>
          <a:xfrm>
            <a:off x="516467" y="783009"/>
            <a:ext cx="8111066" cy="605524"/>
          </a:xfrm>
          <a:prstGeom prst="rect">
            <a:avLst/>
          </a:prstGeom>
          <a:noFill/>
        </p:spPr>
        <p:txBody>
          <a:bodyPr wrap="square" lIns="0" tIns="0" rIns="0" bIns="0" rtlCol="0" anchor="t">
            <a:normAutofit fontScale="77500" lnSpcReduction="20000"/>
          </a:bodyPr>
          <a:lstStyle/>
          <a:p>
            <a:pPr marL="457200" indent="-457200" algn="ctr">
              <a:lnSpc>
                <a:spcPts val="3920"/>
              </a:lnSpc>
            </a:pPr>
            <a:r>
              <a:rPr lang="en-US" sz="2800" dirty="0" smtClean="0">
                <a:solidFill>
                  <a:schemeClr val="accent4"/>
                </a:solidFill>
                <a:latin typeface="Capitals"/>
                <a:cs typeface="Capitals"/>
              </a:rPr>
              <a:t>Identifique el nombre de sección del documento</a:t>
            </a:r>
          </a:p>
        </p:txBody>
      </p:sp>
      <p:sp>
        <p:nvSpPr>
          <p:cNvPr id="10" name="Rounded Rectangle 9"/>
          <p:cNvSpPr/>
          <p:nvPr/>
        </p:nvSpPr>
        <p:spPr>
          <a:xfrm>
            <a:off x="4559710" y="1540933"/>
            <a:ext cx="4204110" cy="4370712"/>
          </a:xfrm>
          <a:prstGeom prst="roundRect">
            <a:avLst>
              <a:gd name="adj" fmla="val 4755"/>
            </a:avLst>
          </a:prstGeom>
          <a:gradFill flip="none" rotWithShape="1">
            <a:gsLst>
              <a:gs pos="0">
                <a:srgbClr val="18153A"/>
              </a:gs>
              <a:gs pos="100000">
                <a:schemeClr val="accent4"/>
              </a:gs>
            </a:gsLst>
            <a:lin ang="16200000" scaled="0"/>
            <a:tileRec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spcBef>
                <a:spcPts val="1800"/>
              </a:spcBef>
            </a:pPr>
            <a:r>
              <a:rPr lang="en-US" sz="3000" cap="all" dirty="0" smtClean="0">
                <a:solidFill>
                  <a:srgbClr val="FFFFFF"/>
                </a:solidFill>
                <a:latin typeface="ITC Franklin Gothic Std Dm Cd"/>
                <a:cs typeface="ITC Franklin Gothic Std Dm Cd"/>
              </a:rPr>
              <a:t>Objetivos y actividades</a:t>
            </a:r>
          </a:p>
          <a:p>
            <a:pPr marL="274320" lvl="2" indent="-274320">
              <a:lnSpc>
                <a:spcPts val="2200"/>
              </a:lnSpc>
              <a:spcBef>
                <a:spcPts val="1200"/>
              </a:spcBef>
              <a:buClr>
                <a:schemeClr val="bg1"/>
              </a:buClr>
              <a:buFont typeface="Arial"/>
              <a:buChar char="•"/>
              <a:defRPr/>
            </a:pPr>
            <a:r>
              <a:rPr lang="en-US" sz="2400" dirty="0" smtClean="0">
                <a:solidFill>
                  <a:schemeClr val="bg1"/>
                </a:solidFill>
                <a:latin typeface="ITC Franklin Gothic Std Bk Cd"/>
                <a:cs typeface="ITC Franklin Gothic Std Bk Cd"/>
              </a:rPr>
              <a:t>Entry 1</a:t>
            </a:r>
          </a:p>
          <a:p>
            <a:pPr marL="274320" lvl="2" indent="-274320">
              <a:lnSpc>
                <a:spcPts val="2200"/>
              </a:lnSpc>
              <a:spcBef>
                <a:spcPts val="1200"/>
              </a:spcBef>
              <a:buClr>
                <a:schemeClr val="bg1"/>
              </a:buClr>
              <a:buFont typeface="Arial"/>
              <a:buChar char="•"/>
              <a:defRPr/>
            </a:pPr>
            <a:r>
              <a:rPr lang="en-US" sz="2400" dirty="0" smtClean="0">
                <a:solidFill>
                  <a:schemeClr val="bg1"/>
                </a:solidFill>
                <a:latin typeface="ITC Franklin Gothic Std Bk Cd"/>
                <a:cs typeface="ITC Franklin Gothic Std Bk Cd"/>
              </a:rPr>
              <a:t>Entry 2</a:t>
            </a:r>
          </a:p>
        </p:txBody>
      </p:sp>
      <p:sp>
        <p:nvSpPr>
          <p:cNvPr id="11" name="Rounded Rectangle 10"/>
          <p:cNvSpPr/>
          <p:nvPr/>
        </p:nvSpPr>
        <p:spPr>
          <a:xfrm>
            <a:off x="380181" y="1540933"/>
            <a:ext cx="3974690" cy="4370712"/>
          </a:xfrm>
          <a:prstGeom prst="roundRect">
            <a:avLst>
              <a:gd name="adj" fmla="val 4755"/>
            </a:avLst>
          </a:prstGeom>
          <a:gradFill flip="none" rotWithShape="1">
            <a:gsLst>
              <a:gs pos="0">
                <a:srgbClr val="600D13"/>
              </a:gs>
              <a:gs pos="100000">
                <a:srgbClr val="C0587C"/>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tIns="0" bIns="0" rtlCol="0" anchor="t"/>
          <a:lstStyle/>
          <a:p>
            <a:pPr algn="ctr">
              <a:spcBef>
                <a:spcPts val="1800"/>
              </a:spcBef>
            </a:pPr>
            <a:r>
              <a:rPr lang="en-US" sz="3100" cap="all" dirty="0" smtClean="0">
                <a:solidFill>
                  <a:schemeClr val="bg1"/>
                </a:solidFill>
                <a:latin typeface="ITC Franklin Gothic Std Dm Cd"/>
                <a:cs typeface="ITC Franklin Gothic Std Dm Cd"/>
              </a:rPr>
              <a:t>Aliados y objetivos</a:t>
            </a:r>
          </a:p>
          <a:p>
            <a:pPr marL="274320" lvl="2" indent="-274320">
              <a:lnSpc>
                <a:spcPts val="2200"/>
              </a:lnSpc>
              <a:spcBef>
                <a:spcPts val="1200"/>
              </a:spcBef>
              <a:buFont typeface="Arial"/>
              <a:buChar char="•"/>
              <a:defRPr/>
            </a:pPr>
            <a:r>
              <a:rPr lang="en-US" sz="2400" dirty="0" smtClean="0">
                <a:solidFill>
                  <a:schemeClr val="bg1"/>
                </a:solidFill>
                <a:latin typeface="ITC Franklin Gothic Std Bk Cd"/>
                <a:cs typeface="ITC Franklin Gothic Std Bk Cd"/>
              </a:rPr>
              <a:t>Entry 1</a:t>
            </a:r>
          </a:p>
          <a:p>
            <a:pPr marL="274320" lvl="2" indent="-274320">
              <a:lnSpc>
                <a:spcPts val="2200"/>
              </a:lnSpc>
              <a:spcBef>
                <a:spcPts val="1200"/>
              </a:spcBef>
              <a:buFont typeface="Arial"/>
              <a:buChar char="•"/>
              <a:defRPr/>
            </a:pPr>
            <a:r>
              <a:rPr lang="en-US" sz="2400" dirty="0" smtClean="0">
                <a:solidFill>
                  <a:schemeClr val="bg1"/>
                </a:solidFill>
                <a:latin typeface="ITC Franklin Gothic Std Bk Cd"/>
                <a:cs typeface="ITC Franklin Gothic Std Bk Cd"/>
              </a:rPr>
              <a:t>Entry 2</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r>
              <a:rPr lang="en-US" sz="2300" kern="0" cap="all" spc="150" dirty="0" smtClean="0">
                <a:solidFill>
                  <a:prstClr val="black"/>
                </a:solidFill>
                <a:latin typeface="Berthold City Bold"/>
                <a:cs typeface="Berthold City Bold"/>
              </a:rPr>
              <a:t>Inserte el nombre del documento de planificación: </a:t>
            </a:r>
            <a:endParaRPr lang="en-US" sz="2300" kern="0" cap="all" spc="150" dirty="0">
              <a:solidFill>
                <a:prstClr val="black"/>
              </a:solidFill>
              <a:latin typeface="Berthold City Bold"/>
              <a:cs typeface="Berthold City Bold"/>
            </a:endParaRPr>
          </a:p>
        </p:txBody>
      </p:sp>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63</a:t>
            </a:fld>
            <a:endParaRPr lang="en-US" sz="1125" dirty="0">
              <a:solidFill>
                <a:schemeClr val="tx1"/>
              </a:solidFill>
              <a:latin typeface="Capitals"/>
              <a:cs typeface="Capitals"/>
            </a:endParaRPr>
          </a:p>
        </p:txBody>
      </p:sp>
      <p:sp>
        <p:nvSpPr>
          <p:cNvPr id="7" name="TextBox 6"/>
          <p:cNvSpPr txBox="1"/>
          <p:nvPr/>
        </p:nvSpPr>
        <p:spPr>
          <a:xfrm>
            <a:off x="516467" y="783009"/>
            <a:ext cx="8111066" cy="605524"/>
          </a:xfrm>
          <a:prstGeom prst="rect">
            <a:avLst/>
          </a:prstGeom>
          <a:noFill/>
        </p:spPr>
        <p:txBody>
          <a:bodyPr wrap="square" lIns="0" tIns="0" rIns="0" bIns="0" rtlCol="0" anchor="t">
            <a:normAutofit fontScale="77500" lnSpcReduction="20000"/>
          </a:bodyPr>
          <a:lstStyle/>
          <a:p>
            <a:pPr marL="457200" indent="-457200" algn="ctr">
              <a:lnSpc>
                <a:spcPts val="3920"/>
              </a:lnSpc>
            </a:pPr>
            <a:r>
              <a:rPr lang="en-US" sz="2800" dirty="0" smtClean="0">
                <a:solidFill>
                  <a:srgbClr val="205595"/>
                </a:solidFill>
                <a:latin typeface="Capitals"/>
                <a:cs typeface="Capitals"/>
              </a:rPr>
              <a:t>Identifique el nombre de sección del documento</a:t>
            </a:r>
          </a:p>
        </p:txBody>
      </p:sp>
      <p:sp>
        <p:nvSpPr>
          <p:cNvPr id="10" name="Rounded Rectangle 9"/>
          <p:cNvSpPr/>
          <p:nvPr/>
        </p:nvSpPr>
        <p:spPr>
          <a:xfrm>
            <a:off x="4559710" y="1540933"/>
            <a:ext cx="4204110" cy="4370712"/>
          </a:xfrm>
          <a:prstGeom prst="roundRect">
            <a:avLst>
              <a:gd name="adj" fmla="val 4755"/>
            </a:avLst>
          </a:prstGeom>
          <a:solidFill>
            <a:srgbClr val="132B4A"/>
          </a:solidFill>
          <a:ln w="25400">
            <a:gradFill flip="none" rotWithShape="1">
              <a:gsLst>
                <a:gs pos="0">
                  <a:srgbClr val="132B4A"/>
                </a:gs>
                <a:gs pos="100000">
                  <a:schemeClr val="accent1"/>
                </a:gs>
              </a:gsLst>
              <a:lin ang="16200000" scaled="0"/>
              <a:tileRect/>
            </a:gradFill>
          </a:ln>
          <a:effectLst/>
        </p:spPr>
        <p:style>
          <a:lnRef idx="1">
            <a:schemeClr val="accent1"/>
          </a:lnRef>
          <a:fillRef idx="3">
            <a:schemeClr val="accent1"/>
          </a:fillRef>
          <a:effectRef idx="2">
            <a:schemeClr val="accent1"/>
          </a:effectRef>
          <a:fontRef idx="minor">
            <a:schemeClr val="lt1"/>
          </a:fontRef>
        </p:style>
        <p:txBody>
          <a:bodyPr rtlCol="0" anchor="t"/>
          <a:lstStyle/>
          <a:p>
            <a:pPr lvl="0" algn="ctr">
              <a:spcBef>
                <a:spcPts val="1800"/>
              </a:spcBef>
            </a:pPr>
            <a:r>
              <a:rPr lang="en-US" sz="3000" cap="all" dirty="0" smtClean="0">
                <a:solidFill>
                  <a:srgbClr val="FFFFFF"/>
                </a:solidFill>
                <a:latin typeface="ITC Franklin Gothic Std Dm Cd"/>
                <a:cs typeface="ITC Franklin Gothic Std Dm Cd"/>
              </a:rPr>
              <a:t>Objetivos y actividades</a:t>
            </a:r>
          </a:p>
          <a:p>
            <a:pPr marL="274320" lvl="2" indent="-274320">
              <a:lnSpc>
                <a:spcPts val="2200"/>
              </a:lnSpc>
              <a:spcBef>
                <a:spcPts val="1200"/>
              </a:spcBef>
              <a:buClr>
                <a:schemeClr val="bg1"/>
              </a:buClr>
              <a:buFont typeface="Arial"/>
              <a:buChar char="•"/>
              <a:defRPr/>
            </a:pPr>
            <a:r>
              <a:rPr lang="en-US" sz="2400" dirty="0" smtClean="0">
                <a:solidFill>
                  <a:schemeClr val="bg1"/>
                </a:solidFill>
                <a:latin typeface="ITC Franklin Gothic Std Bk Cd"/>
                <a:cs typeface="ITC Franklin Gothic Std Bk Cd"/>
              </a:rPr>
              <a:t>Entry 1</a:t>
            </a:r>
          </a:p>
          <a:p>
            <a:pPr marL="274320" lvl="2" indent="-274320">
              <a:lnSpc>
                <a:spcPts val="2200"/>
              </a:lnSpc>
              <a:spcBef>
                <a:spcPts val="1200"/>
              </a:spcBef>
              <a:buClr>
                <a:schemeClr val="bg1"/>
              </a:buClr>
              <a:buFont typeface="Arial"/>
              <a:buChar char="•"/>
              <a:defRPr/>
            </a:pPr>
            <a:r>
              <a:rPr lang="en-US" sz="2400" dirty="0" smtClean="0">
                <a:solidFill>
                  <a:schemeClr val="bg1"/>
                </a:solidFill>
                <a:latin typeface="ITC Franklin Gothic Std Bk Cd"/>
                <a:cs typeface="ITC Franklin Gothic Std Bk Cd"/>
              </a:rPr>
              <a:t>Entry 2</a:t>
            </a:r>
          </a:p>
        </p:txBody>
      </p:sp>
      <p:sp>
        <p:nvSpPr>
          <p:cNvPr id="11" name="Rounded Rectangle 10"/>
          <p:cNvSpPr/>
          <p:nvPr/>
        </p:nvSpPr>
        <p:spPr>
          <a:xfrm>
            <a:off x="380181" y="1540933"/>
            <a:ext cx="3974690" cy="4370712"/>
          </a:xfrm>
          <a:prstGeom prst="roundRect">
            <a:avLst>
              <a:gd name="adj" fmla="val 4755"/>
            </a:avLst>
          </a:prstGeom>
          <a:gradFill flip="none" rotWithShape="1">
            <a:gsLst>
              <a:gs pos="0">
                <a:schemeClr val="accent5"/>
              </a:gs>
              <a:gs pos="100000">
                <a:srgbClr val="9FD4D0"/>
              </a:gs>
            </a:gsLst>
            <a:lin ang="16200000" scaled="0"/>
            <a:tileRec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tIns="0" bIns="0" rtlCol="0" anchor="t"/>
          <a:lstStyle/>
          <a:p>
            <a:pPr algn="ctr">
              <a:spcBef>
                <a:spcPts val="1800"/>
              </a:spcBef>
            </a:pPr>
            <a:r>
              <a:rPr lang="en-US" sz="3100" cap="all" dirty="0" smtClean="0">
                <a:solidFill>
                  <a:schemeClr val="tx1"/>
                </a:solidFill>
                <a:latin typeface="ITC Franklin Gothic Std Dm Cd"/>
                <a:cs typeface="ITC Franklin Gothic Std Dm Cd"/>
              </a:rPr>
              <a:t>Aliados y objetivos</a:t>
            </a:r>
          </a:p>
          <a:p>
            <a:pPr marL="274320" lvl="2" indent="-274320">
              <a:lnSpc>
                <a:spcPts val="2200"/>
              </a:lnSpc>
              <a:spcBef>
                <a:spcPts val="1200"/>
              </a:spcBef>
              <a:buFont typeface="Arial"/>
              <a:buChar char="•"/>
              <a:defRPr/>
            </a:pPr>
            <a:r>
              <a:rPr lang="en-US" sz="2400" dirty="0" smtClean="0">
                <a:solidFill>
                  <a:schemeClr val="tx1"/>
                </a:solidFill>
                <a:latin typeface="ITC Franklin Gothic Std Bk Cd"/>
                <a:cs typeface="ITC Franklin Gothic Std Bk Cd"/>
              </a:rPr>
              <a:t>Entry 1</a:t>
            </a:r>
          </a:p>
          <a:p>
            <a:pPr marL="274320" lvl="2" indent="-274320">
              <a:lnSpc>
                <a:spcPts val="2200"/>
              </a:lnSpc>
              <a:spcBef>
                <a:spcPts val="1200"/>
              </a:spcBef>
              <a:buFont typeface="Arial"/>
              <a:buChar char="•"/>
              <a:defRPr/>
            </a:pPr>
            <a:r>
              <a:rPr lang="en-US" sz="2400" dirty="0" smtClean="0">
                <a:solidFill>
                  <a:schemeClr val="tx1"/>
                </a:solidFill>
                <a:latin typeface="ITC Franklin Gothic Std Bk Cd"/>
                <a:cs typeface="ITC Franklin Gothic Std Bk Cd"/>
              </a:rPr>
              <a:t>Entry 2</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440" tIns="0" rIns="0" bIns="0" rtlCol="0" anchor="ctr"/>
          <a:lstStyle/>
          <a:p>
            <a:r>
              <a:rPr lang="en-US" sz="2700" kern="0" cap="all" spc="150" dirty="0" smtClean="0">
                <a:solidFill>
                  <a:schemeClr val="tx1"/>
                </a:solidFill>
                <a:latin typeface="Berthold City Bold"/>
                <a:cs typeface="Berthold City Bold"/>
              </a:rPr>
              <a:t>  Desarrollo de un plan de acción</a:t>
            </a:r>
            <a:endParaRPr lang="en-US" sz="2700" kern="0" cap="all" spc="15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64</a:t>
            </a:fld>
            <a:endParaRPr lang="en-US" sz="1125" dirty="0">
              <a:solidFill>
                <a:schemeClr val="tx1"/>
              </a:solidFill>
              <a:latin typeface="Capitals"/>
              <a:cs typeface="Capitals"/>
            </a:endParaRPr>
          </a:p>
        </p:txBody>
      </p:sp>
      <p:sp>
        <p:nvSpPr>
          <p:cNvPr id="9" name="TextBox 8"/>
          <p:cNvSpPr txBox="1"/>
          <p:nvPr/>
        </p:nvSpPr>
        <p:spPr>
          <a:xfrm>
            <a:off x="454742" y="2059395"/>
            <a:ext cx="8234516" cy="2739211"/>
          </a:xfrm>
          <a:prstGeom prst="rect">
            <a:avLst/>
          </a:prstGeom>
          <a:noFill/>
        </p:spPr>
        <p:txBody>
          <a:bodyPr wrap="square" rtlCol="0">
            <a:spAutoFit/>
          </a:bodyPr>
          <a:lstStyle/>
          <a:p>
            <a:pPr algn="ctr">
              <a:defRPr/>
            </a:pPr>
            <a:r>
              <a:rPr lang="en-US" sz="4200" dirty="0" smtClean="0"/>
              <a:t>Complete el plan de planificación e implementación para los problemas contemplados en el proyecto para mejorar la comunidad</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440" tIns="0" rIns="0" bIns="0" rtlCol="0" anchor="ctr"/>
          <a:lstStyle/>
          <a:p>
            <a:endParaRPr lang="en-US" sz="2700" kern="0" cap="all" spc="15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65</a:t>
            </a:fld>
            <a:endParaRPr lang="en-US" sz="1125" dirty="0">
              <a:solidFill>
                <a:schemeClr val="tx1"/>
              </a:solidFill>
              <a:latin typeface="Capitals"/>
              <a:cs typeface="Capitals"/>
            </a:endParaRPr>
          </a:p>
        </p:txBody>
      </p:sp>
      <p:pic>
        <p:nvPicPr>
          <p:cNvPr id="7" name="Picture 3" descr="Action Plan Template.JPG"/>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bwMode="auto">
          <a:xfrm>
            <a:off x="1078608" y="858520"/>
            <a:ext cx="6986784" cy="5140961"/>
          </a:xfrm>
          <a:prstGeom prst="roundRect">
            <a:avLst>
              <a:gd name="adj" fmla="val 3307"/>
            </a:avLst>
          </a:prstGeom>
          <a:ln w="25400">
            <a:solidFill>
              <a:srgbClr val="008000"/>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19" name="Rounded Rectangle 18"/>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440" tIns="0" rIns="0" bIns="0" rtlCol="0" anchor="ctr"/>
          <a:lstStyle/>
          <a:p>
            <a:r>
              <a:rPr lang="en-US" sz="2700" kern="0" cap="all" spc="150" dirty="0" smtClean="0">
                <a:solidFill>
                  <a:schemeClr val="tx1"/>
                </a:solidFill>
                <a:latin typeface="Berthold City Bold"/>
                <a:cs typeface="Berthold City Bold"/>
              </a:rPr>
              <a:t>  conclusión</a:t>
            </a:r>
            <a:endParaRPr lang="en-US" sz="2700" kern="0" cap="all" spc="150" dirty="0">
              <a:solidFill>
                <a:schemeClr val="tx1"/>
              </a:solidFill>
              <a:latin typeface="Berthold City Bold"/>
              <a:cs typeface="Berthold City Bold"/>
            </a:endParaRPr>
          </a:p>
        </p:txBody>
      </p:sp>
      <p:sp>
        <p:nvSpPr>
          <p:cNvPr id="21" name="Oval 20"/>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11"/>
          <p:cNvSpPr>
            <a:spLocks noGrp="1"/>
          </p:cNvSpPr>
          <p:nvPr>
            <p:ph type="sldNum" sz="quarter" idx="12"/>
          </p:nvPr>
        </p:nvSpPr>
        <p:spPr>
          <a:xfrm>
            <a:off x="8482650" y="6254496"/>
            <a:ext cx="399156" cy="301752"/>
          </a:xfrm>
        </p:spPr>
        <p:txBody>
          <a:bodyPr/>
          <a:lstStyle/>
          <a:p>
            <a:pPr algn="ctr"/>
            <a:fld id="{521239CC-C9A0-C74A-85D4-9A0DCFB619A4}" type="slidenum">
              <a:rPr lang="en-US" sz="1125" smtClean="0">
                <a:solidFill>
                  <a:schemeClr val="tx1"/>
                </a:solidFill>
                <a:latin typeface="Capitals"/>
                <a:cs typeface="Capitals"/>
              </a:rPr>
              <a:pPr algn="ctr"/>
              <a:t>66</a:t>
            </a:fld>
            <a:endParaRPr lang="en-US" sz="1125" dirty="0">
              <a:solidFill>
                <a:schemeClr val="tx1"/>
              </a:solidFill>
              <a:latin typeface="Capitals"/>
              <a:cs typeface="Capitals"/>
            </a:endParaRPr>
          </a:p>
        </p:txBody>
      </p:sp>
      <p:grpSp>
        <p:nvGrpSpPr>
          <p:cNvPr id="12" name="Group 11"/>
          <p:cNvGrpSpPr/>
          <p:nvPr/>
        </p:nvGrpSpPr>
        <p:grpSpPr>
          <a:xfrm>
            <a:off x="1024754" y="979715"/>
            <a:ext cx="7094492" cy="4898571"/>
            <a:chOff x="694840" y="967618"/>
            <a:chExt cx="7094492" cy="4898571"/>
          </a:xfrm>
        </p:grpSpPr>
        <p:sp>
          <p:nvSpPr>
            <p:cNvPr id="8" name="Rounded Rectangle 7"/>
            <p:cNvSpPr/>
            <p:nvPr/>
          </p:nvSpPr>
          <p:spPr>
            <a:xfrm>
              <a:off x="694840" y="967618"/>
              <a:ext cx="3173533" cy="4898571"/>
            </a:xfrm>
            <a:prstGeom prst="roundRect">
              <a:avLst>
                <a:gd name="adj" fmla="val 3460"/>
              </a:avLst>
            </a:prstGeom>
            <a:gradFill flip="none" rotWithShape="1">
              <a:gsLst>
                <a:gs pos="0">
                  <a:srgbClr val="791344"/>
                </a:gs>
                <a:gs pos="100000">
                  <a:srgbClr val="C0587C"/>
                </a:gs>
              </a:gsLst>
              <a:lin ang="16200000" scaled="0"/>
              <a:tileRec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indent="-91440" algn="ctr"/>
              <a:r>
                <a:rPr lang="en-US" sz="2400" b="1" cap="all" dirty="0" smtClean="0">
                  <a:solidFill>
                    <a:schemeClr val="bg1"/>
                  </a:solidFill>
                  <a:latin typeface="ITC Franklin Gothic Std Bk Cd"/>
                  <a:cs typeface="ITC Franklin Gothic Std Bk Cd"/>
                </a:rPr>
                <a:t>Opciones de tarea</a:t>
              </a:r>
            </a:p>
            <a:p>
              <a:pPr marL="274320" indent="-274320">
                <a:lnSpc>
                  <a:spcPts val="2200"/>
                </a:lnSpc>
                <a:spcBef>
                  <a:spcPts val="1200"/>
                </a:spcBef>
                <a:buFont typeface="Arial"/>
                <a:buChar char="•"/>
              </a:pPr>
              <a:r>
                <a:rPr lang="en-US" sz="2200" dirty="0" smtClean="0">
                  <a:solidFill>
                    <a:schemeClr val="bg1"/>
                  </a:solidFill>
                  <a:latin typeface="ITC Franklin Gothic Std Bk Cd"/>
                  <a:cs typeface="ITC Franklin Gothic Std Bk Cd"/>
                </a:rPr>
                <a:t>Intercambio de ideas sobre la presentación ante la comunidad (por ejemplo, música, alimentos, tipo de invitaciones, alcance de los medios)</a:t>
              </a:r>
            </a:p>
            <a:p>
              <a:pPr marL="274320" indent="-274320">
                <a:lnSpc>
                  <a:spcPts val="2200"/>
                </a:lnSpc>
                <a:spcBef>
                  <a:spcPts val="1200"/>
                </a:spcBef>
                <a:buFont typeface="Arial"/>
                <a:buChar char="•"/>
              </a:pPr>
              <a:r>
                <a:rPr lang="en-US" sz="2200" dirty="0" smtClean="0">
                  <a:solidFill>
                    <a:schemeClr val="bg1"/>
                  </a:solidFill>
                  <a:latin typeface="ITC Franklin Gothic Std Bk Cd"/>
                  <a:cs typeface="ITC Franklin Gothic Std Bk Cd"/>
                </a:rPr>
                <a:t>Identificación de 5 personas de la comunidad a las que le gustaría invitar a la celebración y presentación ante la comunidad</a:t>
              </a:r>
            </a:p>
          </p:txBody>
        </p:sp>
        <p:sp>
          <p:nvSpPr>
            <p:cNvPr id="9" name="TextBox 8"/>
            <p:cNvSpPr txBox="1"/>
            <p:nvPr/>
          </p:nvSpPr>
          <p:spPr>
            <a:xfrm>
              <a:off x="4293840" y="1924187"/>
              <a:ext cx="3495492" cy="2985433"/>
            </a:xfrm>
            <a:prstGeom prst="rect">
              <a:avLst/>
            </a:prstGeom>
            <a:noFill/>
          </p:spPr>
          <p:txBody>
            <a:bodyPr wrap="square" rtlCol="0">
              <a:spAutoFit/>
            </a:bodyPr>
            <a:lstStyle/>
            <a:p>
              <a:r>
                <a:rPr lang="en-US" sz="4800" dirty="0" smtClean="0">
                  <a:solidFill>
                    <a:srgbClr val="791344"/>
                  </a:solidFill>
                  <a:latin typeface="Capitals"/>
                </a:rPr>
                <a:t>¡GRACIAS!</a:t>
              </a:r>
            </a:p>
            <a:p>
              <a:endParaRPr lang="en-US" sz="3200" dirty="0" smtClean="0">
                <a:solidFill>
                  <a:srgbClr val="73B632"/>
                </a:solidFill>
                <a:latin typeface="Capitals"/>
              </a:endParaRPr>
            </a:p>
            <a:p>
              <a:pPr>
                <a:buFont typeface="Arial"/>
                <a:buChar char="•"/>
              </a:pPr>
              <a:r>
                <a:rPr lang="en-US" sz="3600" dirty="0" smtClean="0"/>
                <a:t> </a:t>
              </a:r>
              <a:r>
                <a:rPr lang="es-AR" sz="3600" dirty="0" smtClean="0"/>
                <a:t>¿Preguntas</a:t>
              </a:r>
              <a:r>
                <a:rPr lang="en-US" sz="3600" dirty="0" smtClean="0"/>
                <a:t>?</a:t>
              </a:r>
            </a:p>
            <a:p>
              <a:pPr>
                <a:buFont typeface="Arial"/>
                <a:buChar char="•"/>
              </a:pPr>
              <a:endParaRPr lang="en-US" sz="3600" dirty="0" smtClean="0"/>
            </a:p>
            <a:p>
              <a:pPr>
                <a:buFont typeface="Arial"/>
                <a:buChar char="•"/>
              </a:pPr>
              <a:r>
                <a:rPr lang="en-US" sz="3600" dirty="0" smtClean="0"/>
                <a:t> </a:t>
              </a:r>
              <a:r>
                <a:rPr lang="es-AR" sz="3600" dirty="0" smtClean="0"/>
                <a:t>¿Comentarios</a:t>
              </a:r>
              <a:r>
                <a:rPr lang="en-US" sz="3600" dirty="0" smtClean="0"/>
                <a:t>?</a:t>
              </a:r>
              <a:endParaRPr lang="en-US" sz="3600" dirty="0"/>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La visión colectiva</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7</a:t>
            </a:fld>
            <a:endParaRPr lang="en-US" sz="1125" dirty="0">
              <a:solidFill>
                <a:schemeClr val="tx1"/>
              </a:solidFill>
              <a:latin typeface="Capitals"/>
              <a:cs typeface="Capitals"/>
            </a:endParaRPr>
          </a:p>
        </p:txBody>
      </p:sp>
      <p:pic>
        <p:nvPicPr>
          <p:cNvPr id="8" name="Content Placeholder 3" descr="CommunityVisioning2.jpg"/>
          <p:cNvPicPr>
            <a:picLocks noChangeAspect="1"/>
          </p:cNvPicPr>
          <p:nvPr/>
        </p:nvPicPr>
        <p:blipFill>
          <a:blip r:embed="rId2">
            <a:lum/>
            <a:extLst>
              <a:ext uri="{28A0092B-C50C-407E-A947-70E740481C1C}">
                <a14:useLocalDpi xmlns:a14="http://schemas.microsoft.com/office/drawing/2010/main" val="0"/>
              </a:ext>
            </a:extLst>
          </a:blip>
          <a:stretch>
            <a:fillRect/>
          </a:stretch>
        </p:blipFill>
        <p:spPr bwMode="auto">
          <a:xfrm>
            <a:off x="908935" y="1073355"/>
            <a:ext cx="7595609" cy="4735871"/>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8</a:t>
            </a:fld>
            <a:endParaRPr lang="en-US" sz="1125" dirty="0">
              <a:solidFill>
                <a:schemeClr val="tx1"/>
              </a:solidFill>
              <a:latin typeface="Capitals"/>
              <a:cs typeface="Capitals"/>
            </a:endParaRPr>
          </a:p>
        </p:txBody>
      </p:sp>
      <p:sp>
        <p:nvSpPr>
          <p:cNvPr id="9" name="Rounded Rectangle 8"/>
          <p:cNvSpPr/>
          <p:nvPr/>
        </p:nvSpPr>
        <p:spPr>
          <a:xfrm>
            <a:off x="533400" y="876300"/>
            <a:ext cx="4102100" cy="5105400"/>
          </a:xfrm>
          <a:prstGeom prst="roundRect">
            <a:avLst>
              <a:gd name="adj" fmla="val 3262"/>
            </a:avLst>
          </a:prstGeom>
          <a:gradFill flip="none" rotWithShape="1">
            <a:gsLst>
              <a:gs pos="0">
                <a:schemeClr val="accent5"/>
              </a:gs>
              <a:gs pos="100000">
                <a:srgbClr val="9FD4D0"/>
              </a:gs>
            </a:gsLst>
            <a:lin ang="16200000" scaled="0"/>
            <a:tileRec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lvl="0" indent="-91440" algn="ctr">
              <a:lnSpc>
                <a:spcPts val="9000"/>
              </a:lnSpc>
            </a:pPr>
            <a:r>
              <a:rPr lang="en-US" sz="7600" b="1" dirty="0" smtClean="0">
                <a:solidFill>
                  <a:schemeClr val="tx1"/>
                </a:solidFill>
                <a:latin typeface="ITC Franklin Gothic Std Bk Cd"/>
                <a:cs typeface="ITC Franklin Gothic Std Bk Cd"/>
              </a:rPr>
              <a:t>ES</a:t>
            </a:r>
          </a:p>
          <a:p>
            <a:pPr marL="91440" lvl="0" indent="-91440" algn="ctr">
              <a:lnSpc>
                <a:spcPts val="9000"/>
              </a:lnSpc>
            </a:pPr>
            <a:r>
              <a:rPr lang="en-US" sz="7600" b="1" dirty="0" smtClean="0">
                <a:solidFill>
                  <a:schemeClr val="tx1"/>
                </a:solidFill>
                <a:latin typeface="ITC Franklin Gothic Std Bk Cd"/>
                <a:cs typeface="ITC Franklin Gothic Std Bk Cd"/>
              </a:rPr>
              <a:t>TIEMPO</a:t>
            </a:r>
          </a:p>
          <a:p>
            <a:pPr marL="91440" lvl="0" indent="-91440" algn="ctr">
              <a:lnSpc>
                <a:spcPts val="9000"/>
              </a:lnSpc>
            </a:pPr>
            <a:r>
              <a:rPr lang="en-US" sz="7600" b="1" dirty="0" smtClean="0">
                <a:solidFill>
                  <a:schemeClr val="tx1"/>
                </a:solidFill>
                <a:latin typeface="ITC Franklin Gothic Std Bk Cd"/>
                <a:cs typeface="ITC Franklin Gothic Std Bk Cd"/>
              </a:rPr>
              <a:t>DE UN RECESO…</a:t>
            </a:r>
          </a:p>
        </p:txBody>
      </p:sp>
      <p:pic>
        <p:nvPicPr>
          <p:cNvPr id="16" name="Picture 15"/>
          <p:cNvPicPr>
            <a:picLocks noChangeAspect="1"/>
          </p:cNvPicPr>
          <p:nvPr/>
        </p:nvPicPr>
        <p:blipFill>
          <a:blip r:embed="rId2"/>
          <a:stretch>
            <a:fillRect/>
          </a:stretch>
        </p:blipFill>
        <p:spPr>
          <a:xfrm>
            <a:off x="4860539" y="927976"/>
            <a:ext cx="3642197" cy="3669423"/>
          </a:xfrm>
          <a:prstGeom prst="rect">
            <a:avLst/>
          </a:prstGeom>
        </p:spPr>
      </p:pic>
      <p:pic>
        <p:nvPicPr>
          <p:cNvPr id="17" name="Picture 1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218146" y="4814401"/>
            <a:ext cx="926984" cy="9269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200" dirty="0" smtClean="0">
              <a:solidFill>
                <a:schemeClr val="tx1"/>
              </a:solidFill>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chemeClr val="accent3"/>
              </a:gs>
              <a:gs pos="100000">
                <a:srgbClr val="B5D479"/>
              </a:gs>
            </a:gsLst>
          </a:gra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tx1"/>
                </a:solidFill>
                <a:latin typeface="Berthold City Bold"/>
                <a:cs typeface="Berthold City Bold"/>
              </a:rPr>
              <a:t>  Creación de recomendaciones</a:t>
            </a:r>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chemeClr val="accent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9</a:t>
            </a:fld>
            <a:endParaRPr lang="en-US" sz="1125" dirty="0">
              <a:solidFill>
                <a:schemeClr val="tx1"/>
              </a:solidFill>
              <a:latin typeface="Capitals"/>
              <a:cs typeface="Capitals"/>
            </a:endParaRPr>
          </a:p>
        </p:txBody>
      </p:sp>
      <p:sp>
        <p:nvSpPr>
          <p:cNvPr id="9" name="Rectangle 8"/>
          <p:cNvSpPr/>
          <p:nvPr/>
        </p:nvSpPr>
        <p:spPr>
          <a:xfrm>
            <a:off x="344129" y="969856"/>
            <a:ext cx="8455742" cy="4708981"/>
          </a:xfrm>
          <a:prstGeom prst="rect">
            <a:avLst/>
          </a:prstGeom>
        </p:spPr>
        <p:txBody>
          <a:bodyPr wrap="square">
            <a:spAutoFit/>
          </a:bodyPr>
          <a:lstStyle/>
          <a:p>
            <a:pPr marL="342900" indent="-342900">
              <a:spcAft>
                <a:spcPts val="1800"/>
              </a:spcAft>
              <a:buFont typeface="Wingdings 2" pitchFamily="18" charset="2"/>
              <a:buAutoNum type="arabicPeriod"/>
              <a:defRPr/>
            </a:pPr>
            <a:r>
              <a:rPr lang="es-AR" sz="3000" dirty="0" smtClean="0"/>
              <a:t>Revisión de las políticas potenciales para el entorno de la alimentación como opciones para el proyecto para mejorar la comunidad (PMC)</a:t>
            </a:r>
          </a:p>
          <a:p>
            <a:pPr marL="342900" indent="-342900">
              <a:spcAft>
                <a:spcPts val="1800"/>
              </a:spcAft>
              <a:buFont typeface="Wingdings 2" pitchFamily="18" charset="2"/>
              <a:buAutoNum type="arabicPeriod"/>
              <a:defRPr/>
            </a:pPr>
            <a:r>
              <a:rPr lang="es-AR" sz="3000" dirty="0" smtClean="0"/>
              <a:t>Revisión de la seguridad para peatones y la prevención de los delitos a través del diseño del entorno como opciones para el PMC</a:t>
            </a:r>
          </a:p>
          <a:p>
            <a:pPr marL="342900" indent="-342900">
              <a:spcAft>
                <a:spcPts val="1800"/>
              </a:spcAft>
              <a:buFont typeface="Wingdings 2" pitchFamily="18" charset="2"/>
              <a:buAutoNum type="arabicPeriod"/>
              <a:defRPr/>
            </a:pPr>
            <a:r>
              <a:rPr lang="es-AR" sz="3000" dirty="0" smtClean="0"/>
              <a:t>Uso de estrategias para asistir en la identificación de recomendaciones para la inclusión en el plan de acción del PMC</a:t>
            </a:r>
            <a:endParaRPr lang="es-AR" sz="3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205595"/>
      </a:accent1>
      <a:accent2>
        <a:srgbClr val="3E2716"/>
      </a:accent2>
      <a:accent3>
        <a:srgbClr val="73B632"/>
      </a:accent3>
      <a:accent4>
        <a:srgbClr val="441A66"/>
      </a:accent4>
      <a:accent5>
        <a:srgbClr val="0098BA"/>
      </a:accent5>
      <a:accent6>
        <a:srgbClr val="DA512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B7C4238325EA43B07578DA4470384A" ma:contentTypeVersion="0" ma:contentTypeDescription="Create a new document." ma:contentTypeScope="" ma:versionID="c1393ddc577510d3206801eff89dedd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AD9B23-ADC6-4106-9534-B1DF46CD77BD}"/>
</file>

<file path=customXml/itemProps2.xml><?xml version="1.0" encoding="utf-8"?>
<ds:datastoreItem xmlns:ds="http://schemas.openxmlformats.org/officeDocument/2006/customXml" ds:itemID="{4489BF69-BD29-4361-9B62-7B434E854311}"/>
</file>

<file path=customXml/itemProps3.xml><?xml version="1.0" encoding="utf-8"?>
<ds:datastoreItem xmlns:ds="http://schemas.openxmlformats.org/officeDocument/2006/customXml" ds:itemID="{0AD1C2C3-CA80-4DAC-AB45-B840E3ECC220}"/>
</file>

<file path=docProps/app.xml><?xml version="1.0" encoding="utf-8"?>
<Properties xmlns="http://schemas.openxmlformats.org/officeDocument/2006/extended-properties" xmlns:vt="http://schemas.openxmlformats.org/officeDocument/2006/docPropsVTypes">
  <TotalTime>9911</TotalTime>
  <Words>1704</Words>
  <Application>Microsoft Office PowerPoint</Application>
  <PresentationFormat>On-screen Show (4:3)</PresentationFormat>
  <Paragraphs>359</Paragraphs>
  <Slides>66</Slides>
  <Notes>42</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Freemind Graphx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Jacob Bascle</dc:creator>
  <cp:lastModifiedBy>ylinqui</cp:lastModifiedBy>
  <cp:revision>238</cp:revision>
  <dcterms:created xsi:type="dcterms:W3CDTF">2012-07-04T03:36:02Z</dcterms:created>
  <dcterms:modified xsi:type="dcterms:W3CDTF">2012-07-06T18:01:01Z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0x010100DFB7C4238325EA43B07578DA4470384A</vt:lpwstr>
  </property>
</Properties>
</file>