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42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561" r:id="rId2"/>
    <p:sldId id="562" r:id="rId3"/>
    <p:sldId id="616" r:id="rId4"/>
    <p:sldId id="617" r:id="rId5"/>
    <p:sldId id="618" r:id="rId6"/>
    <p:sldId id="619" r:id="rId7"/>
    <p:sldId id="620" r:id="rId8"/>
    <p:sldId id="621" r:id="rId9"/>
    <p:sldId id="622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630" r:id="rId18"/>
    <p:sldId id="631" r:id="rId19"/>
    <p:sldId id="632" r:id="rId20"/>
    <p:sldId id="633" r:id="rId21"/>
    <p:sldId id="634" r:id="rId22"/>
    <p:sldId id="635" r:id="rId23"/>
    <p:sldId id="636" r:id="rId24"/>
    <p:sldId id="637" r:id="rId25"/>
    <p:sldId id="638" r:id="rId26"/>
    <p:sldId id="639" r:id="rId27"/>
    <p:sldId id="640" r:id="rId28"/>
    <p:sldId id="659" r:id="rId29"/>
    <p:sldId id="642" r:id="rId30"/>
    <p:sldId id="643" r:id="rId31"/>
    <p:sldId id="644" r:id="rId32"/>
    <p:sldId id="646" r:id="rId33"/>
    <p:sldId id="648" r:id="rId34"/>
    <p:sldId id="649" r:id="rId35"/>
    <p:sldId id="650" r:id="rId36"/>
    <p:sldId id="660" r:id="rId37"/>
    <p:sldId id="661" r:id="rId38"/>
    <p:sldId id="662" r:id="rId39"/>
    <p:sldId id="663" r:id="rId40"/>
    <p:sldId id="664" r:id="rId41"/>
    <p:sldId id="665" r:id="rId42"/>
    <p:sldId id="666" r:id="rId43"/>
    <p:sldId id="667" r:id="rId44"/>
    <p:sldId id="64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8054"/>
    <a:srgbClr val="FCE78C"/>
    <a:srgbClr val="B5D479"/>
    <a:srgbClr val="9FD4D0"/>
    <a:srgbClr val="104C28"/>
    <a:srgbClr val="C0587C"/>
    <a:srgbClr val="791344"/>
    <a:srgbClr val="DEAB43"/>
    <a:srgbClr val="CD0920"/>
    <a:srgbClr val="108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7" autoAdjust="0"/>
    <p:restoredTop sz="94660"/>
  </p:normalViewPr>
  <p:slideViewPr>
    <p:cSldViewPr snapToGrid="0">
      <p:cViewPr>
        <p:scale>
          <a:sx n="62" d="100"/>
          <a:sy n="62" d="100"/>
        </p:scale>
        <p:origin x="-84" y="-330"/>
      </p:cViewPr>
      <p:guideLst>
        <p:guide orient="horz" pos="1310"/>
        <p:guide pos="2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df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df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1C3BEB-1674-4D53-8E74-5E475EF9389C}" type="doc">
      <dgm:prSet loTypeId="urn:microsoft.com/office/officeart/2005/8/layout/pList1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4EDAA3-6949-4EF7-AC43-635BC48665D1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600" b="0" i="0" cap="all" noProof="0" dirty="0" smtClean="0">
              <a:latin typeface="ITC Franklin Gothic Std Dm Cd"/>
              <a:cs typeface="ITC Franklin Gothic Std Dm Cd"/>
            </a:rPr>
            <a:t>Líder de grupo</a:t>
          </a:r>
          <a:endParaRPr lang="es-AR" sz="1600" b="0" i="0" cap="all" noProof="0" dirty="0">
            <a:latin typeface="ITC Franklin Gothic Std Dm Cd"/>
            <a:cs typeface="ITC Franklin Gothic Std Dm Cd"/>
          </a:endParaRP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100" b="0" i="0" noProof="0" dirty="0" smtClean="0">
              <a:latin typeface="ITC Franklin Gothic Std Bk Cd"/>
              <a:cs typeface="ITC Franklin Gothic Std Bk Cd"/>
            </a:rPr>
            <a:t>Representa al grupo en su totalidad</a:t>
          </a:r>
          <a:endParaRPr lang="en-US" sz="1100" b="0" i="0" dirty="0">
            <a:latin typeface="ITC Franklin Gothic Std Bk Cd"/>
            <a:cs typeface="ITC Franklin Gothic Std Bk Cd"/>
          </a:endParaRPr>
        </a:p>
      </dgm:t>
    </dgm:pt>
    <dgm:pt modelId="{EF9F439C-2C07-45D3-8D7A-B9195FA15AEA}" type="parTrans" cxnId="{407639EB-54D9-43AB-82A7-4D34EBACB2A2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35509B87-5B2A-4321-81E3-2934E655AAA4}" type="sibTrans" cxnId="{407639EB-54D9-43AB-82A7-4D34EBACB2A2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435F4D0D-5FEE-4D1C-88F2-5ECD05AA024E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600" b="0" i="0" cap="all" noProof="0" dirty="0" smtClean="0">
              <a:latin typeface="ITC Franklin Gothic Std Dm Cd"/>
              <a:cs typeface="ITC Franklin Gothic Std Dm Cd"/>
            </a:rPr>
            <a:t>Vocero</a:t>
          </a:r>
          <a:endParaRPr lang="es-AR" sz="1600" b="0" i="0" cap="all" noProof="0" dirty="0">
            <a:latin typeface="ITC Franklin Gothic Std Dm Cd"/>
            <a:cs typeface="ITC Franklin Gothic Std Dm Cd"/>
          </a:endParaRP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100" b="0" i="0" noProof="0" dirty="0" smtClean="0">
              <a:latin typeface="ITC Franklin Gothic Std Bk Cd"/>
              <a:cs typeface="ITC Franklin Gothic Std Bk Cd"/>
            </a:rPr>
            <a:t>Se comunica con los medios, funcionarios electos y el personal</a:t>
          </a:r>
          <a:endParaRPr lang="en-US" sz="1100" b="0" i="0" dirty="0">
            <a:latin typeface="ITC Franklin Gothic Std Bk Cd"/>
            <a:cs typeface="ITC Franklin Gothic Std Bk Cd"/>
          </a:endParaRPr>
        </a:p>
      </dgm:t>
    </dgm:pt>
    <dgm:pt modelId="{9D4023D9-10DA-46BB-B055-12F60A30FD87}" type="parTrans" cxnId="{2FD5C12B-33AF-4E29-A710-AA83F06531CD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0F2E900D-DEB5-4CC8-B103-309B91D26F47}" type="sibTrans" cxnId="{2FD5C12B-33AF-4E29-A710-AA83F06531CD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FCAAD786-9073-44CC-AEE3-D2D069C080E6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i="0" cap="all" dirty="0" smtClean="0">
              <a:latin typeface="ITC Franklin Gothic Std Dm Cd"/>
              <a:cs typeface="ITC Franklin Gothic Std Dm Cd"/>
            </a:rPr>
            <a:t>OrganizADOr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100" dirty="0" smtClean="0"/>
            <a:t>Divulga información en diferentes círculos de la comunidad, y está dispuesto a movilizar a los vecinos para tratar problemas de la comunidad</a:t>
          </a:r>
          <a:endParaRPr lang="en-US" sz="1600" b="0" i="0" cap="all" dirty="0">
            <a:latin typeface="ITC Franklin Gothic Std Dm Cd"/>
            <a:cs typeface="ITC Franklin Gothic Std Dm Cd"/>
          </a:endParaRPr>
        </a:p>
      </dgm:t>
    </dgm:pt>
    <dgm:pt modelId="{3EDD7762-E330-4F34-AFC2-A6E18BC1D413}" type="parTrans" cxnId="{EEEB1800-B056-4B17-827E-60C8700350C0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8479D1C2-B5E3-4362-B5ED-12048C7D877E}" type="sibTrans" cxnId="{EEEB1800-B056-4B17-827E-60C8700350C0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015AE622-C8E1-4470-AA84-A610BEA568C2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600" b="0" i="0" cap="all" noProof="0" dirty="0" smtClean="0">
              <a:latin typeface="ITC Franklin Gothic Std Dm Cd"/>
              <a:cs typeface="ITC Franklin Gothic Std Dm Cd"/>
            </a:rPr>
            <a:t>Documentador</a:t>
          </a:r>
          <a:endParaRPr lang="es-AR" sz="1600" b="0" i="0" cap="all" noProof="0" dirty="0">
            <a:latin typeface="ITC Franklin Gothic Std Dm Cd"/>
            <a:cs typeface="ITC Franklin Gothic Std Dm Cd"/>
          </a:endParaRP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100" b="0" i="0" noProof="0" dirty="0" smtClean="0">
              <a:latin typeface="ITC Franklin Gothic Std Bk Cd"/>
              <a:cs typeface="ITC Franklin Gothic Std Bk Cd"/>
            </a:rPr>
            <a:t>Hace un seguimiento de los problemas de la comunidad mediante la toma de fotografías, observación e informe.</a:t>
          </a:r>
          <a:endParaRPr lang="en-US" sz="1100" b="0" i="0" noProof="0" dirty="0">
            <a:latin typeface="ITC Franklin Gothic Std Bk Cd"/>
            <a:cs typeface="ITC Franklin Gothic Std Bk Cd"/>
          </a:endParaRPr>
        </a:p>
      </dgm:t>
    </dgm:pt>
    <dgm:pt modelId="{53F80026-3C98-465C-AFDC-524794969523}" type="parTrans" cxnId="{A105A7E1-030C-48AE-A9E6-680CD31A1164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EDA70711-6D8D-4A7A-9807-E40EC12F3909}" type="sibTrans" cxnId="{A105A7E1-030C-48AE-A9E6-680CD31A1164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489E77AF-1CFC-40F8-B467-B8D92C302474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600" b="0" i="0" cap="all" noProof="0" dirty="0" smtClean="0">
              <a:latin typeface="ITC Franklin Gothic Std Dm Cd"/>
              <a:cs typeface="ITC Franklin Gothic Std Dm Cd"/>
            </a:rPr>
            <a:t>Recopilador de datos</a:t>
          </a:r>
          <a:endParaRPr lang="es-AR" sz="1600" b="0" i="0" cap="all" noProof="0" dirty="0">
            <a:latin typeface="ITC Franklin Gothic Std Dm Cd"/>
            <a:cs typeface="ITC Franklin Gothic Std Dm Cd"/>
          </a:endParaRP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100" b="0" i="0" noProof="0" dirty="0" smtClean="0">
              <a:latin typeface="ITC Franklin Gothic Std Bk Cd"/>
              <a:cs typeface="ITC Franklin Gothic Std Bk Cd"/>
            </a:rPr>
            <a:t>Encuentra </a:t>
          </a:r>
          <a:r>
            <a:rPr lang="es-AR" sz="1100" b="0" i="0" noProof="0" dirty="0" smtClean="0">
              <a:latin typeface="ITC Franklin Gothic Std Bk Cd"/>
              <a:cs typeface="ITC Franklin Gothic Std Bk Cd"/>
            </a:rPr>
            <a:t>fuentes de datos para confirmar los problemas de la comunidad</a:t>
          </a:r>
          <a:endParaRPr lang="en-US" sz="1100" b="0" i="0" noProof="0" dirty="0">
            <a:latin typeface="ITC Franklin Gothic Std Bk Cd"/>
            <a:cs typeface="ITC Franklin Gothic Std Bk Cd"/>
          </a:endParaRPr>
        </a:p>
      </dgm:t>
    </dgm:pt>
    <dgm:pt modelId="{08A36A85-15E2-4750-8454-5962A34DB351}" type="parTrans" cxnId="{BDC088D5-80AB-4B6D-8325-5B70030F8E4F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9A964886-808F-4B72-9B65-9355E8D0C1C0}" type="sibTrans" cxnId="{BDC088D5-80AB-4B6D-8325-5B70030F8E4F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FB4B5559-CC78-44CB-8B16-CC3A799E65DD}">
      <dgm:prSet phldrT="[Text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600" b="0" i="0" cap="all" dirty="0" smtClean="0">
              <a:latin typeface="ITC Franklin Gothic Std Dm Cd"/>
              <a:cs typeface="ITC Franklin Gothic Std Dm Cd"/>
            </a:rPr>
            <a:t>Fomentador del sentido de comunidad</a:t>
          </a:r>
          <a:endParaRPr lang="en-US" sz="1600" b="0" i="0" cap="all" dirty="0">
            <a:latin typeface="ITC Franklin Gothic Std Dm Cd"/>
            <a:cs typeface="ITC Franklin Gothic Std Dm Cd"/>
          </a:endParaRP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AR" sz="1100" b="0" i="0" noProof="0" dirty="0" smtClean="0">
              <a:latin typeface="ITC Franklin Gothic Std Bk Cd"/>
              <a:cs typeface="ITC Franklin Gothic Std Bk Cd"/>
            </a:rPr>
            <a:t>Respalda las actividades, eventos y tareas con relación a problemas de la comunidad</a:t>
          </a:r>
          <a:endParaRPr lang="en-US" sz="1100" b="0" i="0" noProof="0" dirty="0">
            <a:latin typeface="ITC Franklin Gothic Std Bk Cd"/>
            <a:cs typeface="ITC Franklin Gothic Std Bk Cd"/>
          </a:endParaRPr>
        </a:p>
      </dgm:t>
    </dgm:pt>
    <dgm:pt modelId="{CF6D7213-AD38-4199-A015-4923B6212DE1}" type="parTrans" cxnId="{476A2B2A-A4A6-42CF-85DA-7D534E77A9FD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80297AB1-72D2-4A71-9D7A-A8EAB135C9E8}" type="sibTrans" cxnId="{476A2B2A-A4A6-42CF-85DA-7D534E77A9FD}">
      <dgm:prSet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 i="0">
            <a:latin typeface="ITC Franklin Gothic Std Bk Cd"/>
            <a:cs typeface="ITC Franklin Gothic Std Bk Cd"/>
          </a:endParaRPr>
        </a:p>
      </dgm:t>
    </dgm:pt>
    <dgm:pt modelId="{DE29D370-0BD0-40D3-B0AE-B1CA3FEB3DB5}" type="pres">
      <dgm:prSet presAssocID="{771C3BEB-1674-4D53-8E74-5E475EF938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848D72-4BFD-4632-BA43-06F232982786}" type="pres">
      <dgm:prSet presAssocID="{A74EDAA3-6949-4EF7-AC43-635BC48665D1}" presName="compNode" presStyleCnt="0"/>
      <dgm:spPr/>
    </dgm:pt>
    <dgm:pt modelId="{0D3E847D-4CBC-4248-97B8-6F12B4438AFD}" type="pres">
      <dgm:prSet presAssocID="{A74EDAA3-6949-4EF7-AC43-635BC48665D1}" presName="pictRect" presStyleLbl="node1" presStyleIdx="0" presStyleCnt="6" custScaleX="102241" custScaleY="96776" custLinFactNeighborX="-21695"/>
      <dgm:spPr>
        <mc:AlternateContent xmlns:mc="http://schemas.openxmlformats.org/markup-compatibility/2006">
          <mc:Choice xmlns:ma="http://schemas.microsoft.com/office/mac/drawingml/2008/main" xmlns="" Requires="ma">
            <a:blipFill rotWithShape="0">
              <a:blip xmlns:r="http://schemas.openxmlformats.org/officeDocument/2006/relationships" r:embed="rId1"/>
              <a:stretch>
                <a:fillRect/>
              </a:stretch>
            </a:blipFill>
          </mc:Choice>
          <mc:Fallback>
            <a:blipFill rotWithShape="0">
              <a:blip xmlns:r="http://schemas.openxmlformats.org/officeDocument/2006/relationships" r:embed="rId2"/>
              <a:stretch>
                <a:fillRect/>
              </a:stretch>
            </a:blipFill>
          </mc:Fallback>
        </mc:AlternateContent>
      </dgm:spPr>
      <dgm:t>
        <a:bodyPr/>
        <a:lstStyle/>
        <a:p>
          <a:endParaRPr lang="en-US"/>
        </a:p>
      </dgm:t>
    </dgm:pt>
    <dgm:pt modelId="{FF178E99-9355-45E5-B8B9-E7DA31281F94}" type="pres">
      <dgm:prSet presAssocID="{A74EDAA3-6949-4EF7-AC43-635BC48665D1}" presName="textRect" presStyleLbl="revTx" presStyleIdx="0" presStyleCnt="6" custLinFactNeighborX="-216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B97A8-C68E-4669-9DEF-D12BE2488541}" type="pres">
      <dgm:prSet presAssocID="{35509B87-5B2A-4321-81E3-2934E655AA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5E30BA-5825-45C1-B5C5-EA3D3915A051}" type="pres">
      <dgm:prSet presAssocID="{435F4D0D-5FEE-4D1C-88F2-5ECD05AA024E}" presName="compNode" presStyleCnt="0"/>
      <dgm:spPr/>
    </dgm:pt>
    <dgm:pt modelId="{C7E78044-F2AD-4AA3-8CF1-790FCEF2ADB4}" type="pres">
      <dgm:prSet presAssocID="{435F4D0D-5FEE-4D1C-88F2-5ECD05AA024E}" presName="pictRect" presStyleLbl="node1" presStyleIdx="1" presStyleCnt="6" custLinFactNeighborX="3175"/>
      <dgm:spPr>
        <a:blipFill>
          <a:blip xmlns:r="http://schemas.openxmlformats.org/officeDocument/2006/relationships" r:embed="rId3">
            <a:extLst/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767F1608-9DE9-479D-ABE8-02D351B290A0}" type="pres">
      <dgm:prSet presAssocID="{435F4D0D-5FEE-4D1C-88F2-5ECD05AA024E}" presName="textRect" presStyleLbl="revTx" presStyleIdx="1" presStyleCnt="6" custLinFactNeighborX="31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84C58-A2B8-44B5-94FE-FEECE1242643}" type="pres">
      <dgm:prSet presAssocID="{0F2E900D-DEB5-4CC8-B103-309B91D26F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ABB4AD3-CDBC-4156-AE07-6FD3FE6EFD91}" type="pres">
      <dgm:prSet presAssocID="{FCAAD786-9073-44CC-AEE3-D2D069C080E6}" presName="compNode" presStyleCnt="0"/>
      <dgm:spPr/>
    </dgm:pt>
    <dgm:pt modelId="{22365BB7-8A86-4BBA-B4F5-B783C4A90688}" type="pres">
      <dgm:prSet presAssocID="{FCAAD786-9073-44CC-AEE3-D2D069C080E6}" presName="pictRect" presStyleLbl="node1" presStyleIdx="2" presStyleCnt="6" custLinFactNeighborX="867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4635AA7-0210-4399-A193-013DE38783FC}" type="pres">
      <dgm:prSet presAssocID="{FCAAD786-9073-44CC-AEE3-D2D069C080E6}" presName="textRect" presStyleLbl="revTx" presStyleIdx="2" presStyleCnt="6" custScaleX="125453" custLinFactNeighborX="23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7F261-6879-4470-9894-63EE9C1DACD6}" type="pres">
      <dgm:prSet presAssocID="{8479D1C2-B5E3-4362-B5ED-12048C7D87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804BA6C-5336-482F-A285-0D3F114F6F91}" type="pres">
      <dgm:prSet presAssocID="{015AE622-C8E1-4470-AA84-A610BEA568C2}" presName="compNode" presStyleCnt="0"/>
      <dgm:spPr/>
    </dgm:pt>
    <dgm:pt modelId="{0AD7C5EE-9F3F-4E1C-8912-C69D7FD3F88E}" type="pres">
      <dgm:prSet presAssocID="{015AE622-C8E1-4470-AA84-A610BEA568C2}" presName="pictRect" presStyleLbl="node1" presStyleIdx="3" presStyleCnt="6" custLinFactNeighborX="-20966" custLinFactNeighborY="-5033"/>
      <dgm:spPr>
        <a:blipFill dpi="0" rotWithShape="1">
          <a:blip xmlns:r="http://schemas.openxmlformats.org/officeDocument/2006/relationships" r:embed="rId5">
            <a:extLst/>
          </a:blip>
          <a:srcRect/>
          <a:stretch>
            <a:fillRect l="-5519" r="-5519"/>
          </a:stretch>
        </a:blipFill>
      </dgm:spPr>
      <dgm:t>
        <a:bodyPr/>
        <a:lstStyle/>
        <a:p>
          <a:endParaRPr lang="en-US"/>
        </a:p>
      </dgm:t>
    </dgm:pt>
    <dgm:pt modelId="{C77A7AAC-FABA-4BED-99A4-84302596874F}" type="pres">
      <dgm:prSet presAssocID="{015AE622-C8E1-4470-AA84-A610BEA568C2}" presName="textRect" presStyleLbl="revTx" presStyleIdx="3" presStyleCnt="6" custLinFactNeighborX="-20966" custLinFactNeighborY="-15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63636C-80B6-4AA4-8542-D3E6303D16DF}" type="pres">
      <dgm:prSet presAssocID="{EDA70711-6D8D-4A7A-9807-E40EC12F390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DA0BE72-7FED-40B4-940A-EC11AAAFEA5C}" type="pres">
      <dgm:prSet presAssocID="{489E77AF-1CFC-40F8-B467-B8D92C302474}" presName="compNode" presStyleCnt="0"/>
      <dgm:spPr/>
    </dgm:pt>
    <dgm:pt modelId="{96E5E245-5C2E-4FCD-AC4F-5BE76F24B3E0}" type="pres">
      <dgm:prSet presAssocID="{489E77AF-1CFC-40F8-B467-B8D92C302474}" presName="pictRect" presStyleLbl="node1" presStyleIdx="4" presStyleCnt="6" custLinFactNeighborX="3175" custLinFactNeighborY="-5033"/>
      <dgm:spPr>
        <a:blipFill>
          <a:blip xmlns:r="http://schemas.openxmlformats.org/officeDocument/2006/relationships" r:embed="rId6">
            <a:extLst/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AB6D0AAD-8576-4470-A25C-3701923D1793}" type="pres">
      <dgm:prSet presAssocID="{489E77AF-1CFC-40F8-B467-B8D92C302474}" presName="textRect" presStyleLbl="revTx" presStyleIdx="4" presStyleCnt="6" custLinFactNeighborX="3175" custLinFactNeighborY="-15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0EB97-AE0D-4D8C-9778-22BC31929BB9}" type="pres">
      <dgm:prSet presAssocID="{9A964886-808F-4B72-9B65-9355E8D0C1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B7612D5-E2A1-441E-961C-EE4D19511CC9}" type="pres">
      <dgm:prSet presAssocID="{FB4B5559-CC78-44CB-8B16-CC3A799E65DD}" presName="compNode" presStyleCnt="0"/>
      <dgm:spPr/>
    </dgm:pt>
    <dgm:pt modelId="{ED5900C2-505A-4A95-B1E1-83A184F2ABC4}" type="pres">
      <dgm:prSet presAssocID="{FB4B5559-CC78-44CB-8B16-CC3A799E65DD}" presName="pictRect" presStyleLbl="node1" presStyleIdx="5" presStyleCnt="6" custScaleX="93432" custScaleY="93432" custLinFactNeighborX="9714" custLinFactNeighborY="-5033"/>
      <dgm:spPr>
        <a:blipFill>
          <a:blip xmlns:r="http://schemas.openxmlformats.org/officeDocument/2006/relationships" r:embed="rId7">
            <a:extLst/>
          </a:blip>
          <a:srcRect/>
          <a:stretch>
            <a:fillRect t="-35000" b="-35000"/>
          </a:stretch>
        </a:blipFill>
      </dgm:spPr>
      <dgm:t>
        <a:bodyPr/>
        <a:lstStyle/>
        <a:p>
          <a:endParaRPr lang="en-US"/>
        </a:p>
      </dgm:t>
    </dgm:pt>
    <dgm:pt modelId="{71397F91-ADF7-4201-9C7F-52747A4E49DB}" type="pres">
      <dgm:prSet presAssocID="{FB4B5559-CC78-44CB-8B16-CC3A799E65DD}" presName="textRect" presStyleLbl="revTx" presStyleIdx="5" presStyleCnt="6" custScaleX="107223" custLinFactNeighborX="6871" custLinFactNeighborY="-15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7FAD2D-D0E1-4A42-93C4-317E9FEBC1CF}" type="presOf" srcId="{35509B87-5B2A-4321-81E3-2934E655AAA4}" destId="{928B97A8-C68E-4669-9DEF-D12BE2488541}" srcOrd="0" destOrd="0" presId="urn:microsoft.com/office/officeart/2005/8/layout/pList1#1"/>
    <dgm:cxn modelId="{2FD5C12B-33AF-4E29-A710-AA83F06531CD}" srcId="{771C3BEB-1674-4D53-8E74-5E475EF9389C}" destId="{435F4D0D-5FEE-4D1C-88F2-5ECD05AA024E}" srcOrd="1" destOrd="0" parTransId="{9D4023D9-10DA-46BB-B055-12F60A30FD87}" sibTransId="{0F2E900D-DEB5-4CC8-B103-309B91D26F47}"/>
    <dgm:cxn modelId="{2EAB5F08-C686-C441-8860-6B65C1810C40}" type="presOf" srcId="{FCAAD786-9073-44CC-AEE3-D2D069C080E6}" destId="{44635AA7-0210-4399-A193-013DE38783FC}" srcOrd="0" destOrd="0" presId="urn:microsoft.com/office/officeart/2005/8/layout/pList1#1"/>
    <dgm:cxn modelId="{66BEB8AC-7769-AC40-8B0C-399181F20ED2}" type="presOf" srcId="{435F4D0D-5FEE-4D1C-88F2-5ECD05AA024E}" destId="{767F1608-9DE9-479D-ABE8-02D351B290A0}" srcOrd="0" destOrd="0" presId="urn:microsoft.com/office/officeart/2005/8/layout/pList1#1"/>
    <dgm:cxn modelId="{5277889E-A3EA-F047-9D22-334105D55CDF}" type="presOf" srcId="{489E77AF-1CFC-40F8-B467-B8D92C302474}" destId="{AB6D0AAD-8576-4470-A25C-3701923D1793}" srcOrd="0" destOrd="0" presId="urn:microsoft.com/office/officeart/2005/8/layout/pList1#1"/>
    <dgm:cxn modelId="{93772A3C-0BBE-4442-AB38-56EACE77BEC7}" type="presOf" srcId="{EDA70711-6D8D-4A7A-9807-E40EC12F3909}" destId="{3663636C-80B6-4AA4-8542-D3E6303D16DF}" srcOrd="0" destOrd="0" presId="urn:microsoft.com/office/officeart/2005/8/layout/pList1#1"/>
    <dgm:cxn modelId="{64598CB1-C53E-6041-98BA-1D2D78F436A1}" type="presOf" srcId="{8479D1C2-B5E3-4362-B5ED-12048C7D877E}" destId="{FB37F261-6879-4470-9894-63EE9C1DACD6}" srcOrd="0" destOrd="0" presId="urn:microsoft.com/office/officeart/2005/8/layout/pList1#1"/>
    <dgm:cxn modelId="{BDC088D5-80AB-4B6D-8325-5B70030F8E4F}" srcId="{771C3BEB-1674-4D53-8E74-5E475EF9389C}" destId="{489E77AF-1CFC-40F8-B467-B8D92C302474}" srcOrd="4" destOrd="0" parTransId="{08A36A85-15E2-4750-8454-5962A34DB351}" sibTransId="{9A964886-808F-4B72-9B65-9355E8D0C1C0}"/>
    <dgm:cxn modelId="{3D70ED8F-9086-9C43-B31E-B7FCFA988EC0}" type="presOf" srcId="{0F2E900D-DEB5-4CC8-B103-309B91D26F47}" destId="{4DC84C58-A2B8-44B5-94FE-FEECE1242643}" srcOrd="0" destOrd="0" presId="urn:microsoft.com/office/officeart/2005/8/layout/pList1#1"/>
    <dgm:cxn modelId="{DA6E24BD-7E96-5E46-903B-BD5DF90AEC73}" type="presOf" srcId="{015AE622-C8E1-4470-AA84-A610BEA568C2}" destId="{C77A7AAC-FABA-4BED-99A4-84302596874F}" srcOrd="0" destOrd="0" presId="urn:microsoft.com/office/officeart/2005/8/layout/pList1#1"/>
    <dgm:cxn modelId="{EEEB1800-B056-4B17-827E-60C8700350C0}" srcId="{771C3BEB-1674-4D53-8E74-5E475EF9389C}" destId="{FCAAD786-9073-44CC-AEE3-D2D069C080E6}" srcOrd="2" destOrd="0" parTransId="{3EDD7762-E330-4F34-AFC2-A6E18BC1D413}" sibTransId="{8479D1C2-B5E3-4362-B5ED-12048C7D877E}"/>
    <dgm:cxn modelId="{B29819F4-6762-1E49-83D1-D86950D950AE}" type="presOf" srcId="{9A964886-808F-4B72-9B65-9355E8D0C1C0}" destId="{4A20EB97-AE0D-4D8C-9778-22BC31929BB9}" srcOrd="0" destOrd="0" presId="urn:microsoft.com/office/officeart/2005/8/layout/pList1#1"/>
    <dgm:cxn modelId="{2E387611-0AED-5643-A199-8075DA08BDC9}" type="presOf" srcId="{A74EDAA3-6949-4EF7-AC43-635BC48665D1}" destId="{FF178E99-9355-45E5-B8B9-E7DA31281F94}" srcOrd="0" destOrd="0" presId="urn:microsoft.com/office/officeart/2005/8/layout/pList1#1"/>
    <dgm:cxn modelId="{476A2B2A-A4A6-42CF-85DA-7D534E77A9FD}" srcId="{771C3BEB-1674-4D53-8E74-5E475EF9389C}" destId="{FB4B5559-CC78-44CB-8B16-CC3A799E65DD}" srcOrd="5" destOrd="0" parTransId="{CF6D7213-AD38-4199-A015-4923B6212DE1}" sibTransId="{80297AB1-72D2-4A71-9D7A-A8EAB135C9E8}"/>
    <dgm:cxn modelId="{88521FFC-B963-D448-8AEB-DB72F03D8D25}" type="presOf" srcId="{771C3BEB-1674-4D53-8E74-5E475EF9389C}" destId="{DE29D370-0BD0-40D3-B0AE-B1CA3FEB3DB5}" srcOrd="0" destOrd="0" presId="urn:microsoft.com/office/officeart/2005/8/layout/pList1#1"/>
    <dgm:cxn modelId="{BCE5505F-9C4A-1D43-8AFB-4750D2B94E44}" type="presOf" srcId="{FB4B5559-CC78-44CB-8B16-CC3A799E65DD}" destId="{71397F91-ADF7-4201-9C7F-52747A4E49DB}" srcOrd="0" destOrd="0" presId="urn:microsoft.com/office/officeart/2005/8/layout/pList1#1"/>
    <dgm:cxn modelId="{407639EB-54D9-43AB-82A7-4D34EBACB2A2}" srcId="{771C3BEB-1674-4D53-8E74-5E475EF9389C}" destId="{A74EDAA3-6949-4EF7-AC43-635BC48665D1}" srcOrd="0" destOrd="0" parTransId="{EF9F439C-2C07-45D3-8D7A-B9195FA15AEA}" sibTransId="{35509B87-5B2A-4321-81E3-2934E655AAA4}"/>
    <dgm:cxn modelId="{A105A7E1-030C-48AE-A9E6-680CD31A1164}" srcId="{771C3BEB-1674-4D53-8E74-5E475EF9389C}" destId="{015AE622-C8E1-4470-AA84-A610BEA568C2}" srcOrd="3" destOrd="0" parTransId="{53F80026-3C98-465C-AFDC-524794969523}" sibTransId="{EDA70711-6D8D-4A7A-9807-E40EC12F3909}"/>
    <dgm:cxn modelId="{291696E3-9BC1-5245-87C5-A48FA1424FFB}" type="presParOf" srcId="{DE29D370-0BD0-40D3-B0AE-B1CA3FEB3DB5}" destId="{BB848D72-4BFD-4632-BA43-06F232982786}" srcOrd="0" destOrd="0" presId="urn:microsoft.com/office/officeart/2005/8/layout/pList1#1"/>
    <dgm:cxn modelId="{F5037C5B-5545-134D-92C8-C216244BA0FF}" type="presParOf" srcId="{BB848D72-4BFD-4632-BA43-06F232982786}" destId="{0D3E847D-4CBC-4248-97B8-6F12B4438AFD}" srcOrd="0" destOrd="0" presId="urn:microsoft.com/office/officeart/2005/8/layout/pList1#1"/>
    <dgm:cxn modelId="{44A3050D-9FC4-3B4F-AB72-308D0CB30324}" type="presParOf" srcId="{BB848D72-4BFD-4632-BA43-06F232982786}" destId="{FF178E99-9355-45E5-B8B9-E7DA31281F94}" srcOrd="1" destOrd="0" presId="urn:microsoft.com/office/officeart/2005/8/layout/pList1#1"/>
    <dgm:cxn modelId="{2D0D78C9-557A-524F-8EDB-81FF5F0167E9}" type="presParOf" srcId="{DE29D370-0BD0-40D3-B0AE-B1CA3FEB3DB5}" destId="{928B97A8-C68E-4669-9DEF-D12BE2488541}" srcOrd="1" destOrd="0" presId="urn:microsoft.com/office/officeart/2005/8/layout/pList1#1"/>
    <dgm:cxn modelId="{660222E6-F0A6-B145-8AB0-9974B357E263}" type="presParOf" srcId="{DE29D370-0BD0-40D3-B0AE-B1CA3FEB3DB5}" destId="{EC5E30BA-5825-45C1-B5C5-EA3D3915A051}" srcOrd="2" destOrd="0" presId="urn:microsoft.com/office/officeart/2005/8/layout/pList1#1"/>
    <dgm:cxn modelId="{60C8B129-D57D-F341-9FAC-63851800DE79}" type="presParOf" srcId="{EC5E30BA-5825-45C1-B5C5-EA3D3915A051}" destId="{C7E78044-F2AD-4AA3-8CF1-790FCEF2ADB4}" srcOrd="0" destOrd="0" presId="urn:microsoft.com/office/officeart/2005/8/layout/pList1#1"/>
    <dgm:cxn modelId="{5D2B297A-7A62-A247-A79B-9E5C677B0557}" type="presParOf" srcId="{EC5E30BA-5825-45C1-B5C5-EA3D3915A051}" destId="{767F1608-9DE9-479D-ABE8-02D351B290A0}" srcOrd="1" destOrd="0" presId="urn:microsoft.com/office/officeart/2005/8/layout/pList1#1"/>
    <dgm:cxn modelId="{B101F58E-2F87-2F42-977F-62F63DDABB3D}" type="presParOf" srcId="{DE29D370-0BD0-40D3-B0AE-B1CA3FEB3DB5}" destId="{4DC84C58-A2B8-44B5-94FE-FEECE1242643}" srcOrd="3" destOrd="0" presId="urn:microsoft.com/office/officeart/2005/8/layout/pList1#1"/>
    <dgm:cxn modelId="{3A61AA0F-D23A-4141-A74A-1F3E7B799995}" type="presParOf" srcId="{DE29D370-0BD0-40D3-B0AE-B1CA3FEB3DB5}" destId="{1ABB4AD3-CDBC-4156-AE07-6FD3FE6EFD91}" srcOrd="4" destOrd="0" presId="urn:microsoft.com/office/officeart/2005/8/layout/pList1#1"/>
    <dgm:cxn modelId="{4FCBA6F6-F6E7-264C-BB65-D5B35A9179DD}" type="presParOf" srcId="{1ABB4AD3-CDBC-4156-AE07-6FD3FE6EFD91}" destId="{22365BB7-8A86-4BBA-B4F5-B783C4A90688}" srcOrd="0" destOrd="0" presId="urn:microsoft.com/office/officeart/2005/8/layout/pList1#1"/>
    <dgm:cxn modelId="{5223FFBD-9ABF-314B-B632-3940F1A685CE}" type="presParOf" srcId="{1ABB4AD3-CDBC-4156-AE07-6FD3FE6EFD91}" destId="{44635AA7-0210-4399-A193-013DE38783FC}" srcOrd="1" destOrd="0" presId="urn:microsoft.com/office/officeart/2005/8/layout/pList1#1"/>
    <dgm:cxn modelId="{F6C1F169-B086-FE40-A756-18C9F7FCC9F5}" type="presParOf" srcId="{DE29D370-0BD0-40D3-B0AE-B1CA3FEB3DB5}" destId="{FB37F261-6879-4470-9894-63EE9C1DACD6}" srcOrd="5" destOrd="0" presId="urn:microsoft.com/office/officeart/2005/8/layout/pList1#1"/>
    <dgm:cxn modelId="{899C8AA4-DA75-F949-B829-67698F4ADBC4}" type="presParOf" srcId="{DE29D370-0BD0-40D3-B0AE-B1CA3FEB3DB5}" destId="{5804BA6C-5336-482F-A285-0D3F114F6F91}" srcOrd="6" destOrd="0" presId="urn:microsoft.com/office/officeart/2005/8/layout/pList1#1"/>
    <dgm:cxn modelId="{798C695E-46A2-BE42-B70F-C5436A484699}" type="presParOf" srcId="{5804BA6C-5336-482F-A285-0D3F114F6F91}" destId="{0AD7C5EE-9F3F-4E1C-8912-C69D7FD3F88E}" srcOrd="0" destOrd="0" presId="urn:microsoft.com/office/officeart/2005/8/layout/pList1#1"/>
    <dgm:cxn modelId="{983CAEE8-5D5D-3D40-9F28-6F206951391C}" type="presParOf" srcId="{5804BA6C-5336-482F-A285-0D3F114F6F91}" destId="{C77A7AAC-FABA-4BED-99A4-84302596874F}" srcOrd="1" destOrd="0" presId="urn:microsoft.com/office/officeart/2005/8/layout/pList1#1"/>
    <dgm:cxn modelId="{A196F54B-E327-8B40-BFE2-FFFC0DA8C6BC}" type="presParOf" srcId="{DE29D370-0BD0-40D3-B0AE-B1CA3FEB3DB5}" destId="{3663636C-80B6-4AA4-8542-D3E6303D16DF}" srcOrd="7" destOrd="0" presId="urn:microsoft.com/office/officeart/2005/8/layout/pList1#1"/>
    <dgm:cxn modelId="{76A5877E-7110-BC4B-8287-59F49391A961}" type="presParOf" srcId="{DE29D370-0BD0-40D3-B0AE-B1CA3FEB3DB5}" destId="{1DA0BE72-7FED-40B4-940A-EC11AAAFEA5C}" srcOrd="8" destOrd="0" presId="urn:microsoft.com/office/officeart/2005/8/layout/pList1#1"/>
    <dgm:cxn modelId="{0CEFA783-16D8-1449-BDE4-F7BF3DFAE139}" type="presParOf" srcId="{1DA0BE72-7FED-40B4-940A-EC11AAAFEA5C}" destId="{96E5E245-5C2E-4FCD-AC4F-5BE76F24B3E0}" srcOrd="0" destOrd="0" presId="urn:microsoft.com/office/officeart/2005/8/layout/pList1#1"/>
    <dgm:cxn modelId="{1116593E-106E-534E-BC5C-22DFF733B4F1}" type="presParOf" srcId="{1DA0BE72-7FED-40B4-940A-EC11AAAFEA5C}" destId="{AB6D0AAD-8576-4470-A25C-3701923D1793}" srcOrd="1" destOrd="0" presId="urn:microsoft.com/office/officeart/2005/8/layout/pList1#1"/>
    <dgm:cxn modelId="{C4DB39C9-9559-1D4F-868B-E1F5081D9021}" type="presParOf" srcId="{DE29D370-0BD0-40D3-B0AE-B1CA3FEB3DB5}" destId="{4A20EB97-AE0D-4D8C-9778-22BC31929BB9}" srcOrd="9" destOrd="0" presId="urn:microsoft.com/office/officeart/2005/8/layout/pList1#1"/>
    <dgm:cxn modelId="{2C822FBD-CCE5-E14D-99E9-DA73DB337B4F}" type="presParOf" srcId="{DE29D370-0BD0-40D3-B0AE-B1CA3FEB3DB5}" destId="{4B7612D5-E2A1-441E-961C-EE4D19511CC9}" srcOrd="10" destOrd="0" presId="urn:microsoft.com/office/officeart/2005/8/layout/pList1#1"/>
    <dgm:cxn modelId="{565D15C0-14D4-A543-92F4-86A839E4434A}" type="presParOf" srcId="{4B7612D5-E2A1-441E-961C-EE4D19511CC9}" destId="{ED5900C2-505A-4A95-B1E1-83A184F2ABC4}" srcOrd="0" destOrd="0" presId="urn:microsoft.com/office/officeart/2005/8/layout/pList1#1"/>
    <dgm:cxn modelId="{2C51F9F9-4F6C-5B42-A359-F9767426A6A7}" type="presParOf" srcId="{4B7612D5-E2A1-441E-961C-EE4D19511CC9}" destId="{71397F91-ADF7-4201-9C7F-52747A4E49DB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E847D-4CBC-4248-97B8-6F12B4438AFD}">
      <dsp:nvSpPr>
        <dsp:cNvPr id="0" name=""/>
        <dsp:cNvSpPr/>
      </dsp:nvSpPr>
      <dsp:spPr>
        <a:xfrm>
          <a:off x="0" y="16116"/>
          <a:ext cx="2405833" cy="1569015"/>
        </a:xfrm>
        <a:prstGeom prst="roundRect">
          <a:avLst/>
        </a:prstGeom>
        <mc:AlternateContent xmlns:mc="http://schemas.openxmlformats.org/markup-compatibility/2006">
          <mc:Choice xmlns:ma="http://schemas.microsoft.com/office/mac/drawingml/2008/main" xmlns="" Requires="ma">
            <a:blipFill rotWithShape="0">
              <a:blip xmlns:r="http://schemas.openxmlformats.org/officeDocument/2006/relationships" r:embed="rId1"/>
              <a:stretch>
                <a:fillRect/>
              </a:stretch>
            </a:blipFill>
          </mc:Choice>
          <mc:Fallback>
            <a:blipFill rotWithShape="0">
              <a:blip xmlns:r="http://schemas.openxmlformats.org/officeDocument/2006/relationships" r:embed="rId2"/>
              <a:stretch>
                <a:fillRect/>
              </a:stretch>
            </a:blipFill>
          </mc:Fallback>
        </mc:AlternateContent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78E99-9355-45E5-B8B9-E7DA31281F94}">
      <dsp:nvSpPr>
        <dsp:cNvPr id="0" name=""/>
        <dsp:cNvSpPr/>
      </dsp:nvSpPr>
      <dsp:spPr>
        <a:xfrm>
          <a:off x="0" y="1611267"/>
          <a:ext cx="2353100" cy="87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600" b="0" i="0" kern="1200" cap="all" noProof="0" dirty="0" smtClean="0">
              <a:latin typeface="ITC Franklin Gothic Std Dm Cd"/>
              <a:cs typeface="ITC Franklin Gothic Std Dm Cd"/>
            </a:rPr>
            <a:t>Líder de grupo</a:t>
          </a:r>
          <a:endParaRPr lang="es-AR" sz="1600" b="0" i="0" kern="1200" cap="all" noProof="0" dirty="0">
            <a:latin typeface="ITC Franklin Gothic Std Dm Cd"/>
            <a:cs typeface="ITC Franklin Gothic Std Dm Cd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100" b="0" i="0" kern="1200" noProof="0" dirty="0" smtClean="0">
              <a:latin typeface="ITC Franklin Gothic Std Bk Cd"/>
              <a:cs typeface="ITC Franklin Gothic Std Bk Cd"/>
            </a:rPr>
            <a:t>Representa al grupo en su totalidad</a:t>
          </a:r>
          <a:endParaRPr lang="en-US" sz="1100" b="0" i="0" kern="1200" dirty="0">
            <a:latin typeface="ITC Franklin Gothic Std Bk Cd"/>
            <a:cs typeface="ITC Franklin Gothic Std Bk Cd"/>
          </a:endParaRPr>
        </a:p>
      </dsp:txBody>
      <dsp:txXfrm>
        <a:off x="0" y="1611267"/>
        <a:ext cx="2353100" cy="873000"/>
      </dsp:txXfrm>
    </dsp:sp>
    <dsp:sp modelId="{C7E78044-F2AD-4AA3-8CF1-790FCEF2ADB4}">
      <dsp:nvSpPr>
        <dsp:cNvPr id="0" name=""/>
        <dsp:cNvSpPr/>
      </dsp:nvSpPr>
      <dsp:spPr>
        <a:xfrm>
          <a:off x="2968460" y="3048"/>
          <a:ext cx="2353100" cy="1621286"/>
        </a:xfrm>
        <a:prstGeom prst="round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F1608-9DE9-479D-ABE8-02D351B290A0}">
      <dsp:nvSpPr>
        <dsp:cNvPr id="0" name=""/>
        <dsp:cNvSpPr/>
      </dsp:nvSpPr>
      <dsp:spPr>
        <a:xfrm>
          <a:off x="2968460" y="1624334"/>
          <a:ext cx="2353100" cy="87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600" b="0" i="0" kern="1200" cap="all" noProof="0" dirty="0" smtClean="0">
              <a:latin typeface="ITC Franklin Gothic Std Dm Cd"/>
              <a:cs typeface="ITC Franklin Gothic Std Dm Cd"/>
            </a:rPr>
            <a:t>Vocero</a:t>
          </a:r>
          <a:endParaRPr lang="es-AR" sz="1600" b="0" i="0" kern="1200" cap="all" noProof="0" dirty="0">
            <a:latin typeface="ITC Franklin Gothic Std Dm Cd"/>
            <a:cs typeface="ITC Franklin Gothic Std Dm Cd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100" b="0" i="0" kern="1200" noProof="0" dirty="0" smtClean="0">
              <a:latin typeface="ITC Franklin Gothic Std Bk Cd"/>
              <a:cs typeface="ITC Franklin Gothic Std Bk Cd"/>
            </a:rPr>
            <a:t>Se comunica con los medios, funcionarios electos y el personal</a:t>
          </a:r>
          <a:endParaRPr lang="en-US" sz="1100" b="0" i="0" kern="1200" dirty="0">
            <a:latin typeface="ITC Franklin Gothic Std Bk Cd"/>
            <a:cs typeface="ITC Franklin Gothic Std Bk Cd"/>
          </a:endParaRPr>
        </a:p>
      </dsp:txBody>
      <dsp:txXfrm>
        <a:off x="2968460" y="1624334"/>
        <a:ext cx="2353100" cy="873000"/>
      </dsp:txXfrm>
    </dsp:sp>
    <dsp:sp modelId="{22365BB7-8A86-4BBA-B4F5-B783C4A90688}">
      <dsp:nvSpPr>
        <dsp:cNvPr id="0" name=""/>
        <dsp:cNvSpPr/>
      </dsp:nvSpPr>
      <dsp:spPr>
        <a:xfrm>
          <a:off x="5985856" y="3048"/>
          <a:ext cx="2353100" cy="162128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35AA7-0210-4399-A193-013DE38783FC}">
      <dsp:nvSpPr>
        <dsp:cNvPr id="0" name=""/>
        <dsp:cNvSpPr/>
      </dsp:nvSpPr>
      <dsp:spPr>
        <a:xfrm>
          <a:off x="5734765" y="1624334"/>
          <a:ext cx="2952034" cy="87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i="0" kern="1200" cap="all" dirty="0" smtClean="0">
              <a:latin typeface="ITC Franklin Gothic Std Dm Cd"/>
              <a:cs typeface="ITC Franklin Gothic Std Dm Cd"/>
            </a:rPr>
            <a:t>OrganizADOr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100" kern="1200" dirty="0" smtClean="0"/>
            <a:t>Divulga información en diferentes círculos de la comunidad, y está dispuesto a movilizar a los vecinos para tratar problemas de la comunidad</a:t>
          </a:r>
          <a:endParaRPr lang="en-US" sz="1600" b="0" i="0" kern="1200" cap="all" dirty="0">
            <a:latin typeface="ITC Franklin Gothic Std Dm Cd"/>
            <a:cs typeface="ITC Franklin Gothic Std Dm Cd"/>
          </a:endParaRPr>
        </a:p>
      </dsp:txBody>
      <dsp:txXfrm>
        <a:off x="5734765" y="1624334"/>
        <a:ext cx="2952034" cy="873000"/>
      </dsp:txXfrm>
    </dsp:sp>
    <dsp:sp modelId="{0AD7C5EE-9F3F-4E1C-8912-C69D7FD3F88E}">
      <dsp:nvSpPr>
        <dsp:cNvPr id="0" name=""/>
        <dsp:cNvSpPr/>
      </dsp:nvSpPr>
      <dsp:spPr>
        <a:xfrm>
          <a:off x="7" y="2651045"/>
          <a:ext cx="2353100" cy="1621286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/>
          </a:blip>
          <a:srcRect/>
          <a:stretch>
            <a:fillRect l="-5519" r="-551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A7AAC-FABA-4BED-99A4-84302596874F}">
      <dsp:nvSpPr>
        <dsp:cNvPr id="0" name=""/>
        <dsp:cNvSpPr/>
      </dsp:nvSpPr>
      <dsp:spPr>
        <a:xfrm>
          <a:off x="7" y="4215752"/>
          <a:ext cx="2353100" cy="87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600" b="0" i="0" kern="1200" cap="all" noProof="0" dirty="0" smtClean="0">
              <a:latin typeface="ITC Franklin Gothic Std Dm Cd"/>
              <a:cs typeface="ITC Franklin Gothic Std Dm Cd"/>
            </a:rPr>
            <a:t>Documentador</a:t>
          </a:r>
          <a:endParaRPr lang="es-AR" sz="1600" b="0" i="0" kern="1200" cap="all" noProof="0" dirty="0">
            <a:latin typeface="ITC Franklin Gothic Std Dm Cd"/>
            <a:cs typeface="ITC Franklin Gothic Std Dm Cd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100" b="0" i="0" kern="1200" noProof="0" dirty="0" smtClean="0">
              <a:latin typeface="ITC Franklin Gothic Std Bk Cd"/>
              <a:cs typeface="ITC Franklin Gothic Std Bk Cd"/>
            </a:rPr>
            <a:t>Hace un seguimiento de los problemas de la comunidad mediante la toma de fotografías, observación e informe.</a:t>
          </a:r>
          <a:endParaRPr lang="en-US" sz="1100" b="0" i="0" kern="1200" noProof="0" dirty="0">
            <a:latin typeface="ITC Franklin Gothic Std Bk Cd"/>
            <a:cs typeface="ITC Franklin Gothic Std Bk Cd"/>
          </a:endParaRPr>
        </a:p>
      </dsp:txBody>
      <dsp:txXfrm>
        <a:off x="7" y="4215752"/>
        <a:ext cx="2353100" cy="873000"/>
      </dsp:txXfrm>
    </dsp:sp>
    <dsp:sp modelId="{96E5E245-5C2E-4FCD-AC4F-5BE76F24B3E0}">
      <dsp:nvSpPr>
        <dsp:cNvPr id="0" name=""/>
        <dsp:cNvSpPr/>
      </dsp:nvSpPr>
      <dsp:spPr>
        <a:xfrm>
          <a:off x="3156578" y="2651045"/>
          <a:ext cx="2353100" cy="1621286"/>
        </a:xfrm>
        <a:prstGeom prst="roundRect">
          <a:avLst/>
        </a:prstGeom>
        <a:blipFill>
          <a:blip xmlns:r="http://schemas.openxmlformats.org/officeDocument/2006/relationships" r:embed="rId6">
            <a:extLst/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D0AAD-8576-4470-A25C-3701923D1793}">
      <dsp:nvSpPr>
        <dsp:cNvPr id="0" name=""/>
        <dsp:cNvSpPr/>
      </dsp:nvSpPr>
      <dsp:spPr>
        <a:xfrm>
          <a:off x="3156578" y="4215752"/>
          <a:ext cx="2353100" cy="87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600" b="0" i="0" kern="1200" cap="all" noProof="0" dirty="0" smtClean="0">
              <a:latin typeface="ITC Franklin Gothic Std Dm Cd"/>
              <a:cs typeface="ITC Franklin Gothic Std Dm Cd"/>
            </a:rPr>
            <a:t>Recopilador de datos</a:t>
          </a:r>
          <a:endParaRPr lang="es-AR" sz="1600" b="0" i="0" kern="1200" cap="all" noProof="0" dirty="0">
            <a:latin typeface="ITC Franklin Gothic Std Dm Cd"/>
            <a:cs typeface="ITC Franklin Gothic Std Dm Cd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b="0" i="0" kern="1200" noProof="0" dirty="0" smtClean="0">
              <a:latin typeface="ITC Franklin Gothic Std Bk Cd"/>
              <a:cs typeface="ITC Franklin Gothic Std Bk Cd"/>
            </a:rPr>
            <a:t>Encuentra </a:t>
          </a:r>
          <a:r>
            <a:rPr lang="es-AR" sz="1100" b="0" i="0" kern="1200" noProof="0" dirty="0" smtClean="0">
              <a:latin typeface="ITC Franklin Gothic Std Bk Cd"/>
              <a:cs typeface="ITC Franklin Gothic Std Bk Cd"/>
            </a:rPr>
            <a:t>fuentes de datos para confirmar los problemas de la comunidad</a:t>
          </a:r>
          <a:endParaRPr lang="en-US" sz="1100" b="0" i="0" kern="1200" noProof="0" dirty="0">
            <a:latin typeface="ITC Franklin Gothic Std Bk Cd"/>
            <a:cs typeface="ITC Franklin Gothic Std Bk Cd"/>
          </a:endParaRPr>
        </a:p>
      </dsp:txBody>
      <dsp:txXfrm>
        <a:off x="3156578" y="4215752"/>
        <a:ext cx="2353100" cy="873000"/>
      </dsp:txXfrm>
    </dsp:sp>
    <dsp:sp modelId="{ED5900C2-505A-4A95-B1E1-83A184F2ABC4}">
      <dsp:nvSpPr>
        <dsp:cNvPr id="0" name=""/>
        <dsp:cNvSpPr/>
      </dsp:nvSpPr>
      <dsp:spPr>
        <a:xfrm>
          <a:off x="6061214" y="2677667"/>
          <a:ext cx="2198548" cy="1514799"/>
        </a:xfrm>
        <a:prstGeom prst="roundRect">
          <a:avLst/>
        </a:prstGeom>
        <a:blipFill>
          <a:blip xmlns:r="http://schemas.openxmlformats.org/officeDocument/2006/relationships" r:embed="rId7">
            <a:extLst/>
          </a:blip>
          <a:srcRect/>
          <a:stretch>
            <a:fillRect t="-35000" b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7F91-ADF7-4201-9C7F-52747A4E49DB}">
      <dsp:nvSpPr>
        <dsp:cNvPr id="0" name=""/>
        <dsp:cNvSpPr/>
      </dsp:nvSpPr>
      <dsp:spPr>
        <a:xfrm>
          <a:off x="5832058" y="4189131"/>
          <a:ext cx="2523064" cy="87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600" b="0" i="0" kern="1200" cap="all" dirty="0" smtClean="0">
              <a:latin typeface="ITC Franklin Gothic Std Dm Cd"/>
              <a:cs typeface="ITC Franklin Gothic Std Dm Cd"/>
            </a:rPr>
            <a:t>Fomentador del sentido de comunidad</a:t>
          </a:r>
          <a:endParaRPr lang="en-US" sz="1600" b="0" i="0" kern="1200" cap="all" dirty="0">
            <a:latin typeface="ITC Franklin Gothic Std Dm Cd"/>
            <a:cs typeface="ITC Franklin Gothic Std Dm Cd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100" b="0" i="0" kern="1200" noProof="0" dirty="0" smtClean="0">
              <a:latin typeface="ITC Franklin Gothic Std Bk Cd"/>
              <a:cs typeface="ITC Franklin Gothic Std Bk Cd"/>
            </a:rPr>
            <a:t>Respalda las actividades, eventos y tareas con relación a problemas de la comunidad</a:t>
          </a:r>
          <a:endParaRPr lang="en-US" sz="1100" b="0" i="0" kern="1200" noProof="0" dirty="0">
            <a:latin typeface="ITC Franklin Gothic Std Bk Cd"/>
            <a:cs typeface="ITC Franklin Gothic Std Bk Cd"/>
          </a:endParaRPr>
        </a:p>
      </dsp:txBody>
      <dsp:txXfrm>
        <a:off x="5832058" y="4189131"/>
        <a:ext cx="2523064" cy="87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119BE-0716-C849-9F65-1ADB66E7AC40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E9BC6-6C89-8840-A42F-73EABB53CC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d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d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d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LA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10" y="787401"/>
            <a:ext cx="6627180" cy="203200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cap="all" spc="100" dirty="0">
              <a:solidFill>
                <a:schemeClr val="tx1"/>
              </a:solidFill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6939" y="3322629"/>
            <a:ext cx="5070872" cy="234634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800" cap="all" spc="600" dirty="0" smtClean="0">
                <a:latin typeface="Capitals"/>
                <a:cs typeface="Capitals"/>
              </a:rPr>
              <a:t>Sesión ocho</a:t>
            </a:r>
          </a:p>
          <a:p>
            <a:pPr algn="ctr">
              <a:lnSpc>
                <a:spcPts val="2940"/>
              </a:lnSpc>
            </a:pPr>
            <a:r>
              <a:rPr lang="en-US" sz="3200" cap="all" spc="200" dirty="0" smtClean="0">
                <a:solidFill>
                  <a:schemeClr val="accent2"/>
                </a:solidFill>
                <a:latin typeface="Berthold City Bold"/>
                <a:cs typeface="Berthold City Bold"/>
              </a:rPr>
              <a:t>Proyecto</a:t>
            </a:r>
          </a:p>
          <a:p>
            <a:pPr algn="ctr">
              <a:lnSpc>
                <a:spcPts val="2940"/>
              </a:lnSpc>
            </a:pPr>
            <a:r>
              <a:rPr lang="en-US" sz="3200" cap="all" spc="200" dirty="0" smtClean="0">
                <a:solidFill>
                  <a:schemeClr val="accent2"/>
                </a:solidFill>
                <a:latin typeface="Berthold City Bold"/>
                <a:cs typeface="Berthold City Bold"/>
              </a:rPr>
              <a:t>para mejorar la</a:t>
            </a:r>
          </a:p>
          <a:p>
            <a:pPr algn="ctr">
              <a:lnSpc>
                <a:spcPts val="2940"/>
              </a:lnSpc>
            </a:pPr>
            <a:r>
              <a:rPr lang="en-US" sz="3200" cap="all" spc="200" dirty="0" smtClean="0">
                <a:solidFill>
                  <a:schemeClr val="accent2"/>
                </a:solidFill>
                <a:latin typeface="Berthold City Bold"/>
                <a:cs typeface="Berthold City Bold"/>
              </a:rPr>
              <a:t>comunidad Evaluación</a:t>
            </a:r>
          </a:p>
          <a:p>
            <a:pPr algn="ctr">
              <a:lnSpc>
                <a:spcPts val="2940"/>
              </a:lnSpc>
            </a:pPr>
            <a:r>
              <a:rPr lang="en-US" sz="3200" cap="all" spc="200" dirty="0" smtClean="0">
                <a:solidFill>
                  <a:schemeClr val="accent2"/>
                </a:solidFill>
                <a:latin typeface="Berthold City Bold"/>
                <a:cs typeface="Berthold City Bold"/>
              </a:rPr>
              <a:t>de necesidades y</a:t>
            </a:r>
          </a:p>
          <a:p>
            <a:pPr algn="ctr">
              <a:lnSpc>
                <a:spcPts val="2940"/>
              </a:lnSpc>
            </a:pPr>
            <a:r>
              <a:rPr lang="en-US" sz="3200" cap="all" spc="200" dirty="0" smtClean="0">
                <a:solidFill>
                  <a:schemeClr val="accent2"/>
                </a:solidFill>
                <a:latin typeface="Berthold City Bold"/>
                <a:cs typeface="Berthold City Bold"/>
              </a:rPr>
              <a:t>oportunidades</a:t>
            </a:r>
          </a:p>
        </p:txBody>
      </p:sp>
      <p:pic>
        <p:nvPicPr>
          <p:cNvPr id="14" name="Picture 13" descr="Cove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29324" y="3265746"/>
            <a:ext cx="2956810" cy="2460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El proceso de una política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4258" y="4235374"/>
            <a:ext cx="8234516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0" fontAlgn="base" hangingPunct="0">
              <a:lnSpc>
                <a:spcPts val="3020"/>
              </a:lnSpc>
              <a:spcAft>
                <a:spcPct val="0"/>
              </a:spcAft>
              <a:buClr>
                <a:srgbClr val="797B7E"/>
              </a:buClr>
              <a:buSzPct val="85000"/>
              <a:defRPr/>
            </a:pPr>
            <a:r>
              <a:rPr lang="en-US" sz="2800" dirty="0" smtClean="0">
                <a:solidFill>
                  <a:srgbClr val="000000"/>
                </a:solidFill>
                <a:ea typeface="ＭＳ Ｐゴシック" pitchFamily="-111" charset="-128"/>
                <a:cs typeface="Calibri"/>
              </a:rPr>
              <a:t>Un sistema de “procedimientos, medidas reglamentarias, leyes y prioridades de financiamiento en relación a un tema dado difundido por una entidad gubernamental o sus representantes”</a:t>
            </a:r>
          </a:p>
        </p:txBody>
      </p:sp>
      <p:pic>
        <p:nvPicPr>
          <p:cNvPr id="8" name="Picture 7" descr="VennDiagram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74168" y="974386"/>
            <a:ext cx="3105810" cy="2944236"/>
          </a:xfrm>
          <a:prstGeom prst="rect">
            <a:avLst/>
          </a:prstGeom>
        </p:spPr>
      </p:pic>
      <p:pic>
        <p:nvPicPr>
          <p:cNvPr id="9" name="Picture 8" descr="LifeCycl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6991" y="1113004"/>
            <a:ext cx="49276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3075" y="3262757"/>
            <a:ext cx="7857850" cy="2432940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791344"/>
              </a:gs>
              <a:gs pos="100000">
                <a:srgbClr val="C0587C"/>
              </a:gs>
            </a:gsLst>
            <a:lin ang="16200000" scaled="0"/>
            <a:tileRect/>
          </a:gradFill>
          <a:ln w="25400">
            <a:solidFill>
              <a:srgbClr val="7913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860"/>
              </a:lnSpc>
              <a:defRPr/>
            </a:pPr>
            <a:r>
              <a:rPr lang="en-US" sz="5400" dirty="0" smtClean="0">
                <a:latin typeface="ITC Franklin Gothic Std Demi Condensed"/>
                <a:cs typeface="ITC Franklin Gothic Std Bk Cd"/>
              </a:rPr>
              <a:t>El poder determina quién toma las decisiones y qué decisiones se toman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774" y="1162304"/>
            <a:ext cx="3724230" cy="162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60"/>
              </a:lnSpc>
              <a:spcBef>
                <a:spcPts val="600"/>
              </a:spcBef>
            </a:pPr>
            <a:r>
              <a:rPr lang="en-US" sz="2800" b="1" i="1" dirty="0" smtClean="0">
                <a:ea typeface="ＭＳ Ｐゴシック" pitchFamily="34" charset="-128"/>
                <a:cs typeface="Calibri"/>
              </a:rPr>
              <a:t>El poder tiene tres caras</a:t>
            </a:r>
          </a:p>
          <a:p>
            <a:pPr marL="274320" indent="-365760">
              <a:lnSpc>
                <a:spcPts val="246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  <a:cs typeface="Calibri"/>
              </a:rPr>
              <a:t>Abierta</a:t>
            </a:r>
          </a:p>
          <a:p>
            <a:pPr marL="274320" indent="-365760">
              <a:lnSpc>
                <a:spcPts val="246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  <a:cs typeface="Calibri"/>
              </a:rPr>
              <a:t>Cerrada</a:t>
            </a:r>
          </a:p>
          <a:p>
            <a:pPr marL="274320" indent="-365760">
              <a:lnSpc>
                <a:spcPts val="246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  <a:cs typeface="Calibri"/>
              </a:rPr>
              <a:t>Invisible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1420" y="1162304"/>
            <a:ext cx="3801806" cy="162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60"/>
              </a:lnSpc>
              <a:spcBef>
                <a:spcPts val="600"/>
              </a:spcBef>
            </a:pPr>
            <a:r>
              <a:rPr lang="en-US" sz="2800" b="1" i="1" dirty="0" smtClean="0">
                <a:ea typeface="ＭＳ Ｐゴシック" pitchFamily="34" charset="-128"/>
                <a:cs typeface="Calibri"/>
              </a:rPr>
              <a:t>Tres formas de abogacía</a:t>
            </a:r>
          </a:p>
          <a:p>
            <a:pPr marL="274320" indent="-365760">
              <a:lnSpc>
                <a:spcPts val="246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  <a:cs typeface="Calibri"/>
              </a:rPr>
              <a:t>A favor de</a:t>
            </a:r>
          </a:p>
          <a:p>
            <a:pPr marL="274320" indent="-365760">
              <a:lnSpc>
                <a:spcPts val="246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  <a:cs typeface="Calibri"/>
              </a:rPr>
              <a:t>Junto con</a:t>
            </a:r>
          </a:p>
          <a:p>
            <a:pPr marL="274320" indent="-365760">
              <a:lnSpc>
                <a:spcPts val="246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  <a:cs typeface="Calibri"/>
              </a:rPr>
              <a:t>Por el afectado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418" y="4509455"/>
            <a:ext cx="8160776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  <a:defRPr/>
            </a:pPr>
            <a:r>
              <a:rPr lang="en-US" sz="2100" b="1" i="1" dirty="0" smtClean="0">
                <a:cs typeface="Calibri"/>
              </a:rPr>
              <a:t>Cabe destacar que la política pública se implementa para realizar algún cambio en la conducta de una población objetivo y generalmente puede suponerse que este cambio mejorará algún problema público. Así, es lógico afirmar que a menos que las estipulaciones de una política dada se cumplan realmente, el problema persistirá. </a:t>
            </a:r>
          </a:p>
        </p:txBody>
      </p:sp>
      <p:pic>
        <p:nvPicPr>
          <p:cNvPr id="14" name="Content Placeholder 9"/>
          <p:cNvPicPr>
            <a:picLocks noChangeAspect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387" y="898148"/>
            <a:ext cx="6046839" cy="3398959"/>
          </a:xfrm>
          <a:prstGeom prst="roundRect">
            <a:avLst>
              <a:gd name="adj" fmla="val 3307"/>
            </a:avLst>
          </a:prstGeom>
          <a:ln w="25400">
            <a:solidFill>
              <a:srgbClr val="CD092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Desarrollo de una política pública: Enfoques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433" y="2367170"/>
            <a:ext cx="8330339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14350" indent="-514350">
              <a:buFont typeface="Georgia" pitchFamily="18" charset="0"/>
              <a:buAutoNum type="arabicPeriod"/>
            </a:pPr>
            <a:r>
              <a:rPr lang="en-US" sz="4400" b="1" i="1" dirty="0" smtClean="0">
                <a:ea typeface="ＭＳ Ｐゴシック" pitchFamily="34" charset="-128"/>
              </a:rPr>
              <a:t>Entorno desarrollado</a:t>
            </a:r>
          </a:p>
          <a:p>
            <a:pPr marL="514350" indent="-514350">
              <a:buFont typeface="Georgia" pitchFamily="18" charset="0"/>
              <a:buAutoNum type="arabicPeriod"/>
            </a:pPr>
            <a:r>
              <a:rPr lang="en-US" sz="4400" b="1" i="1" dirty="0" smtClean="0">
                <a:ea typeface="ＭＳ Ｐゴシック" pitchFamily="34" charset="-128"/>
              </a:rPr>
              <a:t>Prevención de violencia</a:t>
            </a:r>
          </a:p>
          <a:p>
            <a:pPr marL="514350" indent="-514350">
              <a:buFont typeface="Georgia" pitchFamily="18" charset="0"/>
              <a:buAutoNum type="arabicPeriod"/>
            </a:pPr>
            <a:r>
              <a:rPr lang="en-US" sz="4400" b="1" i="1" dirty="0" smtClean="0">
                <a:ea typeface="ＭＳ Ｐゴシック" pitchFamily="34" charset="-128"/>
              </a:rPr>
              <a:t>Salud pública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r>
              <a:rPr lang="en-US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Fuente: </a:t>
            </a: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The Prevention Institute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8600" y="228600"/>
            <a:ext cx="8686800" cy="680884"/>
          </a:xfrm>
          <a:prstGeom prst="roundRect">
            <a:avLst>
              <a:gd name="adj" fmla="val 16095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40"/>
              </a:lnSpc>
            </a:pPr>
            <a:r>
              <a:rPr lang="en-US" sz="2000" cap="all" spc="100" dirty="0" smtClean="0">
                <a:solidFill>
                  <a:schemeClr val="bg1"/>
                </a:solidFill>
                <a:latin typeface="Berthold City Bold"/>
                <a:cs typeface="Berthold City Bold"/>
              </a:rPr>
              <a:t>Siete aspectos del entorno desarrollado que parecen ser centrales para la reducción de disparidades de salud </a:t>
            </a: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013" y="918911"/>
            <a:ext cx="8751974" cy="502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365760">
              <a:lnSpc>
                <a:spcPts val="26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300" b="1" i="1" u="sng" dirty="0" smtClean="0">
                <a:ea typeface="ＭＳ Ｐゴシック" pitchFamily="34" charset="-128"/>
                <a:cs typeface="Calibri"/>
              </a:rPr>
              <a:t>Entornos que promueven la actividad</a:t>
            </a:r>
            <a:r>
              <a:rPr lang="en-US" sz="2300" b="1" i="1" dirty="0" smtClean="0">
                <a:latin typeface="Calibri"/>
                <a:ea typeface="ＭＳ Ｐゴシック" pitchFamily="34" charset="-128"/>
                <a:cs typeface="Calibri"/>
              </a:rPr>
              <a:t>: </a:t>
            </a:r>
            <a:r>
              <a:rPr lang="es-AR" sz="2300" dirty="0" smtClean="0">
                <a:ea typeface="ＭＳ Ｐゴシック" pitchFamily="34" charset="-128"/>
              </a:rPr>
              <a:t>fomentan la actividad incidental y recreacional</a:t>
            </a:r>
            <a:endParaRPr lang="en-US" sz="2300" dirty="0" smtClean="0">
              <a:ea typeface="ＭＳ Ｐゴシック" pitchFamily="34" charset="-128"/>
            </a:endParaRPr>
          </a:p>
          <a:p>
            <a:pPr marL="274320" indent="-365760">
              <a:lnSpc>
                <a:spcPts val="26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300" b="1" i="1" u="sng" dirty="0" smtClean="0">
                <a:ea typeface="ＭＳ Ｐゴシック" pitchFamily="34" charset="-128"/>
                <a:cs typeface="Calibri"/>
              </a:rPr>
              <a:t>Entornos que promueven la nutrición:</a:t>
            </a:r>
            <a:r>
              <a:rPr lang="en-US" sz="2300" dirty="0" smtClean="0">
                <a:ea typeface="ＭＳ Ｐゴシック" pitchFamily="34" charset="-128"/>
                <a:cs typeface="Calibri"/>
              </a:rPr>
              <a:t> proporcionan y fomentan el consumo de alimentos saludables, seguros y económicos</a:t>
            </a:r>
            <a:endParaRPr lang="en-US" sz="2300" dirty="0" smtClean="0">
              <a:ea typeface="ＭＳ Ｐゴシック" pitchFamily="34" charset="-128"/>
            </a:endParaRPr>
          </a:p>
          <a:p>
            <a:pPr marL="274320" indent="-365760">
              <a:lnSpc>
                <a:spcPts val="26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300" b="1" i="1" u="sng" dirty="0" smtClean="0">
                <a:ea typeface="ＭＳ Ｐゴシック" pitchFamily="34" charset="-128"/>
                <a:cs typeface="Calibri"/>
              </a:rPr>
              <a:t>Vivienda:</a:t>
            </a:r>
            <a:r>
              <a:rPr lang="en-US" sz="23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AR" sz="2300" dirty="0" smtClean="0">
                <a:ea typeface="ＭＳ Ｐゴシック" pitchFamily="34" charset="-128"/>
              </a:rPr>
              <a:t>disponibilidad de viviendas, seguras y económicas</a:t>
            </a:r>
            <a:endParaRPr lang="en-US" sz="2300" dirty="0" smtClean="0">
              <a:ea typeface="ＭＳ Ｐゴシック" pitchFamily="34" charset="-128"/>
            </a:endParaRPr>
          </a:p>
          <a:p>
            <a:pPr marL="274320" indent="-365760">
              <a:lnSpc>
                <a:spcPts val="26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300" b="1" i="1" u="sng" dirty="0" smtClean="0">
                <a:ea typeface="ＭＳ Ｐゴシック" pitchFamily="34" charset="-128"/>
                <a:cs typeface="Calibri"/>
              </a:rPr>
              <a:t>Transporte:</a:t>
            </a:r>
            <a:r>
              <a:rPr lang="en-US" sz="23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AR" sz="2300" dirty="0" smtClean="0">
                <a:ea typeface="ＭＳ Ｐゴシック" pitchFamily="34" charset="-128"/>
              </a:rPr>
              <a:t>métodos seguros, confiables, accesibles y económicos para que la gente se desplace de un lado a otro</a:t>
            </a:r>
            <a:endParaRPr lang="en-US" sz="2300" dirty="0" smtClean="0">
              <a:ea typeface="ＭＳ Ｐゴシック" pitchFamily="34" charset="-128"/>
            </a:endParaRPr>
          </a:p>
          <a:p>
            <a:pPr marL="274320" indent="-365760">
              <a:lnSpc>
                <a:spcPts val="26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300" b="1" i="1" u="sng" dirty="0" smtClean="0">
                <a:ea typeface="ＭＳ Ｐゴシック" pitchFamily="34" charset="-128"/>
                <a:cs typeface="Calibri"/>
              </a:rPr>
              <a:t>Calidad ambiental:</a:t>
            </a:r>
            <a:r>
              <a:rPr lang="en-US" sz="23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AR" sz="2300" dirty="0" smtClean="0">
                <a:ea typeface="ＭＳ Ｐゴシック" pitchFamily="34" charset="-128"/>
              </a:rPr>
              <a:t>agua, aire, suelos y materiales de construcción seguros y limpios</a:t>
            </a:r>
          </a:p>
          <a:p>
            <a:pPr marL="274320" indent="-365760">
              <a:lnSpc>
                <a:spcPts val="26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300" b="1" i="1" u="sng" dirty="0" smtClean="0">
                <a:ea typeface="ＭＳ Ｐゴシック" pitchFamily="34" charset="-128"/>
                <a:cs typeface="Calibri"/>
              </a:rPr>
              <a:t>Disponibilidad de productos:</a:t>
            </a:r>
            <a:r>
              <a:rPr lang="en-US" sz="23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AR" sz="2300" dirty="0" smtClean="0">
                <a:ea typeface="ＭＳ Ｐゴシック" pitchFamily="34" charset="-128"/>
              </a:rPr>
              <a:t>disponibilidad de productos seguros, saludables o inseguros y no saludables</a:t>
            </a:r>
            <a:endParaRPr lang="en-US" sz="2300" dirty="0" smtClean="0">
              <a:ea typeface="ＭＳ Ｐゴシック" pitchFamily="34" charset="-128"/>
            </a:endParaRPr>
          </a:p>
          <a:p>
            <a:pPr marL="274320" indent="-365760">
              <a:lnSpc>
                <a:spcPts val="26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300" b="1" i="1" u="sng" dirty="0" smtClean="0">
                <a:ea typeface="ＭＳ Ｐゴシック" pitchFamily="34" charset="-128"/>
                <a:cs typeface="Calibri"/>
              </a:rPr>
              <a:t>Estética/ambientación:</a:t>
            </a:r>
            <a:r>
              <a:rPr lang="es-AR" sz="2300" dirty="0" smtClean="0">
                <a:ea typeface="ＭＳ Ｐゴシック" pitchFamily="34" charset="-128"/>
              </a:rPr>
              <a:t>entorno bien mantenido, atractivo y limpio</a:t>
            </a:r>
            <a:endParaRPr lang="en-US" sz="23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5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Marco de prevención de la violencia: Factores de riesgo y resilencia</a:t>
            </a:r>
            <a:endParaRPr lang="en-US" sz="1725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0181" y="946355"/>
            <a:ext cx="8383639" cy="4965290"/>
            <a:chOff x="433439" y="868516"/>
            <a:chExt cx="8383639" cy="5120968"/>
          </a:xfrm>
        </p:grpSpPr>
        <p:sp>
          <p:nvSpPr>
            <p:cNvPr id="10" name="Rounded Rectangle 9"/>
            <p:cNvSpPr/>
            <p:nvPr/>
          </p:nvSpPr>
          <p:spPr>
            <a:xfrm>
              <a:off x="4612968" y="868516"/>
              <a:ext cx="4204110" cy="5120968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rgbClr val="104C28"/>
                </a:gs>
                <a:gs pos="100000">
                  <a:srgbClr val="108837"/>
                </a:gs>
              </a:gsLst>
              <a:lin ang="16200000" scaled="0"/>
              <a:tileRect/>
            </a:gradFill>
            <a:ln w="25400">
              <a:solidFill>
                <a:srgbClr val="104C2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US" sz="2400" cap="all" dirty="0" smtClean="0">
                  <a:solidFill>
                    <a:srgbClr val="FFFFFF"/>
                  </a:solidFill>
                  <a:latin typeface="ITC Franklin Gothic Std Dm Cd"/>
                  <a:cs typeface="ITC Franklin Gothic Std Dm Cd"/>
                </a:rPr>
                <a:t>Factores de resilencia</a:t>
              </a:r>
              <a:r>
                <a:rPr lang="en-US" sz="2400" dirty="0" smtClean="0">
                  <a:solidFill>
                    <a:srgbClr val="FFFFFF"/>
                  </a:solidFill>
                  <a:latin typeface="ITC Franklin Gothic Std Dm Cd"/>
                  <a:cs typeface="ITC Franklin Gothic Std Dm Cd"/>
                </a:rPr>
                <a:t> </a:t>
              </a:r>
              <a:r>
                <a:rPr lang="en-US" sz="2000" dirty="0" smtClean="0">
                  <a:solidFill>
                    <a:srgbClr val="FFFFFF"/>
                  </a:solidFill>
                  <a:latin typeface="ITC Franklin Gothic Std Bk CdIt"/>
                  <a:cs typeface="ITC Franklin Gothic Std Bk CdIt"/>
                </a:rPr>
                <a:t>(capacidad de recuperación)</a:t>
              </a:r>
              <a:endParaRPr lang="en-US" sz="2400" dirty="0" smtClean="0">
                <a:solidFill>
                  <a:srgbClr val="FFFFFF"/>
                </a:solidFill>
                <a:latin typeface="ITC Franklin Gothic Std Bk CdIt"/>
                <a:cs typeface="ITC Franklin Gothic Std Bk CdIt"/>
              </a:endParaRPr>
            </a:p>
            <a:p>
              <a:pPr marL="292608" lvl="1" indent="-365760">
                <a:lnSpc>
                  <a:spcPts val="2200"/>
                </a:lnSpc>
                <a:spcBef>
                  <a:spcPts val="1200"/>
                </a:spcBef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20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Capital económico</a:t>
              </a:r>
            </a:p>
            <a:p>
              <a:pPr marL="292608" lvl="1" indent="-365760">
                <a:lnSpc>
                  <a:spcPts val="2200"/>
                </a:lnSpc>
                <a:spcBef>
                  <a:spcPts val="1200"/>
                </a:spcBef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20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Oportunidades provechosas de participación</a:t>
              </a:r>
            </a:p>
            <a:p>
              <a:pPr marL="292608" lvl="1" indent="-365760">
                <a:lnSpc>
                  <a:spcPts val="2200"/>
                </a:lnSpc>
                <a:spcBef>
                  <a:spcPts val="1200"/>
                </a:spcBef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20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Vínculos y relaciones positivas</a:t>
              </a:r>
            </a:p>
            <a:p>
              <a:pPr marL="292608" lvl="1" indent="-365760">
                <a:lnSpc>
                  <a:spcPts val="2200"/>
                </a:lnSpc>
                <a:spcBef>
                  <a:spcPts val="1200"/>
                </a:spcBef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20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Buena salud física y mental</a:t>
              </a:r>
            </a:p>
            <a:p>
              <a:pPr marL="292608" lvl="1" indent="-365760">
                <a:lnSpc>
                  <a:spcPts val="2200"/>
                </a:lnSpc>
                <a:spcBef>
                  <a:spcPts val="1200"/>
                </a:spcBef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20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Servicios e instituciones</a:t>
              </a:r>
            </a:p>
            <a:p>
              <a:pPr marL="292608" lvl="1" indent="-365760">
                <a:lnSpc>
                  <a:spcPts val="2200"/>
                </a:lnSpc>
                <a:spcBef>
                  <a:spcPts val="1200"/>
                </a:spcBef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20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Oportunidades artísticas y creativas</a:t>
              </a:r>
            </a:p>
            <a:p>
              <a:pPr marL="292608" lvl="1" indent="-365760">
                <a:lnSpc>
                  <a:spcPts val="2200"/>
                </a:lnSpc>
                <a:spcBef>
                  <a:spcPts val="1200"/>
                </a:spcBef>
                <a:buClr>
                  <a:schemeClr val="bg1"/>
                </a:buClr>
                <a:buFont typeface="Arial"/>
                <a:buChar char="•"/>
                <a:defRPr/>
              </a:pPr>
              <a:r>
                <a:rPr lang="en-US" sz="20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Relaciones étnicas, raciales  e inter-grupales</a:t>
              </a: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33439" y="868516"/>
              <a:ext cx="3974690" cy="5120968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rgbClr val="B5D479"/>
                </a:gs>
              </a:gsLst>
              <a:lin ang="16200000" scaled="0"/>
              <a:tileRect/>
            </a:gradFill>
            <a:ln w="254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 fontScale="92500"/>
            </a:bodyPr>
            <a:lstStyle/>
            <a:p>
              <a:pPr algn="ctr">
                <a:spcBef>
                  <a:spcPts val="1800"/>
                </a:spcBef>
              </a:pPr>
              <a:r>
                <a:rPr lang="en-US" sz="34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Factores de riesgo</a:t>
              </a:r>
            </a:p>
            <a:p>
              <a:pPr marL="274320" lvl="2" indent="-274320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Pobreza y disparidad económica</a:t>
              </a:r>
            </a:p>
            <a:p>
              <a:pPr marL="274320" lvl="2" indent="-274320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Analfabetismo y fallas escolares</a:t>
              </a:r>
            </a:p>
            <a:p>
              <a:pPr marL="274320" lvl="2" indent="-274320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Alcohol y otras drogas</a:t>
              </a:r>
            </a:p>
            <a:p>
              <a:pPr marL="274320" lvl="2" indent="-274320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Prisión/reincidencia</a:t>
              </a:r>
            </a:p>
            <a:p>
              <a:pPr marL="274320" lvl="2" indent="-274320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Deterioro de la comunidad</a:t>
              </a:r>
            </a:p>
            <a:p>
              <a:pPr marL="274320" lvl="2" indent="-274320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Discriminación y opresión</a:t>
              </a:r>
            </a:p>
            <a:p>
              <a:pPr marL="274320" lvl="2" indent="-274320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Sufrir o presenciar actos de violencia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A98054"/>
              </a:gs>
            </a:gsLst>
            <a:lin ang="16200000" scaled="0"/>
            <a:tileRect/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960"/>
              </a:lnSpc>
            </a:pPr>
            <a:r>
              <a:rPr lang="en-US" sz="1200" b="1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Fuente: </a:t>
            </a:r>
            <a:r>
              <a:rPr lang="en-US" sz="1200" i="1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Reaching for a Healthier Life</a:t>
            </a:r>
            <a:r>
              <a:rPr lang="en-US" sz="12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, The John D. and Catherine T. MacArthur Foundation Research Network on Socioeconomic Status and Health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228600"/>
            <a:ext cx="8686800" cy="770467"/>
          </a:xfrm>
          <a:prstGeom prst="roundRect">
            <a:avLst>
              <a:gd name="adj" fmla="val 16095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A98054"/>
              </a:gs>
            </a:gsLst>
            <a:lin ang="16200000" scaled="0"/>
            <a:tileRect/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n-US" sz="2500" cap="all" spc="2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Enfoques y estrategias de salud pública que atienden condiciones sociales y del entorno</a:t>
            </a: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311" y="1228578"/>
            <a:ext cx="824137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1900"/>
              </a:lnSpc>
              <a:spcAft>
                <a:spcPts val="100"/>
              </a:spcAft>
            </a:pPr>
            <a:r>
              <a:rPr lang="en-US" sz="2000" b="1" i="1" dirty="0" smtClean="0">
                <a:cs typeface="Calibri"/>
              </a:rPr>
              <a:t>Entorno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Brindar viviendas económicas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Hacer la zonificación más estricta para restringir el ruido y la contaminación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Aumentar la seguridad vial 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Reducir la violencia y los delitos</a:t>
            </a:r>
          </a:p>
          <a:p>
            <a:pPr marL="457200" indent="-457200">
              <a:lnSpc>
                <a:spcPts val="1900"/>
              </a:lnSpc>
              <a:spcBef>
                <a:spcPts val="1000"/>
              </a:spcBef>
              <a:spcAft>
                <a:spcPts val="100"/>
              </a:spcAft>
            </a:pPr>
            <a:r>
              <a:rPr lang="en-US" sz="2000" b="1" i="1" dirty="0" smtClean="0">
                <a:cs typeface="Calibri"/>
              </a:rPr>
              <a:t>Cigarrillos y alcohol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Prohibir el fumar en áreas públicos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Controlar la publicidad de productos relacionados con el tabaco y el alcohol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Limitar la concentración y el horario de servicio de las tiendas que venden bebidas alcohólicas</a:t>
            </a:r>
          </a:p>
          <a:p>
            <a:pPr marL="457200" indent="-457200">
              <a:lnSpc>
                <a:spcPts val="1900"/>
              </a:lnSpc>
              <a:spcBef>
                <a:spcPts val="1000"/>
              </a:spcBef>
              <a:spcAft>
                <a:spcPts val="100"/>
              </a:spcAft>
            </a:pPr>
            <a:r>
              <a:rPr lang="en-US" sz="2000" b="1" i="1" dirty="0" smtClean="0">
                <a:cs typeface="Calibri"/>
              </a:rPr>
              <a:t>Recreación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s-AR" sz="1600" dirty="0" smtClean="0">
                <a:ea typeface="ＭＳ Ｐゴシック" pitchFamily="34" charset="-128"/>
              </a:rPr>
              <a:t>Aumentar el acceso a instalaciones recreativas a través de políticas para abrir escuelas y otras instituciones por las tardes o durante los fines de semana</a:t>
            </a:r>
            <a:endParaRPr lang="en-US" sz="1600" dirty="0" smtClean="0">
              <a:ea typeface="ＭＳ Ｐゴシック" pitchFamily="34" charset="-128"/>
            </a:endParaRPr>
          </a:p>
          <a:p>
            <a:pPr marL="457200" indent="-457200">
              <a:lnSpc>
                <a:spcPts val="1900"/>
              </a:lnSpc>
              <a:spcBef>
                <a:spcPts val="1000"/>
              </a:spcBef>
              <a:spcAft>
                <a:spcPts val="100"/>
              </a:spcAft>
              <a:defRPr/>
            </a:pPr>
            <a:r>
              <a:rPr lang="en-US" sz="2000" b="1" i="1" dirty="0" smtClean="0">
                <a:cs typeface="Calibri"/>
              </a:rPr>
              <a:t>Nutrición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Modificar los programas de almuerzo de las escuelas para mejorar la nutrición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Brindar incentivos para mercados y tiendas ecológicos que vendan frutas y verduras frescas</a:t>
            </a:r>
          </a:p>
          <a:p>
            <a:pPr marL="274320" lvl="1" indent="-182880">
              <a:lnSpc>
                <a:spcPts val="19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1600" dirty="0" smtClean="0">
                <a:ea typeface="ＭＳ Ｐゴシック" pitchFamily="34" charset="-128"/>
              </a:rPr>
              <a:t>Brindar apoyo a programas de huertas/jardines escolares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957584"/>
          </a:xfrm>
          <a:prstGeom prst="roundRect">
            <a:avLst>
              <a:gd name="adj" fmla="val 9569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240"/>
              </a:lnSpc>
            </a:pPr>
            <a:r>
              <a:rPr lang="en-US" sz="32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Orden de prioridad: Proyecto(s) para Mejorar la comunidad (PMC)</a:t>
            </a:r>
            <a:endParaRPr lang="en-US" sz="32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323" y="1845019"/>
            <a:ext cx="7931354" cy="31679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8000" dirty="0" smtClean="0">
                <a:ea typeface="ＭＳ Ｐゴシック" pitchFamily="34" charset="-128"/>
                <a:cs typeface="Calibri"/>
              </a:rPr>
              <a:t>¿Cuáles son </a:t>
            </a:r>
            <a:r>
              <a:rPr lang="en-US" sz="8000" b="1" i="1" dirty="0" smtClean="0">
                <a:ea typeface="ＭＳ Ｐゴシック" pitchFamily="34" charset="-128"/>
                <a:cs typeface="Calibri"/>
              </a:rPr>
              <a:t>sus</a:t>
            </a:r>
            <a:r>
              <a:rPr lang="en-US" sz="8000" dirty="0" smtClean="0">
                <a:ea typeface="ＭＳ Ｐゴシック" pitchFamily="34" charset="-128"/>
                <a:cs typeface="Calibri"/>
              </a:rPr>
              <a:t> proyectos prioritarios?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Revisión de cuestionario de las necesidades del vecindario</a:t>
            </a:r>
            <a:endParaRPr lang="en-US" sz="20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323" y="1845019"/>
            <a:ext cx="7931354" cy="31679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8000" dirty="0" smtClean="0">
                <a:ea typeface="ＭＳ Ｐゴシック" pitchFamily="34" charset="-128"/>
                <a:cs typeface="Calibri"/>
              </a:rPr>
              <a:t>Inserte las áreas problemáticas de la comunidad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Clasificación: Opiniones de la comunidad</a:t>
            </a:r>
            <a:endParaRPr lang="en-US" sz="2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338" y="1872591"/>
            <a:ext cx="7727324" cy="3112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-365760">
              <a:lnSpc>
                <a:spcPts val="34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¿Qué problemas de la comunidad obtuvieron la mayor cantidad de votos para prioridad </a:t>
            </a:r>
            <a:r>
              <a:rPr lang="en-US" sz="3600" b="1" i="1" dirty="0" smtClean="0">
                <a:ea typeface="ＭＳ Ｐゴシック" pitchFamily="34" charset="-128"/>
              </a:rPr>
              <a:t>1 – muy interesado?</a:t>
            </a:r>
            <a:endParaRPr lang="en-US" sz="3600" dirty="0" smtClean="0">
              <a:ea typeface="ＭＳ Ｐゴシック" pitchFamily="34" charset="-128"/>
            </a:endParaRPr>
          </a:p>
          <a:p>
            <a:pPr marL="365760" lvl="1" indent="-365760">
              <a:lnSpc>
                <a:spcPts val="34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¿Qué problemas de la comunidad obtuvieron la mayor cantidad de votos para prioridad </a:t>
            </a:r>
            <a:r>
              <a:rPr lang="en-US" sz="3600" b="1" i="1" dirty="0" smtClean="0">
                <a:ea typeface="ＭＳ Ｐゴシック" pitchFamily="34" charset="-128"/>
              </a:rPr>
              <a:t>2 – interesado?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orden del dÍa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5710" y="897951"/>
            <a:ext cx="2527710" cy="5112658"/>
          </a:xfrm>
          <a:prstGeom prst="roundRect">
            <a:avLst>
              <a:gd name="adj" fmla="val 4755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indent="-91440" algn="ctr"/>
            <a:r>
              <a:rPr lang="en-US" b="1" cap="all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Objetivos de la sesión</a:t>
            </a:r>
          </a:p>
          <a:p>
            <a:pPr marL="182880" indent="-182880">
              <a:lnSpc>
                <a:spcPts val="16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Ser capaz de tener acceso y utilizar herramientas de evaluación para recopilar datos y definir mejor el problema en el que se centrará el Proyecto para Mejorar la Comunidad (PMC)</a:t>
            </a:r>
          </a:p>
          <a:p>
            <a:pPr marL="182880" indent="-182880">
              <a:lnSpc>
                <a:spcPts val="16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Poder organizar y analizar los datos a fin de establecer los fundamentos de la adopción de medidas</a:t>
            </a:r>
          </a:p>
          <a:p>
            <a:pPr marL="182880" indent="-182880">
              <a:lnSpc>
                <a:spcPts val="16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Identificar las medidas para foros apropiados para la presentación de información recopilada a fin de obtener apoyo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4370" y="792966"/>
            <a:ext cx="5513967" cy="524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tabLst>
                <a:tab pos="114300" algn="l"/>
              </a:tabLst>
              <a:defRPr/>
            </a:pPr>
            <a:r>
              <a:rPr lang="en-US" sz="2400" b="1" i="1" dirty="0" smtClean="0">
                <a:solidFill>
                  <a:schemeClr val="accent2"/>
                </a:solidFill>
                <a:cs typeface="Calibri"/>
              </a:rPr>
              <a:t>Bienvenida</a:t>
            </a: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Compilación de estrategias eficaces de las sesiones 1-7</a:t>
            </a:r>
          </a:p>
          <a:p>
            <a:pPr fontAlgn="base">
              <a:tabLst>
                <a:tab pos="114300" algn="l"/>
              </a:tabLst>
              <a:defRPr/>
            </a:pPr>
            <a:r>
              <a:rPr lang="en-US" sz="2400" b="1" i="1" dirty="0" smtClean="0">
                <a:solidFill>
                  <a:schemeClr val="accent3"/>
                </a:solidFill>
                <a:cs typeface="Calibri"/>
              </a:rPr>
              <a:t>Priorización de proyectos</a:t>
            </a: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Clasificación en orden de importancia: opiniones de la comunidad</a:t>
            </a: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Actividad de grupo de lista de verificación de la realidad</a:t>
            </a:r>
          </a:p>
          <a:p>
            <a:pPr fontAlgn="base">
              <a:tabLst>
                <a:tab pos="114300" algn="l"/>
              </a:tabLst>
              <a:defRPr/>
            </a:pPr>
            <a:r>
              <a:rPr lang="en-US" sz="2400" b="1" i="1" dirty="0" smtClean="0">
                <a:solidFill>
                  <a:srgbClr val="E78E23"/>
                </a:solidFill>
                <a:cs typeface="Calibri"/>
              </a:rPr>
              <a:t>Roles y responsabilidades</a:t>
            </a:r>
          </a:p>
          <a:p>
            <a:pPr lvl="0"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Actividad de índice de capacidad</a:t>
            </a:r>
          </a:p>
          <a:p>
            <a:pPr lvl="0"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Debate</a:t>
            </a:r>
          </a:p>
          <a:p>
            <a:pPr lvl="0"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Nominaciones</a:t>
            </a:r>
          </a:p>
          <a:p>
            <a:pPr fontAlgn="base">
              <a:tabLst>
                <a:tab pos="114300" algn="l"/>
              </a:tabLst>
              <a:defRPr/>
            </a:pPr>
            <a:r>
              <a:rPr lang="en-US" sz="2400" b="1" i="1" dirty="0" smtClean="0">
                <a:solidFill>
                  <a:srgbClr val="C0587C"/>
                </a:solidFill>
                <a:cs typeface="Calibri"/>
              </a:rPr>
              <a:t>Receso</a:t>
            </a:r>
          </a:p>
          <a:p>
            <a:pPr fontAlgn="base">
              <a:tabLst>
                <a:tab pos="114300" algn="l"/>
              </a:tabLst>
              <a:defRPr/>
            </a:pPr>
            <a:r>
              <a:rPr lang="en-US" sz="2400" b="1" i="1" dirty="0" smtClean="0">
                <a:solidFill>
                  <a:schemeClr val="accent1"/>
                </a:solidFill>
                <a:cs typeface="Calibri"/>
              </a:rPr>
              <a:t>Fuentes de datos</a:t>
            </a: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Departamento de policía local</a:t>
            </a: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Asociación de Gobiernos de San Diego</a:t>
            </a:r>
            <a:r>
              <a:rPr lang="en-US" sz="1100" dirty="0" smtClean="0">
                <a:cs typeface="Calibri"/>
              </a:rPr>
              <a:t> (San Diego Association of Governments, SANDAG)</a:t>
            </a:r>
            <a:endParaRPr lang="en-US" sz="1200" dirty="0" smtClean="0">
              <a:cs typeface="Calibri"/>
            </a:endParaRP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Sistemas de Gestión de Lesiones en Transporte</a:t>
            </a:r>
            <a:r>
              <a:rPr lang="en-US" sz="1100" dirty="0" smtClean="0">
                <a:cs typeface="Calibri"/>
              </a:rPr>
              <a:t> (Transportation Injury Management Systems, TIMS)</a:t>
            </a:r>
            <a:endParaRPr lang="en-US" sz="1200" dirty="0" smtClean="0">
              <a:cs typeface="Calibri"/>
            </a:endParaRP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Sistema Regional Automatizado de Información Jurídica</a:t>
            </a:r>
            <a:r>
              <a:rPr lang="en-US" sz="1100" dirty="0" smtClean="0">
                <a:cs typeface="Calibri"/>
              </a:rPr>
              <a:t> (Automated Regional Justice Information System, ARGIS)</a:t>
            </a:r>
            <a:endParaRPr lang="en-US" sz="1200" dirty="0" smtClean="0">
              <a:cs typeface="Calibri"/>
            </a:endParaRP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Unidad de Estadísticas de Salud de la Comunidad</a:t>
            </a:r>
            <a:r>
              <a:rPr lang="en-US" sz="1100" dirty="0" smtClean="0">
                <a:cs typeface="Calibri"/>
              </a:rPr>
              <a:t> (Community Health Statistics Unit)</a:t>
            </a:r>
            <a:endParaRPr lang="en-US" sz="1200" dirty="0" smtClean="0">
              <a:cs typeface="Calibri"/>
            </a:endParaRPr>
          </a:p>
          <a:p>
            <a:pPr fontAlgn="base">
              <a:tabLst>
                <a:tab pos="114300" algn="l"/>
              </a:tabLst>
              <a:defRPr/>
            </a:pPr>
            <a:r>
              <a:rPr lang="en-US" sz="2400" b="1" i="1" dirty="0" smtClean="0">
                <a:solidFill>
                  <a:schemeClr val="accent4"/>
                </a:solidFill>
                <a:cs typeface="Calibri"/>
              </a:rPr>
              <a:t>Revisión de evaluación cualitativa</a:t>
            </a:r>
          </a:p>
          <a:p>
            <a:pPr fontAlgn="base"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200" dirty="0" smtClean="0">
                <a:cs typeface="Calibri"/>
              </a:rPr>
              <a:t> Revisión de datos fotográficos mediante el PDMDE y seguridad para peatones</a:t>
            </a:r>
          </a:p>
          <a:p>
            <a:pPr fontAlgn="base">
              <a:tabLst>
                <a:tab pos="114300" algn="l"/>
              </a:tabLst>
              <a:defRPr/>
            </a:pPr>
            <a:r>
              <a:rPr lang="en-US" sz="2400" b="1" i="1" dirty="0" smtClean="0">
                <a:solidFill>
                  <a:srgbClr val="A98054"/>
                </a:solidFill>
                <a:cs typeface="Calibri"/>
              </a:rPr>
              <a:t>Conclusión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220067" y="883605"/>
            <a:ext cx="5563420" cy="5114072"/>
          </a:xfrm>
          <a:prstGeom prst="roundRect">
            <a:avLst>
              <a:gd name="adj" fmla="val 2691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226142" y="5607570"/>
            <a:ext cx="5551057" cy="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226142" y="1443947"/>
            <a:ext cx="5551057" cy="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226142" y="2156784"/>
            <a:ext cx="5551057" cy="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226142" y="3082656"/>
            <a:ext cx="5551057" cy="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26142" y="3433992"/>
            <a:ext cx="5551057" cy="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226142" y="5052577"/>
            <a:ext cx="5551057" cy="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ELECCIÓN DE UN PROBLEMA: LISTA DE VERIFICACIÓN DE LA REALIDAD</a:t>
            </a: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7" name="Picture 6" descr="RealityCheck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11045" y="754485"/>
            <a:ext cx="4321910" cy="534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765877"/>
          </a:xfrm>
          <a:prstGeom prst="roundRect">
            <a:avLst>
              <a:gd name="adj" fmla="val 16456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2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Análisis del impacto: Preguntas de la</a:t>
            </a:r>
          </a:p>
          <a:p>
            <a:pPr algn="ctr">
              <a:lnSpc>
                <a:spcPts val="2800"/>
              </a:lnSpc>
            </a:pPr>
            <a:r>
              <a:rPr lang="en-US" sz="2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lista de verificación de la realidad</a:t>
            </a:r>
            <a:endParaRPr lang="en-US" sz="2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097" y="1305792"/>
            <a:ext cx="811980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n-US" sz="2000" dirty="0" smtClean="0">
                <a:ea typeface="ＭＳ Ｐゴシック" pitchFamily="34" charset="-128"/>
              </a:rPr>
              <a:t>¿</a:t>
            </a:r>
            <a:r>
              <a:rPr lang="es-AR" sz="2000" dirty="0" smtClean="0">
                <a:ea typeface="ＭＳ Ｐゴシック" pitchFamily="34" charset="-128"/>
              </a:rPr>
              <a:t>Mejora esta meta la vida de las personas?</a:t>
            </a:r>
          </a:p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s-AR" sz="2000" dirty="0" smtClean="0">
                <a:ea typeface="ＭＳ Ｐゴシック" pitchFamily="34" charset="-128"/>
              </a:rPr>
              <a:t>¿Afecta este problema al vecindario en su totalidad?</a:t>
            </a:r>
          </a:p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s-AR" sz="2000" dirty="0" smtClean="0">
                <a:ea typeface="ＭＳ Ｐゴシック" pitchFamily="34" charset="-128"/>
              </a:rPr>
              <a:t>¿Mejorarán las relaciones entre asociaciones, residentes y organizaciones como parte de la realización de este trabajo?</a:t>
            </a:r>
          </a:p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s-AR" sz="2000" dirty="0" smtClean="0">
                <a:ea typeface="ＭＳ Ｐゴシック" pitchFamily="34" charset="-128"/>
              </a:rPr>
              <a:t>¿Fomenta esta actividad un nuevo sentido de liderazgo en la comunidad?</a:t>
            </a:r>
          </a:p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s-AR" sz="2000" dirty="0" smtClean="0">
                <a:ea typeface="ＭＳ Ｐゴシック" pitchFamily="34" charset="-128"/>
              </a:rPr>
              <a:t>¿Promueve esta campaña potencial la concientización, el respeto y la equidad para todos los integrantes de la comunidad?</a:t>
            </a:r>
          </a:p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s-AR" sz="2000" dirty="0" smtClean="0">
                <a:ea typeface="ＭＳ Ｐゴシック" pitchFamily="34" charset="-128"/>
              </a:rPr>
              <a:t>¿Es esta meta fácilmente entendible, específica y alcanzable?</a:t>
            </a:r>
          </a:p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s-AR" sz="2000" dirty="0" smtClean="0">
                <a:ea typeface="ＭＳ Ｐゴシック" pitchFamily="34" charset="-128"/>
              </a:rPr>
              <a:t>¿Hay oportunidades de obtener financiamiento? ¿Será necesario?</a:t>
            </a:r>
          </a:p>
          <a:p>
            <a:pPr marL="342900" indent="-342900">
              <a:spcAft>
                <a:spcPts val="1200"/>
              </a:spcAft>
              <a:buFont typeface="Georgia" pitchFamily="18" charset="0"/>
              <a:buAutoNum type="arabicPeriod"/>
            </a:pPr>
            <a:r>
              <a:rPr lang="es-AR" sz="2000" dirty="0" smtClean="0">
                <a:ea typeface="ＭＳ Ｐゴシック" pitchFamily="34" charset="-128"/>
              </a:rPr>
              <a:t>¿Le brinda esta campaña experiencia a las organizaciones y sus integrantes para la próxima campaña?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Proyectos prioritarios finales: Los 3 principales</a:t>
            </a:r>
            <a:endParaRPr lang="en-US" sz="24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194" y="1338471"/>
            <a:ext cx="8619612" cy="4033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7400"/>
              </a:lnSpc>
            </a:pPr>
            <a:r>
              <a:rPr lang="en-US" sz="8000" dirty="0" smtClean="0">
                <a:solidFill>
                  <a:prstClr val="black"/>
                </a:solidFill>
                <a:ea typeface="ＭＳ Ｐゴシック" pitchFamily="34" charset="-128"/>
                <a:cs typeface="Calibri"/>
              </a:rPr>
              <a:t>¿Cuál 3 proyectos de la comunidad tienen el más prioritario?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Roles y responsabilidades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194" y="1986297"/>
            <a:ext cx="7857613" cy="28854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731520" indent="-914400">
              <a:lnSpc>
                <a:spcPts val="4180"/>
              </a:lnSpc>
              <a:spcBef>
                <a:spcPts val="2400"/>
              </a:spcBef>
              <a:buFont typeface="Georgia" pitchFamily="18" charset="0"/>
              <a:buAutoNum type="arabicPeriod"/>
            </a:pPr>
            <a:r>
              <a:rPr lang="en-US" sz="4400" b="1" i="1" dirty="0" smtClean="0">
                <a:ea typeface="ＭＳ Ｐゴシック" pitchFamily="34" charset="-128"/>
              </a:rPr>
              <a:t>Actividad de índice de capacidad e informe</a:t>
            </a:r>
          </a:p>
          <a:p>
            <a:pPr marL="731520" indent="-914400">
              <a:lnSpc>
                <a:spcPts val="4180"/>
              </a:lnSpc>
              <a:spcBef>
                <a:spcPts val="2400"/>
              </a:spcBef>
              <a:buFont typeface="Georgia" pitchFamily="18" charset="0"/>
              <a:buAutoNum type="arabicPeriod"/>
            </a:pPr>
            <a:r>
              <a:rPr lang="en-US" sz="4400" b="1" i="1" dirty="0" smtClean="0">
                <a:ea typeface="ＭＳ Ｐゴシック" pitchFamily="34" charset="-128"/>
              </a:rPr>
              <a:t>Debates de capacidad grupal</a:t>
            </a:r>
          </a:p>
          <a:p>
            <a:pPr marL="731520" indent="-914400">
              <a:lnSpc>
                <a:spcPts val="4180"/>
              </a:lnSpc>
              <a:spcBef>
                <a:spcPts val="2400"/>
              </a:spcBef>
              <a:buFont typeface="Georgia" pitchFamily="18" charset="0"/>
              <a:buAutoNum type="arabicPeriod"/>
            </a:pPr>
            <a:r>
              <a:rPr lang="en-US" sz="4400" b="1" i="1" dirty="0" smtClean="0">
                <a:ea typeface="ＭＳ Ｐゴシック" pitchFamily="34" charset="-128"/>
              </a:rPr>
              <a:t>Nominaciones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Índice de capacidad (individual):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1913" y="862678"/>
            <a:ext cx="2819401" cy="5116167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32B4A"/>
              </a:gs>
              <a:gs pos="100000">
                <a:schemeClr val="accent1"/>
              </a:gs>
            </a:gsLst>
            <a:lin ang="16200000" scaled="0"/>
            <a:tileRect/>
          </a:gradFill>
          <a:ln w="25400">
            <a:solidFill>
              <a:srgbClr val="132B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400"/>
              </a:lnSpc>
              <a:spcBef>
                <a:spcPts val="12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Como parte de la charla, nos gustaría evaluar las capacidades de nuestros miembros y afirmar que, en realidad, este grupo cuenta con una capacidad significativa para comprender los ‘Roles y responsabilidades’ necesarios para implementar el Proyecto para mejorar la comunidad (PMC).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26991" y="1289408"/>
            <a:ext cx="5465097" cy="4262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464" lvl="1" indent="-365760">
              <a:lnSpc>
                <a:spcPts val="242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Reclutamiento de voluntarios</a:t>
            </a:r>
          </a:p>
          <a:p>
            <a:pPr marL="283464" lvl="1" indent="-365760">
              <a:lnSpc>
                <a:spcPts val="242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Experiencia con computadoras</a:t>
            </a:r>
          </a:p>
          <a:p>
            <a:pPr marL="283464" lvl="1" indent="-365760">
              <a:lnSpc>
                <a:spcPts val="242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Experiencia con desarrollo de políticas</a:t>
            </a:r>
          </a:p>
          <a:p>
            <a:pPr marL="283464" lvl="1" indent="-365760">
              <a:lnSpc>
                <a:spcPts val="242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Trabajo con las comunicaciones y los medios</a:t>
            </a:r>
          </a:p>
          <a:p>
            <a:pPr marL="283464" lvl="1" indent="-365760">
              <a:lnSpc>
                <a:spcPts val="242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Recaudación de fondos para proyectos</a:t>
            </a:r>
          </a:p>
          <a:p>
            <a:pPr marL="283464" lvl="1" indent="-365760">
              <a:lnSpc>
                <a:spcPts val="242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Experiencia con la movilización de comunidades respecto a un problema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Índice de capacidad (individual)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452" y="1610126"/>
            <a:ext cx="7751097" cy="3637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spcBef>
                <a:spcPts val="1800"/>
              </a:spcBef>
              <a:defRPr/>
            </a:pPr>
            <a:r>
              <a:rPr lang="en-US" sz="3200" b="1" i="1" dirty="0" smtClean="0"/>
              <a:t>Categorías de base comunitaria (grassroots)</a:t>
            </a:r>
          </a:p>
          <a:p>
            <a:pPr marL="548640" lvl="1" indent="-548640">
              <a:lnSpc>
                <a:spcPts val="38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3400" dirty="0" smtClean="0">
                <a:ea typeface="ＭＳ Ｐゴシック" pitchFamily="34" charset="-128"/>
              </a:rPr>
              <a:t>Planificación y asistencia a eventos</a:t>
            </a:r>
          </a:p>
          <a:p>
            <a:pPr marL="548640" lvl="1" indent="-548640">
              <a:lnSpc>
                <a:spcPts val="38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3400" dirty="0" smtClean="0">
                <a:ea typeface="ＭＳ Ｐゴシック" pitchFamily="34" charset="-128"/>
              </a:rPr>
              <a:t>Traducción e interpretación                (inglés &lt;&gt; español)</a:t>
            </a:r>
          </a:p>
          <a:p>
            <a:pPr marL="548640" lvl="1" indent="-548640">
              <a:lnSpc>
                <a:spcPts val="38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3400" dirty="0" smtClean="0">
                <a:ea typeface="ＭＳ Ｐゴシック" pitchFamily="34" charset="-128"/>
              </a:rPr>
              <a:t>Capacidad de compartir información clave en otros círculos de la comunidad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Roles y áreas de responsabilidades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/>
        </p:nvGraphicFramePr>
        <p:xfrm>
          <a:off x="255639" y="768517"/>
          <a:ext cx="8686800" cy="522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3400" y="876300"/>
            <a:ext cx="4102100" cy="5105400"/>
          </a:xfrm>
          <a:prstGeom prst="roundRect">
            <a:avLst>
              <a:gd name="adj" fmla="val 3262"/>
            </a:avLst>
          </a:prstGeom>
          <a:gradFill flip="none" rotWithShape="1">
            <a:gsLst>
              <a:gs pos="0">
                <a:srgbClr val="DEAB43"/>
              </a:gs>
              <a:gs pos="100000">
                <a:srgbClr val="FCE78C"/>
              </a:gs>
            </a:gsLst>
            <a:lin ang="16200000" scaled="0"/>
            <a:tileRect/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ES</a:t>
            </a:r>
          </a:p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TIEMPO</a:t>
            </a:r>
          </a:p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 UN RECESO…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39" y="927976"/>
            <a:ext cx="3642197" cy="36694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18146" y="4814401"/>
            <a:ext cx="926984" cy="92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Fuentes de datos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452" y="1522068"/>
            <a:ext cx="8259097" cy="381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608" indent="-365760">
              <a:lnSpc>
                <a:spcPts val="266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400" dirty="0" smtClean="0"/>
              <a:t>Departamento de policía local, (Unidad de Análisis de Delitos)</a:t>
            </a:r>
          </a:p>
          <a:p>
            <a:pPr marL="292608" indent="-365760">
              <a:lnSpc>
                <a:spcPts val="266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400" dirty="0" smtClean="0"/>
              <a:t>Asociación de Gobiernos de San Diego (San Diego Association of Governments, SANDAG) </a:t>
            </a:r>
            <a:r>
              <a:rPr lang="en-US" sz="2400" i="1" dirty="0" err="1" smtClean="0"/>
              <a:t>www.sandag.org</a:t>
            </a:r>
            <a:r>
              <a:rPr lang="en-US" sz="2400" i="1" dirty="0" smtClean="0"/>
              <a:t> </a:t>
            </a:r>
          </a:p>
          <a:p>
            <a:pPr marL="292608" indent="-365760">
              <a:lnSpc>
                <a:spcPts val="266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400" dirty="0" smtClean="0"/>
              <a:t>Transportation Injury Management System (</a:t>
            </a:r>
            <a:r>
              <a:rPr lang="en-US" sz="2400" dirty="0" err="1" smtClean="0"/>
              <a:t>TIMS)t</a:t>
            </a:r>
            <a:r>
              <a:rPr lang="en-US" sz="2400" i="1" dirty="0" err="1" smtClean="0"/>
              <a:t>ims.berkeley.edu</a:t>
            </a:r>
            <a:endParaRPr lang="en-US" sz="2400" i="1" dirty="0" smtClean="0"/>
          </a:p>
          <a:p>
            <a:pPr marL="292608" indent="-365760">
              <a:lnSpc>
                <a:spcPts val="266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400" dirty="0" smtClean="0"/>
              <a:t> Sistema Regional Automatizado de Información Jurídica </a:t>
            </a:r>
            <a:r>
              <a:rPr lang="en-US" sz="2400" i="1" dirty="0" err="1" smtClean="0"/>
              <a:t>www.arjis.org</a:t>
            </a:r>
            <a:endParaRPr lang="en-US" sz="2400" i="1" dirty="0" smtClean="0"/>
          </a:p>
          <a:p>
            <a:pPr marL="292608" indent="-365760">
              <a:lnSpc>
                <a:spcPts val="266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s-AR" sz="2400" dirty="0" smtClean="0"/>
              <a:t>Unidad de Estadísticas de Salud de la Comunidad</a:t>
            </a:r>
            <a:r>
              <a:rPr lang="en-US" sz="2400" dirty="0" smtClean="0"/>
              <a:t>                         </a:t>
            </a:r>
            <a:r>
              <a:rPr lang="en-US" sz="1850" i="1" dirty="0" err="1" smtClean="0"/>
              <a:t>http://www.sdcounty.ca.gov/hhsa/programs/phs/community_health_statistics/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100" dirty="0" err="1" smtClean="0">
                <a:solidFill>
                  <a:srgbClr val="FFFFFF"/>
                </a:solidFill>
                <a:latin typeface="Berthold City Bold"/>
                <a:cs typeface="Berthold City Bold"/>
              </a:rPr>
              <a:t>“MAPAS DE DELITOS” del ARJIS </a:t>
            </a: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6" y="930167"/>
            <a:ext cx="7636388" cy="4997666"/>
          </a:xfrm>
          <a:prstGeom prst="roundRect">
            <a:avLst>
              <a:gd name="adj" fmla="val 3307"/>
            </a:avLst>
          </a:prstGeom>
          <a:ln w="25400"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Revisión de la sesión anterior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8258" y="1851004"/>
            <a:ext cx="7767484" cy="315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dirty="0" smtClean="0">
                <a:solidFill>
                  <a:schemeClr val="accent5"/>
                </a:solidFill>
                <a:latin typeface="Capitals"/>
                <a:cs typeface="Capitals"/>
              </a:rPr>
              <a:t>Sesión de liderazgo, abogacía y política</a:t>
            </a:r>
          </a:p>
          <a:p>
            <a:pPr marL="640080" lvl="1" indent="-365760">
              <a:lnSpc>
                <a:spcPts val="272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Lo que aprendió o recuerda de la sesión</a:t>
            </a:r>
          </a:p>
          <a:p>
            <a:pPr marL="640080" lvl="1" indent="-365760">
              <a:lnSpc>
                <a:spcPts val="272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Alguna pregunta que tenga</a:t>
            </a:r>
          </a:p>
          <a:p>
            <a:pPr marL="640080" lvl="1" indent="-365760">
              <a:lnSpc>
                <a:spcPts val="272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Cambios o mejoras que sugiere para la sesión</a:t>
            </a:r>
          </a:p>
          <a:p>
            <a:pPr marL="640080" lvl="1" indent="-365760">
              <a:lnSpc>
                <a:spcPts val="272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600" dirty="0" smtClean="0">
                <a:ea typeface="ＭＳ Ｐゴシック" pitchFamily="34" charset="-128"/>
              </a:rPr>
              <a:t>Comparta reacciones a actividades de tarea previas que haya realizado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779206"/>
          </a:xfrm>
          <a:prstGeom prst="roundRect">
            <a:avLst>
              <a:gd name="adj" fmla="val 15517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A98054"/>
              </a:gs>
            </a:gsLst>
            <a:lin ang="16200000" scaled="0"/>
            <a:tileRect/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n-US" sz="2700" cap="all" spc="2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Cómo se utilizará esta evaluación cualitativa para mejorar su vecindario…</a:t>
            </a:r>
            <a:endParaRPr lang="en-US" sz="2700" cap="all" spc="2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269" y="1281909"/>
            <a:ext cx="8251464" cy="460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260"/>
              </a:lnSpc>
              <a:spcAft>
                <a:spcPts val="1800"/>
              </a:spcAft>
              <a:defRPr/>
            </a:pPr>
            <a:r>
              <a:rPr lang="es-AR" sz="3300" dirty="0" smtClean="0"/>
              <a:t>1. Reuniones de abogacía con funcionarios electos y otros quienes toman las decisiones</a:t>
            </a:r>
          </a:p>
          <a:p>
            <a:pPr marL="365760" indent="-365760">
              <a:lnSpc>
                <a:spcPts val="3260"/>
              </a:lnSpc>
              <a:spcAft>
                <a:spcPts val="1800"/>
              </a:spcAft>
              <a:defRPr/>
            </a:pPr>
            <a:r>
              <a:rPr lang="es-AR" sz="3300" dirty="0" smtClean="0"/>
              <a:t>2. Reuniones de abogacía con posibles aliados y partidarios</a:t>
            </a:r>
          </a:p>
          <a:p>
            <a:pPr marL="365760" indent="-365760">
              <a:lnSpc>
                <a:spcPts val="3260"/>
              </a:lnSpc>
              <a:spcAft>
                <a:spcPts val="1800"/>
              </a:spcAft>
              <a:defRPr/>
            </a:pPr>
            <a:r>
              <a:rPr lang="es-AR" sz="3300" dirty="0" smtClean="0"/>
              <a:t>3. Presentaciones del proyecto para mejorar la comunidad</a:t>
            </a:r>
          </a:p>
          <a:p>
            <a:pPr marL="365760" indent="-365760">
              <a:lnSpc>
                <a:spcPts val="3260"/>
              </a:lnSpc>
              <a:spcAft>
                <a:spcPts val="1800"/>
              </a:spcAft>
              <a:defRPr/>
            </a:pPr>
            <a:r>
              <a:rPr lang="es-AR" sz="3300" dirty="0" smtClean="0"/>
              <a:t>4. Se utilizará en conjunto con datos cuantitativos para justificar la concentración en las mejoras de las áreas objetivo</a:t>
            </a:r>
            <a:endParaRPr lang="en-US" sz="3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Revisión de evaluación cualitativa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44290" y="1327569"/>
            <a:ext cx="5055420" cy="420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-365760">
              <a:lnSpc>
                <a:spcPts val="28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Fotografías</a:t>
            </a:r>
          </a:p>
          <a:p>
            <a:pPr marL="365760" lvl="1" indent="-365760">
              <a:lnSpc>
                <a:spcPts val="28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Documentación escrita</a:t>
            </a:r>
          </a:p>
          <a:p>
            <a:pPr marL="365760" lvl="1" indent="-365760">
              <a:lnSpc>
                <a:spcPts val="28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Preocupaciones</a:t>
            </a:r>
          </a:p>
          <a:p>
            <a:pPr marL="365760" lvl="1" indent="-365760">
              <a:lnSpc>
                <a:spcPts val="28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Reacciones</a:t>
            </a:r>
          </a:p>
          <a:p>
            <a:pPr marL="365760" lvl="1" indent="-365760">
              <a:lnSpc>
                <a:spcPts val="28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Posibles soluciones</a:t>
            </a:r>
          </a:p>
          <a:p>
            <a:pPr marL="365760" lvl="1" indent="-365760">
              <a:lnSpc>
                <a:spcPts val="2820"/>
              </a:lnSpc>
              <a:spcBef>
                <a:spcPts val="3000"/>
              </a:spcBef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34" charset="-128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inserte LAS FOTOGRAFÍAS DE LA ZONA CON PROBLEMAS (ZONA #1)</a:t>
            </a:r>
            <a:endParaRPr lang="en-US" sz="2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7731" y="2951948"/>
            <a:ext cx="576853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(por ejemplo; parque, crucero,</a:t>
            </a:r>
          </a:p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edificio de departaentos, escuela)</a:t>
            </a:r>
            <a:endParaRPr lang="en-US" sz="2800" b="1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#1)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#1)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inserte LAS FOTOGRAFÍAS DE LA ZONA CON PROBLEMAS (ZONA #2)</a:t>
            </a:r>
            <a:endParaRPr lang="en-US" sz="20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7731" y="2951948"/>
            <a:ext cx="576853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(por ejemplo; parque, crucero,</a:t>
            </a:r>
          </a:p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edificio de departaentos, escuela)</a:t>
            </a:r>
            <a:endParaRPr lang="en-US" sz="2800" b="1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#2)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#2)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inserte LAS FOTOGRAFÍAS DE LA ZONA CON PROBLEMAS (ZONA #3)</a:t>
            </a:r>
            <a:endParaRPr lang="en-US" sz="20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7731" y="2951948"/>
            <a:ext cx="576853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(por ejemplo; parque, crucero,</a:t>
            </a:r>
          </a:p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edificio de departaentos, escuela)</a:t>
            </a:r>
            <a:endParaRPr lang="en-US" sz="2800" b="1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#3)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5966" y="1589980"/>
            <a:ext cx="1900767" cy="3678040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8153A"/>
              </a:gs>
              <a:gs pos="100000">
                <a:srgbClr val="441A66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Fomentar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el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sentido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comunidad</a:t>
            </a:r>
            <a:endParaRPr lang="en-US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marL="91440" indent="-91440" algn="ctr">
              <a:lnSpc>
                <a:spcPts val="1900"/>
              </a:lnSpc>
            </a:pP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generalmente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se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refiere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fomentar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redes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sociales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dentro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la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comunidad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desarrollar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habilidades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liderazgo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resolución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problemas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grupales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individuales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. </a:t>
            </a:r>
            <a:endParaRPr lang="en-US" sz="11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Fuente: </a:t>
            </a:r>
            <a:r>
              <a:rPr lang="en-US" sz="1200" i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Community Building: What Makes it Work A Review of Factors Influencing Successful Community Building </a:t>
            </a:r>
            <a:r>
              <a:rPr lang="en-US" sz="12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Amherst H. Wilder Foundation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El enfoque de fomentar el sentido de comunidad</a:t>
            </a: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9" name="Picture 8" descr="Figure_2-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11775" y="1488439"/>
            <a:ext cx="6200423" cy="3720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#3)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inserte LAS FOTOGRAFÍAS DE LA ZONA CON PROBLEMAS (ZONA #4)</a:t>
            </a:r>
            <a:endParaRPr lang="en-US" sz="20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7731" y="2951948"/>
            <a:ext cx="576853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(por ejemplo; parque, crucero,</a:t>
            </a:r>
          </a:p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edificio de departaentos, escuela)</a:t>
            </a:r>
            <a:endParaRPr lang="en-US" sz="2800" b="1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#4)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(Inserte los nombres de los participantes en (Inserte el lugar/sitio #4)</a:t>
            </a:r>
            <a:endParaRPr lang="en-US" sz="16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161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  <a:defRPr/>
            </a:pPr>
            <a:r>
              <a:rPr lang="en-US" sz="3200" b="1" i="1" dirty="0" smtClean="0"/>
              <a:t>Preocupaciones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516" y="1032387"/>
            <a:ext cx="390832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lnSpc>
                <a:spcPts val="3000"/>
              </a:lnSpc>
              <a:spcBef>
                <a:spcPts val="1200"/>
              </a:spcBef>
            </a:pPr>
            <a:r>
              <a:rPr lang="en-US" sz="3200" b="1" i="1" dirty="0" smtClean="0"/>
              <a:t>Recomendaciones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#1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#2</a:t>
            </a:r>
          </a:p>
          <a:p>
            <a:pPr marL="365760" indent="-365760">
              <a:lnSpc>
                <a:spcPts val="3000"/>
              </a:lnSpc>
              <a:spcBef>
                <a:spcPts val="1200"/>
              </a:spcBef>
              <a:buFont typeface="Arial"/>
              <a:buChar char="•"/>
            </a:pPr>
            <a:r>
              <a:rPr lang="en-US" sz="3200" dirty="0" smtClean="0"/>
              <a:t>Concern #3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conclusión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5742" y="6254496"/>
            <a:ext cx="45297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4918" y="1308246"/>
            <a:ext cx="3162710" cy="4451583"/>
          </a:xfrm>
          <a:prstGeom prst="roundRect">
            <a:avLst>
              <a:gd name="adj" fmla="val 346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B5D479"/>
              </a:gs>
            </a:gsLst>
            <a:lin ang="16200000" scaled="0"/>
            <a:tileRect/>
          </a:gradFill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indent="-91440" algn="ctr"/>
            <a:r>
              <a:rPr lang="en-US" sz="2400" b="1" cap="all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Opciones de tarea</a:t>
            </a:r>
            <a:endParaRPr lang="en-US" sz="1600" cap="all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marL="274320" indent="-274320">
              <a:lnSpc>
                <a:spcPts val="2200"/>
              </a:lnSpc>
              <a:spcBef>
                <a:spcPts val="1200"/>
              </a:spcBef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Comuníquese con el Departamento de policía local (solicítele al representante que asista a futuras reuniones del grupo, y ofrezca datos)</a:t>
            </a:r>
          </a:p>
          <a:p>
            <a:pPr marL="274320" indent="-274320">
              <a:lnSpc>
                <a:spcPts val="2200"/>
              </a:lnSpc>
              <a:spcBef>
                <a:spcPts val="1200"/>
              </a:spcBef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Invite a algún invitado especial a la presentación y celebración de la comunidad (¡comience ya mismo!)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55382" y="2287542"/>
            <a:ext cx="4203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3"/>
                </a:solidFill>
                <a:latin typeface="Capitals"/>
              </a:rPr>
              <a:t>¡GRACIAS!</a:t>
            </a:r>
            <a:endParaRPr lang="en-US" sz="3200" dirty="0" smtClean="0">
              <a:solidFill>
                <a:srgbClr val="73B632"/>
              </a:solidFill>
              <a:latin typeface="Capitals"/>
            </a:endParaRPr>
          </a:p>
          <a:p>
            <a:pPr>
              <a:buFont typeface="Arial"/>
              <a:buChar char="•"/>
            </a:pPr>
            <a:r>
              <a:rPr lang="en-US" sz="3600" dirty="0" smtClean="0"/>
              <a:t> ¿Preguntas?</a:t>
            </a:r>
          </a:p>
          <a:p>
            <a:pPr>
              <a:buFont typeface="Arial"/>
              <a:buChar char="•"/>
            </a:pPr>
            <a:endParaRPr lang="en-US" sz="3600" dirty="0" smtClean="0"/>
          </a:p>
          <a:p>
            <a:pPr>
              <a:buFont typeface="Arial"/>
              <a:buChar char="•"/>
            </a:pPr>
            <a:r>
              <a:rPr lang="en-US" sz="3600" dirty="0" smtClean="0"/>
              <a:t>¿Comentarios?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kern="0" cap="all" spc="150" smtClean="0">
                <a:solidFill>
                  <a:prstClr val="white"/>
                </a:solidFill>
                <a:latin typeface="Berthold City Bold"/>
                <a:cs typeface="Berthold City Bold"/>
              </a:rPr>
              <a:t>5 Pasos para una comunidad segura para los peatones</a:t>
            </a:r>
            <a:endParaRPr lang="en-US" sz="2100" kern="0" cap="all" spc="150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95838" y="1366897"/>
            <a:ext cx="492755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9184" indent="-274320">
              <a:spcAft>
                <a:spcPts val="2400"/>
              </a:spcAft>
              <a:buFont typeface="Georgia" pitchFamily="18" charset="0"/>
              <a:buAutoNum type="arabicPeriod"/>
            </a:pPr>
            <a:r>
              <a:rPr lang="en-US" sz="2600" smtClean="0">
                <a:ea typeface="ＭＳ Ｐゴシック" pitchFamily="34" charset="-128"/>
              </a:rPr>
              <a:t>Buenas aceras </a:t>
            </a:r>
            <a:r>
              <a:rPr lang="en-US" sz="2600" i="1" smtClean="0">
                <a:latin typeface="Calibri"/>
                <a:ea typeface="ＭＳ Ｐゴシック" pitchFamily="34" charset="-128"/>
                <a:cs typeface="Calibri"/>
              </a:rPr>
              <a:t>(banquetas)</a:t>
            </a:r>
          </a:p>
          <a:p>
            <a:pPr marL="329184" indent="-274320">
              <a:spcAft>
                <a:spcPts val="2400"/>
              </a:spcAft>
              <a:buFont typeface="Georgia" pitchFamily="18" charset="0"/>
              <a:buAutoNum type="arabicPeriod"/>
            </a:pPr>
            <a:r>
              <a:rPr lang="en-US" sz="2600" smtClean="0">
                <a:ea typeface="ＭＳ Ｐゴシック" pitchFamily="34" charset="-128"/>
              </a:rPr>
              <a:t>Cruces de calles seguros y fáciles </a:t>
            </a:r>
            <a:r>
              <a:rPr lang="en-US" sz="2600" i="1" smtClean="0">
                <a:latin typeface="Calibri"/>
                <a:ea typeface="ＭＳ Ｐゴシック" pitchFamily="34" charset="-128"/>
                <a:cs typeface="Calibri"/>
              </a:rPr>
              <a:t>aprox</a:t>
            </a:r>
            <a:r>
              <a:rPr lang="en-US" sz="2600" i="1" dirty="0" smtClean="0">
                <a:latin typeface="Calibri"/>
                <a:ea typeface="ＭＳ Ｐゴシック" pitchFamily="34" charset="-128"/>
                <a:cs typeface="Calibri"/>
              </a:rPr>
              <a:t>. cada 300 pies (91 metros</a:t>
            </a:r>
            <a:r>
              <a:rPr lang="en-US" sz="2600" i="1" smtClean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329184" indent="-274320">
              <a:spcAft>
                <a:spcPts val="2400"/>
              </a:spcAft>
              <a:buFont typeface="Georgia" pitchFamily="18" charset="0"/>
              <a:buAutoNum type="arabicPeriod"/>
            </a:pPr>
            <a:r>
              <a:rPr lang="en-US" sz="2600" smtClean="0">
                <a:ea typeface="ＭＳ Ｐゴシック" pitchFamily="34" charset="-128"/>
              </a:rPr>
              <a:t>Reducir la velocidad de los autos</a:t>
            </a:r>
          </a:p>
          <a:p>
            <a:pPr marL="329184" indent="-274320">
              <a:spcAft>
                <a:spcPts val="2400"/>
              </a:spcAft>
              <a:buFont typeface="Georgia" pitchFamily="18" charset="0"/>
              <a:buAutoNum type="arabicPeriod"/>
            </a:pPr>
            <a:r>
              <a:rPr lang="en-US" sz="2600" smtClean="0">
                <a:ea typeface="ＭＳ Ｐゴシック" pitchFamily="34" charset="-128"/>
              </a:rPr>
              <a:t>Seguridad, confort y belleza</a:t>
            </a:r>
          </a:p>
          <a:p>
            <a:pPr marL="329184" indent="-274320">
              <a:spcAft>
                <a:spcPts val="2400"/>
              </a:spcAft>
              <a:buFont typeface="Georgia" pitchFamily="18" charset="0"/>
              <a:buAutoNum type="arabicPeriod"/>
            </a:pPr>
            <a:r>
              <a:rPr lang="en-US" sz="2600" smtClean="0">
                <a:ea typeface="ＭＳ Ｐゴシック" pitchFamily="34" charset="-128"/>
              </a:rPr>
              <a:t>Buenos lugares adónde caminar</a:t>
            </a:r>
            <a:r>
              <a:rPr lang="en-US" sz="2600" i="1" smtClean="0">
                <a:latin typeface="Calibri"/>
                <a:ea typeface="ＭＳ Ｐゴシック" pitchFamily="34" charset="-128"/>
                <a:cs typeface="Calibri"/>
              </a:rPr>
              <a:t>(Que le conecta con la gente)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82110" y="944462"/>
            <a:ext cx="3134951" cy="4969076"/>
            <a:chOff x="582110" y="944462"/>
            <a:chExt cx="3134951" cy="4969076"/>
          </a:xfrm>
        </p:grpSpPr>
        <p:pic>
          <p:nvPicPr>
            <p:cNvPr id="18" name="Picture 6" descr="Y:\Resources\Photos\Photos to Xpress Press\San Diego Walkability 052.jpg"/>
            <p:cNvPicPr>
              <a:picLocks noChangeAspect="1" noChangeArrowheads="1"/>
            </p:cNvPicPr>
            <p:nvPr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2110" y="944462"/>
              <a:ext cx="3134951" cy="2353158"/>
            </a:xfrm>
            <a:prstGeom prst="roundRect">
              <a:avLst>
                <a:gd name="adj" fmla="val 3307"/>
              </a:avLst>
            </a:prstGeom>
            <a:ln w="25400">
              <a:solidFill>
                <a:srgbClr val="3E2716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India St from SANDAG"/>
            <p:cNvPicPr>
              <a:picLocks noChangeAspect="1" noChangeArrowheads="1"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2110" y="3562326"/>
              <a:ext cx="3134951" cy="2351212"/>
            </a:xfrm>
            <a:prstGeom prst="roundRect">
              <a:avLst>
                <a:gd name="adj" fmla="val 3307"/>
              </a:avLst>
            </a:prstGeom>
            <a:ln w="25400">
              <a:solidFill>
                <a:srgbClr val="3E2716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kern="0" cap="all" spc="100" dirty="0" smtClean="0">
                <a:solidFill>
                  <a:prstClr val="white"/>
                </a:solidFill>
                <a:latin typeface="Berthold City"/>
              </a:rPr>
              <a:t>Prevención de los delitos a través del diseño del entorno (PDTDE)</a:t>
            </a:r>
            <a:endParaRPr lang="en-US" kern="0" cap="all" spc="100" dirty="0">
              <a:solidFill>
                <a:prstClr val="white"/>
              </a:solidFill>
              <a:latin typeface="Berthold City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323" y="1053826"/>
            <a:ext cx="8345355" cy="1078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dirty="0" smtClean="0">
                <a:solidFill>
                  <a:srgbClr val="147B33"/>
                </a:solidFill>
                <a:latin typeface="Capitals"/>
                <a:cs typeface="Capitals"/>
              </a:rPr>
              <a:t>pdtde de primera generación:</a:t>
            </a:r>
            <a:br>
              <a:rPr lang="en-US" sz="3600" dirty="0" smtClean="0">
                <a:solidFill>
                  <a:srgbClr val="147B33"/>
                </a:solidFill>
                <a:latin typeface="Capitals"/>
                <a:cs typeface="Capitals"/>
              </a:rPr>
            </a:br>
            <a:r>
              <a:rPr lang="en-US" sz="3600" dirty="0" smtClean="0">
                <a:solidFill>
                  <a:srgbClr val="147B33"/>
                </a:solidFill>
                <a:latin typeface="Capitals"/>
                <a:cs typeface="Capitals"/>
              </a:rPr>
              <a:t> conceptos y estrategias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6576" y="2300246"/>
            <a:ext cx="81908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-365760">
              <a:lnSpc>
                <a:spcPts val="2400"/>
              </a:lnSpc>
              <a:buFont typeface="Book Antiqua" pitchFamily="18" charset="0"/>
              <a:buAutoNum type="arabicPeriod"/>
              <a:defRPr/>
            </a:pPr>
            <a:r>
              <a:rPr lang="es-US" sz="2000" b="1" dirty="0" smtClean="0"/>
              <a:t>Control del acceso</a:t>
            </a:r>
            <a:r>
              <a:rPr lang="en-US" sz="2000" dirty="0" smtClean="0">
                <a:latin typeface="Calibri"/>
                <a:cs typeface="Calibri"/>
              </a:rPr>
              <a:t>—</a:t>
            </a:r>
            <a:r>
              <a:rPr lang="es-US" sz="2000" dirty="0" smtClean="0"/>
              <a:t>Cómo es que la gente entra y sale de una zona</a:t>
            </a:r>
            <a:endParaRPr lang="en-US" sz="2000" dirty="0" smtClean="0">
              <a:latin typeface="Calibri"/>
              <a:cs typeface="Calibri"/>
            </a:endParaRPr>
          </a:p>
          <a:p>
            <a:pPr marL="640080" lvl="2" indent="-274320">
              <a:lnSpc>
                <a:spcPts val="2400"/>
              </a:lnSpc>
              <a:buFont typeface="Arial"/>
              <a:buChar char="•"/>
              <a:defRPr/>
            </a:pPr>
            <a:r>
              <a:rPr lang="en-US" sz="2000" i="1" dirty="0" smtClean="0">
                <a:cs typeface="Calibri"/>
              </a:rPr>
              <a:t>Reforzamiento del objetivo</a:t>
            </a:r>
          </a:p>
          <a:p>
            <a:pPr marL="365760" lvl="1" indent="-365760">
              <a:lnSpc>
                <a:spcPts val="2400"/>
              </a:lnSpc>
              <a:buFont typeface="Book Antiqua" pitchFamily="18" charset="0"/>
              <a:buAutoNum type="arabicPeriod"/>
              <a:defRPr/>
            </a:pPr>
            <a:endParaRPr lang="en-US" sz="2000" b="1" dirty="0" smtClean="0"/>
          </a:p>
          <a:p>
            <a:pPr marL="365760" lvl="1" indent="-365760">
              <a:lnSpc>
                <a:spcPts val="2400"/>
              </a:lnSpc>
              <a:buFont typeface="Book Antiqua" pitchFamily="18" charset="0"/>
              <a:buAutoNum type="arabicPeriod"/>
              <a:defRPr/>
            </a:pPr>
            <a:r>
              <a:rPr lang="es-US" sz="2000" b="1" dirty="0" smtClean="0"/>
              <a:t>Vigilancia natural</a:t>
            </a:r>
            <a:r>
              <a:rPr lang="en-US" sz="2000" dirty="0" smtClean="0">
                <a:latin typeface="Calibri"/>
                <a:cs typeface="Calibri"/>
              </a:rPr>
              <a:t>—</a:t>
            </a:r>
            <a:r>
              <a:rPr lang="es-US" sz="2000" dirty="0" smtClean="0"/>
              <a:t>Crear oportunidades para que la gente vigile una zona</a:t>
            </a:r>
            <a:endParaRPr lang="en-US" sz="2000" dirty="0" smtClean="0">
              <a:latin typeface="Calibri"/>
              <a:cs typeface="Calibri"/>
            </a:endParaRPr>
          </a:p>
          <a:p>
            <a:pPr marL="365760" lvl="1" indent="-365760">
              <a:lnSpc>
                <a:spcPts val="2400"/>
              </a:lnSpc>
              <a:buFont typeface="Book Antiqua" pitchFamily="18" charset="0"/>
              <a:buAutoNum type="arabicPeriod"/>
              <a:defRPr/>
            </a:pPr>
            <a:endParaRPr lang="en-US" sz="2000" b="1" dirty="0" smtClean="0"/>
          </a:p>
          <a:p>
            <a:pPr marL="365760" lvl="1" indent="-365760">
              <a:lnSpc>
                <a:spcPts val="2400"/>
              </a:lnSpc>
              <a:buFont typeface="Book Antiqua" pitchFamily="18" charset="0"/>
              <a:buAutoNum type="arabicPeriod"/>
              <a:defRPr/>
            </a:pPr>
            <a:r>
              <a:rPr lang="es-US" sz="2000" b="1" dirty="0" smtClean="0"/>
              <a:t>Territorialidad</a:t>
            </a:r>
            <a:r>
              <a:rPr lang="en-US" sz="2000" dirty="0" smtClean="0">
                <a:latin typeface="Calibri"/>
                <a:cs typeface="Calibri"/>
              </a:rPr>
              <a:t>—</a:t>
            </a:r>
            <a:r>
              <a:rPr lang="es-US" sz="2000" dirty="0" smtClean="0"/>
              <a:t>Cómo la gente demuestra que es dueña o que se interesa por una zona</a:t>
            </a:r>
            <a:endParaRPr lang="en-US" sz="2000" dirty="0" smtClean="0">
              <a:latin typeface="Calibri"/>
              <a:cs typeface="Calibri"/>
            </a:endParaRPr>
          </a:p>
          <a:p>
            <a:pPr marL="640080" lvl="2" indent="-274320">
              <a:lnSpc>
                <a:spcPts val="2400"/>
              </a:lnSpc>
              <a:buFont typeface="Arial"/>
              <a:buChar char="•"/>
              <a:defRPr/>
            </a:pPr>
            <a:r>
              <a:rPr lang="en-US" sz="2000" i="1" dirty="0" smtClean="0">
                <a:cs typeface="Calibri"/>
              </a:rPr>
              <a:t>Apoyo a las actividades</a:t>
            </a:r>
          </a:p>
          <a:p>
            <a:pPr marL="640080" lvl="2" indent="-274320">
              <a:lnSpc>
                <a:spcPts val="2400"/>
              </a:lnSpc>
              <a:buFont typeface="Arial"/>
              <a:buChar char="•"/>
              <a:defRPr/>
            </a:pPr>
            <a:r>
              <a:rPr lang="en-US" sz="2000" i="1" dirty="0" smtClean="0">
                <a:cs typeface="Calibri"/>
              </a:rPr>
              <a:t>Señalización territorial realizada por los residentes</a:t>
            </a:r>
          </a:p>
          <a:p>
            <a:pPr marL="365760" lvl="1" indent="-365760">
              <a:lnSpc>
                <a:spcPts val="2400"/>
              </a:lnSpc>
              <a:buFont typeface="Book Antiqua" pitchFamily="18" charset="0"/>
              <a:buAutoNum type="arabicPeriod"/>
              <a:defRPr/>
            </a:pPr>
            <a:endParaRPr lang="en-US" sz="2000" b="1" dirty="0" smtClean="0"/>
          </a:p>
          <a:p>
            <a:pPr marL="365760" lvl="1" indent="-365760">
              <a:lnSpc>
                <a:spcPts val="2400"/>
              </a:lnSpc>
              <a:buFont typeface="Book Antiqua" pitchFamily="18" charset="0"/>
              <a:buAutoNum type="arabicPeriod"/>
              <a:defRPr/>
            </a:pPr>
            <a:r>
              <a:rPr lang="es-US" sz="2000" b="1" dirty="0" smtClean="0"/>
              <a:t>Imagen y mantenimiento</a:t>
            </a:r>
            <a:r>
              <a:rPr lang="en-US" sz="2000" dirty="0" smtClean="0">
                <a:latin typeface="Calibri"/>
                <a:cs typeface="Calibri"/>
              </a:rPr>
              <a:t>—</a:t>
            </a:r>
            <a:r>
              <a:rPr lang="es-US" sz="2000" dirty="0" smtClean="0"/>
              <a:t>Cómo la gente percibe y protege una zona</a:t>
            </a:r>
            <a:endParaRPr lang="es-MX" sz="2000" dirty="0" smtClean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kern="0" cap="all" spc="100" dirty="0" smtClean="0">
                <a:solidFill>
                  <a:prstClr val="white"/>
                </a:solidFill>
                <a:latin typeface="Berthold City"/>
              </a:rPr>
              <a:t>Prevención de los delitos a través del diseño del entorno (PDTDE)</a:t>
            </a:r>
            <a:endParaRPr lang="en-US" kern="0" cap="all" spc="100" dirty="0">
              <a:solidFill>
                <a:prstClr val="white"/>
              </a:solidFill>
              <a:latin typeface="Berthold City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6" name="Picture 2" descr="http://www.wormworks.com/roadwitch/trialsgalleryimages/DIY%20Streets%20Trial%201/P1000429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4114"/>
          <a:stretch>
            <a:fillRect/>
          </a:stretch>
        </p:blipFill>
        <p:spPr bwMode="auto">
          <a:xfrm>
            <a:off x="4250083" y="2411147"/>
            <a:ext cx="4361993" cy="3411819"/>
          </a:xfrm>
          <a:prstGeom prst="roundRect">
            <a:avLst>
              <a:gd name="adj" fmla="val 3307"/>
            </a:avLst>
          </a:prstGeom>
          <a:ln w="25400">
            <a:solidFill>
              <a:srgbClr val="E78E23"/>
            </a:solidFill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96859" y="983839"/>
            <a:ext cx="8345355" cy="1078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dirty="0" smtClean="0">
                <a:solidFill>
                  <a:srgbClr val="E78E23"/>
                </a:solidFill>
                <a:latin typeface="Capitals"/>
                <a:cs typeface="Capitals"/>
              </a:rPr>
              <a:t>pdtde de segunda generación: </a:t>
            </a:r>
            <a:br>
              <a:rPr lang="en-US" sz="3600" dirty="0" smtClean="0">
                <a:solidFill>
                  <a:srgbClr val="E78E23"/>
                </a:solidFill>
                <a:latin typeface="Capitals"/>
                <a:cs typeface="Capitals"/>
              </a:rPr>
            </a:br>
            <a:r>
              <a:rPr lang="en-US" sz="3600" dirty="0" smtClean="0">
                <a:solidFill>
                  <a:srgbClr val="E78E23"/>
                </a:solidFill>
                <a:latin typeface="Capitals"/>
                <a:cs typeface="Capitals"/>
              </a:rPr>
              <a:t>administración social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5487" y="2359951"/>
            <a:ext cx="3849882" cy="351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lnSpc>
                <a:spcPts val="1900"/>
              </a:lnSpc>
              <a:buClr>
                <a:schemeClr val="accent1"/>
              </a:buClr>
              <a:buSzPct val="85000"/>
              <a:defRPr/>
            </a:pPr>
            <a:r>
              <a:rPr lang="en-US" sz="2000" b="1" i="1" dirty="0" smtClean="0">
                <a:ea typeface="ＭＳ Ｐゴシック" pitchFamily="-111" charset="-128"/>
              </a:rPr>
              <a:t>CAPACIDAD</a:t>
            </a:r>
          </a:p>
          <a:p>
            <a:pPr marL="182880" indent="-182880">
              <a:lnSpc>
                <a:spcPts val="19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pitchFamily="-111" charset="-128"/>
              </a:rPr>
              <a:t>Equilibrio de recursos en la zona</a:t>
            </a:r>
          </a:p>
          <a:p>
            <a:pPr marL="182880" indent="-182880">
              <a:lnSpc>
                <a:spcPts val="1900"/>
              </a:lnSpc>
              <a:defRPr/>
            </a:pPr>
            <a:endParaRPr lang="en-US" sz="2000" b="1" i="1" dirty="0" smtClean="0">
              <a:latin typeface="Calibri"/>
              <a:ea typeface="ＭＳ Ｐゴシック" pitchFamily="-111" charset="-128"/>
            </a:endParaRPr>
          </a:p>
          <a:p>
            <a:pPr marL="182880" indent="-182880">
              <a:lnSpc>
                <a:spcPts val="1900"/>
              </a:lnSpc>
              <a:defRPr/>
            </a:pPr>
            <a:r>
              <a:rPr lang="en-US" sz="2000" b="1" i="1" dirty="0" smtClean="0">
                <a:ea typeface="ＭＳ Ｐゴシック" pitchFamily="-111" charset="-128"/>
              </a:rPr>
              <a:t>COHESIÓN    </a:t>
            </a:r>
          </a:p>
          <a:p>
            <a:pPr marL="182880" indent="-182880">
              <a:lnSpc>
                <a:spcPts val="19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pitchFamily="-111" charset="-128"/>
              </a:rPr>
              <a:t>Vinculación positiva del vecindario </a:t>
            </a:r>
            <a:r>
              <a:rPr lang="en-US" sz="2000" i="1" dirty="0" smtClean="0">
                <a:latin typeface="Calibri"/>
                <a:ea typeface="ＭＳ Ｐゴシック" pitchFamily="-111" charset="-128"/>
                <a:cs typeface="Calibri"/>
              </a:rPr>
              <a:t>(p. ej, reuniones</a:t>
            </a:r>
          </a:p>
          <a:p>
            <a:pPr marL="182880" indent="-182880">
              <a:lnSpc>
                <a:spcPts val="1900"/>
              </a:lnSpc>
              <a:defRPr/>
            </a:pPr>
            <a:r>
              <a:rPr lang="en-US" sz="2000" i="1" dirty="0" smtClean="0">
                <a:latin typeface="Calibri"/>
                <a:ea typeface="ＭＳ Ｐゴシック" pitchFamily="-111" charset="-128"/>
                <a:cs typeface="Calibri"/>
              </a:rPr>
              <a:t>   de vecinos)</a:t>
            </a:r>
          </a:p>
          <a:p>
            <a:pPr marL="182880" indent="-182880">
              <a:lnSpc>
                <a:spcPts val="1900"/>
              </a:lnSpc>
              <a:defRPr/>
            </a:pPr>
            <a:endParaRPr lang="en-US" sz="2000" b="1" i="1" dirty="0" smtClean="0">
              <a:latin typeface="Calibri"/>
              <a:ea typeface="ＭＳ Ｐゴシック" pitchFamily="-111" charset="-128"/>
            </a:endParaRPr>
          </a:p>
          <a:p>
            <a:pPr marL="182880" indent="-182880">
              <a:lnSpc>
                <a:spcPts val="1900"/>
              </a:lnSpc>
              <a:defRPr/>
            </a:pPr>
            <a:r>
              <a:rPr lang="en-US" sz="2000" b="1" i="1" dirty="0" smtClean="0">
                <a:ea typeface="ＭＳ Ｐゴシック" pitchFamily="-111" charset="-128"/>
              </a:rPr>
              <a:t>CONECTIVIDAD</a:t>
            </a:r>
            <a:endParaRPr lang="en-US" sz="2000" b="1" i="1" dirty="0" smtClean="0">
              <a:latin typeface="Calibri"/>
              <a:ea typeface="ＭＳ Ｐゴシック" pitchFamily="-111" charset="-128"/>
            </a:endParaRPr>
          </a:p>
          <a:p>
            <a:pPr marL="182880" indent="-182880">
              <a:lnSpc>
                <a:spcPts val="19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pitchFamily="-111" charset="-128"/>
              </a:rPr>
              <a:t>Buenas relaciones con el gobierno y las organizaciones</a:t>
            </a:r>
          </a:p>
          <a:p>
            <a:pPr marL="182880" indent="-182880">
              <a:lnSpc>
                <a:spcPts val="1900"/>
              </a:lnSpc>
              <a:defRPr/>
            </a:pPr>
            <a:endParaRPr lang="en-US" sz="2000" b="1" i="1" dirty="0" smtClean="0">
              <a:latin typeface="Calibri"/>
              <a:ea typeface="ＭＳ Ｐゴシック" pitchFamily="-111" charset="-128"/>
            </a:endParaRPr>
          </a:p>
          <a:p>
            <a:pPr marL="182880" indent="-182880">
              <a:lnSpc>
                <a:spcPts val="1900"/>
              </a:lnSpc>
              <a:defRPr/>
            </a:pPr>
            <a:r>
              <a:rPr lang="en-US" sz="2000" b="1" i="1" dirty="0" smtClean="0">
                <a:ea typeface="ＭＳ Ｐゴシック" pitchFamily="-111" charset="-128"/>
              </a:rPr>
              <a:t>CULTURA</a:t>
            </a:r>
          </a:p>
          <a:p>
            <a:pPr marL="182880" indent="-182880">
              <a:lnSpc>
                <a:spcPts val="19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pitchFamily="-111" charset="-128"/>
              </a:rPr>
              <a:t>Actividades e imágenes artísticas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  política y las ordenanzas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4387" y="874090"/>
            <a:ext cx="1835355" cy="5109820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8153A"/>
              </a:gs>
              <a:gs pos="100000">
                <a:srgbClr val="441A66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en-US" sz="19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Juntas, las políticas y leyes (ordenanzas) locales pueden ayudar a lograr mejoras, seguridad y recursos para una comunidad muy necesitada. Unas actúan como guía y las otras como garantía de aplicación para asegurar que se siguen las indicaciones. </a:t>
            </a:r>
          </a:p>
        </p:txBody>
      </p:sp>
      <p:pic>
        <p:nvPicPr>
          <p:cNvPr id="18" name="Picture Placeholder 11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2608430" y="945987"/>
            <a:ext cx="5780875" cy="4156602"/>
          </a:xfrm>
          <a:prstGeom prst="roundRect">
            <a:avLst>
              <a:gd name="adj" fmla="val 3307"/>
            </a:avLst>
          </a:prstGeom>
          <a:ln w="25400">
            <a:solidFill>
              <a:srgbClr val="18153A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90049" y="5188307"/>
            <a:ext cx="589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ea typeface="ＭＳ Ｐゴシック" pitchFamily="34" charset="-128"/>
                <a:cs typeface="Calibri"/>
              </a:rPr>
              <a:t>Este es un divertido ejemplo de cómo actúan la política y las ordenanzas en su comunidad.</a:t>
            </a:r>
            <a:endParaRPr lang="en-US" sz="2400" b="1" i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2"/>
              </a:gs>
              <a:gs pos="100000">
                <a:srgbClr val="A98054"/>
              </a:gs>
            </a:gsLst>
          </a:gra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srgbClr val="FFFFFF"/>
                </a:solidFill>
                <a:latin typeface="Berthold City Bold"/>
                <a:cs typeface="Berthold City Bold"/>
              </a:rPr>
              <a:t>¿Con quién necesita entablar relaciones?</a:t>
            </a:r>
            <a:endParaRPr lang="en-US" sz="2700" cap="all" spc="100" dirty="0">
              <a:solidFill>
                <a:srgbClr val="FFFFFF"/>
              </a:solidFill>
              <a:latin typeface="Berthold City Bold"/>
              <a:cs typeface="Berthold City Bol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rot="5400000" flipH="1" flipV="1">
            <a:off x="4603699" y="2401035"/>
            <a:ext cx="463043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V="1">
            <a:off x="4681025" y="3353623"/>
            <a:ext cx="308393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4735995" y="4393800"/>
            <a:ext cx="198452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78" idx="2"/>
          </p:cNvCxnSpPr>
          <p:nvPr/>
        </p:nvCxnSpPr>
        <p:spPr>
          <a:xfrm rot="10800000">
            <a:off x="6632866" y="1924295"/>
            <a:ext cx="504650" cy="649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 flipV="1">
            <a:off x="5726876" y="2915992"/>
            <a:ext cx="917077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6632866" y="3896531"/>
            <a:ext cx="504650" cy="649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6200000" flipV="1">
            <a:off x="5647313" y="2909292"/>
            <a:ext cx="1993899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>
            <a:off x="2702949" y="2915992"/>
            <a:ext cx="1166877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 flipH="1" flipV="1">
            <a:off x="5656264" y="5429318"/>
            <a:ext cx="95615" cy="221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4780706" y="5331588"/>
            <a:ext cx="106323" cy="27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3918568" y="5428350"/>
            <a:ext cx="98790" cy="9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955751" y="5383114"/>
            <a:ext cx="1762125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2690097" y="3467168"/>
            <a:ext cx="95615" cy="221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6200000" flipV="1">
            <a:off x="1817637" y="3369048"/>
            <a:ext cx="102837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952401" y="3466200"/>
            <a:ext cx="98790" cy="9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989584" y="3420964"/>
            <a:ext cx="1762125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98347" y="746458"/>
            <a:ext cx="83473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100" dirty="0" smtClean="0">
                <a:solidFill>
                  <a:srgbClr val="CD0920"/>
                </a:solidFill>
                <a:latin typeface="Capitals"/>
              </a:rPr>
              <a:t>Diagrama de organización del gobierno de la Ciudad</a:t>
            </a:r>
          </a:p>
        </p:txBody>
      </p:sp>
      <p:sp>
        <p:nvSpPr>
          <p:cNvPr id="41" name="Oval 40"/>
          <p:cNvSpPr/>
          <p:nvPr/>
        </p:nvSpPr>
        <p:spPr>
          <a:xfrm>
            <a:off x="7138531" y="1555466"/>
            <a:ext cx="1671853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Secretario de la Ciudad </a:t>
            </a:r>
          </a:p>
        </p:txBody>
      </p:sp>
      <p:sp>
        <p:nvSpPr>
          <p:cNvPr id="42" name="Oval 41"/>
          <p:cNvSpPr/>
          <p:nvPr/>
        </p:nvSpPr>
        <p:spPr>
          <a:xfrm>
            <a:off x="7138531" y="2540672"/>
            <a:ext cx="1671853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Procurador de la Ciudad </a:t>
            </a:r>
          </a:p>
        </p:txBody>
      </p:sp>
      <p:sp>
        <p:nvSpPr>
          <p:cNvPr id="43" name="Oval 42"/>
          <p:cNvSpPr/>
          <p:nvPr/>
        </p:nvSpPr>
        <p:spPr>
          <a:xfrm>
            <a:off x="7138531" y="3525878"/>
            <a:ext cx="1671853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Tesorero de la Ciudad </a:t>
            </a:r>
          </a:p>
        </p:txBody>
      </p:sp>
      <p:sp>
        <p:nvSpPr>
          <p:cNvPr id="44" name="Oval 43"/>
          <p:cNvSpPr/>
          <p:nvPr/>
        </p:nvSpPr>
        <p:spPr>
          <a:xfrm>
            <a:off x="1032111" y="2540672"/>
            <a:ext cx="1671853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ts val="1260"/>
              </a:lnSpc>
            </a:pPr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Comisiones, incluyendo 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169560" y="1710115"/>
            <a:ext cx="1333353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Electorado </a:t>
            </a:r>
          </a:p>
        </p:txBody>
      </p:sp>
      <p:sp>
        <p:nvSpPr>
          <p:cNvPr id="46" name="Oval 45"/>
          <p:cNvSpPr/>
          <p:nvPr/>
        </p:nvSpPr>
        <p:spPr>
          <a:xfrm>
            <a:off x="3807694" y="4511084"/>
            <a:ext cx="2057086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>
              <a:lnSpc>
                <a:spcPts val="1260"/>
              </a:lnSpc>
            </a:pPr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Departamentos de la Ciudad, incluso:</a:t>
            </a:r>
          </a:p>
        </p:txBody>
      </p:sp>
      <p:sp>
        <p:nvSpPr>
          <p:cNvPr id="47" name="Oval 46"/>
          <p:cNvSpPr/>
          <p:nvPr/>
        </p:nvSpPr>
        <p:spPr>
          <a:xfrm>
            <a:off x="3807694" y="3525878"/>
            <a:ext cx="2057086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Administrador de la Ciudad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60839" y="2650614"/>
            <a:ext cx="2150794" cy="566871"/>
          </a:xfrm>
          <a:prstGeom prst="roundRect">
            <a:avLst>
              <a:gd name="adj" fmla="val 76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Alcalde/Concejo de la Ciudad 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301816" y="5496290"/>
            <a:ext cx="1333352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1300" dirty="0" err="1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Parques y Recreación </a:t>
            </a:r>
            <a:endParaRPr lang="en-US" sz="1300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037304" y="5496290"/>
            <a:ext cx="1333352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Planificación 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35649" y="3534140"/>
            <a:ext cx="1333352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1300" dirty="0" err="1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Parques y Recreación </a:t>
            </a:r>
            <a:endParaRPr lang="en-US" sz="1300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071137" y="3534140"/>
            <a:ext cx="1333352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Planificación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05595"/>
      </a:accent1>
      <a:accent2>
        <a:srgbClr val="3E2716"/>
      </a:accent2>
      <a:accent3>
        <a:srgbClr val="73B632"/>
      </a:accent3>
      <a:accent4>
        <a:srgbClr val="441A66"/>
      </a:accent4>
      <a:accent5>
        <a:srgbClr val="0098BA"/>
      </a:accent5>
      <a:accent6>
        <a:srgbClr val="DA512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7C4238325EA43B07578DA4470384A" ma:contentTypeVersion="0" ma:contentTypeDescription="Create a new document." ma:contentTypeScope="" ma:versionID="c1393ddc577510d3206801eff89ded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E2FF1B-6615-408F-B7C0-E39EBCF3549B}"/>
</file>

<file path=customXml/itemProps2.xml><?xml version="1.0" encoding="utf-8"?>
<ds:datastoreItem xmlns:ds="http://schemas.openxmlformats.org/officeDocument/2006/customXml" ds:itemID="{0A83782B-A52F-487A-AF1D-883B826FD6F3}"/>
</file>

<file path=customXml/itemProps3.xml><?xml version="1.0" encoding="utf-8"?>
<ds:datastoreItem xmlns:ds="http://schemas.openxmlformats.org/officeDocument/2006/customXml" ds:itemID="{ACDD1A08-DBE8-4625-A31F-F4A16CD35FB0}"/>
</file>

<file path=docProps/app.xml><?xml version="1.0" encoding="utf-8"?>
<Properties xmlns="http://schemas.openxmlformats.org/officeDocument/2006/extended-properties" xmlns:vt="http://schemas.openxmlformats.org/officeDocument/2006/docPropsVTypes">
  <TotalTime>9660</TotalTime>
  <Words>2246</Words>
  <Application>Microsoft Office PowerPoint</Application>
  <PresentationFormat>On-screen Show (4:3)</PresentationFormat>
  <Paragraphs>356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Freemind Graphx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Bascle</dc:creator>
  <cp:lastModifiedBy>ylinqui</cp:lastModifiedBy>
  <cp:revision>233</cp:revision>
  <dcterms:created xsi:type="dcterms:W3CDTF">2012-07-04T02:35:16Z</dcterms:created>
  <dcterms:modified xsi:type="dcterms:W3CDTF">2012-07-06T16:39:15Z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0x010100DFB7C4238325EA43B07578DA4470384A</vt:lpwstr>
  </property>
</Properties>
</file>