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6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47.xml" ContentType="application/vnd.openxmlformats-officedocument.presentationml.slide+xml"/>
  <Override PartName="/ppt/slides/slide54.xml" ContentType="application/vnd.openxmlformats-officedocument.presentationml.slide+xml"/>
  <Override PartName="/ppt/slides/slide5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5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50.xml" ContentType="application/vnd.openxmlformats-officedocument.presentationml.slide+xml"/>
  <Override PartName="/ppt/slides/slide48.xml" ContentType="application/vnd.openxmlformats-officedocument.presentationml.slide+xml"/>
  <Override PartName="/ppt/slides/slide1.xml" ContentType="application/vnd.openxmlformats-officedocument.presentationml.slide+xml"/>
  <Override PartName="/ppt/slides/slide4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490" r:id="rId3"/>
    <p:sldId id="491" r:id="rId4"/>
    <p:sldId id="492" r:id="rId5"/>
    <p:sldId id="493" r:id="rId6"/>
    <p:sldId id="494" r:id="rId7"/>
    <p:sldId id="495" r:id="rId8"/>
    <p:sldId id="496" r:id="rId9"/>
    <p:sldId id="497" r:id="rId10"/>
    <p:sldId id="498" r:id="rId11"/>
    <p:sldId id="499" r:id="rId12"/>
    <p:sldId id="500" r:id="rId13"/>
    <p:sldId id="501" r:id="rId14"/>
    <p:sldId id="505" r:id="rId15"/>
    <p:sldId id="502" r:id="rId16"/>
    <p:sldId id="503" r:id="rId17"/>
    <p:sldId id="506" r:id="rId18"/>
    <p:sldId id="507" r:id="rId19"/>
    <p:sldId id="510" r:id="rId20"/>
    <p:sldId id="508" r:id="rId21"/>
    <p:sldId id="509" r:id="rId22"/>
    <p:sldId id="511" r:id="rId23"/>
    <p:sldId id="512" r:id="rId24"/>
    <p:sldId id="513" r:id="rId25"/>
    <p:sldId id="514" r:id="rId26"/>
    <p:sldId id="515" r:id="rId27"/>
    <p:sldId id="517" r:id="rId28"/>
    <p:sldId id="518" r:id="rId29"/>
    <p:sldId id="519" r:id="rId30"/>
    <p:sldId id="520" r:id="rId31"/>
    <p:sldId id="521" r:id="rId32"/>
    <p:sldId id="522" r:id="rId33"/>
    <p:sldId id="523" r:id="rId34"/>
    <p:sldId id="524" r:id="rId35"/>
    <p:sldId id="525" r:id="rId36"/>
    <p:sldId id="526" r:id="rId37"/>
    <p:sldId id="527" r:id="rId38"/>
    <p:sldId id="528" r:id="rId39"/>
    <p:sldId id="530" r:id="rId40"/>
    <p:sldId id="529" r:id="rId41"/>
    <p:sldId id="531" r:id="rId42"/>
    <p:sldId id="532" r:id="rId43"/>
    <p:sldId id="533" r:id="rId44"/>
    <p:sldId id="534" r:id="rId45"/>
    <p:sldId id="535" r:id="rId46"/>
    <p:sldId id="539" r:id="rId47"/>
    <p:sldId id="536" r:id="rId48"/>
    <p:sldId id="538" r:id="rId49"/>
    <p:sldId id="540" r:id="rId50"/>
    <p:sldId id="541" r:id="rId51"/>
    <p:sldId id="542" r:id="rId52"/>
    <p:sldId id="543" r:id="rId53"/>
    <p:sldId id="544" r:id="rId54"/>
    <p:sldId id="545" r:id="rId55"/>
    <p:sldId id="546" r:id="rId56"/>
    <p:sldId id="548" r:id="rId57"/>
    <p:sldId id="549" r:id="rId58"/>
    <p:sldId id="550" r:id="rId59"/>
    <p:sldId id="551" r:id="rId60"/>
    <p:sldId id="552" r:id="rId61"/>
    <p:sldId id="553" r:id="rId62"/>
    <p:sldId id="554" r:id="rId63"/>
    <p:sldId id="555" r:id="rId64"/>
    <p:sldId id="559" r:id="rId65"/>
    <p:sldId id="556" r:id="rId66"/>
    <p:sldId id="557" r:id="rId67"/>
    <p:sldId id="558" r:id="rId68"/>
    <p:sldId id="560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78C"/>
    <a:srgbClr val="DEAB43"/>
    <a:srgbClr val="A98054"/>
    <a:srgbClr val="9FD4D0"/>
    <a:srgbClr val="600D13"/>
    <a:srgbClr val="104C28"/>
    <a:srgbClr val="E78E23"/>
    <a:srgbClr val="CD0920"/>
    <a:srgbClr val="18153A"/>
    <a:srgbClr val="132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67" autoAdjust="0"/>
    <p:restoredTop sz="94660"/>
  </p:normalViewPr>
  <p:slideViewPr>
    <p:cSldViewPr snapToGrid="0">
      <p:cViewPr>
        <p:scale>
          <a:sx n="62" d="100"/>
          <a:sy n="62" d="100"/>
        </p:scale>
        <p:origin x="-84" y="-330"/>
      </p:cViewPr>
      <p:guideLst>
        <p:guide orient="horz" pos="2987"/>
        <p:guide pos="25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119BE-0716-C849-9F65-1ADB66E7AC40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E9BC6-6C89-8840-A42F-73EABB53CC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05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82064-3D7D-3646-AEB0-A17E09485217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d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wm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d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73.pdf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9.pdf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1.pd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d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LA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10" y="787401"/>
            <a:ext cx="6627180" cy="203200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16" name="Picture 15" descr="CoverArt.jpg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23927" y="2943534"/>
            <a:ext cx="3035710" cy="30357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0150" y="3288216"/>
            <a:ext cx="3999924" cy="234634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800" spc="600" dirty="0" smtClean="0">
                <a:latin typeface="Capitals"/>
                <a:cs typeface="Capitals"/>
              </a:rPr>
              <a:t>SESI</a:t>
            </a:r>
            <a:r>
              <a:rPr lang="en-US" sz="2800" cap="all" spc="600" dirty="0" smtClean="0">
                <a:latin typeface="Capitals"/>
                <a:cs typeface="Capitals"/>
              </a:rPr>
              <a:t>ó</a:t>
            </a:r>
            <a:r>
              <a:rPr lang="en-US" sz="2800" spc="600" dirty="0" smtClean="0">
                <a:latin typeface="Capitals"/>
                <a:cs typeface="Capitals"/>
              </a:rPr>
              <a:t>N SEIS</a:t>
            </a:r>
          </a:p>
          <a:p>
            <a:pPr algn="ctr">
              <a:lnSpc>
                <a:spcPts val="4300"/>
              </a:lnSpc>
            </a:pPr>
            <a:r>
              <a:rPr lang="en-US" sz="3800" cap="all" spc="300" dirty="0" smtClean="0">
                <a:solidFill>
                  <a:srgbClr val="E78E23"/>
                </a:solidFill>
                <a:latin typeface="Berthold City Bold"/>
                <a:cs typeface="Berthold City Bold"/>
              </a:rPr>
              <a:t>Uso del suelo y</a:t>
            </a:r>
          </a:p>
          <a:p>
            <a:pPr algn="ctr">
              <a:lnSpc>
                <a:spcPts val="4300"/>
              </a:lnSpc>
            </a:pPr>
            <a:r>
              <a:rPr lang="en-US" sz="3800" cap="all" spc="300" dirty="0" smtClean="0">
                <a:solidFill>
                  <a:srgbClr val="E78E23"/>
                </a:solidFill>
                <a:latin typeface="Berthold City Bold"/>
                <a:cs typeface="Berthold City Bold"/>
              </a:rPr>
              <a:t>planificación de</a:t>
            </a:r>
          </a:p>
          <a:p>
            <a:pPr algn="ctr">
              <a:lnSpc>
                <a:spcPts val="4300"/>
              </a:lnSpc>
            </a:pPr>
            <a:r>
              <a:rPr lang="en-US" sz="3800" cap="all" spc="300" dirty="0" smtClean="0">
                <a:solidFill>
                  <a:srgbClr val="E78E23"/>
                </a:solidFill>
                <a:latin typeface="Berthold City Bold"/>
                <a:cs typeface="Berthold City Bold"/>
              </a:rPr>
              <a:t>la comunidad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Impactos en la salud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10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156369"/>
            <a:ext cx="8534400" cy="4545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ts val="31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1" dirty="0" smtClean="0">
                <a:cs typeface="Calibri"/>
              </a:rPr>
              <a:t>Porcentajes de obesidad en niños entre 6-11 años: </a:t>
            </a:r>
            <a:r>
              <a:rPr lang="en-US" sz="3200" dirty="0" smtClean="0"/>
              <a:t>4.2% en 1971, 17% en 2010</a:t>
            </a:r>
          </a:p>
          <a:p>
            <a:pPr marL="274320" indent="-274320">
              <a:lnSpc>
                <a:spcPts val="31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b="1" dirty="0" smtClean="0">
                <a:cs typeface="Calibri"/>
              </a:rPr>
              <a:t>Porcentajes de obesidad en adolescentes entre 12-19 años: </a:t>
            </a:r>
            <a:r>
              <a:rPr lang="en-US" sz="3200" dirty="0" smtClean="0"/>
              <a:t>4.2% en 1971, 17.6% en 2010</a:t>
            </a:r>
          </a:p>
          <a:p>
            <a:pPr marL="274320" indent="-274320">
              <a:lnSpc>
                <a:spcPts val="31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dirty="0" smtClean="0"/>
              <a:t>Menos de la mitad de los jóvenes de edad escolar cumple el mínimo recomendado de 60 minutos de actividad física diaria</a:t>
            </a:r>
          </a:p>
          <a:p>
            <a:pPr marL="274320" indent="-274320">
              <a:lnSpc>
                <a:spcPts val="31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dirty="0" smtClean="0"/>
              <a:t>Además, menos del 10% de los adultos realiza los 30 minutos de actividad física diaria recomendada.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ITC Franklin Gothic Std Dm Cd"/>
                <a:cs typeface="ITC Franklin Gothic Std Dm Cd"/>
              </a:rPr>
              <a:t>Fuente:</a:t>
            </a: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Organization for Economic Cooperation and Development </a:t>
            </a:r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IMPACTOS A LA SALUD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11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15" name="Picture 14" descr="Slide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88" y="902208"/>
            <a:ext cx="7659624" cy="5053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¿Cuáles son los impactos en la salud?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12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14" name="Picture 2" descr="U:\!-drichardson backup april 6 2011\on desktop\Green Space - Chula Vista Map.png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 bwMode="auto">
          <a:xfrm>
            <a:off x="440267" y="1190457"/>
            <a:ext cx="8229600" cy="446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¿Cuáles son los impactos en la salud?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13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8" name="Picture 4" descr="C:\Users\drichardson\Desktop\Whitehurst_Freeway.jpg"/>
          <p:cNvPicPr>
            <a:picLocks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6" b="14053"/>
          <a:stretch>
            <a:fillRect/>
          </a:stretch>
        </p:blipFill>
        <p:spPr bwMode="auto">
          <a:xfrm>
            <a:off x="539535" y="977355"/>
            <a:ext cx="3886200" cy="2286000"/>
          </a:xfrm>
          <a:prstGeom prst="roundRect">
            <a:avLst>
              <a:gd name="adj" fmla="val 3307"/>
            </a:avLst>
          </a:prstGeom>
          <a:ln w="25400">
            <a:solidFill>
              <a:srgbClr val="104C2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31" descr="bad xwalk"/>
          <p:cNvPicPr>
            <a:picLocks noChangeArrowheads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7723" b="8852"/>
          <a:stretch>
            <a:fillRect/>
          </a:stretch>
        </p:blipFill>
        <p:spPr bwMode="auto">
          <a:xfrm>
            <a:off x="4718266" y="3594646"/>
            <a:ext cx="3886200" cy="2286000"/>
          </a:xfrm>
          <a:prstGeom prst="roundRect">
            <a:avLst>
              <a:gd name="adj" fmla="val 3307"/>
            </a:avLst>
          </a:prstGeom>
          <a:ln w="25400">
            <a:solidFill>
              <a:srgbClr val="104C2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Documents and Settings\kmueller\Desktop\Picture1.jpg"/>
          <p:cNvPicPr>
            <a:picLocks noChangeArrowheads="1"/>
          </p:cNvPicPr>
          <p:nvPr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" b="6364"/>
          <a:stretch>
            <a:fillRect/>
          </a:stretch>
        </p:blipFill>
        <p:spPr bwMode="auto">
          <a:xfrm>
            <a:off x="4718266" y="977355"/>
            <a:ext cx="3886200" cy="2286000"/>
          </a:xfrm>
          <a:prstGeom prst="roundRect">
            <a:avLst>
              <a:gd name="adj" fmla="val 3307"/>
            </a:avLst>
          </a:prstGeom>
          <a:ln w="25400">
            <a:solidFill>
              <a:srgbClr val="104C2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ity of Vancouver - prevalent bike lane in city centre"/>
          <p:cNvPicPr>
            <a:picLocks noChangeArrowheads="1"/>
          </p:cNvPicPr>
          <p:nvPr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0"/>
          <a:stretch>
            <a:fillRect/>
          </a:stretch>
        </p:blipFill>
        <p:spPr bwMode="auto">
          <a:xfrm>
            <a:off x="539535" y="3594646"/>
            <a:ext cx="3886200" cy="2286000"/>
          </a:xfrm>
          <a:prstGeom prst="roundRect">
            <a:avLst>
              <a:gd name="adj" fmla="val 3307"/>
            </a:avLst>
          </a:prstGeom>
          <a:ln w="25400">
            <a:solidFill>
              <a:srgbClr val="104C2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¿Cuáles son los impactos en la salud?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14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04500" y="3530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6" name="Picture 3" descr="C:\Users\drichardson\Desktop\imagesCA8BITAJ.jpg"/>
          <p:cNvPicPr>
            <a:picLocks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" r="16968"/>
          <a:stretch>
            <a:fillRect/>
          </a:stretch>
        </p:blipFill>
        <p:spPr bwMode="auto">
          <a:xfrm>
            <a:off x="1299125" y="2832381"/>
            <a:ext cx="3273552" cy="3200400"/>
          </a:xfrm>
          <a:prstGeom prst="roundRect">
            <a:avLst>
              <a:gd name="adj" fmla="val 3307"/>
            </a:avLst>
          </a:prstGeom>
          <a:ln w="25400">
            <a:solidFill>
              <a:srgbClr val="79134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drichardson\Desktop\imagesCAWCOUC9.jpg"/>
          <p:cNvPicPr>
            <a:picLocks noChangeAspect="1" noChangeArrowheads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3044" y="825219"/>
            <a:ext cx="3265714" cy="1828800"/>
          </a:xfrm>
          <a:prstGeom prst="roundRect">
            <a:avLst>
              <a:gd name="adj" fmla="val 3307"/>
            </a:avLst>
          </a:prstGeom>
          <a:ln w="25400">
            <a:solidFill>
              <a:srgbClr val="79134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drichardson\Desktop\Santiago chile.jpg"/>
          <p:cNvPicPr>
            <a:picLocks noChangeArrowheads="1"/>
          </p:cNvPicPr>
          <p:nvPr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0002" y="825219"/>
            <a:ext cx="2404872" cy="3200400"/>
          </a:xfrm>
          <a:prstGeom prst="roundRect">
            <a:avLst>
              <a:gd name="adj" fmla="val 3307"/>
            </a:avLst>
          </a:prstGeom>
          <a:ln w="25400">
            <a:solidFill>
              <a:srgbClr val="79134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drichardson\Desktop\Playground -downtown PDX.jpg"/>
          <p:cNvPicPr>
            <a:picLocks noChangeArrowheads="1"/>
          </p:cNvPicPr>
          <p:nvPr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0002" y="4203981"/>
            <a:ext cx="2404872" cy="1828800"/>
          </a:xfrm>
          <a:prstGeom prst="roundRect">
            <a:avLst>
              <a:gd name="adj" fmla="val 3307"/>
            </a:avLst>
          </a:prstGeom>
          <a:ln w="25400">
            <a:solidFill>
              <a:srgbClr val="79134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¿Cuáles son los impactos en la salud?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15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92760" y="990600"/>
            <a:ext cx="3886200" cy="4876800"/>
            <a:chOff x="304800" y="990600"/>
            <a:chExt cx="3886200" cy="4876800"/>
          </a:xfrm>
        </p:grpSpPr>
        <p:pic>
          <p:nvPicPr>
            <p:cNvPr id="8" name="Picture 3" descr="U:\!-drichardson backup april 6 2011\on desktop\RLA photos\2011-04-05 youth crew\youth crew 730.JPG"/>
            <p:cNvPicPr>
              <a:picLocks noChangeArrowheads="1"/>
            </p:cNvPicPr>
            <p:nvPr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79"/>
            <a:stretch>
              <a:fillRect/>
            </a:stretch>
          </p:blipFill>
          <p:spPr bwMode="auto">
            <a:xfrm>
              <a:off x="304800" y="990600"/>
              <a:ext cx="3886200" cy="2286000"/>
            </a:xfrm>
            <a:prstGeom prst="roundRect">
              <a:avLst>
                <a:gd name="adj" fmla="val 3307"/>
              </a:avLst>
            </a:prstGeom>
            <a:ln w="25400">
              <a:solidFill>
                <a:srgbClr val="CD092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U:\!-drichardson backup april 6 2011\on desktop\RLA photos\2011-04-05 youth crew\youth crew 744.JPG"/>
            <p:cNvPicPr>
              <a:picLocks noChangeArrowheads="1"/>
            </p:cNvPicPr>
            <p:nvPr/>
          </p:nvPicPr>
          <p:blipFill>
            <a:blip r:embed="rId3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2" b="16177"/>
            <a:stretch>
              <a:fillRect/>
            </a:stretch>
          </p:blipFill>
          <p:spPr bwMode="auto">
            <a:xfrm>
              <a:off x="304800" y="3581400"/>
              <a:ext cx="3886200" cy="2286000"/>
            </a:xfrm>
            <a:prstGeom prst="roundRect">
              <a:avLst>
                <a:gd name="adj" fmla="val 3307"/>
              </a:avLst>
            </a:prstGeom>
            <a:ln w="25400">
              <a:solidFill>
                <a:srgbClr val="CD092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3" descr="U:\!-drichardson backup april 6 2011\on desktop\RLA photos\2011-04-05 youth crew\youth crew 726.JPG"/>
          <p:cNvPicPr>
            <a:picLocks noChangeArrowheads="1"/>
          </p:cNvPicPr>
          <p:nvPr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8" b="11111"/>
          <a:stretch>
            <a:fillRect/>
          </a:stretch>
        </p:blipFill>
        <p:spPr bwMode="auto">
          <a:xfrm>
            <a:off x="4765040" y="986367"/>
            <a:ext cx="3886200" cy="2286000"/>
          </a:xfrm>
          <a:prstGeom prst="roundRect">
            <a:avLst>
              <a:gd name="adj" fmla="val 3307"/>
            </a:avLst>
          </a:prstGeom>
          <a:ln w="25400">
            <a:solidFill>
              <a:srgbClr val="CD092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2"/>
          <p:cNvPicPr>
            <a:picLocks noChangeAspect="1"/>
          </p:cNvPicPr>
          <p:nvPr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1" b="3135"/>
          <a:stretch>
            <a:fillRect/>
          </a:stretch>
        </p:blipFill>
        <p:spPr bwMode="auto">
          <a:xfrm>
            <a:off x="4765040" y="3572934"/>
            <a:ext cx="3886200" cy="2298700"/>
          </a:xfrm>
          <a:prstGeom prst="roundRect">
            <a:avLst>
              <a:gd name="adj" fmla="val 3307"/>
            </a:avLst>
          </a:prstGeom>
          <a:ln w="25400">
            <a:solidFill>
              <a:srgbClr val="CD092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38912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cap="all" spc="100" dirty="0" smtClean="0">
                <a:latin typeface="Berthold City Bold"/>
                <a:cs typeface="Berthold City Bold"/>
              </a:rPr>
              <a:t>Inactividad física y sobrepeso Tendencias en jóvenes</a:t>
            </a:r>
            <a:endParaRPr lang="en-US" sz="225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16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9" name="Picture 4" descr="overweight child watching television eating chips"/>
          <p:cNvPicPr>
            <a:picLocks noChangeAspect="1"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7465" y="2203450"/>
            <a:ext cx="3695033" cy="2451100"/>
          </a:xfrm>
          <a:prstGeom prst="roundRect">
            <a:avLst>
              <a:gd name="adj" fmla="val 3307"/>
            </a:avLst>
          </a:prstGeom>
          <a:ln w="25400">
            <a:solidFill>
              <a:srgbClr val="CD092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8300" y="962727"/>
            <a:ext cx="4406900" cy="4932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365760">
              <a:lnSpc>
                <a:spcPts val="312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1 de 3 adolescentes de preparatoria no hace actividad física intensa</a:t>
            </a:r>
          </a:p>
          <a:p>
            <a:pPr marL="274320" lvl="1" indent="-365760">
              <a:lnSpc>
                <a:spcPts val="312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Menos del 30% asiste diario a las clases de educación física</a:t>
            </a:r>
          </a:p>
          <a:p>
            <a:pPr marL="274320" lvl="1" indent="-365760">
              <a:lnSpc>
                <a:spcPts val="312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1 de 7 jóvenes entre 6-19 años tiene sobrepeso</a:t>
            </a:r>
          </a:p>
          <a:p>
            <a:pPr marL="274320" lvl="1" indent="-365760">
              <a:lnSpc>
                <a:spcPts val="312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Los niños miran más televisión en un año que lo que asisten a la escuela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b="1" dirty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Fuente:</a:t>
            </a:r>
            <a:r>
              <a:rPr lang="en-US" dirty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Michael Pratt et al, Physician and Sports Medicine, 28,10, October 2000. CDC 2004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38912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cap="all" spc="100" dirty="0" smtClean="0">
                <a:latin typeface="Berthold City Bold"/>
                <a:cs typeface="Berthold City Bold"/>
              </a:rPr>
              <a:t>Costo financiero del estilo de vida sedentario</a:t>
            </a:r>
            <a:endParaRPr lang="en-US" sz="26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17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7519" y="975912"/>
            <a:ext cx="8868962" cy="4906176"/>
            <a:chOff x="137519" y="981066"/>
            <a:chExt cx="8868962" cy="4906176"/>
          </a:xfrm>
        </p:grpSpPr>
        <p:sp>
          <p:nvSpPr>
            <p:cNvPr id="11" name="Rectangle 10"/>
            <p:cNvSpPr/>
            <p:nvPr/>
          </p:nvSpPr>
          <p:spPr>
            <a:xfrm>
              <a:off x="137519" y="1464492"/>
              <a:ext cx="8868962" cy="44227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>
                <a:lnSpc>
                  <a:spcPct val="90000"/>
                </a:lnSpc>
                <a:buFontTx/>
                <a:buNone/>
              </a:pPr>
              <a:r>
                <a:rPr lang="en-US" altLang="en-US" sz="3600" dirty="0" smtClean="0">
                  <a:ea typeface="ＭＳ Ｐゴシック" pitchFamily="34" charset="-128"/>
                </a:rPr>
                <a:t>Fumador			$1,448				$1,079</a:t>
              </a:r>
            </a:p>
            <a:p>
              <a:pPr marL="0" lvl="1" algn="ctr">
                <a:lnSpc>
                  <a:spcPct val="90000"/>
                </a:lnSpc>
                <a:buFontTx/>
                <a:buNone/>
              </a:pPr>
              <a:r>
                <a:rPr lang="en-US" altLang="en-US" sz="3600" dirty="0" smtClean="0">
                  <a:ea typeface="ＭＳ Ｐゴシック" pitchFamily="34" charset="-128"/>
                </a:rPr>
                <a:t>No fumador		</a:t>
              </a:r>
              <a:r>
                <a:rPr lang="en-US" altLang="en-US" sz="3600" u="sng" dirty="0" smtClean="0">
                  <a:ea typeface="ＭＳ Ｐゴシック" pitchFamily="34" charset="-128"/>
                </a:rPr>
                <a:t>   1,234		  		   	 953</a:t>
              </a:r>
            </a:p>
            <a:p>
              <a:pPr marL="0" lvl="1" algn="ctr">
                <a:lnSpc>
                  <a:spcPct val="90000"/>
                </a:lnSpc>
                <a:buFontTx/>
                <a:buNone/>
              </a:pPr>
              <a:r>
                <a:rPr lang="en-US" altLang="en-US" sz="3600" dirty="0" smtClean="0">
                  <a:ea typeface="ＭＳ Ｐゴシック" pitchFamily="34" charset="-128"/>
                </a:rPr>
                <a:t>Todos				$1,349				$1,019</a:t>
              </a:r>
            </a:p>
            <a:p>
              <a:pPr marL="0" lvl="1" algn="ctr">
                <a:lnSpc>
                  <a:spcPct val="90000"/>
                </a:lnSpc>
                <a:buFontTx/>
                <a:buNone/>
              </a:pPr>
              <a:endParaRPr lang="en-US" altLang="en-US" sz="3200" b="1" dirty="0" smtClean="0">
                <a:solidFill>
                  <a:srgbClr val="108837"/>
                </a:solidFill>
                <a:latin typeface="Capitals"/>
                <a:ea typeface="ＭＳ Ｐゴシック" pitchFamily="34" charset="-128"/>
                <a:cs typeface="Capitals"/>
              </a:endParaRPr>
            </a:p>
            <a:p>
              <a:pPr marL="0" lvl="1" algn="ctr">
                <a:lnSpc>
                  <a:spcPct val="90000"/>
                </a:lnSpc>
              </a:pPr>
              <a:r>
                <a:rPr lang="en-US" altLang="en-US" sz="2800" b="1" dirty="0" smtClean="0">
                  <a:solidFill>
                    <a:srgbClr val="108837"/>
                  </a:solidFill>
                  <a:latin typeface="Capitals"/>
                  <a:ea typeface="ＭＳ Ｐゴシック" pitchFamily="34" charset="-128"/>
                  <a:cs typeface="Capitals"/>
                </a:rPr>
                <a:t>Estimación de costo del nivel de población</a:t>
              </a:r>
            </a:p>
            <a:p>
              <a:pPr marL="0" lvl="1" algn="ctr">
                <a:lnSpc>
                  <a:spcPct val="90000"/>
                </a:lnSpc>
              </a:pPr>
              <a:r>
                <a:rPr lang="en-US" altLang="en-US" sz="3600" dirty="0" smtClean="0">
                  <a:ea typeface="ＭＳ Ｐゴシック" pitchFamily="34" charset="-128"/>
                </a:rPr>
                <a:t>1987				$  29.2 mil millones</a:t>
              </a:r>
            </a:p>
            <a:p>
              <a:pPr marL="0" lvl="1" algn="ctr">
                <a:lnSpc>
                  <a:spcPct val="90000"/>
                </a:lnSpc>
                <a:buFontTx/>
                <a:buNone/>
              </a:pPr>
              <a:r>
                <a:rPr lang="en-US" altLang="en-US" sz="3600" dirty="0" smtClean="0">
                  <a:ea typeface="ＭＳ Ｐゴシック" pitchFamily="34" charset="-128"/>
                </a:rPr>
                <a:t>2000				    76.6 mil millones</a:t>
              </a:r>
            </a:p>
            <a:p>
              <a:pPr marL="0" lvl="1" algn="ctr">
                <a:lnSpc>
                  <a:spcPct val="90000"/>
                </a:lnSpc>
                <a:buFontTx/>
                <a:buNone/>
              </a:pPr>
              <a:r>
                <a:rPr lang="en-US" altLang="en-US" sz="3600" dirty="0" smtClean="0">
                  <a:ea typeface="ＭＳ Ｐゴシック" pitchFamily="34" charset="-128"/>
                </a:rPr>
                <a:t>2002				  104.4 mil millones</a:t>
              </a:r>
            </a:p>
            <a:p>
              <a:pPr marL="0" lvl="1" algn="ctr">
                <a:lnSpc>
                  <a:spcPct val="90000"/>
                </a:lnSpc>
                <a:buFontTx/>
                <a:buNone/>
              </a:pPr>
              <a:r>
                <a:rPr lang="en-US" altLang="en-US" sz="3600" dirty="0" smtClean="0">
                  <a:ea typeface="ＭＳ Ｐゴシック" pitchFamily="34" charset="-128"/>
                </a:rPr>
                <a:t>2004				</a:t>
              </a:r>
              <a:r>
                <a:rPr lang="en-US" altLang="en-US" sz="3600" b="1" dirty="0" smtClean="0">
                  <a:ea typeface="ＭＳ Ｐゴシック" pitchFamily="34" charset="-128"/>
                </a:rPr>
                <a:t>$117.1 mil millones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2300" y="981066"/>
              <a:ext cx="7569200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lnSpc>
                  <a:spcPct val="90000"/>
                </a:lnSpc>
              </a:pPr>
              <a:r>
                <a:rPr lang="en-US" altLang="en-US" sz="2400" dirty="0" smtClean="0">
                  <a:ea typeface="ＭＳ Ｐゴシック" pitchFamily="34" charset="-128"/>
                </a:rPr>
                <a:t>					</a:t>
              </a:r>
              <a:r>
                <a:rPr lang="en-US" altLang="en-US" sz="3200" b="1" dirty="0" smtClean="0">
                  <a:solidFill>
                    <a:srgbClr val="108837"/>
                  </a:solidFill>
                  <a:latin typeface="Capitals"/>
                  <a:ea typeface="ＭＳ Ｐゴシック" pitchFamily="34" charset="-128"/>
                  <a:cs typeface="Capitals"/>
                </a:rPr>
                <a:t>sedentario		activo</a:t>
              </a:r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38912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18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33843" y="858854"/>
            <a:ext cx="8076314" cy="101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 smtClean="0">
                <a:ea typeface="ＭＳ Ｐゴシック" pitchFamily="34" charset="-128"/>
                <a:cs typeface="Calibri"/>
              </a:rPr>
              <a:t>¿Qué sabemos del problema para informar la solución?</a:t>
            </a:r>
          </a:p>
        </p:txBody>
      </p:sp>
      <p:pic>
        <p:nvPicPr>
          <p:cNvPr id="19" name="Picture 18" descr="Untit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2067673"/>
            <a:ext cx="6419850" cy="3913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38912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50000"/>
              </a:spcBef>
            </a:pPr>
            <a:r>
              <a:rPr kumimoji="1" lang="en-US" altLang="zh-TW" sz="2000" b="1" cap="all" spc="100" dirty="0" smtClean="0">
                <a:solidFill>
                  <a:prstClr val="white"/>
                </a:solidFill>
                <a:latin typeface="Berthold City Bold"/>
                <a:cs typeface="Berthold City Bold"/>
              </a:rPr>
              <a:t>Centro de Investigación Tainan para una Ciudad Saludable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19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47750" y="986206"/>
            <a:ext cx="7048500" cy="4885589"/>
            <a:chOff x="965200" y="1079500"/>
            <a:chExt cx="7048500" cy="4885589"/>
          </a:xfrm>
        </p:grpSpPr>
        <p:sp>
          <p:nvSpPr>
            <p:cNvPr id="11" name="Rounded Rectangle 10"/>
            <p:cNvSpPr/>
            <p:nvPr/>
          </p:nvSpPr>
          <p:spPr>
            <a:xfrm>
              <a:off x="1035050" y="5016500"/>
              <a:ext cx="6908800" cy="948589"/>
            </a:xfrm>
            <a:prstGeom prst="roundRect">
              <a:avLst>
                <a:gd name="adj" fmla="val 16557"/>
              </a:avLst>
            </a:prstGeom>
            <a:gradFill flip="none" rotWithShape="1">
              <a:gsLst>
                <a:gs pos="0">
                  <a:schemeClr val="accent5"/>
                </a:gs>
                <a:gs pos="100000">
                  <a:srgbClr val="9FD4D0"/>
                </a:gs>
              </a:gsLst>
              <a:lin ang="16200000" scaled="0"/>
              <a:tileRect/>
            </a:gradFill>
            <a:ln w="254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kumimoji="1" lang="en-US" sz="2000" cap="all" dirty="0" smtClean="0">
                  <a:solidFill>
                    <a:schemeClr val="tx1"/>
                  </a:solidFill>
                  <a:latin typeface="ITC Franklin Gothic Std Dm Cd"/>
                  <a:ea typeface="PMingLiU" pitchFamily="18" charset="-120"/>
                  <a:cs typeface="ITC Franklin Gothic Std Dm Cd"/>
                </a:rPr>
                <a:t>Centro de Investigación Tainan para una Ciudad Saludable</a:t>
              </a:r>
            </a:p>
            <a:p>
              <a:pPr algn="ctr"/>
              <a:r>
                <a:rPr kumimoji="1" lang="zh-TW" altLang="en-US" sz="1400" cap="all" dirty="0" smtClean="0">
                  <a:solidFill>
                    <a:schemeClr val="tx1"/>
                  </a:solidFill>
                  <a:latin typeface="ITC Franklin Gothic Std Dm Cd"/>
                  <a:cs typeface="ITC Franklin Gothic Std Dm Cd"/>
                </a:rPr>
                <a:t>社區健走步道導覽圖</a:t>
              </a:r>
              <a:r>
                <a:rPr kumimoji="1" lang="en-US" altLang="zh-TW" sz="1400" cap="all" dirty="0" smtClean="0">
                  <a:solidFill>
                    <a:schemeClr val="tx1"/>
                  </a:solidFill>
                  <a:latin typeface="ITC Franklin Gothic Std Dm Cd"/>
                  <a:cs typeface="ITC Franklin Gothic Std Dm Cd"/>
                </a:rPr>
                <a:t>—</a:t>
              </a:r>
              <a:r>
                <a:rPr lang="zh-TW" altLang="en-US" sz="1400" cap="all" dirty="0" smtClean="0">
                  <a:solidFill>
                    <a:schemeClr val="tx1"/>
                  </a:solidFill>
                  <a:latin typeface="ITC Franklin Gothic Std Dm Cd"/>
                  <a:cs typeface="ITC Franklin Gothic Std Dm Cd"/>
                </a:rPr>
                <a:t>環</a:t>
              </a:r>
              <a:r>
                <a:rPr kumimoji="1" lang="zh-TW" altLang="en-US" sz="1400" cap="all" dirty="0" smtClean="0">
                  <a:solidFill>
                    <a:schemeClr val="tx1"/>
                  </a:solidFill>
                  <a:latin typeface="ITC Franklin Gothic Std Dm Cd"/>
                  <a:cs typeface="ITC Franklin Gothic Std Dm Cd"/>
                </a:rPr>
                <a:t>繞社區中庭及公園全長</a:t>
              </a:r>
              <a:r>
                <a:rPr kumimoji="1" lang="en-US" altLang="zh-TW" sz="1400" cap="all" dirty="0" smtClean="0">
                  <a:solidFill>
                    <a:schemeClr val="tx1"/>
                  </a:solidFill>
                  <a:latin typeface="ITC Franklin Gothic Std Dm Cd"/>
                  <a:cs typeface="ITC Franklin Gothic Std Dm Cd"/>
                </a:rPr>
                <a:t>1000</a:t>
              </a:r>
              <a:r>
                <a:rPr kumimoji="1" lang="zh-TW" altLang="en-US" sz="1400" cap="all" dirty="0" smtClean="0">
                  <a:solidFill>
                    <a:schemeClr val="tx1"/>
                  </a:solidFill>
                  <a:latin typeface="ITC Franklin Gothic Std Dm Cd"/>
                  <a:cs typeface="ITC Franklin Gothic Std Dm Cd"/>
                </a:rPr>
                <a:t>公尺</a:t>
              </a:r>
              <a:endParaRPr kumimoji="1" lang="en-US" sz="1400" cap="all" dirty="0" smtClean="0">
                <a:solidFill>
                  <a:schemeClr val="tx1"/>
                </a:solidFill>
                <a:latin typeface="ITC Franklin Gothic Std Dm Cd"/>
                <a:ea typeface="PMingLiU" pitchFamily="18" charset="-120"/>
                <a:cs typeface="ITC Franklin Gothic Std Dm Cd"/>
              </a:endParaRPr>
            </a:p>
          </p:txBody>
        </p:sp>
        <p:pic>
          <p:nvPicPr>
            <p:cNvPr id="8" name="Picture 16" descr="RIMG0313"/>
            <p:cNvPicPr>
              <a:picLocks noChangeAspect="1" noChangeArrowheads="1"/>
            </p:cNvPicPr>
            <p:nvPr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4" t="12770" r="17222" b="15801"/>
            <a:stretch>
              <a:fillRect/>
            </a:stretch>
          </p:blipFill>
          <p:spPr bwMode="auto">
            <a:xfrm>
              <a:off x="965200" y="1079500"/>
              <a:ext cx="7048500" cy="4191000"/>
            </a:xfrm>
            <a:prstGeom prst="roundRect">
              <a:avLst>
                <a:gd name="adj" fmla="val 3307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rgbClr val="B5D479"/>
                </a:gs>
              </a:gsLst>
              <a:lin ang="16200000" scaled="0"/>
              <a:tileRect/>
            </a:gradFill>
            <a:ln w="25400">
              <a:solidFill>
                <a:schemeClr val="accent5"/>
              </a:solidFill>
            </a:ln>
            <a:effectLst/>
            <a:ex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orden del dÍa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35975" y="897262"/>
            <a:ext cx="8472050" cy="4988669"/>
            <a:chOff x="311709" y="897262"/>
            <a:chExt cx="8472050" cy="4988669"/>
          </a:xfrm>
        </p:grpSpPr>
        <p:sp>
          <p:nvSpPr>
            <p:cNvPr id="15" name="Rounded Rectangle 14"/>
            <p:cNvSpPr/>
            <p:nvPr/>
          </p:nvSpPr>
          <p:spPr>
            <a:xfrm>
              <a:off x="311709" y="1511996"/>
              <a:ext cx="3651249" cy="3759200"/>
            </a:xfrm>
            <a:prstGeom prst="roundRect">
              <a:avLst>
                <a:gd name="adj" fmla="val 4755"/>
              </a:avLst>
            </a:prstGeom>
            <a:gradFill>
              <a:gsLst>
                <a:gs pos="0">
                  <a:schemeClr val="accent6"/>
                </a:gs>
                <a:gs pos="100000">
                  <a:srgbClr val="E78E23"/>
                </a:gs>
              </a:gsLst>
            </a:gradFill>
            <a:ln w="254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algn="ctr">
                <a:lnSpc>
                  <a:spcPts val="1900"/>
                </a:lnSpc>
              </a:pPr>
              <a:r>
                <a:rPr lang="en-US" b="1" cap="all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Objetivos de la sesión</a:t>
              </a:r>
            </a:p>
            <a:p>
              <a:pPr marL="91440" algn="ctr">
                <a:lnSpc>
                  <a:spcPts val="1900"/>
                </a:lnSpc>
              </a:pPr>
              <a:endParaRPr lang="en-US" cap="all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 marL="182880" indent="-182880">
                <a:lnSpc>
                  <a:spcPts val="1900"/>
                </a:lnSpc>
                <a:spcAft>
                  <a:spcPts val="1200"/>
                </a:spcAft>
                <a:buFont typeface="Arial"/>
                <a:buChar char="•"/>
                <a:defRPr/>
              </a:pPr>
              <a:r>
                <a:rPr lang="en-US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Crear conciencia sobre el vínculo entre el diseño de la comunidad y la salud, y entender qué estrategias de diseño apoyan mejor la salud </a:t>
              </a:r>
            </a:p>
            <a:p>
              <a:pPr marL="182880" indent="-182880">
                <a:lnSpc>
                  <a:spcPts val="1900"/>
                </a:lnSpc>
                <a:spcAft>
                  <a:spcPts val="1200"/>
                </a:spcAft>
                <a:buFont typeface="Arial"/>
                <a:buChar char="•"/>
                <a:defRPr/>
              </a:pPr>
              <a:r>
                <a:rPr lang="en-US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Entender lo que hay detrás de la manera en cómo desarrollamos nuestros entornos </a:t>
              </a:r>
            </a:p>
            <a:p>
              <a:pPr marL="182880" indent="-182880">
                <a:lnSpc>
                  <a:spcPts val="1900"/>
                </a:lnSpc>
                <a:spcAft>
                  <a:spcPts val="1200"/>
                </a:spcAft>
                <a:buFont typeface="Arial"/>
                <a:buChar char="•"/>
                <a:defRPr/>
              </a:pPr>
              <a:r>
                <a:rPr lang="en-US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Aprender cómo las personas pueden determinar e influenciar el diseño de la comunidad para apoyar una vida más activa y saludable 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157927" y="897262"/>
              <a:ext cx="4625832" cy="4988669"/>
              <a:chOff x="4319893" y="897262"/>
              <a:chExt cx="4463865" cy="498866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339732" y="995276"/>
                <a:ext cx="4424186" cy="4890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-91440" fontAlgn="base">
                  <a:lnSpc>
                    <a:spcPts val="1650"/>
                  </a:lnSpc>
                  <a:tabLst>
                    <a:tab pos="114300" algn="l"/>
                  </a:tabLst>
                  <a:defRPr/>
                </a:pPr>
                <a:r>
                  <a:rPr lang="en-US" sz="2500" b="1" i="1" dirty="0" smtClean="0">
                    <a:solidFill>
                      <a:srgbClr val="E78E23"/>
                    </a:solidFill>
                    <a:cs typeface="Calibri"/>
                  </a:rPr>
                  <a:t>Bienvenida/Repaso</a:t>
                </a:r>
              </a:p>
              <a:p>
                <a:pPr marL="91440"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r>
                  <a:rPr lang="en-US" sz="1400" dirty="0" smtClean="0">
                    <a:cs typeface="Calibri"/>
                  </a:rPr>
                  <a:t> Rompehielos</a:t>
                </a:r>
              </a:p>
              <a:p>
                <a:pPr marL="91440"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endParaRPr lang="en-US" sz="1400" dirty="0" smtClean="0">
                  <a:cs typeface="Calibri"/>
                </a:endParaRPr>
              </a:p>
              <a:p>
                <a:pPr indent="-91440" fontAlgn="base">
                  <a:lnSpc>
                    <a:spcPts val="1650"/>
                  </a:lnSpc>
                  <a:tabLst>
                    <a:tab pos="114300" algn="l"/>
                  </a:tabLst>
                  <a:defRPr/>
                </a:pPr>
                <a:r>
                  <a:rPr lang="en-US" sz="2500" b="1" i="1" dirty="0" smtClean="0">
                    <a:solidFill>
                      <a:schemeClr val="accent1"/>
                    </a:solidFill>
                    <a:cs typeface="Calibri"/>
                  </a:rPr>
                  <a:t>Diseño de la comunidad</a:t>
                </a:r>
              </a:p>
              <a:p>
                <a:pPr marL="91440"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r>
                  <a:rPr lang="en-US" sz="1400" dirty="0" smtClean="0">
                    <a:cs typeface="Calibri"/>
                  </a:rPr>
                  <a:t> Efectos sobre la salud y estrategias de diseño que apoyan la salud</a:t>
                </a:r>
              </a:p>
              <a:p>
                <a:pPr marL="91440"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r>
                  <a:rPr lang="en-US" sz="1400" dirty="0" smtClean="0">
                    <a:cs typeface="Calibri"/>
                  </a:rPr>
                  <a:t> Video Diseño de comunidad saludable (Dr. Frumkin, CDC)</a:t>
                </a:r>
              </a:p>
              <a:p>
                <a:pPr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endParaRPr lang="en-US" sz="2500" b="1" i="1" dirty="0" smtClean="0">
                  <a:solidFill>
                    <a:srgbClr val="108837"/>
                  </a:solidFill>
                  <a:latin typeface="Calibri"/>
                  <a:cs typeface="Calibri"/>
                </a:endParaRPr>
              </a:p>
              <a:p>
                <a:pPr indent="-91440" fontAlgn="base">
                  <a:lnSpc>
                    <a:spcPts val="1650"/>
                  </a:lnSpc>
                  <a:tabLst>
                    <a:tab pos="114300" algn="l"/>
                  </a:tabLst>
                  <a:defRPr/>
                </a:pPr>
                <a:r>
                  <a:rPr lang="en-US" sz="2500" b="1" i="1" dirty="0" smtClean="0">
                    <a:solidFill>
                      <a:srgbClr val="108837"/>
                    </a:solidFill>
                    <a:cs typeface="Calibri"/>
                  </a:rPr>
                  <a:t>Receso</a:t>
                </a:r>
              </a:p>
              <a:p>
                <a:pPr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endParaRPr lang="en-US" sz="2500" b="1" i="1" dirty="0" smtClean="0">
                  <a:solidFill>
                    <a:srgbClr val="108837"/>
                  </a:solidFill>
                  <a:latin typeface="Calibri"/>
                  <a:cs typeface="Calibri"/>
                </a:endParaRPr>
              </a:p>
              <a:p>
                <a:pPr indent="-91440" fontAlgn="base">
                  <a:lnSpc>
                    <a:spcPts val="1650"/>
                  </a:lnSpc>
                  <a:tabLst>
                    <a:tab pos="114300" algn="l"/>
                  </a:tabLst>
                  <a:defRPr/>
                </a:pPr>
                <a:r>
                  <a:rPr lang="en-US" sz="1600" b="1" i="1" dirty="0" smtClean="0">
                    <a:solidFill>
                      <a:schemeClr val="accent2"/>
                    </a:solidFill>
                    <a:cs typeface="Calibri"/>
                  </a:rPr>
                  <a:t>Planificación de la comunidad para principiantes</a:t>
                </a:r>
              </a:p>
              <a:p>
                <a:pPr marL="91440"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r>
                  <a:rPr lang="en-US" sz="1400" dirty="0" smtClean="0">
                    <a:cs typeface="Calibri"/>
                  </a:rPr>
                  <a:t> Documentos sobre el uso del suelo </a:t>
                </a:r>
              </a:p>
              <a:p>
                <a:pPr marL="91440"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r>
                  <a:rPr lang="en-US" sz="1400" dirty="0" smtClean="0">
                    <a:cs typeface="Calibri"/>
                  </a:rPr>
                  <a:t> Planificación de transporte y regional </a:t>
                </a:r>
              </a:p>
              <a:p>
                <a:pPr marL="91440"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r>
                  <a:rPr lang="en-US" sz="1400" dirty="0" smtClean="0">
                    <a:cs typeface="Calibri"/>
                  </a:rPr>
                  <a:t> Toma de decisiones e infraestructura</a:t>
                </a:r>
              </a:p>
              <a:p>
                <a:pPr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endParaRPr lang="en-US" sz="2500" b="1" i="1" dirty="0" smtClean="0">
                  <a:solidFill>
                    <a:srgbClr val="108837"/>
                  </a:solidFill>
                  <a:latin typeface="Calibri"/>
                  <a:cs typeface="Calibri"/>
                </a:endParaRPr>
              </a:p>
              <a:p>
                <a:pPr indent="-91440" fontAlgn="base">
                  <a:lnSpc>
                    <a:spcPts val="1650"/>
                  </a:lnSpc>
                  <a:tabLst>
                    <a:tab pos="114300" algn="l"/>
                  </a:tabLst>
                  <a:defRPr/>
                </a:pPr>
                <a:r>
                  <a:rPr lang="en-US" sz="2500" b="1" i="1" dirty="0" smtClean="0">
                    <a:solidFill>
                      <a:schemeClr val="accent5"/>
                    </a:solidFill>
                    <a:cs typeface="Calibri"/>
                  </a:rPr>
                  <a:t>Receso</a:t>
                </a:r>
                <a:endParaRPr lang="en-US" sz="2500" b="1" i="1" dirty="0" smtClean="0">
                  <a:solidFill>
                    <a:srgbClr val="108837"/>
                  </a:solidFill>
                  <a:latin typeface="Calibri"/>
                  <a:cs typeface="Calibri"/>
                </a:endParaRPr>
              </a:p>
              <a:p>
                <a:pPr indent="-91440" fontAlgn="base">
                  <a:lnSpc>
                    <a:spcPts val="1650"/>
                  </a:lnSpc>
                  <a:tabLst>
                    <a:tab pos="114300" algn="l"/>
                  </a:tabLst>
                  <a:defRPr/>
                </a:pPr>
                <a:endParaRPr lang="en-US" sz="2500" b="1" i="1" dirty="0" smtClean="0">
                  <a:solidFill>
                    <a:srgbClr val="791344"/>
                  </a:solidFill>
                  <a:cs typeface="Calibri"/>
                </a:endParaRPr>
              </a:p>
              <a:p>
                <a:pPr indent="-91440" fontAlgn="base">
                  <a:lnSpc>
                    <a:spcPts val="1650"/>
                  </a:lnSpc>
                  <a:tabLst>
                    <a:tab pos="114300" algn="l"/>
                  </a:tabLst>
                  <a:defRPr/>
                </a:pPr>
                <a:r>
                  <a:rPr lang="en-US" sz="2500" b="1" i="1" dirty="0" smtClean="0">
                    <a:solidFill>
                      <a:srgbClr val="791344"/>
                    </a:solidFill>
                    <a:cs typeface="Calibri"/>
                  </a:rPr>
                  <a:t>Medidas de acción</a:t>
                </a:r>
              </a:p>
              <a:p>
                <a:pPr marL="91440"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r>
                  <a:rPr lang="en-US" sz="1400" dirty="0" smtClean="0">
                    <a:cs typeface="Calibri"/>
                  </a:rPr>
                  <a:t> Actividad interactiva: “Espacios definidos”</a:t>
                </a:r>
              </a:p>
              <a:p>
                <a:pPr marL="91440"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r>
                  <a:rPr lang="en-US" sz="1400" dirty="0" smtClean="0">
                    <a:cs typeface="Calibri"/>
                  </a:rPr>
                  <a:t> Influir los cambios positivos</a:t>
                </a:r>
              </a:p>
              <a:p>
                <a:pPr indent="-91440" fontAlgn="base">
                  <a:lnSpc>
                    <a:spcPts val="1650"/>
                  </a:lnSpc>
                  <a:buFont typeface="Arial"/>
                  <a:buChar char="•"/>
                  <a:tabLst>
                    <a:tab pos="114300" algn="l"/>
                  </a:tabLst>
                  <a:defRPr/>
                </a:pPr>
                <a:endParaRPr lang="en-US" sz="2500" b="1" i="1" dirty="0" smtClean="0">
                  <a:solidFill>
                    <a:srgbClr val="108837"/>
                  </a:solidFill>
                  <a:latin typeface="Calibri"/>
                  <a:cs typeface="Calibri"/>
                </a:endParaRPr>
              </a:p>
              <a:p>
                <a:pPr indent="-91440" fontAlgn="base">
                  <a:lnSpc>
                    <a:spcPts val="1650"/>
                  </a:lnSpc>
                  <a:tabLst>
                    <a:tab pos="114300" algn="l"/>
                  </a:tabLst>
                  <a:defRPr/>
                </a:pPr>
                <a:r>
                  <a:rPr lang="en-US" sz="2500" b="1" i="1" dirty="0" smtClean="0">
                    <a:solidFill>
                      <a:srgbClr val="108837"/>
                    </a:solidFill>
                    <a:cs typeface="Calibri"/>
                  </a:rPr>
                  <a:t>Conclusión</a:t>
                </a: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4319893" y="897262"/>
                <a:ext cx="4463865" cy="4982838"/>
              </a:xfrm>
              <a:prstGeom prst="roundRect">
                <a:avLst>
                  <a:gd name="adj" fmla="val 2691"/>
                </a:avLst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V="1">
                <a:off x="4324853" y="2637098"/>
                <a:ext cx="4453945" cy="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4324853" y="1559917"/>
                <a:ext cx="4453945" cy="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4324853" y="3071765"/>
                <a:ext cx="4453945" cy="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4324853" y="4115811"/>
                <a:ext cx="4453945" cy="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324853" y="4572482"/>
                <a:ext cx="4453945" cy="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4324853" y="5414915"/>
                <a:ext cx="4453945" cy="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38912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kumimoji="1" lang="en-US" altLang="en-US" sz="2600" b="1" cap="all" spc="100" dirty="0">
              <a:solidFill>
                <a:schemeClr val="bg1"/>
              </a:solidFill>
              <a:latin typeface="Berthold City Bold"/>
              <a:ea typeface="AR MinchoL JIS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20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18" name="Picture 7" descr="unc1"/>
          <p:cNvPicPr>
            <a:picLocks noChangeAspect="1"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3"/>
          <a:stretch>
            <a:fillRect/>
          </a:stretch>
        </p:blipFill>
        <p:spPr bwMode="auto">
          <a:xfrm>
            <a:off x="6342675" y="4177008"/>
            <a:ext cx="2277473" cy="1828800"/>
          </a:xfrm>
          <a:prstGeom prst="roundRect">
            <a:avLst>
              <a:gd name="adj" fmla="val 3307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B5D479"/>
              </a:gs>
            </a:gsLst>
            <a:lin ang="16200000" scaled="0"/>
            <a:tileRect/>
          </a:gradFill>
          <a:ln w="25400">
            <a:solidFill>
              <a:schemeClr val="accent3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6" descr="benyehuda"/>
          <p:cNvPicPr>
            <a:picLocks noChangeAspect="1" noChangeArrowheads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1330" y="4177008"/>
            <a:ext cx="1264734" cy="1828800"/>
          </a:xfrm>
          <a:prstGeom prst="roundRect">
            <a:avLst>
              <a:gd name="adj" fmla="val 3307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B5D479"/>
              </a:gs>
            </a:gsLst>
            <a:lin ang="16200000" scaled="0"/>
            <a:tileRect/>
          </a:gradFill>
          <a:ln w="25400">
            <a:solidFill>
              <a:schemeClr val="accent3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8" descr="buspic1"/>
          <p:cNvPicPr>
            <a:picLocks noChangeAspect="1" noChangeArrowheads="1"/>
          </p:cNvPicPr>
          <p:nvPr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853" y="4177008"/>
            <a:ext cx="2640866" cy="1828800"/>
          </a:xfrm>
          <a:prstGeom prst="roundRect">
            <a:avLst>
              <a:gd name="adj" fmla="val 3307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B5D479"/>
              </a:gs>
            </a:gsLst>
            <a:lin ang="16200000" scaled="0"/>
            <a:tileRect/>
          </a:gradFill>
          <a:ln w="25400">
            <a:solidFill>
              <a:schemeClr val="accent3"/>
            </a:solidFill>
          </a:ln>
          <a:effectLst/>
          <a:extLst/>
        </p:spPr>
      </p:pic>
      <p:pic>
        <p:nvPicPr>
          <p:cNvPr id="15" name="Picture 2" descr="pjog03"/>
          <p:cNvPicPr>
            <a:picLocks noChangeAspect="1" noChangeArrowheads="1"/>
          </p:cNvPicPr>
          <p:nvPr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23" y="833904"/>
            <a:ext cx="2143125" cy="1828800"/>
          </a:xfrm>
          <a:prstGeom prst="roundRect">
            <a:avLst>
              <a:gd name="adj" fmla="val 3307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B5D479"/>
              </a:gs>
            </a:gsLst>
            <a:lin ang="16200000" scaled="0"/>
            <a:tileRect/>
          </a:gradFill>
          <a:ln w="25400">
            <a:solidFill>
              <a:schemeClr val="accent3"/>
            </a:solidFill>
          </a:ln>
          <a:effectLst/>
          <a:extLst/>
        </p:spPr>
      </p:pic>
      <p:pic>
        <p:nvPicPr>
          <p:cNvPr id="21" name="Picture 20" descr="slide20A.jpg"/>
          <p:cNvPicPr>
            <a:picLocks noChangeAspect="1"/>
          </p:cNvPicPr>
          <p:nvPr/>
        </p:nvPicPr>
        <p:blipFill>
          <a:blip r:embed="rId6">
            <a:lum/>
          </a:blip>
          <a:stretch>
            <a:fillRect/>
          </a:stretch>
        </p:blipFill>
        <p:spPr>
          <a:xfrm>
            <a:off x="3688572" y="833904"/>
            <a:ext cx="2130251" cy="1828800"/>
          </a:xfrm>
          <a:prstGeom prst="roundRect">
            <a:avLst>
              <a:gd name="adj" fmla="val 3307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B5D479"/>
              </a:gs>
            </a:gsLst>
            <a:lin ang="16200000" scaled="0"/>
            <a:tileRect/>
          </a:gradFill>
          <a:ln w="25400">
            <a:solidFill>
              <a:schemeClr val="accent3"/>
            </a:solidFill>
          </a:ln>
          <a:effectLst/>
        </p:spPr>
      </p:pic>
      <p:pic>
        <p:nvPicPr>
          <p:cNvPr id="22" name="Picture 21" descr="slide20b.jpg"/>
          <p:cNvPicPr>
            <a:picLocks noChangeAspect="1"/>
          </p:cNvPicPr>
          <p:nvPr/>
        </p:nvPicPr>
        <p:blipFill>
          <a:blip r:embed="rId7">
            <a:lum/>
          </a:blip>
          <a:stretch>
            <a:fillRect/>
          </a:stretch>
        </p:blipFill>
        <p:spPr>
          <a:xfrm>
            <a:off x="523853" y="833904"/>
            <a:ext cx="2130251" cy="1828800"/>
          </a:xfrm>
          <a:prstGeom prst="roundRect">
            <a:avLst>
              <a:gd name="adj" fmla="val 3307"/>
            </a:avLst>
          </a:prstGeom>
          <a:gradFill flip="none" rotWithShape="1">
            <a:gsLst>
              <a:gs pos="0">
                <a:schemeClr val="accent3"/>
              </a:gs>
              <a:gs pos="100000">
                <a:srgbClr val="B5D479"/>
              </a:gs>
            </a:gsLst>
            <a:lin ang="16200000" scaled="0"/>
            <a:tileRect/>
          </a:gradFill>
          <a:ln w="25400">
            <a:solidFill>
              <a:schemeClr val="accent3"/>
            </a:solidFill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317500" y="2829096"/>
            <a:ext cx="8483600" cy="118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lnSpc>
                <a:spcPts val="276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ea typeface="ＭＳ Ｐゴシック" pitchFamily="34" charset="-128"/>
                <a:cs typeface="Calibri"/>
              </a:rPr>
              <a:t>Los lugares que han desarrollado un entorno para la actividad física con un acceso importante a los alimentos frescos y saludables tendrán gente más sana.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latin typeface="ITC Franklin Gothic Std Dm Cd"/>
                <a:cs typeface="ITC Franklin Gothic Std Dm Cd"/>
              </a:rPr>
              <a:t>Source:</a:t>
            </a: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Dr. </a:t>
            </a:r>
            <a:r>
              <a:rPr lang="en-US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Frumkin</a:t>
            </a: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, Center for Disease Control</a:t>
            </a:r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38912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kumimoji="1" lang="en-US" altLang="en-US" sz="2600" b="1" cap="all" spc="100" dirty="0" smtClean="0">
                <a:solidFill>
                  <a:schemeClr val="bg1"/>
                </a:solidFill>
                <a:latin typeface="Berthold City Bold"/>
                <a:ea typeface="AR MinchoL JIS"/>
                <a:cs typeface="Berthold City Bold"/>
              </a:rPr>
              <a:t>  Diseño de comunidad saludable </a:t>
            </a:r>
            <a:endParaRPr kumimoji="1" lang="en-US" altLang="en-US" sz="2600" b="1" cap="all" spc="100" dirty="0">
              <a:solidFill>
                <a:schemeClr val="bg1"/>
              </a:solidFill>
              <a:latin typeface="Berthold City Bold"/>
              <a:ea typeface="AR MinchoL JIS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21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476500" y="-800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38912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kumimoji="1" lang="en-US" altLang="en-US" sz="2600" b="1" cap="all" spc="100" dirty="0">
              <a:solidFill>
                <a:schemeClr val="bg1"/>
              </a:solidFill>
              <a:latin typeface="Berthold City Bold"/>
              <a:ea typeface="AR MinchoL JIS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22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476500" y="-800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33400" y="876300"/>
            <a:ext cx="4102100" cy="5105400"/>
          </a:xfrm>
          <a:prstGeom prst="roundRect">
            <a:avLst>
              <a:gd name="adj" fmla="val 3262"/>
            </a:avLst>
          </a:prstGeom>
          <a:gradFill flip="none" rotWithShape="1">
            <a:gsLst>
              <a:gs pos="0">
                <a:srgbClr val="DEAB43"/>
              </a:gs>
              <a:gs pos="100000">
                <a:srgbClr val="FCE78C"/>
              </a:gs>
            </a:gsLst>
            <a:lin ang="16200000" scaled="0"/>
            <a:tileRect/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lvl="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ES</a:t>
            </a:r>
          </a:p>
          <a:p>
            <a:pPr marL="91440" lvl="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TIEMPO</a:t>
            </a:r>
          </a:p>
          <a:p>
            <a:pPr marL="91440" lvl="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DE UN RECESO…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539" y="927976"/>
            <a:ext cx="3642197" cy="36694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218146" y="4814401"/>
            <a:ext cx="926984" cy="926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38912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kumimoji="1" lang="en-US" altLang="en-US" sz="2000" b="1" cap="all" spc="100" dirty="0" smtClean="0">
                <a:solidFill>
                  <a:schemeClr val="bg1"/>
                </a:solidFill>
                <a:latin typeface="Berthold City Bold"/>
                <a:ea typeface="AR MinchoL JIS"/>
                <a:cs typeface="Berthold City Bold"/>
              </a:rPr>
              <a:t>Estrategias de diseño de la comunidad que apoyan la salud </a:t>
            </a:r>
            <a:endParaRPr kumimoji="1" lang="en-US" altLang="en-US" sz="2000" b="1" cap="all" spc="100" dirty="0">
              <a:solidFill>
                <a:schemeClr val="bg1"/>
              </a:solidFill>
              <a:latin typeface="Berthold City Bold"/>
              <a:ea typeface="AR MinchoL JIS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23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476500" y="-800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04800" y="1239012"/>
            <a:ext cx="4114800" cy="4765548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rgbClr val="600D13"/>
              </a:gs>
              <a:gs pos="100000">
                <a:srgbClr val="CD0920"/>
              </a:gs>
            </a:gsLst>
            <a:lin ang="16200000" scaled="0"/>
            <a:tileRect/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1800"/>
              </a:spcBef>
            </a:pPr>
            <a:r>
              <a:rPr lang="en-US" sz="2600" cap="all" dirty="0" err="1" smtClean="0">
                <a:solidFill>
                  <a:srgbClr val="FFFFFF"/>
                </a:solidFill>
                <a:latin typeface="ITC Franklin Gothic Std Dm Cd"/>
                <a:cs typeface="ITC Franklin Gothic Std Dm Cd"/>
              </a:rPr>
              <a:t>Uso</a:t>
            </a:r>
            <a:r>
              <a:rPr lang="en-US" sz="2600" cap="all" dirty="0" smtClean="0">
                <a:solidFill>
                  <a:srgbClr val="FFFFFF"/>
                </a:solidFill>
                <a:latin typeface="ITC Franklin Gothic Std Dm Cd"/>
                <a:cs typeface="ITC Franklin Gothic Std Dm Cd"/>
              </a:rPr>
              <a:t> </a:t>
            </a:r>
            <a:r>
              <a:rPr lang="en-US" sz="2600" cap="all" dirty="0" err="1" smtClean="0">
                <a:solidFill>
                  <a:srgbClr val="FFFFFF"/>
                </a:solidFill>
                <a:latin typeface="ITC Franklin Gothic Std Dm Cd"/>
                <a:cs typeface="ITC Franklin Gothic Std Dm Cd"/>
              </a:rPr>
              <a:t>mixto</a:t>
            </a:r>
            <a:r>
              <a:rPr lang="en-US" sz="2600" cap="all" dirty="0" smtClean="0">
                <a:solidFill>
                  <a:srgbClr val="FFFFFF"/>
                </a:solidFill>
                <a:latin typeface="ITC Franklin Gothic Std Dm Cd"/>
                <a:cs typeface="ITC Franklin Gothic Std Dm Cd"/>
              </a:rPr>
              <a:t> </a:t>
            </a:r>
            <a:r>
              <a:rPr lang="en-US" sz="2600" cap="all" dirty="0" smtClean="0">
                <a:solidFill>
                  <a:srgbClr val="FFFFFF"/>
                </a:solidFill>
                <a:latin typeface="ITC Franklin Gothic Std Dm Cd"/>
                <a:cs typeface="ITC Franklin Gothic Std Dm Cd"/>
              </a:rPr>
              <a:t>  </a:t>
            </a:r>
            <a:endParaRPr lang="en-US" sz="2400" dirty="0" smtClean="0">
              <a:solidFill>
                <a:srgbClr val="FFFFFF"/>
              </a:solidFill>
              <a:latin typeface="ITC Franklin Gothic Std Bk Cd"/>
              <a:cs typeface="ITC Franklin Gothic Std Bk Cd"/>
            </a:endParaRPr>
          </a:p>
          <a:p>
            <a:pPr marL="182880" indent="-182880" algn="ctr">
              <a:lnSpc>
                <a:spcPts val="2300"/>
              </a:lnSpc>
              <a:spcBef>
                <a:spcPts val="1800"/>
              </a:spcBef>
            </a:pPr>
            <a:r>
              <a:rPr lang="en-US" sz="2400" dirty="0" err="1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Vecindarios</a:t>
            </a:r>
            <a:r>
              <a: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completos</a:t>
            </a:r>
            <a:r>
              <a: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d</a:t>
            </a:r>
            <a:r>
              <a:rPr lang="en-US" sz="2400" dirty="0" err="1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iseño</a:t>
            </a:r>
            <a:r>
              <a: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universal “El pueblito”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24400" y="1239012"/>
            <a:ext cx="4114800" cy="4765548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chemeClr val="accent6"/>
              </a:gs>
              <a:gs pos="100000">
                <a:srgbClr val="E78E23"/>
              </a:gs>
            </a:gsLst>
            <a:lin ang="16200000" scaled="0"/>
            <a:tileRect/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1800"/>
              </a:spcBef>
              <a:defRPr/>
            </a:pPr>
            <a:r>
              <a:rPr lang="en-US" sz="2600" cap="all" dirty="0" err="1" smtClean="0">
                <a:solidFill>
                  <a:srgbClr val="FFFFFF"/>
                </a:solidFill>
                <a:latin typeface="ITC Franklin Gothic Std Dm Cd"/>
                <a:cs typeface="ITC Franklin Gothic Std Dm Cd"/>
              </a:rPr>
              <a:t>Expansión</a:t>
            </a:r>
            <a:r>
              <a:rPr lang="en-US" sz="2600" cap="all" dirty="0" smtClean="0">
                <a:solidFill>
                  <a:srgbClr val="FFFFFF"/>
                </a:solidFill>
                <a:latin typeface="ITC Franklin Gothic Std Dm Cd"/>
                <a:cs typeface="ITC Franklin Gothic Std Dm Cd"/>
              </a:rPr>
              <a:t> </a:t>
            </a:r>
            <a:r>
              <a:rPr lang="en-US" sz="2600" cap="all" dirty="0" err="1" smtClean="0">
                <a:solidFill>
                  <a:srgbClr val="FFFFFF"/>
                </a:solidFill>
                <a:latin typeface="ITC Franklin Gothic Std Dm Cd"/>
                <a:cs typeface="ITC Franklin Gothic Std Dm Cd"/>
              </a:rPr>
              <a:t>descontrolada</a:t>
            </a:r>
            <a:endParaRPr lang="en-US" sz="2600" cap="all" dirty="0" smtClean="0">
              <a:solidFill>
                <a:srgbClr val="FFFFFF"/>
              </a:solidFill>
              <a:latin typeface="ITC Franklin Gothic Std Dm Cd"/>
              <a:cs typeface="ITC Franklin Gothic Std Dm Cd"/>
            </a:endParaRPr>
          </a:p>
          <a:p>
            <a:pPr marL="182880" indent="-182880" algn="ctr">
              <a:lnSpc>
                <a:spcPts val="2300"/>
              </a:lnSpc>
              <a:spcBef>
                <a:spcPts val="1800"/>
              </a:spcBef>
            </a:pPr>
            <a:r>
              <a:rPr lang="en-US" sz="2400" dirty="0" err="1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Diseño</a:t>
            </a:r>
            <a:r>
              <a: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baja</a:t>
            </a:r>
            <a:r>
              <a: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densidad</a:t>
            </a:r>
            <a:r>
              <a: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; los </a:t>
            </a:r>
            <a:r>
              <a:rPr lang="en-US" sz="2400" dirty="0" err="1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recursos</a:t>
            </a:r>
            <a:r>
              <a: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necesarios</a:t>
            </a:r>
            <a:r>
              <a: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están</a:t>
            </a:r>
            <a:r>
              <a: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demasiado</a:t>
            </a:r>
            <a:r>
              <a: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distantes</a:t>
            </a:r>
            <a:endParaRPr lang="en-US" sz="2400" dirty="0" smtClean="0">
              <a:solidFill>
                <a:srgbClr val="FFFFFF"/>
              </a:solidFill>
              <a:latin typeface="ITC Franklin Gothic Std Bk Cd"/>
              <a:cs typeface="ITC Franklin Gothic Std Bk Cd"/>
            </a:endParaRPr>
          </a:p>
        </p:txBody>
      </p:sp>
      <p:pic>
        <p:nvPicPr>
          <p:cNvPr id="14" name="Picture 13" descr="Picture 5.png"/>
          <p:cNvPicPr>
            <a:picLocks noChangeAspect="1"/>
          </p:cNvPicPr>
          <p:nvPr/>
        </p:nvPicPr>
        <p:blipFill>
          <a:blip r:embed="rId2">
            <a:lum/>
          </a:blip>
          <a:srcRect b="13845"/>
          <a:stretch>
            <a:fillRect/>
          </a:stretch>
        </p:blipFill>
        <p:spPr>
          <a:xfrm>
            <a:off x="5067300" y="3320967"/>
            <a:ext cx="3429000" cy="2439753"/>
          </a:xfrm>
          <a:prstGeom prst="roundRect">
            <a:avLst>
              <a:gd name="adj" fmla="val 3307"/>
            </a:avLst>
          </a:prstGeom>
          <a:ln w="25400">
            <a:solidFill>
              <a:schemeClr val="bg1"/>
            </a:solidFill>
          </a:ln>
          <a:effectLst/>
        </p:spPr>
      </p:pic>
      <p:pic>
        <p:nvPicPr>
          <p:cNvPr id="15" name="Picture 14" descr="mstreet3.jpg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647700" y="3030282"/>
            <a:ext cx="3429000" cy="2608518"/>
          </a:xfrm>
          <a:prstGeom prst="roundRect">
            <a:avLst>
              <a:gd name="adj" fmla="val 3307"/>
            </a:avLst>
          </a:prstGeom>
          <a:ln w="25400">
            <a:solidFill>
              <a:schemeClr val="bg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38912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kumimoji="1" lang="en-US" altLang="en-US" sz="2700" b="1" cap="all" spc="100" dirty="0" smtClean="0">
                <a:solidFill>
                  <a:schemeClr val="bg1"/>
                </a:solidFill>
                <a:latin typeface="Berthold City Bold"/>
                <a:ea typeface="AR MinchoL JIS"/>
                <a:cs typeface="Berthold City Bold"/>
              </a:rPr>
              <a:t>  TRANSPORTE</a:t>
            </a:r>
            <a:endParaRPr kumimoji="1" lang="en-US" altLang="en-US" sz="2700" b="1" cap="all" spc="100" dirty="0">
              <a:solidFill>
                <a:schemeClr val="bg1"/>
              </a:solidFill>
              <a:latin typeface="Berthold City Bold"/>
              <a:ea typeface="AR MinchoL JIS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24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476500" y="-800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Picture 1.pn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6007133" y="893226"/>
            <a:ext cx="2743200" cy="4090946"/>
          </a:xfrm>
          <a:prstGeom prst="roundRect">
            <a:avLst>
              <a:gd name="adj" fmla="val 3307"/>
            </a:avLst>
          </a:prstGeom>
          <a:ln w="25400">
            <a:solidFill>
              <a:srgbClr val="132B4A"/>
            </a:solidFill>
          </a:ln>
          <a:effectLst/>
        </p:spPr>
      </p:pic>
      <p:pic>
        <p:nvPicPr>
          <p:cNvPr id="20" name="Picture 19" descr="TOD_Transit_Planning.jpg"/>
          <p:cNvPicPr>
            <a:picLocks noChangeAspect="1"/>
          </p:cNvPicPr>
          <p:nvPr/>
        </p:nvPicPr>
        <p:blipFill>
          <a:blip r:embed="rId3">
            <a:lum/>
          </a:blip>
          <a:srcRect t="31275"/>
          <a:stretch>
            <a:fillRect/>
          </a:stretch>
        </p:blipFill>
        <p:spPr>
          <a:xfrm>
            <a:off x="393668" y="2668051"/>
            <a:ext cx="5337304" cy="2300288"/>
          </a:xfrm>
          <a:prstGeom prst="roundRect">
            <a:avLst>
              <a:gd name="adj" fmla="val 3307"/>
            </a:avLst>
          </a:prstGeom>
          <a:ln w="25400">
            <a:solidFill>
              <a:srgbClr val="132B4A"/>
            </a:solidFill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306420" y="908550"/>
            <a:ext cx="5740400" cy="1603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1" indent="-365760">
              <a:lnSpc>
                <a:spcPts val="312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Acceso al transporte</a:t>
            </a:r>
          </a:p>
          <a:p>
            <a:pPr marL="365760" lvl="1" indent="-365760">
              <a:lnSpc>
                <a:spcPts val="312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Urbanización orientada al tránsito</a:t>
            </a:r>
          </a:p>
          <a:p>
            <a:pPr marL="365760" lvl="1" indent="-365760">
              <a:lnSpc>
                <a:spcPts val="312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Seguridad y reducción del tráfico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31800" y="5209886"/>
            <a:ext cx="8280400" cy="736601"/>
          </a:xfrm>
          <a:prstGeom prst="roundRect">
            <a:avLst>
              <a:gd name="adj" fmla="val 6000"/>
            </a:avLst>
          </a:prstGeom>
          <a:gradFill>
            <a:gsLst>
              <a:gs pos="0">
                <a:srgbClr val="132B4A"/>
              </a:gs>
              <a:gs pos="100000">
                <a:schemeClr val="accent1"/>
              </a:gs>
            </a:gsLst>
          </a:gradFill>
          <a:ln w="25400">
            <a:solidFill>
              <a:srgbClr val="132B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ITC Franklin Gothic Std Dm Cd"/>
                <a:ea typeface="ＭＳ Ｐゴシック" pitchFamily="34" charset="-128"/>
                <a:cs typeface="ITC Franklin Gothic Std Dm Cd"/>
              </a:rPr>
              <a:t>“Seguir construyendo autopistas no es exactamente buena planificación…es ineficiente y no es bueno para el ambiente” –  un residente de San Diego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62900" y="-419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38912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kumimoji="1" lang="en-US" altLang="en-US" sz="2700" b="1" cap="all" spc="100" dirty="0" smtClean="0">
                <a:solidFill>
                  <a:schemeClr val="bg1"/>
                </a:solidFill>
                <a:latin typeface="Berthold City Bold"/>
                <a:ea typeface="AR MinchoL JIS"/>
                <a:cs typeface="Berthold City Bold"/>
              </a:rPr>
              <a:t>  Actividad física</a:t>
            </a:r>
            <a:endParaRPr kumimoji="1" lang="en-US" altLang="en-US" sz="2700" b="1" cap="all" spc="100" dirty="0">
              <a:solidFill>
                <a:schemeClr val="bg1"/>
              </a:solidFill>
              <a:latin typeface="Berthold City Bold"/>
              <a:ea typeface="AR MinchoL JIS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25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476500" y="-800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81020" y="868010"/>
            <a:ext cx="5740400" cy="21420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indent="365760">
              <a:lnSpc>
                <a:spcPts val="312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2600" dirty="0" smtClean="0">
                <a:ea typeface="ＭＳ Ｐゴシック" pitchFamily="34" charset="-128"/>
              </a:rPr>
              <a:t>Acceso para las bicicletas y peatones</a:t>
            </a:r>
          </a:p>
          <a:p>
            <a:pPr marL="0" lvl="1" indent="365760">
              <a:lnSpc>
                <a:spcPts val="312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2600" dirty="0" smtClean="0">
                <a:ea typeface="ＭＳ Ｐゴシック" pitchFamily="34" charset="-128"/>
              </a:rPr>
              <a:t>Parques e instalaciones de recreación</a:t>
            </a:r>
          </a:p>
          <a:p>
            <a:pPr marL="0" lvl="1" indent="365760">
              <a:lnSpc>
                <a:spcPts val="312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2600" dirty="0" smtClean="0">
                <a:ea typeface="ＭＳ Ｐゴシック" pitchFamily="34" charset="-128"/>
              </a:rPr>
              <a:t>Uso compartido</a:t>
            </a:r>
          </a:p>
          <a:p>
            <a:pPr marL="0" lvl="1" indent="365760">
              <a:lnSpc>
                <a:spcPts val="3120"/>
              </a:lnSpc>
              <a:spcBef>
                <a:spcPts val="1200"/>
              </a:spcBef>
              <a:buClr>
                <a:schemeClr val="accent2"/>
              </a:buClr>
              <a:buFont typeface="Arial"/>
              <a:buChar char="•"/>
            </a:pPr>
            <a:r>
              <a:rPr lang="en-US" sz="2600" dirty="0" smtClean="0">
                <a:ea typeface="ＭＳ Ｐゴシック" pitchFamily="34" charset="-128"/>
              </a:rPr>
              <a:t>Zonas de actividad física saludable</a:t>
            </a:r>
          </a:p>
        </p:txBody>
      </p:sp>
      <p:pic>
        <p:nvPicPr>
          <p:cNvPr id="15" name="Picture 14" descr="ShowImage.aspx.jpeg"/>
          <p:cNvPicPr>
            <a:picLocks noChangeAspect="1"/>
          </p:cNvPicPr>
          <p:nvPr/>
        </p:nvPicPr>
        <p:blipFill>
          <a:blip r:embed="rId2">
            <a:lum/>
          </a:blip>
          <a:srcRect l="17637" t="22975"/>
          <a:stretch>
            <a:fillRect/>
          </a:stretch>
        </p:blipFill>
        <p:spPr>
          <a:xfrm>
            <a:off x="5943600" y="868010"/>
            <a:ext cx="2971800" cy="2112949"/>
          </a:xfrm>
          <a:prstGeom prst="roundRect">
            <a:avLst>
              <a:gd name="adj" fmla="val 3307"/>
            </a:avLst>
          </a:prstGeom>
          <a:ln w="25400">
            <a:solidFill>
              <a:srgbClr val="DEAB43"/>
            </a:solidFill>
          </a:ln>
          <a:effectLst/>
        </p:spPr>
      </p:pic>
      <p:pic>
        <p:nvPicPr>
          <p:cNvPr id="14" name="Picture 13" descr="battery_park_city"/>
          <p:cNvPicPr>
            <a:picLocks noChangeAspect="1" noChangeArrowheads="1"/>
          </p:cNvPicPr>
          <p:nvPr/>
        </p:nvPicPr>
        <p:blipFill>
          <a:blip r:embed="rId3">
            <a:lum/>
          </a:blip>
          <a:srcRect t="12892"/>
          <a:stretch>
            <a:fillRect/>
          </a:stretch>
        </p:blipFill>
        <p:spPr bwMode="auto">
          <a:xfrm>
            <a:off x="324660" y="3225800"/>
            <a:ext cx="4613123" cy="2745901"/>
          </a:xfrm>
          <a:prstGeom prst="roundRect">
            <a:avLst>
              <a:gd name="adj" fmla="val 3307"/>
            </a:avLst>
          </a:prstGeom>
          <a:ln w="25400">
            <a:solidFill>
              <a:srgbClr val="DEAB43"/>
            </a:solidFill>
          </a:ln>
          <a:effectLst/>
        </p:spPr>
      </p:pic>
      <p:pic>
        <p:nvPicPr>
          <p:cNvPr id="16" name="Picture 7" descr="C:\Users\drichardson\Desktop\gym CAWJ22UA.jpg"/>
          <p:cNvPicPr>
            <a:picLocks noChangeAspect="1" noChangeArrowheads="1"/>
          </p:cNvPicPr>
          <p:nvPr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4161" y="3228501"/>
            <a:ext cx="3657600" cy="2743200"/>
          </a:xfrm>
          <a:prstGeom prst="roundRect">
            <a:avLst>
              <a:gd name="adj" fmla="val 3307"/>
            </a:avLst>
          </a:prstGeom>
          <a:ln w="25400">
            <a:solidFill>
              <a:srgbClr val="DEAB4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dirty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Fuente: http://www.epa.gov/brownfields/about.htm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38912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kumimoji="1" lang="en-US" altLang="en-US" sz="2700" b="1" cap="all" spc="100" dirty="0" smtClean="0">
                <a:solidFill>
                  <a:schemeClr val="bg1"/>
                </a:solidFill>
                <a:latin typeface="Berthold City Bold"/>
                <a:ea typeface="AR MinchoL JIS"/>
                <a:cs typeface="Berthold City Bold"/>
              </a:rPr>
              <a:t>  Calidad del ambiente</a:t>
            </a:r>
            <a:endParaRPr kumimoji="1" lang="en-US" altLang="en-US" sz="2700" b="1" cap="all" spc="100" dirty="0">
              <a:solidFill>
                <a:schemeClr val="bg1"/>
              </a:solidFill>
              <a:latin typeface="Berthold City Bold"/>
              <a:ea typeface="AR MinchoL JIS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57523" y="6254496"/>
            <a:ext cx="449410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26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476500" y="-800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04800" y="1069696"/>
            <a:ext cx="8534400" cy="4718609"/>
            <a:chOff x="304800" y="977899"/>
            <a:chExt cx="8534400" cy="4718609"/>
          </a:xfrm>
        </p:grpSpPr>
        <p:sp>
          <p:nvSpPr>
            <p:cNvPr id="11" name="Rounded Rectangle 10"/>
            <p:cNvSpPr/>
            <p:nvPr/>
          </p:nvSpPr>
          <p:spPr>
            <a:xfrm>
              <a:off x="304800" y="977899"/>
              <a:ext cx="4114800" cy="4718609"/>
            </a:xfrm>
            <a:prstGeom prst="roundRect">
              <a:avLst>
                <a:gd name="adj" fmla="val 4755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rgbClr val="A98054"/>
                </a:gs>
              </a:gsLst>
              <a:lin ang="16200000" scaled="0"/>
              <a:tileRect/>
            </a:gradFill>
            <a:ln w="25400">
              <a:solidFill>
                <a:srgbClr val="600D1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Bef>
                  <a:spcPts val="1800"/>
                </a:spcBef>
              </a:pPr>
              <a:r>
                <a:rPr lang="en-US" sz="3600" dirty="0" smtClean="0">
                  <a:solidFill>
                    <a:srgbClr val="FFFFFF"/>
                  </a:solidFill>
                  <a:latin typeface="ITC Franklin Gothic Std Dm Cd"/>
                  <a:cs typeface="ITC Franklin Gothic Std Dm Cd"/>
                </a:rPr>
                <a:t>ANTES</a:t>
              </a:r>
              <a:endPara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 marL="182880" indent="-182880">
                <a:lnSpc>
                  <a:spcPts val="2600"/>
                </a:lnSpc>
                <a:spcBef>
                  <a:spcPts val="600"/>
                </a:spcBef>
                <a:buFont typeface="Arial"/>
                <a:buChar char="•"/>
              </a:pPr>
              <a:endPara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 marL="182880" indent="-182880">
                <a:lnSpc>
                  <a:spcPts val="2600"/>
                </a:lnSpc>
                <a:spcBef>
                  <a:spcPts val="600"/>
                </a:spcBef>
                <a:buFont typeface="Arial"/>
                <a:buChar char="•"/>
              </a:pPr>
              <a:endPara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 marL="182880" indent="-182880">
                <a:lnSpc>
                  <a:spcPts val="2600"/>
                </a:lnSpc>
                <a:spcBef>
                  <a:spcPts val="600"/>
                </a:spcBef>
                <a:buFont typeface="Arial"/>
                <a:buChar char="•"/>
              </a:pPr>
              <a:endPara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 marL="182880" indent="-182880">
                <a:lnSpc>
                  <a:spcPts val="2600"/>
                </a:lnSpc>
                <a:spcBef>
                  <a:spcPts val="600"/>
                </a:spcBef>
                <a:buFont typeface="Arial"/>
                <a:buChar char="•"/>
              </a:pPr>
              <a:endPara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 marL="182880" indent="-182880">
                <a:lnSpc>
                  <a:spcPts val="2600"/>
                </a:lnSpc>
                <a:spcBef>
                  <a:spcPts val="600"/>
                </a:spcBef>
                <a:buFont typeface="Arial"/>
                <a:buChar char="•"/>
              </a:pPr>
              <a:endPara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 marL="182880" indent="-182880">
                <a:lnSpc>
                  <a:spcPts val="2600"/>
                </a:lnSpc>
                <a:spcBef>
                  <a:spcPts val="600"/>
                </a:spcBef>
                <a:buFont typeface="Arial"/>
                <a:buChar char="•"/>
              </a:pPr>
              <a:endParaRPr lang="en-US" sz="24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 marL="292608" indent="-365760">
                <a:lnSpc>
                  <a:spcPts val="26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sz="2400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Contaminación </a:t>
              </a:r>
            </a:p>
            <a:p>
              <a:pPr marL="292608" indent="-365760">
                <a:lnSpc>
                  <a:spcPts val="26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sz="2400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Limpieza de zona industrial abandonada 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724400" y="977900"/>
              <a:ext cx="4114800" cy="4622800"/>
            </a:xfrm>
            <a:prstGeom prst="roundRect">
              <a:avLst>
                <a:gd name="adj" fmla="val 4755"/>
              </a:avLst>
            </a:prstGeom>
            <a:gradFill flip="none" rotWithShape="1">
              <a:gsLst>
                <a:gs pos="0">
                  <a:srgbClr val="104C28"/>
                </a:gs>
                <a:gs pos="100000">
                  <a:srgbClr val="108837"/>
                </a:gs>
              </a:gsLst>
              <a:lin ang="16200000" scaled="0"/>
              <a:tileRect/>
            </a:gradFill>
            <a:ln w="25400">
              <a:solidFill>
                <a:srgbClr val="104C2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Bef>
                  <a:spcPts val="1800"/>
                </a:spcBef>
                <a:defRPr/>
              </a:pPr>
              <a:r>
                <a:rPr lang="en-US" sz="3600" dirty="0" smtClean="0">
                  <a:solidFill>
                    <a:srgbClr val="FFFFFF"/>
                  </a:solidFill>
                  <a:latin typeface="ITC Franklin Gothic Std Dm Cd"/>
                  <a:cs typeface="ITC Franklin Gothic Std Dm Cd"/>
                </a:rPr>
                <a:t>DESPUÉS</a:t>
              </a:r>
            </a:p>
            <a:p>
              <a:pPr>
                <a:lnSpc>
                  <a:spcPts val="2100"/>
                </a:lnSpc>
              </a:pPr>
              <a:endParaRPr lang="en-US" sz="19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>
                <a:lnSpc>
                  <a:spcPts val="2100"/>
                </a:lnSpc>
              </a:pPr>
              <a:endParaRPr lang="en-US" sz="19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>
                <a:lnSpc>
                  <a:spcPts val="2100"/>
                </a:lnSpc>
              </a:pPr>
              <a:endParaRPr lang="en-US" sz="19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>
                <a:lnSpc>
                  <a:spcPts val="2100"/>
                </a:lnSpc>
              </a:pPr>
              <a:endParaRPr lang="en-US" sz="19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>
                <a:lnSpc>
                  <a:spcPts val="2100"/>
                </a:lnSpc>
              </a:pPr>
              <a:endParaRPr lang="en-US" sz="19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>
                <a:lnSpc>
                  <a:spcPts val="2100"/>
                </a:lnSpc>
              </a:pPr>
              <a:endParaRPr lang="en-US" sz="19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>
                <a:lnSpc>
                  <a:spcPts val="2100"/>
                </a:lnSpc>
              </a:pPr>
              <a:endParaRPr lang="en-US" sz="19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>
                <a:lnSpc>
                  <a:spcPts val="2100"/>
                </a:lnSpc>
              </a:pPr>
              <a:endParaRPr lang="en-US" sz="19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>
                <a:lnSpc>
                  <a:spcPts val="2100"/>
                </a:lnSpc>
              </a:pPr>
              <a:endParaRPr lang="en-US" sz="1900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endParaRPr>
            </a:p>
            <a:p>
              <a:pPr>
                <a:lnSpc>
                  <a:spcPts val="2100"/>
                </a:lnSpc>
              </a:pPr>
              <a:r>
                <a:rPr lang="en-US" sz="1900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Una </a:t>
              </a:r>
              <a:r>
                <a:rPr lang="en-US" sz="1900" b="1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zona industrial abandonada</a:t>
              </a:r>
              <a:r>
                <a:rPr lang="en-US" sz="1900" dirty="0" smtClean="0">
                  <a:solidFill>
                    <a:srgbClr val="FFFFFF"/>
                  </a:solidFill>
                  <a:latin typeface="ITC Franklin Gothic Std Bk Cd"/>
                  <a:cs typeface="ITC Franklin Gothic Std Bk Cd"/>
                </a:rPr>
                <a:t> es una propiedad, cuya expansión, reurbanización o reutilización se puede ver dificultada por la presencia o posible presencia de una sustancia peligrosa o contaminante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11175" y="1790700"/>
              <a:ext cx="8124825" cy="2057400"/>
              <a:chOff x="511175" y="1790700"/>
              <a:chExt cx="8124825" cy="2057400"/>
            </a:xfrm>
          </p:grpSpPr>
          <p:pic>
            <p:nvPicPr>
              <p:cNvPr id="19" name="Picture 18" descr="Picture 1.png"/>
              <p:cNvPicPr>
                <a:picLocks/>
              </p:cNvPicPr>
              <p:nvPr/>
            </p:nvPicPr>
            <p:blipFill>
              <a:blip r:embed="rId2">
                <a:lum/>
              </a:blip>
              <a:srcRect t="9707" b="5287"/>
              <a:stretch>
                <a:fillRect/>
              </a:stretch>
            </p:blipFill>
            <p:spPr>
              <a:xfrm>
                <a:off x="511175" y="1790700"/>
                <a:ext cx="3657600" cy="2057400"/>
              </a:xfrm>
              <a:prstGeom prst="roundRect">
                <a:avLst>
                  <a:gd name="adj" fmla="val 3307"/>
                </a:avLst>
              </a:prstGeom>
              <a:ln w="25400">
                <a:solidFill>
                  <a:schemeClr val="bg1"/>
                </a:solidFill>
              </a:ln>
              <a:effectLst/>
            </p:spPr>
          </p:pic>
          <p:pic>
            <p:nvPicPr>
              <p:cNvPr id="20" name="Picture 19" descr="Picture 3.png"/>
              <p:cNvPicPr>
                <a:picLocks/>
              </p:cNvPicPr>
              <p:nvPr/>
            </p:nvPicPr>
            <p:blipFill>
              <a:blip r:embed="rId3">
                <a:lum/>
              </a:blip>
              <a:srcRect t="4422" b="14219"/>
              <a:stretch>
                <a:fillRect/>
              </a:stretch>
            </p:blipFill>
            <p:spPr>
              <a:xfrm>
                <a:off x="4978400" y="1790700"/>
                <a:ext cx="3657600" cy="2057400"/>
              </a:xfrm>
              <a:prstGeom prst="roundRect">
                <a:avLst>
                  <a:gd name="adj" fmla="val 3307"/>
                </a:avLst>
              </a:prstGeom>
              <a:ln w="25400">
                <a:solidFill>
                  <a:schemeClr val="bg1"/>
                </a:solidFill>
              </a:ln>
              <a:effectLst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Descripción 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27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601" y="1351508"/>
            <a:ext cx="8432799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¿CÓMO IMPACTA SU SALUD EL DISEÑO DE LA COMUNIDAD?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El vínculo entre el diseño de la comunidad, la actividad física y la salud</a:t>
            </a:r>
          </a:p>
          <a:p>
            <a:pPr>
              <a:defRPr/>
            </a:pP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¿CUÁL ES EL PROBLEMA?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Las consecuencias en la salud (y sociales) del diseño y la planificación deficiente de la comunidad</a:t>
            </a:r>
          </a:p>
          <a:p>
            <a:pPr>
              <a:defRPr/>
            </a:pPr>
            <a:endParaRPr lang="en-US" sz="2400" b="1" dirty="0" smtClean="0"/>
          </a:p>
          <a:p>
            <a:pPr>
              <a:defRPr/>
            </a:pPr>
            <a:r>
              <a:rPr lang="en-US" sz="2000" b="1" i="1" dirty="0" smtClean="0">
                <a:cs typeface="Calibri"/>
              </a:rPr>
              <a:t>¿EN QUÉ CONSISTE EL PROCESO DE PLANIFICACIÓN?</a:t>
            </a:r>
          </a:p>
          <a:p>
            <a:pPr>
              <a:defRPr/>
            </a:pPr>
            <a:r>
              <a:rPr lang="en-US" sz="2000" dirty="0" smtClean="0"/>
              <a:t>Descripciones del proceso de planificación </a:t>
            </a:r>
          </a:p>
          <a:p>
            <a:pPr>
              <a:defRPr/>
            </a:pPr>
            <a:endParaRPr lang="en-US" sz="16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¿QUIÉN?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¿Quién toma las decisiones? ¿Quién debe estar en la mesa? ¿Quién debe tener voz? ¿A quién acude? ¿Quiénes son los protagonistas?</a:t>
            </a:r>
          </a:p>
          <a:p>
            <a:pPr>
              <a:defRPr/>
            </a:pPr>
            <a:endParaRPr lang="en-US" sz="16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¿CÓMO PUEDE HACER CAMBIOS?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Ideas y estrategias para hacer su entorno más saludable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all" spc="100" dirty="0" smtClean="0">
                <a:latin typeface="Berthold City Bold"/>
                <a:cs typeface="Berthold City Bold"/>
              </a:rPr>
              <a:t/>
            </a:r>
            <a:br>
              <a:rPr lang="en-US" sz="2400" cap="all" spc="100" dirty="0" smtClean="0">
                <a:latin typeface="Berthold City Bold"/>
                <a:cs typeface="Berthold City Bold"/>
              </a:rPr>
            </a:br>
            <a:r>
              <a:rPr lang="en-US" sz="2400" cap="all" spc="100" dirty="0" smtClean="0">
                <a:latin typeface="Berthold City Bold"/>
                <a:cs typeface="Berthold City Bold"/>
              </a:rPr>
              <a:t>Planificación de la comunidad para principiantes</a:t>
            </a:r>
            <a:br>
              <a:rPr lang="en-US" sz="2400" cap="all" spc="100" dirty="0" smtClean="0">
                <a:latin typeface="Berthold City Bold"/>
                <a:cs typeface="Berthold City Bold"/>
              </a:rPr>
            </a:br>
            <a:endParaRPr lang="en-US" sz="24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28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50" y="1791159"/>
            <a:ext cx="8064500" cy="3275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 fontAlgn="auto">
              <a:lnSpc>
                <a:spcPts val="3140"/>
              </a:lnSpc>
              <a:spcAft>
                <a:spcPts val="1200"/>
              </a:spcAft>
              <a:buFont typeface="+mj-lt"/>
              <a:buAutoNum type="romanUcPeriod"/>
              <a:defRPr/>
            </a:pPr>
            <a:r>
              <a:rPr lang="en-US" sz="3200" dirty="0" smtClean="0"/>
              <a:t>Uso del suelo y planificación de la comunidad para principiantes</a:t>
            </a:r>
          </a:p>
          <a:p>
            <a:pPr marL="822960" lvl="4" indent="-365760">
              <a:lnSpc>
                <a:spcPts val="3140"/>
              </a:lnSpc>
              <a:spcAft>
                <a:spcPts val="600"/>
              </a:spcAft>
              <a:buFont typeface="+mj-lt"/>
              <a:buAutoNum type="romanLcPeriod"/>
              <a:defRPr/>
            </a:pPr>
            <a:r>
              <a:rPr lang="en-US" sz="3200" dirty="0" smtClean="0"/>
              <a:t>Documentos sobre el uso del suelo</a:t>
            </a:r>
          </a:p>
          <a:p>
            <a:pPr marL="822960" lvl="4" indent="-365760">
              <a:lnSpc>
                <a:spcPts val="3140"/>
              </a:lnSpc>
              <a:spcAft>
                <a:spcPts val="600"/>
              </a:spcAft>
              <a:buFont typeface="+mj-lt"/>
              <a:buAutoNum type="romanLcPeriod"/>
              <a:defRPr/>
            </a:pPr>
            <a:r>
              <a:rPr lang="en-US" sz="3200" dirty="0" smtClean="0"/>
              <a:t> Planificación de transporte y regional</a:t>
            </a:r>
          </a:p>
          <a:p>
            <a:pPr marL="822960" lvl="4" indent="-365760">
              <a:lnSpc>
                <a:spcPts val="3140"/>
              </a:lnSpc>
              <a:spcAft>
                <a:spcPts val="600"/>
              </a:spcAft>
              <a:buFont typeface="+mj-lt"/>
              <a:buAutoNum type="romanLcPeriod"/>
              <a:defRPr/>
            </a:pPr>
            <a:endParaRPr lang="en-US" sz="3200" dirty="0" smtClean="0"/>
          </a:p>
          <a:p>
            <a:pPr marL="365760" indent="-365760" fontAlgn="auto">
              <a:lnSpc>
                <a:spcPts val="3140"/>
              </a:lnSpc>
              <a:spcAft>
                <a:spcPts val="600"/>
              </a:spcAft>
              <a:defRPr/>
            </a:pPr>
            <a:r>
              <a:rPr lang="en-US" sz="3200" dirty="0" smtClean="0"/>
              <a:t>II. Quienes toman las decisiones a nivel local y principales interesados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Uso del suelo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29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6703" y="866471"/>
            <a:ext cx="8330594" cy="1731621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100000">
                <a:schemeClr val="accent4"/>
              </a:gs>
              <a:gs pos="0">
                <a:srgbClr val="18153A"/>
              </a:gs>
            </a:gsLst>
            <a:lin ang="16200000" scaled="0"/>
            <a:tileRect/>
          </a:gradFill>
          <a:ln w="25400">
            <a:solidFill>
              <a:srgbClr val="18153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 fontScale="92500" lnSpcReduction="20000"/>
          </a:bodyPr>
          <a:lstStyle/>
          <a:p>
            <a:pPr marL="219456" indent="-274320">
              <a:buFont typeface="Arial"/>
              <a:buChar char="•"/>
            </a:pPr>
            <a:r>
              <a:rPr lang="en-US" sz="1700" dirty="0" smtClean="0">
                <a:solidFill>
                  <a:schemeClr val="bg1"/>
                </a:solidFill>
                <a:latin typeface="ITC Franklin Gothic Std Book Condensed"/>
                <a:ea typeface="ＭＳ Ｐゴシック" pitchFamily="34" charset="-128"/>
              </a:rPr>
              <a:t> </a:t>
            </a:r>
            <a:r>
              <a:rPr lang="en-US" sz="1700" cap="all" dirty="0" smtClean="0">
                <a:solidFill>
                  <a:schemeClr val="bg1"/>
                </a:solidFill>
                <a:latin typeface="ITC Franklin Gothic Std Dm Cd"/>
                <a:ea typeface="ＭＳ Ｐゴシック" pitchFamily="34" charset="-128"/>
                <a:cs typeface="ITC Franklin Gothic Std Dm Cd"/>
              </a:rPr>
              <a:t>Plan general</a:t>
            </a:r>
            <a:r>
              <a:rPr lang="en-US" sz="1700" dirty="0" smtClean="0">
                <a:solidFill>
                  <a:schemeClr val="bg1"/>
                </a:solidFill>
                <a:latin typeface="ITC Franklin Gothic Std Book Condensed"/>
                <a:ea typeface="ＭＳ Ｐゴシック" pitchFamily="34" charset="-128"/>
              </a:rPr>
              <a:t> – "Anteproyecto" de las ciudades o condados – cada 20 años – proyecto a futuro</a:t>
            </a:r>
          </a:p>
          <a:p>
            <a:pPr marL="219456" indent="-274320">
              <a:buFont typeface="Arial"/>
              <a:buChar char="•"/>
            </a:pPr>
            <a:r>
              <a:rPr lang="en-US" sz="1700" cap="all" dirty="0" smtClean="0">
                <a:solidFill>
                  <a:schemeClr val="bg1"/>
                </a:solidFill>
                <a:latin typeface="ITC Franklin Gothic Std Book Condensed"/>
                <a:ea typeface="ＭＳ Ｐゴシック" pitchFamily="34" charset="-128"/>
              </a:rPr>
              <a:t> </a:t>
            </a:r>
            <a:r>
              <a:rPr lang="en-US" sz="1700" cap="all" dirty="0" smtClean="0">
                <a:solidFill>
                  <a:schemeClr val="bg1"/>
                </a:solidFill>
                <a:latin typeface="ITC Franklin Gothic Std Dm Cd"/>
                <a:ea typeface="ＭＳ Ｐゴシック" pitchFamily="34" charset="-128"/>
                <a:cs typeface="ITC Franklin Gothic Std Dm Cd"/>
              </a:rPr>
              <a:t>Plan del área, la comunidad y específico</a:t>
            </a:r>
            <a:r>
              <a:rPr lang="en-US" sz="1700" dirty="0" smtClean="0">
                <a:solidFill>
                  <a:schemeClr val="bg1"/>
                </a:solidFill>
                <a:latin typeface="ITC Franklin Gothic Std Book Condensed"/>
                <a:ea typeface="ＭＳ Ｐゴシック" pitchFamily="34" charset="-128"/>
              </a:rPr>
              <a:t> - se ajustan a la visión del Plan general</a:t>
            </a:r>
          </a:p>
          <a:p>
            <a:pPr marL="219456" indent="-274320">
              <a:buFont typeface="Arial"/>
              <a:buChar char="•"/>
            </a:pPr>
            <a:r>
              <a:rPr lang="en-US" sz="1700" cap="all" dirty="0" smtClean="0">
                <a:solidFill>
                  <a:schemeClr val="bg1"/>
                </a:solidFill>
                <a:latin typeface="ITC Franklin Gothic Std Dm Cd"/>
                <a:ea typeface="ＭＳ Ｐゴシック" pitchFamily="34" charset="-128"/>
                <a:cs typeface="ITC Franklin Gothic Std Dm Cd"/>
              </a:rPr>
              <a:t>Ordenanzas de zonificación</a:t>
            </a:r>
            <a:r>
              <a:rPr lang="en-US" sz="1700" dirty="0" smtClean="0">
                <a:solidFill>
                  <a:schemeClr val="bg1"/>
                </a:solidFill>
                <a:latin typeface="ITC Franklin Gothic Std Book Condensed"/>
                <a:ea typeface="ＭＳ Ｐゴシック" pitchFamily="34" charset="-128"/>
              </a:rPr>
              <a:t> (usos y densidad); (p. ej., rezonificación de un área para incluir una zona residencial)</a:t>
            </a:r>
          </a:p>
          <a:p>
            <a:pPr marL="219456" indent="-274320">
              <a:buFont typeface="Arial"/>
              <a:buChar char="•"/>
            </a:pPr>
            <a:r>
              <a:rPr lang="en-US" sz="1700" cap="all" dirty="0" smtClean="0">
                <a:solidFill>
                  <a:schemeClr val="bg1"/>
                </a:solidFill>
                <a:latin typeface="ITC Franklin Gothic Std Dm Cd"/>
                <a:ea typeface="ＭＳ Ｐゴシック" pitchFamily="34" charset="-128"/>
                <a:cs typeface="ITC Franklin Gothic Std Dm Cd"/>
              </a:rPr>
              <a:t>Salvedades</a:t>
            </a:r>
            <a:r>
              <a:rPr lang="en-US" sz="1700" dirty="0" smtClean="0">
                <a:solidFill>
                  <a:schemeClr val="bg1"/>
                </a:solidFill>
                <a:latin typeface="ITC Franklin Gothic Std Book Condensed"/>
                <a:ea typeface="ＭＳ Ｐゴシック" pitchFamily="34" charset="-128"/>
              </a:rPr>
              <a:t>: solicitudes de variaciones, permisos de uso condicional, cláusulas de derechos adquiridos (cláusula “del abuelo”)</a:t>
            </a:r>
          </a:p>
        </p:txBody>
      </p:sp>
      <p:pic>
        <p:nvPicPr>
          <p:cNvPr id="11" name="Picture 10" descr="sdcounty1_t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591" y="2778763"/>
            <a:ext cx="5810818" cy="3212767"/>
          </a:xfrm>
          <a:prstGeom prst="roundRect">
            <a:avLst>
              <a:gd name="adj" fmla="val 3307"/>
            </a:avLst>
          </a:prstGeom>
          <a:gradFill flip="none" rotWithShape="1">
            <a:gsLst>
              <a:gs pos="100000">
                <a:schemeClr val="accent4"/>
              </a:gs>
              <a:gs pos="0">
                <a:srgbClr val="18153A"/>
              </a:gs>
            </a:gsLst>
            <a:lin ang="16200000" scaled="0"/>
            <a:tileRect/>
          </a:gradFill>
          <a:ln w="25400">
            <a:solidFill>
              <a:srgbClr val="18153A"/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178800" y="4076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Repaso de la sesión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6550" y="2140827"/>
            <a:ext cx="8470900" cy="2576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2600" dirty="0" smtClean="0">
                <a:solidFill>
                  <a:srgbClr val="108837"/>
                </a:solidFill>
                <a:latin typeface="Capitals"/>
                <a:cs typeface="Capitals"/>
              </a:rPr>
              <a:t>Sesión de sistemas alimentarios saludables </a:t>
            </a:r>
          </a:p>
          <a:p>
            <a:pPr marL="822960" lvl="1" indent="-365760">
              <a:lnSpc>
                <a:spcPts val="3920"/>
              </a:lnSpc>
              <a:buFont typeface="Arial"/>
              <a:buChar char="•"/>
            </a:pPr>
            <a:r>
              <a:rPr lang="en-US" sz="2600" dirty="0" smtClean="0">
                <a:ea typeface="ＭＳ Ｐゴシック" pitchFamily="34" charset="-128"/>
              </a:rPr>
              <a:t>Algo de utilidad que aprendió o que recuerde </a:t>
            </a:r>
          </a:p>
          <a:p>
            <a:pPr marL="822960" lvl="1" indent="-365760">
              <a:lnSpc>
                <a:spcPts val="3920"/>
              </a:lnSpc>
              <a:buFont typeface="Arial"/>
              <a:buChar char="•"/>
            </a:pPr>
            <a:r>
              <a:rPr lang="en-US" sz="2600" dirty="0" smtClean="0">
                <a:ea typeface="ＭＳ Ｐゴシック" pitchFamily="34" charset="-128"/>
              </a:rPr>
              <a:t>Una duda que le haya quedado</a:t>
            </a:r>
          </a:p>
          <a:p>
            <a:pPr marL="822960" lvl="1" indent="-365760">
              <a:lnSpc>
                <a:spcPts val="3920"/>
              </a:lnSpc>
              <a:buFont typeface="Arial"/>
              <a:buChar char="•"/>
            </a:pPr>
            <a:r>
              <a:rPr lang="en-US" sz="2600" dirty="0" smtClean="0">
                <a:ea typeface="ＭＳ Ｐゴシック" pitchFamily="34" charset="-128"/>
              </a:rPr>
              <a:t>Una actividad de tarea que haya finalizado</a:t>
            </a:r>
          </a:p>
          <a:p>
            <a:pPr marL="822960" lvl="1" indent="-365760">
              <a:lnSpc>
                <a:spcPts val="3920"/>
              </a:lnSpc>
              <a:buFont typeface="Arial"/>
              <a:buChar char="•"/>
            </a:pPr>
            <a:r>
              <a:rPr lang="en-US" sz="2600" dirty="0" smtClean="0">
                <a:ea typeface="ＭＳ Ｐゴシック" pitchFamily="34" charset="-128"/>
              </a:rPr>
              <a:t>Cosas que cambiaría o mejoraría de la sesión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Implementación del plan general 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30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333500" y="960001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chemeClr val="accent1"/>
                </a:solidFill>
                <a:latin typeface="Capitals"/>
                <a:cs typeface="Capitals"/>
              </a:rPr>
              <a:t>PLAN GENERAL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14400" y="1461188"/>
            <a:ext cx="7315200" cy="1447338"/>
            <a:chOff x="914400" y="1461188"/>
            <a:chExt cx="7315200" cy="1447338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914400" y="2176688"/>
              <a:ext cx="7315200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400" b="1" dirty="0">
                  <a:solidFill>
                    <a:schemeClr val="accent5"/>
                  </a:solidFill>
                  <a:latin typeface="Capitals"/>
                  <a:cs typeface="Capitals"/>
                </a:rPr>
                <a:t>ZONIFICACIÓN / PLAN ESPECÍFICO</a:t>
              </a:r>
            </a:p>
            <a:p>
              <a:pPr algn="ctr" eaLnBrk="1" hangingPunct="1"/>
              <a:r>
                <a:rPr lang="en-US" dirty="0">
                  <a:latin typeface="Calibri"/>
                  <a:cs typeface="Calibri"/>
                </a:rPr>
                <a:t> (NC Westside SP, UCSP, CV Bayfront MP, futuro SWSP)</a:t>
              </a:r>
            </a:p>
          </p:txBody>
        </p:sp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4329113" y="1461188"/>
              <a:ext cx="485775" cy="671513"/>
            </a:xfrm>
            <a:prstGeom prst="downArrow">
              <a:avLst>
                <a:gd name="adj1" fmla="val 50000"/>
                <a:gd name="adj2" fmla="val 34559"/>
              </a:avLst>
            </a:prstGeom>
            <a:gradFill flip="none" rotWithShape="1">
              <a:gsLst>
                <a:gs pos="0">
                  <a:srgbClr val="FFCC00"/>
                </a:gs>
                <a:gs pos="100000">
                  <a:srgbClr val="FCE78C"/>
                </a:gs>
              </a:gsLst>
              <a:lin ang="16200000" scaled="0"/>
              <a:tileRect/>
            </a:gradFill>
            <a:ln w="12700" cap="sq">
              <a:solidFill>
                <a:srgbClr val="DEAB43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3100" y="2952513"/>
            <a:ext cx="7797800" cy="1454164"/>
            <a:chOff x="673100" y="2952513"/>
            <a:chExt cx="7797800" cy="1454164"/>
          </a:xfrm>
        </p:grpSpPr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673100" y="3668013"/>
              <a:ext cx="77978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400" b="1" dirty="0">
                  <a:solidFill>
                    <a:schemeClr val="accent3"/>
                  </a:solidFill>
                  <a:latin typeface="Capitals"/>
                  <a:cs typeface="Capitals"/>
                </a:rPr>
                <a:t>PLANES MAESTROS DE INSTALACIÓN / SERVICIO</a:t>
              </a:r>
            </a:p>
            <a:p>
              <a:pPr algn="ctr" eaLnBrk="1" hangingPunct="1"/>
              <a:r>
                <a:rPr lang="en-US" dirty="0">
                  <a:latin typeface="Calibri"/>
                  <a:cs typeface="Calibri"/>
                </a:rPr>
                <a:t>(Plan maestro de parques, Plan maestro de estación de bomberos) </a:t>
              </a:r>
            </a:p>
          </p:txBody>
        </p:sp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>
              <a:off x="4329113" y="2952513"/>
              <a:ext cx="485775" cy="671513"/>
            </a:xfrm>
            <a:prstGeom prst="downArrow">
              <a:avLst>
                <a:gd name="adj1" fmla="val 50000"/>
                <a:gd name="adj2" fmla="val 34559"/>
              </a:avLst>
            </a:prstGeom>
            <a:gradFill flip="none" rotWithShape="1">
              <a:gsLst>
                <a:gs pos="0">
                  <a:srgbClr val="FFCC00"/>
                </a:gs>
                <a:gs pos="100000">
                  <a:srgbClr val="FCE78C"/>
                </a:gs>
              </a:gsLst>
              <a:lin ang="16200000" scaled="0"/>
              <a:tileRect/>
            </a:gradFill>
            <a:ln w="12700" cap="sq">
              <a:solidFill>
                <a:srgbClr val="DEAB43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43000" y="4450664"/>
            <a:ext cx="6858000" cy="1447338"/>
            <a:chOff x="1143000" y="4450664"/>
            <a:chExt cx="6858000" cy="1447338"/>
          </a:xfrm>
        </p:grpSpPr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1143000" y="5166164"/>
              <a:ext cx="6858000" cy="73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2400" b="1" dirty="0">
                  <a:solidFill>
                    <a:srgbClr val="108837"/>
                  </a:solidFill>
                  <a:latin typeface="Capitals"/>
                  <a:cs typeface="Capitals"/>
                </a:rPr>
                <a:t>PROYECTOS</a:t>
              </a:r>
            </a:p>
            <a:p>
              <a:pPr algn="ctr" eaLnBrk="1" hangingPunct="1"/>
              <a:r>
                <a:rPr lang="en-US" dirty="0">
                  <a:latin typeface="Calibri"/>
                  <a:cs typeface="Calibri"/>
                </a:rPr>
                <a:t>(Los Vecinos, Centro Recreativo Otay, biblioteca sur)</a:t>
              </a:r>
            </a:p>
          </p:txBody>
        </p:sp>
        <p:sp>
          <p:nvSpPr>
            <p:cNvPr id="22" name="AutoShape 14"/>
            <p:cNvSpPr>
              <a:spLocks noChangeArrowheads="1"/>
            </p:cNvSpPr>
            <p:nvPr/>
          </p:nvSpPr>
          <p:spPr bwMode="auto">
            <a:xfrm>
              <a:off x="4314825" y="4450664"/>
              <a:ext cx="514350" cy="671513"/>
            </a:xfrm>
            <a:prstGeom prst="downArrow">
              <a:avLst>
                <a:gd name="adj1" fmla="val 50000"/>
                <a:gd name="adj2" fmla="val 34559"/>
              </a:avLst>
            </a:prstGeom>
            <a:gradFill flip="none" rotWithShape="1">
              <a:gsLst>
                <a:gs pos="0">
                  <a:srgbClr val="FFCC00"/>
                </a:gs>
                <a:gs pos="100000">
                  <a:srgbClr val="FCE78C"/>
                </a:gs>
              </a:gsLst>
              <a:lin ang="16200000" scaled="0"/>
              <a:tileRect/>
            </a:gradFill>
            <a:ln w="12700" cap="sq">
              <a:solidFill>
                <a:srgbClr val="DEAB43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30" dirty="0" err="1" smtClean="0">
                <a:solidFill>
                  <a:schemeClr val="bg1"/>
                </a:solidFill>
                <a:latin typeface="Berthold City Bold"/>
                <a:cs typeface="Berthold City Bold"/>
              </a:rPr>
              <a:t>  Vecindarios</a:t>
            </a:r>
            <a:r>
              <a:rPr lang="en-US" sz="2700" cap="all" spc="130" dirty="0" smtClean="0">
                <a:solidFill>
                  <a:schemeClr val="bg1"/>
                </a:solidFill>
                <a:latin typeface="Berthold City Bold"/>
                <a:cs typeface="Berthold City Bold"/>
              </a:rPr>
              <a:t> </a:t>
            </a:r>
            <a:r>
              <a:rPr lang="en-US" sz="2700" cap="all" spc="130" dirty="0" err="1" smtClean="0">
                <a:solidFill>
                  <a:schemeClr val="bg1"/>
                </a:solidFill>
                <a:latin typeface="Berthold City Bold"/>
                <a:cs typeface="Berthold City Bold"/>
              </a:rPr>
              <a:t>desfavorecidos</a:t>
            </a:r>
            <a:r>
              <a:rPr lang="en-US" sz="2700" cap="all" spc="130" dirty="0" smtClean="0">
                <a:solidFill>
                  <a:schemeClr val="bg1"/>
                </a:solidFill>
                <a:latin typeface="Berthold City Bold"/>
                <a:cs typeface="Berthold City Bold"/>
              </a:rPr>
              <a:t>: alcohol</a:t>
            </a:r>
            <a:endParaRPr lang="en-US" sz="2700" cap="all" spc="13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31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14" name="Picture 13" descr="H:\Oscar_ABC_natcity222.jpg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 bwMode="auto">
          <a:xfrm>
            <a:off x="1462285" y="1093824"/>
            <a:ext cx="6219430" cy="467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Planes y regulaciones del uso del suelo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32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17" name="Picture 6" descr="zo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1573" r="1649" b="938"/>
          <a:stretch>
            <a:fillRect/>
          </a:stretch>
        </p:blipFill>
        <p:spPr bwMode="auto">
          <a:xfrm>
            <a:off x="3935094" y="2391886"/>
            <a:ext cx="4765040" cy="3119120"/>
          </a:xfrm>
          <a:prstGeom prst="roundRect">
            <a:avLst>
              <a:gd name="adj" fmla="val 1068"/>
            </a:avLst>
          </a:prstGeom>
          <a:gradFill flip="none" rotWithShape="1">
            <a:gsLst>
              <a:gs pos="100000">
                <a:schemeClr val="accent4"/>
              </a:gs>
              <a:gs pos="0">
                <a:srgbClr val="18153A"/>
              </a:gs>
            </a:gsLst>
            <a:lin ang="16200000" scaled="0"/>
            <a:tileRect/>
          </a:gradFill>
          <a:ln w="25400">
            <a:solidFill>
              <a:schemeClr val="accent5"/>
            </a:solidFill>
          </a:ln>
          <a:effectLst/>
          <a:extLst/>
        </p:spPr>
      </p:pic>
      <p:sp>
        <p:nvSpPr>
          <p:cNvPr id="26" name="Rounded Rectangle 25"/>
          <p:cNvSpPr/>
          <p:nvPr/>
        </p:nvSpPr>
        <p:spPr>
          <a:xfrm>
            <a:off x="3935094" y="2412997"/>
            <a:ext cx="1734186" cy="415588"/>
          </a:xfrm>
          <a:prstGeom prst="roundRect">
            <a:avLst>
              <a:gd name="adj" fmla="val 7102"/>
            </a:avLst>
          </a:prstGeom>
          <a:gradFill flip="none" rotWithShape="1">
            <a:gsLst>
              <a:gs pos="0">
                <a:schemeClr val="accent5"/>
              </a:gs>
              <a:gs pos="100000">
                <a:srgbClr val="9FD4D0"/>
              </a:gs>
            </a:gsLst>
            <a:lin ang="16200000" scaled="0"/>
            <a:tileRect/>
          </a:gra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ts val="1240"/>
              </a:lnSpc>
            </a:pPr>
            <a:r>
              <a:rPr lang="en-US" sz="12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Mapa de zonificación </a:t>
            </a:r>
          </a:p>
          <a:p>
            <a:pPr>
              <a:lnSpc>
                <a:spcPts val="1240"/>
              </a:lnSpc>
            </a:pPr>
            <a:r>
              <a:rPr lang="en-US" sz="12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Ciudad de Chula Vista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31920" y="1311116"/>
            <a:ext cx="484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/>
                </a:solidFill>
                <a:latin typeface="Capitals"/>
              </a:rPr>
              <a:t>Código municipal de Chula Vista Título 19</a:t>
            </a:r>
          </a:p>
        </p:txBody>
      </p:sp>
      <p:pic>
        <p:nvPicPr>
          <p:cNvPr id="29" name="Picture 28" descr="Slide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52" y="1170432"/>
            <a:ext cx="3374136" cy="4517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Planes y regulaciones del uso del suelo 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33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10940" y="1435576"/>
            <a:ext cx="511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D0920"/>
                </a:solidFill>
                <a:latin typeface="Capitals"/>
              </a:rPr>
              <a:t>Planes específicos</a:t>
            </a:r>
          </a:p>
        </p:txBody>
      </p:sp>
      <p:pic>
        <p:nvPicPr>
          <p:cNvPr id="16" name="Picture 5" descr="UCS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104900"/>
            <a:ext cx="3200400" cy="464515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1317" r="853"/>
          <a:stretch>
            <a:fillRect/>
          </a:stretch>
        </p:blipFill>
        <p:spPr bwMode="auto">
          <a:xfrm>
            <a:off x="3974353" y="2502647"/>
            <a:ext cx="4646706" cy="3250453"/>
          </a:xfrm>
          <a:prstGeom prst="roundRect">
            <a:avLst>
              <a:gd name="adj" fmla="val 1068"/>
            </a:avLst>
          </a:prstGeom>
          <a:gradFill flip="none" rotWithShape="1">
            <a:gsLst>
              <a:gs pos="100000">
                <a:schemeClr val="accent4"/>
              </a:gs>
              <a:gs pos="0">
                <a:srgbClr val="18153A"/>
              </a:gs>
            </a:gsLst>
            <a:lin ang="16200000" scaled="0"/>
            <a:tileRect/>
          </a:gradFill>
          <a:ln w="25400">
            <a:solidFill>
              <a:srgbClr val="CD0920"/>
            </a:solidFill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ITC Franklin Gothic Std Dm Cd"/>
                <a:cs typeface="ITC Franklin Gothic Std Dm Cd"/>
              </a:rPr>
              <a:t>Fuente: </a:t>
            </a:r>
            <a:r>
              <a:rPr lang="en-US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www.environmentalhealth.org</a:t>
            </a:r>
            <a:r>
              <a:rPr lang="en-US" dirty="0" smtClean="0">
                <a:solidFill>
                  <a:schemeClr val="bg1"/>
                </a:solidFill>
                <a:latin typeface="ITC Franklin Gothic Std Dm Cd"/>
                <a:cs typeface="ITC Franklin Gothic Std Dm Cd"/>
              </a:rPr>
              <a:t> </a:t>
            </a:r>
            <a:endParaRPr lang="en-US" dirty="0">
              <a:solidFill>
                <a:schemeClr val="bg1"/>
              </a:solidFill>
              <a:latin typeface="ITC Franklin Gothic Std Dm Cd"/>
              <a:cs typeface="ITC Franklin Gothic Std Dm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Plan específico de National City Westside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34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80" y="871816"/>
            <a:ext cx="3952240" cy="5114368"/>
          </a:xfrm>
          <a:prstGeom prst="roundRect">
            <a:avLst>
              <a:gd name="adj" fmla="val 1068"/>
            </a:avLst>
          </a:prstGeom>
          <a:gradFill flip="none" rotWithShape="1">
            <a:gsLst>
              <a:gs pos="100000">
                <a:schemeClr val="accent4"/>
              </a:gs>
              <a:gs pos="0">
                <a:srgbClr val="18153A"/>
              </a:gs>
            </a:gsLst>
            <a:lin ang="16200000" scaled="0"/>
            <a:tileRect/>
          </a:gradFill>
          <a:ln w="25400">
            <a:solidFill>
              <a:schemeClr val="accent6"/>
            </a:solidFill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ITC Franklin Gothic Std Dm Cd"/>
              <a:cs typeface="ITC Franklin Gothic Std Dm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Planes maestros de instalaciones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35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grpSp>
        <p:nvGrpSpPr>
          <p:cNvPr id="133" name="Group 132"/>
          <p:cNvGrpSpPr>
            <a:grpSpLocks noChangeAspect="1"/>
          </p:cNvGrpSpPr>
          <p:nvPr/>
        </p:nvGrpSpPr>
        <p:grpSpPr>
          <a:xfrm>
            <a:off x="3683000" y="3499224"/>
            <a:ext cx="1828800" cy="2286000"/>
            <a:chOff x="3810000" y="3962400"/>
            <a:chExt cx="1828800" cy="2286000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3810000" y="3962400"/>
              <a:ext cx="1828800" cy="22860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>
                <a:latin typeface="Garamond" pitchFamily="18" charset="0"/>
              </a:endParaRPr>
            </a:p>
          </p:txBody>
        </p:sp>
        <p:grpSp>
          <p:nvGrpSpPr>
            <p:cNvPr id="14" name="Group 4"/>
            <p:cNvGrpSpPr>
              <a:grpSpLocks/>
            </p:cNvGrpSpPr>
            <p:nvPr/>
          </p:nvGrpSpPr>
          <p:grpSpPr bwMode="auto">
            <a:xfrm>
              <a:off x="4292600" y="4257675"/>
              <a:ext cx="889000" cy="774700"/>
              <a:chOff x="4432" y="2728"/>
              <a:chExt cx="512" cy="440"/>
            </a:xfrm>
          </p:grpSpPr>
          <p:sp>
            <p:nvSpPr>
              <p:cNvPr id="17" name="Freeform 5"/>
              <p:cNvSpPr>
                <a:spLocks/>
              </p:cNvSpPr>
              <p:nvPr/>
            </p:nvSpPr>
            <p:spPr bwMode="auto">
              <a:xfrm>
                <a:off x="4432" y="3094"/>
                <a:ext cx="56" cy="68"/>
              </a:xfrm>
              <a:custGeom>
                <a:avLst/>
                <a:gdLst>
                  <a:gd name="T0" fmla="*/ 0 w 660"/>
                  <a:gd name="T1" fmla="*/ 0 h 780"/>
                  <a:gd name="T2" fmla="*/ 0 w 660"/>
                  <a:gd name="T3" fmla="*/ 0 h 780"/>
                  <a:gd name="T4" fmla="*/ 0 w 660"/>
                  <a:gd name="T5" fmla="*/ 0 h 780"/>
                  <a:gd name="T6" fmla="*/ 0 w 660"/>
                  <a:gd name="T7" fmla="*/ 0 h 780"/>
                  <a:gd name="T8" fmla="*/ 0 w 660"/>
                  <a:gd name="T9" fmla="*/ 0 h 780"/>
                  <a:gd name="T10" fmla="*/ 0 w 660"/>
                  <a:gd name="T11" fmla="*/ 0 h 780"/>
                  <a:gd name="T12" fmla="*/ 0 w 660"/>
                  <a:gd name="T13" fmla="*/ 0 h 780"/>
                  <a:gd name="T14" fmla="*/ 0 w 660"/>
                  <a:gd name="T15" fmla="*/ 0 h 780"/>
                  <a:gd name="T16" fmla="*/ 0 w 660"/>
                  <a:gd name="T17" fmla="*/ 0 h 780"/>
                  <a:gd name="T18" fmla="*/ 0 w 660"/>
                  <a:gd name="T19" fmla="*/ 0 h 780"/>
                  <a:gd name="T20" fmla="*/ 0 w 660"/>
                  <a:gd name="T21" fmla="*/ 0 h 780"/>
                  <a:gd name="T22" fmla="*/ 0 w 660"/>
                  <a:gd name="T23" fmla="*/ 0 h 780"/>
                  <a:gd name="T24" fmla="*/ 0 w 660"/>
                  <a:gd name="T25" fmla="*/ 0 h 780"/>
                  <a:gd name="T26" fmla="*/ 0 w 660"/>
                  <a:gd name="T27" fmla="*/ 0 h 780"/>
                  <a:gd name="T28" fmla="*/ 0 w 660"/>
                  <a:gd name="T29" fmla="*/ 0 h 780"/>
                  <a:gd name="T30" fmla="*/ 0 w 660"/>
                  <a:gd name="T31" fmla="*/ 0 h 780"/>
                  <a:gd name="T32" fmla="*/ 0 w 660"/>
                  <a:gd name="T33" fmla="*/ 0 h 780"/>
                  <a:gd name="T34" fmla="*/ 0 w 660"/>
                  <a:gd name="T35" fmla="*/ 0 h 780"/>
                  <a:gd name="T36" fmla="*/ 0 w 660"/>
                  <a:gd name="T37" fmla="*/ 0 h 780"/>
                  <a:gd name="T38" fmla="*/ 0 w 660"/>
                  <a:gd name="T39" fmla="*/ 0 h 780"/>
                  <a:gd name="T40" fmla="*/ 0 w 660"/>
                  <a:gd name="T41" fmla="*/ 0 h 780"/>
                  <a:gd name="T42" fmla="*/ 0 w 660"/>
                  <a:gd name="T43" fmla="*/ 0 h 780"/>
                  <a:gd name="T44" fmla="*/ 0 w 660"/>
                  <a:gd name="T45" fmla="*/ 0 h 780"/>
                  <a:gd name="T46" fmla="*/ 0 w 660"/>
                  <a:gd name="T47" fmla="*/ 0 h 780"/>
                  <a:gd name="T48" fmla="*/ 0 w 660"/>
                  <a:gd name="T49" fmla="*/ 0 h 780"/>
                  <a:gd name="T50" fmla="*/ 0 w 660"/>
                  <a:gd name="T51" fmla="*/ 0 h 780"/>
                  <a:gd name="T52" fmla="*/ 0 w 660"/>
                  <a:gd name="T53" fmla="*/ 0 h 780"/>
                  <a:gd name="T54" fmla="*/ 0 w 660"/>
                  <a:gd name="T55" fmla="*/ 0 h 780"/>
                  <a:gd name="T56" fmla="*/ 0 w 660"/>
                  <a:gd name="T57" fmla="*/ 0 h 780"/>
                  <a:gd name="T58" fmla="*/ 0 w 660"/>
                  <a:gd name="T59" fmla="*/ 0 h 780"/>
                  <a:gd name="T60" fmla="*/ 0 w 660"/>
                  <a:gd name="T61" fmla="*/ 0 h 780"/>
                  <a:gd name="T62" fmla="*/ 0 w 660"/>
                  <a:gd name="T63" fmla="*/ 0 h 780"/>
                  <a:gd name="T64" fmla="*/ 0 w 660"/>
                  <a:gd name="T65" fmla="*/ 0 h 780"/>
                  <a:gd name="T66" fmla="*/ 0 w 660"/>
                  <a:gd name="T67" fmla="*/ 0 h 780"/>
                  <a:gd name="T68" fmla="*/ 0 w 660"/>
                  <a:gd name="T69" fmla="*/ 0 h 780"/>
                  <a:gd name="T70" fmla="*/ 0 w 660"/>
                  <a:gd name="T71" fmla="*/ 0 h 780"/>
                  <a:gd name="T72" fmla="*/ 0 w 660"/>
                  <a:gd name="T73" fmla="*/ 0 h 780"/>
                  <a:gd name="T74" fmla="*/ 0 w 660"/>
                  <a:gd name="T75" fmla="*/ 0 h 780"/>
                  <a:gd name="T76" fmla="*/ 0 w 660"/>
                  <a:gd name="T77" fmla="*/ 0 h 780"/>
                  <a:gd name="T78" fmla="*/ 0 w 660"/>
                  <a:gd name="T79" fmla="*/ 0 h 780"/>
                  <a:gd name="T80" fmla="*/ 0 w 660"/>
                  <a:gd name="T81" fmla="*/ 0 h 780"/>
                  <a:gd name="T82" fmla="*/ 0 w 660"/>
                  <a:gd name="T83" fmla="*/ 0 h 780"/>
                  <a:gd name="T84" fmla="*/ 0 w 660"/>
                  <a:gd name="T85" fmla="*/ 0 h 780"/>
                  <a:gd name="T86" fmla="*/ 0 w 660"/>
                  <a:gd name="T87" fmla="*/ 0 h 780"/>
                  <a:gd name="T88" fmla="*/ 0 w 660"/>
                  <a:gd name="T89" fmla="*/ 0 h 780"/>
                  <a:gd name="T90" fmla="*/ 0 w 660"/>
                  <a:gd name="T91" fmla="*/ 0 h 780"/>
                  <a:gd name="T92" fmla="*/ 0 w 660"/>
                  <a:gd name="T93" fmla="*/ 0 h 780"/>
                  <a:gd name="T94" fmla="*/ 0 w 660"/>
                  <a:gd name="T95" fmla="*/ 0 h 780"/>
                  <a:gd name="T96" fmla="*/ 0 w 660"/>
                  <a:gd name="T97" fmla="*/ 0 h 780"/>
                  <a:gd name="T98" fmla="*/ 0 w 660"/>
                  <a:gd name="T99" fmla="*/ 0 h 780"/>
                  <a:gd name="T100" fmla="*/ 0 w 660"/>
                  <a:gd name="T101" fmla="*/ 0 h 780"/>
                  <a:gd name="T102" fmla="*/ 0 w 660"/>
                  <a:gd name="T103" fmla="*/ 0 h 780"/>
                  <a:gd name="T104" fmla="*/ 0 w 660"/>
                  <a:gd name="T105" fmla="*/ 0 h 780"/>
                  <a:gd name="T106" fmla="*/ 0 w 660"/>
                  <a:gd name="T107" fmla="*/ 0 h 780"/>
                  <a:gd name="T108" fmla="*/ 0 w 660"/>
                  <a:gd name="T109" fmla="*/ 0 h 780"/>
                  <a:gd name="T110" fmla="*/ 0 w 660"/>
                  <a:gd name="T111" fmla="*/ 0 h 780"/>
                  <a:gd name="T112" fmla="*/ 0 w 660"/>
                  <a:gd name="T113" fmla="*/ 0 h 78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60" h="780">
                    <a:moveTo>
                      <a:pt x="660" y="57"/>
                    </a:moveTo>
                    <a:lnTo>
                      <a:pt x="636" y="158"/>
                    </a:lnTo>
                    <a:lnTo>
                      <a:pt x="597" y="109"/>
                    </a:lnTo>
                    <a:lnTo>
                      <a:pt x="560" y="84"/>
                    </a:lnTo>
                    <a:lnTo>
                      <a:pt x="508" y="67"/>
                    </a:lnTo>
                    <a:lnTo>
                      <a:pt x="469" y="59"/>
                    </a:lnTo>
                    <a:lnTo>
                      <a:pt x="400" y="59"/>
                    </a:lnTo>
                    <a:lnTo>
                      <a:pt x="339" y="76"/>
                    </a:lnTo>
                    <a:lnTo>
                      <a:pt x="288" y="121"/>
                    </a:lnTo>
                    <a:lnTo>
                      <a:pt x="246" y="178"/>
                    </a:lnTo>
                    <a:lnTo>
                      <a:pt x="222" y="238"/>
                    </a:lnTo>
                    <a:lnTo>
                      <a:pt x="195" y="312"/>
                    </a:lnTo>
                    <a:lnTo>
                      <a:pt x="195" y="364"/>
                    </a:lnTo>
                    <a:lnTo>
                      <a:pt x="195" y="432"/>
                    </a:lnTo>
                    <a:lnTo>
                      <a:pt x="206" y="504"/>
                    </a:lnTo>
                    <a:lnTo>
                      <a:pt x="240" y="590"/>
                    </a:lnTo>
                    <a:lnTo>
                      <a:pt x="289" y="656"/>
                    </a:lnTo>
                    <a:lnTo>
                      <a:pt x="295" y="659"/>
                    </a:lnTo>
                    <a:lnTo>
                      <a:pt x="300" y="663"/>
                    </a:lnTo>
                    <a:lnTo>
                      <a:pt x="303" y="666"/>
                    </a:lnTo>
                    <a:lnTo>
                      <a:pt x="308" y="670"/>
                    </a:lnTo>
                    <a:lnTo>
                      <a:pt x="312" y="673"/>
                    </a:lnTo>
                    <a:lnTo>
                      <a:pt x="315" y="675"/>
                    </a:lnTo>
                    <a:lnTo>
                      <a:pt x="320" y="679"/>
                    </a:lnTo>
                    <a:lnTo>
                      <a:pt x="324" y="682"/>
                    </a:lnTo>
                    <a:lnTo>
                      <a:pt x="330" y="685"/>
                    </a:lnTo>
                    <a:lnTo>
                      <a:pt x="336" y="688"/>
                    </a:lnTo>
                    <a:lnTo>
                      <a:pt x="344" y="693"/>
                    </a:lnTo>
                    <a:lnTo>
                      <a:pt x="351" y="697"/>
                    </a:lnTo>
                    <a:lnTo>
                      <a:pt x="359" y="698"/>
                    </a:lnTo>
                    <a:lnTo>
                      <a:pt x="367" y="700"/>
                    </a:lnTo>
                    <a:lnTo>
                      <a:pt x="374" y="702"/>
                    </a:lnTo>
                    <a:lnTo>
                      <a:pt x="381" y="703"/>
                    </a:lnTo>
                    <a:lnTo>
                      <a:pt x="388" y="704"/>
                    </a:lnTo>
                    <a:lnTo>
                      <a:pt x="394" y="705"/>
                    </a:lnTo>
                    <a:lnTo>
                      <a:pt x="401" y="705"/>
                    </a:lnTo>
                    <a:lnTo>
                      <a:pt x="407" y="705"/>
                    </a:lnTo>
                    <a:lnTo>
                      <a:pt x="413" y="706"/>
                    </a:lnTo>
                    <a:lnTo>
                      <a:pt x="418" y="706"/>
                    </a:lnTo>
                    <a:lnTo>
                      <a:pt x="424" y="706"/>
                    </a:lnTo>
                    <a:lnTo>
                      <a:pt x="428" y="707"/>
                    </a:lnTo>
                    <a:lnTo>
                      <a:pt x="436" y="707"/>
                    </a:lnTo>
                    <a:lnTo>
                      <a:pt x="442" y="707"/>
                    </a:lnTo>
                    <a:lnTo>
                      <a:pt x="448" y="707"/>
                    </a:lnTo>
                    <a:lnTo>
                      <a:pt x="454" y="707"/>
                    </a:lnTo>
                    <a:lnTo>
                      <a:pt x="460" y="707"/>
                    </a:lnTo>
                    <a:lnTo>
                      <a:pt x="465" y="707"/>
                    </a:lnTo>
                    <a:lnTo>
                      <a:pt x="471" y="707"/>
                    </a:lnTo>
                    <a:lnTo>
                      <a:pt x="477" y="706"/>
                    </a:lnTo>
                    <a:lnTo>
                      <a:pt x="483" y="706"/>
                    </a:lnTo>
                    <a:lnTo>
                      <a:pt x="490" y="705"/>
                    </a:lnTo>
                    <a:lnTo>
                      <a:pt x="497" y="704"/>
                    </a:lnTo>
                    <a:lnTo>
                      <a:pt x="504" y="704"/>
                    </a:lnTo>
                    <a:lnTo>
                      <a:pt x="545" y="692"/>
                    </a:lnTo>
                    <a:lnTo>
                      <a:pt x="597" y="669"/>
                    </a:lnTo>
                    <a:lnTo>
                      <a:pt x="659" y="627"/>
                    </a:lnTo>
                    <a:lnTo>
                      <a:pt x="643" y="732"/>
                    </a:lnTo>
                    <a:lnTo>
                      <a:pt x="597" y="757"/>
                    </a:lnTo>
                    <a:lnTo>
                      <a:pt x="592" y="758"/>
                    </a:lnTo>
                    <a:lnTo>
                      <a:pt x="587" y="760"/>
                    </a:lnTo>
                    <a:lnTo>
                      <a:pt x="583" y="762"/>
                    </a:lnTo>
                    <a:lnTo>
                      <a:pt x="577" y="763"/>
                    </a:lnTo>
                    <a:lnTo>
                      <a:pt x="572" y="765"/>
                    </a:lnTo>
                    <a:lnTo>
                      <a:pt x="566" y="766"/>
                    </a:lnTo>
                    <a:lnTo>
                      <a:pt x="561" y="767"/>
                    </a:lnTo>
                    <a:lnTo>
                      <a:pt x="555" y="768"/>
                    </a:lnTo>
                    <a:lnTo>
                      <a:pt x="550" y="771"/>
                    </a:lnTo>
                    <a:lnTo>
                      <a:pt x="544" y="772"/>
                    </a:lnTo>
                    <a:lnTo>
                      <a:pt x="538" y="773"/>
                    </a:lnTo>
                    <a:lnTo>
                      <a:pt x="531" y="775"/>
                    </a:lnTo>
                    <a:lnTo>
                      <a:pt x="481" y="780"/>
                    </a:lnTo>
                    <a:lnTo>
                      <a:pt x="377" y="780"/>
                    </a:lnTo>
                    <a:lnTo>
                      <a:pt x="302" y="769"/>
                    </a:lnTo>
                    <a:lnTo>
                      <a:pt x="246" y="752"/>
                    </a:lnTo>
                    <a:lnTo>
                      <a:pt x="183" y="723"/>
                    </a:lnTo>
                    <a:lnTo>
                      <a:pt x="118" y="675"/>
                    </a:lnTo>
                    <a:lnTo>
                      <a:pt x="69" y="627"/>
                    </a:lnTo>
                    <a:lnTo>
                      <a:pt x="34" y="557"/>
                    </a:lnTo>
                    <a:lnTo>
                      <a:pt x="34" y="556"/>
                    </a:lnTo>
                    <a:lnTo>
                      <a:pt x="34" y="553"/>
                    </a:lnTo>
                    <a:lnTo>
                      <a:pt x="33" y="549"/>
                    </a:lnTo>
                    <a:lnTo>
                      <a:pt x="32" y="544"/>
                    </a:lnTo>
                    <a:lnTo>
                      <a:pt x="29" y="537"/>
                    </a:lnTo>
                    <a:lnTo>
                      <a:pt x="27" y="530"/>
                    </a:lnTo>
                    <a:lnTo>
                      <a:pt x="25" y="522"/>
                    </a:lnTo>
                    <a:lnTo>
                      <a:pt x="22" y="512"/>
                    </a:lnTo>
                    <a:lnTo>
                      <a:pt x="20" y="503"/>
                    </a:lnTo>
                    <a:lnTo>
                      <a:pt x="17" y="492"/>
                    </a:lnTo>
                    <a:lnTo>
                      <a:pt x="15" y="482"/>
                    </a:lnTo>
                    <a:lnTo>
                      <a:pt x="12" y="473"/>
                    </a:lnTo>
                    <a:lnTo>
                      <a:pt x="10" y="463"/>
                    </a:lnTo>
                    <a:lnTo>
                      <a:pt x="8" y="454"/>
                    </a:lnTo>
                    <a:lnTo>
                      <a:pt x="5" y="445"/>
                    </a:lnTo>
                    <a:lnTo>
                      <a:pt x="4" y="436"/>
                    </a:lnTo>
                    <a:lnTo>
                      <a:pt x="3" y="428"/>
                    </a:lnTo>
                    <a:lnTo>
                      <a:pt x="2" y="419"/>
                    </a:lnTo>
                    <a:lnTo>
                      <a:pt x="1" y="410"/>
                    </a:lnTo>
                    <a:lnTo>
                      <a:pt x="1" y="401"/>
                    </a:lnTo>
                    <a:lnTo>
                      <a:pt x="1" y="393"/>
                    </a:lnTo>
                    <a:lnTo>
                      <a:pt x="1" y="384"/>
                    </a:lnTo>
                    <a:lnTo>
                      <a:pt x="1" y="375"/>
                    </a:lnTo>
                    <a:lnTo>
                      <a:pt x="0" y="366"/>
                    </a:lnTo>
                    <a:lnTo>
                      <a:pt x="10" y="283"/>
                    </a:lnTo>
                    <a:lnTo>
                      <a:pt x="38" y="206"/>
                    </a:lnTo>
                    <a:lnTo>
                      <a:pt x="77" y="138"/>
                    </a:lnTo>
                    <a:lnTo>
                      <a:pt x="132" y="84"/>
                    </a:lnTo>
                    <a:lnTo>
                      <a:pt x="194" y="52"/>
                    </a:lnTo>
                    <a:lnTo>
                      <a:pt x="266" y="25"/>
                    </a:lnTo>
                    <a:lnTo>
                      <a:pt x="326" y="13"/>
                    </a:lnTo>
                    <a:lnTo>
                      <a:pt x="389" y="4"/>
                    </a:lnTo>
                    <a:lnTo>
                      <a:pt x="494" y="0"/>
                    </a:lnTo>
                    <a:lnTo>
                      <a:pt x="557" y="13"/>
                    </a:lnTo>
                    <a:lnTo>
                      <a:pt x="626" y="32"/>
                    </a:lnTo>
                    <a:lnTo>
                      <a:pt x="660" y="57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6"/>
              <p:cNvSpPr>
                <a:spLocks/>
              </p:cNvSpPr>
              <p:nvPr/>
            </p:nvSpPr>
            <p:spPr bwMode="auto">
              <a:xfrm>
                <a:off x="4493" y="3097"/>
                <a:ext cx="58" cy="65"/>
              </a:xfrm>
              <a:custGeom>
                <a:avLst/>
                <a:gdLst>
                  <a:gd name="T0" fmla="*/ 0 w 673"/>
                  <a:gd name="T1" fmla="*/ 0 h 765"/>
                  <a:gd name="T2" fmla="*/ 0 w 673"/>
                  <a:gd name="T3" fmla="*/ 0 h 765"/>
                  <a:gd name="T4" fmla="*/ 0 w 673"/>
                  <a:gd name="T5" fmla="*/ 0 h 765"/>
                  <a:gd name="T6" fmla="*/ 0 w 673"/>
                  <a:gd name="T7" fmla="*/ 0 h 765"/>
                  <a:gd name="T8" fmla="*/ 0 w 673"/>
                  <a:gd name="T9" fmla="*/ 0 h 765"/>
                  <a:gd name="T10" fmla="*/ 0 w 673"/>
                  <a:gd name="T11" fmla="*/ 0 h 765"/>
                  <a:gd name="T12" fmla="*/ 0 w 673"/>
                  <a:gd name="T13" fmla="*/ 0 h 765"/>
                  <a:gd name="T14" fmla="*/ 0 w 673"/>
                  <a:gd name="T15" fmla="*/ 0 h 765"/>
                  <a:gd name="T16" fmla="*/ 0 w 673"/>
                  <a:gd name="T17" fmla="*/ 0 h 765"/>
                  <a:gd name="T18" fmla="*/ 0 w 673"/>
                  <a:gd name="T19" fmla="*/ 0 h 765"/>
                  <a:gd name="T20" fmla="*/ 0 w 673"/>
                  <a:gd name="T21" fmla="*/ 0 h 765"/>
                  <a:gd name="T22" fmla="*/ 0 w 673"/>
                  <a:gd name="T23" fmla="*/ 0 h 765"/>
                  <a:gd name="T24" fmla="*/ 0 w 673"/>
                  <a:gd name="T25" fmla="*/ 0 h 765"/>
                  <a:gd name="T26" fmla="*/ 0 w 673"/>
                  <a:gd name="T27" fmla="*/ 0 h 76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73" h="765">
                    <a:moveTo>
                      <a:pt x="0" y="0"/>
                    </a:moveTo>
                    <a:lnTo>
                      <a:pt x="0" y="762"/>
                    </a:lnTo>
                    <a:lnTo>
                      <a:pt x="162" y="759"/>
                    </a:lnTo>
                    <a:lnTo>
                      <a:pt x="162" y="395"/>
                    </a:lnTo>
                    <a:lnTo>
                      <a:pt x="512" y="395"/>
                    </a:lnTo>
                    <a:lnTo>
                      <a:pt x="512" y="765"/>
                    </a:lnTo>
                    <a:lnTo>
                      <a:pt x="673" y="765"/>
                    </a:lnTo>
                    <a:lnTo>
                      <a:pt x="673" y="6"/>
                    </a:lnTo>
                    <a:lnTo>
                      <a:pt x="508" y="6"/>
                    </a:lnTo>
                    <a:lnTo>
                      <a:pt x="508" y="306"/>
                    </a:lnTo>
                    <a:lnTo>
                      <a:pt x="162" y="306"/>
                    </a:lnTo>
                    <a:lnTo>
                      <a:pt x="16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7"/>
              <p:cNvSpPr>
                <a:spLocks/>
              </p:cNvSpPr>
              <p:nvPr/>
            </p:nvSpPr>
            <p:spPr bwMode="auto">
              <a:xfrm>
                <a:off x="4559" y="3097"/>
                <a:ext cx="57" cy="70"/>
              </a:xfrm>
              <a:custGeom>
                <a:avLst/>
                <a:gdLst>
                  <a:gd name="T0" fmla="*/ 0 w 674"/>
                  <a:gd name="T1" fmla="*/ 0 h 789"/>
                  <a:gd name="T2" fmla="*/ 0 w 674"/>
                  <a:gd name="T3" fmla="*/ 0 h 789"/>
                  <a:gd name="T4" fmla="*/ 0 w 674"/>
                  <a:gd name="T5" fmla="*/ 0 h 789"/>
                  <a:gd name="T6" fmla="*/ 0 w 674"/>
                  <a:gd name="T7" fmla="*/ 0 h 789"/>
                  <a:gd name="T8" fmla="*/ 0 w 674"/>
                  <a:gd name="T9" fmla="*/ 0 h 789"/>
                  <a:gd name="T10" fmla="*/ 0 w 674"/>
                  <a:gd name="T11" fmla="*/ 0 h 789"/>
                  <a:gd name="T12" fmla="*/ 0 w 674"/>
                  <a:gd name="T13" fmla="*/ 0 h 789"/>
                  <a:gd name="T14" fmla="*/ 0 w 674"/>
                  <a:gd name="T15" fmla="*/ 0 h 789"/>
                  <a:gd name="T16" fmla="*/ 0 w 674"/>
                  <a:gd name="T17" fmla="*/ 0 h 789"/>
                  <a:gd name="T18" fmla="*/ 0 w 674"/>
                  <a:gd name="T19" fmla="*/ 0 h 789"/>
                  <a:gd name="T20" fmla="*/ 0 w 674"/>
                  <a:gd name="T21" fmla="*/ 0 h 789"/>
                  <a:gd name="T22" fmla="*/ 0 w 674"/>
                  <a:gd name="T23" fmla="*/ 0 h 789"/>
                  <a:gd name="T24" fmla="*/ 0 w 674"/>
                  <a:gd name="T25" fmla="*/ 0 h 789"/>
                  <a:gd name="T26" fmla="*/ 0 w 674"/>
                  <a:gd name="T27" fmla="*/ 0 h 789"/>
                  <a:gd name="T28" fmla="*/ 0 w 674"/>
                  <a:gd name="T29" fmla="*/ 0 h 789"/>
                  <a:gd name="T30" fmla="*/ 0 w 674"/>
                  <a:gd name="T31" fmla="*/ 0 h 789"/>
                  <a:gd name="T32" fmla="*/ 0 w 674"/>
                  <a:gd name="T33" fmla="*/ 0 h 789"/>
                  <a:gd name="T34" fmla="*/ 0 w 674"/>
                  <a:gd name="T35" fmla="*/ 0 h 789"/>
                  <a:gd name="T36" fmla="*/ 0 w 674"/>
                  <a:gd name="T37" fmla="*/ 0 h 789"/>
                  <a:gd name="T38" fmla="*/ 0 w 674"/>
                  <a:gd name="T39" fmla="*/ 0 h 789"/>
                  <a:gd name="T40" fmla="*/ 0 w 674"/>
                  <a:gd name="T41" fmla="*/ 0 h 789"/>
                  <a:gd name="T42" fmla="*/ 0 w 674"/>
                  <a:gd name="T43" fmla="*/ 0 h 789"/>
                  <a:gd name="T44" fmla="*/ 0 w 674"/>
                  <a:gd name="T45" fmla="*/ 0 h 789"/>
                  <a:gd name="T46" fmla="*/ 0 w 674"/>
                  <a:gd name="T47" fmla="*/ 0 h 789"/>
                  <a:gd name="T48" fmla="*/ 0 w 674"/>
                  <a:gd name="T49" fmla="*/ 0 h 789"/>
                  <a:gd name="T50" fmla="*/ 0 w 674"/>
                  <a:gd name="T51" fmla="*/ 0 h 789"/>
                  <a:gd name="T52" fmla="*/ 0 w 674"/>
                  <a:gd name="T53" fmla="*/ 0 h 789"/>
                  <a:gd name="T54" fmla="*/ 0 w 674"/>
                  <a:gd name="T55" fmla="*/ 0 h 789"/>
                  <a:gd name="T56" fmla="*/ 0 w 674"/>
                  <a:gd name="T57" fmla="*/ 0 h 789"/>
                  <a:gd name="T58" fmla="*/ 0 w 674"/>
                  <a:gd name="T59" fmla="*/ 0 h 789"/>
                  <a:gd name="T60" fmla="*/ 0 w 674"/>
                  <a:gd name="T61" fmla="*/ 0 h 789"/>
                  <a:gd name="T62" fmla="*/ 0 w 674"/>
                  <a:gd name="T63" fmla="*/ 0 h 789"/>
                  <a:gd name="T64" fmla="*/ 0 w 674"/>
                  <a:gd name="T65" fmla="*/ 0 h 789"/>
                  <a:gd name="T66" fmla="*/ 0 w 674"/>
                  <a:gd name="T67" fmla="*/ 0 h 789"/>
                  <a:gd name="T68" fmla="*/ 0 w 674"/>
                  <a:gd name="T69" fmla="*/ 0 h 789"/>
                  <a:gd name="T70" fmla="*/ 0 w 674"/>
                  <a:gd name="T71" fmla="*/ 0 h 789"/>
                  <a:gd name="T72" fmla="*/ 0 w 674"/>
                  <a:gd name="T73" fmla="*/ 0 h 789"/>
                  <a:gd name="T74" fmla="*/ 0 w 674"/>
                  <a:gd name="T75" fmla="*/ 0 h 78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74" h="789">
                    <a:moveTo>
                      <a:pt x="4" y="6"/>
                    </a:moveTo>
                    <a:lnTo>
                      <a:pt x="0" y="557"/>
                    </a:lnTo>
                    <a:lnTo>
                      <a:pt x="16" y="606"/>
                    </a:lnTo>
                    <a:lnTo>
                      <a:pt x="42" y="663"/>
                    </a:lnTo>
                    <a:lnTo>
                      <a:pt x="85" y="709"/>
                    </a:lnTo>
                    <a:lnTo>
                      <a:pt x="130" y="745"/>
                    </a:lnTo>
                    <a:lnTo>
                      <a:pt x="170" y="765"/>
                    </a:lnTo>
                    <a:lnTo>
                      <a:pt x="210" y="774"/>
                    </a:lnTo>
                    <a:lnTo>
                      <a:pt x="267" y="789"/>
                    </a:lnTo>
                    <a:lnTo>
                      <a:pt x="316" y="789"/>
                    </a:lnTo>
                    <a:lnTo>
                      <a:pt x="371" y="789"/>
                    </a:lnTo>
                    <a:lnTo>
                      <a:pt x="420" y="786"/>
                    </a:lnTo>
                    <a:lnTo>
                      <a:pt x="493" y="765"/>
                    </a:lnTo>
                    <a:lnTo>
                      <a:pt x="550" y="732"/>
                    </a:lnTo>
                    <a:lnTo>
                      <a:pt x="594" y="688"/>
                    </a:lnTo>
                    <a:lnTo>
                      <a:pt x="635" y="640"/>
                    </a:lnTo>
                    <a:lnTo>
                      <a:pt x="654" y="586"/>
                    </a:lnTo>
                    <a:lnTo>
                      <a:pt x="670" y="514"/>
                    </a:lnTo>
                    <a:lnTo>
                      <a:pt x="674" y="460"/>
                    </a:lnTo>
                    <a:lnTo>
                      <a:pt x="674" y="7"/>
                    </a:lnTo>
                    <a:lnTo>
                      <a:pt x="582" y="7"/>
                    </a:lnTo>
                    <a:lnTo>
                      <a:pt x="582" y="460"/>
                    </a:lnTo>
                    <a:lnTo>
                      <a:pt x="574" y="529"/>
                    </a:lnTo>
                    <a:lnTo>
                      <a:pt x="550" y="595"/>
                    </a:lnTo>
                    <a:lnTo>
                      <a:pt x="530" y="634"/>
                    </a:lnTo>
                    <a:lnTo>
                      <a:pt x="496" y="668"/>
                    </a:lnTo>
                    <a:lnTo>
                      <a:pt x="461" y="691"/>
                    </a:lnTo>
                    <a:lnTo>
                      <a:pt x="416" y="703"/>
                    </a:lnTo>
                    <a:lnTo>
                      <a:pt x="308" y="703"/>
                    </a:lnTo>
                    <a:lnTo>
                      <a:pt x="267" y="691"/>
                    </a:lnTo>
                    <a:lnTo>
                      <a:pt x="226" y="656"/>
                    </a:lnTo>
                    <a:lnTo>
                      <a:pt x="197" y="624"/>
                    </a:lnTo>
                    <a:lnTo>
                      <a:pt x="182" y="571"/>
                    </a:lnTo>
                    <a:lnTo>
                      <a:pt x="170" y="517"/>
                    </a:lnTo>
                    <a:lnTo>
                      <a:pt x="165" y="486"/>
                    </a:lnTo>
                    <a:lnTo>
                      <a:pt x="165" y="0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8"/>
              <p:cNvSpPr>
                <a:spLocks/>
              </p:cNvSpPr>
              <p:nvPr/>
            </p:nvSpPr>
            <p:spPr bwMode="auto">
              <a:xfrm>
                <a:off x="4624" y="3099"/>
                <a:ext cx="86" cy="66"/>
              </a:xfrm>
              <a:custGeom>
                <a:avLst/>
                <a:gdLst>
                  <a:gd name="T0" fmla="*/ 0 w 1016"/>
                  <a:gd name="T1" fmla="*/ 0 h 777"/>
                  <a:gd name="T2" fmla="*/ 0 w 1016"/>
                  <a:gd name="T3" fmla="*/ 0 h 777"/>
                  <a:gd name="T4" fmla="*/ 0 w 1016"/>
                  <a:gd name="T5" fmla="*/ 0 h 777"/>
                  <a:gd name="T6" fmla="*/ 0 w 1016"/>
                  <a:gd name="T7" fmla="*/ 0 h 777"/>
                  <a:gd name="T8" fmla="*/ 0 w 1016"/>
                  <a:gd name="T9" fmla="*/ 0 h 777"/>
                  <a:gd name="T10" fmla="*/ 0 w 1016"/>
                  <a:gd name="T11" fmla="*/ 0 h 777"/>
                  <a:gd name="T12" fmla="*/ 0 w 1016"/>
                  <a:gd name="T13" fmla="*/ 0 h 777"/>
                  <a:gd name="T14" fmla="*/ 0 w 1016"/>
                  <a:gd name="T15" fmla="*/ 0 h 777"/>
                  <a:gd name="T16" fmla="*/ 0 w 1016"/>
                  <a:gd name="T17" fmla="*/ 0 h 777"/>
                  <a:gd name="T18" fmla="*/ 0 w 1016"/>
                  <a:gd name="T19" fmla="*/ 0 h 777"/>
                  <a:gd name="T20" fmla="*/ 0 w 1016"/>
                  <a:gd name="T21" fmla="*/ 0 h 777"/>
                  <a:gd name="T22" fmla="*/ 0 w 1016"/>
                  <a:gd name="T23" fmla="*/ 0 h 777"/>
                  <a:gd name="T24" fmla="*/ 0 w 1016"/>
                  <a:gd name="T25" fmla="*/ 0 h 777"/>
                  <a:gd name="T26" fmla="*/ 0 w 1016"/>
                  <a:gd name="T27" fmla="*/ 0 h 77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6" h="777">
                    <a:moveTo>
                      <a:pt x="0" y="6"/>
                    </a:moveTo>
                    <a:lnTo>
                      <a:pt x="0" y="777"/>
                    </a:lnTo>
                    <a:lnTo>
                      <a:pt x="407" y="776"/>
                    </a:lnTo>
                    <a:lnTo>
                      <a:pt x="501" y="545"/>
                    </a:lnTo>
                    <a:lnTo>
                      <a:pt x="755" y="545"/>
                    </a:lnTo>
                    <a:lnTo>
                      <a:pt x="827" y="776"/>
                    </a:lnTo>
                    <a:lnTo>
                      <a:pt x="1016" y="776"/>
                    </a:lnTo>
                    <a:lnTo>
                      <a:pt x="727" y="0"/>
                    </a:lnTo>
                    <a:lnTo>
                      <a:pt x="641" y="3"/>
                    </a:lnTo>
                    <a:lnTo>
                      <a:pt x="364" y="637"/>
                    </a:lnTo>
                    <a:lnTo>
                      <a:pt x="161" y="637"/>
                    </a:lnTo>
                    <a:lnTo>
                      <a:pt x="165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9"/>
              <p:cNvSpPr>
                <a:spLocks/>
              </p:cNvSpPr>
              <p:nvPr/>
            </p:nvSpPr>
            <p:spPr bwMode="auto">
              <a:xfrm>
                <a:off x="4884" y="3102"/>
                <a:ext cx="60" cy="65"/>
              </a:xfrm>
              <a:custGeom>
                <a:avLst/>
                <a:gdLst>
                  <a:gd name="T0" fmla="*/ 0 w 712"/>
                  <a:gd name="T1" fmla="*/ 0 h 767"/>
                  <a:gd name="T2" fmla="*/ 0 w 712"/>
                  <a:gd name="T3" fmla="*/ 0 h 767"/>
                  <a:gd name="T4" fmla="*/ 0 w 712"/>
                  <a:gd name="T5" fmla="*/ 0 h 767"/>
                  <a:gd name="T6" fmla="*/ 0 w 712"/>
                  <a:gd name="T7" fmla="*/ 0 h 767"/>
                  <a:gd name="T8" fmla="*/ 0 w 712"/>
                  <a:gd name="T9" fmla="*/ 0 h 767"/>
                  <a:gd name="T10" fmla="*/ 0 w 712"/>
                  <a:gd name="T11" fmla="*/ 0 h 767"/>
                  <a:gd name="T12" fmla="*/ 0 w 712"/>
                  <a:gd name="T13" fmla="*/ 0 h 767"/>
                  <a:gd name="T14" fmla="*/ 0 w 712"/>
                  <a:gd name="T15" fmla="*/ 0 h 767"/>
                  <a:gd name="T16" fmla="*/ 0 w 712"/>
                  <a:gd name="T17" fmla="*/ 0 h 767"/>
                  <a:gd name="T18" fmla="*/ 0 w 712"/>
                  <a:gd name="T19" fmla="*/ 0 h 7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12" h="767">
                    <a:moveTo>
                      <a:pt x="103" y="767"/>
                    </a:moveTo>
                    <a:lnTo>
                      <a:pt x="197" y="536"/>
                    </a:lnTo>
                    <a:lnTo>
                      <a:pt x="451" y="536"/>
                    </a:lnTo>
                    <a:lnTo>
                      <a:pt x="524" y="767"/>
                    </a:lnTo>
                    <a:lnTo>
                      <a:pt x="712" y="767"/>
                    </a:lnTo>
                    <a:lnTo>
                      <a:pt x="423" y="0"/>
                    </a:lnTo>
                    <a:lnTo>
                      <a:pt x="338" y="5"/>
                    </a:lnTo>
                    <a:lnTo>
                      <a:pt x="0" y="765"/>
                    </a:lnTo>
                    <a:lnTo>
                      <a:pt x="103" y="767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0"/>
              <p:cNvSpPr>
                <a:spLocks/>
              </p:cNvSpPr>
              <p:nvPr/>
            </p:nvSpPr>
            <p:spPr bwMode="auto">
              <a:xfrm>
                <a:off x="4730" y="3102"/>
                <a:ext cx="60" cy="65"/>
              </a:xfrm>
              <a:custGeom>
                <a:avLst/>
                <a:gdLst>
                  <a:gd name="T0" fmla="*/ 0 w 694"/>
                  <a:gd name="T1" fmla="*/ 0 h 762"/>
                  <a:gd name="T2" fmla="*/ 0 w 694"/>
                  <a:gd name="T3" fmla="*/ 0 h 762"/>
                  <a:gd name="T4" fmla="*/ 0 w 694"/>
                  <a:gd name="T5" fmla="*/ 0 h 762"/>
                  <a:gd name="T6" fmla="*/ 0 w 694"/>
                  <a:gd name="T7" fmla="*/ 0 h 762"/>
                  <a:gd name="T8" fmla="*/ 0 w 694"/>
                  <a:gd name="T9" fmla="*/ 0 h 762"/>
                  <a:gd name="T10" fmla="*/ 0 w 694"/>
                  <a:gd name="T11" fmla="*/ 0 h 762"/>
                  <a:gd name="T12" fmla="*/ 0 w 694"/>
                  <a:gd name="T13" fmla="*/ 0 h 762"/>
                  <a:gd name="T14" fmla="*/ 0 w 694"/>
                  <a:gd name="T15" fmla="*/ 0 h 762"/>
                  <a:gd name="T16" fmla="*/ 0 w 694"/>
                  <a:gd name="T17" fmla="*/ 0 h 7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94" h="762">
                    <a:moveTo>
                      <a:pt x="0" y="0"/>
                    </a:moveTo>
                    <a:lnTo>
                      <a:pt x="283" y="760"/>
                    </a:lnTo>
                    <a:lnTo>
                      <a:pt x="378" y="762"/>
                    </a:lnTo>
                    <a:lnTo>
                      <a:pt x="694" y="0"/>
                    </a:lnTo>
                    <a:lnTo>
                      <a:pt x="585" y="0"/>
                    </a:lnTo>
                    <a:lnTo>
                      <a:pt x="378" y="543"/>
                    </a:lnTo>
                    <a:lnTo>
                      <a:pt x="1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1"/>
              <p:cNvSpPr>
                <a:spLocks/>
              </p:cNvSpPr>
              <p:nvPr/>
            </p:nvSpPr>
            <p:spPr bwMode="auto">
              <a:xfrm>
                <a:off x="4796" y="3102"/>
                <a:ext cx="12" cy="65"/>
              </a:xfrm>
              <a:custGeom>
                <a:avLst/>
                <a:gdLst>
                  <a:gd name="T0" fmla="*/ 0 w 166"/>
                  <a:gd name="T1" fmla="*/ 0 h 768"/>
                  <a:gd name="T2" fmla="*/ 0 w 166"/>
                  <a:gd name="T3" fmla="*/ 0 h 768"/>
                  <a:gd name="T4" fmla="*/ 0 w 166"/>
                  <a:gd name="T5" fmla="*/ 0 h 768"/>
                  <a:gd name="T6" fmla="*/ 0 w 166"/>
                  <a:gd name="T7" fmla="*/ 0 h 768"/>
                  <a:gd name="T8" fmla="*/ 0 w 166"/>
                  <a:gd name="T9" fmla="*/ 0 h 768"/>
                  <a:gd name="T10" fmla="*/ 0 w 166"/>
                  <a:gd name="T11" fmla="*/ 0 h 7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6" h="768">
                    <a:moveTo>
                      <a:pt x="0" y="2"/>
                    </a:moveTo>
                    <a:lnTo>
                      <a:pt x="0" y="768"/>
                    </a:lnTo>
                    <a:lnTo>
                      <a:pt x="166" y="768"/>
                    </a:lnTo>
                    <a:lnTo>
                      <a:pt x="16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2"/>
              <p:cNvSpPr>
                <a:spLocks/>
              </p:cNvSpPr>
              <p:nvPr/>
            </p:nvSpPr>
            <p:spPr bwMode="auto">
              <a:xfrm>
                <a:off x="4815" y="3102"/>
                <a:ext cx="80" cy="66"/>
              </a:xfrm>
              <a:custGeom>
                <a:avLst/>
                <a:gdLst>
                  <a:gd name="T0" fmla="*/ 0 w 956"/>
                  <a:gd name="T1" fmla="*/ 0 h 780"/>
                  <a:gd name="T2" fmla="*/ 0 w 956"/>
                  <a:gd name="T3" fmla="*/ 0 h 780"/>
                  <a:gd name="T4" fmla="*/ 0 w 956"/>
                  <a:gd name="T5" fmla="*/ 0 h 780"/>
                  <a:gd name="T6" fmla="*/ 0 w 956"/>
                  <a:gd name="T7" fmla="*/ 0 h 780"/>
                  <a:gd name="T8" fmla="*/ 0 w 956"/>
                  <a:gd name="T9" fmla="*/ 0 h 780"/>
                  <a:gd name="T10" fmla="*/ 0 w 956"/>
                  <a:gd name="T11" fmla="*/ 0 h 780"/>
                  <a:gd name="T12" fmla="*/ 0 w 956"/>
                  <a:gd name="T13" fmla="*/ 0 h 780"/>
                  <a:gd name="T14" fmla="*/ 0 w 956"/>
                  <a:gd name="T15" fmla="*/ 0 h 780"/>
                  <a:gd name="T16" fmla="*/ 0 w 956"/>
                  <a:gd name="T17" fmla="*/ 0 h 780"/>
                  <a:gd name="T18" fmla="*/ 0 w 956"/>
                  <a:gd name="T19" fmla="*/ 0 h 780"/>
                  <a:gd name="T20" fmla="*/ 0 w 956"/>
                  <a:gd name="T21" fmla="*/ 0 h 780"/>
                  <a:gd name="T22" fmla="*/ 0 w 956"/>
                  <a:gd name="T23" fmla="*/ 0 h 780"/>
                  <a:gd name="T24" fmla="*/ 0 w 956"/>
                  <a:gd name="T25" fmla="*/ 0 h 780"/>
                  <a:gd name="T26" fmla="*/ 0 w 956"/>
                  <a:gd name="T27" fmla="*/ 0 h 780"/>
                  <a:gd name="T28" fmla="*/ 0 w 956"/>
                  <a:gd name="T29" fmla="*/ 0 h 780"/>
                  <a:gd name="T30" fmla="*/ 0 w 956"/>
                  <a:gd name="T31" fmla="*/ 0 h 780"/>
                  <a:gd name="T32" fmla="*/ 0 w 956"/>
                  <a:gd name="T33" fmla="*/ 0 h 780"/>
                  <a:gd name="T34" fmla="*/ 0 w 956"/>
                  <a:gd name="T35" fmla="*/ 0 h 780"/>
                  <a:gd name="T36" fmla="*/ 0 w 956"/>
                  <a:gd name="T37" fmla="*/ 0 h 780"/>
                  <a:gd name="T38" fmla="*/ 0 w 956"/>
                  <a:gd name="T39" fmla="*/ 0 h 780"/>
                  <a:gd name="T40" fmla="*/ 0 w 956"/>
                  <a:gd name="T41" fmla="*/ 0 h 780"/>
                  <a:gd name="T42" fmla="*/ 0 w 956"/>
                  <a:gd name="T43" fmla="*/ 0 h 780"/>
                  <a:gd name="T44" fmla="*/ 0 w 956"/>
                  <a:gd name="T45" fmla="*/ 0 h 780"/>
                  <a:gd name="T46" fmla="*/ 0 w 956"/>
                  <a:gd name="T47" fmla="*/ 0 h 780"/>
                  <a:gd name="T48" fmla="*/ 0 w 956"/>
                  <a:gd name="T49" fmla="*/ 0 h 780"/>
                  <a:gd name="T50" fmla="*/ 0 w 956"/>
                  <a:gd name="T51" fmla="*/ 0 h 780"/>
                  <a:gd name="T52" fmla="*/ 0 w 956"/>
                  <a:gd name="T53" fmla="*/ 0 h 780"/>
                  <a:gd name="T54" fmla="*/ 0 w 956"/>
                  <a:gd name="T55" fmla="*/ 0 h 780"/>
                  <a:gd name="T56" fmla="*/ 0 w 956"/>
                  <a:gd name="T57" fmla="*/ 0 h 780"/>
                  <a:gd name="T58" fmla="*/ 0 w 956"/>
                  <a:gd name="T59" fmla="*/ 0 h 780"/>
                  <a:gd name="T60" fmla="*/ 0 w 956"/>
                  <a:gd name="T61" fmla="*/ 0 h 780"/>
                  <a:gd name="T62" fmla="*/ 0 w 956"/>
                  <a:gd name="T63" fmla="*/ 0 h 780"/>
                  <a:gd name="T64" fmla="*/ 0 w 956"/>
                  <a:gd name="T65" fmla="*/ 0 h 780"/>
                  <a:gd name="T66" fmla="*/ 0 w 956"/>
                  <a:gd name="T67" fmla="*/ 0 h 780"/>
                  <a:gd name="T68" fmla="*/ 0 w 956"/>
                  <a:gd name="T69" fmla="*/ 0 h 7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6" h="780">
                    <a:moveTo>
                      <a:pt x="0" y="732"/>
                    </a:moveTo>
                    <a:lnTo>
                      <a:pt x="48" y="757"/>
                    </a:lnTo>
                    <a:lnTo>
                      <a:pt x="111" y="772"/>
                    </a:lnTo>
                    <a:lnTo>
                      <a:pt x="177" y="780"/>
                    </a:lnTo>
                    <a:lnTo>
                      <a:pt x="265" y="780"/>
                    </a:lnTo>
                    <a:lnTo>
                      <a:pt x="317" y="764"/>
                    </a:lnTo>
                    <a:lnTo>
                      <a:pt x="374" y="732"/>
                    </a:lnTo>
                    <a:lnTo>
                      <a:pt x="419" y="684"/>
                    </a:lnTo>
                    <a:lnTo>
                      <a:pt x="448" y="631"/>
                    </a:lnTo>
                    <a:lnTo>
                      <a:pt x="459" y="595"/>
                    </a:lnTo>
                    <a:lnTo>
                      <a:pt x="468" y="558"/>
                    </a:lnTo>
                    <a:lnTo>
                      <a:pt x="468" y="501"/>
                    </a:lnTo>
                    <a:lnTo>
                      <a:pt x="454" y="466"/>
                    </a:lnTo>
                    <a:lnTo>
                      <a:pt x="439" y="418"/>
                    </a:lnTo>
                    <a:lnTo>
                      <a:pt x="407" y="384"/>
                    </a:lnTo>
                    <a:lnTo>
                      <a:pt x="359" y="343"/>
                    </a:lnTo>
                    <a:lnTo>
                      <a:pt x="305" y="320"/>
                    </a:lnTo>
                    <a:lnTo>
                      <a:pt x="213" y="266"/>
                    </a:lnTo>
                    <a:lnTo>
                      <a:pt x="168" y="235"/>
                    </a:lnTo>
                    <a:lnTo>
                      <a:pt x="153" y="197"/>
                    </a:lnTo>
                    <a:lnTo>
                      <a:pt x="149" y="169"/>
                    </a:lnTo>
                    <a:lnTo>
                      <a:pt x="149" y="137"/>
                    </a:lnTo>
                    <a:lnTo>
                      <a:pt x="165" y="104"/>
                    </a:lnTo>
                    <a:lnTo>
                      <a:pt x="209" y="77"/>
                    </a:lnTo>
                    <a:lnTo>
                      <a:pt x="286" y="72"/>
                    </a:lnTo>
                    <a:lnTo>
                      <a:pt x="325" y="86"/>
                    </a:lnTo>
                    <a:lnTo>
                      <a:pt x="362" y="109"/>
                    </a:lnTo>
                    <a:lnTo>
                      <a:pt x="591" y="109"/>
                    </a:lnTo>
                    <a:lnTo>
                      <a:pt x="591" y="772"/>
                    </a:lnTo>
                    <a:lnTo>
                      <a:pt x="757" y="772"/>
                    </a:lnTo>
                    <a:lnTo>
                      <a:pt x="757" y="109"/>
                    </a:lnTo>
                    <a:lnTo>
                      <a:pt x="956" y="109"/>
                    </a:lnTo>
                    <a:lnTo>
                      <a:pt x="956" y="20"/>
                    </a:lnTo>
                    <a:lnTo>
                      <a:pt x="411" y="20"/>
                    </a:lnTo>
                    <a:lnTo>
                      <a:pt x="354" y="7"/>
                    </a:lnTo>
                    <a:lnTo>
                      <a:pt x="314" y="0"/>
                    </a:lnTo>
                    <a:lnTo>
                      <a:pt x="217" y="0"/>
                    </a:lnTo>
                    <a:lnTo>
                      <a:pt x="156" y="16"/>
                    </a:lnTo>
                    <a:lnTo>
                      <a:pt x="99" y="44"/>
                    </a:lnTo>
                    <a:lnTo>
                      <a:pt x="55" y="86"/>
                    </a:lnTo>
                    <a:lnTo>
                      <a:pt x="35" y="133"/>
                    </a:lnTo>
                    <a:lnTo>
                      <a:pt x="16" y="190"/>
                    </a:lnTo>
                    <a:lnTo>
                      <a:pt x="15" y="196"/>
                    </a:lnTo>
                    <a:lnTo>
                      <a:pt x="15" y="204"/>
                    </a:lnTo>
                    <a:lnTo>
                      <a:pt x="15" y="211"/>
                    </a:lnTo>
                    <a:lnTo>
                      <a:pt x="15" y="216"/>
                    </a:lnTo>
                    <a:lnTo>
                      <a:pt x="15" y="223"/>
                    </a:lnTo>
                    <a:lnTo>
                      <a:pt x="15" y="228"/>
                    </a:lnTo>
                    <a:lnTo>
                      <a:pt x="15" y="235"/>
                    </a:lnTo>
                    <a:lnTo>
                      <a:pt x="15" y="240"/>
                    </a:lnTo>
                    <a:lnTo>
                      <a:pt x="15" y="247"/>
                    </a:lnTo>
                    <a:lnTo>
                      <a:pt x="15" y="252"/>
                    </a:lnTo>
                    <a:lnTo>
                      <a:pt x="15" y="259"/>
                    </a:lnTo>
                    <a:lnTo>
                      <a:pt x="16" y="266"/>
                    </a:lnTo>
                    <a:lnTo>
                      <a:pt x="32" y="332"/>
                    </a:lnTo>
                    <a:lnTo>
                      <a:pt x="68" y="392"/>
                    </a:lnTo>
                    <a:lnTo>
                      <a:pt x="115" y="421"/>
                    </a:lnTo>
                    <a:lnTo>
                      <a:pt x="185" y="457"/>
                    </a:lnTo>
                    <a:lnTo>
                      <a:pt x="286" y="523"/>
                    </a:lnTo>
                    <a:lnTo>
                      <a:pt x="323" y="563"/>
                    </a:lnTo>
                    <a:lnTo>
                      <a:pt x="331" y="620"/>
                    </a:lnTo>
                    <a:lnTo>
                      <a:pt x="314" y="668"/>
                    </a:lnTo>
                    <a:lnTo>
                      <a:pt x="274" y="703"/>
                    </a:lnTo>
                    <a:lnTo>
                      <a:pt x="217" y="712"/>
                    </a:lnTo>
                    <a:lnTo>
                      <a:pt x="160" y="712"/>
                    </a:lnTo>
                    <a:lnTo>
                      <a:pt x="120" y="697"/>
                    </a:lnTo>
                    <a:lnTo>
                      <a:pt x="91" y="668"/>
                    </a:lnTo>
                    <a:lnTo>
                      <a:pt x="65" y="627"/>
                    </a:lnTo>
                    <a:lnTo>
                      <a:pt x="45" y="592"/>
                    </a:lnTo>
                    <a:lnTo>
                      <a:pt x="0" y="732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3"/>
              <p:cNvSpPr>
                <a:spLocks/>
              </p:cNvSpPr>
              <p:nvPr/>
            </p:nvSpPr>
            <p:spPr bwMode="auto">
              <a:xfrm>
                <a:off x="4578" y="3042"/>
                <a:ext cx="38" cy="44"/>
              </a:xfrm>
              <a:custGeom>
                <a:avLst/>
                <a:gdLst>
                  <a:gd name="T0" fmla="*/ 0 w 445"/>
                  <a:gd name="T1" fmla="*/ 0 h 520"/>
                  <a:gd name="T2" fmla="*/ 0 w 445"/>
                  <a:gd name="T3" fmla="*/ 0 h 520"/>
                  <a:gd name="T4" fmla="*/ 0 w 445"/>
                  <a:gd name="T5" fmla="*/ 0 h 520"/>
                  <a:gd name="T6" fmla="*/ 0 w 445"/>
                  <a:gd name="T7" fmla="*/ 0 h 520"/>
                  <a:gd name="T8" fmla="*/ 0 w 445"/>
                  <a:gd name="T9" fmla="*/ 0 h 520"/>
                  <a:gd name="T10" fmla="*/ 0 w 445"/>
                  <a:gd name="T11" fmla="*/ 0 h 520"/>
                  <a:gd name="T12" fmla="*/ 0 w 445"/>
                  <a:gd name="T13" fmla="*/ 0 h 520"/>
                  <a:gd name="T14" fmla="*/ 0 w 445"/>
                  <a:gd name="T15" fmla="*/ 0 h 520"/>
                  <a:gd name="T16" fmla="*/ 0 w 445"/>
                  <a:gd name="T17" fmla="*/ 0 h 520"/>
                  <a:gd name="T18" fmla="*/ 0 w 445"/>
                  <a:gd name="T19" fmla="*/ 0 h 520"/>
                  <a:gd name="T20" fmla="*/ 0 w 445"/>
                  <a:gd name="T21" fmla="*/ 0 h 520"/>
                  <a:gd name="T22" fmla="*/ 0 w 445"/>
                  <a:gd name="T23" fmla="*/ 0 h 520"/>
                  <a:gd name="T24" fmla="*/ 0 w 445"/>
                  <a:gd name="T25" fmla="*/ 0 h 520"/>
                  <a:gd name="T26" fmla="*/ 0 w 445"/>
                  <a:gd name="T27" fmla="*/ 0 h 520"/>
                  <a:gd name="T28" fmla="*/ 0 w 445"/>
                  <a:gd name="T29" fmla="*/ 0 h 520"/>
                  <a:gd name="T30" fmla="*/ 0 w 445"/>
                  <a:gd name="T31" fmla="*/ 0 h 520"/>
                  <a:gd name="T32" fmla="*/ 0 w 445"/>
                  <a:gd name="T33" fmla="*/ 0 h 520"/>
                  <a:gd name="T34" fmla="*/ 0 w 445"/>
                  <a:gd name="T35" fmla="*/ 0 h 520"/>
                  <a:gd name="T36" fmla="*/ 0 w 445"/>
                  <a:gd name="T37" fmla="*/ 0 h 520"/>
                  <a:gd name="T38" fmla="*/ 0 w 445"/>
                  <a:gd name="T39" fmla="*/ 0 h 520"/>
                  <a:gd name="T40" fmla="*/ 0 w 445"/>
                  <a:gd name="T41" fmla="*/ 0 h 520"/>
                  <a:gd name="T42" fmla="*/ 0 w 445"/>
                  <a:gd name="T43" fmla="*/ 0 h 520"/>
                  <a:gd name="T44" fmla="*/ 0 w 445"/>
                  <a:gd name="T45" fmla="*/ 0 h 520"/>
                  <a:gd name="T46" fmla="*/ 0 w 445"/>
                  <a:gd name="T47" fmla="*/ 0 h 520"/>
                  <a:gd name="T48" fmla="*/ 0 w 445"/>
                  <a:gd name="T49" fmla="*/ 0 h 520"/>
                  <a:gd name="T50" fmla="*/ 0 w 445"/>
                  <a:gd name="T51" fmla="*/ 0 h 520"/>
                  <a:gd name="T52" fmla="*/ 0 w 445"/>
                  <a:gd name="T53" fmla="*/ 0 h 520"/>
                  <a:gd name="T54" fmla="*/ 0 w 445"/>
                  <a:gd name="T55" fmla="*/ 0 h 520"/>
                  <a:gd name="T56" fmla="*/ 0 w 445"/>
                  <a:gd name="T57" fmla="*/ 0 h 520"/>
                  <a:gd name="T58" fmla="*/ 0 w 445"/>
                  <a:gd name="T59" fmla="*/ 0 h 520"/>
                  <a:gd name="T60" fmla="*/ 0 w 445"/>
                  <a:gd name="T61" fmla="*/ 0 h 520"/>
                  <a:gd name="T62" fmla="*/ 0 w 445"/>
                  <a:gd name="T63" fmla="*/ 0 h 520"/>
                  <a:gd name="T64" fmla="*/ 0 w 445"/>
                  <a:gd name="T65" fmla="*/ 0 h 520"/>
                  <a:gd name="T66" fmla="*/ 0 w 445"/>
                  <a:gd name="T67" fmla="*/ 0 h 520"/>
                  <a:gd name="T68" fmla="*/ 0 w 445"/>
                  <a:gd name="T69" fmla="*/ 0 h 520"/>
                  <a:gd name="T70" fmla="*/ 0 w 445"/>
                  <a:gd name="T71" fmla="*/ 0 h 520"/>
                  <a:gd name="T72" fmla="*/ 0 w 445"/>
                  <a:gd name="T73" fmla="*/ 0 h 520"/>
                  <a:gd name="T74" fmla="*/ 0 w 445"/>
                  <a:gd name="T75" fmla="*/ 0 h 520"/>
                  <a:gd name="T76" fmla="*/ 0 w 445"/>
                  <a:gd name="T77" fmla="*/ 0 h 520"/>
                  <a:gd name="T78" fmla="*/ 0 w 445"/>
                  <a:gd name="T79" fmla="*/ 0 h 520"/>
                  <a:gd name="T80" fmla="*/ 0 w 445"/>
                  <a:gd name="T81" fmla="*/ 0 h 520"/>
                  <a:gd name="T82" fmla="*/ 0 w 445"/>
                  <a:gd name="T83" fmla="*/ 0 h 520"/>
                  <a:gd name="T84" fmla="*/ 0 w 445"/>
                  <a:gd name="T85" fmla="*/ 0 h 520"/>
                  <a:gd name="T86" fmla="*/ 0 w 445"/>
                  <a:gd name="T87" fmla="*/ 0 h 520"/>
                  <a:gd name="T88" fmla="*/ 0 w 445"/>
                  <a:gd name="T89" fmla="*/ 0 h 520"/>
                  <a:gd name="T90" fmla="*/ 0 w 445"/>
                  <a:gd name="T91" fmla="*/ 0 h 520"/>
                  <a:gd name="T92" fmla="*/ 0 w 445"/>
                  <a:gd name="T93" fmla="*/ 0 h 520"/>
                  <a:gd name="T94" fmla="*/ 0 w 445"/>
                  <a:gd name="T95" fmla="*/ 0 h 520"/>
                  <a:gd name="T96" fmla="*/ 0 w 445"/>
                  <a:gd name="T97" fmla="*/ 0 h 520"/>
                  <a:gd name="T98" fmla="*/ 0 w 445"/>
                  <a:gd name="T99" fmla="*/ 0 h 520"/>
                  <a:gd name="T100" fmla="*/ 0 w 445"/>
                  <a:gd name="T101" fmla="*/ 0 h 520"/>
                  <a:gd name="T102" fmla="*/ 0 w 445"/>
                  <a:gd name="T103" fmla="*/ 0 h 520"/>
                  <a:gd name="T104" fmla="*/ 0 w 445"/>
                  <a:gd name="T105" fmla="*/ 0 h 520"/>
                  <a:gd name="T106" fmla="*/ 0 w 445"/>
                  <a:gd name="T107" fmla="*/ 0 h 520"/>
                  <a:gd name="T108" fmla="*/ 0 w 445"/>
                  <a:gd name="T109" fmla="*/ 0 h 520"/>
                  <a:gd name="T110" fmla="*/ 0 w 445"/>
                  <a:gd name="T111" fmla="*/ 0 h 520"/>
                  <a:gd name="T112" fmla="*/ 0 w 445"/>
                  <a:gd name="T113" fmla="*/ 0 h 520"/>
                  <a:gd name="T114" fmla="*/ 0 w 445"/>
                  <a:gd name="T115" fmla="*/ 0 h 5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45" h="520">
                    <a:moveTo>
                      <a:pt x="422" y="109"/>
                    </a:moveTo>
                    <a:lnTo>
                      <a:pt x="445" y="26"/>
                    </a:lnTo>
                    <a:lnTo>
                      <a:pt x="417" y="17"/>
                    </a:lnTo>
                    <a:lnTo>
                      <a:pt x="385" y="8"/>
                    </a:lnTo>
                    <a:lnTo>
                      <a:pt x="335" y="0"/>
                    </a:lnTo>
                    <a:lnTo>
                      <a:pt x="244" y="0"/>
                    </a:lnTo>
                    <a:lnTo>
                      <a:pt x="203" y="6"/>
                    </a:lnTo>
                    <a:lnTo>
                      <a:pt x="159" y="19"/>
                    </a:lnTo>
                    <a:lnTo>
                      <a:pt x="129" y="35"/>
                    </a:lnTo>
                    <a:lnTo>
                      <a:pt x="104" y="51"/>
                    </a:lnTo>
                    <a:lnTo>
                      <a:pt x="70" y="77"/>
                    </a:lnTo>
                    <a:lnTo>
                      <a:pt x="47" y="106"/>
                    </a:lnTo>
                    <a:lnTo>
                      <a:pt x="29" y="129"/>
                    </a:lnTo>
                    <a:lnTo>
                      <a:pt x="12" y="166"/>
                    </a:lnTo>
                    <a:lnTo>
                      <a:pt x="4" y="197"/>
                    </a:lnTo>
                    <a:lnTo>
                      <a:pt x="0" y="232"/>
                    </a:lnTo>
                    <a:lnTo>
                      <a:pt x="0" y="305"/>
                    </a:lnTo>
                    <a:lnTo>
                      <a:pt x="3" y="334"/>
                    </a:lnTo>
                    <a:lnTo>
                      <a:pt x="17" y="377"/>
                    </a:lnTo>
                    <a:lnTo>
                      <a:pt x="38" y="408"/>
                    </a:lnTo>
                    <a:lnTo>
                      <a:pt x="75" y="443"/>
                    </a:lnTo>
                    <a:lnTo>
                      <a:pt x="103" y="471"/>
                    </a:lnTo>
                    <a:lnTo>
                      <a:pt x="135" y="490"/>
                    </a:lnTo>
                    <a:lnTo>
                      <a:pt x="169" y="505"/>
                    </a:lnTo>
                    <a:lnTo>
                      <a:pt x="212" y="515"/>
                    </a:lnTo>
                    <a:lnTo>
                      <a:pt x="268" y="520"/>
                    </a:lnTo>
                    <a:lnTo>
                      <a:pt x="306" y="520"/>
                    </a:lnTo>
                    <a:lnTo>
                      <a:pt x="348" y="513"/>
                    </a:lnTo>
                    <a:lnTo>
                      <a:pt x="383" y="505"/>
                    </a:lnTo>
                    <a:lnTo>
                      <a:pt x="414" y="495"/>
                    </a:lnTo>
                    <a:lnTo>
                      <a:pt x="431" y="423"/>
                    </a:lnTo>
                    <a:lnTo>
                      <a:pt x="397" y="438"/>
                    </a:lnTo>
                    <a:lnTo>
                      <a:pt x="357" y="454"/>
                    </a:lnTo>
                    <a:lnTo>
                      <a:pt x="321" y="462"/>
                    </a:lnTo>
                    <a:lnTo>
                      <a:pt x="283" y="463"/>
                    </a:lnTo>
                    <a:lnTo>
                      <a:pt x="243" y="458"/>
                    </a:lnTo>
                    <a:lnTo>
                      <a:pt x="215" y="448"/>
                    </a:lnTo>
                    <a:lnTo>
                      <a:pt x="189" y="429"/>
                    </a:lnTo>
                    <a:lnTo>
                      <a:pt x="168" y="406"/>
                    </a:lnTo>
                    <a:lnTo>
                      <a:pt x="150" y="378"/>
                    </a:lnTo>
                    <a:lnTo>
                      <a:pt x="138" y="340"/>
                    </a:lnTo>
                    <a:lnTo>
                      <a:pt x="129" y="294"/>
                    </a:lnTo>
                    <a:lnTo>
                      <a:pt x="129" y="259"/>
                    </a:lnTo>
                    <a:lnTo>
                      <a:pt x="129" y="226"/>
                    </a:lnTo>
                    <a:lnTo>
                      <a:pt x="132" y="211"/>
                    </a:lnTo>
                    <a:lnTo>
                      <a:pt x="141" y="171"/>
                    </a:lnTo>
                    <a:lnTo>
                      <a:pt x="150" y="145"/>
                    </a:lnTo>
                    <a:lnTo>
                      <a:pt x="161" y="122"/>
                    </a:lnTo>
                    <a:lnTo>
                      <a:pt x="177" y="101"/>
                    </a:lnTo>
                    <a:lnTo>
                      <a:pt x="197" y="83"/>
                    </a:lnTo>
                    <a:lnTo>
                      <a:pt x="218" y="71"/>
                    </a:lnTo>
                    <a:lnTo>
                      <a:pt x="246" y="57"/>
                    </a:lnTo>
                    <a:lnTo>
                      <a:pt x="277" y="52"/>
                    </a:lnTo>
                    <a:lnTo>
                      <a:pt x="319" y="49"/>
                    </a:lnTo>
                    <a:lnTo>
                      <a:pt x="363" y="63"/>
                    </a:lnTo>
                    <a:lnTo>
                      <a:pt x="388" y="81"/>
                    </a:lnTo>
                    <a:lnTo>
                      <a:pt x="422" y="109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"/>
              <p:cNvSpPr>
                <a:spLocks/>
              </p:cNvSpPr>
              <p:nvPr/>
            </p:nvSpPr>
            <p:spPr bwMode="auto">
              <a:xfrm>
                <a:off x="4620" y="3042"/>
                <a:ext cx="10" cy="44"/>
              </a:xfrm>
              <a:custGeom>
                <a:avLst/>
                <a:gdLst>
                  <a:gd name="T0" fmla="*/ 0 w 120"/>
                  <a:gd name="T1" fmla="*/ 0 h 503"/>
                  <a:gd name="T2" fmla="*/ 0 w 120"/>
                  <a:gd name="T3" fmla="*/ 0 h 503"/>
                  <a:gd name="T4" fmla="*/ 0 w 120"/>
                  <a:gd name="T5" fmla="*/ 0 h 503"/>
                  <a:gd name="T6" fmla="*/ 0 w 120"/>
                  <a:gd name="T7" fmla="*/ 0 h 503"/>
                  <a:gd name="T8" fmla="*/ 0 w 120"/>
                  <a:gd name="T9" fmla="*/ 0 h 503"/>
                  <a:gd name="T10" fmla="*/ 0 w 120"/>
                  <a:gd name="T11" fmla="*/ 0 h 5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" h="503">
                    <a:moveTo>
                      <a:pt x="0" y="0"/>
                    </a:moveTo>
                    <a:lnTo>
                      <a:pt x="0" y="503"/>
                    </a:lnTo>
                    <a:lnTo>
                      <a:pt x="120" y="501"/>
                    </a:lnTo>
                    <a:lnTo>
                      <a:pt x="12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"/>
              <p:cNvSpPr>
                <a:spLocks/>
              </p:cNvSpPr>
              <p:nvPr/>
            </p:nvSpPr>
            <p:spPr bwMode="auto">
              <a:xfrm>
                <a:off x="4634" y="3042"/>
                <a:ext cx="60" cy="44"/>
              </a:xfrm>
              <a:custGeom>
                <a:avLst/>
                <a:gdLst>
                  <a:gd name="T0" fmla="*/ 0 w 713"/>
                  <a:gd name="T1" fmla="*/ 0 h 499"/>
                  <a:gd name="T2" fmla="*/ 0 w 713"/>
                  <a:gd name="T3" fmla="*/ 0 h 499"/>
                  <a:gd name="T4" fmla="*/ 0 w 713"/>
                  <a:gd name="T5" fmla="*/ 0 h 499"/>
                  <a:gd name="T6" fmla="*/ 0 w 713"/>
                  <a:gd name="T7" fmla="*/ 0 h 499"/>
                  <a:gd name="T8" fmla="*/ 0 w 713"/>
                  <a:gd name="T9" fmla="*/ 0 h 499"/>
                  <a:gd name="T10" fmla="*/ 0 w 713"/>
                  <a:gd name="T11" fmla="*/ 0 h 499"/>
                  <a:gd name="T12" fmla="*/ 0 w 713"/>
                  <a:gd name="T13" fmla="*/ 0 h 499"/>
                  <a:gd name="T14" fmla="*/ 0 w 713"/>
                  <a:gd name="T15" fmla="*/ 0 h 499"/>
                  <a:gd name="T16" fmla="*/ 0 w 713"/>
                  <a:gd name="T17" fmla="*/ 0 h 499"/>
                  <a:gd name="T18" fmla="*/ 0 w 713"/>
                  <a:gd name="T19" fmla="*/ 0 h 499"/>
                  <a:gd name="T20" fmla="*/ 0 w 713"/>
                  <a:gd name="T21" fmla="*/ 0 h 499"/>
                  <a:gd name="T22" fmla="*/ 0 w 713"/>
                  <a:gd name="T23" fmla="*/ 0 h 499"/>
                  <a:gd name="T24" fmla="*/ 0 w 713"/>
                  <a:gd name="T25" fmla="*/ 0 h 499"/>
                  <a:gd name="T26" fmla="*/ 0 w 713"/>
                  <a:gd name="T27" fmla="*/ 0 h 499"/>
                  <a:gd name="T28" fmla="*/ 0 w 713"/>
                  <a:gd name="T29" fmla="*/ 0 h 499"/>
                  <a:gd name="T30" fmla="*/ 0 w 713"/>
                  <a:gd name="T31" fmla="*/ 0 h 499"/>
                  <a:gd name="T32" fmla="*/ 0 w 713"/>
                  <a:gd name="T33" fmla="*/ 0 h 4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3" h="499">
                    <a:moveTo>
                      <a:pt x="0" y="0"/>
                    </a:moveTo>
                    <a:lnTo>
                      <a:pt x="0" y="57"/>
                    </a:lnTo>
                    <a:lnTo>
                      <a:pt x="127" y="55"/>
                    </a:lnTo>
                    <a:lnTo>
                      <a:pt x="127" y="499"/>
                    </a:lnTo>
                    <a:lnTo>
                      <a:pt x="246" y="497"/>
                    </a:lnTo>
                    <a:lnTo>
                      <a:pt x="246" y="55"/>
                    </a:lnTo>
                    <a:lnTo>
                      <a:pt x="316" y="53"/>
                    </a:lnTo>
                    <a:lnTo>
                      <a:pt x="438" y="292"/>
                    </a:lnTo>
                    <a:lnTo>
                      <a:pt x="438" y="499"/>
                    </a:lnTo>
                    <a:lnTo>
                      <a:pt x="553" y="497"/>
                    </a:lnTo>
                    <a:lnTo>
                      <a:pt x="553" y="291"/>
                    </a:lnTo>
                    <a:lnTo>
                      <a:pt x="713" y="3"/>
                    </a:lnTo>
                    <a:lnTo>
                      <a:pt x="641" y="1"/>
                    </a:lnTo>
                    <a:lnTo>
                      <a:pt x="523" y="212"/>
                    </a:lnTo>
                    <a:lnTo>
                      <a:pt x="4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6"/>
              <p:cNvSpPr>
                <a:spLocks/>
              </p:cNvSpPr>
              <p:nvPr/>
            </p:nvSpPr>
            <p:spPr bwMode="auto">
              <a:xfrm>
                <a:off x="4717" y="3045"/>
                <a:ext cx="48" cy="44"/>
              </a:xfrm>
              <a:custGeom>
                <a:avLst/>
                <a:gdLst>
                  <a:gd name="T0" fmla="*/ 0 w 565"/>
                  <a:gd name="T1" fmla="*/ 0 h 521"/>
                  <a:gd name="T2" fmla="*/ 0 w 565"/>
                  <a:gd name="T3" fmla="*/ 0 h 521"/>
                  <a:gd name="T4" fmla="*/ 0 w 565"/>
                  <a:gd name="T5" fmla="*/ 0 h 521"/>
                  <a:gd name="T6" fmla="*/ 0 w 565"/>
                  <a:gd name="T7" fmla="*/ 0 h 521"/>
                  <a:gd name="T8" fmla="*/ 0 w 565"/>
                  <a:gd name="T9" fmla="*/ 0 h 521"/>
                  <a:gd name="T10" fmla="*/ 0 w 565"/>
                  <a:gd name="T11" fmla="*/ 0 h 521"/>
                  <a:gd name="T12" fmla="*/ 0 w 565"/>
                  <a:gd name="T13" fmla="*/ 0 h 521"/>
                  <a:gd name="T14" fmla="*/ 0 w 565"/>
                  <a:gd name="T15" fmla="*/ 0 h 521"/>
                  <a:gd name="T16" fmla="*/ 0 w 565"/>
                  <a:gd name="T17" fmla="*/ 0 h 521"/>
                  <a:gd name="T18" fmla="*/ 0 w 565"/>
                  <a:gd name="T19" fmla="*/ 0 h 521"/>
                  <a:gd name="T20" fmla="*/ 0 w 565"/>
                  <a:gd name="T21" fmla="*/ 0 h 521"/>
                  <a:gd name="T22" fmla="*/ 0 w 565"/>
                  <a:gd name="T23" fmla="*/ 0 h 521"/>
                  <a:gd name="T24" fmla="*/ 0 w 565"/>
                  <a:gd name="T25" fmla="*/ 0 h 521"/>
                  <a:gd name="T26" fmla="*/ 0 w 565"/>
                  <a:gd name="T27" fmla="*/ 0 h 521"/>
                  <a:gd name="T28" fmla="*/ 0 w 565"/>
                  <a:gd name="T29" fmla="*/ 0 h 521"/>
                  <a:gd name="T30" fmla="*/ 0 w 565"/>
                  <a:gd name="T31" fmla="*/ 0 h 521"/>
                  <a:gd name="T32" fmla="*/ 0 w 565"/>
                  <a:gd name="T33" fmla="*/ 0 h 521"/>
                  <a:gd name="T34" fmla="*/ 0 w 565"/>
                  <a:gd name="T35" fmla="*/ 0 h 521"/>
                  <a:gd name="T36" fmla="*/ 0 w 565"/>
                  <a:gd name="T37" fmla="*/ 0 h 521"/>
                  <a:gd name="T38" fmla="*/ 0 w 565"/>
                  <a:gd name="T39" fmla="*/ 0 h 521"/>
                  <a:gd name="T40" fmla="*/ 0 w 565"/>
                  <a:gd name="T41" fmla="*/ 0 h 521"/>
                  <a:gd name="T42" fmla="*/ 0 w 565"/>
                  <a:gd name="T43" fmla="*/ 0 h 521"/>
                  <a:gd name="T44" fmla="*/ 0 w 565"/>
                  <a:gd name="T45" fmla="*/ 0 h 521"/>
                  <a:gd name="T46" fmla="*/ 0 w 565"/>
                  <a:gd name="T47" fmla="*/ 0 h 521"/>
                  <a:gd name="T48" fmla="*/ 0 w 565"/>
                  <a:gd name="T49" fmla="*/ 0 h 521"/>
                  <a:gd name="T50" fmla="*/ 0 w 565"/>
                  <a:gd name="T51" fmla="*/ 0 h 521"/>
                  <a:gd name="T52" fmla="*/ 0 w 565"/>
                  <a:gd name="T53" fmla="*/ 0 h 521"/>
                  <a:gd name="T54" fmla="*/ 0 w 565"/>
                  <a:gd name="T55" fmla="*/ 0 h 521"/>
                  <a:gd name="T56" fmla="*/ 0 w 565"/>
                  <a:gd name="T57" fmla="*/ 0 h 521"/>
                  <a:gd name="T58" fmla="*/ 0 w 565"/>
                  <a:gd name="T59" fmla="*/ 0 h 521"/>
                  <a:gd name="T60" fmla="*/ 0 w 565"/>
                  <a:gd name="T61" fmla="*/ 0 h 521"/>
                  <a:gd name="T62" fmla="*/ 0 w 565"/>
                  <a:gd name="T63" fmla="*/ 0 h 521"/>
                  <a:gd name="T64" fmla="*/ 0 w 565"/>
                  <a:gd name="T65" fmla="*/ 0 h 521"/>
                  <a:gd name="T66" fmla="*/ 0 w 565"/>
                  <a:gd name="T67" fmla="*/ 0 h 521"/>
                  <a:gd name="T68" fmla="*/ 0 w 565"/>
                  <a:gd name="T69" fmla="*/ 0 h 521"/>
                  <a:gd name="T70" fmla="*/ 0 w 565"/>
                  <a:gd name="T71" fmla="*/ 0 h 521"/>
                  <a:gd name="T72" fmla="*/ 0 w 565"/>
                  <a:gd name="T73" fmla="*/ 0 h 521"/>
                  <a:gd name="T74" fmla="*/ 0 w 565"/>
                  <a:gd name="T75" fmla="*/ 0 h 521"/>
                  <a:gd name="T76" fmla="*/ 0 w 565"/>
                  <a:gd name="T77" fmla="*/ 0 h 521"/>
                  <a:gd name="T78" fmla="*/ 0 w 565"/>
                  <a:gd name="T79" fmla="*/ 0 h 521"/>
                  <a:gd name="T80" fmla="*/ 0 w 565"/>
                  <a:gd name="T81" fmla="*/ 0 h 521"/>
                  <a:gd name="T82" fmla="*/ 0 w 565"/>
                  <a:gd name="T83" fmla="*/ 0 h 521"/>
                  <a:gd name="T84" fmla="*/ 0 w 565"/>
                  <a:gd name="T85" fmla="*/ 0 h 52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65" h="521">
                    <a:moveTo>
                      <a:pt x="256" y="0"/>
                    </a:moveTo>
                    <a:lnTo>
                      <a:pt x="211" y="6"/>
                    </a:lnTo>
                    <a:lnTo>
                      <a:pt x="171" y="17"/>
                    </a:lnTo>
                    <a:lnTo>
                      <a:pt x="137" y="32"/>
                    </a:lnTo>
                    <a:lnTo>
                      <a:pt x="103" y="52"/>
                    </a:lnTo>
                    <a:lnTo>
                      <a:pt x="79" y="74"/>
                    </a:lnTo>
                    <a:lnTo>
                      <a:pt x="50" y="105"/>
                    </a:lnTo>
                    <a:lnTo>
                      <a:pt x="28" y="137"/>
                    </a:lnTo>
                    <a:lnTo>
                      <a:pt x="14" y="166"/>
                    </a:lnTo>
                    <a:lnTo>
                      <a:pt x="4" y="205"/>
                    </a:lnTo>
                    <a:lnTo>
                      <a:pt x="0" y="237"/>
                    </a:lnTo>
                    <a:lnTo>
                      <a:pt x="0" y="303"/>
                    </a:lnTo>
                    <a:lnTo>
                      <a:pt x="4" y="337"/>
                    </a:lnTo>
                    <a:lnTo>
                      <a:pt x="18" y="379"/>
                    </a:lnTo>
                    <a:lnTo>
                      <a:pt x="41" y="417"/>
                    </a:lnTo>
                    <a:lnTo>
                      <a:pt x="64" y="445"/>
                    </a:lnTo>
                    <a:lnTo>
                      <a:pt x="91" y="466"/>
                    </a:lnTo>
                    <a:lnTo>
                      <a:pt x="121" y="488"/>
                    </a:lnTo>
                    <a:lnTo>
                      <a:pt x="167" y="505"/>
                    </a:lnTo>
                    <a:lnTo>
                      <a:pt x="240" y="521"/>
                    </a:lnTo>
                    <a:lnTo>
                      <a:pt x="345" y="521"/>
                    </a:lnTo>
                    <a:lnTo>
                      <a:pt x="407" y="506"/>
                    </a:lnTo>
                    <a:lnTo>
                      <a:pt x="436" y="488"/>
                    </a:lnTo>
                    <a:lnTo>
                      <a:pt x="464" y="466"/>
                    </a:lnTo>
                    <a:lnTo>
                      <a:pt x="494" y="440"/>
                    </a:lnTo>
                    <a:lnTo>
                      <a:pt x="521" y="411"/>
                    </a:lnTo>
                    <a:lnTo>
                      <a:pt x="539" y="383"/>
                    </a:lnTo>
                    <a:lnTo>
                      <a:pt x="555" y="349"/>
                    </a:lnTo>
                    <a:lnTo>
                      <a:pt x="560" y="317"/>
                    </a:lnTo>
                    <a:lnTo>
                      <a:pt x="565" y="294"/>
                    </a:lnTo>
                    <a:lnTo>
                      <a:pt x="565" y="223"/>
                    </a:lnTo>
                    <a:lnTo>
                      <a:pt x="556" y="181"/>
                    </a:lnTo>
                    <a:lnTo>
                      <a:pt x="548" y="151"/>
                    </a:lnTo>
                    <a:lnTo>
                      <a:pt x="533" y="121"/>
                    </a:lnTo>
                    <a:lnTo>
                      <a:pt x="517" y="94"/>
                    </a:lnTo>
                    <a:lnTo>
                      <a:pt x="487" y="69"/>
                    </a:lnTo>
                    <a:lnTo>
                      <a:pt x="457" y="46"/>
                    </a:lnTo>
                    <a:lnTo>
                      <a:pt x="427" y="27"/>
                    </a:lnTo>
                    <a:lnTo>
                      <a:pt x="399" y="17"/>
                    </a:lnTo>
                    <a:lnTo>
                      <a:pt x="370" y="6"/>
                    </a:lnTo>
                    <a:lnTo>
                      <a:pt x="331" y="0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7"/>
              <p:cNvSpPr>
                <a:spLocks/>
              </p:cNvSpPr>
              <p:nvPr/>
            </p:nvSpPr>
            <p:spPr bwMode="auto">
              <a:xfrm>
                <a:off x="4669" y="3117"/>
                <a:ext cx="16" cy="21"/>
              </a:xfrm>
              <a:custGeom>
                <a:avLst/>
                <a:gdLst>
                  <a:gd name="T0" fmla="*/ 0 w 194"/>
                  <a:gd name="T1" fmla="*/ 0 h 250"/>
                  <a:gd name="T2" fmla="*/ 0 w 194"/>
                  <a:gd name="T3" fmla="*/ 0 h 250"/>
                  <a:gd name="T4" fmla="*/ 0 w 194"/>
                  <a:gd name="T5" fmla="*/ 0 h 250"/>
                  <a:gd name="T6" fmla="*/ 0 w 194"/>
                  <a:gd name="T7" fmla="*/ 0 h 250"/>
                  <a:gd name="T8" fmla="*/ 0 w 194"/>
                  <a:gd name="T9" fmla="*/ 0 h 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250">
                    <a:moveTo>
                      <a:pt x="0" y="250"/>
                    </a:moveTo>
                    <a:lnTo>
                      <a:pt x="105" y="0"/>
                    </a:lnTo>
                    <a:lnTo>
                      <a:pt x="194" y="250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8"/>
              <p:cNvSpPr>
                <a:spLocks/>
              </p:cNvSpPr>
              <p:nvPr/>
            </p:nvSpPr>
            <p:spPr bwMode="auto">
              <a:xfrm>
                <a:off x="4903" y="3118"/>
                <a:ext cx="17" cy="23"/>
              </a:xfrm>
              <a:custGeom>
                <a:avLst/>
                <a:gdLst>
                  <a:gd name="T0" fmla="*/ 0 w 194"/>
                  <a:gd name="T1" fmla="*/ 0 h 249"/>
                  <a:gd name="T2" fmla="*/ 0 w 194"/>
                  <a:gd name="T3" fmla="*/ 0 h 249"/>
                  <a:gd name="T4" fmla="*/ 0 w 194"/>
                  <a:gd name="T5" fmla="*/ 0 h 249"/>
                  <a:gd name="T6" fmla="*/ 0 w 194"/>
                  <a:gd name="T7" fmla="*/ 0 h 249"/>
                  <a:gd name="T8" fmla="*/ 0 w 194"/>
                  <a:gd name="T9" fmla="*/ 0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249">
                    <a:moveTo>
                      <a:pt x="0" y="249"/>
                    </a:moveTo>
                    <a:lnTo>
                      <a:pt x="106" y="0"/>
                    </a:lnTo>
                    <a:lnTo>
                      <a:pt x="194" y="249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9"/>
              <p:cNvSpPr>
                <a:spLocks/>
              </p:cNvSpPr>
              <p:nvPr/>
            </p:nvSpPr>
            <p:spPr bwMode="auto">
              <a:xfrm>
                <a:off x="4728" y="3048"/>
                <a:ext cx="27" cy="37"/>
              </a:xfrm>
              <a:custGeom>
                <a:avLst/>
                <a:gdLst>
                  <a:gd name="T0" fmla="*/ 0 w 306"/>
                  <a:gd name="T1" fmla="*/ 0 h 419"/>
                  <a:gd name="T2" fmla="*/ 0 w 306"/>
                  <a:gd name="T3" fmla="*/ 0 h 419"/>
                  <a:gd name="T4" fmla="*/ 0 w 306"/>
                  <a:gd name="T5" fmla="*/ 0 h 419"/>
                  <a:gd name="T6" fmla="*/ 0 w 306"/>
                  <a:gd name="T7" fmla="*/ 0 h 419"/>
                  <a:gd name="T8" fmla="*/ 0 w 306"/>
                  <a:gd name="T9" fmla="*/ 0 h 419"/>
                  <a:gd name="T10" fmla="*/ 0 w 306"/>
                  <a:gd name="T11" fmla="*/ 0 h 419"/>
                  <a:gd name="T12" fmla="*/ 0 w 306"/>
                  <a:gd name="T13" fmla="*/ 0 h 419"/>
                  <a:gd name="T14" fmla="*/ 0 w 306"/>
                  <a:gd name="T15" fmla="*/ 0 h 419"/>
                  <a:gd name="T16" fmla="*/ 0 w 306"/>
                  <a:gd name="T17" fmla="*/ 0 h 419"/>
                  <a:gd name="T18" fmla="*/ 0 w 306"/>
                  <a:gd name="T19" fmla="*/ 0 h 419"/>
                  <a:gd name="T20" fmla="*/ 0 w 306"/>
                  <a:gd name="T21" fmla="*/ 0 h 419"/>
                  <a:gd name="T22" fmla="*/ 0 w 306"/>
                  <a:gd name="T23" fmla="*/ 0 h 419"/>
                  <a:gd name="T24" fmla="*/ 0 w 306"/>
                  <a:gd name="T25" fmla="*/ 0 h 419"/>
                  <a:gd name="T26" fmla="*/ 0 w 306"/>
                  <a:gd name="T27" fmla="*/ 0 h 419"/>
                  <a:gd name="T28" fmla="*/ 0 w 306"/>
                  <a:gd name="T29" fmla="*/ 0 h 419"/>
                  <a:gd name="T30" fmla="*/ 0 w 306"/>
                  <a:gd name="T31" fmla="*/ 0 h 419"/>
                  <a:gd name="T32" fmla="*/ 0 w 306"/>
                  <a:gd name="T33" fmla="*/ 0 h 419"/>
                  <a:gd name="T34" fmla="*/ 0 w 306"/>
                  <a:gd name="T35" fmla="*/ 0 h 419"/>
                  <a:gd name="T36" fmla="*/ 0 w 306"/>
                  <a:gd name="T37" fmla="*/ 0 h 419"/>
                  <a:gd name="T38" fmla="*/ 0 w 306"/>
                  <a:gd name="T39" fmla="*/ 0 h 419"/>
                  <a:gd name="T40" fmla="*/ 0 w 306"/>
                  <a:gd name="T41" fmla="*/ 0 h 419"/>
                  <a:gd name="T42" fmla="*/ 0 w 306"/>
                  <a:gd name="T43" fmla="*/ 0 h 419"/>
                  <a:gd name="T44" fmla="*/ 0 w 306"/>
                  <a:gd name="T45" fmla="*/ 0 h 419"/>
                  <a:gd name="T46" fmla="*/ 0 w 306"/>
                  <a:gd name="T47" fmla="*/ 0 h 419"/>
                  <a:gd name="T48" fmla="*/ 0 w 306"/>
                  <a:gd name="T49" fmla="*/ 0 h 419"/>
                  <a:gd name="T50" fmla="*/ 0 w 306"/>
                  <a:gd name="T51" fmla="*/ 0 h 419"/>
                  <a:gd name="T52" fmla="*/ 0 w 306"/>
                  <a:gd name="T53" fmla="*/ 0 h 419"/>
                  <a:gd name="T54" fmla="*/ 0 w 306"/>
                  <a:gd name="T55" fmla="*/ 0 h 419"/>
                  <a:gd name="T56" fmla="*/ 0 w 306"/>
                  <a:gd name="T57" fmla="*/ 0 h 419"/>
                  <a:gd name="T58" fmla="*/ 0 w 306"/>
                  <a:gd name="T59" fmla="*/ 0 h 419"/>
                  <a:gd name="T60" fmla="*/ 0 w 306"/>
                  <a:gd name="T61" fmla="*/ 0 h 419"/>
                  <a:gd name="T62" fmla="*/ 0 w 306"/>
                  <a:gd name="T63" fmla="*/ 0 h 419"/>
                  <a:gd name="T64" fmla="*/ 0 w 306"/>
                  <a:gd name="T65" fmla="*/ 0 h 4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06" h="419">
                    <a:moveTo>
                      <a:pt x="183" y="0"/>
                    </a:moveTo>
                    <a:lnTo>
                      <a:pt x="214" y="8"/>
                    </a:lnTo>
                    <a:lnTo>
                      <a:pt x="234" y="23"/>
                    </a:lnTo>
                    <a:lnTo>
                      <a:pt x="256" y="40"/>
                    </a:lnTo>
                    <a:lnTo>
                      <a:pt x="274" y="63"/>
                    </a:lnTo>
                    <a:lnTo>
                      <a:pt x="291" y="96"/>
                    </a:lnTo>
                    <a:lnTo>
                      <a:pt x="302" y="131"/>
                    </a:lnTo>
                    <a:lnTo>
                      <a:pt x="306" y="171"/>
                    </a:lnTo>
                    <a:lnTo>
                      <a:pt x="306" y="257"/>
                    </a:lnTo>
                    <a:lnTo>
                      <a:pt x="300" y="294"/>
                    </a:lnTo>
                    <a:lnTo>
                      <a:pt x="288" y="331"/>
                    </a:lnTo>
                    <a:lnTo>
                      <a:pt x="271" y="362"/>
                    </a:lnTo>
                    <a:lnTo>
                      <a:pt x="249" y="388"/>
                    </a:lnTo>
                    <a:lnTo>
                      <a:pt x="215" y="408"/>
                    </a:lnTo>
                    <a:lnTo>
                      <a:pt x="188" y="419"/>
                    </a:lnTo>
                    <a:lnTo>
                      <a:pt x="125" y="419"/>
                    </a:lnTo>
                    <a:lnTo>
                      <a:pt x="96" y="414"/>
                    </a:lnTo>
                    <a:lnTo>
                      <a:pt x="71" y="403"/>
                    </a:lnTo>
                    <a:lnTo>
                      <a:pt x="54" y="389"/>
                    </a:lnTo>
                    <a:lnTo>
                      <a:pt x="37" y="371"/>
                    </a:lnTo>
                    <a:lnTo>
                      <a:pt x="20" y="345"/>
                    </a:lnTo>
                    <a:lnTo>
                      <a:pt x="9" y="309"/>
                    </a:lnTo>
                    <a:lnTo>
                      <a:pt x="2" y="274"/>
                    </a:lnTo>
                    <a:lnTo>
                      <a:pt x="0" y="177"/>
                    </a:lnTo>
                    <a:lnTo>
                      <a:pt x="8" y="129"/>
                    </a:lnTo>
                    <a:lnTo>
                      <a:pt x="18" y="96"/>
                    </a:lnTo>
                    <a:lnTo>
                      <a:pt x="37" y="63"/>
                    </a:lnTo>
                    <a:lnTo>
                      <a:pt x="54" y="42"/>
                    </a:lnTo>
                    <a:lnTo>
                      <a:pt x="74" y="23"/>
                    </a:lnTo>
                    <a:lnTo>
                      <a:pt x="103" y="8"/>
                    </a:lnTo>
                    <a:lnTo>
                      <a:pt x="134" y="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>
                <a:off x="4767" y="3045"/>
                <a:ext cx="26" cy="42"/>
              </a:xfrm>
              <a:custGeom>
                <a:avLst/>
                <a:gdLst>
                  <a:gd name="T0" fmla="*/ 0 w 294"/>
                  <a:gd name="T1" fmla="*/ 0 h 492"/>
                  <a:gd name="T2" fmla="*/ 0 w 294"/>
                  <a:gd name="T3" fmla="*/ 0 h 492"/>
                  <a:gd name="T4" fmla="*/ 0 w 294"/>
                  <a:gd name="T5" fmla="*/ 0 h 492"/>
                  <a:gd name="T6" fmla="*/ 0 w 294"/>
                  <a:gd name="T7" fmla="*/ 0 h 492"/>
                  <a:gd name="T8" fmla="*/ 0 w 294"/>
                  <a:gd name="T9" fmla="*/ 0 h 492"/>
                  <a:gd name="T10" fmla="*/ 0 w 294"/>
                  <a:gd name="T11" fmla="*/ 0 h 492"/>
                  <a:gd name="T12" fmla="*/ 0 w 294"/>
                  <a:gd name="T13" fmla="*/ 0 h 492"/>
                  <a:gd name="T14" fmla="*/ 0 w 294"/>
                  <a:gd name="T15" fmla="*/ 0 h 492"/>
                  <a:gd name="T16" fmla="*/ 0 w 294"/>
                  <a:gd name="T17" fmla="*/ 0 h 492"/>
                  <a:gd name="T18" fmla="*/ 0 w 294"/>
                  <a:gd name="T19" fmla="*/ 0 h 492"/>
                  <a:gd name="T20" fmla="*/ 0 w 294"/>
                  <a:gd name="T21" fmla="*/ 0 h 492"/>
                  <a:gd name="T22" fmla="*/ 0 w 294"/>
                  <a:gd name="T23" fmla="*/ 0 h 49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492">
                    <a:moveTo>
                      <a:pt x="0" y="0"/>
                    </a:moveTo>
                    <a:lnTo>
                      <a:pt x="0" y="492"/>
                    </a:lnTo>
                    <a:lnTo>
                      <a:pt x="119" y="491"/>
                    </a:lnTo>
                    <a:lnTo>
                      <a:pt x="119" y="254"/>
                    </a:lnTo>
                    <a:lnTo>
                      <a:pt x="285" y="252"/>
                    </a:lnTo>
                    <a:lnTo>
                      <a:pt x="285" y="196"/>
                    </a:lnTo>
                    <a:lnTo>
                      <a:pt x="119" y="194"/>
                    </a:lnTo>
                    <a:lnTo>
                      <a:pt x="119" y="55"/>
                    </a:lnTo>
                    <a:lnTo>
                      <a:pt x="294" y="54"/>
                    </a:lnTo>
                    <a:lnTo>
                      <a:pt x="29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21"/>
              <p:cNvSpPr>
                <a:spLocks/>
              </p:cNvSpPr>
              <p:nvPr/>
            </p:nvSpPr>
            <p:spPr bwMode="auto">
              <a:xfrm>
                <a:off x="4511" y="2858"/>
                <a:ext cx="349" cy="81"/>
              </a:xfrm>
              <a:custGeom>
                <a:avLst/>
                <a:gdLst>
                  <a:gd name="T0" fmla="*/ 0 w 4082"/>
                  <a:gd name="T1" fmla="*/ 0 h 930"/>
                  <a:gd name="T2" fmla="*/ 0 w 4082"/>
                  <a:gd name="T3" fmla="*/ 0 h 930"/>
                  <a:gd name="T4" fmla="*/ 0 w 4082"/>
                  <a:gd name="T5" fmla="*/ 0 h 930"/>
                  <a:gd name="T6" fmla="*/ 0 w 4082"/>
                  <a:gd name="T7" fmla="*/ 0 h 930"/>
                  <a:gd name="T8" fmla="*/ 0 w 4082"/>
                  <a:gd name="T9" fmla="*/ 0 h 930"/>
                  <a:gd name="T10" fmla="*/ 0 w 4082"/>
                  <a:gd name="T11" fmla="*/ 0 h 930"/>
                  <a:gd name="T12" fmla="*/ 0 w 4082"/>
                  <a:gd name="T13" fmla="*/ 0 h 930"/>
                  <a:gd name="T14" fmla="*/ 0 w 4082"/>
                  <a:gd name="T15" fmla="*/ 0 h 930"/>
                  <a:gd name="T16" fmla="*/ 0 w 4082"/>
                  <a:gd name="T17" fmla="*/ 0 h 930"/>
                  <a:gd name="T18" fmla="*/ 0 w 4082"/>
                  <a:gd name="T19" fmla="*/ 0 h 930"/>
                  <a:gd name="T20" fmla="*/ 0 w 4082"/>
                  <a:gd name="T21" fmla="*/ 0 h 930"/>
                  <a:gd name="T22" fmla="*/ 0 w 4082"/>
                  <a:gd name="T23" fmla="*/ 0 h 930"/>
                  <a:gd name="T24" fmla="*/ 0 w 4082"/>
                  <a:gd name="T25" fmla="*/ 0 h 930"/>
                  <a:gd name="T26" fmla="*/ 0 w 4082"/>
                  <a:gd name="T27" fmla="*/ 0 h 930"/>
                  <a:gd name="T28" fmla="*/ 0 w 4082"/>
                  <a:gd name="T29" fmla="*/ 0 h 930"/>
                  <a:gd name="T30" fmla="*/ 0 w 4082"/>
                  <a:gd name="T31" fmla="*/ 0 h 930"/>
                  <a:gd name="T32" fmla="*/ 0 w 4082"/>
                  <a:gd name="T33" fmla="*/ 0 h 930"/>
                  <a:gd name="T34" fmla="*/ 0 w 4082"/>
                  <a:gd name="T35" fmla="*/ 0 h 930"/>
                  <a:gd name="T36" fmla="*/ 0 w 4082"/>
                  <a:gd name="T37" fmla="*/ 0 h 930"/>
                  <a:gd name="T38" fmla="*/ 0 w 4082"/>
                  <a:gd name="T39" fmla="*/ 0 h 930"/>
                  <a:gd name="T40" fmla="*/ 0 w 4082"/>
                  <a:gd name="T41" fmla="*/ 0 h 930"/>
                  <a:gd name="T42" fmla="*/ 0 w 4082"/>
                  <a:gd name="T43" fmla="*/ 0 h 930"/>
                  <a:gd name="T44" fmla="*/ 0 w 4082"/>
                  <a:gd name="T45" fmla="*/ 0 h 930"/>
                  <a:gd name="T46" fmla="*/ 0 w 4082"/>
                  <a:gd name="T47" fmla="*/ 0 h 930"/>
                  <a:gd name="T48" fmla="*/ 0 w 4082"/>
                  <a:gd name="T49" fmla="*/ 0 h 930"/>
                  <a:gd name="T50" fmla="*/ 0 w 4082"/>
                  <a:gd name="T51" fmla="*/ 0 h 930"/>
                  <a:gd name="T52" fmla="*/ 0 w 4082"/>
                  <a:gd name="T53" fmla="*/ 0 h 930"/>
                  <a:gd name="T54" fmla="*/ 0 w 4082"/>
                  <a:gd name="T55" fmla="*/ 0 h 930"/>
                  <a:gd name="T56" fmla="*/ 0 w 4082"/>
                  <a:gd name="T57" fmla="*/ 0 h 930"/>
                  <a:gd name="T58" fmla="*/ 0 w 4082"/>
                  <a:gd name="T59" fmla="*/ 0 h 930"/>
                  <a:gd name="T60" fmla="*/ 0 w 4082"/>
                  <a:gd name="T61" fmla="*/ 0 h 930"/>
                  <a:gd name="T62" fmla="*/ 0 w 4082"/>
                  <a:gd name="T63" fmla="*/ 0 h 930"/>
                  <a:gd name="T64" fmla="*/ 0 w 4082"/>
                  <a:gd name="T65" fmla="*/ 0 h 930"/>
                  <a:gd name="T66" fmla="*/ 0 w 4082"/>
                  <a:gd name="T67" fmla="*/ 0 h 930"/>
                  <a:gd name="T68" fmla="*/ 0 w 4082"/>
                  <a:gd name="T69" fmla="*/ 0 h 930"/>
                  <a:gd name="T70" fmla="*/ 0 w 4082"/>
                  <a:gd name="T71" fmla="*/ 0 h 930"/>
                  <a:gd name="T72" fmla="*/ 0 w 4082"/>
                  <a:gd name="T73" fmla="*/ 0 h 930"/>
                  <a:gd name="T74" fmla="*/ 0 w 4082"/>
                  <a:gd name="T75" fmla="*/ 0 h 930"/>
                  <a:gd name="T76" fmla="*/ 0 w 4082"/>
                  <a:gd name="T77" fmla="*/ 0 h 930"/>
                  <a:gd name="T78" fmla="*/ 0 w 4082"/>
                  <a:gd name="T79" fmla="*/ 0 h 930"/>
                  <a:gd name="T80" fmla="*/ 0 w 4082"/>
                  <a:gd name="T81" fmla="*/ 0 h 930"/>
                  <a:gd name="T82" fmla="*/ 0 w 4082"/>
                  <a:gd name="T83" fmla="*/ 0 h 930"/>
                  <a:gd name="T84" fmla="*/ 0 w 4082"/>
                  <a:gd name="T85" fmla="*/ 0 h 930"/>
                  <a:gd name="T86" fmla="*/ 0 w 4082"/>
                  <a:gd name="T87" fmla="*/ 0 h 930"/>
                  <a:gd name="T88" fmla="*/ 0 w 4082"/>
                  <a:gd name="T89" fmla="*/ 0 h 930"/>
                  <a:gd name="T90" fmla="*/ 0 w 4082"/>
                  <a:gd name="T91" fmla="*/ 0 h 930"/>
                  <a:gd name="T92" fmla="*/ 0 w 4082"/>
                  <a:gd name="T93" fmla="*/ 0 h 930"/>
                  <a:gd name="T94" fmla="*/ 0 w 4082"/>
                  <a:gd name="T95" fmla="*/ 0 h 930"/>
                  <a:gd name="T96" fmla="*/ 0 w 4082"/>
                  <a:gd name="T97" fmla="*/ 0 h 930"/>
                  <a:gd name="T98" fmla="*/ 0 w 4082"/>
                  <a:gd name="T99" fmla="*/ 0 h 930"/>
                  <a:gd name="T100" fmla="*/ 0 w 4082"/>
                  <a:gd name="T101" fmla="*/ 0 h 93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4082" h="930">
                    <a:moveTo>
                      <a:pt x="3603" y="475"/>
                    </a:moveTo>
                    <a:lnTo>
                      <a:pt x="3588" y="468"/>
                    </a:lnTo>
                    <a:lnTo>
                      <a:pt x="3567" y="453"/>
                    </a:lnTo>
                    <a:lnTo>
                      <a:pt x="3541" y="436"/>
                    </a:lnTo>
                    <a:lnTo>
                      <a:pt x="3509" y="416"/>
                    </a:lnTo>
                    <a:lnTo>
                      <a:pt x="3473" y="395"/>
                    </a:lnTo>
                    <a:lnTo>
                      <a:pt x="3433" y="374"/>
                    </a:lnTo>
                    <a:lnTo>
                      <a:pt x="3389" y="355"/>
                    </a:lnTo>
                    <a:lnTo>
                      <a:pt x="3343" y="338"/>
                    </a:lnTo>
                    <a:lnTo>
                      <a:pt x="3293" y="325"/>
                    </a:lnTo>
                    <a:lnTo>
                      <a:pt x="3242" y="318"/>
                    </a:lnTo>
                    <a:lnTo>
                      <a:pt x="3189" y="316"/>
                    </a:lnTo>
                    <a:lnTo>
                      <a:pt x="3136" y="322"/>
                    </a:lnTo>
                    <a:lnTo>
                      <a:pt x="2999" y="342"/>
                    </a:lnTo>
                    <a:lnTo>
                      <a:pt x="2879" y="343"/>
                    </a:lnTo>
                    <a:lnTo>
                      <a:pt x="2773" y="330"/>
                    </a:lnTo>
                    <a:lnTo>
                      <a:pt x="2680" y="304"/>
                    </a:lnTo>
                    <a:lnTo>
                      <a:pt x="2596" y="269"/>
                    </a:lnTo>
                    <a:lnTo>
                      <a:pt x="2519" y="228"/>
                    </a:lnTo>
                    <a:lnTo>
                      <a:pt x="2448" y="184"/>
                    </a:lnTo>
                    <a:lnTo>
                      <a:pt x="2380" y="138"/>
                    </a:lnTo>
                    <a:lnTo>
                      <a:pt x="2312" y="94"/>
                    </a:lnTo>
                    <a:lnTo>
                      <a:pt x="2243" y="55"/>
                    </a:lnTo>
                    <a:lnTo>
                      <a:pt x="2171" y="24"/>
                    </a:lnTo>
                    <a:lnTo>
                      <a:pt x="2093" y="2"/>
                    </a:lnTo>
                    <a:lnTo>
                      <a:pt x="2041" y="0"/>
                    </a:lnTo>
                    <a:lnTo>
                      <a:pt x="1991" y="6"/>
                    </a:lnTo>
                    <a:lnTo>
                      <a:pt x="1942" y="22"/>
                    </a:lnTo>
                    <a:lnTo>
                      <a:pt x="1892" y="44"/>
                    </a:lnTo>
                    <a:lnTo>
                      <a:pt x="1844" y="70"/>
                    </a:lnTo>
                    <a:lnTo>
                      <a:pt x="1796" y="98"/>
                    </a:lnTo>
                    <a:lnTo>
                      <a:pt x="1749" y="128"/>
                    </a:lnTo>
                    <a:lnTo>
                      <a:pt x="1701" y="158"/>
                    </a:lnTo>
                    <a:lnTo>
                      <a:pt x="1651" y="184"/>
                    </a:lnTo>
                    <a:lnTo>
                      <a:pt x="1602" y="206"/>
                    </a:lnTo>
                    <a:lnTo>
                      <a:pt x="1552" y="221"/>
                    </a:lnTo>
                    <a:lnTo>
                      <a:pt x="1501" y="228"/>
                    </a:lnTo>
                    <a:lnTo>
                      <a:pt x="1447" y="232"/>
                    </a:lnTo>
                    <a:lnTo>
                      <a:pt x="1396" y="235"/>
                    </a:lnTo>
                    <a:lnTo>
                      <a:pt x="1348" y="240"/>
                    </a:lnTo>
                    <a:lnTo>
                      <a:pt x="1302" y="244"/>
                    </a:lnTo>
                    <a:lnTo>
                      <a:pt x="1258" y="250"/>
                    </a:lnTo>
                    <a:lnTo>
                      <a:pt x="1217" y="256"/>
                    </a:lnTo>
                    <a:lnTo>
                      <a:pt x="1178" y="263"/>
                    </a:lnTo>
                    <a:lnTo>
                      <a:pt x="1141" y="272"/>
                    </a:lnTo>
                    <a:lnTo>
                      <a:pt x="1106" y="280"/>
                    </a:lnTo>
                    <a:lnTo>
                      <a:pt x="1073" y="291"/>
                    </a:lnTo>
                    <a:lnTo>
                      <a:pt x="1041" y="303"/>
                    </a:lnTo>
                    <a:lnTo>
                      <a:pt x="1012" y="316"/>
                    </a:lnTo>
                    <a:lnTo>
                      <a:pt x="979" y="333"/>
                    </a:lnTo>
                    <a:lnTo>
                      <a:pt x="946" y="344"/>
                    </a:lnTo>
                    <a:lnTo>
                      <a:pt x="913" y="351"/>
                    </a:lnTo>
                    <a:lnTo>
                      <a:pt x="881" y="356"/>
                    </a:lnTo>
                    <a:lnTo>
                      <a:pt x="849" y="357"/>
                    </a:lnTo>
                    <a:lnTo>
                      <a:pt x="816" y="356"/>
                    </a:lnTo>
                    <a:lnTo>
                      <a:pt x="782" y="353"/>
                    </a:lnTo>
                    <a:lnTo>
                      <a:pt x="747" y="347"/>
                    </a:lnTo>
                    <a:lnTo>
                      <a:pt x="711" y="341"/>
                    </a:lnTo>
                    <a:lnTo>
                      <a:pt x="672" y="333"/>
                    </a:lnTo>
                    <a:lnTo>
                      <a:pt x="633" y="325"/>
                    </a:lnTo>
                    <a:lnTo>
                      <a:pt x="591" y="316"/>
                    </a:lnTo>
                    <a:lnTo>
                      <a:pt x="532" y="309"/>
                    </a:lnTo>
                    <a:lnTo>
                      <a:pt x="473" y="307"/>
                    </a:lnTo>
                    <a:lnTo>
                      <a:pt x="414" y="308"/>
                    </a:lnTo>
                    <a:lnTo>
                      <a:pt x="356" y="314"/>
                    </a:lnTo>
                    <a:lnTo>
                      <a:pt x="299" y="325"/>
                    </a:lnTo>
                    <a:lnTo>
                      <a:pt x="245" y="339"/>
                    </a:lnTo>
                    <a:lnTo>
                      <a:pt x="194" y="357"/>
                    </a:lnTo>
                    <a:lnTo>
                      <a:pt x="146" y="379"/>
                    </a:lnTo>
                    <a:lnTo>
                      <a:pt x="104" y="403"/>
                    </a:lnTo>
                    <a:lnTo>
                      <a:pt x="66" y="430"/>
                    </a:lnTo>
                    <a:lnTo>
                      <a:pt x="35" y="461"/>
                    </a:lnTo>
                    <a:lnTo>
                      <a:pt x="9" y="493"/>
                    </a:lnTo>
                    <a:lnTo>
                      <a:pt x="5" y="508"/>
                    </a:lnTo>
                    <a:lnTo>
                      <a:pt x="1" y="531"/>
                    </a:lnTo>
                    <a:lnTo>
                      <a:pt x="0" y="560"/>
                    </a:lnTo>
                    <a:lnTo>
                      <a:pt x="1" y="594"/>
                    </a:lnTo>
                    <a:lnTo>
                      <a:pt x="2" y="631"/>
                    </a:lnTo>
                    <a:lnTo>
                      <a:pt x="5" y="671"/>
                    </a:lnTo>
                    <a:lnTo>
                      <a:pt x="11" y="714"/>
                    </a:lnTo>
                    <a:lnTo>
                      <a:pt x="16" y="757"/>
                    </a:lnTo>
                    <a:lnTo>
                      <a:pt x="23" y="798"/>
                    </a:lnTo>
                    <a:lnTo>
                      <a:pt x="30" y="838"/>
                    </a:lnTo>
                    <a:lnTo>
                      <a:pt x="38" y="874"/>
                    </a:lnTo>
                    <a:lnTo>
                      <a:pt x="46" y="906"/>
                    </a:lnTo>
                    <a:lnTo>
                      <a:pt x="52" y="902"/>
                    </a:lnTo>
                    <a:lnTo>
                      <a:pt x="70" y="894"/>
                    </a:lnTo>
                    <a:lnTo>
                      <a:pt x="96" y="881"/>
                    </a:lnTo>
                    <a:lnTo>
                      <a:pt x="130" y="865"/>
                    </a:lnTo>
                    <a:lnTo>
                      <a:pt x="168" y="847"/>
                    </a:lnTo>
                    <a:lnTo>
                      <a:pt x="210" y="827"/>
                    </a:lnTo>
                    <a:lnTo>
                      <a:pt x="253" y="806"/>
                    </a:lnTo>
                    <a:lnTo>
                      <a:pt x="294" y="787"/>
                    </a:lnTo>
                    <a:lnTo>
                      <a:pt x="333" y="770"/>
                    </a:lnTo>
                    <a:lnTo>
                      <a:pt x="367" y="756"/>
                    </a:lnTo>
                    <a:lnTo>
                      <a:pt x="394" y="745"/>
                    </a:lnTo>
                    <a:lnTo>
                      <a:pt x="411" y="739"/>
                    </a:lnTo>
                    <a:lnTo>
                      <a:pt x="462" y="729"/>
                    </a:lnTo>
                    <a:lnTo>
                      <a:pt x="508" y="726"/>
                    </a:lnTo>
                    <a:lnTo>
                      <a:pt x="551" y="728"/>
                    </a:lnTo>
                    <a:lnTo>
                      <a:pt x="591" y="735"/>
                    </a:lnTo>
                    <a:lnTo>
                      <a:pt x="629" y="744"/>
                    </a:lnTo>
                    <a:lnTo>
                      <a:pt x="663" y="756"/>
                    </a:lnTo>
                    <a:lnTo>
                      <a:pt x="696" y="770"/>
                    </a:lnTo>
                    <a:lnTo>
                      <a:pt x="725" y="785"/>
                    </a:lnTo>
                    <a:lnTo>
                      <a:pt x="752" y="802"/>
                    </a:lnTo>
                    <a:lnTo>
                      <a:pt x="776" y="817"/>
                    </a:lnTo>
                    <a:lnTo>
                      <a:pt x="798" y="830"/>
                    </a:lnTo>
                    <a:lnTo>
                      <a:pt x="818" y="843"/>
                    </a:lnTo>
                    <a:lnTo>
                      <a:pt x="845" y="856"/>
                    </a:lnTo>
                    <a:lnTo>
                      <a:pt x="875" y="865"/>
                    </a:lnTo>
                    <a:lnTo>
                      <a:pt x="908" y="872"/>
                    </a:lnTo>
                    <a:lnTo>
                      <a:pt x="941" y="875"/>
                    </a:lnTo>
                    <a:lnTo>
                      <a:pt x="976" y="876"/>
                    </a:lnTo>
                    <a:lnTo>
                      <a:pt x="1011" y="874"/>
                    </a:lnTo>
                    <a:lnTo>
                      <a:pt x="1047" y="870"/>
                    </a:lnTo>
                    <a:lnTo>
                      <a:pt x="1082" y="864"/>
                    </a:lnTo>
                    <a:lnTo>
                      <a:pt x="1116" y="855"/>
                    </a:lnTo>
                    <a:lnTo>
                      <a:pt x="1148" y="846"/>
                    </a:lnTo>
                    <a:lnTo>
                      <a:pt x="1178" y="835"/>
                    </a:lnTo>
                    <a:lnTo>
                      <a:pt x="1206" y="823"/>
                    </a:lnTo>
                    <a:lnTo>
                      <a:pt x="1260" y="797"/>
                    </a:lnTo>
                    <a:lnTo>
                      <a:pt x="1313" y="779"/>
                    </a:lnTo>
                    <a:lnTo>
                      <a:pt x="1366" y="767"/>
                    </a:lnTo>
                    <a:lnTo>
                      <a:pt x="1415" y="759"/>
                    </a:lnTo>
                    <a:lnTo>
                      <a:pt x="1463" y="756"/>
                    </a:lnTo>
                    <a:lnTo>
                      <a:pt x="1510" y="758"/>
                    </a:lnTo>
                    <a:lnTo>
                      <a:pt x="1556" y="764"/>
                    </a:lnTo>
                    <a:lnTo>
                      <a:pt x="1601" y="775"/>
                    </a:lnTo>
                    <a:lnTo>
                      <a:pt x="1645" y="789"/>
                    </a:lnTo>
                    <a:lnTo>
                      <a:pt x="1687" y="806"/>
                    </a:lnTo>
                    <a:lnTo>
                      <a:pt x="1727" y="826"/>
                    </a:lnTo>
                    <a:lnTo>
                      <a:pt x="1767" y="849"/>
                    </a:lnTo>
                    <a:lnTo>
                      <a:pt x="1799" y="867"/>
                    </a:lnTo>
                    <a:lnTo>
                      <a:pt x="1834" y="883"/>
                    </a:lnTo>
                    <a:lnTo>
                      <a:pt x="1871" y="894"/>
                    </a:lnTo>
                    <a:lnTo>
                      <a:pt x="1907" y="902"/>
                    </a:lnTo>
                    <a:lnTo>
                      <a:pt x="1942" y="907"/>
                    </a:lnTo>
                    <a:lnTo>
                      <a:pt x="1978" y="907"/>
                    </a:lnTo>
                    <a:lnTo>
                      <a:pt x="2013" y="905"/>
                    </a:lnTo>
                    <a:lnTo>
                      <a:pt x="2047" y="898"/>
                    </a:lnTo>
                    <a:lnTo>
                      <a:pt x="2079" y="887"/>
                    </a:lnTo>
                    <a:lnTo>
                      <a:pt x="2109" y="874"/>
                    </a:lnTo>
                    <a:lnTo>
                      <a:pt x="2138" y="855"/>
                    </a:lnTo>
                    <a:lnTo>
                      <a:pt x="2164" y="835"/>
                    </a:lnTo>
                    <a:lnTo>
                      <a:pt x="2185" y="817"/>
                    </a:lnTo>
                    <a:lnTo>
                      <a:pt x="2210" y="803"/>
                    </a:lnTo>
                    <a:lnTo>
                      <a:pt x="2240" y="791"/>
                    </a:lnTo>
                    <a:lnTo>
                      <a:pt x="2273" y="781"/>
                    </a:lnTo>
                    <a:lnTo>
                      <a:pt x="2308" y="773"/>
                    </a:lnTo>
                    <a:lnTo>
                      <a:pt x="2344" y="769"/>
                    </a:lnTo>
                    <a:lnTo>
                      <a:pt x="2382" y="767"/>
                    </a:lnTo>
                    <a:lnTo>
                      <a:pt x="2419" y="768"/>
                    </a:lnTo>
                    <a:lnTo>
                      <a:pt x="2458" y="771"/>
                    </a:lnTo>
                    <a:lnTo>
                      <a:pt x="2494" y="778"/>
                    </a:lnTo>
                    <a:lnTo>
                      <a:pt x="2529" y="787"/>
                    </a:lnTo>
                    <a:lnTo>
                      <a:pt x="2562" y="801"/>
                    </a:lnTo>
                    <a:lnTo>
                      <a:pt x="2604" y="820"/>
                    </a:lnTo>
                    <a:lnTo>
                      <a:pt x="2650" y="841"/>
                    </a:lnTo>
                    <a:lnTo>
                      <a:pt x="2698" y="861"/>
                    </a:lnTo>
                    <a:lnTo>
                      <a:pt x="2748" y="878"/>
                    </a:lnTo>
                    <a:lnTo>
                      <a:pt x="2799" y="894"/>
                    </a:lnTo>
                    <a:lnTo>
                      <a:pt x="2852" y="904"/>
                    </a:lnTo>
                    <a:lnTo>
                      <a:pt x="2906" y="908"/>
                    </a:lnTo>
                    <a:lnTo>
                      <a:pt x="2960" y="907"/>
                    </a:lnTo>
                    <a:lnTo>
                      <a:pt x="3016" y="897"/>
                    </a:lnTo>
                    <a:lnTo>
                      <a:pt x="3072" y="878"/>
                    </a:lnTo>
                    <a:lnTo>
                      <a:pt x="3128" y="850"/>
                    </a:lnTo>
                    <a:lnTo>
                      <a:pt x="3184" y="810"/>
                    </a:lnTo>
                    <a:lnTo>
                      <a:pt x="3247" y="771"/>
                    </a:lnTo>
                    <a:lnTo>
                      <a:pt x="3313" y="755"/>
                    </a:lnTo>
                    <a:lnTo>
                      <a:pt x="3381" y="757"/>
                    </a:lnTo>
                    <a:lnTo>
                      <a:pt x="3451" y="772"/>
                    </a:lnTo>
                    <a:lnTo>
                      <a:pt x="3521" y="798"/>
                    </a:lnTo>
                    <a:lnTo>
                      <a:pt x="3594" y="830"/>
                    </a:lnTo>
                    <a:lnTo>
                      <a:pt x="3666" y="863"/>
                    </a:lnTo>
                    <a:lnTo>
                      <a:pt x="3738" y="893"/>
                    </a:lnTo>
                    <a:lnTo>
                      <a:pt x="3812" y="917"/>
                    </a:lnTo>
                    <a:lnTo>
                      <a:pt x="3884" y="930"/>
                    </a:lnTo>
                    <a:lnTo>
                      <a:pt x="3955" y="927"/>
                    </a:lnTo>
                    <a:lnTo>
                      <a:pt x="4026" y="906"/>
                    </a:lnTo>
                    <a:lnTo>
                      <a:pt x="4043" y="892"/>
                    </a:lnTo>
                    <a:lnTo>
                      <a:pt x="4056" y="867"/>
                    </a:lnTo>
                    <a:lnTo>
                      <a:pt x="4066" y="836"/>
                    </a:lnTo>
                    <a:lnTo>
                      <a:pt x="4072" y="798"/>
                    </a:lnTo>
                    <a:lnTo>
                      <a:pt x="4078" y="756"/>
                    </a:lnTo>
                    <a:lnTo>
                      <a:pt x="4080" y="711"/>
                    </a:lnTo>
                    <a:lnTo>
                      <a:pt x="4082" y="665"/>
                    </a:lnTo>
                    <a:lnTo>
                      <a:pt x="4082" y="619"/>
                    </a:lnTo>
                    <a:lnTo>
                      <a:pt x="4081" y="577"/>
                    </a:lnTo>
                    <a:lnTo>
                      <a:pt x="4081" y="539"/>
                    </a:lnTo>
                    <a:lnTo>
                      <a:pt x="4080" y="506"/>
                    </a:lnTo>
                    <a:lnTo>
                      <a:pt x="4080" y="481"/>
                    </a:lnTo>
                    <a:lnTo>
                      <a:pt x="4035" y="499"/>
                    </a:lnTo>
                    <a:lnTo>
                      <a:pt x="3992" y="513"/>
                    </a:lnTo>
                    <a:lnTo>
                      <a:pt x="3951" y="521"/>
                    </a:lnTo>
                    <a:lnTo>
                      <a:pt x="3909" y="527"/>
                    </a:lnTo>
                    <a:lnTo>
                      <a:pt x="3869" y="528"/>
                    </a:lnTo>
                    <a:lnTo>
                      <a:pt x="3829" y="527"/>
                    </a:lnTo>
                    <a:lnTo>
                      <a:pt x="3790" y="523"/>
                    </a:lnTo>
                    <a:lnTo>
                      <a:pt x="3751" y="517"/>
                    </a:lnTo>
                    <a:lnTo>
                      <a:pt x="3714" y="508"/>
                    </a:lnTo>
                    <a:lnTo>
                      <a:pt x="3677" y="498"/>
                    </a:lnTo>
                    <a:lnTo>
                      <a:pt x="3640" y="487"/>
                    </a:lnTo>
                    <a:lnTo>
                      <a:pt x="3603" y="475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22"/>
              <p:cNvSpPr>
                <a:spLocks/>
              </p:cNvSpPr>
              <p:nvPr/>
            </p:nvSpPr>
            <p:spPr bwMode="auto">
              <a:xfrm>
                <a:off x="4520" y="2935"/>
                <a:ext cx="333" cy="26"/>
              </a:xfrm>
              <a:custGeom>
                <a:avLst/>
                <a:gdLst>
                  <a:gd name="T0" fmla="*/ 0 w 3897"/>
                  <a:gd name="T1" fmla="*/ 0 h 328"/>
                  <a:gd name="T2" fmla="*/ 0 w 3897"/>
                  <a:gd name="T3" fmla="*/ 0 h 328"/>
                  <a:gd name="T4" fmla="*/ 0 w 3897"/>
                  <a:gd name="T5" fmla="*/ 0 h 328"/>
                  <a:gd name="T6" fmla="*/ 0 w 3897"/>
                  <a:gd name="T7" fmla="*/ 0 h 328"/>
                  <a:gd name="T8" fmla="*/ 0 w 3897"/>
                  <a:gd name="T9" fmla="*/ 0 h 328"/>
                  <a:gd name="T10" fmla="*/ 0 w 3897"/>
                  <a:gd name="T11" fmla="*/ 0 h 328"/>
                  <a:gd name="T12" fmla="*/ 0 w 3897"/>
                  <a:gd name="T13" fmla="*/ 0 h 328"/>
                  <a:gd name="T14" fmla="*/ 0 w 3897"/>
                  <a:gd name="T15" fmla="*/ 0 h 328"/>
                  <a:gd name="T16" fmla="*/ 0 w 3897"/>
                  <a:gd name="T17" fmla="*/ 0 h 328"/>
                  <a:gd name="T18" fmla="*/ 0 w 3897"/>
                  <a:gd name="T19" fmla="*/ 0 h 328"/>
                  <a:gd name="T20" fmla="*/ 0 w 3897"/>
                  <a:gd name="T21" fmla="*/ 0 h 328"/>
                  <a:gd name="T22" fmla="*/ 0 w 3897"/>
                  <a:gd name="T23" fmla="*/ 0 h 328"/>
                  <a:gd name="T24" fmla="*/ 0 w 3897"/>
                  <a:gd name="T25" fmla="*/ 0 h 328"/>
                  <a:gd name="T26" fmla="*/ 0 w 3897"/>
                  <a:gd name="T27" fmla="*/ 0 h 328"/>
                  <a:gd name="T28" fmla="*/ 0 w 3897"/>
                  <a:gd name="T29" fmla="*/ 0 h 328"/>
                  <a:gd name="T30" fmla="*/ 0 w 3897"/>
                  <a:gd name="T31" fmla="*/ 0 h 328"/>
                  <a:gd name="T32" fmla="*/ 0 w 3897"/>
                  <a:gd name="T33" fmla="*/ 0 h 328"/>
                  <a:gd name="T34" fmla="*/ 0 w 3897"/>
                  <a:gd name="T35" fmla="*/ 0 h 328"/>
                  <a:gd name="T36" fmla="*/ 0 w 3897"/>
                  <a:gd name="T37" fmla="*/ 0 h 328"/>
                  <a:gd name="T38" fmla="*/ 0 w 3897"/>
                  <a:gd name="T39" fmla="*/ 0 h 328"/>
                  <a:gd name="T40" fmla="*/ 0 w 3897"/>
                  <a:gd name="T41" fmla="*/ 0 h 328"/>
                  <a:gd name="T42" fmla="*/ 0 w 3897"/>
                  <a:gd name="T43" fmla="*/ 0 h 328"/>
                  <a:gd name="T44" fmla="*/ 0 w 3897"/>
                  <a:gd name="T45" fmla="*/ 0 h 328"/>
                  <a:gd name="T46" fmla="*/ 0 w 3897"/>
                  <a:gd name="T47" fmla="*/ 0 h 328"/>
                  <a:gd name="T48" fmla="*/ 0 w 3897"/>
                  <a:gd name="T49" fmla="*/ 0 h 328"/>
                  <a:gd name="T50" fmla="*/ 0 w 3897"/>
                  <a:gd name="T51" fmla="*/ 0 h 328"/>
                  <a:gd name="T52" fmla="*/ 0 w 3897"/>
                  <a:gd name="T53" fmla="*/ 0 h 328"/>
                  <a:gd name="T54" fmla="*/ 0 w 3897"/>
                  <a:gd name="T55" fmla="*/ 0 h 328"/>
                  <a:gd name="T56" fmla="*/ 0 w 3897"/>
                  <a:gd name="T57" fmla="*/ 0 h 328"/>
                  <a:gd name="T58" fmla="*/ 0 w 3897"/>
                  <a:gd name="T59" fmla="*/ 0 h 328"/>
                  <a:gd name="T60" fmla="*/ 0 w 3897"/>
                  <a:gd name="T61" fmla="*/ 0 h 328"/>
                  <a:gd name="T62" fmla="*/ 0 w 3897"/>
                  <a:gd name="T63" fmla="*/ 0 h 328"/>
                  <a:gd name="T64" fmla="*/ 0 w 3897"/>
                  <a:gd name="T65" fmla="*/ 0 h 328"/>
                  <a:gd name="T66" fmla="*/ 0 w 3897"/>
                  <a:gd name="T67" fmla="*/ 0 h 328"/>
                  <a:gd name="T68" fmla="*/ 0 w 3897"/>
                  <a:gd name="T69" fmla="*/ 0 h 328"/>
                  <a:gd name="T70" fmla="*/ 0 w 3897"/>
                  <a:gd name="T71" fmla="*/ 0 h 328"/>
                  <a:gd name="T72" fmla="*/ 0 w 3897"/>
                  <a:gd name="T73" fmla="*/ 0 h 328"/>
                  <a:gd name="T74" fmla="*/ 0 w 3897"/>
                  <a:gd name="T75" fmla="*/ 0 h 328"/>
                  <a:gd name="T76" fmla="*/ 0 w 3897"/>
                  <a:gd name="T77" fmla="*/ 0 h 328"/>
                  <a:gd name="T78" fmla="*/ 0 w 3897"/>
                  <a:gd name="T79" fmla="*/ 0 h 328"/>
                  <a:gd name="T80" fmla="*/ 0 w 3897"/>
                  <a:gd name="T81" fmla="*/ 0 h 328"/>
                  <a:gd name="T82" fmla="*/ 0 w 3897"/>
                  <a:gd name="T83" fmla="*/ 0 h 328"/>
                  <a:gd name="T84" fmla="*/ 0 w 3897"/>
                  <a:gd name="T85" fmla="*/ 0 h 328"/>
                  <a:gd name="T86" fmla="*/ 0 w 3897"/>
                  <a:gd name="T87" fmla="*/ 0 h 328"/>
                  <a:gd name="T88" fmla="*/ 0 w 3897"/>
                  <a:gd name="T89" fmla="*/ 0 h 328"/>
                  <a:gd name="T90" fmla="*/ 0 w 3897"/>
                  <a:gd name="T91" fmla="*/ 0 h 328"/>
                  <a:gd name="T92" fmla="*/ 0 w 3897"/>
                  <a:gd name="T93" fmla="*/ 0 h 328"/>
                  <a:gd name="T94" fmla="*/ 0 w 3897"/>
                  <a:gd name="T95" fmla="*/ 0 h 328"/>
                  <a:gd name="T96" fmla="*/ 0 w 3897"/>
                  <a:gd name="T97" fmla="*/ 0 h 328"/>
                  <a:gd name="T98" fmla="*/ 0 w 3897"/>
                  <a:gd name="T99" fmla="*/ 0 h 328"/>
                  <a:gd name="T100" fmla="*/ 0 w 3897"/>
                  <a:gd name="T101" fmla="*/ 0 h 328"/>
                  <a:gd name="T102" fmla="*/ 0 w 3897"/>
                  <a:gd name="T103" fmla="*/ 0 h 328"/>
                  <a:gd name="T104" fmla="*/ 0 w 3897"/>
                  <a:gd name="T105" fmla="*/ 0 h 328"/>
                  <a:gd name="T106" fmla="*/ 0 w 3897"/>
                  <a:gd name="T107" fmla="*/ 0 h 328"/>
                  <a:gd name="T108" fmla="*/ 0 w 3897"/>
                  <a:gd name="T109" fmla="*/ 0 h 328"/>
                  <a:gd name="T110" fmla="*/ 0 w 3897"/>
                  <a:gd name="T111" fmla="*/ 0 h 328"/>
                  <a:gd name="T112" fmla="*/ 0 w 3897"/>
                  <a:gd name="T113" fmla="*/ 0 h 3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897" h="328">
                    <a:moveTo>
                      <a:pt x="1647" y="130"/>
                    </a:moveTo>
                    <a:lnTo>
                      <a:pt x="1582" y="82"/>
                    </a:lnTo>
                    <a:lnTo>
                      <a:pt x="1519" y="51"/>
                    </a:lnTo>
                    <a:lnTo>
                      <a:pt x="1456" y="32"/>
                    </a:lnTo>
                    <a:lnTo>
                      <a:pt x="1394" y="25"/>
                    </a:lnTo>
                    <a:lnTo>
                      <a:pt x="1333" y="27"/>
                    </a:lnTo>
                    <a:lnTo>
                      <a:pt x="1274" y="36"/>
                    </a:lnTo>
                    <a:lnTo>
                      <a:pt x="1216" y="51"/>
                    </a:lnTo>
                    <a:lnTo>
                      <a:pt x="1159" y="69"/>
                    </a:lnTo>
                    <a:lnTo>
                      <a:pt x="1104" y="90"/>
                    </a:lnTo>
                    <a:lnTo>
                      <a:pt x="1053" y="110"/>
                    </a:lnTo>
                    <a:lnTo>
                      <a:pt x="1004" y="127"/>
                    </a:lnTo>
                    <a:lnTo>
                      <a:pt x="956" y="143"/>
                    </a:lnTo>
                    <a:lnTo>
                      <a:pt x="926" y="148"/>
                    </a:lnTo>
                    <a:lnTo>
                      <a:pt x="893" y="150"/>
                    </a:lnTo>
                    <a:lnTo>
                      <a:pt x="858" y="148"/>
                    </a:lnTo>
                    <a:lnTo>
                      <a:pt x="821" y="143"/>
                    </a:lnTo>
                    <a:lnTo>
                      <a:pt x="784" y="134"/>
                    </a:lnTo>
                    <a:lnTo>
                      <a:pt x="747" y="123"/>
                    </a:lnTo>
                    <a:lnTo>
                      <a:pt x="710" y="110"/>
                    </a:lnTo>
                    <a:lnTo>
                      <a:pt x="674" y="96"/>
                    </a:lnTo>
                    <a:lnTo>
                      <a:pt x="639" y="80"/>
                    </a:lnTo>
                    <a:lnTo>
                      <a:pt x="605" y="65"/>
                    </a:lnTo>
                    <a:lnTo>
                      <a:pt x="574" y="50"/>
                    </a:lnTo>
                    <a:lnTo>
                      <a:pt x="546" y="35"/>
                    </a:lnTo>
                    <a:lnTo>
                      <a:pt x="502" y="16"/>
                    </a:lnTo>
                    <a:lnTo>
                      <a:pt x="453" y="5"/>
                    </a:lnTo>
                    <a:lnTo>
                      <a:pt x="402" y="0"/>
                    </a:lnTo>
                    <a:lnTo>
                      <a:pt x="350" y="4"/>
                    </a:lnTo>
                    <a:lnTo>
                      <a:pt x="297" y="13"/>
                    </a:lnTo>
                    <a:lnTo>
                      <a:pt x="244" y="29"/>
                    </a:lnTo>
                    <a:lnTo>
                      <a:pt x="194" y="50"/>
                    </a:lnTo>
                    <a:lnTo>
                      <a:pt x="146" y="76"/>
                    </a:lnTo>
                    <a:lnTo>
                      <a:pt x="102" y="107"/>
                    </a:lnTo>
                    <a:lnTo>
                      <a:pt x="62" y="142"/>
                    </a:lnTo>
                    <a:lnTo>
                      <a:pt x="28" y="181"/>
                    </a:lnTo>
                    <a:lnTo>
                      <a:pt x="0" y="224"/>
                    </a:lnTo>
                    <a:lnTo>
                      <a:pt x="47" y="169"/>
                    </a:lnTo>
                    <a:lnTo>
                      <a:pt x="92" y="133"/>
                    </a:lnTo>
                    <a:lnTo>
                      <a:pt x="137" y="112"/>
                    </a:lnTo>
                    <a:lnTo>
                      <a:pt x="181" y="103"/>
                    </a:lnTo>
                    <a:lnTo>
                      <a:pt x="227" y="107"/>
                    </a:lnTo>
                    <a:lnTo>
                      <a:pt x="276" y="119"/>
                    </a:lnTo>
                    <a:lnTo>
                      <a:pt x="328" y="137"/>
                    </a:lnTo>
                    <a:lnTo>
                      <a:pt x="384" y="160"/>
                    </a:lnTo>
                    <a:lnTo>
                      <a:pt x="446" y="186"/>
                    </a:lnTo>
                    <a:lnTo>
                      <a:pt x="514" y="213"/>
                    </a:lnTo>
                    <a:lnTo>
                      <a:pt x="591" y="239"/>
                    </a:lnTo>
                    <a:lnTo>
                      <a:pt x="675" y="261"/>
                    </a:lnTo>
                    <a:lnTo>
                      <a:pt x="692" y="263"/>
                    </a:lnTo>
                    <a:lnTo>
                      <a:pt x="710" y="264"/>
                    </a:lnTo>
                    <a:lnTo>
                      <a:pt x="730" y="264"/>
                    </a:lnTo>
                    <a:lnTo>
                      <a:pt x="749" y="264"/>
                    </a:lnTo>
                    <a:lnTo>
                      <a:pt x="770" y="263"/>
                    </a:lnTo>
                    <a:lnTo>
                      <a:pt x="790" y="261"/>
                    </a:lnTo>
                    <a:lnTo>
                      <a:pt x="810" y="258"/>
                    </a:lnTo>
                    <a:lnTo>
                      <a:pt x="828" y="254"/>
                    </a:lnTo>
                    <a:lnTo>
                      <a:pt x="846" y="250"/>
                    </a:lnTo>
                    <a:lnTo>
                      <a:pt x="861" y="246"/>
                    </a:lnTo>
                    <a:lnTo>
                      <a:pt x="873" y="240"/>
                    </a:lnTo>
                    <a:lnTo>
                      <a:pt x="883" y="235"/>
                    </a:lnTo>
                    <a:lnTo>
                      <a:pt x="922" y="208"/>
                    </a:lnTo>
                    <a:lnTo>
                      <a:pt x="961" y="189"/>
                    </a:lnTo>
                    <a:lnTo>
                      <a:pt x="998" y="172"/>
                    </a:lnTo>
                    <a:lnTo>
                      <a:pt x="1036" y="161"/>
                    </a:lnTo>
                    <a:lnTo>
                      <a:pt x="1074" y="154"/>
                    </a:lnTo>
                    <a:lnTo>
                      <a:pt x="1111" y="150"/>
                    </a:lnTo>
                    <a:lnTo>
                      <a:pt x="1148" y="151"/>
                    </a:lnTo>
                    <a:lnTo>
                      <a:pt x="1185" y="155"/>
                    </a:lnTo>
                    <a:lnTo>
                      <a:pt x="1223" y="162"/>
                    </a:lnTo>
                    <a:lnTo>
                      <a:pt x="1261" y="172"/>
                    </a:lnTo>
                    <a:lnTo>
                      <a:pt x="1299" y="185"/>
                    </a:lnTo>
                    <a:lnTo>
                      <a:pt x="1338" y="201"/>
                    </a:lnTo>
                    <a:lnTo>
                      <a:pt x="1376" y="216"/>
                    </a:lnTo>
                    <a:lnTo>
                      <a:pt x="1415" y="231"/>
                    </a:lnTo>
                    <a:lnTo>
                      <a:pt x="1453" y="245"/>
                    </a:lnTo>
                    <a:lnTo>
                      <a:pt x="1490" y="258"/>
                    </a:lnTo>
                    <a:lnTo>
                      <a:pt x="1526" y="269"/>
                    </a:lnTo>
                    <a:lnTo>
                      <a:pt x="1560" y="278"/>
                    </a:lnTo>
                    <a:lnTo>
                      <a:pt x="1592" y="286"/>
                    </a:lnTo>
                    <a:lnTo>
                      <a:pt x="1622" y="292"/>
                    </a:lnTo>
                    <a:lnTo>
                      <a:pt x="1650" y="295"/>
                    </a:lnTo>
                    <a:lnTo>
                      <a:pt x="1675" y="296"/>
                    </a:lnTo>
                    <a:lnTo>
                      <a:pt x="1698" y="295"/>
                    </a:lnTo>
                    <a:lnTo>
                      <a:pt x="1718" y="292"/>
                    </a:lnTo>
                    <a:lnTo>
                      <a:pt x="1774" y="272"/>
                    </a:lnTo>
                    <a:lnTo>
                      <a:pt x="1829" y="252"/>
                    </a:lnTo>
                    <a:lnTo>
                      <a:pt x="1885" y="230"/>
                    </a:lnTo>
                    <a:lnTo>
                      <a:pt x="1940" y="211"/>
                    </a:lnTo>
                    <a:lnTo>
                      <a:pt x="1995" y="193"/>
                    </a:lnTo>
                    <a:lnTo>
                      <a:pt x="2051" y="180"/>
                    </a:lnTo>
                    <a:lnTo>
                      <a:pt x="2108" y="172"/>
                    </a:lnTo>
                    <a:lnTo>
                      <a:pt x="2165" y="171"/>
                    </a:lnTo>
                    <a:lnTo>
                      <a:pt x="2224" y="179"/>
                    </a:lnTo>
                    <a:lnTo>
                      <a:pt x="2285" y="196"/>
                    </a:lnTo>
                    <a:lnTo>
                      <a:pt x="2349" y="226"/>
                    </a:lnTo>
                    <a:lnTo>
                      <a:pt x="2414" y="269"/>
                    </a:lnTo>
                    <a:lnTo>
                      <a:pt x="2470" y="300"/>
                    </a:lnTo>
                    <a:lnTo>
                      <a:pt x="2528" y="318"/>
                    </a:lnTo>
                    <a:lnTo>
                      <a:pt x="2589" y="323"/>
                    </a:lnTo>
                    <a:lnTo>
                      <a:pt x="2650" y="318"/>
                    </a:lnTo>
                    <a:lnTo>
                      <a:pt x="2712" y="304"/>
                    </a:lnTo>
                    <a:lnTo>
                      <a:pt x="2774" y="285"/>
                    </a:lnTo>
                    <a:lnTo>
                      <a:pt x="2834" y="262"/>
                    </a:lnTo>
                    <a:lnTo>
                      <a:pt x="2892" y="238"/>
                    </a:lnTo>
                    <a:lnTo>
                      <a:pt x="2947" y="215"/>
                    </a:lnTo>
                    <a:lnTo>
                      <a:pt x="2999" y="196"/>
                    </a:lnTo>
                    <a:lnTo>
                      <a:pt x="3048" y="182"/>
                    </a:lnTo>
                    <a:lnTo>
                      <a:pt x="3091" y="178"/>
                    </a:lnTo>
                    <a:lnTo>
                      <a:pt x="3145" y="183"/>
                    </a:lnTo>
                    <a:lnTo>
                      <a:pt x="3201" y="200"/>
                    </a:lnTo>
                    <a:lnTo>
                      <a:pt x="3260" y="223"/>
                    </a:lnTo>
                    <a:lnTo>
                      <a:pt x="3320" y="250"/>
                    </a:lnTo>
                    <a:lnTo>
                      <a:pt x="3384" y="277"/>
                    </a:lnTo>
                    <a:lnTo>
                      <a:pt x="3448" y="303"/>
                    </a:lnTo>
                    <a:lnTo>
                      <a:pt x="3517" y="320"/>
                    </a:lnTo>
                    <a:lnTo>
                      <a:pt x="3588" y="328"/>
                    </a:lnTo>
                    <a:lnTo>
                      <a:pt x="3661" y="321"/>
                    </a:lnTo>
                    <a:lnTo>
                      <a:pt x="3737" y="298"/>
                    </a:lnTo>
                    <a:lnTo>
                      <a:pt x="3814" y="255"/>
                    </a:lnTo>
                    <a:lnTo>
                      <a:pt x="3897" y="189"/>
                    </a:lnTo>
                    <a:lnTo>
                      <a:pt x="3897" y="178"/>
                    </a:lnTo>
                    <a:lnTo>
                      <a:pt x="3840" y="197"/>
                    </a:lnTo>
                    <a:lnTo>
                      <a:pt x="3785" y="205"/>
                    </a:lnTo>
                    <a:lnTo>
                      <a:pt x="3729" y="204"/>
                    </a:lnTo>
                    <a:lnTo>
                      <a:pt x="3674" y="194"/>
                    </a:lnTo>
                    <a:lnTo>
                      <a:pt x="3619" y="179"/>
                    </a:lnTo>
                    <a:lnTo>
                      <a:pt x="3565" y="158"/>
                    </a:lnTo>
                    <a:lnTo>
                      <a:pt x="3510" y="136"/>
                    </a:lnTo>
                    <a:lnTo>
                      <a:pt x="3455" y="114"/>
                    </a:lnTo>
                    <a:lnTo>
                      <a:pt x="3400" y="93"/>
                    </a:lnTo>
                    <a:lnTo>
                      <a:pt x="3346" y="76"/>
                    </a:lnTo>
                    <a:lnTo>
                      <a:pt x="3290" y="64"/>
                    </a:lnTo>
                    <a:lnTo>
                      <a:pt x="3234" y="61"/>
                    </a:lnTo>
                    <a:lnTo>
                      <a:pt x="3192" y="64"/>
                    </a:lnTo>
                    <a:lnTo>
                      <a:pt x="3153" y="73"/>
                    </a:lnTo>
                    <a:lnTo>
                      <a:pt x="3114" y="87"/>
                    </a:lnTo>
                    <a:lnTo>
                      <a:pt x="3076" y="103"/>
                    </a:lnTo>
                    <a:lnTo>
                      <a:pt x="3039" y="122"/>
                    </a:lnTo>
                    <a:lnTo>
                      <a:pt x="3002" y="142"/>
                    </a:lnTo>
                    <a:lnTo>
                      <a:pt x="2964" y="159"/>
                    </a:lnTo>
                    <a:lnTo>
                      <a:pt x="2927" y="173"/>
                    </a:lnTo>
                    <a:lnTo>
                      <a:pt x="2889" y="184"/>
                    </a:lnTo>
                    <a:lnTo>
                      <a:pt x="2850" y="190"/>
                    </a:lnTo>
                    <a:lnTo>
                      <a:pt x="2811" y="188"/>
                    </a:lnTo>
                    <a:lnTo>
                      <a:pt x="2772" y="178"/>
                    </a:lnTo>
                    <a:lnTo>
                      <a:pt x="2704" y="151"/>
                    </a:lnTo>
                    <a:lnTo>
                      <a:pt x="2638" y="125"/>
                    </a:lnTo>
                    <a:lnTo>
                      <a:pt x="2572" y="101"/>
                    </a:lnTo>
                    <a:lnTo>
                      <a:pt x="2509" y="78"/>
                    </a:lnTo>
                    <a:lnTo>
                      <a:pt x="2445" y="58"/>
                    </a:lnTo>
                    <a:lnTo>
                      <a:pt x="2383" y="44"/>
                    </a:lnTo>
                    <a:lnTo>
                      <a:pt x="2321" y="36"/>
                    </a:lnTo>
                    <a:lnTo>
                      <a:pt x="2260" y="37"/>
                    </a:lnTo>
                    <a:lnTo>
                      <a:pt x="2200" y="46"/>
                    </a:lnTo>
                    <a:lnTo>
                      <a:pt x="2141" y="66"/>
                    </a:lnTo>
                    <a:lnTo>
                      <a:pt x="2083" y="98"/>
                    </a:lnTo>
                    <a:lnTo>
                      <a:pt x="2024" y="143"/>
                    </a:lnTo>
                    <a:lnTo>
                      <a:pt x="1995" y="163"/>
                    </a:lnTo>
                    <a:lnTo>
                      <a:pt x="1965" y="177"/>
                    </a:lnTo>
                    <a:lnTo>
                      <a:pt x="1935" y="182"/>
                    </a:lnTo>
                    <a:lnTo>
                      <a:pt x="1902" y="183"/>
                    </a:lnTo>
                    <a:lnTo>
                      <a:pt x="1870" y="180"/>
                    </a:lnTo>
                    <a:lnTo>
                      <a:pt x="1837" y="173"/>
                    </a:lnTo>
                    <a:lnTo>
                      <a:pt x="1804" y="165"/>
                    </a:lnTo>
                    <a:lnTo>
                      <a:pt x="1771" y="155"/>
                    </a:lnTo>
                    <a:lnTo>
                      <a:pt x="1739" y="145"/>
                    </a:lnTo>
                    <a:lnTo>
                      <a:pt x="1707" y="137"/>
                    </a:lnTo>
                    <a:lnTo>
                      <a:pt x="1676" y="131"/>
                    </a:lnTo>
                    <a:lnTo>
                      <a:pt x="1647" y="130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3"/>
              <p:cNvSpPr>
                <a:spLocks/>
              </p:cNvSpPr>
              <p:nvPr/>
            </p:nvSpPr>
            <p:spPr bwMode="auto">
              <a:xfrm>
                <a:off x="4531" y="2960"/>
                <a:ext cx="312" cy="27"/>
              </a:xfrm>
              <a:custGeom>
                <a:avLst/>
                <a:gdLst>
                  <a:gd name="T0" fmla="*/ 0 w 3678"/>
                  <a:gd name="T1" fmla="*/ 0 h 315"/>
                  <a:gd name="T2" fmla="*/ 0 w 3678"/>
                  <a:gd name="T3" fmla="*/ 0 h 315"/>
                  <a:gd name="T4" fmla="*/ 0 w 3678"/>
                  <a:gd name="T5" fmla="*/ 0 h 315"/>
                  <a:gd name="T6" fmla="*/ 0 w 3678"/>
                  <a:gd name="T7" fmla="*/ 0 h 315"/>
                  <a:gd name="T8" fmla="*/ 0 w 3678"/>
                  <a:gd name="T9" fmla="*/ 0 h 315"/>
                  <a:gd name="T10" fmla="*/ 0 w 3678"/>
                  <a:gd name="T11" fmla="*/ 0 h 315"/>
                  <a:gd name="T12" fmla="*/ 0 w 3678"/>
                  <a:gd name="T13" fmla="*/ 0 h 315"/>
                  <a:gd name="T14" fmla="*/ 0 w 3678"/>
                  <a:gd name="T15" fmla="*/ 0 h 315"/>
                  <a:gd name="T16" fmla="*/ 0 w 3678"/>
                  <a:gd name="T17" fmla="*/ 0 h 315"/>
                  <a:gd name="T18" fmla="*/ 0 w 3678"/>
                  <a:gd name="T19" fmla="*/ 0 h 315"/>
                  <a:gd name="T20" fmla="*/ 0 w 3678"/>
                  <a:gd name="T21" fmla="*/ 0 h 315"/>
                  <a:gd name="T22" fmla="*/ 0 w 3678"/>
                  <a:gd name="T23" fmla="*/ 0 h 315"/>
                  <a:gd name="T24" fmla="*/ 0 w 3678"/>
                  <a:gd name="T25" fmla="*/ 0 h 315"/>
                  <a:gd name="T26" fmla="*/ 0 w 3678"/>
                  <a:gd name="T27" fmla="*/ 0 h 315"/>
                  <a:gd name="T28" fmla="*/ 0 w 3678"/>
                  <a:gd name="T29" fmla="*/ 0 h 315"/>
                  <a:gd name="T30" fmla="*/ 0 w 3678"/>
                  <a:gd name="T31" fmla="*/ 0 h 315"/>
                  <a:gd name="T32" fmla="*/ 0 w 3678"/>
                  <a:gd name="T33" fmla="*/ 0 h 315"/>
                  <a:gd name="T34" fmla="*/ 0 w 3678"/>
                  <a:gd name="T35" fmla="*/ 0 h 315"/>
                  <a:gd name="T36" fmla="*/ 0 w 3678"/>
                  <a:gd name="T37" fmla="*/ 0 h 315"/>
                  <a:gd name="T38" fmla="*/ 0 w 3678"/>
                  <a:gd name="T39" fmla="*/ 0 h 315"/>
                  <a:gd name="T40" fmla="*/ 0 w 3678"/>
                  <a:gd name="T41" fmla="*/ 0 h 315"/>
                  <a:gd name="T42" fmla="*/ 0 w 3678"/>
                  <a:gd name="T43" fmla="*/ 0 h 315"/>
                  <a:gd name="T44" fmla="*/ 0 w 3678"/>
                  <a:gd name="T45" fmla="*/ 0 h 315"/>
                  <a:gd name="T46" fmla="*/ 0 w 3678"/>
                  <a:gd name="T47" fmla="*/ 0 h 315"/>
                  <a:gd name="T48" fmla="*/ 0 w 3678"/>
                  <a:gd name="T49" fmla="*/ 0 h 315"/>
                  <a:gd name="T50" fmla="*/ 0 w 3678"/>
                  <a:gd name="T51" fmla="*/ 0 h 315"/>
                  <a:gd name="T52" fmla="*/ 0 w 3678"/>
                  <a:gd name="T53" fmla="*/ 0 h 315"/>
                  <a:gd name="T54" fmla="*/ 0 w 3678"/>
                  <a:gd name="T55" fmla="*/ 0 h 315"/>
                  <a:gd name="T56" fmla="*/ 0 w 3678"/>
                  <a:gd name="T57" fmla="*/ 0 h 315"/>
                  <a:gd name="T58" fmla="*/ 0 w 3678"/>
                  <a:gd name="T59" fmla="*/ 0 h 315"/>
                  <a:gd name="T60" fmla="*/ 0 w 3678"/>
                  <a:gd name="T61" fmla="*/ 0 h 315"/>
                  <a:gd name="T62" fmla="*/ 0 w 3678"/>
                  <a:gd name="T63" fmla="*/ 0 h 315"/>
                  <a:gd name="T64" fmla="*/ 0 w 3678"/>
                  <a:gd name="T65" fmla="*/ 0 h 315"/>
                  <a:gd name="T66" fmla="*/ 0 w 3678"/>
                  <a:gd name="T67" fmla="*/ 0 h 315"/>
                  <a:gd name="T68" fmla="*/ 0 w 3678"/>
                  <a:gd name="T69" fmla="*/ 0 h 315"/>
                  <a:gd name="T70" fmla="*/ 0 w 3678"/>
                  <a:gd name="T71" fmla="*/ 0 h 315"/>
                  <a:gd name="T72" fmla="*/ 0 w 3678"/>
                  <a:gd name="T73" fmla="*/ 0 h 315"/>
                  <a:gd name="T74" fmla="*/ 0 w 3678"/>
                  <a:gd name="T75" fmla="*/ 0 h 315"/>
                  <a:gd name="T76" fmla="*/ 0 w 3678"/>
                  <a:gd name="T77" fmla="*/ 0 h 315"/>
                  <a:gd name="T78" fmla="*/ 0 w 3678"/>
                  <a:gd name="T79" fmla="*/ 0 h 315"/>
                  <a:gd name="T80" fmla="*/ 0 w 3678"/>
                  <a:gd name="T81" fmla="*/ 0 h 315"/>
                  <a:gd name="T82" fmla="*/ 0 w 3678"/>
                  <a:gd name="T83" fmla="*/ 0 h 315"/>
                  <a:gd name="T84" fmla="*/ 0 w 3678"/>
                  <a:gd name="T85" fmla="*/ 0 h 315"/>
                  <a:gd name="T86" fmla="*/ 0 w 3678"/>
                  <a:gd name="T87" fmla="*/ 0 h 3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678" h="315">
                    <a:moveTo>
                      <a:pt x="611" y="135"/>
                    </a:moveTo>
                    <a:lnTo>
                      <a:pt x="560" y="99"/>
                    </a:lnTo>
                    <a:lnTo>
                      <a:pt x="508" y="69"/>
                    </a:lnTo>
                    <a:lnTo>
                      <a:pt x="458" y="42"/>
                    </a:lnTo>
                    <a:lnTo>
                      <a:pt x="406" y="20"/>
                    </a:lnTo>
                    <a:lnTo>
                      <a:pt x="355" y="6"/>
                    </a:lnTo>
                    <a:lnTo>
                      <a:pt x="304" y="0"/>
                    </a:lnTo>
                    <a:lnTo>
                      <a:pt x="254" y="1"/>
                    </a:lnTo>
                    <a:lnTo>
                      <a:pt x="203" y="9"/>
                    </a:lnTo>
                    <a:lnTo>
                      <a:pt x="152" y="29"/>
                    </a:lnTo>
                    <a:lnTo>
                      <a:pt x="102" y="60"/>
                    </a:lnTo>
                    <a:lnTo>
                      <a:pt x="51" y="101"/>
                    </a:lnTo>
                    <a:lnTo>
                      <a:pt x="0" y="155"/>
                    </a:lnTo>
                    <a:lnTo>
                      <a:pt x="60" y="135"/>
                    </a:lnTo>
                    <a:lnTo>
                      <a:pt x="119" y="131"/>
                    </a:lnTo>
                    <a:lnTo>
                      <a:pt x="178" y="140"/>
                    </a:lnTo>
                    <a:lnTo>
                      <a:pt x="238" y="157"/>
                    </a:lnTo>
                    <a:lnTo>
                      <a:pt x="297" y="181"/>
                    </a:lnTo>
                    <a:lnTo>
                      <a:pt x="357" y="209"/>
                    </a:lnTo>
                    <a:lnTo>
                      <a:pt x="416" y="236"/>
                    </a:lnTo>
                    <a:lnTo>
                      <a:pt x="476" y="260"/>
                    </a:lnTo>
                    <a:lnTo>
                      <a:pt x="537" y="278"/>
                    </a:lnTo>
                    <a:lnTo>
                      <a:pt x="597" y="285"/>
                    </a:lnTo>
                    <a:lnTo>
                      <a:pt x="658" y="281"/>
                    </a:lnTo>
                    <a:lnTo>
                      <a:pt x="719" y="261"/>
                    </a:lnTo>
                    <a:lnTo>
                      <a:pt x="769" y="237"/>
                    </a:lnTo>
                    <a:lnTo>
                      <a:pt x="817" y="216"/>
                    </a:lnTo>
                    <a:lnTo>
                      <a:pt x="864" y="198"/>
                    </a:lnTo>
                    <a:lnTo>
                      <a:pt x="910" y="182"/>
                    </a:lnTo>
                    <a:lnTo>
                      <a:pt x="956" y="171"/>
                    </a:lnTo>
                    <a:lnTo>
                      <a:pt x="1002" y="163"/>
                    </a:lnTo>
                    <a:lnTo>
                      <a:pt x="1048" y="159"/>
                    </a:lnTo>
                    <a:lnTo>
                      <a:pt x="1094" y="162"/>
                    </a:lnTo>
                    <a:lnTo>
                      <a:pt x="1141" y="168"/>
                    </a:lnTo>
                    <a:lnTo>
                      <a:pt x="1188" y="181"/>
                    </a:lnTo>
                    <a:lnTo>
                      <a:pt x="1236" y="200"/>
                    </a:lnTo>
                    <a:lnTo>
                      <a:pt x="1286" y="226"/>
                    </a:lnTo>
                    <a:lnTo>
                      <a:pt x="1363" y="265"/>
                    </a:lnTo>
                    <a:lnTo>
                      <a:pt x="1433" y="288"/>
                    </a:lnTo>
                    <a:lnTo>
                      <a:pt x="1497" y="296"/>
                    </a:lnTo>
                    <a:lnTo>
                      <a:pt x="1557" y="294"/>
                    </a:lnTo>
                    <a:lnTo>
                      <a:pt x="1612" y="283"/>
                    </a:lnTo>
                    <a:lnTo>
                      <a:pt x="1666" y="266"/>
                    </a:lnTo>
                    <a:lnTo>
                      <a:pt x="1718" y="244"/>
                    </a:lnTo>
                    <a:lnTo>
                      <a:pt x="1768" y="221"/>
                    </a:lnTo>
                    <a:lnTo>
                      <a:pt x="1819" y="199"/>
                    </a:lnTo>
                    <a:lnTo>
                      <a:pt x="1872" y="180"/>
                    </a:lnTo>
                    <a:lnTo>
                      <a:pt x="1927" y="168"/>
                    </a:lnTo>
                    <a:lnTo>
                      <a:pt x="1985" y="165"/>
                    </a:lnTo>
                    <a:lnTo>
                      <a:pt x="2046" y="171"/>
                    </a:lnTo>
                    <a:lnTo>
                      <a:pt x="2105" y="187"/>
                    </a:lnTo>
                    <a:lnTo>
                      <a:pt x="2162" y="208"/>
                    </a:lnTo>
                    <a:lnTo>
                      <a:pt x="2218" y="231"/>
                    </a:lnTo>
                    <a:lnTo>
                      <a:pt x="2275" y="255"/>
                    </a:lnTo>
                    <a:lnTo>
                      <a:pt x="2332" y="277"/>
                    </a:lnTo>
                    <a:lnTo>
                      <a:pt x="2390" y="294"/>
                    </a:lnTo>
                    <a:lnTo>
                      <a:pt x="2450" y="303"/>
                    </a:lnTo>
                    <a:lnTo>
                      <a:pt x="2514" y="302"/>
                    </a:lnTo>
                    <a:lnTo>
                      <a:pt x="2582" y="289"/>
                    </a:lnTo>
                    <a:lnTo>
                      <a:pt x="2653" y="259"/>
                    </a:lnTo>
                    <a:lnTo>
                      <a:pt x="2731" y="213"/>
                    </a:lnTo>
                    <a:lnTo>
                      <a:pt x="2789" y="186"/>
                    </a:lnTo>
                    <a:lnTo>
                      <a:pt x="2851" y="180"/>
                    </a:lnTo>
                    <a:lnTo>
                      <a:pt x="2918" y="191"/>
                    </a:lnTo>
                    <a:lnTo>
                      <a:pt x="2989" y="213"/>
                    </a:lnTo>
                    <a:lnTo>
                      <a:pt x="3065" y="240"/>
                    </a:lnTo>
                    <a:lnTo>
                      <a:pt x="3143" y="270"/>
                    </a:lnTo>
                    <a:lnTo>
                      <a:pt x="3225" y="295"/>
                    </a:lnTo>
                    <a:lnTo>
                      <a:pt x="3310" y="312"/>
                    </a:lnTo>
                    <a:lnTo>
                      <a:pt x="3399" y="315"/>
                    </a:lnTo>
                    <a:lnTo>
                      <a:pt x="3489" y="299"/>
                    </a:lnTo>
                    <a:lnTo>
                      <a:pt x="3582" y="258"/>
                    </a:lnTo>
                    <a:lnTo>
                      <a:pt x="3678" y="190"/>
                    </a:lnTo>
                    <a:lnTo>
                      <a:pt x="3609" y="200"/>
                    </a:lnTo>
                    <a:lnTo>
                      <a:pt x="3536" y="193"/>
                    </a:lnTo>
                    <a:lnTo>
                      <a:pt x="3457" y="175"/>
                    </a:lnTo>
                    <a:lnTo>
                      <a:pt x="3376" y="148"/>
                    </a:lnTo>
                    <a:lnTo>
                      <a:pt x="3292" y="118"/>
                    </a:lnTo>
                    <a:lnTo>
                      <a:pt x="3208" y="88"/>
                    </a:lnTo>
                    <a:lnTo>
                      <a:pt x="3126" y="63"/>
                    </a:lnTo>
                    <a:lnTo>
                      <a:pt x="3045" y="47"/>
                    </a:lnTo>
                    <a:lnTo>
                      <a:pt x="2970" y="43"/>
                    </a:lnTo>
                    <a:lnTo>
                      <a:pt x="2898" y="58"/>
                    </a:lnTo>
                    <a:lnTo>
                      <a:pt x="2835" y="94"/>
                    </a:lnTo>
                    <a:lnTo>
                      <a:pt x="2779" y="155"/>
                    </a:lnTo>
                    <a:lnTo>
                      <a:pt x="2744" y="190"/>
                    </a:lnTo>
                    <a:lnTo>
                      <a:pt x="2701" y="207"/>
                    </a:lnTo>
                    <a:lnTo>
                      <a:pt x="2652" y="210"/>
                    </a:lnTo>
                    <a:lnTo>
                      <a:pt x="2598" y="200"/>
                    </a:lnTo>
                    <a:lnTo>
                      <a:pt x="2540" y="181"/>
                    </a:lnTo>
                    <a:lnTo>
                      <a:pt x="2480" y="156"/>
                    </a:lnTo>
                    <a:lnTo>
                      <a:pt x="2417" y="128"/>
                    </a:lnTo>
                    <a:lnTo>
                      <a:pt x="2356" y="98"/>
                    </a:lnTo>
                    <a:lnTo>
                      <a:pt x="2296" y="71"/>
                    </a:lnTo>
                    <a:lnTo>
                      <a:pt x="2239" y="49"/>
                    </a:lnTo>
                    <a:lnTo>
                      <a:pt x="2186" y="33"/>
                    </a:lnTo>
                    <a:lnTo>
                      <a:pt x="2139" y="30"/>
                    </a:lnTo>
                    <a:lnTo>
                      <a:pt x="2082" y="38"/>
                    </a:lnTo>
                    <a:lnTo>
                      <a:pt x="2031" y="53"/>
                    </a:lnTo>
                    <a:lnTo>
                      <a:pt x="1983" y="75"/>
                    </a:lnTo>
                    <a:lnTo>
                      <a:pt x="1937" y="99"/>
                    </a:lnTo>
                    <a:lnTo>
                      <a:pt x="1892" y="123"/>
                    </a:lnTo>
                    <a:lnTo>
                      <a:pt x="1845" y="146"/>
                    </a:lnTo>
                    <a:lnTo>
                      <a:pt x="1796" y="163"/>
                    </a:lnTo>
                    <a:lnTo>
                      <a:pt x="1744" y="174"/>
                    </a:lnTo>
                    <a:lnTo>
                      <a:pt x="1686" y="174"/>
                    </a:lnTo>
                    <a:lnTo>
                      <a:pt x="1620" y="161"/>
                    </a:lnTo>
                    <a:lnTo>
                      <a:pt x="1547" y="133"/>
                    </a:lnTo>
                    <a:lnTo>
                      <a:pt x="1463" y="89"/>
                    </a:lnTo>
                    <a:lnTo>
                      <a:pt x="1390" y="49"/>
                    </a:lnTo>
                    <a:lnTo>
                      <a:pt x="1325" y="23"/>
                    </a:lnTo>
                    <a:lnTo>
                      <a:pt x="1268" y="10"/>
                    </a:lnTo>
                    <a:lnTo>
                      <a:pt x="1218" y="9"/>
                    </a:lnTo>
                    <a:lnTo>
                      <a:pt x="1172" y="17"/>
                    </a:lnTo>
                    <a:lnTo>
                      <a:pt x="1130" y="32"/>
                    </a:lnTo>
                    <a:lnTo>
                      <a:pt x="1091" y="52"/>
                    </a:lnTo>
                    <a:lnTo>
                      <a:pt x="1054" y="76"/>
                    </a:lnTo>
                    <a:lnTo>
                      <a:pt x="1016" y="100"/>
                    </a:lnTo>
                    <a:lnTo>
                      <a:pt x="978" y="125"/>
                    </a:lnTo>
                    <a:lnTo>
                      <a:pt x="939" y="147"/>
                    </a:lnTo>
                    <a:lnTo>
                      <a:pt x="896" y="165"/>
                    </a:lnTo>
                    <a:lnTo>
                      <a:pt x="872" y="170"/>
                    </a:lnTo>
                    <a:lnTo>
                      <a:pt x="847" y="174"/>
                    </a:lnTo>
                    <a:lnTo>
                      <a:pt x="823" y="174"/>
                    </a:lnTo>
                    <a:lnTo>
                      <a:pt x="798" y="171"/>
                    </a:lnTo>
                    <a:lnTo>
                      <a:pt x="775" y="168"/>
                    </a:lnTo>
                    <a:lnTo>
                      <a:pt x="751" y="163"/>
                    </a:lnTo>
                    <a:lnTo>
                      <a:pt x="728" y="156"/>
                    </a:lnTo>
                    <a:lnTo>
                      <a:pt x="705" y="150"/>
                    </a:lnTo>
                    <a:lnTo>
                      <a:pt x="681" y="144"/>
                    </a:lnTo>
                    <a:lnTo>
                      <a:pt x="658" y="140"/>
                    </a:lnTo>
                    <a:lnTo>
                      <a:pt x="635" y="136"/>
                    </a:lnTo>
                    <a:lnTo>
                      <a:pt x="611" y="135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4"/>
              <p:cNvSpPr>
                <a:spLocks/>
              </p:cNvSpPr>
              <p:nvPr/>
            </p:nvSpPr>
            <p:spPr bwMode="auto">
              <a:xfrm>
                <a:off x="4543" y="2987"/>
                <a:ext cx="288" cy="24"/>
              </a:xfrm>
              <a:custGeom>
                <a:avLst/>
                <a:gdLst>
                  <a:gd name="T0" fmla="*/ 0 w 3374"/>
                  <a:gd name="T1" fmla="*/ 0 h 280"/>
                  <a:gd name="T2" fmla="*/ 0 w 3374"/>
                  <a:gd name="T3" fmla="*/ 0 h 280"/>
                  <a:gd name="T4" fmla="*/ 0 w 3374"/>
                  <a:gd name="T5" fmla="*/ 0 h 280"/>
                  <a:gd name="T6" fmla="*/ 0 w 3374"/>
                  <a:gd name="T7" fmla="*/ 0 h 280"/>
                  <a:gd name="T8" fmla="*/ 0 w 3374"/>
                  <a:gd name="T9" fmla="*/ 0 h 280"/>
                  <a:gd name="T10" fmla="*/ 0 w 3374"/>
                  <a:gd name="T11" fmla="*/ 0 h 280"/>
                  <a:gd name="T12" fmla="*/ 0 w 3374"/>
                  <a:gd name="T13" fmla="*/ 0 h 280"/>
                  <a:gd name="T14" fmla="*/ 0 w 3374"/>
                  <a:gd name="T15" fmla="*/ 0 h 280"/>
                  <a:gd name="T16" fmla="*/ 0 w 3374"/>
                  <a:gd name="T17" fmla="*/ 0 h 280"/>
                  <a:gd name="T18" fmla="*/ 0 w 3374"/>
                  <a:gd name="T19" fmla="*/ 0 h 280"/>
                  <a:gd name="T20" fmla="*/ 0 w 3374"/>
                  <a:gd name="T21" fmla="*/ 0 h 280"/>
                  <a:gd name="T22" fmla="*/ 0 w 3374"/>
                  <a:gd name="T23" fmla="*/ 0 h 280"/>
                  <a:gd name="T24" fmla="*/ 0 w 3374"/>
                  <a:gd name="T25" fmla="*/ 0 h 280"/>
                  <a:gd name="T26" fmla="*/ 0 w 3374"/>
                  <a:gd name="T27" fmla="*/ 0 h 280"/>
                  <a:gd name="T28" fmla="*/ 0 w 3374"/>
                  <a:gd name="T29" fmla="*/ 0 h 280"/>
                  <a:gd name="T30" fmla="*/ 0 w 3374"/>
                  <a:gd name="T31" fmla="*/ 0 h 280"/>
                  <a:gd name="T32" fmla="*/ 0 w 3374"/>
                  <a:gd name="T33" fmla="*/ 0 h 280"/>
                  <a:gd name="T34" fmla="*/ 0 w 3374"/>
                  <a:gd name="T35" fmla="*/ 0 h 280"/>
                  <a:gd name="T36" fmla="*/ 0 w 3374"/>
                  <a:gd name="T37" fmla="*/ 0 h 280"/>
                  <a:gd name="T38" fmla="*/ 0 w 3374"/>
                  <a:gd name="T39" fmla="*/ 0 h 280"/>
                  <a:gd name="T40" fmla="*/ 0 w 3374"/>
                  <a:gd name="T41" fmla="*/ 0 h 280"/>
                  <a:gd name="T42" fmla="*/ 0 w 3374"/>
                  <a:gd name="T43" fmla="*/ 0 h 280"/>
                  <a:gd name="T44" fmla="*/ 0 w 3374"/>
                  <a:gd name="T45" fmla="*/ 0 h 280"/>
                  <a:gd name="T46" fmla="*/ 0 w 3374"/>
                  <a:gd name="T47" fmla="*/ 0 h 280"/>
                  <a:gd name="T48" fmla="*/ 0 w 3374"/>
                  <a:gd name="T49" fmla="*/ 0 h 280"/>
                  <a:gd name="T50" fmla="*/ 0 w 3374"/>
                  <a:gd name="T51" fmla="*/ 0 h 280"/>
                  <a:gd name="T52" fmla="*/ 0 w 3374"/>
                  <a:gd name="T53" fmla="*/ 0 h 280"/>
                  <a:gd name="T54" fmla="*/ 0 w 3374"/>
                  <a:gd name="T55" fmla="*/ 0 h 280"/>
                  <a:gd name="T56" fmla="*/ 0 w 3374"/>
                  <a:gd name="T57" fmla="*/ 0 h 280"/>
                  <a:gd name="T58" fmla="*/ 0 w 3374"/>
                  <a:gd name="T59" fmla="*/ 0 h 280"/>
                  <a:gd name="T60" fmla="*/ 0 w 3374"/>
                  <a:gd name="T61" fmla="*/ 0 h 280"/>
                  <a:gd name="T62" fmla="*/ 0 w 3374"/>
                  <a:gd name="T63" fmla="*/ 0 h 280"/>
                  <a:gd name="T64" fmla="*/ 0 w 3374"/>
                  <a:gd name="T65" fmla="*/ 0 h 280"/>
                  <a:gd name="T66" fmla="*/ 0 w 3374"/>
                  <a:gd name="T67" fmla="*/ 0 h 280"/>
                  <a:gd name="T68" fmla="*/ 0 w 3374"/>
                  <a:gd name="T69" fmla="*/ 0 h 280"/>
                  <a:gd name="T70" fmla="*/ 0 w 3374"/>
                  <a:gd name="T71" fmla="*/ 0 h 280"/>
                  <a:gd name="T72" fmla="*/ 0 w 3374"/>
                  <a:gd name="T73" fmla="*/ 0 h 280"/>
                  <a:gd name="T74" fmla="*/ 0 w 3374"/>
                  <a:gd name="T75" fmla="*/ 0 h 280"/>
                  <a:gd name="T76" fmla="*/ 0 w 3374"/>
                  <a:gd name="T77" fmla="*/ 0 h 280"/>
                  <a:gd name="T78" fmla="*/ 0 w 3374"/>
                  <a:gd name="T79" fmla="*/ 0 h 280"/>
                  <a:gd name="T80" fmla="*/ 0 w 3374"/>
                  <a:gd name="T81" fmla="*/ 0 h 280"/>
                  <a:gd name="T82" fmla="*/ 0 w 3374"/>
                  <a:gd name="T83" fmla="*/ 0 h 280"/>
                  <a:gd name="T84" fmla="*/ 0 w 3374"/>
                  <a:gd name="T85" fmla="*/ 0 h 280"/>
                  <a:gd name="T86" fmla="*/ 0 w 3374"/>
                  <a:gd name="T87" fmla="*/ 0 h 280"/>
                  <a:gd name="T88" fmla="*/ 0 w 3374"/>
                  <a:gd name="T89" fmla="*/ 0 h 280"/>
                  <a:gd name="T90" fmla="*/ 0 w 3374"/>
                  <a:gd name="T91" fmla="*/ 0 h 280"/>
                  <a:gd name="T92" fmla="*/ 0 w 3374"/>
                  <a:gd name="T93" fmla="*/ 0 h 280"/>
                  <a:gd name="T94" fmla="*/ 0 w 3374"/>
                  <a:gd name="T95" fmla="*/ 0 h 28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374" h="280">
                    <a:moveTo>
                      <a:pt x="592" y="140"/>
                    </a:moveTo>
                    <a:lnTo>
                      <a:pt x="543" y="117"/>
                    </a:lnTo>
                    <a:lnTo>
                      <a:pt x="496" y="92"/>
                    </a:lnTo>
                    <a:lnTo>
                      <a:pt x="452" y="67"/>
                    </a:lnTo>
                    <a:lnTo>
                      <a:pt x="409" y="43"/>
                    </a:lnTo>
                    <a:lnTo>
                      <a:pt x="366" y="22"/>
                    </a:lnTo>
                    <a:lnTo>
                      <a:pt x="323" y="8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180" y="16"/>
                    </a:lnTo>
                    <a:lnTo>
                      <a:pt x="125" y="44"/>
                    </a:lnTo>
                    <a:lnTo>
                      <a:pt x="66" y="88"/>
                    </a:lnTo>
                    <a:lnTo>
                      <a:pt x="0" y="149"/>
                    </a:lnTo>
                    <a:lnTo>
                      <a:pt x="47" y="133"/>
                    </a:lnTo>
                    <a:lnTo>
                      <a:pt x="96" y="127"/>
                    </a:lnTo>
                    <a:lnTo>
                      <a:pt x="147" y="130"/>
                    </a:lnTo>
                    <a:lnTo>
                      <a:pt x="199" y="139"/>
                    </a:lnTo>
                    <a:lnTo>
                      <a:pt x="252" y="154"/>
                    </a:lnTo>
                    <a:lnTo>
                      <a:pt x="305" y="171"/>
                    </a:lnTo>
                    <a:lnTo>
                      <a:pt x="356" y="189"/>
                    </a:lnTo>
                    <a:lnTo>
                      <a:pt x="406" y="207"/>
                    </a:lnTo>
                    <a:lnTo>
                      <a:pt x="455" y="222"/>
                    </a:lnTo>
                    <a:lnTo>
                      <a:pt x="500" y="233"/>
                    </a:lnTo>
                    <a:lnTo>
                      <a:pt x="540" y="238"/>
                    </a:lnTo>
                    <a:lnTo>
                      <a:pt x="576" y="234"/>
                    </a:lnTo>
                    <a:lnTo>
                      <a:pt x="642" y="217"/>
                    </a:lnTo>
                    <a:lnTo>
                      <a:pt x="699" y="202"/>
                    </a:lnTo>
                    <a:lnTo>
                      <a:pt x="747" y="188"/>
                    </a:lnTo>
                    <a:lnTo>
                      <a:pt x="789" y="177"/>
                    </a:lnTo>
                    <a:lnTo>
                      <a:pt x="827" y="169"/>
                    </a:lnTo>
                    <a:lnTo>
                      <a:pt x="862" y="161"/>
                    </a:lnTo>
                    <a:lnTo>
                      <a:pt x="895" y="157"/>
                    </a:lnTo>
                    <a:lnTo>
                      <a:pt x="929" y="153"/>
                    </a:lnTo>
                    <a:lnTo>
                      <a:pt x="965" y="152"/>
                    </a:lnTo>
                    <a:lnTo>
                      <a:pt x="1005" y="154"/>
                    </a:lnTo>
                    <a:lnTo>
                      <a:pt x="1049" y="159"/>
                    </a:lnTo>
                    <a:lnTo>
                      <a:pt x="1101" y="165"/>
                    </a:lnTo>
                    <a:lnTo>
                      <a:pt x="1102" y="164"/>
                    </a:lnTo>
                    <a:lnTo>
                      <a:pt x="1105" y="165"/>
                    </a:lnTo>
                    <a:lnTo>
                      <a:pt x="1111" y="165"/>
                    </a:lnTo>
                    <a:lnTo>
                      <a:pt x="1120" y="166"/>
                    </a:lnTo>
                    <a:lnTo>
                      <a:pt x="1131" y="168"/>
                    </a:lnTo>
                    <a:lnTo>
                      <a:pt x="1145" y="171"/>
                    </a:lnTo>
                    <a:lnTo>
                      <a:pt x="1162" y="174"/>
                    </a:lnTo>
                    <a:lnTo>
                      <a:pt x="1183" y="180"/>
                    </a:lnTo>
                    <a:lnTo>
                      <a:pt x="1207" y="185"/>
                    </a:lnTo>
                    <a:lnTo>
                      <a:pt x="1235" y="194"/>
                    </a:lnTo>
                    <a:lnTo>
                      <a:pt x="1265" y="204"/>
                    </a:lnTo>
                    <a:lnTo>
                      <a:pt x="1301" y="217"/>
                    </a:lnTo>
                    <a:lnTo>
                      <a:pt x="1325" y="227"/>
                    </a:lnTo>
                    <a:lnTo>
                      <a:pt x="1351" y="234"/>
                    </a:lnTo>
                    <a:lnTo>
                      <a:pt x="1376" y="238"/>
                    </a:lnTo>
                    <a:lnTo>
                      <a:pt x="1399" y="240"/>
                    </a:lnTo>
                    <a:lnTo>
                      <a:pt x="1422" y="239"/>
                    </a:lnTo>
                    <a:lnTo>
                      <a:pt x="1444" y="238"/>
                    </a:lnTo>
                    <a:lnTo>
                      <a:pt x="1464" y="234"/>
                    </a:lnTo>
                    <a:lnTo>
                      <a:pt x="1482" y="230"/>
                    </a:lnTo>
                    <a:lnTo>
                      <a:pt x="1497" y="226"/>
                    </a:lnTo>
                    <a:lnTo>
                      <a:pt x="1511" y="222"/>
                    </a:lnTo>
                    <a:lnTo>
                      <a:pt x="1522" y="219"/>
                    </a:lnTo>
                    <a:lnTo>
                      <a:pt x="1529" y="217"/>
                    </a:lnTo>
                    <a:lnTo>
                      <a:pt x="1618" y="192"/>
                    </a:lnTo>
                    <a:lnTo>
                      <a:pt x="1696" y="177"/>
                    </a:lnTo>
                    <a:lnTo>
                      <a:pt x="1764" y="173"/>
                    </a:lnTo>
                    <a:lnTo>
                      <a:pt x="1823" y="177"/>
                    </a:lnTo>
                    <a:lnTo>
                      <a:pt x="1875" y="187"/>
                    </a:lnTo>
                    <a:lnTo>
                      <a:pt x="1924" y="202"/>
                    </a:lnTo>
                    <a:lnTo>
                      <a:pt x="1968" y="218"/>
                    </a:lnTo>
                    <a:lnTo>
                      <a:pt x="2011" y="236"/>
                    </a:lnTo>
                    <a:lnTo>
                      <a:pt x="2054" y="252"/>
                    </a:lnTo>
                    <a:lnTo>
                      <a:pt x="2098" y="266"/>
                    </a:lnTo>
                    <a:lnTo>
                      <a:pt x="2146" y="276"/>
                    </a:lnTo>
                    <a:lnTo>
                      <a:pt x="2199" y="280"/>
                    </a:lnTo>
                    <a:lnTo>
                      <a:pt x="2223" y="277"/>
                    </a:lnTo>
                    <a:lnTo>
                      <a:pt x="2251" y="268"/>
                    </a:lnTo>
                    <a:lnTo>
                      <a:pt x="2284" y="255"/>
                    </a:lnTo>
                    <a:lnTo>
                      <a:pt x="2321" y="240"/>
                    </a:lnTo>
                    <a:lnTo>
                      <a:pt x="2362" y="223"/>
                    </a:lnTo>
                    <a:lnTo>
                      <a:pt x="2407" y="208"/>
                    </a:lnTo>
                    <a:lnTo>
                      <a:pt x="2455" y="194"/>
                    </a:lnTo>
                    <a:lnTo>
                      <a:pt x="2507" y="184"/>
                    </a:lnTo>
                    <a:lnTo>
                      <a:pt x="2564" y="179"/>
                    </a:lnTo>
                    <a:lnTo>
                      <a:pt x="2625" y="180"/>
                    </a:lnTo>
                    <a:lnTo>
                      <a:pt x="2689" y="189"/>
                    </a:lnTo>
                    <a:lnTo>
                      <a:pt x="2758" y="209"/>
                    </a:lnTo>
                    <a:lnTo>
                      <a:pt x="2808" y="227"/>
                    </a:lnTo>
                    <a:lnTo>
                      <a:pt x="2858" y="242"/>
                    </a:lnTo>
                    <a:lnTo>
                      <a:pt x="2911" y="255"/>
                    </a:lnTo>
                    <a:lnTo>
                      <a:pt x="2964" y="264"/>
                    </a:lnTo>
                    <a:lnTo>
                      <a:pt x="3018" y="268"/>
                    </a:lnTo>
                    <a:lnTo>
                      <a:pt x="3072" y="268"/>
                    </a:lnTo>
                    <a:lnTo>
                      <a:pt x="3125" y="263"/>
                    </a:lnTo>
                    <a:lnTo>
                      <a:pt x="3178" y="252"/>
                    </a:lnTo>
                    <a:lnTo>
                      <a:pt x="3229" y="234"/>
                    </a:lnTo>
                    <a:lnTo>
                      <a:pt x="3280" y="210"/>
                    </a:lnTo>
                    <a:lnTo>
                      <a:pt x="3328" y="179"/>
                    </a:lnTo>
                    <a:lnTo>
                      <a:pt x="3374" y="140"/>
                    </a:lnTo>
                    <a:lnTo>
                      <a:pt x="3306" y="161"/>
                    </a:lnTo>
                    <a:lnTo>
                      <a:pt x="3237" y="164"/>
                    </a:lnTo>
                    <a:lnTo>
                      <a:pt x="3168" y="156"/>
                    </a:lnTo>
                    <a:lnTo>
                      <a:pt x="3098" y="136"/>
                    </a:lnTo>
                    <a:lnTo>
                      <a:pt x="3028" y="112"/>
                    </a:lnTo>
                    <a:lnTo>
                      <a:pt x="2958" y="85"/>
                    </a:lnTo>
                    <a:lnTo>
                      <a:pt x="2889" y="62"/>
                    </a:lnTo>
                    <a:lnTo>
                      <a:pt x="2820" y="45"/>
                    </a:lnTo>
                    <a:lnTo>
                      <a:pt x="2752" y="38"/>
                    </a:lnTo>
                    <a:lnTo>
                      <a:pt x="2685" y="45"/>
                    </a:lnTo>
                    <a:lnTo>
                      <a:pt x="2619" y="70"/>
                    </a:lnTo>
                    <a:lnTo>
                      <a:pt x="2557" y="117"/>
                    </a:lnTo>
                    <a:lnTo>
                      <a:pt x="2500" y="152"/>
                    </a:lnTo>
                    <a:lnTo>
                      <a:pt x="2438" y="165"/>
                    </a:lnTo>
                    <a:lnTo>
                      <a:pt x="2374" y="160"/>
                    </a:lnTo>
                    <a:lnTo>
                      <a:pt x="2305" y="141"/>
                    </a:lnTo>
                    <a:lnTo>
                      <a:pt x="2232" y="116"/>
                    </a:lnTo>
                    <a:lnTo>
                      <a:pt x="2158" y="87"/>
                    </a:lnTo>
                    <a:lnTo>
                      <a:pt x="2082" y="60"/>
                    </a:lnTo>
                    <a:lnTo>
                      <a:pt x="2005" y="42"/>
                    </a:lnTo>
                    <a:lnTo>
                      <a:pt x="1926" y="35"/>
                    </a:lnTo>
                    <a:lnTo>
                      <a:pt x="1847" y="46"/>
                    </a:lnTo>
                    <a:lnTo>
                      <a:pt x="1768" y="79"/>
                    </a:lnTo>
                    <a:lnTo>
                      <a:pt x="1690" y="140"/>
                    </a:lnTo>
                    <a:lnTo>
                      <a:pt x="1644" y="170"/>
                    </a:lnTo>
                    <a:lnTo>
                      <a:pt x="1594" y="179"/>
                    </a:lnTo>
                    <a:lnTo>
                      <a:pt x="1538" y="172"/>
                    </a:lnTo>
                    <a:lnTo>
                      <a:pt x="1478" y="153"/>
                    </a:lnTo>
                    <a:lnTo>
                      <a:pt x="1415" y="127"/>
                    </a:lnTo>
                    <a:lnTo>
                      <a:pt x="1350" y="96"/>
                    </a:lnTo>
                    <a:lnTo>
                      <a:pt x="1283" y="67"/>
                    </a:lnTo>
                    <a:lnTo>
                      <a:pt x="1216" y="42"/>
                    </a:lnTo>
                    <a:lnTo>
                      <a:pt x="1148" y="25"/>
                    </a:lnTo>
                    <a:lnTo>
                      <a:pt x="1082" y="22"/>
                    </a:lnTo>
                    <a:lnTo>
                      <a:pt x="1020" y="36"/>
                    </a:lnTo>
                    <a:lnTo>
                      <a:pt x="957" y="71"/>
                    </a:lnTo>
                    <a:lnTo>
                      <a:pt x="925" y="94"/>
                    </a:lnTo>
                    <a:lnTo>
                      <a:pt x="894" y="115"/>
                    </a:lnTo>
                    <a:lnTo>
                      <a:pt x="863" y="130"/>
                    </a:lnTo>
                    <a:lnTo>
                      <a:pt x="835" y="143"/>
                    </a:lnTo>
                    <a:lnTo>
                      <a:pt x="806" y="152"/>
                    </a:lnTo>
                    <a:lnTo>
                      <a:pt x="778" y="158"/>
                    </a:lnTo>
                    <a:lnTo>
                      <a:pt x="749" y="161"/>
                    </a:lnTo>
                    <a:lnTo>
                      <a:pt x="720" y="161"/>
                    </a:lnTo>
                    <a:lnTo>
                      <a:pt x="690" y="159"/>
                    </a:lnTo>
                    <a:lnTo>
                      <a:pt x="659" y="154"/>
                    </a:lnTo>
                    <a:lnTo>
                      <a:pt x="627" y="148"/>
                    </a:lnTo>
                    <a:lnTo>
                      <a:pt x="592" y="140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25"/>
              <p:cNvSpPr>
                <a:spLocks/>
              </p:cNvSpPr>
              <p:nvPr/>
            </p:nvSpPr>
            <p:spPr bwMode="auto">
              <a:xfrm>
                <a:off x="4515" y="2850"/>
                <a:ext cx="122" cy="25"/>
              </a:xfrm>
              <a:custGeom>
                <a:avLst/>
                <a:gdLst>
                  <a:gd name="T0" fmla="*/ 0 w 1428"/>
                  <a:gd name="T1" fmla="*/ 0 h 296"/>
                  <a:gd name="T2" fmla="*/ 0 w 1428"/>
                  <a:gd name="T3" fmla="*/ 0 h 296"/>
                  <a:gd name="T4" fmla="*/ 0 w 1428"/>
                  <a:gd name="T5" fmla="*/ 0 h 296"/>
                  <a:gd name="T6" fmla="*/ 0 w 1428"/>
                  <a:gd name="T7" fmla="*/ 0 h 296"/>
                  <a:gd name="T8" fmla="*/ 0 w 1428"/>
                  <a:gd name="T9" fmla="*/ 0 h 296"/>
                  <a:gd name="T10" fmla="*/ 0 w 1428"/>
                  <a:gd name="T11" fmla="*/ 0 h 296"/>
                  <a:gd name="T12" fmla="*/ 0 w 1428"/>
                  <a:gd name="T13" fmla="*/ 0 h 296"/>
                  <a:gd name="T14" fmla="*/ 0 w 1428"/>
                  <a:gd name="T15" fmla="*/ 0 h 296"/>
                  <a:gd name="T16" fmla="*/ 0 w 1428"/>
                  <a:gd name="T17" fmla="*/ 0 h 296"/>
                  <a:gd name="T18" fmla="*/ 0 w 1428"/>
                  <a:gd name="T19" fmla="*/ 0 h 296"/>
                  <a:gd name="T20" fmla="*/ 0 w 1428"/>
                  <a:gd name="T21" fmla="*/ 0 h 296"/>
                  <a:gd name="T22" fmla="*/ 0 w 1428"/>
                  <a:gd name="T23" fmla="*/ 0 h 296"/>
                  <a:gd name="T24" fmla="*/ 0 w 1428"/>
                  <a:gd name="T25" fmla="*/ 0 h 296"/>
                  <a:gd name="T26" fmla="*/ 0 w 1428"/>
                  <a:gd name="T27" fmla="*/ 0 h 296"/>
                  <a:gd name="T28" fmla="*/ 0 w 1428"/>
                  <a:gd name="T29" fmla="*/ 0 h 296"/>
                  <a:gd name="T30" fmla="*/ 0 w 1428"/>
                  <a:gd name="T31" fmla="*/ 0 h 296"/>
                  <a:gd name="T32" fmla="*/ 0 w 1428"/>
                  <a:gd name="T33" fmla="*/ 0 h 296"/>
                  <a:gd name="T34" fmla="*/ 0 w 1428"/>
                  <a:gd name="T35" fmla="*/ 0 h 296"/>
                  <a:gd name="T36" fmla="*/ 0 w 1428"/>
                  <a:gd name="T37" fmla="*/ 0 h 296"/>
                  <a:gd name="T38" fmla="*/ 0 w 1428"/>
                  <a:gd name="T39" fmla="*/ 0 h 296"/>
                  <a:gd name="T40" fmla="*/ 0 w 1428"/>
                  <a:gd name="T41" fmla="*/ 0 h 296"/>
                  <a:gd name="T42" fmla="*/ 0 w 1428"/>
                  <a:gd name="T43" fmla="*/ 0 h 296"/>
                  <a:gd name="T44" fmla="*/ 0 w 1428"/>
                  <a:gd name="T45" fmla="*/ 0 h 296"/>
                  <a:gd name="T46" fmla="*/ 0 w 1428"/>
                  <a:gd name="T47" fmla="*/ 0 h 296"/>
                  <a:gd name="T48" fmla="*/ 0 w 1428"/>
                  <a:gd name="T49" fmla="*/ 0 h 296"/>
                  <a:gd name="T50" fmla="*/ 0 w 1428"/>
                  <a:gd name="T51" fmla="*/ 0 h 296"/>
                  <a:gd name="T52" fmla="*/ 0 w 1428"/>
                  <a:gd name="T53" fmla="*/ 0 h 296"/>
                  <a:gd name="T54" fmla="*/ 0 w 1428"/>
                  <a:gd name="T55" fmla="*/ 0 h 296"/>
                  <a:gd name="T56" fmla="*/ 0 w 1428"/>
                  <a:gd name="T57" fmla="*/ 0 h 296"/>
                  <a:gd name="T58" fmla="*/ 0 w 1428"/>
                  <a:gd name="T59" fmla="*/ 0 h 296"/>
                  <a:gd name="T60" fmla="*/ 0 w 1428"/>
                  <a:gd name="T61" fmla="*/ 0 h 296"/>
                  <a:gd name="T62" fmla="*/ 0 w 1428"/>
                  <a:gd name="T63" fmla="*/ 0 h 296"/>
                  <a:gd name="T64" fmla="*/ 0 w 1428"/>
                  <a:gd name="T65" fmla="*/ 0 h 296"/>
                  <a:gd name="T66" fmla="*/ 0 w 1428"/>
                  <a:gd name="T67" fmla="*/ 0 h 296"/>
                  <a:gd name="T68" fmla="*/ 0 w 1428"/>
                  <a:gd name="T69" fmla="*/ 0 h 296"/>
                  <a:gd name="T70" fmla="*/ 0 w 1428"/>
                  <a:gd name="T71" fmla="*/ 0 h 296"/>
                  <a:gd name="T72" fmla="*/ 0 w 1428"/>
                  <a:gd name="T73" fmla="*/ 0 h 2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428" h="296">
                    <a:moveTo>
                      <a:pt x="715" y="147"/>
                    </a:moveTo>
                    <a:lnTo>
                      <a:pt x="698" y="126"/>
                    </a:lnTo>
                    <a:lnTo>
                      <a:pt x="663" y="102"/>
                    </a:lnTo>
                    <a:lnTo>
                      <a:pt x="615" y="79"/>
                    </a:lnTo>
                    <a:lnTo>
                      <a:pt x="556" y="56"/>
                    </a:lnTo>
                    <a:lnTo>
                      <a:pt x="489" y="35"/>
                    </a:lnTo>
                    <a:lnTo>
                      <a:pt x="419" y="19"/>
                    </a:lnTo>
                    <a:lnTo>
                      <a:pt x="345" y="7"/>
                    </a:lnTo>
                    <a:lnTo>
                      <a:pt x="275" y="0"/>
                    </a:lnTo>
                    <a:lnTo>
                      <a:pt x="210" y="2"/>
                    </a:lnTo>
                    <a:lnTo>
                      <a:pt x="153" y="13"/>
                    </a:lnTo>
                    <a:lnTo>
                      <a:pt x="107" y="34"/>
                    </a:lnTo>
                    <a:lnTo>
                      <a:pt x="75" y="67"/>
                    </a:lnTo>
                    <a:lnTo>
                      <a:pt x="74" y="70"/>
                    </a:lnTo>
                    <a:lnTo>
                      <a:pt x="70" y="75"/>
                    </a:lnTo>
                    <a:lnTo>
                      <a:pt x="67" y="81"/>
                    </a:lnTo>
                    <a:lnTo>
                      <a:pt x="63" y="89"/>
                    </a:lnTo>
                    <a:lnTo>
                      <a:pt x="57" y="100"/>
                    </a:lnTo>
                    <a:lnTo>
                      <a:pt x="52" y="114"/>
                    </a:lnTo>
                    <a:lnTo>
                      <a:pt x="45" y="132"/>
                    </a:lnTo>
                    <a:lnTo>
                      <a:pt x="38" y="154"/>
                    </a:lnTo>
                    <a:lnTo>
                      <a:pt x="29" y="181"/>
                    </a:lnTo>
                    <a:lnTo>
                      <a:pt x="20" y="214"/>
                    </a:lnTo>
                    <a:lnTo>
                      <a:pt x="11" y="252"/>
                    </a:lnTo>
                    <a:lnTo>
                      <a:pt x="0" y="296"/>
                    </a:lnTo>
                    <a:lnTo>
                      <a:pt x="43" y="284"/>
                    </a:lnTo>
                    <a:lnTo>
                      <a:pt x="85" y="270"/>
                    </a:lnTo>
                    <a:lnTo>
                      <a:pt x="127" y="255"/>
                    </a:lnTo>
                    <a:lnTo>
                      <a:pt x="171" y="241"/>
                    </a:lnTo>
                    <a:lnTo>
                      <a:pt x="217" y="228"/>
                    </a:lnTo>
                    <a:lnTo>
                      <a:pt x="265" y="218"/>
                    </a:lnTo>
                    <a:lnTo>
                      <a:pt x="317" y="212"/>
                    </a:lnTo>
                    <a:lnTo>
                      <a:pt x="371" y="209"/>
                    </a:lnTo>
                    <a:lnTo>
                      <a:pt x="429" y="212"/>
                    </a:lnTo>
                    <a:lnTo>
                      <a:pt x="491" y="220"/>
                    </a:lnTo>
                    <a:lnTo>
                      <a:pt x="558" y="237"/>
                    </a:lnTo>
                    <a:lnTo>
                      <a:pt x="629" y="261"/>
                    </a:lnTo>
                    <a:lnTo>
                      <a:pt x="689" y="280"/>
                    </a:lnTo>
                    <a:lnTo>
                      <a:pt x="751" y="289"/>
                    </a:lnTo>
                    <a:lnTo>
                      <a:pt x="814" y="292"/>
                    </a:lnTo>
                    <a:lnTo>
                      <a:pt x="880" y="287"/>
                    </a:lnTo>
                    <a:lnTo>
                      <a:pt x="946" y="278"/>
                    </a:lnTo>
                    <a:lnTo>
                      <a:pt x="1014" y="266"/>
                    </a:lnTo>
                    <a:lnTo>
                      <a:pt x="1083" y="252"/>
                    </a:lnTo>
                    <a:lnTo>
                      <a:pt x="1152" y="239"/>
                    </a:lnTo>
                    <a:lnTo>
                      <a:pt x="1221" y="227"/>
                    </a:lnTo>
                    <a:lnTo>
                      <a:pt x="1290" y="217"/>
                    </a:lnTo>
                    <a:lnTo>
                      <a:pt x="1360" y="213"/>
                    </a:lnTo>
                    <a:lnTo>
                      <a:pt x="1428" y="213"/>
                    </a:lnTo>
                    <a:lnTo>
                      <a:pt x="1428" y="167"/>
                    </a:lnTo>
                    <a:lnTo>
                      <a:pt x="1395" y="163"/>
                    </a:lnTo>
                    <a:lnTo>
                      <a:pt x="1358" y="158"/>
                    </a:lnTo>
                    <a:lnTo>
                      <a:pt x="1318" y="151"/>
                    </a:lnTo>
                    <a:lnTo>
                      <a:pt x="1277" y="146"/>
                    </a:lnTo>
                    <a:lnTo>
                      <a:pt x="1232" y="139"/>
                    </a:lnTo>
                    <a:lnTo>
                      <a:pt x="1187" y="135"/>
                    </a:lnTo>
                    <a:lnTo>
                      <a:pt x="1141" y="132"/>
                    </a:lnTo>
                    <a:lnTo>
                      <a:pt x="1094" y="132"/>
                    </a:lnTo>
                    <a:lnTo>
                      <a:pt x="1046" y="134"/>
                    </a:lnTo>
                    <a:lnTo>
                      <a:pt x="999" y="140"/>
                    </a:lnTo>
                    <a:lnTo>
                      <a:pt x="953" y="151"/>
                    </a:lnTo>
                    <a:lnTo>
                      <a:pt x="908" y="167"/>
                    </a:lnTo>
                    <a:lnTo>
                      <a:pt x="901" y="165"/>
                    </a:lnTo>
                    <a:lnTo>
                      <a:pt x="888" y="161"/>
                    </a:lnTo>
                    <a:lnTo>
                      <a:pt x="872" y="159"/>
                    </a:lnTo>
                    <a:lnTo>
                      <a:pt x="853" y="157"/>
                    </a:lnTo>
                    <a:lnTo>
                      <a:pt x="833" y="155"/>
                    </a:lnTo>
                    <a:lnTo>
                      <a:pt x="812" y="152"/>
                    </a:lnTo>
                    <a:lnTo>
                      <a:pt x="790" y="151"/>
                    </a:lnTo>
                    <a:lnTo>
                      <a:pt x="770" y="150"/>
                    </a:lnTo>
                    <a:lnTo>
                      <a:pt x="752" y="149"/>
                    </a:lnTo>
                    <a:lnTo>
                      <a:pt x="735" y="148"/>
                    </a:lnTo>
                    <a:lnTo>
                      <a:pt x="723" y="148"/>
                    </a:lnTo>
                    <a:lnTo>
                      <a:pt x="715" y="147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6"/>
              <p:cNvSpPr>
                <a:spLocks/>
              </p:cNvSpPr>
              <p:nvPr/>
            </p:nvSpPr>
            <p:spPr bwMode="auto">
              <a:xfrm>
                <a:off x="4537" y="2794"/>
                <a:ext cx="105" cy="54"/>
              </a:xfrm>
              <a:custGeom>
                <a:avLst/>
                <a:gdLst>
                  <a:gd name="T0" fmla="*/ 0 w 1241"/>
                  <a:gd name="T1" fmla="*/ 0 h 614"/>
                  <a:gd name="T2" fmla="*/ 0 w 1241"/>
                  <a:gd name="T3" fmla="*/ 0 h 614"/>
                  <a:gd name="T4" fmla="*/ 0 w 1241"/>
                  <a:gd name="T5" fmla="*/ 0 h 614"/>
                  <a:gd name="T6" fmla="*/ 0 w 1241"/>
                  <a:gd name="T7" fmla="*/ 0 h 614"/>
                  <a:gd name="T8" fmla="*/ 0 w 1241"/>
                  <a:gd name="T9" fmla="*/ 0 h 614"/>
                  <a:gd name="T10" fmla="*/ 0 w 1241"/>
                  <a:gd name="T11" fmla="*/ 0 h 614"/>
                  <a:gd name="T12" fmla="*/ 0 w 1241"/>
                  <a:gd name="T13" fmla="*/ 0 h 614"/>
                  <a:gd name="T14" fmla="*/ 0 w 1241"/>
                  <a:gd name="T15" fmla="*/ 0 h 614"/>
                  <a:gd name="T16" fmla="*/ 0 w 1241"/>
                  <a:gd name="T17" fmla="*/ 0 h 614"/>
                  <a:gd name="T18" fmla="*/ 0 w 1241"/>
                  <a:gd name="T19" fmla="*/ 0 h 614"/>
                  <a:gd name="T20" fmla="*/ 0 w 1241"/>
                  <a:gd name="T21" fmla="*/ 0 h 614"/>
                  <a:gd name="T22" fmla="*/ 0 w 1241"/>
                  <a:gd name="T23" fmla="*/ 0 h 614"/>
                  <a:gd name="T24" fmla="*/ 0 w 1241"/>
                  <a:gd name="T25" fmla="*/ 0 h 614"/>
                  <a:gd name="T26" fmla="*/ 0 w 1241"/>
                  <a:gd name="T27" fmla="*/ 0 h 614"/>
                  <a:gd name="T28" fmla="*/ 0 w 1241"/>
                  <a:gd name="T29" fmla="*/ 0 h 614"/>
                  <a:gd name="T30" fmla="*/ 0 w 1241"/>
                  <a:gd name="T31" fmla="*/ 0 h 614"/>
                  <a:gd name="T32" fmla="*/ 0 w 1241"/>
                  <a:gd name="T33" fmla="*/ 0 h 614"/>
                  <a:gd name="T34" fmla="*/ 0 w 1241"/>
                  <a:gd name="T35" fmla="*/ 0 h 614"/>
                  <a:gd name="T36" fmla="*/ 0 w 1241"/>
                  <a:gd name="T37" fmla="*/ 0 h 614"/>
                  <a:gd name="T38" fmla="*/ 0 w 1241"/>
                  <a:gd name="T39" fmla="*/ 0 h 614"/>
                  <a:gd name="T40" fmla="*/ 0 w 1241"/>
                  <a:gd name="T41" fmla="*/ 0 h 614"/>
                  <a:gd name="T42" fmla="*/ 0 w 1241"/>
                  <a:gd name="T43" fmla="*/ 0 h 614"/>
                  <a:gd name="T44" fmla="*/ 0 w 1241"/>
                  <a:gd name="T45" fmla="*/ 0 h 614"/>
                  <a:gd name="T46" fmla="*/ 0 w 1241"/>
                  <a:gd name="T47" fmla="*/ 0 h 614"/>
                  <a:gd name="T48" fmla="*/ 0 w 1241"/>
                  <a:gd name="T49" fmla="*/ 0 h 614"/>
                  <a:gd name="T50" fmla="*/ 0 w 1241"/>
                  <a:gd name="T51" fmla="*/ 0 h 614"/>
                  <a:gd name="T52" fmla="*/ 0 w 1241"/>
                  <a:gd name="T53" fmla="*/ 0 h 614"/>
                  <a:gd name="T54" fmla="*/ 0 w 1241"/>
                  <a:gd name="T55" fmla="*/ 0 h 614"/>
                  <a:gd name="T56" fmla="*/ 0 w 1241"/>
                  <a:gd name="T57" fmla="*/ 0 h 614"/>
                  <a:gd name="T58" fmla="*/ 0 w 1241"/>
                  <a:gd name="T59" fmla="*/ 0 h 614"/>
                  <a:gd name="T60" fmla="*/ 0 w 1241"/>
                  <a:gd name="T61" fmla="*/ 0 h 614"/>
                  <a:gd name="T62" fmla="*/ 0 w 1241"/>
                  <a:gd name="T63" fmla="*/ 0 h 614"/>
                  <a:gd name="T64" fmla="*/ 0 w 1241"/>
                  <a:gd name="T65" fmla="*/ 0 h 614"/>
                  <a:gd name="T66" fmla="*/ 0 w 1241"/>
                  <a:gd name="T67" fmla="*/ 0 h 614"/>
                  <a:gd name="T68" fmla="*/ 0 w 1241"/>
                  <a:gd name="T69" fmla="*/ 0 h 614"/>
                  <a:gd name="T70" fmla="*/ 0 w 1241"/>
                  <a:gd name="T71" fmla="*/ 0 h 614"/>
                  <a:gd name="T72" fmla="*/ 0 w 1241"/>
                  <a:gd name="T73" fmla="*/ 0 h 61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241" h="614">
                    <a:moveTo>
                      <a:pt x="834" y="422"/>
                    </a:moveTo>
                    <a:lnTo>
                      <a:pt x="750" y="381"/>
                    </a:lnTo>
                    <a:lnTo>
                      <a:pt x="674" y="335"/>
                    </a:lnTo>
                    <a:lnTo>
                      <a:pt x="606" y="284"/>
                    </a:lnTo>
                    <a:lnTo>
                      <a:pt x="544" y="234"/>
                    </a:lnTo>
                    <a:lnTo>
                      <a:pt x="487" y="184"/>
                    </a:lnTo>
                    <a:lnTo>
                      <a:pt x="434" y="135"/>
                    </a:lnTo>
                    <a:lnTo>
                      <a:pt x="386" y="92"/>
                    </a:lnTo>
                    <a:lnTo>
                      <a:pt x="339" y="55"/>
                    </a:lnTo>
                    <a:lnTo>
                      <a:pt x="294" y="26"/>
                    </a:lnTo>
                    <a:lnTo>
                      <a:pt x="249" y="7"/>
                    </a:lnTo>
                    <a:lnTo>
                      <a:pt x="203" y="0"/>
                    </a:lnTo>
                    <a:lnTo>
                      <a:pt x="155" y="6"/>
                    </a:lnTo>
                    <a:lnTo>
                      <a:pt x="132" y="17"/>
                    </a:lnTo>
                    <a:lnTo>
                      <a:pt x="131" y="28"/>
                    </a:lnTo>
                    <a:lnTo>
                      <a:pt x="124" y="42"/>
                    </a:lnTo>
                    <a:lnTo>
                      <a:pt x="115" y="60"/>
                    </a:lnTo>
                    <a:lnTo>
                      <a:pt x="103" y="78"/>
                    </a:lnTo>
                    <a:lnTo>
                      <a:pt x="90" y="98"/>
                    </a:lnTo>
                    <a:lnTo>
                      <a:pt x="76" y="118"/>
                    </a:lnTo>
                    <a:lnTo>
                      <a:pt x="61" y="138"/>
                    </a:lnTo>
                    <a:lnTo>
                      <a:pt x="45" y="156"/>
                    </a:lnTo>
                    <a:lnTo>
                      <a:pt x="32" y="174"/>
                    </a:lnTo>
                    <a:lnTo>
                      <a:pt x="19" y="189"/>
                    </a:lnTo>
                    <a:lnTo>
                      <a:pt x="8" y="200"/>
                    </a:lnTo>
                    <a:lnTo>
                      <a:pt x="0" y="208"/>
                    </a:lnTo>
                    <a:lnTo>
                      <a:pt x="73" y="207"/>
                    </a:lnTo>
                    <a:lnTo>
                      <a:pt x="140" y="215"/>
                    </a:lnTo>
                    <a:lnTo>
                      <a:pt x="205" y="233"/>
                    </a:lnTo>
                    <a:lnTo>
                      <a:pt x="268" y="259"/>
                    </a:lnTo>
                    <a:lnTo>
                      <a:pt x="327" y="290"/>
                    </a:lnTo>
                    <a:lnTo>
                      <a:pt x="386" y="324"/>
                    </a:lnTo>
                    <a:lnTo>
                      <a:pt x="443" y="359"/>
                    </a:lnTo>
                    <a:lnTo>
                      <a:pt x="501" y="395"/>
                    </a:lnTo>
                    <a:lnTo>
                      <a:pt x="559" y="428"/>
                    </a:lnTo>
                    <a:lnTo>
                      <a:pt x="619" y="456"/>
                    </a:lnTo>
                    <a:lnTo>
                      <a:pt x="681" y="479"/>
                    </a:lnTo>
                    <a:lnTo>
                      <a:pt x="744" y="494"/>
                    </a:lnTo>
                    <a:lnTo>
                      <a:pt x="783" y="500"/>
                    </a:lnTo>
                    <a:lnTo>
                      <a:pt x="824" y="507"/>
                    </a:lnTo>
                    <a:lnTo>
                      <a:pt x="865" y="514"/>
                    </a:lnTo>
                    <a:lnTo>
                      <a:pt x="906" y="521"/>
                    </a:lnTo>
                    <a:lnTo>
                      <a:pt x="948" y="530"/>
                    </a:lnTo>
                    <a:lnTo>
                      <a:pt x="989" y="538"/>
                    </a:lnTo>
                    <a:lnTo>
                      <a:pt x="1031" y="547"/>
                    </a:lnTo>
                    <a:lnTo>
                      <a:pt x="1072" y="558"/>
                    </a:lnTo>
                    <a:lnTo>
                      <a:pt x="1112" y="570"/>
                    </a:lnTo>
                    <a:lnTo>
                      <a:pt x="1150" y="583"/>
                    </a:lnTo>
                    <a:lnTo>
                      <a:pt x="1188" y="599"/>
                    </a:lnTo>
                    <a:lnTo>
                      <a:pt x="1225" y="614"/>
                    </a:lnTo>
                    <a:lnTo>
                      <a:pt x="1225" y="612"/>
                    </a:lnTo>
                    <a:lnTo>
                      <a:pt x="1226" y="610"/>
                    </a:lnTo>
                    <a:lnTo>
                      <a:pt x="1228" y="608"/>
                    </a:lnTo>
                    <a:lnTo>
                      <a:pt x="1229" y="605"/>
                    </a:lnTo>
                    <a:lnTo>
                      <a:pt x="1233" y="603"/>
                    </a:lnTo>
                    <a:lnTo>
                      <a:pt x="1235" y="601"/>
                    </a:lnTo>
                    <a:lnTo>
                      <a:pt x="1237" y="600"/>
                    </a:lnTo>
                    <a:lnTo>
                      <a:pt x="1239" y="598"/>
                    </a:lnTo>
                    <a:lnTo>
                      <a:pt x="1240" y="595"/>
                    </a:lnTo>
                    <a:lnTo>
                      <a:pt x="1241" y="594"/>
                    </a:lnTo>
                    <a:lnTo>
                      <a:pt x="1241" y="592"/>
                    </a:lnTo>
                    <a:lnTo>
                      <a:pt x="1241" y="589"/>
                    </a:lnTo>
                    <a:lnTo>
                      <a:pt x="1227" y="572"/>
                    </a:lnTo>
                    <a:lnTo>
                      <a:pt x="1203" y="554"/>
                    </a:lnTo>
                    <a:lnTo>
                      <a:pt x="1173" y="535"/>
                    </a:lnTo>
                    <a:lnTo>
                      <a:pt x="1138" y="515"/>
                    </a:lnTo>
                    <a:lnTo>
                      <a:pt x="1099" y="497"/>
                    </a:lnTo>
                    <a:lnTo>
                      <a:pt x="1056" y="479"/>
                    </a:lnTo>
                    <a:lnTo>
                      <a:pt x="1012" y="463"/>
                    </a:lnTo>
                    <a:lnTo>
                      <a:pt x="970" y="449"/>
                    </a:lnTo>
                    <a:lnTo>
                      <a:pt x="928" y="438"/>
                    </a:lnTo>
                    <a:lnTo>
                      <a:pt x="891" y="429"/>
                    </a:lnTo>
                    <a:lnTo>
                      <a:pt x="859" y="423"/>
                    </a:lnTo>
                    <a:lnTo>
                      <a:pt x="834" y="422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7"/>
              <p:cNvSpPr>
                <a:spLocks/>
              </p:cNvSpPr>
              <p:nvPr/>
            </p:nvSpPr>
            <p:spPr bwMode="auto">
              <a:xfrm>
                <a:off x="4577" y="2755"/>
                <a:ext cx="76" cy="78"/>
              </a:xfrm>
              <a:custGeom>
                <a:avLst/>
                <a:gdLst>
                  <a:gd name="T0" fmla="*/ 0 w 903"/>
                  <a:gd name="T1" fmla="*/ 0 h 896"/>
                  <a:gd name="T2" fmla="*/ 0 w 903"/>
                  <a:gd name="T3" fmla="*/ 0 h 896"/>
                  <a:gd name="T4" fmla="*/ 0 w 903"/>
                  <a:gd name="T5" fmla="*/ 0 h 896"/>
                  <a:gd name="T6" fmla="*/ 0 w 903"/>
                  <a:gd name="T7" fmla="*/ 0 h 896"/>
                  <a:gd name="T8" fmla="*/ 0 w 903"/>
                  <a:gd name="T9" fmla="*/ 0 h 896"/>
                  <a:gd name="T10" fmla="*/ 0 w 903"/>
                  <a:gd name="T11" fmla="*/ 0 h 896"/>
                  <a:gd name="T12" fmla="*/ 0 w 903"/>
                  <a:gd name="T13" fmla="*/ 0 h 896"/>
                  <a:gd name="T14" fmla="*/ 0 w 903"/>
                  <a:gd name="T15" fmla="*/ 0 h 896"/>
                  <a:gd name="T16" fmla="*/ 0 w 903"/>
                  <a:gd name="T17" fmla="*/ 0 h 896"/>
                  <a:gd name="T18" fmla="*/ 0 w 903"/>
                  <a:gd name="T19" fmla="*/ 0 h 896"/>
                  <a:gd name="T20" fmla="*/ 0 w 903"/>
                  <a:gd name="T21" fmla="*/ 0 h 896"/>
                  <a:gd name="T22" fmla="*/ 0 w 903"/>
                  <a:gd name="T23" fmla="*/ 0 h 896"/>
                  <a:gd name="T24" fmla="*/ 0 w 903"/>
                  <a:gd name="T25" fmla="*/ 0 h 896"/>
                  <a:gd name="T26" fmla="*/ 0 w 903"/>
                  <a:gd name="T27" fmla="*/ 0 h 896"/>
                  <a:gd name="T28" fmla="*/ 0 w 903"/>
                  <a:gd name="T29" fmla="*/ 0 h 896"/>
                  <a:gd name="T30" fmla="*/ 0 w 903"/>
                  <a:gd name="T31" fmla="*/ 0 h 896"/>
                  <a:gd name="T32" fmla="*/ 0 w 903"/>
                  <a:gd name="T33" fmla="*/ 0 h 896"/>
                  <a:gd name="T34" fmla="*/ 0 w 903"/>
                  <a:gd name="T35" fmla="*/ 0 h 896"/>
                  <a:gd name="T36" fmla="*/ 0 w 903"/>
                  <a:gd name="T37" fmla="*/ 0 h 896"/>
                  <a:gd name="T38" fmla="*/ 0 w 903"/>
                  <a:gd name="T39" fmla="*/ 0 h 896"/>
                  <a:gd name="T40" fmla="*/ 0 w 903"/>
                  <a:gd name="T41" fmla="*/ 0 h 896"/>
                  <a:gd name="T42" fmla="*/ 0 w 903"/>
                  <a:gd name="T43" fmla="*/ 0 h 896"/>
                  <a:gd name="T44" fmla="*/ 0 w 903"/>
                  <a:gd name="T45" fmla="*/ 0 h 896"/>
                  <a:gd name="T46" fmla="*/ 0 w 903"/>
                  <a:gd name="T47" fmla="*/ 0 h 896"/>
                  <a:gd name="T48" fmla="*/ 0 w 903"/>
                  <a:gd name="T49" fmla="*/ 0 h 896"/>
                  <a:gd name="T50" fmla="*/ 0 w 903"/>
                  <a:gd name="T51" fmla="*/ 0 h 896"/>
                  <a:gd name="T52" fmla="*/ 0 w 903"/>
                  <a:gd name="T53" fmla="*/ 0 h 896"/>
                  <a:gd name="T54" fmla="*/ 0 w 903"/>
                  <a:gd name="T55" fmla="*/ 0 h 896"/>
                  <a:gd name="T56" fmla="*/ 0 w 903"/>
                  <a:gd name="T57" fmla="*/ 0 h 896"/>
                  <a:gd name="T58" fmla="*/ 0 w 903"/>
                  <a:gd name="T59" fmla="*/ 0 h 896"/>
                  <a:gd name="T60" fmla="*/ 0 w 903"/>
                  <a:gd name="T61" fmla="*/ 0 h 896"/>
                  <a:gd name="T62" fmla="*/ 0 w 903"/>
                  <a:gd name="T63" fmla="*/ 0 h 896"/>
                  <a:gd name="T64" fmla="*/ 0 w 903"/>
                  <a:gd name="T65" fmla="*/ 0 h 896"/>
                  <a:gd name="T66" fmla="*/ 0 w 903"/>
                  <a:gd name="T67" fmla="*/ 0 h 896"/>
                  <a:gd name="T68" fmla="*/ 0 w 903"/>
                  <a:gd name="T69" fmla="*/ 0 h 896"/>
                  <a:gd name="T70" fmla="*/ 0 w 903"/>
                  <a:gd name="T71" fmla="*/ 0 h 896"/>
                  <a:gd name="T72" fmla="*/ 0 w 903"/>
                  <a:gd name="T73" fmla="*/ 0 h 8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03" h="896">
                    <a:moveTo>
                      <a:pt x="537" y="520"/>
                    </a:moveTo>
                    <a:lnTo>
                      <a:pt x="503" y="482"/>
                    </a:lnTo>
                    <a:lnTo>
                      <a:pt x="471" y="440"/>
                    </a:lnTo>
                    <a:lnTo>
                      <a:pt x="441" y="396"/>
                    </a:lnTo>
                    <a:lnTo>
                      <a:pt x="414" y="352"/>
                    </a:lnTo>
                    <a:lnTo>
                      <a:pt x="386" y="308"/>
                    </a:lnTo>
                    <a:lnTo>
                      <a:pt x="360" y="262"/>
                    </a:lnTo>
                    <a:lnTo>
                      <a:pt x="334" y="216"/>
                    </a:lnTo>
                    <a:lnTo>
                      <a:pt x="306" y="170"/>
                    </a:lnTo>
                    <a:lnTo>
                      <a:pt x="278" y="126"/>
                    </a:lnTo>
                    <a:lnTo>
                      <a:pt x="247" y="82"/>
                    </a:lnTo>
                    <a:lnTo>
                      <a:pt x="214" y="40"/>
                    </a:lnTo>
                    <a:lnTo>
                      <a:pt x="177" y="0"/>
                    </a:lnTo>
                    <a:lnTo>
                      <a:pt x="168" y="5"/>
                    </a:lnTo>
                    <a:lnTo>
                      <a:pt x="156" y="13"/>
                    </a:lnTo>
                    <a:lnTo>
                      <a:pt x="139" y="23"/>
                    </a:lnTo>
                    <a:lnTo>
                      <a:pt x="120" y="35"/>
                    </a:lnTo>
                    <a:lnTo>
                      <a:pt x="100" y="48"/>
                    </a:lnTo>
                    <a:lnTo>
                      <a:pt x="80" y="62"/>
                    </a:lnTo>
                    <a:lnTo>
                      <a:pt x="59" y="78"/>
                    </a:lnTo>
                    <a:lnTo>
                      <a:pt x="40" y="93"/>
                    </a:lnTo>
                    <a:lnTo>
                      <a:pt x="25" y="107"/>
                    </a:lnTo>
                    <a:lnTo>
                      <a:pt x="12" y="120"/>
                    </a:lnTo>
                    <a:lnTo>
                      <a:pt x="3" y="132"/>
                    </a:lnTo>
                    <a:lnTo>
                      <a:pt x="0" y="142"/>
                    </a:lnTo>
                    <a:lnTo>
                      <a:pt x="32" y="143"/>
                    </a:lnTo>
                    <a:lnTo>
                      <a:pt x="68" y="159"/>
                    </a:lnTo>
                    <a:lnTo>
                      <a:pt x="104" y="186"/>
                    </a:lnTo>
                    <a:lnTo>
                      <a:pt x="141" y="222"/>
                    </a:lnTo>
                    <a:lnTo>
                      <a:pt x="178" y="266"/>
                    </a:lnTo>
                    <a:lnTo>
                      <a:pt x="215" y="312"/>
                    </a:lnTo>
                    <a:lnTo>
                      <a:pt x="250" y="360"/>
                    </a:lnTo>
                    <a:lnTo>
                      <a:pt x="283" y="407"/>
                    </a:lnTo>
                    <a:lnTo>
                      <a:pt x="313" y="450"/>
                    </a:lnTo>
                    <a:lnTo>
                      <a:pt x="338" y="486"/>
                    </a:lnTo>
                    <a:lnTo>
                      <a:pt x="359" y="513"/>
                    </a:lnTo>
                    <a:lnTo>
                      <a:pt x="374" y="529"/>
                    </a:lnTo>
                    <a:lnTo>
                      <a:pt x="409" y="554"/>
                    </a:lnTo>
                    <a:lnTo>
                      <a:pt x="451" y="579"/>
                    </a:lnTo>
                    <a:lnTo>
                      <a:pt x="498" y="606"/>
                    </a:lnTo>
                    <a:lnTo>
                      <a:pt x="547" y="634"/>
                    </a:lnTo>
                    <a:lnTo>
                      <a:pt x="599" y="662"/>
                    </a:lnTo>
                    <a:lnTo>
                      <a:pt x="650" y="693"/>
                    </a:lnTo>
                    <a:lnTo>
                      <a:pt x="700" y="724"/>
                    </a:lnTo>
                    <a:lnTo>
                      <a:pt x="747" y="757"/>
                    </a:lnTo>
                    <a:lnTo>
                      <a:pt x="789" y="790"/>
                    </a:lnTo>
                    <a:lnTo>
                      <a:pt x="826" y="825"/>
                    </a:lnTo>
                    <a:lnTo>
                      <a:pt x="853" y="860"/>
                    </a:lnTo>
                    <a:lnTo>
                      <a:pt x="873" y="896"/>
                    </a:lnTo>
                    <a:lnTo>
                      <a:pt x="875" y="895"/>
                    </a:lnTo>
                    <a:lnTo>
                      <a:pt x="878" y="893"/>
                    </a:lnTo>
                    <a:lnTo>
                      <a:pt x="881" y="891"/>
                    </a:lnTo>
                    <a:lnTo>
                      <a:pt x="886" y="888"/>
                    </a:lnTo>
                    <a:lnTo>
                      <a:pt x="890" y="886"/>
                    </a:lnTo>
                    <a:lnTo>
                      <a:pt x="895" y="884"/>
                    </a:lnTo>
                    <a:lnTo>
                      <a:pt x="898" y="883"/>
                    </a:lnTo>
                    <a:lnTo>
                      <a:pt x="901" y="882"/>
                    </a:lnTo>
                    <a:lnTo>
                      <a:pt x="903" y="880"/>
                    </a:lnTo>
                    <a:lnTo>
                      <a:pt x="903" y="882"/>
                    </a:lnTo>
                    <a:lnTo>
                      <a:pt x="898" y="854"/>
                    </a:lnTo>
                    <a:lnTo>
                      <a:pt x="886" y="822"/>
                    </a:lnTo>
                    <a:lnTo>
                      <a:pt x="865" y="790"/>
                    </a:lnTo>
                    <a:lnTo>
                      <a:pt x="839" y="754"/>
                    </a:lnTo>
                    <a:lnTo>
                      <a:pt x="807" y="719"/>
                    </a:lnTo>
                    <a:lnTo>
                      <a:pt x="772" y="684"/>
                    </a:lnTo>
                    <a:lnTo>
                      <a:pt x="734" y="650"/>
                    </a:lnTo>
                    <a:lnTo>
                      <a:pt x="693" y="619"/>
                    </a:lnTo>
                    <a:lnTo>
                      <a:pt x="654" y="588"/>
                    </a:lnTo>
                    <a:lnTo>
                      <a:pt x="613" y="562"/>
                    </a:lnTo>
                    <a:lnTo>
                      <a:pt x="575" y="539"/>
                    </a:lnTo>
                    <a:lnTo>
                      <a:pt x="537" y="520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8"/>
              <p:cNvSpPr>
                <a:spLocks/>
              </p:cNvSpPr>
              <p:nvPr/>
            </p:nvSpPr>
            <p:spPr bwMode="auto">
              <a:xfrm>
                <a:off x="4628" y="2734"/>
                <a:ext cx="46" cy="87"/>
              </a:xfrm>
              <a:custGeom>
                <a:avLst/>
                <a:gdLst>
                  <a:gd name="T0" fmla="*/ 0 w 530"/>
                  <a:gd name="T1" fmla="*/ 0 h 1031"/>
                  <a:gd name="T2" fmla="*/ 0 w 530"/>
                  <a:gd name="T3" fmla="*/ 0 h 1031"/>
                  <a:gd name="T4" fmla="*/ 0 w 530"/>
                  <a:gd name="T5" fmla="*/ 0 h 1031"/>
                  <a:gd name="T6" fmla="*/ 0 w 530"/>
                  <a:gd name="T7" fmla="*/ 0 h 1031"/>
                  <a:gd name="T8" fmla="*/ 0 w 530"/>
                  <a:gd name="T9" fmla="*/ 0 h 1031"/>
                  <a:gd name="T10" fmla="*/ 0 w 530"/>
                  <a:gd name="T11" fmla="*/ 0 h 1031"/>
                  <a:gd name="T12" fmla="*/ 0 w 530"/>
                  <a:gd name="T13" fmla="*/ 0 h 1031"/>
                  <a:gd name="T14" fmla="*/ 0 w 530"/>
                  <a:gd name="T15" fmla="*/ 0 h 1031"/>
                  <a:gd name="T16" fmla="*/ 0 w 530"/>
                  <a:gd name="T17" fmla="*/ 0 h 1031"/>
                  <a:gd name="T18" fmla="*/ 0 w 530"/>
                  <a:gd name="T19" fmla="*/ 0 h 1031"/>
                  <a:gd name="T20" fmla="*/ 0 w 530"/>
                  <a:gd name="T21" fmla="*/ 0 h 1031"/>
                  <a:gd name="T22" fmla="*/ 0 w 530"/>
                  <a:gd name="T23" fmla="*/ 0 h 1031"/>
                  <a:gd name="T24" fmla="*/ 0 w 530"/>
                  <a:gd name="T25" fmla="*/ 0 h 1031"/>
                  <a:gd name="T26" fmla="*/ 0 w 530"/>
                  <a:gd name="T27" fmla="*/ 0 h 1031"/>
                  <a:gd name="T28" fmla="*/ 0 w 530"/>
                  <a:gd name="T29" fmla="*/ 0 h 1031"/>
                  <a:gd name="T30" fmla="*/ 0 w 530"/>
                  <a:gd name="T31" fmla="*/ 0 h 1031"/>
                  <a:gd name="T32" fmla="*/ 0 w 530"/>
                  <a:gd name="T33" fmla="*/ 0 h 1031"/>
                  <a:gd name="T34" fmla="*/ 0 w 530"/>
                  <a:gd name="T35" fmla="*/ 0 h 1031"/>
                  <a:gd name="T36" fmla="*/ 0 w 530"/>
                  <a:gd name="T37" fmla="*/ 0 h 1031"/>
                  <a:gd name="T38" fmla="*/ 0 w 530"/>
                  <a:gd name="T39" fmla="*/ 0 h 1031"/>
                  <a:gd name="T40" fmla="*/ 0 w 530"/>
                  <a:gd name="T41" fmla="*/ 0 h 1031"/>
                  <a:gd name="T42" fmla="*/ 0 w 530"/>
                  <a:gd name="T43" fmla="*/ 0 h 1031"/>
                  <a:gd name="T44" fmla="*/ 0 w 530"/>
                  <a:gd name="T45" fmla="*/ 0 h 1031"/>
                  <a:gd name="T46" fmla="*/ 0 w 530"/>
                  <a:gd name="T47" fmla="*/ 0 h 1031"/>
                  <a:gd name="T48" fmla="*/ 0 w 530"/>
                  <a:gd name="T49" fmla="*/ 0 h 1031"/>
                  <a:gd name="T50" fmla="*/ 0 w 530"/>
                  <a:gd name="T51" fmla="*/ 0 h 1031"/>
                  <a:gd name="T52" fmla="*/ 0 w 530"/>
                  <a:gd name="T53" fmla="*/ 0 h 1031"/>
                  <a:gd name="T54" fmla="*/ 0 w 530"/>
                  <a:gd name="T55" fmla="*/ 0 h 1031"/>
                  <a:gd name="T56" fmla="*/ 0 w 530"/>
                  <a:gd name="T57" fmla="*/ 0 h 1031"/>
                  <a:gd name="T58" fmla="*/ 0 w 530"/>
                  <a:gd name="T59" fmla="*/ 0 h 1031"/>
                  <a:gd name="T60" fmla="*/ 0 w 530"/>
                  <a:gd name="T61" fmla="*/ 0 h 1031"/>
                  <a:gd name="T62" fmla="*/ 0 w 530"/>
                  <a:gd name="T63" fmla="*/ 0 h 1031"/>
                  <a:gd name="T64" fmla="*/ 0 w 530"/>
                  <a:gd name="T65" fmla="*/ 0 h 1031"/>
                  <a:gd name="T66" fmla="*/ 0 w 530"/>
                  <a:gd name="T67" fmla="*/ 0 h 1031"/>
                  <a:gd name="T68" fmla="*/ 0 w 530"/>
                  <a:gd name="T69" fmla="*/ 0 h 1031"/>
                  <a:gd name="T70" fmla="*/ 0 w 530"/>
                  <a:gd name="T71" fmla="*/ 0 h 1031"/>
                  <a:gd name="T72" fmla="*/ 0 w 530"/>
                  <a:gd name="T73" fmla="*/ 0 h 1031"/>
                  <a:gd name="T74" fmla="*/ 0 w 530"/>
                  <a:gd name="T75" fmla="*/ 0 h 1031"/>
                  <a:gd name="T76" fmla="*/ 0 w 530"/>
                  <a:gd name="T77" fmla="*/ 0 h 1031"/>
                  <a:gd name="T78" fmla="*/ 0 w 530"/>
                  <a:gd name="T79" fmla="*/ 0 h 1031"/>
                  <a:gd name="T80" fmla="*/ 0 w 530"/>
                  <a:gd name="T81" fmla="*/ 0 h 1031"/>
                  <a:gd name="T82" fmla="*/ 0 w 530"/>
                  <a:gd name="T83" fmla="*/ 0 h 1031"/>
                  <a:gd name="T84" fmla="*/ 0 w 530"/>
                  <a:gd name="T85" fmla="*/ 0 h 1031"/>
                  <a:gd name="T86" fmla="*/ 0 w 530"/>
                  <a:gd name="T87" fmla="*/ 0 h 1031"/>
                  <a:gd name="T88" fmla="*/ 0 w 530"/>
                  <a:gd name="T89" fmla="*/ 0 h 1031"/>
                  <a:gd name="T90" fmla="*/ 0 w 530"/>
                  <a:gd name="T91" fmla="*/ 0 h 1031"/>
                  <a:gd name="T92" fmla="*/ 0 w 530"/>
                  <a:gd name="T93" fmla="*/ 0 h 1031"/>
                  <a:gd name="T94" fmla="*/ 0 w 530"/>
                  <a:gd name="T95" fmla="*/ 0 h 1031"/>
                  <a:gd name="T96" fmla="*/ 0 w 530"/>
                  <a:gd name="T97" fmla="*/ 0 h 103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30" h="1031">
                    <a:moveTo>
                      <a:pt x="236" y="266"/>
                    </a:moveTo>
                    <a:lnTo>
                      <a:pt x="235" y="234"/>
                    </a:lnTo>
                    <a:lnTo>
                      <a:pt x="234" y="201"/>
                    </a:lnTo>
                    <a:lnTo>
                      <a:pt x="232" y="169"/>
                    </a:lnTo>
                    <a:lnTo>
                      <a:pt x="230" y="139"/>
                    </a:lnTo>
                    <a:lnTo>
                      <a:pt x="226" y="110"/>
                    </a:lnTo>
                    <a:lnTo>
                      <a:pt x="223" y="84"/>
                    </a:lnTo>
                    <a:lnTo>
                      <a:pt x="220" y="60"/>
                    </a:lnTo>
                    <a:lnTo>
                      <a:pt x="215" y="40"/>
                    </a:lnTo>
                    <a:lnTo>
                      <a:pt x="211" y="24"/>
                    </a:lnTo>
                    <a:lnTo>
                      <a:pt x="207" y="10"/>
                    </a:lnTo>
                    <a:lnTo>
                      <a:pt x="202" y="3"/>
                    </a:lnTo>
                    <a:lnTo>
                      <a:pt x="198" y="0"/>
                    </a:lnTo>
                    <a:lnTo>
                      <a:pt x="187" y="1"/>
                    </a:lnTo>
                    <a:lnTo>
                      <a:pt x="175" y="3"/>
                    </a:lnTo>
                    <a:lnTo>
                      <a:pt x="161" y="5"/>
                    </a:lnTo>
                    <a:lnTo>
                      <a:pt x="145" y="8"/>
                    </a:lnTo>
                    <a:lnTo>
                      <a:pt x="129" y="13"/>
                    </a:lnTo>
                    <a:lnTo>
                      <a:pt x="111" y="18"/>
                    </a:lnTo>
                    <a:lnTo>
                      <a:pt x="93" y="25"/>
                    </a:lnTo>
                    <a:lnTo>
                      <a:pt x="74" y="31"/>
                    </a:lnTo>
                    <a:lnTo>
                      <a:pt x="55" y="38"/>
                    </a:lnTo>
                    <a:lnTo>
                      <a:pt x="37" y="46"/>
                    </a:lnTo>
                    <a:lnTo>
                      <a:pt x="18" y="53"/>
                    </a:lnTo>
                    <a:lnTo>
                      <a:pt x="0" y="61"/>
                    </a:lnTo>
                    <a:lnTo>
                      <a:pt x="14" y="101"/>
                    </a:lnTo>
                    <a:lnTo>
                      <a:pt x="27" y="141"/>
                    </a:lnTo>
                    <a:lnTo>
                      <a:pt x="39" y="181"/>
                    </a:lnTo>
                    <a:lnTo>
                      <a:pt x="51" y="221"/>
                    </a:lnTo>
                    <a:lnTo>
                      <a:pt x="63" y="261"/>
                    </a:lnTo>
                    <a:lnTo>
                      <a:pt x="75" y="302"/>
                    </a:lnTo>
                    <a:lnTo>
                      <a:pt x="87" y="341"/>
                    </a:lnTo>
                    <a:lnTo>
                      <a:pt x="99" y="382"/>
                    </a:lnTo>
                    <a:lnTo>
                      <a:pt x="111" y="421"/>
                    </a:lnTo>
                    <a:lnTo>
                      <a:pt x="123" y="462"/>
                    </a:lnTo>
                    <a:lnTo>
                      <a:pt x="137" y="501"/>
                    </a:lnTo>
                    <a:lnTo>
                      <a:pt x="151" y="540"/>
                    </a:lnTo>
                    <a:lnTo>
                      <a:pt x="160" y="554"/>
                    </a:lnTo>
                    <a:lnTo>
                      <a:pt x="169" y="567"/>
                    </a:lnTo>
                    <a:lnTo>
                      <a:pt x="180" y="580"/>
                    </a:lnTo>
                    <a:lnTo>
                      <a:pt x="191" y="593"/>
                    </a:lnTo>
                    <a:lnTo>
                      <a:pt x="202" y="608"/>
                    </a:lnTo>
                    <a:lnTo>
                      <a:pt x="214" y="621"/>
                    </a:lnTo>
                    <a:lnTo>
                      <a:pt x="225" y="633"/>
                    </a:lnTo>
                    <a:lnTo>
                      <a:pt x="237" y="645"/>
                    </a:lnTo>
                    <a:lnTo>
                      <a:pt x="248" y="657"/>
                    </a:lnTo>
                    <a:lnTo>
                      <a:pt x="260" y="668"/>
                    </a:lnTo>
                    <a:lnTo>
                      <a:pt x="271" y="678"/>
                    </a:lnTo>
                    <a:lnTo>
                      <a:pt x="282" y="686"/>
                    </a:lnTo>
                    <a:lnTo>
                      <a:pt x="308" y="710"/>
                    </a:lnTo>
                    <a:lnTo>
                      <a:pt x="334" y="737"/>
                    </a:lnTo>
                    <a:lnTo>
                      <a:pt x="358" y="764"/>
                    </a:lnTo>
                    <a:lnTo>
                      <a:pt x="379" y="794"/>
                    </a:lnTo>
                    <a:lnTo>
                      <a:pt x="398" y="824"/>
                    </a:lnTo>
                    <a:lnTo>
                      <a:pt x="416" y="855"/>
                    </a:lnTo>
                    <a:lnTo>
                      <a:pt x="432" y="887"/>
                    </a:lnTo>
                    <a:lnTo>
                      <a:pt x="447" y="918"/>
                    </a:lnTo>
                    <a:lnTo>
                      <a:pt x="459" y="948"/>
                    </a:lnTo>
                    <a:lnTo>
                      <a:pt x="468" y="978"/>
                    </a:lnTo>
                    <a:lnTo>
                      <a:pt x="477" y="1006"/>
                    </a:lnTo>
                    <a:lnTo>
                      <a:pt x="485" y="1031"/>
                    </a:lnTo>
                    <a:lnTo>
                      <a:pt x="488" y="1030"/>
                    </a:lnTo>
                    <a:lnTo>
                      <a:pt x="493" y="1029"/>
                    </a:lnTo>
                    <a:lnTo>
                      <a:pt x="497" y="1028"/>
                    </a:lnTo>
                    <a:lnTo>
                      <a:pt x="501" y="1027"/>
                    </a:lnTo>
                    <a:lnTo>
                      <a:pt x="507" y="1026"/>
                    </a:lnTo>
                    <a:lnTo>
                      <a:pt x="511" y="1025"/>
                    </a:lnTo>
                    <a:lnTo>
                      <a:pt x="516" y="1024"/>
                    </a:lnTo>
                    <a:lnTo>
                      <a:pt x="520" y="1023"/>
                    </a:lnTo>
                    <a:lnTo>
                      <a:pt x="523" y="1022"/>
                    </a:lnTo>
                    <a:lnTo>
                      <a:pt x="526" y="1019"/>
                    </a:lnTo>
                    <a:lnTo>
                      <a:pt x="529" y="1017"/>
                    </a:lnTo>
                    <a:lnTo>
                      <a:pt x="530" y="1014"/>
                    </a:lnTo>
                    <a:lnTo>
                      <a:pt x="529" y="979"/>
                    </a:lnTo>
                    <a:lnTo>
                      <a:pt x="521" y="937"/>
                    </a:lnTo>
                    <a:lnTo>
                      <a:pt x="507" y="890"/>
                    </a:lnTo>
                    <a:lnTo>
                      <a:pt x="487" y="840"/>
                    </a:lnTo>
                    <a:lnTo>
                      <a:pt x="463" y="787"/>
                    </a:lnTo>
                    <a:lnTo>
                      <a:pt x="437" y="736"/>
                    </a:lnTo>
                    <a:lnTo>
                      <a:pt x="409" y="686"/>
                    </a:lnTo>
                    <a:lnTo>
                      <a:pt x="381" y="639"/>
                    </a:lnTo>
                    <a:lnTo>
                      <a:pt x="354" y="599"/>
                    </a:lnTo>
                    <a:lnTo>
                      <a:pt x="330" y="565"/>
                    </a:lnTo>
                    <a:lnTo>
                      <a:pt x="310" y="538"/>
                    </a:lnTo>
                    <a:lnTo>
                      <a:pt x="295" y="523"/>
                    </a:lnTo>
                    <a:lnTo>
                      <a:pt x="282" y="511"/>
                    </a:lnTo>
                    <a:lnTo>
                      <a:pt x="271" y="496"/>
                    </a:lnTo>
                    <a:lnTo>
                      <a:pt x="262" y="476"/>
                    </a:lnTo>
                    <a:lnTo>
                      <a:pt x="256" y="454"/>
                    </a:lnTo>
                    <a:lnTo>
                      <a:pt x="249" y="430"/>
                    </a:lnTo>
                    <a:lnTo>
                      <a:pt x="245" y="405"/>
                    </a:lnTo>
                    <a:lnTo>
                      <a:pt x="242" y="380"/>
                    </a:lnTo>
                    <a:lnTo>
                      <a:pt x="239" y="354"/>
                    </a:lnTo>
                    <a:lnTo>
                      <a:pt x="237" y="329"/>
                    </a:lnTo>
                    <a:lnTo>
                      <a:pt x="236" y="306"/>
                    </a:lnTo>
                    <a:lnTo>
                      <a:pt x="236" y="284"/>
                    </a:lnTo>
                    <a:lnTo>
                      <a:pt x="236" y="266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9"/>
              <p:cNvSpPr>
                <a:spLocks/>
              </p:cNvSpPr>
              <p:nvPr/>
            </p:nvSpPr>
            <p:spPr bwMode="auto">
              <a:xfrm>
                <a:off x="4679" y="2728"/>
                <a:ext cx="19" cy="89"/>
              </a:xfrm>
              <a:custGeom>
                <a:avLst/>
                <a:gdLst>
                  <a:gd name="T0" fmla="*/ 0 w 228"/>
                  <a:gd name="T1" fmla="*/ 0 h 1045"/>
                  <a:gd name="T2" fmla="*/ 0 w 228"/>
                  <a:gd name="T3" fmla="*/ 0 h 1045"/>
                  <a:gd name="T4" fmla="*/ 0 w 228"/>
                  <a:gd name="T5" fmla="*/ 0 h 1045"/>
                  <a:gd name="T6" fmla="*/ 0 w 228"/>
                  <a:gd name="T7" fmla="*/ 0 h 1045"/>
                  <a:gd name="T8" fmla="*/ 0 w 228"/>
                  <a:gd name="T9" fmla="*/ 0 h 1045"/>
                  <a:gd name="T10" fmla="*/ 0 w 228"/>
                  <a:gd name="T11" fmla="*/ 0 h 1045"/>
                  <a:gd name="T12" fmla="*/ 0 w 228"/>
                  <a:gd name="T13" fmla="*/ 0 h 1045"/>
                  <a:gd name="T14" fmla="*/ 0 w 228"/>
                  <a:gd name="T15" fmla="*/ 0 h 1045"/>
                  <a:gd name="T16" fmla="*/ 0 w 228"/>
                  <a:gd name="T17" fmla="*/ 0 h 1045"/>
                  <a:gd name="T18" fmla="*/ 0 w 228"/>
                  <a:gd name="T19" fmla="*/ 0 h 1045"/>
                  <a:gd name="T20" fmla="*/ 0 w 228"/>
                  <a:gd name="T21" fmla="*/ 0 h 1045"/>
                  <a:gd name="T22" fmla="*/ 0 w 228"/>
                  <a:gd name="T23" fmla="*/ 0 h 1045"/>
                  <a:gd name="T24" fmla="*/ 0 w 228"/>
                  <a:gd name="T25" fmla="*/ 0 h 1045"/>
                  <a:gd name="T26" fmla="*/ 0 w 228"/>
                  <a:gd name="T27" fmla="*/ 0 h 1045"/>
                  <a:gd name="T28" fmla="*/ 0 w 228"/>
                  <a:gd name="T29" fmla="*/ 0 h 1045"/>
                  <a:gd name="T30" fmla="*/ 0 w 228"/>
                  <a:gd name="T31" fmla="*/ 0 h 1045"/>
                  <a:gd name="T32" fmla="*/ 0 w 228"/>
                  <a:gd name="T33" fmla="*/ 0 h 1045"/>
                  <a:gd name="T34" fmla="*/ 0 w 228"/>
                  <a:gd name="T35" fmla="*/ 0 h 1045"/>
                  <a:gd name="T36" fmla="*/ 0 w 228"/>
                  <a:gd name="T37" fmla="*/ 0 h 1045"/>
                  <a:gd name="T38" fmla="*/ 0 w 228"/>
                  <a:gd name="T39" fmla="*/ 0 h 1045"/>
                  <a:gd name="T40" fmla="*/ 0 w 228"/>
                  <a:gd name="T41" fmla="*/ 0 h 1045"/>
                  <a:gd name="T42" fmla="*/ 0 w 228"/>
                  <a:gd name="T43" fmla="*/ 0 h 1045"/>
                  <a:gd name="T44" fmla="*/ 0 w 228"/>
                  <a:gd name="T45" fmla="*/ 0 h 1045"/>
                  <a:gd name="T46" fmla="*/ 0 w 228"/>
                  <a:gd name="T47" fmla="*/ 0 h 1045"/>
                  <a:gd name="T48" fmla="*/ 0 w 228"/>
                  <a:gd name="T49" fmla="*/ 0 h 1045"/>
                  <a:gd name="T50" fmla="*/ 0 w 228"/>
                  <a:gd name="T51" fmla="*/ 0 h 1045"/>
                  <a:gd name="T52" fmla="*/ 0 w 228"/>
                  <a:gd name="T53" fmla="*/ 0 h 1045"/>
                  <a:gd name="T54" fmla="*/ 0 w 228"/>
                  <a:gd name="T55" fmla="*/ 0 h 1045"/>
                  <a:gd name="T56" fmla="*/ 0 w 228"/>
                  <a:gd name="T57" fmla="*/ 0 h 1045"/>
                  <a:gd name="T58" fmla="*/ 0 w 228"/>
                  <a:gd name="T59" fmla="*/ 0 h 1045"/>
                  <a:gd name="T60" fmla="*/ 0 w 228"/>
                  <a:gd name="T61" fmla="*/ 0 h 1045"/>
                  <a:gd name="T62" fmla="*/ 0 w 228"/>
                  <a:gd name="T63" fmla="*/ 0 h 1045"/>
                  <a:gd name="T64" fmla="*/ 0 w 228"/>
                  <a:gd name="T65" fmla="*/ 0 h 1045"/>
                  <a:gd name="T66" fmla="*/ 0 w 228"/>
                  <a:gd name="T67" fmla="*/ 0 h 1045"/>
                  <a:gd name="T68" fmla="*/ 0 w 228"/>
                  <a:gd name="T69" fmla="*/ 0 h 1045"/>
                  <a:gd name="T70" fmla="*/ 0 w 228"/>
                  <a:gd name="T71" fmla="*/ 0 h 1045"/>
                  <a:gd name="T72" fmla="*/ 0 w 228"/>
                  <a:gd name="T73" fmla="*/ 0 h 1045"/>
                  <a:gd name="T74" fmla="*/ 0 w 228"/>
                  <a:gd name="T75" fmla="*/ 0 h 104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28" h="1045">
                    <a:moveTo>
                      <a:pt x="206" y="166"/>
                    </a:moveTo>
                    <a:lnTo>
                      <a:pt x="208" y="160"/>
                    </a:lnTo>
                    <a:lnTo>
                      <a:pt x="210" y="149"/>
                    </a:lnTo>
                    <a:lnTo>
                      <a:pt x="213" y="137"/>
                    </a:lnTo>
                    <a:lnTo>
                      <a:pt x="216" y="121"/>
                    </a:lnTo>
                    <a:lnTo>
                      <a:pt x="218" y="106"/>
                    </a:lnTo>
                    <a:lnTo>
                      <a:pt x="220" y="90"/>
                    </a:lnTo>
                    <a:lnTo>
                      <a:pt x="222" y="73"/>
                    </a:lnTo>
                    <a:lnTo>
                      <a:pt x="224" y="58"/>
                    </a:lnTo>
                    <a:lnTo>
                      <a:pt x="225" y="43"/>
                    </a:lnTo>
                    <a:lnTo>
                      <a:pt x="227" y="31"/>
                    </a:lnTo>
                    <a:lnTo>
                      <a:pt x="227" y="20"/>
                    </a:lnTo>
                    <a:lnTo>
                      <a:pt x="228" y="12"/>
                    </a:lnTo>
                    <a:lnTo>
                      <a:pt x="36" y="0"/>
                    </a:lnTo>
                    <a:lnTo>
                      <a:pt x="35" y="24"/>
                    </a:lnTo>
                    <a:lnTo>
                      <a:pt x="35" y="49"/>
                    </a:lnTo>
                    <a:lnTo>
                      <a:pt x="35" y="74"/>
                    </a:lnTo>
                    <a:lnTo>
                      <a:pt x="34" y="101"/>
                    </a:lnTo>
                    <a:lnTo>
                      <a:pt x="33" y="126"/>
                    </a:lnTo>
                    <a:lnTo>
                      <a:pt x="30" y="151"/>
                    </a:lnTo>
                    <a:lnTo>
                      <a:pt x="29" y="176"/>
                    </a:lnTo>
                    <a:lnTo>
                      <a:pt x="27" y="200"/>
                    </a:lnTo>
                    <a:lnTo>
                      <a:pt x="24" y="223"/>
                    </a:lnTo>
                    <a:lnTo>
                      <a:pt x="22" y="245"/>
                    </a:lnTo>
                    <a:lnTo>
                      <a:pt x="17" y="266"/>
                    </a:lnTo>
                    <a:lnTo>
                      <a:pt x="14" y="284"/>
                    </a:lnTo>
                    <a:lnTo>
                      <a:pt x="6" y="321"/>
                    </a:lnTo>
                    <a:lnTo>
                      <a:pt x="2" y="357"/>
                    </a:lnTo>
                    <a:lnTo>
                      <a:pt x="0" y="393"/>
                    </a:lnTo>
                    <a:lnTo>
                      <a:pt x="0" y="429"/>
                    </a:lnTo>
                    <a:lnTo>
                      <a:pt x="2" y="464"/>
                    </a:lnTo>
                    <a:lnTo>
                      <a:pt x="6" y="498"/>
                    </a:lnTo>
                    <a:lnTo>
                      <a:pt x="12" y="530"/>
                    </a:lnTo>
                    <a:lnTo>
                      <a:pt x="19" y="561"/>
                    </a:lnTo>
                    <a:lnTo>
                      <a:pt x="28" y="589"/>
                    </a:lnTo>
                    <a:lnTo>
                      <a:pt x="38" y="614"/>
                    </a:lnTo>
                    <a:lnTo>
                      <a:pt x="48" y="637"/>
                    </a:lnTo>
                    <a:lnTo>
                      <a:pt x="60" y="657"/>
                    </a:lnTo>
                    <a:lnTo>
                      <a:pt x="75" y="686"/>
                    </a:lnTo>
                    <a:lnTo>
                      <a:pt x="88" y="715"/>
                    </a:lnTo>
                    <a:lnTo>
                      <a:pt x="98" y="745"/>
                    </a:lnTo>
                    <a:lnTo>
                      <a:pt x="105" y="775"/>
                    </a:lnTo>
                    <a:lnTo>
                      <a:pt x="110" y="807"/>
                    </a:lnTo>
                    <a:lnTo>
                      <a:pt x="114" y="839"/>
                    </a:lnTo>
                    <a:lnTo>
                      <a:pt x="116" y="872"/>
                    </a:lnTo>
                    <a:lnTo>
                      <a:pt x="117" y="905"/>
                    </a:lnTo>
                    <a:lnTo>
                      <a:pt x="117" y="939"/>
                    </a:lnTo>
                    <a:lnTo>
                      <a:pt x="117" y="974"/>
                    </a:lnTo>
                    <a:lnTo>
                      <a:pt x="117" y="1010"/>
                    </a:lnTo>
                    <a:lnTo>
                      <a:pt x="117" y="1045"/>
                    </a:lnTo>
                    <a:lnTo>
                      <a:pt x="165" y="1045"/>
                    </a:lnTo>
                    <a:lnTo>
                      <a:pt x="172" y="1020"/>
                    </a:lnTo>
                    <a:lnTo>
                      <a:pt x="177" y="991"/>
                    </a:lnTo>
                    <a:lnTo>
                      <a:pt x="182" y="961"/>
                    </a:lnTo>
                    <a:lnTo>
                      <a:pt x="185" y="928"/>
                    </a:lnTo>
                    <a:lnTo>
                      <a:pt x="187" y="893"/>
                    </a:lnTo>
                    <a:lnTo>
                      <a:pt x="187" y="858"/>
                    </a:lnTo>
                    <a:lnTo>
                      <a:pt x="187" y="821"/>
                    </a:lnTo>
                    <a:lnTo>
                      <a:pt x="186" y="786"/>
                    </a:lnTo>
                    <a:lnTo>
                      <a:pt x="183" y="751"/>
                    </a:lnTo>
                    <a:lnTo>
                      <a:pt x="179" y="718"/>
                    </a:lnTo>
                    <a:lnTo>
                      <a:pt x="174" y="688"/>
                    </a:lnTo>
                    <a:lnTo>
                      <a:pt x="167" y="659"/>
                    </a:lnTo>
                    <a:lnTo>
                      <a:pt x="155" y="612"/>
                    </a:lnTo>
                    <a:lnTo>
                      <a:pt x="148" y="566"/>
                    </a:lnTo>
                    <a:lnTo>
                      <a:pt x="143" y="522"/>
                    </a:lnTo>
                    <a:lnTo>
                      <a:pt x="142" y="480"/>
                    </a:lnTo>
                    <a:lnTo>
                      <a:pt x="144" y="438"/>
                    </a:lnTo>
                    <a:lnTo>
                      <a:pt x="149" y="398"/>
                    </a:lnTo>
                    <a:lnTo>
                      <a:pt x="155" y="357"/>
                    </a:lnTo>
                    <a:lnTo>
                      <a:pt x="163" y="319"/>
                    </a:lnTo>
                    <a:lnTo>
                      <a:pt x="173" y="280"/>
                    </a:lnTo>
                    <a:lnTo>
                      <a:pt x="183" y="242"/>
                    </a:lnTo>
                    <a:lnTo>
                      <a:pt x="194" y="205"/>
                    </a:lnTo>
                    <a:lnTo>
                      <a:pt x="206" y="166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30"/>
              <p:cNvSpPr>
                <a:spLocks/>
              </p:cNvSpPr>
              <p:nvPr/>
            </p:nvSpPr>
            <p:spPr bwMode="auto">
              <a:xfrm>
                <a:off x="4710" y="2734"/>
                <a:ext cx="38" cy="90"/>
              </a:xfrm>
              <a:custGeom>
                <a:avLst/>
                <a:gdLst>
                  <a:gd name="T0" fmla="*/ 0 w 435"/>
                  <a:gd name="T1" fmla="*/ 0 h 1036"/>
                  <a:gd name="T2" fmla="*/ 0 w 435"/>
                  <a:gd name="T3" fmla="*/ 0 h 1036"/>
                  <a:gd name="T4" fmla="*/ 0 w 435"/>
                  <a:gd name="T5" fmla="*/ 0 h 1036"/>
                  <a:gd name="T6" fmla="*/ 0 w 435"/>
                  <a:gd name="T7" fmla="*/ 0 h 1036"/>
                  <a:gd name="T8" fmla="*/ 0 w 435"/>
                  <a:gd name="T9" fmla="*/ 0 h 1036"/>
                  <a:gd name="T10" fmla="*/ 0 w 435"/>
                  <a:gd name="T11" fmla="*/ 0 h 1036"/>
                  <a:gd name="T12" fmla="*/ 0 w 435"/>
                  <a:gd name="T13" fmla="*/ 0 h 1036"/>
                  <a:gd name="T14" fmla="*/ 0 w 435"/>
                  <a:gd name="T15" fmla="*/ 0 h 1036"/>
                  <a:gd name="T16" fmla="*/ 0 w 435"/>
                  <a:gd name="T17" fmla="*/ 0 h 1036"/>
                  <a:gd name="T18" fmla="*/ 0 w 435"/>
                  <a:gd name="T19" fmla="*/ 0 h 1036"/>
                  <a:gd name="T20" fmla="*/ 0 w 435"/>
                  <a:gd name="T21" fmla="*/ 0 h 1036"/>
                  <a:gd name="T22" fmla="*/ 0 w 435"/>
                  <a:gd name="T23" fmla="*/ 0 h 1036"/>
                  <a:gd name="T24" fmla="*/ 0 w 435"/>
                  <a:gd name="T25" fmla="*/ 0 h 1036"/>
                  <a:gd name="T26" fmla="*/ 0 w 435"/>
                  <a:gd name="T27" fmla="*/ 0 h 1036"/>
                  <a:gd name="T28" fmla="*/ 0 w 435"/>
                  <a:gd name="T29" fmla="*/ 0 h 1036"/>
                  <a:gd name="T30" fmla="*/ 0 w 435"/>
                  <a:gd name="T31" fmla="*/ 0 h 1036"/>
                  <a:gd name="T32" fmla="*/ 0 w 435"/>
                  <a:gd name="T33" fmla="*/ 0 h 1036"/>
                  <a:gd name="T34" fmla="*/ 0 w 435"/>
                  <a:gd name="T35" fmla="*/ 0 h 1036"/>
                  <a:gd name="T36" fmla="*/ 0 w 435"/>
                  <a:gd name="T37" fmla="*/ 0 h 1036"/>
                  <a:gd name="T38" fmla="*/ 0 w 435"/>
                  <a:gd name="T39" fmla="*/ 0 h 1036"/>
                  <a:gd name="T40" fmla="*/ 0 w 435"/>
                  <a:gd name="T41" fmla="*/ 0 h 1036"/>
                  <a:gd name="T42" fmla="*/ 0 w 435"/>
                  <a:gd name="T43" fmla="*/ 0 h 1036"/>
                  <a:gd name="T44" fmla="*/ 0 w 435"/>
                  <a:gd name="T45" fmla="*/ 0 h 1036"/>
                  <a:gd name="T46" fmla="*/ 0 w 435"/>
                  <a:gd name="T47" fmla="*/ 0 h 1036"/>
                  <a:gd name="T48" fmla="*/ 0 w 435"/>
                  <a:gd name="T49" fmla="*/ 0 h 1036"/>
                  <a:gd name="T50" fmla="*/ 0 w 435"/>
                  <a:gd name="T51" fmla="*/ 0 h 1036"/>
                  <a:gd name="T52" fmla="*/ 0 w 435"/>
                  <a:gd name="T53" fmla="*/ 0 h 1036"/>
                  <a:gd name="T54" fmla="*/ 0 w 435"/>
                  <a:gd name="T55" fmla="*/ 0 h 1036"/>
                  <a:gd name="T56" fmla="*/ 0 w 435"/>
                  <a:gd name="T57" fmla="*/ 0 h 1036"/>
                  <a:gd name="T58" fmla="*/ 0 w 435"/>
                  <a:gd name="T59" fmla="*/ 0 h 1036"/>
                  <a:gd name="T60" fmla="*/ 0 w 435"/>
                  <a:gd name="T61" fmla="*/ 0 h 1036"/>
                  <a:gd name="T62" fmla="*/ 0 w 435"/>
                  <a:gd name="T63" fmla="*/ 0 h 1036"/>
                  <a:gd name="T64" fmla="*/ 0 w 435"/>
                  <a:gd name="T65" fmla="*/ 0 h 1036"/>
                  <a:gd name="T66" fmla="*/ 0 w 435"/>
                  <a:gd name="T67" fmla="*/ 0 h 1036"/>
                  <a:gd name="T68" fmla="*/ 0 w 435"/>
                  <a:gd name="T69" fmla="*/ 0 h 1036"/>
                  <a:gd name="T70" fmla="*/ 0 w 435"/>
                  <a:gd name="T71" fmla="*/ 0 h 1036"/>
                  <a:gd name="T72" fmla="*/ 0 w 435"/>
                  <a:gd name="T73" fmla="*/ 0 h 10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35" h="1036">
                    <a:moveTo>
                      <a:pt x="334" y="275"/>
                    </a:moveTo>
                    <a:lnTo>
                      <a:pt x="340" y="270"/>
                    </a:lnTo>
                    <a:lnTo>
                      <a:pt x="349" y="257"/>
                    </a:lnTo>
                    <a:lnTo>
                      <a:pt x="361" y="242"/>
                    </a:lnTo>
                    <a:lnTo>
                      <a:pt x="373" y="222"/>
                    </a:lnTo>
                    <a:lnTo>
                      <a:pt x="386" y="201"/>
                    </a:lnTo>
                    <a:lnTo>
                      <a:pt x="398" y="176"/>
                    </a:lnTo>
                    <a:lnTo>
                      <a:pt x="410" y="152"/>
                    </a:lnTo>
                    <a:lnTo>
                      <a:pt x="420" y="129"/>
                    </a:lnTo>
                    <a:lnTo>
                      <a:pt x="428" y="107"/>
                    </a:lnTo>
                    <a:lnTo>
                      <a:pt x="433" y="88"/>
                    </a:lnTo>
                    <a:lnTo>
                      <a:pt x="435" y="72"/>
                    </a:lnTo>
                    <a:lnTo>
                      <a:pt x="432" y="60"/>
                    </a:lnTo>
                    <a:lnTo>
                      <a:pt x="430" y="60"/>
                    </a:lnTo>
                    <a:lnTo>
                      <a:pt x="424" y="58"/>
                    </a:lnTo>
                    <a:lnTo>
                      <a:pt x="414" y="55"/>
                    </a:lnTo>
                    <a:lnTo>
                      <a:pt x="399" y="49"/>
                    </a:lnTo>
                    <a:lnTo>
                      <a:pt x="384" y="44"/>
                    </a:lnTo>
                    <a:lnTo>
                      <a:pt x="365" y="37"/>
                    </a:lnTo>
                    <a:lnTo>
                      <a:pt x="347" y="30"/>
                    </a:lnTo>
                    <a:lnTo>
                      <a:pt x="327" y="23"/>
                    </a:lnTo>
                    <a:lnTo>
                      <a:pt x="307" y="17"/>
                    </a:lnTo>
                    <a:lnTo>
                      <a:pt x="290" y="10"/>
                    </a:lnTo>
                    <a:lnTo>
                      <a:pt x="273" y="4"/>
                    </a:lnTo>
                    <a:lnTo>
                      <a:pt x="259" y="0"/>
                    </a:lnTo>
                    <a:lnTo>
                      <a:pt x="242" y="40"/>
                    </a:lnTo>
                    <a:lnTo>
                      <a:pt x="223" y="81"/>
                    </a:lnTo>
                    <a:lnTo>
                      <a:pt x="201" y="125"/>
                    </a:lnTo>
                    <a:lnTo>
                      <a:pt x="179" y="172"/>
                    </a:lnTo>
                    <a:lnTo>
                      <a:pt x="157" y="219"/>
                    </a:lnTo>
                    <a:lnTo>
                      <a:pt x="137" y="270"/>
                    </a:lnTo>
                    <a:lnTo>
                      <a:pt x="117" y="320"/>
                    </a:lnTo>
                    <a:lnTo>
                      <a:pt x="100" y="371"/>
                    </a:lnTo>
                    <a:lnTo>
                      <a:pt x="87" y="425"/>
                    </a:lnTo>
                    <a:lnTo>
                      <a:pt x="79" y="479"/>
                    </a:lnTo>
                    <a:lnTo>
                      <a:pt x="76" y="532"/>
                    </a:lnTo>
                    <a:lnTo>
                      <a:pt x="80" y="586"/>
                    </a:lnTo>
                    <a:lnTo>
                      <a:pt x="82" y="627"/>
                    </a:lnTo>
                    <a:lnTo>
                      <a:pt x="83" y="667"/>
                    </a:lnTo>
                    <a:lnTo>
                      <a:pt x="80" y="707"/>
                    </a:lnTo>
                    <a:lnTo>
                      <a:pt x="75" y="746"/>
                    </a:lnTo>
                    <a:lnTo>
                      <a:pt x="69" y="786"/>
                    </a:lnTo>
                    <a:lnTo>
                      <a:pt x="60" y="824"/>
                    </a:lnTo>
                    <a:lnTo>
                      <a:pt x="50" y="861"/>
                    </a:lnTo>
                    <a:lnTo>
                      <a:pt x="40" y="898"/>
                    </a:lnTo>
                    <a:lnTo>
                      <a:pt x="29" y="934"/>
                    </a:lnTo>
                    <a:lnTo>
                      <a:pt x="19" y="971"/>
                    </a:lnTo>
                    <a:lnTo>
                      <a:pt x="8" y="1005"/>
                    </a:lnTo>
                    <a:lnTo>
                      <a:pt x="0" y="1036"/>
                    </a:lnTo>
                    <a:lnTo>
                      <a:pt x="20" y="1033"/>
                    </a:lnTo>
                    <a:lnTo>
                      <a:pt x="42" y="1022"/>
                    </a:lnTo>
                    <a:lnTo>
                      <a:pt x="63" y="1003"/>
                    </a:lnTo>
                    <a:lnTo>
                      <a:pt x="83" y="979"/>
                    </a:lnTo>
                    <a:lnTo>
                      <a:pt x="103" y="951"/>
                    </a:lnTo>
                    <a:lnTo>
                      <a:pt x="121" y="917"/>
                    </a:lnTo>
                    <a:lnTo>
                      <a:pt x="138" y="879"/>
                    </a:lnTo>
                    <a:lnTo>
                      <a:pt x="154" y="838"/>
                    </a:lnTo>
                    <a:lnTo>
                      <a:pt x="168" y="794"/>
                    </a:lnTo>
                    <a:lnTo>
                      <a:pt x="180" y="749"/>
                    </a:lnTo>
                    <a:lnTo>
                      <a:pt x="191" y="702"/>
                    </a:lnTo>
                    <a:lnTo>
                      <a:pt x="201" y="655"/>
                    </a:lnTo>
                    <a:lnTo>
                      <a:pt x="206" y="627"/>
                    </a:lnTo>
                    <a:lnTo>
                      <a:pt x="210" y="596"/>
                    </a:lnTo>
                    <a:lnTo>
                      <a:pt x="217" y="562"/>
                    </a:lnTo>
                    <a:lnTo>
                      <a:pt x="223" y="527"/>
                    </a:lnTo>
                    <a:lnTo>
                      <a:pt x="231" y="492"/>
                    </a:lnTo>
                    <a:lnTo>
                      <a:pt x="240" y="456"/>
                    </a:lnTo>
                    <a:lnTo>
                      <a:pt x="250" y="421"/>
                    </a:lnTo>
                    <a:lnTo>
                      <a:pt x="263" y="387"/>
                    </a:lnTo>
                    <a:lnTo>
                      <a:pt x="277" y="354"/>
                    </a:lnTo>
                    <a:lnTo>
                      <a:pt x="293" y="324"/>
                    </a:lnTo>
                    <a:lnTo>
                      <a:pt x="312" y="298"/>
                    </a:lnTo>
                    <a:lnTo>
                      <a:pt x="334" y="275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31"/>
              <p:cNvSpPr>
                <a:spLocks/>
              </p:cNvSpPr>
              <p:nvPr/>
            </p:nvSpPr>
            <p:spPr bwMode="auto">
              <a:xfrm>
                <a:off x="4726" y="2758"/>
                <a:ext cx="73" cy="79"/>
              </a:xfrm>
              <a:custGeom>
                <a:avLst/>
                <a:gdLst>
                  <a:gd name="T0" fmla="*/ 0 w 863"/>
                  <a:gd name="T1" fmla="*/ 0 h 911"/>
                  <a:gd name="T2" fmla="*/ 0 w 863"/>
                  <a:gd name="T3" fmla="*/ 0 h 911"/>
                  <a:gd name="T4" fmla="*/ 0 w 863"/>
                  <a:gd name="T5" fmla="*/ 0 h 911"/>
                  <a:gd name="T6" fmla="*/ 0 w 863"/>
                  <a:gd name="T7" fmla="*/ 0 h 911"/>
                  <a:gd name="T8" fmla="*/ 0 w 863"/>
                  <a:gd name="T9" fmla="*/ 0 h 911"/>
                  <a:gd name="T10" fmla="*/ 0 w 863"/>
                  <a:gd name="T11" fmla="*/ 0 h 911"/>
                  <a:gd name="T12" fmla="*/ 0 w 863"/>
                  <a:gd name="T13" fmla="*/ 0 h 911"/>
                  <a:gd name="T14" fmla="*/ 0 w 863"/>
                  <a:gd name="T15" fmla="*/ 0 h 911"/>
                  <a:gd name="T16" fmla="*/ 0 w 863"/>
                  <a:gd name="T17" fmla="*/ 0 h 911"/>
                  <a:gd name="T18" fmla="*/ 0 w 863"/>
                  <a:gd name="T19" fmla="*/ 0 h 911"/>
                  <a:gd name="T20" fmla="*/ 0 w 863"/>
                  <a:gd name="T21" fmla="*/ 0 h 911"/>
                  <a:gd name="T22" fmla="*/ 0 w 863"/>
                  <a:gd name="T23" fmla="*/ 0 h 911"/>
                  <a:gd name="T24" fmla="*/ 0 w 863"/>
                  <a:gd name="T25" fmla="*/ 0 h 911"/>
                  <a:gd name="T26" fmla="*/ 0 w 863"/>
                  <a:gd name="T27" fmla="*/ 0 h 911"/>
                  <a:gd name="T28" fmla="*/ 0 w 863"/>
                  <a:gd name="T29" fmla="*/ 0 h 911"/>
                  <a:gd name="T30" fmla="*/ 0 w 863"/>
                  <a:gd name="T31" fmla="*/ 0 h 911"/>
                  <a:gd name="T32" fmla="*/ 0 w 863"/>
                  <a:gd name="T33" fmla="*/ 0 h 911"/>
                  <a:gd name="T34" fmla="*/ 0 w 863"/>
                  <a:gd name="T35" fmla="*/ 0 h 911"/>
                  <a:gd name="T36" fmla="*/ 0 w 863"/>
                  <a:gd name="T37" fmla="*/ 0 h 911"/>
                  <a:gd name="T38" fmla="*/ 0 w 863"/>
                  <a:gd name="T39" fmla="*/ 0 h 911"/>
                  <a:gd name="T40" fmla="*/ 0 w 863"/>
                  <a:gd name="T41" fmla="*/ 0 h 911"/>
                  <a:gd name="T42" fmla="*/ 0 w 863"/>
                  <a:gd name="T43" fmla="*/ 0 h 911"/>
                  <a:gd name="T44" fmla="*/ 0 w 863"/>
                  <a:gd name="T45" fmla="*/ 0 h 911"/>
                  <a:gd name="T46" fmla="*/ 0 w 863"/>
                  <a:gd name="T47" fmla="*/ 0 h 911"/>
                  <a:gd name="T48" fmla="*/ 0 w 863"/>
                  <a:gd name="T49" fmla="*/ 0 h 911"/>
                  <a:gd name="T50" fmla="*/ 0 w 863"/>
                  <a:gd name="T51" fmla="*/ 0 h 911"/>
                  <a:gd name="T52" fmla="*/ 0 w 863"/>
                  <a:gd name="T53" fmla="*/ 0 h 911"/>
                  <a:gd name="T54" fmla="*/ 0 w 863"/>
                  <a:gd name="T55" fmla="*/ 0 h 911"/>
                  <a:gd name="T56" fmla="*/ 0 w 863"/>
                  <a:gd name="T57" fmla="*/ 0 h 911"/>
                  <a:gd name="T58" fmla="*/ 0 w 863"/>
                  <a:gd name="T59" fmla="*/ 0 h 911"/>
                  <a:gd name="T60" fmla="*/ 0 w 863"/>
                  <a:gd name="T61" fmla="*/ 0 h 911"/>
                  <a:gd name="T62" fmla="*/ 0 w 863"/>
                  <a:gd name="T63" fmla="*/ 0 h 911"/>
                  <a:gd name="T64" fmla="*/ 0 w 863"/>
                  <a:gd name="T65" fmla="*/ 0 h 911"/>
                  <a:gd name="T66" fmla="*/ 0 w 863"/>
                  <a:gd name="T67" fmla="*/ 0 h 911"/>
                  <a:gd name="T68" fmla="*/ 0 w 863"/>
                  <a:gd name="T69" fmla="*/ 0 h 911"/>
                  <a:gd name="T70" fmla="*/ 0 w 863"/>
                  <a:gd name="T71" fmla="*/ 0 h 911"/>
                  <a:gd name="T72" fmla="*/ 0 w 863"/>
                  <a:gd name="T73" fmla="*/ 0 h 911"/>
                  <a:gd name="T74" fmla="*/ 0 w 863"/>
                  <a:gd name="T75" fmla="*/ 0 h 911"/>
                  <a:gd name="T76" fmla="*/ 0 w 863"/>
                  <a:gd name="T77" fmla="*/ 0 h 911"/>
                  <a:gd name="T78" fmla="*/ 0 w 863"/>
                  <a:gd name="T79" fmla="*/ 0 h 911"/>
                  <a:gd name="T80" fmla="*/ 0 w 863"/>
                  <a:gd name="T81" fmla="*/ 0 h 911"/>
                  <a:gd name="T82" fmla="*/ 0 w 863"/>
                  <a:gd name="T83" fmla="*/ 0 h 911"/>
                  <a:gd name="T84" fmla="*/ 0 w 863"/>
                  <a:gd name="T85" fmla="*/ 0 h 91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63" h="911">
                    <a:moveTo>
                      <a:pt x="691" y="306"/>
                    </a:moveTo>
                    <a:lnTo>
                      <a:pt x="697" y="302"/>
                    </a:lnTo>
                    <a:lnTo>
                      <a:pt x="706" y="297"/>
                    </a:lnTo>
                    <a:lnTo>
                      <a:pt x="718" y="289"/>
                    </a:lnTo>
                    <a:lnTo>
                      <a:pt x="732" y="279"/>
                    </a:lnTo>
                    <a:lnTo>
                      <a:pt x="748" y="268"/>
                    </a:lnTo>
                    <a:lnTo>
                      <a:pt x="766" y="255"/>
                    </a:lnTo>
                    <a:lnTo>
                      <a:pt x="783" y="240"/>
                    </a:lnTo>
                    <a:lnTo>
                      <a:pt x="802" y="223"/>
                    </a:lnTo>
                    <a:lnTo>
                      <a:pt x="820" y="207"/>
                    </a:lnTo>
                    <a:lnTo>
                      <a:pt x="836" y="188"/>
                    </a:lnTo>
                    <a:lnTo>
                      <a:pt x="850" y="169"/>
                    </a:lnTo>
                    <a:lnTo>
                      <a:pt x="863" y="148"/>
                    </a:lnTo>
                    <a:lnTo>
                      <a:pt x="851" y="136"/>
                    </a:lnTo>
                    <a:lnTo>
                      <a:pt x="838" y="124"/>
                    </a:lnTo>
                    <a:lnTo>
                      <a:pt x="825" y="110"/>
                    </a:lnTo>
                    <a:lnTo>
                      <a:pt x="811" y="95"/>
                    </a:lnTo>
                    <a:lnTo>
                      <a:pt x="797" y="81"/>
                    </a:lnTo>
                    <a:lnTo>
                      <a:pt x="781" y="67"/>
                    </a:lnTo>
                    <a:lnTo>
                      <a:pt x="766" y="53"/>
                    </a:lnTo>
                    <a:lnTo>
                      <a:pt x="751" y="39"/>
                    </a:lnTo>
                    <a:lnTo>
                      <a:pt x="735" y="27"/>
                    </a:lnTo>
                    <a:lnTo>
                      <a:pt x="721" y="18"/>
                    </a:lnTo>
                    <a:lnTo>
                      <a:pt x="706" y="8"/>
                    </a:lnTo>
                    <a:lnTo>
                      <a:pt x="691" y="0"/>
                    </a:lnTo>
                    <a:lnTo>
                      <a:pt x="684" y="22"/>
                    </a:lnTo>
                    <a:lnTo>
                      <a:pt x="669" y="46"/>
                    </a:lnTo>
                    <a:lnTo>
                      <a:pt x="649" y="75"/>
                    </a:lnTo>
                    <a:lnTo>
                      <a:pt x="621" y="104"/>
                    </a:lnTo>
                    <a:lnTo>
                      <a:pt x="590" y="136"/>
                    </a:lnTo>
                    <a:lnTo>
                      <a:pt x="556" y="169"/>
                    </a:lnTo>
                    <a:lnTo>
                      <a:pt x="518" y="202"/>
                    </a:lnTo>
                    <a:lnTo>
                      <a:pt x="481" y="233"/>
                    </a:lnTo>
                    <a:lnTo>
                      <a:pt x="445" y="265"/>
                    </a:lnTo>
                    <a:lnTo>
                      <a:pt x="410" y="296"/>
                    </a:lnTo>
                    <a:lnTo>
                      <a:pt x="377" y="324"/>
                    </a:lnTo>
                    <a:lnTo>
                      <a:pt x="350" y="348"/>
                    </a:lnTo>
                    <a:lnTo>
                      <a:pt x="334" y="365"/>
                    </a:lnTo>
                    <a:lnTo>
                      <a:pt x="321" y="382"/>
                    </a:lnTo>
                    <a:lnTo>
                      <a:pt x="309" y="402"/>
                    </a:lnTo>
                    <a:lnTo>
                      <a:pt x="298" y="423"/>
                    </a:lnTo>
                    <a:lnTo>
                      <a:pt x="287" y="444"/>
                    </a:lnTo>
                    <a:lnTo>
                      <a:pt x="278" y="466"/>
                    </a:lnTo>
                    <a:lnTo>
                      <a:pt x="270" y="487"/>
                    </a:lnTo>
                    <a:lnTo>
                      <a:pt x="262" y="507"/>
                    </a:lnTo>
                    <a:lnTo>
                      <a:pt x="254" y="527"/>
                    </a:lnTo>
                    <a:lnTo>
                      <a:pt x="248" y="543"/>
                    </a:lnTo>
                    <a:lnTo>
                      <a:pt x="242" y="558"/>
                    </a:lnTo>
                    <a:lnTo>
                      <a:pt x="238" y="569"/>
                    </a:lnTo>
                    <a:lnTo>
                      <a:pt x="226" y="592"/>
                    </a:lnTo>
                    <a:lnTo>
                      <a:pt x="213" y="615"/>
                    </a:lnTo>
                    <a:lnTo>
                      <a:pt x="196" y="640"/>
                    </a:lnTo>
                    <a:lnTo>
                      <a:pt x="179" y="666"/>
                    </a:lnTo>
                    <a:lnTo>
                      <a:pt x="160" y="692"/>
                    </a:lnTo>
                    <a:lnTo>
                      <a:pt x="139" y="720"/>
                    </a:lnTo>
                    <a:lnTo>
                      <a:pt x="117" y="747"/>
                    </a:lnTo>
                    <a:lnTo>
                      <a:pt x="94" y="775"/>
                    </a:lnTo>
                    <a:lnTo>
                      <a:pt x="71" y="801"/>
                    </a:lnTo>
                    <a:lnTo>
                      <a:pt x="47" y="827"/>
                    </a:lnTo>
                    <a:lnTo>
                      <a:pt x="23" y="852"/>
                    </a:lnTo>
                    <a:lnTo>
                      <a:pt x="0" y="876"/>
                    </a:lnTo>
                    <a:lnTo>
                      <a:pt x="35" y="911"/>
                    </a:lnTo>
                    <a:lnTo>
                      <a:pt x="79" y="890"/>
                    </a:lnTo>
                    <a:lnTo>
                      <a:pt x="120" y="864"/>
                    </a:lnTo>
                    <a:lnTo>
                      <a:pt x="158" y="838"/>
                    </a:lnTo>
                    <a:lnTo>
                      <a:pt x="191" y="811"/>
                    </a:lnTo>
                    <a:lnTo>
                      <a:pt x="223" y="782"/>
                    </a:lnTo>
                    <a:lnTo>
                      <a:pt x="250" y="753"/>
                    </a:lnTo>
                    <a:lnTo>
                      <a:pt x="275" y="722"/>
                    </a:lnTo>
                    <a:lnTo>
                      <a:pt x="297" y="691"/>
                    </a:lnTo>
                    <a:lnTo>
                      <a:pt x="318" y="661"/>
                    </a:lnTo>
                    <a:lnTo>
                      <a:pt x="335" y="631"/>
                    </a:lnTo>
                    <a:lnTo>
                      <a:pt x="352" y="600"/>
                    </a:lnTo>
                    <a:lnTo>
                      <a:pt x="366" y="571"/>
                    </a:lnTo>
                    <a:lnTo>
                      <a:pt x="386" y="535"/>
                    </a:lnTo>
                    <a:lnTo>
                      <a:pt x="410" y="500"/>
                    </a:lnTo>
                    <a:lnTo>
                      <a:pt x="438" y="468"/>
                    </a:lnTo>
                    <a:lnTo>
                      <a:pt x="469" y="438"/>
                    </a:lnTo>
                    <a:lnTo>
                      <a:pt x="501" y="412"/>
                    </a:lnTo>
                    <a:lnTo>
                      <a:pt x="534" y="388"/>
                    </a:lnTo>
                    <a:lnTo>
                      <a:pt x="567" y="367"/>
                    </a:lnTo>
                    <a:lnTo>
                      <a:pt x="598" y="349"/>
                    </a:lnTo>
                    <a:lnTo>
                      <a:pt x="627" y="334"/>
                    </a:lnTo>
                    <a:lnTo>
                      <a:pt x="653" y="322"/>
                    </a:lnTo>
                    <a:lnTo>
                      <a:pt x="675" y="312"/>
                    </a:lnTo>
                    <a:lnTo>
                      <a:pt x="691" y="306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32"/>
              <p:cNvSpPr>
                <a:spLocks/>
              </p:cNvSpPr>
              <p:nvPr/>
            </p:nvSpPr>
            <p:spPr bwMode="auto">
              <a:xfrm>
                <a:off x="4738" y="2803"/>
                <a:ext cx="98" cy="51"/>
              </a:xfrm>
              <a:custGeom>
                <a:avLst/>
                <a:gdLst>
                  <a:gd name="T0" fmla="*/ 0 w 1176"/>
                  <a:gd name="T1" fmla="*/ 0 h 586"/>
                  <a:gd name="T2" fmla="*/ 0 w 1176"/>
                  <a:gd name="T3" fmla="*/ 0 h 586"/>
                  <a:gd name="T4" fmla="*/ 0 w 1176"/>
                  <a:gd name="T5" fmla="*/ 0 h 586"/>
                  <a:gd name="T6" fmla="*/ 0 w 1176"/>
                  <a:gd name="T7" fmla="*/ 0 h 586"/>
                  <a:gd name="T8" fmla="*/ 0 w 1176"/>
                  <a:gd name="T9" fmla="*/ 0 h 586"/>
                  <a:gd name="T10" fmla="*/ 0 w 1176"/>
                  <a:gd name="T11" fmla="*/ 0 h 586"/>
                  <a:gd name="T12" fmla="*/ 0 w 1176"/>
                  <a:gd name="T13" fmla="*/ 0 h 586"/>
                  <a:gd name="T14" fmla="*/ 0 w 1176"/>
                  <a:gd name="T15" fmla="*/ 0 h 586"/>
                  <a:gd name="T16" fmla="*/ 0 w 1176"/>
                  <a:gd name="T17" fmla="*/ 0 h 586"/>
                  <a:gd name="T18" fmla="*/ 0 w 1176"/>
                  <a:gd name="T19" fmla="*/ 0 h 586"/>
                  <a:gd name="T20" fmla="*/ 0 w 1176"/>
                  <a:gd name="T21" fmla="*/ 0 h 586"/>
                  <a:gd name="T22" fmla="*/ 0 w 1176"/>
                  <a:gd name="T23" fmla="*/ 0 h 586"/>
                  <a:gd name="T24" fmla="*/ 0 w 1176"/>
                  <a:gd name="T25" fmla="*/ 0 h 586"/>
                  <a:gd name="T26" fmla="*/ 0 w 1176"/>
                  <a:gd name="T27" fmla="*/ 0 h 586"/>
                  <a:gd name="T28" fmla="*/ 0 w 1176"/>
                  <a:gd name="T29" fmla="*/ 0 h 586"/>
                  <a:gd name="T30" fmla="*/ 0 w 1176"/>
                  <a:gd name="T31" fmla="*/ 0 h 586"/>
                  <a:gd name="T32" fmla="*/ 0 w 1176"/>
                  <a:gd name="T33" fmla="*/ 0 h 586"/>
                  <a:gd name="T34" fmla="*/ 0 w 1176"/>
                  <a:gd name="T35" fmla="*/ 0 h 586"/>
                  <a:gd name="T36" fmla="*/ 0 w 1176"/>
                  <a:gd name="T37" fmla="*/ 0 h 586"/>
                  <a:gd name="T38" fmla="*/ 0 w 1176"/>
                  <a:gd name="T39" fmla="*/ 0 h 586"/>
                  <a:gd name="T40" fmla="*/ 0 w 1176"/>
                  <a:gd name="T41" fmla="*/ 0 h 586"/>
                  <a:gd name="T42" fmla="*/ 0 w 1176"/>
                  <a:gd name="T43" fmla="*/ 0 h 586"/>
                  <a:gd name="T44" fmla="*/ 0 w 1176"/>
                  <a:gd name="T45" fmla="*/ 0 h 586"/>
                  <a:gd name="T46" fmla="*/ 0 w 1176"/>
                  <a:gd name="T47" fmla="*/ 0 h 586"/>
                  <a:gd name="T48" fmla="*/ 0 w 1176"/>
                  <a:gd name="T49" fmla="*/ 0 h 586"/>
                  <a:gd name="T50" fmla="*/ 0 w 1176"/>
                  <a:gd name="T51" fmla="*/ 0 h 586"/>
                  <a:gd name="T52" fmla="*/ 0 w 1176"/>
                  <a:gd name="T53" fmla="*/ 0 h 586"/>
                  <a:gd name="T54" fmla="*/ 0 w 1176"/>
                  <a:gd name="T55" fmla="*/ 0 h 586"/>
                  <a:gd name="T56" fmla="*/ 0 w 1176"/>
                  <a:gd name="T57" fmla="*/ 0 h 586"/>
                  <a:gd name="T58" fmla="*/ 0 w 1176"/>
                  <a:gd name="T59" fmla="*/ 0 h 586"/>
                  <a:gd name="T60" fmla="*/ 0 w 1176"/>
                  <a:gd name="T61" fmla="*/ 0 h 586"/>
                  <a:gd name="T62" fmla="*/ 0 w 1176"/>
                  <a:gd name="T63" fmla="*/ 0 h 586"/>
                  <a:gd name="T64" fmla="*/ 0 w 1176"/>
                  <a:gd name="T65" fmla="*/ 0 h 586"/>
                  <a:gd name="T66" fmla="*/ 0 w 1176"/>
                  <a:gd name="T67" fmla="*/ 0 h 586"/>
                  <a:gd name="T68" fmla="*/ 0 w 1176"/>
                  <a:gd name="T69" fmla="*/ 0 h 586"/>
                  <a:gd name="T70" fmla="*/ 0 w 1176"/>
                  <a:gd name="T71" fmla="*/ 0 h 586"/>
                  <a:gd name="T72" fmla="*/ 0 w 1176"/>
                  <a:gd name="T73" fmla="*/ 0 h 586"/>
                  <a:gd name="T74" fmla="*/ 0 w 1176"/>
                  <a:gd name="T75" fmla="*/ 0 h 586"/>
                  <a:gd name="T76" fmla="*/ 0 w 1176"/>
                  <a:gd name="T77" fmla="*/ 0 h 586"/>
                  <a:gd name="T78" fmla="*/ 0 w 1176"/>
                  <a:gd name="T79" fmla="*/ 0 h 586"/>
                  <a:gd name="T80" fmla="*/ 0 w 1176"/>
                  <a:gd name="T81" fmla="*/ 0 h 586"/>
                  <a:gd name="T82" fmla="*/ 0 w 1176"/>
                  <a:gd name="T83" fmla="*/ 0 h 586"/>
                  <a:gd name="T84" fmla="*/ 0 w 1176"/>
                  <a:gd name="T85" fmla="*/ 0 h 58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176" h="586">
                    <a:moveTo>
                      <a:pt x="1176" y="166"/>
                    </a:moveTo>
                    <a:lnTo>
                      <a:pt x="1174" y="156"/>
                    </a:lnTo>
                    <a:lnTo>
                      <a:pt x="1170" y="144"/>
                    </a:lnTo>
                    <a:lnTo>
                      <a:pt x="1164" y="130"/>
                    </a:lnTo>
                    <a:lnTo>
                      <a:pt x="1155" y="114"/>
                    </a:lnTo>
                    <a:lnTo>
                      <a:pt x="1145" y="98"/>
                    </a:lnTo>
                    <a:lnTo>
                      <a:pt x="1136" y="80"/>
                    </a:lnTo>
                    <a:lnTo>
                      <a:pt x="1125" y="64"/>
                    </a:lnTo>
                    <a:lnTo>
                      <a:pt x="1113" y="47"/>
                    </a:lnTo>
                    <a:lnTo>
                      <a:pt x="1102" y="32"/>
                    </a:lnTo>
                    <a:lnTo>
                      <a:pt x="1092" y="20"/>
                    </a:lnTo>
                    <a:lnTo>
                      <a:pt x="1083" y="9"/>
                    </a:lnTo>
                    <a:lnTo>
                      <a:pt x="1076" y="0"/>
                    </a:lnTo>
                    <a:lnTo>
                      <a:pt x="1023" y="42"/>
                    </a:lnTo>
                    <a:lnTo>
                      <a:pt x="966" y="74"/>
                    </a:lnTo>
                    <a:lnTo>
                      <a:pt x="906" y="99"/>
                    </a:lnTo>
                    <a:lnTo>
                      <a:pt x="843" y="120"/>
                    </a:lnTo>
                    <a:lnTo>
                      <a:pt x="780" y="137"/>
                    </a:lnTo>
                    <a:lnTo>
                      <a:pt x="715" y="154"/>
                    </a:lnTo>
                    <a:lnTo>
                      <a:pt x="651" y="170"/>
                    </a:lnTo>
                    <a:lnTo>
                      <a:pt x="588" y="189"/>
                    </a:lnTo>
                    <a:lnTo>
                      <a:pt x="527" y="213"/>
                    </a:lnTo>
                    <a:lnTo>
                      <a:pt x="468" y="241"/>
                    </a:lnTo>
                    <a:lnTo>
                      <a:pt x="415" y="279"/>
                    </a:lnTo>
                    <a:lnTo>
                      <a:pt x="365" y="325"/>
                    </a:lnTo>
                    <a:lnTo>
                      <a:pt x="339" y="352"/>
                    </a:lnTo>
                    <a:lnTo>
                      <a:pt x="312" y="376"/>
                    </a:lnTo>
                    <a:lnTo>
                      <a:pt x="284" y="399"/>
                    </a:lnTo>
                    <a:lnTo>
                      <a:pt x="255" y="420"/>
                    </a:lnTo>
                    <a:lnTo>
                      <a:pt x="224" y="438"/>
                    </a:lnTo>
                    <a:lnTo>
                      <a:pt x="194" y="457"/>
                    </a:lnTo>
                    <a:lnTo>
                      <a:pt x="162" y="474"/>
                    </a:lnTo>
                    <a:lnTo>
                      <a:pt x="129" y="489"/>
                    </a:lnTo>
                    <a:lnTo>
                      <a:pt x="97" y="504"/>
                    </a:lnTo>
                    <a:lnTo>
                      <a:pt x="64" y="520"/>
                    </a:lnTo>
                    <a:lnTo>
                      <a:pt x="31" y="534"/>
                    </a:lnTo>
                    <a:lnTo>
                      <a:pt x="0" y="548"/>
                    </a:lnTo>
                    <a:lnTo>
                      <a:pt x="0" y="551"/>
                    </a:lnTo>
                    <a:lnTo>
                      <a:pt x="2" y="555"/>
                    </a:lnTo>
                    <a:lnTo>
                      <a:pt x="4" y="559"/>
                    </a:lnTo>
                    <a:lnTo>
                      <a:pt x="6" y="563"/>
                    </a:lnTo>
                    <a:lnTo>
                      <a:pt x="8" y="568"/>
                    </a:lnTo>
                    <a:lnTo>
                      <a:pt x="12" y="572"/>
                    </a:lnTo>
                    <a:lnTo>
                      <a:pt x="14" y="577"/>
                    </a:lnTo>
                    <a:lnTo>
                      <a:pt x="17" y="581"/>
                    </a:lnTo>
                    <a:lnTo>
                      <a:pt x="20" y="583"/>
                    </a:lnTo>
                    <a:lnTo>
                      <a:pt x="24" y="585"/>
                    </a:lnTo>
                    <a:lnTo>
                      <a:pt x="26" y="586"/>
                    </a:lnTo>
                    <a:lnTo>
                      <a:pt x="29" y="585"/>
                    </a:lnTo>
                    <a:lnTo>
                      <a:pt x="40" y="581"/>
                    </a:lnTo>
                    <a:lnTo>
                      <a:pt x="57" y="578"/>
                    </a:lnTo>
                    <a:lnTo>
                      <a:pt x="75" y="574"/>
                    </a:lnTo>
                    <a:lnTo>
                      <a:pt x="97" y="571"/>
                    </a:lnTo>
                    <a:lnTo>
                      <a:pt x="121" y="567"/>
                    </a:lnTo>
                    <a:lnTo>
                      <a:pt x="148" y="561"/>
                    </a:lnTo>
                    <a:lnTo>
                      <a:pt x="175" y="555"/>
                    </a:lnTo>
                    <a:lnTo>
                      <a:pt x="204" y="546"/>
                    </a:lnTo>
                    <a:lnTo>
                      <a:pt x="234" y="535"/>
                    </a:lnTo>
                    <a:lnTo>
                      <a:pt x="264" y="521"/>
                    </a:lnTo>
                    <a:lnTo>
                      <a:pt x="293" y="503"/>
                    </a:lnTo>
                    <a:lnTo>
                      <a:pt x="323" y="482"/>
                    </a:lnTo>
                    <a:lnTo>
                      <a:pt x="357" y="456"/>
                    </a:lnTo>
                    <a:lnTo>
                      <a:pt x="394" y="431"/>
                    </a:lnTo>
                    <a:lnTo>
                      <a:pt x="433" y="407"/>
                    </a:lnTo>
                    <a:lnTo>
                      <a:pt x="473" y="384"/>
                    </a:lnTo>
                    <a:lnTo>
                      <a:pt x="514" y="364"/>
                    </a:lnTo>
                    <a:lnTo>
                      <a:pt x="556" y="345"/>
                    </a:lnTo>
                    <a:lnTo>
                      <a:pt x="598" y="330"/>
                    </a:lnTo>
                    <a:lnTo>
                      <a:pt x="638" y="317"/>
                    </a:lnTo>
                    <a:lnTo>
                      <a:pt x="679" y="307"/>
                    </a:lnTo>
                    <a:lnTo>
                      <a:pt x="718" y="300"/>
                    </a:lnTo>
                    <a:lnTo>
                      <a:pt x="755" y="298"/>
                    </a:lnTo>
                    <a:lnTo>
                      <a:pt x="792" y="299"/>
                    </a:lnTo>
                    <a:lnTo>
                      <a:pt x="807" y="299"/>
                    </a:lnTo>
                    <a:lnTo>
                      <a:pt x="833" y="295"/>
                    </a:lnTo>
                    <a:lnTo>
                      <a:pt x="869" y="290"/>
                    </a:lnTo>
                    <a:lnTo>
                      <a:pt x="911" y="281"/>
                    </a:lnTo>
                    <a:lnTo>
                      <a:pt x="956" y="270"/>
                    </a:lnTo>
                    <a:lnTo>
                      <a:pt x="1003" y="258"/>
                    </a:lnTo>
                    <a:lnTo>
                      <a:pt x="1049" y="245"/>
                    </a:lnTo>
                    <a:lnTo>
                      <a:pt x="1091" y="229"/>
                    </a:lnTo>
                    <a:lnTo>
                      <a:pt x="1127" y="214"/>
                    </a:lnTo>
                    <a:lnTo>
                      <a:pt x="1155" y="199"/>
                    </a:lnTo>
                    <a:lnTo>
                      <a:pt x="1172" y="182"/>
                    </a:lnTo>
                    <a:lnTo>
                      <a:pt x="1176" y="166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33"/>
              <p:cNvSpPr>
                <a:spLocks/>
              </p:cNvSpPr>
              <p:nvPr/>
            </p:nvSpPr>
            <p:spPr bwMode="auto">
              <a:xfrm>
                <a:off x="4742" y="2858"/>
                <a:ext cx="115" cy="23"/>
              </a:xfrm>
              <a:custGeom>
                <a:avLst/>
                <a:gdLst>
                  <a:gd name="T0" fmla="*/ 0 w 1374"/>
                  <a:gd name="T1" fmla="*/ 0 h 257"/>
                  <a:gd name="T2" fmla="*/ 0 w 1374"/>
                  <a:gd name="T3" fmla="*/ 0 h 257"/>
                  <a:gd name="T4" fmla="*/ 0 w 1374"/>
                  <a:gd name="T5" fmla="*/ 0 h 257"/>
                  <a:gd name="T6" fmla="*/ 0 w 1374"/>
                  <a:gd name="T7" fmla="*/ 0 h 257"/>
                  <a:gd name="T8" fmla="*/ 0 w 1374"/>
                  <a:gd name="T9" fmla="*/ 0 h 257"/>
                  <a:gd name="T10" fmla="*/ 0 w 1374"/>
                  <a:gd name="T11" fmla="*/ 0 h 257"/>
                  <a:gd name="T12" fmla="*/ 0 w 1374"/>
                  <a:gd name="T13" fmla="*/ 0 h 257"/>
                  <a:gd name="T14" fmla="*/ 0 w 1374"/>
                  <a:gd name="T15" fmla="*/ 0 h 257"/>
                  <a:gd name="T16" fmla="*/ 0 w 1374"/>
                  <a:gd name="T17" fmla="*/ 0 h 257"/>
                  <a:gd name="T18" fmla="*/ 0 w 1374"/>
                  <a:gd name="T19" fmla="*/ 0 h 257"/>
                  <a:gd name="T20" fmla="*/ 0 w 1374"/>
                  <a:gd name="T21" fmla="*/ 0 h 257"/>
                  <a:gd name="T22" fmla="*/ 0 w 1374"/>
                  <a:gd name="T23" fmla="*/ 0 h 257"/>
                  <a:gd name="T24" fmla="*/ 0 w 1374"/>
                  <a:gd name="T25" fmla="*/ 0 h 257"/>
                  <a:gd name="T26" fmla="*/ 0 w 1374"/>
                  <a:gd name="T27" fmla="*/ 0 h 257"/>
                  <a:gd name="T28" fmla="*/ 0 w 1374"/>
                  <a:gd name="T29" fmla="*/ 0 h 257"/>
                  <a:gd name="T30" fmla="*/ 0 w 1374"/>
                  <a:gd name="T31" fmla="*/ 0 h 257"/>
                  <a:gd name="T32" fmla="*/ 0 w 1374"/>
                  <a:gd name="T33" fmla="*/ 0 h 257"/>
                  <a:gd name="T34" fmla="*/ 0 w 1374"/>
                  <a:gd name="T35" fmla="*/ 0 h 257"/>
                  <a:gd name="T36" fmla="*/ 0 w 1374"/>
                  <a:gd name="T37" fmla="*/ 0 h 257"/>
                  <a:gd name="T38" fmla="*/ 0 w 1374"/>
                  <a:gd name="T39" fmla="*/ 0 h 257"/>
                  <a:gd name="T40" fmla="*/ 0 w 1374"/>
                  <a:gd name="T41" fmla="*/ 0 h 257"/>
                  <a:gd name="T42" fmla="*/ 0 w 1374"/>
                  <a:gd name="T43" fmla="*/ 0 h 257"/>
                  <a:gd name="T44" fmla="*/ 0 w 1374"/>
                  <a:gd name="T45" fmla="*/ 0 h 257"/>
                  <a:gd name="T46" fmla="*/ 0 w 1374"/>
                  <a:gd name="T47" fmla="*/ 0 h 257"/>
                  <a:gd name="T48" fmla="*/ 0 w 1374"/>
                  <a:gd name="T49" fmla="*/ 0 h 257"/>
                  <a:gd name="T50" fmla="*/ 0 w 1374"/>
                  <a:gd name="T51" fmla="*/ 0 h 257"/>
                  <a:gd name="T52" fmla="*/ 0 w 1374"/>
                  <a:gd name="T53" fmla="*/ 0 h 257"/>
                  <a:gd name="T54" fmla="*/ 0 w 1374"/>
                  <a:gd name="T55" fmla="*/ 0 h 257"/>
                  <a:gd name="T56" fmla="*/ 0 w 1374"/>
                  <a:gd name="T57" fmla="*/ 0 h 257"/>
                  <a:gd name="T58" fmla="*/ 0 w 1374"/>
                  <a:gd name="T59" fmla="*/ 0 h 257"/>
                  <a:gd name="T60" fmla="*/ 0 w 1374"/>
                  <a:gd name="T61" fmla="*/ 0 h 257"/>
                  <a:gd name="T62" fmla="*/ 0 w 1374"/>
                  <a:gd name="T63" fmla="*/ 0 h 257"/>
                  <a:gd name="T64" fmla="*/ 0 w 1374"/>
                  <a:gd name="T65" fmla="*/ 0 h 257"/>
                  <a:gd name="T66" fmla="*/ 0 w 1374"/>
                  <a:gd name="T67" fmla="*/ 0 h 257"/>
                  <a:gd name="T68" fmla="*/ 0 w 1374"/>
                  <a:gd name="T69" fmla="*/ 0 h 257"/>
                  <a:gd name="T70" fmla="*/ 0 w 1374"/>
                  <a:gd name="T71" fmla="*/ 0 h 257"/>
                  <a:gd name="T72" fmla="*/ 0 w 1374"/>
                  <a:gd name="T73" fmla="*/ 0 h 257"/>
                  <a:gd name="T74" fmla="*/ 0 w 1374"/>
                  <a:gd name="T75" fmla="*/ 0 h 257"/>
                  <a:gd name="T76" fmla="*/ 0 w 1374"/>
                  <a:gd name="T77" fmla="*/ 0 h 257"/>
                  <a:gd name="T78" fmla="*/ 0 w 1374"/>
                  <a:gd name="T79" fmla="*/ 0 h 257"/>
                  <a:gd name="T80" fmla="*/ 0 w 1374"/>
                  <a:gd name="T81" fmla="*/ 0 h 257"/>
                  <a:gd name="T82" fmla="*/ 0 w 1374"/>
                  <a:gd name="T83" fmla="*/ 0 h 257"/>
                  <a:gd name="T84" fmla="*/ 0 w 1374"/>
                  <a:gd name="T85" fmla="*/ 0 h 257"/>
                  <a:gd name="T86" fmla="*/ 0 w 1374"/>
                  <a:gd name="T87" fmla="*/ 0 h 257"/>
                  <a:gd name="T88" fmla="*/ 0 w 1374"/>
                  <a:gd name="T89" fmla="*/ 0 h 257"/>
                  <a:gd name="T90" fmla="*/ 0 w 1374"/>
                  <a:gd name="T91" fmla="*/ 0 h 257"/>
                  <a:gd name="T92" fmla="*/ 0 w 1374"/>
                  <a:gd name="T93" fmla="*/ 0 h 257"/>
                  <a:gd name="T94" fmla="*/ 0 w 1374"/>
                  <a:gd name="T95" fmla="*/ 0 h 257"/>
                  <a:gd name="T96" fmla="*/ 0 w 1374"/>
                  <a:gd name="T97" fmla="*/ 0 h 2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374" h="257">
                    <a:moveTo>
                      <a:pt x="1363" y="94"/>
                    </a:moveTo>
                    <a:lnTo>
                      <a:pt x="1362" y="89"/>
                    </a:lnTo>
                    <a:lnTo>
                      <a:pt x="1361" y="81"/>
                    </a:lnTo>
                    <a:lnTo>
                      <a:pt x="1360" y="73"/>
                    </a:lnTo>
                    <a:lnTo>
                      <a:pt x="1359" y="66"/>
                    </a:lnTo>
                    <a:lnTo>
                      <a:pt x="1357" y="57"/>
                    </a:lnTo>
                    <a:lnTo>
                      <a:pt x="1355" y="48"/>
                    </a:lnTo>
                    <a:lnTo>
                      <a:pt x="1351" y="39"/>
                    </a:lnTo>
                    <a:lnTo>
                      <a:pt x="1349" y="31"/>
                    </a:lnTo>
                    <a:lnTo>
                      <a:pt x="1346" y="23"/>
                    </a:lnTo>
                    <a:lnTo>
                      <a:pt x="1343" y="14"/>
                    </a:lnTo>
                    <a:lnTo>
                      <a:pt x="1339" y="8"/>
                    </a:lnTo>
                    <a:lnTo>
                      <a:pt x="1337" y="0"/>
                    </a:lnTo>
                    <a:lnTo>
                      <a:pt x="1244" y="27"/>
                    </a:lnTo>
                    <a:lnTo>
                      <a:pt x="1154" y="42"/>
                    </a:lnTo>
                    <a:lnTo>
                      <a:pt x="1066" y="47"/>
                    </a:lnTo>
                    <a:lnTo>
                      <a:pt x="981" y="45"/>
                    </a:lnTo>
                    <a:lnTo>
                      <a:pt x="899" y="38"/>
                    </a:lnTo>
                    <a:lnTo>
                      <a:pt x="821" y="29"/>
                    </a:lnTo>
                    <a:lnTo>
                      <a:pt x="746" y="19"/>
                    </a:lnTo>
                    <a:lnTo>
                      <a:pt x="675" y="11"/>
                    </a:lnTo>
                    <a:lnTo>
                      <a:pt x="609" y="8"/>
                    </a:lnTo>
                    <a:lnTo>
                      <a:pt x="546" y="11"/>
                    </a:lnTo>
                    <a:lnTo>
                      <a:pt x="489" y="24"/>
                    </a:lnTo>
                    <a:lnTo>
                      <a:pt x="438" y="48"/>
                    </a:lnTo>
                    <a:lnTo>
                      <a:pt x="426" y="54"/>
                    </a:lnTo>
                    <a:lnTo>
                      <a:pt x="404" y="58"/>
                    </a:lnTo>
                    <a:lnTo>
                      <a:pt x="375" y="64"/>
                    </a:lnTo>
                    <a:lnTo>
                      <a:pt x="339" y="69"/>
                    </a:lnTo>
                    <a:lnTo>
                      <a:pt x="299" y="76"/>
                    </a:lnTo>
                    <a:lnTo>
                      <a:pt x="255" y="81"/>
                    </a:lnTo>
                    <a:lnTo>
                      <a:pt x="210" y="85"/>
                    </a:lnTo>
                    <a:lnTo>
                      <a:pt x="165" y="91"/>
                    </a:lnTo>
                    <a:lnTo>
                      <a:pt x="121" y="94"/>
                    </a:lnTo>
                    <a:lnTo>
                      <a:pt x="81" y="98"/>
                    </a:lnTo>
                    <a:lnTo>
                      <a:pt x="44" y="100"/>
                    </a:lnTo>
                    <a:lnTo>
                      <a:pt x="15" y="100"/>
                    </a:lnTo>
                    <a:lnTo>
                      <a:pt x="8" y="101"/>
                    </a:lnTo>
                    <a:lnTo>
                      <a:pt x="4" y="103"/>
                    </a:lnTo>
                    <a:lnTo>
                      <a:pt x="1" y="106"/>
                    </a:lnTo>
                    <a:lnTo>
                      <a:pt x="0" y="111"/>
                    </a:lnTo>
                    <a:lnTo>
                      <a:pt x="0" y="116"/>
                    </a:lnTo>
                    <a:lnTo>
                      <a:pt x="1" y="122"/>
                    </a:lnTo>
                    <a:lnTo>
                      <a:pt x="3" y="127"/>
                    </a:lnTo>
                    <a:lnTo>
                      <a:pt x="5" y="133"/>
                    </a:lnTo>
                    <a:lnTo>
                      <a:pt x="7" y="137"/>
                    </a:lnTo>
                    <a:lnTo>
                      <a:pt x="9" y="141"/>
                    </a:lnTo>
                    <a:lnTo>
                      <a:pt x="10" y="146"/>
                    </a:lnTo>
                    <a:lnTo>
                      <a:pt x="12" y="148"/>
                    </a:lnTo>
                    <a:lnTo>
                      <a:pt x="35" y="151"/>
                    </a:lnTo>
                    <a:lnTo>
                      <a:pt x="58" y="155"/>
                    </a:lnTo>
                    <a:lnTo>
                      <a:pt x="80" y="158"/>
                    </a:lnTo>
                    <a:lnTo>
                      <a:pt x="101" y="161"/>
                    </a:lnTo>
                    <a:lnTo>
                      <a:pt x="123" y="164"/>
                    </a:lnTo>
                    <a:lnTo>
                      <a:pt x="145" y="168"/>
                    </a:lnTo>
                    <a:lnTo>
                      <a:pt x="168" y="170"/>
                    </a:lnTo>
                    <a:lnTo>
                      <a:pt x="192" y="172"/>
                    </a:lnTo>
                    <a:lnTo>
                      <a:pt x="218" y="174"/>
                    </a:lnTo>
                    <a:lnTo>
                      <a:pt x="244" y="174"/>
                    </a:lnTo>
                    <a:lnTo>
                      <a:pt x="272" y="173"/>
                    </a:lnTo>
                    <a:lnTo>
                      <a:pt x="304" y="171"/>
                    </a:lnTo>
                    <a:lnTo>
                      <a:pt x="358" y="158"/>
                    </a:lnTo>
                    <a:lnTo>
                      <a:pt x="410" y="147"/>
                    </a:lnTo>
                    <a:lnTo>
                      <a:pt x="463" y="140"/>
                    </a:lnTo>
                    <a:lnTo>
                      <a:pt x="513" y="136"/>
                    </a:lnTo>
                    <a:lnTo>
                      <a:pt x="563" y="136"/>
                    </a:lnTo>
                    <a:lnTo>
                      <a:pt x="611" y="139"/>
                    </a:lnTo>
                    <a:lnTo>
                      <a:pt x="659" y="145"/>
                    </a:lnTo>
                    <a:lnTo>
                      <a:pt x="706" y="155"/>
                    </a:lnTo>
                    <a:lnTo>
                      <a:pt x="753" y="168"/>
                    </a:lnTo>
                    <a:lnTo>
                      <a:pt x="799" y="183"/>
                    </a:lnTo>
                    <a:lnTo>
                      <a:pt x="845" y="202"/>
                    </a:lnTo>
                    <a:lnTo>
                      <a:pt x="892" y="222"/>
                    </a:lnTo>
                    <a:lnTo>
                      <a:pt x="930" y="234"/>
                    </a:lnTo>
                    <a:lnTo>
                      <a:pt x="969" y="243"/>
                    </a:lnTo>
                    <a:lnTo>
                      <a:pt x="1008" y="250"/>
                    </a:lnTo>
                    <a:lnTo>
                      <a:pt x="1049" y="254"/>
                    </a:lnTo>
                    <a:lnTo>
                      <a:pt x="1091" y="256"/>
                    </a:lnTo>
                    <a:lnTo>
                      <a:pt x="1131" y="257"/>
                    </a:lnTo>
                    <a:lnTo>
                      <a:pt x="1173" y="255"/>
                    </a:lnTo>
                    <a:lnTo>
                      <a:pt x="1214" y="252"/>
                    </a:lnTo>
                    <a:lnTo>
                      <a:pt x="1255" y="247"/>
                    </a:lnTo>
                    <a:lnTo>
                      <a:pt x="1295" y="240"/>
                    </a:lnTo>
                    <a:lnTo>
                      <a:pt x="1335" y="231"/>
                    </a:lnTo>
                    <a:lnTo>
                      <a:pt x="1374" y="221"/>
                    </a:lnTo>
                    <a:lnTo>
                      <a:pt x="1374" y="210"/>
                    </a:lnTo>
                    <a:lnTo>
                      <a:pt x="1374" y="199"/>
                    </a:lnTo>
                    <a:lnTo>
                      <a:pt x="1374" y="188"/>
                    </a:lnTo>
                    <a:lnTo>
                      <a:pt x="1374" y="179"/>
                    </a:lnTo>
                    <a:lnTo>
                      <a:pt x="1373" y="169"/>
                    </a:lnTo>
                    <a:lnTo>
                      <a:pt x="1373" y="159"/>
                    </a:lnTo>
                    <a:lnTo>
                      <a:pt x="1372" y="148"/>
                    </a:lnTo>
                    <a:lnTo>
                      <a:pt x="1371" y="138"/>
                    </a:lnTo>
                    <a:lnTo>
                      <a:pt x="1370" y="128"/>
                    </a:lnTo>
                    <a:lnTo>
                      <a:pt x="1368" y="117"/>
                    </a:lnTo>
                    <a:lnTo>
                      <a:pt x="1366" y="106"/>
                    </a:lnTo>
                    <a:lnTo>
                      <a:pt x="1363" y="94"/>
                    </a:lnTo>
                    <a:close/>
                  </a:path>
                </a:pathLst>
              </a:custGeom>
              <a:solidFill>
                <a:srgbClr val="B746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 Box 34"/>
            <p:cNvSpPr txBox="1">
              <a:spLocks noChangeArrowheads="1"/>
            </p:cNvSpPr>
            <p:nvPr/>
          </p:nvSpPr>
          <p:spPr bwMode="auto">
            <a:xfrm>
              <a:off x="3867150" y="5257800"/>
              <a:ext cx="1762125" cy="79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15000"/>
                </a:lnSpc>
                <a:defRPr/>
              </a:pPr>
              <a:r>
                <a:rPr lang="en-US" sz="1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CHULA VISTA</a:t>
              </a:r>
            </a:p>
            <a:p>
              <a:pPr algn="ctr">
                <a:lnSpc>
                  <a:spcPct val="115000"/>
                </a:lnSpc>
                <a:defRPr/>
              </a:pPr>
              <a:r>
                <a:rPr lang="en-US" sz="1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PUBLIC LIBRARY</a:t>
              </a:r>
            </a:p>
            <a:p>
              <a:pPr algn="ctr">
                <a:lnSpc>
                  <a:spcPct val="115000"/>
                </a:lnSpc>
                <a:defRPr/>
              </a:pPr>
              <a:endPara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endParaRPr>
            </a:p>
            <a:p>
              <a:pPr algn="ctr">
                <a:lnSpc>
                  <a:spcPct val="115000"/>
                </a:lnSpc>
                <a:defRPr/>
              </a:pPr>
              <a:r>
                <a:rPr lang="en-US" sz="12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MASTER PLAN</a:t>
              </a:r>
            </a:p>
          </p:txBody>
        </p:sp>
        <p:sp>
          <p:nvSpPr>
            <p:cNvPr id="16" name="Freeform 35"/>
            <p:cNvSpPr>
              <a:spLocks/>
            </p:cNvSpPr>
            <p:nvPr/>
          </p:nvSpPr>
          <p:spPr bwMode="auto">
            <a:xfrm>
              <a:off x="4000500" y="6096000"/>
              <a:ext cx="1474788" cy="6350"/>
            </a:xfrm>
            <a:custGeom>
              <a:avLst/>
              <a:gdLst>
                <a:gd name="T0" fmla="*/ 0 w 929"/>
                <a:gd name="T1" fmla="*/ 0 h 4"/>
                <a:gd name="T2" fmla="*/ 929 w 929"/>
                <a:gd name="T3" fmla="*/ 4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29" h="4">
                  <a:moveTo>
                    <a:pt x="0" y="0"/>
                  </a:moveTo>
                  <a:lnTo>
                    <a:pt x="929" y="4"/>
                  </a:lnTo>
                </a:path>
              </a:pathLst>
            </a:custGeom>
            <a:noFill/>
            <a:ln w="63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6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7666" r="44611" b="7661"/>
          <a:stretch>
            <a:fillRect/>
          </a:stretch>
        </p:blipFill>
        <p:spPr bwMode="auto">
          <a:xfrm>
            <a:off x="4596740" y="994850"/>
            <a:ext cx="1806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9" t="1529" r="22102" b="1550"/>
          <a:stretch>
            <a:fillRect/>
          </a:stretch>
        </p:blipFill>
        <p:spPr bwMode="auto">
          <a:xfrm>
            <a:off x="343647" y="986118"/>
            <a:ext cx="185318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" name="Group 136"/>
          <p:cNvGrpSpPr>
            <a:grpSpLocks noChangeAspect="1"/>
          </p:cNvGrpSpPr>
          <p:nvPr/>
        </p:nvGrpSpPr>
        <p:grpSpPr>
          <a:xfrm>
            <a:off x="6745378" y="989416"/>
            <a:ext cx="1820709" cy="2286000"/>
            <a:chOff x="6872377" y="1452592"/>
            <a:chExt cx="1854680" cy="2328653"/>
          </a:xfrm>
        </p:grpSpPr>
        <p:pic>
          <p:nvPicPr>
            <p:cNvPr id="49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36" t="1042" r="21739" b="1406"/>
            <a:stretch>
              <a:fillRect/>
            </a:stretch>
          </p:blipFill>
          <p:spPr bwMode="auto">
            <a:xfrm>
              <a:off x="6872377" y="1452592"/>
              <a:ext cx="1854680" cy="232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25" t="61516" r="26738" b="8246"/>
            <a:stretch>
              <a:fillRect/>
            </a:stretch>
          </p:blipFill>
          <p:spPr bwMode="auto">
            <a:xfrm>
              <a:off x="7066175" y="2366433"/>
              <a:ext cx="1571134" cy="721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 Box 43"/>
            <p:cNvSpPr txBox="1">
              <a:spLocks noChangeArrowheads="1"/>
            </p:cNvSpPr>
            <p:nvPr/>
          </p:nvSpPr>
          <p:spPr bwMode="auto">
            <a:xfrm>
              <a:off x="7147351" y="2384205"/>
              <a:ext cx="1407474" cy="549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9pPr>
            </a:lstStyle>
            <a:p>
              <a:pPr algn="ctr">
                <a:lnSpc>
                  <a:spcPct val="125000"/>
                </a:lnSpc>
              </a:pPr>
              <a:r>
                <a:rPr lang="en-US" sz="1200" b="1" dirty="0">
                  <a:solidFill>
                    <a:srgbClr val="006666"/>
                  </a:solidFill>
                  <a:latin typeface="Verdana" pitchFamily="34" charset="0"/>
                </a:rPr>
                <a:t>WASTEWATER</a:t>
              </a:r>
            </a:p>
            <a:p>
              <a:pPr algn="ctr">
                <a:lnSpc>
                  <a:spcPct val="125000"/>
                </a:lnSpc>
              </a:pPr>
              <a:r>
                <a:rPr lang="en-US" sz="1200" b="1" dirty="0">
                  <a:solidFill>
                    <a:srgbClr val="006666"/>
                  </a:solidFill>
                  <a:latin typeface="Verdana" pitchFamily="34" charset="0"/>
                </a:rPr>
                <a:t>MASTER PLAN</a:t>
              </a:r>
            </a:p>
          </p:txBody>
        </p:sp>
        <p:sp>
          <p:nvSpPr>
            <p:cNvPr id="52" name="Line 44"/>
            <p:cNvSpPr>
              <a:spLocks noChangeShapeType="1"/>
            </p:cNvSpPr>
            <p:nvPr/>
          </p:nvSpPr>
          <p:spPr bwMode="auto">
            <a:xfrm>
              <a:off x="7191866" y="3547533"/>
              <a:ext cx="131975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" name="Group 134"/>
          <p:cNvGrpSpPr>
            <a:grpSpLocks noChangeAspect="1"/>
          </p:cNvGrpSpPr>
          <p:nvPr/>
        </p:nvGrpSpPr>
        <p:grpSpPr>
          <a:xfrm>
            <a:off x="5968999" y="3575423"/>
            <a:ext cx="1747292" cy="2286000"/>
            <a:chOff x="6096000" y="4038600"/>
            <a:chExt cx="1730075" cy="2263475"/>
          </a:xfrm>
        </p:grpSpPr>
        <p:pic>
          <p:nvPicPr>
            <p:cNvPr id="54" name="Picture 4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1042" r="21929" b="975"/>
            <a:stretch>
              <a:fillRect/>
            </a:stretch>
          </p:blipFill>
          <p:spPr bwMode="auto">
            <a:xfrm>
              <a:off x="6096000" y="4038600"/>
              <a:ext cx="1730075" cy="226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25" t="61516" r="26738" b="8246"/>
            <a:stretch>
              <a:fillRect/>
            </a:stretch>
          </p:blipFill>
          <p:spPr bwMode="auto">
            <a:xfrm>
              <a:off x="6288088" y="4927600"/>
              <a:ext cx="1447800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Rectangle 48"/>
            <p:cNvSpPr>
              <a:spLocks noChangeArrowheads="1"/>
            </p:cNvSpPr>
            <p:nvPr/>
          </p:nvSpPr>
          <p:spPr bwMode="auto">
            <a:xfrm>
              <a:off x="6477000" y="4343400"/>
              <a:ext cx="914400" cy="533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9"/>
            <p:cNvSpPr>
              <a:spLocks noChangeArrowheads="1"/>
            </p:cNvSpPr>
            <p:nvPr/>
          </p:nvSpPr>
          <p:spPr bwMode="auto">
            <a:xfrm>
              <a:off x="6248400" y="4191000"/>
              <a:ext cx="1524000" cy="1981200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Text Box 50"/>
            <p:cNvSpPr txBox="1">
              <a:spLocks noChangeArrowheads="1"/>
            </p:cNvSpPr>
            <p:nvPr/>
          </p:nvSpPr>
          <p:spPr bwMode="auto">
            <a:xfrm>
              <a:off x="6367463" y="4419600"/>
              <a:ext cx="1284288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en-US" sz="1000" b="1" dirty="0"/>
                <a:t>OTAY WATER </a:t>
              </a:r>
            </a:p>
            <a:p>
              <a:pPr algn="ctr">
                <a:lnSpc>
                  <a:spcPct val="140000"/>
                </a:lnSpc>
              </a:pPr>
              <a:r>
                <a:rPr lang="en-US" sz="1000" b="1" dirty="0"/>
                <a:t>DISTICT FACILITY</a:t>
              </a:r>
            </a:p>
            <a:p>
              <a:pPr algn="ctr">
                <a:lnSpc>
                  <a:spcPct val="140000"/>
                </a:lnSpc>
              </a:pPr>
              <a:endParaRPr lang="en-US" sz="1000" b="1" dirty="0"/>
            </a:p>
            <a:p>
              <a:pPr algn="ctr">
                <a:lnSpc>
                  <a:spcPct val="140000"/>
                </a:lnSpc>
              </a:pPr>
              <a:r>
                <a:rPr lang="en-US" sz="1000" b="1" dirty="0"/>
                <a:t>MASTER PLAN</a:t>
              </a:r>
            </a:p>
          </p:txBody>
        </p:sp>
        <p:sp>
          <p:nvSpPr>
            <p:cNvPr id="59" name="Line 51"/>
            <p:cNvSpPr>
              <a:spLocks noChangeShapeType="1"/>
            </p:cNvSpPr>
            <p:nvPr/>
          </p:nvSpPr>
          <p:spPr bwMode="auto">
            <a:xfrm>
              <a:off x="6403975" y="6070600"/>
              <a:ext cx="1216025" cy="0"/>
            </a:xfrm>
            <a:prstGeom prst="line">
              <a:avLst/>
            </a:prstGeom>
            <a:noFill/>
            <a:ln w="9525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1" name="Group 130"/>
          <p:cNvGrpSpPr>
            <a:grpSpLocks noChangeAspect="1"/>
          </p:cNvGrpSpPr>
          <p:nvPr/>
        </p:nvGrpSpPr>
        <p:grpSpPr>
          <a:xfrm>
            <a:off x="2463800" y="1001446"/>
            <a:ext cx="1770305" cy="2286000"/>
            <a:chOff x="2590800" y="1464623"/>
            <a:chExt cx="1737096" cy="2243117"/>
          </a:xfrm>
        </p:grpSpPr>
        <p:pic>
          <p:nvPicPr>
            <p:cNvPr id="61" name="Picture 5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1770" r="21598" b="1128"/>
            <a:stretch>
              <a:fillRect/>
            </a:stretch>
          </p:blipFill>
          <p:spPr bwMode="auto">
            <a:xfrm>
              <a:off x="2590800" y="1464623"/>
              <a:ext cx="1737096" cy="2243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5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25" t="61516" r="26738" b="8246"/>
            <a:stretch>
              <a:fillRect/>
            </a:stretch>
          </p:blipFill>
          <p:spPr bwMode="auto">
            <a:xfrm>
              <a:off x="2782888" y="2336800"/>
              <a:ext cx="1444625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Text Box 55"/>
            <p:cNvSpPr txBox="1">
              <a:spLocks noChangeArrowheads="1"/>
            </p:cNvSpPr>
            <p:nvPr/>
          </p:nvSpPr>
          <p:spPr bwMode="auto">
            <a:xfrm>
              <a:off x="2878138" y="2667000"/>
              <a:ext cx="119221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9pPr>
            </a:lstStyle>
            <a:p>
              <a:pPr algn="ctr">
                <a:lnSpc>
                  <a:spcPct val="145000"/>
                </a:lnSpc>
              </a:pPr>
              <a:r>
                <a:rPr lang="en-US" sz="1000" b="1" dirty="0">
                  <a:solidFill>
                    <a:srgbClr val="336600"/>
                  </a:solidFill>
                  <a:latin typeface="Verdana" pitchFamily="34" charset="0"/>
                </a:rPr>
                <a:t>PEDESTRIAN</a:t>
              </a:r>
            </a:p>
            <a:p>
              <a:pPr algn="ctr">
                <a:lnSpc>
                  <a:spcPct val="145000"/>
                </a:lnSpc>
              </a:pPr>
              <a:r>
                <a:rPr lang="en-US" sz="1000" b="1" dirty="0">
                  <a:solidFill>
                    <a:srgbClr val="336600"/>
                  </a:solidFill>
                  <a:latin typeface="Verdana" pitchFamily="34" charset="0"/>
                </a:rPr>
                <a:t>MASTER PLAN</a:t>
              </a:r>
            </a:p>
          </p:txBody>
        </p:sp>
        <p:sp>
          <p:nvSpPr>
            <p:cNvPr id="64" name="Rectangle 56"/>
            <p:cNvSpPr>
              <a:spLocks noChangeArrowheads="1"/>
            </p:cNvSpPr>
            <p:nvPr/>
          </p:nvSpPr>
          <p:spPr bwMode="auto">
            <a:xfrm>
              <a:off x="2743200" y="1600200"/>
              <a:ext cx="1447800" cy="1981200"/>
            </a:xfrm>
            <a:prstGeom prst="rect">
              <a:avLst/>
            </a:prstGeom>
            <a:noFill/>
            <a:ln w="952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57"/>
            <p:cNvSpPr>
              <a:spLocks noChangeArrowheads="1"/>
            </p:cNvSpPr>
            <p:nvPr/>
          </p:nvSpPr>
          <p:spPr bwMode="auto">
            <a:xfrm>
              <a:off x="3124200" y="1676400"/>
              <a:ext cx="685800" cy="609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Freeform 59"/>
            <p:cNvSpPr>
              <a:spLocks/>
            </p:cNvSpPr>
            <p:nvPr/>
          </p:nvSpPr>
          <p:spPr bwMode="auto">
            <a:xfrm>
              <a:off x="3048000" y="2400300"/>
              <a:ext cx="92075" cy="104775"/>
            </a:xfrm>
            <a:custGeom>
              <a:avLst/>
              <a:gdLst>
                <a:gd name="T0" fmla="*/ 0 w 660"/>
                <a:gd name="T1" fmla="*/ 0 h 780"/>
                <a:gd name="T2" fmla="*/ 0 w 660"/>
                <a:gd name="T3" fmla="*/ 0 h 780"/>
                <a:gd name="T4" fmla="*/ 0 w 660"/>
                <a:gd name="T5" fmla="*/ 0 h 780"/>
                <a:gd name="T6" fmla="*/ 0 w 660"/>
                <a:gd name="T7" fmla="*/ 0 h 780"/>
                <a:gd name="T8" fmla="*/ 0 w 660"/>
                <a:gd name="T9" fmla="*/ 0 h 780"/>
                <a:gd name="T10" fmla="*/ 0 w 660"/>
                <a:gd name="T11" fmla="*/ 0 h 780"/>
                <a:gd name="T12" fmla="*/ 0 w 660"/>
                <a:gd name="T13" fmla="*/ 0 h 780"/>
                <a:gd name="T14" fmla="*/ 0 w 660"/>
                <a:gd name="T15" fmla="*/ 0 h 780"/>
                <a:gd name="T16" fmla="*/ 0 w 660"/>
                <a:gd name="T17" fmla="*/ 0 h 780"/>
                <a:gd name="T18" fmla="*/ 0 w 660"/>
                <a:gd name="T19" fmla="*/ 0 h 780"/>
                <a:gd name="T20" fmla="*/ 0 w 660"/>
                <a:gd name="T21" fmla="*/ 0 h 780"/>
                <a:gd name="T22" fmla="*/ 0 w 660"/>
                <a:gd name="T23" fmla="*/ 0 h 780"/>
                <a:gd name="T24" fmla="*/ 0 w 660"/>
                <a:gd name="T25" fmla="*/ 0 h 780"/>
                <a:gd name="T26" fmla="*/ 0 w 660"/>
                <a:gd name="T27" fmla="*/ 0 h 780"/>
                <a:gd name="T28" fmla="*/ 0 w 660"/>
                <a:gd name="T29" fmla="*/ 0 h 780"/>
                <a:gd name="T30" fmla="*/ 0 w 660"/>
                <a:gd name="T31" fmla="*/ 0 h 780"/>
                <a:gd name="T32" fmla="*/ 0 w 660"/>
                <a:gd name="T33" fmla="*/ 0 h 780"/>
                <a:gd name="T34" fmla="*/ 0 w 660"/>
                <a:gd name="T35" fmla="*/ 0 h 780"/>
                <a:gd name="T36" fmla="*/ 0 w 660"/>
                <a:gd name="T37" fmla="*/ 0 h 780"/>
                <a:gd name="T38" fmla="*/ 0 w 660"/>
                <a:gd name="T39" fmla="*/ 0 h 780"/>
                <a:gd name="T40" fmla="*/ 0 w 660"/>
                <a:gd name="T41" fmla="*/ 0 h 780"/>
                <a:gd name="T42" fmla="*/ 0 w 660"/>
                <a:gd name="T43" fmla="*/ 0 h 780"/>
                <a:gd name="T44" fmla="*/ 0 w 660"/>
                <a:gd name="T45" fmla="*/ 0 h 780"/>
                <a:gd name="T46" fmla="*/ 0 w 660"/>
                <a:gd name="T47" fmla="*/ 0 h 780"/>
                <a:gd name="T48" fmla="*/ 0 w 660"/>
                <a:gd name="T49" fmla="*/ 0 h 780"/>
                <a:gd name="T50" fmla="*/ 0 w 660"/>
                <a:gd name="T51" fmla="*/ 0 h 780"/>
                <a:gd name="T52" fmla="*/ 0 w 660"/>
                <a:gd name="T53" fmla="*/ 0 h 780"/>
                <a:gd name="T54" fmla="*/ 0 w 660"/>
                <a:gd name="T55" fmla="*/ 0 h 780"/>
                <a:gd name="T56" fmla="*/ 0 w 660"/>
                <a:gd name="T57" fmla="*/ 0 h 780"/>
                <a:gd name="T58" fmla="*/ 0 w 660"/>
                <a:gd name="T59" fmla="*/ 0 h 780"/>
                <a:gd name="T60" fmla="*/ 0 w 660"/>
                <a:gd name="T61" fmla="*/ 0 h 780"/>
                <a:gd name="T62" fmla="*/ 0 w 660"/>
                <a:gd name="T63" fmla="*/ 0 h 780"/>
                <a:gd name="T64" fmla="*/ 0 w 660"/>
                <a:gd name="T65" fmla="*/ 0 h 780"/>
                <a:gd name="T66" fmla="*/ 0 w 660"/>
                <a:gd name="T67" fmla="*/ 0 h 780"/>
                <a:gd name="T68" fmla="*/ 0 w 660"/>
                <a:gd name="T69" fmla="*/ 0 h 780"/>
                <a:gd name="T70" fmla="*/ 0 w 660"/>
                <a:gd name="T71" fmla="*/ 0 h 780"/>
                <a:gd name="T72" fmla="*/ 0 w 660"/>
                <a:gd name="T73" fmla="*/ 0 h 780"/>
                <a:gd name="T74" fmla="*/ 0 w 660"/>
                <a:gd name="T75" fmla="*/ 0 h 780"/>
                <a:gd name="T76" fmla="*/ 0 w 660"/>
                <a:gd name="T77" fmla="*/ 0 h 780"/>
                <a:gd name="T78" fmla="*/ 0 w 660"/>
                <a:gd name="T79" fmla="*/ 0 h 780"/>
                <a:gd name="T80" fmla="*/ 0 w 660"/>
                <a:gd name="T81" fmla="*/ 0 h 780"/>
                <a:gd name="T82" fmla="*/ 0 w 660"/>
                <a:gd name="T83" fmla="*/ 0 h 780"/>
                <a:gd name="T84" fmla="*/ 0 w 660"/>
                <a:gd name="T85" fmla="*/ 0 h 780"/>
                <a:gd name="T86" fmla="*/ 0 w 660"/>
                <a:gd name="T87" fmla="*/ 0 h 780"/>
                <a:gd name="T88" fmla="*/ 0 w 660"/>
                <a:gd name="T89" fmla="*/ 0 h 780"/>
                <a:gd name="T90" fmla="*/ 0 w 660"/>
                <a:gd name="T91" fmla="*/ 0 h 780"/>
                <a:gd name="T92" fmla="*/ 0 w 660"/>
                <a:gd name="T93" fmla="*/ 0 h 780"/>
                <a:gd name="T94" fmla="*/ 0 w 660"/>
                <a:gd name="T95" fmla="*/ 0 h 780"/>
                <a:gd name="T96" fmla="*/ 0 w 660"/>
                <a:gd name="T97" fmla="*/ 0 h 780"/>
                <a:gd name="T98" fmla="*/ 0 w 660"/>
                <a:gd name="T99" fmla="*/ 0 h 780"/>
                <a:gd name="T100" fmla="*/ 0 w 660"/>
                <a:gd name="T101" fmla="*/ 0 h 780"/>
                <a:gd name="T102" fmla="*/ 0 w 660"/>
                <a:gd name="T103" fmla="*/ 0 h 780"/>
                <a:gd name="T104" fmla="*/ 0 w 660"/>
                <a:gd name="T105" fmla="*/ 0 h 780"/>
                <a:gd name="T106" fmla="*/ 0 w 660"/>
                <a:gd name="T107" fmla="*/ 0 h 780"/>
                <a:gd name="T108" fmla="*/ 0 w 660"/>
                <a:gd name="T109" fmla="*/ 0 h 780"/>
                <a:gd name="T110" fmla="*/ 0 w 660"/>
                <a:gd name="T111" fmla="*/ 0 h 780"/>
                <a:gd name="T112" fmla="*/ 0 w 660"/>
                <a:gd name="T113" fmla="*/ 0 h 78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60" h="780">
                  <a:moveTo>
                    <a:pt x="660" y="57"/>
                  </a:moveTo>
                  <a:lnTo>
                    <a:pt x="636" y="158"/>
                  </a:lnTo>
                  <a:lnTo>
                    <a:pt x="597" y="109"/>
                  </a:lnTo>
                  <a:lnTo>
                    <a:pt x="560" y="84"/>
                  </a:lnTo>
                  <a:lnTo>
                    <a:pt x="508" y="67"/>
                  </a:lnTo>
                  <a:lnTo>
                    <a:pt x="469" y="59"/>
                  </a:lnTo>
                  <a:lnTo>
                    <a:pt x="400" y="59"/>
                  </a:lnTo>
                  <a:lnTo>
                    <a:pt x="339" y="76"/>
                  </a:lnTo>
                  <a:lnTo>
                    <a:pt x="288" y="121"/>
                  </a:lnTo>
                  <a:lnTo>
                    <a:pt x="246" y="178"/>
                  </a:lnTo>
                  <a:lnTo>
                    <a:pt x="222" y="238"/>
                  </a:lnTo>
                  <a:lnTo>
                    <a:pt x="195" y="312"/>
                  </a:lnTo>
                  <a:lnTo>
                    <a:pt x="195" y="364"/>
                  </a:lnTo>
                  <a:lnTo>
                    <a:pt x="195" y="432"/>
                  </a:lnTo>
                  <a:lnTo>
                    <a:pt x="206" y="504"/>
                  </a:lnTo>
                  <a:lnTo>
                    <a:pt x="240" y="590"/>
                  </a:lnTo>
                  <a:lnTo>
                    <a:pt x="289" y="656"/>
                  </a:lnTo>
                  <a:lnTo>
                    <a:pt x="295" y="659"/>
                  </a:lnTo>
                  <a:lnTo>
                    <a:pt x="300" y="663"/>
                  </a:lnTo>
                  <a:lnTo>
                    <a:pt x="303" y="666"/>
                  </a:lnTo>
                  <a:lnTo>
                    <a:pt x="308" y="670"/>
                  </a:lnTo>
                  <a:lnTo>
                    <a:pt x="312" y="673"/>
                  </a:lnTo>
                  <a:lnTo>
                    <a:pt x="315" y="675"/>
                  </a:lnTo>
                  <a:lnTo>
                    <a:pt x="320" y="679"/>
                  </a:lnTo>
                  <a:lnTo>
                    <a:pt x="324" y="682"/>
                  </a:lnTo>
                  <a:lnTo>
                    <a:pt x="330" y="685"/>
                  </a:lnTo>
                  <a:lnTo>
                    <a:pt x="336" y="688"/>
                  </a:lnTo>
                  <a:lnTo>
                    <a:pt x="344" y="693"/>
                  </a:lnTo>
                  <a:lnTo>
                    <a:pt x="351" y="697"/>
                  </a:lnTo>
                  <a:lnTo>
                    <a:pt x="359" y="698"/>
                  </a:lnTo>
                  <a:lnTo>
                    <a:pt x="367" y="700"/>
                  </a:lnTo>
                  <a:lnTo>
                    <a:pt x="374" y="702"/>
                  </a:lnTo>
                  <a:lnTo>
                    <a:pt x="381" y="703"/>
                  </a:lnTo>
                  <a:lnTo>
                    <a:pt x="388" y="704"/>
                  </a:lnTo>
                  <a:lnTo>
                    <a:pt x="394" y="705"/>
                  </a:lnTo>
                  <a:lnTo>
                    <a:pt x="401" y="705"/>
                  </a:lnTo>
                  <a:lnTo>
                    <a:pt x="407" y="705"/>
                  </a:lnTo>
                  <a:lnTo>
                    <a:pt x="413" y="706"/>
                  </a:lnTo>
                  <a:lnTo>
                    <a:pt x="418" y="706"/>
                  </a:lnTo>
                  <a:lnTo>
                    <a:pt x="424" y="706"/>
                  </a:lnTo>
                  <a:lnTo>
                    <a:pt x="428" y="707"/>
                  </a:lnTo>
                  <a:lnTo>
                    <a:pt x="436" y="707"/>
                  </a:lnTo>
                  <a:lnTo>
                    <a:pt x="442" y="707"/>
                  </a:lnTo>
                  <a:lnTo>
                    <a:pt x="448" y="707"/>
                  </a:lnTo>
                  <a:lnTo>
                    <a:pt x="454" y="707"/>
                  </a:lnTo>
                  <a:lnTo>
                    <a:pt x="460" y="707"/>
                  </a:lnTo>
                  <a:lnTo>
                    <a:pt x="465" y="707"/>
                  </a:lnTo>
                  <a:lnTo>
                    <a:pt x="471" y="707"/>
                  </a:lnTo>
                  <a:lnTo>
                    <a:pt x="477" y="706"/>
                  </a:lnTo>
                  <a:lnTo>
                    <a:pt x="483" y="706"/>
                  </a:lnTo>
                  <a:lnTo>
                    <a:pt x="490" y="705"/>
                  </a:lnTo>
                  <a:lnTo>
                    <a:pt x="497" y="704"/>
                  </a:lnTo>
                  <a:lnTo>
                    <a:pt x="504" y="704"/>
                  </a:lnTo>
                  <a:lnTo>
                    <a:pt x="545" y="692"/>
                  </a:lnTo>
                  <a:lnTo>
                    <a:pt x="597" y="669"/>
                  </a:lnTo>
                  <a:lnTo>
                    <a:pt x="659" y="627"/>
                  </a:lnTo>
                  <a:lnTo>
                    <a:pt x="643" y="732"/>
                  </a:lnTo>
                  <a:lnTo>
                    <a:pt x="597" y="757"/>
                  </a:lnTo>
                  <a:lnTo>
                    <a:pt x="592" y="758"/>
                  </a:lnTo>
                  <a:lnTo>
                    <a:pt x="587" y="760"/>
                  </a:lnTo>
                  <a:lnTo>
                    <a:pt x="583" y="762"/>
                  </a:lnTo>
                  <a:lnTo>
                    <a:pt x="577" y="763"/>
                  </a:lnTo>
                  <a:lnTo>
                    <a:pt x="572" y="765"/>
                  </a:lnTo>
                  <a:lnTo>
                    <a:pt x="566" y="766"/>
                  </a:lnTo>
                  <a:lnTo>
                    <a:pt x="561" y="767"/>
                  </a:lnTo>
                  <a:lnTo>
                    <a:pt x="555" y="768"/>
                  </a:lnTo>
                  <a:lnTo>
                    <a:pt x="550" y="771"/>
                  </a:lnTo>
                  <a:lnTo>
                    <a:pt x="544" y="772"/>
                  </a:lnTo>
                  <a:lnTo>
                    <a:pt x="538" y="773"/>
                  </a:lnTo>
                  <a:lnTo>
                    <a:pt x="531" y="775"/>
                  </a:lnTo>
                  <a:lnTo>
                    <a:pt x="481" y="780"/>
                  </a:lnTo>
                  <a:lnTo>
                    <a:pt x="377" y="780"/>
                  </a:lnTo>
                  <a:lnTo>
                    <a:pt x="302" y="769"/>
                  </a:lnTo>
                  <a:lnTo>
                    <a:pt x="246" y="752"/>
                  </a:lnTo>
                  <a:lnTo>
                    <a:pt x="183" y="723"/>
                  </a:lnTo>
                  <a:lnTo>
                    <a:pt x="118" y="675"/>
                  </a:lnTo>
                  <a:lnTo>
                    <a:pt x="69" y="627"/>
                  </a:lnTo>
                  <a:lnTo>
                    <a:pt x="34" y="557"/>
                  </a:lnTo>
                  <a:lnTo>
                    <a:pt x="34" y="556"/>
                  </a:lnTo>
                  <a:lnTo>
                    <a:pt x="34" y="553"/>
                  </a:lnTo>
                  <a:lnTo>
                    <a:pt x="33" y="549"/>
                  </a:lnTo>
                  <a:lnTo>
                    <a:pt x="32" y="544"/>
                  </a:lnTo>
                  <a:lnTo>
                    <a:pt x="29" y="537"/>
                  </a:lnTo>
                  <a:lnTo>
                    <a:pt x="27" y="530"/>
                  </a:lnTo>
                  <a:lnTo>
                    <a:pt x="25" y="522"/>
                  </a:lnTo>
                  <a:lnTo>
                    <a:pt x="22" y="512"/>
                  </a:lnTo>
                  <a:lnTo>
                    <a:pt x="20" y="503"/>
                  </a:lnTo>
                  <a:lnTo>
                    <a:pt x="17" y="492"/>
                  </a:lnTo>
                  <a:lnTo>
                    <a:pt x="15" y="482"/>
                  </a:lnTo>
                  <a:lnTo>
                    <a:pt x="12" y="473"/>
                  </a:lnTo>
                  <a:lnTo>
                    <a:pt x="10" y="463"/>
                  </a:lnTo>
                  <a:lnTo>
                    <a:pt x="8" y="454"/>
                  </a:lnTo>
                  <a:lnTo>
                    <a:pt x="5" y="445"/>
                  </a:lnTo>
                  <a:lnTo>
                    <a:pt x="4" y="436"/>
                  </a:lnTo>
                  <a:lnTo>
                    <a:pt x="3" y="428"/>
                  </a:lnTo>
                  <a:lnTo>
                    <a:pt x="2" y="419"/>
                  </a:lnTo>
                  <a:lnTo>
                    <a:pt x="1" y="410"/>
                  </a:lnTo>
                  <a:lnTo>
                    <a:pt x="1" y="401"/>
                  </a:lnTo>
                  <a:lnTo>
                    <a:pt x="1" y="393"/>
                  </a:lnTo>
                  <a:lnTo>
                    <a:pt x="1" y="384"/>
                  </a:lnTo>
                  <a:lnTo>
                    <a:pt x="1" y="375"/>
                  </a:lnTo>
                  <a:lnTo>
                    <a:pt x="0" y="366"/>
                  </a:lnTo>
                  <a:lnTo>
                    <a:pt x="10" y="283"/>
                  </a:lnTo>
                  <a:lnTo>
                    <a:pt x="38" y="206"/>
                  </a:lnTo>
                  <a:lnTo>
                    <a:pt x="77" y="138"/>
                  </a:lnTo>
                  <a:lnTo>
                    <a:pt x="132" y="84"/>
                  </a:lnTo>
                  <a:lnTo>
                    <a:pt x="194" y="52"/>
                  </a:lnTo>
                  <a:lnTo>
                    <a:pt x="266" y="25"/>
                  </a:lnTo>
                  <a:lnTo>
                    <a:pt x="326" y="13"/>
                  </a:lnTo>
                  <a:lnTo>
                    <a:pt x="389" y="4"/>
                  </a:lnTo>
                  <a:lnTo>
                    <a:pt x="494" y="0"/>
                  </a:lnTo>
                  <a:lnTo>
                    <a:pt x="557" y="13"/>
                  </a:lnTo>
                  <a:lnTo>
                    <a:pt x="626" y="32"/>
                  </a:lnTo>
                  <a:lnTo>
                    <a:pt x="660" y="5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0"/>
            <p:cNvSpPr>
              <a:spLocks/>
            </p:cNvSpPr>
            <p:nvPr/>
          </p:nvSpPr>
          <p:spPr bwMode="auto">
            <a:xfrm>
              <a:off x="3148013" y="2403475"/>
              <a:ext cx="93663" cy="103188"/>
            </a:xfrm>
            <a:custGeom>
              <a:avLst/>
              <a:gdLst>
                <a:gd name="T0" fmla="*/ 0 w 673"/>
                <a:gd name="T1" fmla="*/ 0 h 765"/>
                <a:gd name="T2" fmla="*/ 0 w 673"/>
                <a:gd name="T3" fmla="*/ 0 h 765"/>
                <a:gd name="T4" fmla="*/ 0 w 673"/>
                <a:gd name="T5" fmla="*/ 0 h 765"/>
                <a:gd name="T6" fmla="*/ 0 w 673"/>
                <a:gd name="T7" fmla="*/ 0 h 765"/>
                <a:gd name="T8" fmla="*/ 0 w 673"/>
                <a:gd name="T9" fmla="*/ 0 h 765"/>
                <a:gd name="T10" fmla="*/ 0 w 673"/>
                <a:gd name="T11" fmla="*/ 0 h 765"/>
                <a:gd name="T12" fmla="*/ 0 w 673"/>
                <a:gd name="T13" fmla="*/ 0 h 765"/>
                <a:gd name="T14" fmla="*/ 0 w 673"/>
                <a:gd name="T15" fmla="*/ 0 h 765"/>
                <a:gd name="T16" fmla="*/ 0 w 673"/>
                <a:gd name="T17" fmla="*/ 0 h 765"/>
                <a:gd name="T18" fmla="*/ 0 w 673"/>
                <a:gd name="T19" fmla="*/ 0 h 765"/>
                <a:gd name="T20" fmla="*/ 0 w 673"/>
                <a:gd name="T21" fmla="*/ 0 h 765"/>
                <a:gd name="T22" fmla="*/ 0 w 673"/>
                <a:gd name="T23" fmla="*/ 0 h 765"/>
                <a:gd name="T24" fmla="*/ 0 w 673"/>
                <a:gd name="T25" fmla="*/ 0 h 765"/>
                <a:gd name="T26" fmla="*/ 0 w 673"/>
                <a:gd name="T27" fmla="*/ 0 h 7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3" h="765">
                  <a:moveTo>
                    <a:pt x="0" y="0"/>
                  </a:moveTo>
                  <a:lnTo>
                    <a:pt x="0" y="762"/>
                  </a:lnTo>
                  <a:lnTo>
                    <a:pt x="162" y="759"/>
                  </a:lnTo>
                  <a:lnTo>
                    <a:pt x="162" y="395"/>
                  </a:lnTo>
                  <a:lnTo>
                    <a:pt x="512" y="395"/>
                  </a:lnTo>
                  <a:lnTo>
                    <a:pt x="512" y="765"/>
                  </a:lnTo>
                  <a:lnTo>
                    <a:pt x="673" y="765"/>
                  </a:lnTo>
                  <a:lnTo>
                    <a:pt x="673" y="6"/>
                  </a:lnTo>
                  <a:lnTo>
                    <a:pt x="508" y="6"/>
                  </a:lnTo>
                  <a:lnTo>
                    <a:pt x="508" y="306"/>
                  </a:lnTo>
                  <a:lnTo>
                    <a:pt x="162" y="306"/>
                  </a:lnTo>
                  <a:lnTo>
                    <a:pt x="16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1"/>
            <p:cNvSpPr>
              <a:spLocks/>
            </p:cNvSpPr>
            <p:nvPr/>
          </p:nvSpPr>
          <p:spPr bwMode="auto">
            <a:xfrm>
              <a:off x="3254375" y="2405063"/>
              <a:ext cx="95250" cy="106363"/>
            </a:xfrm>
            <a:custGeom>
              <a:avLst/>
              <a:gdLst>
                <a:gd name="T0" fmla="*/ 0 w 674"/>
                <a:gd name="T1" fmla="*/ 0 h 789"/>
                <a:gd name="T2" fmla="*/ 0 w 674"/>
                <a:gd name="T3" fmla="*/ 0 h 789"/>
                <a:gd name="T4" fmla="*/ 0 w 674"/>
                <a:gd name="T5" fmla="*/ 0 h 789"/>
                <a:gd name="T6" fmla="*/ 0 w 674"/>
                <a:gd name="T7" fmla="*/ 0 h 789"/>
                <a:gd name="T8" fmla="*/ 0 w 674"/>
                <a:gd name="T9" fmla="*/ 0 h 789"/>
                <a:gd name="T10" fmla="*/ 0 w 674"/>
                <a:gd name="T11" fmla="*/ 0 h 789"/>
                <a:gd name="T12" fmla="*/ 0 w 674"/>
                <a:gd name="T13" fmla="*/ 0 h 789"/>
                <a:gd name="T14" fmla="*/ 0 w 674"/>
                <a:gd name="T15" fmla="*/ 0 h 789"/>
                <a:gd name="T16" fmla="*/ 0 w 674"/>
                <a:gd name="T17" fmla="*/ 0 h 789"/>
                <a:gd name="T18" fmla="*/ 0 w 674"/>
                <a:gd name="T19" fmla="*/ 0 h 789"/>
                <a:gd name="T20" fmla="*/ 0 w 674"/>
                <a:gd name="T21" fmla="*/ 0 h 789"/>
                <a:gd name="T22" fmla="*/ 0 w 674"/>
                <a:gd name="T23" fmla="*/ 0 h 789"/>
                <a:gd name="T24" fmla="*/ 0 w 674"/>
                <a:gd name="T25" fmla="*/ 0 h 789"/>
                <a:gd name="T26" fmla="*/ 0 w 674"/>
                <a:gd name="T27" fmla="*/ 0 h 789"/>
                <a:gd name="T28" fmla="*/ 0 w 674"/>
                <a:gd name="T29" fmla="*/ 0 h 789"/>
                <a:gd name="T30" fmla="*/ 0 w 674"/>
                <a:gd name="T31" fmla="*/ 0 h 789"/>
                <a:gd name="T32" fmla="*/ 0 w 674"/>
                <a:gd name="T33" fmla="*/ 0 h 789"/>
                <a:gd name="T34" fmla="*/ 0 w 674"/>
                <a:gd name="T35" fmla="*/ 0 h 789"/>
                <a:gd name="T36" fmla="*/ 0 w 674"/>
                <a:gd name="T37" fmla="*/ 0 h 789"/>
                <a:gd name="T38" fmla="*/ 0 w 674"/>
                <a:gd name="T39" fmla="*/ 0 h 789"/>
                <a:gd name="T40" fmla="*/ 0 w 674"/>
                <a:gd name="T41" fmla="*/ 0 h 789"/>
                <a:gd name="T42" fmla="*/ 0 w 674"/>
                <a:gd name="T43" fmla="*/ 0 h 789"/>
                <a:gd name="T44" fmla="*/ 0 w 674"/>
                <a:gd name="T45" fmla="*/ 0 h 789"/>
                <a:gd name="T46" fmla="*/ 0 w 674"/>
                <a:gd name="T47" fmla="*/ 0 h 789"/>
                <a:gd name="T48" fmla="*/ 0 w 674"/>
                <a:gd name="T49" fmla="*/ 0 h 789"/>
                <a:gd name="T50" fmla="*/ 0 w 674"/>
                <a:gd name="T51" fmla="*/ 0 h 789"/>
                <a:gd name="T52" fmla="*/ 0 w 674"/>
                <a:gd name="T53" fmla="*/ 0 h 789"/>
                <a:gd name="T54" fmla="*/ 0 w 674"/>
                <a:gd name="T55" fmla="*/ 0 h 789"/>
                <a:gd name="T56" fmla="*/ 0 w 674"/>
                <a:gd name="T57" fmla="*/ 0 h 789"/>
                <a:gd name="T58" fmla="*/ 0 w 674"/>
                <a:gd name="T59" fmla="*/ 0 h 789"/>
                <a:gd name="T60" fmla="*/ 0 w 674"/>
                <a:gd name="T61" fmla="*/ 0 h 789"/>
                <a:gd name="T62" fmla="*/ 0 w 674"/>
                <a:gd name="T63" fmla="*/ 0 h 789"/>
                <a:gd name="T64" fmla="*/ 0 w 674"/>
                <a:gd name="T65" fmla="*/ 0 h 789"/>
                <a:gd name="T66" fmla="*/ 0 w 674"/>
                <a:gd name="T67" fmla="*/ 0 h 789"/>
                <a:gd name="T68" fmla="*/ 0 w 674"/>
                <a:gd name="T69" fmla="*/ 0 h 789"/>
                <a:gd name="T70" fmla="*/ 0 w 674"/>
                <a:gd name="T71" fmla="*/ 0 h 789"/>
                <a:gd name="T72" fmla="*/ 0 w 674"/>
                <a:gd name="T73" fmla="*/ 0 h 789"/>
                <a:gd name="T74" fmla="*/ 0 w 674"/>
                <a:gd name="T75" fmla="*/ 0 h 7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74" h="789">
                  <a:moveTo>
                    <a:pt x="4" y="6"/>
                  </a:moveTo>
                  <a:lnTo>
                    <a:pt x="0" y="557"/>
                  </a:lnTo>
                  <a:lnTo>
                    <a:pt x="16" y="606"/>
                  </a:lnTo>
                  <a:lnTo>
                    <a:pt x="42" y="663"/>
                  </a:lnTo>
                  <a:lnTo>
                    <a:pt x="85" y="709"/>
                  </a:lnTo>
                  <a:lnTo>
                    <a:pt x="130" y="745"/>
                  </a:lnTo>
                  <a:lnTo>
                    <a:pt x="170" y="765"/>
                  </a:lnTo>
                  <a:lnTo>
                    <a:pt x="210" y="774"/>
                  </a:lnTo>
                  <a:lnTo>
                    <a:pt x="267" y="789"/>
                  </a:lnTo>
                  <a:lnTo>
                    <a:pt x="316" y="789"/>
                  </a:lnTo>
                  <a:lnTo>
                    <a:pt x="371" y="789"/>
                  </a:lnTo>
                  <a:lnTo>
                    <a:pt x="420" y="786"/>
                  </a:lnTo>
                  <a:lnTo>
                    <a:pt x="493" y="765"/>
                  </a:lnTo>
                  <a:lnTo>
                    <a:pt x="550" y="732"/>
                  </a:lnTo>
                  <a:lnTo>
                    <a:pt x="594" y="688"/>
                  </a:lnTo>
                  <a:lnTo>
                    <a:pt x="635" y="640"/>
                  </a:lnTo>
                  <a:lnTo>
                    <a:pt x="654" y="586"/>
                  </a:lnTo>
                  <a:lnTo>
                    <a:pt x="670" y="514"/>
                  </a:lnTo>
                  <a:lnTo>
                    <a:pt x="674" y="460"/>
                  </a:lnTo>
                  <a:lnTo>
                    <a:pt x="674" y="7"/>
                  </a:lnTo>
                  <a:lnTo>
                    <a:pt x="582" y="7"/>
                  </a:lnTo>
                  <a:lnTo>
                    <a:pt x="582" y="460"/>
                  </a:lnTo>
                  <a:lnTo>
                    <a:pt x="574" y="529"/>
                  </a:lnTo>
                  <a:lnTo>
                    <a:pt x="550" y="595"/>
                  </a:lnTo>
                  <a:lnTo>
                    <a:pt x="530" y="634"/>
                  </a:lnTo>
                  <a:lnTo>
                    <a:pt x="496" y="668"/>
                  </a:lnTo>
                  <a:lnTo>
                    <a:pt x="461" y="691"/>
                  </a:lnTo>
                  <a:lnTo>
                    <a:pt x="416" y="703"/>
                  </a:lnTo>
                  <a:lnTo>
                    <a:pt x="308" y="703"/>
                  </a:lnTo>
                  <a:lnTo>
                    <a:pt x="267" y="691"/>
                  </a:lnTo>
                  <a:lnTo>
                    <a:pt x="226" y="656"/>
                  </a:lnTo>
                  <a:lnTo>
                    <a:pt x="197" y="624"/>
                  </a:lnTo>
                  <a:lnTo>
                    <a:pt x="182" y="571"/>
                  </a:lnTo>
                  <a:lnTo>
                    <a:pt x="170" y="517"/>
                  </a:lnTo>
                  <a:lnTo>
                    <a:pt x="165" y="486"/>
                  </a:lnTo>
                  <a:lnTo>
                    <a:pt x="165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2"/>
            <p:cNvSpPr>
              <a:spLocks/>
            </p:cNvSpPr>
            <p:nvPr/>
          </p:nvSpPr>
          <p:spPr bwMode="auto">
            <a:xfrm>
              <a:off x="3360738" y="2406650"/>
              <a:ext cx="142875" cy="103188"/>
            </a:xfrm>
            <a:custGeom>
              <a:avLst/>
              <a:gdLst>
                <a:gd name="T0" fmla="*/ 0 w 1016"/>
                <a:gd name="T1" fmla="*/ 0 h 777"/>
                <a:gd name="T2" fmla="*/ 0 w 1016"/>
                <a:gd name="T3" fmla="*/ 0 h 777"/>
                <a:gd name="T4" fmla="*/ 0 w 1016"/>
                <a:gd name="T5" fmla="*/ 0 h 777"/>
                <a:gd name="T6" fmla="*/ 0 w 1016"/>
                <a:gd name="T7" fmla="*/ 0 h 777"/>
                <a:gd name="T8" fmla="*/ 0 w 1016"/>
                <a:gd name="T9" fmla="*/ 0 h 777"/>
                <a:gd name="T10" fmla="*/ 0 w 1016"/>
                <a:gd name="T11" fmla="*/ 0 h 777"/>
                <a:gd name="T12" fmla="*/ 0 w 1016"/>
                <a:gd name="T13" fmla="*/ 0 h 777"/>
                <a:gd name="T14" fmla="*/ 0 w 1016"/>
                <a:gd name="T15" fmla="*/ 0 h 777"/>
                <a:gd name="T16" fmla="*/ 0 w 1016"/>
                <a:gd name="T17" fmla="*/ 0 h 777"/>
                <a:gd name="T18" fmla="*/ 0 w 1016"/>
                <a:gd name="T19" fmla="*/ 0 h 777"/>
                <a:gd name="T20" fmla="*/ 0 w 1016"/>
                <a:gd name="T21" fmla="*/ 0 h 777"/>
                <a:gd name="T22" fmla="*/ 0 w 1016"/>
                <a:gd name="T23" fmla="*/ 0 h 777"/>
                <a:gd name="T24" fmla="*/ 0 w 1016"/>
                <a:gd name="T25" fmla="*/ 0 h 777"/>
                <a:gd name="T26" fmla="*/ 0 w 1016"/>
                <a:gd name="T27" fmla="*/ 0 h 7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16" h="777">
                  <a:moveTo>
                    <a:pt x="0" y="6"/>
                  </a:moveTo>
                  <a:lnTo>
                    <a:pt x="0" y="777"/>
                  </a:lnTo>
                  <a:lnTo>
                    <a:pt x="407" y="776"/>
                  </a:lnTo>
                  <a:lnTo>
                    <a:pt x="501" y="545"/>
                  </a:lnTo>
                  <a:lnTo>
                    <a:pt x="755" y="545"/>
                  </a:lnTo>
                  <a:lnTo>
                    <a:pt x="827" y="776"/>
                  </a:lnTo>
                  <a:lnTo>
                    <a:pt x="1016" y="776"/>
                  </a:lnTo>
                  <a:lnTo>
                    <a:pt x="727" y="0"/>
                  </a:lnTo>
                  <a:lnTo>
                    <a:pt x="641" y="3"/>
                  </a:lnTo>
                  <a:lnTo>
                    <a:pt x="364" y="637"/>
                  </a:lnTo>
                  <a:lnTo>
                    <a:pt x="161" y="637"/>
                  </a:lnTo>
                  <a:lnTo>
                    <a:pt x="165" y="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3"/>
            <p:cNvSpPr>
              <a:spLocks/>
            </p:cNvSpPr>
            <p:nvPr/>
          </p:nvSpPr>
          <p:spPr bwMode="auto">
            <a:xfrm>
              <a:off x="3787775" y="2409825"/>
              <a:ext cx="98425" cy="103188"/>
            </a:xfrm>
            <a:custGeom>
              <a:avLst/>
              <a:gdLst>
                <a:gd name="T0" fmla="*/ 0 w 712"/>
                <a:gd name="T1" fmla="*/ 0 h 767"/>
                <a:gd name="T2" fmla="*/ 0 w 712"/>
                <a:gd name="T3" fmla="*/ 0 h 767"/>
                <a:gd name="T4" fmla="*/ 0 w 712"/>
                <a:gd name="T5" fmla="*/ 0 h 767"/>
                <a:gd name="T6" fmla="*/ 0 w 712"/>
                <a:gd name="T7" fmla="*/ 0 h 767"/>
                <a:gd name="T8" fmla="*/ 0 w 712"/>
                <a:gd name="T9" fmla="*/ 0 h 767"/>
                <a:gd name="T10" fmla="*/ 0 w 712"/>
                <a:gd name="T11" fmla="*/ 0 h 767"/>
                <a:gd name="T12" fmla="*/ 0 w 712"/>
                <a:gd name="T13" fmla="*/ 0 h 767"/>
                <a:gd name="T14" fmla="*/ 0 w 712"/>
                <a:gd name="T15" fmla="*/ 0 h 767"/>
                <a:gd name="T16" fmla="*/ 0 w 712"/>
                <a:gd name="T17" fmla="*/ 0 h 767"/>
                <a:gd name="T18" fmla="*/ 0 w 712"/>
                <a:gd name="T19" fmla="*/ 0 h 7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" h="767">
                  <a:moveTo>
                    <a:pt x="103" y="767"/>
                  </a:moveTo>
                  <a:lnTo>
                    <a:pt x="197" y="536"/>
                  </a:lnTo>
                  <a:lnTo>
                    <a:pt x="451" y="536"/>
                  </a:lnTo>
                  <a:lnTo>
                    <a:pt x="524" y="767"/>
                  </a:lnTo>
                  <a:lnTo>
                    <a:pt x="712" y="767"/>
                  </a:lnTo>
                  <a:lnTo>
                    <a:pt x="423" y="0"/>
                  </a:lnTo>
                  <a:lnTo>
                    <a:pt x="338" y="5"/>
                  </a:lnTo>
                  <a:lnTo>
                    <a:pt x="0" y="765"/>
                  </a:lnTo>
                  <a:lnTo>
                    <a:pt x="103" y="76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4"/>
            <p:cNvSpPr>
              <a:spLocks/>
            </p:cNvSpPr>
            <p:nvPr/>
          </p:nvSpPr>
          <p:spPr bwMode="auto">
            <a:xfrm>
              <a:off x="3536950" y="2409825"/>
              <a:ext cx="96838" cy="101600"/>
            </a:xfrm>
            <a:custGeom>
              <a:avLst/>
              <a:gdLst>
                <a:gd name="T0" fmla="*/ 0 w 694"/>
                <a:gd name="T1" fmla="*/ 0 h 762"/>
                <a:gd name="T2" fmla="*/ 0 w 694"/>
                <a:gd name="T3" fmla="*/ 0 h 762"/>
                <a:gd name="T4" fmla="*/ 0 w 694"/>
                <a:gd name="T5" fmla="*/ 0 h 762"/>
                <a:gd name="T6" fmla="*/ 0 w 694"/>
                <a:gd name="T7" fmla="*/ 0 h 762"/>
                <a:gd name="T8" fmla="*/ 0 w 694"/>
                <a:gd name="T9" fmla="*/ 0 h 762"/>
                <a:gd name="T10" fmla="*/ 0 w 694"/>
                <a:gd name="T11" fmla="*/ 0 h 762"/>
                <a:gd name="T12" fmla="*/ 0 w 694"/>
                <a:gd name="T13" fmla="*/ 0 h 762"/>
                <a:gd name="T14" fmla="*/ 0 w 694"/>
                <a:gd name="T15" fmla="*/ 0 h 762"/>
                <a:gd name="T16" fmla="*/ 0 w 694"/>
                <a:gd name="T17" fmla="*/ 0 h 7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94" h="762">
                  <a:moveTo>
                    <a:pt x="0" y="0"/>
                  </a:moveTo>
                  <a:lnTo>
                    <a:pt x="283" y="760"/>
                  </a:lnTo>
                  <a:lnTo>
                    <a:pt x="378" y="762"/>
                  </a:lnTo>
                  <a:lnTo>
                    <a:pt x="694" y="0"/>
                  </a:lnTo>
                  <a:lnTo>
                    <a:pt x="585" y="0"/>
                  </a:lnTo>
                  <a:lnTo>
                    <a:pt x="378" y="543"/>
                  </a:lnTo>
                  <a:lnTo>
                    <a:pt x="1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5"/>
            <p:cNvSpPr>
              <a:spLocks/>
            </p:cNvSpPr>
            <p:nvPr/>
          </p:nvSpPr>
          <p:spPr bwMode="auto">
            <a:xfrm>
              <a:off x="3641725" y="2409825"/>
              <a:ext cx="23813" cy="103188"/>
            </a:xfrm>
            <a:custGeom>
              <a:avLst/>
              <a:gdLst>
                <a:gd name="T0" fmla="*/ 0 w 166"/>
                <a:gd name="T1" fmla="*/ 0 h 768"/>
                <a:gd name="T2" fmla="*/ 0 w 166"/>
                <a:gd name="T3" fmla="*/ 0 h 768"/>
                <a:gd name="T4" fmla="*/ 0 w 166"/>
                <a:gd name="T5" fmla="*/ 0 h 768"/>
                <a:gd name="T6" fmla="*/ 0 w 166"/>
                <a:gd name="T7" fmla="*/ 0 h 768"/>
                <a:gd name="T8" fmla="*/ 0 w 166"/>
                <a:gd name="T9" fmla="*/ 0 h 768"/>
                <a:gd name="T10" fmla="*/ 0 w 166"/>
                <a:gd name="T11" fmla="*/ 0 h 7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6" h="768">
                  <a:moveTo>
                    <a:pt x="0" y="2"/>
                  </a:moveTo>
                  <a:lnTo>
                    <a:pt x="0" y="768"/>
                  </a:lnTo>
                  <a:lnTo>
                    <a:pt x="166" y="768"/>
                  </a:lnTo>
                  <a:lnTo>
                    <a:pt x="16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6"/>
            <p:cNvSpPr>
              <a:spLocks/>
            </p:cNvSpPr>
            <p:nvPr/>
          </p:nvSpPr>
          <p:spPr bwMode="auto">
            <a:xfrm>
              <a:off x="3673475" y="2409825"/>
              <a:ext cx="133350" cy="104775"/>
            </a:xfrm>
            <a:custGeom>
              <a:avLst/>
              <a:gdLst>
                <a:gd name="T0" fmla="*/ 0 w 956"/>
                <a:gd name="T1" fmla="*/ 0 h 780"/>
                <a:gd name="T2" fmla="*/ 0 w 956"/>
                <a:gd name="T3" fmla="*/ 0 h 780"/>
                <a:gd name="T4" fmla="*/ 0 w 956"/>
                <a:gd name="T5" fmla="*/ 0 h 780"/>
                <a:gd name="T6" fmla="*/ 0 w 956"/>
                <a:gd name="T7" fmla="*/ 0 h 780"/>
                <a:gd name="T8" fmla="*/ 0 w 956"/>
                <a:gd name="T9" fmla="*/ 0 h 780"/>
                <a:gd name="T10" fmla="*/ 0 w 956"/>
                <a:gd name="T11" fmla="*/ 0 h 780"/>
                <a:gd name="T12" fmla="*/ 0 w 956"/>
                <a:gd name="T13" fmla="*/ 0 h 780"/>
                <a:gd name="T14" fmla="*/ 0 w 956"/>
                <a:gd name="T15" fmla="*/ 0 h 780"/>
                <a:gd name="T16" fmla="*/ 0 w 956"/>
                <a:gd name="T17" fmla="*/ 0 h 780"/>
                <a:gd name="T18" fmla="*/ 0 w 956"/>
                <a:gd name="T19" fmla="*/ 0 h 780"/>
                <a:gd name="T20" fmla="*/ 0 w 956"/>
                <a:gd name="T21" fmla="*/ 0 h 780"/>
                <a:gd name="T22" fmla="*/ 0 w 956"/>
                <a:gd name="T23" fmla="*/ 0 h 780"/>
                <a:gd name="T24" fmla="*/ 0 w 956"/>
                <a:gd name="T25" fmla="*/ 0 h 780"/>
                <a:gd name="T26" fmla="*/ 0 w 956"/>
                <a:gd name="T27" fmla="*/ 0 h 780"/>
                <a:gd name="T28" fmla="*/ 0 w 956"/>
                <a:gd name="T29" fmla="*/ 0 h 780"/>
                <a:gd name="T30" fmla="*/ 0 w 956"/>
                <a:gd name="T31" fmla="*/ 0 h 780"/>
                <a:gd name="T32" fmla="*/ 0 w 956"/>
                <a:gd name="T33" fmla="*/ 0 h 780"/>
                <a:gd name="T34" fmla="*/ 0 w 956"/>
                <a:gd name="T35" fmla="*/ 0 h 780"/>
                <a:gd name="T36" fmla="*/ 0 w 956"/>
                <a:gd name="T37" fmla="*/ 0 h 780"/>
                <a:gd name="T38" fmla="*/ 0 w 956"/>
                <a:gd name="T39" fmla="*/ 0 h 780"/>
                <a:gd name="T40" fmla="*/ 0 w 956"/>
                <a:gd name="T41" fmla="*/ 0 h 780"/>
                <a:gd name="T42" fmla="*/ 0 w 956"/>
                <a:gd name="T43" fmla="*/ 0 h 780"/>
                <a:gd name="T44" fmla="*/ 0 w 956"/>
                <a:gd name="T45" fmla="*/ 0 h 780"/>
                <a:gd name="T46" fmla="*/ 0 w 956"/>
                <a:gd name="T47" fmla="*/ 0 h 780"/>
                <a:gd name="T48" fmla="*/ 0 w 956"/>
                <a:gd name="T49" fmla="*/ 0 h 780"/>
                <a:gd name="T50" fmla="*/ 0 w 956"/>
                <a:gd name="T51" fmla="*/ 0 h 780"/>
                <a:gd name="T52" fmla="*/ 0 w 956"/>
                <a:gd name="T53" fmla="*/ 0 h 780"/>
                <a:gd name="T54" fmla="*/ 0 w 956"/>
                <a:gd name="T55" fmla="*/ 0 h 780"/>
                <a:gd name="T56" fmla="*/ 0 w 956"/>
                <a:gd name="T57" fmla="*/ 0 h 780"/>
                <a:gd name="T58" fmla="*/ 0 w 956"/>
                <a:gd name="T59" fmla="*/ 0 h 780"/>
                <a:gd name="T60" fmla="*/ 0 w 956"/>
                <a:gd name="T61" fmla="*/ 0 h 780"/>
                <a:gd name="T62" fmla="*/ 0 w 956"/>
                <a:gd name="T63" fmla="*/ 0 h 780"/>
                <a:gd name="T64" fmla="*/ 0 w 956"/>
                <a:gd name="T65" fmla="*/ 0 h 780"/>
                <a:gd name="T66" fmla="*/ 0 w 956"/>
                <a:gd name="T67" fmla="*/ 0 h 780"/>
                <a:gd name="T68" fmla="*/ 0 w 956"/>
                <a:gd name="T69" fmla="*/ 0 h 78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56" h="780">
                  <a:moveTo>
                    <a:pt x="0" y="732"/>
                  </a:moveTo>
                  <a:lnTo>
                    <a:pt x="48" y="757"/>
                  </a:lnTo>
                  <a:lnTo>
                    <a:pt x="111" y="772"/>
                  </a:lnTo>
                  <a:lnTo>
                    <a:pt x="177" y="780"/>
                  </a:lnTo>
                  <a:lnTo>
                    <a:pt x="265" y="780"/>
                  </a:lnTo>
                  <a:lnTo>
                    <a:pt x="317" y="764"/>
                  </a:lnTo>
                  <a:lnTo>
                    <a:pt x="374" y="732"/>
                  </a:lnTo>
                  <a:lnTo>
                    <a:pt x="419" y="684"/>
                  </a:lnTo>
                  <a:lnTo>
                    <a:pt x="448" y="631"/>
                  </a:lnTo>
                  <a:lnTo>
                    <a:pt x="459" y="595"/>
                  </a:lnTo>
                  <a:lnTo>
                    <a:pt x="468" y="558"/>
                  </a:lnTo>
                  <a:lnTo>
                    <a:pt x="468" y="501"/>
                  </a:lnTo>
                  <a:lnTo>
                    <a:pt x="454" y="466"/>
                  </a:lnTo>
                  <a:lnTo>
                    <a:pt x="439" y="418"/>
                  </a:lnTo>
                  <a:lnTo>
                    <a:pt x="407" y="384"/>
                  </a:lnTo>
                  <a:lnTo>
                    <a:pt x="359" y="343"/>
                  </a:lnTo>
                  <a:lnTo>
                    <a:pt x="305" y="320"/>
                  </a:lnTo>
                  <a:lnTo>
                    <a:pt x="213" y="266"/>
                  </a:lnTo>
                  <a:lnTo>
                    <a:pt x="168" y="235"/>
                  </a:lnTo>
                  <a:lnTo>
                    <a:pt x="153" y="197"/>
                  </a:lnTo>
                  <a:lnTo>
                    <a:pt x="149" y="169"/>
                  </a:lnTo>
                  <a:lnTo>
                    <a:pt x="149" y="137"/>
                  </a:lnTo>
                  <a:lnTo>
                    <a:pt x="165" y="104"/>
                  </a:lnTo>
                  <a:lnTo>
                    <a:pt x="209" y="77"/>
                  </a:lnTo>
                  <a:lnTo>
                    <a:pt x="286" y="72"/>
                  </a:lnTo>
                  <a:lnTo>
                    <a:pt x="325" y="86"/>
                  </a:lnTo>
                  <a:lnTo>
                    <a:pt x="362" y="109"/>
                  </a:lnTo>
                  <a:lnTo>
                    <a:pt x="591" y="109"/>
                  </a:lnTo>
                  <a:lnTo>
                    <a:pt x="591" y="772"/>
                  </a:lnTo>
                  <a:lnTo>
                    <a:pt x="757" y="772"/>
                  </a:lnTo>
                  <a:lnTo>
                    <a:pt x="757" y="109"/>
                  </a:lnTo>
                  <a:lnTo>
                    <a:pt x="956" y="109"/>
                  </a:lnTo>
                  <a:lnTo>
                    <a:pt x="956" y="20"/>
                  </a:lnTo>
                  <a:lnTo>
                    <a:pt x="411" y="20"/>
                  </a:lnTo>
                  <a:lnTo>
                    <a:pt x="354" y="7"/>
                  </a:lnTo>
                  <a:lnTo>
                    <a:pt x="314" y="0"/>
                  </a:lnTo>
                  <a:lnTo>
                    <a:pt x="217" y="0"/>
                  </a:lnTo>
                  <a:lnTo>
                    <a:pt x="156" y="16"/>
                  </a:lnTo>
                  <a:lnTo>
                    <a:pt x="99" y="44"/>
                  </a:lnTo>
                  <a:lnTo>
                    <a:pt x="55" y="86"/>
                  </a:lnTo>
                  <a:lnTo>
                    <a:pt x="35" y="133"/>
                  </a:lnTo>
                  <a:lnTo>
                    <a:pt x="16" y="190"/>
                  </a:lnTo>
                  <a:lnTo>
                    <a:pt x="15" y="196"/>
                  </a:lnTo>
                  <a:lnTo>
                    <a:pt x="15" y="204"/>
                  </a:lnTo>
                  <a:lnTo>
                    <a:pt x="15" y="211"/>
                  </a:lnTo>
                  <a:lnTo>
                    <a:pt x="15" y="216"/>
                  </a:lnTo>
                  <a:lnTo>
                    <a:pt x="15" y="223"/>
                  </a:lnTo>
                  <a:lnTo>
                    <a:pt x="15" y="228"/>
                  </a:lnTo>
                  <a:lnTo>
                    <a:pt x="15" y="235"/>
                  </a:lnTo>
                  <a:lnTo>
                    <a:pt x="15" y="240"/>
                  </a:lnTo>
                  <a:lnTo>
                    <a:pt x="15" y="247"/>
                  </a:lnTo>
                  <a:lnTo>
                    <a:pt x="15" y="252"/>
                  </a:lnTo>
                  <a:lnTo>
                    <a:pt x="15" y="259"/>
                  </a:lnTo>
                  <a:lnTo>
                    <a:pt x="16" y="266"/>
                  </a:lnTo>
                  <a:lnTo>
                    <a:pt x="32" y="332"/>
                  </a:lnTo>
                  <a:lnTo>
                    <a:pt x="68" y="392"/>
                  </a:lnTo>
                  <a:lnTo>
                    <a:pt x="115" y="421"/>
                  </a:lnTo>
                  <a:lnTo>
                    <a:pt x="185" y="457"/>
                  </a:lnTo>
                  <a:lnTo>
                    <a:pt x="286" y="523"/>
                  </a:lnTo>
                  <a:lnTo>
                    <a:pt x="323" y="563"/>
                  </a:lnTo>
                  <a:lnTo>
                    <a:pt x="331" y="620"/>
                  </a:lnTo>
                  <a:lnTo>
                    <a:pt x="314" y="668"/>
                  </a:lnTo>
                  <a:lnTo>
                    <a:pt x="274" y="703"/>
                  </a:lnTo>
                  <a:lnTo>
                    <a:pt x="217" y="712"/>
                  </a:lnTo>
                  <a:lnTo>
                    <a:pt x="160" y="712"/>
                  </a:lnTo>
                  <a:lnTo>
                    <a:pt x="120" y="697"/>
                  </a:lnTo>
                  <a:lnTo>
                    <a:pt x="91" y="668"/>
                  </a:lnTo>
                  <a:lnTo>
                    <a:pt x="65" y="627"/>
                  </a:lnTo>
                  <a:lnTo>
                    <a:pt x="45" y="592"/>
                  </a:lnTo>
                  <a:lnTo>
                    <a:pt x="0" y="73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67"/>
            <p:cNvSpPr>
              <a:spLocks/>
            </p:cNvSpPr>
            <p:nvPr/>
          </p:nvSpPr>
          <p:spPr bwMode="auto">
            <a:xfrm>
              <a:off x="3287713" y="2317750"/>
              <a:ext cx="61913" cy="69850"/>
            </a:xfrm>
            <a:custGeom>
              <a:avLst/>
              <a:gdLst>
                <a:gd name="T0" fmla="*/ 0 w 445"/>
                <a:gd name="T1" fmla="*/ 0 h 520"/>
                <a:gd name="T2" fmla="*/ 0 w 445"/>
                <a:gd name="T3" fmla="*/ 0 h 520"/>
                <a:gd name="T4" fmla="*/ 0 w 445"/>
                <a:gd name="T5" fmla="*/ 0 h 520"/>
                <a:gd name="T6" fmla="*/ 0 w 445"/>
                <a:gd name="T7" fmla="*/ 0 h 520"/>
                <a:gd name="T8" fmla="*/ 0 w 445"/>
                <a:gd name="T9" fmla="*/ 0 h 520"/>
                <a:gd name="T10" fmla="*/ 0 w 445"/>
                <a:gd name="T11" fmla="*/ 0 h 520"/>
                <a:gd name="T12" fmla="*/ 0 w 445"/>
                <a:gd name="T13" fmla="*/ 0 h 520"/>
                <a:gd name="T14" fmla="*/ 0 w 445"/>
                <a:gd name="T15" fmla="*/ 0 h 520"/>
                <a:gd name="T16" fmla="*/ 0 w 445"/>
                <a:gd name="T17" fmla="*/ 0 h 520"/>
                <a:gd name="T18" fmla="*/ 0 w 445"/>
                <a:gd name="T19" fmla="*/ 0 h 520"/>
                <a:gd name="T20" fmla="*/ 0 w 445"/>
                <a:gd name="T21" fmla="*/ 0 h 520"/>
                <a:gd name="T22" fmla="*/ 0 w 445"/>
                <a:gd name="T23" fmla="*/ 0 h 520"/>
                <a:gd name="T24" fmla="*/ 0 w 445"/>
                <a:gd name="T25" fmla="*/ 0 h 520"/>
                <a:gd name="T26" fmla="*/ 0 w 445"/>
                <a:gd name="T27" fmla="*/ 0 h 520"/>
                <a:gd name="T28" fmla="*/ 0 w 445"/>
                <a:gd name="T29" fmla="*/ 0 h 520"/>
                <a:gd name="T30" fmla="*/ 0 w 445"/>
                <a:gd name="T31" fmla="*/ 0 h 520"/>
                <a:gd name="T32" fmla="*/ 0 w 445"/>
                <a:gd name="T33" fmla="*/ 0 h 520"/>
                <a:gd name="T34" fmla="*/ 0 w 445"/>
                <a:gd name="T35" fmla="*/ 0 h 520"/>
                <a:gd name="T36" fmla="*/ 0 w 445"/>
                <a:gd name="T37" fmla="*/ 0 h 520"/>
                <a:gd name="T38" fmla="*/ 0 w 445"/>
                <a:gd name="T39" fmla="*/ 0 h 520"/>
                <a:gd name="T40" fmla="*/ 0 w 445"/>
                <a:gd name="T41" fmla="*/ 0 h 520"/>
                <a:gd name="T42" fmla="*/ 0 w 445"/>
                <a:gd name="T43" fmla="*/ 0 h 520"/>
                <a:gd name="T44" fmla="*/ 0 w 445"/>
                <a:gd name="T45" fmla="*/ 0 h 520"/>
                <a:gd name="T46" fmla="*/ 0 w 445"/>
                <a:gd name="T47" fmla="*/ 0 h 520"/>
                <a:gd name="T48" fmla="*/ 0 w 445"/>
                <a:gd name="T49" fmla="*/ 0 h 520"/>
                <a:gd name="T50" fmla="*/ 0 w 445"/>
                <a:gd name="T51" fmla="*/ 0 h 520"/>
                <a:gd name="T52" fmla="*/ 0 w 445"/>
                <a:gd name="T53" fmla="*/ 0 h 520"/>
                <a:gd name="T54" fmla="*/ 0 w 445"/>
                <a:gd name="T55" fmla="*/ 0 h 520"/>
                <a:gd name="T56" fmla="*/ 0 w 445"/>
                <a:gd name="T57" fmla="*/ 0 h 520"/>
                <a:gd name="T58" fmla="*/ 0 w 445"/>
                <a:gd name="T59" fmla="*/ 0 h 520"/>
                <a:gd name="T60" fmla="*/ 0 w 445"/>
                <a:gd name="T61" fmla="*/ 0 h 520"/>
                <a:gd name="T62" fmla="*/ 0 w 445"/>
                <a:gd name="T63" fmla="*/ 0 h 520"/>
                <a:gd name="T64" fmla="*/ 0 w 445"/>
                <a:gd name="T65" fmla="*/ 0 h 520"/>
                <a:gd name="T66" fmla="*/ 0 w 445"/>
                <a:gd name="T67" fmla="*/ 0 h 520"/>
                <a:gd name="T68" fmla="*/ 0 w 445"/>
                <a:gd name="T69" fmla="*/ 0 h 520"/>
                <a:gd name="T70" fmla="*/ 0 w 445"/>
                <a:gd name="T71" fmla="*/ 0 h 520"/>
                <a:gd name="T72" fmla="*/ 0 w 445"/>
                <a:gd name="T73" fmla="*/ 0 h 520"/>
                <a:gd name="T74" fmla="*/ 0 w 445"/>
                <a:gd name="T75" fmla="*/ 0 h 520"/>
                <a:gd name="T76" fmla="*/ 0 w 445"/>
                <a:gd name="T77" fmla="*/ 0 h 520"/>
                <a:gd name="T78" fmla="*/ 0 w 445"/>
                <a:gd name="T79" fmla="*/ 0 h 520"/>
                <a:gd name="T80" fmla="*/ 0 w 445"/>
                <a:gd name="T81" fmla="*/ 0 h 520"/>
                <a:gd name="T82" fmla="*/ 0 w 445"/>
                <a:gd name="T83" fmla="*/ 0 h 520"/>
                <a:gd name="T84" fmla="*/ 0 w 445"/>
                <a:gd name="T85" fmla="*/ 0 h 520"/>
                <a:gd name="T86" fmla="*/ 0 w 445"/>
                <a:gd name="T87" fmla="*/ 0 h 520"/>
                <a:gd name="T88" fmla="*/ 0 w 445"/>
                <a:gd name="T89" fmla="*/ 0 h 520"/>
                <a:gd name="T90" fmla="*/ 0 w 445"/>
                <a:gd name="T91" fmla="*/ 0 h 520"/>
                <a:gd name="T92" fmla="*/ 0 w 445"/>
                <a:gd name="T93" fmla="*/ 0 h 520"/>
                <a:gd name="T94" fmla="*/ 0 w 445"/>
                <a:gd name="T95" fmla="*/ 0 h 520"/>
                <a:gd name="T96" fmla="*/ 0 w 445"/>
                <a:gd name="T97" fmla="*/ 0 h 520"/>
                <a:gd name="T98" fmla="*/ 0 w 445"/>
                <a:gd name="T99" fmla="*/ 0 h 520"/>
                <a:gd name="T100" fmla="*/ 0 w 445"/>
                <a:gd name="T101" fmla="*/ 0 h 520"/>
                <a:gd name="T102" fmla="*/ 0 w 445"/>
                <a:gd name="T103" fmla="*/ 0 h 520"/>
                <a:gd name="T104" fmla="*/ 0 w 445"/>
                <a:gd name="T105" fmla="*/ 0 h 520"/>
                <a:gd name="T106" fmla="*/ 0 w 445"/>
                <a:gd name="T107" fmla="*/ 0 h 520"/>
                <a:gd name="T108" fmla="*/ 0 w 445"/>
                <a:gd name="T109" fmla="*/ 0 h 520"/>
                <a:gd name="T110" fmla="*/ 0 w 445"/>
                <a:gd name="T111" fmla="*/ 0 h 520"/>
                <a:gd name="T112" fmla="*/ 0 w 445"/>
                <a:gd name="T113" fmla="*/ 0 h 520"/>
                <a:gd name="T114" fmla="*/ 0 w 445"/>
                <a:gd name="T115" fmla="*/ 0 h 5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45" h="520">
                  <a:moveTo>
                    <a:pt x="422" y="109"/>
                  </a:moveTo>
                  <a:lnTo>
                    <a:pt x="445" y="26"/>
                  </a:lnTo>
                  <a:lnTo>
                    <a:pt x="417" y="17"/>
                  </a:lnTo>
                  <a:lnTo>
                    <a:pt x="385" y="8"/>
                  </a:lnTo>
                  <a:lnTo>
                    <a:pt x="335" y="0"/>
                  </a:lnTo>
                  <a:lnTo>
                    <a:pt x="244" y="0"/>
                  </a:lnTo>
                  <a:lnTo>
                    <a:pt x="203" y="6"/>
                  </a:lnTo>
                  <a:lnTo>
                    <a:pt x="159" y="19"/>
                  </a:lnTo>
                  <a:lnTo>
                    <a:pt x="129" y="35"/>
                  </a:lnTo>
                  <a:lnTo>
                    <a:pt x="104" y="51"/>
                  </a:lnTo>
                  <a:lnTo>
                    <a:pt x="70" y="77"/>
                  </a:lnTo>
                  <a:lnTo>
                    <a:pt x="47" y="106"/>
                  </a:lnTo>
                  <a:lnTo>
                    <a:pt x="29" y="129"/>
                  </a:lnTo>
                  <a:lnTo>
                    <a:pt x="12" y="166"/>
                  </a:lnTo>
                  <a:lnTo>
                    <a:pt x="4" y="197"/>
                  </a:lnTo>
                  <a:lnTo>
                    <a:pt x="0" y="232"/>
                  </a:lnTo>
                  <a:lnTo>
                    <a:pt x="0" y="305"/>
                  </a:lnTo>
                  <a:lnTo>
                    <a:pt x="3" y="334"/>
                  </a:lnTo>
                  <a:lnTo>
                    <a:pt x="17" y="377"/>
                  </a:lnTo>
                  <a:lnTo>
                    <a:pt x="38" y="408"/>
                  </a:lnTo>
                  <a:lnTo>
                    <a:pt x="75" y="443"/>
                  </a:lnTo>
                  <a:lnTo>
                    <a:pt x="103" y="471"/>
                  </a:lnTo>
                  <a:lnTo>
                    <a:pt x="135" y="490"/>
                  </a:lnTo>
                  <a:lnTo>
                    <a:pt x="169" y="505"/>
                  </a:lnTo>
                  <a:lnTo>
                    <a:pt x="212" y="515"/>
                  </a:lnTo>
                  <a:lnTo>
                    <a:pt x="268" y="520"/>
                  </a:lnTo>
                  <a:lnTo>
                    <a:pt x="306" y="520"/>
                  </a:lnTo>
                  <a:lnTo>
                    <a:pt x="348" y="513"/>
                  </a:lnTo>
                  <a:lnTo>
                    <a:pt x="383" y="505"/>
                  </a:lnTo>
                  <a:lnTo>
                    <a:pt x="414" y="495"/>
                  </a:lnTo>
                  <a:lnTo>
                    <a:pt x="431" y="423"/>
                  </a:lnTo>
                  <a:lnTo>
                    <a:pt x="397" y="438"/>
                  </a:lnTo>
                  <a:lnTo>
                    <a:pt x="357" y="454"/>
                  </a:lnTo>
                  <a:lnTo>
                    <a:pt x="321" y="462"/>
                  </a:lnTo>
                  <a:lnTo>
                    <a:pt x="283" y="463"/>
                  </a:lnTo>
                  <a:lnTo>
                    <a:pt x="243" y="458"/>
                  </a:lnTo>
                  <a:lnTo>
                    <a:pt x="215" y="448"/>
                  </a:lnTo>
                  <a:lnTo>
                    <a:pt x="189" y="429"/>
                  </a:lnTo>
                  <a:lnTo>
                    <a:pt x="168" y="406"/>
                  </a:lnTo>
                  <a:lnTo>
                    <a:pt x="150" y="378"/>
                  </a:lnTo>
                  <a:lnTo>
                    <a:pt x="138" y="340"/>
                  </a:lnTo>
                  <a:lnTo>
                    <a:pt x="129" y="294"/>
                  </a:lnTo>
                  <a:lnTo>
                    <a:pt x="129" y="259"/>
                  </a:lnTo>
                  <a:lnTo>
                    <a:pt x="129" y="226"/>
                  </a:lnTo>
                  <a:lnTo>
                    <a:pt x="132" y="211"/>
                  </a:lnTo>
                  <a:lnTo>
                    <a:pt x="141" y="171"/>
                  </a:lnTo>
                  <a:lnTo>
                    <a:pt x="150" y="145"/>
                  </a:lnTo>
                  <a:lnTo>
                    <a:pt x="161" y="122"/>
                  </a:lnTo>
                  <a:lnTo>
                    <a:pt x="177" y="101"/>
                  </a:lnTo>
                  <a:lnTo>
                    <a:pt x="197" y="83"/>
                  </a:lnTo>
                  <a:lnTo>
                    <a:pt x="218" y="71"/>
                  </a:lnTo>
                  <a:lnTo>
                    <a:pt x="246" y="57"/>
                  </a:lnTo>
                  <a:lnTo>
                    <a:pt x="277" y="52"/>
                  </a:lnTo>
                  <a:lnTo>
                    <a:pt x="319" y="49"/>
                  </a:lnTo>
                  <a:lnTo>
                    <a:pt x="363" y="63"/>
                  </a:lnTo>
                  <a:lnTo>
                    <a:pt x="388" y="81"/>
                  </a:lnTo>
                  <a:lnTo>
                    <a:pt x="422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68"/>
            <p:cNvSpPr>
              <a:spLocks/>
            </p:cNvSpPr>
            <p:nvPr/>
          </p:nvSpPr>
          <p:spPr bwMode="auto">
            <a:xfrm>
              <a:off x="3355975" y="2319338"/>
              <a:ext cx="17463" cy="68263"/>
            </a:xfrm>
            <a:custGeom>
              <a:avLst/>
              <a:gdLst>
                <a:gd name="T0" fmla="*/ 0 w 120"/>
                <a:gd name="T1" fmla="*/ 0 h 503"/>
                <a:gd name="T2" fmla="*/ 0 w 120"/>
                <a:gd name="T3" fmla="*/ 0 h 503"/>
                <a:gd name="T4" fmla="*/ 0 w 120"/>
                <a:gd name="T5" fmla="*/ 0 h 503"/>
                <a:gd name="T6" fmla="*/ 0 w 120"/>
                <a:gd name="T7" fmla="*/ 0 h 503"/>
                <a:gd name="T8" fmla="*/ 0 w 120"/>
                <a:gd name="T9" fmla="*/ 0 h 503"/>
                <a:gd name="T10" fmla="*/ 0 w 120"/>
                <a:gd name="T11" fmla="*/ 0 h 5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0" h="503">
                  <a:moveTo>
                    <a:pt x="0" y="0"/>
                  </a:moveTo>
                  <a:lnTo>
                    <a:pt x="0" y="503"/>
                  </a:lnTo>
                  <a:lnTo>
                    <a:pt x="120" y="501"/>
                  </a:lnTo>
                  <a:lnTo>
                    <a:pt x="12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69"/>
            <p:cNvSpPr>
              <a:spLocks/>
            </p:cNvSpPr>
            <p:nvPr/>
          </p:nvSpPr>
          <p:spPr bwMode="auto">
            <a:xfrm>
              <a:off x="3378200" y="2319338"/>
              <a:ext cx="100013" cy="68263"/>
            </a:xfrm>
            <a:custGeom>
              <a:avLst/>
              <a:gdLst>
                <a:gd name="T0" fmla="*/ 0 w 713"/>
                <a:gd name="T1" fmla="*/ 0 h 499"/>
                <a:gd name="T2" fmla="*/ 0 w 713"/>
                <a:gd name="T3" fmla="*/ 0 h 499"/>
                <a:gd name="T4" fmla="*/ 0 w 713"/>
                <a:gd name="T5" fmla="*/ 0 h 499"/>
                <a:gd name="T6" fmla="*/ 0 w 713"/>
                <a:gd name="T7" fmla="*/ 0 h 499"/>
                <a:gd name="T8" fmla="*/ 0 w 713"/>
                <a:gd name="T9" fmla="*/ 0 h 499"/>
                <a:gd name="T10" fmla="*/ 0 w 713"/>
                <a:gd name="T11" fmla="*/ 0 h 499"/>
                <a:gd name="T12" fmla="*/ 0 w 713"/>
                <a:gd name="T13" fmla="*/ 0 h 499"/>
                <a:gd name="T14" fmla="*/ 0 w 713"/>
                <a:gd name="T15" fmla="*/ 0 h 499"/>
                <a:gd name="T16" fmla="*/ 0 w 713"/>
                <a:gd name="T17" fmla="*/ 0 h 499"/>
                <a:gd name="T18" fmla="*/ 0 w 713"/>
                <a:gd name="T19" fmla="*/ 0 h 499"/>
                <a:gd name="T20" fmla="*/ 0 w 713"/>
                <a:gd name="T21" fmla="*/ 0 h 499"/>
                <a:gd name="T22" fmla="*/ 0 w 713"/>
                <a:gd name="T23" fmla="*/ 0 h 499"/>
                <a:gd name="T24" fmla="*/ 0 w 713"/>
                <a:gd name="T25" fmla="*/ 0 h 499"/>
                <a:gd name="T26" fmla="*/ 0 w 713"/>
                <a:gd name="T27" fmla="*/ 0 h 499"/>
                <a:gd name="T28" fmla="*/ 0 w 713"/>
                <a:gd name="T29" fmla="*/ 0 h 499"/>
                <a:gd name="T30" fmla="*/ 0 w 713"/>
                <a:gd name="T31" fmla="*/ 0 h 499"/>
                <a:gd name="T32" fmla="*/ 0 w 713"/>
                <a:gd name="T33" fmla="*/ 0 h 4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3" h="499">
                  <a:moveTo>
                    <a:pt x="0" y="0"/>
                  </a:moveTo>
                  <a:lnTo>
                    <a:pt x="0" y="57"/>
                  </a:lnTo>
                  <a:lnTo>
                    <a:pt x="127" y="55"/>
                  </a:lnTo>
                  <a:lnTo>
                    <a:pt x="127" y="499"/>
                  </a:lnTo>
                  <a:lnTo>
                    <a:pt x="246" y="497"/>
                  </a:lnTo>
                  <a:lnTo>
                    <a:pt x="246" y="55"/>
                  </a:lnTo>
                  <a:lnTo>
                    <a:pt x="316" y="53"/>
                  </a:lnTo>
                  <a:lnTo>
                    <a:pt x="438" y="292"/>
                  </a:lnTo>
                  <a:lnTo>
                    <a:pt x="438" y="499"/>
                  </a:lnTo>
                  <a:lnTo>
                    <a:pt x="553" y="497"/>
                  </a:lnTo>
                  <a:lnTo>
                    <a:pt x="553" y="291"/>
                  </a:lnTo>
                  <a:lnTo>
                    <a:pt x="713" y="3"/>
                  </a:lnTo>
                  <a:lnTo>
                    <a:pt x="641" y="1"/>
                  </a:lnTo>
                  <a:lnTo>
                    <a:pt x="523" y="212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0"/>
            <p:cNvSpPr>
              <a:spLocks/>
            </p:cNvSpPr>
            <p:nvPr/>
          </p:nvSpPr>
          <p:spPr bwMode="auto">
            <a:xfrm>
              <a:off x="3514725" y="2320925"/>
              <a:ext cx="77788" cy="69850"/>
            </a:xfrm>
            <a:custGeom>
              <a:avLst/>
              <a:gdLst>
                <a:gd name="T0" fmla="*/ 0 w 565"/>
                <a:gd name="T1" fmla="*/ 0 h 521"/>
                <a:gd name="T2" fmla="*/ 0 w 565"/>
                <a:gd name="T3" fmla="*/ 0 h 521"/>
                <a:gd name="T4" fmla="*/ 0 w 565"/>
                <a:gd name="T5" fmla="*/ 0 h 521"/>
                <a:gd name="T6" fmla="*/ 0 w 565"/>
                <a:gd name="T7" fmla="*/ 0 h 521"/>
                <a:gd name="T8" fmla="*/ 0 w 565"/>
                <a:gd name="T9" fmla="*/ 0 h 521"/>
                <a:gd name="T10" fmla="*/ 0 w 565"/>
                <a:gd name="T11" fmla="*/ 0 h 521"/>
                <a:gd name="T12" fmla="*/ 0 w 565"/>
                <a:gd name="T13" fmla="*/ 0 h 521"/>
                <a:gd name="T14" fmla="*/ 0 w 565"/>
                <a:gd name="T15" fmla="*/ 0 h 521"/>
                <a:gd name="T16" fmla="*/ 0 w 565"/>
                <a:gd name="T17" fmla="*/ 0 h 521"/>
                <a:gd name="T18" fmla="*/ 0 w 565"/>
                <a:gd name="T19" fmla="*/ 0 h 521"/>
                <a:gd name="T20" fmla="*/ 0 w 565"/>
                <a:gd name="T21" fmla="*/ 0 h 521"/>
                <a:gd name="T22" fmla="*/ 0 w 565"/>
                <a:gd name="T23" fmla="*/ 0 h 521"/>
                <a:gd name="T24" fmla="*/ 0 w 565"/>
                <a:gd name="T25" fmla="*/ 0 h 521"/>
                <a:gd name="T26" fmla="*/ 0 w 565"/>
                <a:gd name="T27" fmla="*/ 0 h 521"/>
                <a:gd name="T28" fmla="*/ 0 w 565"/>
                <a:gd name="T29" fmla="*/ 0 h 521"/>
                <a:gd name="T30" fmla="*/ 0 w 565"/>
                <a:gd name="T31" fmla="*/ 0 h 521"/>
                <a:gd name="T32" fmla="*/ 0 w 565"/>
                <a:gd name="T33" fmla="*/ 0 h 521"/>
                <a:gd name="T34" fmla="*/ 0 w 565"/>
                <a:gd name="T35" fmla="*/ 0 h 521"/>
                <a:gd name="T36" fmla="*/ 0 w 565"/>
                <a:gd name="T37" fmla="*/ 0 h 521"/>
                <a:gd name="T38" fmla="*/ 0 w 565"/>
                <a:gd name="T39" fmla="*/ 0 h 521"/>
                <a:gd name="T40" fmla="*/ 0 w 565"/>
                <a:gd name="T41" fmla="*/ 0 h 521"/>
                <a:gd name="T42" fmla="*/ 0 w 565"/>
                <a:gd name="T43" fmla="*/ 0 h 521"/>
                <a:gd name="T44" fmla="*/ 0 w 565"/>
                <a:gd name="T45" fmla="*/ 0 h 521"/>
                <a:gd name="T46" fmla="*/ 0 w 565"/>
                <a:gd name="T47" fmla="*/ 0 h 521"/>
                <a:gd name="T48" fmla="*/ 0 w 565"/>
                <a:gd name="T49" fmla="*/ 0 h 521"/>
                <a:gd name="T50" fmla="*/ 0 w 565"/>
                <a:gd name="T51" fmla="*/ 0 h 521"/>
                <a:gd name="T52" fmla="*/ 0 w 565"/>
                <a:gd name="T53" fmla="*/ 0 h 521"/>
                <a:gd name="T54" fmla="*/ 0 w 565"/>
                <a:gd name="T55" fmla="*/ 0 h 521"/>
                <a:gd name="T56" fmla="*/ 0 w 565"/>
                <a:gd name="T57" fmla="*/ 0 h 521"/>
                <a:gd name="T58" fmla="*/ 0 w 565"/>
                <a:gd name="T59" fmla="*/ 0 h 521"/>
                <a:gd name="T60" fmla="*/ 0 w 565"/>
                <a:gd name="T61" fmla="*/ 0 h 521"/>
                <a:gd name="T62" fmla="*/ 0 w 565"/>
                <a:gd name="T63" fmla="*/ 0 h 521"/>
                <a:gd name="T64" fmla="*/ 0 w 565"/>
                <a:gd name="T65" fmla="*/ 0 h 521"/>
                <a:gd name="T66" fmla="*/ 0 w 565"/>
                <a:gd name="T67" fmla="*/ 0 h 521"/>
                <a:gd name="T68" fmla="*/ 0 w 565"/>
                <a:gd name="T69" fmla="*/ 0 h 521"/>
                <a:gd name="T70" fmla="*/ 0 w 565"/>
                <a:gd name="T71" fmla="*/ 0 h 521"/>
                <a:gd name="T72" fmla="*/ 0 w 565"/>
                <a:gd name="T73" fmla="*/ 0 h 521"/>
                <a:gd name="T74" fmla="*/ 0 w 565"/>
                <a:gd name="T75" fmla="*/ 0 h 521"/>
                <a:gd name="T76" fmla="*/ 0 w 565"/>
                <a:gd name="T77" fmla="*/ 0 h 521"/>
                <a:gd name="T78" fmla="*/ 0 w 565"/>
                <a:gd name="T79" fmla="*/ 0 h 521"/>
                <a:gd name="T80" fmla="*/ 0 w 565"/>
                <a:gd name="T81" fmla="*/ 0 h 521"/>
                <a:gd name="T82" fmla="*/ 0 w 565"/>
                <a:gd name="T83" fmla="*/ 0 h 521"/>
                <a:gd name="T84" fmla="*/ 0 w 565"/>
                <a:gd name="T85" fmla="*/ 0 h 52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65" h="521">
                  <a:moveTo>
                    <a:pt x="256" y="0"/>
                  </a:moveTo>
                  <a:lnTo>
                    <a:pt x="211" y="6"/>
                  </a:lnTo>
                  <a:lnTo>
                    <a:pt x="171" y="17"/>
                  </a:lnTo>
                  <a:lnTo>
                    <a:pt x="137" y="32"/>
                  </a:lnTo>
                  <a:lnTo>
                    <a:pt x="103" y="52"/>
                  </a:lnTo>
                  <a:lnTo>
                    <a:pt x="79" y="74"/>
                  </a:lnTo>
                  <a:lnTo>
                    <a:pt x="50" y="105"/>
                  </a:lnTo>
                  <a:lnTo>
                    <a:pt x="28" y="137"/>
                  </a:lnTo>
                  <a:lnTo>
                    <a:pt x="14" y="166"/>
                  </a:lnTo>
                  <a:lnTo>
                    <a:pt x="4" y="205"/>
                  </a:lnTo>
                  <a:lnTo>
                    <a:pt x="0" y="237"/>
                  </a:lnTo>
                  <a:lnTo>
                    <a:pt x="0" y="303"/>
                  </a:lnTo>
                  <a:lnTo>
                    <a:pt x="4" y="337"/>
                  </a:lnTo>
                  <a:lnTo>
                    <a:pt x="18" y="379"/>
                  </a:lnTo>
                  <a:lnTo>
                    <a:pt x="41" y="417"/>
                  </a:lnTo>
                  <a:lnTo>
                    <a:pt x="64" y="445"/>
                  </a:lnTo>
                  <a:lnTo>
                    <a:pt x="91" y="466"/>
                  </a:lnTo>
                  <a:lnTo>
                    <a:pt x="121" y="488"/>
                  </a:lnTo>
                  <a:lnTo>
                    <a:pt x="167" y="505"/>
                  </a:lnTo>
                  <a:lnTo>
                    <a:pt x="240" y="521"/>
                  </a:lnTo>
                  <a:lnTo>
                    <a:pt x="345" y="521"/>
                  </a:lnTo>
                  <a:lnTo>
                    <a:pt x="407" y="506"/>
                  </a:lnTo>
                  <a:lnTo>
                    <a:pt x="436" y="488"/>
                  </a:lnTo>
                  <a:lnTo>
                    <a:pt x="464" y="466"/>
                  </a:lnTo>
                  <a:lnTo>
                    <a:pt x="494" y="440"/>
                  </a:lnTo>
                  <a:lnTo>
                    <a:pt x="521" y="411"/>
                  </a:lnTo>
                  <a:lnTo>
                    <a:pt x="539" y="383"/>
                  </a:lnTo>
                  <a:lnTo>
                    <a:pt x="555" y="349"/>
                  </a:lnTo>
                  <a:lnTo>
                    <a:pt x="560" y="317"/>
                  </a:lnTo>
                  <a:lnTo>
                    <a:pt x="565" y="294"/>
                  </a:lnTo>
                  <a:lnTo>
                    <a:pt x="565" y="223"/>
                  </a:lnTo>
                  <a:lnTo>
                    <a:pt x="556" y="181"/>
                  </a:lnTo>
                  <a:lnTo>
                    <a:pt x="548" y="151"/>
                  </a:lnTo>
                  <a:lnTo>
                    <a:pt x="533" y="121"/>
                  </a:lnTo>
                  <a:lnTo>
                    <a:pt x="517" y="94"/>
                  </a:lnTo>
                  <a:lnTo>
                    <a:pt x="487" y="69"/>
                  </a:lnTo>
                  <a:lnTo>
                    <a:pt x="457" y="46"/>
                  </a:lnTo>
                  <a:lnTo>
                    <a:pt x="427" y="27"/>
                  </a:lnTo>
                  <a:lnTo>
                    <a:pt x="399" y="17"/>
                  </a:lnTo>
                  <a:lnTo>
                    <a:pt x="370" y="6"/>
                  </a:lnTo>
                  <a:lnTo>
                    <a:pt x="331" y="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1"/>
            <p:cNvSpPr>
              <a:spLocks/>
            </p:cNvSpPr>
            <p:nvPr/>
          </p:nvSpPr>
          <p:spPr bwMode="auto">
            <a:xfrm>
              <a:off x="3435350" y="2435225"/>
              <a:ext cx="26988" cy="33338"/>
            </a:xfrm>
            <a:custGeom>
              <a:avLst/>
              <a:gdLst>
                <a:gd name="T0" fmla="*/ 0 w 194"/>
                <a:gd name="T1" fmla="*/ 0 h 250"/>
                <a:gd name="T2" fmla="*/ 0 w 194"/>
                <a:gd name="T3" fmla="*/ 0 h 250"/>
                <a:gd name="T4" fmla="*/ 0 w 194"/>
                <a:gd name="T5" fmla="*/ 0 h 250"/>
                <a:gd name="T6" fmla="*/ 0 w 194"/>
                <a:gd name="T7" fmla="*/ 0 h 250"/>
                <a:gd name="T8" fmla="*/ 0 w 194"/>
                <a:gd name="T9" fmla="*/ 0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250">
                  <a:moveTo>
                    <a:pt x="0" y="250"/>
                  </a:moveTo>
                  <a:lnTo>
                    <a:pt x="105" y="0"/>
                  </a:lnTo>
                  <a:lnTo>
                    <a:pt x="194" y="250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2"/>
            <p:cNvSpPr>
              <a:spLocks/>
            </p:cNvSpPr>
            <p:nvPr/>
          </p:nvSpPr>
          <p:spPr bwMode="auto">
            <a:xfrm>
              <a:off x="3819525" y="2438400"/>
              <a:ext cx="26988" cy="33338"/>
            </a:xfrm>
            <a:custGeom>
              <a:avLst/>
              <a:gdLst>
                <a:gd name="T0" fmla="*/ 0 w 194"/>
                <a:gd name="T1" fmla="*/ 0 h 249"/>
                <a:gd name="T2" fmla="*/ 0 w 194"/>
                <a:gd name="T3" fmla="*/ 0 h 249"/>
                <a:gd name="T4" fmla="*/ 0 w 194"/>
                <a:gd name="T5" fmla="*/ 0 h 249"/>
                <a:gd name="T6" fmla="*/ 0 w 194"/>
                <a:gd name="T7" fmla="*/ 0 h 249"/>
                <a:gd name="T8" fmla="*/ 0 w 194"/>
                <a:gd name="T9" fmla="*/ 0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249">
                  <a:moveTo>
                    <a:pt x="0" y="249"/>
                  </a:moveTo>
                  <a:lnTo>
                    <a:pt x="106" y="0"/>
                  </a:lnTo>
                  <a:lnTo>
                    <a:pt x="194" y="249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3"/>
            <p:cNvSpPr>
              <a:spLocks/>
            </p:cNvSpPr>
            <p:nvPr/>
          </p:nvSpPr>
          <p:spPr bwMode="auto">
            <a:xfrm>
              <a:off x="3532188" y="2327275"/>
              <a:ext cx="42863" cy="57150"/>
            </a:xfrm>
            <a:custGeom>
              <a:avLst/>
              <a:gdLst>
                <a:gd name="T0" fmla="*/ 0 w 306"/>
                <a:gd name="T1" fmla="*/ 0 h 419"/>
                <a:gd name="T2" fmla="*/ 0 w 306"/>
                <a:gd name="T3" fmla="*/ 0 h 419"/>
                <a:gd name="T4" fmla="*/ 0 w 306"/>
                <a:gd name="T5" fmla="*/ 0 h 419"/>
                <a:gd name="T6" fmla="*/ 0 w 306"/>
                <a:gd name="T7" fmla="*/ 0 h 419"/>
                <a:gd name="T8" fmla="*/ 0 w 306"/>
                <a:gd name="T9" fmla="*/ 0 h 419"/>
                <a:gd name="T10" fmla="*/ 0 w 306"/>
                <a:gd name="T11" fmla="*/ 0 h 419"/>
                <a:gd name="T12" fmla="*/ 0 w 306"/>
                <a:gd name="T13" fmla="*/ 0 h 419"/>
                <a:gd name="T14" fmla="*/ 0 w 306"/>
                <a:gd name="T15" fmla="*/ 0 h 419"/>
                <a:gd name="T16" fmla="*/ 0 w 306"/>
                <a:gd name="T17" fmla="*/ 0 h 419"/>
                <a:gd name="T18" fmla="*/ 0 w 306"/>
                <a:gd name="T19" fmla="*/ 0 h 419"/>
                <a:gd name="T20" fmla="*/ 0 w 306"/>
                <a:gd name="T21" fmla="*/ 0 h 419"/>
                <a:gd name="T22" fmla="*/ 0 w 306"/>
                <a:gd name="T23" fmla="*/ 0 h 419"/>
                <a:gd name="T24" fmla="*/ 0 w 306"/>
                <a:gd name="T25" fmla="*/ 0 h 419"/>
                <a:gd name="T26" fmla="*/ 0 w 306"/>
                <a:gd name="T27" fmla="*/ 0 h 419"/>
                <a:gd name="T28" fmla="*/ 0 w 306"/>
                <a:gd name="T29" fmla="*/ 0 h 419"/>
                <a:gd name="T30" fmla="*/ 0 w 306"/>
                <a:gd name="T31" fmla="*/ 0 h 419"/>
                <a:gd name="T32" fmla="*/ 0 w 306"/>
                <a:gd name="T33" fmla="*/ 0 h 419"/>
                <a:gd name="T34" fmla="*/ 0 w 306"/>
                <a:gd name="T35" fmla="*/ 0 h 419"/>
                <a:gd name="T36" fmla="*/ 0 w 306"/>
                <a:gd name="T37" fmla="*/ 0 h 419"/>
                <a:gd name="T38" fmla="*/ 0 w 306"/>
                <a:gd name="T39" fmla="*/ 0 h 419"/>
                <a:gd name="T40" fmla="*/ 0 w 306"/>
                <a:gd name="T41" fmla="*/ 0 h 419"/>
                <a:gd name="T42" fmla="*/ 0 w 306"/>
                <a:gd name="T43" fmla="*/ 0 h 419"/>
                <a:gd name="T44" fmla="*/ 0 w 306"/>
                <a:gd name="T45" fmla="*/ 0 h 419"/>
                <a:gd name="T46" fmla="*/ 0 w 306"/>
                <a:gd name="T47" fmla="*/ 0 h 419"/>
                <a:gd name="T48" fmla="*/ 0 w 306"/>
                <a:gd name="T49" fmla="*/ 0 h 419"/>
                <a:gd name="T50" fmla="*/ 0 w 306"/>
                <a:gd name="T51" fmla="*/ 0 h 419"/>
                <a:gd name="T52" fmla="*/ 0 w 306"/>
                <a:gd name="T53" fmla="*/ 0 h 419"/>
                <a:gd name="T54" fmla="*/ 0 w 306"/>
                <a:gd name="T55" fmla="*/ 0 h 419"/>
                <a:gd name="T56" fmla="*/ 0 w 306"/>
                <a:gd name="T57" fmla="*/ 0 h 419"/>
                <a:gd name="T58" fmla="*/ 0 w 306"/>
                <a:gd name="T59" fmla="*/ 0 h 419"/>
                <a:gd name="T60" fmla="*/ 0 w 306"/>
                <a:gd name="T61" fmla="*/ 0 h 419"/>
                <a:gd name="T62" fmla="*/ 0 w 306"/>
                <a:gd name="T63" fmla="*/ 0 h 419"/>
                <a:gd name="T64" fmla="*/ 0 w 306"/>
                <a:gd name="T65" fmla="*/ 0 h 4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6" h="419">
                  <a:moveTo>
                    <a:pt x="183" y="0"/>
                  </a:moveTo>
                  <a:lnTo>
                    <a:pt x="214" y="8"/>
                  </a:lnTo>
                  <a:lnTo>
                    <a:pt x="234" y="23"/>
                  </a:lnTo>
                  <a:lnTo>
                    <a:pt x="256" y="40"/>
                  </a:lnTo>
                  <a:lnTo>
                    <a:pt x="274" y="63"/>
                  </a:lnTo>
                  <a:lnTo>
                    <a:pt x="291" y="96"/>
                  </a:lnTo>
                  <a:lnTo>
                    <a:pt x="302" y="131"/>
                  </a:lnTo>
                  <a:lnTo>
                    <a:pt x="306" y="171"/>
                  </a:lnTo>
                  <a:lnTo>
                    <a:pt x="306" y="257"/>
                  </a:lnTo>
                  <a:lnTo>
                    <a:pt x="300" y="294"/>
                  </a:lnTo>
                  <a:lnTo>
                    <a:pt x="288" y="331"/>
                  </a:lnTo>
                  <a:lnTo>
                    <a:pt x="271" y="362"/>
                  </a:lnTo>
                  <a:lnTo>
                    <a:pt x="249" y="388"/>
                  </a:lnTo>
                  <a:lnTo>
                    <a:pt x="215" y="408"/>
                  </a:lnTo>
                  <a:lnTo>
                    <a:pt x="188" y="419"/>
                  </a:lnTo>
                  <a:lnTo>
                    <a:pt x="125" y="419"/>
                  </a:lnTo>
                  <a:lnTo>
                    <a:pt x="96" y="414"/>
                  </a:lnTo>
                  <a:lnTo>
                    <a:pt x="71" y="403"/>
                  </a:lnTo>
                  <a:lnTo>
                    <a:pt x="54" y="389"/>
                  </a:lnTo>
                  <a:lnTo>
                    <a:pt x="37" y="371"/>
                  </a:lnTo>
                  <a:lnTo>
                    <a:pt x="20" y="345"/>
                  </a:lnTo>
                  <a:lnTo>
                    <a:pt x="9" y="309"/>
                  </a:lnTo>
                  <a:lnTo>
                    <a:pt x="2" y="274"/>
                  </a:lnTo>
                  <a:lnTo>
                    <a:pt x="0" y="177"/>
                  </a:lnTo>
                  <a:lnTo>
                    <a:pt x="8" y="129"/>
                  </a:lnTo>
                  <a:lnTo>
                    <a:pt x="18" y="96"/>
                  </a:lnTo>
                  <a:lnTo>
                    <a:pt x="37" y="63"/>
                  </a:lnTo>
                  <a:lnTo>
                    <a:pt x="54" y="42"/>
                  </a:lnTo>
                  <a:lnTo>
                    <a:pt x="74" y="23"/>
                  </a:lnTo>
                  <a:lnTo>
                    <a:pt x="103" y="8"/>
                  </a:lnTo>
                  <a:lnTo>
                    <a:pt x="134" y="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4"/>
            <p:cNvSpPr>
              <a:spLocks/>
            </p:cNvSpPr>
            <p:nvPr/>
          </p:nvSpPr>
          <p:spPr bwMode="auto">
            <a:xfrm>
              <a:off x="3597275" y="2322513"/>
              <a:ext cx="41275" cy="66675"/>
            </a:xfrm>
            <a:custGeom>
              <a:avLst/>
              <a:gdLst>
                <a:gd name="T0" fmla="*/ 0 w 294"/>
                <a:gd name="T1" fmla="*/ 0 h 492"/>
                <a:gd name="T2" fmla="*/ 0 w 294"/>
                <a:gd name="T3" fmla="*/ 0 h 492"/>
                <a:gd name="T4" fmla="*/ 0 w 294"/>
                <a:gd name="T5" fmla="*/ 0 h 492"/>
                <a:gd name="T6" fmla="*/ 0 w 294"/>
                <a:gd name="T7" fmla="*/ 0 h 492"/>
                <a:gd name="T8" fmla="*/ 0 w 294"/>
                <a:gd name="T9" fmla="*/ 0 h 492"/>
                <a:gd name="T10" fmla="*/ 0 w 294"/>
                <a:gd name="T11" fmla="*/ 0 h 492"/>
                <a:gd name="T12" fmla="*/ 0 w 294"/>
                <a:gd name="T13" fmla="*/ 0 h 492"/>
                <a:gd name="T14" fmla="*/ 0 w 294"/>
                <a:gd name="T15" fmla="*/ 0 h 492"/>
                <a:gd name="T16" fmla="*/ 0 w 294"/>
                <a:gd name="T17" fmla="*/ 0 h 492"/>
                <a:gd name="T18" fmla="*/ 0 w 294"/>
                <a:gd name="T19" fmla="*/ 0 h 492"/>
                <a:gd name="T20" fmla="*/ 0 w 294"/>
                <a:gd name="T21" fmla="*/ 0 h 492"/>
                <a:gd name="T22" fmla="*/ 0 w 294"/>
                <a:gd name="T23" fmla="*/ 0 h 4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4" h="492">
                  <a:moveTo>
                    <a:pt x="0" y="0"/>
                  </a:moveTo>
                  <a:lnTo>
                    <a:pt x="0" y="492"/>
                  </a:lnTo>
                  <a:lnTo>
                    <a:pt x="119" y="491"/>
                  </a:lnTo>
                  <a:lnTo>
                    <a:pt x="119" y="254"/>
                  </a:lnTo>
                  <a:lnTo>
                    <a:pt x="285" y="252"/>
                  </a:lnTo>
                  <a:lnTo>
                    <a:pt x="285" y="196"/>
                  </a:lnTo>
                  <a:lnTo>
                    <a:pt x="119" y="194"/>
                  </a:lnTo>
                  <a:lnTo>
                    <a:pt x="119" y="55"/>
                  </a:lnTo>
                  <a:lnTo>
                    <a:pt x="294" y="54"/>
                  </a:lnTo>
                  <a:lnTo>
                    <a:pt x="2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75"/>
            <p:cNvSpPr>
              <a:spLocks/>
            </p:cNvSpPr>
            <p:nvPr/>
          </p:nvSpPr>
          <p:spPr bwMode="auto">
            <a:xfrm>
              <a:off x="3178175" y="2032000"/>
              <a:ext cx="569913" cy="125413"/>
            </a:xfrm>
            <a:custGeom>
              <a:avLst/>
              <a:gdLst>
                <a:gd name="T0" fmla="*/ 0 w 4082"/>
                <a:gd name="T1" fmla="*/ 0 h 930"/>
                <a:gd name="T2" fmla="*/ 0 w 4082"/>
                <a:gd name="T3" fmla="*/ 0 h 930"/>
                <a:gd name="T4" fmla="*/ 0 w 4082"/>
                <a:gd name="T5" fmla="*/ 0 h 930"/>
                <a:gd name="T6" fmla="*/ 0 w 4082"/>
                <a:gd name="T7" fmla="*/ 0 h 930"/>
                <a:gd name="T8" fmla="*/ 0 w 4082"/>
                <a:gd name="T9" fmla="*/ 0 h 930"/>
                <a:gd name="T10" fmla="*/ 0 w 4082"/>
                <a:gd name="T11" fmla="*/ 0 h 930"/>
                <a:gd name="T12" fmla="*/ 0 w 4082"/>
                <a:gd name="T13" fmla="*/ 0 h 930"/>
                <a:gd name="T14" fmla="*/ 0 w 4082"/>
                <a:gd name="T15" fmla="*/ 0 h 930"/>
                <a:gd name="T16" fmla="*/ 0 w 4082"/>
                <a:gd name="T17" fmla="*/ 0 h 930"/>
                <a:gd name="T18" fmla="*/ 0 w 4082"/>
                <a:gd name="T19" fmla="*/ 0 h 930"/>
                <a:gd name="T20" fmla="*/ 0 w 4082"/>
                <a:gd name="T21" fmla="*/ 0 h 930"/>
                <a:gd name="T22" fmla="*/ 0 w 4082"/>
                <a:gd name="T23" fmla="*/ 0 h 930"/>
                <a:gd name="T24" fmla="*/ 0 w 4082"/>
                <a:gd name="T25" fmla="*/ 0 h 930"/>
                <a:gd name="T26" fmla="*/ 0 w 4082"/>
                <a:gd name="T27" fmla="*/ 0 h 930"/>
                <a:gd name="T28" fmla="*/ 0 w 4082"/>
                <a:gd name="T29" fmla="*/ 0 h 930"/>
                <a:gd name="T30" fmla="*/ 0 w 4082"/>
                <a:gd name="T31" fmla="*/ 0 h 930"/>
                <a:gd name="T32" fmla="*/ 0 w 4082"/>
                <a:gd name="T33" fmla="*/ 0 h 930"/>
                <a:gd name="T34" fmla="*/ 0 w 4082"/>
                <a:gd name="T35" fmla="*/ 0 h 930"/>
                <a:gd name="T36" fmla="*/ 0 w 4082"/>
                <a:gd name="T37" fmla="*/ 0 h 930"/>
                <a:gd name="T38" fmla="*/ 0 w 4082"/>
                <a:gd name="T39" fmla="*/ 0 h 930"/>
                <a:gd name="T40" fmla="*/ 0 w 4082"/>
                <a:gd name="T41" fmla="*/ 0 h 930"/>
                <a:gd name="T42" fmla="*/ 0 w 4082"/>
                <a:gd name="T43" fmla="*/ 0 h 930"/>
                <a:gd name="T44" fmla="*/ 0 w 4082"/>
                <a:gd name="T45" fmla="*/ 0 h 930"/>
                <a:gd name="T46" fmla="*/ 0 w 4082"/>
                <a:gd name="T47" fmla="*/ 0 h 930"/>
                <a:gd name="T48" fmla="*/ 0 w 4082"/>
                <a:gd name="T49" fmla="*/ 0 h 930"/>
                <a:gd name="T50" fmla="*/ 0 w 4082"/>
                <a:gd name="T51" fmla="*/ 0 h 930"/>
                <a:gd name="T52" fmla="*/ 0 w 4082"/>
                <a:gd name="T53" fmla="*/ 0 h 930"/>
                <a:gd name="T54" fmla="*/ 0 w 4082"/>
                <a:gd name="T55" fmla="*/ 0 h 930"/>
                <a:gd name="T56" fmla="*/ 0 w 4082"/>
                <a:gd name="T57" fmla="*/ 0 h 930"/>
                <a:gd name="T58" fmla="*/ 0 w 4082"/>
                <a:gd name="T59" fmla="*/ 0 h 930"/>
                <a:gd name="T60" fmla="*/ 0 w 4082"/>
                <a:gd name="T61" fmla="*/ 0 h 930"/>
                <a:gd name="T62" fmla="*/ 0 w 4082"/>
                <a:gd name="T63" fmla="*/ 0 h 930"/>
                <a:gd name="T64" fmla="*/ 0 w 4082"/>
                <a:gd name="T65" fmla="*/ 0 h 930"/>
                <a:gd name="T66" fmla="*/ 0 w 4082"/>
                <a:gd name="T67" fmla="*/ 0 h 930"/>
                <a:gd name="T68" fmla="*/ 0 w 4082"/>
                <a:gd name="T69" fmla="*/ 0 h 930"/>
                <a:gd name="T70" fmla="*/ 0 w 4082"/>
                <a:gd name="T71" fmla="*/ 0 h 930"/>
                <a:gd name="T72" fmla="*/ 0 w 4082"/>
                <a:gd name="T73" fmla="*/ 0 h 930"/>
                <a:gd name="T74" fmla="*/ 0 w 4082"/>
                <a:gd name="T75" fmla="*/ 0 h 930"/>
                <a:gd name="T76" fmla="*/ 0 w 4082"/>
                <a:gd name="T77" fmla="*/ 0 h 930"/>
                <a:gd name="T78" fmla="*/ 0 w 4082"/>
                <a:gd name="T79" fmla="*/ 0 h 930"/>
                <a:gd name="T80" fmla="*/ 0 w 4082"/>
                <a:gd name="T81" fmla="*/ 0 h 930"/>
                <a:gd name="T82" fmla="*/ 0 w 4082"/>
                <a:gd name="T83" fmla="*/ 0 h 930"/>
                <a:gd name="T84" fmla="*/ 0 w 4082"/>
                <a:gd name="T85" fmla="*/ 0 h 930"/>
                <a:gd name="T86" fmla="*/ 0 w 4082"/>
                <a:gd name="T87" fmla="*/ 0 h 930"/>
                <a:gd name="T88" fmla="*/ 0 w 4082"/>
                <a:gd name="T89" fmla="*/ 0 h 930"/>
                <a:gd name="T90" fmla="*/ 0 w 4082"/>
                <a:gd name="T91" fmla="*/ 0 h 930"/>
                <a:gd name="T92" fmla="*/ 0 w 4082"/>
                <a:gd name="T93" fmla="*/ 0 h 930"/>
                <a:gd name="T94" fmla="*/ 0 w 4082"/>
                <a:gd name="T95" fmla="*/ 0 h 930"/>
                <a:gd name="T96" fmla="*/ 0 w 4082"/>
                <a:gd name="T97" fmla="*/ 0 h 930"/>
                <a:gd name="T98" fmla="*/ 0 w 4082"/>
                <a:gd name="T99" fmla="*/ 0 h 930"/>
                <a:gd name="T100" fmla="*/ 0 w 4082"/>
                <a:gd name="T101" fmla="*/ 0 h 9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082" h="930">
                  <a:moveTo>
                    <a:pt x="3603" y="475"/>
                  </a:moveTo>
                  <a:lnTo>
                    <a:pt x="3588" y="468"/>
                  </a:lnTo>
                  <a:lnTo>
                    <a:pt x="3567" y="453"/>
                  </a:lnTo>
                  <a:lnTo>
                    <a:pt x="3541" y="436"/>
                  </a:lnTo>
                  <a:lnTo>
                    <a:pt x="3509" y="416"/>
                  </a:lnTo>
                  <a:lnTo>
                    <a:pt x="3473" y="395"/>
                  </a:lnTo>
                  <a:lnTo>
                    <a:pt x="3433" y="374"/>
                  </a:lnTo>
                  <a:lnTo>
                    <a:pt x="3389" y="355"/>
                  </a:lnTo>
                  <a:lnTo>
                    <a:pt x="3343" y="338"/>
                  </a:lnTo>
                  <a:lnTo>
                    <a:pt x="3293" y="325"/>
                  </a:lnTo>
                  <a:lnTo>
                    <a:pt x="3242" y="318"/>
                  </a:lnTo>
                  <a:lnTo>
                    <a:pt x="3189" y="316"/>
                  </a:lnTo>
                  <a:lnTo>
                    <a:pt x="3136" y="322"/>
                  </a:lnTo>
                  <a:lnTo>
                    <a:pt x="2999" y="342"/>
                  </a:lnTo>
                  <a:lnTo>
                    <a:pt x="2879" y="343"/>
                  </a:lnTo>
                  <a:lnTo>
                    <a:pt x="2773" y="330"/>
                  </a:lnTo>
                  <a:lnTo>
                    <a:pt x="2680" y="304"/>
                  </a:lnTo>
                  <a:lnTo>
                    <a:pt x="2596" y="269"/>
                  </a:lnTo>
                  <a:lnTo>
                    <a:pt x="2519" y="228"/>
                  </a:lnTo>
                  <a:lnTo>
                    <a:pt x="2448" y="184"/>
                  </a:lnTo>
                  <a:lnTo>
                    <a:pt x="2380" y="138"/>
                  </a:lnTo>
                  <a:lnTo>
                    <a:pt x="2312" y="94"/>
                  </a:lnTo>
                  <a:lnTo>
                    <a:pt x="2243" y="55"/>
                  </a:lnTo>
                  <a:lnTo>
                    <a:pt x="2171" y="24"/>
                  </a:lnTo>
                  <a:lnTo>
                    <a:pt x="2093" y="2"/>
                  </a:lnTo>
                  <a:lnTo>
                    <a:pt x="2041" y="0"/>
                  </a:lnTo>
                  <a:lnTo>
                    <a:pt x="1991" y="6"/>
                  </a:lnTo>
                  <a:lnTo>
                    <a:pt x="1942" y="22"/>
                  </a:lnTo>
                  <a:lnTo>
                    <a:pt x="1892" y="44"/>
                  </a:lnTo>
                  <a:lnTo>
                    <a:pt x="1844" y="70"/>
                  </a:lnTo>
                  <a:lnTo>
                    <a:pt x="1796" y="98"/>
                  </a:lnTo>
                  <a:lnTo>
                    <a:pt x="1749" y="128"/>
                  </a:lnTo>
                  <a:lnTo>
                    <a:pt x="1701" y="158"/>
                  </a:lnTo>
                  <a:lnTo>
                    <a:pt x="1651" y="184"/>
                  </a:lnTo>
                  <a:lnTo>
                    <a:pt x="1602" y="206"/>
                  </a:lnTo>
                  <a:lnTo>
                    <a:pt x="1552" y="221"/>
                  </a:lnTo>
                  <a:lnTo>
                    <a:pt x="1501" y="228"/>
                  </a:lnTo>
                  <a:lnTo>
                    <a:pt x="1447" y="232"/>
                  </a:lnTo>
                  <a:lnTo>
                    <a:pt x="1396" y="235"/>
                  </a:lnTo>
                  <a:lnTo>
                    <a:pt x="1348" y="240"/>
                  </a:lnTo>
                  <a:lnTo>
                    <a:pt x="1302" y="244"/>
                  </a:lnTo>
                  <a:lnTo>
                    <a:pt x="1258" y="250"/>
                  </a:lnTo>
                  <a:lnTo>
                    <a:pt x="1217" y="256"/>
                  </a:lnTo>
                  <a:lnTo>
                    <a:pt x="1178" y="263"/>
                  </a:lnTo>
                  <a:lnTo>
                    <a:pt x="1141" y="272"/>
                  </a:lnTo>
                  <a:lnTo>
                    <a:pt x="1106" y="280"/>
                  </a:lnTo>
                  <a:lnTo>
                    <a:pt x="1073" y="291"/>
                  </a:lnTo>
                  <a:lnTo>
                    <a:pt x="1041" y="303"/>
                  </a:lnTo>
                  <a:lnTo>
                    <a:pt x="1012" y="316"/>
                  </a:lnTo>
                  <a:lnTo>
                    <a:pt x="979" y="333"/>
                  </a:lnTo>
                  <a:lnTo>
                    <a:pt x="946" y="344"/>
                  </a:lnTo>
                  <a:lnTo>
                    <a:pt x="913" y="351"/>
                  </a:lnTo>
                  <a:lnTo>
                    <a:pt x="881" y="356"/>
                  </a:lnTo>
                  <a:lnTo>
                    <a:pt x="849" y="357"/>
                  </a:lnTo>
                  <a:lnTo>
                    <a:pt x="816" y="356"/>
                  </a:lnTo>
                  <a:lnTo>
                    <a:pt x="782" y="353"/>
                  </a:lnTo>
                  <a:lnTo>
                    <a:pt x="747" y="347"/>
                  </a:lnTo>
                  <a:lnTo>
                    <a:pt x="711" y="341"/>
                  </a:lnTo>
                  <a:lnTo>
                    <a:pt x="672" y="333"/>
                  </a:lnTo>
                  <a:lnTo>
                    <a:pt x="633" y="325"/>
                  </a:lnTo>
                  <a:lnTo>
                    <a:pt x="591" y="316"/>
                  </a:lnTo>
                  <a:lnTo>
                    <a:pt x="532" y="309"/>
                  </a:lnTo>
                  <a:lnTo>
                    <a:pt x="473" y="307"/>
                  </a:lnTo>
                  <a:lnTo>
                    <a:pt x="414" y="308"/>
                  </a:lnTo>
                  <a:lnTo>
                    <a:pt x="356" y="314"/>
                  </a:lnTo>
                  <a:lnTo>
                    <a:pt x="299" y="325"/>
                  </a:lnTo>
                  <a:lnTo>
                    <a:pt x="245" y="339"/>
                  </a:lnTo>
                  <a:lnTo>
                    <a:pt x="194" y="357"/>
                  </a:lnTo>
                  <a:lnTo>
                    <a:pt x="146" y="379"/>
                  </a:lnTo>
                  <a:lnTo>
                    <a:pt x="104" y="403"/>
                  </a:lnTo>
                  <a:lnTo>
                    <a:pt x="66" y="430"/>
                  </a:lnTo>
                  <a:lnTo>
                    <a:pt x="35" y="461"/>
                  </a:lnTo>
                  <a:lnTo>
                    <a:pt x="9" y="493"/>
                  </a:lnTo>
                  <a:lnTo>
                    <a:pt x="5" y="508"/>
                  </a:lnTo>
                  <a:lnTo>
                    <a:pt x="1" y="531"/>
                  </a:lnTo>
                  <a:lnTo>
                    <a:pt x="0" y="560"/>
                  </a:lnTo>
                  <a:lnTo>
                    <a:pt x="1" y="594"/>
                  </a:lnTo>
                  <a:lnTo>
                    <a:pt x="2" y="631"/>
                  </a:lnTo>
                  <a:lnTo>
                    <a:pt x="5" y="671"/>
                  </a:lnTo>
                  <a:lnTo>
                    <a:pt x="11" y="714"/>
                  </a:lnTo>
                  <a:lnTo>
                    <a:pt x="16" y="757"/>
                  </a:lnTo>
                  <a:lnTo>
                    <a:pt x="23" y="798"/>
                  </a:lnTo>
                  <a:lnTo>
                    <a:pt x="30" y="838"/>
                  </a:lnTo>
                  <a:lnTo>
                    <a:pt x="38" y="874"/>
                  </a:lnTo>
                  <a:lnTo>
                    <a:pt x="46" y="906"/>
                  </a:lnTo>
                  <a:lnTo>
                    <a:pt x="52" y="902"/>
                  </a:lnTo>
                  <a:lnTo>
                    <a:pt x="70" y="894"/>
                  </a:lnTo>
                  <a:lnTo>
                    <a:pt x="96" y="881"/>
                  </a:lnTo>
                  <a:lnTo>
                    <a:pt x="130" y="865"/>
                  </a:lnTo>
                  <a:lnTo>
                    <a:pt x="168" y="847"/>
                  </a:lnTo>
                  <a:lnTo>
                    <a:pt x="210" y="827"/>
                  </a:lnTo>
                  <a:lnTo>
                    <a:pt x="253" y="806"/>
                  </a:lnTo>
                  <a:lnTo>
                    <a:pt x="294" y="787"/>
                  </a:lnTo>
                  <a:lnTo>
                    <a:pt x="333" y="770"/>
                  </a:lnTo>
                  <a:lnTo>
                    <a:pt x="367" y="756"/>
                  </a:lnTo>
                  <a:lnTo>
                    <a:pt x="394" y="745"/>
                  </a:lnTo>
                  <a:lnTo>
                    <a:pt x="411" y="739"/>
                  </a:lnTo>
                  <a:lnTo>
                    <a:pt x="462" y="729"/>
                  </a:lnTo>
                  <a:lnTo>
                    <a:pt x="508" y="726"/>
                  </a:lnTo>
                  <a:lnTo>
                    <a:pt x="551" y="728"/>
                  </a:lnTo>
                  <a:lnTo>
                    <a:pt x="591" y="735"/>
                  </a:lnTo>
                  <a:lnTo>
                    <a:pt x="629" y="744"/>
                  </a:lnTo>
                  <a:lnTo>
                    <a:pt x="663" y="756"/>
                  </a:lnTo>
                  <a:lnTo>
                    <a:pt x="696" y="770"/>
                  </a:lnTo>
                  <a:lnTo>
                    <a:pt x="725" y="785"/>
                  </a:lnTo>
                  <a:lnTo>
                    <a:pt x="752" y="802"/>
                  </a:lnTo>
                  <a:lnTo>
                    <a:pt x="776" y="817"/>
                  </a:lnTo>
                  <a:lnTo>
                    <a:pt x="798" y="830"/>
                  </a:lnTo>
                  <a:lnTo>
                    <a:pt x="818" y="843"/>
                  </a:lnTo>
                  <a:lnTo>
                    <a:pt x="845" y="856"/>
                  </a:lnTo>
                  <a:lnTo>
                    <a:pt x="875" y="865"/>
                  </a:lnTo>
                  <a:lnTo>
                    <a:pt x="908" y="872"/>
                  </a:lnTo>
                  <a:lnTo>
                    <a:pt x="941" y="875"/>
                  </a:lnTo>
                  <a:lnTo>
                    <a:pt x="976" y="876"/>
                  </a:lnTo>
                  <a:lnTo>
                    <a:pt x="1011" y="874"/>
                  </a:lnTo>
                  <a:lnTo>
                    <a:pt x="1047" y="870"/>
                  </a:lnTo>
                  <a:lnTo>
                    <a:pt x="1082" y="864"/>
                  </a:lnTo>
                  <a:lnTo>
                    <a:pt x="1116" y="855"/>
                  </a:lnTo>
                  <a:lnTo>
                    <a:pt x="1148" y="846"/>
                  </a:lnTo>
                  <a:lnTo>
                    <a:pt x="1178" y="835"/>
                  </a:lnTo>
                  <a:lnTo>
                    <a:pt x="1206" y="823"/>
                  </a:lnTo>
                  <a:lnTo>
                    <a:pt x="1260" y="797"/>
                  </a:lnTo>
                  <a:lnTo>
                    <a:pt x="1313" y="779"/>
                  </a:lnTo>
                  <a:lnTo>
                    <a:pt x="1366" y="767"/>
                  </a:lnTo>
                  <a:lnTo>
                    <a:pt x="1415" y="759"/>
                  </a:lnTo>
                  <a:lnTo>
                    <a:pt x="1463" y="756"/>
                  </a:lnTo>
                  <a:lnTo>
                    <a:pt x="1510" y="758"/>
                  </a:lnTo>
                  <a:lnTo>
                    <a:pt x="1556" y="764"/>
                  </a:lnTo>
                  <a:lnTo>
                    <a:pt x="1601" y="775"/>
                  </a:lnTo>
                  <a:lnTo>
                    <a:pt x="1645" y="789"/>
                  </a:lnTo>
                  <a:lnTo>
                    <a:pt x="1687" y="806"/>
                  </a:lnTo>
                  <a:lnTo>
                    <a:pt x="1727" y="826"/>
                  </a:lnTo>
                  <a:lnTo>
                    <a:pt x="1767" y="849"/>
                  </a:lnTo>
                  <a:lnTo>
                    <a:pt x="1799" y="867"/>
                  </a:lnTo>
                  <a:lnTo>
                    <a:pt x="1834" y="883"/>
                  </a:lnTo>
                  <a:lnTo>
                    <a:pt x="1871" y="894"/>
                  </a:lnTo>
                  <a:lnTo>
                    <a:pt x="1907" y="902"/>
                  </a:lnTo>
                  <a:lnTo>
                    <a:pt x="1942" y="907"/>
                  </a:lnTo>
                  <a:lnTo>
                    <a:pt x="1978" y="907"/>
                  </a:lnTo>
                  <a:lnTo>
                    <a:pt x="2013" y="905"/>
                  </a:lnTo>
                  <a:lnTo>
                    <a:pt x="2047" y="898"/>
                  </a:lnTo>
                  <a:lnTo>
                    <a:pt x="2079" y="887"/>
                  </a:lnTo>
                  <a:lnTo>
                    <a:pt x="2109" y="874"/>
                  </a:lnTo>
                  <a:lnTo>
                    <a:pt x="2138" y="855"/>
                  </a:lnTo>
                  <a:lnTo>
                    <a:pt x="2164" y="835"/>
                  </a:lnTo>
                  <a:lnTo>
                    <a:pt x="2185" y="817"/>
                  </a:lnTo>
                  <a:lnTo>
                    <a:pt x="2210" y="803"/>
                  </a:lnTo>
                  <a:lnTo>
                    <a:pt x="2240" y="791"/>
                  </a:lnTo>
                  <a:lnTo>
                    <a:pt x="2273" y="781"/>
                  </a:lnTo>
                  <a:lnTo>
                    <a:pt x="2308" y="773"/>
                  </a:lnTo>
                  <a:lnTo>
                    <a:pt x="2344" y="769"/>
                  </a:lnTo>
                  <a:lnTo>
                    <a:pt x="2382" y="767"/>
                  </a:lnTo>
                  <a:lnTo>
                    <a:pt x="2419" y="768"/>
                  </a:lnTo>
                  <a:lnTo>
                    <a:pt x="2458" y="771"/>
                  </a:lnTo>
                  <a:lnTo>
                    <a:pt x="2494" y="778"/>
                  </a:lnTo>
                  <a:lnTo>
                    <a:pt x="2529" y="787"/>
                  </a:lnTo>
                  <a:lnTo>
                    <a:pt x="2562" y="801"/>
                  </a:lnTo>
                  <a:lnTo>
                    <a:pt x="2604" y="820"/>
                  </a:lnTo>
                  <a:lnTo>
                    <a:pt x="2650" y="841"/>
                  </a:lnTo>
                  <a:lnTo>
                    <a:pt x="2698" y="861"/>
                  </a:lnTo>
                  <a:lnTo>
                    <a:pt x="2748" y="878"/>
                  </a:lnTo>
                  <a:lnTo>
                    <a:pt x="2799" y="894"/>
                  </a:lnTo>
                  <a:lnTo>
                    <a:pt x="2852" y="904"/>
                  </a:lnTo>
                  <a:lnTo>
                    <a:pt x="2906" y="908"/>
                  </a:lnTo>
                  <a:lnTo>
                    <a:pt x="2960" y="907"/>
                  </a:lnTo>
                  <a:lnTo>
                    <a:pt x="3016" y="897"/>
                  </a:lnTo>
                  <a:lnTo>
                    <a:pt x="3072" y="878"/>
                  </a:lnTo>
                  <a:lnTo>
                    <a:pt x="3128" y="850"/>
                  </a:lnTo>
                  <a:lnTo>
                    <a:pt x="3184" y="810"/>
                  </a:lnTo>
                  <a:lnTo>
                    <a:pt x="3247" y="771"/>
                  </a:lnTo>
                  <a:lnTo>
                    <a:pt x="3313" y="755"/>
                  </a:lnTo>
                  <a:lnTo>
                    <a:pt x="3381" y="757"/>
                  </a:lnTo>
                  <a:lnTo>
                    <a:pt x="3451" y="772"/>
                  </a:lnTo>
                  <a:lnTo>
                    <a:pt x="3521" y="798"/>
                  </a:lnTo>
                  <a:lnTo>
                    <a:pt x="3594" y="830"/>
                  </a:lnTo>
                  <a:lnTo>
                    <a:pt x="3666" y="863"/>
                  </a:lnTo>
                  <a:lnTo>
                    <a:pt x="3738" y="893"/>
                  </a:lnTo>
                  <a:lnTo>
                    <a:pt x="3812" y="917"/>
                  </a:lnTo>
                  <a:lnTo>
                    <a:pt x="3884" y="930"/>
                  </a:lnTo>
                  <a:lnTo>
                    <a:pt x="3955" y="927"/>
                  </a:lnTo>
                  <a:lnTo>
                    <a:pt x="4026" y="906"/>
                  </a:lnTo>
                  <a:lnTo>
                    <a:pt x="4043" y="892"/>
                  </a:lnTo>
                  <a:lnTo>
                    <a:pt x="4056" y="867"/>
                  </a:lnTo>
                  <a:lnTo>
                    <a:pt x="4066" y="836"/>
                  </a:lnTo>
                  <a:lnTo>
                    <a:pt x="4072" y="798"/>
                  </a:lnTo>
                  <a:lnTo>
                    <a:pt x="4078" y="756"/>
                  </a:lnTo>
                  <a:lnTo>
                    <a:pt x="4080" y="711"/>
                  </a:lnTo>
                  <a:lnTo>
                    <a:pt x="4082" y="665"/>
                  </a:lnTo>
                  <a:lnTo>
                    <a:pt x="4082" y="619"/>
                  </a:lnTo>
                  <a:lnTo>
                    <a:pt x="4081" y="577"/>
                  </a:lnTo>
                  <a:lnTo>
                    <a:pt x="4081" y="539"/>
                  </a:lnTo>
                  <a:lnTo>
                    <a:pt x="4080" y="506"/>
                  </a:lnTo>
                  <a:lnTo>
                    <a:pt x="4080" y="481"/>
                  </a:lnTo>
                  <a:lnTo>
                    <a:pt x="4035" y="499"/>
                  </a:lnTo>
                  <a:lnTo>
                    <a:pt x="3992" y="513"/>
                  </a:lnTo>
                  <a:lnTo>
                    <a:pt x="3951" y="521"/>
                  </a:lnTo>
                  <a:lnTo>
                    <a:pt x="3909" y="527"/>
                  </a:lnTo>
                  <a:lnTo>
                    <a:pt x="3869" y="528"/>
                  </a:lnTo>
                  <a:lnTo>
                    <a:pt x="3829" y="527"/>
                  </a:lnTo>
                  <a:lnTo>
                    <a:pt x="3790" y="523"/>
                  </a:lnTo>
                  <a:lnTo>
                    <a:pt x="3751" y="517"/>
                  </a:lnTo>
                  <a:lnTo>
                    <a:pt x="3714" y="508"/>
                  </a:lnTo>
                  <a:lnTo>
                    <a:pt x="3677" y="498"/>
                  </a:lnTo>
                  <a:lnTo>
                    <a:pt x="3640" y="487"/>
                  </a:lnTo>
                  <a:lnTo>
                    <a:pt x="3603" y="47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6"/>
            <p:cNvSpPr>
              <a:spLocks/>
            </p:cNvSpPr>
            <p:nvPr/>
          </p:nvSpPr>
          <p:spPr bwMode="auto">
            <a:xfrm>
              <a:off x="3194050" y="2149475"/>
              <a:ext cx="544513" cy="42863"/>
            </a:xfrm>
            <a:custGeom>
              <a:avLst/>
              <a:gdLst>
                <a:gd name="T0" fmla="*/ 0 w 3897"/>
                <a:gd name="T1" fmla="*/ 0 h 328"/>
                <a:gd name="T2" fmla="*/ 0 w 3897"/>
                <a:gd name="T3" fmla="*/ 0 h 328"/>
                <a:gd name="T4" fmla="*/ 0 w 3897"/>
                <a:gd name="T5" fmla="*/ 0 h 328"/>
                <a:gd name="T6" fmla="*/ 0 w 3897"/>
                <a:gd name="T7" fmla="*/ 0 h 328"/>
                <a:gd name="T8" fmla="*/ 0 w 3897"/>
                <a:gd name="T9" fmla="*/ 0 h 328"/>
                <a:gd name="T10" fmla="*/ 0 w 3897"/>
                <a:gd name="T11" fmla="*/ 0 h 328"/>
                <a:gd name="T12" fmla="*/ 0 w 3897"/>
                <a:gd name="T13" fmla="*/ 0 h 328"/>
                <a:gd name="T14" fmla="*/ 0 w 3897"/>
                <a:gd name="T15" fmla="*/ 0 h 328"/>
                <a:gd name="T16" fmla="*/ 0 w 3897"/>
                <a:gd name="T17" fmla="*/ 0 h 328"/>
                <a:gd name="T18" fmla="*/ 0 w 3897"/>
                <a:gd name="T19" fmla="*/ 0 h 328"/>
                <a:gd name="T20" fmla="*/ 0 w 3897"/>
                <a:gd name="T21" fmla="*/ 0 h 328"/>
                <a:gd name="T22" fmla="*/ 0 w 3897"/>
                <a:gd name="T23" fmla="*/ 0 h 328"/>
                <a:gd name="T24" fmla="*/ 0 w 3897"/>
                <a:gd name="T25" fmla="*/ 0 h 328"/>
                <a:gd name="T26" fmla="*/ 0 w 3897"/>
                <a:gd name="T27" fmla="*/ 0 h 328"/>
                <a:gd name="T28" fmla="*/ 0 w 3897"/>
                <a:gd name="T29" fmla="*/ 0 h 328"/>
                <a:gd name="T30" fmla="*/ 0 w 3897"/>
                <a:gd name="T31" fmla="*/ 0 h 328"/>
                <a:gd name="T32" fmla="*/ 0 w 3897"/>
                <a:gd name="T33" fmla="*/ 0 h 328"/>
                <a:gd name="T34" fmla="*/ 0 w 3897"/>
                <a:gd name="T35" fmla="*/ 0 h 328"/>
                <a:gd name="T36" fmla="*/ 0 w 3897"/>
                <a:gd name="T37" fmla="*/ 0 h 328"/>
                <a:gd name="T38" fmla="*/ 0 w 3897"/>
                <a:gd name="T39" fmla="*/ 0 h 328"/>
                <a:gd name="T40" fmla="*/ 0 w 3897"/>
                <a:gd name="T41" fmla="*/ 0 h 328"/>
                <a:gd name="T42" fmla="*/ 0 w 3897"/>
                <a:gd name="T43" fmla="*/ 0 h 328"/>
                <a:gd name="T44" fmla="*/ 0 w 3897"/>
                <a:gd name="T45" fmla="*/ 0 h 328"/>
                <a:gd name="T46" fmla="*/ 0 w 3897"/>
                <a:gd name="T47" fmla="*/ 0 h 328"/>
                <a:gd name="T48" fmla="*/ 0 w 3897"/>
                <a:gd name="T49" fmla="*/ 0 h 328"/>
                <a:gd name="T50" fmla="*/ 0 w 3897"/>
                <a:gd name="T51" fmla="*/ 0 h 328"/>
                <a:gd name="T52" fmla="*/ 0 w 3897"/>
                <a:gd name="T53" fmla="*/ 0 h 328"/>
                <a:gd name="T54" fmla="*/ 0 w 3897"/>
                <a:gd name="T55" fmla="*/ 0 h 328"/>
                <a:gd name="T56" fmla="*/ 0 w 3897"/>
                <a:gd name="T57" fmla="*/ 0 h 328"/>
                <a:gd name="T58" fmla="*/ 0 w 3897"/>
                <a:gd name="T59" fmla="*/ 0 h 328"/>
                <a:gd name="T60" fmla="*/ 0 w 3897"/>
                <a:gd name="T61" fmla="*/ 0 h 328"/>
                <a:gd name="T62" fmla="*/ 0 w 3897"/>
                <a:gd name="T63" fmla="*/ 0 h 328"/>
                <a:gd name="T64" fmla="*/ 0 w 3897"/>
                <a:gd name="T65" fmla="*/ 0 h 328"/>
                <a:gd name="T66" fmla="*/ 0 w 3897"/>
                <a:gd name="T67" fmla="*/ 0 h 328"/>
                <a:gd name="T68" fmla="*/ 0 w 3897"/>
                <a:gd name="T69" fmla="*/ 0 h 328"/>
                <a:gd name="T70" fmla="*/ 0 w 3897"/>
                <a:gd name="T71" fmla="*/ 0 h 328"/>
                <a:gd name="T72" fmla="*/ 0 w 3897"/>
                <a:gd name="T73" fmla="*/ 0 h 328"/>
                <a:gd name="T74" fmla="*/ 0 w 3897"/>
                <a:gd name="T75" fmla="*/ 0 h 328"/>
                <a:gd name="T76" fmla="*/ 0 w 3897"/>
                <a:gd name="T77" fmla="*/ 0 h 328"/>
                <a:gd name="T78" fmla="*/ 0 w 3897"/>
                <a:gd name="T79" fmla="*/ 0 h 328"/>
                <a:gd name="T80" fmla="*/ 0 w 3897"/>
                <a:gd name="T81" fmla="*/ 0 h 328"/>
                <a:gd name="T82" fmla="*/ 0 w 3897"/>
                <a:gd name="T83" fmla="*/ 0 h 328"/>
                <a:gd name="T84" fmla="*/ 0 w 3897"/>
                <a:gd name="T85" fmla="*/ 0 h 328"/>
                <a:gd name="T86" fmla="*/ 0 w 3897"/>
                <a:gd name="T87" fmla="*/ 0 h 328"/>
                <a:gd name="T88" fmla="*/ 0 w 3897"/>
                <a:gd name="T89" fmla="*/ 0 h 328"/>
                <a:gd name="T90" fmla="*/ 0 w 3897"/>
                <a:gd name="T91" fmla="*/ 0 h 328"/>
                <a:gd name="T92" fmla="*/ 0 w 3897"/>
                <a:gd name="T93" fmla="*/ 0 h 328"/>
                <a:gd name="T94" fmla="*/ 0 w 3897"/>
                <a:gd name="T95" fmla="*/ 0 h 328"/>
                <a:gd name="T96" fmla="*/ 0 w 3897"/>
                <a:gd name="T97" fmla="*/ 0 h 328"/>
                <a:gd name="T98" fmla="*/ 0 w 3897"/>
                <a:gd name="T99" fmla="*/ 0 h 328"/>
                <a:gd name="T100" fmla="*/ 0 w 3897"/>
                <a:gd name="T101" fmla="*/ 0 h 328"/>
                <a:gd name="T102" fmla="*/ 0 w 3897"/>
                <a:gd name="T103" fmla="*/ 0 h 328"/>
                <a:gd name="T104" fmla="*/ 0 w 3897"/>
                <a:gd name="T105" fmla="*/ 0 h 328"/>
                <a:gd name="T106" fmla="*/ 0 w 3897"/>
                <a:gd name="T107" fmla="*/ 0 h 328"/>
                <a:gd name="T108" fmla="*/ 0 w 3897"/>
                <a:gd name="T109" fmla="*/ 0 h 328"/>
                <a:gd name="T110" fmla="*/ 0 w 3897"/>
                <a:gd name="T111" fmla="*/ 0 h 328"/>
                <a:gd name="T112" fmla="*/ 0 w 3897"/>
                <a:gd name="T113" fmla="*/ 0 h 3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897" h="328">
                  <a:moveTo>
                    <a:pt x="1647" y="130"/>
                  </a:moveTo>
                  <a:lnTo>
                    <a:pt x="1582" y="82"/>
                  </a:lnTo>
                  <a:lnTo>
                    <a:pt x="1519" y="51"/>
                  </a:lnTo>
                  <a:lnTo>
                    <a:pt x="1456" y="32"/>
                  </a:lnTo>
                  <a:lnTo>
                    <a:pt x="1394" y="25"/>
                  </a:lnTo>
                  <a:lnTo>
                    <a:pt x="1333" y="27"/>
                  </a:lnTo>
                  <a:lnTo>
                    <a:pt x="1274" y="36"/>
                  </a:lnTo>
                  <a:lnTo>
                    <a:pt x="1216" y="51"/>
                  </a:lnTo>
                  <a:lnTo>
                    <a:pt x="1159" y="69"/>
                  </a:lnTo>
                  <a:lnTo>
                    <a:pt x="1104" y="90"/>
                  </a:lnTo>
                  <a:lnTo>
                    <a:pt x="1053" y="110"/>
                  </a:lnTo>
                  <a:lnTo>
                    <a:pt x="1004" y="127"/>
                  </a:lnTo>
                  <a:lnTo>
                    <a:pt x="956" y="143"/>
                  </a:lnTo>
                  <a:lnTo>
                    <a:pt x="926" y="148"/>
                  </a:lnTo>
                  <a:lnTo>
                    <a:pt x="893" y="150"/>
                  </a:lnTo>
                  <a:lnTo>
                    <a:pt x="858" y="148"/>
                  </a:lnTo>
                  <a:lnTo>
                    <a:pt x="821" y="143"/>
                  </a:lnTo>
                  <a:lnTo>
                    <a:pt x="784" y="134"/>
                  </a:lnTo>
                  <a:lnTo>
                    <a:pt x="747" y="123"/>
                  </a:lnTo>
                  <a:lnTo>
                    <a:pt x="710" y="110"/>
                  </a:lnTo>
                  <a:lnTo>
                    <a:pt x="674" y="96"/>
                  </a:lnTo>
                  <a:lnTo>
                    <a:pt x="639" y="80"/>
                  </a:lnTo>
                  <a:lnTo>
                    <a:pt x="605" y="65"/>
                  </a:lnTo>
                  <a:lnTo>
                    <a:pt x="574" y="50"/>
                  </a:lnTo>
                  <a:lnTo>
                    <a:pt x="546" y="35"/>
                  </a:lnTo>
                  <a:lnTo>
                    <a:pt x="502" y="16"/>
                  </a:lnTo>
                  <a:lnTo>
                    <a:pt x="453" y="5"/>
                  </a:lnTo>
                  <a:lnTo>
                    <a:pt x="402" y="0"/>
                  </a:lnTo>
                  <a:lnTo>
                    <a:pt x="350" y="4"/>
                  </a:lnTo>
                  <a:lnTo>
                    <a:pt x="297" y="13"/>
                  </a:lnTo>
                  <a:lnTo>
                    <a:pt x="244" y="29"/>
                  </a:lnTo>
                  <a:lnTo>
                    <a:pt x="194" y="50"/>
                  </a:lnTo>
                  <a:lnTo>
                    <a:pt x="146" y="76"/>
                  </a:lnTo>
                  <a:lnTo>
                    <a:pt x="102" y="107"/>
                  </a:lnTo>
                  <a:lnTo>
                    <a:pt x="62" y="142"/>
                  </a:lnTo>
                  <a:lnTo>
                    <a:pt x="28" y="181"/>
                  </a:lnTo>
                  <a:lnTo>
                    <a:pt x="0" y="224"/>
                  </a:lnTo>
                  <a:lnTo>
                    <a:pt x="47" y="169"/>
                  </a:lnTo>
                  <a:lnTo>
                    <a:pt x="92" y="133"/>
                  </a:lnTo>
                  <a:lnTo>
                    <a:pt x="137" y="112"/>
                  </a:lnTo>
                  <a:lnTo>
                    <a:pt x="181" y="103"/>
                  </a:lnTo>
                  <a:lnTo>
                    <a:pt x="227" y="107"/>
                  </a:lnTo>
                  <a:lnTo>
                    <a:pt x="276" y="119"/>
                  </a:lnTo>
                  <a:lnTo>
                    <a:pt x="328" y="137"/>
                  </a:lnTo>
                  <a:lnTo>
                    <a:pt x="384" y="160"/>
                  </a:lnTo>
                  <a:lnTo>
                    <a:pt x="446" y="186"/>
                  </a:lnTo>
                  <a:lnTo>
                    <a:pt x="514" y="213"/>
                  </a:lnTo>
                  <a:lnTo>
                    <a:pt x="591" y="239"/>
                  </a:lnTo>
                  <a:lnTo>
                    <a:pt x="675" y="261"/>
                  </a:lnTo>
                  <a:lnTo>
                    <a:pt x="692" y="263"/>
                  </a:lnTo>
                  <a:lnTo>
                    <a:pt x="710" y="264"/>
                  </a:lnTo>
                  <a:lnTo>
                    <a:pt x="730" y="264"/>
                  </a:lnTo>
                  <a:lnTo>
                    <a:pt x="749" y="264"/>
                  </a:lnTo>
                  <a:lnTo>
                    <a:pt x="770" y="263"/>
                  </a:lnTo>
                  <a:lnTo>
                    <a:pt x="790" y="261"/>
                  </a:lnTo>
                  <a:lnTo>
                    <a:pt x="810" y="258"/>
                  </a:lnTo>
                  <a:lnTo>
                    <a:pt x="828" y="254"/>
                  </a:lnTo>
                  <a:lnTo>
                    <a:pt x="846" y="250"/>
                  </a:lnTo>
                  <a:lnTo>
                    <a:pt x="861" y="246"/>
                  </a:lnTo>
                  <a:lnTo>
                    <a:pt x="873" y="240"/>
                  </a:lnTo>
                  <a:lnTo>
                    <a:pt x="883" y="235"/>
                  </a:lnTo>
                  <a:lnTo>
                    <a:pt x="922" y="208"/>
                  </a:lnTo>
                  <a:lnTo>
                    <a:pt x="961" y="189"/>
                  </a:lnTo>
                  <a:lnTo>
                    <a:pt x="998" y="172"/>
                  </a:lnTo>
                  <a:lnTo>
                    <a:pt x="1036" y="161"/>
                  </a:lnTo>
                  <a:lnTo>
                    <a:pt x="1074" y="154"/>
                  </a:lnTo>
                  <a:lnTo>
                    <a:pt x="1111" y="150"/>
                  </a:lnTo>
                  <a:lnTo>
                    <a:pt x="1148" y="151"/>
                  </a:lnTo>
                  <a:lnTo>
                    <a:pt x="1185" y="155"/>
                  </a:lnTo>
                  <a:lnTo>
                    <a:pt x="1223" y="162"/>
                  </a:lnTo>
                  <a:lnTo>
                    <a:pt x="1261" y="172"/>
                  </a:lnTo>
                  <a:lnTo>
                    <a:pt x="1299" y="185"/>
                  </a:lnTo>
                  <a:lnTo>
                    <a:pt x="1338" y="201"/>
                  </a:lnTo>
                  <a:lnTo>
                    <a:pt x="1376" y="216"/>
                  </a:lnTo>
                  <a:lnTo>
                    <a:pt x="1415" y="231"/>
                  </a:lnTo>
                  <a:lnTo>
                    <a:pt x="1453" y="245"/>
                  </a:lnTo>
                  <a:lnTo>
                    <a:pt x="1490" y="258"/>
                  </a:lnTo>
                  <a:lnTo>
                    <a:pt x="1526" y="269"/>
                  </a:lnTo>
                  <a:lnTo>
                    <a:pt x="1560" y="278"/>
                  </a:lnTo>
                  <a:lnTo>
                    <a:pt x="1592" y="286"/>
                  </a:lnTo>
                  <a:lnTo>
                    <a:pt x="1622" y="292"/>
                  </a:lnTo>
                  <a:lnTo>
                    <a:pt x="1650" y="295"/>
                  </a:lnTo>
                  <a:lnTo>
                    <a:pt x="1675" y="296"/>
                  </a:lnTo>
                  <a:lnTo>
                    <a:pt x="1698" y="295"/>
                  </a:lnTo>
                  <a:lnTo>
                    <a:pt x="1718" y="292"/>
                  </a:lnTo>
                  <a:lnTo>
                    <a:pt x="1774" y="272"/>
                  </a:lnTo>
                  <a:lnTo>
                    <a:pt x="1829" y="252"/>
                  </a:lnTo>
                  <a:lnTo>
                    <a:pt x="1885" y="230"/>
                  </a:lnTo>
                  <a:lnTo>
                    <a:pt x="1940" y="211"/>
                  </a:lnTo>
                  <a:lnTo>
                    <a:pt x="1995" y="193"/>
                  </a:lnTo>
                  <a:lnTo>
                    <a:pt x="2051" y="180"/>
                  </a:lnTo>
                  <a:lnTo>
                    <a:pt x="2108" y="172"/>
                  </a:lnTo>
                  <a:lnTo>
                    <a:pt x="2165" y="171"/>
                  </a:lnTo>
                  <a:lnTo>
                    <a:pt x="2224" y="179"/>
                  </a:lnTo>
                  <a:lnTo>
                    <a:pt x="2285" y="196"/>
                  </a:lnTo>
                  <a:lnTo>
                    <a:pt x="2349" y="226"/>
                  </a:lnTo>
                  <a:lnTo>
                    <a:pt x="2414" y="269"/>
                  </a:lnTo>
                  <a:lnTo>
                    <a:pt x="2470" y="300"/>
                  </a:lnTo>
                  <a:lnTo>
                    <a:pt x="2528" y="318"/>
                  </a:lnTo>
                  <a:lnTo>
                    <a:pt x="2589" y="323"/>
                  </a:lnTo>
                  <a:lnTo>
                    <a:pt x="2650" y="318"/>
                  </a:lnTo>
                  <a:lnTo>
                    <a:pt x="2712" y="304"/>
                  </a:lnTo>
                  <a:lnTo>
                    <a:pt x="2774" y="285"/>
                  </a:lnTo>
                  <a:lnTo>
                    <a:pt x="2834" y="262"/>
                  </a:lnTo>
                  <a:lnTo>
                    <a:pt x="2892" y="238"/>
                  </a:lnTo>
                  <a:lnTo>
                    <a:pt x="2947" y="215"/>
                  </a:lnTo>
                  <a:lnTo>
                    <a:pt x="2999" y="196"/>
                  </a:lnTo>
                  <a:lnTo>
                    <a:pt x="3048" y="182"/>
                  </a:lnTo>
                  <a:lnTo>
                    <a:pt x="3091" y="178"/>
                  </a:lnTo>
                  <a:lnTo>
                    <a:pt x="3145" y="183"/>
                  </a:lnTo>
                  <a:lnTo>
                    <a:pt x="3201" y="200"/>
                  </a:lnTo>
                  <a:lnTo>
                    <a:pt x="3260" y="223"/>
                  </a:lnTo>
                  <a:lnTo>
                    <a:pt x="3320" y="250"/>
                  </a:lnTo>
                  <a:lnTo>
                    <a:pt x="3384" y="277"/>
                  </a:lnTo>
                  <a:lnTo>
                    <a:pt x="3448" y="303"/>
                  </a:lnTo>
                  <a:lnTo>
                    <a:pt x="3517" y="320"/>
                  </a:lnTo>
                  <a:lnTo>
                    <a:pt x="3588" y="328"/>
                  </a:lnTo>
                  <a:lnTo>
                    <a:pt x="3661" y="321"/>
                  </a:lnTo>
                  <a:lnTo>
                    <a:pt x="3737" y="298"/>
                  </a:lnTo>
                  <a:lnTo>
                    <a:pt x="3814" y="255"/>
                  </a:lnTo>
                  <a:lnTo>
                    <a:pt x="3897" y="189"/>
                  </a:lnTo>
                  <a:lnTo>
                    <a:pt x="3897" y="178"/>
                  </a:lnTo>
                  <a:lnTo>
                    <a:pt x="3840" y="197"/>
                  </a:lnTo>
                  <a:lnTo>
                    <a:pt x="3785" y="205"/>
                  </a:lnTo>
                  <a:lnTo>
                    <a:pt x="3729" y="204"/>
                  </a:lnTo>
                  <a:lnTo>
                    <a:pt x="3674" y="194"/>
                  </a:lnTo>
                  <a:lnTo>
                    <a:pt x="3619" y="179"/>
                  </a:lnTo>
                  <a:lnTo>
                    <a:pt x="3565" y="158"/>
                  </a:lnTo>
                  <a:lnTo>
                    <a:pt x="3510" y="136"/>
                  </a:lnTo>
                  <a:lnTo>
                    <a:pt x="3455" y="114"/>
                  </a:lnTo>
                  <a:lnTo>
                    <a:pt x="3400" y="93"/>
                  </a:lnTo>
                  <a:lnTo>
                    <a:pt x="3346" y="76"/>
                  </a:lnTo>
                  <a:lnTo>
                    <a:pt x="3290" y="64"/>
                  </a:lnTo>
                  <a:lnTo>
                    <a:pt x="3234" y="61"/>
                  </a:lnTo>
                  <a:lnTo>
                    <a:pt x="3192" y="64"/>
                  </a:lnTo>
                  <a:lnTo>
                    <a:pt x="3153" y="73"/>
                  </a:lnTo>
                  <a:lnTo>
                    <a:pt x="3114" y="87"/>
                  </a:lnTo>
                  <a:lnTo>
                    <a:pt x="3076" y="103"/>
                  </a:lnTo>
                  <a:lnTo>
                    <a:pt x="3039" y="122"/>
                  </a:lnTo>
                  <a:lnTo>
                    <a:pt x="3002" y="142"/>
                  </a:lnTo>
                  <a:lnTo>
                    <a:pt x="2964" y="159"/>
                  </a:lnTo>
                  <a:lnTo>
                    <a:pt x="2927" y="173"/>
                  </a:lnTo>
                  <a:lnTo>
                    <a:pt x="2889" y="184"/>
                  </a:lnTo>
                  <a:lnTo>
                    <a:pt x="2850" y="190"/>
                  </a:lnTo>
                  <a:lnTo>
                    <a:pt x="2811" y="188"/>
                  </a:lnTo>
                  <a:lnTo>
                    <a:pt x="2772" y="178"/>
                  </a:lnTo>
                  <a:lnTo>
                    <a:pt x="2704" y="151"/>
                  </a:lnTo>
                  <a:lnTo>
                    <a:pt x="2638" y="125"/>
                  </a:lnTo>
                  <a:lnTo>
                    <a:pt x="2572" y="101"/>
                  </a:lnTo>
                  <a:lnTo>
                    <a:pt x="2509" y="78"/>
                  </a:lnTo>
                  <a:lnTo>
                    <a:pt x="2445" y="58"/>
                  </a:lnTo>
                  <a:lnTo>
                    <a:pt x="2383" y="44"/>
                  </a:lnTo>
                  <a:lnTo>
                    <a:pt x="2321" y="36"/>
                  </a:lnTo>
                  <a:lnTo>
                    <a:pt x="2260" y="37"/>
                  </a:lnTo>
                  <a:lnTo>
                    <a:pt x="2200" y="46"/>
                  </a:lnTo>
                  <a:lnTo>
                    <a:pt x="2141" y="66"/>
                  </a:lnTo>
                  <a:lnTo>
                    <a:pt x="2083" y="98"/>
                  </a:lnTo>
                  <a:lnTo>
                    <a:pt x="2024" y="143"/>
                  </a:lnTo>
                  <a:lnTo>
                    <a:pt x="1995" y="163"/>
                  </a:lnTo>
                  <a:lnTo>
                    <a:pt x="1965" y="177"/>
                  </a:lnTo>
                  <a:lnTo>
                    <a:pt x="1935" y="182"/>
                  </a:lnTo>
                  <a:lnTo>
                    <a:pt x="1902" y="183"/>
                  </a:lnTo>
                  <a:lnTo>
                    <a:pt x="1870" y="180"/>
                  </a:lnTo>
                  <a:lnTo>
                    <a:pt x="1837" y="173"/>
                  </a:lnTo>
                  <a:lnTo>
                    <a:pt x="1804" y="165"/>
                  </a:lnTo>
                  <a:lnTo>
                    <a:pt x="1771" y="155"/>
                  </a:lnTo>
                  <a:lnTo>
                    <a:pt x="1739" y="145"/>
                  </a:lnTo>
                  <a:lnTo>
                    <a:pt x="1707" y="137"/>
                  </a:lnTo>
                  <a:lnTo>
                    <a:pt x="1676" y="131"/>
                  </a:lnTo>
                  <a:lnTo>
                    <a:pt x="1647" y="13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77"/>
            <p:cNvSpPr>
              <a:spLocks/>
            </p:cNvSpPr>
            <p:nvPr/>
          </p:nvSpPr>
          <p:spPr bwMode="auto">
            <a:xfrm>
              <a:off x="3208338" y="2189163"/>
              <a:ext cx="512763" cy="42863"/>
            </a:xfrm>
            <a:custGeom>
              <a:avLst/>
              <a:gdLst>
                <a:gd name="T0" fmla="*/ 0 w 3678"/>
                <a:gd name="T1" fmla="*/ 0 h 315"/>
                <a:gd name="T2" fmla="*/ 0 w 3678"/>
                <a:gd name="T3" fmla="*/ 0 h 315"/>
                <a:gd name="T4" fmla="*/ 0 w 3678"/>
                <a:gd name="T5" fmla="*/ 0 h 315"/>
                <a:gd name="T6" fmla="*/ 0 w 3678"/>
                <a:gd name="T7" fmla="*/ 0 h 315"/>
                <a:gd name="T8" fmla="*/ 0 w 3678"/>
                <a:gd name="T9" fmla="*/ 0 h 315"/>
                <a:gd name="T10" fmla="*/ 0 w 3678"/>
                <a:gd name="T11" fmla="*/ 0 h 315"/>
                <a:gd name="T12" fmla="*/ 0 w 3678"/>
                <a:gd name="T13" fmla="*/ 0 h 315"/>
                <a:gd name="T14" fmla="*/ 0 w 3678"/>
                <a:gd name="T15" fmla="*/ 0 h 315"/>
                <a:gd name="T16" fmla="*/ 0 w 3678"/>
                <a:gd name="T17" fmla="*/ 0 h 315"/>
                <a:gd name="T18" fmla="*/ 0 w 3678"/>
                <a:gd name="T19" fmla="*/ 0 h 315"/>
                <a:gd name="T20" fmla="*/ 0 w 3678"/>
                <a:gd name="T21" fmla="*/ 0 h 315"/>
                <a:gd name="T22" fmla="*/ 0 w 3678"/>
                <a:gd name="T23" fmla="*/ 0 h 315"/>
                <a:gd name="T24" fmla="*/ 0 w 3678"/>
                <a:gd name="T25" fmla="*/ 0 h 315"/>
                <a:gd name="T26" fmla="*/ 0 w 3678"/>
                <a:gd name="T27" fmla="*/ 0 h 315"/>
                <a:gd name="T28" fmla="*/ 0 w 3678"/>
                <a:gd name="T29" fmla="*/ 0 h 315"/>
                <a:gd name="T30" fmla="*/ 0 w 3678"/>
                <a:gd name="T31" fmla="*/ 0 h 315"/>
                <a:gd name="T32" fmla="*/ 0 w 3678"/>
                <a:gd name="T33" fmla="*/ 0 h 315"/>
                <a:gd name="T34" fmla="*/ 0 w 3678"/>
                <a:gd name="T35" fmla="*/ 0 h 315"/>
                <a:gd name="T36" fmla="*/ 0 w 3678"/>
                <a:gd name="T37" fmla="*/ 0 h 315"/>
                <a:gd name="T38" fmla="*/ 0 w 3678"/>
                <a:gd name="T39" fmla="*/ 0 h 315"/>
                <a:gd name="T40" fmla="*/ 0 w 3678"/>
                <a:gd name="T41" fmla="*/ 0 h 315"/>
                <a:gd name="T42" fmla="*/ 0 w 3678"/>
                <a:gd name="T43" fmla="*/ 0 h 315"/>
                <a:gd name="T44" fmla="*/ 0 w 3678"/>
                <a:gd name="T45" fmla="*/ 0 h 315"/>
                <a:gd name="T46" fmla="*/ 0 w 3678"/>
                <a:gd name="T47" fmla="*/ 0 h 315"/>
                <a:gd name="T48" fmla="*/ 0 w 3678"/>
                <a:gd name="T49" fmla="*/ 0 h 315"/>
                <a:gd name="T50" fmla="*/ 0 w 3678"/>
                <a:gd name="T51" fmla="*/ 0 h 315"/>
                <a:gd name="T52" fmla="*/ 0 w 3678"/>
                <a:gd name="T53" fmla="*/ 0 h 315"/>
                <a:gd name="T54" fmla="*/ 0 w 3678"/>
                <a:gd name="T55" fmla="*/ 0 h 315"/>
                <a:gd name="T56" fmla="*/ 0 w 3678"/>
                <a:gd name="T57" fmla="*/ 0 h 315"/>
                <a:gd name="T58" fmla="*/ 0 w 3678"/>
                <a:gd name="T59" fmla="*/ 0 h 315"/>
                <a:gd name="T60" fmla="*/ 0 w 3678"/>
                <a:gd name="T61" fmla="*/ 0 h 315"/>
                <a:gd name="T62" fmla="*/ 0 w 3678"/>
                <a:gd name="T63" fmla="*/ 0 h 315"/>
                <a:gd name="T64" fmla="*/ 0 w 3678"/>
                <a:gd name="T65" fmla="*/ 0 h 315"/>
                <a:gd name="T66" fmla="*/ 0 w 3678"/>
                <a:gd name="T67" fmla="*/ 0 h 315"/>
                <a:gd name="T68" fmla="*/ 0 w 3678"/>
                <a:gd name="T69" fmla="*/ 0 h 315"/>
                <a:gd name="T70" fmla="*/ 0 w 3678"/>
                <a:gd name="T71" fmla="*/ 0 h 315"/>
                <a:gd name="T72" fmla="*/ 0 w 3678"/>
                <a:gd name="T73" fmla="*/ 0 h 315"/>
                <a:gd name="T74" fmla="*/ 0 w 3678"/>
                <a:gd name="T75" fmla="*/ 0 h 315"/>
                <a:gd name="T76" fmla="*/ 0 w 3678"/>
                <a:gd name="T77" fmla="*/ 0 h 315"/>
                <a:gd name="T78" fmla="*/ 0 w 3678"/>
                <a:gd name="T79" fmla="*/ 0 h 315"/>
                <a:gd name="T80" fmla="*/ 0 w 3678"/>
                <a:gd name="T81" fmla="*/ 0 h 315"/>
                <a:gd name="T82" fmla="*/ 0 w 3678"/>
                <a:gd name="T83" fmla="*/ 0 h 315"/>
                <a:gd name="T84" fmla="*/ 0 w 3678"/>
                <a:gd name="T85" fmla="*/ 0 h 315"/>
                <a:gd name="T86" fmla="*/ 0 w 3678"/>
                <a:gd name="T87" fmla="*/ 0 h 3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78" h="315">
                  <a:moveTo>
                    <a:pt x="611" y="135"/>
                  </a:moveTo>
                  <a:lnTo>
                    <a:pt x="560" y="99"/>
                  </a:lnTo>
                  <a:lnTo>
                    <a:pt x="508" y="69"/>
                  </a:lnTo>
                  <a:lnTo>
                    <a:pt x="458" y="42"/>
                  </a:lnTo>
                  <a:lnTo>
                    <a:pt x="406" y="20"/>
                  </a:lnTo>
                  <a:lnTo>
                    <a:pt x="355" y="6"/>
                  </a:lnTo>
                  <a:lnTo>
                    <a:pt x="304" y="0"/>
                  </a:lnTo>
                  <a:lnTo>
                    <a:pt x="254" y="1"/>
                  </a:lnTo>
                  <a:lnTo>
                    <a:pt x="203" y="9"/>
                  </a:lnTo>
                  <a:lnTo>
                    <a:pt x="152" y="29"/>
                  </a:lnTo>
                  <a:lnTo>
                    <a:pt x="102" y="60"/>
                  </a:lnTo>
                  <a:lnTo>
                    <a:pt x="51" y="101"/>
                  </a:lnTo>
                  <a:lnTo>
                    <a:pt x="0" y="155"/>
                  </a:lnTo>
                  <a:lnTo>
                    <a:pt x="60" y="135"/>
                  </a:lnTo>
                  <a:lnTo>
                    <a:pt x="119" y="131"/>
                  </a:lnTo>
                  <a:lnTo>
                    <a:pt x="178" y="140"/>
                  </a:lnTo>
                  <a:lnTo>
                    <a:pt x="238" y="157"/>
                  </a:lnTo>
                  <a:lnTo>
                    <a:pt x="297" y="181"/>
                  </a:lnTo>
                  <a:lnTo>
                    <a:pt x="357" y="209"/>
                  </a:lnTo>
                  <a:lnTo>
                    <a:pt x="416" y="236"/>
                  </a:lnTo>
                  <a:lnTo>
                    <a:pt x="476" y="260"/>
                  </a:lnTo>
                  <a:lnTo>
                    <a:pt x="537" y="278"/>
                  </a:lnTo>
                  <a:lnTo>
                    <a:pt x="597" y="285"/>
                  </a:lnTo>
                  <a:lnTo>
                    <a:pt x="658" y="281"/>
                  </a:lnTo>
                  <a:lnTo>
                    <a:pt x="719" y="261"/>
                  </a:lnTo>
                  <a:lnTo>
                    <a:pt x="769" y="237"/>
                  </a:lnTo>
                  <a:lnTo>
                    <a:pt x="817" y="216"/>
                  </a:lnTo>
                  <a:lnTo>
                    <a:pt x="864" y="198"/>
                  </a:lnTo>
                  <a:lnTo>
                    <a:pt x="910" y="182"/>
                  </a:lnTo>
                  <a:lnTo>
                    <a:pt x="956" y="171"/>
                  </a:lnTo>
                  <a:lnTo>
                    <a:pt x="1002" y="163"/>
                  </a:lnTo>
                  <a:lnTo>
                    <a:pt x="1048" y="159"/>
                  </a:lnTo>
                  <a:lnTo>
                    <a:pt x="1094" y="162"/>
                  </a:lnTo>
                  <a:lnTo>
                    <a:pt x="1141" y="168"/>
                  </a:lnTo>
                  <a:lnTo>
                    <a:pt x="1188" y="181"/>
                  </a:lnTo>
                  <a:lnTo>
                    <a:pt x="1236" y="200"/>
                  </a:lnTo>
                  <a:lnTo>
                    <a:pt x="1286" y="226"/>
                  </a:lnTo>
                  <a:lnTo>
                    <a:pt x="1363" y="265"/>
                  </a:lnTo>
                  <a:lnTo>
                    <a:pt x="1433" y="288"/>
                  </a:lnTo>
                  <a:lnTo>
                    <a:pt x="1497" y="296"/>
                  </a:lnTo>
                  <a:lnTo>
                    <a:pt x="1557" y="294"/>
                  </a:lnTo>
                  <a:lnTo>
                    <a:pt x="1612" y="283"/>
                  </a:lnTo>
                  <a:lnTo>
                    <a:pt x="1666" y="266"/>
                  </a:lnTo>
                  <a:lnTo>
                    <a:pt x="1718" y="244"/>
                  </a:lnTo>
                  <a:lnTo>
                    <a:pt x="1768" y="221"/>
                  </a:lnTo>
                  <a:lnTo>
                    <a:pt x="1819" y="199"/>
                  </a:lnTo>
                  <a:lnTo>
                    <a:pt x="1872" y="180"/>
                  </a:lnTo>
                  <a:lnTo>
                    <a:pt x="1927" y="168"/>
                  </a:lnTo>
                  <a:lnTo>
                    <a:pt x="1985" y="165"/>
                  </a:lnTo>
                  <a:lnTo>
                    <a:pt x="2046" y="171"/>
                  </a:lnTo>
                  <a:lnTo>
                    <a:pt x="2105" y="187"/>
                  </a:lnTo>
                  <a:lnTo>
                    <a:pt x="2162" y="208"/>
                  </a:lnTo>
                  <a:lnTo>
                    <a:pt x="2218" y="231"/>
                  </a:lnTo>
                  <a:lnTo>
                    <a:pt x="2275" y="255"/>
                  </a:lnTo>
                  <a:lnTo>
                    <a:pt x="2332" y="277"/>
                  </a:lnTo>
                  <a:lnTo>
                    <a:pt x="2390" y="294"/>
                  </a:lnTo>
                  <a:lnTo>
                    <a:pt x="2450" y="303"/>
                  </a:lnTo>
                  <a:lnTo>
                    <a:pt x="2514" y="302"/>
                  </a:lnTo>
                  <a:lnTo>
                    <a:pt x="2582" y="289"/>
                  </a:lnTo>
                  <a:lnTo>
                    <a:pt x="2653" y="259"/>
                  </a:lnTo>
                  <a:lnTo>
                    <a:pt x="2731" y="213"/>
                  </a:lnTo>
                  <a:lnTo>
                    <a:pt x="2789" y="186"/>
                  </a:lnTo>
                  <a:lnTo>
                    <a:pt x="2851" y="180"/>
                  </a:lnTo>
                  <a:lnTo>
                    <a:pt x="2918" y="191"/>
                  </a:lnTo>
                  <a:lnTo>
                    <a:pt x="2989" y="213"/>
                  </a:lnTo>
                  <a:lnTo>
                    <a:pt x="3065" y="240"/>
                  </a:lnTo>
                  <a:lnTo>
                    <a:pt x="3143" y="270"/>
                  </a:lnTo>
                  <a:lnTo>
                    <a:pt x="3225" y="295"/>
                  </a:lnTo>
                  <a:lnTo>
                    <a:pt x="3310" y="312"/>
                  </a:lnTo>
                  <a:lnTo>
                    <a:pt x="3399" y="315"/>
                  </a:lnTo>
                  <a:lnTo>
                    <a:pt x="3489" y="299"/>
                  </a:lnTo>
                  <a:lnTo>
                    <a:pt x="3582" y="258"/>
                  </a:lnTo>
                  <a:lnTo>
                    <a:pt x="3678" y="190"/>
                  </a:lnTo>
                  <a:lnTo>
                    <a:pt x="3609" y="200"/>
                  </a:lnTo>
                  <a:lnTo>
                    <a:pt x="3536" y="193"/>
                  </a:lnTo>
                  <a:lnTo>
                    <a:pt x="3457" y="175"/>
                  </a:lnTo>
                  <a:lnTo>
                    <a:pt x="3376" y="148"/>
                  </a:lnTo>
                  <a:lnTo>
                    <a:pt x="3292" y="118"/>
                  </a:lnTo>
                  <a:lnTo>
                    <a:pt x="3208" y="88"/>
                  </a:lnTo>
                  <a:lnTo>
                    <a:pt x="3126" y="63"/>
                  </a:lnTo>
                  <a:lnTo>
                    <a:pt x="3045" y="47"/>
                  </a:lnTo>
                  <a:lnTo>
                    <a:pt x="2970" y="43"/>
                  </a:lnTo>
                  <a:lnTo>
                    <a:pt x="2898" y="58"/>
                  </a:lnTo>
                  <a:lnTo>
                    <a:pt x="2835" y="94"/>
                  </a:lnTo>
                  <a:lnTo>
                    <a:pt x="2779" y="155"/>
                  </a:lnTo>
                  <a:lnTo>
                    <a:pt x="2744" y="190"/>
                  </a:lnTo>
                  <a:lnTo>
                    <a:pt x="2701" y="207"/>
                  </a:lnTo>
                  <a:lnTo>
                    <a:pt x="2652" y="210"/>
                  </a:lnTo>
                  <a:lnTo>
                    <a:pt x="2598" y="200"/>
                  </a:lnTo>
                  <a:lnTo>
                    <a:pt x="2540" y="181"/>
                  </a:lnTo>
                  <a:lnTo>
                    <a:pt x="2480" y="156"/>
                  </a:lnTo>
                  <a:lnTo>
                    <a:pt x="2417" y="128"/>
                  </a:lnTo>
                  <a:lnTo>
                    <a:pt x="2356" y="98"/>
                  </a:lnTo>
                  <a:lnTo>
                    <a:pt x="2296" y="71"/>
                  </a:lnTo>
                  <a:lnTo>
                    <a:pt x="2239" y="49"/>
                  </a:lnTo>
                  <a:lnTo>
                    <a:pt x="2186" y="33"/>
                  </a:lnTo>
                  <a:lnTo>
                    <a:pt x="2139" y="30"/>
                  </a:lnTo>
                  <a:lnTo>
                    <a:pt x="2082" y="38"/>
                  </a:lnTo>
                  <a:lnTo>
                    <a:pt x="2031" y="53"/>
                  </a:lnTo>
                  <a:lnTo>
                    <a:pt x="1983" y="75"/>
                  </a:lnTo>
                  <a:lnTo>
                    <a:pt x="1937" y="99"/>
                  </a:lnTo>
                  <a:lnTo>
                    <a:pt x="1892" y="123"/>
                  </a:lnTo>
                  <a:lnTo>
                    <a:pt x="1845" y="146"/>
                  </a:lnTo>
                  <a:lnTo>
                    <a:pt x="1796" y="163"/>
                  </a:lnTo>
                  <a:lnTo>
                    <a:pt x="1744" y="174"/>
                  </a:lnTo>
                  <a:lnTo>
                    <a:pt x="1686" y="174"/>
                  </a:lnTo>
                  <a:lnTo>
                    <a:pt x="1620" y="161"/>
                  </a:lnTo>
                  <a:lnTo>
                    <a:pt x="1547" y="133"/>
                  </a:lnTo>
                  <a:lnTo>
                    <a:pt x="1463" y="89"/>
                  </a:lnTo>
                  <a:lnTo>
                    <a:pt x="1390" y="49"/>
                  </a:lnTo>
                  <a:lnTo>
                    <a:pt x="1325" y="23"/>
                  </a:lnTo>
                  <a:lnTo>
                    <a:pt x="1268" y="10"/>
                  </a:lnTo>
                  <a:lnTo>
                    <a:pt x="1218" y="9"/>
                  </a:lnTo>
                  <a:lnTo>
                    <a:pt x="1172" y="17"/>
                  </a:lnTo>
                  <a:lnTo>
                    <a:pt x="1130" y="32"/>
                  </a:lnTo>
                  <a:lnTo>
                    <a:pt x="1091" y="52"/>
                  </a:lnTo>
                  <a:lnTo>
                    <a:pt x="1054" y="76"/>
                  </a:lnTo>
                  <a:lnTo>
                    <a:pt x="1016" y="100"/>
                  </a:lnTo>
                  <a:lnTo>
                    <a:pt x="978" y="125"/>
                  </a:lnTo>
                  <a:lnTo>
                    <a:pt x="939" y="147"/>
                  </a:lnTo>
                  <a:lnTo>
                    <a:pt x="896" y="165"/>
                  </a:lnTo>
                  <a:lnTo>
                    <a:pt x="872" y="170"/>
                  </a:lnTo>
                  <a:lnTo>
                    <a:pt x="847" y="174"/>
                  </a:lnTo>
                  <a:lnTo>
                    <a:pt x="823" y="174"/>
                  </a:lnTo>
                  <a:lnTo>
                    <a:pt x="798" y="171"/>
                  </a:lnTo>
                  <a:lnTo>
                    <a:pt x="775" y="168"/>
                  </a:lnTo>
                  <a:lnTo>
                    <a:pt x="751" y="163"/>
                  </a:lnTo>
                  <a:lnTo>
                    <a:pt x="728" y="156"/>
                  </a:lnTo>
                  <a:lnTo>
                    <a:pt x="705" y="150"/>
                  </a:lnTo>
                  <a:lnTo>
                    <a:pt x="681" y="144"/>
                  </a:lnTo>
                  <a:lnTo>
                    <a:pt x="658" y="140"/>
                  </a:lnTo>
                  <a:lnTo>
                    <a:pt x="635" y="136"/>
                  </a:lnTo>
                  <a:lnTo>
                    <a:pt x="611" y="13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78"/>
            <p:cNvSpPr>
              <a:spLocks/>
            </p:cNvSpPr>
            <p:nvPr/>
          </p:nvSpPr>
          <p:spPr bwMode="auto">
            <a:xfrm>
              <a:off x="3230563" y="2232025"/>
              <a:ext cx="471488" cy="38100"/>
            </a:xfrm>
            <a:custGeom>
              <a:avLst/>
              <a:gdLst>
                <a:gd name="T0" fmla="*/ 0 w 3374"/>
                <a:gd name="T1" fmla="*/ 0 h 280"/>
                <a:gd name="T2" fmla="*/ 0 w 3374"/>
                <a:gd name="T3" fmla="*/ 0 h 280"/>
                <a:gd name="T4" fmla="*/ 0 w 3374"/>
                <a:gd name="T5" fmla="*/ 0 h 280"/>
                <a:gd name="T6" fmla="*/ 0 w 3374"/>
                <a:gd name="T7" fmla="*/ 0 h 280"/>
                <a:gd name="T8" fmla="*/ 0 w 3374"/>
                <a:gd name="T9" fmla="*/ 0 h 280"/>
                <a:gd name="T10" fmla="*/ 0 w 3374"/>
                <a:gd name="T11" fmla="*/ 0 h 280"/>
                <a:gd name="T12" fmla="*/ 0 w 3374"/>
                <a:gd name="T13" fmla="*/ 0 h 280"/>
                <a:gd name="T14" fmla="*/ 0 w 3374"/>
                <a:gd name="T15" fmla="*/ 0 h 280"/>
                <a:gd name="T16" fmla="*/ 0 w 3374"/>
                <a:gd name="T17" fmla="*/ 0 h 280"/>
                <a:gd name="T18" fmla="*/ 0 w 3374"/>
                <a:gd name="T19" fmla="*/ 0 h 280"/>
                <a:gd name="T20" fmla="*/ 0 w 3374"/>
                <a:gd name="T21" fmla="*/ 0 h 280"/>
                <a:gd name="T22" fmla="*/ 0 w 3374"/>
                <a:gd name="T23" fmla="*/ 0 h 280"/>
                <a:gd name="T24" fmla="*/ 0 w 3374"/>
                <a:gd name="T25" fmla="*/ 0 h 280"/>
                <a:gd name="T26" fmla="*/ 0 w 3374"/>
                <a:gd name="T27" fmla="*/ 0 h 280"/>
                <a:gd name="T28" fmla="*/ 0 w 3374"/>
                <a:gd name="T29" fmla="*/ 0 h 280"/>
                <a:gd name="T30" fmla="*/ 0 w 3374"/>
                <a:gd name="T31" fmla="*/ 0 h 280"/>
                <a:gd name="T32" fmla="*/ 0 w 3374"/>
                <a:gd name="T33" fmla="*/ 0 h 280"/>
                <a:gd name="T34" fmla="*/ 0 w 3374"/>
                <a:gd name="T35" fmla="*/ 0 h 280"/>
                <a:gd name="T36" fmla="*/ 0 w 3374"/>
                <a:gd name="T37" fmla="*/ 0 h 280"/>
                <a:gd name="T38" fmla="*/ 0 w 3374"/>
                <a:gd name="T39" fmla="*/ 0 h 280"/>
                <a:gd name="T40" fmla="*/ 0 w 3374"/>
                <a:gd name="T41" fmla="*/ 0 h 280"/>
                <a:gd name="T42" fmla="*/ 0 w 3374"/>
                <a:gd name="T43" fmla="*/ 0 h 280"/>
                <a:gd name="T44" fmla="*/ 0 w 3374"/>
                <a:gd name="T45" fmla="*/ 0 h 280"/>
                <a:gd name="T46" fmla="*/ 0 w 3374"/>
                <a:gd name="T47" fmla="*/ 0 h 280"/>
                <a:gd name="T48" fmla="*/ 0 w 3374"/>
                <a:gd name="T49" fmla="*/ 0 h 280"/>
                <a:gd name="T50" fmla="*/ 0 w 3374"/>
                <a:gd name="T51" fmla="*/ 0 h 280"/>
                <a:gd name="T52" fmla="*/ 0 w 3374"/>
                <a:gd name="T53" fmla="*/ 0 h 280"/>
                <a:gd name="T54" fmla="*/ 0 w 3374"/>
                <a:gd name="T55" fmla="*/ 0 h 280"/>
                <a:gd name="T56" fmla="*/ 0 w 3374"/>
                <a:gd name="T57" fmla="*/ 0 h 280"/>
                <a:gd name="T58" fmla="*/ 0 w 3374"/>
                <a:gd name="T59" fmla="*/ 0 h 280"/>
                <a:gd name="T60" fmla="*/ 0 w 3374"/>
                <a:gd name="T61" fmla="*/ 0 h 280"/>
                <a:gd name="T62" fmla="*/ 0 w 3374"/>
                <a:gd name="T63" fmla="*/ 0 h 280"/>
                <a:gd name="T64" fmla="*/ 0 w 3374"/>
                <a:gd name="T65" fmla="*/ 0 h 280"/>
                <a:gd name="T66" fmla="*/ 0 w 3374"/>
                <a:gd name="T67" fmla="*/ 0 h 280"/>
                <a:gd name="T68" fmla="*/ 0 w 3374"/>
                <a:gd name="T69" fmla="*/ 0 h 280"/>
                <a:gd name="T70" fmla="*/ 0 w 3374"/>
                <a:gd name="T71" fmla="*/ 0 h 280"/>
                <a:gd name="T72" fmla="*/ 0 w 3374"/>
                <a:gd name="T73" fmla="*/ 0 h 280"/>
                <a:gd name="T74" fmla="*/ 0 w 3374"/>
                <a:gd name="T75" fmla="*/ 0 h 280"/>
                <a:gd name="T76" fmla="*/ 0 w 3374"/>
                <a:gd name="T77" fmla="*/ 0 h 280"/>
                <a:gd name="T78" fmla="*/ 0 w 3374"/>
                <a:gd name="T79" fmla="*/ 0 h 280"/>
                <a:gd name="T80" fmla="*/ 0 w 3374"/>
                <a:gd name="T81" fmla="*/ 0 h 280"/>
                <a:gd name="T82" fmla="*/ 0 w 3374"/>
                <a:gd name="T83" fmla="*/ 0 h 280"/>
                <a:gd name="T84" fmla="*/ 0 w 3374"/>
                <a:gd name="T85" fmla="*/ 0 h 280"/>
                <a:gd name="T86" fmla="*/ 0 w 3374"/>
                <a:gd name="T87" fmla="*/ 0 h 280"/>
                <a:gd name="T88" fmla="*/ 0 w 3374"/>
                <a:gd name="T89" fmla="*/ 0 h 280"/>
                <a:gd name="T90" fmla="*/ 0 w 3374"/>
                <a:gd name="T91" fmla="*/ 0 h 280"/>
                <a:gd name="T92" fmla="*/ 0 w 3374"/>
                <a:gd name="T93" fmla="*/ 0 h 280"/>
                <a:gd name="T94" fmla="*/ 0 w 3374"/>
                <a:gd name="T95" fmla="*/ 0 h 2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374" h="280">
                  <a:moveTo>
                    <a:pt x="592" y="140"/>
                  </a:moveTo>
                  <a:lnTo>
                    <a:pt x="543" y="117"/>
                  </a:lnTo>
                  <a:lnTo>
                    <a:pt x="496" y="92"/>
                  </a:lnTo>
                  <a:lnTo>
                    <a:pt x="452" y="67"/>
                  </a:lnTo>
                  <a:lnTo>
                    <a:pt x="409" y="43"/>
                  </a:lnTo>
                  <a:lnTo>
                    <a:pt x="366" y="22"/>
                  </a:lnTo>
                  <a:lnTo>
                    <a:pt x="323" y="8"/>
                  </a:lnTo>
                  <a:lnTo>
                    <a:pt x="277" y="0"/>
                  </a:lnTo>
                  <a:lnTo>
                    <a:pt x="230" y="2"/>
                  </a:lnTo>
                  <a:lnTo>
                    <a:pt x="180" y="16"/>
                  </a:lnTo>
                  <a:lnTo>
                    <a:pt x="125" y="44"/>
                  </a:lnTo>
                  <a:lnTo>
                    <a:pt x="66" y="88"/>
                  </a:lnTo>
                  <a:lnTo>
                    <a:pt x="0" y="149"/>
                  </a:lnTo>
                  <a:lnTo>
                    <a:pt x="47" y="133"/>
                  </a:lnTo>
                  <a:lnTo>
                    <a:pt x="96" y="127"/>
                  </a:lnTo>
                  <a:lnTo>
                    <a:pt x="147" y="130"/>
                  </a:lnTo>
                  <a:lnTo>
                    <a:pt x="199" y="139"/>
                  </a:lnTo>
                  <a:lnTo>
                    <a:pt x="252" y="154"/>
                  </a:lnTo>
                  <a:lnTo>
                    <a:pt x="305" y="171"/>
                  </a:lnTo>
                  <a:lnTo>
                    <a:pt x="356" y="189"/>
                  </a:lnTo>
                  <a:lnTo>
                    <a:pt x="406" y="207"/>
                  </a:lnTo>
                  <a:lnTo>
                    <a:pt x="455" y="222"/>
                  </a:lnTo>
                  <a:lnTo>
                    <a:pt x="500" y="233"/>
                  </a:lnTo>
                  <a:lnTo>
                    <a:pt x="540" y="238"/>
                  </a:lnTo>
                  <a:lnTo>
                    <a:pt x="576" y="234"/>
                  </a:lnTo>
                  <a:lnTo>
                    <a:pt x="642" y="217"/>
                  </a:lnTo>
                  <a:lnTo>
                    <a:pt x="699" y="202"/>
                  </a:lnTo>
                  <a:lnTo>
                    <a:pt x="747" y="188"/>
                  </a:lnTo>
                  <a:lnTo>
                    <a:pt x="789" y="177"/>
                  </a:lnTo>
                  <a:lnTo>
                    <a:pt x="827" y="169"/>
                  </a:lnTo>
                  <a:lnTo>
                    <a:pt x="862" y="161"/>
                  </a:lnTo>
                  <a:lnTo>
                    <a:pt x="895" y="157"/>
                  </a:lnTo>
                  <a:lnTo>
                    <a:pt x="929" y="153"/>
                  </a:lnTo>
                  <a:lnTo>
                    <a:pt x="965" y="152"/>
                  </a:lnTo>
                  <a:lnTo>
                    <a:pt x="1005" y="154"/>
                  </a:lnTo>
                  <a:lnTo>
                    <a:pt x="1049" y="159"/>
                  </a:lnTo>
                  <a:lnTo>
                    <a:pt x="1101" y="165"/>
                  </a:lnTo>
                  <a:lnTo>
                    <a:pt x="1102" y="164"/>
                  </a:lnTo>
                  <a:lnTo>
                    <a:pt x="1105" y="165"/>
                  </a:lnTo>
                  <a:lnTo>
                    <a:pt x="1111" y="165"/>
                  </a:lnTo>
                  <a:lnTo>
                    <a:pt x="1120" y="166"/>
                  </a:lnTo>
                  <a:lnTo>
                    <a:pt x="1131" y="168"/>
                  </a:lnTo>
                  <a:lnTo>
                    <a:pt x="1145" y="171"/>
                  </a:lnTo>
                  <a:lnTo>
                    <a:pt x="1162" y="174"/>
                  </a:lnTo>
                  <a:lnTo>
                    <a:pt x="1183" y="180"/>
                  </a:lnTo>
                  <a:lnTo>
                    <a:pt x="1207" y="185"/>
                  </a:lnTo>
                  <a:lnTo>
                    <a:pt x="1235" y="194"/>
                  </a:lnTo>
                  <a:lnTo>
                    <a:pt x="1265" y="204"/>
                  </a:lnTo>
                  <a:lnTo>
                    <a:pt x="1301" y="217"/>
                  </a:lnTo>
                  <a:lnTo>
                    <a:pt x="1325" y="227"/>
                  </a:lnTo>
                  <a:lnTo>
                    <a:pt x="1351" y="234"/>
                  </a:lnTo>
                  <a:lnTo>
                    <a:pt x="1376" y="238"/>
                  </a:lnTo>
                  <a:lnTo>
                    <a:pt x="1399" y="240"/>
                  </a:lnTo>
                  <a:lnTo>
                    <a:pt x="1422" y="239"/>
                  </a:lnTo>
                  <a:lnTo>
                    <a:pt x="1444" y="238"/>
                  </a:lnTo>
                  <a:lnTo>
                    <a:pt x="1464" y="234"/>
                  </a:lnTo>
                  <a:lnTo>
                    <a:pt x="1482" y="230"/>
                  </a:lnTo>
                  <a:lnTo>
                    <a:pt x="1497" y="226"/>
                  </a:lnTo>
                  <a:lnTo>
                    <a:pt x="1511" y="222"/>
                  </a:lnTo>
                  <a:lnTo>
                    <a:pt x="1522" y="219"/>
                  </a:lnTo>
                  <a:lnTo>
                    <a:pt x="1529" y="217"/>
                  </a:lnTo>
                  <a:lnTo>
                    <a:pt x="1618" y="192"/>
                  </a:lnTo>
                  <a:lnTo>
                    <a:pt x="1696" y="177"/>
                  </a:lnTo>
                  <a:lnTo>
                    <a:pt x="1764" y="173"/>
                  </a:lnTo>
                  <a:lnTo>
                    <a:pt x="1823" y="177"/>
                  </a:lnTo>
                  <a:lnTo>
                    <a:pt x="1875" y="187"/>
                  </a:lnTo>
                  <a:lnTo>
                    <a:pt x="1924" y="202"/>
                  </a:lnTo>
                  <a:lnTo>
                    <a:pt x="1968" y="218"/>
                  </a:lnTo>
                  <a:lnTo>
                    <a:pt x="2011" y="236"/>
                  </a:lnTo>
                  <a:lnTo>
                    <a:pt x="2054" y="252"/>
                  </a:lnTo>
                  <a:lnTo>
                    <a:pt x="2098" y="266"/>
                  </a:lnTo>
                  <a:lnTo>
                    <a:pt x="2146" y="276"/>
                  </a:lnTo>
                  <a:lnTo>
                    <a:pt x="2199" y="280"/>
                  </a:lnTo>
                  <a:lnTo>
                    <a:pt x="2223" y="277"/>
                  </a:lnTo>
                  <a:lnTo>
                    <a:pt x="2251" y="268"/>
                  </a:lnTo>
                  <a:lnTo>
                    <a:pt x="2284" y="255"/>
                  </a:lnTo>
                  <a:lnTo>
                    <a:pt x="2321" y="240"/>
                  </a:lnTo>
                  <a:lnTo>
                    <a:pt x="2362" y="223"/>
                  </a:lnTo>
                  <a:lnTo>
                    <a:pt x="2407" y="208"/>
                  </a:lnTo>
                  <a:lnTo>
                    <a:pt x="2455" y="194"/>
                  </a:lnTo>
                  <a:lnTo>
                    <a:pt x="2507" y="184"/>
                  </a:lnTo>
                  <a:lnTo>
                    <a:pt x="2564" y="179"/>
                  </a:lnTo>
                  <a:lnTo>
                    <a:pt x="2625" y="180"/>
                  </a:lnTo>
                  <a:lnTo>
                    <a:pt x="2689" y="189"/>
                  </a:lnTo>
                  <a:lnTo>
                    <a:pt x="2758" y="209"/>
                  </a:lnTo>
                  <a:lnTo>
                    <a:pt x="2808" y="227"/>
                  </a:lnTo>
                  <a:lnTo>
                    <a:pt x="2858" y="242"/>
                  </a:lnTo>
                  <a:lnTo>
                    <a:pt x="2911" y="255"/>
                  </a:lnTo>
                  <a:lnTo>
                    <a:pt x="2964" y="264"/>
                  </a:lnTo>
                  <a:lnTo>
                    <a:pt x="3018" y="268"/>
                  </a:lnTo>
                  <a:lnTo>
                    <a:pt x="3072" y="268"/>
                  </a:lnTo>
                  <a:lnTo>
                    <a:pt x="3125" y="263"/>
                  </a:lnTo>
                  <a:lnTo>
                    <a:pt x="3178" y="252"/>
                  </a:lnTo>
                  <a:lnTo>
                    <a:pt x="3229" y="234"/>
                  </a:lnTo>
                  <a:lnTo>
                    <a:pt x="3280" y="210"/>
                  </a:lnTo>
                  <a:lnTo>
                    <a:pt x="3328" y="179"/>
                  </a:lnTo>
                  <a:lnTo>
                    <a:pt x="3374" y="140"/>
                  </a:lnTo>
                  <a:lnTo>
                    <a:pt x="3306" y="161"/>
                  </a:lnTo>
                  <a:lnTo>
                    <a:pt x="3237" y="164"/>
                  </a:lnTo>
                  <a:lnTo>
                    <a:pt x="3168" y="156"/>
                  </a:lnTo>
                  <a:lnTo>
                    <a:pt x="3098" y="136"/>
                  </a:lnTo>
                  <a:lnTo>
                    <a:pt x="3028" y="112"/>
                  </a:lnTo>
                  <a:lnTo>
                    <a:pt x="2958" y="85"/>
                  </a:lnTo>
                  <a:lnTo>
                    <a:pt x="2889" y="62"/>
                  </a:lnTo>
                  <a:lnTo>
                    <a:pt x="2820" y="45"/>
                  </a:lnTo>
                  <a:lnTo>
                    <a:pt x="2752" y="38"/>
                  </a:lnTo>
                  <a:lnTo>
                    <a:pt x="2685" y="45"/>
                  </a:lnTo>
                  <a:lnTo>
                    <a:pt x="2619" y="70"/>
                  </a:lnTo>
                  <a:lnTo>
                    <a:pt x="2557" y="117"/>
                  </a:lnTo>
                  <a:lnTo>
                    <a:pt x="2500" y="152"/>
                  </a:lnTo>
                  <a:lnTo>
                    <a:pt x="2438" y="165"/>
                  </a:lnTo>
                  <a:lnTo>
                    <a:pt x="2374" y="160"/>
                  </a:lnTo>
                  <a:lnTo>
                    <a:pt x="2305" y="141"/>
                  </a:lnTo>
                  <a:lnTo>
                    <a:pt x="2232" y="116"/>
                  </a:lnTo>
                  <a:lnTo>
                    <a:pt x="2158" y="87"/>
                  </a:lnTo>
                  <a:lnTo>
                    <a:pt x="2082" y="60"/>
                  </a:lnTo>
                  <a:lnTo>
                    <a:pt x="2005" y="42"/>
                  </a:lnTo>
                  <a:lnTo>
                    <a:pt x="1926" y="35"/>
                  </a:lnTo>
                  <a:lnTo>
                    <a:pt x="1847" y="46"/>
                  </a:lnTo>
                  <a:lnTo>
                    <a:pt x="1768" y="79"/>
                  </a:lnTo>
                  <a:lnTo>
                    <a:pt x="1690" y="140"/>
                  </a:lnTo>
                  <a:lnTo>
                    <a:pt x="1644" y="170"/>
                  </a:lnTo>
                  <a:lnTo>
                    <a:pt x="1594" y="179"/>
                  </a:lnTo>
                  <a:lnTo>
                    <a:pt x="1538" y="172"/>
                  </a:lnTo>
                  <a:lnTo>
                    <a:pt x="1478" y="153"/>
                  </a:lnTo>
                  <a:lnTo>
                    <a:pt x="1415" y="127"/>
                  </a:lnTo>
                  <a:lnTo>
                    <a:pt x="1350" y="96"/>
                  </a:lnTo>
                  <a:lnTo>
                    <a:pt x="1283" y="67"/>
                  </a:lnTo>
                  <a:lnTo>
                    <a:pt x="1216" y="42"/>
                  </a:lnTo>
                  <a:lnTo>
                    <a:pt x="1148" y="25"/>
                  </a:lnTo>
                  <a:lnTo>
                    <a:pt x="1082" y="22"/>
                  </a:lnTo>
                  <a:lnTo>
                    <a:pt x="1020" y="36"/>
                  </a:lnTo>
                  <a:lnTo>
                    <a:pt x="957" y="71"/>
                  </a:lnTo>
                  <a:lnTo>
                    <a:pt x="925" y="94"/>
                  </a:lnTo>
                  <a:lnTo>
                    <a:pt x="894" y="115"/>
                  </a:lnTo>
                  <a:lnTo>
                    <a:pt x="863" y="130"/>
                  </a:lnTo>
                  <a:lnTo>
                    <a:pt x="835" y="143"/>
                  </a:lnTo>
                  <a:lnTo>
                    <a:pt x="806" y="152"/>
                  </a:lnTo>
                  <a:lnTo>
                    <a:pt x="778" y="158"/>
                  </a:lnTo>
                  <a:lnTo>
                    <a:pt x="749" y="161"/>
                  </a:lnTo>
                  <a:lnTo>
                    <a:pt x="720" y="161"/>
                  </a:lnTo>
                  <a:lnTo>
                    <a:pt x="690" y="159"/>
                  </a:lnTo>
                  <a:lnTo>
                    <a:pt x="659" y="154"/>
                  </a:lnTo>
                  <a:lnTo>
                    <a:pt x="627" y="148"/>
                  </a:lnTo>
                  <a:lnTo>
                    <a:pt x="592" y="14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79"/>
            <p:cNvSpPr>
              <a:spLocks/>
            </p:cNvSpPr>
            <p:nvPr/>
          </p:nvSpPr>
          <p:spPr bwMode="auto">
            <a:xfrm>
              <a:off x="3182938" y="2017713"/>
              <a:ext cx="200025" cy="39688"/>
            </a:xfrm>
            <a:custGeom>
              <a:avLst/>
              <a:gdLst>
                <a:gd name="T0" fmla="*/ 0 w 1428"/>
                <a:gd name="T1" fmla="*/ 0 h 296"/>
                <a:gd name="T2" fmla="*/ 0 w 1428"/>
                <a:gd name="T3" fmla="*/ 0 h 296"/>
                <a:gd name="T4" fmla="*/ 0 w 1428"/>
                <a:gd name="T5" fmla="*/ 0 h 296"/>
                <a:gd name="T6" fmla="*/ 0 w 1428"/>
                <a:gd name="T7" fmla="*/ 0 h 296"/>
                <a:gd name="T8" fmla="*/ 0 w 1428"/>
                <a:gd name="T9" fmla="*/ 0 h 296"/>
                <a:gd name="T10" fmla="*/ 0 w 1428"/>
                <a:gd name="T11" fmla="*/ 0 h 296"/>
                <a:gd name="T12" fmla="*/ 0 w 1428"/>
                <a:gd name="T13" fmla="*/ 0 h 296"/>
                <a:gd name="T14" fmla="*/ 0 w 1428"/>
                <a:gd name="T15" fmla="*/ 0 h 296"/>
                <a:gd name="T16" fmla="*/ 0 w 1428"/>
                <a:gd name="T17" fmla="*/ 0 h 296"/>
                <a:gd name="T18" fmla="*/ 0 w 1428"/>
                <a:gd name="T19" fmla="*/ 0 h 296"/>
                <a:gd name="T20" fmla="*/ 0 w 1428"/>
                <a:gd name="T21" fmla="*/ 0 h 296"/>
                <a:gd name="T22" fmla="*/ 0 w 1428"/>
                <a:gd name="T23" fmla="*/ 0 h 296"/>
                <a:gd name="T24" fmla="*/ 0 w 1428"/>
                <a:gd name="T25" fmla="*/ 0 h 296"/>
                <a:gd name="T26" fmla="*/ 0 w 1428"/>
                <a:gd name="T27" fmla="*/ 0 h 296"/>
                <a:gd name="T28" fmla="*/ 0 w 1428"/>
                <a:gd name="T29" fmla="*/ 0 h 296"/>
                <a:gd name="T30" fmla="*/ 0 w 1428"/>
                <a:gd name="T31" fmla="*/ 0 h 296"/>
                <a:gd name="T32" fmla="*/ 0 w 1428"/>
                <a:gd name="T33" fmla="*/ 0 h 296"/>
                <a:gd name="T34" fmla="*/ 0 w 1428"/>
                <a:gd name="T35" fmla="*/ 0 h 296"/>
                <a:gd name="T36" fmla="*/ 0 w 1428"/>
                <a:gd name="T37" fmla="*/ 0 h 296"/>
                <a:gd name="T38" fmla="*/ 0 w 1428"/>
                <a:gd name="T39" fmla="*/ 0 h 296"/>
                <a:gd name="T40" fmla="*/ 0 w 1428"/>
                <a:gd name="T41" fmla="*/ 0 h 296"/>
                <a:gd name="T42" fmla="*/ 0 w 1428"/>
                <a:gd name="T43" fmla="*/ 0 h 296"/>
                <a:gd name="T44" fmla="*/ 0 w 1428"/>
                <a:gd name="T45" fmla="*/ 0 h 296"/>
                <a:gd name="T46" fmla="*/ 0 w 1428"/>
                <a:gd name="T47" fmla="*/ 0 h 296"/>
                <a:gd name="T48" fmla="*/ 0 w 1428"/>
                <a:gd name="T49" fmla="*/ 0 h 296"/>
                <a:gd name="T50" fmla="*/ 0 w 1428"/>
                <a:gd name="T51" fmla="*/ 0 h 296"/>
                <a:gd name="T52" fmla="*/ 0 w 1428"/>
                <a:gd name="T53" fmla="*/ 0 h 296"/>
                <a:gd name="T54" fmla="*/ 0 w 1428"/>
                <a:gd name="T55" fmla="*/ 0 h 296"/>
                <a:gd name="T56" fmla="*/ 0 w 1428"/>
                <a:gd name="T57" fmla="*/ 0 h 296"/>
                <a:gd name="T58" fmla="*/ 0 w 1428"/>
                <a:gd name="T59" fmla="*/ 0 h 296"/>
                <a:gd name="T60" fmla="*/ 0 w 1428"/>
                <a:gd name="T61" fmla="*/ 0 h 296"/>
                <a:gd name="T62" fmla="*/ 0 w 1428"/>
                <a:gd name="T63" fmla="*/ 0 h 296"/>
                <a:gd name="T64" fmla="*/ 0 w 1428"/>
                <a:gd name="T65" fmla="*/ 0 h 296"/>
                <a:gd name="T66" fmla="*/ 0 w 1428"/>
                <a:gd name="T67" fmla="*/ 0 h 296"/>
                <a:gd name="T68" fmla="*/ 0 w 1428"/>
                <a:gd name="T69" fmla="*/ 0 h 296"/>
                <a:gd name="T70" fmla="*/ 0 w 1428"/>
                <a:gd name="T71" fmla="*/ 0 h 296"/>
                <a:gd name="T72" fmla="*/ 0 w 1428"/>
                <a:gd name="T73" fmla="*/ 0 h 2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428" h="296">
                  <a:moveTo>
                    <a:pt x="715" y="147"/>
                  </a:moveTo>
                  <a:lnTo>
                    <a:pt x="698" y="126"/>
                  </a:lnTo>
                  <a:lnTo>
                    <a:pt x="663" y="102"/>
                  </a:lnTo>
                  <a:lnTo>
                    <a:pt x="615" y="79"/>
                  </a:lnTo>
                  <a:lnTo>
                    <a:pt x="556" y="56"/>
                  </a:lnTo>
                  <a:lnTo>
                    <a:pt x="489" y="35"/>
                  </a:lnTo>
                  <a:lnTo>
                    <a:pt x="419" y="19"/>
                  </a:lnTo>
                  <a:lnTo>
                    <a:pt x="345" y="7"/>
                  </a:lnTo>
                  <a:lnTo>
                    <a:pt x="275" y="0"/>
                  </a:lnTo>
                  <a:lnTo>
                    <a:pt x="210" y="2"/>
                  </a:lnTo>
                  <a:lnTo>
                    <a:pt x="153" y="13"/>
                  </a:lnTo>
                  <a:lnTo>
                    <a:pt x="107" y="34"/>
                  </a:lnTo>
                  <a:lnTo>
                    <a:pt x="75" y="67"/>
                  </a:lnTo>
                  <a:lnTo>
                    <a:pt x="74" y="70"/>
                  </a:lnTo>
                  <a:lnTo>
                    <a:pt x="70" y="75"/>
                  </a:lnTo>
                  <a:lnTo>
                    <a:pt x="67" y="81"/>
                  </a:lnTo>
                  <a:lnTo>
                    <a:pt x="63" y="89"/>
                  </a:lnTo>
                  <a:lnTo>
                    <a:pt x="57" y="100"/>
                  </a:lnTo>
                  <a:lnTo>
                    <a:pt x="52" y="114"/>
                  </a:lnTo>
                  <a:lnTo>
                    <a:pt x="45" y="132"/>
                  </a:lnTo>
                  <a:lnTo>
                    <a:pt x="38" y="154"/>
                  </a:lnTo>
                  <a:lnTo>
                    <a:pt x="29" y="181"/>
                  </a:lnTo>
                  <a:lnTo>
                    <a:pt x="20" y="214"/>
                  </a:lnTo>
                  <a:lnTo>
                    <a:pt x="11" y="252"/>
                  </a:lnTo>
                  <a:lnTo>
                    <a:pt x="0" y="296"/>
                  </a:lnTo>
                  <a:lnTo>
                    <a:pt x="43" y="284"/>
                  </a:lnTo>
                  <a:lnTo>
                    <a:pt x="85" y="270"/>
                  </a:lnTo>
                  <a:lnTo>
                    <a:pt x="127" y="255"/>
                  </a:lnTo>
                  <a:lnTo>
                    <a:pt x="171" y="241"/>
                  </a:lnTo>
                  <a:lnTo>
                    <a:pt x="217" y="228"/>
                  </a:lnTo>
                  <a:lnTo>
                    <a:pt x="265" y="218"/>
                  </a:lnTo>
                  <a:lnTo>
                    <a:pt x="317" y="212"/>
                  </a:lnTo>
                  <a:lnTo>
                    <a:pt x="371" y="209"/>
                  </a:lnTo>
                  <a:lnTo>
                    <a:pt x="429" y="212"/>
                  </a:lnTo>
                  <a:lnTo>
                    <a:pt x="491" y="220"/>
                  </a:lnTo>
                  <a:lnTo>
                    <a:pt x="558" y="237"/>
                  </a:lnTo>
                  <a:lnTo>
                    <a:pt x="629" y="261"/>
                  </a:lnTo>
                  <a:lnTo>
                    <a:pt x="689" y="280"/>
                  </a:lnTo>
                  <a:lnTo>
                    <a:pt x="751" y="289"/>
                  </a:lnTo>
                  <a:lnTo>
                    <a:pt x="814" y="292"/>
                  </a:lnTo>
                  <a:lnTo>
                    <a:pt x="880" y="287"/>
                  </a:lnTo>
                  <a:lnTo>
                    <a:pt x="946" y="278"/>
                  </a:lnTo>
                  <a:lnTo>
                    <a:pt x="1014" y="266"/>
                  </a:lnTo>
                  <a:lnTo>
                    <a:pt x="1083" y="252"/>
                  </a:lnTo>
                  <a:lnTo>
                    <a:pt x="1152" y="239"/>
                  </a:lnTo>
                  <a:lnTo>
                    <a:pt x="1221" y="227"/>
                  </a:lnTo>
                  <a:lnTo>
                    <a:pt x="1290" y="217"/>
                  </a:lnTo>
                  <a:lnTo>
                    <a:pt x="1360" y="213"/>
                  </a:lnTo>
                  <a:lnTo>
                    <a:pt x="1428" y="213"/>
                  </a:lnTo>
                  <a:lnTo>
                    <a:pt x="1428" y="167"/>
                  </a:lnTo>
                  <a:lnTo>
                    <a:pt x="1395" y="163"/>
                  </a:lnTo>
                  <a:lnTo>
                    <a:pt x="1358" y="158"/>
                  </a:lnTo>
                  <a:lnTo>
                    <a:pt x="1318" y="151"/>
                  </a:lnTo>
                  <a:lnTo>
                    <a:pt x="1277" y="146"/>
                  </a:lnTo>
                  <a:lnTo>
                    <a:pt x="1232" y="139"/>
                  </a:lnTo>
                  <a:lnTo>
                    <a:pt x="1187" y="135"/>
                  </a:lnTo>
                  <a:lnTo>
                    <a:pt x="1141" y="132"/>
                  </a:lnTo>
                  <a:lnTo>
                    <a:pt x="1094" y="132"/>
                  </a:lnTo>
                  <a:lnTo>
                    <a:pt x="1046" y="134"/>
                  </a:lnTo>
                  <a:lnTo>
                    <a:pt x="999" y="140"/>
                  </a:lnTo>
                  <a:lnTo>
                    <a:pt x="953" y="151"/>
                  </a:lnTo>
                  <a:lnTo>
                    <a:pt x="908" y="167"/>
                  </a:lnTo>
                  <a:lnTo>
                    <a:pt x="901" y="165"/>
                  </a:lnTo>
                  <a:lnTo>
                    <a:pt x="888" y="161"/>
                  </a:lnTo>
                  <a:lnTo>
                    <a:pt x="872" y="159"/>
                  </a:lnTo>
                  <a:lnTo>
                    <a:pt x="853" y="157"/>
                  </a:lnTo>
                  <a:lnTo>
                    <a:pt x="833" y="155"/>
                  </a:lnTo>
                  <a:lnTo>
                    <a:pt x="812" y="152"/>
                  </a:lnTo>
                  <a:lnTo>
                    <a:pt x="790" y="151"/>
                  </a:lnTo>
                  <a:lnTo>
                    <a:pt x="770" y="150"/>
                  </a:lnTo>
                  <a:lnTo>
                    <a:pt x="752" y="149"/>
                  </a:lnTo>
                  <a:lnTo>
                    <a:pt x="735" y="148"/>
                  </a:lnTo>
                  <a:lnTo>
                    <a:pt x="723" y="148"/>
                  </a:lnTo>
                  <a:lnTo>
                    <a:pt x="715" y="14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0"/>
            <p:cNvSpPr>
              <a:spLocks/>
            </p:cNvSpPr>
            <p:nvPr/>
          </p:nvSpPr>
          <p:spPr bwMode="auto">
            <a:xfrm>
              <a:off x="3219450" y="1933575"/>
              <a:ext cx="173038" cy="82550"/>
            </a:xfrm>
            <a:custGeom>
              <a:avLst/>
              <a:gdLst>
                <a:gd name="T0" fmla="*/ 0 w 1241"/>
                <a:gd name="T1" fmla="*/ 0 h 614"/>
                <a:gd name="T2" fmla="*/ 0 w 1241"/>
                <a:gd name="T3" fmla="*/ 0 h 614"/>
                <a:gd name="T4" fmla="*/ 0 w 1241"/>
                <a:gd name="T5" fmla="*/ 0 h 614"/>
                <a:gd name="T6" fmla="*/ 0 w 1241"/>
                <a:gd name="T7" fmla="*/ 0 h 614"/>
                <a:gd name="T8" fmla="*/ 0 w 1241"/>
                <a:gd name="T9" fmla="*/ 0 h 614"/>
                <a:gd name="T10" fmla="*/ 0 w 1241"/>
                <a:gd name="T11" fmla="*/ 0 h 614"/>
                <a:gd name="T12" fmla="*/ 0 w 1241"/>
                <a:gd name="T13" fmla="*/ 0 h 614"/>
                <a:gd name="T14" fmla="*/ 0 w 1241"/>
                <a:gd name="T15" fmla="*/ 0 h 614"/>
                <a:gd name="T16" fmla="*/ 0 w 1241"/>
                <a:gd name="T17" fmla="*/ 0 h 614"/>
                <a:gd name="T18" fmla="*/ 0 w 1241"/>
                <a:gd name="T19" fmla="*/ 0 h 614"/>
                <a:gd name="T20" fmla="*/ 0 w 1241"/>
                <a:gd name="T21" fmla="*/ 0 h 614"/>
                <a:gd name="T22" fmla="*/ 0 w 1241"/>
                <a:gd name="T23" fmla="*/ 0 h 614"/>
                <a:gd name="T24" fmla="*/ 0 w 1241"/>
                <a:gd name="T25" fmla="*/ 0 h 614"/>
                <a:gd name="T26" fmla="*/ 0 w 1241"/>
                <a:gd name="T27" fmla="*/ 0 h 614"/>
                <a:gd name="T28" fmla="*/ 0 w 1241"/>
                <a:gd name="T29" fmla="*/ 0 h 614"/>
                <a:gd name="T30" fmla="*/ 0 w 1241"/>
                <a:gd name="T31" fmla="*/ 0 h 614"/>
                <a:gd name="T32" fmla="*/ 0 w 1241"/>
                <a:gd name="T33" fmla="*/ 0 h 614"/>
                <a:gd name="T34" fmla="*/ 0 w 1241"/>
                <a:gd name="T35" fmla="*/ 0 h 614"/>
                <a:gd name="T36" fmla="*/ 0 w 1241"/>
                <a:gd name="T37" fmla="*/ 0 h 614"/>
                <a:gd name="T38" fmla="*/ 0 w 1241"/>
                <a:gd name="T39" fmla="*/ 0 h 614"/>
                <a:gd name="T40" fmla="*/ 0 w 1241"/>
                <a:gd name="T41" fmla="*/ 0 h 614"/>
                <a:gd name="T42" fmla="*/ 0 w 1241"/>
                <a:gd name="T43" fmla="*/ 0 h 614"/>
                <a:gd name="T44" fmla="*/ 0 w 1241"/>
                <a:gd name="T45" fmla="*/ 0 h 614"/>
                <a:gd name="T46" fmla="*/ 0 w 1241"/>
                <a:gd name="T47" fmla="*/ 0 h 614"/>
                <a:gd name="T48" fmla="*/ 0 w 1241"/>
                <a:gd name="T49" fmla="*/ 0 h 614"/>
                <a:gd name="T50" fmla="*/ 0 w 1241"/>
                <a:gd name="T51" fmla="*/ 0 h 614"/>
                <a:gd name="T52" fmla="*/ 0 w 1241"/>
                <a:gd name="T53" fmla="*/ 0 h 614"/>
                <a:gd name="T54" fmla="*/ 0 w 1241"/>
                <a:gd name="T55" fmla="*/ 0 h 614"/>
                <a:gd name="T56" fmla="*/ 0 w 1241"/>
                <a:gd name="T57" fmla="*/ 0 h 614"/>
                <a:gd name="T58" fmla="*/ 0 w 1241"/>
                <a:gd name="T59" fmla="*/ 0 h 614"/>
                <a:gd name="T60" fmla="*/ 0 w 1241"/>
                <a:gd name="T61" fmla="*/ 0 h 614"/>
                <a:gd name="T62" fmla="*/ 0 w 1241"/>
                <a:gd name="T63" fmla="*/ 0 h 614"/>
                <a:gd name="T64" fmla="*/ 0 w 1241"/>
                <a:gd name="T65" fmla="*/ 0 h 614"/>
                <a:gd name="T66" fmla="*/ 0 w 1241"/>
                <a:gd name="T67" fmla="*/ 0 h 614"/>
                <a:gd name="T68" fmla="*/ 0 w 1241"/>
                <a:gd name="T69" fmla="*/ 0 h 614"/>
                <a:gd name="T70" fmla="*/ 0 w 1241"/>
                <a:gd name="T71" fmla="*/ 0 h 614"/>
                <a:gd name="T72" fmla="*/ 0 w 1241"/>
                <a:gd name="T73" fmla="*/ 0 h 61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41" h="614">
                  <a:moveTo>
                    <a:pt x="834" y="422"/>
                  </a:moveTo>
                  <a:lnTo>
                    <a:pt x="750" y="381"/>
                  </a:lnTo>
                  <a:lnTo>
                    <a:pt x="674" y="335"/>
                  </a:lnTo>
                  <a:lnTo>
                    <a:pt x="606" y="284"/>
                  </a:lnTo>
                  <a:lnTo>
                    <a:pt x="544" y="234"/>
                  </a:lnTo>
                  <a:lnTo>
                    <a:pt x="487" y="184"/>
                  </a:lnTo>
                  <a:lnTo>
                    <a:pt x="434" y="135"/>
                  </a:lnTo>
                  <a:lnTo>
                    <a:pt x="386" y="92"/>
                  </a:lnTo>
                  <a:lnTo>
                    <a:pt x="339" y="55"/>
                  </a:lnTo>
                  <a:lnTo>
                    <a:pt x="294" y="26"/>
                  </a:lnTo>
                  <a:lnTo>
                    <a:pt x="249" y="7"/>
                  </a:lnTo>
                  <a:lnTo>
                    <a:pt x="203" y="0"/>
                  </a:lnTo>
                  <a:lnTo>
                    <a:pt x="155" y="6"/>
                  </a:lnTo>
                  <a:lnTo>
                    <a:pt x="132" y="17"/>
                  </a:lnTo>
                  <a:lnTo>
                    <a:pt x="131" y="28"/>
                  </a:lnTo>
                  <a:lnTo>
                    <a:pt x="124" y="42"/>
                  </a:lnTo>
                  <a:lnTo>
                    <a:pt x="115" y="60"/>
                  </a:lnTo>
                  <a:lnTo>
                    <a:pt x="103" y="78"/>
                  </a:lnTo>
                  <a:lnTo>
                    <a:pt x="90" y="98"/>
                  </a:lnTo>
                  <a:lnTo>
                    <a:pt x="76" y="118"/>
                  </a:lnTo>
                  <a:lnTo>
                    <a:pt x="61" y="138"/>
                  </a:lnTo>
                  <a:lnTo>
                    <a:pt x="45" y="156"/>
                  </a:lnTo>
                  <a:lnTo>
                    <a:pt x="32" y="174"/>
                  </a:lnTo>
                  <a:lnTo>
                    <a:pt x="19" y="189"/>
                  </a:lnTo>
                  <a:lnTo>
                    <a:pt x="8" y="200"/>
                  </a:lnTo>
                  <a:lnTo>
                    <a:pt x="0" y="208"/>
                  </a:lnTo>
                  <a:lnTo>
                    <a:pt x="73" y="207"/>
                  </a:lnTo>
                  <a:lnTo>
                    <a:pt x="140" y="215"/>
                  </a:lnTo>
                  <a:lnTo>
                    <a:pt x="205" y="233"/>
                  </a:lnTo>
                  <a:lnTo>
                    <a:pt x="268" y="259"/>
                  </a:lnTo>
                  <a:lnTo>
                    <a:pt x="327" y="290"/>
                  </a:lnTo>
                  <a:lnTo>
                    <a:pt x="386" y="324"/>
                  </a:lnTo>
                  <a:lnTo>
                    <a:pt x="443" y="359"/>
                  </a:lnTo>
                  <a:lnTo>
                    <a:pt x="501" y="395"/>
                  </a:lnTo>
                  <a:lnTo>
                    <a:pt x="559" y="428"/>
                  </a:lnTo>
                  <a:lnTo>
                    <a:pt x="619" y="456"/>
                  </a:lnTo>
                  <a:lnTo>
                    <a:pt x="681" y="479"/>
                  </a:lnTo>
                  <a:lnTo>
                    <a:pt x="744" y="494"/>
                  </a:lnTo>
                  <a:lnTo>
                    <a:pt x="783" y="500"/>
                  </a:lnTo>
                  <a:lnTo>
                    <a:pt x="824" y="507"/>
                  </a:lnTo>
                  <a:lnTo>
                    <a:pt x="865" y="514"/>
                  </a:lnTo>
                  <a:lnTo>
                    <a:pt x="906" y="521"/>
                  </a:lnTo>
                  <a:lnTo>
                    <a:pt x="948" y="530"/>
                  </a:lnTo>
                  <a:lnTo>
                    <a:pt x="989" y="538"/>
                  </a:lnTo>
                  <a:lnTo>
                    <a:pt x="1031" y="547"/>
                  </a:lnTo>
                  <a:lnTo>
                    <a:pt x="1072" y="558"/>
                  </a:lnTo>
                  <a:lnTo>
                    <a:pt x="1112" y="570"/>
                  </a:lnTo>
                  <a:lnTo>
                    <a:pt x="1150" y="583"/>
                  </a:lnTo>
                  <a:lnTo>
                    <a:pt x="1188" y="599"/>
                  </a:lnTo>
                  <a:lnTo>
                    <a:pt x="1225" y="614"/>
                  </a:lnTo>
                  <a:lnTo>
                    <a:pt x="1225" y="612"/>
                  </a:lnTo>
                  <a:lnTo>
                    <a:pt x="1226" y="610"/>
                  </a:lnTo>
                  <a:lnTo>
                    <a:pt x="1228" y="608"/>
                  </a:lnTo>
                  <a:lnTo>
                    <a:pt x="1229" y="605"/>
                  </a:lnTo>
                  <a:lnTo>
                    <a:pt x="1233" y="603"/>
                  </a:lnTo>
                  <a:lnTo>
                    <a:pt x="1235" y="601"/>
                  </a:lnTo>
                  <a:lnTo>
                    <a:pt x="1237" y="600"/>
                  </a:lnTo>
                  <a:lnTo>
                    <a:pt x="1239" y="598"/>
                  </a:lnTo>
                  <a:lnTo>
                    <a:pt x="1240" y="595"/>
                  </a:lnTo>
                  <a:lnTo>
                    <a:pt x="1241" y="594"/>
                  </a:lnTo>
                  <a:lnTo>
                    <a:pt x="1241" y="592"/>
                  </a:lnTo>
                  <a:lnTo>
                    <a:pt x="1241" y="589"/>
                  </a:lnTo>
                  <a:lnTo>
                    <a:pt x="1227" y="572"/>
                  </a:lnTo>
                  <a:lnTo>
                    <a:pt x="1203" y="554"/>
                  </a:lnTo>
                  <a:lnTo>
                    <a:pt x="1173" y="535"/>
                  </a:lnTo>
                  <a:lnTo>
                    <a:pt x="1138" y="515"/>
                  </a:lnTo>
                  <a:lnTo>
                    <a:pt x="1099" y="497"/>
                  </a:lnTo>
                  <a:lnTo>
                    <a:pt x="1056" y="479"/>
                  </a:lnTo>
                  <a:lnTo>
                    <a:pt x="1012" y="463"/>
                  </a:lnTo>
                  <a:lnTo>
                    <a:pt x="970" y="449"/>
                  </a:lnTo>
                  <a:lnTo>
                    <a:pt x="928" y="438"/>
                  </a:lnTo>
                  <a:lnTo>
                    <a:pt x="891" y="429"/>
                  </a:lnTo>
                  <a:lnTo>
                    <a:pt x="859" y="423"/>
                  </a:lnTo>
                  <a:lnTo>
                    <a:pt x="834" y="42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1"/>
            <p:cNvSpPr>
              <a:spLocks/>
            </p:cNvSpPr>
            <p:nvPr/>
          </p:nvSpPr>
          <p:spPr bwMode="auto">
            <a:xfrm>
              <a:off x="3286125" y="1871663"/>
              <a:ext cx="125413" cy="120650"/>
            </a:xfrm>
            <a:custGeom>
              <a:avLst/>
              <a:gdLst>
                <a:gd name="T0" fmla="*/ 0 w 903"/>
                <a:gd name="T1" fmla="*/ 0 h 896"/>
                <a:gd name="T2" fmla="*/ 0 w 903"/>
                <a:gd name="T3" fmla="*/ 0 h 896"/>
                <a:gd name="T4" fmla="*/ 0 w 903"/>
                <a:gd name="T5" fmla="*/ 0 h 896"/>
                <a:gd name="T6" fmla="*/ 0 w 903"/>
                <a:gd name="T7" fmla="*/ 0 h 896"/>
                <a:gd name="T8" fmla="*/ 0 w 903"/>
                <a:gd name="T9" fmla="*/ 0 h 896"/>
                <a:gd name="T10" fmla="*/ 0 w 903"/>
                <a:gd name="T11" fmla="*/ 0 h 896"/>
                <a:gd name="T12" fmla="*/ 0 w 903"/>
                <a:gd name="T13" fmla="*/ 0 h 896"/>
                <a:gd name="T14" fmla="*/ 0 w 903"/>
                <a:gd name="T15" fmla="*/ 0 h 896"/>
                <a:gd name="T16" fmla="*/ 0 w 903"/>
                <a:gd name="T17" fmla="*/ 0 h 896"/>
                <a:gd name="T18" fmla="*/ 0 w 903"/>
                <a:gd name="T19" fmla="*/ 0 h 896"/>
                <a:gd name="T20" fmla="*/ 0 w 903"/>
                <a:gd name="T21" fmla="*/ 0 h 896"/>
                <a:gd name="T22" fmla="*/ 0 w 903"/>
                <a:gd name="T23" fmla="*/ 0 h 896"/>
                <a:gd name="T24" fmla="*/ 0 w 903"/>
                <a:gd name="T25" fmla="*/ 0 h 896"/>
                <a:gd name="T26" fmla="*/ 0 w 903"/>
                <a:gd name="T27" fmla="*/ 0 h 896"/>
                <a:gd name="T28" fmla="*/ 0 w 903"/>
                <a:gd name="T29" fmla="*/ 0 h 896"/>
                <a:gd name="T30" fmla="*/ 0 w 903"/>
                <a:gd name="T31" fmla="*/ 0 h 896"/>
                <a:gd name="T32" fmla="*/ 0 w 903"/>
                <a:gd name="T33" fmla="*/ 0 h 896"/>
                <a:gd name="T34" fmla="*/ 0 w 903"/>
                <a:gd name="T35" fmla="*/ 0 h 896"/>
                <a:gd name="T36" fmla="*/ 0 w 903"/>
                <a:gd name="T37" fmla="*/ 0 h 896"/>
                <a:gd name="T38" fmla="*/ 0 w 903"/>
                <a:gd name="T39" fmla="*/ 0 h 896"/>
                <a:gd name="T40" fmla="*/ 0 w 903"/>
                <a:gd name="T41" fmla="*/ 0 h 896"/>
                <a:gd name="T42" fmla="*/ 0 w 903"/>
                <a:gd name="T43" fmla="*/ 0 h 896"/>
                <a:gd name="T44" fmla="*/ 0 w 903"/>
                <a:gd name="T45" fmla="*/ 0 h 896"/>
                <a:gd name="T46" fmla="*/ 0 w 903"/>
                <a:gd name="T47" fmla="*/ 0 h 896"/>
                <a:gd name="T48" fmla="*/ 0 w 903"/>
                <a:gd name="T49" fmla="*/ 0 h 896"/>
                <a:gd name="T50" fmla="*/ 0 w 903"/>
                <a:gd name="T51" fmla="*/ 0 h 896"/>
                <a:gd name="T52" fmla="*/ 0 w 903"/>
                <a:gd name="T53" fmla="*/ 0 h 896"/>
                <a:gd name="T54" fmla="*/ 0 w 903"/>
                <a:gd name="T55" fmla="*/ 0 h 896"/>
                <a:gd name="T56" fmla="*/ 0 w 903"/>
                <a:gd name="T57" fmla="*/ 0 h 896"/>
                <a:gd name="T58" fmla="*/ 0 w 903"/>
                <a:gd name="T59" fmla="*/ 0 h 896"/>
                <a:gd name="T60" fmla="*/ 0 w 903"/>
                <a:gd name="T61" fmla="*/ 0 h 896"/>
                <a:gd name="T62" fmla="*/ 0 w 903"/>
                <a:gd name="T63" fmla="*/ 0 h 896"/>
                <a:gd name="T64" fmla="*/ 0 w 903"/>
                <a:gd name="T65" fmla="*/ 0 h 896"/>
                <a:gd name="T66" fmla="*/ 0 w 903"/>
                <a:gd name="T67" fmla="*/ 0 h 896"/>
                <a:gd name="T68" fmla="*/ 0 w 903"/>
                <a:gd name="T69" fmla="*/ 0 h 896"/>
                <a:gd name="T70" fmla="*/ 0 w 903"/>
                <a:gd name="T71" fmla="*/ 0 h 896"/>
                <a:gd name="T72" fmla="*/ 0 w 903"/>
                <a:gd name="T73" fmla="*/ 0 h 8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03" h="896">
                  <a:moveTo>
                    <a:pt x="537" y="520"/>
                  </a:moveTo>
                  <a:lnTo>
                    <a:pt x="503" y="482"/>
                  </a:lnTo>
                  <a:lnTo>
                    <a:pt x="471" y="440"/>
                  </a:lnTo>
                  <a:lnTo>
                    <a:pt x="441" y="396"/>
                  </a:lnTo>
                  <a:lnTo>
                    <a:pt x="414" y="352"/>
                  </a:lnTo>
                  <a:lnTo>
                    <a:pt x="386" y="308"/>
                  </a:lnTo>
                  <a:lnTo>
                    <a:pt x="360" y="262"/>
                  </a:lnTo>
                  <a:lnTo>
                    <a:pt x="334" y="216"/>
                  </a:lnTo>
                  <a:lnTo>
                    <a:pt x="306" y="170"/>
                  </a:lnTo>
                  <a:lnTo>
                    <a:pt x="278" y="126"/>
                  </a:lnTo>
                  <a:lnTo>
                    <a:pt x="247" y="82"/>
                  </a:lnTo>
                  <a:lnTo>
                    <a:pt x="214" y="40"/>
                  </a:lnTo>
                  <a:lnTo>
                    <a:pt x="177" y="0"/>
                  </a:lnTo>
                  <a:lnTo>
                    <a:pt x="168" y="5"/>
                  </a:lnTo>
                  <a:lnTo>
                    <a:pt x="156" y="13"/>
                  </a:lnTo>
                  <a:lnTo>
                    <a:pt x="139" y="23"/>
                  </a:lnTo>
                  <a:lnTo>
                    <a:pt x="120" y="35"/>
                  </a:lnTo>
                  <a:lnTo>
                    <a:pt x="100" y="48"/>
                  </a:lnTo>
                  <a:lnTo>
                    <a:pt x="80" y="62"/>
                  </a:lnTo>
                  <a:lnTo>
                    <a:pt x="59" y="78"/>
                  </a:lnTo>
                  <a:lnTo>
                    <a:pt x="40" y="93"/>
                  </a:lnTo>
                  <a:lnTo>
                    <a:pt x="25" y="107"/>
                  </a:lnTo>
                  <a:lnTo>
                    <a:pt x="12" y="120"/>
                  </a:lnTo>
                  <a:lnTo>
                    <a:pt x="3" y="132"/>
                  </a:lnTo>
                  <a:lnTo>
                    <a:pt x="0" y="142"/>
                  </a:lnTo>
                  <a:lnTo>
                    <a:pt x="32" y="143"/>
                  </a:lnTo>
                  <a:lnTo>
                    <a:pt x="68" y="159"/>
                  </a:lnTo>
                  <a:lnTo>
                    <a:pt x="104" y="186"/>
                  </a:lnTo>
                  <a:lnTo>
                    <a:pt x="141" y="222"/>
                  </a:lnTo>
                  <a:lnTo>
                    <a:pt x="178" y="266"/>
                  </a:lnTo>
                  <a:lnTo>
                    <a:pt x="215" y="312"/>
                  </a:lnTo>
                  <a:lnTo>
                    <a:pt x="250" y="360"/>
                  </a:lnTo>
                  <a:lnTo>
                    <a:pt x="283" y="407"/>
                  </a:lnTo>
                  <a:lnTo>
                    <a:pt x="313" y="450"/>
                  </a:lnTo>
                  <a:lnTo>
                    <a:pt x="338" y="486"/>
                  </a:lnTo>
                  <a:lnTo>
                    <a:pt x="359" y="513"/>
                  </a:lnTo>
                  <a:lnTo>
                    <a:pt x="374" y="529"/>
                  </a:lnTo>
                  <a:lnTo>
                    <a:pt x="409" y="554"/>
                  </a:lnTo>
                  <a:lnTo>
                    <a:pt x="451" y="579"/>
                  </a:lnTo>
                  <a:lnTo>
                    <a:pt x="498" y="606"/>
                  </a:lnTo>
                  <a:lnTo>
                    <a:pt x="547" y="634"/>
                  </a:lnTo>
                  <a:lnTo>
                    <a:pt x="599" y="662"/>
                  </a:lnTo>
                  <a:lnTo>
                    <a:pt x="650" y="693"/>
                  </a:lnTo>
                  <a:lnTo>
                    <a:pt x="700" y="724"/>
                  </a:lnTo>
                  <a:lnTo>
                    <a:pt x="747" y="757"/>
                  </a:lnTo>
                  <a:lnTo>
                    <a:pt x="789" y="790"/>
                  </a:lnTo>
                  <a:lnTo>
                    <a:pt x="826" y="825"/>
                  </a:lnTo>
                  <a:lnTo>
                    <a:pt x="853" y="860"/>
                  </a:lnTo>
                  <a:lnTo>
                    <a:pt x="873" y="896"/>
                  </a:lnTo>
                  <a:lnTo>
                    <a:pt x="875" y="895"/>
                  </a:lnTo>
                  <a:lnTo>
                    <a:pt x="878" y="893"/>
                  </a:lnTo>
                  <a:lnTo>
                    <a:pt x="881" y="891"/>
                  </a:lnTo>
                  <a:lnTo>
                    <a:pt x="886" y="888"/>
                  </a:lnTo>
                  <a:lnTo>
                    <a:pt x="890" y="886"/>
                  </a:lnTo>
                  <a:lnTo>
                    <a:pt x="895" y="884"/>
                  </a:lnTo>
                  <a:lnTo>
                    <a:pt x="898" y="883"/>
                  </a:lnTo>
                  <a:lnTo>
                    <a:pt x="901" y="882"/>
                  </a:lnTo>
                  <a:lnTo>
                    <a:pt x="903" y="880"/>
                  </a:lnTo>
                  <a:lnTo>
                    <a:pt x="903" y="882"/>
                  </a:lnTo>
                  <a:lnTo>
                    <a:pt x="898" y="854"/>
                  </a:lnTo>
                  <a:lnTo>
                    <a:pt x="886" y="822"/>
                  </a:lnTo>
                  <a:lnTo>
                    <a:pt x="865" y="790"/>
                  </a:lnTo>
                  <a:lnTo>
                    <a:pt x="839" y="754"/>
                  </a:lnTo>
                  <a:lnTo>
                    <a:pt x="807" y="719"/>
                  </a:lnTo>
                  <a:lnTo>
                    <a:pt x="772" y="684"/>
                  </a:lnTo>
                  <a:lnTo>
                    <a:pt x="734" y="650"/>
                  </a:lnTo>
                  <a:lnTo>
                    <a:pt x="693" y="619"/>
                  </a:lnTo>
                  <a:lnTo>
                    <a:pt x="654" y="588"/>
                  </a:lnTo>
                  <a:lnTo>
                    <a:pt x="613" y="562"/>
                  </a:lnTo>
                  <a:lnTo>
                    <a:pt x="575" y="539"/>
                  </a:lnTo>
                  <a:lnTo>
                    <a:pt x="537" y="52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2"/>
            <p:cNvSpPr>
              <a:spLocks/>
            </p:cNvSpPr>
            <p:nvPr/>
          </p:nvSpPr>
          <p:spPr bwMode="auto">
            <a:xfrm>
              <a:off x="3368675" y="1836738"/>
              <a:ext cx="74613" cy="138113"/>
            </a:xfrm>
            <a:custGeom>
              <a:avLst/>
              <a:gdLst>
                <a:gd name="T0" fmla="*/ 0 w 530"/>
                <a:gd name="T1" fmla="*/ 0 h 1031"/>
                <a:gd name="T2" fmla="*/ 0 w 530"/>
                <a:gd name="T3" fmla="*/ 0 h 1031"/>
                <a:gd name="T4" fmla="*/ 0 w 530"/>
                <a:gd name="T5" fmla="*/ 0 h 1031"/>
                <a:gd name="T6" fmla="*/ 0 w 530"/>
                <a:gd name="T7" fmla="*/ 0 h 1031"/>
                <a:gd name="T8" fmla="*/ 0 w 530"/>
                <a:gd name="T9" fmla="*/ 0 h 1031"/>
                <a:gd name="T10" fmla="*/ 0 w 530"/>
                <a:gd name="T11" fmla="*/ 0 h 1031"/>
                <a:gd name="T12" fmla="*/ 0 w 530"/>
                <a:gd name="T13" fmla="*/ 0 h 1031"/>
                <a:gd name="T14" fmla="*/ 0 w 530"/>
                <a:gd name="T15" fmla="*/ 0 h 1031"/>
                <a:gd name="T16" fmla="*/ 0 w 530"/>
                <a:gd name="T17" fmla="*/ 0 h 1031"/>
                <a:gd name="T18" fmla="*/ 0 w 530"/>
                <a:gd name="T19" fmla="*/ 0 h 1031"/>
                <a:gd name="T20" fmla="*/ 0 w 530"/>
                <a:gd name="T21" fmla="*/ 0 h 1031"/>
                <a:gd name="T22" fmla="*/ 0 w 530"/>
                <a:gd name="T23" fmla="*/ 0 h 1031"/>
                <a:gd name="T24" fmla="*/ 0 w 530"/>
                <a:gd name="T25" fmla="*/ 0 h 1031"/>
                <a:gd name="T26" fmla="*/ 0 w 530"/>
                <a:gd name="T27" fmla="*/ 0 h 1031"/>
                <a:gd name="T28" fmla="*/ 0 w 530"/>
                <a:gd name="T29" fmla="*/ 0 h 1031"/>
                <a:gd name="T30" fmla="*/ 0 w 530"/>
                <a:gd name="T31" fmla="*/ 0 h 1031"/>
                <a:gd name="T32" fmla="*/ 0 w 530"/>
                <a:gd name="T33" fmla="*/ 0 h 1031"/>
                <a:gd name="T34" fmla="*/ 0 w 530"/>
                <a:gd name="T35" fmla="*/ 0 h 1031"/>
                <a:gd name="T36" fmla="*/ 0 w 530"/>
                <a:gd name="T37" fmla="*/ 0 h 1031"/>
                <a:gd name="T38" fmla="*/ 0 w 530"/>
                <a:gd name="T39" fmla="*/ 0 h 1031"/>
                <a:gd name="T40" fmla="*/ 0 w 530"/>
                <a:gd name="T41" fmla="*/ 0 h 1031"/>
                <a:gd name="T42" fmla="*/ 0 w 530"/>
                <a:gd name="T43" fmla="*/ 0 h 1031"/>
                <a:gd name="T44" fmla="*/ 0 w 530"/>
                <a:gd name="T45" fmla="*/ 0 h 1031"/>
                <a:gd name="T46" fmla="*/ 0 w 530"/>
                <a:gd name="T47" fmla="*/ 0 h 1031"/>
                <a:gd name="T48" fmla="*/ 0 w 530"/>
                <a:gd name="T49" fmla="*/ 0 h 1031"/>
                <a:gd name="T50" fmla="*/ 0 w 530"/>
                <a:gd name="T51" fmla="*/ 0 h 1031"/>
                <a:gd name="T52" fmla="*/ 0 w 530"/>
                <a:gd name="T53" fmla="*/ 0 h 1031"/>
                <a:gd name="T54" fmla="*/ 0 w 530"/>
                <a:gd name="T55" fmla="*/ 0 h 1031"/>
                <a:gd name="T56" fmla="*/ 0 w 530"/>
                <a:gd name="T57" fmla="*/ 0 h 1031"/>
                <a:gd name="T58" fmla="*/ 0 w 530"/>
                <a:gd name="T59" fmla="*/ 0 h 1031"/>
                <a:gd name="T60" fmla="*/ 0 w 530"/>
                <a:gd name="T61" fmla="*/ 0 h 1031"/>
                <a:gd name="T62" fmla="*/ 0 w 530"/>
                <a:gd name="T63" fmla="*/ 0 h 1031"/>
                <a:gd name="T64" fmla="*/ 0 w 530"/>
                <a:gd name="T65" fmla="*/ 0 h 1031"/>
                <a:gd name="T66" fmla="*/ 0 w 530"/>
                <a:gd name="T67" fmla="*/ 0 h 1031"/>
                <a:gd name="T68" fmla="*/ 0 w 530"/>
                <a:gd name="T69" fmla="*/ 0 h 1031"/>
                <a:gd name="T70" fmla="*/ 0 w 530"/>
                <a:gd name="T71" fmla="*/ 0 h 1031"/>
                <a:gd name="T72" fmla="*/ 0 w 530"/>
                <a:gd name="T73" fmla="*/ 0 h 1031"/>
                <a:gd name="T74" fmla="*/ 0 w 530"/>
                <a:gd name="T75" fmla="*/ 0 h 1031"/>
                <a:gd name="T76" fmla="*/ 0 w 530"/>
                <a:gd name="T77" fmla="*/ 0 h 1031"/>
                <a:gd name="T78" fmla="*/ 0 w 530"/>
                <a:gd name="T79" fmla="*/ 0 h 1031"/>
                <a:gd name="T80" fmla="*/ 0 w 530"/>
                <a:gd name="T81" fmla="*/ 0 h 1031"/>
                <a:gd name="T82" fmla="*/ 0 w 530"/>
                <a:gd name="T83" fmla="*/ 0 h 1031"/>
                <a:gd name="T84" fmla="*/ 0 w 530"/>
                <a:gd name="T85" fmla="*/ 0 h 1031"/>
                <a:gd name="T86" fmla="*/ 0 w 530"/>
                <a:gd name="T87" fmla="*/ 0 h 1031"/>
                <a:gd name="T88" fmla="*/ 0 w 530"/>
                <a:gd name="T89" fmla="*/ 0 h 1031"/>
                <a:gd name="T90" fmla="*/ 0 w 530"/>
                <a:gd name="T91" fmla="*/ 0 h 1031"/>
                <a:gd name="T92" fmla="*/ 0 w 530"/>
                <a:gd name="T93" fmla="*/ 0 h 1031"/>
                <a:gd name="T94" fmla="*/ 0 w 530"/>
                <a:gd name="T95" fmla="*/ 0 h 1031"/>
                <a:gd name="T96" fmla="*/ 0 w 530"/>
                <a:gd name="T97" fmla="*/ 0 h 10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30" h="1031">
                  <a:moveTo>
                    <a:pt x="236" y="266"/>
                  </a:moveTo>
                  <a:lnTo>
                    <a:pt x="235" y="234"/>
                  </a:lnTo>
                  <a:lnTo>
                    <a:pt x="234" y="201"/>
                  </a:lnTo>
                  <a:lnTo>
                    <a:pt x="232" y="169"/>
                  </a:lnTo>
                  <a:lnTo>
                    <a:pt x="230" y="139"/>
                  </a:lnTo>
                  <a:lnTo>
                    <a:pt x="226" y="110"/>
                  </a:lnTo>
                  <a:lnTo>
                    <a:pt x="223" y="84"/>
                  </a:lnTo>
                  <a:lnTo>
                    <a:pt x="220" y="60"/>
                  </a:lnTo>
                  <a:lnTo>
                    <a:pt x="215" y="40"/>
                  </a:lnTo>
                  <a:lnTo>
                    <a:pt x="211" y="24"/>
                  </a:lnTo>
                  <a:lnTo>
                    <a:pt x="207" y="10"/>
                  </a:lnTo>
                  <a:lnTo>
                    <a:pt x="202" y="3"/>
                  </a:lnTo>
                  <a:lnTo>
                    <a:pt x="198" y="0"/>
                  </a:lnTo>
                  <a:lnTo>
                    <a:pt x="187" y="1"/>
                  </a:lnTo>
                  <a:lnTo>
                    <a:pt x="175" y="3"/>
                  </a:lnTo>
                  <a:lnTo>
                    <a:pt x="161" y="5"/>
                  </a:lnTo>
                  <a:lnTo>
                    <a:pt x="145" y="8"/>
                  </a:lnTo>
                  <a:lnTo>
                    <a:pt x="129" y="13"/>
                  </a:lnTo>
                  <a:lnTo>
                    <a:pt x="111" y="18"/>
                  </a:lnTo>
                  <a:lnTo>
                    <a:pt x="93" y="25"/>
                  </a:lnTo>
                  <a:lnTo>
                    <a:pt x="74" y="31"/>
                  </a:lnTo>
                  <a:lnTo>
                    <a:pt x="55" y="38"/>
                  </a:lnTo>
                  <a:lnTo>
                    <a:pt x="37" y="46"/>
                  </a:lnTo>
                  <a:lnTo>
                    <a:pt x="18" y="53"/>
                  </a:lnTo>
                  <a:lnTo>
                    <a:pt x="0" y="61"/>
                  </a:lnTo>
                  <a:lnTo>
                    <a:pt x="14" y="101"/>
                  </a:lnTo>
                  <a:lnTo>
                    <a:pt x="27" y="141"/>
                  </a:lnTo>
                  <a:lnTo>
                    <a:pt x="39" y="181"/>
                  </a:lnTo>
                  <a:lnTo>
                    <a:pt x="51" y="221"/>
                  </a:lnTo>
                  <a:lnTo>
                    <a:pt x="63" y="261"/>
                  </a:lnTo>
                  <a:lnTo>
                    <a:pt x="75" y="302"/>
                  </a:lnTo>
                  <a:lnTo>
                    <a:pt x="87" y="341"/>
                  </a:lnTo>
                  <a:lnTo>
                    <a:pt x="99" y="382"/>
                  </a:lnTo>
                  <a:lnTo>
                    <a:pt x="111" y="421"/>
                  </a:lnTo>
                  <a:lnTo>
                    <a:pt x="123" y="462"/>
                  </a:lnTo>
                  <a:lnTo>
                    <a:pt x="137" y="501"/>
                  </a:lnTo>
                  <a:lnTo>
                    <a:pt x="151" y="540"/>
                  </a:lnTo>
                  <a:lnTo>
                    <a:pt x="160" y="554"/>
                  </a:lnTo>
                  <a:lnTo>
                    <a:pt x="169" y="567"/>
                  </a:lnTo>
                  <a:lnTo>
                    <a:pt x="180" y="580"/>
                  </a:lnTo>
                  <a:lnTo>
                    <a:pt x="191" y="593"/>
                  </a:lnTo>
                  <a:lnTo>
                    <a:pt x="202" y="608"/>
                  </a:lnTo>
                  <a:lnTo>
                    <a:pt x="214" y="621"/>
                  </a:lnTo>
                  <a:lnTo>
                    <a:pt x="225" y="633"/>
                  </a:lnTo>
                  <a:lnTo>
                    <a:pt x="237" y="645"/>
                  </a:lnTo>
                  <a:lnTo>
                    <a:pt x="248" y="657"/>
                  </a:lnTo>
                  <a:lnTo>
                    <a:pt x="260" y="668"/>
                  </a:lnTo>
                  <a:lnTo>
                    <a:pt x="271" y="678"/>
                  </a:lnTo>
                  <a:lnTo>
                    <a:pt x="282" y="686"/>
                  </a:lnTo>
                  <a:lnTo>
                    <a:pt x="308" y="710"/>
                  </a:lnTo>
                  <a:lnTo>
                    <a:pt x="334" y="737"/>
                  </a:lnTo>
                  <a:lnTo>
                    <a:pt x="358" y="764"/>
                  </a:lnTo>
                  <a:lnTo>
                    <a:pt x="379" y="794"/>
                  </a:lnTo>
                  <a:lnTo>
                    <a:pt x="398" y="824"/>
                  </a:lnTo>
                  <a:lnTo>
                    <a:pt x="416" y="855"/>
                  </a:lnTo>
                  <a:lnTo>
                    <a:pt x="432" y="887"/>
                  </a:lnTo>
                  <a:lnTo>
                    <a:pt x="447" y="918"/>
                  </a:lnTo>
                  <a:lnTo>
                    <a:pt x="459" y="948"/>
                  </a:lnTo>
                  <a:lnTo>
                    <a:pt x="468" y="978"/>
                  </a:lnTo>
                  <a:lnTo>
                    <a:pt x="477" y="1006"/>
                  </a:lnTo>
                  <a:lnTo>
                    <a:pt x="485" y="1031"/>
                  </a:lnTo>
                  <a:lnTo>
                    <a:pt x="488" y="1030"/>
                  </a:lnTo>
                  <a:lnTo>
                    <a:pt x="493" y="1029"/>
                  </a:lnTo>
                  <a:lnTo>
                    <a:pt x="497" y="1028"/>
                  </a:lnTo>
                  <a:lnTo>
                    <a:pt x="501" y="1027"/>
                  </a:lnTo>
                  <a:lnTo>
                    <a:pt x="507" y="1026"/>
                  </a:lnTo>
                  <a:lnTo>
                    <a:pt x="511" y="1025"/>
                  </a:lnTo>
                  <a:lnTo>
                    <a:pt x="516" y="1024"/>
                  </a:lnTo>
                  <a:lnTo>
                    <a:pt x="520" y="1023"/>
                  </a:lnTo>
                  <a:lnTo>
                    <a:pt x="523" y="1022"/>
                  </a:lnTo>
                  <a:lnTo>
                    <a:pt x="526" y="1019"/>
                  </a:lnTo>
                  <a:lnTo>
                    <a:pt x="529" y="1017"/>
                  </a:lnTo>
                  <a:lnTo>
                    <a:pt x="530" y="1014"/>
                  </a:lnTo>
                  <a:lnTo>
                    <a:pt x="529" y="979"/>
                  </a:lnTo>
                  <a:lnTo>
                    <a:pt x="521" y="937"/>
                  </a:lnTo>
                  <a:lnTo>
                    <a:pt x="507" y="890"/>
                  </a:lnTo>
                  <a:lnTo>
                    <a:pt x="487" y="840"/>
                  </a:lnTo>
                  <a:lnTo>
                    <a:pt x="463" y="787"/>
                  </a:lnTo>
                  <a:lnTo>
                    <a:pt x="437" y="736"/>
                  </a:lnTo>
                  <a:lnTo>
                    <a:pt x="409" y="686"/>
                  </a:lnTo>
                  <a:lnTo>
                    <a:pt x="381" y="639"/>
                  </a:lnTo>
                  <a:lnTo>
                    <a:pt x="354" y="599"/>
                  </a:lnTo>
                  <a:lnTo>
                    <a:pt x="330" y="565"/>
                  </a:lnTo>
                  <a:lnTo>
                    <a:pt x="310" y="538"/>
                  </a:lnTo>
                  <a:lnTo>
                    <a:pt x="295" y="523"/>
                  </a:lnTo>
                  <a:lnTo>
                    <a:pt x="282" y="511"/>
                  </a:lnTo>
                  <a:lnTo>
                    <a:pt x="271" y="496"/>
                  </a:lnTo>
                  <a:lnTo>
                    <a:pt x="262" y="476"/>
                  </a:lnTo>
                  <a:lnTo>
                    <a:pt x="256" y="454"/>
                  </a:lnTo>
                  <a:lnTo>
                    <a:pt x="249" y="430"/>
                  </a:lnTo>
                  <a:lnTo>
                    <a:pt x="245" y="405"/>
                  </a:lnTo>
                  <a:lnTo>
                    <a:pt x="242" y="380"/>
                  </a:lnTo>
                  <a:lnTo>
                    <a:pt x="239" y="354"/>
                  </a:lnTo>
                  <a:lnTo>
                    <a:pt x="237" y="329"/>
                  </a:lnTo>
                  <a:lnTo>
                    <a:pt x="236" y="306"/>
                  </a:lnTo>
                  <a:lnTo>
                    <a:pt x="236" y="284"/>
                  </a:lnTo>
                  <a:lnTo>
                    <a:pt x="236" y="26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83"/>
            <p:cNvSpPr>
              <a:spLocks/>
            </p:cNvSpPr>
            <p:nvPr/>
          </p:nvSpPr>
          <p:spPr bwMode="auto">
            <a:xfrm>
              <a:off x="3452813" y="1828800"/>
              <a:ext cx="31750" cy="139700"/>
            </a:xfrm>
            <a:custGeom>
              <a:avLst/>
              <a:gdLst>
                <a:gd name="T0" fmla="*/ 0 w 228"/>
                <a:gd name="T1" fmla="*/ 0 h 1045"/>
                <a:gd name="T2" fmla="*/ 0 w 228"/>
                <a:gd name="T3" fmla="*/ 0 h 1045"/>
                <a:gd name="T4" fmla="*/ 0 w 228"/>
                <a:gd name="T5" fmla="*/ 0 h 1045"/>
                <a:gd name="T6" fmla="*/ 0 w 228"/>
                <a:gd name="T7" fmla="*/ 0 h 1045"/>
                <a:gd name="T8" fmla="*/ 0 w 228"/>
                <a:gd name="T9" fmla="*/ 0 h 1045"/>
                <a:gd name="T10" fmla="*/ 0 w 228"/>
                <a:gd name="T11" fmla="*/ 0 h 1045"/>
                <a:gd name="T12" fmla="*/ 0 w 228"/>
                <a:gd name="T13" fmla="*/ 0 h 1045"/>
                <a:gd name="T14" fmla="*/ 0 w 228"/>
                <a:gd name="T15" fmla="*/ 0 h 1045"/>
                <a:gd name="T16" fmla="*/ 0 w 228"/>
                <a:gd name="T17" fmla="*/ 0 h 1045"/>
                <a:gd name="T18" fmla="*/ 0 w 228"/>
                <a:gd name="T19" fmla="*/ 0 h 1045"/>
                <a:gd name="T20" fmla="*/ 0 w 228"/>
                <a:gd name="T21" fmla="*/ 0 h 1045"/>
                <a:gd name="T22" fmla="*/ 0 w 228"/>
                <a:gd name="T23" fmla="*/ 0 h 1045"/>
                <a:gd name="T24" fmla="*/ 0 w 228"/>
                <a:gd name="T25" fmla="*/ 0 h 1045"/>
                <a:gd name="T26" fmla="*/ 0 w 228"/>
                <a:gd name="T27" fmla="*/ 0 h 1045"/>
                <a:gd name="T28" fmla="*/ 0 w 228"/>
                <a:gd name="T29" fmla="*/ 0 h 1045"/>
                <a:gd name="T30" fmla="*/ 0 w 228"/>
                <a:gd name="T31" fmla="*/ 0 h 1045"/>
                <a:gd name="T32" fmla="*/ 0 w 228"/>
                <a:gd name="T33" fmla="*/ 0 h 1045"/>
                <a:gd name="T34" fmla="*/ 0 w 228"/>
                <a:gd name="T35" fmla="*/ 0 h 1045"/>
                <a:gd name="T36" fmla="*/ 0 w 228"/>
                <a:gd name="T37" fmla="*/ 0 h 1045"/>
                <a:gd name="T38" fmla="*/ 0 w 228"/>
                <a:gd name="T39" fmla="*/ 0 h 1045"/>
                <a:gd name="T40" fmla="*/ 0 w 228"/>
                <a:gd name="T41" fmla="*/ 0 h 1045"/>
                <a:gd name="T42" fmla="*/ 0 w 228"/>
                <a:gd name="T43" fmla="*/ 0 h 1045"/>
                <a:gd name="T44" fmla="*/ 0 w 228"/>
                <a:gd name="T45" fmla="*/ 0 h 1045"/>
                <a:gd name="T46" fmla="*/ 0 w 228"/>
                <a:gd name="T47" fmla="*/ 0 h 1045"/>
                <a:gd name="T48" fmla="*/ 0 w 228"/>
                <a:gd name="T49" fmla="*/ 0 h 1045"/>
                <a:gd name="T50" fmla="*/ 0 w 228"/>
                <a:gd name="T51" fmla="*/ 0 h 1045"/>
                <a:gd name="T52" fmla="*/ 0 w 228"/>
                <a:gd name="T53" fmla="*/ 0 h 1045"/>
                <a:gd name="T54" fmla="*/ 0 w 228"/>
                <a:gd name="T55" fmla="*/ 0 h 1045"/>
                <a:gd name="T56" fmla="*/ 0 w 228"/>
                <a:gd name="T57" fmla="*/ 0 h 1045"/>
                <a:gd name="T58" fmla="*/ 0 w 228"/>
                <a:gd name="T59" fmla="*/ 0 h 1045"/>
                <a:gd name="T60" fmla="*/ 0 w 228"/>
                <a:gd name="T61" fmla="*/ 0 h 1045"/>
                <a:gd name="T62" fmla="*/ 0 w 228"/>
                <a:gd name="T63" fmla="*/ 0 h 1045"/>
                <a:gd name="T64" fmla="*/ 0 w 228"/>
                <a:gd name="T65" fmla="*/ 0 h 1045"/>
                <a:gd name="T66" fmla="*/ 0 w 228"/>
                <a:gd name="T67" fmla="*/ 0 h 1045"/>
                <a:gd name="T68" fmla="*/ 0 w 228"/>
                <a:gd name="T69" fmla="*/ 0 h 1045"/>
                <a:gd name="T70" fmla="*/ 0 w 228"/>
                <a:gd name="T71" fmla="*/ 0 h 1045"/>
                <a:gd name="T72" fmla="*/ 0 w 228"/>
                <a:gd name="T73" fmla="*/ 0 h 1045"/>
                <a:gd name="T74" fmla="*/ 0 w 228"/>
                <a:gd name="T75" fmla="*/ 0 h 104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28" h="1045">
                  <a:moveTo>
                    <a:pt x="206" y="166"/>
                  </a:moveTo>
                  <a:lnTo>
                    <a:pt x="208" y="160"/>
                  </a:lnTo>
                  <a:lnTo>
                    <a:pt x="210" y="149"/>
                  </a:lnTo>
                  <a:lnTo>
                    <a:pt x="213" y="137"/>
                  </a:lnTo>
                  <a:lnTo>
                    <a:pt x="216" y="121"/>
                  </a:lnTo>
                  <a:lnTo>
                    <a:pt x="218" y="106"/>
                  </a:lnTo>
                  <a:lnTo>
                    <a:pt x="220" y="90"/>
                  </a:lnTo>
                  <a:lnTo>
                    <a:pt x="222" y="73"/>
                  </a:lnTo>
                  <a:lnTo>
                    <a:pt x="224" y="58"/>
                  </a:lnTo>
                  <a:lnTo>
                    <a:pt x="225" y="43"/>
                  </a:lnTo>
                  <a:lnTo>
                    <a:pt x="227" y="31"/>
                  </a:lnTo>
                  <a:lnTo>
                    <a:pt x="227" y="20"/>
                  </a:lnTo>
                  <a:lnTo>
                    <a:pt x="228" y="12"/>
                  </a:lnTo>
                  <a:lnTo>
                    <a:pt x="36" y="0"/>
                  </a:lnTo>
                  <a:lnTo>
                    <a:pt x="35" y="24"/>
                  </a:lnTo>
                  <a:lnTo>
                    <a:pt x="35" y="49"/>
                  </a:lnTo>
                  <a:lnTo>
                    <a:pt x="35" y="74"/>
                  </a:lnTo>
                  <a:lnTo>
                    <a:pt x="34" y="101"/>
                  </a:lnTo>
                  <a:lnTo>
                    <a:pt x="33" y="126"/>
                  </a:lnTo>
                  <a:lnTo>
                    <a:pt x="30" y="151"/>
                  </a:lnTo>
                  <a:lnTo>
                    <a:pt x="29" y="176"/>
                  </a:lnTo>
                  <a:lnTo>
                    <a:pt x="27" y="200"/>
                  </a:lnTo>
                  <a:lnTo>
                    <a:pt x="24" y="223"/>
                  </a:lnTo>
                  <a:lnTo>
                    <a:pt x="22" y="245"/>
                  </a:lnTo>
                  <a:lnTo>
                    <a:pt x="17" y="266"/>
                  </a:lnTo>
                  <a:lnTo>
                    <a:pt x="14" y="284"/>
                  </a:lnTo>
                  <a:lnTo>
                    <a:pt x="6" y="321"/>
                  </a:lnTo>
                  <a:lnTo>
                    <a:pt x="2" y="357"/>
                  </a:lnTo>
                  <a:lnTo>
                    <a:pt x="0" y="393"/>
                  </a:lnTo>
                  <a:lnTo>
                    <a:pt x="0" y="429"/>
                  </a:lnTo>
                  <a:lnTo>
                    <a:pt x="2" y="464"/>
                  </a:lnTo>
                  <a:lnTo>
                    <a:pt x="6" y="498"/>
                  </a:lnTo>
                  <a:lnTo>
                    <a:pt x="12" y="530"/>
                  </a:lnTo>
                  <a:lnTo>
                    <a:pt x="19" y="561"/>
                  </a:lnTo>
                  <a:lnTo>
                    <a:pt x="28" y="589"/>
                  </a:lnTo>
                  <a:lnTo>
                    <a:pt x="38" y="614"/>
                  </a:lnTo>
                  <a:lnTo>
                    <a:pt x="48" y="637"/>
                  </a:lnTo>
                  <a:lnTo>
                    <a:pt x="60" y="657"/>
                  </a:lnTo>
                  <a:lnTo>
                    <a:pt x="75" y="686"/>
                  </a:lnTo>
                  <a:lnTo>
                    <a:pt x="88" y="715"/>
                  </a:lnTo>
                  <a:lnTo>
                    <a:pt x="98" y="745"/>
                  </a:lnTo>
                  <a:lnTo>
                    <a:pt x="105" y="775"/>
                  </a:lnTo>
                  <a:lnTo>
                    <a:pt x="110" y="807"/>
                  </a:lnTo>
                  <a:lnTo>
                    <a:pt x="114" y="839"/>
                  </a:lnTo>
                  <a:lnTo>
                    <a:pt x="116" y="872"/>
                  </a:lnTo>
                  <a:lnTo>
                    <a:pt x="117" y="905"/>
                  </a:lnTo>
                  <a:lnTo>
                    <a:pt x="117" y="939"/>
                  </a:lnTo>
                  <a:lnTo>
                    <a:pt x="117" y="974"/>
                  </a:lnTo>
                  <a:lnTo>
                    <a:pt x="117" y="1010"/>
                  </a:lnTo>
                  <a:lnTo>
                    <a:pt x="117" y="1045"/>
                  </a:lnTo>
                  <a:lnTo>
                    <a:pt x="165" y="1045"/>
                  </a:lnTo>
                  <a:lnTo>
                    <a:pt x="172" y="1020"/>
                  </a:lnTo>
                  <a:lnTo>
                    <a:pt x="177" y="991"/>
                  </a:lnTo>
                  <a:lnTo>
                    <a:pt x="182" y="961"/>
                  </a:lnTo>
                  <a:lnTo>
                    <a:pt x="185" y="928"/>
                  </a:lnTo>
                  <a:lnTo>
                    <a:pt x="187" y="893"/>
                  </a:lnTo>
                  <a:lnTo>
                    <a:pt x="187" y="858"/>
                  </a:lnTo>
                  <a:lnTo>
                    <a:pt x="187" y="821"/>
                  </a:lnTo>
                  <a:lnTo>
                    <a:pt x="186" y="786"/>
                  </a:lnTo>
                  <a:lnTo>
                    <a:pt x="183" y="751"/>
                  </a:lnTo>
                  <a:lnTo>
                    <a:pt x="179" y="718"/>
                  </a:lnTo>
                  <a:lnTo>
                    <a:pt x="174" y="688"/>
                  </a:lnTo>
                  <a:lnTo>
                    <a:pt x="167" y="659"/>
                  </a:lnTo>
                  <a:lnTo>
                    <a:pt x="155" y="612"/>
                  </a:lnTo>
                  <a:lnTo>
                    <a:pt x="148" y="566"/>
                  </a:lnTo>
                  <a:lnTo>
                    <a:pt x="143" y="522"/>
                  </a:lnTo>
                  <a:lnTo>
                    <a:pt x="142" y="480"/>
                  </a:lnTo>
                  <a:lnTo>
                    <a:pt x="144" y="438"/>
                  </a:lnTo>
                  <a:lnTo>
                    <a:pt x="149" y="398"/>
                  </a:lnTo>
                  <a:lnTo>
                    <a:pt x="155" y="357"/>
                  </a:lnTo>
                  <a:lnTo>
                    <a:pt x="163" y="319"/>
                  </a:lnTo>
                  <a:lnTo>
                    <a:pt x="173" y="280"/>
                  </a:lnTo>
                  <a:lnTo>
                    <a:pt x="183" y="242"/>
                  </a:lnTo>
                  <a:lnTo>
                    <a:pt x="194" y="205"/>
                  </a:lnTo>
                  <a:lnTo>
                    <a:pt x="206" y="16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84"/>
            <p:cNvSpPr>
              <a:spLocks/>
            </p:cNvSpPr>
            <p:nvPr/>
          </p:nvSpPr>
          <p:spPr bwMode="auto">
            <a:xfrm>
              <a:off x="3503613" y="1838325"/>
              <a:ext cx="61913" cy="139700"/>
            </a:xfrm>
            <a:custGeom>
              <a:avLst/>
              <a:gdLst>
                <a:gd name="T0" fmla="*/ 0 w 435"/>
                <a:gd name="T1" fmla="*/ 0 h 1036"/>
                <a:gd name="T2" fmla="*/ 0 w 435"/>
                <a:gd name="T3" fmla="*/ 0 h 1036"/>
                <a:gd name="T4" fmla="*/ 0 w 435"/>
                <a:gd name="T5" fmla="*/ 0 h 1036"/>
                <a:gd name="T6" fmla="*/ 0 w 435"/>
                <a:gd name="T7" fmla="*/ 0 h 1036"/>
                <a:gd name="T8" fmla="*/ 0 w 435"/>
                <a:gd name="T9" fmla="*/ 0 h 1036"/>
                <a:gd name="T10" fmla="*/ 0 w 435"/>
                <a:gd name="T11" fmla="*/ 0 h 1036"/>
                <a:gd name="T12" fmla="*/ 0 w 435"/>
                <a:gd name="T13" fmla="*/ 0 h 1036"/>
                <a:gd name="T14" fmla="*/ 0 w 435"/>
                <a:gd name="T15" fmla="*/ 0 h 1036"/>
                <a:gd name="T16" fmla="*/ 0 w 435"/>
                <a:gd name="T17" fmla="*/ 0 h 1036"/>
                <a:gd name="T18" fmla="*/ 0 w 435"/>
                <a:gd name="T19" fmla="*/ 0 h 1036"/>
                <a:gd name="T20" fmla="*/ 0 w 435"/>
                <a:gd name="T21" fmla="*/ 0 h 1036"/>
                <a:gd name="T22" fmla="*/ 0 w 435"/>
                <a:gd name="T23" fmla="*/ 0 h 1036"/>
                <a:gd name="T24" fmla="*/ 0 w 435"/>
                <a:gd name="T25" fmla="*/ 0 h 1036"/>
                <a:gd name="T26" fmla="*/ 0 w 435"/>
                <a:gd name="T27" fmla="*/ 0 h 1036"/>
                <a:gd name="T28" fmla="*/ 0 w 435"/>
                <a:gd name="T29" fmla="*/ 0 h 1036"/>
                <a:gd name="T30" fmla="*/ 0 w 435"/>
                <a:gd name="T31" fmla="*/ 0 h 1036"/>
                <a:gd name="T32" fmla="*/ 0 w 435"/>
                <a:gd name="T33" fmla="*/ 0 h 1036"/>
                <a:gd name="T34" fmla="*/ 0 w 435"/>
                <a:gd name="T35" fmla="*/ 0 h 1036"/>
                <a:gd name="T36" fmla="*/ 0 w 435"/>
                <a:gd name="T37" fmla="*/ 0 h 1036"/>
                <a:gd name="T38" fmla="*/ 0 w 435"/>
                <a:gd name="T39" fmla="*/ 0 h 1036"/>
                <a:gd name="T40" fmla="*/ 0 w 435"/>
                <a:gd name="T41" fmla="*/ 0 h 1036"/>
                <a:gd name="T42" fmla="*/ 0 w 435"/>
                <a:gd name="T43" fmla="*/ 0 h 1036"/>
                <a:gd name="T44" fmla="*/ 0 w 435"/>
                <a:gd name="T45" fmla="*/ 0 h 1036"/>
                <a:gd name="T46" fmla="*/ 0 w 435"/>
                <a:gd name="T47" fmla="*/ 0 h 1036"/>
                <a:gd name="T48" fmla="*/ 0 w 435"/>
                <a:gd name="T49" fmla="*/ 0 h 1036"/>
                <a:gd name="T50" fmla="*/ 0 w 435"/>
                <a:gd name="T51" fmla="*/ 0 h 1036"/>
                <a:gd name="T52" fmla="*/ 0 w 435"/>
                <a:gd name="T53" fmla="*/ 0 h 1036"/>
                <a:gd name="T54" fmla="*/ 0 w 435"/>
                <a:gd name="T55" fmla="*/ 0 h 1036"/>
                <a:gd name="T56" fmla="*/ 0 w 435"/>
                <a:gd name="T57" fmla="*/ 0 h 1036"/>
                <a:gd name="T58" fmla="*/ 0 w 435"/>
                <a:gd name="T59" fmla="*/ 0 h 1036"/>
                <a:gd name="T60" fmla="*/ 0 w 435"/>
                <a:gd name="T61" fmla="*/ 0 h 1036"/>
                <a:gd name="T62" fmla="*/ 0 w 435"/>
                <a:gd name="T63" fmla="*/ 0 h 1036"/>
                <a:gd name="T64" fmla="*/ 0 w 435"/>
                <a:gd name="T65" fmla="*/ 0 h 1036"/>
                <a:gd name="T66" fmla="*/ 0 w 435"/>
                <a:gd name="T67" fmla="*/ 0 h 1036"/>
                <a:gd name="T68" fmla="*/ 0 w 435"/>
                <a:gd name="T69" fmla="*/ 0 h 1036"/>
                <a:gd name="T70" fmla="*/ 0 w 435"/>
                <a:gd name="T71" fmla="*/ 0 h 1036"/>
                <a:gd name="T72" fmla="*/ 0 w 435"/>
                <a:gd name="T73" fmla="*/ 0 h 10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35" h="1036">
                  <a:moveTo>
                    <a:pt x="334" y="275"/>
                  </a:moveTo>
                  <a:lnTo>
                    <a:pt x="340" y="270"/>
                  </a:lnTo>
                  <a:lnTo>
                    <a:pt x="349" y="257"/>
                  </a:lnTo>
                  <a:lnTo>
                    <a:pt x="361" y="242"/>
                  </a:lnTo>
                  <a:lnTo>
                    <a:pt x="373" y="222"/>
                  </a:lnTo>
                  <a:lnTo>
                    <a:pt x="386" y="201"/>
                  </a:lnTo>
                  <a:lnTo>
                    <a:pt x="398" y="176"/>
                  </a:lnTo>
                  <a:lnTo>
                    <a:pt x="410" y="152"/>
                  </a:lnTo>
                  <a:lnTo>
                    <a:pt x="420" y="129"/>
                  </a:lnTo>
                  <a:lnTo>
                    <a:pt x="428" y="107"/>
                  </a:lnTo>
                  <a:lnTo>
                    <a:pt x="433" y="88"/>
                  </a:lnTo>
                  <a:lnTo>
                    <a:pt x="435" y="72"/>
                  </a:lnTo>
                  <a:lnTo>
                    <a:pt x="432" y="60"/>
                  </a:lnTo>
                  <a:lnTo>
                    <a:pt x="430" y="60"/>
                  </a:lnTo>
                  <a:lnTo>
                    <a:pt x="424" y="58"/>
                  </a:lnTo>
                  <a:lnTo>
                    <a:pt x="414" y="55"/>
                  </a:lnTo>
                  <a:lnTo>
                    <a:pt x="399" y="49"/>
                  </a:lnTo>
                  <a:lnTo>
                    <a:pt x="384" y="44"/>
                  </a:lnTo>
                  <a:lnTo>
                    <a:pt x="365" y="37"/>
                  </a:lnTo>
                  <a:lnTo>
                    <a:pt x="347" y="30"/>
                  </a:lnTo>
                  <a:lnTo>
                    <a:pt x="327" y="23"/>
                  </a:lnTo>
                  <a:lnTo>
                    <a:pt x="307" y="17"/>
                  </a:lnTo>
                  <a:lnTo>
                    <a:pt x="290" y="10"/>
                  </a:lnTo>
                  <a:lnTo>
                    <a:pt x="273" y="4"/>
                  </a:lnTo>
                  <a:lnTo>
                    <a:pt x="259" y="0"/>
                  </a:lnTo>
                  <a:lnTo>
                    <a:pt x="242" y="40"/>
                  </a:lnTo>
                  <a:lnTo>
                    <a:pt x="223" y="81"/>
                  </a:lnTo>
                  <a:lnTo>
                    <a:pt x="201" y="125"/>
                  </a:lnTo>
                  <a:lnTo>
                    <a:pt x="179" y="172"/>
                  </a:lnTo>
                  <a:lnTo>
                    <a:pt x="157" y="219"/>
                  </a:lnTo>
                  <a:lnTo>
                    <a:pt x="137" y="270"/>
                  </a:lnTo>
                  <a:lnTo>
                    <a:pt x="117" y="320"/>
                  </a:lnTo>
                  <a:lnTo>
                    <a:pt x="100" y="371"/>
                  </a:lnTo>
                  <a:lnTo>
                    <a:pt x="87" y="425"/>
                  </a:lnTo>
                  <a:lnTo>
                    <a:pt x="79" y="479"/>
                  </a:lnTo>
                  <a:lnTo>
                    <a:pt x="76" y="532"/>
                  </a:lnTo>
                  <a:lnTo>
                    <a:pt x="80" y="586"/>
                  </a:lnTo>
                  <a:lnTo>
                    <a:pt x="82" y="627"/>
                  </a:lnTo>
                  <a:lnTo>
                    <a:pt x="83" y="667"/>
                  </a:lnTo>
                  <a:lnTo>
                    <a:pt x="80" y="707"/>
                  </a:lnTo>
                  <a:lnTo>
                    <a:pt x="75" y="746"/>
                  </a:lnTo>
                  <a:lnTo>
                    <a:pt x="69" y="786"/>
                  </a:lnTo>
                  <a:lnTo>
                    <a:pt x="60" y="824"/>
                  </a:lnTo>
                  <a:lnTo>
                    <a:pt x="50" y="861"/>
                  </a:lnTo>
                  <a:lnTo>
                    <a:pt x="40" y="898"/>
                  </a:lnTo>
                  <a:lnTo>
                    <a:pt x="29" y="934"/>
                  </a:lnTo>
                  <a:lnTo>
                    <a:pt x="19" y="971"/>
                  </a:lnTo>
                  <a:lnTo>
                    <a:pt x="8" y="1005"/>
                  </a:lnTo>
                  <a:lnTo>
                    <a:pt x="0" y="1036"/>
                  </a:lnTo>
                  <a:lnTo>
                    <a:pt x="20" y="1033"/>
                  </a:lnTo>
                  <a:lnTo>
                    <a:pt x="42" y="1022"/>
                  </a:lnTo>
                  <a:lnTo>
                    <a:pt x="63" y="1003"/>
                  </a:lnTo>
                  <a:lnTo>
                    <a:pt x="83" y="979"/>
                  </a:lnTo>
                  <a:lnTo>
                    <a:pt x="103" y="951"/>
                  </a:lnTo>
                  <a:lnTo>
                    <a:pt x="121" y="917"/>
                  </a:lnTo>
                  <a:lnTo>
                    <a:pt x="138" y="879"/>
                  </a:lnTo>
                  <a:lnTo>
                    <a:pt x="154" y="838"/>
                  </a:lnTo>
                  <a:lnTo>
                    <a:pt x="168" y="794"/>
                  </a:lnTo>
                  <a:lnTo>
                    <a:pt x="180" y="749"/>
                  </a:lnTo>
                  <a:lnTo>
                    <a:pt x="191" y="702"/>
                  </a:lnTo>
                  <a:lnTo>
                    <a:pt x="201" y="655"/>
                  </a:lnTo>
                  <a:lnTo>
                    <a:pt x="206" y="627"/>
                  </a:lnTo>
                  <a:lnTo>
                    <a:pt x="210" y="596"/>
                  </a:lnTo>
                  <a:lnTo>
                    <a:pt x="217" y="562"/>
                  </a:lnTo>
                  <a:lnTo>
                    <a:pt x="223" y="527"/>
                  </a:lnTo>
                  <a:lnTo>
                    <a:pt x="231" y="492"/>
                  </a:lnTo>
                  <a:lnTo>
                    <a:pt x="240" y="456"/>
                  </a:lnTo>
                  <a:lnTo>
                    <a:pt x="250" y="421"/>
                  </a:lnTo>
                  <a:lnTo>
                    <a:pt x="263" y="387"/>
                  </a:lnTo>
                  <a:lnTo>
                    <a:pt x="277" y="354"/>
                  </a:lnTo>
                  <a:lnTo>
                    <a:pt x="293" y="324"/>
                  </a:lnTo>
                  <a:lnTo>
                    <a:pt x="312" y="298"/>
                  </a:lnTo>
                  <a:lnTo>
                    <a:pt x="334" y="27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85"/>
            <p:cNvSpPr>
              <a:spLocks/>
            </p:cNvSpPr>
            <p:nvPr/>
          </p:nvSpPr>
          <p:spPr bwMode="auto">
            <a:xfrm>
              <a:off x="3529013" y="1874838"/>
              <a:ext cx="120650" cy="123825"/>
            </a:xfrm>
            <a:custGeom>
              <a:avLst/>
              <a:gdLst>
                <a:gd name="T0" fmla="*/ 0 w 863"/>
                <a:gd name="T1" fmla="*/ 0 h 911"/>
                <a:gd name="T2" fmla="*/ 0 w 863"/>
                <a:gd name="T3" fmla="*/ 0 h 911"/>
                <a:gd name="T4" fmla="*/ 0 w 863"/>
                <a:gd name="T5" fmla="*/ 0 h 911"/>
                <a:gd name="T6" fmla="*/ 0 w 863"/>
                <a:gd name="T7" fmla="*/ 0 h 911"/>
                <a:gd name="T8" fmla="*/ 0 w 863"/>
                <a:gd name="T9" fmla="*/ 0 h 911"/>
                <a:gd name="T10" fmla="*/ 0 w 863"/>
                <a:gd name="T11" fmla="*/ 0 h 911"/>
                <a:gd name="T12" fmla="*/ 0 w 863"/>
                <a:gd name="T13" fmla="*/ 0 h 911"/>
                <a:gd name="T14" fmla="*/ 0 w 863"/>
                <a:gd name="T15" fmla="*/ 0 h 911"/>
                <a:gd name="T16" fmla="*/ 0 w 863"/>
                <a:gd name="T17" fmla="*/ 0 h 911"/>
                <a:gd name="T18" fmla="*/ 0 w 863"/>
                <a:gd name="T19" fmla="*/ 0 h 911"/>
                <a:gd name="T20" fmla="*/ 0 w 863"/>
                <a:gd name="T21" fmla="*/ 0 h 911"/>
                <a:gd name="T22" fmla="*/ 0 w 863"/>
                <a:gd name="T23" fmla="*/ 0 h 911"/>
                <a:gd name="T24" fmla="*/ 0 w 863"/>
                <a:gd name="T25" fmla="*/ 0 h 911"/>
                <a:gd name="T26" fmla="*/ 0 w 863"/>
                <a:gd name="T27" fmla="*/ 0 h 911"/>
                <a:gd name="T28" fmla="*/ 0 w 863"/>
                <a:gd name="T29" fmla="*/ 0 h 911"/>
                <a:gd name="T30" fmla="*/ 0 w 863"/>
                <a:gd name="T31" fmla="*/ 0 h 911"/>
                <a:gd name="T32" fmla="*/ 0 w 863"/>
                <a:gd name="T33" fmla="*/ 0 h 911"/>
                <a:gd name="T34" fmla="*/ 0 w 863"/>
                <a:gd name="T35" fmla="*/ 0 h 911"/>
                <a:gd name="T36" fmla="*/ 0 w 863"/>
                <a:gd name="T37" fmla="*/ 0 h 911"/>
                <a:gd name="T38" fmla="*/ 0 w 863"/>
                <a:gd name="T39" fmla="*/ 0 h 911"/>
                <a:gd name="T40" fmla="*/ 0 w 863"/>
                <a:gd name="T41" fmla="*/ 0 h 911"/>
                <a:gd name="T42" fmla="*/ 0 w 863"/>
                <a:gd name="T43" fmla="*/ 0 h 911"/>
                <a:gd name="T44" fmla="*/ 0 w 863"/>
                <a:gd name="T45" fmla="*/ 0 h 911"/>
                <a:gd name="T46" fmla="*/ 0 w 863"/>
                <a:gd name="T47" fmla="*/ 0 h 911"/>
                <a:gd name="T48" fmla="*/ 0 w 863"/>
                <a:gd name="T49" fmla="*/ 0 h 911"/>
                <a:gd name="T50" fmla="*/ 0 w 863"/>
                <a:gd name="T51" fmla="*/ 0 h 911"/>
                <a:gd name="T52" fmla="*/ 0 w 863"/>
                <a:gd name="T53" fmla="*/ 0 h 911"/>
                <a:gd name="T54" fmla="*/ 0 w 863"/>
                <a:gd name="T55" fmla="*/ 0 h 911"/>
                <a:gd name="T56" fmla="*/ 0 w 863"/>
                <a:gd name="T57" fmla="*/ 0 h 911"/>
                <a:gd name="T58" fmla="*/ 0 w 863"/>
                <a:gd name="T59" fmla="*/ 0 h 911"/>
                <a:gd name="T60" fmla="*/ 0 w 863"/>
                <a:gd name="T61" fmla="*/ 0 h 911"/>
                <a:gd name="T62" fmla="*/ 0 w 863"/>
                <a:gd name="T63" fmla="*/ 0 h 911"/>
                <a:gd name="T64" fmla="*/ 0 w 863"/>
                <a:gd name="T65" fmla="*/ 0 h 911"/>
                <a:gd name="T66" fmla="*/ 0 w 863"/>
                <a:gd name="T67" fmla="*/ 0 h 911"/>
                <a:gd name="T68" fmla="*/ 0 w 863"/>
                <a:gd name="T69" fmla="*/ 0 h 911"/>
                <a:gd name="T70" fmla="*/ 0 w 863"/>
                <a:gd name="T71" fmla="*/ 0 h 911"/>
                <a:gd name="T72" fmla="*/ 0 w 863"/>
                <a:gd name="T73" fmla="*/ 0 h 911"/>
                <a:gd name="T74" fmla="*/ 0 w 863"/>
                <a:gd name="T75" fmla="*/ 0 h 911"/>
                <a:gd name="T76" fmla="*/ 0 w 863"/>
                <a:gd name="T77" fmla="*/ 0 h 911"/>
                <a:gd name="T78" fmla="*/ 0 w 863"/>
                <a:gd name="T79" fmla="*/ 0 h 911"/>
                <a:gd name="T80" fmla="*/ 0 w 863"/>
                <a:gd name="T81" fmla="*/ 0 h 911"/>
                <a:gd name="T82" fmla="*/ 0 w 863"/>
                <a:gd name="T83" fmla="*/ 0 h 911"/>
                <a:gd name="T84" fmla="*/ 0 w 863"/>
                <a:gd name="T85" fmla="*/ 0 h 9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3" h="911">
                  <a:moveTo>
                    <a:pt x="691" y="306"/>
                  </a:moveTo>
                  <a:lnTo>
                    <a:pt x="697" y="302"/>
                  </a:lnTo>
                  <a:lnTo>
                    <a:pt x="706" y="297"/>
                  </a:lnTo>
                  <a:lnTo>
                    <a:pt x="718" y="289"/>
                  </a:lnTo>
                  <a:lnTo>
                    <a:pt x="732" y="279"/>
                  </a:lnTo>
                  <a:lnTo>
                    <a:pt x="748" y="268"/>
                  </a:lnTo>
                  <a:lnTo>
                    <a:pt x="766" y="255"/>
                  </a:lnTo>
                  <a:lnTo>
                    <a:pt x="783" y="240"/>
                  </a:lnTo>
                  <a:lnTo>
                    <a:pt x="802" y="223"/>
                  </a:lnTo>
                  <a:lnTo>
                    <a:pt x="820" y="207"/>
                  </a:lnTo>
                  <a:lnTo>
                    <a:pt x="836" y="188"/>
                  </a:lnTo>
                  <a:lnTo>
                    <a:pt x="850" y="169"/>
                  </a:lnTo>
                  <a:lnTo>
                    <a:pt x="863" y="148"/>
                  </a:lnTo>
                  <a:lnTo>
                    <a:pt x="851" y="136"/>
                  </a:lnTo>
                  <a:lnTo>
                    <a:pt x="838" y="124"/>
                  </a:lnTo>
                  <a:lnTo>
                    <a:pt x="825" y="110"/>
                  </a:lnTo>
                  <a:lnTo>
                    <a:pt x="811" y="95"/>
                  </a:lnTo>
                  <a:lnTo>
                    <a:pt x="797" y="81"/>
                  </a:lnTo>
                  <a:lnTo>
                    <a:pt x="781" y="67"/>
                  </a:lnTo>
                  <a:lnTo>
                    <a:pt x="766" y="53"/>
                  </a:lnTo>
                  <a:lnTo>
                    <a:pt x="751" y="39"/>
                  </a:lnTo>
                  <a:lnTo>
                    <a:pt x="735" y="27"/>
                  </a:lnTo>
                  <a:lnTo>
                    <a:pt x="721" y="18"/>
                  </a:lnTo>
                  <a:lnTo>
                    <a:pt x="706" y="8"/>
                  </a:lnTo>
                  <a:lnTo>
                    <a:pt x="691" y="0"/>
                  </a:lnTo>
                  <a:lnTo>
                    <a:pt x="684" y="22"/>
                  </a:lnTo>
                  <a:lnTo>
                    <a:pt x="669" y="46"/>
                  </a:lnTo>
                  <a:lnTo>
                    <a:pt x="649" y="75"/>
                  </a:lnTo>
                  <a:lnTo>
                    <a:pt x="621" y="104"/>
                  </a:lnTo>
                  <a:lnTo>
                    <a:pt x="590" y="136"/>
                  </a:lnTo>
                  <a:lnTo>
                    <a:pt x="556" y="169"/>
                  </a:lnTo>
                  <a:lnTo>
                    <a:pt x="518" y="202"/>
                  </a:lnTo>
                  <a:lnTo>
                    <a:pt x="481" y="233"/>
                  </a:lnTo>
                  <a:lnTo>
                    <a:pt x="445" y="265"/>
                  </a:lnTo>
                  <a:lnTo>
                    <a:pt x="410" y="296"/>
                  </a:lnTo>
                  <a:lnTo>
                    <a:pt x="377" y="324"/>
                  </a:lnTo>
                  <a:lnTo>
                    <a:pt x="350" y="348"/>
                  </a:lnTo>
                  <a:lnTo>
                    <a:pt x="334" y="365"/>
                  </a:lnTo>
                  <a:lnTo>
                    <a:pt x="321" y="382"/>
                  </a:lnTo>
                  <a:lnTo>
                    <a:pt x="309" y="402"/>
                  </a:lnTo>
                  <a:lnTo>
                    <a:pt x="298" y="423"/>
                  </a:lnTo>
                  <a:lnTo>
                    <a:pt x="287" y="444"/>
                  </a:lnTo>
                  <a:lnTo>
                    <a:pt x="278" y="466"/>
                  </a:lnTo>
                  <a:lnTo>
                    <a:pt x="270" y="487"/>
                  </a:lnTo>
                  <a:lnTo>
                    <a:pt x="262" y="507"/>
                  </a:lnTo>
                  <a:lnTo>
                    <a:pt x="254" y="527"/>
                  </a:lnTo>
                  <a:lnTo>
                    <a:pt x="248" y="543"/>
                  </a:lnTo>
                  <a:lnTo>
                    <a:pt x="242" y="558"/>
                  </a:lnTo>
                  <a:lnTo>
                    <a:pt x="238" y="569"/>
                  </a:lnTo>
                  <a:lnTo>
                    <a:pt x="226" y="592"/>
                  </a:lnTo>
                  <a:lnTo>
                    <a:pt x="213" y="615"/>
                  </a:lnTo>
                  <a:lnTo>
                    <a:pt x="196" y="640"/>
                  </a:lnTo>
                  <a:lnTo>
                    <a:pt x="179" y="666"/>
                  </a:lnTo>
                  <a:lnTo>
                    <a:pt x="160" y="692"/>
                  </a:lnTo>
                  <a:lnTo>
                    <a:pt x="139" y="720"/>
                  </a:lnTo>
                  <a:lnTo>
                    <a:pt x="117" y="747"/>
                  </a:lnTo>
                  <a:lnTo>
                    <a:pt x="94" y="775"/>
                  </a:lnTo>
                  <a:lnTo>
                    <a:pt x="71" y="801"/>
                  </a:lnTo>
                  <a:lnTo>
                    <a:pt x="47" y="827"/>
                  </a:lnTo>
                  <a:lnTo>
                    <a:pt x="23" y="852"/>
                  </a:lnTo>
                  <a:lnTo>
                    <a:pt x="0" y="876"/>
                  </a:lnTo>
                  <a:lnTo>
                    <a:pt x="35" y="911"/>
                  </a:lnTo>
                  <a:lnTo>
                    <a:pt x="79" y="890"/>
                  </a:lnTo>
                  <a:lnTo>
                    <a:pt x="120" y="864"/>
                  </a:lnTo>
                  <a:lnTo>
                    <a:pt x="158" y="838"/>
                  </a:lnTo>
                  <a:lnTo>
                    <a:pt x="191" y="811"/>
                  </a:lnTo>
                  <a:lnTo>
                    <a:pt x="223" y="782"/>
                  </a:lnTo>
                  <a:lnTo>
                    <a:pt x="250" y="753"/>
                  </a:lnTo>
                  <a:lnTo>
                    <a:pt x="275" y="722"/>
                  </a:lnTo>
                  <a:lnTo>
                    <a:pt x="297" y="691"/>
                  </a:lnTo>
                  <a:lnTo>
                    <a:pt x="318" y="661"/>
                  </a:lnTo>
                  <a:lnTo>
                    <a:pt x="335" y="631"/>
                  </a:lnTo>
                  <a:lnTo>
                    <a:pt x="352" y="600"/>
                  </a:lnTo>
                  <a:lnTo>
                    <a:pt x="366" y="571"/>
                  </a:lnTo>
                  <a:lnTo>
                    <a:pt x="386" y="535"/>
                  </a:lnTo>
                  <a:lnTo>
                    <a:pt x="410" y="500"/>
                  </a:lnTo>
                  <a:lnTo>
                    <a:pt x="438" y="468"/>
                  </a:lnTo>
                  <a:lnTo>
                    <a:pt x="469" y="438"/>
                  </a:lnTo>
                  <a:lnTo>
                    <a:pt x="501" y="412"/>
                  </a:lnTo>
                  <a:lnTo>
                    <a:pt x="534" y="388"/>
                  </a:lnTo>
                  <a:lnTo>
                    <a:pt x="567" y="367"/>
                  </a:lnTo>
                  <a:lnTo>
                    <a:pt x="598" y="349"/>
                  </a:lnTo>
                  <a:lnTo>
                    <a:pt x="627" y="334"/>
                  </a:lnTo>
                  <a:lnTo>
                    <a:pt x="653" y="322"/>
                  </a:lnTo>
                  <a:lnTo>
                    <a:pt x="675" y="312"/>
                  </a:lnTo>
                  <a:lnTo>
                    <a:pt x="691" y="30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86"/>
            <p:cNvSpPr>
              <a:spLocks/>
            </p:cNvSpPr>
            <p:nvPr/>
          </p:nvSpPr>
          <p:spPr bwMode="auto">
            <a:xfrm>
              <a:off x="3548063" y="1946275"/>
              <a:ext cx="163513" cy="79375"/>
            </a:xfrm>
            <a:custGeom>
              <a:avLst/>
              <a:gdLst>
                <a:gd name="T0" fmla="*/ 0 w 1176"/>
                <a:gd name="T1" fmla="*/ 0 h 586"/>
                <a:gd name="T2" fmla="*/ 0 w 1176"/>
                <a:gd name="T3" fmla="*/ 0 h 586"/>
                <a:gd name="T4" fmla="*/ 0 w 1176"/>
                <a:gd name="T5" fmla="*/ 0 h 586"/>
                <a:gd name="T6" fmla="*/ 0 w 1176"/>
                <a:gd name="T7" fmla="*/ 0 h 586"/>
                <a:gd name="T8" fmla="*/ 0 w 1176"/>
                <a:gd name="T9" fmla="*/ 0 h 586"/>
                <a:gd name="T10" fmla="*/ 0 w 1176"/>
                <a:gd name="T11" fmla="*/ 0 h 586"/>
                <a:gd name="T12" fmla="*/ 0 w 1176"/>
                <a:gd name="T13" fmla="*/ 0 h 586"/>
                <a:gd name="T14" fmla="*/ 0 w 1176"/>
                <a:gd name="T15" fmla="*/ 0 h 586"/>
                <a:gd name="T16" fmla="*/ 0 w 1176"/>
                <a:gd name="T17" fmla="*/ 0 h 586"/>
                <a:gd name="T18" fmla="*/ 0 w 1176"/>
                <a:gd name="T19" fmla="*/ 0 h 586"/>
                <a:gd name="T20" fmla="*/ 0 w 1176"/>
                <a:gd name="T21" fmla="*/ 0 h 586"/>
                <a:gd name="T22" fmla="*/ 0 w 1176"/>
                <a:gd name="T23" fmla="*/ 0 h 586"/>
                <a:gd name="T24" fmla="*/ 0 w 1176"/>
                <a:gd name="T25" fmla="*/ 0 h 586"/>
                <a:gd name="T26" fmla="*/ 0 w 1176"/>
                <a:gd name="T27" fmla="*/ 0 h 586"/>
                <a:gd name="T28" fmla="*/ 0 w 1176"/>
                <a:gd name="T29" fmla="*/ 0 h 586"/>
                <a:gd name="T30" fmla="*/ 0 w 1176"/>
                <a:gd name="T31" fmla="*/ 0 h 586"/>
                <a:gd name="T32" fmla="*/ 0 w 1176"/>
                <a:gd name="T33" fmla="*/ 0 h 586"/>
                <a:gd name="T34" fmla="*/ 0 w 1176"/>
                <a:gd name="T35" fmla="*/ 0 h 586"/>
                <a:gd name="T36" fmla="*/ 0 w 1176"/>
                <a:gd name="T37" fmla="*/ 0 h 586"/>
                <a:gd name="T38" fmla="*/ 0 w 1176"/>
                <a:gd name="T39" fmla="*/ 0 h 586"/>
                <a:gd name="T40" fmla="*/ 0 w 1176"/>
                <a:gd name="T41" fmla="*/ 0 h 586"/>
                <a:gd name="T42" fmla="*/ 0 w 1176"/>
                <a:gd name="T43" fmla="*/ 0 h 586"/>
                <a:gd name="T44" fmla="*/ 0 w 1176"/>
                <a:gd name="T45" fmla="*/ 0 h 586"/>
                <a:gd name="T46" fmla="*/ 0 w 1176"/>
                <a:gd name="T47" fmla="*/ 0 h 586"/>
                <a:gd name="T48" fmla="*/ 0 w 1176"/>
                <a:gd name="T49" fmla="*/ 0 h 586"/>
                <a:gd name="T50" fmla="*/ 0 w 1176"/>
                <a:gd name="T51" fmla="*/ 0 h 586"/>
                <a:gd name="T52" fmla="*/ 0 w 1176"/>
                <a:gd name="T53" fmla="*/ 0 h 586"/>
                <a:gd name="T54" fmla="*/ 0 w 1176"/>
                <a:gd name="T55" fmla="*/ 0 h 586"/>
                <a:gd name="T56" fmla="*/ 0 w 1176"/>
                <a:gd name="T57" fmla="*/ 0 h 586"/>
                <a:gd name="T58" fmla="*/ 0 w 1176"/>
                <a:gd name="T59" fmla="*/ 0 h 586"/>
                <a:gd name="T60" fmla="*/ 0 w 1176"/>
                <a:gd name="T61" fmla="*/ 0 h 586"/>
                <a:gd name="T62" fmla="*/ 0 w 1176"/>
                <a:gd name="T63" fmla="*/ 0 h 586"/>
                <a:gd name="T64" fmla="*/ 0 w 1176"/>
                <a:gd name="T65" fmla="*/ 0 h 586"/>
                <a:gd name="T66" fmla="*/ 0 w 1176"/>
                <a:gd name="T67" fmla="*/ 0 h 586"/>
                <a:gd name="T68" fmla="*/ 0 w 1176"/>
                <a:gd name="T69" fmla="*/ 0 h 586"/>
                <a:gd name="T70" fmla="*/ 0 w 1176"/>
                <a:gd name="T71" fmla="*/ 0 h 586"/>
                <a:gd name="T72" fmla="*/ 0 w 1176"/>
                <a:gd name="T73" fmla="*/ 0 h 586"/>
                <a:gd name="T74" fmla="*/ 0 w 1176"/>
                <a:gd name="T75" fmla="*/ 0 h 586"/>
                <a:gd name="T76" fmla="*/ 0 w 1176"/>
                <a:gd name="T77" fmla="*/ 0 h 586"/>
                <a:gd name="T78" fmla="*/ 0 w 1176"/>
                <a:gd name="T79" fmla="*/ 0 h 586"/>
                <a:gd name="T80" fmla="*/ 0 w 1176"/>
                <a:gd name="T81" fmla="*/ 0 h 586"/>
                <a:gd name="T82" fmla="*/ 0 w 1176"/>
                <a:gd name="T83" fmla="*/ 0 h 586"/>
                <a:gd name="T84" fmla="*/ 0 w 1176"/>
                <a:gd name="T85" fmla="*/ 0 h 5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76" h="586">
                  <a:moveTo>
                    <a:pt x="1176" y="166"/>
                  </a:moveTo>
                  <a:lnTo>
                    <a:pt x="1174" y="156"/>
                  </a:lnTo>
                  <a:lnTo>
                    <a:pt x="1170" y="144"/>
                  </a:lnTo>
                  <a:lnTo>
                    <a:pt x="1164" y="130"/>
                  </a:lnTo>
                  <a:lnTo>
                    <a:pt x="1155" y="114"/>
                  </a:lnTo>
                  <a:lnTo>
                    <a:pt x="1145" y="98"/>
                  </a:lnTo>
                  <a:lnTo>
                    <a:pt x="1136" y="80"/>
                  </a:lnTo>
                  <a:lnTo>
                    <a:pt x="1125" y="64"/>
                  </a:lnTo>
                  <a:lnTo>
                    <a:pt x="1113" y="47"/>
                  </a:lnTo>
                  <a:lnTo>
                    <a:pt x="1102" y="32"/>
                  </a:lnTo>
                  <a:lnTo>
                    <a:pt x="1092" y="20"/>
                  </a:lnTo>
                  <a:lnTo>
                    <a:pt x="1083" y="9"/>
                  </a:lnTo>
                  <a:lnTo>
                    <a:pt x="1076" y="0"/>
                  </a:lnTo>
                  <a:lnTo>
                    <a:pt x="1023" y="42"/>
                  </a:lnTo>
                  <a:lnTo>
                    <a:pt x="966" y="74"/>
                  </a:lnTo>
                  <a:lnTo>
                    <a:pt x="906" y="99"/>
                  </a:lnTo>
                  <a:lnTo>
                    <a:pt x="843" y="120"/>
                  </a:lnTo>
                  <a:lnTo>
                    <a:pt x="780" y="137"/>
                  </a:lnTo>
                  <a:lnTo>
                    <a:pt x="715" y="154"/>
                  </a:lnTo>
                  <a:lnTo>
                    <a:pt x="651" y="170"/>
                  </a:lnTo>
                  <a:lnTo>
                    <a:pt x="588" y="189"/>
                  </a:lnTo>
                  <a:lnTo>
                    <a:pt x="527" y="213"/>
                  </a:lnTo>
                  <a:lnTo>
                    <a:pt x="468" y="241"/>
                  </a:lnTo>
                  <a:lnTo>
                    <a:pt x="415" y="279"/>
                  </a:lnTo>
                  <a:lnTo>
                    <a:pt x="365" y="325"/>
                  </a:lnTo>
                  <a:lnTo>
                    <a:pt x="339" y="352"/>
                  </a:lnTo>
                  <a:lnTo>
                    <a:pt x="312" y="376"/>
                  </a:lnTo>
                  <a:lnTo>
                    <a:pt x="284" y="399"/>
                  </a:lnTo>
                  <a:lnTo>
                    <a:pt x="255" y="420"/>
                  </a:lnTo>
                  <a:lnTo>
                    <a:pt x="224" y="438"/>
                  </a:lnTo>
                  <a:lnTo>
                    <a:pt x="194" y="457"/>
                  </a:lnTo>
                  <a:lnTo>
                    <a:pt x="162" y="474"/>
                  </a:lnTo>
                  <a:lnTo>
                    <a:pt x="129" y="489"/>
                  </a:lnTo>
                  <a:lnTo>
                    <a:pt x="97" y="504"/>
                  </a:lnTo>
                  <a:lnTo>
                    <a:pt x="64" y="520"/>
                  </a:lnTo>
                  <a:lnTo>
                    <a:pt x="31" y="534"/>
                  </a:lnTo>
                  <a:lnTo>
                    <a:pt x="0" y="548"/>
                  </a:lnTo>
                  <a:lnTo>
                    <a:pt x="0" y="551"/>
                  </a:lnTo>
                  <a:lnTo>
                    <a:pt x="2" y="555"/>
                  </a:lnTo>
                  <a:lnTo>
                    <a:pt x="4" y="559"/>
                  </a:lnTo>
                  <a:lnTo>
                    <a:pt x="6" y="563"/>
                  </a:lnTo>
                  <a:lnTo>
                    <a:pt x="8" y="568"/>
                  </a:lnTo>
                  <a:lnTo>
                    <a:pt x="12" y="572"/>
                  </a:lnTo>
                  <a:lnTo>
                    <a:pt x="14" y="577"/>
                  </a:lnTo>
                  <a:lnTo>
                    <a:pt x="17" y="581"/>
                  </a:lnTo>
                  <a:lnTo>
                    <a:pt x="20" y="583"/>
                  </a:lnTo>
                  <a:lnTo>
                    <a:pt x="24" y="585"/>
                  </a:lnTo>
                  <a:lnTo>
                    <a:pt x="26" y="586"/>
                  </a:lnTo>
                  <a:lnTo>
                    <a:pt x="29" y="585"/>
                  </a:lnTo>
                  <a:lnTo>
                    <a:pt x="40" y="581"/>
                  </a:lnTo>
                  <a:lnTo>
                    <a:pt x="57" y="578"/>
                  </a:lnTo>
                  <a:lnTo>
                    <a:pt x="75" y="574"/>
                  </a:lnTo>
                  <a:lnTo>
                    <a:pt x="97" y="571"/>
                  </a:lnTo>
                  <a:lnTo>
                    <a:pt x="121" y="567"/>
                  </a:lnTo>
                  <a:lnTo>
                    <a:pt x="148" y="561"/>
                  </a:lnTo>
                  <a:lnTo>
                    <a:pt x="175" y="555"/>
                  </a:lnTo>
                  <a:lnTo>
                    <a:pt x="204" y="546"/>
                  </a:lnTo>
                  <a:lnTo>
                    <a:pt x="234" y="535"/>
                  </a:lnTo>
                  <a:lnTo>
                    <a:pt x="264" y="521"/>
                  </a:lnTo>
                  <a:lnTo>
                    <a:pt x="293" y="503"/>
                  </a:lnTo>
                  <a:lnTo>
                    <a:pt x="323" y="482"/>
                  </a:lnTo>
                  <a:lnTo>
                    <a:pt x="357" y="456"/>
                  </a:lnTo>
                  <a:lnTo>
                    <a:pt x="394" y="431"/>
                  </a:lnTo>
                  <a:lnTo>
                    <a:pt x="433" y="407"/>
                  </a:lnTo>
                  <a:lnTo>
                    <a:pt x="473" y="384"/>
                  </a:lnTo>
                  <a:lnTo>
                    <a:pt x="514" y="364"/>
                  </a:lnTo>
                  <a:lnTo>
                    <a:pt x="556" y="345"/>
                  </a:lnTo>
                  <a:lnTo>
                    <a:pt x="598" y="330"/>
                  </a:lnTo>
                  <a:lnTo>
                    <a:pt x="638" y="317"/>
                  </a:lnTo>
                  <a:lnTo>
                    <a:pt x="679" y="307"/>
                  </a:lnTo>
                  <a:lnTo>
                    <a:pt x="718" y="300"/>
                  </a:lnTo>
                  <a:lnTo>
                    <a:pt x="755" y="298"/>
                  </a:lnTo>
                  <a:lnTo>
                    <a:pt x="792" y="299"/>
                  </a:lnTo>
                  <a:lnTo>
                    <a:pt x="807" y="299"/>
                  </a:lnTo>
                  <a:lnTo>
                    <a:pt x="833" y="295"/>
                  </a:lnTo>
                  <a:lnTo>
                    <a:pt x="869" y="290"/>
                  </a:lnTo>
                  <a:lnTo>
                    <a:pt x="911" y="281"/>
                  </a:lnTo>
                  <a:lnTo>
                    <a:pt x="956" y="270"/>
                  </a:lnTo>
                  <a:lnTo>
                    <a:pt x="1003" y="258"/>
                  </a:lnTo>
                  <a:lnTo>
                    <a:pt x="1049" y="245"/>
                  </a:lnTo>
                  <a:lnTo>
                    <a:pt x="1091" y="229"/>
                  </a:lnTo>
                  <a:lnTo>
                    <a:pt x="1127" y="214"/>
                  </a:lnTo>
                  <a:lnTo>
                    <a:pt x="1155" y="199"/>
                  </a:lnTo>
                  <a:lnTo>
                    <a:pt x="1172" y="182"/>
                  </a:lnTo>
                  <a:lnTo>
                    <a:pt x="1176" y="166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87"/>
            <p:cNvSpPr>
              <a:spLocks/>
            </p:cNvSpPr>
            <p:nvPr/>
          </p:nvSpPr>
          <p:spPr bwMode="auto">
            <a:xfrm>
              <a:off x="3554413" y="2032000"/>
              <a:ext cx="190500" cy="34925"/>
            </a:xfrm>
            <a:custGeom>
              <a:avLst/>
              <a:gdLst>
                <a:gd name="T0" fmla="*/ 0 w 1374"/>
                <a:gd name="T1" fmla="*/ 0 h 257"/>
                <a:gd name="T2" fmla="*/ 0 w 1374"/>
                <a:gd name="T3" fmla="*/ 0 h 257"/>
                <a:gd name="T4" fmla="*/ 0 w 1374"/>
                <a:gd name="T5" fmla="*/ 0 h 257"/>
                <a:gd name="T6" fmla="*/ 0 w 1374"/>
                <a:gd name="T7" fmla="*/ 0 h 257"/>
                <a:gd name="T8" fmla="*/ 0 w 1374"/>
                <a:gd name="T9" fmla="*/ 0 h 257"/>
                <a:gd name="T10" fmla="*/ 0 w 1374"/>
                <a:gd name="T11" fmla="*/ 0 h 257"/>
                <a:gd name="T12" fmla="*/ 0 w 1374"/>
                <a:gd name="T13" fmla="*/ 0 h 257"/>
                <a:gd name="T14" fmla="*/ 0 w 1374"/>
                <a:gd name="T15" fmla="*/ 0 h 257"/>
                <a:gd name="T16" fmla="*/ 0 w 1374"/>
                <a:gd name="T17" fmla="*/ 0 h 257"/>
                <a:gd name="T18" fmla="*/ 0 w 1374"/>
                <a:gd name="T19" fmla="*/ 0 h 257"/>
                <a:gd name="T20" fmla="*/ 0 w 1374"/>
                <a:gd name="T21" fmla="*/ 0 h 257"/>
                <a:gd name="T22" fmla="*/ 0 w 1374"/>
                <a:gd name="T23" fmla="*/ 0 h 257"/>
                <a:gd name="T24" fmla="*/ 0 w 1374"/>
                <a:gd name="T25" fmla="*/ 0 h 257"/>
                <a:gd name="T26" fmla="*/ 0 w 1374"/>
                <a:gd name="T27" fmla="*/ 0 h 257"/>
                <a:gd name="T28" fmla="*/ 0 w 1374"/>
                <a:gd name="T29" fmla="*/ 0 h 257"/>
                <a:gd name="T30" fmla="*/ 0 w 1374"/>
                <a:gd name="T31" fmla="*/ 0 h 257"/>
                <a:gd name="T32" fmla="*/ 0 w 1374"/>
                <a:gd name="T33" fmla="*/ 0 h 257"/>
                <a:gd name="T34" fmla="*/ 0 w 1374"/>
                <a:gd name="T35" fmla="*/ 0 h 257"/>
                <a:gd name="T36" fmla="*/ 0 w 1374"/>
                <a:gd name="T37" fmla="*/ 0 h 257"/>
                <a:gd name="T38" fmla="*/ 0 w 1374"/>
                <a:gd name="T39" fmla="*/ 0 h 257"/>
                <a:gd name="T40" fmla="*/ 0 w 1374"/>
                <a:gd name="T41" fmla="*/ 0 h 257"/>
                <a:gd name="T42" fmla="*/ 0 w 1374"/>
                <a:gd name="T43" fmla="*/ 0 h 257"/>
                <a:gd name="T44" fmla="*/ 0 w 1374"/>
                <a:gd name="T45" fmla="*/ 0 h 257"/>
                <a:gd name="T46" fmla="*/ 0 w 1374"/>
                <a:gd name="T47" fmla="*/ 0 h 257"/>
                <a:gd name="T48" fmla="*/ 0 w 1374"/>
                <a:gd name="T49" fmla="*/ 0 h 257"/>
                <a:gd name="T50" fmla="*/ 0 w 1374"/>
                <a:gd name="T51" fmla="*/ 0 h 257"/>
                <a:gd name="T52" fmla="*/ 0 w 1374"/>
                <a:gd name="T53" fmla="*/ 0 h 257"/>
                <a:gd name="T54" fmla="*/ 0 w 1374"/>
                <a:gd name="T55" fmla="*/ 0 h 257"/>
                <a:gd name="T56" fmla="*/ 0 w 1374"/>
                <a:gd name="T57" fmla="*/ 0 h 257"/>
                <a:gd name="T58" fmla="*/ 0 w 1374"/>
                <a:gd name="T59" fmla="*/ 0 h 257"/>
                <a:gd name="T60" fmla="*/ 0 w 1374"/>
                <a:gd name="T61" fmla="*/ 0 h 257"/>
                <a:gd name="T62" fmla="*/ 0 w 1374"/>
                <a:gd name="T63" fmla="*/ 0 h 257"/>
                <a:gd name="T64" fmla="*/ 0 w 1374"/>
                <a:gd name="T65" fmla="*/ 0 h 257"/>
                <a:gd name="T66" fmla="*/ 0 w 1374"/>
                <a:gd name="T67" fmla="*/ 0 h 257"/>
                <a:gd name="T68" fmla="*/ 0 w 1374"/>
                <a:gd name="T69" fmla="*/ 0 h 257"/>
                <a:gd name="T70" fmla="*/ 0 w 1374"/>
                <a:gd name="T71" fmla="*/ 0 h 257"/>
                <a:gd name="T72" fmla="*/ 0 w 1374"/>
                <a:gd name="T73" fmla="*/ 0 h 257"/>
                <a:gd name="T74" fmla="*/ 0 w 1374"/>
                <a:gd name="T75" fmla="*/ 0 h 257"/>
                <a:gd name="T76" fmla="*/ 0 w 1374"/>
                <a:gd name="T77" fmla="*/ 0 h 257"/>
                <a:gd name="T78" fmla="*/ 0 w 1374"/>
                <a:gd name="T79" fmla="*/ 0 h 257"/>
                <a:gd name="T80" fmla="*/ 0 w 1374"/>
                <a:gd name="T81" fmla="*/ 0 h 257"/>
                <a:gd name="T82" fmla="*/ 0 w 1374"/>
                <a:gd name="T83" fmla="*/ 0 h 257"/>
                <a:gd name="T84" fmla="*/ 0 w 1374"/>
                <a:gd name="T85" fmla="*/ 0 h 257"/>
                <a:gd name="T86" fmla="*/ 0 w 1374"/>
                <a:gd name="T87" fmla="*/ 0 h 257"/>
                <a:gd name="T88" fmla="*/ 0 w 1374"/>
                <a:gd name="T89" fmla="*/ 0 h 257"/>
                <a:gd name="T90" fmla="*/ 0 w 1374"/>
                <a:gd name="T91" fmla="*/ 0 h 257"/>
                <a:gd name="T92" fmla="*/ 0 w 1374"/>
                <a:gd name="T93" fmla="*/ 0 h 257"/>
                <a:gd name="T94" fmla="*/ 0 w 1374"/>
                <a:gd name="T95" fmla="*/ 0 h 257"/>
                <a:gd name="T96" fmla="*/ 0 w 1374"/>
                <a:gd name="T97" fmla="*/ 0 h 2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374" h="257">
                  <a:moveTo>
                    <a:pt x="1363" y="94"/>
                  </a:moveTo>
                  <a:lnTo>
                    <a:pt x="1362" y="89"/>
                  </a:lnTo>
                  <a:lnTo>
                    <a:pt x="1361" y="81"/>
                  </a:lnTo>
                  <a:lnTo>
                    <a:pt x="1360" y="73"/>
                  </a:lnTo>
                  <a:lnTo>
                    <a:pt x="1359" y="66"/>
                  </a:lnTo>
                  <a:lnTo>
                    <a:pt x="1357" y="57"/>
                  </a:lnTo>
                  <a:lnTo>
                    <a:pt x="1355" y="48"/>
                  </a:lnTo>
                  <a:lnTo>
                    <a:pt x="1351" y="39"/>
                  </a:lnTo>
                  <a:lnTo>
                    <a:pt x="1349" y="31"/>
                  </a:lnTo>
                  <a:lnTo>
                    <a:pt x="1346" y="23"/>
                  </a:lnTo>
                  <a:lnTo>
                    <a:pt x="1343" y="14"/>
                  </a:lnTo>
                  <a:lnTo>
                    <a:pt x="1339" y="8"/>
                  </a:lnTo>
                  <a:lnTo>
                    <a:pt x="1337" y="0"/>
                  </a:lnTo>
                  <a:lnTo>
                    <a:pt x="1244" y="27"/>
                  </a:lnTo>
                  <a:lnTo>
                    <a:pt x="1154" y="42"/>
                  </a:lnTo>
                  <a:lnTo>
                    <a:pt x="1066" y="47"/>
                  </a:lnTo>
                  <a:lnTo>
                    <a:pt x="981" y="45"/>
                  </a:lnTo>
                  <a:lnTo>
                    <a:pt x="899" y="38"/>
                  </a:lnTo>
                  <a:lnTo>
                    <a:pt x="821" y="29"/>
                  </a:lnTo>
                  <a:lnTo>
                    <a:pt x="746" y="19"/>
                  </a:lnTo>
                  <a:lnTo>
                    <a:pt x="675" y="11"/>
                  </a:lnTo>
                  <a:lnTo>
                    <a:pt x="609" y="8"/>
                  </a:lnTo>
                  <a:lnTo>
                    <a:pt x="546" y="11"/>
                  </a:lnTo>
                  <a:lnTo>
                    <a:pt x="489" y="24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04" y="58"/>
                  </a:lnTo>
                  <a:lnTo>
                    <a:pt x="375" y="64"/>
                  </a:lnTo>
                  <a:lnTo>
                    <a:pt x="339" y="69"/>
                  </a:lnTo>
                  <a:lnTo>
                    <a:pt x="299" y="76"/>
                  </a:lnTo>
                  <a:lnTo>
                    <a:pt x="255" y="81"/>
                  </a:lnTo>
                  <a:lnTo>
                    <a:pt x="210" y="85"/>
                  </a:lnTo>
                  <a:lnTo>
                    <a:pt x="165" y="91"/>
                  </a:lnTo>
                  <a:lnTo>
                    <a:pt x="121" y="94"/>
                  </a:lnTo>
                  <a:lnTo>
                    <a:pt x="81" y="98"/>
                  </a:lnTo>
                  <a:lnTo>
                    <a:pt x="44" y="100"/>
                  </a:lnTo>
                  <a:lnTo>
                    <a:pt x="15" y="100"/>
                  </a:lnTo>
                  <a:lnTo>
                    <a:pt x="8" y="101"/>
                  </a:lnTo>
                  <a:lnTo>
                    <a:pt x="4" y="103"/>
                  </a:lnTo>
                  <a:lnTo>
                    <a:pt x="1" y="106"/>
                  </a:lnTo>
                  <a:lnTo>
                    <a:pt x="0" y="111"/>
                  </a:lnTo>
                  <a:lnTo>
                    <a:pt x="0" y="116"/>
                  </a:lnTo>
                  <a:lnTo>
                    <a:pt x="1" y="122"/>
                  </a:lnTo>
                  <a:lnTo>
                    <a:pt x="3" y="127"/>
                  </a:lnTo>
                  <a:lnTo>
                    <a:pt x="5" y="133"/>
                  </a:lnTo>
                  <a:lnTo>
                    <a:pt x="7" y="137"/>
                  </a:lnTo>
                  <a:lnTo>
                    <a:pt x="9" y="141"/>
                  </a:lnTo>
                  <a:lnTo>
                    <a:pt x="10" y="146"/>
                  </a:lnTo>
                  <a:lnTo>
                    <a:pt x="12" y="148"/>
                  </a:lnTo>
                  <a:lnTo>
                    <a:pt x="35" y="151"/>
                  </a:lnTo>
                  <a:lnTo>
                    <a:pt x="58" y="155"/>
                  </a:lnTo>
                  <a:lnTo>
                    <a:pt x="80" y="158"/>
                  </a:lnTo>
                  <a:lnTo>
                    <a:pt x="101" y="161"/>
                  </a:lnTo>
                  <a:lnTo>
                    <a:pt x="123" y="164"/>
                  </a:lnTo>
                  <a:lnTo>
                    <a:pt x="145" y="168"/>
                  </a:lnTo>
                  <a:lnTo>
                    <a:pt x="168" y="170"/>
                  </a:lnTo>
                  <a:lnTo>
                    <a:pt x="192" y="172"/>
                  </a:lnTo>
                  <a:lnTo>
                    <a:pt x="218" y="174"/>
                  </a:lnTo>
                  <a:lnTo>
                    <a:pt x="244" y="174"/>
                  </a:lnTo>
                  <a:lnTo>
                    <a:pt x="272" y="173"/>
                  </a:lnTo>
                  <a:lnTo>
                    <a:pt x="304" y="171"/>
                  </a:lnTo>
                  <a:lnTo>
                    <a:pt x="358" y="158"/>
                  </a:lnTo>
                  <a:lnTo>
                    <a:pt x="410" y="147"/>
                  </a:lnTo>
                  <a:lnTo>
                    <a:pt x="463" y="140"/>
                  </a:lnTo>
                  <a:lnTo>
                    <a:pt x="513" y="136"/>
                  </a:lnTo>
                  <a:lnTo>
                    <a:pt x="563" y="136"/>
                  </a:lnTo>
                  <a:lnTo>
                    <a:pt x="611" y="139"/>
                  </a:lnTo>
                  <a:lnTo>
                    <a:pt x="659" y="145"/>
                  </a:lnTo>
                  <a:lnTo>
                    <a:pt x="706" y="155"/>
                  </a:lnTo>
                  <a:lnTo>
                    <a:pt x="753" y="168"/>
                  </a:lnTo>
                  <a:lnTo>
                    <a:pt x="799" y="183"/>
                  </a:lnTo>
                  <a:lnTo>
                    <a:pt x="845" y="202"/>
                  </a:lnTo>
                  <a:lnTo>
                    <a:pt x="892" y="222"/>
                  </a:lnTo>
                  <a:lnTo>
                    <a:pt x="930" y="234"/>
                  </a:lnTo>
                  <a:lnTo>
                    <a:pt x="969" y="243"/>
                  </a:lnTo>
                  <a:lnTo>
                    <a:pt x="1008" y="250"/>
                  </a:lnTo>
                  <a:lnTo>
                    <a:pt x="1049" y="254"/>
                  </a:lnTo>
                  <a:lnTo>
                    <a:pt x="1091" y="256"/>
                  </a:lnTo>
                  <a:lnTo>
                    <a:pt x="1131" y="257"/>
                  </a:lnTo>
                  <a:lnTo>
                    <a:pt x="1173" y="255"/>
                  </a:lnTo>
                  <a:lnTo>
                    <a:pt x="1214" y="252"/>
                  </a:lnTo>
                  <a:lnTo>
                    <a:pt x="1255" y="247"/>
                  </a:lnTo>
                  <a:lnTo>
                    <a:pt x="1295" y="240"/>
                  </a:lnTo>
                  <a:lnTo>
                    <a:pt x="1335" y="231"/>
                  </a:lnTo>
                  <a:lnTo>
                    <a:pt x="1374" y="221"/>
                  </a:lnTo>
                  <a:lnTo>
                    <a:pt x="1374" y="210"/>
                  </a:lnTo>
                  <a:lnTo>
                    <a:pt x="1374" y="199"/>
                  </a:lnTo>
                  <a:lnTo>
                    <a:pt x="1374" y="188"/>
                  </a:lnTo>
                  <a:lnTo>
                    <a:pt x="1374" y="179"/>
                  </a:lnTo>
                  <a:lnTo>
                    <a:pt x="1373" y="169"/>
                  </a:lnTo>
                  <a:lnTo>
                    <a:pt x="1373" y="159"/>
                  </a:lnTo>
                  <a:lnTo>
                    <a:pt x="1372" y="148"/>
                  </a:lnTo>
                  <a:lnTo>
                    <a:pt x="1371" y="138"/>
                  </a:lnTo>
                  <a:lnTo>
                    <a:pt x="1370" y="128"/>
                  </a:lnTo>
                  <a:lnTo>
                    <a:pt x="1368" y="117"/>
                  </a:lnTo>
                  <a:lnTo>
                    <a:pt x="1366" y="106"/>
                  </a:lnTo>
                  <a:lnTo>
                    <a:pt x="1363" y="94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2" name="Group 131"/>
          <p:cNvGrpSpPr>
            <a:grpSpLocks noChangeAspect="1"/>
          </p:cNvGrpSpPr>
          <p:nvPr/>
        </p:nvGrpSpPr>
        <p:grpSpPr>
          <a:xfrm>
            <a:off x="1574320" y="3524144"/>
            <a:ext cx="1746386" cy="2286000"/>
            <a:chOff x="1701321" y="3987321"/>
            <a:chExt cx="1706113" cy="2233283"/>
          </a:xfrm>
        </p:grpSpPr>
        <p:pic>
          <p:nvPicPr>
            <p:cNvPr id="97" name="Picture 8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6" t="2121" r="21796" b="1203"/>
            <a:stretch>
              <a:fillRect/>
            </a:stretch>
          </p:blipFill>
          <p:spPr bwMode="auto">
            <a:xfrm>
              <a:off x="1701321" y="3987321"/>
              <a:ext cx="1706113" cy="223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25" t="61516" r="26738" b="8246"/>
            <a:stretch>
              <a:fillRect/>
            </a:stretch>
          </p:blipFill>
          <p:spPr bwMode="auto">
            <a:xfrm>
              <a:off x="1868488" y="4851400"/>
              <a:ext cx="1444625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Rectangle 91"/>
            <p:cNvSpPr>
              <a:spLocks noChangeArrowheads="1"/>
            </p:cNvSpPr>
            <p:nvPr/>
          </p:nvSpPr>
          <p:spPr bwMode="auto">
            <a:xfrm>
              <a:off x="1828800" y="4114800"/>
              <a:ext cx="1447800" cy="19812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0" name="Group 92"/>
            <p:cNvGrpSpPr>
              <a:grpSpLocks/>
            </p:cNvGrpSpPr>
            <p:nvPr/>
          </p:nvGrpSpPr>
          <p:grpSpPr bwMode="auto">
            <a:xfrm>
              <a:off x="2133600" y="4343400"/>
              <a:ext cx="838200" cy="685800"/>
              <a:chOff x="2544" y="2880"/>
              <a:chExt cx="528" cy="432"/>
            </a:xfrm>
          </p:grpSpPr>
          <p:sp>
            <p:nvSpPr>
              <p:cNvPr id="102" name="Freeform 93"/>
              <p:cNvSpPr>
                <a:spLocks/>
              </p:cNvSpPr>
              <p:nvPr/>
            </p:nvSpPr>
            <p:spPr bwMode="auto">
              <a:xfrm>
                <a:off x="2544" y="3240"/>
                <a:ext cx="58" cy="66"/>
              </a:xfrm>
              <a:custGeom>
                <a:avLst/>
                <a:gdLst>
                  <a:gd name="T0" fmla="*/ 0 w 660"/>
                  <a:gd name="T1" fmla="*/ 0 h 780"/>
                  <a:gd name="T2" fmla="*/ 0 w 660"/>
                  <a:gd name="T3" fmla="*/ 0 h 780"/>
                  <a:gd name="T4" fmla="*/ 0 w 660"/>
                  <a:gd name="T5" fmla="*/ 0 h 780"/>
                  <a:gd name="T6" fmla="*/ 0 w 660"/>
                  <a:gd name="T7" fmla="*/ 0 h 780"/>
                  <a:gd name="T8" fmla="*/ 0 w 660"/>
                  <a:gd name="T9" fmla="*/ 0 h 780"/>
                  <a:gd name="T10" fmla="*/ 0 w 660"/>
                  <a:gd name="T11" fmla="*/ 0 h 780"/>
                  <a:gd name="T12" fmla="*/ 0 w 660"/>
                  <a:gd name="T13" fmla="*/ 0 h 780"/>
                  <a:gd name="T14" fmla="*/ 0 w 660"/>
                  <a:gd name="T15" fmla="*/ 0 h 780"/>
                  <a:gd name="T16" fmla="*/ 0 w 660"/>
                  <a:gd name="T17" fmla="*/ 0 h 780"/>
                  <a:gd name="T18" fmla="*/ 0 w 660"/>
                  <a:gd name="T19" fmla="*/ 0 h 780"/>
                  <a:gd name="T20" fmla="*/ 0 w 660"/>
                  <a:gd name="T21" fmla="*/ 0 h 780"/>
                  <a:gd name="T22" fmla="*/ 0 w 660"/>
                  <a:gd name="T23" fmla="*/ 0 h 780"/>
                  <a:gd name="T24" fmla="*/ 0 w 660"/>
                  <a:gd name="T25" fmla="*/ 0 h 780"/>
                  <a:gd name="T26" fmla="*/ 0 w 660"/>
                  <a:gd name="T27" fmla="*/ 0 h 780"/>
                  <a:gd name="T28" fmla="*/ 0 w 660"/>
                  <a:gd name="T29" fmla="*/ 0 h 780"/>
                  <a:gd name="T30" fmla="*/ 0 w 660"/>
                  <a:gd name="T31" fmla="*/ 0 h 780"/>
                  <a:gd name="T32" fmla="*/ 0 w 660"/>
                  <a:gd name="T33" fmla="*/ 0 h 780"/>
                  <a:gd name="T34" fmla="*/ 0 w 660"/>
                  <a:gd name="T35" fmla="*/ 0 h 780"/>
                  <a:gd name="T36" fmla="*/ 0 w 660"/>
                  <a:gd name="T37" fmla="*/ 0 h 780"/>
                  <a:gd name="T38" fmla="*/ 0 w 660"/>
                  <a:gd name="T39" fmla="*/ 0 h 780"/>
                  <a:gd name="T40" fmla="*/ 0 w 660"/>
                  <a:gd name="T41" fmla="*/ 0 h 780"/>
                  <a:gd name="T42" fmla="*/ 0 w 660"/>
                  <a:gd name="T43" fmla="*/ 0 h 780"/>
                  <a:gd name="T44" fmla="*/ 0 w 660"/>
                  <a:gd name="T45" fmla="*/ 0 h 780"/>
                  <a:gd name="T46" fmla="*/ 0 w 660"/>
                  <a:gd name="T47" fmla="*/ 0 h 780"/>
                  <a:gd name="T48" fmla="*/ 0 w 660"/>
                  <a:gd name="T49" fmla="*/ 0 h 780"/>
                  <a:gd name="T50" fmla="*/ 0 w 660"/>
                  <a:gd name="T51" fmla="*/ 0 h 780"/>
                  <a:gd name="T52" fmla="*/ 0 w 660"/>
                  <a:gd name="T53" fmla="*/ 0 h 780"/>
                  <a:gd name="T54" fmla="*/ 0 w 660"/>
                  <a:gd name="T55" fmla="*/ 0 h 780"/>
                  <a:gd name="T56" fmla="*/ 0 w 660"/>
                  <a:gd name="T57" fmla="*/ 0 h 780"/>
                  <a:gd name="T58" fmla="*/ 0 w 660"/>
                  <a:gd name="T59" fmla="*/ 0 h 780"/>
                  <a:gd name="T60" fmla="*/ 0 w 660"/>
                  <a:gd name="T61" fmla="*/ 0 h 780"/>
                  <a:gd name="T62" fmla="*/ 0 w 660"/>
                  <a:gd name="T63" fmla="*/ 0 h 780"/>
                  <a:gd name="T64" fmla="*/ 0 w 660"/>
                  <a:gd name="T65" fmla="*/ 0 h 780"/>
                  <a:gd name="T66" fmla="*/ 0 w 660"/>
                  <a:gd name="T67" fmla="*/ 0 h 780"/>
                  <a:gd name="T68" fmla="*/ 0 w 660"/>
                  <a:gd name="T69" fmla="*/ 0 h 780"/>
                  <a:gd name="T70" fmla="*/ 0 w 660"/>
                  <a:gd name="T71" fmla="*/ 0 h 780"/>
                  <a:gd name="T72" fmla="*/ 0 w 660"/>
                  <a:gd name="T73" fmla="*/ 0 h 780"/>
                  <a:gd name="T74" fmla="*/ 0 w 660"/>
                  <a:gd name="T75" fmla="*/ 0 h 780"/>
                  <a:gd name="T76" fmla="*/ 0 w 660"/>
                  <a:gd name="T77" fmla="*/ 0 h 780"/>
                  <a:gd name="T78" fmla="*/ 0 w 660"/>
                  <a:gd name="T79" fmla="*/ 0 h 780"/>
                  <a:gd name="T80" fmla="*/ 0 w 660"/>
                  <a:gd name="T81" fmla="*/ 0 h 780"/>
                  <a:gd name="T82" fmla="*/ 0 w 660"/>
                  <a:gd name="T83" fmla="*/ 0 h 780"/>
                  <a:gd name="T84" fmla="*/ 0 w 660"/>
                  <a:gd name="T85" fmla="*/ 0 h 780"/>
                  <a:gd name="T86" fmla="*/ 0 w 660"/>
                  <a:gd name="T87" fmla="*/ 0 h 780"/>
                  <a:gd name="T88" fmla="*/ 0 w 660"/>
                  <a:gd name="T89" fmla="*/ 0 h 780"/>
                  <a:gd name="T90" fmla="*/ 0 w 660"/>
                  <a:gd name="T91" fmla="*/ 0 h 780"/>
                  <a:gd name="T92" fmla="*/ 0 w 660"/>
                  <a:gd name="T93" fmla="*/ 0 h 780"/>
                  <a:gd name="T94" fmla="*/ 0 w 660"/>
                  <a:gd name="T95" fmla="*/ 0 h 780"/>
                  <a:gd name="T96" fmla="*/ 0 w 660"/>
                  <a:gd name="T97" fmla="*/ 0 h 780"/>
                  <a:gd name="T98" fmla="*/ 0 w 660"/>
                  <a:gd name="T99" fmla="*/ 0 h 780"/>
                  <a:gd name="T100" fmla="*/ 0 w 660"/>
                  <a:gd name="T101" fmla="*/ 0 h 780"/>
                  <a:gd name="T102" fmla="*/ 0 w 660"/>
                  <a:gd name="T103" fmla="*/ 0 h 780"/>
                  <a:gd name="T104" fmla="*/ 0 w 660"/>
                  <a:gd name="T105" fmla="*/ 0 h 780"/>
                  <a:gd name="T106" fmla="*/ 0 w 660"/>
                  <a:gd name="T107" fmla="*/ 0 h 780"/>
                  <a:gd name="T108" fmla="*/ 0 w 660"/>
                  <a:gd name="T109" fmla="*/ 0 h 780"/>
                  <a:gd name="T110" fmla="*/ 0 w 660"/>
                  <a:gd name="T111" fmla="*/ 0 h 780"/>
                  <a:gd name="T112" fmla="*/ 0 w 660"/>
                  <a:gd name="T113" fmla="*/ 0 h 78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60" h="780">
                    <a:moveTo>
                      <a:pt x="660" y="57"/>
                    </a:moveTo>
                    <a:lnTo>
                      <a:pt x="636" y="158"/>
                    </a:lnTo>
                    <a:lnTo>
                      <a:pt x="597" y="109"/>
                    </a:lnTo>
                    <a:lnTo>
                      <a:pt x="560" y="84"/>
                    </a:lnTo>
                    <a:lnTo>
                      <a:pt x="508" y="67"/>
                    </a:lnTo>
                    <a:lnTo>
                      <a:pt x="469" y="59"/>
                    </a:lnTo>
                    <a:lnTo>
                      <a:pt x="400" y="59"/>
                    </a:lnTo>
                    <a:lnTo>
                      <a:pt x="339" y="76"/>
                    </a:lnTo>
                    <a:lnTo>
                      <a:pt x="288" y="121"/>
                    </a:lnTo>
                    <a:lnTo>
                      <a:pt x="246" y="178"/>
                    </a:lnTo>
                    <a:lnTo>
                      <a:pt x="222" y="238"/>
                    </a:lnTo>
                    <a:lnTo>
                      <a:pt x="195" y="312"/>
                    </a:lnTo>
                    <a:lnTo>
                      <a:pt x="195" y="364"/>
                    </a:lnTo>
                    <a:lnTo>
                      <a:pt x="195" y="432"/>
                    </a:lnTo>
                    <a:lnTo>
                      <a:pt x="206" y="504"/>
                    </a:lnTo>
                    <a:lnTo>
                      <a:pt x="240" y="590"/>
                    </a:lnTo>
                    <a:lnTo>
                      <a:pt x="289" y="656"/>
                    </a:lnTo>
                    <a:lnTo>
                      <a:pt x="295" y="659"/>
                    </a:lnTo>
                    <a:lnTo>
                      <a:pt x="300" y="663"/>
                    </a:lnTo>
                    <a:lnTo>
                      <a:pt x="303" y="666"/>
                    </a:lnTo>
                    <a:lnTo>
                      <a:pt x="308" y="670"/>
                    </a:lnTo>
                    <a:lnTo>
                      <a:pt x="312" y="673"/>
                    </a:lnTo>
                    <a:lnTo>
                      <a:pt x="315" y="675"/>
                    </a:lnTo>
                    <a:lnTo>
                      <a:pt x="320" y="679"/>
                    </a:lnTo>
                    <a:lnTo>
                      <a:pt x="324" y="682"/>
                    </a:lnTo>
                    <a:lnTo>
                      <a:pt x="330" y="685"/>
                    </a:lnTo>
                    <a:lnTo>
                      <a:pt x="336" y="688"/>
                    </a:lnTo>
                    <a:lnTo>
                      <a:pt x="344" y="693"/>
                    </a:lnTo>
                    <a:lnTo>
                      <a:pt x="351" y="697"/>
                    </a:lnTo>
                    <a:lnTo>
                      <a:pt x="359" y="698"/>
                    </a:lnTo>
                    <a:lnTo>
                      <a:pt x="367" y="700"/>
                    </a:lnTo>
                    <a:lnTo>
                      <a:pt x="374" y="702"/>
                    </a:lnTo>
                    <a:lnTo>
                      <a:pt x="381" y="703"/>
                    </a:lnTo>
                    <a:lnTo>
                      <a:pt x="388" y="704"/>
                    </a:lnTo>
                    <a:lnTo>
                      <a:pt x="394" y="705"/>
                    </a:lnTo>
                    <a:lnTo>
                      <a:pt x="401" y="705"/>
                    </a:lnTo>
                    <a:lnTo>
                      <a:pt x="407" y="705"/>
                    </a:lnTo>
                    <a:lnTo>
                      <a:pt x="413" y="706"/>
                    </a:lnTo>
                    <a:lnTo>
                      <a:pt x="418" y="706"/>
                    </a:lnTo>
                    <a:lnTo>
                      <a:pt x="424" y="706"/>
                    </a:lnTo>
                    <a:lnTo>
                      <a:pt x="428" y="707"/>
                    </a:lnTo>
                    <a:lnTo>
                      <a:pt x="436" y="707"/>
                    </a:lnTo>
                    <a:lnTo>
                      <a:pt x="442" y="707"/>
                    </a:lnTo>
                    <a:lnTo>
                      <a:pt x="448" y="707"/>
                    </a:lnTo>
                    <a:lnTo>
                      <a:pt x="454" y="707"/>
                    </a:lnTo>
                    <a:lnTo>
                      <a:pt x="460" y="707"/>
                    </a:lnTo>
                    <a:lnTo>
                      <a:pt x="465" y="707"/>
                    </a:lnTo>
                    <a:lnTo>
                      <a:pt x="471" y="707"/>
                    </a:lnTo>
                    <a:lnTo>
                      <a:pt x="477" y="706"/>
                    </a:lnTo>
                    <a:lnTo>
                      <a:pt x="483" y="706"/>
                    </a:lnTo>
                    <a:lnTo>
                      <a:pt x="490" y="705"/>
                    </a:lnTo>
                    <a:lnTo>
                      <a:pt x="497" y="704"/>
                    </a:lnTo>
                    <a:lnTo>
                      <a:pt x="504" y="704"/>
                    </a:lnTo>
                    <a:lnTo>
                      <a:pt x="545" y="692"/>
                    </a:lnTo>
                    <a:lnTo>
                      <a:pt x="597" y="669"/>
                    </a:lnTo>
                    <a:lnTo>
                      <a:pt x="659" y="627"/>
                    </a:lnTo>
                    <a:lnTo>
                      <a:pt x="643" y="732"/>
                    </a:lnTo>
                    <a:lnTo>
                      <a:pt x="597" y="757"/>
                    </a:lnTo>
                    <a:lnTo>
                      <a:pt x="592" y="758"/>
                    </a:lnTo>
                    <a:lnTo>
                      <a:pt x="587" y="760"/>
                    </a:lnTo>
                    <a:lnTo>
                      <a:pt x="583" y="762"/>
                    </a:lnTo>
                    <a:lnTo>
                      <a:pt x="577" y="763"/>
                    </a:lnTo>
                    <a:lnTo>
                      <a:pt x="572" y="765"/>
                    </a:lnTo>
                    <a:lnTo>
                      <a:pt x="566" y="766"/>
                    </a:lnTo>
                    <a:lnTo>
                      <a:pt x="561" y="767"/>
                    </a:lnTo>
                    <a:lnTo>
                      <a:pt x="555" y="768"/>
                    </a:lnTo>
                    <a:lnTo>
                      <a:pt x="550" y="771"/>
                    </a:lnTo>
                    <a:lnTo>
                      <a:pt x="544" y="772"/>
                    </a:lnTo>
                    <a:lnTo>
                      <a:pt x="538" y="773"/>
                    </a:lnTo>
                    <a:lnTo>
                      <a:pt x="531" y="775"/>
                    </a:lnTo>
                    <a:lnTo>
                      <a:pt x="481" y="780"/>
                    </a:lnTo>
                    <a:lnTo>
                      <a:pt x="377" y="780"/>
                    </a:lnTo>
                    <a:lnTo>
                      <a:pt x="302" y="769"/>
                    </a:lnTo>
                    <a:lnTo>
                      <a:pt x="246" y="752"/>
                    </a:lnTo>
                    <a:lnTo>
                      <a:pt x="183" y="723"/>
                    </a:lnTo>
                    <a:lnTo>
                      <a:pt x="118" y="675"/>
                    </a:lnTo>
                    <a:lnTo>
                      <a:pt x="69" y="627"/>
                    </a:lnTo>
                    <a:lnTo>
                      <a:pt x="34" y="557"/>
                    </a:lnTo>
                    <a:lnTo>
                      <a:pt x="34" y="556"/>
                    </a:lnTo>
                    <a:lnTo>
                      <a:pt x="34" y="553"/>
                    </a:lnTo>
                    <a:lnTo>
                      <a:pt x="33" y="549"/>
                    </a:lnTo>
                    <a:lnTo>
                      <a:pt x="32" y="544"/>
                    </a:lnTo>
                    <a:lnTo>
                      <a:pt x="29" y="537"/>
                    </a:lnTo>
                    <a:lnTo>
                      <a:pt x="27" y="530"/>
                    </a:lnTo>
                    <a:lnTo>
                      <a:pt x="25" y="522"/>
                    </a:lnTo>
                    <a:lnTo>
                      <a:pt x="22" y="512"/>
                    </a:lnTo>
                    <a:lnTo>
                      <a:pt x="20" y="503"/>
                    </a:lnTo>
                    <a:lnTo>
                      <a:pt x="17" y="492"/>
                    </a:lnTo>
                    <a:lnTo>
                      <a:pt x="15" y="482"/>
                    </a:lnTo>
                    <a:lnTo>
                      <a:pt x="12" y="473"/>
                    </a:lnTo>
                    <a:lnTo>
                      <a:pt x="10" y="463"/>
                    </a:lnTo>
                    <a:lnTo>
                      <a:pt x="8" y="454"/>
                    </a:lnTo>
                    <a:lnTo>
                      <a:pt x="5" y="445"/>
                    </a:lnTo>
                    <a:lnTo>
                      <a:pt x="4" y="436"/>
                    </a:lnTo>
                    <a:lnTo>
                      <a:pt x="3" y="428"/>
                    </a:lnTo>
                    <a:lnTo>
                      <a:pt x="2" y="419"/>
                    </a:lnTo>
                    <a:lnTo>
                      <a:pt x="1" y="410"/>
                    </a:lnTo>
                    <a:lnTo>
                      <a:pt x="1" y="401"/>
                    </a:lnTo>
                    <a:lnTo>
                      <a:pt x="1" y="393"/>
                    </a:lnTo>
                    <a:lnTo>
                      <a:pt x="1" y="384"/>
                    </a:lnTo>
                    <a:lnTo>
                      <a:pt x="1" y="375"/>
                    </a:lnTo>
                    <a:lnTo>
                      <a:pt x="0" y="366"/>
                    </a:lnTo>
                    <a:lnTo>
                      <a:pt x="10" y="283"/>
                    </a:lnTo>
                    <a:lnTo>
                      <a:pt x="38" y="206"/>
                    </a:lnTo>
                    <a:lnTo>
                      <a:pt x="77" y="138"/>
                    </a:lnTo>
                    <a:lnTo>
                      <a:pt x="132" y="84"/>
                    </a:lnTo>
                    <a:lnTo>
                      <a:pt x="194" y="52"/>
                    </a:lnTo>
                    <a:lnTo>
                      <a:pt x="266" y="25"/>
                    </a:lnTo>
                    <a:lnTo>
                      <a:pt x="326" y="13"/>
                    </a:lnTo>
                    <a:lnTo>
                      <a:pt x="389" y="4"/>
                    </a:lnTo>
                    <a:lnTo>
                      <a:pt x="494" y="0"/>
                    </a:lnTo>
                    <a:lnTo>
                      <a:pt x="557" y="13"/>
                    </a:lnTo>
                    <a:lnTo>
                      <a:pt x="626" y="32"/>
                    </a:lnTo>
                    <a:lnTo>
                      <a:pt x="660" y="5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94"/>
              <p:cNvSpPr>
                <a:spLocks/>
              </p:cNvSpPr>
              <p:nvPr/>
            </p:nvSpPr>
            <p:spPr bwMode="auto">
              <a:xfrm>
                <a:off x="2607" y="3242"/>
                <a:ext cx="59" cy="65"/>
              </a:xfrm>
              <a:custGeom>
                <a:avLst/>
                <a:gdLst>
                  <a:gd name="T0" fmla="*/ 0 w 673"/>
                  <a:gd name="T1" fmla="*/ 0 h 765"/>
                  <a:gd name="T2" fmla="*/ 0 w 673"/>
                  <a:gd name="T3" fmla="*/ 0 h 765"/>
                  <a:gd name="T4" fmla="*/ 0 w 673"/>
                  <a:gd name="T5" fmla="*/ 0 h 765"/>
                  <a:gd name="T6" fmla="*/ 0 w 673"/>
                  <a:gd name="T7" fmla="*/ 0 h 765"/>
                  <a:gd name="T8" fmla="*/ 0 w 673"/>
                  <a:gd name="T9" fmla="*/ 0 h 765"/>
                  <a:gd name="T10" fmla="*/ 0 w 673"/>
                  <a:gd name="T11" fmla="*/ 0 h 765"/>
                  <a:gd name="T12" fmla="*/ 0 w 673"/>
                  <a:gd name="T13" fmla="*/ 0 h 765"/>
                  <a:gd name="T14" fmla="*/ 0 w 673"/>
                  <a:gd name="T15" fmla="*/ 0 h 765"/>
                  <a:gd name="T16" fmla="*/ 0 w 673"/>
                  <a:gd name="T17" fmla="*/ 0 h 765"/>
                  <a:gd name="T18" fmla="*/ 0 w 673"/>
                  <a:gd name="T19" fmla="*/ 0 h 765"/>
                  <a:gd name="T20" fmla="*/ 0 w 673"/>
                  <a:gd name="T21" fmla="*/ 0 h 765"/>
                  <a:gd name="T22" fmla="*/ 0 w 673"/>
                  <a:gd name="T23" fmla="*/ 0 h 765"/>
                  <a:gd name="T24" fmla="*/ 0 w 673"/>
                  <a:gd name="T25" fmla="*/ 0 h 765"/>
                  <a:gd name="T26" fmla="*/ 0 w 673"/>
                  <a:gd name="T27" fmla="*/ 0 h 76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73" h="765">
                    <a:moveTo>
                      <a:pt x="0" y="0"/>
                    </a:moveTo>
                    <a:lnTo>
                      <a:pt x="0" y="762"/>
                    </a:lnTo>
                    <a:lnTo>
                      <a:pt x="162" y="759"/>
                    </a:lnTo>
                    <a:lnTo>
                      <a:pt x="162" y="395"/>
                    </a:lnTo>
                    <a:lnTo>
                      <a:pt x="512" y="395"/>
                    </a:lnTo>
                    <a:lnTo>
                      <a:pt x="512" y="765"/>
                    </a:lnTo>
                    <a:lnTo>
                      <a:pt x="673" y="765"/>
                    </a:lnTo>
                    <a:lnTo>
                      <a:pt x="673" y="6"/>
                    </a:lnTo>
                    <a:lnTo>
                      <a:pt x="508" y="6"/>
                    </a:lnTo>
                    <a:lnTo>
                      <a:pt x="508" y="306"/>
                    </a:lnTo>
                    <a:lnTo>
                      <a:pt x="162" y="306"/>
                    </a:lnTo>
                    <a:lnTo>
                      <a:pt x="16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95"/>
              <p:cNvSpPr>
                <a:spLocks/>
              </p:cNvSpPr>
              <p:nvPr/>
            </p:nvSpPr>
            <p:spPr bwMode="auto">
              <a:xfrm>
                <a:off x="2674" y="3243"/>
                <a:ext cx="60" cy="67"/>
              </a:xfrm>
              <a:custGeom>
                <a:avLst/>
                <a:gdLst>
                  <a:gd name="T0" fmla="*/ 0 w 674"/>
                  <a:gd name="T1" fmla="*/ 0 h 789"/>
                  <a:gd name="T2" fmla="*/ 0 w 674"/>
                  <a:gd name="T3" fmla="*/ 0 h 789"/>
                  <a:gd name="T4" fmla="*/ 0 w 674"/>
                  <a:gd name="T5" fmla="*/ 0 h 789"/>
                  <a:gd name="T6" fmla="*/ 0 w 674"/>
                  <a:gd name="T7" fmla="*/ 0 h 789"/>
                  <a:gd name="T8" fmla="*/ 0 w 674"/>
                  <a:gd name="T9" fmla="*/ 0 h 789"/>
                  <a:gd name="T10" fmla="*/ 0 w 674"/>
                  <a:gd name="T11" fmla="*/ 0 h 789"/>
                  <a:gd name="T12" fmla="*/ 0 w 674"/>
                  <a:gd name="T13" fmla="*/ 0 h 789"/>
                  <a:gd name="T14" fmla="*/ 0 w 674"/>
                  <a:gd name="T15" fmla="*/ 0 h 789"/>
                  <a:gd name="T16" fmla="*/ 0 w 674"/>
                  <a:gd name="T17" fmla="*/ 0 h 789"/>
                  <a:gd name="T18" fmla="*/ 0 w 674"/>
                  <a:gd name="T19" fmla="*/ 0 h 789"/>
                  <a:gd name="T20" fmla="*/ 0 w 674"/>
                  <a:gd name="T21" fmla="*/ 0 h 789"/>
                  <a:gd name="T22" fmla="*/ 0 w 674"/>
                  <a:gd name="T23" fmla="*/ 0 h 789"/>
                  <a:gd name="T24" fmla="*/ 0 w 674"/>
                  <a:gd name="T25" fmla="*/ 0 h 789"/>
                  <a:gd name="T26" fmla="*/ 0 w 674"/>
                  <a:gd name="T27" fmla="*/ 0 h 789"/>
                  <a:gd name="T28" fmla="*/ 0 w 674"/>
                  <a:gd name="T29" fmla="*/ 0 h 789"/>
                  <a:gd name="T30" fmla="*/ 0 w 674"/>
                  <a:gd name="T31" fmla="*/ 0 h 789"/>
                  <a:gd name="T32" fmla="*/ 0 w 674"/>
                  <a:gd name="T33" fmla="*/ 0 h 789"/>
                  <a:gd name="T34" fmla="*/ 0 w 674"/>
                  <a:gd name="T35" fmla="*/ 0 h 789"/>
                  <a:gd name="T36" fmla="*/ 0 w 674"/>
                  <a:gd name="T37" fmla="*/ 0 h 789"/>
                  <a:gd name="T38" fmla="*/ 0 w 674"/>
                  <a:gd name="T39" fmla="*/ 0 h 789"/>
                  <a:gd name="T40" fmla="*/ 0 w 674"/>
                  <a:gd name="T41" fmla="*/ 0 h 789"/>
                  <a:gd name="T42" fmla="*/ 0 w 674"/>
                  <a:gd name="T43" fmla="*/ 0 h 789"/>
                  <a:gd name="T44" fmla="*/ 0 w 674"/>
                  <a:gd name="T45" fmla="*/ 0 h 789"/>
                  <a:gd name="T46" fmla="*/ 0 w 674"/>
                  <a:gd name="T47" fmla="*/ 0 h 789"/>
                  <a:gd name="T48" fmla="*/ 0 w 674"/>
                  <a:gd name="T49" fmla="*/ 0 h 789"/>
                  <a:gd name="T50" fmla="*/ 0 w 674"/>
                  <a:gd name="T51" fmla="*/ 0 h 789"/>
                  <a:gd name="T52" fmla="*/ 0 w 674"/>
                  <a:gd name="T53" fmla="*/ 0 h 789"/>
                  <a:gd name="T54" fmla="*/ 0 w 674"/>
                  <a:gd name="T55" fmla="*/ 0 h 789"/>
                  <a:gd name="T56" fmla="*/ 0 w 674"/>
                  <a:gd name="T57" fmla="*/ 0 h 789"/>
                  <a:gd name="T58" fmla="*/ 0 w 674"/>
                  <a:gd name="T59" fmla="*/ 0 h 789"/>
                  <a:gd name="T60" fmla="*/ 0 w 674"/>
                  <a:gd name="T61" fmla="*/ 0 h 789"/>
                  <a:gd name="T62" fmla="*/ 0 w 674"/>
                  <a:gd name="T63" fmla="*/ 0 h 789"/>
                  <a:gd name="T64" fmla="*/ 0 w 674"/>
                  <a:gd name="T65" fmla="*/ 0 h 789"/>
                  <a:gd name="T66" fmla="*/ 0 w 674"/>
                  <a:gd name="T67" fmla="*/ 0 h 789"/>
                  <a:gd name="T68" fmla="*/ 0 w 674"/>
                  <a:gd name="T69" fmla="*/ 0 h 789"/>
                  <a:gd name="T70" fmla="*/ 0 w 674"/>
                  <a:gd name="T71" fmla="*/ 0 h 789"/>
                  <a:gd name="T72" fmla="*/ 0 w 674"/>
                  <a:gd name="T73" fmla="*/ 0 h 789"/>
                  <a:gd name="T74" fmla="*/ 0 w 674"/>
                  <a:gd name="T75" fmla="*/ 0 h 78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74" h="789">
                    <a:moveTo>
                      <a:pt x="4" y="6"/>
                    </a:moveTo>
                    <a:lnTo>
                      <a:pt x="0" y="557"/>
                    </a:lnTo>
                    <a:lnTo>
                      <a:pt x="16" y="606"/>
                    </a:lnTo>
                    <a:lnTo>
                      <a:pt x="42" y="663"/>
                    </a:lnTo>
                    <a:lnTo>
                      <a:pt x="85" y="709"/>
                    </a:lnTo>
                    <a:lnTo>
                      <a:pt x="130" y="745"/>
                    </a:lnTo>
                    <a:lnTo>
                      <a:pt x="170" y="765"/>
                    </a:lnTo>
                    <a:lnTo>
                      <a:pt x="210" y="774"/>
                    </a:lnTo>
                    <a:lnTo>
                      <a:pt x="267" y="789"/>
                    </a:lnTo>
                    <a:lnTo>
                      <a:pt x="316" y="789"/>
                    </a:lnTo>
                    <a:lnTo>
                      <a:pt x="371" y="789"/>
                    </a:lnTo>
                    <a:lnTo>
                      <a:pt x="420" y="786"/>
                    </a:lnTo>
                    <a:lnTo>
                      <a:pt x="493" y="765"/>
                    </a:lnTo>
                    <a:lnTo>
                      <a:pt x="550" y="732"/>
                    </a:lnTo>
                    <a:lnTo>
                      <a:pt x="594" y="688"/>
                    </a:lnTo>
                    <a:lnTo>
                      <a:pt x="635" y="640"/>
                    </a:lnTo>
                    <a:lnTo>
                      <a:pt x="654" y="586"/>
                    </a:lnTo>
                    <a:lnTo>
                      <a:pt x="670" y="514"/>
                    </a:lnTo>
                    <a:lnTo>
                      <a:pt x="674" y="460"/>
                    </a:lnTo>
                    <a:lnTo>
                      <a:pt x="674" y="7"/>
                    </a:lnTo>
                    <a:lnTo>
                      <a:pt x="582" y="7"/>
                    </a:lnTo>
                    <a:lnTo>
                      <a:pt x="582" y="460"/>
                    </a:lnTo>
                    <a:lnTo>
                      <a:pt x="574" y="529"/>
                    </a:lnTo>
                    <a:lnTo>
                      <a:pt x="550" y="595"/>
                    </a:lnTo>
                    <a:lnTo>
                      <a:pt x="530" y="634"/>
                    </a:lnTo>
                    <a:lnTo>
                      <a:pt x="496" y="668"/>
                    </a:lnTo>
                    <a:lnTo>
                      <a:pt x="461" y="691"/>
                    </a:lnTo>
                    <a:lnTo>
                      <a:pt x="416" y="703"/>
                    </a:lnTo>
                    <a:lnTo>
                      <a:pt x="308" y="703"/>
                    </a:lnTo>
                    <a:lnTo>
                      <a:pt x="267" y="691"/>
                    </a:lnTo>
                    <a:lnTo>
                      <a:pt x="226" y="656"/>
                    </a:lnTo>
                    <a:lnTo>
                      <a:pt x="197" y="624"/>
                    </a:lnTo>
                    <a:lnTo>
                      <a:pt x="182" y="571"/>
                    </a:lnTo>
                    <a:lnTo>
                      <a:pt x="170" y="517"/>
                    </a:lnTo>
                    <a:lnTo>
                      <a:pt x="165" y="486"/>
                    </a:lnTo>
                    <a:lnTo>
                      <a:pt x="165" y="0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96"/>
              <p:cNvSpPr>
                <a:spLocks/>
              </p:cNvSpPr>
              <p:nvPr/>
            </p:nvSpPr>
            <p:spPr bwMode="auto">
              <a:xfrm>
                <a:off x="2741" y="3244"/>
                <a:ext cx="90" cy="65"/>
              </a:xfrm>
              <a:custGeom>
                <a:avLst/>
                <a:gdLst>
                  <a:gd name="T0" fmla="*/ 0 w 1016"/>
                  <a:gd name="T1" fmla="*/ 0 h 777"/>
                  <a:gd name="T2" fmla="*/ 0 w 1016"/>
                  <a:gd name="T3" fmla="*/ 0 h 777"/>
                  <a:gd name="T4" fmla="*/ 0 w 1016"/>
                  <a:gd name="T5" fmla="*/ 0 h 777"/>
                  <a:gd name="T6" fmla="*/ 0 w 1016"/>
                  <a:gd name="T7" fmla="*/ 0 h 777"/>
                  <a:gd name="T8" fmla="*/ 0 w 1016"/>
                  <a:gd name="T9" fmla="*/ 0 h 777"/>
                  <a:gd name="T10" fmla="*/ 0 w 1016"/>
                  <a:gd name="T11" fmla="*/ 0 h 777"/>
                  <a:gd name="T12" fmla="*/ 0 w 1016"/>
                  <a:gd name="T13" fmla="*/ 0 h 777"/>
                  <a:gd name="T14" fmla="*/ 0 w 1016"/>
                  <a:gd name="T15" fmla="*/ 0 h 777"/>
                  <a:gd name="T16" fmla="*/ 0 w 1016"/>
                  <a:gd name="T17" fmla="*/ 0 h 777"/>
                  <a:gd name="T18" fmla="*/ 0 w 1016"/>
                  <a:gd name="T19" fmla="*/ 0 h 777"/>
                  <a:gd name="T20" fmla="*/ 0 w 1016"/>
                  <a:gd name="T21" fmla="*/ 0 h 777"/>
                  <a:gd name="T22" fmla="*/ 0 w 1016"/>
                  <a:gd name="T23" fmla="*/ 0 h 777"/>
                  <a:gd name="T24" fmla="*/ 0 w 1016"/>
                  <a:gd name="T25" fmla="*/ 0 h 777"/>
                  <a:gd name="T26" fmla="*/ 0 w 1016"/>
                  <a:gd name="T27" fmla="*/ 0 h 77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6" h="777">
                    <a:moveTo>
                      <a:pt x="0" y="6"/>
                    </a:moveTo>
                    <a:lnTo>
                      <a:pt x="0" y="777"/>
                    </a:lnTo>
                    <a:lnTo>
                      <a:pt x="407" y="776"/>
                    </a:lnTo>
                    <a:lnTo>
                      <a:pt x="501" y="545"/>
                    </a:lnTo>
                    <a:lnTo>
                      <a:pt x="755" y="545"/>
                    </a:lnTo>
                    <a:lnTo>
                      <a:pt x="827" y="776"/>
                    </a:lnTo>
                    <a:lnTo>
                      <a:pt x="1016" y="776"/>
                    </a:lnTo>
                    <a:lnTo>
                      <a:pt x="727" y="0"/>
                    </a:lnTo>
                    <a:lnTo>
                      <a:pt x="641" y="3"/>
                    </a:lnTo>
                    <a:lnTo>
                      <a:pt x="364" y="637"/>
                    </a:lnTo>
                    <a:lnTo>
                      <a:pt x="161" y="637"/>
                    </a:lnTo>
                    <a:lnTo>
                      <a:pt x="165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97"/>
              <p:cNvSpPr>
                <a:spLocks/>
              </p:cNvSpPr>
              <p:nvPr/>
            </p:nvSpPr>
            <p:spPr bwMode="auto">
              <a:xfrm>
                <a:off x="3010" y="3246"/>
                <a:ext cx="62" cy="65"/>
              </a:xfrm>
              <a:custGeom>
                <a:avLst/>
                <a:gdLst>
                  <a:gd name="T0" fmla="*/ 0 w 712"/>
                  <a:gd name="T1" fmla="*/ 0 h 767"/>
                  <a:gd name="T2" fmla="*/ 0 w 712"/>
                  <a:gd name="T3" fmla="*/ 0 h 767"/>
                  <a:gd name="T4" fmla="*/ 0 w 712"/>
                  <a:gd name="T5" fmla="*/ 0 h 767"/>
                  <a:gd name="T6" fmla="*/ 0 w 712"/>
                  <a:gd name="T7" fmla="*/ 0 h 767"/>
                  <a:gd name="T8" fmla="*/ 0 w 712"/>
                  <a:gd name="T9" fmla="*/ 0 h 767"/>
                  <a:gd name="T10" fmla="*/ 0 w 712"/>
                  <a:gd name="T11" fmla="*/ 0 h 767"/>
                  <a:gd name="T12" fmla="*/ 0 w 712"/>
                  <a:gd name="T13" fmla="*/ 0 h 767"/>
                  <a:gd name="T14" fmla="*/ 0 w 712"/>
                  <a:gd name="T15" fmla="*/ 0 h 767"/>
                  <a:gd name="T16" fmla="*/ 0 w 712"/>
                  <a:gd name="T17" fmla="*/ 0 h 767"/>
                  <a:gd name="T18" fmla="*/ 0 w 712"/>
                  <a:gd name="T19" fmla="*/ 0 h 7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12" h="767">
                    <a:moveTo>
                      <a:pt x="103" y="767"/>
                    </a:moveTo>
                    <a:lnTo>
                      <a:pt x="197" y="536"/>
                    </a:lnTo>
                    <a:lnTo>
                      <a:pt x="451" y="536"/>
                    </a:lnTo>
                    <a:lnTo>
                      <a:pt x="524" y="767"/>
                    </a:lnTo>
                    <a:lnTo>
                      <a:pt x="712" y="767"/>
                    </a:lnTo>
                    <a:lnTo>
                      <a:pt x="423" y="0"/>
                    </a:lnTo>
                    <a:lnTo>
                      <a:pt x="338" y="5"/>
                    </a:lnTo>
                    <a:lnTo>
                      <a:pt x="0" y="765"/>
                    </a:lnTo>
                    <a:lnTo>
                      <a:pt x="103" y="76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98"/>
              <p:cNvSpPr>
                <a:spLocks/>
              </p:cNvSpPr>
              <p:nvPr/>
            </p:nvSpPr>
            <p:spPr bwMode="auto">
              <a:xfrm>
                <a:off x="2852" y="3246"/>
                <a:ext cx="61" cy="64"/>
              </a:xfrm>
              <a:custGeom>
                <a:avLst/>
                <a:gdLst>
                  <a:gd name="T0" fmla="*/ 0 w 694"/>
                  <a:gd name="T1" fmla="*/ 0 h 762"/>
                  <a:gd name="T2" fmla="*/ 0 w 694"/>
                  <a:gd name="T3" fmla="*/ 0 h 762"/>
                  <a:gd name="T4" fmla="*/ 0 w 694"/>
                  <a:gd name="T5" fmla="*/ 0 h 762"/>
                  <a:gd name="T6" fmla="*/ 0 w 694"/>
                  <a:gd name="T7" fmla="*/ 0 h 762"/>
                  <a:gd name="T8" fmla="*/ 0 w 694"/>
                  <a:gd name="T9" fmla="*/ 0 h 762"/>
                  <a:gd name="T10" fmla="*/ 0 w 694"/>
                  <a:gd name="T11" fmla="*/ 0 h 762"/>
                  <a:gd name="T12" fmla="*/ 0 w 694"/>
                  <a:gd name="T13" fmla="*/ 0 h 762"/>
                  <a:gd name="T14" fmla="*/ 0 w 694"/>
                  <a:gd name="T15" fmla="*/ 0 h 762"/>
                  <a:gd name="T16" fmla="*/ 0 w 694"/>
                  <a:gd name="T17" fmla="*/ 0 h 7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94" h="762">
                    <a:moveTo>
                      <a:pt x="0" y="0"/>
                    </a:moveTo>
                    <a:lnTo>
                      <a:pt x="283" y="760"/>
                    </a:lnTo>
                    <a:lnTo>
                      <a:pt x="378" y="762"/>
                    </a:lnTo>
                    <a:lnTo>
                      <a:pt x="694" y="0"/>
                    </a:lnTo>
                    <a:lnTo>
                      <a:pt x="585" y="0"/>
                    </a:lnTo>
                    <a:lnTo>
                      <a:pt x="378" y="543"/>
                    </a:lnTo>
                    <a:lnTo>
                      <a:pt x="1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99"/>
              <p:cNvSpPr>
                <a:spLocks/>
              </p:cNvSpPr>
              <p:nvPr/>
            </p:nvSpPr>
            <p:spPr bwMode="auto">
              <a:xfrm>
                <a:off x="2918" y="3246"/>
                <a:ext cx="15" cy="65"/>
              </a:xfrm>
              <a:custGeom>
                <a:avLst/>
                <a:gdLst>
                  <a:gd name="T0" fmla="*/ 0 w 166"/>
                  <a:gd name="T1" fmla="*/ 0 h 768"/>
                  <a:gd name="T2" fmla="*/ 0 w 166"/>
                  <a:gd name="T3" fmla="*/ 0 h 768"/>
                  <a:gd name="T4" fmla="*/ 0 w 166"/>
                  <a:gd name="T5" fmla="*/ 0 h 768"/>
                  <a:gd name="T6" fmla="*/ 0 w 166"/>
                  <a:gd name="T7" fmla="*/ 0 h 768"/>
                  <a:gd name="T8" fmla="*/ 0 w 166"/>
                  <a:gd name="T9" fmla="*/ 0 h 768"/>
                  <a:gd name="T10" fmla="*/ 0 w 166"/>
                  <a:gd name="T11" fmla="*/ 0 h 7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6" h="768">
                    <a:moveTo>
                      <a:pt x="0" y="2"/>
                    </a:moveTo>
                    <a:lnTo>
                      <a:pt x="0" y="768"/>
                    </a:lnTo>
                    <a:lnTo>
                      <a:pt x="166" y="768"/>
                    </a:lnTo>
                    <a:lnTo>
                      <a:pt x="16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00"/>
              <p:cNvSpPr>
                <a:spLocks/>
              </p:cNvSpPr>
              <p:nvPr/>
            </p:nvSpPr>
            <p:spPr bwMode="auto">
              <a:xfrm>
                <a:off x="2938" y="3246"/>
                <a:ext cx="84" cy="66"/>
              </a:xfrm>
              <a:custGeom>
                <a:avLst/>
                <a:gdLst>
                  <a:gd name="T0" fmla="*/ 0 w 956"/>
                  <a:gd name="T1" fmla="*/ 0 h 780"/>
                  <a:gd name="T2" fmla="*/ 0 w 956"/>
                  <a:gd name="T3" fmla="*/ 0 h 780"/>
                  <a:gd name="T4" fmla="*/ 0 w 956"/>
                  <a:gd name="T5" fmla="*/ 0 h 780"/>
                  <a:gd name="T6" fmla="*/ 0 w 956"/>
                  <a:gd name="T7" fmla="*/ 0 h 780"/>
                  <a:gd name="T8" fmla="*/ 0 w 956"/>
                  <a:gd name="T9" fmla="*/ 0 h 780"/>
                  <a:gd name="T10" fmla="*/ 0 w 956"/>
                  <a:gd name="T11" fmla="*/ 0 h 780"/>
                  <a:gd name="T12" fmla="*/ 0 w 956"/>
                  <a:gd name="T13" fmla="*/ 0 h 780"/>
                  <a:gd name="T14" fmla="*/ 0 w 956"/>
                  <a:gd name="T15" fmla="*/ 0 h 780"/>
                  <a:gd name="T16" fmla="*/ 0 w 956"/>
                  <a:gd name="T17" fmla="*/ 0 h 780"/>
                  <a:gd name="T18" fmla="*/ 0 w 956"/>
                  <a:gd name="T19" fmla="*/ 0 h 780"/>
                  <a:gd name="T20" fmla="*/ 0 w 956"/>
                  <a:gd name="T21" fmla="*/ 0 h 780"/>
                  <a:gd name="T22" fmla="*/ 0 w 956"/>
                  <a:gd name="T23" fmla="*/ 0 h 780"/>
                  <a:gd name="T24" fmla="*/ 0 w 956"/>
                  <a:gd name="T25" fmla="*/ 0 h 780"/>
                  <a:gd name="T26" fmla="*/ 0 w 956"/>
                  <a:gd name="T27" fmla="*/ 0 h 780"/>
                  <a:gd name="T28" fmla="*/ 0 w 956"/>
                  <a:gd name="T29" fmla="*/ 0 h 780"/>
                  <a:gd name="T30" fmla="*/ 0 w 956"/>
                  <a:gd name="T31" fmla="*/ 0 h 780"/>
                  <a:gd name="T32" fmla="*/ 0 w 956"/>
                  <a:gd name="T33" fmla="*/ 0 h 780"/>
                  <a:gd name="T34" fmla="*/ 0 w 956"/>
                  <a:gd name="T35" fmla="*/ 0 h 780"/>
                  <a:gd name="T36" fmla="*/ 0 w 956"/>
                  <a:gd name="T37" fmla="*/ 0 h 780"/>
                  <a:gd name="T38" fmla="*/ 0 w 956"/>
                  <a:gd name="T39" fmla="*/ 0 h 780"/>
                  <a:gd name="T40" fmla="*/ 0 w 956"/>
                  <a:gd name="T41" fmla="*/ 0 h 780"/>
                  <a:gd name="T42" fmla="*/ 0 w 956"/>
                  <a:gd name="T43" fmla="*/ 0 h 780"/>
                  <a:gd name="T44" fmla="*/ 0 w 956"/>
                  <a:gd name="T45" fmla="*/ 0 h 780"/>
                  <a:gd name="T46" fmla="*/ 0 w 956"/>
                  <a:gd name="T47" fmla="*/ 0 h 780"/>
                  <a:gd name="T48" fmla="*/ 0 w 956"/>
                  <a:gd name="T49" fmla="*/ 0 h 780"/>
                  <a:gd name="T50" fmla="*/ 0 w 956"/>
                  <a:gd name="T51" fmla="*/ 0 h 780"/>
                  <a:gd name="T52" fmla="*/ 0 w 956"/>
                  <a:gd name="T53" fmla="*/ 0 h 780"/>
                  <a:gd name="T54" fmla="*/ 0 w 956"/>
                  <a:gd name="T55" fmla="*/ 0 h 780"/>
                  <a:gd name="T56" fmla="*/ 0 w 956"/>
                  <a:gd name="T57" fmla="*/ 0 h 780"/>
                  <a:gd name="T58" fmla="*/ 0 w 956"/>
                  <a:gd name="T59" fmla="*/ 0 h 780"/>
                  <a:gd name="T60" fmla="*/ 0 w 956"/>
                  <a:gd name="T61" fmla="*/ 0 h 780"/>
                  <a:gd name="T62" fmla="*/ 0 w 956"/>
                  <a:gd name="T63" fmla="*/ 0 h 780"/>
                  <a:gd name="T64" fmla="*/ 0 w 956"/>
                  <a:gd name="T65" fmla="*/ 0 h 780"/>
                  <a:gd name="T66" fmla="*/ 0 w 956"/>
                  <a:gd name="T67" fmla="*/ 0 h 780"/>
                  <a:gd name="T68" fmla="*/ 0 w 956"/>
                  <a:gd name="T69" fmla="*/ 0 h 7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6" h="780">
                    <a:moveTo>
                      <a:pt x="0" y="732"/>
                    </a:moveTo>
                    <a:lnTo>
                      <a:pt x="48" y="757"/>
                    </a:lnTo>
                    <a:lnTo>
                      <a:pt x="111" y="772"/>
                    </a:lnTo>
                    <a:lnTo>
                      <a:pt x="177" y="780"/>
                    </a:lnTo>
                    <a:lnTo>
                      <a:pt x="265" y="780"/>
                    </a:lnTo>
                    <a:lnTo>
                      <a:pt x="317" y="764"/>
                    </a:lnTo>
                    <a:lnTo>
                      <a:pt x="374" y="732"/>
                    </a:lnTo>
                    <a:lnTo>
                      <a:pt x="419" y="684"/>
                    </a:lnTo>
                    <a:lnTo>
                      <a:pt x="448" y="631"/>
                    </a:lnTo>
                    <a:lnTo>
                      <a:pt x="459" y="595"/>
                    </a:lnTo>
                    <a:lnTo>
                      <a:pt x="468" y="558"/>
                    </a:lnTo>
                    <a:lnTo>
                      <a:pt x="468" y="501"/>
                    </a:lnTo>
                    <a:lnTo>
                      <a:pt x="454" y="466"/>
                    </a:lnTo>
                    <a:lnTo>
                      <a:pt x="439" y="418"/>
                    </a:lnTo>
                    <a:lnTo>
                      <a:pt x="407" y="384"/>
                    </a:lnTo>
                    <a:lnTo>
                      <a:pt x="359" y="343"/>
                    </a:lnTo>
                    <a:lnTo>
                      <a:pt x="305" y="320"/>
                    </a:lnTo>
                    <a:lnTo>
                      <a:pt x="213" y="266"/>
                    </a:lnTo>
                    <a:lnTo>
                      <a:pt x="168" y="235"/>
                    </a:lnTo>
                    <a:lnTo>
                      <a:pt x="153" y="197"/>
                    </a:lnTo>
                    <a:lnTo>
                      <a:pt x="149" y="169"/>
                    </a:lnTo>
                    <a:lnTo>
                      <a:pt x="149" y="137"/>
                    </a:lnTo>
                    <a:lnTo>
                      <a:pt x="165" y="104"/>
                    </a:lnTo>
                    <a:lnTo>
                      <a:pt x="209" y="77"/>
                    </a:lnTo>
                    <a:lnTo>
                      <a:pt x="286" y="72"/>
                    </a:lnTo>
                    <a:lnTo>
                      <a:pt x="325" y="86"/>
                    </a:lnTo>
                    <a:lnTo>
                      <a:pt x="362" y="109"/>
                    </a:lnTo>
                    <a:lnTo>
                      <a:pt x="591" y="109"/>
                    </a:lnTo>
                    <a:lnTo>
                      <a:pt x="591" y="772"/>
                    </a:lnTo>
                    <a:lnTo>
                      <a:pt x="757" y="772"/>
                    </a:lnTo>
                    <a:lnTo>
                      <a:pt x="757" y="109"/>
                    </a:lnTo>
                    <a:lnTo>
                      <a:pt x="956" y="109"/>
                    </a:lnTo>
                    <a:lnTo>
                      <a:pt x="956" y="20"/>
                    </a:lnTo>
                    <a:lnTo>
                      <a:pt x="411" y="20"/>
                    </a:lnTo>
                    <a:lnTo>
                      <a:pt x="354" y="7"/>
                    </a:lnTo>
                    <a:lnTo>
                      <a:pt x="314" y="0"/>
                    </a:lnTo>
                    <a:lnTo>
                      <a:pt x="217" y="0"/>
                    </a:lnTo>
                    <a:lnTo>
                      <a:pt x="156" y="16"/>
                    </a:lnTo>
                    <a:lnTo>
                      <a:pt x="99" y="44"/>
                    </a:lnTo>
                    <a:lnTo>
                      <a:pt x="55" y="86"/>
                    </a:lnTo>
                    <a:lnTo>
                      <a:pt x="35" y="133"/>
                    </a:lnTo>
                    <a:lnTo>
                      <a:pt x="16" y="190"/>
                    </a:lnTo>
                    <a:lnTo>
                      <a:pt x="15" y="196"/>
                    </a:lnTo>
                    <a:lnTo>
                      <a:pt x="15" y="204"/>
                    </a:lnTo>
                    <a:lnTo>
                      <a:pt x="15" y="211"/>
                    </a:lnTo>
                    <a:lnTo>
                      <a:pt x="15" y="216"/>
                    </a:lnTo>
                    <a:lnTo>
                      <a:pt x="15" y="223"/>
                    </a:lnTo>
                    <a:lnTo>
                      <a:pt x="15" y="228"/>
                    </a:lnTo>
                    <a:lnTo>
                      <a:pt x="15" y="235"/>
                    </a:lnTo>
                    <a:lnTo>
                      <a:pt x="15" y="240"/>
                    </a:lnTo>
                    <a:lnTo>
                      <a:pt x="15" y="247"/>
                    </a:lnTo>
                    <a:lnTo>
                      <a:pt x="15" y="252"/>
                    </a:lnTo>
                    <a:lnTo>
                      <a:pt x="15" y="259"/>
                    </a:lnTo>
                    <a:lnTo>
                      <a:pt x="16" y="266"/>
                    </a:lnTo>
                    <a:lnTo>
                      <a:pt x="32" y="332"/>
                    </a:lnTo>
                    <a:lnTo>
                      <a:pt x="68" y="392"/>
                    </a:lnTo>
                    <a:lnTo>
                      <a:pt x="115" y="421"/>
                    </a:lnTo>
                    <a:lnTo>
                      <a:pt x="185" y="457"/>
                    </a:lnTo>
                    <a:lnTo>
                      <a:pt x="286" y="523"/>
                    </a:lnTo>
                    <a:lnTo>
                      <a:pt x="323" y="563"/>
                    </a:lnTo>
                    <a:lnTo>
                      <a:pt x="331" y="620"/>
                    </a:lnTo>
                    <a:lnTo>
                      <a:pt x="314" y="668"/>
                    </a:lnTo>
                    <a:lnTo>
                      <a:pt x="274" y="703"/>
                    </a:lnTo>
                    <a:lnTo>
                      <a:pt x="217" y="712"/>
                    </a:lnTo>
                    <a:lnTo>
                      <a:pt x="160" y="712"/>
                    </a:lnTo>
                    <a:lnTo>
                      <a:pt x="120" y="697"/>
                    </a:lnTo>
                    <a:lnTo>
                      <a:pt x="91" y="668"/>
                    </a:lnTo>
                    <a:lnTo>
                      <a:pt x="65" y="627"/>
                    </a:lnTo>
                    <a:lnTo>
                      <a:pt x="45" y="592"/>
                    </a:lnTo>
                    <a:lnTo>
                      <a:pt x="0" y="73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01"/>
              <p:cNvSpPr>
                <a:spLocks/>
              </p:cNvSpPr>
              <p:nvPr/>
            </p:nvSpPr>
            <p:spPr bwMode="auto">
              <a:xfrm>
                <a:off x="2695" y="3188"/>
                <a:ext cx="39" cy="44"/>
              </a:xfrm>
              <a:custGeom>
                <a:avLst/>
                <a:gdLst>
                  <a:gd name="T0" fmla="*/ 0 w 445"/>
                  <a:gd name="T1" fmla="*/ 0 h 520"/>
                  <a:gd name="T2" fmla="*/ 0 w 445"/>
                  <a:gd name="T3" fmla="*/ 0 h 520"/>
                  <a:gd name="T4" fmla="*/ 0 w 445"/>
                  <a:gd name="T5" fmla="*/ 0 h 520"/>
                  <a:gd name="T6" fmla="*/ 0 w 445"/>
                  <a:gd name="T7" fmla="*/ 0 h 520"/>
                  <a:gd name="T8" fmla="*/ 0 w 445"/>
                  <a:gd name="T9" fmla="*/ 0 h 520"/>
                  <a:gd name="T10" fmla="*/ 0 w 445"/>
                  <a:gd name="T11" fmla="*/ 0 h 520"/>
                  <a:gd name="T12" fmla="*/ 0 w 445"/>
                  <a:gd name="T13" fmla="*/ 0 h 520"/>
                  <a:gd name="T14" fmla="*/ 0 w 445"/>
                  <a:gd name="T15" fmla="*/ 0 h 520"/>
                  <a:gd name="T16" fmla="*/ 0 w 445"/>
                  <a:gd name="T17" fmla="*/ 0 h 520"/>
                  <a:gd name="T18" fmla="*/ 0 w 445"/>
                  <a:gd name="T19" fmla="*/ 0 h 520"/>
                  <a:gd name="T20" fmla="*/ 0 w 445"/>
                  <a:gd name="T21" fmla="*/ 0 h 520"/>
                  <a:gd name="T22" fmla="*/ 0 w 445"/>
                  <a:gd name="T23" fmla="*/ 0 h 520"/>
                  <a:gd name="T24" fmla="*/ 0 w 445"/>
                  <a:gd name="T25" fmla="*/ 0 h 520"/>
                  <a:gd name="T26" fmla="*/ 0 w 445"/>
                  <a:gd name="T27" fmla="*/ 0 h 520"/>
                  <a:gd name="T28" fmla="*/ 0 w 445"/>
                  <a:gd name="T29" fmla="*/ 0 h 520"/>
                  <a:gd name="T30" fmla="*/ 0 w 445"/>
                  <a:gd name="T31" fmla="*/ 0 h 520"/>
                  <a:gd name="T32" fmla="*/ 0 w 445"/>
                  <a:gd name="T33" fmla="*/ 0 h 520"/>
                  <a:gd name="T34" fmla="*/ 0 w 445"/>
                  <a:gd name="T35" fmla="*/ 0 h 520"/>
                  <a:gd name="T36" fmla="*/ 0 w 445"/>
                  <a:gd name="T37" fmla="*/ 0 h 520"/>
                  <a:gd name="T38" fmla="*/ 0 w 445"/>
                  <a:gd name="T39" fmla="*/ 0 h 520"/>
                  <a:gd name="T40" fmla="*/ 0 w 445"/>
                  <a:gd name="T41" fmla="*/ 0 h 520"/>
                  <a:gd name="T42" fmla="*/ 0 w 445"/>
                  <a:gd name="T43" fmla="*/ 0 h 520"/>
                  <a:gd name="T44" fmla="*/ 0 w 445"/>
                  <a:gd name="T45" fmla="*/ 0 h 520"/>
                  <a:gd name="T46" fmla="*/ 0 w 445"/>
                  <a:gd name="T47" fmla="*/ 0 h 520"/>
                  <a:gd name="T48" fmla="*/ 0 w 445"/>
                  <a:gd name="T49" fmla="*/ 0 h 520"/>
                  <a:gd name="T50" fmla="*/ 0 w 445"/>
                  <a:gd name="T51" fmla="*/ 0 h 520"/>
                  <a:gd name="T52" fmla="*/ 0 w 445"/>
                  <a:gd name="T53" fmla="*/ 0 h 520"/>
                  <a:gd name="T54" fmla="*/ 0 w 445"/>
                  <a:gd name="T55" fmla="*/ 0 h 520"/>
                  <a:gd name="T56" fmla="*/ 0 w 445"/>
                  <a:gd name="T57" fmla="*/ 0 h 520"/>
                  <a:gd name="T58" fmla="*/ 0 w 445"/>
                  <a:gd name="T59" fmla="*/ 0 h 520"/>
                  <a:gd name="T60" fmla="*/ 0 w 445"/>
                  <a:gd name="T61" fmla="*/ 0 h 520"/>
                  <a:gd name="T62" fmla="*/ 0 w 445"/>
                  <a:gd name="T63" fmla="*/ 0 h 520"/>
                  <a:gd name="T64" fmla="*/ 0 w 445"/>
                  <a:gd name="T65" fmla="*/ 0 h 520"/>
                  <a:gd name="T66" fmla="*/ 0 w 445"/>
                  <a:gd name="T67" fmla="*/ 0 h 520"/>
                  <a:gd name="T68" fmla="*/ 0 w 445"/>
                  <a:gd name="T69" fmla="*/ 0 h 520"/>
                  <a:gd name="T70" fmla="*/ 0 w 445"/>
                  <a:gd name="T71" fmla="*/ 0 h 520"/>
                  <a:gd name="T72" fmla="*/ 0 w 445"/>
                  <a:gd name="T73" fmla="*/ 0 h 520"/>
                  <a:gd name="T74" fmla="*/ 0 w 445"/>
                  <a:gd name="T75" fmla="*/ 0 h 520"/>
                  <a:gd name="T76" fmla="*/ 0 w 445"/>
                  <a:gd name="T77" fmla="*/ 0 h 520"/>
                  <a:gd name="T78" fmla="*/ 0 w 445"/>
                  <a:gd name="T79" fmla="*/ 0 h 520"/>
                  <a:gd name="T80" fmla="*/ 0 w 445"/>
                  <a:gd name="T81" fmla="*/ 0 h 520"/>
                  <a:gd name="T82" fmla="*/ 0 w 445"/>
                  <a:gd name="T83" fmla="*/ 0 h 520"/>
                  <a:gd name="T84" fmla="*/ 0 w 445"/>
                  <a:gd name="T85" fmla="*/ 0 h 520"/>
                  <a:gd name="T86" fmla="*/ 0 w 445"/>
                  <a:gd name="T87" fmla="*/ 0 h 520"/>
                  <a:gd name="T88" fmla="*/ 0 w 445"/>
                  <a:gd name="T89" fmla="*/ 0 h 520"/>
                  <a:gd name="T90" fmla="*/ 0 w 445"/>
                  <a:gd name="T91" fmla="*/ 0 h 520"/>
                  <a:gd name="T92" fmla="*/ 0 w 445"/>
                  <a:gd name="T93" fmla="*/ 0 h 520"/>
                  <a:gd name="T94" fmla="*/ 0 w 445"/>
                  <a:gd name="T95" fmla="*/ 0 h 520"/>
                  <a:gd name="T96" fmla="*/ 0 w 445"/>
                  <a:gd name="T97" fmla="*/ 0 h 520"/>
                  <a:gd name="T98" fmla="*/ 0 w 445"/>
                  <a:gd name="T99" fmla="*/ 0 h 520"/>
                  <a:gd name="T100" fmla="*/ 0 w 445"/>
                  <a:gd name="T101" fmla="*/ 0 h 520"/>
                  <a:gd name="T102" fmla="*/ 0 w 445"/>
                  <a:gd name="T103" fmla="*/ 0 h 520"/>
                  <a:gd name="T104" fmla="*/ 0 w 445"/>
                  <a:gd name="T105" fmla="*/ 0 h 520"/>
                  <a:gd name="T106" fmla="*/ 0 w 445"/>
                  <a:gd name="T107" fmla="*/ 0 h 520"/>
                  <a:gd name="T108" fmla="*/ 0 w 445"/>
                  <a:gd name="T109" fmla="*/ 0 h 520"/>
                  <a:gd name="T110" fmla="*/ 0 w 445"/>
                  <a:gd name="T111" fmla="*/ 0 h 520"/>
                  <a:gd name="T112" fmla="*/ 0 w 445"/>
                  <a:gd name="T113" fmla="*/ 0 h 520"/>
                  <a:gd name="T114" fmla="*/ 0 w 445"/>
                  <a:gd name="T115" fmla="*/ 0 h 5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45" h="520">
                    <a:moveTo>
                      <a:pt x="422" y="109"/>
                    </a:moveTo>
                    <a:lnTo>
                      <a:pt x="445" y="26"/>
                    </a:lnTo>
                    <a:lnTo>
                      <a:pt x="417" y="17"/>
                    </a:lnTo>
                    <a:lnTo>
                      <a:pt x="385" y="8"/>
                    </a:lnTo>
                    <a:lnTo>
                      <a:pt x="335" y="0"/>
                    </a:lnTo>
                    <a:lnTo>
                      <a:pt x="244" y="0"/>
                    </a:lnTo>
                    <a:lnTo>
                      <a:pt x="203" y="6"/>
                    </a:lnTo>
                    <a:lnTo>
                      <a:pt x="159" y="19"/>
                    </a:lnTo>
                    <a:lnTo>
                      <a:pt x="129" y="35"/>
                    </a:lnTo>
                    <a:lnTo>
                      <a:pt x="104" y="51"/>
                    </a:lnTo>
                    <a:lnTo>
                      <a:pt x="70" y="77"/>
                    </a:lnTo>
                    <a:lnTo>
                      <a:pt x="47" y="106"/>
                    </a:lnTo>
                    <a:lnTo>
                      <a:pt x="29" y="129"/>
                    </a:lnTo>
                    <a:lnTo>
                      <a:pt x="12" y="166"/>
                    </a:lnTo>
                    <a:lnTo>
                      <a:pt x="4" y="197"/>
                    </a:lnTo>
                    <a:lnTo>
                      <a:pt x="0" y="232"/>
                    </a:lnTo>
                    <a:lnTo>
                      <a:pt x="0" y="305"/>
                    </a:lnTo>
                    <a:lnTo>
                      <a:pt x="3" y="334"/>
                    </a:lnTo>
                    <a:lnTo>
                      <a:pt x="17" y="377"/>
                    </a:lnTo>
                    <a:lnTo>
                      <a:pt x="38" y="408"/>
                    </a:lnTo>
                    <a:lnTo>
                      <a:pt x="75" y="443"/>
                    </a:lnTo>
                    <a:lnTo>
                      <a:pt x="103" y="471"/>
                    </a:lnTo>
                    <a:lnTo>
                      <a:pt x="135" y="490"/>
                    </a:lnTo>
                    <a:lnTo>
                      <a:pt x="169" y="505"/>
                    </a:lnTo>
                    <a:lnTo>
                      <a:pt x="212" y="515"/>
                    </a:lnTo>
                    <a:lnTo>
                      <a:pt x="268" y="520"/>
                    </a:lnTo>
                    <a:lnTo>
                      <a:pt x="306" y="520"/>
                    </a:lnTo>
                    <a:lnTo>
                      <a:pt x="348" y="513"/>
                    </a:lnTo>
                    <a:lnTo>
                      <a:pt x="383" y="505"/>
                    </a:lnTo>
                    <a:lnTo>
                      <a:pt x="414" y="495"/>
                    </a:lnTo>
                    <a:lnTo>
                      <a:pt x="431" y="423"/>
                    </a:lnTo>
                    <a:lnTo>
                      <a:pt x="397" y="438"/>
                    </a:lnTo>
                    <a:lnTo>
                      <a:pt x="357" y="454"/>
                    </a:lnTo>
                    <a:lnTo>
                      <a:pt x="321" y="462"/>
                    </a:lnTo>
                    <a:lnTo>
                      <a:pt x="283" y="463"/>
                    </a:lnTo>
                    <a:lnTo>
                      <a:pt x="243" y="458"/>
                    </a:lnTo>
                    <a:lnTo>
                      <a:pt x="215" y="448"/>
                    </a:lnTo>
                    <a:lnTo>
                      <a:pt x="189" y="429"/>
                    </a:lnTo>
                    <a:lnTo>
                      <a:pt x="168" y="406"/>
                    </a:lnTo>
                    <a:lnTo>
                      <a:pt x="150" y="378"/>
                    </a:lnTo>
                    <a:lnTo>
                      <a:pt x="138" y="340"/>
                    </a:lnTo>
                    <a:lnTo>
                      <a:pt x="129" y="294"/>
                    </a:lnTo>
                    <a:lnTo>
                      <a:pt x="129" y="259"/>
                    </a:lnTo>
                    <a:lnTo>
                      <a:pt x="129" y="226"/>
                    </a:lnTo>
                    <a:lnTo>
                      <a:pt x="132" y="211"/>
                    </a:lnTo>
                    <a:lnTo>
                      <a:pt x="141" y="171"/>
                    </a:lnTo>
                    <a:lnTo>
                      <a:pt x="150" y="145"/>
                    </a:lnTo>
                    <a:lnTo>
                      <a:pt x="161" y="122"/>
                    </a:lnTo>
                    <a:lnTo>
                      <a:pt x="177" y="101"/>
                    </a:lnTo>
                    <a:lnTo>
                      <a:pt x="197" y="83"/>
                    </a:lnTo>
                    <a:lnTo>
                      <a:pt x="218" y="71"/>
                    </a:lnTo>
                    <a:lnTo>
                      <a:pt x="246" y="57"/>
                    </a:lnTo>
                    <a:lnTo>
                      <a:pt x="277" y="52"/>
                    </a:lnTo>
                    <a:lnTo>
                      <a:pt x="319" y="49"/>
                    </a:lnTo>
                    <a:lnTo>
                      <a:pt x="363" y="63"/>
                    </a:lnTo>
                    <a:lnTo>
                      <a:pt x="388" y="81"/>
                    </a:lnTo>
                    <a:lnTo>
                      <a:pt x="422" y="10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02"/>
              <p:cNvSpPr>
                <a:spLocks/>
              </p:cNvSpPr>
              <p:nvPr/>
            </p:nvSpPr>
            <p:spPr bwMode="auto">
              <a:xfrm>
                <a:off x="2738" y="3189"/>
                <a:ext cx="11" cy="43"/>
              </a:xfrm>
              <a:custGeom>
                <a:avLst/>
                <a:gdLst>
                  <a:gd name="T0" fmla="*/ 0 w 120"/>
                  <a:gd name="T1" fmla="*/ 0 h 503"/>
                  <a:gd name="T2" fmla="*/ 0 w 120"/>
                  <a:gd name="T3" fmla="*/ 0 h 503"/>
                  <a:gd name="T4" fmla="*/ 0 w 120"/>
                  <a:gd name="T5" fmla="*/ 0 h 503"/>
                  <a:gd name="T6" fmla="*/ 0 w 120"/>
                  <a:gd name="T7" fmla="*/ 0 h 503"/>
                  <a:gd name="T8" fmla="*/ 0 w 120"/>
                  <a:gd name="T9" fmla="*/ 0 h 503"/>
                  <a:gd name="T10" fmla="*/ 0 w 120"/>
                  <a:gd name="T11" fmla="*/ 0 h 5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0" h="503">
                    <a:moveTo>
                      <a:pt x="0" y="0"/>
                    </a:moveTo>
                    <a:lnTo>
                      <a:pt x="0" y="503"/>
                    </a:lnTo>
                    <a:lnTo>
                      <a:pt x="120" y="501"/>
                    </a:lnTo>
                    <a:lnTo>
                      <a:pt x="12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03"/>
              <p:cNvSpPr>
                <a:spLocks/>
              </p:cNvSpPr>
              <p:nvPr/>
            </p:nvSpPr>
            <p:spPr bwMode="auto">
              <a:xfrm>
                <a:off x="2752" y="3189"/>
                <a:ext cx="63" cy="43"/>
              </a:xfrm>
              <a:custGeom>
                <a:avLst/>
                <a:gdLst>
                  <a:gd name="T0" fmla="*/ 0 w 713"/>
                  <a:gd name="T1" fmla="*/ 0 h 499"/>
                  <a:gd name="T2" fmla="*/ 0 w 713"/>
                  <a:gd name="T3" fmla="*/ 0 h 499"/>
                  <a:gd name="T4" fmla="*/ 0 w 713"/>
                  <a:gd name="T5" fmla="*/ 0 h 499"/>
                  <a:gd name="T6" fmla="*/ 0 w 713"/>
                  <a:gd name="T7" fmla="*/ 0 h 499"/>
                  <a:gd name="T8" fmla="*/ 0 w 713"/>
                  <a:gd name="T9" fmla="*/ 0 h 499"/>
                  <a:gd name="T10" fmla="*/ 0 w 713"/>
                  <a:gd name="T11" fmla="*/ 0 h 499"/>
                  <a:gd name="T12" fmla="*/ 0 w 713"/>
                  <a:gd name="T13" fmla="*/ 0 h 499"/>
                  <a:gd name="T14" fmla="*/ 0 w 713"/>
                  <a:gd name="T15" fmla="*/ 0 h 499"/>
                  <a:gd name="T16" fmla="*/ 0 w 713"/>
                  <a:gd name="T17" fmla="*/ 0 h 499"/>
                  <a:gd name="T18" fmla="*/ 0 w 713"/>
                  <a:gd name="T19" fmla="*/ 0 h 499"/>
                  <a:gd name="T20" fmla="*/ 0 w 713"/>
                  <a:gd name="T21" fmla="*/ 0 h 499"/>
                  <a:gd name="T22" fmla="*/ 0 w 713"/>
                  <a:gd name="T23" fmla="*/ 0 h 499"/>
                  <a:gd name="T24" fmla="*/ 0 w 713"/>
                  <a:gd name="T25" fmla="*/ 0 h 499"/>
                  <a:gd name="T26" fmla="*/ 0 w 713"/>
                  <a:gd name="T27" fmla="*/ 0 h 499"/>
                  <a:gd name="T28" fmla="*/ 0 w 713"/>
                  <a:gd name="T29" fmla="*/ 0 h 499"/>
                  <a:gd name="T30" fmla="*/ 0 w 713"/>
                  <a:gd name="T31" fmla="*/ 0 h 499"/>
                  <a:gd name="T32" fmla="*/ 0 w 713"/>
                  <a:gd name="T33" fmla="*/ 0 h 4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3" h="499">
                    <a:moveTo>
                      <a:pt x="0" y="0"/>
                    </a:moveTo>
                    <a:lnTo>
                      <a:pt x="0" y="57"/>
                    </a:lnTo>
                    <a:lnTo>
                      <a:pt x="127" y="55"/>
                    </a:lnTo>
                    <a:lnTo>
                      <a:pt x="127" y="499"/>
                    </a:lnTo>
                    <a:lnTo>
                      <a:pt x="246" y="497"/>
                    </a:lnTo>
                    <a:lnTo>
                      <a:pt x="246" y="55"/>
                    </a:lnTo>
                    <a:lnTo>
                      <a:pt x="316" y="53"/>
                    </a:lnTo>
                    <a:lnTo>
                      <a:pt x="438" y="292"/>
                    </a:lnTo>
                    <a:lnTo>
                      <a:pt x="438" y="499"/>
                    </a:lnTo>
                    <a:lnTo>
                      <a:pt x="553" y="497"/>
                    </a:lnTo>
                    <a:lnTo>
                      <a:pt x="553" y="291"/>
                    </a:lnTo>
                    <a:lnTo>
                      <a:pt x="713" y="3"/>
                    </a:lnTo>
                    <a:lnTo>
                      <a:pt x="641" y="1"/>
                    </a:lnTo>
                    <a:lnTo>
                      <a:pt x="523" y="212"/>
                    </a:lnTo>
                    <a:lnTo>
                      <a:pt x="4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04"/>
              <p:cNvSpPr>
                <a:spLocks/>
              </p:cNvSpPr>
              <p:nvPr/>
            </p:nvSpPr>
            <p:spPr bwMode="auto">
              <a:xfrm>
                <a:off x="2838" y="3190"/>
                <a:ext cx="49" cy="44"/>
              </a:xfrm>
              <a:custGeom>
                <a:avLst/>
                <a:gdLst>
                  <a:gd name="T0" fmla="*/ 0 w 565"/>
                  <a:gd name="T1" fmla="*/ 0 h 521"/>
                  <a:gd name="T2" fmla="*/ 0 w 565"/>
                  <a:gd name="T3" fmla="*/ 0 h 521"/>
                  <a:gd name="T4" fmla="*/ 0 w 565"/>
                  <a:gd name="T5" fmla="*/ 0 h 521"/>
                  <a:gd name="T6" fmla="*/ 0 w 565"/>
                  <a:gd name="T7" fmla="*/ 0 h 521"/>
                  <a:gd name="T8" fmla="*/ 0 w 565"/>
                  <a:gd name="T9" fmla="*/ 0 h 521"/>
                  <a:gd name="T10" fmla="*/ 0 w 565"/>
                  <a:gd name="T11" fmla="*/ 0 h 521"/>
                  <a:gd name="T12" fmla="*/ 0 w 565"/>
                  <a:gd name="T13" fmla="*/ 0 h 521"/>
                  <a:gd name="T14" fmla="*/ 0 w 565"/>
                  <a:gd name="T15" fmla="*/ 0 h 521"/>
                  <a:gd name="T16" fmla="*/ 0 w 565"/>
                  <a:gd name="T17" fmla="*/ 0 h 521"/>
                  <a:gd name="T18" fmla="*/ 0 w 565"/>
                  <a:gd name="T19" fmla="*/ 0 h 521"/>
                  <a:gd name="T20" fmla="*/ 0 w 565"/>
                  <a:gd name="T21" fmla="*/ 0 h 521"/>
                  <a:gd name="T22" fmla="*/ 0 w 565"/>
                  <a:gd name="T23" fmla="*/ 0 h 521"/>
                  <a:gd name="T24" fmla="*/ 0 w 565"/>
                  <a:gd name="T25" fmla="*/ 0 h 521"/>
                  <a:gd name="T26" fmla="*/ 0 w 565"/>
                  <a:gd name="T27" fmla="*/ 0 h 521"/>
                  <a:gd name="T28" fmla="*/ 0 w 565"/>
                  <a:gd name="T29" fmla="*/ 0 h 521"/>
                  <a:gd name="T30" fmla="*/ 0 w 565"/>
                  <a:gd name="T31" fmla="*/ 0 h 521"/>
                  <a:gd name="T32" fmla="*/ 0 w 565"/>
                  <a:gd name="T33" fmla="*/ 0 h 521"/>
                  <a:gd name="T34" fmla="*/ 0 w 565"/>
                  <a:gd name="T35" fmla="*/ 0 h 521"/>
                  <a:gd name="T36" fmla="*/ 0 w 565"/>
                  <a:gd name="T37" fmla="*/ 0 h 521"/>
                  <a:gd name="T38" fmla="*/ 0 w 565"/>
                  <a:gd name="T39" fmla="*/ 0 h 521"/>
                  <a:gd name="T40" fmla="*/ 0 w 565"/>
                  <a:gd name="T41" fmla="*/ 0 h 521"/>
                  <a:gd name="T42" fmla="*/ 0 w 565"/>
                  <a:gd name="T43" fmla="*/ 0 h 521"/>
                  <a:gd name="T44" fmla="*/ 0 w 565"/>
                  <a:gd name="T45" fmla="*/ 0 h 521"/>
                  <a:gd name="T46" fmla="*/ 0 w 565"/>
                  <a:gd name="T47" fmla="*/ 0 h 521"/>
                  <a:gd name="T48" fmla="*/ 0 w 565"/>
                  <a:gd name="T49" fmla="*/ 0 h 521"/>
                  <a:gd name="T50" fmla="*/ 0 w 565"/>
                  <a:gd name="T51" fmla="*/ 0 h 521"/>
                  <a:gd name="T52" fmla="*/ 0 w 565"/>
                  <a:gd name="T53" fmla="*/ 0 h 521"/>
                  <a:gd name="T54" fmla="*/ 0 w 565"/>
                  <a:gd name="T55" fmla="*/ 0 h 521"/>
                  <a:gd name="T56" fmla="*/ 0 w 565"/>
                  <a:gd name="T57" fmla="*/ 0 h 521"/>
                  <a:gd name="T58" fmla="*/ 0 w 565"/>
                  <a:gd name="T59" fmla="*/ 0 h 521"/>
                  <a:gd name="T60" fmla="*/ 0 w 565"/>
                  <a:gd name="T61" fmla="*/ 0 h 521"/>
                  <a:gd name="T62" fmla="*/ 0 w 565"/>
                  <a:gd name="T63" fmla="*/ 0 h 521"/>
                  <a:gd name="T64" fmla="*/ 0 w 565"/>
                  <a:gd name="T65" fmla="*/ 0 h 521"/>
                  <a:gd name="T66" fmla="*/ 0 w 565"/>
                  <a:gd name="T67" fmla="*/ 0 h 521"/>
                  <a:gd name="T68" fmla="*/ 0 w 565"/>
                  <a:gd name="T69" fmla="*/ 0 h 521"/>
                  <a:gd name="T70" fmla="*/ 0 w 565"/>
                  <a:gd name="T71" fmla="*/ 0 h 521"/>
                  <a:gd name="T72" fmla="*/ 0 w 565"/>
                  <a:gd name="T73" fmla="*/ 0 h 521"/>
                  <a:gd name="T74" fmla="*/ 0 w 565"/>
                  <a:gd name="T75" fmla="*/ 0 h 521"/>
                  <a:gd name="T76" fmla="*/ 0 w 565"/>
                  <a:gd name="T77" fmla="*/ 0 h 521"/>
                  <a:gd name="T78" fmla="*/ 0 w 565"/>
                  <a:gd name="T79" fmla="*/ 0 h 521"/>
                  <a:gd name="T80" fmla="*/ 0 w 565"/>
                  <a:gd name="T81" fmla="*/ 0 h 521"/>
                  <a:gd name="T82" fmla="*/ 0 w 565"/>
                  <a:gd name="T83" fmla="*/ 0 h 521"/>
                  <a:gd name="T84" fmla="*/ 0 w 565"/>
                  <a:gd name="T85" fmla="*/ 0 h 52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65" h="521">
                    <a:moveTo>
                      <a:pt x="256" y="0"/>
                    </a:moveTo>
                    <a:lnTo>
                      <a:pt x="211" y="6"/>
                    </a:lnTo>
                    <a:lnTo>
                      <a:pt x="171" y="17"/>
                    </a:lnTo>
                    <a:lnTo>
                      <a:pt x="137" y="32"/>
                    </a:lnTo>
                    <a:lnTo>
                      <a:pt x="103" y="52"/>
                    </a:lnTo>
                    <a:lnTo>
                      <a:pt x="79" y="74"/>
                    </a:lnTo>
                    <a:lnTo>
                      <a:pt x="50" y="105"/>
                    </a:lnTo>
                    <a:lnTo>
                      <a:pt x="28" y="137"/>
                    </a:lnTo>
                    <a:lnTo>
                      <a:pt x="14" y="166"/>
                    </a:lnTo>
                    <a:lnTo>
                      <a:pt x="4" y="205"/>
                    </a:lnTo>
                    <a:lnTo>
                      <a:pt x="0" y="237"/>
                    </a:lnTo>
                    <a:lnTo>
                      <a:pt x="0" y="303"/>
                    </a:lnTo>
                    <a:lnTo>
                      <a:pt x="4" y="337"/>
                    </a:lnTo>
                    <a:lnTo>
                      <a:pt x="18" y="379"/>
                    </a:lnTo>
                    <a:lnTo>
                      <a:pt x="41" y="417"/>
                    </a:lnTo>
                    <a:lnTo>
                      <a:pt x="64" y="445"/>
                    </a:lnTo>
                    <a:lnTo>
                      <a:pt x="91" y="466"/>
                    </a:lnTo>
                    <a:lnTo>
                      <a:pt x="121" y="488"/>
                    </a:lnTo>
                    <a:lnTo>
                      <a:pt x="167" y="505"/>
                    </a:lnTo>
                    <a:lnTo>
                      <a:pt x="240" y="521"/>
                    </a:lnTo>
                    <a:lnTo>
                      <a:pt x="345" y="521"/>
                    </a:lnTo>
                    <a:lnTo>
                      <a:pt x="407" y="506"/>
                    </a:lnTo>
                    <a:lnTo>
                      <a:pt x="436" y="488"/>
                    </a:lnTo>
                    <a:lnTo>
                      <a:pt x="464" y="466"/>
                    </a:lnTo>
                    <a:lnTo>
                      <a:pt x="494" y="440"/>
                    </a:lnTo>
                    <a:lnTo>
                      <a:pt x="521" y="411"/>
                    </a:lnTo>
                    <a:lnTo>
                      <a:pt x="539" y="383"/>
                    </a:lnTo>
                    <a:lnTo>
                      <a:pt x="555" y="349"/>
                    </a:lnTo>
                    <a:lnTo>
                      <a:pt x="560" y="317"/>
                    </a:lnTo>
                    <a:lnTo>
                      <a:pt x="565" y="294"/>
                    </a:lnTo>
                    <a:lnTo>
                      <a:pt x="565" y="223"/>
                    </a:lnTo>
                    <a:lnTo>
                      <a:pt x="556" y="181"/>
                    </a:lnTo>
                    <a:lnTo>
                      <a:pt x="548" y="151"/>
                    </a:lnTo>
                    <a:lnTo>
                      <a:pt x="533" y="121"/>
                    </a:lnTo>
                    <a:lnTo>
                      <a:pt x="517" y="94"/>
                    </a:lnTo>
                    <a:lnTo>
                      <a:pt x="487" y="69"/>
                    </a:lnTo>
                    <a:lnTo>
                      <a:pt x="457" y="46"/>
                    </a:lnTo>
                    <a:lnTo>
                      <a:pt x="427" y="27"/>
                    </a:lnTo>
                    <a:lnTo>
                      <a:pt x="399" y="17"/>
                    </a:lnTo>
                    <a:lnTo>
                      <a:pt x="370" y="6"/>
                    </a:lnTo>
                    <a:lnTo>
                      <a:pt x="331" y="0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05"/>
              <p:cNvSpPr>
                <a:spLocks/>
              </p:cNvSpPr>
              <p:nvPr/>
            </p:nvSpPr>
            <p:spPr bwMode="auto">
              <a:xfrm>
                <a:off x="2788" y="3262"/>
                <a:ext cx="17" cy="21"/>
              </a:xfrm>
              <a:custGeom>
                <a:avLst/>
                <a:gdLst>
                  <a:gd name="T0" fmla="*/ 0 w 194"/>
                  <a:gd name="T1" fmla="*/ 0 h 250"/>
                  <a:gd name="T2" fmla="*/ 0 w 194"/>
                  <a:gd name="T3" fmla="*/ 0 h 250"/>
                  <a:gd name="T4" fmla="*/ 0 w 194"/>
                  <a:gd name="T5" fmla="*/ 0 h 250"/>
                  <a:gd name="T6" fmla="*/ 0 w 194"/>
                  <a:gd name="T7" fmla="*/ 0 h 250"/>
                  <a:gd name="T8" fmla="*/ 0 w 194"/>
                  <a:gd name="T9" fmla="*/ 0 h 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250">
                    <a:moveTo>
                      <a:pt x="0" y="250"/>
                    </a:moveTo>
                    <a:lnTo>
                      <a:pt x="105" y="0"/>
                    </a:lnTo>
                    <a:lnTo>
                      <a:pt x="194" y="250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06"/>
              <p:cNvSpPr>
                <a:spLocks/>
              </p:cNvSpPr>
              <p:nvPr/>
            </p:nvSpPr>
            <p:spPr bwMode="auto">
              <a:xfrm>
                <a:off x="3030" y="3264"/>
                <a:ext cx="17" cy="21"/>
              </a:xfrm>
              <a:custGeom>
                <a:avLst/>
                <a:gdLst>
                  <a:gd name="T0" fmla="*/ 0 w 194"/>
                  <a:gd name="T1" fmla="*/ 0 h 249"/>
                  <a:gd name="T2" fmla="*/ 0 w 194"/>
                  <a:gd name="T3" fmla="*/ 0 h 249"/>
                  <a:gd name="T4" fmla="*/ 0 w 194"/>
                  <a:gd name="T5" fmla="*/ 0 h 249"/>
                  <a:gd name="T6" fmla="*/ 0 w 194"/>
                  <a:gd name="T7" fmla="*/ 0 h 249"/>
                  <a:gd name="T8" fmla="*/ 0 w 194"/>
                  <a:gd name="T9" fmla="*/ 0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249">
                    <a:moveTo>
                      <a:pt x="0" y="249"/>
                    </a:moveTo>
                    <a:lnTo>
                      <a:pt x="106" y="0"/>
                    </a:lnTo>
                    <a:lnTo>
                      <a:pt x="194" y="249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07"/>
              <p:cNvSpPr>
                <a:spLocks/>
              </p:cNvSpPr>
              <p:nvPr/>
            </p:nvSpPr>
            <p:spPr bwMode="auto">
              <a:xfrm>
                <a:off x="2849" y="3194"/>
                <a:ext cx="27" cy="36"/>
              </a:xfrm>
              <a:custGeom>
                <a:avLst/>
                <a:gdLst>
                  <a:gd name="T0" fmla="*/ 0 w 306"/>
                  <a:gd name="T1" fmla="*/ 0 h 419"/>
                  <a:gd name="T2" fmla="*/ 0 w 306"/>
                  <a:gd name="T3" fmla="*/ 0 h 419"/>
                  <a:gd name="T4" fmla="*/ 0 w 306"/>
                  <a:gd name="T5" fmla="*/ 0 h 419"/>
                  <a:gd name="T6" fmla="*/ 0 w 306"/>
                  <a:gd name="T7" fmla="*/ 0 h 419"/>
                  <a:gd name="T8" fmla="*/ 0 w 306"/>
                  <a:gd name="T9" fmla="*/ 0 h 419"/>
                  <a:gd name="T10" fmla="*/ 0 w 306"/>
                  <a:gd name="T11" fmla="*/ 0 h 419"/>
                  <a:gd name="T12" fmla="*/ 0 w 306"/>
                  <a:gd name="T13" fmla="*/ 0 h 419"/>
                  <a:gd name="T14" fmla="*/ 0 w 306"/>
                  <a:gd name="T15" fmla="*/ 0 h 419"/>
                  <a:gd name="T16" fmla="*/ 0 w 306"/>
                  <a:gd name="T17" fmla="*/ 0 h 419"/>
                  <a:gd name="T18" fmla="*/ 0 w 306"/>
                  <a:gd name="T19" fmla="*/ 0 h 419"/>
                  <a:gd name="T20" fmla="*/ 0 w 306"/>
                  <a:gd name="T21" fmla="*/ 0 h 419"/>
                  <a:gd name="T22" fmla="*/ 0 w 306"/>
                  <a:gd name="T23" fmla="*/ 0 h 419"/>
                  <a:gd name="T24" fmla="*/ 0 w 306"/>
                  <a:gd name="T25" fmla="*/ 0 h 419"/>
                  <a:gd name="T26" fmla="*/ 0 w 306"/>
                  <a:gd name="T27" fmla="*/ 0 h 419"/>
                  <a:gd name="T28" fmla="*/ 0 w 306"/>
                  <a:gd name="T29" fmla="*/ 0 h 419"/>
                  <a:gd name="T30" fmla="*/ 0 w 306"/>
                  <a:gd name="T31" fmla="*/ 0 h 419"/>
                  <a:gd name="T32" fmla="*/ 0 w 306"/>
                  <a:gd name="T33" fmla="*/ 0 h 419"/>
                  <a:gd name="T34" fmla="*/ 0 w 306"/>
                  <a:gd name="T35" fmla="*/ 0 h 419"/>
                  <a:gd name="T36" fmla="*/ 0 w 306"/>
                  <a:gd name="T37" fmla="*/ 0 h 419"/>
                  <a:gd name="T38" fmla="*/ 0 w 306"/>
                  <a:gd name="T39" fmla="*/ 0 h 419"/>
                  <a:gd name="T40" fmla="*/ 0 w 306"/>
                  <a:gd name="T41" fmla="*/ 0 h 419"/>
                  <a:gd name="T42" fmla="*/ 0 w 306"/>
                  <a:gd name="T43" fmla="*/ 0 h 419"/>
                  <a:gd name="T44" fmla="*/ 0 w 306"/>
                  <a:gd name="T45" fmla="*/ 0 h 419"/>
                  <a:gd name="T46" fmla="*/ 0 w 306"/>
                  <a:gd name="T47" fmla="*/ 0 h 419"/>
                  <a:gd name="T48" fmla="*/ 0 w 306"/>
                  <a:gd name="T49" fmla="*/ 0 h 419"/>
                  <a:gd name="T50" fmla="*/ 0 w 306"/>
                  <a:gd name="T51" fmla="*/ 0 h 419"/>
                  <a:gd name="T52" fmla="*/ 0 w 306"/>
                  <a:gd name="T53" fmla="*/ 0 h 419"/>
                  <a:gd name="T54" fmla="*/ 0 w 306"/>
                  <a:gd name="T55" fmla="*/ 0 h 419"/>
                  <a:gd name="T56" fmla="*/ 0 w 306"/>
                  <a:gd name="T57" fmla="*/ 0 h 419"/>
                  <a:gd name="T58" fmla="*/ 0 w 306"/>
                  <a:gd name="T59" fmla="*/ 0 h 419"/>
                  <a:gd name="T60" fmla="*/ 0 w 306"/>
                  <a:gd name="T61" fmla="*/ 0 h 419"/>
                  <a:gd name="T62" fmla="*/ 0 w 306"/>
                  <a:gd name="T63" fmla="*/ 0 h 419"/>
                  <a:gd name="T64" fmla="*/ 0 w 306"/>
                  <a:gd name="T65" fmla="*/ 0 h 4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06" h="419">
                    <a:moveTo>
                      <a:pt x="183" y="0"/>
                    </a:moveTo>
                    <a:lnTo>
                      <a:pt x="214" y="8"/>
                    </a:lnTo>
                    <a:lnTo>
                      <a:pt x="234" y="23"/>
                    </a:lnTo>
                    <a:lnTo>
                      <a:pt x="256" y="40"/>
                    </a:lnTo>
                    <a:lnTo>
                      <a:pt x="274" y="63"/>
                    </a:lnTo>
                    <a:lnTo>
                      <a:pt x="291" y="96"/>
                    </a:lnTo>
                    <a:lnTo>
                      <a:pt x="302" y="131"/>
                    </a:lnTo>
                    <a:lnTo>
                      <a:pt x="306" y="171"/>
                    </a:lnTo>
                    <a:lnTo>
                      <a:pt x="306" y="257"/>
                    </a:lnTo>
                    <a:lnTo>
                      <a:pt x="300" y="294"/>
                    </a:lnTo>
                    <a:lnTo>
                      <a:pt x="288" y="331"/>
                    </a:lnTo>
                    <a:lnTo>
                      <a:pt x="271" y="362"/>
                    </a:lnTo>
                    <a:lnTo>
                      <a:pt x="249" y="388"/>
                    </a:lnTo>
                    <a:lnTo>
                      <a:pt x="215" y="408"/>
                    </a:lnTo>
                    <a:lnTo>
                      <a:pt x="188" y="419"/>
                    </a:lnTo>
                    <a:lnTo>
                      <a:pt x="125" y="419"/>
                    </a:lnTo>
                    <a:lnTo>
                      <a:pt x="96" y="414"/>
                    </a:lnTo>
                    <a:lnTo>
                      <a:pt x="71" y="403"/>
                    </a:lnTo>
                    <a:lnTo>
                      <a:pt x="54" y="389"/>
                    </a:lnTo>
                    <a:lnTo>
                      <a:pt x="37" y="371"/>
                    </a:lnTo>
                    <a:lnTo>
                      <a:pt x="20" y="345"/>
                    </a:lnTo>
                    <a:lnTo>
                      <a:pt x="9" y="309"/>
                    </a:lnTo>
                    <a:lnTo>
                      <a:pt x="2" y="274"/>
                    </a:lnTo>
                    <a:lnTo>
                      <a:pt x="0" y="177"/>
                    </a:lnTo>
                    <a:lnTo>
                      <a:pt x="8" y="129"/>
                    </a:lnTo>
                    <a:lnTo>
                      <a:pt x="18" y="96"/>
                    </a:lnTo>
                    <a:lnTo>
                      <a:pt x="37" y="63"/>
                    </a:lnTo>
                    <a:lnTo>
                      <a:pt x="54" y="42"/>
                    </a:lnTo>
                    <a:lnTo>
                      <a:pt x="74" y="23"/>
                    </a:lnTo>
                    <a:lnTo>
                      <a:pt x="103" y="8"/>
                    </a:lnTo>
                    <a:lnTo>
                      <a:pt x="134" y="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08"/>
              <p:cNvSpPr>
                <a:spLocks/>
              </p:cNvSpPr>
              <p:nvPr/>
            </p:nvSpPr>
            <p:spPr bwMode="auto">
              <a:xfrm>
                <a:off x="2890" y="3191"/>
                <a:ext cx="26" cy="42"/>
              </a:xfrm>
              <a:custGeom>
                <a:avLst/>
                <a:gdLst>
                  <a:gd name="T0" fmla="*/ 0 w 294"/>
                  <a:gd name="T1" fmla="*/ 0 h 492"/>
                  <a:gd name="T2" fmla="*/ 0 w 294"/>
                  <a:gd name="T3" fmla="*/ 0 h 492"/>
                  <a:gd name="T4" fmla="*/ 0 w 294"/>
                  <a:gd name="T5" fmla="*/ 0 h 492"/>
                  <a:gd name="T6" fmla="*/ 0 w 294"/>
                  <a:gd name="T7" fmla="*/ 0 h 492"/>
                  <a:gd name="T8" fmla="*/ 0 w 294"/>
                  <a:gd name="T9" fmla="*/ 0 h 492"/>
                  <a:gd name="T10" fmla="*/ 0 w 294"/>
                  <a:gd name="T11" fmla="*/ 0 h 492"/>
                  <a:gd name="T12" fmla="*/ 0 w 294"/>
                  <a:gd name="T13" fmla="*/ 0 h 492"/>
                  <a:gd name="T14" fmla="*/ 0 w 294"/>
                  <a:gd name="T15" fmla="*/ 0 h 492"/>
                  <a:gd name="T16" fmla="*/ 0 w 294"/>
                  <a:gd name="T17" fmla="*/ 0 h 492"/>
                  <a:gd name="T18" fmla="*/ 0 w 294"/>
                  <a:gd name="T19" fmla="*/ 0 h 492"/>
                  <a:gd name="T20" fmla="*/ 0 w 294"/>
                  <a:gd name="T21" fmla="*/ 0 h 492"/>
                  <a:gd name="T22" fmla="*/ 0 w 294"/>
                  <a:gd name="T23" fmla="*/ 0 h 49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492">
                    <a:moveTo>
                      <a:pt x="0" y="0"/>
                    </a:moveTo>
                    <a:lnTo>
                      <a:pt x="0" y="492"/>
                    </a:lnTo>
                    <a:lnTo>
                      <a:pt x="119" y="491"/>
                    </a:lnTo>
                    <a:lnTo>
                      <a:pt x="119" y="254"/>
                    </a:lnTo>
                    <a:lnTo>
                      <a:pt x="285" y="252"/>
                    </a:lnTo>
                    <a:lnTo>
                      <a:pt x="285" y="196"/>
                    </a:lnTo>
                    <a:lnTo>
                      <a:pt x="119" y="194"/>
                    </a:lnTo>
                    <a:lnTo>
                      <a:pt x="119" y="55"/>
                    </a:lnTo>
                    <a:lnTo>
                      <a:pt x="294" y="54"/>
                    </a:lnTo>
                    <a:lnTo>
                      <a:pt x="29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09"/>
              <p:cNvSpPr>
                <a:spLocks/>
              </p:cNvSpPr>
              <p:nvPr/>
            </p:nvSpPr>
            <p:spPr bwMode="auto">
              <a:xfrm>
                <a:off x="2626" y="3008"/>
                <a:ext cx="359" cy="79"/>
              </a:xfrm>
              <a:custGeom>
                <a:avLst/>
                <a:gdLst>
                  <a:gd name="T0" fmla="*/ 0 w 4082"/>
                  <a:gd name="T1" fmla="*/ 0 h 930"/>
                  <a:gd name="T2" fmla="*/ 0 w 4082"/>
                  <a:gd name="T3" fmla="*/ 0 h 930"/>
                  <a:gd name="T4" fmla="*/ 0 w 4082"/>
                  <a:gd name="T5" fmla="*/ 0 h 930"/>
                  <a:gd name="T6" fmla="*/ 0 w 4082"/>
                  <a:gd name="T7" fmla="*/ 0 h 930"/>
                  <a:gd name="T8" fmla="*/ 0 w 4082"/>
                  <a:gd name="T9" fmla="*/ 0 h 930"/>
                  <a:gd name="T10" fmla="*/ 0 w 4082"/>
                  <a:gd name="T11" fmla="*/ 0 h 930"/>
                  <a:gd name="T12" fmla="*/ 0 w 4082"/>
                  <a:gd name="T13" fmla="*/ 0 h 930"/>
                  <a:gd name="T14" fmla="*/ 0 w 4082"/>
                  <a:gd name="T15" fmla="*/ 0 h 930"/>
                  <a:gd name="T16" fmla="*/ 0 w 4082"/>
                  <a:gd name="T17" fmla="*/ 0 h 930"/>
                  <a:gd name="T18" fmla="*/ 0 w 4082"/>
                  <a:gd name="T19" fmla="*/ 0 h 930"/>
                  <a:gd name="T20" fmla="*/ 0 w 4082"/>
                  <a:gd name="T21" fmla="*/ 0 h 930"/>
                  <a:gd name="T22" fmla="*/ 0 w 4082"/>
                  <a:gd name="T23" fmla="*/ 0 h 930"/>
                  <a:gd name="T24" fmla="*/ 0 w 4082"/>
                  <a:gd name="T25" fmla="*/ 0 h 930"/>
                  <a:gd name="T26" fmla="*/ 0 w 4082"/>
                  <a:gd name="T27" fmla="*/ 0 h 930"/>
                  <a:gd name="T28" fmla="*/ 0 w 4082"/>
                  <a:gd name="T29" fmla="*/ 0 h 930"/>
                  <a:gd name="T30" fmla="*/ 0 w 4082"/>
                  <a:gd name="T31" fmla="*/ 0 h 930"/>
                  <a:gd name="T32" fmla="*/ 0 w 4082"/>
                  <a:gd name="T33" fmla="*/ 0 h 930"/>
                  <a:gd name="T34" fmla="*/ 0 w 4082"/>
                  <a:gd name="T35" fmla="*/ 0 h 930"/>
                  <a:gd name="T36" fmla="*/ 0 w 4082"/>
                  <a:gd name="T37" fmla="*/ 0 h 930"/>
                  <a:gd name="T38" fmla="*/ 0 w 4082"/>
                  <a:gd name="T39" fmla="*/ 0 h 930"/>
                  <a:gd name="T40" fmla="*/ 0 w 4082"/>
                  <a:gd name="T41" fmla="*/ 0 h 930"/>
                  <a:gd name="T42" fmla="*/ 0 w 4082"/>
                  <a:gd name="T43" fmla="*/ 0 h 930"/>
                  <a:gd name="T44" fmla="*/ 0 w 4082"/>
                  <a:gd name="T45" fmla="*/ 0 h 930"/>
                  <a:gd name="T46" fmla="*/ 0 w 4082"/>
                  <a:gd name="T47" fmla="*/ 0 h 930"/>
                  <a:gd name="T48" fmla="*/ 0 w 4082"/>
                  <a:gd name="T49" fmla="*/ 0 h 930"/>
                  <a:gd name="T50" fmla="*/ 0 w 4082"/>
                  <a:gd name="T51" fmla="*/ 0 h 930"/>
                  <a:gd name="T52" fmla="*/ 0 w 4082"/>
                  <a:gd name="T53" fmla="*/ 0 h 930"/>
                  <a:gd name="T54" fmla="*/ 0 w 4082"/>
                  <a:gd name="T55" fmla="*/ 0 h 930"/>
                  <a:gd name="T56" fmla="*/ 0 w 4082"/>
                  <a:gd name="T57" fmla="*/ 0 h 930"/>
                  <a:gd name="T58" fmla="*/ 0 w 4082"/>
                  <a:gd name="T59" fmla="*/ 0 h 930"/>
                  <a:gd name="T60" fmla="*/ 0 w 4082"/>
                  <a:gd name="T61" fmla="*/ 0 h 930"/>
                  <a:gd name="T62" fmla="*/ 0 w 4082"/>
                  <a:gd name="T63" fmla="*/ 0 h 930"/>
                  <a:gd name="T64" fmla="*/ 0 w 4082"/>
                  <a:gd name="T65" fmla="*/ 0 h 930"/>
                  <a:gd name="T66" fmla="*/ 0 w 4082"/>
                  <a:gd name="T67" fmla="*/ 0 h 930"/>
                  <a:gd name="T68" fmla="*/ 0 w 4082"/>
                  <a:gd name="T69" fmla="*/ 0 h 930"/>
                  <a:gd name="T70" fmla="*/ 0 w 4082"/>
                  <a:gd name="T71" fmla="*/ 0 h 930"/>
                  <a:gd name="T72" fmla="*/ 0 w 4082"/>
                  <a:gd name="T73" fmla="*/ 0 h 930"/>
                  <a:gd name="T74" fmla="*/ 0 w 4082"/>
                  <a:gd name="T75" fmla="*/ 0 h 930"/>
                  <a:gd name="T76" fmla="*/ 0 w 4082"/>
                  <a:gd name="T77" fmla="*/ 0 h 930"/>
                  <a:gd name="T78" fmla="*/ 0 w 4082"/>
                  <a:gd name="T79" fmla="*/ 0 h 930"/>
                  <a:gd name="T80" fmla="*/ 0 w 4082"/>
                  <a:gd name="T81" fmla="*/ 0 h 930"/>
                  <a:gd name="T82" fmla="*/ 0 w 4082"/>
                  <a:gd name="T83" fmla="*/ 0 h 930"/>
                  <a:gd name="T84" fmla="*/ 0 w 4082"/>
                  <a:gd name="T85" fmla="*/ 0 h 930"/>
                  <a:gd name="T86" fmla="*/ 0 w 4082"/>
                  <a:gd name="T87" fmla="*/ 0 h 930"/>
                  <a:gd name="T88" fmla="*/ 0 w 4082"/>
                  <a:gd name="T89" fmla="*/ 0 h 930"/>
                  <a:gd name="T90" fmla="*/ 0 w 4082"/>
                  <a:gd name="T91" fmla="*/ 0 h 930"/>
                  <a:gd name="T92" fmla="*/ 0 w 4082"/>
                  <a:gd name="T93" fmla="*/ 0 h 930"/>
                  <a:gd name="T94" fmla="*/ 0 w 4082"/>
                  <a:gd name="T95" fmla="*/ 0 h 930"/>
                  <a:gd name="T96" fmla="*/ 0 w 4082"/>
                  <a:gd name="T97" fmla="*/ 0 h 930"/>
                  <a:gd name="T98" fmla="*/ 0 w 4082"/>
                  <a:gd name="T99" fmla="*/ 0 h 930"/>
                  <a:gd name="T100" fmla="*/ 0 w 4082"/>
                  <a:gd name="T101" fmla="*/ 0 h 93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4082" h="930">
                    <a:moveTo>
                      <a:pt x="3603" y="475"/>
                    </a:moveTo>
                    <a:lnTo>
                      <a:pt x="3588" y="468"/>
                    </a:lnTo>
                    <a:lnTo>
                      <a:pt x="3567" y="453"/>
                    </a:lnTo>
                    <a:lnTo>
                      <a:pt x="3541" y="436"/>
                    </a:lnTo>
                    <a:lnTo>
                      <a:pt x="3509" y="416"/>
                    </a:lnTo>
                    <a:lnTo>
                      <a:pt x="3473" y="395"/>
                    </a:lnTo>
                    <a:lnTo>
                      <a:pt x="3433" y="374"/>
                    </a:lnTo>
                    <a:lnTo>
                      <a:pt x="3389" y="355"/>
                    </a:lnTo>
                    <a:lnTo>
                      <a:pt x="3343" y="338"/>
                    </a:lnTo>
                    <a:lnTo>
                      <a:pt x="3293" y="325"/>
                    </a:lnTo>
                    <a:lnTo>
                      <a:pt x="3242" y="318"/>
                    </a:lnTo>
                    <a:lnTo>
                      <a:pt x="3189" y="316"/>
                    </a:lnTo>
                    <a:lnTo>
                      <a:pt x="3136" y="322"/>
                    </a:lnTo>
                    <a:lnTo>
                      <a:pt x="2999" y="342"/>
                    </a:lnTo>
                    <a:lnTo>
                      <a:pt x="2879" y="343"/>
                    </a:lnTo>
                    <a:lnTo>
                      <a:pt x="2773" y="330"/>
                    </a:lnTo>
                    <a:lnTo>
                      <a:pt x="2680" y="304"/>
                    </a:lnTo>
                    <a:lnTo>
                      <a:pt x="2596" y="269"/>
                    </a:lnTo>
                    <a:lnTo>
                      <a:pt x="2519" y="228"/>
                    </a:lnTo>
                    <a:lnTo>
                      <a:pt x="2448" y="184"/>
                    </a:lnTo>
                    <a:lnTo>
                      <a:pt x="2380" y="138"/>
                    </a:lnTo>
                    <a:lnTo>
                      <a:pt x="2312" y="94"/>
                    </a:lnTo>
                    <a:lnTo>
                      <a:pt x="2243" y="55"/>
                    </a:lnTo>
                    <a:lnTo>
                      <a:pt x="2171" y="24"/>
                    </a:lnTo>
                    <a:lnTo>
                      <a:pt x="2093" y="2"/>
                    </a:lnTo>
                    <a:lnTo>
                      <a:pt x="2041" y="0"/>
                    </a:lnTo>
                    <a:lnTo>
                      <a:pt x="1991" y="6"/>
                    </a:lnTo>
                    <a:lnTo>
                      <a:pt x="1942" y="22"/>
                    </a:lnTo>
                    <a:lnTo>
                      <a:pt x="1892" y="44"/>
                    </a:lnTo>
                    <a:lnTo>
                      <a:pt x="1844" y="70"/>
                    </a:lnTo>
                    <a:lnTo>
                      <a:pt x="1796" y="98"/>
                    </a:lnTo>
                    <a:lnTo>
                      <a:pt x="1749" y="128"/>
                    </a:lnTo>
                    <a:lnTo>
                      <a:pt x="1701" y="158"/>
                    </a:lnTo>
                    <a:lnTo>
                      <a:pt x="1651" y="184"/>
                    </a:lnTo>
                    <a:lnTo>
                      <a:pt x="1602" y="206"/>
                    </a:lnTo>
                    <a:lnTo>
                      <a:pt x="1552" y="221"/>
                    </a:lnTo>
                    <a:lnTo>
                      <a:pt x="1501" y="228"/>
                    </a:lnTo>
                    <a:lnTo>
                      <a:pt x="1447" y="232"/>
                    </a:lnTo>
                    <a:lnTo>
                      <a:pt x="1396" y="235"/>
                    </a:lnTo>
                    <a:lnTo>
                      <a:pt x="1348" y="240"/>
                    </a:lnTo>
                    <a:lnTo>
                      <a:pt x="1302" y="244"/>
                    </a:lnTo>
                    <a:lnTo>
                      <a:pt x="1258" y="250"/>
                    </a:lnTo>
                    <a:lnTo>
                      <a:pt x="1217" y="256"/>
                    </a:lnTo>
                    <a:lnTo>
                      <a:pt x="1178" y="263"/>
                    </a:lnTo>
                    <a:lnTo>
                      <a:pt x="1141" y="272"/>
                    </a:lnTo>
                    <a:lnTo>
                      <a:pt x="1106" y="280"/>
                    </a:lnTo>
                    <a:lnTo>
                      <a:pt x="1073" y="291"/>
                    </a:lnTo>
                    <a:lnTo>
                      <a:pt x="1041" y="303"/>
                    </a:lnTo>
                    <a:lnTo>
                      <a:pt x="1012" y="316"/>
                    </a:lnTo>
                    <a:lnTo>
                      <a:pt x="979" y="333"/>
                    </a:lnTo>
                    <a:lnTo>
                      <a:pt x="946" y="344"/>
                    </a:lnTo>
                    <a:lnTo>
                      <a:pt x="913" y="351"/>
                    </a:lnTo>
                    <a:lnTo>
                      <a:pt x="881" y="356"/>
                    </a:lnTo>
                    <a:lnTo>
                      <a:pt x="849" y="357"/>
                    </a:lnTo>
                    <a:lnTo>
                      <a:pt x="816" y="356"/>
                    </a:lnTo>
                    <a:lnTo>
                      <a:pt x="782" y="353"/>
                    </a:lnTo>
                    <a:lnTo>
                      <a:pt x="747" y="347"/>
                    </a:lnTo>
                    <a:lnTo>
                      <a:pt x="711" y="341"/>
                    </a:lnTo>
                    <a:lnTo>
                      <a:pt x="672" y="333"/>
                    </a:lnTo>
                    <a:lnTo>
                      <a:pt x="633" y="325"/>
                    </a:lnTo>
                    <a:lnTo>
                      <a:pt x="591" y="316"/>
                    </a:lnTo>
                    <a:lnTo>
                      <a:pt x="532" y="309"/>
                    </a:lnTo>
                    <a:lnTo>
                      <a:pt x="473" y="307"/>
                    </a:lnTo>
                    <a:lnTo>
                      <a:pt x="414" y="308"/>
                    </a:lnTo>
                    <a:lnTo>
                      <a:pt x="356" y="314"/>
                    </a:lnTo>
                    <a:lnTo>
                      <a:pt x="299" y="325"/>
                    </a:lnTo>
                    <a:lnTo>
                      <a:pt x="245" y="339"/>
                    </a:lnTo>
                    <a:lnTo>
                      <a:pt x="194" y="357"/>
                    </a:lnTo>
                    <a:lnTo>
                      <a:pt x="146" y="379"/>
                    </a:lnTo>
                    <a:lnTo>
                      <a:pt x="104" y="403"/>
                    </a:lnTo>
                    <a:lnTo>
                      <a:pt x="66" y="430"/>
                    </a:lnTo>
                    <a:lnTo>
                      <a:pt x="35" y="461"/>
                    </a:lnTo>
                    <a:lnTo>
                      <a:pt x="9" y="493"/>
                    </a:lnTo>
                    <a:lnTo>
                      <a:pt x="5" y="508"/>
                    </a:lnTo>
                    <a:lnTo>
                      <a:pt x="1" y="531"/>
                    </a:lnTo>
                    <a:lnTo>
                      <a:pt x="0" y="560"/>
                    </a:lnTo>
                    <a:lnTo>
                      <a:pt x="1" y="594"/>
                    </a:lnTo>
                    <a:lnTo>
                      <a:pt x="2" y="631"/>
                    </a:lnTo>
                    <a:lnTo>
                      <a:pt x="5" y="671"/>
                    </a:lnTo>
                    <a:lnTo>
                      <a:pt x="11" y="714"/>
                    </a:lnTo>
                    <a:lnTo>
                      <a:pt x="16" y="757"/>
                    </a:lnTo>
                    <a:lnTo>
                      <a:pt x="23" y="798"/>
                    </a:lnTo>
                    <a:lnTo>
                      <a:pt x="30" y="838"/>
                    </a:lnTo>
                    <a:lnTo>
                      <a:pt x="38" y="874"/>
                    </a:lnTo>
                    <a:lnTo>
                      <a:pt x="46" y="906"/>
                    </a:lnTo>
                    <a:lnTo>
                      <a:pt x="52" y="902"/>
                    </a:lnTo>
                    <a:lnTo>
                      <a:pt x="70" y="894"/>
                    </a:lnTo>
                    <a:lnTo>
                      <a:pt x="96" y="881"/>
                    </a:lnTo>
                    <a:lnTo>
                      <a:pt x="130" y="865"/>
                    </a:lnTo>
                    <a:lnTo>
                      <a:pt x="168" y="847"/>
                    </a:lnTo>
                    <a:lnTo>
                      <a:pt x="210" y="827"/>
                    </a:lnTo>
                    <a:lnTo>
                      <a:pt x="253" y="806"/>
                    </a:lnTo>
                    <a:lnTo>
                      <a:pt x="294" y="787"/>
                    </a:lnTo>
                    <a:lnTo>
                      <a:pt x="333" y="770"/>
                    </a:lnTo>
                    <a:lnTo>
                      <a:pt x="367" y="756"/>
                    </a:lnTo>
                    <a:lnTo>
                      <a:pt x="394" y="745"/>
                    </a:lnTo>
                    <a:lnTo>
                      <a:pt x="411" y="739"/>
                    </a:lnTo>
                    <a:lnTo>
                      <a:pt x="462" y="729"/>
                    </a:lnTo>
                    <a:lnTo>
                      <a:pt x="508" y="726"/>
                    </a:lnTo>
                    <a:lnTo>
                      <a:pt x="551" y="728"/>
                    </a:lnTo>
                    <a:lnTo>
                      <a:pt x="591" y="735"/>
                    </a:lnTo>
                    <a:lnTo>
                      <a:pt x="629" y="744"/>
                    </a:lnTo>
                    <a:lnTo>
                      <a:pt x="663" y="756"/>
                    </a:lnTo>
                    <a:lnTo>
                      <a:pt x="696" y="770"/>
                    </a:lnTo>
                    <a:lnTo>
                      <a:pt x="725" y="785"/>
                    </a:lnTo>
                    <a:lnTo>
                      <a:pt x="752" y="802"/>
                    </a:lnTo>
                    <a:lnTo>
                      <a:pt x="776" y="817"/>
                    </a:lnTo>
                    <a:lnTo>
                      <a:pt x="798" y="830"/>
                    </a:lnTo>
                    <a:lnTo>
                      <a:pt x="818" y="843"/>
                    </a:lnTo>
                    <a:lnTo>
                      <a:pt x="845" y="856"/>
                    </a:lnTo>
                    <a:lnTo>
                      <a:pt x="875" y="865"/>
                    </a:lnTo>
                    <a:lnTo>
                      <a:pt x="908" y="872"/>
                    </a:lnTo>
                    <a:lnTo>
                      <a:pt x="941" y="875"/>
                    </a:lnTo>
                    <a:lnTo>
                      <a:pt x="976" y="876"/>
                    </a:lnTo>
                    <a:lnTo>
                      <a:pt x="1011" y="874"/>
                    </a:lnTo>
                    <a:lnTo>
                      <a:pt x="1047" y="870"/>
                    </a:lnTo>
                    <a:lnTo>
                      <a:pt x="1082" y="864"/>
                    </a:lnTo>
                    <a:lnTo>
                      <a:pt x="1116" y="855"/>
                    </a:lnTo>
                    <a:lnTo>
                      <a:pt x="1148" y="846"/>
                    </a:lnTo>
                    <a:lnTo>
                      <a:pt x="1178" y="835"/>
                    </a:lnTo>
                    <a:lnTo>
                      <a:pt x="1206" y="823"/>
                    </a:lnTo>
                    <a:lnTo>
                      <a:pt x="1260" y="797"/>
                    </a:lnTo>
                    <a:lnTo>
                      <a:pt x="1313" y="779"/>
                    </a:lnTo>
                    <a:lnTo>
                      <a:pt x="1366" y="767"/>
                    </a:lnTo>
                    <a:lnTo>
                      <a:pt x="1415" y="759"/>
                    </a:lnTo>
                    <a:lnTo>
                      <a:pt x="1463" y="756"/>
                    </a:lnTo>
                    <a:lnTo>
                      <a:pt x="1510" y="758"/>
                    </a:lnTo>
                    <a:lnTo>
                      <a:pt x="1556" y="764"/>
                    </a:lnTo>
                    <a:lnTo>
                      <a:pt x="1601" y="775"/>
                    </a:lnTo>
                    <a:lnTo>
                      <a:pt x="1645" y="789"/>
                    </a:lnTo>
                    <a:lnTo>
                      <a:pt x="1687" y="806"/>
                    </a:lnTo>
                    <a:lnTo>
                      <a:pt x="1727" y="826"/>
                    </a:lnTo>
                    <a:lnTo>
                      <a:pt x="1767" y="849"/>
                    </a:lnTo>
                    <a:lnTo>
                      <a:pt x="1799" y="867"/>
                    </a:lnTo>
                    <a:lnTo>
                      <a:pt x="1834" y="883"/>
                    </a:lnTo>
                    <a:lnTo>
                      <a:pt x="1871" y="894"/>
                    </a:lnTo>
                    <a:lnTo>
                      <a:pt x="1907" y="902"/>
                    </a:lnTo>
                    <a:lnTo>
                      <a:pt x="1942" y="907"/>
                    </a:lnTo>
                    <a:lnTo>
                      <a:pt x="1978" y="907"/>
                    </a:lnTo>
                    <a:lnTo>
                      <a:pt x="2013" y="905"/>
                    </a:lnTo>
                    <a:lnTo>
                      <a:pt x="2047" y="898"/>
                    </a:lnTo>
                    <a:lnTo>
                      <a:pt x="2079" y="887"/>
                    </a:lnTo>
                    <a:lnTo>
                      <a:pt x="2109" y="874"/>
                    </a:lnTo>
                    <a:lnTo>
                      <a:pt x="2138" y="855"/>
                    </a:lnTo>
                    <a:lnTo>
                      <a:pt x="2164" y="835"/>
                    </a:lnTo>
                    <a:lnTo>
                      <a:pt x="2185" y="817"/>
                    </a:lnTo>
                    <a:lnTo>
                      <a:pt x="2210" y="803"/>
                    </a:lnTo>
                    <a:lnTo>
                      <a:pt x="2240" y="791"/>
                    </a:lnTo>
                    <a:lnTo>
                      <a:pt x="2273" y="781"/>
                    </a:lnTo>
                    <a:lnTo>
                      <a:pt x="2308" y="773"/>
                    </a:lnTo>
                    <a:lnTo>
                      <a:pt x="2344" y="769"/>
                    </a:lnTo>
                    <a:lnTo>
                      <a:pt x="2382" y="767"/>
                    </a:lnTo>
                    <a:lnTo>
                      <a:pt x="2419" y="768"/>
                    </a:lnTo>
                    <a:lnTo>
                      <a:pt x="2458" y="771"/>
                    </a:lnTo>
                    <a:lnTo>
                      <a:pt x="2494" y="778"/>
                    </a:lnTo>
                    <a:lnTo>
                      <a:pt x="2529" y="787"/>
                    </a:lnTo>
                    <a:lnTo>
                      <a:pt x="2562" y="801"/>
                    </a:lnTo>
                    <a:lnTo>
                      <a:pt x="2604" y="820"/>
                    </a:lnTo>
                    <a:lnTo>
                      <a:pt x="2650" y="841"/>
                    </a:lnTo>
                    <a:lnTo>
                      <a:pt x="2698" y="861"/>
                    </a:lnTo>
                    <a:lnTo>
                      <a:pt x="2748" y="878"/>
                    </a:lnTo>
                    <a:lnTo>
                      <a:pt x="2799" y="894"/>
                    </a:lnTo>
                    <a:lnTo>
                      <a:pt x="2852" y="904"/>
                    </a:lnTo>
                    <a:lnTo>
                      <a:pt x="2906" y="908"/>
                    </a:lnTo>
                    <a:lnTo>
                      <a:pt x="2960" y="907"/>
                    </a:lnTo>
                    <a:lnTo>
                      <a:pt x="3016" y="897"/>
                    </a:lnTo>
                    <a:lnTo>
                      <a:pt x="3072" y="878"/>
                    </a:lnTo>
                    <a:lnTo>
                      <a:pt x="3128" y="850"/>
                    </a:lnTo>
                    <a:lnTo>
                      <a:pt x="3184" y="810"/>
                    </a:lnTo>
                    <a:lnTo>
                      <a:pt x="3247" y="771"/>
                    </a:lnTo>
                    <a:lnTo>
                      <a:pt x="3313" y="755"/>
                    </a:lnTo>
                    <a:lnTo>
                      <a:pt x="3381" y="757"/>
                    </a:lnTo>
                    <a:lnTo>
                      <a:pt x="3451" y="772"/>
                    </a:lnTo>
                    <a:lnTo>
                      <a:pt x="3521" y="798"/>
                    </a:lnTo>
                    <a:lnTo>
                      <a:pt x="3594" y="830"/>
                    </a:lnTo>
                    <a:lnTo>
                      <a:pt x="3666" y="863"/>
                    </a:lnTo>
                    <a:lnTo>
                      <a:pt x="3738" y="893"/>
                    </a:lnTo>
                    <a:lnTo>
                      <a:pt x="3812" y="917"/>
                    </a:lnTo>
                    <a:lnTo>
                      <a:pt x="3884" y="930"/>
                    </a:lnTo>
                    <a:lnTo>
                      <a:pt x="3955" y="927"/>
                    </a:lnTo>
                    <a:lnTo>
                      <a:pt x="4026" y="906"/>
                    </a:lnTo>
                    <a:lnTo>
                      <a:pt x="4043" y="892"/>
                    </a:lnTo>
                    <a:lnTo>
                      <a:pt x="4056" y="867"/>
                    </a:lnTo>
                    <a:lnTo>
                      <a:pt x="4066" y="836"/>
                    </a:lnTo>
                    <a:lnTo>
                      <a:pt x="4072" y="798"/>
                    </a:lnTo>
                    <a:lnTo>
                      <a:pt x="4078" y="756"/>
                    </a:lnTo>
                    <a:lnTo>
                      <a:pt x="4080" y="711"/>
                    </a:lnTo>
                    <a:lnTo>
                      <a:pt x="4082" y="665"/>
                    </a:lnTo>
                    <a:lnTo>
                      <a:pt x="4082" y="619"/>
                    </a:lnTo>
                    <a:lnTo>
                      <a:pt x="4081" y="577"/>
                    </a:lnTo>
                    <a:lnTo>
                      <a:pt x="4081" y="539"/>
                    </a:lnTo>
                    <a:lnTo>
                      <a:pt x="4080" y="506"/>
                    </a:lnTo>
                    <a:lnTo>
                      <a:pt x="4080" y="481"/>
                    </a:lnTo>
                    <a:lnTo>
                      <a:pt x="4035" y="499"/>
                    </a:lnTo>
                    <a:lnTo>
                      <a:pt x="3992" y="513"/>
                    </a:lnTo>
                    <a:lnTo>
                      <a:pt x="3951" y="521"/>
                    </a:lnTo>
                    <a:lnTo>
                      <a:pt x="3909" y="527"/>
                    </a:lnTo>
                    <a:lnTo>
                      <a:pt x="3869" y="528"/>
                    </a:lnTo>
                    <a:lnTo>
                      <a:pt x="3829" y="527"/>
                    </a:lnTo>
                    <a:lnTo>
                      <a:pt x="3790" y="523"/>
                    </a:lnTo>
                    <a:lnTo>
                      <a:pt x="3751" y="517"/>
                    </a:lnTo>
                    <a:lnTo>
                      <a:pt x="3714" y="508"/>
                    </a:lnTo>
                    <a:lnTo>
                      <a:pt x="3677" y="498"/>
                    </a:lnTo>
                    <a:lnTo>
                      <a:pt x="3640" y="487"/>
                    </a:lnTo>
                    <a:lnTo>
                      <a:pt x="3603" y="47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10"/>
              <p:cNvSpPr>
                <a:spLocks/>
              </p:cNvSpPr>
              <p:nvPr/>
            </p:nvSpPr>
            <p:spPr bwMode="auto">
              <a:xfrm>
                <a:off x="2636" y="3082"/>
                <a:ext cx="343" cy="27"/>
              </a:xfrm>
              <a:custGeom>
                <a:avLst/>
                <a:gdLst>
                  <a:gd name="T0" fmla="*/ 0 w 3897"/>
                  <a:gd name="T1" fmla="*/ 0 h 328"/>
                  <a:gd name="T2" fmla="*/ 0 w 3897"/>
                  <a:gd name="T3" fmla="*/ 0 h 328"/>
                  <a:gd name="T4" fmla="*/ 0 w 3897"/>
                  <a:gd name="T5" fmla="*/ 0 h 328"/>
                  <a:gd name="T6" fmla="*/ 0 w 3897"/>
                  <a:gd name="T7" fmla="*/ 0 h 328"/>
                  <a:gd name="T8" fmla="*/ 0 w 3897"/>
                  <a:gd name="T9" fmla="*/ 0 h 328"/>
                  <a:gd name="T10" fmla="*/ 0 w 3897"/>
                  <a:gd name="T11" fmla="*/ 0 h 328"/>
                  <a:gd name="T12" fmla="*/ 0 w 3897"/>
                  <a:gd name="T13" fmla="*/ 0 h 328"/>
                  <a:gd name="T14" fmla="*/ 0 w 3897"/>
                  <a:gd name="T15" fmla="*/ 0 h 328"/>
                  <a:gd name="T16" fmla="*/ 0 w 3897"/>
                  <a:gd name="T17" fmla="*/ 0 h 328"/>
                  <a:gd name="T18" fmla="*/ 0 w 3897"/>
                  <a:gd name="T19" fmla="*/ 0 h 328"/>
                  <a:gd name="T20" fmla="*/ 0 w 3897"/>
                  <a:gd name="T21" fmla="*/ 0 h 328"/>
                  <a:gd name="T22" fmla="*/ 0 w 3897"/>
                  <a:gd name="T23" fmla="*/ 0 h 328"/>
                  <a:gd name="T24" fmla="*/ 0 w 3897"/>
                  <a:gd name="T25" fmla="*/ 0 h 328"/>
                  <a:gd name="T26" fmla="*/ 0 w 3897"/>
                  <a:gd name="T27" fmla="*/ 0 h 328"/>
                  <a:gd name="T28" fmla="*/ 0 w 3897"/>
                  <a:gd name="T29" fmla="*/ 0 h 328"/>
                  <a:gd name="T30" fmla="*/ 0 w 3897"/>
                  <a:gd name="T31" fmla="*/ 0 h 328"/>
                  <a:gd name="T32" fmla="*/ 0 w 3897"/>
                  <a:gd name="T33" fmla="*/ 0 h 328"/>
                  <a:gd name="T34" fmla="*/ 0 w 3897"/>
                  <a:gd name="T35" fmla="*/ 0 h 328"/>
                  <a:gd name="T36" fmla="*/ 0 w 3897"/>
                  <a:gd name="T37" fmla="*/ 0 h 328"/>
                  <a:gd name="T38" fmla="*/ 0 w 3897"/>
                  <a:gd name="T39" fmla="*/ 0 h 328"/>
                  <a:gd name="T40" fmla="*/ 0 w 3897"/>
                  <a:gd name="T41" fmla="*/ 0 h 328"/>
                  <a:gd name="T42" fmla="*/ 0 w 3897"/>
                  <a:gd name="T43" fmla="*/ 0 h 328"/>
                  <a:gd name="T44" fmla="*/ 0 w 3897"/>
                  <a:gd name="T45" fmla="*/ 0 h 328"/>
                  <a:gd name="T46" fmla="*/ 0 w 3897"/>
                  <a:gd name="T47" fmla="*/ 0 h 328"/>
                  <a:gd name="T48" fmla="*/ 0 w 3897"/>
                  <a:gd name="T49" fmla="*/ 0 h 328"/>
                  <a:gd name="T50" fmla="*/ 0 w 3897"/>
                  <a:gd name="T51" fmla="*/ 0 h 328"/>
                  <a:gd name="T52" fmla="*/ 0 w 3897"/>
                  <a:gd name="T53" fmla="*/ 0 h 328"/>
                  <a:gd name="T54" fmla="*/ 0 w 3897"/>
                  <a:gd name="T55" fmla="*/ 0 h 328"/>
                  <a:gd name="T56" fmla="*/ 0 w 3897"/>
                  <a:gd name="T57" fmla="*/ 0 h 328"/>
                  <a:gd name="T58" fmla="*/ 0 w 3897"/>
                  <a:gd name="T59" fmla="*/ 0 h 328"/>
                  <a:gd name="T60" fmla="*/ 0 w 3897"/>
                  <a:gd name="T61" fmla="*/ 0 h 328"/>
                  <a:gd name="T62" fmla="*/ 0 w 3897"/>
                  <a:gd name="T63" fmla="*/ 0 h 328"/>
                  <a:gd name="T64" fmla="*/ 0 w 3897"/>
                  <a:gd name="T65" fmla="*/ 0 h 328"/>
                  <a:gd name="T66" fmla="*/ 0 w 3897"/>
                  <a:gd name="T67" fmla="*/ 0 h 328"/>
                  <a:gd name="T68" fmla="*/ 0 w 3897"/>
                  <a:gd name="T69" fmla="*/ 0 h 328"/>
                  <a:gd name="T70" fmla="*/ 0 w 3897"/>
                  <a:gd name="T71" fmla="*/ 0 h 328"/>
                  <a:gd name="T72" fmla="*/ 0 w 3897"/>
                  <a:gd name="T73" fmla="*/ 0 h 328"/>
                  <a:gd name="T74" fmla="*/ 0 w 3897"/>
                  <a:gd name="T75" fmla="*/ 0 h 328"/>
                  <a:gd name="T76" fmla="*/ 0 w 3897"/>
                  <a:gd name="T77" fmla="*/ 0 h 328"/>
                  <a:gd name="T78" fmla="*/ 0 w 3897"/>
                  <a:gd name="T79" fmla="*/ 0 h 328"/>
                  <a:gd name="T80" fmla="*/ 0 w 3897"/>
                  <a:gd name="T81" fmla="*/ 0 h 328"/>
                  <a:gd name="T82" fmla="*/ 0 w 3897"/>
                  <a:gd name="T83" fmla="*/ 0 h 328"/>
                  <a:gd name="T84" fmla="*/ 0 w 3897"/>
                  <a:gd name="T85" fmla="*/ 0 h 328"/>
                  <a:gd name="T86" fmla="*/ 0 w 3897"/>
                  <a:gd name="T87" fmla="*/ 0 h 328"/>
                  <a:gd name="T88" fmla="*/ 0 w 3897"/>
                  <a:gd name="T89" fmla="*/ 0 h 328"/>
                  <a:gd name="T90" fmla="*/ 0 w 3897"/>
                  <a:gd name="T91" fmla="*/ 0 h 328"/>
                  <a:gd name="T92" fmla="*/ 0 w 3897"/>
                  <a:gd name="T93" fmla="*/ 0 h 328"/>
                  <a:gd name="T94" fmla="*/ 0 w 3897"/>
                  <a:gd name="T95" fmla="*/ 0 h 328"/>
                  <a:gd name="T96" fmla="*/ 0 w 3897"/>
                  <a:gd name="T97" fmla="*/ 0 h 328"/>
                  <a:gd name="T98" fmla="*/ 0 w 3897"/>
                  <a:gd name="T99" fmla="*/ 0 h 328"/>
                  <a:gd name="T100" fmla="*/ 0 w 3897"/>
                  <a:gd name="T101" fmla="*/ 0 h 328"/>
                  <a:gd name="T102" fmla="*/ 0 w 3897"/>
                  <a:gd name="T103" fmla="*/ 0 h 328"/>
                  <a:gd name="T104" fmla="*/ 0 w 3897"/>
                  <a:gd name="T105" fmla="*/ 0 h 328"/>
                  <a:gd name="T106" fmla="*/ 0 w 3897"/>
                  <a:gd name="T107" fmla="*/ 0 h 328"/>
                  <a:gd name="T108" fmla="*/ 0 w 3897"/>
                  <a:gd name="T109" fmla="*/ 0 h 328"/>
                  <a:gd name="T110" fmla="*/ 0 w 3897"/>
                  <a:gd name="T111" fmla="*/ 0 h 328"/>
                  <a:gd name="T112" fmla="*/ 0 w 3897"/>
                  <a:gd name="T113" fmla="*/ 0 h 3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897" h="328">
                    <a:moveTo>
                      <a:pt x="1647" y="130"/>
                    </a:moveTo>
                    <a:lnTo>
                      <a:pt x="1582" y="82"/>
                    </a:lnTo>
                    <a:lnTo>
                      <a:pt x="1519" y="51"/>
                    </a:lnTo>
                    <a:lnTo>
                      <a:pt x="1456" y="32"/>
                    </a:lnTo>
                    <a:lnTo>
                      <a:pt x="1394" y="25"/>
                    </a:lnTo>
                    <a:lnTo>
                      <a:pt x="1333" y="27"/>
                    </a:lnTo>
                    <a:lnTo>
                      <a:pt x="1274" y="36"/>
                    </a:lnTo>
                    <a:lnTo>
                      <a:pt x="1216" y="51"/>
                    </a:lnTo>
                    <a:lnTo>
                      <a:pt x="1159" y="69"/>
                    </a:lnTo>
                    <a:lnTo>
                      <a:pt x="1104" y="90"/>
                    </a:lnTo>
                    <a:lnTo>
                      <a:pt x="1053" y="110"/>
                    </a:lnTo>
                    <a:lnTo>
                      <a:pt x="1004" y="127"/>
                    </a:lnTo>
                    <a:lnTo>
                      <a:pt x="956" y="143"/>
                    </a:lnTo>
                    <a:lnTo>
                      <a:pt x="926" y="148"/>
                    </a:lnTo>
                    <a:lnTo>
                      <a:pt x="893" y="150"/>
                    </a:lnTo>
                    <a:lnTo>
                      <a:pt x="858" y="148"/>
                    </a:lnTo>
                    <a:lnTo>
                      <a:pt x="821" y="143"/>
                    </a:lnTo>
                    <a:lnTo>
                      <a:pt x="784" y="134"/>
                    </a:lnTo>
                    <a:lnTo>
                      <a:pt x="747" y="123"/>
                    </a:lnTo>
                    <a:lnTo>
                      <a:pt x="710" y="110"/>
                    </a:lnTo>
                    <a:lnTo>
                      <a:pt x="674" y="96"/>
                    </a:lnTo>
                    <a:lnTo>
                      <a:pt x="639" y="80"/>
                    </a:lnTo>
                    <a:lnTo>
                      <a:pt x="605" y="65"/>
                    </a:lnTo>
                    <a:lnTo>
                      <a:pt x="574" y="50"/>
                    </a:lnTo>
                    <a:lnTo>
                      <a:pt x="546" y="35"/>
                    </a:lnTo>
                    <a:lnTo>
                      <a:pt x="502" y="16"/>
                    </a:lnTo>
                    <a:lnTo>
                      <a:pt x="453" y="5"/>
                    </a:lnTo>
                    <a:lnTo>
                      <a:pt x="402" y="0"/>
                    </a:lnTo>
                    <a:lnTo>
                      <a:pt x="350" y="4"/>
                    </a:lnTo>
                    <a:lnTo>
                      <a:pt x="297" y="13"/>
                    </a:lnTo>
                    <a:lnTo>
                      <a:pt x="244" y="29"/>
                    </a:lnTo>
                    <a:lnTo>
                      <a:pt x="194" y="50"/>
                    </a:lnTo>
                    <a:lnTo>
                      <a:pt x="146" y="76"/>
                    </a:lnTo>
                    <a:lnTo>
                      <a:pt x="102" y="107"/>
                    </a:lnTo>
                    <a:lnTo>
                      <a:pt x="62" y="142"/>
                    </a:lnTo>
                    <a:lnTo>
                      <a:pt x="28" y="181"/>
                    </a:lnTo>
                    <a:lnTo>
                      <a:pt x="0" y="224"/>
                    </a:lnTo>
                    <a:lnTo>
                      <a:pt x="47" y="169"/>
                    </a:lnTo>
                    <a:lnTo>
                      <a:pt x="92" y="133"/>
                    </a:lnTo>
                    <a:lnTo>
                      <a:pt x="137" y="112"/>
                    </a:lnTo>
                    <a:lnTo>
                      <a:pt x="181" y="103"/>
                    </a:lnTo>
                    <a:lnTo>
                      <a:pt x="227" y="107"/>
                    </a:lnTo>
                    <a:lnTo>
                      <a:pt x="276" y="119"/>
                    </a:lnTo>
                    <a:lnTo>
                      <a:pt x="328" y="137"/>
                    </a:lnTo>
                    <a:lnTo>
                      <a:pt x="384" y="160"/>
                    </a:lnTo>
                    <a:lnTo>
                      <a:pt x="446" y="186"/>
                    </a:lnTo>
                    <a:lnTo>
                      <a:pt x="514" y="213"/>
                    </a:lnTo>
                    <a:lnTo>
                      <a:pt x="591" y="239"/>
                    </a:lnTo>
                    <a:lnTo>
                      <a:pt x="675" y="261"/>
                    </a:lnTo>
                    <a:lnTo>
                      <a:pt x="692" y="263"/>
                    </a:lnTo>
                    <a:lnTo>
                      <a:pt x="710" y="264"/>
                    </a:lnTo>
                    <a:lnTo>
                      <a:pt x="730" y="264"/>
                    </a:lnTo>
                    <a:lnTo>
                      <a:pt x="749" y="264"/>
                    </a:lnTo>
                    <a:lnTo>
                      <a:pt x="770" y="263"/>
                    </a:lnTo>
                    <a:lnTo>
                      <a:pt x="790" y="261"/>
                    </a:lnTo>
                    <a:lnTo>
                      <a:pt x="810" y="258"/>
                    </a:lnTo>
                    <a:lnTo>
                      <a:pt x="828" y="254"/>
                    </a:lnTo>
                    <a:lnTo>
                      <a:pt x="846" y="250"/>
                    </a:lnTo>
                    <a:lnTo>
                      <a:pt x="861" y="246"/>
                    </a:lnTo>
                    <a:lnTo>
                      <a:pt x="873" y="240"/>
                    </a:lnTo>
                    <a:lnTo>
                      <a:pt x="883" y="235"/>
                    </a:lnTo>
                    <a:lnTo>
                      <a:pt x="922" y="208"/>
                    </a:lnTo>
                    <a:lnTo>
                      <a:pt x="961" y="189"/>
                    </a:lnTo>
                    <a:lnTo>
                      <a:pt x="998" y="172"/>
                    </a:lnTo>
                    <a:lnTo>
                      <a:pt x="1036" y="161"/>
                    </a:lnTo>
                    <a:lnTo>
                      <a:pt x="1074" y="154"/>
                    </a:lnTo>
                    <a:lnTo>
                      <a:pt x="1111" y="150"/>
                    </a:lnTo>
                    <a:lnTo>
                      <a:pt x="1148" y="151"/>
                    </a:lnTo>
                    <a:lnTo>
                      <a:pt x="1185" y="155"/>
                    </a:lnTo>
                    <a:lnTo>
                      <a:pt x="1223" y="162"/>
                    </a:lnTo>
                    <a:lnTo>
                      <a:pt x="1261" y="172"/>
                    </a:lnTo>
                    <a:lnTo>
                      <a:pt x="1299" y="185"/>
                    </a:lnTo>
                    <a:lnTo>
                      <a:pt x="1338" y="201"/>
                    </a:lnTo>
                    <a:lnTo>
                      <a:pt x="1376" y="216"/>
                    </a:lnTo>
                    <a:lnTo>
                      <a:pt x="1415" y="231"/>
                    </a:lnTo>
                    <a:lnTo>
                      <a:pt x="1453" y="245"/>
                    </a:lnTo>
                    <a:lnTo>
                      <a:pt x="1490" y="258"/>
                    </a:lnTo>
                    <a:lnTo>
                      <a:pt x="1526" y="269"/>
                    </a:lnTo>
                    <a:lnTo>
                      <a:pt x="1560" y="278"/>
                    </a:lnTo>
                    <a:lnTo>
                      <a:pt x="1592" y="286"/>
                    </a:lnTo>
                    <a:lnTo>
                      <a:pt x="1622" y="292"/>
                    </a:lnTo>
                    <a:lnTo>
                      <a:pt x="1650" y="295"/>
                    </a:lnTo>
                    <a:lnTo>
                      <a:pt x="1675" y="296"/>
                    </a:lnTo>
                    <a:lnTo>
                      <a:pt x="1698" y="295"/>
                    </a:lnTo>
                    <a:lnTo>
                      <a:pt x="1718" y="292"/>
                    </a:lnTo>
                    <a:lnTo>
                      <a:pt x="1774" y="272"/>
                    </a:lnTo>
                    <a:lnTo>
                      <a:pt x="1829" y="252"/>
                    </a:lnTo>
                    <a:lnTo>
                      <a:pt x="1885" y="230"/>
                    </a:lnTo>
                    <a:lnTo>
                      <a:pt x="1940" y="211"/>
                    </a:lnTo>
                    <a:lnTo>
                      <a:pt x="1995" y="193"/>
                    </a:lnTo>
                    <a:lnTo>
                      <a:pt x="2051" y="180"/>
                    </a:lnTo>
                    <a:lnTo>
                      <a:pt x="2108" y="172"/>
                    </a:lnTo>
                    <a:lnTo>
                      <a:pt x="2165" y="171"/>
                    </a:lnTo>
                    <a:lnTo>
                      <a:pt x="2224" y="179"/>
                    </a:lnTo>
                    <a:lnTo>
                      <a:pt x="2285" y="196"/>
                    </a:lnTo>
                    <a:lnTo>
                      <a:pt x="2349" y="226"/>
                    </a:lnTo>
                    <a:lnTo>
                      <a:pt x="2414" y="269"/>
                    </a:lnTo>
                    <a:lnTo>
                      <a:pt x="2470" y="300"/>
                    </a:lnTo>
                    <a:lnTo>
                      <a:pt x="2528" y="318"/>
                    </a:lnTo>
                    <a:lnTo>
                      <a:pt x="2589" y="323"/>
                    </a:lnTo>
                    <a:lnTo>
                      <a:pt x="2650" y="318"/>
                    </a:lnTo>
                    <a:lnTo>
                      <a:pt x="2712" y="304"/>
                    </a:lnTo>
                    <a:lnTo>
                      <a:pt x="2774" y="285"/>
                    </a:lnTo>
                    <a:lnTo>
                      <a:pt x="2834" y="262"/>
                    </a:lnTo>
                    <a:lnTo>
                      <a:pt x="2892" y="238"/>
                    </a:lnTo>
                    <a:lnTo>
                      <a:pt x="2947" y="215"/>
                    </a:lnTo>
                    <a:lnTo>
                      <a:pt x="2999" y="196"/>
                    </a:lnTo>
                    <a:lnTo>
                      <a:pt x="3048" y="182"/>
                    </a:lnTo>
                    <a:lnTo>
                      <a:pt x="3091" y="178"/>
                    </a:lnTo>
                    <a:lnTo>
                      <a:pt x="3145" y="183"/>
                    </a:lnTo>
                    <a:lnTo>
                      <a:pt x="3201" y="200"/>
                    </a:lnTo>
                    <a:lnTo>
                      <a:pt x="3260" y="223"/>
                    </a:lnTo>
                    <a:lnTo>
                      <a:pt x="3320" y="250"/>
                    </a:lnTo>
                    <a:lnTo>
                      <a:pt x="3384" y="277"/>
                    </a:lnTo>
                    <a:lnTo>
                      <a:pt x="3448" y="303"/>
                    </a:lnTo>
                    <a:lnTo>
                      <a:pt x="3517" y="320"/>
                    </a:lnTo>
                    <a:lnTo>
                      <a:pt x="3588" y="328"/>
                    </a:lnTo>
                    <a:lnTo>
                      <a:pt x="3661" y="321"/>
                    </a:lnTo>
                    <a:lnTo>
                      <a:pt x="3737" y="298"/>
                    </a:lnTo>
                    <a:lnTo>
                      <a:pt x="3814" y="255"/>
                    </a:lnTo>
                    <a:lnTo>
                      <a:pt x="3897" y="189"/>
                    </a:lnTo>
                    <a:lnTo>
                      <a:pt x="3897" y="178"/>
                    </a:lnTo>
                    <a:lnTo>
                      <a:pt x="3840" y="197"/>
                    </a:lnTo>
                    <a:lnTo>
                      <a:pt x="3785" y="205"/>
                    </a:lnTo>
                    <a:lnTo>
                      <a:pt x="3729" y="204"/>
                    </a:lnTo>
                    <a:lnTo>
                      <a:pt x="3674" y="194"/>
                    </a:lnTo>
                    <a:lnTo>
                      <a:pt x="3619" y="179"/>
                    </a:lnTo>
                    <a:lnTo>
                      <a:pt x="3565" y="158"/>
                    </a:lnTo>
                    <a:lnTo>
                      <a:pt x="3510" y="136"/>
                    </a:lnTo>
                    <a:lnTo>
                      <a:pt x="3455" y="114"/>
                    </a:lnTo>
                    <a:lnTo>
                      <a:pt x="3400" y="93"/>
                    </a:lnTo>
                    <a:lnTo>
                      <a:pt x="3346" y="76"/>
                    </a:lnTo>
                    <a:lnTo>
                      <a:pt x="3290" y="64"/>
                    </a:lnTo>
                    <a:lnTo>
                      <a:pt x="3234" y="61"/>
                    </a:lnTo>
                    <a:lnTo>
                      <a:pt x="3192" y="64"/>
                    </a:lnTo>
                    <a:lnTo>
                      <a:pt x="3153" y="73"/>
                    </a:lnTo>
                    <a:lnTo>
                      <a:pt x="3114" y="87"/>
                    </a:lnTo>
                    <a:lnTo>
                      <a:pt x="3076" y="103"/>
                    </a:lnTo>
                    <a:lnTo>
                      <a:pt x="3039" y="122"/>
                    </a:lnTo>
                    <a:lnTo>
                      <a:pt x="3002" y="142"/>
                    </a:lnTo>
                    <a:lnTo>
                      <a:pt x="2964" y="159"/>
                    </a:lnTo>
                    <a:lnTo>
                      <a:pt x="2927" y="173"/>
                    </a:lnTo>
                    <a:lnTo>
                      <a:pt x="2889" y="184"/>
                    </a:lnTo>
                    <a:lnTo>
                      <a:pt x="2850" y="190"/>
                    </a:lnTo>
                    <a:lnTo>
                      <a:pt x="2811" y="188"/>
                    </a:lnTo>
                    <a:lnTo>
                      <a:pt x="2772" y="178"/>
                    </a:lnTo>
                    <a:lnTo>
                      <a:pt x="2704" y="151"/>
                    </a:lnTo>
                    <a:lnTo>
                      <a:pt x="2638" y="125"/>
                    </a:lnTo>
                    <a:lnTo>
                      <a:pt x="2572" y="101"/>
                    </a:lnTo>
                    <a:lnTo>
                      <a:pt x="2509" y="78"/>
                    </a:lnTo>
                    <a:lnTo>
                      <a:pt x="2445" y="58"/>
                    </a:lnTo>
                    <a:lnTo>
                      <a:pt x="2383" y="44"/>
                    </a:lnTo>
                    <a:lnTo>
                      <a:pt x="2321" y="36"/>
                    </a:lnTo>
                    <a:lnTo>
                      <a:pt x="2260" y="37"/>
                    </a:lnTo>
                    <a:lnTo>
                      <a:pt x="2200" y="46"/>
                    </a:lnTo>
                    <a:lnTo>
                      <a:pt x="2141" y="66"/>
                    </a:lnTo>
                    <a:lnTo>
                      <a:pt x="2083" y="98"/>
                    </a:lnTo>
                    <a:lnTo>
                      <a:pt x="2024" y="143"/>
                    </a:lnTo>
                    <a:lnTo>
                      <a:pt x="1995" y="163"/>
                    </a:lnTo>
                    <a:lnTo>
                      <a:pt x="1965" y="177"/>
                    </a:lnTo>
                    <a:lnTo>
                      <a:pt x="1935" y="182"/>
                    </a:lnTo>
                    <a:lnTo>
                      <a:pt x="1902" y="183"/>
                    </a:lnTo>
                    <a:lnTo>
                      <a:pt x="1870" y="180"/>
                    </a:lnTo>
                    <a:lnTo>
                      <a:pt x="1837" y="173"/>
                    </a:lnTo>
                    <a:lnTo>
                      <a:pt x="1804" y="165"/>
                    </a:lnTo>
                    <a:lnTo>
                      <a:pt x="1771" y="155"/>
                    </a:lnTo>
                    <a:lnTo>
                      <a:pt x="1739" y="145"/>
                    </a:lnTo>
                    <a:lnTo>
                      <a:pt x="1707" y="137"/>
                    </a:lnTo>
                    <a:lnTo>
                      <a:pt x="1676" y="131"/>
                    </a:lnTo>
                    <a:lnTo>
                      <a:pt x="1647" y="13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11"/>
              <p:cNvSpPr>
                <a:spLocks/>
              </p:cNvSpPr>
              <p:nvPr/>
            </p:nvSpPr>
            <p:spPr bwMode="auto">
              <a:xfrm>
                <a:off x="2645" y="3107"/>
                <a:ext cx="323" cy="27"/>
              </a:xfrm>
              <a:custGeom>
                <a:avLst/>
                <a:gdLst>
                  <a:gd name="T0" fmla="*/ 0 w 3678"/>
                  <a:gd name="T1" fmla="*/ 0 h 315"/>
                  <a:gd name="T2" fmla="*/ 0 w 3678"/>
                  <a:gd name="T3" fmla="*/ 0 h 315"/>
                  <a:gd name="T4" fmla="*/ 0 w 3678"/>
                  <a:gd name="T5" fmla="*/ 0 h 315"/>
                  <a:gd name="T6" fmla="*/ 0 w 3678"/>
                  <a:gd name="T7" fmla="*/ 0 h 315"/>
                  <a:gd name="T8" fmla="*/ 0 w 3678"/>
                  <a:gd name="T9" fmla="*/ 0 h 315"/>
                  <a:gd name="T10" fmla="*/ 0 w 3678"/>
                  <a:gd name="T11" fmla="*/ 0 h 315"/>
                  <a:gd name="T12" fmla="*/ 0 w 3678"/>
                  <a:gd name="T13" fmla="*/ 0 h 315"/>
                  <a:gd name="T14" fmla="*/ 0 w 3678"/>
                  <a:gd name="T15" fmla="*/ 0 h 315"/>
                  <a:gd name="T16" fmla="*/ 0 w 3678"/>
                  <a:gd name="T17" fmla="*/ 0 h 315"/>
                  <a:gd name="T18" fmla="*/ 0 w 3678"/>
                  <a:gd name="T19" fmla="*/ 0 h 315"/>
                  <a:gd name="T20" fmla="*/ 0 w 3678"/>
                  <a:gd name="T21" fmla="*/ 0 h 315"/>
                  <a:gd name="T22" fmla="*/ 0 w 3678"/>
                  <a:gd name="T23" fmla="*/ 0 h 315"/>
                  <a:gd name="T24" fmla="*/ 0 w 3678"/>
                  <a:gd name="T25" fmla="*/ 0 h 315"/>
                  <a:gd name="T26" fmla="*/ 0 w 3678"/>
                  <a:gd name="T27" fmla="*/ 0 h 315"/>
                  <a:gd name="T28" fmla="*/ 0 w 3678"/>
                  <a:gd name="T29" fmla="*/ 0 h 315"/>
                  <a:gd name="T30" fmla="*/ 0 w 3678"/>
                  <a:gd name="T31" fmla="*/ 0 h 315"/>
                  <a:gd name="T32" fmla="*/ 0 w 3678"/>
                  <a:gd name="T33" fmla="*/ 0 h 315"/>
                  <a:gd name="T34" fmla="*/ 0 w 3678"/>
                  <a:gd name="T35" fmla="*/ 0 h 315"/>
                  <a:gd name="T36" fmla="*/ 0 w 3678"/>
                  <a:gd name="T37" fmla="*/ 0 h 315"/>
                  <a:gd name="T38" fmla="*/ 0 w 3678"/>
                  <a:gd name="T39" fmla="*/ 0 h 315"/>
                  <a:gd name="T40" fmla="*/ 0 w 3678"/>
                  <a:gd name="T41" fmla="*/ 0 h 315"/>
                  <a:gd name="T42" fmla="*/ 0 w 3678"/>
                  <a:gd name="T43" fmla="*/ 0 h 315"/>
                  <a:gd name="T44" fmla="*/ 0 w 3678"/>
                  <a:gd name="T45" fmla="*/ 0 h 315"/>
                  <a:gd name="T46" fmla="*/ 0 w 3678"/>
                  <a:gd name="T47" fmla="*/ 0 h 315"/>
                  <a:gd name="T48" fmla="*/ 0 w 3678"/>
                  <a:gd name="T49" fmla="*/ 0 h 315"/>
                  <a:gd name="T50" fmla="*/ 0 w 3678"/>
                  <a:gd name="T51" fmla="*/ 0 h 315"/>
                  <a:gd name="T52" fmla="*/ 0 w 3678"/>
                  <a:gd name="T53" fmla="*/ 0 h 315"/>
                  <a:gd name="T54" fmla="*/ 0 w 3678"/>
                  <a:gd name="T55" fmla="*/ 0 h 315"/>
                  <a:gd name="T56" fmla="*/ 0 w 3678"/>
                  <a:gd name="T57" fmla="*/ 0 h 315"/>
                  <a:gd name="T58" fmla="*/ 0 w 3678"/>
                  <a:gd name="T59" fmla="*/ 0 h 315"/>
                  <a:gd name="T60" fmla="*/ 0 w 3678"/>
                  <a:gd name="T61" fmla="*/ 0 h 315"/>
                  <a:gd name="T62" fmla="*/ 0 w 3678"/>
                  <a:gd name="T63" fmla="*/ 0 h 315"/>
                  <a:gd name="T64" fmla="*/ 0 w 3678"/>
                  <a:gd name="T65" fmla="*/ 0 h 315"/>
                  <a:gd name="T66" fmla="*/ 0 w 3678"/>
                  <a:gd name="T67" fmla="*/ 0 h 315"/>
                  <a:gd name="T68" fmla="*/ 0 w 3678"/>
                  <a:gd name="T69" fmla="*/ 0 h 315"/>
                  <a:gd name="T70" fmla="*/ 0 w 3678"/>
                  <a:gd name="T71" fmla="*/ 0 h 315"/>
                  <a:gd name="T72" fmla="*/ 0 w 3678"/>
                  <a:gd name="T73" fmla="*/ 0 h 315"/>
                  <a:gd name="T74" fmla="*/ 0 w 3678"/>
                  <a:gd name="T75" fmla="*/ 0 h 315"/>
                  <a:gd name="T76" fmla="*/ 0 w 3678"/>
                  <a:gd name="T77" fmla="*/ 0 h 315"/>
                  <a:gd name="T78" fmla="*/ 0 w 3678"/>
                  <a:gd name="T79" fmla="*/ 0 h 315"/>
                  <a:gd name="T80" fmla="*/ 0 w 3678"/>
                  <a:gd name="T81" fmla="*/ 0 h 315"/>
                  <a:gd name="T82" fmla="*/ 0 w 3678"/>
                  <a:gd name="T83" fmla="*/ 0 h 315"/>
                  <a:gd name="T84" fmla="*/ 0 w 3678"/>
                  <a:gd name="T85" fmla="*/ 0 h 315"/>
                  <a:gd name="T86" fmla="*/ 0 w 3678"/>
                  <a:gd name="T87" fmla="*/ 0 h 3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678" h="315">
                    <a:moveTo>
                      <a:pt x="611" y="135"/>
                    </a:moveTo>
                    <a:lnTo>
                      <a:pt x="560" y="99"/>
                    </a:lnTo>
                    <a:lnTo>
                      <a:pt x="508" y="69"/>
                    </a:lnTo>
                    <a:lnTo>
                      <a:pt x="458" y="42"/>
                    </a:lnTo>
                    <a:lnTo>
                      <a:pt x="406" y="20"/>
                    </a:lnTo>
                    <a:lnTo>
                      <a:pt x="355" y="6"/>
                    </a:lnTo>
                    <a:lnTo>
                      <a:pt x="304" y="0"/>
                    </a:lnTo>
                    <a:lnTo>
                      <a:pt x="254" y="1"/>
                    </a:lnTo>
                    <a:lnTo>
                      <a:pt x="203" y="9"/>
                    </a:lnTo>
                    <a:lnTo>
                      <a:pt x="152" y="29"/>
                    </a:lnTo>
                    <a:lnTo>
                      <a:pt x="102" y="60"/>
                    </a:lnTo>
                    <a:lnTo>
                      <a:pt x="51" y="101"/>
                    </a:lnTo>
                    <a:lnTo>
                      <a:pt x="0" y="155"/>
                    </a:lnTo>
                    <a:lnTo>
                      <a:pt x="60" y="135"/>
                    </a:lnTo>
                    <a:lnTo>
                      <a:pt x="119" y="131"/>
                    </a:lnTo>
                    <a:lnTo>
                      <a:pt x="178" y="140"/>
                    </a:lnTo>
                    <a:lnTo>
                      <a:pt x="238" y="157"/>
                    </a:lnTo>
                    <a:lnTo>
                      <a:pt x="297" y="181"/>
                    </a:lnTo>
                    <a:lnTo>
                      <a:pt x="357" y="209"/>
                    </a:lnTo>
                    <a:lnTo>
                      <a:pt x="416" y="236"/>
                    </a:lnTo>
                    <a:lnTo>
                      <a:pt x="476" y="260"/>
                    </a:lnTo>
                    <a:lnTo>
                      <a:pt x="537" y="278"/>
                    </a:lnTo>
                    <a:lnTo>
                      <a:pt x="597" y="285"/>
                    </a:lnTo>
                    <a:lnTo>
                      <a:pt x="658" y="281"/>
                    </a:lnTo>
                    <a:lnTo>
                      <a:pt x="719" y="261"/>
                    </a:lnTo>
                    <a:lnTo>
                      <a:pt x="769" y="237"/>
                    </a:lnTo>
                    <a:lnTo>
                      <a:pt x="817" y="216"/>
                    </a:lnTo>
                    <a:lnTo>
                      <a:pt x="864" y="198"/>
                    </a:lnTo>
                    <a:lnTo>
                      <a:pt x="910" y="182"/>
                    </a:lnTo>
                    <a:lnTo>
                      <a:pt x="956" y="171"/>
                    </a:lnTo>
                    <a:lnTo>
                      <a:pt x="1002" y="163"/>
                    </a:lnTo>
                    <a:lnTo>
                      <a:pt x="1048" y="159"/>
                    </a:lnTo>
                    <a:lnTo>
                      <a:pt x="1094" y="162"/>
                    </a:lnTo>
                    <a:lnTo>
                      <a:pt x="1141" y="168"/>
                    </a:lnTo>
                    <a:lnTo>
                      <a:pt x="1188" y="181"/>
                    </a:lnTo>
                    <a:lnTo>
                      <a:pt x="1236" y="200"/>
                    </a:lnTo>
                    <a:lnTo>
                      <a:pt x="1286" y="226"/>
                    </a:lnTo>
                    <a:lnTo>
                      <a:pt x="1363" y="265"/>
                    </a:lnTo>
                    <a:lnTo>
                      <a:pt x="1433" y="288"/>
                    </a:lnTo>
                    <a:lnTo>
                      <a:pt x="1497" y="296"/>
                    </a:lnTo>
                    <a:lnTo>
                      <a:pt x="1557" y="294"/>
                    </a:lnTo>
                    <a:lnTo>
                      <a:pt x="1612" y="283"/>
                    </a:lnTo>
                    <a:lnTo>
                      <a:pt x="1666" y="266"/>
                    </a:lnTo>
                    <a:lnTo>
                      <a:pt x="1718" y="244"/>
                    </a:lnTo>
                    <a:lnTo>
                      <a:pt x="1768" y="221"/>
                    </a:lnTo>
                    <a:lnTo>
                      <a:pt x="1819" y="199"/>
                    </a:lnTo>
                    <a:lnTo>
                      <a:pt x="1872" y="180"/>
                    </a:lnTo>
                    <a:lnTo>
                      <a:pt x="1927" y="168"/>
                    </a:lnTo>
                    <a:lnTo>
                      <a:pt x="1985" y="165"/>
                    </a:lnTo>
                    <a:lnTo>
                      <a:pt x="2046" y="171"/>
                    </a:lnTo>
                    <a:lnTo>
                      <a:pt x="2105" y="187"/>
                    </a:lnTo>
                    <a:lnTo>
                      <a:pt x="2162" y="208"/>
                    </a:lnTo>
                    <a:lnTo>
                      <a:pt x="2218" y="231"/>
                    </a:lnTo>
                    <a:lnTo>
                      <a:pt x="2275" y="255"/>
                    </a:lnTo>
                    <a:lnTo>
                      <a:pt x="2332" y="277"/>
                    </a:lnTo>
                    <a:lnTo>
                      <a:pt x="2390" y="294"/>
                    </a:lnTo>
                    <a:lnTo>
                      <a:pt x="2450" y="303"/>
                    </a:lnTo>
                    <a:lnTo>
                      <a:pt x="2514" y="302"/>
                    </a:lnTo>
                    <a:lnTo>
                      <a:pt x="2582" y="289"/>
                    </a:lnTo>
                    <a:lnTo>
                      <a:pt x="2653" y="259"/>
                    </a:lnTo>
                    <a:lnTo>
                      <a:pt x="2731" y="213"/>
                    </a:lnTo>
                    <a:lnTo>
                      <a:pt x="2789" y="186"/>
                    </a:lnTo>
                    <a:lnTo>
                      <a:pt x="2851" y="180"/>
                    </a:lnTo>
                    <a:lnTo>
                      <a:pt x="2918" y="191"/>
                    </a:lnTo>
                    <a:lnTo>
                      <a:pt x="2989" y="213"/>
                    </a:lnTo>
                    <a:lnTo>
                      <a:pt x="3065" y="240"/>
                    </a:lnTo>
                    <a:lnTo>
                      <a:pt x="3143" y="270"/>
                    </a:lnTo>
                    <a:lnTo>
                      <a:pt x="3225" y="295"/>
                    </a:lnTo>
                    <a:lnTo>
                      <a:pt x="3310" y="312"/>
                    </a:lnTo>
                    <a:lnTo>
                      <a:pt x="3399" y="315"/>
                    </a:lnTo>
                    <a:lnTo>
                      <a:pt x="3489" y="299"/>
                    </a:lnTo>
                    <a:lnTo>
                      <a:pt x="3582" y="258"/>
                    </a:lnTo>
                    <a:lnTo>
                      <a:pt x="3678" y="190"/>
                    </a:lnTo>
                    <a:lnTo>
                      <a:pt x="3609" y="200"/>
                    </a:lnTo>
                    <a:lnTo>
                      <a:pt x="3536" y="193"/>
                    </a:lnTo>
                    <a:lnTo>
                      <a:pt x="3457" y="175"/>
                    </a:lnTo>
                    <a:lnTo>
                      <a:pt x="3376" y="148"/>
                    </a:lnTo>
                    <a:lnTo>
                      <a:pt x="3292" y="118"/>
                    </a:lnTo>
                    <a:lnTo>
                      <a:pt x="3208" y="88"/>
                    </a:lnTo>
                    <a:lnTo>
                      <a:pt x="3126" y="63"/>
                    </a:lnTo>
                    <a:lnTo>
                      <a:pt x="3045" y="47"/>
                    </a:lnTo>
                    <a:lnTo>
                      <a:pt x="2970" y="43"/>
                    </a:lnTo>
                    <a:lnTo>
                      <a:pt x="2898" y="58"/>
                    </a:lnTo>
                    <a:lnTo>
                      <a:pt x="2835" y="94"/>
                    </a:lnTo>
                    <a:lnTo>
                      <a:pt x="2779" y="155"/>
                    </a:lnTo>
                    <a:lnTo>
                      <a:pt x="2744" y="190"/>
                    </a:lnTo>
                    <a:lnTo>
                      <a:pt x="2701" y="207"/>
                    </a:lnTo>
                    <a:lnTo>
                      <a:pt x="2652" y="210"/>
                    </a:lnTo>
                    <a:lnTo>
                      <a:pt x="2598" y="200"/>
                    </a:lnTo>
                    <a:lnTo>
                      <a:pt x="2540" y="181"/>
                    </a:lnTo>
                    <a:lnTo>
                      <a:pt x="2480" y="156"/>
                    </a:lnTo>
                    <a:lnTo>
                      <a:pt x="2417" y="128"/>
                    </a:lnTo>
                    <a:lnTo>
                      <a:pt x="2356" y="98"/>
                    </a:lnTo>
                    <a:lnTo>
                      <a:pt x="2296" y="71"/>
                    </a:lnTo>
                    <a:lnTo>
                      <a:pt x="2239" y="49"/>
                    </a:lnTo>
                    <a:lnTo>
                      <a:pt x="2186" y="33"/>
                    </a:lnTo>
                    <a:lnTo>
                      <a:pt x="2139" y="30"/>
                    </a:lnTo>
                    <a:lnTo>
                      <a:pt x="2082" y="38"/>
                    </a:lnTo>
                    <a:lnTo>
                      <a:pt x="2031" y="53"/>
                    </a:lnTo>
                    <a:lnTo>
                      <a:pt x="1983" y="75"/>
                    </a:lnTo>
                    <a:lnTo>
                      <a:pt x="1937" y="99"/>
                    </a:lnTo>
                    <a:lnTo>
                      <a:pt x="1892" y="123"/>
                    </a:lnTo>
                    <a:lnTo>
                      <a:pt x="1845" y="146"/>
                    </a:lnTo>
                    <a:lnTo>
                      <a:pt x="1796" y="163"/>
                    </a:lnTo>
                    <a:lnTo>
                      <a:pt x="1744" y="174"/>
                    </a:lnTo>
                    <a:lnTo>
                      <a:pt x="1686" y="174"/>
                    </a:lnTo>
                    <a:lnTo>
                      <a:pt x="1620" y="161"/>
                    </a:lnTo>
                    <a:lnTo>
                      <a:pt x="1547" y="133"/>
                    </a:lnTo>
                    <a:lnTo>
                      <a:pt x="1463" y="89"/>
                    </a:lnTo>
                    <a:lnTo>
                      <a:pt x="1390" y="49"/>
                    </a:lnTo>
                    <a:lnTo>
                      <a:pt x="1325" y="23"/>
                    </a:lnTo>
                    <a:lnTo>
                      <a:pt x="1268" y="10"/>
                    </a:lnTo>
                    <a:lnTo>
                      <a:pt x="1218" y="9"/>
                    </a:lnTo>
                    <a:lnTo>
                      <a:pt x="1172" y="17"/>
                    </a:lnTo>
                    <a:lnTo>
                      <a:pt x="1130" y="32"/>
                    </a:lnTo>
                    <a:lnTo>
                      <a:pt x="1091" y="52"/>
                    </a:lnTo>
                    <a:lnTo>
                      <a:pt x="1054" y="76"/>
                    </a:lnTo>
                    <a:lnTo>
                      <a:pt x="1016" y="100"/>
                    </a:lnTo>
                    <a:lnTo>
                      <a:pt x="978" y="125"/>
                    </a:lnTo>
                    <a:lnTo>
                      <a:pt x="939" y="147"/>
                    </a:lnTo>
                    <a:lnTo>
                      <a:pt x="896" y="165"/>
                    </a:lnTo>
                    <a:lnTo>
                      <a:pt x="872" y="170"/>
                    </a:lnTo>
                    <a:lnTo>
                      <a:pt x="847" y="174"/>
                    </a:lnTo>
                    <a:lnTo>
                      <a:pt x="823" y="174"/>
                    </a:lnTo>
                    <a:lnTo>
                      <a:pt x="798" y="171"/>
                    </a:lnTo>
                    <a:lnTo>
                      <a:pt x="775" y="168"/>
                    </a:lnTo>
                    <a:lnTo>
                      <a:pt x="751" y="163"/>
                    </a:lnTo>
                    <a:lnTo>
                      <a:pt x="728" y="156"/>
                    </a:lnTo>
                    <a:lnTo>
                      <a:pt x="705" y="150"/>
                    </a:lnTo>
                    <a:lnTo>
                      <a:pt x="681" y="144"/>
                    </a:lnTo>
                    <a:lnTo>
                      <a:pt x="658" y="140"/>
                    </a:lnTo>
                    <a:lnTo>
                      <a:pt x="635" y="136"/>
                    </a:lnTo>
                    <a:lnTo>
                      <a:pt x="611" y="13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12"/>
              <p:cNvSpPr>
                <a:spLocks/>
              </p:cNvSpPr>
              <p:nvPr/>
            </p:nvSpPr>
            <p:spPr bwMode="auto">
              <a:xfrm>
                <a:off x="2659" y="3134"/>
                <a:ext cx="297" cy="24"/>
              </a:xfrm>
              <a:custGeom>
                <a:avLst/>
                <a:gdLst>
                  <a:gd name="T0" fmla="*/ 0 w 3374"/>
                  <a:gd name="T1" fmla="*/ 0 h 280"/>
                  <a:gd name="T2" fmla="*/ 0 w 3374"/>
                  <a:gd name="T3" fmla="*/ 0 h 280"/>
                  <a:gd name="T4" fmla="*/ 0 w 3374"/>
                  <a:gd name="T5" fmla="*/ 0 h 280"/>
                  <a:gd name="T6" fmla="*/ 0 w 3374"/>
                  <a:gd name="T7" fmla="*/ 0 h 280"/>
                  <a:gd name="T8" fmla="*/ 0 w 3374"/>
                  <a:gd name="T9" fmla="*/ 0 h 280"/>
                  <a:gd name="T10" fmla="*/ 0 w 3374"/>
                  <a:gd name="T11" fmla="*/ 0 h 280"/>
                  <a:gd name="T12" fmla="*/ 0 w 3374"/>
                  <a:gd name="T13" fmla="*/ 0 h 280"/>
                  <a:gd name="T14" fmla="*/ 0 w 3374"/>
                  <a:gd name="T15" fmla="*/ 0 h 280"/>
                  <a:gd name="T16" fmla="*/ 0 w 3374"/>
                  <a:gd name="T17" fmla="*/ 0 h 280"/>
                  <a:gd name="T18" fmla="*/ 0 w 3374"/>
                  <a:gd name="T19" fmla="*/ 0 h 280"/>
                  <a:gd name="T20" fmla="*/ 0 w 3374"/>
                  <a:gd name="T21" fmla="*/ 0 h 280"/>
                  <a:gd name="T22" fmla="*/ 0 w 3374"/>
                  <a:gd name="T23" fmla="*/ 0 h 280"/>
                  <a:gd name="T24" fmla="*/ 0 w 3374"/>
                  <a:gd name="T25" fmla="*/ 0 h 280"/>
                  <a:gd name="T26" fmla="*/ 0 w 3374"/>
                  <a:gd name="T27" fmla="*/ 0 h 280"/>
                  <a:gd name="T28" fmla="*/ 0 w 3374"/>
                  <a:gd name="T29" fmla="*/ 0 h 280"/>
                  <a:gd name="T30" fmla="*/ 0 w 3374"/>
                  <a:gd name="T31" fmla="*/ 0 h 280"/>
                  <a:gd name="T32" fmla="*/ 0 w 3374"/>
                  <a:gd name="T33" fmla="*/ 0 h 280"/>
                  <a:gd name="T34" fmla="*/ 0 w 3374"/>
                  <a:gd name="T35" fmla="*/ 0 h 280"/>
                  <a:gd name="T36" fmla="*/ 0 w 3374"/>
                  <a:gd name="T37" fmla="*/ 0 h 280"/>
                  <a:gd name="T38" fmla="*/ 0 w 3374"/>
                  <a:gd name="T39" fmla="*/ 0 h 280"/>
                  <a:gd name="T40" fmla="*/ 0 w 3374"/>
                  <a:gd name="T41" fmla="*/ 0 h 280"/>
                  <a:gd name="T42" fmla="*/ 0 w 3374"/>
                  <a:gd name="T43" fmla="*/ 0 h 280"/>
                  <a:gd name="T44" fmla="*/ 0 w 3374"/>
                  <a:gd name="T45" fmla="*/ 0 h 280"/>
                  <a:gd name="T46" fmla="*/ 0 w 3374"/>
                  <a:gd name="T47" fmla="*/ 0 h 280"/>
                  <a:gd name="T48" fmla="*/ 0 w 3374"/>
                  <a:gd name="T49" fmla="*/ 0 h 280"/>
                  <a:gd name="T50" fmla="*/ 0 w 3374"/>
                  <a:gd name="T51" fmla="*/ 0 h 280"/>
                  <a:gd name="T52" fmla="*/ 0 w 3374"/>
                  <a:gd name="T53" fmla="*/ 0 h 280"/>
                  <a:gd name="T54" fmla="*/ 0 w 3374"/>
                  <a:gd name="T55" fmla="*/ 0 h 280"/>
                  <a:gd name="T56" fmla="*/ 0 w 3374"/>
                  <a:gd name="T57" fmla="*/ 0 h 280"/>
                  <a:gd name="T58" fmla="*/ 0 w 3374"/>
                  <a:gd name="T59" fmla="*/ 0 h 280"/>
                  <a:gd name="T60" fmla="*/ 0 w 3374"/>
                  <a:gd name="T61" fmla="*/ 0 h 280"/>
                  <a:gd name="T62" fmla="*/ 0 w 3374"/>
                  <a:gd name="T63" fmla="*/ 0 h 280"/>
                  <a:gd name="T64" fmla="*/ 0 w 3374"/>
                  <a:gd name="T65" fmla="*/ 0 h 280"/>
                  <a:gd name="T66" fmla="*/ 0 w 3374"/>
                  <a:gd name="T67" fmla="*/ 0 h 280"/>
                  <a:gd name="T68" fmla="*/ 0 w 3374"/>
                  <a:gd name="T69" fmla="*/ 0 h 280"/>
                  <a:gd name="T70" fmla="*/ 0 w 3374"/>
                  <a:gd name="T71" fmla="*/ 0 h 280"/>
                  <a:gd name="T72" fmla="*/ 0 w 3374"/>
                  <a:gd name="T73" fmla="*/ 0 h 280"/>
                  <a:gd name="T74" fmla="*/ 0 w 3374"/>
                  <a:gd name="T75" fmla="*/ 0 h 280"/>
                  <a:gd name="T76" fmla="*/ 0 w 3374"/>
                  <a:gd name="T77" fmla="*/ 0 h 280"/>
                  <a:gd name="T78" fmla="*/ 0 w 3374"/>
                  <a:gd name="T79" fmla="*/ 0 h 280"/>
                  <a:gd name="T80" fmla="*/ 0 w 3374"/>
                  <a:gd name="T81" fmla="*/ 0 h 280"/>
                  <a:gd name="T82" fmla="*/ 0 w 3374"/>
                  <a:gd name="T83" fmla="*/ 0 h 280"/>
                  <a:gd name="T84" fmla="*/ 0 w 3374"/>
                  <a:gd name="T85" fmla="*/ 0 h 280"/>
                  <a:gd name="T86" fmla="*/ 0 w 3374"/>
                  <a:gd name="T87" fmla="*/ 0 h 280"/>
                  <a:gd name="T88" fmla="*/ 0 w 3374"/>
                  <a:gd name="T89" fmla="*/ 0 h 280"/>
                  <a:gd name="T90" fmla="*/ 0 w 3374"/>
                  <a:gd name="T91" fmla="*/ 0 h 280"/>
                  <a:gd name="T92" fmla="*/ 0 w 3374"/>
                  <a:gd name="T93" fmla="*/ 0 h 280"/>
                  <a:gd name="T94" fmla="*/ 0 w 3374"/>
                  <a:gd name="T95" fmla="*/ 0 h 28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3374" h="280">
                    <a:moveTo>
                      <a:pt x="592" y="140"/>
                    </a:moveTo>
                    <a:lnTo>
                      <a:pt x="543" y="117"/>
                    </a:lnTo>
                    <a:lnTo>
                      <a:pt x="496" y="92"/>
                    </a:lnTo>
                    <a:lnTo>
                      <a:pt x="452" y="67"/>
                    </a:lnTo>
                    <a:lnTo>
                      <a:pt x="409" y="43"/>
                    </a:lnTo>
                    <a:lnTo>
                      <a:pt x="366" y="22"/>
                    </a:lnTo>
                    <a:lnTo>
                      <a:pt x="323" y="8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180" y="16"/>
                    </a:lnTo>
                    <a:lnTo>
                      <a:pt x="125" y="44"/>
                    </a:lnTo>
                    <a:lnTo>
                      <a:pt x="66" y="88"/>
                    </a:lnTo>
                    <a:lnTo>
                      <a:pt x="0" y="149"/>
                    </a:lnTo>
                    <a:lnTo>
                      <a:pt x="47" y="133"/>
                    </a:lnTo>
                    <a:lnTo>
                      <a:pt x="96" y="127"/>
                    </a:lnTo>
                    <a:lnTo>
                      <a:pt x="147" y="130"/>
                    </a:lnTo>
                    <a:lnTo>
                      <a:pt x="199" y="139"/>
                    </a:lnTo>
                    <a:lnTo>
                      <a:pt x="252" y="154"/>
                    </a:lnTo>
                    <a:lnTo>
                      <a:pt x="305" y="171"/>
                    </a:lnTo>
                    <a:lnTo>
                      <a:pt x="356" y="189"/>
                    </a:lnTo>
                    <a:lnTo>
                      <a:pt x="406" y="207"/>
                    </a:lnTo>
                    <a:lnTo>
                      <a:pt x="455" y="222"/>
                    </a:lnTo>
                    <a:lnTo>
                      <a:pt x="500" y="233"/>
                    </a:lnTo>
                    <a:lnTo>
                      <a:pt x="540" y="238"/>
                    </a:lnTo>
                    <a:lnTo>
                      <a:pt x="576" y="234"/>
                    </a:lnTo>
                    <a:lnTo>
                      <a:pt x="642" y="217"/>
                    </a:lnTo>
                    <a:lnTo>
                      <a:pt x="699" y="202"/>
                    </a:lnTo>
                    <a:lnTo>
                      <a:pt x="747" y="188"/>
                    </a:lnTo>
                    <a:lnTo>
                      <a:pt x="789" y="177"/>
                    </a:lnTo>
                    <a:lnTo>
                      <a:pt x="827" y="169"/>
                    </a:lnTo>
                    <a:lnTo>
                      <a:pt x="862" y="161"/>
                    </a:lnTo>
                    <a:lnTo>
                      <a:pt x="895" y="157"/>
                    </a:lnTo>
                    <a:lnTo>
                      <a:pt x="929" y="153"/>
                    </a:lnTo>
                    <a:lnTo>
                      <a:pt x="965" y="152"/>
                    </a:lnTo>
                    <a:lnTo>
                      <a:pt x="1005" y="154"/>
                    </a:lnTo>
                    <a:lnTo>
                      <a:pt x="1049" y="159"/>
                    </a:lnTo>
                    <a:lnTo>
                      <a:pt x="1101" y="165"/>
                    </a:lnTo>
                    <a:lnTo>
                      <a:pt x="1102" y="164"/>
                    </a:lnTo>
                    <a:lnTo>
                      <a:pt x="1105" y="165"/>
                    </a:lnTo>
                    <a:lnTo>
                      <a:pt x="1111" y="165"/>
                    </a:lnTo>
                    <a:lnTo>
                      <a:pt x="1120" y="166"/>
                    </a:lnTo>
                    <a:lnTo>
                      <a:pt x="1131" y="168"/>
                    </a:lnTo>
                    <a:lnTo>
                      <a:pt x="1145" y="171"/>
                    </a:lnTo>
                    <a:lnTo>
                      <a:pt x="1162" y="174"/>
                    </a:lnTo>
                    <a:lnTo>
                      <a:pt x="1183" y="180"/>
                    </a:lnTo>
                    <a:lnTo>
                      <a:pt x="1207" y="185"/>
                    </a:lnTo>
                    <a:lnTo>
                      <a:pt x="1235" y="194"/>
                    </a:lnTo>
                    <a:lnTo>
                      <a:pt x="1265" y="204"/>
                    </a:lnTo>
                    <a:lnTo>
                      <a:pt x="1301" y="217"/>
                    </a:lnTo>
                    <a:lnTo>
                      <a:pt x="1325" y="227"/>
                    </a:lnTo>
                    <a:lnTo>
                      <a:pt x="1351" y="234"/>
                    </a:lnTo>
                    <a:lnTo>
                      <a:pt x="1376" y="238"/>
                    </a:lnTo>
                    <a:lnTo>
                      <a:pt x="1399" y="240"/>
                    </a:lnTo>
                    <a:lnTo>
                      <a:pt x="1422" y="239"/>
                    </a:lnTo>
                    <a:lnTo>
                      <a:pt x="1444" y="238"/>
                    </a:lnTo>
                    <a:lnTo>
                      <a:pt x="1464" y="234"/>
                    </a:lnTo>
                    <a:lnTo>
                      <a:pt x="1482" y="230"/>
                    </a:lnTo>
                    <a:lnTo>
                      <a:pt x="1497" y="226"/>
                    </a:lnTo>
                    <a:lnTo>
                      <a:pt x="1511" y="222"/>
                    </a:lnTo>
                    <a:lnTo>
                      <a:pt x="1522" y="219"/>
                    </a:lnTo>
                    <a:lnTo>
                      <a:pt x="1529" y="217"/>
                    </a:lnTo>
                    <a:lnTo>
                      <a:pt x="1618" y="192"/>
                    </a:lnTo>
                    <a:lnTo>
                      <a:pt x="1696" y="177"/>
                    </a:lnTo>
                    <a:lnTo>
                      <a:pt x="1764" y="173"/>
                    </a:lnTo>
                    <a:lnTo>
                      <a:pt x="1823" y="177"/>
                    </a:lnTo>
                    <a:lnTo>
                      <a:pt x="1875" y="187"/>
                    </a:lnTo>
                    <a:lnTo>
                      <a:pt x="1924" y="202"/>
                    </a:lnTo>
                    <a:lnTo>
                      <a:pt x="1968" y="218"/>
                    </a:lnTo>
                    <a:lnTo>
                      <a:pt x="2011" y="236"/>
                    </a:lnTo>
                    <a:lnTo>
                      <a:pt x="2054" y="252"/>
                    </a:lnTo>
                    <a:lnTo>
                      <a:pt x="2098" y="266"/>
                    </a:lnTo>
                    <a:lnTo>
                      <a:pt x="2146" y="276"/>
                    </a:lnTo>
                    <a:lnTo>
                      <a:pt x="2199" y="280"/>
                    </a:lnTo>
                    <a:lnTo>
                      <a:pt x="2223" y="277"/>
                    </a:lnTo>
                    <a:lnTo>
                      <a:pt x="2251" y="268"/>
                    </a:lnTo>
                    <a:lnTo>
                      <a:pt x="2284" y="255"/>
                    </a:lnTo>
                    <a:lnTo>
                      <a:pt x="2321" y="240"/>
                    </a:lnTo>
                    <a:lnTo>
                      <a:pt x="2362" y="223"/>
                    </a:lnTo>
                    <a:lnTo>
                      <a:pt x="2407" y="208"/>
                    </a:lnTo>
                    <a:lnTo>
                      <a:pt x="2455" y="194"/>
                    </a:lnTo>
                    <a:lnTo>
                      <a:pt x="2507" y="184"/>
                    </a:lnTo>
                    <a:lnTo>
                      <a:pt x="2564" y="179"/>
                    </a:lnTo>
                    <a:lnTo>
                      <a:pt x="2625" y="180"/>
                    </a:lnTo>
                    <a:lnTo>
                      <a:pt x="2689" y="189"/>
                    </a:lnTo>
                    <a:lnTo>
                      <a:pt x="2758" y="209"/>
                    </a:lnTo>
                    <a:lnTo>
                      <a:pt x="2808" y="227"/>
                    </a:lnTo>
                    <a:lnTo>
                      <a:pt x="2858" y="242"/>
                    </a:lnTo>
                    <a:lnTo>
                      <a:pt x="2911" y="255"/>
                    </a:lnTo>
                    <a:lnTo>
                      <a:pt x="2964" y="264"/>
                    </a:lnTo>
                    <a:lnTo>
                      <a:pt x="3018" y="268"/>
                    </a:lnTo>
                    <a:lnTo>
                      <a:pt x="3072" y="268"/>
                    </a:lnTo>
                    <a:lnTo>
                      <a:pt x="3125" y="263"/>
                    </a:lnTo>
                    <a:lnTo>
                      <a:pt x="3178" y="252"/>
                    </a:lnTo>
                    <a:lnTo>
                      <a:pt x="3229" y="234"/>
                    </a:lnTo>
                    <a:lnTo>
                      <a:pt x="3280" y="210"/>
                    </a:lnTo>
                    <a:lnTo>
                      <a:pt x="3328" y="179"/>
                    </a:lnTo>
                    <a:lnTo>
                      <a:pt x="3374" y="140"/>
                    </a:lnTo>
                    <a:lnTo>
                      <a:pt x="3306" y="161"/>
                    </a:lnTo>
                    <a:lnTo>
                      <a:pt x="3237" y="164"/>
                    </a:lnTo>
                    <a:lnTo>
                      <a:pt x="3168" y="156"/>
                    </a:lnTo>
                    <a:lnTo>
                      <a:pt x="3098" y="136"/>
                    </a:lnTo>
                    <a:lnTo>
                      <a:pt x="3028" y="112"/>
                    </a:lnTo>
                    <a:lnTo>
                      <a:pt x="2958" y="85"/>
                    </a:lnTo>
                    <a:lnTo>
                      <a:pt x="2889" y="62"/>
                    </a:lnTo>
                    <a:lnTo>
                      <a:pt x="2820" y="45"/>
                    </a:lnTo>
                    <a:lnTo>
                      <a:pt x="2752" y="38"/>
                    </a:lnTo>
                    <a:lnTo>
                      <a:pt x="2685" y="45"/>
                    </a:lnTo>
                    <a:lnTo>
                      <a:pt x="2619" y="70"/>
                    </a:lnTo>
                    <a:lnTo>
                      <a:pt x="2557" y="117"/>
                    </a:lnTo>
                    <a:lnTo>
                      <a:pt x="2500" y="152"/>
                    </a:lnTo>
                    <a:lnTo>
                      <a:pt x="2438" y="165"/>
                    </a:lnTo>
                    <a:lnTo>
                      <a:pt x="2374" y="160"/>
                    </a:lnTo>
                    <a:lnTo>
                      <a:pt x="2305" y="141"/>
                    </a:lnTo>
                    <a:lnTo>
                      <a:pt x="2232" y="116"/>
                    </a:lnTo>
                    <a:lnTo>
                      <a:pt x="2158" y="87"/>
                    </a:lnTo>
                    <a:lnTo>
                      <a:pt x="2082" y="60"/>
                    </a:lnTo>
                    <a:lnTo>
                      <a:pt x="2005" y="42"/>
                    </a:lnTo>
                    <a:lnTo>
                      <a:pt x="1926" y="35"/>
                    </a:lnTo>
                    <a:lnTo>
                      <a:pt x="1847" y="46"/>
                    </a:lnTo>
                    <a:lnTo>
                      <a:pt x="1768" y="79"/>
                    </a:lnTo>
                    <a:lnTo>
                      <a:pt x="1690" y="140"/>
                    </a:lnTo>
                    <a:lnTo>
                      <a:pt x="1644" y="170"/>
                    </a:lnTo>
                    <a:lnTo>
                      <a:pt x="1594" y="179"/>
                    </a:lnTo>
                    <a:lnTo>
                      <a:pt x="1538" y="172"/>
                    </a:lnTo>
                    <a:lnTo>
                      <a:pt x="1478" y="153"/>
                    </a:lnTo>
                    <a:lnTo>
                      <a:pt x="1415" y="127"/>
                    </a:lnTo>
                    <a:lnTo>
                      <a:pt x="1350" y="96"/>
                    </a:lnTo>
                    <a:lnTo>
                      <a:pt x="1283" y="67"/>
                    </a:lnTo>
                    <a:lnTo>
                      <a:pt x="1216" y="42"/>
                    </a:lnTo>
                    <a:lnTo>
                      <a:pt x="1148" y="25"/>
                    </a:lnTo>
                    <a:lnTo>
                      <a:pt x="1082" y="22"/>
                    </a:lnTo>
                    <a:lnTo>
                      <a:pt x="1020" y="36"/>
                    </a:lnTo>
                    <a:lnTo>
                      <a:pt x="957" y="71"/>
                    </a:lnTo>
                    <a:lnTo>
                      <a:pt x="925" y="94"/>
                    </a:lnTo>
                    <a:lnTo>
                      <a:pt x="894" y="115"/>
                    </a:lnTo>
                    <a:lnTo>
                      <a:pt x="863" y="130"/>
                    </a:lnTo>
                    <a:lnTo>
                      <a:pt x="835" y="143"/>
                    </a:lnTo>
                    <a:lnTo>
                      <a:pt x="806" y="152"/>
                    </a:lnTo>
                    <a:lnTo>
                      <a:pt x="778" y="158"/>
                    </a:lnTo>
                    <a:lnTo>
                      <a:pt x="749" y="161"/>
                    </a:lnTo>
                    <a:lnTo>
                      <a:pt x="720" y="161"/>
                    </a:lnTo>
                    <a:lnTo>
                      <a:pt x="690" y="159"/>
                    </a:lnTo>
                    <a:lnTo>
                      <a:pt x="659" y="154"/>
                    </a:lnTo>
                    <a:lnTo>
                      <a:pt x="627" y="148"/>
                    </a:lnTo>
                    <a:lnTo>
                      <a:pt x="592" y="14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13"/>
              <p:cNvSpPr>
                <a:spLocks/>
              </p:cNvSpPr>
              <p:nvPr/>
            </p:nvSpPr>
            <p:spPr bwMode="auto">
              <a:xfrm>
                <a:off x="2629" y="2999"/>
                <a:ext cx="126" cy="25"/>
              </a:xfrm>
              <a:custGeom>
                <a:avLst/>
                <a:gdLst>
                  <a:gd name="T0" fmla="*/ 0 w 1428"/>
                  <a:gd name="T1" fmla="*/ 0 h 296"/>
                  <a:gd name="T2" fmla="*/ 0 w 1428"/>
                  <a:gd name="T3" fmla="*/ 0 h 296"/>
                  <a:gd name="T4" fmla="*/ 0 w 1428"/>
                  <a:gd name="T5" fmla="*/ 0 h 296"/>
                  <a:gd name="T6" fmla="*/ 0 w 1428"/>
                  <a:gd name="T7" fmla="*/ 0 h 296"/>
                  <a:gd name="T8" fmla="*/ 0 w 1428"/>
                  <a:gd name="T9" fmla="*/ 0 h 296"/>
                  <a:gd name="T10" fmla="*/ 0 w 1428"/>
                  <a:gd name="T11" fmla="*/ 0 h 296"/>
                  <a:gd name="T12" fmla="*/ 0 w 1428"/>
                  <a:gd name="T13" fmla="*/ 0 h 296"/>
                  <a:gd name="T14" fmla="*/ 0 w 1428"/>
                  <a:gd name="T15" fmla="*/ 0 h 296"/>
                  <a:gd name="T16" fmla="*/ 0 w 1428"/>
                  <a:gd name="T17" fmla="*/ 0 h 296"/>
                  <a:gd name="T18" fmla="*/ 0 w 1428"/>
                  <a:gd name="T19" fmla="*/ 0 h 296"/>
                  <a:gd name="T20" fmla="*/ 0 w 1428"/>
                  <a:gd name="T21" fmla="*/ 0 h 296"/>
                  <a:gd name="T22" fmla="*/ 0 w 1428"/>
                  <a:gd name="T23" fmla="*/ 0 h 296"/>
                  <a:gd name="T24" fmla="*/ 0 w 1428"/>
                  <a:gd name="T25" fmla="*/ 0 h 296"/>
                  <a:gd name="T26" fmla="*/ 0 w 1428"/>
                  <a:gd name="T27" fmla="*/ 0 h 296"/>
                  <a:gd name="T28" fmla="*/ 0 w 1428"/>
                  <a:gd name="T29" fmla="*/ 0 h 296"/>
                  <a:gd name="T30" fmla="*/ 0 w 1428"/>
                  <a:gd name="T31" fmla="*/ 0 h 296"/>
                  <a:gd name="T32" fmla="*/ 0 w 1428"/>
                  <a:gd name="T33" fmla="*/ 0 h 296"/>
                  <a:gd name="T34" fmla="*/ 0 w 1428"/>
                  <a:gd name="T35" fmla="*/ 0 h 296"/>
                  <a:gd name="T36" fmla="*/ 0 w 1428"/>
                  <a:gd name="T37" fmla="*/ 0 h 296"/>
                  <a:gd name="T38" fmla="*/ 0 w 1428"/>
                  <a:gd name="T39" fmla="*/ 0 h 296"/>
                  <a:gd name="T40" fmla="*/ 0 w 1428"/>
                  <a:gd name="T41" fmla="*/ 0 h 296"/>
                  <a:gd name="T42" fmla="*/ 0 w 1428"/>
                  <a:gd name="T43" fmla="*/ 0 h 296"/>
                  <a:gd name="T44" fmla="*/ 0 w 1428"/>
                  <a:gd name="T45" fmla="*/ 0 h 296"/>
                  <a:gd name="T46" fmla="*/ 0 w 1428"/>
                  <a:gd name="T47" fmla="*/ 0 h 296"/>
                  <a:gd name="T48" fmla="*/ 0 w 1428"/>
                  <a:gd name="T49" fmla="*/ 0 h 296"/>
                  <a:gd name="T50" fmla="*/ 0 w 1428"/>
                  <a:gd name="T51" fmla="*/ 0 h 296"/>
                  <a:gd name="T52" fmla="*/ 0 w 1428"/>
                  <a:gd name="T53" fmla="*/ 0 h 296"/>
                  <a:gd name="T54" fmla="*/ 0 w 1428"/>
                  <a:gd name="T55" fmla="*/ 0 h 296"/>
                  <a:gd name="T56" fmla="*/ 0 w 1428"/>
                  <a:gd name="T57" fmla="*/ 0 h 296"/>
                  <a:gd name="T58" fmla="*/ 0 w 1428"/>
                  <a:gd name="T59" fmla="*/ 0 h 296"/>
                  <a:gd name="T60" fmla="*/ 0 w 1428"/>
                  <a:gd name="T61" fmla="*/ 0 h 296"/>
                  <a:gd name="T62" fmla="*/ 0 w 1428"/>
                  <a:gd name="T63" fmla="*/ 0 h 296"/>
                  <a:gd name="T64" fmla="*/ 0 w 1428"/>
                  <a:gd name="T65" fmla="*/ 0 h 296"/>
                  <a:gd name="T66" fmla="*/ 0 w 1428"/>
                  <a:gd name="T67" fmla="*/ 0 h 296"/>
                  <a:gd name="T68" fmla="*/ 0 w 1428"/>
                  <a:gd name="T69" fmla="*/ 0 h 296"/>
                  <a:gd name="T70" fmla="*/ 0 w 1428"/>
                  <a:gd name="T71" fmla="*/ 0 h 296"/>
                  <a:gd name="T72" fmla="*/ 0 w 1428"/>
                  <a:gd name="T73" fmla="*/ 0 h 2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428" h="296">
                    <a:moveTo>
                      <a:pt x="715" y="147"/>
                    </a:moveTo>
                    <a:lnTo>
                      <a:pt x="698" y="126"/>
                    </a:lnTo>
                    <a:lnTo>
                      <a:pt x="663" y="102"/>
                    </a:lnTo>
                    <a:lnTo>
                      <a:pt x="615" y="79"/>
                    </a:lnTo>
                    <a:lnTo>
                      <a:pt x="556" y="56"/>
                    </a:lnTo>
                    <a:lnTo>
                      <a:pt x="489" y="35"/>
                    </a:lnTo>
                    <a:lnTo>
                      <a:pt x="419" y="19"/>
                    </a:lnTo>
                    <a:lnTo>
                      <a:pt x="345" y="7"/>
                    </a:lnTo>
                    <a:lnTo>
                      <a:pt x="275" y="0"/>
                    </a:lnTo>
                    <a:lnTo>
                      <a:pt x="210" y="2"/>
                    </a:lnTo>
                    <a:lnTo>
                      <a:pt x="153" y="13"/>
                    </a:lnTo>
                    <a:lnTo>
                      <a:pt x="107" y="34"/>
                    </a:lnTo>
                    <a:lnTo>
                      <a:pt x="75" y="67"/>
                    </a:lnTo>
                    <a:lnTo>
                      <a:pt x="74" y="70"/>
                    </a:lnTo>
                    <a:lnTo>
                      <a:pt x="70" y="75"/>
                    </a:lnTo>
                    <a:lnTo>
                      <a:pt x="67" y="81"/>
                    </a:lnTo>
                    <a:lnTo>
                      <a:pt x="63" y="89"/>
                    </a:lnTo>
                    <a:lnTo>
                      <a:pt x="57" y="100"/>
                    </a:lnTo>
                    <a:lnTo>
                      <a:pt x="52" y="114"/>
                    </a:lnTo>
                    <a:lnTo>
                      <a:pt x="45" y="132"/>
                    </a:lnTo>
                    <a:lnTo>
                      <a:pt x="38" y="154"/>
                    </a:lnTo>
                    <a:lnTo>
                      <a:pt x="29" y="181"/>
                    </a:lnTo>
                    <a:lnTo>
                      <a:pt x="20" y="214"/>
                    </a:lnTo>
                    <a:lnTo>
                      <a:pt x="11" y="252"/>
                    </a:lnTo>
                    <a:lnTo>
                      <a:pt x="0" y="296"/>
                    </a:lnTo>
                    <a:lnTo>
                      <a:pt x="43" y="284"/>
                    </a:lnTo>
                    <a:lnTo>
                      <a:pt x="85" y="270"/>
                    </a:lnTo>
                    <a:lnTo>
                      <a:pt x="127" y="255"/>
                    </a:lnTo>
                    <a:lnTo>
                      <a:pt x="171" y="241"/>
                    </a:lnTo>
                    <a:lnTo>
                      <a:pt x="217" y="228"/>
                    </a:lnTo>
                    <a:lnTo>
                      <a:pt x="265" y="218"/>
                    </a:lnTo>
                    <a:lnTo>
                      <a:pt x="317" y="212"/>
                    </a:lnTo>
                    <a:lnTo>
                      <a:pt x="371" y="209"/>
                    </a:lnTo>
                    <a:lnTo>
                      <a:pt x="429" y="212"/>
                    </a:lnTo>
                    <a:lnTo>
                      <a:pt x="491" y="220"/>
                    </a:lnTo>
                    <a:lnTo>
                      <a:pt x="558" y="237"/>
                    </a:lnTo>
                    <a:lnTo>
                      <a:pt x="629" y="261"/>
                    </a:lnTo>
                    <a:lnTo>
                      <a:pt x="689" y="280"/>
                    </a:lnTo>
                    <a:lnTo>
                      <a:pt x="751" y="289"/>
                    </a:lnTo>
                    <a:lnTo>
                      <a:pt x="814" y="292"/>
                    </a:lnTo>
                    <a:lnTo>
                      <a:pt x="880" y="287"/>
                    </a:lnTo>
                    <a:lnTo>
                      <a:pt x="946" y="278"/>
                    </a:lnTo>
                    <a:lnTo>
                      <a:pt x="1014" y="266"/>
                    </a:lnTo>
                    <a:lnTo>
                      <a:pt x="1083" y="252"/>
                    </a:lnTo>
                    <a:lnTo>
                      <a:pt x="1152" y="239"/>
                    </a:lnTo>
                    <a:lnTo>
                      <a:pt x="1221" y="227"/>
                    </a:lnTo>
                    <a:lnTo>
                      <a:pt x="1290" y="217"/>
                    </a:lnTo>
                    <a:lnTo>
                      <a:pt x="1360" y="213"/>
                    </a:lnTo>
                    <a:lnTo>
                      <a:pt x="1428" y="213"/>
                    </a:lnTo>
                    <a:lnTo>
                      <a:pt x="1428" y="167"/>
                    </a:lnTo>
                    <a:lnTo>
                      <a:pt x="1395" y="163"/>
                    </a:lnTo>
                    <a:lnTo>
                      <a:pt x="1358" y="158"/>
                    </a:lnTo>
                    <a:lnTo>
                      <a:pt x="1318" y="151"/>
                    </a:lnTo>
                    <a:lnTo>
                      <a:pt x="1277" y="146"/>
                    </a:lnTo>
                    <a:lnTo>
                      <a:pt x="1232" y="139"/>
                    </a:lnTo>
                    <a:lnTo>
                      <a:pt x="1187" y="135"/>
                    </a:lnTo>
                    <a:lnTo>
                      <a:pt x="1141" y="132"/>
                    </a:lnTo>
                    <a:lnTo>
                      <a:pt x="1094" y="132"/>
                    </a:lnTo>
                    <a:lnTo>
                      <a:pt x="1046" y="134"/>
                    </a:lnTo>
                    <a:lnTo>
                      <a:pt x="999" y="140"/>
                    </a:lnTo>
                    <a:lnTo>
                      <a:pt x="953" y="151"/>
                    </a:lnTo>
                    <a:lnTo>
                      <a:pt x="908" y="167"/>
                    </a:lnTo>
                    <a:lnTo>
                      <a:pt x="901" y="165"/>
                    </a:lnTo>
                    <a:lnTo>
                      <a:pt x="888" y="161"/>
                    </a:lnTo>
                    <a:lnTo>
                      <a:pt x="872" y="159"/>
                    </a:lnTo>
                    <a:lnTo>
                      <a:pt x="853" y="157"/>
                    </a:lnTo>
                    <a:lnTo>
                      <a:pt x="833" y="155"/>
                    </a:lnTo>
                    <a:lnTo>
                      <a:pt x="812" y="152"/>
                    </a:lnTo>
                    <a:lnTo>
                      <a:pt x="790" y="151"/>
                    </a:lnTo>
                    <a:lnTo>
                      <a:pt x="770" y="150"/>
                    </a:lnTo>
                    <a:lnTo>
                      <a:pt x="752" y="149"/>
                    </a:lnTo>
                    <a:lnTo>
                      <a:pt x="735" y="148"/>
                    </a:lnTo>
                    <a:lnTo>
                      <a:pt x="723" y="148"/>
                    </a:lnTo>
                    <a:lnTo>
                      <a:pt x="715" y="14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14"/>
              <p:cNvSpPr>
                <a:spLocks/>
              </p:cNvSpPr>
              <p:nvPr/>
            </p:nvSpPr>
            <p:spPr bwMode="auto">
              <a:xfrm>
                <a:off x="2652" y="2946"/>
                <a:ext cx="109" cy="52"/>
              </a:xfrm>
              <a:custGeom>
                <a:avLst/>
                <a:gdLst>
                  <a:gd name="T0" fmla="*/ 0 w 1241"/>
                  <a:gd name="T1" fmla="*/ 0 h 614"/>
                  <a:gd name="T2" fmla="*/ 0 w 1241"/>
                  <a:gd name="T3" fmla="*/ 0 h 614"/>
                  <a:gd name="T4" fmla="*/ 0 w 1241"/>
                  <a:gd name="T5" fmla="*/ 0 h 614"/>
                  <a:gd name="T6" fmla="*/ 0 w 1241"/>
                  <a:gd name="T7" fmla="*/ 0 h 614"/>
                  <a:gd name="T8" fmla="*/ 0 w 1241"/>
                  <a:gd name="T9" fmla="*/ 0 h 614"/>
                  <a:gd name="T10" fmla="*/ 0 w 1241"/>
                  <a:gd name="T11" fmla="*/ 0 h 614"/>
                  <a:gd name="T12" fmla="*/ 0 w 1241"/>
                  <a:gd name="T13" fmla="*/ 0 h 614"/>
                  <a:gd name="T14" fmla="*/ 0 w 1241"/>
                  <a:gd name="T15" fmla="*/ 0 h 614"/>
                  <a:gd name="T16" fmla="*/ 0 w 1241"/>
                  <a:gd name="T17" fmla="*/ 0 h 614"/>
                  <a:gd name="T18" fmla="*/ 0 w 1241"/>
                  <a:gd name="T19" fmla="*/ 0 h 614"/>
                  <a:gd name="T20" fmla="*/ 0 w 1241"/>
                  <a:gd name="T21" fmla="*/ 0 h 614"/>
                  <a:gd name="T22" fmla="*/ 0 w 1241"/>
                  <a:gd name="T23" fmla="*/ 0 h 614"/>
                  <a:gd name="T24" fmla="*/ 0 w 1241"/>
                  <a:gd name="T25" fmla="*/ 0 h 614"/>
                  <a:gd name="T26" fmla="*/ 0 w 1241"/>
                  <a:gd name="T27" fmla="*/ 0 h 614"/>
                  <a:gd name="T28" fmla="*/ 0 w 1241"/>
                  <a:gd name="T29" fmla="*/ 0 h 614"/>
                  <a:gd name="T30" fmla="*/ 0 w 1241"/>
                  <a:gd name="T31" fmla="*/ 0 h 614"/>
                  <a:gd name="T32" fmla="*/ 0 w 1241"/>
                  <a:gd name="T33" fmla="*/ 0 h 614"/>
                  <a:gd name="T34" fmla="*/ 0 w 1241"/>
                  <a:gd name="T35" fmla="*/ 0 h 614"/>
                  <a:gd name="T36" fmla="*/ 0 w 1241"/>
                  <a:gd name="T37" fmla="*/ 0 h 614"/>
                  <a:gd name="T38" fmla="*/ 0 w 1241"/>
                  <a:gd name="T39" fmla="*/ 0 h 614"/>
                  <a:gd name="T40" fmla="*/ 0 w 1241"/>
                  <a:gd name="T41" fmla="*/ 0 h 614"/>
                  <a:gd name="T42" fmla="*/ 0 w 1241"/>
                  <a:gd name="T43" fmla="*/ 0 h 614"/>
                  <a:gd name="T44" fmla="*/ 0 w 1241"/>
                  <a:gd name="T45" fmla="*/ 0 h 614"/>
                  <a:gd name="T46" fmla="*/ 0 w 1241"/>
                  <a:gd name="T47" fmla="*/ 0 h 614"/>
                  <a:gd name="T48" fmla="*/ 0 w 1241"/>
                  <a:gd name="T49" fmla="*/ 0 h 614"/>
                  <a:gd name="T50" fmla="*/ 0 w 1241"/>
                  <a:gd name="T51" fmla="*/ 0 h 614"/>
                  <a:gd name="T52" fmla="*/ 0 w 1241"/>
                  <a:gd name="T53" fmla="*/ 0 h 614"/>
                  <a:gd name="T54" fmla="*/ 0 w 1241"/>
                  <a:gd name="T55" fmla="*/ 0 h 614"/>
                  <a:gd name="T56" fmla="*/ 0 w 1241"/>
                  <a:gd name="T57" fmla="*/ 0 h 614"/>
                  <a:gd name="T58" fmla="*/ 0 w 1241"/>
                  <a:gd name="T59" fmla="*/ 0 h 614"/>
                  <a:gd name="T60" fmla="*/ 0 w 1241"/>
                  <a:gd name="T61" fmla="*/ 0 h 614"/>
                  <a:gd name="T62" fmla="*/ 0 w 1241"/>
                  <a:gd name="T63" fmla="*/ 0 h 614"/>
                  <a:gd name="T64" fmla="*/ 0 w 1241"/>
                  <a:gd name="T65" fmla="*/ 0 h 614"/>
                  <a:gd name="T66" fmla="*/ 0 w 1241"/>
                  <a:gd name="T67" fmla="*/ 0 h 614"/>
                  <a:gd name="T68" fmla="*/ 0 w 1241"/>
                  <a:gd name="T69" fmla="*/ 0 h 614"/>
                  <a:gd name="T70" fmla="*/ 0 w 1241"/>
                  <a:gd name="T71" fmla="*/ 0 h 614"/>
                  <a:gd name="T72" fmla="*/ 0 w 1241"/>
                  <a:gd name="T73" fmla="*/ 0 h 61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241" h="614">
                    <a:moveTo>
                      <a:pt x="834" y="422"/>
                    </a:moveTo>
                    <a:lnTo>
                      <a:pt x="750" y="381"/>
                    </a:lnTo>
                    <a:lnTo>
                      <a:pt x="674" y="335"/>
                    </a:lnTo>
                    <a:lnTo>
                      <a:pt x="606" y="284"/>
                    </a:lnTo>
                    <a:lnTo>
                      <a:pt x="544" y="234"/>
                    </a:lnTo>
                    <a:lnTo>
                      <a:pt x="487" y="184"/>
                    </a:lnTo>
                    <a:lnTo>
                      <a:pt x="434" y="135"/>
                    </a:lnTo>
                    <a:lnTo>
                      <a:pt x="386" y="92"/>
                    </a:lnTo>
                    <a:lnTo>
                      <a:pt x="339" y="55"/>
                    </a:lnTo>
                    <a:lnTo>
                      <a:pt x="294" y="26"/>
                    </a:lnTo>
                    <a:lnTo>
                      <a:pt x="249" y="7"/>
                    </a:lnTo>
                    <a:lnTo>
                      <a:pt x="203" y="0"/>
                    </a:lnTo>
                    <a:lnTo>
                      <a:pt x="155" y="6"/>
                    </a:lnTo>
                    <a:lnTo>
                      <a:pt x="132" y="17"/>
                    </a:lnTo>
                    <a:lnTo>
                      <a:pt x="131" y="28"/>
                    </a:lnTo>
                    <a:lnTo>
                      <a:pt x="124" y="42"/>
                    </a:lnTo>
                    <a:lnTo>
                      <a:pt x="115" y="60"/>
                    </a:lnTo>
                    <a:lnTo>
                      <a:pt x="103" y="78"/>
                    </a:lnTo>
                    <a:lnTo>
                      <a:pt x="90" y="98"/>
                    </a:lnTo>
                    <a:lnTo>
                      <a:pt x="76" y="118"/>
                    </a:lnTo>
                    <a:lnTo>
                      <a:pt x="61" y="138"/>
                    </a:lnTo>
                    <a:lnTo>
                      <a:pt x="45" y="156"/>
                    </a:lnTo>
                    <a:lnTo>
                      <a:pt x="32" y="174"/>
                    </a:lnTo>
                    <a:lnTo>
                      <a:pt x="19" y="189"/>
                    </a:lnTo>
                    <a:lnTo>
                      <a:pt x="8" y="200"/>
                    </a:lnTo>
                    <a:lnTo>
                      <a:pt x="0" y="208"/>
                    </a:lnTo>
                    <a:lnTo>
                      <a:pt x="73" y="207"/>
                    </a:lnTo>
                    <a:lnTo>
                      <a:pt x="140" y="215"/>
                    </a:lnTo>
                    <a:lnTo>
                      <a:pt x="205" y="233"/>
                    </a:lnTo>
                    <a:lnTo>
                      <a:pt x="268" y="259"/>
                    </a:lnTo>
                    <a:lnTo>
                      <a:pt x="327" y="290"/>
                    </a:lnTo>
                    <a:lnTo>
                      <a:pt x="386" y="324"/>
                    </a:lnTo>
                    <a:lnTo>
                      <a:pt x="443" y="359"/>
                    </a:lnTo>
                    <a:lnTo>
                      <a:pt x="501" y="395"/>
                    </a:lnTo>
                    <a:lnTo>
                      <a:pt x="559" y="428"/>
                    </a:lnTo>
                    <a:lnTo>
                      <a:pt x="619" y="456"/>
                    </a:lnTo>
                    <a:lnTo>
                      <a:pt x="681" y="479"/>
                    </a:lnTo>
                    <a:lnTo>
                      <a:pt x="744" y="494"/>
                    </a:lnTo>
                    <a:lnTo>
                      <a:pt x="783" y="500"/>
                    </a:lnTo>
                    <a:lnTo>
                      <a:pt x="824" y="507"/>
                    </a:lnTo>
                    <a:lnTo>
                      <a:pt x="865" y="514"/>
                    </a:lnTo>
                    <a:lnTo>
                      <a:pt x="906" y="521"/>
                    </a:lnTo>
                    <a:lnTo>
                      <a:pt x="948" y="530"/>
                    </a:lnTo>
                    <a:lnTo>
                      <a:pt x="989" y="538"/>
                    </a:lnTo>
                    <a:lnTo>
                      <a:pt x="1031" y="547"/>
                    </a:lnTo>
                    <a:lnTo>
                      <a:pt x="1072" y="558"/>
                    </a:lnTo>
                    <a:lnTo>
                      <a:pt x="1112" y="570"/>
                    </a:lnTo>
                    <a:lnTo>
                      <a:pt x="1150" y="583"/>
                    </a:lnTo>
                    <a:lnTo>
                      <a:pt x="1188" y="599"/>
                    </a:lnTo>
                    <a:lnTo>
                      <a:pt x="1225" y="614"/>
                    </a:lnTo>
                    <a:lnTo>
                      <a:pt x="1225" y="612"/>
                    </a:lnTo>
                    <a:lnTo>
                      <a:pt x="1226" y="610"/>
                    </a:lnTo>
                    <a:lnTo>
                      <a:pt x="1228" y="608"/>
                    </a:lnTo>
                    <a:lnTo>
                      <a:pt x="1229" y="605"/>
                    </a:lnTo>
                    <a:lnTo>
                      <a:pt x="1233" y="603"/>
                    </a:lnTo>
                    <a:lnTo>
                      <a:pt x="1235" y="601"/>
                    </a:lnTo>
                    <a:lnTo>
                      <a:pt x="1237" y="600"/>
                    </a:lnTo>
                    <a:lnTo>
                      <a:pt x="1239" y="598"/>
                    </a:lnTo>
                    <a:lnTo>
                      <a:pt x="1240" y="595"/>
                    </a:lnTo>
                    <a:lnTo>
                      <a:pt x="1241" y="594"/>
                    </a:lnTo>
                    <a:lnTo>
                      <a:pt x="1241" y="592"/>
                    </a:lnTo>
                    <a:lnTo>
                      <a:pt x="1241" y="589"/>
                    </a:lnTo>
                    <a:lnTo>
                      <a:pt x="1227" y="572"/>
                    </a:lnTo>
                    <a:lnTo>
                      <a:pt x="1203" y="554"/>
                    </a:lnTo>
                    <a:lnTo>
                      <a:pt x="1173" y="535"/>
                    </a:lnTo>
                    <a:lnTo>
                      <a:pt x="1138" y="515"/>
                    </a:lnTo>
                    <a:lnTo>
                      <a:pt x="1099" y="497"/>
                    </a:lnTo>
                    <a:lnTo>
                      <a:pt x="1056" y="479"/>
                    </a:lnTo>
                    <a:lnTo>
                      <a:pt x="1012" y="463"/>
                    </a:lnTo>
                    <a:lnTo>
                      <a:pt x="970" y="449"/>
                    </a:lnTo>
                    <a:lnTo>
                      <a:pt x="928" y="438"/>
                    </a:lnTo>
                    <a:lnTo>
                      <a:pt x="891" y="429"/>
                    </a:lnTo>
                    <a:lnTo>
                      <a:pt x="859" y="423"/>
                    </a:lnTo>
                    <a:lnTo>
                      <a:pt x="834" y="4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15"/>
              <p:cNvSpPr>
                <a:spLocks/>
              </p:cNvSpPr>
              <p:nvPr/>
            </p:nvSpPr>
            <p:spPr bwMode="auto">
              <a:xfrm>
                <a:off x="2694" y="2907"/>
                <a:ext cx="79" cy="76"/>
              </a:xfrm>
              <a:custGeom>
                <a:avLst/>
                <a:gdLst>
                  <a:gd name="T0" fmla="*/ 0 w 903"/>
                  <a:gd name="T1" fmla="*/ 0 h 896"/>
                  <a:gd name="T2" fmla="*/ 0 w 903"/>
                  <a:gd name="T3" fmla="*/ 0 h 896"/>
                  <a:gd name="T4" fmla="*/ 0 w 903"/>
                  <a:gd name="T5" fmla="*/ 0 h 896"/>
                  <a:gd name="T6" fmla="*/ 0 w 903"/>
                  <a:gd name="T7" fmla="*/ 0 h 896"/>
                  <a:gd name="T8" fmla="*/ 0 w 903"/>
                  <a:gd name="T9" fmla="*/ 0 h 896"/>
                  <a:gd name="T10" fmla="*/ 0 w 903"/>
                  <a:gd name="T11" fmla="*/ 0 h 896"/>
                  <a:gd name="T12" fmla="*/ 0 w 903"/>
                  <a:gd name="T13" fmla="*/ 0 h 896"/>
                  <a:gd name="T14" fmla="*/ 0 w 903"/>
                  <a:gd name="T15" fmla="*/ 0 h 896"/>
                  <a:gd name="T16" fmla="*/ 0 w 903"/>
                  <a:gd name="T17" fmla="*/ 0 h 896"/>
                  <a:gd name="T18" fmla="*/ 0 w 903"/>
                  <a:gd name="T19" fmla="*/ 0 h 896"/>
                  <a:gd name="T20" fmla="*/ 0 w 903"/>
                  <a:gd name="T21" fmla="*/ 0 h 896"/>
                  <a:gd name="T22" fmla="*/ 0 w 903"/>
                  <a:gd name="T23" fmla="*/ 0 h 896"/>
                  <a:gd name="T24" fmla="*/ 0 w 903"/>
                  <a:gd name="T25" fmla="*/ 0 h 896"/>
                  <a:gd name="T26" fmla="*/ 0 w 903"/>
                  <a:gd name="T27" fmla="*/ 0 h 896"/>
                  <a:gd name="T28" fmla="*/ 0 w 903"/>
                  <a:gd name="T29" fmla="*/ 0 h 896"/>
                  <a:gd name="T30" fmla="*/ 0 w 903"/>
                  <a:gd name="T31" fmla="*/ 0 h 896"/>
                  <a:gd name="T32" fmla="*/ 0 w 903"/>
                  <a:gd name="T33" fmla="*/ 0 h 896"/>
                  <a:gd name="T34" fmla="*/ 0 w 903"/>
                  <a:gd name="T35" fmla="*/ 0 h 896"/>
                  <a:gd name="T36" fmla="*/ 0 w 903"/>
                  <a:gd name="T37" fmla="*/ 0 h 896"/>
                  <a:gd name="T38" fmla="*/ 0 w 903"/>
                  <a:gd name="T39" fmla="*/ 0 h 896"/>
                  <a:gd name="T40" fmla="*/ 0 w 903"/>
                  <a:gd name="T41" fmla="*/ 0 h 896"/>
                  <a:gd name="T42" fmla="*/ 0 w 903"/>
                  <a:gd name="T43" fmla="*/ 0 h 896"/>
                  <a:gd name="T44" fmla="*/ 0 w 903"/>
                  <a:gd name="T45" fmla="*/ 0 h 896"/>
                  <a:gd name="T46" fmla="*/ 0 w 903"/>
                  <a:gd name="T47" fmla="*/ 0 h 896"/>
                  <a:gd name="T48" fmla="*/ 0 w 903"/>
                  <a:gd name="T49" fmla="*/ 0 h 896"/>
                  <a:gd name="T50" fmla="*/ 0 w 903"/>
                  <a:gd name="T51" fmla="*/ 0 h 896"/>
                  <a:gd name="T52" fmla="*/ 0 w 903"/>
                  <a:gd name="T53" fmla="*/ 0 h 896"/>
                  <a:gd name="T54" fmla="*/ 0 w 903"/>
                  <a:gd name="T55" fmla="*/ 0 h 896"/>
                  <a:gd name="T56" fmla="*/ 0 w 903"/>
                  <a:gd name="T57" fmla="*/ 0 h 896"/>
                  <a:gd name="T58" fmla="*/ 0 w 903"/>
                  <a:gd name="T59" fmla="*/ 0 h 896"/>
                  <a:gd name="T60" fmla="*/ 0 w 903"/>
                  <a:gd name="T61" fmla="*/ 0 h 896"/>
                  <a:gd name="T62" fmla="*/ 0 w 903"/>
                  <a:gd name="T63" fmla="*/ 0 h 896"/>
                  <a:gd name="T64" fmla="*/ 0 w 903"/>
                  <a:gd name="T65" fmla="*/ 0 h 896"/>
                  <a:gd name="T66" fmla="*/ 0 w 903"/>
                  <a:gd name="T67" fmla="*/ 0 h 896"/>
                  <a:gd name="T68" fmla="*/ 0 w 903"/>
                  <a:gd name="T69" fmla="*/ 0 h 896"/>
                  <a:gd name="T70" fmla="*/ 0 w 903"/>
                  <a:gd name="T71" fmla="*/ 0 h 896"/>
                  <a:gd name="T72" fmla="*/ 0 w 903"/>
                  <a:gd name="T73" fmla="*/ 0 h 8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03" h="896">
                    <a:moveTo>
                      <a:pt x="537" y="520"/>
                    </a:moveTo>
                    <a:lnTo>
                      <a:pt x="503" y="482"/>
                    </a:lnTo>
                    <a:lnTo>
                      <a:pt x="471" y="440"/>
                    </a:lnTo>
                    <a:lnTo>
                      <a:pt x="441" y="396"/>
                    </a:lnTo>
                    <a:lnTo>
                      <a:pt x="414" y="352"/>
                    </a:lnTo>
                    <a:lnTo>
                      <a:pt x="386" y="308"/>
                    </a:lnTo>
                    <a:lnTo>
                      <a:pt x="360" y="262"/>
                    </a:lnTo>
                    <a:lnTo>
                      <a:pt x="334" y="216"/>
                    </a:lnTo>
                    <a:lnTo>
                      <a:pt x="306" y="170"/>
                    </a:lnTo>
                    <a:lnTo>
                      <a:pt x="278" y="126"/>
                    </a:lnTo>
                    <a:lnTo>
                      <a:pt x="247" y="82"/>
                    </a:lnTo>
                    <a:lnTo>
                      <a:pt x="214" y="40"/>
                    </a:lnTo>
                    <a:lnTo>
                      <a:pt x="177" y="0"/>
                    </a:lnTo>
                    <a:lnTo>
                      <a:pt x="168" y="5"/>
                    </a:lnTo>
                    <a:lnTo>
                      <a:pt x="156" y="13"/>
                    </a:lnTo>
                    <a:lnTo>
                      <a:pt x="139" y="23"/>
                    </a:lnTo>
                    <a:lnTo>
                      <a:pt x="120" y="35"/>
                    </a:lnTo>
                    <a:lnTo>
                      <a:pt x="100" y="48"/>
                    </a:lnTo>
                    <a:lnTo>
                      <a:pt x="80" y="62"/>
                    </a:lnTo>
                    <a:lnTo>
                      <a:pt x="59" y="78"/>
                    </a:lnTo>
                    <a:lnTo>
                      <a:pt x="40" y="93"/>
                    </a:lnTo>
                    <a:lnTo>
                      <a:pt x="25" y="107"/>
                    </a:lnTo>
                    <a:lnTo>
                      <a:pt x="12" y="120"/>
                    </a:lnTo>
                    <a:lnTo>
                      <a:pt x="3" y="132"/>
                    </a:lnTo>
                    <a:lnTo>
                      <a:pt x="0" y="142"/>
                    </a:lnTo>
                    <a:lnTo>
                      <a:pt x="32" y="143"/>
                    </a:lnTo>
                    <a:lnTo>
                      <a:pt x="68" y="159"/>
                    </a:lnTo>
                    <a:lnTo>
                      <a:pt x="104" y="186"/>
                    </a:lnTo>
                    <a:lnTo>
                      <a:pt x="141" y="222"/>
                    </a:lnTo>
                    <a:lnTo>
                      <a:pt x="178" y="266"/>
                    </a:lnTo>
                    <a:lnTo>
                      <a:pt x="215" y="312"/>
                    </a:lnTo>
                    <a:lnTo>
                      <a:pt x="250" y="360"/>
                    </a:lnTo>
                    <a:lnTo>
                      <a:pt x="283" y="407"/>
                    </a:lnTo>
                    <a:lnTo>
                      <a:pt x="313" y="450"/>
                    </a:lnTo>
                    <a:lnTo>
                      <a:pt x="338" y="486"/>
                    </a:lnTo>
                    <a:lnTo>
                      <a:pt x="359" y="513"/>
                    </a:lnTo>
                    <a:lnTo>
                      <a:pt x="374" y="529"/>
                    </a:lnTo>
                    <a:lnTo>
                      <a:pt x="409" y="554"/>
                    </a:lnTo>
                    <a:lnTo>
                      <a:pt x="451" y="579"/>
                    </a:lnTo>
                    <a:lnTo>
                      <a:pt x="498" y="606"/>
                    </a:lnTo>
                    <a:lnTo>
                      <a:pt x="547" y="634"/>
                    </a:lnTo>
                    <a:lnTo>
                      <a:pt x="599" y="662"/>
                    </a:lnTo>
                    <a:lnTo>
                      <a:pt x="650" y="693"/>
                    </a:lnTo>
                    <a:lnTo>
                      <a:pt x="700" y="724"/>
                    </a:lnTo>
                    <a:lnTo>
                      <a:pt x="747" y="757"/>
                    </a:lnTo>
                    <a:lnTo>
                      <a:pt x="789" y="790"/>
                    </a:lnTo>
                    <a:lnTo>
                      <a:pt x="826" y="825"/>
                    </a:lnTo>
                    <a:lnTo>
                      <a:pt x="853" y="860"/>
                    </a:lnTo>
                    <a:lnTo>
                      <a:pt x="873" y="896"/>
                    </a:lnTo>
                    <a:lnTo>
                      <a:pt x="875" y="895"/>
                    </a:lnTo>
                    <a:lnTo>
                      <a:pt x="878" y="893"/>
                    </a:lnTo>
                    <a:lnTo>
                      <a:pt x="881" y="891"/>
                    </a:lnTo>
                    <a:lnTo>
                      <a:pt x="886" y="888"/>
                    </a:lnTo>
                    <a:lnTo>
                      <a:pt x="890" y="886"/>
                    </a:lnTo>
                    <a:lnTo>
                      <a:pt x="895" y="884"/>
                    </a:lnTo>
                    <a:lnTo>
                      <a:pt x="898" y="883"/>
                    </a:lnTo>
                    <a:lnTo>
                      <a:pt x="901" y="882"/>
                    </a:lnTo>
                    <a:lnTo>
                      <a:pt x="903" y="880"/>
                    </a:lnTo>
                    <a:lnTo>
                      <a:pt x="903" y="882"/>
                    </a:lnTo>
                    <a:lnTo>
                      <a:pt x="898" y="854"/>
                    </a:lnTo>
                    <a:lnTo>
                      <a:pt x="886" y="822"/>
                    </a:lnTo>
                    <a:lnTo>
                      <a:pt x="865" y="790"/>
                    </a:lnTo>
                    <a:lnTo>
                      <a:pt x="839" y="754"/>
                    </a:lnTo>
                    <a:lnTo>
                      <a:pt x="807" y="719"/>
                    </a:lnTo>
                    <a:lnTo>
                      <a:pt x="772" y="684"/>
                    </a:lnTo>
                    <a:lnTo>
                      <a:pt x="734" y="650"/>
                    </a:lnTo>
                    <a:lnTo>
                      <a:pt x="693" y="619"/>
                    </a:lnTo>
                    <a:lnTo>
                      <a:pt x="654" y="588"/>
                    </a:lnTo>
                    <a:lnTo>
                      <a:pt x="613" y="562"/>
                    </a:lnTo>
                    <a:lnTo>
                      <a:pt x="575" y="539"/>
                    </a:lnTo>
                    <a:lnTo>
                      <a:pt x="537" y="5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16"/>
              <p:cNvSpPr>
                <a:spLocks/>
              </p:cNvSpPr>
              <p:nvPr/>
            </p:nvSpPr>
            <p:spPr bwMode="auto">
              <a:xfrm>
                <a:off x="2746" y="2885"/>
                <a:ext cx="47" cy="87"/>
              </a:xfrm>
              <a:custGeom>
                <a:avLst/>
                <a:gdLst>
                  <a:gd name="T0" fmla="*/ 0 w 530"/>
                  <a:gd name="T1" fmla="*/ 0 h 1031"/>
                  <a:gd name="T2" fmla="*/ 0 w 530"/>
                  <a:gd name="T3" fmla="*/ 0 h 1031"/>
                  <a:gd name="T4" fmla="*/ 0 w 530"/>
                  <a:gd name="T5" fmla="*/ 0 h 1031"/>
                  <a:gd name="T6" fmla="*/ 0 w 530"/>
                  <a:gd name="T7" fmla="*/ 0 h 1031"/>
                  <a:gd name="T8" fmla="*/ 0 w 530"/>
                  <a:gd name="T9" fmla="*/ 0 h 1031"/>
                  <a:gd name="T10" fmla="*/ 0 w 530"/>
                  <a:gd name="T11" fmla="*/ 0 h 1031"/>
                  <a:gd name="T12" fmla="*/ 0 w 530"/>
                  <a:gd name="T13" fmla="*/ 0 h 1031"/>
                  <a:gd name="T14" fmla="*/ 0 w 530"/>
                  <a:gd name="T15" fmla="*/ 0 h 1031"/>
                  <a:gd name="T16" fmla="*/ 0 w 530"/>
                  <a:gd name="T17" fmla="*/ 0 h 1031"/>
                  <a:gd name="T18" fmla="*/ 0 w 530"/>
                  <a:gd name="T19" fmla="*/ 0 h 1031"/>
                  <a:gd name="T20" fmla="*/ 0 w 530"/>
                  <a:gd name="T21" fmla="*/ 0 h 1031"/>
                  <a:gd name="T22" fmla="*/ 0 w 530"/>
                  <a:gd name="T23" fmla="*/ 0 h 1031"/>
                  <a:gd name="T24" fmla="*/ 0 w 530"/>
                  <a:gd name="T25" fmla="*/ 0 h 1031"/>
                  <a:gd name="T26" fmla="*/ 0 w 530"/>
                  <a:gd name="T27" fmla="*/ 0 h 1031"/>
                  <a:gd name="T28" fmla="*/ 0 w 530"/>
                  <a:gd name="T29" fmla="*/ 0 h 1031"/>
                  <a:gd name="T30" fmla="*/ 0 w 530"/>
                  <a:gd name="T31" fmla="*/ 0 h 1031"/>
                  <a:gd name="T32" fmla="*/ 0 w 530"/>
                  <a:gd name="T33" fmla="*/ 0 h 1031"/>
                  <a:gd name="T34" fmla="*/ 0 w 530"/>
                  <a:gd name="T35" fmla="*/ 0 h 1031"/>
                  <a:gd name="T36" fmla="*/ 0 w 530"/>
                  <a:gd name="T37" fmla="*/ 0 h 1031"/>
                  <a:gd name="T38" fmla="*/ 0 w 530"/>
                  <a:gd name="T39" fmla="*/ 0 h 1031"/>
                  <a:gd name="T40" fmla="*/ 0 w 530"/>
                  <a:gd name="T41" fmla="*/ 0 h 1031"/>
                  <a:gd name="T42" fmla="*/ 0 w 530"/>
                  <a:gd name="T43" fmla="*/ 0 h 1031"/>
                  <a:gd name="T44" fmla="*/ 0 w 530"/>
                  <a:gd name="T45" fmla="*/ 0 h 1031"/>
                  <a:gd name="T46" fmla="*/ 0 w 530"/>
                  <a:gd name="T47" fmla="*/ 0 h 1031"/>
                  <a:gd name="T48" fmla="*/ 0 w 530"/>
                  <a:gd name="T49" fmla="*/ 0 h 1031"/>
                  <a:gd name="T50" fmla="*/ 0 w 530"/>
                  <a:gd name="T51" fmla="*/ 0 h 1031"/>
                  <a:gd name="T52" fmla="*/ 0 w 530"/>
                  <a:gd name="T53" fmla="*/ 0 h 1031"/>
                  <a:gd name="T54" fmla="*/ 0 w 530"/>
                  <a:gd name="T55" fmla="*/ 0 h 1031"/>
                  <a:gd name="T56" fmla="*/ 0 w 530"/>
                  <a:gd name="T57" fmla="*/ 0 h 1031"/>
                  <a:gd name="T58" fmla="*/ 0 w 530"/>
                  <a:gd name="T59" fmla="*/ 0 h 1031"/>
                  <a:gd name="T60" fmla="*/ 0 w 530"/>
                  <a:gd name="T61" fmla="*/ 0 h 1031"/>
                  <a:gd name="T62" fmla="*/ 0 w 530"/>
                  <a:gd name="T63" fmla="*/ 0 h 1031"/>
                  <a:gd name="T64" fmla="*/ 0 w 530"/>
                  <a:gd name="T65" fmla="*/ 0 h 1031"/>
                  <a:gd name="T66" fmla="*/ 0 w 530"/>
                  <a:gd name="T67" fmla="*/ 0 h 1031"/>
                  <a:gd name="T68" fmla="*/ 0 w 530"/>
                  <a:gd name="T69" fmla="*/ 0 h 1031"/>
                  <a:gd name="T70" fmla="*/ 0 w 530"/>
                  <a:gd name="T71" fmla="*/ 0 h 1031"/>
                  <a:gd name="T72" fmla="*/ 0 w 530"/>
                  <a:gd name="T73" fmla="*/ 0 h 1031"/>
                  <a:gd name="T74" fmla="*/ 0 w 530"/>
                  <a:gd name="T75" fmla="*/ 0 h 1031"/>
                  <a:gd name="T76" fmla="*/ 0 w 530"/>
                  <a:gd name="T77" fmla="*/ 0 h 1031"/>
                  <a:gd name="T78" fmla="*/ 0 w 530"/>
                  <a:gd name="T79" fmla="*/ 0 h 1031"/>
                  <a:gd name="T80" fmla="*/ 0 w 530"/>
                  <a:gd name="T81" fmla="*/ 0 h 1031"/>
                  <a:gd name="T82" fmla="*/ 0 w 530"/>
                  <a:gd name="T83" fmla="*/ 0 h 1031"/>
                  <a:gd name="T84" fmla="*/ 0 w 530"/>
                  <a:gd name="T85" fmla="*/ 0 h 1031"/>
                  <a:gd name="T86" fmla="*/ 0 w 530"/>
                  <a:gd name="T87" fmla="*/ 0 h 1031"/>
                  <a:gd name="T88" fmla="*/ 0 w 530"/>
                  <a:gd name="T89" fmla="*/ 0 h 1031"/>
                  <a:gd name="T90" fmla="*/ 0 w 530"/>
                  <a:gd name="T91" fmla="*/ 0 h 1031"/>
                  <a:gd name="T92" fmla="*/ 0 w 530"/>
                  <a:gd name="T93" fmla="*/ 0 h 1031"/>
                  <a:gd name="T94" fmla="*/ 0 w 530"/>
                  <a:gd name="T95" fmla="*/ 0 h 1031"/>
                  <a:gd name="T96" fmla="*/ 0 w 530"/>
                  <a:gd name="T97" fmla="*/ 0 h 103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30" h="1031">
                    <a:moveTo>
                      <a:pt x="236" y="266"/>
                    </a:moveTo>
                    <a:lnTo>
                      <a:pt x="235" y="234"/>
                    </a:lnTo>
                    <a:lnTo>
                      <a:pt x="234" y="201"/>
                    </a:lnTo>
                    <a:lnTo>
                      <a:pt x="232" y="169"/>
                    </a:lnTo>
                    <a:lnTo>
                      <a:pt x="230" y="139"/>
                    </a:lnTo>
                    <a:lnTo>
                      <a:pt x="226" y="110"/>
                    </a:lnTo>
                    <a:lnTo>
                      <a:pt x="223" y="84"/>
                    </a:lnTo>
                    <a:lnTo>
                      <a:pt x="220" y="60"/>
                    </a:lnTo>
                    <a:lnTo>
                      <a:pt x="215" y="40"/>
                    </a:lnTo>
                    <a:lnTo>
                      <a:pt x="211" y="24"/>
                    </a:lnTo>
                    <a:lnTo>
                      <a:pt x="207" y="10"/>
                    </a:lnTo>
                    <a:lnTo>
                      <a:pt x="202" y="3"/>
                    </a:lnTo>
                    <a:lnTo>
                      <a:pt x="198" y="0"/>
                    </a:lnTo>
                    <a:lnTo>
                      <a:pt x="187" y="1"/>
                    </a:lnTo>
                    <a:lnTo>
                      <a:pt x="175" y="3"/>
                    </a:lnTo>
                    <a:lnTo>
                      <a:pt x="161" y="5"/>
                    </a:lnTo>
                    <a:lnTo>
                      <a:pt x="145" y="8"/>
                    </a:lnTo>
                    <a:lnTo>
                      <a:pt x="129" y="13"/>
                    </a:lnTo>
                    <a:lnTo>
                      <a:pt x="111" y="18"/>
                    </a:lnTo>
                    <a:lnTo>
                      <a:pt x="93" y="25"/>
                    </a:lnTo>
                    <a:lnTo>
                      <a:pt x="74" y="31"/>
                    </a:lnTo>
                    <a:lnTo>
                      <a:pt x="55" y="38"/>
                    </a:lnTo>
                    <a:lnTo>
                      <a:pt x="37" y="46"/>
                    </a:lnTo>
                    <a:lnTo>
                      <a:pt x="18" y="53"/>
                    </a:lnTo>
                    <a:lnTo>
                      <a:pt x="0" y="61"/>
                    </a:lnTo>
                    <a:lnTo>
                      <a:pt x="14" y="101"/>
                    </a:lnTo>
                    <a:lnTo>
                      <a:pt x="27" y="141"/>
                    </a:lnTo>
                    <a:lnTo>
                      <a:pt x="39" y="181"/>
                    </a:lnTo>
                    <a:lnTo>
                      <a:pt x="51" y="221"/>
                    </a:lnTo>
                    <a:lnTo>
                      <a:pt x="63" y="261"/>
                    </a:lnTo>
                    <a:lnTo>
                      <a:pt x="75" y="302"/>
                    </a:lnTo>
                    <a:lnTo>
                      <a:pt x="87" y="341"/>
                    </a:lnTo>
                    <a:lnTo>
                      <a:pt x="99" y="382"/>
                    </a:lnTo>
                    <a:lnTo>
                      <a:pt x="111" y="421"/>
                    </a:lnTo>
                    <a:lnTo>
                      <a:pt x="123" y="462"/>
                    </a:lnTo>
                    <a:lnTo>
                      <a:pt x="137" y="501"/>
                    </a:lnTo>
                    <a:lnTo>
                      <a:pt x="151" y="540"/>
                    </a:lnTo>
                    <a:lnTo>
                      <a:pt x="160" y="554"/>
                    </a:lnTo>
                    <a:lnTo>
                      <a:pt x="169" y="567"/>
                    </a:lnTo>
                    <a:lnTo>
                      <a:pt x="180" y="580"/>
                    </a:lnTo>
                    <a:lnTo>
                      <a:pt x="191" y="593"/>
                    </a:lnTo>
                    <a:lnTo>
                      <a:pt x="202" y="608"/>
                    </a:lnTo>
                    <a:lnTo>
                      <a:pt x="214" y="621"/>
                    </a:lnTo>
                    <a:lnTo>
                      <a:pt x="225" y="633"/>
                    </a:lnTo>
                    <a:lnTo>
                      <a:pt x="237" y="645"/>
                    </a:lnTo>
                    <a:lnTo>
                      <a:pt x="248" y="657"/>
                    </a:lnTo>
                    <a:lnTo>
                      <a:pt x="260" y="668"/>
                    </a:lnTo>
                    <a:lnTo>
                      <a:pt x="271" y="678"/>
                    </a:lnTo>
                    <a:lnTo>
                      <a:pt x="282" y="686"/>
                    </a:lnTo>
                    <a:lnTo>
                      <a:pt x="308" y="710"/>
                    </a:lnTo>
                    <a:lnTo>
                      <a:pt x="334" y="737"/>
                    </a:lnTo>
                    <a:lnTo>
                      <a:pt x="358" y="764"/>
                    </a:lnTo>
                    <a:lnTo>
                      <a:pt x="379" y="794"/>
                    </a:lnTo>
                    <a:lnTo>
                      <a:pt x="398" y="824"/>
                    </a:lnTo>
                    <a:lnTo>
                      <a:pt x="416" y="855"/>
                    </a:lnTo>
                    <a:lnTo>
                      <a:pt x="432" y="887"/>
                    </a:lnTo>
                    <a:lnTo>
                      <a:pt x="447" y="918"/>
                    </a:lnTo>
                    <a:lnTo>
                      <a:pt x="459" y="948"/>
                    </a:lnTo>
                    <a:lnTo>
                      <a:pt x="468" y="978"/>
                    </a:lnTo>
                    <a:lnTo>
                      <a:pt x="477" y="1006"/>
                    </a:lnTo>
                    <a:lnTo>
                      <a:pt x="485" y="1031"/>
                    </a:lnTo>
                    <a:lnTo>
                      <a:pt x="488" y="1030"/>
                    </a:lnTo>
                    <a:lnTo>
                      <a:pt x="493" y="1029"/>
                    </a:lnTo>
                    <a:lnTo>
                      <a:pt x="497" y="1028"/>
                    </a:lnTo>
                    <a:lnTo>
                      <a:pt x="501" y="1027"/>
                    </a:lnTo>
                    <a:lnTo>
                      <a:pt x="507" y="1026"/>
                    </a:lnTo>
                    <a:lnTo>
                      <a:pt x="511" y="1025"/>
                    </a:lnTo>
                    <a:lnTo>
                      <a:pt x="516" y="1024"/>
                    </a:lnTo>
                    <a:lnTo>
                      <a:pt x="520" y="1023"/>
                    </a:lnTo>
                    <a:lnTo>
                      <a:pt x="523" y="1022"/>
                    </a:lnTo>
                    <a:lnTo>
                      <a:pt x="526" y="1019"/>
                    </a:lnTo>
                    <a:lnTo>
                      <a:pt x="529" y="1017"/>
                    </a:lnTo>
                    <a:lnTo>
                      <a:pt x="530" y="1014"/>
                    </a:lnTo>
                    <a:lnTo>
                      <a:pt x="529" y="979"/>
                    </a:lnTo>
                    <a:lnTo>
                      <a:pt x="521" y="937"/>
                    </a:lnTo>
                    <a:lnTo>
                      <a:pt x="507" y="890"/>
                    </a:lnTo>
                    <a:lnTo>
                      <a:pt x="487" y="840"/>
                    </a:lnTo>
                    <a:lnTo>
                      <a:pt x="463" y="787"/>
                    </a:lnTo>
                    <a:lnTo>
                      <a:pt x="437" y="736"/>
                    </a:lnTo>
                    <a:lnTo>
                      <a:pt x="409" y="686"/>
                    </a:lnTo>
                    <a:lnTo>
                      <a:pt x="381" y="639"/>
                    </a:lnTo>
                    <a:lnTo>
                      <a:pt x="354" y="599"/>
                    </a:lnTo>
                    <a:lnTo>
                      <a:pt x="330" y="565"/>
                    </a:lnTo>
                    <a:lnTo>
                      <a:pt x="310" y="538"/>
                    </a:lnTo>
                    <a:lnTo>
                      <a:pt x="295" y="523"/>
                    </a:lnTo>
                    <a:lnTo>
                      <a:pt x="282" y="511"/>
                    </a:lnTo>
                    <a:lnTo>
                      <a:pt x="271" y="496"/>
                    </a:lnTo>
                    <a:lnTo>
                      <a:pt x="262" y="476"/>
                    </a:lnTo>
                    <a:lnTo>
                      <a:pt x="256" y="454"/>
                    </a:lnTo>
                    <a:lnTo>
                      <a:pt x="249" y="430"/>
                    </a:lnTo>
                    <a:lnTo>
                      <a:pt x="245" y="405"/>
                    </a:lnTo>
                    <a:lnTo>
                      <a:pt x="242" y="380"/>
                    </a:lnTo>
                    <a:lnTo>
                      <a:pt x="239" y="354"/>
                    </a:lnTo>
                    <a:lnTo>
                      <a:pt x="237" y="329"/>
                    </a:lnTo>
                    <a:lnTo>
                      <a:pt x="236" y="306"/>
                    </a:lnTo>
                    <a:lnTo>
                      <a:pt x="236" y="284"/>
                    </a:lnTo>
                    <a:lnTo>
                      <a:pt x="236" y="26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17"/>
              <p:cNvSpPr>
                <a:spLocks/>
              </p:cNvSpPr>
              <p:nvPr/>
            </p:nvSpPr>
            <p:spPr bwMode="auto">
              <a:xfrm>
                <a:off x="2799" y="2880"/>
                <a:ext cx="20" cy="88"/>
              </a:xfrm>
              <a:custGeom>
                <a:avLst/>
                <a:gdLst>
                  <a:gd name="T0" fmla="*/ 0 w 228"/>
                  <a:gd name="T1" fmla="*/ 0 h 1045"/>
                  <a:gd name="T2" fmla="*/ 0 w 228"/>
                  <a:gd name="T3" fmla="*/ 0 h 1045"/>
                  <a:gd name="T4" fmla="*/ 0 w 228"/>
                  <a:gd name="T5" fmla="*/ 0 h 1045"/>
                  <a:gd name="T6" fmla="*/ 0 w 228"/>
                  <a:gd name="T7" fmla="*/ 0 h 1045"/>
                  <a:gd name="T8" fmla="*/ 0 w 228"/>
                  <a:gd name="T9" fmla="*/ 0 h 1045"/>
                  <a:gd name="T10" fmla="*/ 0 w 228"/>
                  <a:gd name="T11" fmla="*/ 0 h 1045"/>
                  <a:gd name="T12" fmla="*/ 0 w 228"/>
                  <a:gd name="T13" fmla="*/ 0 h 1045"/>
                  <a:gd name="T14" fmla="*/ 0 w 228"/>
                  <a:gd name="T15" fmla="*/ 0 h 1045"/>
                  <a:gd name="T16" fmla="*/ 0 w 228"/>
                  <a:gd name="T17" fmla="*/ 0 h 1045"/>
                  <a:gd name="T18" fmla="*/ 0 w 228"/>
                  <a:gd name="T19" fmla="*/ 0 h 1045"/>
                  <a:gd name="T20" fmla="*/ 0 w 228"/>
                  <a:gd name="T21" fmla="*/ 0 h 1045"/>
                  <a:gd name="T22" fmla="*/ 0 w 228"/>
                  <a:gd name="T23" fmla="*/ 0 h 1045"/>
                  <a:gd name="T24" fmla="*/ 0 w 228"/>
                  <a:gd name="T25" fmla="*/ 0 h 1045"/>
                  <a:gd name="T26" fmla="*/ 0 w 228"/>
                  <a:gd name="T27" fmla="*/ 0 h 1045"/>
                  <a:gd name="T28" fmla="*/ 0 w 228"/>
                  <a:gd name="T29" fmla="*/ 0 h 1045"/>
                  <a:gd name="T30" fmla="*/ 0 w 228"/>
                  <a:gd name="T31" fmla="*/ 0 h 1045"/>
                  <a:gd name="T32" fmla="*/ 0 w 228"/>
                  <a:gd name="T33" fmla="*/ 0 h 1045"/>
                  <a:gd name="T34" fmla="*/ 0 w 228"/>
                  <a:gd name="T35" fmla="*/ 0 h 1045"/>
                  <a:gd name="T36" fmla="*/ 0 w 228"/>
                  <a:gd name="T37" fmla="*/ 0 h 1045"/>
                  <a:gd name="T38" fmla="*/ 0 w 228"/>
                  <a:gd name="T39" fmla="*/ 0 h 1045"/>
                  <a:gd name="T40" fmla="*/ 0 w 228"/>
                  <a:gd name="T41" fmla="*/ 0 h 1045"/>
                  <a:gd name="T42" fmla="*/ 0 w 228"/>
                  <a:gd name="T43" fmla="*/ 0 h 1045"/>
                  <a:gd name="T44" fmla="*/ 0 w 228"/>
                  <a:gd name="T45" fmla="*/ 0 h 1045"/>
                  <a:gd name="T46" fmla="*/ 0 w 228"/>
                  <a:gd name="T47" fmla="*/ 0 h 1045"/>
                  <a:gd name="T48" fmla="*/ 0 w 228"/>
                  <a:gd name="T49" fmla="*/ 0 h 1045"/>
                  <a:gd name="T50" fmla="*/ 0 w 228"/>
                  <a:gd name="T51" fmla="*/ 0 h 1045"/>
                  <a:gd name="T52" fmla="*/ 0 w 228"/>
                  <a:gd name="T53" fmla="*/ 0 h 1045"/>
                  <a:gd name="T54" fmla="*/ 0 w 228"/>
                  <a:gd name="T55" fmla="*/ 0 h 1045"/>
                  <a:gd name="T56" fmla="*/ 0 w 228"/>
                  <a:gd name="T57" fmla="*/ 0 h 1045"/>
                  <a:gd name="T58" fmla="*/ 0 w 228"/>
                  <a:gd name="T59" fmla="*/ 0 h 1045"/>
                  <a:gd name="T60" fmla="*/ 0 w 228"/>
                  <a:gd name="T61" fmla="*/ 0 h 1045"/>
                  <a:gd name="T62" fmla="*/ 0 w 228"/>
                  <a:gd name="T63" fmla="*/ 0 h 1045"/>
                  <a:gd name="T64" fmla="*/ 0 w 228"/>
                  <a:gd name="T65" fmla="*/ 0 h 1045"/>
                  <a:gd name="T66" fmla="*/ 0 w 228"/>
                  <a:gd name="T67" fmla="*/ 0 h 1045"/>
                  <a:gd name="T68" fmla="*/ 0 w 228"/>
                  <a:gd name="T69" fmla="*/ 0 h 1045"/>
                  <a:gd name="T70" fmla="*/ 0 w 228"/>
                  <a:gd name="T71" fmla="*/ 0 h 1045"/>
                  <a:gd name="T72" fmla="*/ 0 w 228"/>
                  <a:gd name="T73" fmla="*/ 0 h 1045"/>
                  <a:gd name="T74" fmla="*/ 0 w 228"/>
                  <a:gd name="T75" fmla="*/ 0 h 104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28" h="1045">
                    <a:moveTo>
                      <a:pt x="206" y="166"/>
                    </a:moveTo>
                    <a:lnTo>
                      <a:pt x="208" y="160"/>
                    </a:lnTo>
                    <a:lnTo>
                      <a:pt x="210" y="149"/>
                    </a:lnTo>
                    <a:lnTo>
                      <a:pt x="213" y="137"/>
                    </a:lnTo>
                    <a:lnTo>
                      <a:pt x="216" y="121"/>
                    </a:lnTo>
                    <a:lnTo>
                      <a:pt x="218" y="106"/>
                    </a:lnTo>
                    <a:lnTo>
                      <a:pt x="220" y="90"/>
                    </a:lnTo>
                    <a:lnTo>
                      <a:pt x="222" y="73"/>
                    </a:lnTo>
                    <a:lnTo>
                      <a:pt x="224" y="58"/>
                    </a:lnTo>
                    <a:lnTo>
                      <a:pt x="225" y="43"/>
                    </a:lnTo>
                    <a:lnTo>
                      <a:pt x="227" y="31"/>
                    </a:lnTo>
                    <a:lnTo>
                      <a:pt x="227" y="20"/>
                    </a:lnTo>
                    <a:lnTo>
                      <a:pt x="228" y="12"/>
                    </a:lnTo>
                    <a:lnTo>
                      <a:pt x="36" y="0"/>
                    </a:lnTo>
                    <a:lnTo>
                      <a:pt x="35" y="24"/>
                    </a:lnTo>
                    <a:lnTo>
                      <a:pt x="35" y="49"/>
                    </a:lnTo>
                    <a:lnTo>
                      <a:pt x="35" y="74"/>
                    </a:lnTo>
                    <a:lnTo>
                      <a:pt x="34" y="101"/>
                    </a:lnTo>
                    <a:lnTo>
                      <a:pt x="33" y="126"/>
                    </a:lnTo>
                    <a:lnTo>
                      <a:pt x="30" y="151"/>
                    </a:lnTo>
                    <a:lnTo>
                      <a:pt x="29" y="176"/>
                    </a:lnTo>
                    <a:lnTo>
                      <a:pt x="27" y="200"/>
                    </a:lnTo>
                    <a:lnTo>
                      <a:pt x="24" y="223"/>
                    </a:lnTo>
                    <a:lnTo>
                      <a:pt x="22" y="245"/>
                    </a:lnTo>
                    <a:lnTo>
                      <a:pt x="17" y="266"/>
                    </a:lnTo>
                    <a:lnTo>
                      <a:pt x="14" y="284"/>
                    </a:lnTo>
                    <a:lnTo>
                      <a:pt x="6" y="321"/>
                    </a:lnTo>
                    <a:lnTo>
                      <a:pt x="2" y="357"/>
                    </a:lnTo>
                    <a:lnTo>
                      <a:pt x="0" y="393"/>
                    </a:lnTo>
                    <a:lnTo>
                      <a:pt x="0" y="429"/>
                    </a:lnTo>
                    <a:lnTo>
                      <a:pt x="2" y="464"/>
                    </a:lnTo>
                    <a:lnTo>
                      <a:pt x="6" y="498"/>
                    </a:lnTo>
                    <a:lnTo>
                      <a:pt x="12" y="530"/>
                    </a:lnTo>
                    <a:lnTo>
                      <a:pt x="19" y="561"/>
                    </a:lnTo>
                    <a:lnTo>
                      <a:pt x="28" y="589"/>
                    </a:lnTo>
                    <a:lnTo>
                      <a:pt x="38" y="614"/>
                    </a:lnTo>
                    <a:lnTo>
                      <a:pt x="48" y="637"/>
                    </a:lnTo>
                    <a:lnTo>
                      <a:pt x="60" y="657"/>
                    </a:lnTo>
                    <a:lnTo>
                      <a:pt x="75" y="686"/>
                    </a:lnTo>
                    <a:lnTo>
                      <a:pt x="88" y="715"/>
                    </a:lnTo>
                    <a:lnTo>
                      <a:pt x="98" y="745"/>
                    </a:lnTo>
                    <a:lnTo>
                      <a:pt x="105" y="775"/>
                    </a:lnTo>
                    <a:lnTo>
                      <a:pt x="110" y="807"/>
                    </a:lnTo>
                    <a:lnTo>
                      <a:pt x="114" y="839"/>
                    </a:lnTo>
                    <a:lnTo>
                      <a:pt x="116" y="872"/>
                    </a:lnTo>
                    <a:lnTo>
                      <a:pt x="117" y="905"/>
                    </a:lnTo>
                    <a:lnTo>
                      <a:pt x="117" y="939"/>
                    </a:lnTo>
                    <a:lnTo>
                      <a:pt x="117" y="974"/>
                    </a:lnTo>
                    <a:lnTo>
                      <a:pt x="117" y="1010"/>
                    </a:lnTo>
                    <a:lnTo>
                      <a:pt x="117" y="1045"/>
                    </a:lnTo>
                    <a:lnTo>
                      <a:pt x="165" y="1045"/>
                    </a:lnTo>
                    <a:lnTo>
                      <a:pt x="172" y="1020"/>
                    </a:lnTo>
                    <a:lnTo>
                      <a:pt x="177" y="991"/>
                    </a:lnTo>
                    <a:lnTo>
                      <a:pt x="182" y="961"/>
                    </a:lnTo>
                    <a:lnTo>
                      <a:pt x="185" y="928"/>
                    </a:lnTo>
                    <a:lnTo>
                      <a:pt x="187" y="893"/>
                    </a:lnTo>
                    <a:lnTo>
                      <a:pt x="187" y="858"/>
                    </a:lnTo>
                    <a:lnTo>
                      <a:pt x="187" y="821"/>
                    </a:lnTo>
                    <a:lnTo>
                      <a:pt x="186" y="786"/>
                    </a:lnTo>
                    <a:lnTo>
                      <a:pt x="183" y="751"/>
                    </a:lnTo>
                    <a:lnTo>
                      <a:pt x="179" y="718"/>
                    </a:lnTo>
                    <a:lnTo>
                      <a:pt x="174" y="688"/>
                    </a:lnTo>
                    <a:lnTo>
                      <a:pt x="167" y="659"/>
                    </a:lnTo>
                    <a:lnTo>
                      <a:pt x="155" y="612"/>
                    </a:lnTo>
                    <a:lnTo>
                      <a:pt x="148" y="566"/>
                    </a:lnTo>
                    <a:lnTo>
                      <a:pt x="143" y="522"/>
                    </a:lnTo>
                    <a:lnTo>
                      <a:pt x="142" y="480"/>
                    </a:lnTo>
                    <a:lnTo>
                      <a:pt x="144" y="438"/>
                    </a:lnTo>
                    <a:lnTo>
                      <a:pt x="149" y="398"/>
                    </a:lnTo>
                    <a:lnTo>
                      <a:pt x="155" y="357"/>
                    </a:lnTo>
                    <a:lnTo>
                      <a:pt x="163" y="319"/>
                    </a:lnTo>
                    <a:lnTo>
                      <a:pt x="173" y="280"/>
                    </a:lnTo>
                    <a:lnTo>
                      <a:pt x="183" y="242"/>
                    </a:lnTo>
                    <a:lnTo>
                      <a:pt x="194" y="205"/>
                    </a:lnTo>
                    <a:lnTo>
                      <a:pt x="206" y="16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18"/>
              <p:cNvSpPr>
                <a:spLocks/>
              </p:cNvSpPr>
              <p:nvPr/>
            </p:nvSpPr>
            <p:spPr bwMode="auto">
              <a:xfrm>
                <a:off x="2831" y="2886"/>
                <a:ext cx="39" cy="88"/>
              </a:xfrm>
              <a:custGeom>
                <a:avLst/>
                <a:gdLst>
                  <a:gd name="T0" fmla="*/ 0 w 435"/>
                  <a:gd name="T1" fmla="*/ 0 h 1036"/>
                  <a:gd name="T2" fmla="*/ 0 w 435"/>
                  <a:gd name="T3" fmla="*/ 0 h 1036"/>
                  <a:gd name="T4" fmla="*/ 0 w 435"/>
                  <a:gd name="T5" fmla="*/ 0 h 1036"/>
                  <a:gd name="T6" fmla="*/ 0 w 435"/>
                  <a:gd name="T7" fmla="*/ 0 h 1036"/>
                  <a:gd name="T8" fmla="*/ 0 w 435"/>
                  <a:gd name="T9" fmla="*/ 0 h 1036"/>
                  <a:gd name="T10" fmla="*/ 0 w 435"/>
                  <a:gd name="T11" fmla="*/ 0 h 1036"/>
                  <a:gd name="T12" fmla="*/ 0 w 435"/>
                  <a:gd name="T13" fmla="*/ 0 h 1036"/>
                  <a:gd name="T14" fmla="*/ 0 w 435"/>
                  <a:gd name="T15" fmla="*/ 0 h 1036"/>
                  <a:gd name="T16" fmla="*/ 0 w 435"/>
                  <a:gd name="T17" fmla="*/ 0 h 1036"/>
                  <a:gd name="T18" fmla="*/ 0 w 435"/>
                  <a:gd name="T19" fmla="*/ 0 h 1036"/>
                  <a:gd name="T20" fmla="*/ 0 w 435"/>
                  <a:gd name="T21" fmla="*/ 0 h 1036"/>
                  <a:gd name="T22" fmla="*/ 0 w 435"/>
                  <a:gd name="T23" fmla="*/ 0 h 1036"/>
                  <a:gd name="T24" fmla="*/ 0 w 435"/>
                  <a:gd name="T25" fmla="*/ 0 h 1036"/>
                  <a:gd name="T26" fmla="*/ 0 w 435"/>
                  <a:gd name="T27" fmla="*/ 0 h 1036"/>
                  <a:gd name="T28" fmla="*/ 0 w 435"/>
                  <a:gd name="T29" fmla="*/ 0 h 1036"/>
                  <a:gd name="T30" fmla="*/ 0 w 435"/>
                  <a:gd name="T31" fmla="*/ 0 h 1036"/>
                  <a:gd name="T32" fmla="*/ 0 w 435"/>
                  <a:gd name="T33" fmla="*/ 0 h 1036"/>
                  <a:gd name="T34" fmla="*/ 0 w 435"/>
                  <a:gd name="T35" fmla="*/ 0 h 1036"/>
                  <a:gd name="T36" fmla="*/ 0 w 435"/>
                  <a:gd name="T37" fmla="*/ 0 h 1036"/>
                  <a:gd name="T38" fmla="*/ 0 w 435"/>
                  <a:gd name="T39" fmla="*/ 0 h 1036"/>
                  <a:gd name="T40" fmla="*/ 0 w 435"/>
                  <a:gd name="T41" fmla="*/ 0 h 1036"/>
                  <a:gd name="T42" fmla="*/ 0 w 435"/>
                  <a:gd name="T43" fmla="*/ 0 h 1036"/>
                  <a:gd name="T44" fmla="*/ 0 w 435"/>
                  <a:gd name="T45" fmla="*/ 0 h 1036"/>
                  <a:gd name="T46" fmla="*/ 0 w 435"/>
                  <a:gd name="T47" fmla="*/ 0 h 1036"/>
                  <a:gd name="T48" fmla="*/ 0 w 435"/>
                  <a:gd name="T49" fmla="*/ 0 h 1036"/>
                  <a:gd name="T50" fmla="*/ 0 w 435"/>
                  <a:gd name="T51" fmla="*/ 0 h 1036"/>
                  <a:gd name="T52" fmla="*/ 0 w 435"/>
                  <a:gd name="T53" fmla="*/ 0 h 1036"/>
                  <a:gd name="T54" fmla="*/ 0 w 435"/>
                  <a:gd name="T55" fmla="*/ 0 h 1036"/>
                  <a:gd name="T56" fmla="*/ 0 w 435"/>
                  <a:gd name="T57" fmla="*/ 0 h 1036"/>
                  <a:gd name="T58" fmla="*/ 0 w 435"/>
                  <a:gd name="T59" fmla="*/ 0 h 1036"/>
                  <a:gd name="T60" fmla="*/ 0 w 435"/>
                  <a:gd name="T61" fmla="*/ 0 h 1036"/>
                  <a:gd name="T62" fmla="*/ 0 w 435"/>
                  <a:gd name="T63" fmla="*/ 0 h 1036"/>
                  <a:gd name="T64" fmla="*/ 0 w 435"/>
                  <a:gd name="T65" fmla="*/ 0 h 1036"/>
                  <a:gd name="T66" fmla="*/ 0 w 435"/>
                  <a:gd name="T67" fmla="*/ 0 h 1036"/>
                  <a:gd name="T68" fmla="*/ 0 w 435"/>
                  <a:gd name="T69" fmla="*/ 0 h 1036"/>
                  <a:gd name="T70" fmla="*/ 0 w 435"/>
                  <a:gd name="T71" fmla="*/ 0 h 1036"/>
                  <a:gd name="T72" fmla="*/ 0 w 435"/>
                  <a:gd name="T73" fmla="*/ 0 h 10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35" h="1036">
                    <a:moveTo>
                      <a:pt x="334" y="275"/>
                    </a:moveTo>
                    <a:lnTo>
                      <a:pt x="340" y="270"/>
                    </a:lnTo>
                    <a:lnTo>
                      <a:pt x="349" y="257"/>
                    </a:lnTo>
                    <a:lnTo>
                      <a:pt x="361" y="242"/>
                    </a:lnTo>
                    <a:lnTo>
                      <a:pt x="373" y="222"/>
                    </a:lnTo>
                    <a:lnTo>
                      <a:pt x="386" y="201"/>
                    </a:lnTo>
                    <a:lnTo>
                      <a:pt x="398" y="176"/>
                    </a:lnTo>
                    <a:lnTo>
                      <a:pt x="410" y="152"/>
                    </a:lnTo>
                    <a:lnTo>
                      <a:pt x="420" y="129"/>
                    </a:lnTo>
                    <a:lnTo>
                      <a:pt x="428" y="107"/>
                    </a:lnTo>
                    <a:lnTo>
                      <a:pt x="433" y="88"/>
                    </a:lnTo>
                    <a:lnTo>
                      <a:pt x="435" y="72"/>
                    </a:lnTo>
                    <a:lnTo>
                      <a:pt x="432" y="60"/>
                    </a:lnTo>
                    <a:lnTo>
                      <a:pt x="430" y="60"/>
                    </a:lnTo>
                    <a:lnTo>
                      <a:pt x="424" y="58"/>
                    </a:lnTo>
                    <a:lnTo>
                      <a:pt x="414" y="55"/>
                    </a:lnTo>
                    <a:lnTo>
                      <a:pt x="399" y="49"/>
                    </a:lnTo>
                    <a:lnTo>
                      <a:pt x="384" y="44"/>
                    </a:lnTo>
                    <a:lnTo>
                      <a:pt x="365" y="37"/>
                    </a:lnTo>
                    <a:lnTo>
                      <a:pt x="347" y="30"/>
                    </a:lnTo>
                    <a:lnTo>
                      <a:pt x="327" y="23"/>
                    </a:lnTo>
                    <a:lnTo>
                      <a:pt x="307" y="17"/>
                    </a:lnTo>
                    <a:lnTo>
                      <a:pt x="290" y="10"/>
                    </a:lnTo>
                    <a:lnTo>
                      <a:pt x="273" y="4"/>
                    </a:lnTo>
                    <a:lnTo>
                      <a:pt x="259" y="0"/>
                    </a:lnTo>
                    <a:lnTo>
                      <a:pt x="242" y="40"/>
                    </a:lnTo>
                    <a:lnTo>
                      <a:pt x="223" y="81"/>
                    </a:lnTo>
                    <a:lnTo>
                      <a:pt x="201" y="125"/>
                    </a:lnTo>
                    <a:lnTo>
                      <a:pt x="179" y="172"/>
                    </a:lnTo>
                    <a:lnTo>
                      <a:pt x="157" y="219"/>
                    </a:lnTo>
                    <a:lnTo>
                      <a:pt x="137" y="270"/>
                    </a:lnTo>
                    <a:lnTo>
                      <a:pt x="117" y="320"/>
                    </a:lnTo>
                    <a:lnTo>
                      <a:pt x="100" y="371"/>
                    </a:lnTo>
                    <a:lnTo>
                      <a:pt x="87" y="425"/>
                    </a:lnTo>
                    <a:lnTo>
                      <a:pt x="79" y="479"/>
                    </a:lnTo>
                    <a:lnTo>
                      <a:pt x="76" y="532"/>
                    </a:lnTo>
                    <a:lnTo>
                      <a:pt x="80" y="586"/>
                    </a:lnTo>
                    <a:lnTo>
                      <a:pt x="82" y="627"/>
                    </a:lnTo>
                    <a:lnTo>
                      <a:pt x="83" y="667"/>
                    </a:lnTo>
                    <a:lnTo>
                      <a:pt x="80" y="707"/>
                    </a:lnTo>
                    <a:lnTo>
                      <a:pt x="75" y="746"/>
                    </a:lnTo>
                    <a:lnTo>
                      <a:pt x="69" y="786"/>
                    </a:lnTo>
                    <a:lnTo>
                      <a:pt x="60" y="824"/>
                    </a:lnTo>
                    <a:lnTo>
                      <a:pt x="50" y="861"/>
                    </a:lnTo>
                    <a:lnTo>
                      <a:pt x="40" y="898"/>
                    </a:lnTo>
                    <a:lnTo>
                      <a:pt x="29" y="934"/>
                    </a:lnTo>
                    <a:lnTo>
                      <a:pt x="19" y="971"/>
                    </a:lnTo>
                    <a:lnTo>
                      <a:pt x="8" y="1005"/>
                    </a:lnTo>
                    <a:lnTo>
                      <a:pt x="0" y="1036"/>
                    </a:lnTo>
                    <a:lnTo>
                      <a:pt x="20" y="1033"/>
                    </a:lnTo>
                    <a:lnTo>
                      <a:pt x="42" y="1022"/>
                    </a:lnTo>
                    <a:lnTo>
                      <a:pt x="63" y="1003"/>
                    </a:lnTo>
                    <a:lnTo>
                      <a:pt x="83" y="979"/>
                    </a:lnTo>
                    <a:lnTo>
                      <a:pt x="103" y="951"/>
                    </a:lnTo>
                    <a:lnTo>
                      <a:pt x="121" y="917"/>
                    </a:lnTo>
                    <a:lnTo>
                      <a:pt x="138" y="879"/>
                    </a:lnTo>
                    <a:lnTo>
                      <a:pt x="154" y="838"/>
                    </a:lnTo>
                    <a:lnTo>
                      <a:pt x="168" y="794"/>
                    </a:lnTo>
                    <a:lnTo>
                      <a:pt x="180" y="749"/>
                    </a:lnTo>
                    <a:lnTo>
                      <a:pt x="191" y="702"/>
                    </a:lnTo>
                    <a:lnTo>
                      <a:pt x="201" y="655"/>
                    </a:lnTo>
                    <a:lnTo>
                      <a:pt x="206" y="627"/>
                    </a:lnTo>
                    <a:lnTo>
                      <a:pt x="210" y="596"/>
                    </a:lnTo>
                    <a:lnTo>
                      <a:pt x="217" y="562"/>
                    </a:lnTo>
                    <a:lnTo>
                      <a:pt x="223" y="527"/>
                    </a:lnTo>
                    <a:lnTo>
                      <a:pt x="231" y="492"/>
                    </a:lnTo>
                    <a:lnTo>
                      <a:pt x="240" y="456"/>
                    </a:lnTo>
                    <a:lnTo>
                      <a:pt x="250" y="421"/>
                    </a:lnTo>
                    <a:lnTo>
                      <a:pt x="263" y="387"/>
                    </a:lnTo>
                    <a:lnTo>
                      <a:pt x="277" y="354"/>
                    </a:lnTo>
                    <a:lnTo>
                      <a:pt x="293" y="324"/>
                    </a:lnTo>
                    <a:lnTo>
                      <a:pt x="312" y="298"/>
                    </a:lnTo>
                    <a:lnTo>
                      <a:pt x="334" y="27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19"/>
              <p:cNvSpPr>
                <a:spLocks/>
              </p:cNvSpPr>
              <p:nvPr/>
            </p:nvSpPr>
            <p:spPr bwMode="auto">
              <a:xfrm>
                <a:off x="2847" y="2909"/>
                <a:ext cx="76" cy="78"/>
              </a:xfrm>
              <a:custGeom>
                <a:avLst/>
                <a:gdLst>
                  <a:gd name="T0" fmla="*/ 0 w 863"/>
                  <a:gd name="T1" fmla="*/ 0 h 911"/>
                  <a:gd name="T2" fmla="*/ 0 w 863"/>
                  <a:gd name="T3" fmla="*/ 0 h 911"/>
                  <a:gd name="T4" fmla="*/ 0 w 863"/>
                  <a:gd name="T5" fmla="*/ 0 h 911"/>
                  <a:gd name="T6" fmla="*/ 0 w 863"/>
                  <a:gd name="T7" fmla="*/ 0 h 911"/>
                  <a:gd name="T8" fmla="*/ 0 w 863"/>
                  <a:gd name="T9" fmla="*/ 0 h 911"/>
                  <a:gd name="T10" fmla="*/ 0 w 863"/>
                  <a:gd name="T11" fmla="*/ 0 h 911"/>
                  <a:gd name="T12" fmla="*/ 0 w 863"/>
                  <a:gd name="T13" fmla="*/ 0 h 911"/>
                  <a:gd name="T14" fmla="*/ 0 w 863"/>
                  <a:gd name="T15" fmla="*/ 0 h 911"/>
                  <a:gd name="T16" fmla="*/ 0 w 863"/>
                  <a:gd name="T17" fmla="*/ 0 h 911"/>
                  <a:gd name="T18" fmla="*/ 0 w 863"/>
                  <a:gd name="T19" fmla="*/ 0 h 911"/>
                  <a:gd name="T20" fmla="*/ 0 w 863"/>
                  <a:gd name="T21" fmla="*/ 0 h 911"/>
                  <a:gd name="T22" fmla="*/ 0 w 863"/>
                  <a:gd name="T23" fmla="*/ 0 h 911"/>
                  <a:gd name="T24" fmla="*/ 0 w 863"/>
                  <a:gd name="T25" fmla="*/ 0 h 911"/>
                  <a:gd name="T26" fmla="*/ 0 w 863"/>
                  <a:gd name="T27" fmla="*/ 0 h 911"/>
                  <a:gd name="T28" fmla="*/ 0 w 863"/>
                  <a:gd name="T29" fmla="*/ 0 h 911"/>
                  <a:gd name="T30" fmla="*/ 0 w 863"/>
                  <a:gd name="T31" fmla="*/ 0 h 911"/>
                  <a:gd name="T32" fmla="*/ 0 w 863"/>
                  <a:gd name="T33" fmla="*/ 0 h 911"/>
                  <a:gd name="T34" fmla="*/ 0 w 863"/>
                  <a:gd name="T35" fmla="*/ 0 h 911"/>
                  <a:gd name="T36" fmla="*/ 0 w 863"/>
                  <a:gd name="T37" fmla="*/ 0 h 911"/>
                  <a:gd name="T38" fmla="*/ 0 w 863"/>
                  <a:gd name="T39" fmla="*/ 0 h 911"/>
                  <a:gd name="T40" fmla="*/ 0 w 863"/>
                  <a:gd name="T41" fmla="*/ 0 h 911"/>
                  <a:gd name="T42" fmla="*/ 0 w 863"/>
                  <a:gd name="T43" fmla="*/ 0 h 911"/>
                  <a:gd name="T44" fmla="*/ 0 w 863"/>
                  <a:gd name="T45" fmla="*/ 0 h 911"/>
                  <a:gd name="T46" fmla="*/ 0 w 863"/>
                  <a:gd name="T47" fmla="*/ 0 h 911"/>
                  <a:gd name="T48" fmla="*/ 0 w 863"/>
                  <a:gd name="T49" fmla="*/ 0 h 911"/>
                  <a:gd name="T50" fmla="*/ 0 w 863"/>
                  <a:gd name="T51" fmla="*/ 0 h 911"/>
                  <a:gd name="T52" fmla="*/ 0 w 863"/>
                  <a:gd name="T53" fmla="*/ 0 h 911"/>
                  <a:gd name="T54" fmla="*/ 0 w 863"/>
                  <a:gd name="T55" fmla="*/ 0 h 911"/>
                  <a:gd name="T56" fmla="*/ 0 w 863"/>
                  <a:gd name="T57" fmla="*/ 0 h 911"/>
                  <a:gd name="T58" fmla="*/ 0 w 863"/>
                  <a:gd name="T59" fmla="*/ 0 h 911"/>
                  <a:gd name="T60" fmla="*/ 0 w 863"/>
                  <a:gd name="T61" fmla="*/ 0 h 911"/>
                  <a:gd name="T62" fmla="*/ 0 w 863"/>
                  <a:gd name="T63" fmla="*/ 0 h 911"/>
                  <a:gd name="T64" fmla="*/ 0 w 863"/>
                  <a:gd name="T65" fmla="*/ 0 h 911"/>
                  <a:gd name="T66" fmla="*/ 0 w 863"/>
                  <a:gd name="T67" fmla="*/ 0 h 911"/>
                  <a:gd name="T68" fmla="*/ 0 w 863"/>
                  <a:gd name="T69" fmla="*/ 0 h 911"/>
                  <a:gd name="T70" fmla="*/ 0 w 863"/>
                  <a:gd name="T71" fmla="*/ 0 h 911"/>
                  <a:gd name="T72" fmla="*/ 0 w 863"/>
                  <a:gd name="T73" fmla="*/ 0 h 911"/>
                  <a:gd name="T74" fmla="*/ 0 w 863"/>
                  <a:gd name="T75" fmla="*/ 0 h 911"/>
                  <a:gd name="T76" fmla="*/ 0 w 863"/>
                  <a:gd name="T77" fmla="*/ 0 h 911"/>
                  <a:gd name="T78" fmla="*/ 0 w 863"/>
                  <a:gd name="T79" fmla="*/ 0 h 911"/>
                  <a:gd name="T80" fmla="*/ 0 w 863"/>
                  <a:gd name="T81" fmla="*/ 0 h 911"/>
                  <a:gd name="T82" fmla="*/ 0 w 863"/>
                  <a:gd name="T83" fmla="*/ 0 h 911"/>
                  <a:gd name="T84" fmla="*/ 0 w 863"/>
                  <a:gd name="T85" fmla="*/ 0 h 91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63" h="911">
                    <a:moveTo>
                      <a:pt x="691" y="306"/>
                    </a:moveTo>
                    <a:lnTo>
                      <a:pt x="697" y="302"/>
                    </a:lnTo>
                    <a:lnTo>
                      <a:pt x="706" y="297"/>
                    </a:lnTo>
                    <a:lnTo>
                      <a:pt x="718" y="289"/>
                    </a:lnTo>
                    <a:lnTo>
                      <a:pt x="732" y="279"/>
                    </a:lnTo>
                    <a:lnTo>
                      <a:pt x="748" y="268"/>
                    </a:lnTo>
                    <a:lnTo>
                      <a:pt x="766" y="255"/>
                    </a:lnTo>
                    <a:lnTo>
                      <a:pt x="783" y="240"/>
                    </a:lnTo>
                    <a:lnTo>
                      <a:pt x="802" y="223"/>
                    </a:lnTo>
                    <a:lnTo>
                      <a:pt x="820" y="207"/>
                    </a:lnTo>
                    <a:lnTo>
                      <a:pt x="836" y="188"/>
                    </a:lnTo>
                    <a:lnTo>
                      <a:pt x="850" y="169"/>
                    </a:lnTo>
                    <a:lnTo>
                      <a:pt x="863" y="148"/>
                    </a:lnTo>
                    <a:lnTo>
                      <a:pt x="851" y="136"/>
                    </a:lnTo>
                    <a:lnTo>
                      <a:pt x="838" y="124"/>
                    </a:lnTo>
                    <a:lnTo>
                      <a:pt x="825" y="110"/>
                    </a:lnTo>
                    <a:lnTo>
                      <a:pt x="811" y="95"/>
                    </a:lnTo>
                    <a:lnTo>
                      <a:pt x="797" y="81"/>
                    </a:lnTo>
                    <a:lnTo>
                      <a:pt x="781" y="67"/>
                    </a:lnTo>
                    <a:lnTo>
                      <a:pt x="766" y="53"/>
                    </a:lnTo>
                    <a:lnTo>
                      <a:pt x="751" y="39"/>
                    </a:lnTo>
                    <a:lnTo>
                      <a:pt x="735" y="27"/>
                    </a:lnTo>
                    <a:lnTo>
                      <a:pt x="721" y="18"/>
                    </a:lnTo>
                    <a:lnTo>
                      <a:pt x="706" y="8"/>
                    </a:lnTo>
                    <a:lnTo>
                      <a:pt x="691" y="0"/>
                    </a:lnTo>
                    <a:lnTo>
                      <a:pt x="684" y="22"/>
                    </a:lnTo>
                    <a:lnTo>
                      <a:pt x="669" y="46"/>
                    </a:lnTo>
                    <a:lnTo>
                      <a:pt x="649" y="75"/>
                    </a:lnTo>
                    <a:lnTo>
                      <a:pt x="621" y="104"/>
                    </a:lnTo>
                    <a:lnTo>
                      <a:pt x="590" y="136"/>
                    </a:lnTo>
                    <a:lnTo>
                      <a:pt x="556" y="169"/>
                    </a:lnTo>
                    <a:lnTo>
                      <a:pt x="518" y="202"/>
                    </a:lnTo>
                    <a:lnTo>
                      <a:pt x="481" y="233"/>
                    </a:lnTo>
                    <a:lnTo>
                      <a:pt x="445" y="265"/>
                    </a:lnTo>
                    <a:lnTo>
                      <a:pt x="410" y="296"/>
                    </a:lnTo>
                    <a:lnTo>
                      <a:pt x="377" y="324"/>
                    </a:lnTo>
                    <a:lnTo>
                      <a:pt x="350" y="348"/>
                    </a:lnTo>
                    <a:lnTo>
                      <a:pt x="334" y="365"/>
                    </a:lnTo>
                    <a:lnTo>
                      <a:pt x="321" y="382"/>
                    </a:lnTo>
                    <a:lnTo>
                      <a:pt x="309" y="402"/>
                    </a:lnTo>
                    <a:lnTo>
                      <a:pt x="298" y="423"/>
                    </a:lnTo>
                    <a:lnTo>
                      <a:pt x="287" y="444"/>
                    </a:lnTo>
                    <a:lnTo>
                      <a:pt x="278" y="466"/>
                    </a:lnTo>
                    <a:lnTo>
                      <a:pt x="270" y="487"/>
                    </a:lnTo>
                    <a:lnTo>
                      <a:pt x="262" y="507"/>
                    </a:lnTo>
                    <a:lnTo>
                      <a:pt x="254" y="527"/>
                    </a:lnTo>
                    <a:lnTo>
                      <a:pt x="248" y="543"/>
                    </a:lnTo>
                    <a:lnTo>
                      <a:pt x="242" y="558"/>
                    </a:lnTo>
                    <a:lnTo>
                      <a:pt x="238" y="569"/>
                    </a:lnTo>
                    <a:lnTo>
                      <a:pt x="226" y="592"/>
                    </a:lnTo>
                    <a:lnTo>
                      <a:pt x="213" y="615"/>
                    </a:lnTo>
                    <a:lnTo>
                      <a:pt x="196" y="640"/>
                    </a:lnTo>
                    <a:lnTo>
                      <a:pt x="179" y="666"/>
                    </a:lnTo>
                    <a:lnTo>
                      <a:pt x="160" y="692"/>
                    </a:lnTo>
                    <a:lnTo>
                      <a:pt x="139" y="720"/>
                    </a:lnTo>
                    <a:lnTo>
                      <a:pt x="117" y="747"/>
                    </a:lnTo>
                    <a:lnTo>
                      <a:pt x="94" y="775"/>
                    </a:lnTo>
                    <a:lnTo>
                      <a:pt x="71" y="801"/>
                    </a:lnTo>
                    <a:lnTo>
                      <a:pt x="47" y="827"/>
                    </a:lnTo>
                    <a:lnTo>
                      <a:pt x="23" y="852"/>
                    </a:lnTo>
                    <a:lnTo>
                      <a:pt x="0" y="876"/>
                    </a:lnTo>
                    <a:lnTo>
                      <a:pt x="35" y="911"/>
                    </a:lnTo>
                    <a:lnTo>
                      <a:pt x="79" y="890"/>
                    </a:lnTo>
                    <a:lnTo>
                      <a:pt x="120" y="864"/>
                    </a:lnTo>
                    <a:lnTo>
                      <a:pt x="158" y="838"/>
                    </a:lnTo>
                    <a:lnTo>
                      <a:pt x="191" y="811"/>
                    </a:lnTo>
                    <a:lnTo>
                      <a:pt x="223" y="782"/>
                    </a:lnTo>
                    <a:lnTo>
                      <a:pt x="250" y="753"/>
                    </a:lnTo>
                    <a:lnTo>
                      <a:pt x="275" y="722"/>
                    </a:lnTo>
                    <a:lnTo>
                      <a:pt x="297" y="691"/>
                    </a:lnTo>
                    <a:lnTo>
                      <a:pt x="318" y="661"/>
                    </a:lnTo>
                    <a:lnTo>
                      <a:pt x="335" y="631"/>
                    </a:lnTo>
                    <a:lnTo>
                      <a:pt x="352" y="600"/>
                    </a:lnTo>
                    <a:lnTo>
                      <a:pt x="366" y="571"/>
                    </a:lnTo>
                    <a:lnTo>
                      <a:pt x="386" y="535"/>
                    </a:lnTo>
                    <a:lnTo>
                      <a:pt x="410" y="500"/>
                    </a:lnTo>
                    <a:lnTo>
                      <a:pt x="438" y="468"/>
                    </a:lnTo>
                    <a:lnTo>
                      <a:pt x="469" y="438"/>
                    </a:lnTo>
                    <a:lnTo>
                      <a:pt x="501" y="412"/>
                    </a:lnTo>
                    <a:lnTo>
                      <a:pt x="534" y="388"/>
                    </a:lnTo>
                    <a:lnTo>
                      <a:pt x="567" y="367"/>
                    </a:lnTo>
                    <a:lnTo>
                      <a:pt x="598" y="349"/>
                    </a:lnTo>
                    <a:lnTo>
                      <a:pt x="627" y="334"/>
                    </a:lnTo>
                    <a:lnTo>
                      <a:pt x="653" y="322"/>
                    </a:lnTo>
                    <a:lnTo>
                      <a:pt x="675" y="312"/>
                    </a:lnTo>
                    <a:lnTo>
                      <a:pt x="691" y="30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20"/>
              <p:cNvSpPr>
                <a:spLocks/>
              </p:cNvSpPr>
              <p:nvPr/>
            </p:nvSpPr>
            <p:spPr bwMode="auto">
              <a:xfrm>
                <a:off x="2859" y="2954"/>
                <a:ext cx="103" cy="50"/>
              </a:xfrm>
              <a:custGeom>
                <a:avLst/>
                <a:gdLst>
                  <a:gd name="T0" fmla="*/ 0 w 1176"/>
                  <a:gd name="T1" fmla="*/ 0 h 586"/>
                  <a:gd name="T2" fmla="*/ 0 w 1176"/>
                  <a:gd name="T3" fmla="*/ 0 h 586"/>
                  <a:gd name="T4" fmla="*/ 0 w 1176"/>
                  <a:gd name="T5" fmla="*/ 0 h 586"/>
                  <a:gd name="T6" fmla="*/ 0 w 1176"/>
                  <a:gd name="T7" fmla="*/ 0 h 586"/>
                  <a:gd name="T8" fmla="*/ 0 w 1176"/>
                  <a:gd name="T9" fmla="*/ 0 h 586"/>
                  <a:gd name="T10" fmla="*/ 0 w 1176"/>
                  <a:gd name="T11" fmla="*/ 0 h 586"/>
                  <a:gd name="T12" fmla="*/ 0 w 1176"/>
                  <a:gd name="T13" fmla="*/ 0 h 586"/>
                  <a:gd name="T14" fmla="*/ 0 w 1176"/>
                  <a:gd name="T15" fmla="*/ 0 h 586"/>
                  <a:gd name="T16" fmla="*/ 0 w 1176"/>
                  <a:gd name="T17" fmla="*/ 0 h 586"/>
                  <a:gd name="T18" fmla="*/ 0 w 1176"/>
                  <a:gd name="T19" fmla="*/ 0 h 586"/>
                  <a:gd name="T20" fmla="*/ 0 w 1176"/>
                  <a:gd name="T21" fmla="*/ 0 h 586"/>
                  <a:gd name="T22" fmla="*/ 0 w 1176"/>
                  <a:gd name="T23" fmla="*/ 0 h 586"/>
                  <a:gd name="T24" fmla="*/ 0 w 1176"/>
                  <a:gd name="T25" fmla="*/ 0 h 586"/>
                  <a:gd name="T26" fmla="*/ 0 w 1176"/>
                  <a:gd name="T27" fmla="*/ 0 h 586"/>
                  <a:gd name="T28" fmla="*/ 0 w 1176"/>
                  <a:gd name="T29" fmla="*/ 0 h 586"/>
                  <a:gd name="T30" fmla="*/ 0 w 1176"/>
                  <a:gd name="T31" fmla="*/ 0 h 586"/>
                  <a:gd name="T32" fmla="*/ 0 w 1176"/>
                  <a:gd name="T33" fmla="*/ 0 h 586"/>
                  <a:gd name="T34" fmla="*/ 0 w 1176"/>
                  <a:gd name="T35" fmla="*/ 0 h 586"/>
                  <a:gd name="T36" fmla="*/ 0 w 1176"/>
                  <a:gd name="T37" fmla="*/ 0 h 586"/>
                  <a:gd name="T38" fmla="*/ 0 w 1176"/>
                  <a:gd name="T39" fmla="*/ 0 h 586"/>
                  <a:gd name="T40" fmla="*/ 0 w 1176"/>
                  <a:gd name="T41" fmla="*/ 0 h 586"/>
                  <a:gd name="T42" fmla="*/ 0 w 1176"/>
                  <a:gd name="T43" fmla="*/ 0 h 586"/>
                  <a:gd name="T44" fmla="*/ 0 w 1176"/>
                  <a:gd name="T45" fmla="*/ 0 h 586"/>
                  <a:gd name="T46" fmla="*/ 0 w 1176"/>
                  <a:gd name="T47" fmla="*/ 0 h 586"/>
                  <a:gd name="T48" fmla="*/ 0 w 1176"/>
                  <a:gd name="T49" fmla="*/ 0 h 586"/>
                  <a:gd name="T50" fmla="*/ 0 w 1176"/>
                  <a:gd name="T51" fmla="*/ 0 h 586"/>
                  <a:gd name="T52" fmla="*/ 0 w 1176"/>
                  <a:gd name="T53" fmla="*/ 0 h 586"/>
                  <a:gd name="T54" fmla="*/ 0 w 1176"/>
                  <a:gd name="T55" fmla="*/ 0 h 586"/>
                  <a:gd name="T56" fmla="*/ 0 w 1176"/>
                  <a:gd name="T57" fmla="*/ 0 h 586"/>
                  <a:gd name="T58" fmla="*/ 0 w 1176"/>
                  <a:gd name="T59" fmla="*/ 0 h 586"/>
                  <a:gd name="T60" fmla="*/ 0 w 1176"/>
                  <a:gd name="T61" fmla="*/ 0 h 586"/>
                  <a:gd name="T62" fmla="*/ 0 w 1176"/>
                  <a:gd name="T63" fmla="*/ 0 h 586"/>
                  <a:gd name="T64" fmla="*/ 0 w 1176"/>
                  <a:gd name="T65" fmla="*/ 0 h 586"/>
                  <a:gd name="T66" fmla="*/ 0 w 1176"/>
                  <a:gd name="T67" fmla="*/ 0 h 586"/>
                  <a:gd name="T68" fmla="*/ 0 w 1176"/>
                  <a:gd name="T69" fmla="*/ 0 h 586"/>
                  <a:gd name="T70" fmla="*/ 0 w 1176"/>
                  <a:gd name="T71" fmla="*/ 0 h 586"/>
                  <a:gd name="T72" fmla="*/ 0 w 1176"/>
                  <a:gd name="T73" fmla="*/ 0 h 586"/>
                  <a:gd name="T74" fmla="*/ 0 w 1176"/>
                  <a:gd name="T75" fmla="*/ 0 h 586"/>
                  <a:gd name="T76" fmla="*/ 0 w 1176"/>
                  <a:gd name="T77" fmla="*/ 0 h 586"/>
                  <a:gd name="T78" fmla="*/ 0 w 1176"/>
                  <a:gd name="T79" fmla="*/ 0 h 586"/>
                  <a:gd name="T80" fmla="*/ 0 w 1176"/>
                  <a:gd name="T81" fmla="*/ 0 h 586"/>
                  <a:gd name="T82" fmla="*/ 0 w 1176"/>
                  <a:gd name="T83" fmla="*/ 0 h 586"/>
                  <a:gd name="T84" fmla="*/ 0 w 1176"/>
                  <a:gd name="T85" fmla="*/ 0 h 58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176" h="586">
                    <a:moveTo>
                      <a:pt x="1176" y="166"/>
                    </a:moveTo>
                    <a:lnTo>
                      <a:pt x="1174" y="156"/>
                    </a:lnTo>
                    <a:lnTo>
                      <a:pt x="1170" y="144"/>
                    </a:lnTo>
                    <a:lnTo>
                      <a:pt x="1164" y="130"/>
                    </a:lnTo>
                    <a:lnTo>
                      <a:pt x="1155" y="114"/>
                    </a:lnTo>
                    <a:lnTo>
                      <a:pt x="1145" y="98"/>
                    </a:lnTo>
                    <a:lnTo>
                      <a:pt x="1136" y="80"/>
                    </a:lnTo>
                    <a:lnTo>
                      <a:pt x="1125" y="64"/>
                    </a:lnTo>
                    <a:lnTo>
                      <a:pt x="1113" y="47"/>
                    </a:lnTo>
                    <a:lnTo>
                      <a:pt x="1102" y="32"/>
                    </a:lnTo>
                    <a:lnTo>
                      <a:pt x="1092" y="20"/>
                    </a:lnTo>
                    <a:lnTo>
                      <a:pt x="1083" y="9"/>
                    </a:lnTo>
                    <a:lnTo>
                      <a:pt x="1076" y="0"/>
                    </a:lnTo>
                    <a:lnTo>
                      <a:pt x="1023" y="42"/>
                    </a:lnTo>
                    <a:lnTo>
                      <a:pt x="966" y="74"/>
                    </a:lnTo>
                    <a:lnTo>
                      <a:pt x="906" y="99"/>
                    </a:lnTo>
                    <a:lnTo>
                      <a:pt x="843" y="120"/>
                    </a:lnTo>
                    <a:lnTo>
                      <a:pt x="780" y="137"/>
                    </a:lnTo>
                    <a:lnTo>
                      <a:pt x="715" y="154"/>
                    </a:lnTo>
                    <a:lnTo>
                      <a:pt x="651" y="170"/>
                    </a:lnTo>
                    <a:lnTo>
                      <a:pt x="588" y="189"/>
                    </a:lnTo>
                    <a:lnTo>
                      <a:pt x="527" y="213"/>
                    </a:lnTo>
                    <a:lnTo>
                      <a:pt x="468" y="241"/>
                    </a:lnTo>
                    <a:lnTo>
                      <a:pt x="415" y="279"/>
                    </a:lnTo>
                    <a:lnTo>
                      <a:pt x="365" y="325"/>
                    </a:lnTo>
                    <a:lnTo>
                      <a:pt x="339" y="352"/>
                    </a:lnTo>
                    <a:lnTo>
                      <a:pt x="312" y="376"/>
                    </a:lnTo>
                    <a:lnTo>
                      <a:pt x="284" y="399"/>
                    </a:lnTo>
                    <a:lnTo>
                      <a:pt x="255" y="420"/>
                    </a:lnTo>
                    <a:lnTo>
                      <a:pt x="224" y="438"/>
                    </a:lnTo>
                    <a:lnTo>
                      <a:pt x="194" y="457"/>
                    </a:lnTo>
                    <a:lnTo>
                      <a:pt x="162" y="474"/>
                    </a:lnTo>
                    <a:lnTo>
                      <a:pt x="129" y="489"/>
                    </a:lnTo>
                    <a:lnTo>
                      <a:pt x="97" y="504"/>
                    </a:lnTo>
                    <a:lnTo>
                      <a:pt x="64" y="520"/>
                    </a:lnTo>
                    <a:lnTo>
                      <a:pt x="31" y="534"/>
                    </a:lnTo>
                    <a:lnTo>
                      <a:pt x="0" y="548"/>
                    </a:lnTo>
                    <a:lnTo>
                      <a:pt x="0" y="551"/>
                    </a:lnTo>
                    <a:lnTo>
                      <a:pt x="2" y="555"/>
                    </a:lnTo>
                    <a:lnTo>
                      <a:pt x="4" y="559"/>
                    </a:lnTo>
                    <a:lnTo>
                      <a:pt x="6" y="563"/>
                    </a:lnTo>
                    <a:lnTo>
                      <a:pt x="8" y="568"/>
                    </a:lnTo>
                    <a:lnTo>
                      <a:pt x="12" y="572"/>
                    </a:lnTo>
                    <a:lnTo>
                      <a:pt x="14" y="577"/>
                    </a:lnTo>
                    <a:lnTo>
                      <a:pt x="17" y="581"/>
                    </a:lnTo>
                    <a:lnTo>
                      <a:pt x="20" y="583"/>
                    </a:lnTo>
                    <a:lnTo>
                      <a:pt x="24" y="585"/>
                    </a:lnTo>
                    <a:lnTo>
                      <a:pt x="26" y="586"/>
                    </a:lnTo>
                    <a:lnTo>
                      <a:pt x="29" y="585"/>
                    </a:lnTo>
                    <a:lnTo>
                      <a:pt x="40" y="581"/>
                    </a:lnTo>
                    <a:lnTo>
                      <a:pt x="57" y="578"/>
                    </a:lnTo>
                    <a:lnTo>
                      <a:pt x="75" y="574"/>
                    </a:lnTo>
                    <a:lnTo>
                      <a:pt x="97" y="571"/>
                    </a:lnTo>
                    <a:lnTo>
                      <a:pt x="121" y="567"/>
                    </a:lnTo>
                    <a:lnTo>
                      <a:pt x="148" y="561"/>
                    </a:lnTo>
                    <a:lnTo>
                      <a:pt x="175" y="555"/>
                    </a:lnTo>
                    <a:lnTo>
                      <a:pt x="204" y="546"/>
                    </a:lnTo>
                    <a:lnTo>
                      <a:pt x="234" y="535"/>
                    </a:lnTo>
                    <a:lnTo>
                      <a:pt x="264" y="521"/>
                    </a:lnTo>
                    <a:lnTo>
                      <a:pt x="293" y="503"/>
                    </a:lnTo>
                    <a:lnTo>
                      <a:pt x="323" y="482"/>
                    </a:lnTo>
                    <a:lnTo>
                      <a:pt x="357" y="456"/>
                    </a:lnTo>
                    <a:lnTo>
                      <a:pt x="394" y="431"/>
                    </a:lnTo>
                    <a:lnTo>
                      <a:pt x="433" y="407"/>
                    </a:lnTo>
                    <a:lnTo>
                      <a:pt x="473" y="384"/>
                    </a:lnTo>
                    <a:lnTo>
                      <a:pt x="514" y="364"/>
                    </a:lnTo>
                    <a:lnTo>
                      <a:pt x="556" y="345"/>
                    </a:lnTo>
                    <a:lnTo>
                      <a:pt x="598" y="330"/>
                    </a:lnTo>
                    <a:lnTo>
                      <a:pt x="638" y="317"/>
                    </a:lnTo>
                    <a:lnTo>
                      <a:pt x="679" y="307"/>
                    </a:lnTo>
                    <a:lnTo>
                      <a:pt x="718" y="300"/>
                    </a:lnTo>
                    <a:lnTo>
                      <a:pt x="755" y="298"/>
                    </a:lnTo>
                    <a:lnTo>
                      <a:pt x="792" y="299"/>
                    </a:lnTo>
                    <a:lnTo>
                      <a:pt x="807" y="299"/>
                    </a:lnTo>
                    <a:lnTo>
                      <a:pt x="833" y="295"/>
                    </a:lnTo>
                    <a:lnTo>
                      <a:pt x="869" y="290"/>
                    </a:lnTo>
                    <a:lnTo>
                      <a:pt x="911" y="281"/>
                    </a:lnTo>
                    <a:lnTo>
                      <a:pt x="956" y="270"/>
                    </a:lnTo>
                    <a:lnTo>
                      <a:pt x="1003" y="258"/>
                    </a:lnTo>
                    <a:lnTo>
                      <a:pt x="1049" y="245"/>
                    </a:lnTo>
                    <a:lnTo>
                      <a:pt x="1091" y="229"/>
                    </a:lnTo>
                    <a:lnTo>
                      <a:pt x="1127" y="214"/>
                    </a:lnTo>
                    <a:lnTo>
                      <a:pt x="1155" y="199"/>
                    </a:lnTo>
                    <a:lnTo>
                      <a:pt x="1172" y="182"/>
                    </a:lnTo>
                    <a:lnTo>
                      <a:pt x="1176" y="16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21"/>
              <p:cNvSpPr>
                <a:spLocks/>
              </p:cNvSpPr>
              <p:nvPr/>
            </p:nvSpPr>
            <p:spPr bwMode="auto">
              <a:xfrm>
                <a:off x="2863" y="3008"/>
                <a:ext cx="120" cy="22"/>
              </a:xfrm>
              <a:custGeom>
                <a:avLst/>
                <a:gdLst>
                  <a:gd name="T0" fmla="*/ 0 w 1374"/>
                  <a:gd name="T1" fmla="*/ 0 h 257"/>
                  <a:gd name="T2" fmla="*/ 0 w 1374"/>
                  <a:gd name="T3" fmla="*/ 0 h 257"/>
                  <a:gd name="T4" fmla="*/ 0 w 1374"/>
                  <a:gd name="T5" fmla="*/ 0 h 257"/>
                  <a:gd name="T6" fmla="*/ 0 w 1374"/>
                  <a:gd name="T7" fmla="*/ 0 h 257"/>
                  <a:gd name="T8" fmla="*/ 0 w 1374"/>
                  <a:gd name="T9" fmla="*/ 0 h 257"/>
                  <a:gd name="T10" fmla="*/ 0 w 1374"/>
                  <a:gd name="T11" fmla="*/ 0 h 257"/>
                  <a:gd name="T12" fmla="*/ 0 w 1374"/>
                  <a:gd name="T13" fmla="*/ 0 h 257"/>
                  <a:gd name="T14" fmla="*/ 0 w 1374"/>
                  <a:gd name="T15" fmla="*/ 0 h 257"/>
                  <a:gd name="T16" fmla="*/ 0 w 1374"/>
                  <a:gd name="T17" fmla="*/ 0 h 257"/>
                  <a:gd name="T18" fmla="*/ 0 w 1374"/>
                  <a:gd name="T19" fmla="*/ 0 h 257"/>
                  <a:gd name="T20" fmla="*/ 0 w 1374"/>
                  <a:gd name="T21" fmla="*/ 0 h 257"/>
                  <a:gd name="T22" fmla="*/ 0 w 1374"/>
                  <a:gd name="T23" fmla="*/ 0 h 257"/>
                  <a:gd name="T24" fmla="*/ 0 w 1374"/>
                  <a:gd name="T25" fmla="*/ 0 h 257"/>
                  <a:gd name="T26" fmla="*/ 0 w 1374"/>
                  <a:gd name="T27" fmla="*/ 0 h 257"/>
                  <a:gd name="T28" fmla="*/ 0 w 1374"/>
                  <a:gd name="T29" fmla="*/ 0 h 257"/>
                  <a:gd name="T30" fmla="*/ 0 w 1374"/>
                  <a:gd name="T31" fmla="*/ 0 h 257"/>
                  <a:gd name="T32" fmla="*/ 0 w 1374"/>
                  <a:gd name="T33" fmla="*/ 0 h 257"/>
                  <a:gd name="T34" fmla="*/ 0 w 1374"/>
                  <a:gd name="T35" fmla="*/ 0 h 257"/>
                  <a:gd name="T36" fmla="*/ 0 w 1374"/>
                  <a:gd name="T37" fmla="*/ 0 h 257"/>
                  <a:gd name="T38" fmla="*/ 0 w 1374"/>
                  <a:gd name="T39" fmla="*/ 0 h 257"/>
                  <a:gd name="T40" fmla="*/ 0 w 1374"/>
                  <a:gd name="T41" fmla="*/ 0 h 257"/>
                  <a:gd name="T42" fmla="*/ 0 w 1374"/>
                  <a:gd name="T43" fmla="*/ 0 h 257"/>
                  <a:gd name="T44" fmla="*/ 0 w 1374"/>
                  <a:gd name="T45" fmla="*/ 0 h 257"/>
                  <a:gd name="T46" fmla="*/ 0 w 1374"/>
                  <a:gd name="T47" fmla="*/ 0 h 257"/>
                  <a:gd name="T48" fmla="*/ 0 w 1374"/>
                  <a:gd name="T49" fmla="*/ 0 h 257"/>
                  <a:gd name="T50" fmla="*/ 0 w 1374"/>
                  <a:gd name="T51" fmla="*/ 0 h 257"/>
                  <a:gd name="T52" fmla="*/ 0 w 1374"/>
                  <a:gd name="T53" fmla="*/ 0 h 257"/>
                  <a:gd name="T54" fmla="*/ 0 w 1374"/>
                  <a:gd name="T55" fmla="*/ 0 h 257"/>
                  <a:gd name="T56" fmla="*/ 0 w 1374"/>
                  <a:gd name="T57" fmla="*/ 0 h 257"/>
                  <a:gd name="T58" fmla="*/ 0 w 1374"/>
                  <a:gd name="T59" fmla="*/ 0 h 257"/>
                  <a:gd name="T60" fmla="*/ 0 w 1374"/>
                  <a:gd name="T61" fmla="*/ 0 h 257"/>
                  <a:gd name="T62" fmla="*/ 0 w 1374"/>
                  <a:gd name="T63" fmla="*/ 0 h 257"/>
                  <a:gd name="T64" fmla="*/ 0 w 1374"/>
                  <a:gd name="T65" fmla="*/ 0 h 257"/>
                  <a:gd name="T66" fmla="*/ 0 w 1374"/>
                  <a:gd name="T67" fmla="*/ 0 h 257"/>
                  <a:gd name="T68" fmla="*/ 0 w 1374"/>
                  <a:gd name="T69" fmla="*/ 0 h 257"/>
                  <a:gd name="T70" fmla="*/ 0 w 1374"/>
                  <a:gd name="T71" fmla="*/ 0 h 257"/>
                  <a:gd name="T72" fmla="*/ 0 w 1374"/>
                  <a:gd name="T73" fmla="*/ 0 h 257"/>
                  <a:gd name="T74" fmla="*/ 0 w 1374"/>
                  <a:gd name="T75" fmla="*/ 0 h 257"/>
                  <a:gd name="T76" fmla="*/ 0 w 1374"/>
                  <a:gd name="T77" fmla="*/ 0 h 257"/>
                  <a:gd name="T78" fmla="*/ 0 w 1374"/>
                  <a:gd name="T79" fmla="*/ 0 h 257"/>
                  <a:gd name="T80" fmla="*/ 0 w 1374"/>
                  <a:gd name="T81" fmla="*/ 0 h 257"/>
                  <a:gd name="T82" fmla="*/ 0 w 1374"/>
                  <a:gd name="T83" fmla="*/ 0 h 257"/>
                  <a:gd name="T84" fmla="*/ 0 w 1374"/>
                  <a:gd name="T85" fmla="*/ 0 h 257"/>
                  <a:gd name="T86" fmla="*/ 0 w 1374"/>
                  <a:gd name="T87" fmla="*/ 0 h 257"/>
                  <a:gd name="T88" fmla="*/ 0 w 1374"/>
                  <a:gd name="T89" fmla="*/ 0 h 257"/>
                  <a:gd name="T90" fmla="*/ 0 w 1374"/>
                  <a:gd name="T91" fmla="*/ 0 h 257"/>
                  <a:gd name="T92" fmla="*/ 0 w 1374"/>
                  <a:gd name="T93" fmla="*/ 0 h 257"/>
                  <a:gd name="T94" fmla="*/ 0 w 1374"/>
                  <a:gd name="T95" fmla="*/ 0 h 257"/>
                  <a:gd name="T96" fmla="*/ 0 w 1374"/>
                  <a:gd name="T97" fmla="*/ 0 h 2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374" h="257">
                    <a:moveTo>
                      <a:pt x="1363" y="94"/>
                    </a:moveTo>
                    <a:lnTo>
                      <a:pt x="1362" y="89"/>
                    </a:lnTo>
                    <a:lnTo>
                      <a:pt x="1361" y="81"/>
                    </a:lnTo>
                    <a:lnTo>
                      <a:pt x="1360" y="73"/>
                    </a:lnTo>
                    <a:lnTo>
                      <a:pt x="1359" y="66"/>
                    </a:lnTo>
                    <a:lnTo>
                      <a:pt x="1357" y="57"/>
                    </a:lnTo>
                    <a:lnTo>
                      <a:pt x="1355" y="48"/>
                    </a:lnTo>
                    <a:lnTo>
                      <a:pt x="1351" y="39"/>
                    </a:lnTo>
                    <a:lnTo>
                      <a:pt x="1349" y="31"/>
                    </a:lnTo>
                    <a:lnTo>
                      <a:pt x="1346" y="23"/>
                    </a:lnTo>
                    <a:lnTo>
                      <a:pt x="1343" y="14"/>
                    </a:lnTo>
                    <a:lnTo>
                      <a:pt x="1339" y="8"/>
                    </a:lnTo>
                    <a:lnTo>
                      <a:pt x="1337" y="0"/>
                    </a:lnTo>
                    <a:lnTo>
                      <a:pt x="1244" y="27"/>
                    </a:lnTo>
                    <a:lnTo>
                      <a:pt x="1154" y="42"/>
                    </a:lnTo>
                    <a:lnTo>
                      <a:pt x="1066" y="47"/>
                    </a:lnTo>
                    <a:lnTo>
                      <a:pt x="981" y="45"/>
                    </a:lnTo>
                    <a:lnTo>
                      <a:pt x="899" y="38"/>
                    </a:lnTo>
                    <a:lnTo>
                      <a:pt x="821" y="29"/>
                    </a:lnTo>
                    <a:lnTo>
                      <a:pt x="746" y="19"/>
                    </a:lnTo>
                    <a:lnTo>
                      <a:pt x="675" y="11"/>
                    </a:lnTo>
                    <a:lnTo>
                      <a:pt x="609" y="8"/>
                    </a:lnTo>
                    <a:lnTo>
                      <a:pt x="546" y="11"/>
                    </a:lnTo>
                    <a:lnTo>
                      <a:pt x="489" y="24"/>
                    </a:lnTo>
                    <a:lnTo>
                      <a:pt x="438" y="48"/>
                    </a:lnTo>
                    <a:lnTo>
                      <a:pt x="426" y="54"/>
                    </a:lnTo>
                    <a:lnTo>
                      <a:pt x="404" y="58"/>
                    </a:lnTo>
                    <a:lnTo>
                      <a:pt x="375" y="64"/>
                    </a:lnTo>
                    <a:lnTo>
                      <a:pt x="339" y="69"/>
                    </a:lnTo>
                    <a:lnTo>
                      <a:pt x="299" y="76"/>
                    </a:lnTo>
                    <a:lnTo>
                      <a:pt x="255" y="81"/>
                    </a:lnTo>
                    <a:lnTo>
                      <a:pt x="210" y="85"/>
                    </a:lnTo>
                    <a:lnTo>
                      <a:pt x="165" y="91"/>
                    </a:lnTo>
                    <a:lnTo>
                      <a:pt x="121" y="94"/>
                    </a:lnTo>
                    <a:lnTo>
                      <a:pt x="81" y="98"/>
                    </a:lnTo>
                    <a:lnTo>
                      <a:pt x="44" y="100"/>
                    </a:lnTo>
                    <a:lnTo>
                      <a:pt x="15" y="100"/>
                    </a:lnTo>
                    <a:lnTo>
                      <a:pt x="8" y="101"/>
                    </a:lnTo>
                    <a:lnTo>
                      <a:pt x="4" y="103"/>
                    </a:lnTo>
                    <a:lnTo>
                      <a:pt x="1" y="106"/>
                    </a:lnTo>
                    <a:lnTo>
                      <a:pt x="0" y="111"/>
                    </a:lnTo>
                    <a:lnTo>
                      <a:pt x="0" y="116"/>
                    </a:lnTo>
                    <a:lnTo>
                      <a:pt x="1" y="122"/>
                    </a:lnTo>
                    <a:lnTo>
                      <a:pt x="3" y="127"/>
                    </a:lnTo>
                    <a:lnTo>
                      <a:pt x="5" y="133"/>
                    </a:lnTo>
                    <a:lnTo>
                      <a:pt x="7" y="137"/>
                    </a:lnTo>
                    <a:lnTo>
                      <a:pt x="9" y="141"/>
                    </a:lnTo>
                    <a:lnTo>
                      <a:pt x="10" y="146"/>
                    </a:lnTo>
                    <a:lnTo>
                      <a:pt x="12" y="148"/>
                    </a:lnTo>
                    <a:lnTo>
                      <a:pt x="35" y="151"/>
                    </a:lnTo>
                    <a:lnTo>
                      <a:pt x="58" y="155"/>
                    </a:lnTo>
                    <a:lnTo>
                      <a:pt x="80" y="158"/>
                    </a:lnTo>
                    <a:lnTo>
                      <a:pt x="101" y="161"/>
                    </a:lnTo>
                    <a:lnTo>
                      <a:pt x="123" y="164"/>
                    </a:lnTo>
                    <a:lnTo>
                      <a:pt x="145" y="168"/>
                    </a:lnTo>
                    <a:lnTo>
                      <a:pt x="168" y="170"/>
                    </a:lnTo>
                    <a:lnTo>
                      <a:pt x="192" y="172"/>
                    </a:lnTo>
                    <a:lnTo>
                      <a:pt x="218" y="174"/>
                    </a:lnTo>
                    <a:lnTo>
                      <a:pt x="244" y="174"/>
                    </a:lnTo>
                    <a:lnTo>
                      <a:pt x="272" y="173"/>
                    </a:lnTo>
                    <a:lnTo>
                      <a:pt x="304" y="171"/>
                    </a:lnTo>
                    <a:lnTo>
                      <a:pt x="358" y="158"/>
                    </a:lnTo>
                    <a:lnTo>
                      <a:pt x="410" y="147"/>
                    </a:lnTo>
                    <a:lnTo>
                      <a:pt x="463" y="140"/>
                    </a:lnTo>
                    <a:lnTo>
                      <a:pt x="513" y="136"/>
                    </a:lnTo>
                    <a:lnTo>
                      <a:pt x="563" y="136"/>
                    </a:lnTo>
                    <a:lnTo>
                      <a:pt x="611" y="139"/>
                    </a:lnTo>
                    <a:lnTo>
                      <a:pt x="659" y="145"/>
                    </a:lnTo>
                    <a:lnTo>
                      <a:pt x="706" y="155"/>
                    </a:lnTo>
                    <a:lnTo>
                      <a:pt x="753" y="168"/>
                    </a:lnTo>
                    <a:lnTo>
                      <a:pt x="799" y="183"/>
                    </a:lnTo>
                    <a:lnTo>
                      <a:pt x="845" y="202"/>
                    </a:lnTo>
                    <a:lnTo>
                      <a:pt x="892" y="222"/>
                    </a:lnTo>
                    <a:lnTo>
                      <a:pt x="930" y="234"/>
                    </a:lnTo>
                    <a:lnTo>
                      <a:pt x="969" y="243"/>
                    </a:lnTo>
                    <a:lnTo>
                      <a:pt x="1008" y="250"/>
                    </a:lnTo>
                    <a:lnTo>
                      <a:pt x="1049" y="254"/>
                    </a:lnTo>
                    <a:lnTo>
                      <a:pt x="1091" y="256"/>
                    </a:lnTo>
                    <a:lnTo>
                      <a:pt x="1131" y="257"/>
                    </a:lnTo>
                    <a:lnTo>
                      <a:pt x="1173" y="255"/>
                    </a:lnTo>
                    <a:lnTo>
                      <a:pt x="1214" y="252"/>
                    </a:lnTo>
                    <a:lnTo>
                      <a:pt x="1255" y="247"/>
                    </a:lnTo>
                    <a:lnTo>
                      <a:pt x="1295" y="240"/>
                    </a:lnTo>
                    <a:lnTo>
                      <a:pt x="1335" y="231"/>
                    </a:lnTo>
                    <a:lnTo>
                      <a:pt x="1374" y="221"/>
                    </a:lnTo>
                    <a:lnTo>
                      <a:pt x="1374" y="210"/>
                    </a:lnTo>
                    <a:lnTo>
                      <a:pt x="1374" y="199"/>
                    </a:lnTo>
                    <a:lnTo>
                      <a:pt x="1374" y="188"/>
                    </a:lnTo>
                    <a:lnTo>
                      <a:pt x="1374" y="179"/>
                    </a:lnTo>
                    <a:lnTo>
                      <a:pt x="1373" y="169"/>
                    </a:lnTo>
                    <a:lnTo>
                      <a:pt x="1373" y="159"/>
                    </a:lnTo>
                    <a:lnTo>
                      <a:pt x="1372" y="148"/>
                    </a:lnTo>
                    <a:lnTo>
                      <a:pt x="1371" y="138"/>
                    </a:lnTo>
                    <a:lnTo>
                      <a:pt x="1370" y="128"/>
                    </a:lnTo>
                    <a:lnTo>
                      <a:pt x="1368" y="117"/>
                    </a:lnTo>
                    <a:lnTo>
                      <a:pt x="1366" y="106"/>
                    </a:lnTo>
                    <a:lnTo>
                      <a:pt x="1363" y="9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1" name="Text Box 122"/>
            <p:cNvSpPr txBox="1">
              <a:spLocks noChangeArrowheads="1"/>
            </p:cNvSpPr>
            <p:nvPr/>
          </p:nvSpPr>
          <p:spPr bwMode="auto">
            <a:xfrm>
              <a:off x="1965325" y="5181600"/>
              <a:ext cx="1192213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itchFamily="18" charset="0"/>
                  <a:cs typeface="Arial" pitchFamily="34" charset="0"/>
                </a:defRPr>
              </a:lvl9pPr>
            </a:lstStyle>
            <a:p>
              <a:pPr algn="ctr">
                <a:lnSpc>
                  <a:spcPct val="145000"/>
                </a:lnSpc>
              </a:pPr>
              <a:r>
                <a:rPr lang="en-US" sz="1000" b="1">
                  <a:solidFill>
                    <a:srgbClr val="FFFF00"/>
                  </a:solidFill>
                  <a:latin typeface="Verdana" pitchFamily="34" charset="0"/>
                </a:rPr>
                <a:t>DRAINAGE</a:t>
              </a:r>
            </a:p>
            <a:p>
              <a:pPr algn="ctr">
                <a:lnSpc>
                  <a:spcPct val="145000"/>
                </a:lnSpc>
              </a:pPr>
              <a:r>
                <a:rPr lang="en-US" sz="1000" b="1">
                  <a:solidFill>
                    <a:srgbClr val="FFFF00"/>
                  </a:solidFill>
                  <a:latin typeface="Verdana" pitchFamily="34" charset="0"/>
                </a:rPr>
                <a:t>MASTER PLAN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ITC Franklin Gothic Std Dm Cd"/>
              <a:cs typeface="ITC Franklin Gothic Std Dm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Implementación del plan general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36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173458" y="889001"/>
            <a:ext cx="2287584" cy="2015192"/>
            <a:chOff x="3173458" y="889001"/>
            <a:chExt cx="2287584" cy="2015192"/>
          </a:xfrm>
        </p:grpSpPr>
        <p:sp>
          <p:nvSpPr>
            <p:cNvPr id="141" name="Rounded Rectangle 140"/>
            <p:cNvSpPr/>
            <p:nvPr/>
          </p:nvSpPr>
          <p:spPr>
            <a:xfrm>
              <a:off x="3173458" y="889001"/>
              <a:ext cx="2287584" cy="2015192"/>
            </a:xfrm>
            <a:prstGeom prst="roundRect">
              <a:avLst>
                <a:gd name="adj" fmla="val 6000"/>
              </a:avLst>
            </a:prstGeom>
            <a:gradFill>
              <a:gsLst>
                <a:gs pos="0">
                  <a:srgbClr val="DEAB43"/>
                </a:gs>
                <a:gs pos="100000">
                  <a:srgbClr val="FCE78C"/>
                </a:gs>
              </a:gsLst>
            </a:gradFill>
            <a:ln w="25400">
              <a:solidFill>
                <a:srgbClr val="DEAB4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>
              <a:norm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cap="all" dirty="0" smtClean="0">
                  <a:solidFill>
                    <a:schemeClr val="tx1"/>
                  </a:solidFill>
                  <a:latin typeface="ITC Franklin Gothic Std Dm Cd"/>
                  <a:cs typeface="ITC Franklin Gothic Std Dm Cd"/>
                </a:rPr>
                <a:t>Caja de herramientas de planificación </a:t>
              </a:r>
            </a:p>
          </p:txBody>
        </p:sp>
        <p:pic>
          <p:nvPicPr>
            <p:cNvPr id="131" name="Picture 9" descr="j044128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53" r="1318"/>
            <a:stretch>
              <a:fillRect/>
            </a:stretch>
          </p:blipFill>
          <p:spPr bwMode="auto">
            <a:xfrm>
              <a:off x="3519562" y="889001"/>
              <a:ext cx="1412620" cy="112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1985592" y="4053840"/>
            <a:ext cx="2240280" cy="2004805"/>
            <a:chOff x="1985592" y="4183528"/>
            <a:chExt cx="2240280" cy="1875117"/>
          </a:xfrm>
        </p:grpSpPr>
        <p:sp>
          <p:nvSpPr>
            <p:cNvPr id="137" name="Rounded Rectangle 136"/>
            <p:cNvSpPr/>
            <p:nvPr/>
          </p:nvSpPr>
          <p:spPr>
            <a:xfrm>
              <a:off x="1985592" y="4183528"/>
              <a:ext cx="2240280" cy="1875117"/>
            </a:xfrm>
            <a:prstGeom prst="roundRect">
              <a:avLst>
                <a:gd name="adj" fmla="val 6000"/>
              </a:avLst>
            </a:prstGeom>
            <a:gradFill>
              <a:gsLst>
                <a:gs pos="0">
                  <a:srgbClr val="18153A"/>
                </a:gs>
                <a:gs pos="100000">
                  <a:schemeClr val="accent4"/>
                </a:gs>
              </a:gsLst>
            </a:gradFill>
            <a:ln w="25400">
              <a:solidFill>
                <a:srgbClr val="18153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cap="all" dirty="0" smtClean="0">
                  <a:latin typeface="ITC Franklin Gothic Std Dm Cd"/>
                  <a:cs typeface="ITC Franklin Gothic Std Dm Cd"/>
                </a:rPr>
                <a:t>Pautas de diseño</a:t>
              </a:r>
            </a:p>
          </p:txBody>
        </p:sp>
        <p:pic>
          <p:nvPicPr>
            <p:cNvPr id="134" name="Picture 43" descr="j02973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908" y="4828160"/>
              <a:ext cx="1099648" cy="108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4415954" y="4184125"/>
            <a:ext cx="2232956" cy="1874520"/>
            <a:chOff x="4415954" y="4184125"/>
            <a:chExt cx="2232956" cy="1874520"/>
          </a:xfrm>
        </p:grpSpPr>
        <p:pic>
          <p:nvPicPr>
            <p:cNvPr id="135" name="Picture 44" descr="j04421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724400"/>
              <a:ext cx="1143000" cy="1127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" name="Rounded Rectangle 137"/>
            <p:cNvSpPr/>
            <p:nvPr/>
          </p:nvSpPr>
          <p:spPr>
            <a:xfrm>
              <a:off x="4415954" y="4184125"/>
              <a:ext cx="2232956" cy="1874520"/>
            </a:xfrm>
            <a:prstGeom prst="roundRect">
              <a:avLst>
                <a:gd name="adj" fmla="val 6000"/>
              </a:avLst>
            </a:prstGeom>
            <a:gradFill>
              <a:gsLst>
                <a:gs pos="0">
                  <a:srgbClr val="104C28"/>
                </a:gs>
                <a:gs pos="100000">
                  <a:srgbClr val="108837"/>
                </a:gs>
              </a:gsLst>
            </a:gradFill>
            <a:ln w="25400">
              <a:solidFill>
                <a:srgbClr val="104C2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700" cap="all" dirty="0" smtClean="0">
                  <a:latin typeface="ITC Franklin Gothic Std Dm Cd"/>
                  <a:cs typeface="ITC Franklin Gothic Std Dm Cd"/>
                </a:rPr>
                <a:t>Programas de incentivo económico  </a:t>
              </a:r>
            </a:p>
          </p:txBody>
        </p:sp>
        <p:pic>
          <p:nvPicPr>
            <p:cNvPr id="139" name="Picture 44" descr="j04421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631" y="5056242"/>
              <a:ext cx="930727" cy="91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190082" y="889001"/>
            <a:ext cx="1605428" cy="4546599"/>
            <a:chOff x="190082" y="889001"/>
            <a:chExt cx="1605428" cy="4546599"/>
          </a:xfrm>
        </p:grpSpPr>
        <p:sp>
          <p:nvSpPr>
            <p:cNvPr id="136" name="Rounded Rectangle 135"/>
            <p:cNvSpPr/>
            <p:nvPr/>
          </p:nvSpPr>
          <p:spPr>
            <a:xfrm>
              <a:off x="190082" y="889001"/>
              <a:ext cx="1605428" cy="4546599"/>
            </a:xfrm>
            <a:prstGeom prst="roundRect">
              <a:avLst>
                <a:gd name="adj" fmla="val 6000"/>
              </a:avLst>
            </a:prstGeom>
            <a:gradFill>
              <a:gsLst>
                <a:gs pos="0">
                  <a:srgbClr val="132B4A"/>
                </a:gs>
                <a:gs pos="100000">
                  <a:schemeClr val="accent1"/>
                </a:gs>
              </a:gsLst>
            </a:gradFill>
            <a:ln w="25400">
              <a:solidFill>
                <a:srgbClr val="132B4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 fontScale="92500"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cap="all" dirty="0" smtClean="0">
                  <a:latin typeface="ITC Franklin Gothic Std Dm Cd"/>
                  <a:cs typeface="ITC Franklin Gothic Std Dm Cd"/>
                </a:rPr>
                <a:t>Planes</a:t>
              </a:r>
              <a:endParaRPr lang="en-US" dirty="0" smtClean="0">
                <a:latin typeface="ITC Franklin Gothic Std Bk Cd"/>
                <a:cs typeface="ITC Franklin Gothic Std Bk Cd"/>
              </a:endParaRPr>
            </a:p>
            <a:p>
              <a:pPr marL="274320" indent="-27432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endParaRPr lang="en-US" dirty="0" smtClean="0">
                <a:latin typeface="ITC Franklin Gothic Std Bk Cd"/>
                <a:cs typeface="ITC Franklin Gothic Std Bk Cd"/>
              </a:endParaRPr>
            </a:p>
            <a:p>
              <a:pPr marL="274320" indent="-27432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endParaRPr lang="en-US" dirty="0" smtClean="0">
                <a:latin typeface="ITC Franklin Gothic Std Bk Cd"/>
                <a:cs typeface="ITC Franklin Gothic Std Bk Cd"/>
              </a:endParaRPr>
            </a:p>
            <a:p>
              <a:pPr marL="274320" indent="-27432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endParaRPr lang="en-US" dirty="0" smtClean="0">
                <a:latin typeface="ITC Franklin Gothic Std Bk Cd"/>
                <a:cs typeface="ITC Franklin Gothic Std Bk Cd"/>
              </a:endParaRPr>
            </a:p>
            <a:p>
              <a:pPr marL="274320" indent="-27432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endParaRPr lang="en-US" dirty="0" smtClean="0">
                <a:latin typeface="ITC Franklin Gothic Std Bk Cd"/>
                <a:cs typeface="ITC Franklin Gothic Std Bk Cd"/>
              </a:endParaRPr>
            </a:p>
            <a:p>
              <a:pPr marL="182880" indent="-18288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 smtClean="0">
                  <a:latin typeface="ITC Franklin Gothic Std Bk Cd"/>
                  <a:cs typeface="ITC Franklin Gothic Std Bk Cd"/>
                </a:rPr>
                <a:t>Plan específico</a:t>
              </a:r>
            </a:p>
            <a:p>
              <a:pPr marL="182880" indent="-18288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 smtClean="0">
                  <a:latin typeface="ITC Franklin Gothic Std Bk Cd"/>
                  <a:cs typeface="ITC Franklin Gothic Std Bk Cd"/>
                </a:rPr>
                <a:t> Planes maestros</a:t>
              </a:r>
            </a:p>
            <a:p>
              <a:pPr marL="182880" indent="-18288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 smtClean="0">
                  <a:latin typeface="ITC Franklin Gothic Std Bk Cd"/>
                  <a:cs typeface="ITC Franklin Gothic Std Bk Cd"/>
                </a:rPr>
                <a:t> Planes maestros para jardinería de calles</a:t>
              </a:r>
            </a:p>
            <a:p>
              <a:pPr marL="182880" indent="-18288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 smtClean="0">
                  <a:latin typeface="ITC Franklin Gothic Std Bk Cd"/>
                  <a:cs typeface="ITC Franklin Gothic Std Bk Cd"/>
                </a:rPr>
                <a:t> Planes precisos 	</a:t>
              </a:r>
            </a:p>
          </p:txBody>
        </p:sp>
        <p:pic>
          <p:nvPicPr>
            <p:cNvPr id="132" name="Picture 39" descr="j044128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359" y="1298386"/>
              <a:ext cx="1158875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5" name="Left Arrow 144"/>
          <p:cNvSpPr/>
          <p:nvPr/>
        </p:nvSpPr>
        <p:spPr>
          <a:xfrm>
            <a:off x="1875631" y="1555751"/>
            <a:ext cx="1090706" cy="791882"/>
          </a:xfrm>
          <a:prstGeom prst="leftArrow">
            <a:avLst/>
          </a:prstGeom>
          <a:gradFill>
            <a:gsLst>
              <a:gs pos="25000">
                <a:schemeClr val="accent1"/>
              </a:gs>
              <a:gs pos="75000">
                <a:srgbClr val="FCE78C"/>
              </a:gs>
            </a:gsLst>
            <a:lin ang="0" scaled="0"/>
          </a:gradFill>
          <a:ln w="25400">
            <a:gradFill flip="none" rotWithShape="1">
              <a:gsLst>
                <a:gs pos="75000">
                  <a:srgbClr val="DEAB43"/>
                </a:gs>
                <a:gs pos="25000">
                  <a:srgbClr val="132B4A"/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ct val="50000"/>
              </a:spcBef>
            </a:pPr>
            <a:endParaRPr lang="en-US" cap="all" dirty="0" smtClean="0">
              <a:solidFill>
                <a:schemeClr val="tx1"/>
              </a:solidFill>
              <a:latin typeface="ITC Franklin Gothic Std Dm Cd"/>
              <a:cs typeface="ITC Franklin Gothic Std Dm Cd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838992" y="889001"/>
            <a:ext cx="2114927" cy="4546599"/>
            <a:chOff x="6838992" y="889001"/>
            <a:chExt cx="2114927" cy="4546599"/>
          </a:xfrm>
        </p:grpSpPr>
        <p:sp>
          <p:nvSpPr>
            <p:cNvPr id="140" name="Rounded Rectangle 139"/>
            <p:cNvSpPr/>
            <p:nvPr/>
          </p:nvSpPr>
          <p:spPr>
            <a:xfrm>
              <a:off x="6838992" y="889001"/>
              <a:ext cx="2114927" cy="4546599"/>
            </a:xfrm>
            <a:prstGeom prst="roundRect">
              <a:avLst>
                <a:gd name="adj" fmla="val 6000"/>
              </a:avLst>
            </a:prstGeom>
            <a:gradFill>
              <a:gsLst>
                <a:gs pos="0">
                  <a:srgbClr val="600D13"/>
                </a:gs>
                <a:gs pos="100000">
                  <a:srgbClr val="CD0920"/>
                </a:gs>
              </a:gsLst>
            </a:gradFill>
            <a:ln w="25400">
              <a:solidFill>
                <a:srgbClr val="600D1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700" cap="all" dirty="0" smtClean="0">
                  <a:latin typeface="ITC Franklin Gothic Std Dm Cd"/>
                  <a:cs typeface="ITC Franklin Gothic Std Dm Cd"/>
                </a:rPr>
                <a:t>Cambios al código</a:t>
              </a:r>
            </a:p>
            <a:p>
              <a:pPr marL="274320" indent="-27432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endParaRPr lang="en-US" dirty="0" smtClean="0">
                <a:latin typeface="ITC Franklin Gothic Std Bk Cd"/>
                <a:cs typeface="ITC Franklin Gothic Std Bk Cd"/>
              </a:endParaRPr>
            </a:p>
            <a:p>
              <a:pPr marL="274320" indent="-27432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endParaRPr lang="en-US" dirty="0" smtClean="0">
                <a:latin typeface="ITC Franklin Gothic Std Bk Cd"/>
                <a:cs typeface="ITC Franklin Gothic Std Bk Cd"/>
              </a:endParaRPr>
            </a:p>
            <a:p>
              <a:pPr marL="274320" indent="-27432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endParaRPr lang="en-US" dirty="0" smtClean="0">
                <a:latin typeface="ITC Franklin Gothic Std Bk Cd"/>
                <a:cs typeface="ITC Franklin Gothic Std Bk Cd"/>
              </a:endParaRPr>
            </a:p>
            <a:p>
              <a:pPr marL="182880" indent="-18288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 smtClean="0">
                  <a:latin typeface="ITC Franklin Gothic Std Bk Cd"/>
                  <a:cs typeface="ITC Franklin Gothic Std Bk Cd"/>
                </a:rPr>
                <a:t>Actualización de las regulaciones del uso no permitido</a:t>
              </a:r>
            </a:p>
            <a:p>
              <a:pPr marL="182880" indent="-18288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 smtClean="0">
                  <a:latin typeface="ITC Franklin Gothic Std Bk Cd"/>
                  <a:cs typeface="ITC Franklin Gothic Std Bk Cd"/>
                </a:rPr>
                <a:t> Actualización de los estándares de urbanización de uso mixto</a:t>
              </a:r>
            </a:p>
            <a:p>
              <a:pPr marL="182880" indent="-182880">
                <a:lnSpc>
                  <a:spcPts val="176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 smtClean="0">
                  <a:latin typeface="ITC Franklin Gothic Std Bk Cd"/>
                  <a:cs typeface="ITC Franklin Gothic Std Bk Cd"/>
                </a:rPr>
                <a:t> Actualización de la zonificación para igualar al plan general</a:t>
              </a:r>
            </a:p>
          </p:txBody>
        </p:sp>
        <p:pic>
          <p:nvPicPr>
            <p:cNvPr id="133" name="Picture 40" descr="j041275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552" y="1592170"/>
              <a:ext cx="563806" cy="719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6" name="Left Arrow 145"/>
          <p:cNvSpPr/>
          <p:nvPr/>
        </p:nvSpPr>
        <p:spPr>
          <a:xfrm rot="10800000">
            <a:off x="5668164" y="1555752"/>
            <a:ext cx="1090706" cy="791882"/>
          </a:xfrm>
          <a:prstGeom prst="leftArrow">
            <a:avLst/>
          </a:prstGeom>
          <a:gradFill>
            <a:gsLst>
              <a:gs pos="25000">
                <a:srgbClr val="CD0920"/>
              </a:gs>
              <a:gs pos="75000">
                <a:srgbClr val="FCE78C"/>
              </a:gs>
            </a:gsLst>
            <a:lin ang="0" scaled="0"/>
          </a:gradFill>
          <a:ln w="25400">
            <a:gradFill flip="none" rotWithShape="1">
              <a:gsLst>
                <a:gs pos="75000">
                  <a:srgbClr val="DEAB43"/>
                </a:gs>
                <a:gs pos="25000">
                  <a:srgbClr val="600D13"/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ct val="50000"/>
              </a:spcBef>
            </a:pPr>
            <a:endParaRPr lang="en-US" cap="all" dirty="0" smtClean="0">
              <a:solidFill>
                <a:schemeClr val="tx1"/>
              </a:solidFill>
              <a:latin typeface="ITC Franklin Gothic Std Dm Cd"/>
              <a:cs typeface="ITC Franklin Gothic Std Dm Cd"/>
            </a:endParaRPr>
          </a:p>
        </p:txBody>
      </p:sp>
      <p:sp>
        <p:nvSpPr>
          <p:cNvPr id="147" name="Left Arrow 146"/>
          <p:cNvSpPr/>
          <p:nvPr/>
        </p:nvSpPr>
        <p:spPr>
          <a:xfrm rot="14400000">
            <a:off x="4685781" y="3211717"/>
            <a:ext cx="1090706" cy="791882"/>
          </a:xfrm>
          <a:prstGeom prst="leftArrow">
            <a:avLst/>
          </a:prstGeom>
          <a:gradFill>
            <a:gsLst>
              <a:gs pos="25000">
                <a:srgbClr val="108837"/>
              </a:gs>
              <a:gs pos="75000">
                <a:srgbClr val="FCE78C"/>
              </a:gs>
            </a:gsLst>
            <a:lin ang="0" scaled="0"/>
          </a:gradFill>
          <a:ln w="25400">
            <a:gradFill flip="none" rotWithShape="1">
              <a:gsLst>
                <a:gs pos="75000">
                  <a:srgbClr val="DEAB43"/>
                </a:gs>
                <a:gs pos="25000">
                  <a:srgbClr val="104C28"/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ct val="50000"/>
              </a:spcBef>
            </a:pPr>
            <a:endParaRPr lang="en-US" cap="all" dirty="0" smtClean="0">
              <a:solidFill>
                <a:schemeClr val="tx1"/>
              </a:solidFill>
              <a:latin typeface="ITC Franklin Gothic Std Dm Cd"/>
              <a:cs typeface="ITC Franklin Gothic Std Dm Cd"/>
            </a:endParaRPr>
          </a:p>
        </p:txBody>
      </p:sp>
      <p:sp>
        <p:nvSpPr>
          <p:cNvPr id="148" name="Left Arrow 147"/>
          <p:cNvSpPr/>
          <p:nvPr/>
        </p:nvSpPr>
        <p:spPr>
          <a:xfrm rot="18000000">
            <a:off x="2840544" y="3211717"/>
            <a:ext cx="1090706" cy="791882"/>
          </a:xfrm>
          <a:prstGeom prst="leftArrow">
            <a:avLst/>
          </a:prstGeom>
          <a:gradFill>
            <a:gsLst>
              <a:gs pos="25000">
                <a:schemeClr val="accent4"/>
              </a:gs>
              <a:gs pos="75000">
                <a:srgbClr val="FCE78C"/>
              </a:gs>
            </a:gsLst>
            <a:lin ang="0" scaled="0"/>
          </a:gradFill>
          <a:ln w="25400">
            <a:gradFill flip="none" rotWithShape="1">
              <a:gsLst>
                <a:gs pos="75000">
                  <a:srgbClr val="DEAB43"/>
                </a:gs>
                <a:gs pos="25000">
                  <a:srgbClr val="18153A"/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ct val="50000"/>
              </a:spcBef>
            </a:pPr>
            <a:endParaRPr lang="en-US" cap="all" dirty="0" smtClean="0">
              <a:solidFill>
                <a:schemeClr val="tx1"/>
              </a:solidFill>
              <a:latin typeface="ITC Franklin Gothic Std Dm Cd"/>
              <a:cs typeface="ITC Franklin Gothic Std Dm C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ITC Franklin Gothic Std Dm Cd"/>
              <a:cs typeface="ITC Franklin Gothic Std Dm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cap="all" spc="100" dirty="0" smtClean="0">
                <a:latin typeface="Berthold City Bold"/>
                <a:cs typeface="Berthold City Bold"/>
              </a:rPr>
              <a:t>Acceso a la información de su comunidad</a:t>
            </a:r>
            <a:endParaRPr lang="en-US" sz="29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37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101" y="1444482"/>
            <a:ext cx="8305798" cy="396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en-US" sz="2700" b="1" i="1" dirty="0" smtClean="0">
                <a:ea typeface="ＭＳ Ｐゴシック" pitchFamily="34" charset="-128"/>
                <a:cs typeface="Calibri"/>
              </a:rPr>
              <a:t>Cómo acceder a los documentos de planificación local </a:t>
            </a:r>
          </a:p>
          <a:p>
            <a:pPr marL="274320" lvl="1" indent="-365760">
              <a:lnSpc>
                <a:spcPts val="3340"/>
              </a:lnSpc>
              <a:spcBef>
                <a:spcPts val="1800"/>
              </a:spcBef>
              <a:buClr>
                <a:schemeClr val="tx1"/>
              </a:buClr>
              <a:buFont typeface="Arial"/>
              <a:buChar char="•"/>
              <a:defRPr/>
            </a:pPr>
            <a:r>
              <a:rPr lang="en-US" sz="2700" dirty="0" smtClean="0">
                <a:ea typeface="ＭＳ Ｐゴシック" pitchFamily="34" charset="-128"/>
              </a:rPr>
              <a:t>Sitio web de la Ciudad </a:t>
            </a:r>
          </a:p>
          <a:p>
            <a:pPr marL="274320" lvl="1" indent="-365760">
              <a:lnSpc>
                <a:spcPts val="3340"/>
              </a:lnSpc>
              <a:spcBef>
                <a:spcPts val="1800"/>
              </a:spcBef>
              <a:buClr>
                <a:schemeClr val="tx1"/>
              </a:buClr>
              <a:buFont typeface="Arial"/>
              <a:buChar char="•"/>
              <a:defRPr/>
            </a:pPr>
            <a:r>
              <a:rPr lang="en-US" sz="2700" dirty="0" smtClean="0">
                <a:ea typeface="ＭＳ Ｐゴシック" pitchFamily="34" charset="-128"/>
              </a:rPr>
              <a:t>Lista de distribución del correo electrónico de la Ciudad</a:t>
            </a:r>
          </a:p>
          <a:p>
            <a:pPr marL="274320" lvl="1" indent="-365760">
              <a:lnSpc>
                <a:spcPts val="3340"/>
              </a:lnSpc>
              <a:spcBef>
                <a:spcPts val="1800"/>
              </a:spcBef>
              <a:buClr>
                <a:schemeClr val="tx1"/>
              </a:buClr>
              <a:buFont typeface="Arial"/>
              <a:buChar char="•"/>
              <a:defRPr/>
            </a:pPr>
            <a:r>
              <a:rPr lang="en-US" sz="2700" dirty="0" smtClean="0">
                <a:ea typeface="ＭＳ Ｐゴシック" pitchFamily="34" charset="-128"/>
              </a:rPr>
              <a:t>Departamento de planificación de la Ciudad - mostrador frontal, comisión, mesas de trabajo</a:t>
            </a:r>
          </a:p>
          <a:p>
            <a:pPr marL="274320" lvl="1" indent="-365760">
              <a:lnSpc>
                <a:spcPts val="3340"/>
              </a:lnSpc>
              <a:spcBef>
                <a:spcPts val="1800"/>
              </a:spcBef>
              <a:buClr>
                <a:schemeClr val="tx1"/>
              </a:buClr>
              <a:buFont typeface="Arial"/>
              <a:buChar char="•"/>
              <a:defRPr/>
            </a:pPr>
            <a:r>
              <a:rPr lang="en-US" sz="2700" dirty="0" smtClean="0">
                <a:ea typeface="ＭＳ Ｐゴシック" pitchFamily="34" charset="-128"/>
              </a:rPr>
              <a:t>Reuniones del Consejo de la Ciudad o del Consejo de Planificación (televisión, transmisión)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ITC Franklin Gothic Std Dm Cd"/>
                <a:cs typeface="ITC Franklin Gothic Std Dm Cd"/>
              </a:rPr>
              <a:t>Fuente: </a:t>
            </a:r>
            <a:r>
              <a:rPr lang="en-US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www.youtube.com/watch?v</a:t>
            </a: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=tTiLwPz7rYA&amp;feature=related </a:t>
            </a:r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Proyecto de Ley 375 del Senado de California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38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332" y="908296"/>
            <a:ext cx="3891336" cy="504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Descripción 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1927" y="6254496"/>
            <a:ext cx="40060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39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601" y="1351508"/>
            <a:ext cx="8432799" cy="40934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¿CÓMO IMPACTA SU SALUD EL DISEÑO DE LA COMUNIDAD?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El vínculo entre el diseño de la comunidad, la actividad física y la salud</a:t>
            </a:r>
          </a:p>
          <a:p>
            <a:pPr>
              <a:defRPr/>
            </a:pP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¿CUÁL ES EL PROBLEMA?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Las consecuencias en la salud (y sociales) del diseño y la planificación deficiente de la comunidad</a:t>
            </a:r>
          </a:p>
          <a:p>
            <a:pPr>
              <a:defRPr/>
            </a:pPr>
            <a:endParaRPr lang="en-US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¿EN QUÉ CONSISTE EL PROCESO DE PLANIFICACIÓN?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Descripciones del proceso de planificación </a:t>
            </a:r>
          </a:p>
          <a:p>
            <a:pPr>
              <a:defRPr/>
            </a:pPr>
            <a:endParaRPr lang="en-US" sz="16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2000" b="1" i="1" dirty="0" smtClean="0">
                <a:cs typeface="Calibri"/>
              </a:rPr>
              <a:t>¿QUIÉN?</a:t>
            </a:r>
          </a:p>
          <a:p>
            <a:pPr>
              <a:defRPr/>
            </a:pPr>
            <a:r>
              <a:rPr lang="en-US" sz="2000" dirty="0" smtClean="0"/>
              <a:t>¿Quién toma las decisiones? ¿Quién debe estar en la mesa? ¿Quién debe tener voz? ¿A quién acude? ¿Quiénes son los protagonistas?</a:t>
            </a:r>
          </a:p>
          <a:p>
            <a:pPr>
              <a:defRPr/>
            </a:pPr>
            <a:endParaRPr lang="en-US" sz="16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¿CÓMO PUEDE HACER CAMBIOS?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Ideas y estrategias para hacer su entorno más saludable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9" name="Picture 8" descr="Slid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" y="3451416"/>
            <a:ext cx="8297334" cy="21228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367" y="1283778"/>
            <a:ext cx="793326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1" algn="ctr"/>
            <a:r>
              <a:rPr lang="en-US" sz="4800" b="1" i="1" dirty="0" smtClean="0">
                <a:cs typeface="Calibri"/>
              </a:rPr>
              <a:t>¿En qué llegó al taller de hoy? ¿Por qué?</a:t>
            </a:r>
            <a:endParaRPr lang="en-US" sz="3600" b="1" i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249527" y="2650614"/>
            <a:ext cx="3173418" cy="566871"/>
          </a:xfrm>
          <a:prstGeom prst="roundRect">
            <a:avLst>
              <a:gd name="adj" fmla="val 764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Alcalde/Concejo de la Ciudad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all" spc="100" dirty="0" smtClean="0">
                <a:latin typeface="Berthold City Bold"/>
                <a:cs typeface="Berthold City Bold"/>
              </a:rPr>
              <a:t>¿Quién toma las decisiones sobre el uso del suelo?</a:t>
            </a:r>
            <a:endParaRPr lang="en-US" sz="24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40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3390" y="710683"/>
            <a:ext cx="83796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rgbClr val="CD0920"/>
                </a:solidFill>
                <a:latin typeface="Capitals"/>
              </a:rPr>
              <a:t>Diagrama de organización del gobierno de la Ciudad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138531" y="1555466"/>
            <a:ext cx="1671853" cy="2757166"/>
            <a:chOff x="6933123" y="1555466"/>
            <a:chExt cx="1671853" cy="2757166"/>
          </a:xfrm>
        </p:grpSpPr>
        <p:sp>
          <p:nvSpPr>
            <p:cNvPr id="38" name="Oval 37"/>
            <p:cNvSpPr/>
            <p:nvPr/>
          </p:nvSpPr>
          <p:spPr>
            <a:xfrm>
              <a:off x="6933123" y="1555466"/>
              <a:ext cx="1671853" cy="78675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>
                  <a:solidFill>
                    <a:schemeClr val="tx1"/>
                  </a:solidFill>
                  <a:latin typeface="ITC Franklin Gothic Std Dm Cd"/>
                  <a:cs typeface="ITC Franklin Gothic Std Dm Cd"/>
                </a:rPr>
                <a:t>Secretario de la Ciudad 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6933123" y="2540672"/>
              <a:ext cx="1671853" cy="78675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>
                  <a:solidFill>
                    <a:schemeClr val="tx1"/>
                  </a:solidFill>
                  <a:latin typeface="ITC Franklin Gothic Std Dm Cd"/>
                  <a:cs typeface="ITC Franklin Gothic Std Dm Cd"/>
                </a:rPr>
                <a:t>Procurador de la Ciudad 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6933123" y="3525878"/>
              <a:ext cx="1671853" cy="78675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>
                  <a:solidFill>
                    <a:schemeClr val="tx1"/>
                  </a:solidFill>
                  <a:latin typeface="ITC Franklin Gothic Std Dm Cd"/>
                  <a:cs typeface="ITC Franklin Gothic Std Dm Cd"/>
                </a:rPr>
                <a:t>Tesorero de la Ciudad </a:t>
              </a:r>
            </a:p>
          </p:txBody>
        </p:sp>
      </p:grpSp>
      <p:sp>
        <p:nvSpPr>
          <p:cNvPr id="49" name="Oval 48"/>
          <p:cNvSpPr/>
          <p:nvPr/>
        </p:nvSpPr>
        <p:spPr>
          <a:xfrm>
            <a:off x="1032111" y="2540672"/>
            <a:ext cx="1671853" cy="78675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60"/>
              </a:lnSpc>
            </a:pPr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Comisiones, incluyendo :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169560" y="1710115"/>
            <a:ext cx="1333353" cy="477456"/>
          </a:xfrm>
          <a:prstGeom prst="roundRect">
            <a:avLst>
              <a:gd name="adj" fmla="val 16054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Electorado </a:t>
            </a:r>
          </a:p>
        </p:txBody>
      </p:sp>
      <p:sp>
        <p:nvSpPr>
          <p:cNvPr id="45" name="Oval 44"/>
          <p:cNvSpPr/>
          <p:nvPr/>
        </p:nvSpPr>
        <p:spPr>
          <a:xfrm>
            <a:off x="4000310" y="4511084"/>
            <a:ext cx="1671853" cy="78675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60"/>
              </a:lnSpc>
            </a:pPr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Departamentos de la Ciudad, incluso:</a:t>
            </a:r>
          </a:p>
        </p:txBody>
      </p:sp>
      <p:sp>
        <p:nvSpPr>
          <p:cNvPr id="44" name="Oval 43"/>
          <p:cNvSpPr/>
          <p:nvPr/>
        </p:nvSpPr>
        <p:spPr>
          <a:xfrm>
            <a:off x="4000310" y="3525878"/>
            <a:ext cx="1671853" cy="78675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Administrador de la Ciudad </a:t>
            </a:r>
          </a:p>
        </p:txBody>
      </p:sp>
      <p:cxnSp>
        <p:nvCxnSpPr>
          <p:cNvPr id="78" name="Straight Connector 77"/>
          <p:cNvCxnSpPr>
            <a:endCxn id="33" idx="2"/>
          </p:cNvCxnSpPr>
          <p:nvPr/>
        </p:nvCxnSpPr>
        <p:spPr>
          <a:xfrm rot="5400000" flipH="1" flipV="1">
            <a:off x="4604715" y="2419093"/>
            <a:ext cx="463043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4" idx="0"/>
          </p:cNvCxnSpPr>
          <p:nvPr/>
        </p:nvCxnSpPr>
        <p:spPr>
          <a:xfrm rot="16200000" flipV="1">
            <a:off x="4682041" y="3371681"/>
            <a:ext cx="308393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45" idx="0"/>
            <a:endCxn id="44" idx="4"/>
          </p:cNvCxnSpPr>
          <p:nvPr/>
        </p:nvCxnSpPr>
        <p:spPr>
          <a:xfrm rot="5400000" flipH="1" flipV="1">
            <a:off x="4737011" y="4411858"/>
            <a:ext cx="198452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38" idx="2"/>
          </p:cNvCxnSpPr>
          <p:nvPr/>
        </p:nvCxnSpPr>
        <p:spPr>
          <a:xfrm rot="10800000">
            <a:off x="6633882" y="1942353"/>
            <a:ext cx="504650" cy="649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39" idx="2"/>
            <a:endCxn id="40" idx="3"/>
          </p:cNvCxnSpPr>
          <p:nvPr/>
        </p:nvCxnSpPr>
        <p:spPr>
          <a:xfrm rot="10800000" flipV="1">
            <a:off x="6422945" y="2934048"/>
            <a:ext cx="715586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10800000">
            <a:off x="6633882" y="3914589"/>
            <a:ext cx="504650" cy="649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6200000" flipV="1">
            <a:off x="5648329" y="2927350"/>
            <a:ext cx="1993899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40" idx="1"/>
            <a:endCxn id="49" idx="6"/>
          </p:cNvCxnSpPr>
          <p:nvPr/>
        </p:nvCxnSpPr>
        <p:spPr>
          <a:xfrm rot="10800000">
            <a:off x="2703965" y="2934050"/>
            <a:ext cx="545563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47" idx="0"/>
          </p:cNvCxnSpPr>
          <p:nvPr/>
        </p:nvCxnSpPr>
        <p:spPr>
          <a:xfrm rot="5400000" flipH="1" flipV="1">
            <a:off x="5657282" y="5447378"/>
            <a:ext cx="95611" cy="221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endCxn id="45" idx="4"/>
          </p:cNvCxnSpPr>
          <p:nvPr/>
        </p:nvCxnSpPr>
        <p:spPr>
          <a:xfrm rot="5400000" flipH="1" flipV="1">
            <a:off x="4784360" y="5347672"/>
            <a:ext cx="101710" cy="20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46" idx="0"/>
          </p:cNvCxnSpPr>
          <p:nvPr/>
        </p:nvCxnSpPr>
        <p:spPr>
          <a:xfrm rot="5400000" flipH="1" flipV="1">
            <a:off x="3919584" y="5446408"/>
            <a:ext cx="98790" cy="9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3956767" y="5401172"/>
            <a:ext cx="1762125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3301816" y="5496290"/>
            <a:ext cx="1333352" cy="477456"/>
          </a:xfrm>
          <a:prstGeom prst="roundRect">
            <a:avLst>
              <a:gd name="adj" fmla="val 16054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Parques y Recreación </a:t>
            </a:r>
            <a:endParaRPr lang="en-US" sz="1300" dirty="0" smtClean="0">
              <a:solidFill>
                <a:schemeClr val="tx1"/>
              </a:solidFill>
              <a:latin typeface="ITC Franklin Gothic Std Dm Cd"/>
              <a:cs typeface="ITC Franklin Gothic Std Dm Cd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5037304" y="5496290"/>
            <a:ext cx="1333352" cy="477456"/>
          </a:xfrm>
          <a:prstGeom prst="roundRect">
            <a:avLst>
              <a:gd name="adj" fmla="val 16054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Planificación </a:t>
            </a:r>
          </a:p>
        </p:txBody>
      </p:sp>
      <p:cxnSp>
        <p:nvCxnSpPr>
          <p:cNvPr id="131" name="Straight Connector 130"/>
          <p:cNvCxnSpPr/>
          <p:nvPr/>
        </p:nvCxnSpPr>
        <p:spPr>
          <a:xfrm rot="5400000" flipH="1" flipV="1">
            <a:off x="2691115" y="3485228"/>
            <a:ext cx="95611" cy="221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16200000" flipV="1">
            <a:off x="1818653" y="3387106"/>
            <a:ext cx="102837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stCxn id="136" idx="0"/>
          </p:cNvCxnSpPr>
          <p:nvPr/>
        </p:nvCxnSpPr>
        <p:spPr>
          <a:xfrm rot="5400000" flipH="1" flipV="1">
            <a:off x="953417" y="3484258"/>
            <a:ext cx="98790" cy="97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990600" y="3439022"/>
            <a:ext cx="1762125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335649" y="3534140"/>
            <a:ext cx="1333352" cy="477456"/>
          </a:xfrm>
          <a:prstGeom prst="roundRect">
            <a:avLst>
              <a:gd name="adj" fmla="val 16054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err="1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Parques y Recreación </a:t>
            </a:r>
            <a:endParaRPr lang="en-US" sz="1300" dirty="0" smtClean="0">
              <a:solidFill>
                <a:schemeClr val="tx1"/>
              </a:solidFill>
              <a:latin typeface="ITC Franklin Gothic Std Dm Cd"/>
              <a:cs typeface="ITC Franklin Gothic Std Dm Cd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907880" y="5496290"/>
            <a:ext cx="1600200" cy="477456"/>
          </a:xfrm>
          <a:prstGeom prst="roundRect">
            <a:avLst>
              <a:gd name="adj" fmla="val 16054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Planificación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941713" y="3542230"/>
            <a:ext cx="1600200" cy="477456"/>
          </a:xfrm>
          <a:prstGeom prst="roundRect">
            <a:avLst>
              <a:gd name="adj" fmla="val 16054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>
                <a:solidFill>
                  <a:schemeClr val="tx1"/>
                </a:solidFill>
                <a:latin typeface="ITC Franklin Gothic Std Dm Cd"/>
                <a:cs typeface="ITC Franklin Gothic Std Dm Cd"/>
              </a:rPr>
              <a:t>Planificación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31097" y="753806"/>
            <a:ext cx="8890000" cy="53258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092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7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00D13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092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00D13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00D13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D092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2" grpId="0" animBg="1"/>
      <p:bldP spid="42" grpId="1" animBg="1"/>
      <p:bldP spid="42" grpId="2" animBg="1"/>
      <p:bldP spid="42" grpId="3" animBg="1"/>
      <p:bldP spid="48" grpId="0" animBg="1"/>
      <p:bldP spid="48" grpId="1" animBg="1"/>
      <p:bldP spid="48" grpId="2" animBg="1"/>
      <p:bldP spid="3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¿Qué rol juegan los ciudadanos interesados?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41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64663" y="1389553"/>
            <a:ext cx="7614675" cy="40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365760">
              <a:lnSpc>
                <a:spcPts val="3240"/>
              </a:lnSpc>
              <a:spcBef>
                <a:spcPts val="1800"/>
              </a:spcBef>
              <a:buFont typeface="Arial"/>
              <a:buChar char="•"/>
              <a:tabLst>
                <a:tab pos="457200" algn="l"/>
              </a:tabLst>
            </a:pPr>
            <a:r>
              <a:rPr lang="en-US" sz="3100" dirty="0" smtClean="0">
                <a:cs typeface="Calibri"/>
              </a:rPr>
              <a:t>Funcionarios electos (Consejo de la Ciudad y juntas de supervisores) </a:t>
            </a:r>
          </a:p>
          <a:p>
            <a:pPr marL="274320" indent="-365760">
              <a:lnSpc>
                <a:spcPts val="3240"/>
              </a:lnSpc>
              <a:spcBef>
                <a:spcPts val="1800"/>
              </a:spcBef>
              <a:buFont typeface="Arial"/>
              <a:buChar char="•"/>
              <a:tabLst>
                <a:tab pos="457200" algn="l"/>
              </a:tabLst>
            </a:pPr>
            <a:r>
              <a:rPr lang="en-US" sz="3100" dirty="0" smtClean="0">
                <a:cs typeface="Calibri"/>
              </a:rPr>
              <a:t>Funcionarios asignados (comisión de planificación, etc.)</a:t>
            </a:r>
          </a:p>
          <a:p>
            <a:pPr marL="274320" indent="-365760">
              <a:lnSpc>
                <a:spcPts val="3240"/>
              </a:lnSpc>
              <a:spcBef>
                <a:spcPts val="1800"/>
              </a:spcBef>
              <a:buFont typeface="Arial"/>
              <a:buChar char="•"/>
              <a:tabLst>
                <a:tab pos="457200" algn="l"/>
              </a:tabLst>
            </a:pPr>
            <a:r>
              <a:rPr lang="en-US" sz="3100" dirty="0" smtClean="0">
                <a:cs typeface="Calibri"/>
              </a:rPr>
              <a:t>Empleados de dependencias/agencias (departamento de salud, escuelas, parques y recreación, etc.) </a:t>
            </a:r>
          </a:p>
          <a:p>
            <a:pPr marL="274320" indent="-365760">
              <a:lnSpc>
                <a:spcPts val="3240"/>
              </a:lnSpc>
              <a:spcBef>
                <a:spcPts val="1800"/>
              </a:spcBef>
              <a:buFont typeface="Arial"/>
              <a:buChar char="•"/>
              <a:tabLst>
                <a:tab pos="457200" algn="l"/>
              </a:tabLst>
            </a:pPr>
            <a:r>
              <a:rPr lang="en-US" sz="3100" dirty="0" smtClean="0">
                <a:cs typeface="Calibri"/>
              </a:rPr>
              <a:t>Miembros de la comunidad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Photo courtesy of Tim Wagner for HEAC</a:t>
            </a:r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¿Qué rol juegan los ciudadanos interesados?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42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"/>
          <a:stretch>
            <a:fillRect/>
          </a:stretch>
        </p:blipFill>
        <p:spPr bwMode="auto">
          <a:xfrm>
            <a:off x="704693" y="833173"/>
            <a:ext cx="7734614" cy="5191654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  <a:extLst/>
        </p:spPr>
      </p:pic>
      <p:sp>
        <p:nvSpPr>
          <p:cNvPr id="8" name="Rounded Rectangle 7"/>
          <p:cNvSpPr/>
          <p:nvPr/>
        </p:nvSpPr>
        <p:spPr>
          <a:xfrm>
            <a:off x="783817" y="901026"/>
            <a:ext cx="3794756" cy="1768558"/>
          </a:xfrm>
          <a:prstGeom prst="roundRect">
            <a:avLst>
              <a:gd name="adj" fmla="val 6000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>
              <a:spcBef>
                <a:spcPct val="50000"/>
              </a:spcBef>
            </a:pPr>
            <a:r>
              <a:rPr lang="en-US" cap="all" dirty="0" smtClean="0">
                <a:solidFill>
                  <a:srgbClr val="000000"/>
                </a:solidFill>
                <a:latin typeface="ITC Franklin Gothic Std Dm Cd"/>
                <a:cs typeface="ITC Franklin Gothic Std Dm Cd"/>
              </a:rPr>
              <a:t>Funcionarios electos: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0191" y="1267371"/>
            <a:ext cx="3735578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 Adoptan políticas y planes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0191" y="1603452"/>
            <a:ext cx="3735578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 Asignan funcionarios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0190" y="1939681"/>
            <a:ext cx="3743668" cy="561692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rgbClr val="000000"/>
                </a:solidFill>
                <a:latin typeface="ITC Franklin Gothic Std Bk Cd"/>
                <a:cs typeface="ITC Franklin Gothic Std Bk Cd"/>
              </a:rPr>
              <a:t> Dirigen al personal de dependencias/agencias y los recursos públicos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169" y="832104"/>
            <a:ext cx="8479662" cy="5193792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132B4A"/>
              </a:gs>
              <a:gs pos="100000">
                <a:schemeClr val="accent1"/>
              </a:gs>
            </a:gsLst>
          </a:gradFill>
          <a:ln w="25400">
            <a:solidFill>
              <a:srgbClr val="132B4A"/>
            </a:solidFill>
          </a:ln>
          <a:effectLst/>
          <a:extLst/>
        </p:spPr>
      </p:pic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Photo ©Planning Commissioner Journal</a:t>
            </a:r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¿Qué rol juegan los ciudadanos interesados?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43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5109" y="901027"/>
            <a:ext cx="7166792" cy="1786458"/>
          </a:xfrm>
          <a:prstGeom prst="roundRect">
            <a:avLst>
              <a:gd name="adj" fmla="val 6000"/>
            </a:avLst>
          </a:prstGeom>
          <a:gradFill>
            <a:gsLst>
              <a:gs pos="0">
                <a:srgbClr val="132B4A"/>
              </a:gs>
              <a:gs pos="100000">
                <a:schemeClr val="accent1"/>
              </a:gs>
            </a:gsLst>
          </a:gradFill>
          <a:ln w="25400">
            <a:solidFill>
              <a:srgbClr val="132B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>
              <a:spcBef>
                <a:spcPct val="50000"/>
              </a:spcBef>
            </a:pPr>
            <a:r>
              <a:rPr lang="en-US" cap="all" dirty="0" smtClean="0">
                <a:solidFill>
                  <a:schemeClr val="bg1"/>
                </a:solidFill>
                <a:latin typeface="ITC Franklin Gothic Std Dm Cd"/>
                <a:cs typeface="ITC Franklin Gothic Std Dm Cd"/>
              </a:rPr>
              <a:t>Comisiones:</a:t>
            </a:r>
            <a:endParaRPr lang="en-US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7333" y="1267371"/>
            <a:ext cx="7131048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Brindan asesoramiento en la elaboración de políticas y el proceso de desarrollo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7333" y="1603452"/>
            <a:ext cx="7174567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Revisan las urbanizaciones propuestas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7333" y="1939681"/>
            <a:ext cx="7174567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Establecen condiciones para la urbanización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333" y="2270788"/>
            <a:ext cx="7174567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Dirigen al personal del la dependencia/agencia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"/>
          <a:stretch>
            <a:fillRect/>
          </a:stretch>
        </p:blipFill>
        <p:spPr bwMode="auto">
          <a:xfrm>
            <a:off x="1118444" y="832104"/>
            <a:ext cx="6907113" cy="5193792"/>
          </a:xfrm>
          <a:prstGeom prst="roundRect">
            <a:avLst>
              <a:gd name="adj" fmla="val 3307"/>
            </a:avLst>
          </a:prstGeom>
          <a:gradFill>
            <a:gsLst>
              <a:gs pos="0">
                <a:schemeClr val="accent5"/>
              </a:gs>
              <a:gs pos="100000">
                <a:srgbClr val="9FD4D0"/>
              </a:gs>
            </a:gsLst>
          </a:gradFill>
          <a:ln w="25400">
            <a:solidFill>
              <a:schemeClr val="accent5"/>
            </a:solidFill>
          </a:ln>
          <a:effectLst/>
          <a:extLst/>
        </p:spPr>
      </p:pic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Photo courtesy of Tim Wagner for HEAC</a:t>
            </a:r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¿Qué rol juegan los ciudadanos interesados?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44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98900" y="3629889"/>
            <a:ext cx="4025900" cy="2301012"/>
          </a:xfrm>
          <a:prstGeom prst="roundRect">
            <a:avLst>
              <a:gd name="adj" fmla="val 6000"/>
            </a:avLst>
          </a:prstGeom>
          <a:gradFill>
            <a:gsLst>
              <a:gs pos="0">
                <a:schemeClr val="accent5"/>
              </a:gs>
              <a:gs pos="100000">
                <a:srgbClr val="9FD4D0"/>
              </a:gs>
            </a:gsLst>
          </a:gradFill>
          <a:ln w="254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>
              <a:spcBef>
                <a:spcPct val="50000"/>
              </a:spcBef>
            </a:pPr>
            <a:r>
              <a:rPr lang="en-US" cap="all" dirty="0" smtClean="0">
                <a:solidFill>
                  <a:srgbClr val="000000"/>
                </a:solidFill>
                <a:latin typeface="ITC Franklin Gothic Std Dm Cd"/>
                <a:cs typeface="ITC Franklin Gothic Std Dm Cd"/>
              </a:rPr>
              <a:t>Urbanistas:</a:t>
            </a:r>
            <a:endParaRPr lang="en-US" dirty="0" smtClean="0">
              <a:solidFill>
                <a:srgbClr val="000000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1211" y="4051536"/>
            <a:ext cx="3706969" cy="56169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latin typeface="ITC Franklin Gothic Std Bk Cd"/>
                <a:cs typeface="ITC Franklin Gothic Std Bk Cd"/>
              </a:rPr>
              <a:t> Preparan, revisan y modifican los planes y ordenanzas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41210" y="4628917"/>
            <a:ext cx="3729590" cy="56169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latin typeface="ITC Franklin Gothic Std Bk Cd"/>
                <a:cs typeface="ITC Franklin Gothic Std Bk Cd"/>
              </a:rPr>
              <a:t> Implementan e interpretan los planes y ordenanzas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41210" y="5193746"/>
            <a:ext cx="3729590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latin typeface="ITC Franklin Gothic Std Bk Cd"/>
                <a:cs typeface="ITC Franklin Gothic Std Bk Cd"/>
              </a:rPr>
              <a:t> Supervisan el desarrollo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41210" y="5550253"/>
            <a:ext cx="3729590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latin typeface="ITC Franklin Gothic Std Bk Cd"/>
                <a:cs typeface="ITC Franklin Gothic Std Bk Cd"/>
              </a:rPr>
              <a:t> Buscan fondos para la implementación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Residents' Role_Photo by Tim Wagner for HEAC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138" y="832104"/>
            <a:ext cx="7789724" cy="5193792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  <a:extLst/>
        </p:spPr>
      </p:pic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Photo courtesy of Tim Wagner for HEAC</a:t>
            </a:r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¿Qué rol juegan los ciudadanos interesados?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45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03701" y="3924445"/>
            <a:ext cx="4190999" cy="2032263"/>
          </a:xfrm>
          <a:prstGeom prst="roundRect">
            <a:avLst>
              <a:gd name="adj" fmla="val 6000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>
              <a:spcBef>
                <a:spcPct val="50000"/>
              </a:spcBef>
            </a:pPr>
            <a:r>
              <a:rPr lang="en-US" cap="all" dirty="0" smtClean="0">
                <a:solidFill>
                  <a:schemeClr val="bg1"/>
                </a:solidFill>
                <a:latin typeface="ITC Franklin Gothic Std Dm Cd"/>
                <a:cs typeface="ITC Franklin Gothic Std Dm Cd"/>
              </a:rPr>
              <a:t>Salud pública:</a:t>
            </a:r>
            <a:endParaRPr lang="en-US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438" y="4266207"/>
            <a:ext cx="4039348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Comparte datos sobre salud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79901" y="4602288"/>
            <a:ext cx="4064000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Organiza la participación de la comunidad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79901" y="4938517"/>
            <a:ext cx="4064000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Se asocia para la implementación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79901" y="5269624"/>
            <a:ext cx="4064000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Aboga por las prioridades de la comunidad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9901" y="5597366"/>
            <a:ext cx="4064000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Participa en la revisión del desarrollo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"/>
          <a:stretch>
            <a:fillRect/>
          </a:stretch>
        </p:blipFill>
        <p:spPr bwMode="auto">
          <a:xfrm>
            <a:off x="700549" y="832104"/>
            <a:ext cx="7742902" cy="5193792"/>
          </a:xfrm>
          <a:prstGeom prst="roundRect">
            <a:avLst>
              <a:gd name="adj" fmla="val 3307"/>
            </a:avLst>
          </a:prstGeom>
          <a:gradFill flip="none" rotWithShape="1">
            <a:gsLst>
              <a:gs pos="0">
                <a:srgbClr val="104C28"/>
              </a:gs>
              <a:gs pos="100000">
                <a:srgbClr val="108837"/>
              </a:gs>
            </a:gsLst>
            <a:lin ang="16200000" scaled="0"/>
            <a:tileRect/>
          </a:gradFill>
          <a:ln w="25400">
            <a:solidFill>
              <a:srgbClr val="104C28"/>
            </a:solidFill>
          </a:ln>
          <a:effectLst/>
          <a:extLst/>
        </p:spPr>
      </p:pic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Photo courtesy of Tim Wagner for HEAC</a:t>
            </a:r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¿Qué rol juegan los ciudadanos interesados?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46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41008" y="950188"/>
            <a:ext cx="4318672" cy="1945412"/>
          </a:xfrm>
          <a:prstGeom prst="roundRect">
            <a:avLst>
              <a:gd name="adj" fmla="val 6000"/>
            </a:avLst>
          </a:prstGeom>
          <a:gradFill flip="none" rotWithShape="1">
            <a:gsLst>
              <a:gs pos="0">
                <a:srgbClr val="104C28"/>
              </a:gs>
              <a:gs pos="100000">
                <a:srgbClr val="108837"/>
              </a:gs>
            </a:gsLst>
            <a:lin ang="16200000" scaled="0"/>
            <a:tileRect/>
          </a:gradFill>
          <a:ln w="25400">
            <a:solidFill>
              <a:srgbClr val="104C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>
              <a:spcBef>
                <a:spcPct val="50000"/>
              </a:spcBef>
            </a:pPr>
            <a:r>
              <a:rPr lang="en-US" cap="all" dirty="0" smtClean="0">
                <a:solidFill>
                  <a:schemeClr val="bg1"/>
                </a:solidFill>
                <a:latin typeface="ITC Franklin Gothic Std Dm Cd"/>
                <a:cs typeface="ITC Franklin Gothic Std Dm Cd"/>
              </a:rPr>
              <a:t>Otras dependencias/agencias:</a:t>
            </a:r>
            <a:endParaRPr lang="en-US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7935" y="3957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17014" y="1263210"/>
            <a:ext cx="3153385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Escuelas (uso compartido)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7208" y="1574758"/>
            <a:ext cx="3145387" cy="56169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Parques y recreación (mantenimiento, programación)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7013" y="2069342"/>
            <a:ext cx="3153385" cy="79252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Obras públicas (calles completas, banquetas/aceras, moderación del tráfico)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"/>
          <a:stretch>
            <a:fillRect/>
          </a:stretch>
        </p:blipFill>
        <p:spPr bwMode="auto">
          <a:xfrm>
            <a:off x="702357" y="832104"/>
            <a:ext cx="7739286" cy="5193792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18153A"/>
              </a:gs>
              <a:gs pos="100000">
                <a:schemeClr val="accent4"/>
              </a:gs>
            </a:gsLst>
          </a:gradFill>
          <a:ln w="25400">
            <a:solidFill>
              <a:srgbClr val="18153A"/>
            </a:solidFill>
          </a:ln>
          <a:effectLst/>
          <a:extLst/>
        </p:spPr>
      </p:pic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Photo courtesy of Tim Wagner for HEAC</a:t>
            </a:r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¿Qué rol juegan los ciudadanos interesados?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47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49701" y="4522576"/>
            <a:ext cx="4368799" cy="1417746"/>
          </a:xfrm>
          <a:prstGeom prst="roundRect">
            <a:avLst>
              <a:gd name="adj" fmla="val 6000"/>
            </a:avLst>
          </a:prstGeom>
          <a:gradFill>
            <a:gsLst>
              <a:gs pos="0">
                <a:srgbClr val="18153A"/>
              </a:gs>
              <a:gs pos="100000">
                <a:schemeClr val="accent4"/>
              </a:gs>
            </a:gsLst>
          </a:gradFill>
          <a:ln w="25400">
            <a:solidFill>
              <a:srgbClr val="18153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>
              <a:spcBef>
                <a:spcPct val="50000"/>
              </a:spcBef>
            </a:pPr>
            <a:r>
              <a:rPr lang="en-US" cap="all" dirty="0" smtClean="0">
                <a:solidFill>
                  <a:schemeClr val="bg1"/>
                </a:solidFill>
                <a:latin typeface="ITC Franklin Gothic Std Dm Cd"/>
                <a:cs typeface="ITC Franklin Gothic Std Dm Cd"/>
              </a:rPr>
              <a:t>Residentes de la comunidad: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17935" y="3957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43630" y="4887281"/>
            <a:ext cx="4135333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Cultivan a los campeones electos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3631" y="5223362"/>
            <a:ext cx="4160570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Comparten las prioridades de la comunidad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43631" y="5559591"/>
            <a:ext cx="4160570" cy="330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2880" indent="-182880">
              <a:lnSpc>
                <a:spcPts val="1760"/>
              </a:lnSpc>
              <a:spcBef>
                <a:spcPts val="600"/>
              </a:spcBef>
              <a:buFont typeface="Wingdings" charset="2"/>
              <a:buChar char="ü"/>
              <a:tabLst>
                <a:tab pos="860425" algn="l"/>
                <a:tab pos="914400" algn="l"/>
              </a:tabLst>
            </a:pPr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Asociaciones público-privadas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"/>
          <a:stretch>
            <a:fillRect/>
          </a:stretch>
        </p:blipFill>
        <p:spPr bwMode="auto">
          <a:xfrm>
            <a:off x="704693" y="833173"/>
            <a:ext cx="7734614" cy="5191654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DEAB43"/>
            </a:solidFill>
          </a:ln>
          <a:effectLst/>
          <a:extLst/>
        </p:spPr>
      </p:pic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Photo courtesy of Tim Wagner for HEAC</a:t>
            </a:r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¿Qué rol juegan los ciudadanos interesados?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48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7935" y="3957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Slide48-A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826159" y="1627033"/>
            <a:ext cx="1181100" cy="1358900"/>
          </a:xfrm>
          <a:prstGeom prst="rect">
            <a:avLst/>
          </a:prstGeom>
        </p:spPr>
      </p:pic>
      <p:pic>
        <p:nvPicPr>
          <p:cNvPr id="14" name="Picture 13" descr="Slide48-B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050731" y="1885540"/>
            <a:ext cx="1155700" cy="133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¿Qué rol juegan los ciudadanos interesados?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49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7935" y="3957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1" name="Group 65"/>
          <p:cNvGraphicFramePr>
            <a:graphicFrameLocks noGrp="1"/>
          </p:cNvGraphicFramePr>
          <p:nvPr/>
        </p:nvGraphicFramePr>
        <p:xfrm>
          <a:off x="199310" y="884904"/>
          <a:ext cx="8657916" cy="5222003"/>
        </p:xfrm>
        <a:graphic>
          <a:graphicData uri="http://schemas.openxmlformats.org/drawingml/2006/table">
            <a:tbl>
              <a:tblPr/>
              <a:tblGrid>
                <a:gridCol w="1794590"/>
                <a:gridCol w="1996358"/>
                <a:gridCol w="2433484"/>
                <a:gridCol w="2433484"/>
              </a:tblGrid>
              <a:tr h="828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¿Qué poderes?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132B4A"/>
                        </a:gs>
                        <a:gs pos="100000">
                          <a:schemeClr val="accent1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SANDAG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/>
                        </a:gs>
                        <a:gs pos="100000">
                          <a:srgbClr val="B5D479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Condado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San Diego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/>
                        </a:gs>
                        <a:gs pos="100000">
                          <a:srgbClr val="9FD4D0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Ciudad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Chula Vista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EAB43"/>
                        </a:gs>
                        <a:gs pos="100000">
                          <a:srgbClr val="FCE78C"/>
                        </a:gs>
                      </a:gsLst>
                      <a:lin ang="16200000" scaled="0"/>
                      <a:tileRect/>
                    </a:gradFill>
                  </a:tcPr>
                </a:tc>
              </a:tr>
              <a:tr h="9358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Toma de decisiones sobre el uso del suelo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3E2716"/>
                        </a:gs>
                        <a:gs pos="100000">
                          <a:srgbClr val="A98054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Puede motivar a las ciudades, condado para que planifiquen el crecimiento inteligente con fondos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Poder en áreas no incorporadas (partes de Bonita)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Poder de toma de decisiones sobre tierras en CV y en la zona que se planea anexar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Impuestos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104C28"/>
                        </a:gs>
                        <a:gs pos="100000">
                          <a:srgbClr val="108837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Debe estar aprobado por los votantes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Debe estar aprobado por los votantes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Debe estar aprobado por los votantes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97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Servicios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Bk CdIt"/>
                          <a:cs typeface="ITC Franklin Gothic Std Bk CdIt"/>
                        </a:rPr>
                        <a:t>(bibliotecas, centros de recreación, parques)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18153A"/>
                        </a:gs>
                        <a:gs pos="100000">
                          <a:schemeClr val="accent4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Administra MTS, algunas otras mejoras en el transporte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Brinda servicios tipo  municipales a las áreas no incorporadas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Recolección de basura, policía, bomberos, bibliotecas, mantenimiento de las calles y recreación para las tierras de CV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19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Servicios sociales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Bk CdIt"/>
                          <a:cs typeface="ITC Franklin Gothic Std Bk CdIt"/>
                        </a:rPr>
                        <a:t>(viviendas económicamente accesibles, MediCal)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600D13"/>
                        </a:gs>
                        <a:gs pos="100000">
                          <a:srgbClr val="CD0920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No administra servicios sociales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Administra MediCal, Sección 8, Desempleo 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Administra algunos servicios sociales a través de CDBG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58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Seguridad pública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/>
                        </a:gs>
                        <a:gs pos="100000">
                          <a:srgbClr val="E78E23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Recopila datos y respalda la investigación sobre el delito en jurisdicciones miembro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Sheriff del condado: fuerza policial para las áreas no incorporadas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Georgia" pitchFamily="18" charset="0"/>
                        <a:buNone/>
                        <a:tabLst/>
                      </a:pPr>
                      <a:r>
                        <a:rPr kumimoji="0" lang="es-MX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ITC Franklin Gothic Std Bk Cd"/>
                          <a:ea typeface="ＭＳ Ｐゴシック" pitchFamily="34" charset="-128"/>
                          <a:cs typeface="ITC Franklin Gothic Std Bk Cd"/>
                          <a:sym typeface="Georgia" pitchFamily="18" charset="0"/>
                        </a:rPr>
                        <a:t>Departamento de Policía de Chula Vista 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Descripción 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5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601" y="1166842"/>
            <a:ext cx="8432799" cy="45243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2000" b="1" i="1" dirty="0" smtClean="0">
                <a:cs typeface="Calibri"/>
              </a:rPr>
              <a:t>¿CÓMO IMPACTA SU SALUD EL DISEÑO DE LA COMUNIDAD?</a:t>
            </a:r>
          </a:p>
          <a:p>
            <a:pPr>
              <a:defRPr/>
            </a:pPr>
            <a:r>
              <a:rPr lang="en-US" sz="2000" dirty="0" smtClean="0"/>
              <a:t>El vínculo entre el diseño de la comunidad, la actividad física y la salud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000" b="1" i="1" dirty="0" smtClean="0">
                <a:cs typeface="Calibri"/>
              </a:rPr>
              <a:t>¿CUÁL ES EL PROBLEMA?</a:t>
            </a:r>
          </a:p>
          <a:p>
            <a:pPr>
              <a:defRPr/>
            </a:pPr>
            <a:r>
              <a:rPr lang="en-US" sz="2000" dirty="0" smtClean="0"/>
              <a:t>Las consecuencias en la salud (y sociales) del diseño y la planificación deficiente de la comunidad</a:t>
            </a:r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¿EN QUÉ CONSISTE EL PROCESO DE PLANIFICACIÓN?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Descripciones del proceso de planificación </a:t>
            </a:r>
          </a:p>
          <a:p>
            <a:pPr>
              <a:defRPr/>
            </a:pPr>
            <a:endParaRPr lang="en-US" sz="16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¿QUIÉN?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¿Quién toma las decisiones? ¿Quién debe estar en la mesa? ¿Quién debe tener voz? ¿A quién acude? ¿Quiénes son los protagonistas?</a:t>
            </a:r>
          </a:p>
          <a:p>
            <a:pPr>
              <a:defRPr/>
            </a:pPr>
            <a:endParaRPr lang="en-US" sz="16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¿CÓMO PUEDE HACER CAMBIOS?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Ideas y estrategias para hacer su entorno más saludable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50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7935" y="3957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4" descr="county map of San die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283" y="833336"/>
            <a:ext cx="6785434" cy="519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850900"/>
          </a:xfrm>
          <a:prstGeom prst="roundRect">
            <a:avLst>
              <a:gd name="adj" fmla="val 13651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cap="all" spc="100" dirty="0" smtClean="0">
                <a:solidFill>
                  <a:schemeClr val="bg1"/>
                </a:solidFill>
                <a:latin typeface="Berthold City Bold"/>
                <a:ea typeface="ＭＳ Ｐゴシック" pitchFamily="34" charset="-128"/>
                <a:cs typeface="Berthold City Bold"/>
              </a:rPr>
              <a:t>La Asociación de Gobiernos de San Diego</a:t>
            </a:r>
            <a:br>
              <a:rPr lang="en-US" sz="2600" b="1" cap="all" spc="100" dirty="0" smtClean="0">
                <a:solidFill>
                  <a:schemeClr val="bg1"/>
                </a:solidFill>
                <a:latin typeface="Berthold City Bold"/>
                <a:ea typeface="ＭＳ Ｐゴシック" pitchFamily="34" charset="-128"/>
                <a:cs typeface="Berthold City Bold"/>
              </a:rPr>
            </a:br>
            <a:r>
              <a:rPr lang="en-US" sz="2600" b="1" cap="all" spc="100" dirty="0" smtClean="0">
                <a:solidFill>
                  <a:schemeClr val="bg1"/>
                </a:solidFill>
                <a:latin typeface="Berthold City Bold"/>
                <a:ea typeface="ＭＳ Ｐゴシック" pitchFamily="34" charset="-128"/>
                <a:cs typeface="Berthold City Bold"/>
              </a:rPr>
              <a:t>(SD Association of Governments, SANDAG)</a:t>
            </a:r>
            <a:endParaRPr lang="en-US" sz="26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51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7935" y="3957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7791" y="1887980"/>
            <a:ext cx="7848419" cy="3082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800"/>
              </a:lnSpc>
            </a:pPr>
            <a:r>
              <a:rPr lang="en-US" sz="5400" dirty="0" smtClean="0">
                <a:solidFill>
                  <a:srgbClr val="000000"/>
                </a:solidFill>
                <a:latin typeface="Capitals"/>
                <a:cs typeface="Capitals"/>
              </a:rPr>
              <a:t>SU ROL EN EL</a:t>
            </a:r>
          </a:p>
          <a:p>
            <a:pPr algn="ctr">
              <a:lnSpc>
                <a:spcPts val="5800"/>
              </a:lnSpc>
            </a:pPr>
            <a:r>
              <a:rPr lang="en-US" sz="5400" dirty="0" smtClean="0">
                <a:solidFill>
                  <a:srgbClr val="000000"/>
                </a:solidFill>
                <a:latin typeface="Capitals"/>
                <a:cs typeface="Capitals"/>
              </a:rPr>
              <a:t>USO DEL SUELO Y</a:t>
            </a:r>
          </a:p>
          <a:p>
            <a:pPr algn="ctr">
              <a:lnSpc>
                <a:spcPts val="5800"/>
              </a:lnSpc>
            </a:pPr>
            <a:r>
              <a:rPr lang="en-US" sz="5400" dirty="0" smtClean="0">
                <a:solidFill>
                  <a:srgbClr val="000000"/>
                </a:solidFill>
                <a:latin typeface="Capitals"/>
                <a:cs typeface="Capitals"/>
              </a:rPr>
              <a:t>LAS DECISIONES</a:t>
            </a:r>
          </a:p>
          <a:p>
            <a:pPr algn="ctr">
              <a:lnSpc>
                <a:spcPts val="5800"/>
              </a:lnSpc>
            </a:pPr>
            <a:r>
              <a:rPr lang="en-US" sz="5400" dirty="0" smtClean="0">
                <a:solidFill>
                  <a:srgbClr val="000000"/>
                </a:solidFill>
                <a:latin typeface="Capitals"/>
                <a:cs typeface="Capitals"/>
              </a:rPr>
              <a:t>DE TRANSPORTE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cap="all" spc="100" dirty="0" smtClean="0">
                <a:solidFill>
                  <a:schemeClr val="bg1"/>
                </a:solidFill>
                <a:latin typeface="Berthold City Bold"/>
                <a:ea typeface="ＭＳ Ｐゴシック" pitchFamily="34" charset="-128"/>
                <a:cs typeface="Berthold City Bold"/>
              </a:rPr>
              <a:t>  Planificación del transporte regional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52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7935" y="3957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3" descr="green-line-san-diego-trolley-mt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42" y="879168"/>
            <a:ext cx="3726768" cy="2795550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CD0920"/>
            </a:solidFill>
          </a:ln>
          <a:effectLst/>
          <a:extLst/>
        </p:spPr>
      </p:pic>
      <p:pic>
        <p:nvPicPr>
          <p:cNvPr id="14" name="Picture 4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51" y="3875548"/>
            <a:ext cx="3212785" cy="2137963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CD0920"/>
            </a:solidFill>
          </a:ln>
          <a:effectLst/>
          <a:extLst/>
        </p:spPr>
      </p:pic>
      <p:pic>
        <p:nvPicPr>
          <p:cNvPr id="15" name="Picture 5" descr="san-diego-hybrid-b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51" y="3875548"/>
            <a:ext cx="4835344" cy="2137963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CD0920"/>
            </a:solidFill>
          </a:ln>
          <a:effectLst/>
          <a:extLst/>
        </p:spPr>
      </p:pic>
      <p:pic>
        <p:nvPicPr>
          <p:cNvPr id="16" name="Picture 15" descr="SANDAG_Logo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60028" y="1904956"/>
            <a:ext cx="4091857" cy="743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cap="all" spc="100" dirty="0" smtClean="0">
                <a:solidFill>
                  <a:schemeClr val="bg1"/>
                </a:solidFill>
                <a:latin typeface="Berthold City Bold"/>
                <a:ea typeface="ＭＳ Ｐゴシック" pitchFamily="34" charset="-128"/>
                <a:cs typeface="Berthold City Bold"/>
              </a:rPr>
              <a:t>  </a:t>
            </a:r>
            <a:r>
              <a:rPr lang="en-US" sz="2700" b="1" cap="all" spc="100" dirty="0" err="1" smtClean="0">
                <a:solidFill>
                  <a:schemeClr val="bg1"/>
                </a:solidFill>
                <a:latin typeface="Berthold City Bold"/>
                <a:ea typeface="ＭＳ Ｐゴシック" pitchFamily="34" charset="-128"/>
                <a:cs typeface="Berthold City Bold"/>
              </a:rPr>
              <a:t>sandag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53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7935" y="3957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3775" y="1083273"/>
            <a:ext cx="8316451" cy="469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365760">
              <a:lnSpc>
                <a:spcPts val="3140"/>
              </a:lnSpc>
              <a:spcBef>
                <a:spcPts val="1200"/>
              </a:spcBef>
              <a:buFont typeface="Arial"/>
              <a:buChar char="•"/>
            </a:pPr>
            <a:r>
              <a:rPr lang="en-US" sz="2900" dirty="0" smtClean="0">
                <a:ea typeface="ＭＳ Ｐゴシック" pitchFamily="34" charset="-128"/>
              </a:rPr>
              <a:t>SANDAG es la autoridad de planificación regional. </a:t>
            </a:r>
          </a:p>
          <a:p>
            <a:pPr marL="274320" indent="-365760">
              <a:lnSpc>
                <a:spcPts val="3140"/>
              </a:lnSpc>
              <a:spcBef>
                <a:spcPts val="1200"/>
              </a:spcBef>
              <a:buFont typeface="Arial"/>
              <a:buChar char="•"/>
            </a:pPr>
            <a:r>
              <a:rPr lang="en-US" sz="2900" dirty="0" smtClean="0">
                <a:ea typeface="ＭＳ Ｐゴシック" pitchFamily="34" charset="-128"/>
              </a:rPr>
              <a:t>Una coalición de los gobiernos de 18 ciudades y del gobierno del condado de San Diego</a:t>
            </a:r>
          </a:p>
          <a:p>
            <a:pPr marL="274320" indent="-365760">
              <a:lnSpc>
                <a:spcPts val="3140"/>
              </a:lnSpc>
              <a:spcBef>
                <a:spcPts val="1200"/>
              </a:spcBef>
              <a:buFont typeface="Arial"/>
              <a:buChar char="•"/>
            </a:pPr>
            <a:r>
              <a:rPr lang="en-US" sz="2900" dirty="0" smtClean="0">
                <a:ea typeface="ＭＳ Ｐゴシック" pitchFamily="34" charset="-128"/>
              </a:rPr>
              <a:t>Controla el transporte (el transporte público, las autopistas y la red de rutas) y otros fondos</a:t>
            </a:r>
          </a:p>
          <a:p>
            <a:pPr marL="274320" indent="-365760">
              <a:lnSpc>
                <a:spcPts val="3140"/>
              </a:lnSpc>
              <a:spcBef>
                <a:spcPts val="1200"/>
              </a:spcBef>
              <a:buFont typeface="Arial"/>
              <a:buChar char="•"/>
            </a:pPr>
            <a:r>
              <a:rPr lang="en-US" sz="2900" dirty="0" smtClean="0">
                <a:ea typeface="ＭＳ Ｐゴシック" pitchFamily="34" charset="-128"/>
              </a:rPr>
              <a:t>Coordina la planificación transfronteriza, programas de vivienda, Crecimiento Inteligente, etc.</a:t>
            </a:r>
          </a:p>
          <a:p>
            <a:pPr marL="274320" indent="-365760">
              <a:lnSpc>
                <a:spcPts val="3140"/>
              </a:lnSpc>
              <a:spcBef>
                <a:spcPts val="1200"/>
              </a:spcBef>
              <a:buFont typeface="Arial"/>
              <a:buChar char="•"/>
            </a:pPr>
            <a:r>
              <a:rPr lang="en-US" sz="2900" dirty="0" smtClean="0">
                <a:ea typeface="ＭＳ Ｐゴシック" pitchFamily="34" charset="-128"/>
              </a:rPr>
              <a:t>La Junta de Directores está compuesta por alcaldes, regidores y un supervisores del condado de cada uno de los 19 gobiernos locales de la región.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cap="all" spc="100" dirty="0" smtClean="0">
                <a:solidFill>
                  <a:schemeClr val="bg1"/>
                </a:solidFill>
                <a:latin typeface="Berthold City Bold"/>
                <a:ea typeface="ＭＳ Ｐゴシック" pitchFamily="34" charset="-128"/>
                <a:cs typeface="Berthold City Bold"/>
              </a:rPr>
              <a:t>  </a:t>
            </a:r>
            <a:r>
              <a:rPr lang="en-US" sz="2700" b="1" cap="all" spc="100" dirty="0" err="1" smtClean="0">
                <a:solidFill>
                  <a:schemeClr val="bg1"/>
                </a:solidFill>
                <a:latin typeface="Berthold City Bold"/>
                <a:ea typeface="ＭＳ Ｐゴシック" pitchFamily="34" charset="-128"/>
                <a:cs typeface="Berthold City Bold"/>
              </a:rPr>
              <a:t>sandag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54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7935" y="3957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3775" y="809480"/>
            <a:ext cx="8316451" cy="523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ts val="2800"/>
              </a:lnSpc>
              <a:spcBef>
                <a:spcPts val="1200"/>
              </a:spcBef>
              <a:buFont typeface="Arial"/>
              <a:buChar char="•"/>
            </a:pPr>
            <a:r>
              <a:rPr lang="en-US" sz="2900" dirty="0" smtClean="0">
                <a:ea typeface="ＭＳ Ｐゴシック" pitchFamily="34" charset="-128"/>
              </a:rPr>
              <a:t>Negocia los conflictos entre las jurisdicciones y asegura la coordinación</a:t>
            </a:r>
          </a:p>
          <a:p>
            <a:pPr marL="274320" indent="-274320">
              <a:lnSpc>
                <a:spcPts val="2800"/>
              </a:lnSpc>
              <a:spcBef>
                <a:spcPts val="1200"/>
              </a:spcBef>
              <a:buFont typeface="Arial"/>
              <a:buChar char="•"/>
            </a:pPr>
            <a:r>
              <a:rPr lang="en-US" sz="2900" dirty="0" smtClean="0">
                <a:ea typeface="ＭＳ Ｐゴシック" pitchFamily="34" charset="-128"/>
              </a:rPr>
              <a:t>Proyecta las poblaciones 30 años en el futuro. Crea ciudades, informa dónde se construirán viviendas para las personas que se espera que llegarán a vivir a la región (p. ej., ubicación del área residencial)</a:t>
            </a:r>
          </a:p>
          <a:p>
            <a:pPr marL="274320" indent="-274320">
              <a:lnSpc>
                <a:spcPts val="2800"/>
              </a:lnSpc>
              <a:spcBef>
                <a:spcPts val="1200"/>
              </a:spcBef>
              <a:buFont typeface="Arial"/>
              <a:buChar char="•"/>
            </a:pPr>
            <a:r>
              <a:rPr lang="en-US" sz="2900" dirty="0" smtClean="0">
                <a:ea typeface="ＭＳ Ｐゴシック" pitchFamily="34" charset="-128"/>
              </a:rPr>
              <a:t>Se asegura de que todas las jurisdicciones se coordinan bien y planifican para el futuro (se supone que debe promover la distribución equitativa de los recursos de transporte por todo el condado)</a:t>
            </a:r>
          </a:p>
          <a:p>
            <a:pPr marL="274320" indent="-274320">
              <a:lnSpc>
                <a:spcPts val="2800"/>
              </a:lnSpc>
              <a:spcBef>
                <a:spcPts val="1200"/>
              </a:spcBef>
              <a:buFont typeface="Arial"/>
              <a:buChar char="•"/>
            </a:pPr>
            <a:r>
              <a:rPr lang="en-US" sz="2900" dirty="0" smtClean="0">
                <a:ea typeface="ＭＳ Ｐゴシック" pitchFamily="34" charset="-128"/>
              </a:rPr>
              <a:t>El gobierno federal tiene dinero para el transporte, y ese dinero se entrega a la autoridad de planificación regional que es SANDAG.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7600" y="7480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cap="all" spc="100" dirty="0" smtClean="0">
                <a:solidFill>
                  <a:schemeClr val="bg1"/>
                </a:solidFill>
                <a:latin typeface="Berthold City Bold"/>
                <a:ea typeface="ＭＳ Ｐゴシック" pitchFamily="34" charset="-128"/>
                <a:cs typeface="Berthold City Bold"/>
              </a:rPr>
              <a:t>  Cómo lograr cambios en SANDAG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55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7935" y="3957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3775" y="1966207"/>
            <a:ext cx="8316451" cy="2925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365760">
              <a:lnSpc>
                <a:spcPts val="2800"/>
              </a:lnSpc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Comuníquese con sus representantes electos que integran la Junta de Directores de SANDAG </a:t>
            </a:r>
          </a:p>
          <a:p>
            <a:pPr marL="274320" indent="-365760">
              <a:lnSpc>
                <a:spcPts val="2800"/>
              </a:lnSpc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Asista a las reuniones de la Junta de SANDAG, talleres y reuniones públicas, y participe en el diálogo </a:t>
            </a:r>
          </a:p>
          <a:p>
            <a:pPr marL="274320" indent="-365760">
              <a:lnSpc>
                <a:spcPts val="2800"/>
              </a:lnSpc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ea typeface="ＭＳ Ｐゴシック" pitchFamily="34" charset="-128"/>
              </a:rPr>
              <a:t>Áreas de interés: uso de los fondos federales de transporte, administración del transporte público en San Diego, incluso MTS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Fuente: </a:t>
            </a:r>
            <a:r>
              <a:rPr lang="en-US" sz="1200" i="1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Community Building: What Makes it Work A Review of Factors Influencing Successful Community Building </a:t>
            </a:r>
            <a:r>
              <a:rPr lang="en-US" sz="12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Amherst H. Wilder Foundation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cap="all" spc="100" dirty="0">
                <a:latin typeface="Berthold City Bold"/>
                <a:cs typeface="Berthold City Bold"/>
              </a:rPr>
              <a:t>El enfoque de fomentar el sentido de comunidad</a:t>
            </a: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56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7935" y="3957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Figure_2-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11775" y="1488439"/>
            <a:ext cx="6200423" cy="372025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25966" y="1589980"/>
            <a:ext cx="1900767" cy="3678040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rgbClr val="18153A"/>
              </a:gs>
              <a:gs pos="100000">
                <a:srgbClr val="441A66"/>
              </a:gs>
            </a:gsLst>
            <a:lin ang="16200000" scaled="0"/>
            <a:tileRect/>
          </a:gradFill>
          <a:ln w="25400">
            <a:solidFill>
              <a:srgbClr val="18153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algn="ctr">
              <a:lnSpc>
                <a:spcPts val="1900"/>
              </a:lnSpc>
            </a:pP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Fomentar</a:t>
            </a:r>
            <a:r>
              <a: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el </a:t>
            </a: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sentido</a:t>
            </a:r>
            <a:r>
              <a:rPr lang="en-US" b="1" cap="all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 de </a:t>
            </a:r>
            <a:r>
              <a:rPr lang="en-US" b="1" cap="all" dirty="0" err="1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comunidad</a:t>
            </a:r>
            <a:endParaRPr lang="en-US" b="1" cap="all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  <a:p>
            <a:pPr marL="91440" indent="-91440" algn="ctr">
              <a:lnSpc>
                <a:spcPts val="1900"/>
              </a:lnSpc>
            </a:pP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generalmente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se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refiere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fomentar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las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redes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sociales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dentro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la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comunidad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y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a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desarrollar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habilidades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liderazgo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y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resolución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de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problemas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grupales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e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individuales</a:t>
            </a:r>
            <a:r>
              <a:rPr lang="en-US" sz="1600" dirty="0" smtClean="0">
                <a:solidFill>
                  <a:schemeClr val="bg1"/>
                </a:solidFill>
                <a:latin typeface="ITC Franklin Gothic Std Bk Cd"/>
                <a:ea typeface="ＭＳ Ｐゴシック" pitchFamily="34" charset="-128"/>
                <a:cs typeface="ITC Franklin Gothic Std Bk Cd"/>
              </a:rPr>
              <a:t>. </a:t>
            </a:r>
            <a:endParaRPr lang="en-US" sz="1100" dirty="0" smtClean="0">
              <a:solidFill>
                <a:schemeClr val="bg1"/>
              </a:solidFill>
              <a:latin typeface="ITC Franklin Gothic Std Bk Cd"/>
              <a:cs typeface="ITC Franklin Gothic Std Bk C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57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7935" y="3957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87332" y="876300"/>
            <a:ext cx="4102100" cy="5105400"/>
          </a:xfrm>
          <a:prstGeom prst="roundRect">
            <a:avLst>
              <a:gd name="adj" fmla="val 3262"/>
            </a:avLst>
          </a:prstGeom>
          <a:gradFill flip="none" rotWithShape="1">
            <a:gsLst>
              <a:gs pos="100000">
                <a:srgbClr val="B5D479"/>
              </a:gs>
              <a:gs pos="0">
                <a:srgbClr val="73B632"/>
              </a:gs>
            </a:gsLst>
            <a:lin ang="16200000" scaled="0"/>
            <a:tileRect/>
          </a:gradFill>
          <a:ln w="25400">
            <a:solidFill>
              <a:srgbClr val="73B63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ES</a:t>
            </a:r>
          </a:p>
          <a:p>
            <a:pPr marL="9144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TIEMPO</a:t>
            </a:r>
          </a:p>
          <a:p>
            <a:pPr marL="9144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DE UN RECESO…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471" y="927976"/>
            <a:ext cx="3642197" cy="36694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272078" y="4814401"/>
            <a:ext cx="926984" cy="926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Actividad interactiva: Espacios definidos 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58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134" y="745982"/>
            <a:ext cx="86007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 typeface="Georgia" pitchFamily="18" charset="0"/>
              <a:buNone/>
            </a:pPr>
            <a:r>
              <a:rPr lang="es-US" sz="2800" smtClean="0">
                <a:solidFill>
                  <a:srgbClr val="000000"/>
                </a:solidFill>
                <a:ea typeface="ＭＳ Ｐゴシック" pitchFamily="34" charset="-128"/>
                <a:sym typeface="Georgia" pitchFamily="18" charset="0"/>
              </a:rPr>
              <a:t>Con una hoja de papel y lápices de colores, trace un mapa de los espacios de actividad física de su vecindario:</a:t>
            </a:r>
          </a:p>
        </p:txBody>
      </p:sp>
      <p:pic>
        <p:nvPicPr>
          <p:cNvPr id="17" name="Picture 4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25" y="206365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567451" y="3814166"/>
            <a:ext cx="1854199" cy="457200"/>
          </a:xfrm>
          <a:prstGeom prst="roundRect">
            <a:avLst>
              <a:gd name="adj" fmla="val 6000"/>
            </a:avLst>
          </a:prstGeom>
          <a:gradFill>
            <a:gsLst>
              <a:gs pos="0">
                <a:srgbClr val="132B4A"/>
              </a:gs>
              <a:gs pos="100000">
                <a:schemeClr val="accent1"/>
              </a:gs>
            </a:gsLst>
          </a:gradFill>
          <a:ln w="25400">
            <a:solidFill>
              <a:srgbClr val="132B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400" cap="all" dirty="0" smtClean="0">
                <a:solidFill>
                  <a:schemeClr val="bg1"/>
                </a:solidFill>
                <a:latin typeface="ITC Franklin Gothic Std Bk Cd" pitchFamily="34" charset="0"/>
                <a:cs typeface="ITC Franklin Gothic Std Dm Cd"/>
              </a:rPr>
              <a:t>TRABAJO</a:t>
            </a:r>
            <a:endParaRPr lang="en-US" sz="2400" dirty="0" smtClean="0">
              <a:solidFill>
                <a:schemeClr val="bg1"/>
              </a:solidFill>
              <a:latin typeface="ITC Franklin Gothic Std Bk Cd" pitchFamily="34" charset="0"/>
              <a:cs typeface="ITC Franklin Gothic Std Bk Cd"/>
            </a:endParaRPr>
          </a:p>
        </p:txBody>
      </p:sp>
      <p:pic>
        <p:nvPicPr>
          <p:cNvPr id="20" name="Picture 9" descr="DownloadedFile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739" y="2063650"/>
            <a:ext cx="135168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6864190" y="3663850"/>
            <a:ext cx="2173130" cy="607516"/>
          </a:xfrm>
          <a:prstGeom prst="roundRect">
            <a:avLst>
              <a:gd name="adj" fmla="val 6000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400" cap="all" dirty="0" smtClean="0">
                <a:solidFill>
                  <a:schemeClr val="bg1"/>
                </a:solidFill>
                <a:latin typeface="ITC Franklin Gothic Std Bk Cd" pitchFamily="34" charset="0"/>
                <a:cs typeface="ITC Franklin Gothic Std Dm Cd"/>
              </a:rPr>
              <a:t>ADORACIÓN</a:t>
            </a:r>
            <a:endParaRPr lang="en-US" sz="2400" dirty="0" smtClean="0">
              <a:solidFill>
                <a:schemeClr val="bg1"/>
              </a:solidFill>
              <a:latin typeface="ITC Franklin Gothic Std Bk Cd" pitchFamily="34" charset="0"/>
              <a:cs typeface="ITC Franklin Gothic Std Bk Cd"/>
            </a:endParaRPr>
          </a:p>
        </p:txBody>
      </p:sp>
      <p:pic>
        <p:nvPicPr>
          <p:cNvPr id="18" name="Picture 5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51" y="2063650"/>
            <a:ext cx="243581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4655820" y="3663850"/>
            <a:ext cx="2055970" cy="607516"/>
          </a:xfrm>
          <a:prstGeom prst="roundRect">
            <a:avLst>
              <a:gd name="adj" fmla="val 7640"/>
            </a:avLst>
          </a:prstGeom>
          <a:gradFill flip="none" rotWithShape="1">
            <a:gsLst>
              <a:gs pos="0">
                <a:schemeClr val="accent6"/>
              </a:gs>
              <a:gs pos="100000">
                <a:srgbClr val="E78E23"/>
              </a:gs>
            </a:gsLst>
            <a:path path="circle">
              <a:fillToRect l="100000" t="100000"/>
            </a:path>
            <a:tileRect r="-100000" b="-100000"/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all" dirty="0" smtClean="0">
                <a:solidFill>
                  <a:schemeClr val="bg1"/>
                </a:solidFill>
                <a:latin typeface="ITC Franklin Gothic Std Bk Cd" pitchFamily="34" charset="0"/>
                <a:cs typeface="ITC Franklin Gothic Std Dm Cd"/>
              </a:rPr>
              <a:t>DONDE VIVO</a:t>
            </a:r>
          </a:p>
        </p:txBody>
      </p:sp>
      <p:pic>
        <p:nvPicPr>
          <p:cNvPr id="2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50" y="2063650"/>
            <a:ext cx="170267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590800" y="3814166"/>
            <a:ext cx="1767840" cy="457200"/>
          </a:xfrm>
          <a:prstGeom prst="roundRect">
            <a:avLst>
              <a:gd name="adj" fmla="val 7640"/>
            </a:avLst>
          </a:prstGeom>
          <a:gradFill flip="none" rotWithShape="1">
            <a:gsLst>
              <a:gs pos="0">
                <a:srgbClr val="DEAB43"/>
              </a:gs>
              <a:gs pos="100000">
                <a:srgbClr val="FCE78C"/>
              </a:gs>
            </a:gsLst>
            <a:path path="circle">
              <a:fillToRect l="100000" t="100000"/>
            </a:path>
            <a:tileRect r="-100000" b="-100000"/>
          </a:gradFill>
          <a:ln w="25400">
            <a:solidFill>
              <a:srgbClr val="DEAB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ITC Franklin Gothic Std Bk Cd" pitchFamily="34" charset="0"/>
                <a:cs typeface="ITC Franklin Gothic Std Dm Cd"/>
              </a:rPr>
              <a:t>ESCUELA</a:t>
            </a:r>
          </a:p>
        </p:txBody>
      </p:sp>
      <p:pic>
        <p:nvPicPr>
          <p:cNvPr id="19" name="Picture 7" descr="DownloadedFile-3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4" y="4421682"/>
            <a:ext cx="170316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 descr="images-4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19" y="4421682"/>
            <a:ext cx="336072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2148914" y="4879556"/>
            <a:ext cx="1767765" cy="684452"/>
          </a:xfrm>
          <a:prstGeom prst="roundRect">
            <a:avLst>
              <a:gd name="adj" fmla="val 6000"/>
            </a:avLst>
          </a:prstGeom>
          <a:gradFill flip="none" rotWithShape="1">
            <a:gsLst>
              <a:gs pos="0">
                <a:srgbClr val="104C28"/>
              </a:gs>
              <a:gs pos="100000">
                <a:srgbClr val="108837"/>
              </a:gs>
            </a:gsLst>
            <a:lin ang="16200000" scaled="0"/>
            <a:tileRect/>
          </a:gradFill>
          <a:ln w="25400">
            <a:solidFill>
              <a:srgbClr val="104C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80"/>
              </a:lnSpc>
              <a:spcBef>
                <a:spcPct val="50000"/>
              </a:spcBef>
            </a:pPr>
            <a:r>
              <a:rPr lang="en-US" sz="2400" cap="all" dirty="0" smtClean="0">
                <a:solidFill>
                  <a:schemeClr val="bg1"/>
                </a:solidFill>
                <a:latin typeface="ITC Franklin Gothic Std Bk Cd" pitchFamily="34" charset="0"/>
                <a:cs typeface="ITC Franklin Gothic Std Dm Cd"/>
              </a:rPr>
              <a:t>MERCADO</a:t>
            </a:r>
            <a:endParaRPr lang="en-US" sz="2400" dirty="0" smtClean="0">
              <a:solidFill>
                <a:schemeClr val="bg1"/>
              </a:solidFill>
              <a:latin typeface="ITC Franklin Gothic Std Bk Cd" pitchFamily="34" charset="0"/>
              <a:cs typeface="ITC Franklin Gothic Std Bk Cd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188200" y="4878882"/>
            <a:ext cx="1704650" cy="685800"/>
          </a:xfrm>
          <a:prstGeom prst="roundRect">
            <a:avLst>
              <a:gd name="adj" fmla="val 4755"/>
            </a:avLst>
          </a:prstGeom>
          <a:gradFill flip="none" rotWithShape="1">
            <a:gsLst>
              <a:gs pos="0">
                <a:srgbClr val="18153A"/>
              </a:gs>
              <a:gs pos="100000">
                <a:srgbClr val="441A66"/>
              </a:gs>
            </a:gsLst>
            <a:lin ang="16200000" scaled="0"/>
            <a:tileRect/>
          </a:gradFill>
          <a:ln w="25400">
            <a:solidFill>
              <a:srgbClr val="18153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algn="ctr">
              <a:lnSpc>
                <a:spcPts val="1900"/>
              </a:lnSpc>
            </a:pPr>
            <a:r>
              <a:rPr lang="en-US" sz="24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JUEGOS Y EJERCICIO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¿Cómo es caminar en estados Unidos hoy? 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59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28600" y="1029138"/>
            <a:ext cx="8593607" cy="4961793"/>
            <a:chOff x="228600" y="1029138"/>
            <a:chExt cx="8593607" cy="4961793"/>
          </a:xfrm>
        </p:grpSpPr>
        <p:pic>
          <p:nvPicPr>
            <p:cNvPr id="27" name="Picture 10" descr="DLCD street grid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4584028" y="1084700"/>
              <a:ext cx="4238179" cy="409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Line 11"/>
            <p:cNvSpPr>
              <a:spLocks noChangeShapeType="1"/>
            </p:cNvSpPr>
            <p:nvPr/>
          </p:nvSpPr>
          <p:spPr bwMode="auto">
            <a:xfrm>
              <a:off x="6716612" y="2986525"/>
              <a:ext cx="334962" cy="1588"/>
            </a:xfrm>
            <a:prstGeom prst="line">
              <a:avLst/>
            </a:prstGeom>
            <a:noFill/>
            <a:ln w="34925">
              <a:solidFill>
                <a:srgbClr val="FF6600"/>
              </a:solidFill>
              <a:prstDash val="sysDot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 flipV="1">
              <a:off x="7089145" y="2673259"/>
              <a:ext cx="258762" cy="258763"/>
            </a:xfrm>
            <a:prstGeom prst="line">
              <a:avLst/>
            </a:prstGeom>
            <a:noFill/>
            <a:ln w="34925">
              <a:solidFill>
                <a:srgbClr val="FF6600"/>
              </a:solidFill>
              <a:prstDash val="sysDot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3"/>
            <p:cNvSpPr>
              <a:spLocks noChangeShapeType="1"/>
            </p:cNvSpPr>
            <p:nvPr/>
          </p:nvSpPr>
          <p:spPr bwMode="auto">
            <a:xfrm flipV="1">
              <a:off x="7415112" y="2104933"/>
              <a:ext cx="459845" cy="665692"/>
            </a:xfrm>
            <a:prstGeom prst="line">
              <a:avLst/>
            </a:prstGeom>
            <a:noFill/>
            <a:ln w="34925">
              <a:solidFill>
                <a:srgbClr val="FF6600"/>
              </a:solidFill>
              <a:prstDash val="sysDot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31" name="Picture 9" descr="DLCD subdivision only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92505" y="1084700"/>
              <a:ext cx="4002688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rc 14"/>
            <p:cNvSpPr>
              <a:spLocks/>
            </p:cNvSpPr>
            <p:nvPr/>
          </p:nvSpPr>
          <p:spPr bwMode="auto">
            <a:xfrm rot="19778746">
              <a:off x="1528662" y="1887975"/>
              <a:ext cx="393700" cy="1289050"/>
            </a:xfrm>
            <a:custGeom>
              <a:avLst/>
              <a:gdLst>
                <a:gd name="T0" fmla="*/ 2147483647 w 21600"/>
                <a:gd name="T1" fmla="*/ 0 h 32140"/>
                <a:gd name="T2" fmla="*/ 2147483647 w 21600"/>
                <a:gd name="T3" fmla="*/ 2147483647 h 32140"/>
                <a:gd name="T4" fmla="*/ 0 w 21600"/>
                <a:gd name="T5" fmla="*/ 2147483647 h 32140"/>
                <a:gd name="T6" fmla="*/ 0 60000 65536"/>
                <a:gd name="T7" fmla="*/ 0 60000 65536"/>
                <a:gd name="T8" fmla="*/ 0 60000 65536"/>
                <a:gd name="T9" fmla="*/ 0 w 21600"/>
                <a:gd name="T10" fmla="*/ 0 h 32140"/>
                <a:gd name="T11" fmla="*/ 21600 w 21600"/>
                <a:gd name="T12" fmla="*/ 32140 h 32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2140" fill="none" extrusionOk="0">
                  <a:moveTo>
                    <a:pt x="152" y="-1"/>
                  </a:moveTo>
                  <a:cubicBezTo>
                    <a:pt x="12021" y="83"/>
                    <a:pt x="21600" y="9728"/>
                    <a:pt x="21600" y="21599"/>
                  </a:cubicBezTo>
                  <a:cubicBezTo>
                    <a:pt x="21600" y="25289"/>
                    <a:pt x="20654" y="28918"/>
                    <a:pt x="18853" y="32140"/>
                  </a:cubicBezTo>
                </a:path>
                <a:path w="21600" h="32140" stroke="0" extrusionOk="0">
                  <a:moveTo>
                    <a:pt x="152" y="-1"/>
                  </a:moveTo>
                  <a:cubicBezTo>
                    <a:pt x="12021" y="83"/>
                    <a:pt x="21600" y="9728"/>
                    <a:pt x="21600" y="21599"/>
                  </a:cubicBezTo>
                  <a:cubicBezTo>
                    <a:pt x="21600" y="25289"/>
                    <a:pt x="20654" y="28918"/>
                    <a:pt x="18853" y="32140"/>
                  </a:cubicBezTo>
                  <a:lnTo>
                    <a:pt x="0" y="21599"/>
                  </a:lnTo>
                  <a:lnTo>
                    <a:pt x="152" y="-1"/>
                  </a:lnTo>
                  <a:close/>
                </a:path>
              </a:pathLst>
            </a:custGeom>
            <a:noFill/>
            <a:ln w="34925">
              <a:solidFill>
                <a:srgbClr val="FF66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5"/>
            <p:cNvSpPr>
              <a:spLocks noChangeShapeType="1"/>
            </p:cNvSpPr>
            <p:nvPr/>
          </p:nvSpPr>
          <p:spPr bwMode="auto">
            <a:xfrm flipH="1">
              <a:off x="620612" y="2075300"/>
              <a:ext cx="515937" cy="322263"/>
            </a:xfrm>
            <a:prstGeom prst="line">
              <a:avLst/>
            </a:prstGeom>
            <a:noFill/>
            <a:ln w="34925">
              <a:solidFill>
                <a:srgbClr val="FF6600"/>
              </a:solidFill>
              <a:prstDash val="sysDot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16"/>
            <p:cNvSpPr>
              <a:spLocks noChangeShapeType="1"/>
            </p:cNvSpPr>
            <p:nvPr/>
          </p:nvSpPr>
          <p:spPr bwMode="auto">
            <a:xfrm flipH="1" flipV="1">
              <a:off x="580924" y="1333938"/>
              <a:ext cx="12700" cy="990600"/>
            </a:xfrm>
            <a:prstGeom prst="line">
              <a:avLst/>
            </a:prstGeom>
            <a:noFill/>
            <a:ln w="34925">
              <a:solidFill>
                <a:srgbClr val="FF6600"/>
              </a:solidFill>
              <a:prstDash val="sysDot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7"/>
            <p:cNvSpPr>
              <a:spLocks noChangeShapeType="1"/>
            </p:cNvSpPr>
            <p:nvPr/>
          </p:nvSpPr>
          <p:spPr bwMode="auto">
            <a:xfrm>
              <a:off x="579337" y="1410138"/>
              <a:ext cx="2528887" cy="1587"/>
            </a:xfrm>
            <a:prstGeom prst="line">
              <a:avLst/>
            </a:prstGeom>
            <a:noFill/>
            <a:ln w="34925">
              <a:solidFill>
                <a:srgbClr val="FF6600"/>
              </a:solidFill>
              <a:prstDash val="sysDot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>
              <a:off x="3108224" y="1410138"/>
              <a:ext cx="1588" cy="381000"/>
            </a:xfrm>
            <a:prstGeom prst="line">
              <a:avLst/>
            </a:prstGeom>
            <a:noFill/>
            <a:ln w="34925">
              <a:solidFill>
                <a:srgbClr val="FF6600"/>
              </a:solidFill>
              <a:prstDash val="sysDot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9"/>
            <p:cNvSpPr>
              <a:spLocks noChangeShapeType="1"/>
            </p:cNvSpPr>
            <p:nvPr/>
          </p:nvSpPr>
          <p:spPr bwMode="auto">
            <a:xfrm flipV="1">
              <a:off x="3184424" y="1257738"/>
              <a:ext cx="1588" cy="533400"/>
            </a:xfrm>
            <a:prstGeom prst="line">
              <a:avLst/>
            </a:prstGeom>
            <a:noFill/>
            <a:ln w="34925">
              <a:solidFill>
                <a:srgbClr val="33CCCC"/>
              </a:solidFill>
              <a:prstDash val="sysDot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20"/>
            <p:cNvSpPr>
              <a:spLocks noChangeShapeType="1"/>
            </p:cNvSpPr>
            <p:nvPr/>
          </p:nvSpPr>
          <p:spPr bwMode="auto">
            <a:xfrm flipH="1" flipV="1">
              <a:off x="503137" y="1333938"/>
              <a:ext cx="2605087" cy="1587"/>
            </a:xfrm>
            <a:prstGeom prst="line">
              <a:avLst/>
            </a:prstGeom>
            <a:noFill/>
            <a:ln w="34925">
              <a:solidFill>
                <a:srgbClr val="33CCCC"/>
              </a:solidFill>
              <a:prstDash val="sysDot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21"/>
            <p:cNvSpPr>
              <a:spLocks noChangeShapeType="1"/>
            </p:cNvSpPr>
            <p:nvPr/>
          </p:nvSpPr>
          <p:spPr bwMode="auto">
            <a:xfrm>
              <a:off x="517424" y="1257738"/>
              <a:ext cx="1588" cy="1066800"/>
            </a:xfrm>
            <a:prstGeom prst="line">
              <a:avLst/>
            </a:prstGeom>
            <a:noFill/>
            <a:ln w="34925">
              <a:solidFill>
                <a:srgbClr val="33CCCC"/>
              </a:solidFill>
              <a:prstDash val="sysDot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22"/>
            <p:cNvSpPr>
              <a:spLocks noChangeShapeType="1"/>
            </p:cNvSpPr>
            <p:nvPr/>
          </p:nvSpPr>
          <p:spPr bwMode="auto">
            <a:xfrm flipV="1">
              <a:off x="517424" y="2235638"/>
              <a:ext cx="304800" cy="130175"/>
            </a:xfrm>
            <a:prstGeom prst="line">
              <a:avLst/>
            </a:prstGeom>
            <a:noFill/>
            <a:ln w="34925">
              <a:solidFill>
                <a:srgbClr val="33CCCC"/>
              </a:solidFill>
              <a:prstDash val="sysDot"/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23"/>
            <p:cNvSpPr>
              <a:spLocks noChangeArrowheads="1"/>
            </p:cNvSpPr>
            <p:nvPr/>
          </p:nvSpPr>
          <p:spPr bwMode="auto">
            <a:xfrm>
              <a:off x="2803424" y="1029138"/>
              <a:ext cx="581025" cy="581025"/>
            </a:xfrm>
            <a:prstGeom prst="ellips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4"/>
            <p:cNvSpPr>
              <a:spLocks noChangeArrowheads="1"/>
            </p:cNvSpPr>
            <p:nvPr/>
          </p:nvSpPr>
          <p:spPr bwMode="auto">
            <a:xfrm>
              <a:off x="347562" y="1037075"/>
              <a:ext cx="581025" cy="581025"/>
            </a:xfrm>
            <a:prstGeom prst="ellips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25"/>
            <p:cNvSpPr>
              <a:spLocks noChangeArrowheads="1"/>
            </p:cNvSpPr>
            <p:nvPr/>
          </p:nvSpPr>
          <p:spPr bwMode="auto">
            <a:xfrm>
              <a:off x="228600" y="2459038"/>
              <a:ext cx="581025" cy="581025"/>
            </a:xfrm>
            <a:prstGeom prst="ellips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81795" y="4759515"/>
              <a:ext cx="2096334" cy="311150"/>
            </a:xfrm>
            <a:prstGeom prst="roundRect">
              <a:avLst/>
            </a:prstGeom>
            <a:gradFill flip="none" rotWithShape="1">
              <a:gsLst>
                <a:gs pos="0">
                  <a:srgbClr val="73B632"/>
                </a:gs>
                <a:gs pos="100000">
                  <a:srgbClr val="B5D479"/>
                </a:gs>
              </a:gsLst>
              <a:lin ang="16200000" scaled="0"/>
              <a:tileRect/>
            </a:gradFill>
            <a:ln w="25400">
              <a:solidFill>
                <a:srgbClr val="73B63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440" indent="-91440" algn="ctr">
                <a:lnSpc>
                  <a:spcPts val="1900"/>
                </a:lnSpc>
                <a:spcBef>
                  <a:spcPct val="50000"/>
                </a:spcBef>
              </a:pPr>
              <a:r>
                <a:rPr lang="en-US" b="1" cap="all" smtClean="0">
                  <a:solidFill>
                    <a:srgbClr val="000000"/>
                  </a:solidFill>
                  <a:latin typeface="ITC Franklin Gothic Std Bk Cd"/>
                  <a:cs typeface="ITC Franklin Gothic Std Bk Cd"/>
                </a:rPr>
                <a:t>Esquema de paleta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6534578" y="4759515"/>
              <a:ext cx="2180079" cy="311150"/>
            </a:xfrm>
            <a:prstGeom prst="roundRect">
              <a:avLst/>
            </a:prstGeom>
            <a:gradFill flip="none" rotWithShape="1">
              <a:gsLst>
                <a:gs pos="0">
                  <a:srgbClr val="73B632"/>
                </a:gs>
                <a:gs pos="100000">
                  <a:srgbClr val="B5D479"/>
                </a:gs>
              </a:gsLst>
              <a:lin ang="16200000" scaled="0"/>
              <a:tileRect/>
            </a:gradFill>
            <a:ln w="25400">
              <a:solidFill>
                <a:srgbClr val="73B63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440" indent="-91440" algn="ctr">
                <a:lnSpc>
                  <a:spcPts val="1900"/>
                </a:lnSpc>
                <a:spcBef>
                  <a:spcPct val="50000"/>
                </a:spcBef>
              </a:pPr>
              <a:r>
                <a:rPr lang="en-US" b="1" cap="all" smtClean="0">
                  <a:solidFill>
                    <a:srgbClr val="000000"/>
                  </a:solidFill>
                  <a:latin typeface="ITC Franklin Gothic Std Bk Cd"/>
                  <a:cs typeface="ITC Franklin Gothic Std Bk Cd"/>
                </a:rPr>
                <a:t>Calles conectadas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39327" y="5375378"/>
              <a:ext cx="837118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i="1" smtClean="0">
                  <a:solidFill>
                    <a:srgbClr val="000000"/>
                  </a:solidFill>
                  <a:cs typeface="Calibri"/>
                </a:rPr>
                <a:t>No hay rutas directas por las cuales caminar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30000"/>
              </a:spcBef>
            </a:pPr>
            <a:r>
              <a:rPr lang="en-US" sz="1075" dirty="0" smtClean="0">
                <a:latin typeface="ITC Franklin Gothic Std Dm Cd"/>
                <a:cs typeface="ITC Franklin Gothic Std Dm Cd"/>
              </a:rPr>
              <a:t>Fuente:</a:t>
            </a:r>
            <a:r>
              <a:rPr lang="en-US" sz="1075" dirty="0" smtClean="0">
                <a:latin typeface="ITC Franklin Gothic Std Bk Cd"/>
                <a:cs typeface="ITC Franklin Gothic Std Bk Cd"/>
              </a:rPr>
              <a:t> Cambridge </a:t>
            </a:r>
            <a:r>
              <a:rPr lang="en-US" sz="1075" dirty="0" err="1" smtClean="0">
                <a:latin typeface="ITC Franklin Gothic Std Bk Cd"/>
                <a:cs typeface="ITC Franklin Gothic Std Bk Cd"/>
              </a:rPr>
              <a:t>Systematics</a:t>
            </a:r>
            <a:r>
              <a:rPr lang="en-US" sz="1075" dirty="0" smtClean="0">
                <a:latin typeface="ITC Franklin Gothic Std Bk Cd"/>
                <a:cs typeface="ITC Franklin Gothic Std Bk Cd"/>
              </a:rPr>
              <a:t> 1994; UNC-Highway Safety Research Center 1994; EPA/CDC </a:t>
            </a:r>
            <a:r>
              <a:rPr lang="en-US" sz="1075" dirty="0" err="1" smtClean="0">
                <a:latin typeface="ITC Franklin Gothic Std Bk Cd"/>
                <a:cs typeface="ITC Franklin Gothic Std Bk Cd"/>
              </a:rPr>
              <a:t>Greenstyles</a:t>
            </a:r>
            <a:r>
              <a:rPr lang="en-US" sz="1075" dirty="0" smtClean="0">
                <a:latin typeface="ITC Franklin Gothic Std Bk Cd"/>
                <a:cs typeface="ITC Franklin Gothic Std Bk Cd"/>
              </a:rPr>
              <a:t> Survey 1999; Nebraska Social Indicators Survey 1999</a:t>
            </a:r>
            <a:endParaRPr lang="en-US" sz="1075" dirty="0"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cap="all" spc="100" dirty="0" smtClean="0">
                <a:latin typeface="Berthold City Bold"/>
                <a:cs typeface="Berthold City Bold"/>
              </a:rPr>
              <a:t>Impactos del diseño de la comunidad en la actividad</a:t>
            </a:r>
            <a:endParaRPr lang="en-US" sz="23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6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graphicFrame>
        <p:nvGraphicFramePr>
          <p:cNvPr id="9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0530492"/>
              </p:ext>
            </p:extLst>
          </p:nvPr>
        </p:nvGraphicFramePr>
        <p:xfrm>
          <a:off x="266700" y="853281"/>
          <a:ext cx="8610600" cy="5296157"/>
        </p:xfrm>
        <a:graphic>
          <a:graphicData uri="http://schemas.openxmlformats.org/drawingml/2006/table">
            <a:tbl>
              <a:tblPr/>
              <a:tblGrid>
                <a:gridCol w="2125980"/>
                <a:gridCol w="6484620"/>
              </a:tblGrid>
              <a:tr h="5604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Variable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/>
                        </a:gs>
                        <a:gs pos="100000">
                          <a:srgbClr val="9FD4D0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Resultado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/>
                        </a:gs>
                        <a:gs pos="100000">
                          <a:srgbClr val="9FD4D0"/>
                        </a:gs>
                      </a:gsLst>
                      <a:lin ang="16200000" scaled="0"/>
                      <a:tileRect/>
                    </a:gradFill>
                  </a:tcPr>
                </a:tc>
              </a:tr>
              <a:tr h="588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ea typeface="Arial Unicode MS" pitchFamily="34" charset="-128"/>
                          <a:cs typeface="ITC Franklin Gothic Std Dm Cd"/>
                        </a:rPr>
                        <a:t>Mezcla de usos de suelo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132B4A"/>
                        </a:gs>
                        <a:gs pos="100000">
                          <a:schemeClr val="accent4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19% de aumento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 en traslados a pie o en bicicleta en áreas con una mezcla adecuada de usos del suelo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87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Presencia/Proximidad de servicios de conveniencia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/>
                        </a:gs>
                        <a:gs pos="100000">
                          <a:srgbClr val="E78E23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27% de aumento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 en traslados a pie o en bicicleta en áreas  con mucha presencia y cercanía adecuada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87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Seguridad de tránsito percibida 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rgbClr val="A98054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88% de aumento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 en traslados a pie o en bicicleta en áreas percibidas como más seguras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87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Estética/belleza percibida 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91344"/>
                        </a:gs>
                        <a:gs pos="100000">
                          <a:srgbClr val="C0587C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50% de aumento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 en traslados a pie o en bicicleta  en áreas percibidas como estéticamente más agradables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93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Desarrollo de senderos para bicicletas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132B4A"/>
                        </a:gs>
                        <a:gs pos="100000">
                          <a:schemeClr val="accent1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57% de aumento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 en ciclismo en áreas con senderos dedicados para bicicletas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3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Existencia de parques y senderos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104C28"/>
                        </a:gs>
                        <a:gs pos="100000">
                          <a:srgbClr val="108837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75% de los inactivos</a:t>
                      </a: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 piensan que hay muy pocos parques e instalaciones recreativas.  El 56% de la población de Nebraska usarían los senderos si su comunidad los tuviera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3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ITC Franklin Gothic Std Dm Cd"/>
                          <a:cs typeface="ITC Franklin Gothic Std Dm Cd"/>
                        </a:rPr>
                        <a:t>Apoyo de las políticas 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600D13"/>
                        </a:gs>
                        <a:gs pos="100000">
                          <a:srgbClr val="CD0920"/>
                        </a:gs>
                      </a:gsLst>
                      <a:lin ang="162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ITC Franklin Gothic Std Bk Cd"/>
                          <a:cs typeface="ITC Franklin Gothic Std Bk Cd"/>
                        </a:rPr>
                        <a:t>55% apoyan más senderos para bicicletas, 62% más banquetas/aceras, 60% a favor de mejores conexiones a destinos y el 57% por la mejora del transporte masivo.</a:t>
                      </a:r>
                    </a:p>
                  </a:txBody>
                  <a:tcPr marT="45723" marB="45723" anchor="ctr" horzOverflow="overflow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WHAT IS IT LIKE TO WALK IN AMERICA TODAY?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60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Descripción 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601" y="1351508"/>
            <a:ext cx="8432799" cy="40318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¿CÓMO IMPACTA SU SALUD EL DISEÑO DE LA COMUNIDAD?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El vínculo entre el diseño de la comunidad, la actividad física y la salud</a:t>
            </a:r>
          </a:p>
          <a:p>
            <a:pPr>
              <a:defRPr/>
            </a:pP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¿CUÁL ES EL PROBLEMA?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Las consecuencias en la salud (y sociales) del diseño y la planificación deficiente de la comunidad</a:t>
            </a:r>
          </a:p>
          <a:p>
            <a:pPr>
              <a:defRPr/>
            </a:pPr>
            <a:endParaRPr lang="en-US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¿EN QUÉ CONSISTE EL PROCESO DE PLANIFICACIÓN?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Descripciones del proceso de planificación </a:t>
            </a:r>
          </a:p>
          <a:p>
            <a:pPr>
              <a:defRPr/>
            </a:pPr>
            <a:endParaRPr lang="en-US" sz="16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1600" b="1" i="1" dirty="0" smtClean="0">
                <a:solidFill>
                  <a:schemeClr val="bg1">
                    <a:lumMod val="75000"/>
                  </a:schemeClr>
                </a:solidFill>
                <a:cs typeface="Calibri"/>
              </a:rPr>
              <a:t>¿QUIÉN?</a:t>
            </a:r>
          </a:p>
          <a:p>
            <a:pPr>
              <a:defRPr/>
            </a:pP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¿Quién toma las decisiones? ¿Quién debe estar en la mesa? ¿Quién debe tener voz? ¿A quién acude? ¿Quiénes son los protagonistas?</a:t>
            </a:r>
          </a:p>
          <a:p>
            <a:pPr>
              <a:defRPr/>
            </a:pPr>
            <a:endParaRPr lang="en-US" sz="16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2000" b="1" i="1" dirty="0" smtClean="0">
                <a:cs typeface="Calibri"/>
              </a:rPr>
              <a:t>¿CÓMO PUEDE HACER CAMBIOS?</a:t>
            </a:r>
          </a:p>
          <a:p>
            <a:pPr>
              <a:defRPr/>
            </a:pPr>
            <a:r>
              <a:rPr lang="en-US" sz="2000" dirty="0" smtClean="0"/>
              <a:t>Ideas y estrategias para hacer su entorno más saludable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WHAT IS IT LIKE TO WALK IN AMERICA TODAY?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61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cap="all" spc="100" dirty="0" smtClean="0">
                <a:latin typeface="Berthold City Bold"/>
                <a:cs typeface="Berthold City Bold"/>
              </a:rPr>
              <a:t>Entender e influenciar los cambios positivos en su comunidad</a:t>
            </a:r>
            <a:endParaRPr lang="en-US" sz="1900" cap="all" spc="100" dirty="0">
              <a:latin typeface="Berthold City Bold"/>
              <a:cs typeface="Berthold City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1518" y="1012954"/>
            <a:ext cx="7300964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defRPr/>
            </a:pPr>
            <a:r>
              <a:rPr lang="en-US" sz="2800" b="1" i="1" dirty="0" smtClean="0">
                <a:cs typeface="Calibri"/>
              </a:rPr>
              <a:t>El Departamento de planificación de su ciudad: </a:t>
            </a:r>
          </a:p>
          <a:p>
            <a:pPr indent="-457200">
              <a:buFont typeface="+mj-lt"/>
              <a:buAutoNum type="romanUcPeriod"/>
              <a:defRPr/>
            </a:pPr>
            <a:endParaRPr lang="en-US" sz="2800" dirty="0" smtClean="0"/>
          </a:p>
          <a:p>
            <a:pPr marL="274320" indent="-274320">
              <a:buFont typeface="Arial"/>
              <a:buChar char="•"/>
              <a:defRPr/>
            </a:pPr>
            <a:r>
              <a:rPr lang="en-US" sz="2800" dirty="0" smtClean="0"/>
              <a:t>Conozca cómo funciona la planificación en su comunidad: el proceso de toma de decisiones, los plazos del proyecto, los principales protagonistas, los nuevos desarrollos</a:t>
            </a:r>
          </a:p>
          <a:p>
            <a:pPr marL="274320" indent="-274320">
              <a:buFont typeface="Arial"/>
              <a:buChar char="•"/>
              <a:defRPr/>
            </a:pPr>
            <a:endParaRPr lang="en-US" sz="2800" dirty="0" smtClean="0"/>
          </a:p>
          <a:p>
            <a:pPr marL="274320" indent="-274320">
              <a:buFont typeface="Arial"/>
              <a:buChar char="•"/>
              <a:defRPr/>
            </a:pPr>
            <a:r>
              <a:rPr lang="en-US" sz="2800" dirty="0" smtClean="0"/>
              <a:t>Encuentre los documentos de estrategia de planificación de su localidad: ¿los documentos reflejan la visión de su comunidad o los deseos de su vecindario?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FRAMEWORK FOR CHANGE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Estructura para el cambio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62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pic>
        <p:nvPicPr>
          <p:cNvPr id="11" name="Picture 4" descr="chicago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390" r="1855" b="1767"/>
          <a:stretch>
            <a:fillRect/>
          </a:stretch>
        </p:blipFill>
        <p:spPr bwMode="auto">
          <a:xfrm>
            <a:off x="704645" y="917678"/>
            <a:ext cx="3285613" cy="4965290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104C28"/>
            </a:solidFill>
          </a:ln>
          <a:effectLst/>
          <a:extLst/>
        </p:spPr>
      </p:pic>
      <p:sp>
        <p:nvSpPr>
          <p:cNvPr id="14" name="Rounded Rectangle 13"/>
          <p:cNvSpPr/>
          <p:nvPr/>
        </p:nvSpPr>
        <p:spPr>
          <a:xfrm>
            <a:off x="4227871" y="1187247"/>
            <a:ext cx="4211484" cy="4426154"/>
          </a:xfrm>
          <a:prstGeom prst="roundRect">
            <a:avLst>
              <a:gd name="adj" fmla="val 3665"/>
            </a:avLst>
          </a:prstGeom>
          <a:gradFill flip="none" rotWithShape="1">
            <a:gsLst>
              <a:gs pos="0">
                <a:srgbClr val="104C28"/>
              </a:gs>
              <a:gs pos="100000">
                <a:srgbClr val="108837"/>
              </a:gs>
            </a:gsLst>
            <a:lin ang="16200000" scaled="0"/>
            <a:tileRect/>
          </a:gradFill>
          <a:ln w="25400">
            <a:solidFill>
              <a:srgbClr val="104C2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 lnSpcReduction="10000"/>
          </a:bodyPr>
          <a:lstStyle/>
          <a:p>
            <a:pPr algn="ctr"/>
            <a:r>
              <a:rPr lang="en-US" sz="3700" cap="all" dirty="0" smtClean="0">
                <a:solidFill>
                  <a:schemeClr val="bg1"/>
                </a:solidFill>
                <a:latin typeface="ITC Franklin Gothic Std Dm Cd"/>
                <a:cs typeface="ITC Franklin Gothic Std Dm Cd"/>
              </a:rPr>
              <a:t>5 estrategias para </a:t>
            </a:r>
          </a:p>
          <a:p>
            <a:pPr algn="ctr"/>
            <a:r>
              <a:rPr lang="en-US" sz="3700" cap="all" dirty="0" smtClean="0">
                <a:solidFill>
                  <a:schemeClr val="bg1"/>
                </a:solidFill>
                <a:latin typeface="ITC Franklin Gothic Std Dm Cd"/>
                <a:cs typeface="ITC Franklin Gothic Std Dm Cd"/>
              </a:rPr>
              <a:t>una vida activa</a:t>
            </a:r>
            <a:r>
              <a:rPr lang="en-US" sz="3800" cap="all" dirty="0" smtClean="0">
                <a:solidFill>
                  <a:schemeClr val="bg1"/>
                </a:solidFill>
                <a:latin typeface="ITC Franklin Gothic Std Dm Cd"/>
                <a:cs typeface="ITC Franklin Gothic Std Dm Cd"/>
              </a:rPr>
              <a:t> </a:t>
            </a:r>
          </a:p>
          <a:p>
            <a:pPr marL="822960" indent="-548640">
              <a:buFont typeface="+mj-lt"/>
              <a:buAutoNum type="arabicPeriod"/>
              <a:tabLst>
                <a:tab pos="860425" algn="l"/>
                <a:tab pos="914400" algn="l"/>
              </a:tabLst>
            </a:pPr>
            <a:r>
              <a:rPr lang="en-US" sz="38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Preparación </a:t>
            </a:r>
          </a:p>
          <a:p>
            <a:pPr marL="822960" indent="-548640">
              <a:buFont typeface="+mj-lt"/>
              <a:buAutoNum type="arabicPeriod"/>
              <a:tabLst>
                <a:tab pos="860425" algn="l"/>
                <a:tab pos="914400" algn="l"/>
              </a:tabLst>
            </a:pPr>
            <a:r>
              <a:rPr lang="en-US" sz="38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Promoción</a:t>
            </a:r>
          </a:p>
          <a:p>
            <a:pPr marL="822960" indent="-548640">
              <a:buFont typeface="+mj-lt"/>
              <a:buAutoNum type="arabicPeriod"/>
              <a:tabLst>
                <a:tab pos="860425" algn="l"/>
                <a:tab pos="914400" algn="l"/>
              </a:tabLst>
            </a:pPr>
            <a:r>
              <a:rPr lang="en-US" sz="38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Programas</a:t>
            </a:r>
          </a:p>
          <a:p>
            <a:pPr marL="822960" indent="-548640">
              <a:buFont typeface="+mj-lt"/>
              <a:buAutoNum type="arabicPeriod"/>
              <a:tabLst>
                <a:tab pos="860425" algn="l"/>
                <a:tab pos="914400" algn="l"/>
              </a:tabLst>
            </a:pPr>
            <a:r>
              <a:rPr lang="en-US" sz="38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Políticas </a:t>
            </a:r>
          </a:p>
          <a:p>
            <a:pPr marL="822960" indent="-548640">
              <a:buFont typeface="+mj-lt"/>
              <a:buAutoNum type="arabicPeriod"/>
              <a:tabLst>
                <a:tab pos="860425" algn="l"/>
                <a:tab pos="914400" algn="l"/>
              </a:tabLst>
            </a:pPr>
            <a:r>
              <a:rPr lang="en-US" sz="38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Proyectos físicos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FRAMEWORK FOR CHANGE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Estrategia 1: Preparación/planificación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63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5273" y="1828135"/>
            <a:ext cx="4142677" cy="32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608" lvl="1" indent="-365760">
              <a:lnSpc>
                <a:spcPts val="2620"/>
              </a:lnSpc>
              <a:spcAft>
                <a:spcPts val="12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400" dirty="0" smtClean="0">
                <a:ea typeface="ＭＳ Ｐゴシック" pitchFamily="34" charset="-128"/>
              </a:rPr>
              <a:t>Cree diversas asociaciones</a:t>
            </a:r>
          </a:p>
          <a:p>
            <a:pPr marL="292608" lvl="1" indent="-365760">
              <a:lnSpc>
                <a:spcPts val="2620"/>
              </a:lnSpc>
              <a:spcAft>
                <a:spcPts val="12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400" dirty="0" smtClean="0">
                <a:ea typeface="ＭＳ Ｐゴシック" pitchFamily="34" charset="-128"/>
              </a:rPr>
              <a:t>Cree una visión</a:t>
            </a:r>
          </a:p>
          <a:p>
            <a:pPr marL="292608" lvl="1" indent="-365760">
              <a:lnSpc>
                <a:spcPts val="2620"/>
              </a:lnSpc>
              <a:spcAft>
                <a:spcPts val="12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400" dirty="0" smtClean="0">
                <a:ea typeface="ＭＳ Ｐゴシック" pitchFamily="34" charset="-128"/>
              </a:rPr>
              <a:t>Evalúe las políticas y los entornos</a:t>
            </a:r>
          </a:p>
          <a:p>
            <a:pPr marL="292608" lvl="1" indent="-365760">
              <a:lnSpc>
                <a:spcPts val="2620"/>
              </a:lnSpc>
              <a:spcAft>
                <a:spcPts val="12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400" dirty="0" smtClean="0">
                <a:ea typeface="ＭＳ Ｐゴシック" pitchFamily="34" charset="-128"/>
              </a:rPr>
              <a:t>Cree un plan de acción</a:t>
            </a:r>
          </a:p>
          <a:p>
            <a:pPr marL="292608" lvl="1" indent="-365760">
              <a:lnSpc>
                <a:spcPts val="2620"/>
              </a:lnSpc>
              <a:spcAft>
                <a:spcPts val="12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400" dirty="0" smtClean="0">
                <a:ea typeface="ＭＳ Ｐゴシック" pitchFamily="34" charset="-128"/>
              </a:rPr>
              <a:t>Identifique al campeón(es)</a:t>
            </a:r>
          </a:p>
          <a:p>
            <a:pPr marL="292608" lvl="1" indent="-365760">
              <a:lnSpc>
                <a:spcPts val="2620"/>
              </a:lnSpc>
              <a:spcAft>
                <a:spcPts val="12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400" dirty="0" smtClean="0">
                <a:ea typeface="ＭＳ Ｐゴシック" pitchFamily="34" charset="-128"/>
              </a:rPr>
              <a:t>Prepárese para no recibir $$</a:t>
            </a:r>
          </a:p>
        </p:txBody>
      </p:sp>
      <p:pic>
        <p:nvPicPr>
          <p:cNvPr id="18" name="Picture 17" descr="PeopleCharette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96553" y="1880241"/>
            <a:ext cx="4122174" cy="3097519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18153A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FRAMEWORK FOR CHANGE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Estrategia 2: Promociones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64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3460" y="971490"/>
            <a:ext cx="4142677" cy="491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365760">
              <a:lnSpc>
                <a:spcPts val="2620"/>
              </a:lnSpc>
              <a:spcAft>
                <a:spcPts val="18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3200" dirty="0" smtClean="0">
                <a:ea typeface="ＭＳ Ｐゴシック" pitchFamily="34" charset="-128"/>
              </a:rPr>
              <a:t>Utilice medios de comunicación masivos para la concientización y la educación pública </a:t>
            </a:r>
          </a:p>
          <a:p>
            <a:pPr marL="274320" lvl="1" indent="-365760">
              <a:lnSpc>
                <a:spcPts val="2620"/>
              </a:lnSpc>
              <a:spcAft>
                <a:spcPts val="18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3200" dirty="0" smtClean="0">
                <a:ea typeface="ＭＳ Ｐゴシック" pitchFamily="34" charset="-128"/>
              </a:rPr>
              <a:t>Utilice medios de comunicaciones masivos para la defensa de la política</a:t>
            </a:r>
          </a:p>
          <a:p>
            <a:pPr marL="274320" lvl="1" indent="-365760">
              <a:lnSpc>
                <a:spcPts val="2620"/>
              </a:lnSpc>
              <a:spcAft>
                <a:spcPts val="18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3200" dirty="0" smtClean="0">
                <a:ea typeface="ＭＳ Ｐゴシック" pitchFamily="34" charset="-128"/>
              </a:rPr>
              <a:t>Cree mensajes clave para grupos específicos y nuevas sociedades</a:t>
            </a:r>
          </a:p>
        </p:txBody>
      </p:sp>
      <p:pic>
        <p:nvPicPr>
          <p:cNvPr id="14" name="Picture 13" descr="Cabarrus Suit Training Newspaper"/>
          <p:cNvPicPr>
            <a:picLocks noChangeAspect="1" noChangeArrowheads="1"/>
          </p:cNvPicPr>
          <p:nvPr/>
        </p:nvPicPr>
        <p:blipFill>
          <a:blip r:embed="rId2"/>
          <a:srcRect l="1554" b="2290"/>
          <a:stretch>
            <a:fillRect/>
          </a:stretch>
        </p:blipFill>
        <p:spPr bwMode="auto">
          <a:xfrm>
            <a:off x="637864" y="1418713"/>
            <a:ext cx="3442929" cy="4020574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chemeClr val="accent6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FRAMEWORK FOR CHANGE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Estrategia 3: Programas/proyectos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65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5273" y="1079212"/>
            <a:ext cx="4142677" cy="4699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365760">
              <a:lnSpc>
                <a:spcPts val="2620"/>
              </a:lnSpc>
              <a:spcAft>
                <a:spcPts val="18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800" dirty="0" smtClean="0">
                <a:ea typeface="ＭＳ Ｐゴシック" pitchFamily="34" charset="-128"/>
              </a:rPr>
              <a:t>Transportación activa  </a:t>
            </a:r>
          </a:p>
          <a:p>
            <a:pPr marL="274320" lvl="1" indent="-365760">
              <a:lnSpc>
                <a:spcPts val="2620"/>
              </a:lnSpc>
              <a:spcAft>
                <a:spcPts val="18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800" dirty="0" smtClean="0">
                <a:ea typeface="ＭＳ Ｐゴシック" pitchFamily="34" charset="-128"/>
              </a:rPr>
              <a:t>Rutas seguras para ir a la escuela</a:t>
            </a:r>
          </a:p>
          <a:p>
            <a:pPr marL="274320" lvl="1" indent="-365760">
              <a:lnSpc>
                <a:spcPts val="2620"/>
              </a:lnSpc>
              <a:spcAft>
                <a:spcPts val="18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800" dirty="0" smtClean="0">
                <a:ea typeface="ＭＳ Ｐゴシック" pitchFamily="34" charset="-128"/>
              </a:rPr>
              <a:t>Programas Commuter Choice (Opción de quien se traslada)</a:t>
            </a:r>
          </a:p>
          <a:p>
            <a:pPr marL="274320" lvl="1" indent="-365760">
              <a:lnSpc>
                <a:spcPts val="2620"/>
              </a:lnSpc>
              <a:spcAft>
                <a:spcPts val="18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800" dirty="0" smtClean="0">
                <a:ea typeface="ＭＳ Ｐゴシック" pitchFamily="34" charset="-128"/>
              </a:rPr>
              <a:t>Campañas de incentivo: comunidades amigables para los ciclistas </a:t>
            </a:r>
          </a:p>
          <a:p>
            <a:pPr marL="274320" lvl="1" indent="-365760">
              <a:lnSpc>
                <a:spcPts val="2620"/>
              </a:lnSpc>
              <a:spcAft>
                <a:spcPts val="18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800" dirty="0" smtClean="0">
                <a:ea typeface="ＭＳ Ｐゴシック" pitchFamily="34" charset="-128"/>
              </a:rPr>
              <a:t>Clubes de caminata y ciclismo</a:t>
            </a:r>
          </a:p>
        </p:txBody>
      </p:sp>
      <p:pic>
        <p:nvPicPr>
          <p:cNvPr id="11" name="Picture 10" descr="Central_On the move"/>
          <p:cNvPicPr>
            <a:picLocks noChangeAspect="1" noChangeArrowheads="1"/>
          </p:cNvPicPr>
          <p:nvPr/>
        </p:nvPicPr>
        <p:blipFill>
          <a:blip r:embed="rId2"/>
          <a:srcRect l="10070"/>
          <a:stretch>
            <a:fillRect/>
          </a:stretch>
        </p:blipFill>
        <p:spPr bwMode="auto">
          <a:xfrm>
            <a:off x="4785032" y="2038146"/>
            <a:ext cx="3866074" cy="2781708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600D13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FRAMEWORK FOR CHANGE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Estrategia 4: Políticas 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66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46537" y="1197193"/>
            <a:ext cx="4123825" cy="4463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365760">
              <a:lnSpc>
                <a:spcPts val="2620"/>
              </a:lnSpc>
              <a:spcAft>
                <a:spcPts val="18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600" dirty="0" smtClean="0">
                <a:ea typeface="ＭＳ Ｐゴシック" pitchFamily="34" charset="-128"/>
              </a:rPr>
              <a:t>Instalaciones escolares – ofrecer escuelas primarias accesibles a pie</a:t>
            </a:r>
          </a:p>
          <a:p>
            <a:pPr marL="274320" lvl="1" indent="-365760">
              <a:lnSpc>
                <a:spcPts val="2620"/>
              </a:lnSpc>
              <a:spcAft>
                <a:spcPts val="18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600" dirty="0" smtClean="0">
                <a:ea typeface="ＭＳ Ｐゴシック" pitchFamily="34" charset="-128"/>
              </a:rPr>
              <a:t>Actualizar los códigos para motivar la densidad y el uso del suelo mixto</a:t>
            </a:r>
          </a:p>
          <a:p>
            <a:pPr marL="274320" lvl="1" indent="-365760">
              <a:lnSpc>
                <a:spcPts val="2620"/>
              </a:lnSpc>
              <a:spcAft>
                <a:spcPts val="18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600" dirty="0" smtClean="0">
                <a:ea typeface="ＭＳ Ｐゴシック" pitchFamily="34" charset="-128"/>
              </a:rPr>
              <a:t>Re-evaluar las políticas y tarifas de estacionamiento</a:t>
            </a:r>
          </a:p>
          <a:p>
            <a:pPr marL="274320" lvl="1" indent="-365760">
              <a:lnSpc>
                <a:spcPts val="2620"/>
              </a:lnSpc>
              <a:spcAft>
                <a:spcPts val="1800"/>
              </a:spcAft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600" dirty="0" smtClean="0">
                <a:ea typeface="ＭＳ Ｐゴシック" pitchFamily="34" charset="-128"/>
              </a:rPr>
              <a:t>Desarrollar y actualizar las pautas para los nuevos desarrollos</a:t>
            </a:r>
          </a:p>
        </p:txBody>
      </p:sp>
      <p:pic>
        <p:nvPicPr>
          <p:cNvPr id="11" name="Picture 10" descr="P10100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639" y="1513682"/>
            <a:ext cx="3863975" cy="3830637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rgbClr val="600D13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FRAMEWORK FOR CHANGE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cap="all" spc="100" dirty="0" smtClean="0">
                <a:latin typeface="Berthold City Bold"/>
                <a:cs typeface="Berthold City Bold"/>
              </a:rPr>
              <a:t>Estrategia 5: Proyectos físicos (de construcción) </a:t>
            </a:r>
            <a:endParaRPr lang="en-US" sz="25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67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473" y="879157"/>
            <a:ext cx="4386017" cy="5099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365760">
              <a:lnSpc>
                <a:spcPts val="2620"/>
              </a:lnSpc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800" dirty="0" smtClean="0">
                <a:ea typeface="ＭＳ Ｐゴシック" pitchFamily="34" charset="-128"/>
              </a:rPr>
              <a:t>Construir circuitos para peatones y bicicletas seguros y bien conectados </a:t>
            </a:r>
          </a:p>
          <a:p>
            <a:pPr marL="274320" lvl="1" indent="-365760">
              <a:lnSpc>
                <a:spcPts val="2620"/>
              </a:lnSpc>
              <a:buClr>
                <a:schemeClr val="accent2"/>
              </a:buClr>
              <a:buFont typeface="Wingdings" charset="2"/>
              <a:buChar char="q"/>
              <a:defRPr/>
            </a:pPr>
            <a:endParaRPr lang="en-US" sz="2800" dirty="0" smtClean="0">
              <a:ea typeface="ＭＳ Ｐゴシック" pitchFamily="34" charset="-128"/>
            </a:endParaRPr>
          </a:p>
          <a:p>
            <a:pPr marL="274320" lvl="1" indent="-365760">
              <a:lnSpc>
                <a:spcPts val="2620"/>
              </a:lnSpc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800" dirty="0" smtClean="0">
                <a:ea typeface="ＭＳ Ｐゴシック" pitchFamily="34" charset="-128"/>
              </a:rPr>
              <a:t>Fomentar los desarrollos con de uso mixto</a:t>
            </a:r>
          </a:p>
          <a:p>
            <a:pPr marL="274320" lvl="1" indent="-365760">
              <a:lnSpc>
                <a:spcPts val="2620"/>
              </a:lnSpc>
              <a:buClr>
                <a:schemeClr val="accent2"/>
              </a:buClr>
              <a:buFont typeface="Wingdings" charset="2"/>
              <a:buChar char="q"/>
              <a:defRPr/>
            </a:pPr>
            <a:endParaRPr lang="en-US" sz="2800" dirty="0" smtClean="0">
              <a:ea typeface="ＭＳ Ｐゴシック" pitchFamily="34" charset="-128"/>
            </a:endParaRPr>
          </a:p>
          <a:p>
            <a:pPr marL="274320" lvl="1" indent="-365760">
              <a:lnSpc>
                <a:spcPts val="2620"/>
              </a:lnSpc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800" dirty="0" smtClean="0">
                <a:ea typeface="ＭＳ Ｐゴシック" pitchFamily="34" charset="-128"/>
              </a:rPr>
              <a:t>Adoptar medidas de moderación del tráfico para reducir la velocidad, el ruido y los volúmenes </a:t>
            </a:r>
          </a:p>
          <a:p>
            <a:pPr marL="274320" lvl="1" indent="-365760">
              <a:lnSpc>
                <a:spcPts val="2620"/>
              </a:lnSpc>
              <a:buClr>
                <a:schemeClr val="accent2"/>
              </a:buClr>
              <a:buFont typeface="Wingdings" charset="2"/>
              <a:buChar char="q"/>
              <a:defRPr/>
            </a:pPr>
            <a:endParaRPr lang="en-US" sz="2800" dirty="0" smtClean="0">
              <a:ea typeface="ＭＳ Ｐゴシック" pitchFamily="34" charset="-128"/>
            </a:endParaRPr>
          </a:p>
          <a:p>
            <a:pPr marL="274320" lvl="1" indent="-365760">
              <a:lnSpc>
                <a:spcPts val="2620"/>
              </a:lnSpc>
              <a:buClr>
                <a:schemeClr val="accent2"/>
              </a:buClr>
              <a:buFont typeface="Wingdings" charset="2"/>
              <a:buChar char="q"/>
              <a:defRPr/>
            </a:pPr>
            <a:r>
              <a:rPr lang="en-US" sz="2800" dirty="0" smtClean="0">
                <a:ea typeface="ＭＳ Ｐゴシック" pitchFamily="34" charset="-128"/>
              </a:rPr>
              <a:t>Crear lugares para peatones y bicicletas agradables y atractivos</a:t>
            </a:r>
          </a:p>
        </p:txBody>
      </p:sp>
      <p:pic>
        <p:nvPicPr>
          <p:cNvPr id="11" name="Picture 10" descr="Audi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4914" y="2057554"/>
            <a:ext cx="4022613" cy="2742893"/>
          </a:xfrm>
          <a:prstGeom prst="roundRect">
            <a:avLst>
              <a:gd name="adj" fmla="val 3307"/>
            </a:avLst>
          </a:prstGeom>
          <a:gradFill>
            <a:gsLst>
              <a:gs pos="0">
                <a:srgbClr val="DEAB43"/>
              </a:gs>
              <a:gs pos="100000">
                <a:srgbClr val="FCE78C"/>
              </a:gs>
            </a:gsLst>
          </a:gradFill>
          <a:ln w="25400">
            <a:solidFill>
              <a:schemeClr val="accent2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FRAMEWORK FOR CHANGE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conclusión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68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29431" y="1491636"/>
            <a:ext cx="6685139" cy="3874729"/>
            <a:chOff x="858661" y="1491636"/>
            <a:chExt cx="6685139" cy="3874729"/>
          </a:xfrm>
        </p:grpSpPr>
        <p:sp>
          <p:nvSpPr>
            <p:cNvPr id="14" name="Rounded Rectangle 13"/>
            <p:cNvSpPr/>
            <p:nvPr/>
          </p:nvSpPr>
          <p:spPr>
            <a:xfrm>
              <a:off x="858661" y="1491636"/>
              <a:ext cx="2851354" cy="3874729"/>
            </a:xfrm>
            <a:prstGeom prst="roundRect">
              <a:avLst>
                <a:gd name="adj" fmla="val 4755"/>
              </a:avLst>
            </a:prstGeom>
            <a:gradFill flip="none" rotWithShape="1">
              <a:gsLst>
                <a:gs pos="0">
                  <a:schemeClr val="accent5"/>
                </a:gs>
                <a:gs pos="100000">
                  <a:srgbClr val="9FD4D0"/>
                </a:gs>
              </a:gsLst>
              <a:lin ang="16200000" scaled="0"/>
              <a:tileRect/>
            </a:gradFill>
            <a:ln w="254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indent="-91440" algn="ctr"/>
              <a:r>
                <a:rPr lang="en-US" sz="2400" b="1" cap="all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Opciones de tarea</a:t>
              </a:r>
            </a:p>
            <a:p>
              <a:pPr marL="274320" indent="-347472">
                <a:lnSpc>
                  <a:spcPts val="2200"/>
                </a:lnSpc>
                <a:spcBef>
                  <a:spcPts val="1200"/>
                </a:spcBef>
                <a:buFont typeface="Arial"/>
                <a:buChar char="•"/>
              </a:pPr>
              <a:r>
                <a:rPr lang="en-US" sz="22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Completar la lista de comprobación de diseño saludable  </a:t>
              </a:r>
            </a:p>
            <a:p>
              <a:pPr marL="274320" indent="-347472">
                <a:lnSpc>
                  <a:spcPts val="2200"/>
                </a:lnSpc>
                <a:spcBef>
                  <a:spcPts val="1200"/>
                </a:spcBef>
                <a:buFont typeface="Arial"/>
                <a:buChar char="•"/>
              </a:pPr>
              <a:r>
                <a:rPr lang="en-US" sz="22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Asistir a una reunión de la Comisión de planificación</a:t>
              </a:r>
            </a:p>
            <a:p>
              <a:pPr marL="274320" indent="-347472">
                <a:lnSpc>
                  <a:spcPts val="2200"/>
                </a:lnSpc>
                <a:spcBef>
                  <a:spcPts val="1200"/>
                </a:spcBef>
                <a:buFont typeface="Arial"/>
                <a:buChar char="•"/>
              </a:pPr>
              <a:r>
                <a:rPr lang="en-US" sz="2200" dirty="0" smtClean="0">
                  <a:solidFill>
                    <a:schemeClr val="tx1"/>
                  </a:solidFill>
                  <a:latin typeface="ITC Franklin Gothic Std Bk Cd"/>
                  <a:cs typeface="ITC Franklin Gothic Std Bk Cd"/>
                </a:rPr>
                <a:t>Leer el artículo para el módulo 7, Liderazgo, abogacía y desarrollo de políticas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81640" y="1936284"/>
              <a:ext cx="3462160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chemeClr val="accent5"/>
                  </a:solidFill>
                  <a:latin typeface="Capitals"/>
                </a:rPr>
                <a:t>¡GRACIAS!</a:t>
              </a:r>
            </a:p>
            <a:p>
              <a:endParaRPr lang="en-US" sz="3200" dirty="0" smtClean="0">
                <a:solidFill>
                  <a:srgbClr val="73B632"/>
                </a:solidFill>
                <a:latin typeface="Capitals"/>
              </a:endParaRPr>
            </a:p>
            <a:p>
              <a:pPr>
                <a:buFont typeface="Arial"/>
                <a:buChar char="•"/>
              </a:pPr>
              <a:r>
                <a:rPr lang="en-US" sz="3600" dirty="0" smtClean="0"/>
                <a:t> ¿Preguntas?</a:t>
              </a:r>
            </a:p>
            <a:p>
              <a:pPr>
                <a:buFont typeface="Arial"/>
                <a:buChar char="•"/>
              </a:pPr>
              <a:endParaRPr lang="en-US" sz="3600" dirty="0" smtClean="0"/>
            </a:p>
            <a:p>
              <a:pPr>
                <a:buFont typeface="Arial"/>
                <a:buChar char="•"/>
              </a:pPr>
              <a:r>
                <a:rPr lang="en-US" sz="3600" dirty="0" smtClean="0"/>
                <a:t> ¿Comentarios?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¿Qué es el entorno desarrollado?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7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1" y="1063137"/>
            <a:ext cx="8382000" cy="3020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365760">
              <a:lnSpc>
                <a:spcPts val="3400"/>
              </a:lnSpc>
              <a:spcBef>
                <a:spcPts val="2400"/>
              </a:spcBef>
              <a:buFont typeface="Arial"/>
              <a:buChar char="•"/>
            </a:pPr>
            <a:r>
              <a:rPr lang="en-US" sz="3000" dirty="0" smtClean="0">
                <a:ea typeface="ＭＳ Ｐゴシック" pitchFamily="34" charset="-128"/>
              </a:rPr>
              <a:t>Todos los aspectos de nuestros entornos que están construidos por personas:  edificios, caminos, parques, etc.; la forma en que edificamos la tierra para crear ciudades y vecindarios</a:t>
            </a:r>
          </a:p>
          <a:p>
            <a:pPr marL="274320" lvl="1" indent="-365760">
              <a:lnSpc>
                <a:spcPts val="3400"/>
              </a:lnSpc>
              <a:spcBef>
                <a:spcPts val="2400"/>
              </a:spcBef>
              <a:buFont typeface="Arial"/>
              <a:buChar char="•"/>
            </a:pPr>
            <a:r>
              <a:rPr lang="en-US" sz="3000" dirty="0" smtClean="0">
                <a:ea typeface="ＭＳ Ｐゴシック" pitchFamily="34" charset="-128"/>
              </a:rPr>
              <a:t>La escala del entorno varía: de áreas urbanas de gran escala a zonas rurales y espacios privados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47344" y="4460958"/>
            <a:ext cx="8449312" cy="1554480"/>
            <a:chOff x="347344" y="4415102"/>
            <a:chExt cx="8449312" cy="1554480"/>
          </a:xfrm>
        </p:grpSpPr>
        <p:pic>
          <p:nvPicPr>
            <p:cNvPr id="15" name="Picture 14" descr="images-2.jpeg"/>
            <p:cNvPicPr>
              <a:picLocks noChangeAspect="1"/>
            </p:cNvPicPr>
            <p:nvPr/>
          </p:nvPicPr>
          <p:blipFill>
            <a:blip r:embed="rId2">
              <a:lum/>
            </a:blip>
            <a:stretch>
              <a:fillRect/>
            </a:stretch>
          </p:blipFill>
          <p:spPr>
            <a:xfrm>
              <a:off x="347344" y="4415102"/>
              <a:ext cx="2336671" cy="1554480"/>
            </a:xfrm>
            <a:prstGeom prst="roundRect">
              <a:avLst>
                <a:gd name="adj" fmla="val 3307"/>
              </a:avLst>
            </a:prstGeom>
            <a:ln w="25400">
              <a:solidFill>
                <a:schemeClr val="accent1"/>
              </a:solidFill>
            </a:ln>
            <a:effectLst/>
          </p:spPr>
        </p:pic>
        <p:pic>
          <p:nvPicPr>
            <p:cNvPr id="16" name="Picture 15" descr="images.jpeg"/>
            <p:cNvPicPr>
              <a:picLocks noChangeAspect="1"/>
            </p:cNvPicPr>
            <p:nvPr/>
          </p:nvPicPr>
          <p:blipFill>
            <a:blip r:embed="rId3">
              <a:lum/>
            </a:blip>
            <a:stretch>
              <a:fillRect/>
            </a:stretch>
          </p:blipFill>
          <p:spPr>
            <a:xfrm>
              <a:off x="3031360" y="4415102"/>
              <a:ext cx="3342640" cy="1554480"/>
            </a:xfrm>
            <a:prstGeom prst="roundRect">
              <a:avLst>
                <a:gd name="adj" fmla="val 3307"/>
              </a:avLst>
            </a:prstGeom>
            <a:ln w="25400">
              <a:solidFill>
                <a:schemeClr val="accent1"/>
              </a:solidFill>
            </a:ln>
            <a:effectLst/>
          </p:spPr>
        </p:pic>
        <p:pic>
          <p:nvPicPr>
            <p:cNvPr id="17" name="Picture 16" descr="images-1.jpeg"/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6721345" y="4415102"/>
              <a:ext cx="2075311" cy="1554480"/>
            </a:xfrm>
            <a:prstGeom prst="roundRect">
              <a:avLst>
                <a:gd name="adj" fmla="val 3307"/>
              </a:avLst>
            </a:prstGeom>
            <a:ln w="25400">
              <a:solidFill>
                <a:schemeClr val="accent1"/>
              </a:solidFill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¿Cuál es el vínculo?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8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700" y="825194"/>
            <a:ext cx="8356600" cy="315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-111" charset="2"/>
              <a:buNone/>
              <a:defRPr/>
            </a:pPr>
            <a:r>
              <a:rPr lang="en-US" sz="2000" b="1" dirty="0" smtClean="0"/>
              <a:t>¿Cómo afecta nuestra salud el entorno desarrollado?</a:t>
            </a:r>
          </a:p>
          <a:p>
            <a:pPr marL="274320" indent="-274320">
              <a:lnSpc>
                <a:spcPts val="2000"/>
              </a:lnSpc>
              <a:spcBef>
                <a:spcPts val="1800"/>
              </a:spcBef>
              <a:buFont typeface="Arial"/>
              <a:buChar char="•"/>
              <a:defRPr/>
            </a:pPr>
            <a:r>
              <a:rPr lang="en-US" sz="2000" dirty="0" smtClean="0"/>
              <a:t>La investigación indica que existe una relación entre la distribución física de las ciudades y los pueblos y nuestra salud</a:t>
            </a:r>
          </a:p>
          <a:p>
            <a:pPr marL="274320" indent="-274320">
              <a:lnSpc>
                <a:spcPts val="2000"/>
              </a:lnSpc>
              <a:spcBef>
                <a:spcPts val="1800"/>
              </a:spcBef>
              <a:buFont typeface="Arial"/>
              <a:buChar char="•"/>
              <a:defRPr/>
            </a:pPr>
            <a:r>
              <a:rPr lang="en-US" sz="2000" dirty="0" smtClean="0"/>
              <a:t>Existe una fuerte relación entre las opciones de transporte que elegimos (es decir, manejar, caminar, andar en bici, tomar el autobús) y los factores de riesgo en la salud, como la actividad física limitada y la obesidad</a:t>
            </a:r>
          </a:p>
          <a:p>
            <a:pPr marL="274320" indent="-274320">
              <a:lnSpc>
                <a:spcPts val="2000"/>
              </a:lnSpc>
              <a:spcBef>
                <a:spcPts val="1800"/>
              </a:spcBef>
              <a:buFont typeface="Arial"/>
              <a:buChar char="•"/>
              <a:defRPr/>
            </a:pPr>
            <a:r>
              <a:rPr lang="en-US" sz="2000" dirty="0" smtClean="0"/>
              <a:t>Existe una clara relación entre las posibilidades limitadas realizar actividad física y la obesidad, y las enfermedades crónicas (enfermedad cardiaca, accidente cerebrovascular, diabetes, etc.)</a:t>
            </a:r>
          </a:p>
        </p:txBody>
      </p:sp>
      <p:pic>
        <p:nvPicPr>
          <p:cNvPr id="14" name="Picture 13" descr="Picture 1.pn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457200" y="4089707"/>
            <a:ext cx="2483893" cy="1828800"/>
          </a:xfrm>
          <a:prstGeom prst="roundRect">
            <a:avLst>
              <a:gd name="adj" fmla="val 3307"/>
            </a:avLst>
          </a:prstGeom>
          <a:ln w="25400">
            <a:solidFill>
              <a:srgbClr val="104C28"/>
            </a:solidFill>
          </a:ln>
          <a:effectLst/>
        </p:spPr>
      </p:pic>
      <p:pic>
        <p:nvPicPr>
          <p:cNvPr id="18" name="Picture 17" descr="Picture 3.png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3402013" y="4089707"/>
            <a:ext cx="2407701" cy="1828800"/>
          </a:xfrm>
          <a:prstGeom prst="roundRect">
            <a:avLst>
              <a:gd name="adj" fmla="val 3307"/>
            </a:avLst>
          </a:prstGeom>
          <a:ln w="25400">
            <a:solidFill>
              <a:srgbClr val="104C28"/>
            </a:solidFill>
          </a:ln>
          <a:effectLst/>
        </p:spPr>
      </p:pic>
      <p:pic>
        <p:nvPicPr>
          <p:cNvPr id="19" name="Picture 18" descr="Picture 4.png"/>
          <p:cNvPicPr>
            <a:picLocks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6388100" y="4089707"/>
            <a:ext cx="2433918" cy="1828800"/>
          </a:xfrm>
          <a:prstGeom prst="roundRect">
            <a:avLst>
              <a:gd name="adj" fmla="val 3307"/>
            </a:avLst>
          </a:prstGeom>
          <a:ln w="25400">
            <a:solidFill>
              <a:srgbClr val="104C28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chemeClr val="accent6"/>
              </a:gs>
              <a:gs pos="100000">
                <a:srgbClr val="E78E23"/>
              </a:gs>
            </a:gsLst>
          </a:gra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100" dirty="0" smtClean="0">
                <a:latin typeface="Berthold City Bold"/>
                <a:cs typeface="Berthold City Bold"/>
              </a:rPr>
              <a:t>  ¿Por qué debemos preocuparnos?</a:t>
            </a:r>
            <a:endParaRPr lang="en-US" sz="2700" cap="all" spc="100" dirty="0">
              <a:latin typeface="Berthold City Bold"/>
              <a:cs typeface="Berthold City Bol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fld id="{521239CC-C9A0-C74A-85D4-9A0DCFB619A4}" type="slidenum">
              <a:rPr lang="en-US" sz="1125" smtClean="0">
                <a:solidFill>
                  <a:schemeClr val="tx1"/>
                </a:solidFill>
                <a:latin typeface="Capitals"/>
                <a:cs typeface="Capitals"/>
              </a:rPr>
              <a:pPr algn="ctr"/>
              <a:t>9</a:t>
            </a:fld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8301" y="1956137"/>
            <a:ext cx="8407400" cy="390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  <a:spcBef>
                <a:spcPts val="1200"/>
              </a:spcBef>
              <a:buFont typeface="Wingdings 2" pitchFamily="18" charset="2"/>
              <a:buNone/>
            </a:pPr>
            <a:r>
              <a:rPr lang="en-US" sz="3200" dirty="0" smtClean="0">
                <a:ea typeface="ＭＳ Ｐゴシック" pitchFamily="34" charset="-128"/>
              </a:rPr>
              <a:t>Obesidad: causada por una mala dieta y poco o nada de participación en actividades físicas, es discutiblemente el principal reto en salud pública que enfrenta California hoy en día.  </a:t>
            </a:r>
          </a:p>
          <a:p>
            <a:pPr marL="365760" indent="-365760">
              <a:lnSpc>
                <a:spcPts val="31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dirty="0" smtClean="0"/>
              <a:t>Impactos en la salud pública</a:t>
            </a:r>
          </a:p>
          <a:p>
            <a:pPr marL="365760" indent="-365760">
              <a:lnSpc>
                <a:spcPts val="31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dirty="0" smtClean="0"/>
              <a:t>Impactos sociales y culturales</a:t>
            </a:r>
          </a:p>
          <a:p>
            <a:pPr marL="365760" indent="-365760">
              <a:lnSpc>
                <a:spcPts val="31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dirty="0" smtClean="0"/>
              <a:t>Impactos ambientales</a:t>
            </a:r>
          </a:p>
          <a:p>
            <a:pPr marL="365760" indent="-365760">
              <a:lnSpc>
                <a:spcPts val="31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US" sz="3200" dirty="0" smtClean="0"/>
              <a:t>Impactos económicos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1" y="997803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en-US" sz="3600" b="1" dirty="0" smtClean="0">
                <a:solidFill>
                  <a:schemeClr val="accent5"/>
                </a:solidFill>
                <a:latin typeface="Capitals"/>
                <a:ea typeface="ＭＳ Ｐゴシック" pitchFamily="34" charset="-128"/>
                <a:cs typeface="Capitals"/>
              </a:rPr>
              <a:t>IMPACTOS SOCIALES SIGNIFICANTES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05595"/>
      </a:accent1>
      <a:accent2>
        <a:srgbClr val="3E2716"/>
      </a:accent2>
      <a:accent3>
        <a:srgbClr val="73B632"/>
      </a:accent3>
      <a:accent4>
        <a:srgbClr val="441A66"/>
      </a:accent4>
      <a:accent5>
        <a:srgbClr val="0098BA"/>
      </a:accent5>
      <a:accent6>
        <a:srgbClr val="DA512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B7C4238325EA43B07578DA4470384A" ma:contentTypeVersion="0" ma:contentTypeDescription="Create a new document." ma:contentTypeScope="" ma:versionID="c1393ddc577510d3206801eff89ded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A1275E-DF86-4ACE-9256-965C3198584F}"/>
</file>

<file path=customXml/itemProps2.xml><?xml version="1.0" encoding="utf-8"?>
<ds:datastoreItem xmlns:ds="http://schemas.openxmlformats.org/officeDocument/2006/customXml" ds:itemID="{61647877-7D4A-46B1-AB0D-12A5D2BDC1CB}"/>
</file>

<file path=customXml/itemProps3.xml><?xml version="1.0" encoding="utf-8"?>
<ds:datastoreItem xmlns:ds="http://schemas.openxmlformats.org/officeDocument/2006/customXml" ds:itemID="{660F7826-658B-4C32-912F-C6CC87EA671B}"/>
</file>

<file path=docProps/app.xml><?xml version="1.0" encoding="utf-8"?>
<Properties xmlns="http://schemas.openxmlformats.org/officeDocument/2006/extended-properties" xmlns:vt="http://schemas.openxmlformats.org/officeDocument/2006/docPropsVTypes">
  <TotalTime>8839</TotalTime>
  <Words>3381</Words>
  <Application>Microsoft Office PowerPoint</Application>
  <PresentationFormat>On-screen Show (4:3)</PresentationFormat>
  <Paragraphs>538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Freemind Graphx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Bascle</dc:creator>
  <cp:lastModifiedBy>ylinqui</cp:lastModifiedBy>
  <cp:revision>223</cp:revision>
  <dcterms:created xsi:type="dcterms:W3CDTF">2012-07-04T02:06:33Z</dcterms:created>
  <dcterms:modified xsi:type="dcterms:W3CDTF">2012-07-06T17:41:35Z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0x010100DFB7C4238325EA43B07578DA4470384A</vt:lpwstr>
  </property>
</Properties>
</file>