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quickStyle1.xml" ContentType="application/vnd.openxmlformats-officedocument.drawingml.diagramStyle+xml"/>
  <Override PartName="/ppt/notesMasters/notesMaster1.xml" ContentType="application/vnd.openxmlformats-officedocument.presentationml.notesMaster+xml"/>
  <Override PartName="/ppt/diagrams/layout1.xml" ContentType="application/vnd.openxmlformats-officedocument.drawingml.diagramLayout+xml"/>
  <Override PartName="/ppt/theme/theme1.xml" ContentType="application/vnd.openxmlformats-officedocument.theme+xml"/>
  <Override PartName="/ppt/diagrams/colors1.xml" ContentType="application/vnd.openxmlformats-officedocument.drawingml.diagramColors+xml"/>
  <Override PartName="/ppt/diagrams/drawing1.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561" r:id="rId2"/>
    <p:sldId id="562" r:id="rId3"/>
    <p:sldId id="563" r:id="rId4"/>
    <p:sldId id="564" r:id="rId5"/>
    <p:sldId id="616" r:id="rId6"/>
    <p:sldId id="569" r:id="rId7"/>
    <p:sldId id="568" r:id="rId8"/>
    <p:sldId id="567" r:id="rId9"/>
    <p:sldId id="573" r:id="rId10"/>
    <p:sldId id="570" r:id="rId11"/>
    <p:sldId id="571" r:id="rId12"/>
    <p:sldId id="572" r:id="rId13"/>
    <p:sldId id="574" r:id="rId14"/>
    <p:sldId id="575" r:id="rId15"/>
    <p:sldId id="576" r:id="rId16"/>
    <p:sldId id="577" r:id="rId17"/>
    <p:sldId id="578" r:id="rId18"/>
    <p:sldId id="579" r:id="rId19"/>
    <p:sldId id="580" r:id="rId20"/>
    <p:sldId id="581" r:id="rId21"/>
    <p:sldId id="582" r:id="rId22"/>
    <p:sldId id="583" r:id="rId23"/>
    <p:sldId id="585" r:id="rId24"/>
    <p:sldId id="584" r:id="rId25"/>
    <p:sldId id="586" r:id="rId26"/>
    <p:sldId id="587" r:id="rId27"/>
    <p:sldId id="588" r:id="rId28"/>
    <p:sldId id="589" r:id="rId29"/>
    <p:sldId id="590" r:id="rId30"/>
    <p:sldId id="591" r:id="rId31"/>
    <p:sldId id="592" r:id="rId32"/>
    <p:sldId id="531" r:id="rId33"/>
    <p:sldId id="532" r:id="rId34"/>
    <p:sldId id="594" r:id="rId35"/>
    <p:sldId id="595" r:id="rId36"/>
    <p:sldId id="596" r:id="rId37"/>
    <p:sldId id="597" r:id="rId38"/>
    <p:sldId id="598" r:id="rId39"/>
    <p:sldId id="599" r:id="rId40"/>
    <p:sldId id="601" r:id="rId41"/>
    <p:sldId id="603" r:id="rId42"/>
    <p:sldId id="600" r:id="rId43"/>
    <p:sldId id="602" r:id="rId44"/>
    <p:sldId id="604" r:id="rId45"/>
    <p:sldId id="605" r:id="rId46"/>
    <p:sldId id="606" r:id="rId47"/>
    <p:sldId id="607" r:id="rId48"/>
    <p:sldId id="608" r:id="rId49"/>
    <p:sldId id="609" r:id="rId50"/>
    <p:sldId id="610" r:id="rId51"/>
    <p:sldId id="611" r:id="rId52"/>
    <p:sldId id="612" r:id="rId53"/>
    <p:sldId id="614" r:id="rId54"/>
    <p:sldId id="615"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8054"/>
    <a:srgbClr val="FCE78C"/>
    <a:srgbClr val="B5D479"/>
    <a:srgbClr val="9FD4D0"/>
    <a:srgbClr val="104C28"/>
    <a:srgbClr val="C0587C"/>
    <a:srgbClr val="791344"/>
    <a:srgbClr val="DEAB43"/>
    <a:srgbClr val="CD0920"/>
    <a:srgbClr val="1088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67" autoAdjust="0"/>
    <p:restoredTop sz="94660"/>
  </p:normalViewPr>
  <p:slideViewPr>
    <p:cSldViewPr snapToGrid="0">
      <p:cViewPr>
        <p:scale>
          <a:sx n="62" d="100"/>
          <a:sy n="62" d="100"/>
        </p:scale>
        <p:origin x="-84" y="-330"/>
      </p:cViewPr>
      <p:guideLst>
        <p:guide orient="horz" pos="1310"/>
        <p:guide pos="2581"/>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43.pdf"/><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43.pdf"/><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1C3BEB-1674-4D53-8E74-5E475EF9389C}" type="doc">
      <dgm:prSet loTypeId="urn:microsoft.com/office/officeart/2005/8/layout/pList1#1" loCatId="list" qsTypeId="urn:microsoft.com/office/officeart/2005/8/quickstyle/simple1" qsCatId="simple" csTypeId="urn:microsoft.com/office/officeart/2005/8/colors/colorful5" csCatId="colorful" phldr="1"/>
      <dgm:spPr/>
      <dgm:t>
        <a:bodyPr/>
        <a:lstStyle/>
        <a:p>
          <a:endParaRPr lang="en-US"/>
        </a:p>
      </dgm:t>
    </dgm:pt>
    <dgm:pt modelId="{A74EDAA3-6949-4EF7-AC43-635BC48665D1}">
      <dgm:prSet phldrT="[Text]" custT="1"/>
      <dgm:spPr/>
      <dgm:t>
        <a:bodyPr anchor="t"/>
        <a:lstStyle/>
        <a:p>
          <a:pPr algn="l">
            <a:lnSpc>
              <a:spcPct val="100000"/>
            </a:lnSpc>
            <a:spcBef>
              <a:spcPts val="0"/>
            </a:spcBef>
            <a:spcAft>
              <a:spcPts val="0"/>
            </a:spcAft>
          </a:pPr>
          <a:r>
            <a:rPr lang="es-AR" sz="1600" b="0" i="0" cap="all" noProof="0" dirty="0" smtClean="0">
              <a:latin typeface="ITC Franklin Gothic Std Dm Cd"/>
              <a:cs typeface="ITC Franklin Gothic Std Dm Cd"/>
            </a:rPr>
            <a:t>Líder de grupo</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Representa al grupo en su totalidad</a:t>
          </a:r>
          <a:endParaRPr lang="en-US" sz="1100" b="0" i="0" dirty="0">
            <a:latin typeface="ITC Franklin Gothic Std Bk Cd"/>
            <a:cs typeface="ITC Franklin Gothic Std Bk Cd"/>
          </a:endParaRPr>
        </a:p>
      </dgm:t>
    </dgm:pt>
    <dgm:pt modelId="{EF9F439C-2C07-45D3-8D7A-B9195FA15AEA}" type="parTrans" cxnId="{407639EB-54D9-43AB-82A7-4D34EBACB2A2}">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35509B87-5B2A-4321-81E3-2934E655AAA4}" type="sibTrans" cxnId="{407639EB-54D9-43AB-82A7-4D34EBACB2A2}">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35F4D0D-5FEE-4D1C-88F2-5ECD05AA024E}">
      <dgm:prSet phldrT="[Text]" custT="1"/>
      <dgm:spPr/>
      <dgm:t>
        <a:bodyPr anchor="t"/>
        <a:lstStyle/>
        <a:p>
          <a:pPr algn="l">
            <a:lnSpc>
              <a:spcPct val="100000"/>
            </a:lnSpc>
            <a:spcBef>
              <a:spcPts val="0"/>
            </a:spcBef>
            <a:spcAft>
              <a:spcPts val="0"/>
            </a:spcAft>
          </a:pPr>
          <a:r>
            <a:rPr lang="es-AR" sz="1600" b="0" i="0" cap="all" noProof="0" dirty="0" smtClean="0">
              <a:latin typeface="ITC Franklin Gothic Std Dm Cd"/>
              <a:cs typeface="ITC Franklin Gothic Std Dm Cd"/>
            </a:rPr>
            <a:t>Vocero</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Se comunica con los medios, funcionarios electos y el personal</a:t>
          </a:r>
          <a:endParaRPr lang="en-US" sz="1100" b="0" i="0" dirty="0">
            <a:latin typeface="ITC Franklin Gothic Std Bk Cd"/>
            <a:cs typeface="ITC Franklin Gothic Std Bk Cd"/>
          </a:endParaRPr>
        </a:p>
      </dgm:t>
    </dgm:pt>
    <dgm:pt modelId="{9D4023D9-10DA-46BB-B055-12F60A30FD87}" type="parTrans" cxnId="{2FD5C12B-33AF-4E29-A710-AA83F06531C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0F2E900D-DEB5-4CC8-B103-309B91D26F47}" type="sibTrans" cxnId="{2FD5C12B-33AF-4E29-A710-AA83F06531C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CAAD786-9073-44CC-AEE3-D2D069C080E6}">
      <dgm:prSet phldrT="[Text]" custT="1"/>
      <dgm:spPr/>
      <dgm:t>
        <a:bodyPr anchor="t"/>
        <a:lstStyle/>
        <a:p>
          <a:pPr algn="l">
            <a:lnSpc>
              <a:spcPct val="100000"/>
            </a:lnSpc>
            <a:spcBef>
              <a:spcPts val="0"/>
            </a:spcBef>
            <a:spcAft>
              <a:spcPts val="0"/>
            </a:spcAft>
          </a:pPr>
          <a:r>
            <a:rPr lang="en-US" sz="1600" b="0" i="0" cap="all" dirty="0" smtClean="0">
              <a:latin typeface="ITC Franklin Gothic Std Dm Cd"/>
              <a:cs typeface="ITC Franklin Gothic Std Dm Cd"/>
            </a:rPr>
            <a:t>Organizador</a:t>
          </a:r>
        </a:p>
        <a:p>
          <a:pPr algn="l">
            <a:lnSpc>
              <a:spcPct val="100000"/>
            </a:lnSpc>
            <a:spcBef>
              <a:spcPts val="0"/>
            </a:spcBef>
            <a:spcAft>
              <a:spcPts val="0"/>
            </a:spcAft>
          </a:pPr>
          <a:r>
            <a:rPr lang="es-AR" sz="1100" b="0" i="0" noProof="0" dirty="0" smtClean="0">
              <a:latin typeface="ITC Franklin Gothic Std Bk Cd"/>
              <a:cs typeface="ITC Franklin Gothic Std Bk Cd"/>
            </a:rPr>
            <a:t>Divulga información en diferentes círculos de la comunidad, y está dispuesto a movilizar a los vecinos para tratar problemas de la comunidad</a:t>
          </a:r>
          <a:endParaRPr lang="en-US" sz="1100" b="0" i="0" noProof="0" dirty="0">
            <a:latin typeface="ITC Franklin Gothic Std Bk Cd"/>
            <a:cs typeface="ITC Franklin Gothic Std Bk Cd"/>
          </a:endParaRPr>
        </a:p>
      </dgm:t>
    </dgm:pt>
    <dgm:pt modelId="{3EDD7762-E330-4F34-AFC2-A6E18BC1D413}" type="parTrans" cxnId="{EEEB1800-B056-4B17-827E-60C8700350C0}">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479D1C2-B5E3-4362-B5ED-12048C7D877E}" type="sibTrans" cxnId="{EEEB1800-B056-4B17-827E-60C8700350C0}">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015AE622-C8E1-4470-AA84-A610BEA568C2}">
      <dgm:prSet phldrT="[Text]" custT="1"/>
      <dgm:spPr/>
      <dgm:t>
        <a:bodyPr/>
        <a:lstStyle/>
        <a:p>
          <a:pPr algn="l">
            <a:lnSpc>
              <a:spcPct val="100000"/>
            </a:lnSpc>
            <a:spcBef>
              <a:spcPts val="0"/>
            </a:spcBef>
            <a:spcAft>
              <a:spcPts val="0"/>
            </a:spcAft>
          </a:pPr>
          <a:r>
            <a:rPr lang="es-AR" sz="1600" b="0" i="0" cap="all" noProof="0" dirty="0" smtClean="0">
              <a:latin typeface="ITC Franklin Gothic Std Dm Cd"/>
              <a:cs typeface="ITC Franklin Gothic Std Dm Cd"/>
            </a:rPr>
            <a:t>Documentador</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Hace un seguimiento de los problemas de la comunidad mediante la toma de fotografías, observación e informe.</a:t>
          </a:r>
          <a:endParaRPr lang="en-US" sz="1100" b="0" i="0" noProof="0" dirty="0">
            <a:latin typeface="ITC Franklin Gothic Std Bk Cd"/>
            <a:cs typeface="ITC Franklin Gothic Std Bk Cd"/>
          </a:endParaRPr>
        </a:p>
      </dgm:t>
    </dgm:pt>
    <dgm:pt modelId="{53F80026-3C98-465C-AFDC-524794969523}" type="parTrans" cxnId="{A105A7E1-030C-48AE-A9E6-680CD31A116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EDA70711-6D8D-4A7A-9807-E40EC12F3909}" type="sibTrans" cxnId="{A105A7E1-030C-48AE-A9E6-680CD31A116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89E77AF-1CFC-40F8-B467-B8D92C302474}">
      <dgm:prSet phldrT="[Text]" custT="1"/>
      <dgm:spPr/>
      <dgm:t>
        <a:bodyPr/>
        <a:lstStyle/>
        <a:p>
          <a:pPr algn="l">
            <a:lnSpc>
              <a:spcPct val="100000"/>
            </a:lnSpc>
            <a:spcBef>
              <a:spcPts val="0"/>
            </a:spcBef>
            <a:spcAft>
              <a:spcPts val="0"/>
            </a:spcAft>
          </a:pPr>
          <a:r>
            <a:rPr lang="es-AR" sz="1600" b="0" i="0" cap="all" noProof="0" dirty="0" smtClean="0">
              <a:latin typeface="ITC Franklin Gothic Std Dm Cd"/>
              <a:cs typeface="ITC Franklin Gothic Std Dm Cd"/>
            </a:rPr>
            <a:t>Recopilador de datos</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n-US" sz="1100" b="0" i="0" noProof="0" dirty="0" smtClean="0">
              <a:latin typeface="ITC Franklin Gothic Std Bk Cd"/>
              <a:cs typeface="ITC Franklin Gothic Std Bk Cd"/>
            </a:rPr>
            <a:t>Encuentra </a:t>
          </a:r>
          <a:r>
            <a:rPr lang="es-AR" sz="1100" b="0" i="0" noProof="0" dirty="0" smtClean="0">
              <a:latin typeface="ITC Franklin Gothic Std Bk Cd"/>
              <a:cs typeface="ITC Franklin Gothic Std Bk Cd"/>
            </a:rPr>
            <a:t>fuentes de datos para confirmar los problemas de la comunidad</a:t>
          </a:r>
          <a:endParaRPr lang="en-US" sz="1100" b="0" i="0" noProof="0" dirty="0">
            <a:latin typeface="ITC Franklin Gothic Std Bk Cd"/>
            <a:cs typeface="ITC Franklin Gothic Std Bk Cd"/>
          </a:endParaRPr>
        </a:p>
      </dgm:t>
    </dgm:pt>
    <dgm:pt modelId="{08A36A85-15E2-4750-8454-5962A34DB351}" type="parTrans" cxnId="{BDC088D5-80AB-4B6D-8325-5B70030F8E4F}">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9A964886-808F-4B72-9B65-9355E8D0C1C0}" type="sibTrans" cxnId="{BDC088D5-80AB-4B6D-8325-5B70030F8E4F}">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B4B5559-CC78-44CB-8B16-CC3A799E65DD}">
      <dgm:prSet phldrT="[Text]" custT="1"/>
      <dgm:spPr/>
      <dgm:t>
        <a:bodyPr anchor="b"/>
        <a:lstStyle/>
        <a:p>
          <a:pPr algn="l">
            <a:lnSpc>
              <a:spcPct val="100000"/>
            </a:lnSpc>
            <a:spcBef>
              <a:spcPts val="0"/>
            </a:spcBef>
            <a:spcAft>
              <a:spcPts val="0"/>
            </a:spcAft>
          </a:pPr>
          <a:r>
            <a:rPr lang="es-AR" sz="1600" b="0" i="0" cap="all" dirty="0" smtClean="0">
              <a:latin typeface="ITC Franklin Gothic Std Dm Cd"/>
              <a:cs typeface="ITC Franklin Gothic Std Dm Cd"/>
            </a:rPr>
            <a:t>Fomentador del sentido de comunidad</a:t>
          </a:r>
          <a:endParaRPr lang="en-US" sz="1600" b="0" i="0" cap="all"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Respalda las actividades, eventos y tareas con relación a problemas de la comunidad</a:t>
          </a:r>
          <a:endParaRPr lang="en-US" sz="1100" b="0" i="0" noProof="0" dirty="0">
            <a:latin typeface="ITC Franklin Gothic Std Bk Cd"/>
            <a:cs typeface="ITC Franklin Gothic Std Bk Cd"/>
          </a:endParaRPr>
        </a:p>
      </dgm:t>
    </dgm:pt>
    <dgm:pt modelId="{CF6D7213-AD38-4199-A015-4923B6212DE1}" type="parTrans" cxnId="{476A2B2A-A4A6-42CF-85DA-7D534E77A9F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0297AB1-72D2-4A71-9D7A-A8EAB135C9E8}" type="sibTrans" cxnId="{476A2B2A-A4A6-42CF-85DA-7D534E77A9F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DE29D370-0BD0-40D3-B0AE-B1CA3FEB3DB5}" type="pres">
      <dgm:prSet presAssocID="{771C3BEB-1674-4D53-8E74-5E475EF9389C}" presName="Name0" presStyleCnt="0">
        <dgm:presLayoutVars>
          <dgm:dir/>
          <dgm:resizeHandles val="exact"/>
        </dgm:presLayoutVars>
      </dgm:prSet>
      <dgm:spPr/>
      <dgm:t>
        <a:bodyPr/>
        <a:lstStyle/>
        <a:p>
          <a:endParaRPr lang="en-US"/>
        </a:p>
      </dgm:t>
    </dgm:pt>
    <dgm:pt modelId="{BB848D72-4BFD-4632-BA43-06F232982786}" type="pres">
      <dgm:prSet presAssocID="{A74EDAA3-6949-4EF7-AC43-635BC48665D1}" presName="compNode" presStyleCnt="0"/>
      <dgm:spPr/>
    </dgm:pt>
    <dgm:pt modelId="{0D3E847D-4CBC-4248-97B8-6F12B4438AFD}" type="pres">
      <dgm:prSet presAssocID="{A74EDAA3-6949-4EF7-AC43-635BC48665D1}" presName="pictRect" presStyleLbl="node1" presStyleIdx="0" presStyleCnt="6" custScaleX="102241" custScaleY="96776" custLinFactNeighborX="-21695"/>
      <dgm:spPr>
        <mc:AlternateContent xmlns:mc="http://schemas.openxmlformats.org/markup-compatibility/2006">
          <mc:Choice xmlns:ma="http://schemas.microsoft.com/office/mac/drawingml/2008/main" xmlns="" Requires="ma">
            <a:blipFill rotWithShape="0">
              <a:blip xmlns:r="http://schemas.openxmlformats.org/officeDocument/2006/relationships" r:embed="rId1"/>
              <a:stretch>
                <a:fillRect/>
              </a:stretch>
            </a:blipFill>
          </mc:Choice>
          <mc:Fallback>
            <a:blipFill rotWithShape="0">
              <a:blip xmlns:r="http://schemas.openxmlformats.org/officeDocument/2006/relationships" r:embed="rId2"/>
              <a:stretch>
                <a:fillRect/>
              </a:stretch>
            </a:blipFill>
          </mc:Fallback>
        </mc:AlternateContent>
      </dgm:spPr>
      <dgm:t>
        <a:bodyPr/>
        <a:lstStyle/>
        <a:p>
          <a:endParaRPr lang="en-US"/>
        </a:p>
      </dgm:t>
    </dgm:pt>
    <dgm:pt modelId="{FF178E99-9355-45E5-B8B9-E7DA31281F94}" type="pres">
      <dgm:prSet presAssocID="{A74EDAA3-6949-4EF7-AC43-635BC48665D1}" presName="textRect" presStyleLbl="revTx" presStyleIdx="0" presStyleCnt="6" custLinFactNeighborX="-21695">
        <dgm:presLayoutVars>
          <dgm:bulletEnabled val="1"/>
        </dgm:presLayoutVars>
      </dgm:prSet>
      <dgm:spPr/>
      <dgm:t>
        <a:bodyPr/>
        <a:lstStyle/>
        <a:p>
          <a:endParaRPr lang="en-US"/>
        </a:p>
      </dgm:t>
    </dgm:pt>
    <dgm:pt modelId="{928B97A8-C68E-4669-9DEF-D12BE2488541}" type="pres">
      <dgm:prSet presAssocID="{35509B87-5B2A-4321-81E3-2934E655AAA4}" presName="sibTrans" presStyleLbl="sibTrans2D1" presStyleIdx="0" presStyleCnt="0"/>
      <dgm:spPr/>
      <dgm:t>
        <a:bodyPr/>
        <a:lstStyle/>
        <a:p>
          <a:endParaRPr lang="en-US"/>
        </a:p>
      </dgm:t>
    </dgm:pt>
    <dgm:pt modelId="{EC5E30BA-5825-45C1-B5C5-EA3D3915A051}" type="pres">
      <dgm:prSet presAssocID="{435F4D0D-5FEE-4D1C-88F2-5ECD05AA024E}" presName="compNode" presStyleCnt="0"/>
      <dgm:spPr/>
    </dgm:pt>
    <dgm:pt modelId="{C7E78044-F2AD-4AA3-8CF1-790FCEF2ADB4}" type="pres">
      <dgm:prSet presAssocID="{435F4D0D-5FEE-4D1C-88F2-5ECD05AA024E}" presName="pictRect" presStyleLbl="node1" presStyleIdx="1" presStyleCnt="6" custLinFactNeighborX="3175"/>
      <dgm:spPr>
        <a:blipFill>
          <a:blip xmlns:r="http://schemas.openxmlformats.org/officeDocument/2006/relationships" r:embed="rId3">
            <a:extLst/>
          </a:blip>
          <a:srcRect/>
          <a:stretch>
            <a:fillRect t="-2000" b="-2000"/>
          </a:stretch>
        </a:blipFill>
      </dgm:spPr>
      <dgm:t>
        <a:bodyPr/>
        <a:lstStyle/>
        <a:p>
          <a:endParaRPr lang="en-US"/>
        </a:p>
      </dgm:t>
    </dgm:pt>
    <dgm:pt modelId="{767F1608-9DE9-479D-ABE8-02D351B290A0}" type="pres">
      <dgm:prSet presAssocID="{435F4D0D-5FEE-4D1C-88F2-5ECD05AA024E}" presName="textRect" presStyleLbl="revTx" presStyleIdx="1" presStyleCnt="6" custLinFactNeighborX="3175">
        <dgm:presLayoutVars>
          <dgm:bulletEnabled val="1"/>
        </dgm:presLayoutVars>
      </dgm:prSet>
      <dgm:spPr/>
      <dgm:t>
        <a:bodyPr/>
        <a:lstStyle/>
        <a:p>
          <a:endParaRPr lang="en-US"/>
        </a:p>
      </dgm:t>
    </dgm:pt>
    <dgm:pt modelId="{4DC84C58-A2B8-44B5-94FE-FEECE1242643}" type="pres">
      <dgm:prSet presAssocID="{0F2E900D-DEB5-4CC8-B103-309B91D26F47}" presName="sibTrans" presStyleLbl="sibTrans2D1" presStyleIdx="0" presStyleCnt="0"/>
      <dgm:spPr/>
      <dgm:t>
        <a:bodyPr/>
        <a:lstStyle/>
        <a:p>
          <a:endParaRPr lang="en-US"/>
        </a:p>
      </dgm:t>
    </dgm:pt>
    <dgm:pt modelId="{1ABB4AD3-CDBC-4156-AE07-6FD3FE6EFD91}" type="pres">
      <dgm:prSet presAssocID="{FCAAD786-9073-44CC-AEE3-D2D069C080E6}" presName="compNode" presStyleCnt="0"/>
      <dgm:spPr/>
    </dgm:pt>
    <dgm:pt modelId="{22365BB7-8A86-4BBA-B4F5-B783C4A90688}" type="pres">
      <dgm:prSet presAssocID="{FCAAD786-9073-44CC-AEE3-D2D069C080E6}" presName="pictRect" presStyleLbl="node1" presStyleIdx="2" presStyleCnt="6" custLinFactNeighborX="23809"/>
      <dgm:spPr>
        <a:blipFill rotWithShape="0">
          <a:blip xmlns:r="http://schemas.openxmlformats.org/officeDocument/2006/relationships" r:embed="rId4"/>
          <a:stretch>
            <a:fillRect/>
          </a:stretch>
        </a:blipFill>
      </dgm:spPr>
      <dgm:t>
        <a:bodyPr/>
        <a:lstStyle/>
        <a:p>
          <a:endParaRPr lang="en-US"/>
        </a:p>
      </dgm:t>
    </dgm:pt>
    <dgm:pt modelId="{44635AA7-0210-4399-A193-013DE38783FC}" type="pres">
      <dgm:prSet presAssocID="{FCAAD786-9073-44CC-AEE3-D2D069C080E6}" presName="textRect" presStyleLbl="revTx" presStyleIdx="2" presStyleCnt="6" custLinFactNeighborX="23809" custLinFactNeighborY="-1928">
        <dgm:presLayoutVars>
          <dgm:bulletEnabled val="1"/>
        </dgm:presLayoutVars>
      </dgm:prSet>
      <dgm:spPr/>
      <dgm:t>
        <a:bodyPr/>
        <a:lstStyle/>
        <a:p>
          <a:endParaRPr lang="en-US"/>
        </a:p>
      </dgm:t>
    </dgm:pt>
    <dgm:pt modelId="{FB37F261-6879-4470-9894-63EE9C1DACD6}" type="pres">
      <dgm:prSet presAssocID="{8479D1C2-B5E3-4362-B5ED-12048C7D877E}" presName="sibTrans" presStyleLbl="sibTrans2D1" presStyleIdx="0" presStyleCnt="0"/>
      <dgm:spPr/>
      <dgm:t>
        <a:bodyPr/>
        <a:lstStyle/>
        <a:p>
          <a:endParaRPr lang="en-US"/>
        </a:p>
      </dgm:t>
    </dgm:pt>
    <dgm:pt modelId="{5804BA6C-5336-482F-A285-0D3F114F6F91}" type="pres">
      <dgm:prSet presAssocID="{015AE622-C8E1-4470-AA84-A610BEA568C2}" presName="compNode" presStyleCnt="0"/>
      <dgm:spPr/>
    </dgm:pt>
    <dgm:pt modelId="{0AD7C5EE-9F3F-4E1C-8912-C69D7FD3F88E}" type="pres">
      <dgm:prSet presAssocID="{015AE622-C8E1-4470-AA84-A610BEA568C2}" presName="pictRect" presStyleLbl="node1" presStyleIdx="3" presStyleCnt="6" custLinFactNeighborX="-21695" custLinFactNeighborY="-5292"/>
      <dgm:spPr>
        <a:blipFill dpi="0" rotWithShape="1">
          <a:blip xmlns:r="http://schemas.openxmlformats.org/officeDocument/2006/relationships" r:embed="rId5">
            <a:extLst/>
          </a:blip>
          <a:srcRect/>
          <a:stretch>
            <a:fillRect l="-5519" r="-5519"/>
          </a:stretch>
        </a:blipFill>
      </dgm:spPr>
      <dgm:t>
        <a:bodyPr/>
        <a:lstStyle/>
        <a:p>
          <a:endParaRPr lang="en-US"/>
        </a:p>
      </dgm:t>
    </dgm:pt>
    <dgm:pt modelId="{C77A7AAC-FABA-4BED-99A4-84302596874F}" type="pres">
      <dgm:prSet presAssocID="{015AE622-C8E1-4470-AA84-A610BEA568C2}" presName="textRect" presStyleLbl="revTx" presStyleIdx="3" presStyleCnt="6" custLinFactNeighborX="-21695" custLinFactNeighborY="-21390">
        <dgm:presLayoutVars>
          <dgm:bulletEnabled val="1"/>
        </dgm:presLayoutVars>
      </dgm:prSet>
      <dgm:spPr/>
      <dgm:t>
        <a:bodyPr/>
        <a:lstStyle/>
        <a:p>
          <a:endParaRPr lang="en-US"/>
        </a:p>
      </dgm:t>
    </dgm:pt>
    <dgm:pt modelId="{3663636C-80B6-4AA4-8542-D3E6303D16DF}" type="pres">
      <dgm:prSet presAssocID="{EDA70711-6D8D-4A7A-9807-E40EC12F3909}" presName="sibTrans" presStyleLbl="sibTrans2D1" presStyleIdx="0" presStyleCnt="0"/>
      <dgm:spPr/>
      <dgm:t>
        <a:bodyPr/>
        <a:lstStyle/>
        <a:p>
          <a:endParaRPr lang="en-US"/>
        </a:p>
      </dgm:t>
    </dgm:pt>
    <dgm:pt modelId="{1DA0BE72-7FED-40B4-940A-EC11AAAFEA5C}" type="pres">
      <dgm:prSet presAssocID="{489E77AF-1CFC-40F8-B467-B8D92C302474}" presName="compNode" presStyleCnt="0"/>
      <dgm:spPr/>
    </dgm:pt>
    <dgm:pt modelId="{96E5E245-5C2E-4FCD-AC4F-5BE76F24B3E0}" type="pres">
      <dgm:prSet presAssocID="{489E77AF-1CFC-40F8-B467-B8D92C302474}" presName="pictRect" presStyleLbl="node1" presStyleIdx="4" presStyleCnt="6" custLinFactNeighborX="3175" custLinFactNeighborY="-5292"/>
      <dgm:spPr>
        <a:blipFill>
          <a:blip xmlns:r="http://schemas.openxmlformats.org/officeDocument/2006/relationships" r:embed="rId6">
            <a:extLst/>
          </a:blip>
          <a:srcRect/>
          <a:stretch>
            <a:fillRect t="-4000" b="-4000"/>
          </a:stretch>
        </a:blipFill>
      </dgm:spPr>
      <dgm:t>
        <a:bodyPr/>
        <a:lstStyle/>
        <a:p>
          <a:endParaRPr lang="en-US"/>
        </a:p>
      </dgm:t>
    </dgm:pt>
    <dgm:pt modelId="{AB6D0AAD-8576-4470-A25C-3701923D1793}" type="pres">
      <dgm:prSet presAssocID="{489E77AF-1CFC-40F8-B467-B8D92C302474}" presName="textRect" presStyleLbl="revTx" presStyleIdx="4" presStyleCnt="6" custScaleX="107773" custLinFactNeighborX="3175" custLinFactNeighborY="-13686">
        <dgm:presLayoutVars>
          <dgm:bulletEnabled val="1"/>
        </dgm:presLayoutVars>
      </dgm:prSet>
      <dgm:spPr/>
      <dgm:t>
        <a:bodyPr/>
        <a:lstStyle/>
        <a:p>
          <a:endParaRPr lang="en-US"/>
        </a:p>
      </dgm:t>
    </dgm:pt>
    <dgm:pt modelId="{4A20EB97-AE0D-4D8C-9778-22BC31929BB9}" type="pres">
      <dgm:prSet presAssocID="{9A964886-808F-4B72-9B65-9355E8D0C1C0}" presName="sibTrans" presStyleLbl="sibTrans2D1" presStyleIdx="0" presStyleCnt="0"/>
      <dgm:spPr/>
      <dgm:t>
        <a:bodyPr/>
        <a:lstStyle/>
        <a:p>
          <a:endParaRPr lang="en-US"/>
        </a:p>
      </dgm:t>
    </dgm:pt>
    <dgm:pt modelId="{4B7612D5-E2A1-441E-961C-EE4D19511CC9}" type="pres">
      <dgm:prSet presAssocID="{FB4B5559-CC78-44CB-8B16-CC3A799E65DD}" presName="compNode" presStyleCnt="0"/>
      <dgm:spPr/>
    </dgm:pt>
    <dgm:pt modelId="{ED5900C2-505A-4A95-B1E1-83A184F2ABC4}" type="pres">
      <dgm:prSet presAssocID="{FB4B5559-CC78-44CB-8B16-CC3A799E65DD}" presName="pictRect" presStyleLbl="node1" presStyleIdx="5" presStyleCnt="6" custScaleX="72274" custScaleY="72274" custLinFactNeighborX="23809" custLinFactNeighborY="1453"/>
      <dgm:spPr>
        <a:blipFill>
          <a:blip xmlns:r="http://schemas.openxmlformats.org/officeDocument/2006/relationships" r:embed="rId7">
            <a:extLst/>
          </a:blip>
          <a:srcRect/>
          <a:stretch>
            <a:fillRect t="-35000" b="-35000"/>
          </a:stretch>
        </a:blipFill>
      </dgm:spPr>
      <dgm:t>
        <a:bodyPr/>
        <a:lstStyle/>
        <a:p>
          <a:endParaRPr lang="en-US"/>
        </a:p>
      </dgm:t>
    </dgm:pt>
    <dgm:pt modelId="{71397F91-ADF7-4201-9C7F-52747A4E49DB}" type="pres">
      <dgm:prSet presAssocID="{FB4B5559-CC78-44CB-8B16-CC3A799E65DD}" presName="textRect" presStyleLbl="revTx" presStyleIdx="5" presStyleCnt="6" custScaleX="107223" custLinFactNeighborX="23809" custLinFactNeighborY="-2128">
        <dgm:presLayoutVars>
          <dgm:bulletEnabled val="1"/>
        </dgm:presLayoutVars>
      </dgm:prSet>
      <dgm:spPr/>
      <dgm:t>
        <a:bodyPr/>
        <a:lstStyle/>
        <a:p>
          <a:endParaRPr lang="en-US"/>
        </a:p>
      </dgm:t>
    </dgm:pt>
  </dgm:ptLst>
  <dgm:cxnLst>
    <dgm:cxn modelId="{A105A7E1-030C-48AE-A9E6-680CD31A1164}" srcId="{771C3BEB-1674-4D53-8E74-5E475EF9389C}" destId="{015AE622-C8E1-4470-AA84-A610BEA568C2}" srcOrd="3" destOrd="0" parTransId="{53F80026-3C98-465C-AFDC-524794969523}" sibTransId="{EDA70711-6D8D-4A7A-9807-E40EC12F3909}"/>
    <dgm:cxn modelId="{2FD5C12B-33AF-4E29-A710-AA83F06531CD}" srcId="{771C3BEB-1674-4D53-8E74-5E475EF9389C}" destId="{435F4D0D-5FEE-4D1C-88F2-5ECD05AA024E}" srcOrd="1" destOrd="0" parTransId="{9D4023D9-10DA-46BB-B055-12F60A30FD87}" sibTransId="{0F2E900D-DEB5-4CC8-B103-309B91D26F47}"/>
    <dgm:cxn modelId="{B295723C-AC0B-3141-9CFA-AE10F3830BD1}" type="presOf" srcId="{EDA70711-6D8D-4A7A-9807-E40EC12F3909}" destId="{3663636C-80B6-4AA4-8542-D3E6303D16DF}" srcOrd="0" destOrd="0" presId="urn:microsoft.com/office/officeart/2005/8/layout/pList1#1"/>
    <dgm:cxn modelId="{19390598-8353-CF41-BC48-4FCDAC23D34E}" type="presOf" srcId="{0F2E900D-DEB5-4CC8-B103-309B91D26F47}" destId="{4DC84C58-A2B8-44B5-94FE-FEECE1242643}" srcOrd="0" destOrd="0" presId="urn:microsoft.com/office/officeart/2005/8/layout/pList1#1"/>
    <dgm:cxn modelId="{AC7D7A60-AE0D-6A41-95D9-AEA8E494FE10}" type="presOf" srcId="{9A964886-808F-4B72-9B65-9355E8D0C1C0}" destId="{4A20EB97-AE0D-4D8C-9778-22BC31929BB9}" srcOrd="0" destOrd="0" presId="urn:microsoft.com/office/officeart/2005/8/layout/pList1#1"/>
    <dgm:cxn modelId="{EEEB1800-B056-4B17-827E-60C8700350C0}" srcId="{771C3BEB-1674-4D53-8E74-5E475EF9389C}" destId="{FCAAD786-9073-44CC-AEE3-D2D069C080E6}" srcOrd="2" destOrd="0" parTransId="{3EDD7762-E330-4F34-AFC2-A6E18BC1D413}" sibTransId="{8479D1C2-B5E3-4362-B5ED-12048C7D877E}"/>
    <dgm:cxn modelId="{D115EB6B-B0EB-2B45-BB88-6BDC73FD04D6}" type="presOf" srcId="{8479D1C2-B5E3-4362-B5ED-12048C7D877E}" destId="{FB37F261-6879-4470-9894-63EE9C1DACD6}" srcOrd="0" destOrd="0" presId="urn:microsoft.com/office/officeart/2005/8/layout/pList1#1"/>
    <dgm:cxn modelId="{B25C498B-3298-0F4C-A137-E088E2254F3D}" type="presOf" srcId="{435F4D0D-5FEE-4D1C-88F2-5ECD05AA024E}" destId="{767F1608-9DE9-479D-ABE8-02D351B290A0}" srcOrd="0" destOrd="0" presId="urn:microsoft.com/office/officeart/2005/8/layout/pList1#1"/>
    <dgm:cxn modelId="{FEB1BC8D-AC66-2D42-A54A-48598792CBD2}" type="presOf" srcId="{FCAAD786-9073-44CC-AEE3-D2D069C080E6}" destId="{44635AA7-0210-4399-A193-013DE38783FC}" srcOrd="0" destOrd="0" presId="urn:microsoft.com/office/officeart/2005/8/layout/pList1#1"/>
    <dgm:cxn modelId="{A6796E8C-BE1D-F146-9451-9D312A63CD15}" type="presOf" srcId="{015AE622-C8E1-4470-AA84-A610BEA568C2}" destId="{C77A7AAC-FABA-4BED-99A4-84302596874F}" srcOrd="0" destOrd="0" presId="urn:microsoft.com/office/officeart/2005/8/layout/pList1#1"/>
    <dgm:cxn modelId="{D9743C44-113A-ED4B-81A7-3943300DC506}" type="presOf" srcId="{35509B87-5B2A-4321-81E3-2934E655AAA4}" destId="{928B97A8-C68E-4669-9DEF-D12BE2488541}" srcOrd="0" destOrd="0" presId="urn:microsoft.com/office/officeart/2005/8/layout/pList1#1"/>
    <dgm:cxn modelId="{87BD2FC1-5E6E-F14F-9CFB-E99632D7460D}" type="presOf" srcId="{FB4B5559-CC78-44CB-8B16-CC3A799E65DD}" destId="{71397F91-ADF7-4201-9C7F-52747A4E49DB}" srcOrd="0" destOrd="0" presId="urn:microsoft.com/office/officeart/2005/8/layout/pList1#1"/>
    <dgm:cxn modelId="{B1B5535A-187B-514A-8403-8B1A7F0AFE2F}" type="presOf" srcId="{771C3BEB-1674-4D53-8E74-5E475EF9389C}" destId="{DE29D370-0BD0-40D3-B0AE-B1CA3FEB3DB5}" srcOrd="0" destOrd="0" presId="urn:microsoft.com/office/officeart/2005/8/layout/pList1#1"/>
    <dgm:cxn modelId="{BDC088D5-80AB-4B6D-8325-5B70030F8E4F}" srcId="{771C3BEB-1674-4D53-8E74-5E475EF9389C}" destId="{489E77AF-1CFC-40F8-B467-B8D92C302474}" srcOrd="4" destOrd="0" parTransId="{08A36A85-15E2-4750-8454-5962A34DB351}" sibTransId="{9A964886-808F-4B72-9B65-9355E8D0C1C0}"/>
    <dgm:cxn modelId="{72280761-E671-1241-A713-2D72BE99299B}" type="presOf" srcId="{A74EDAA3-6949-4EF7-AC43-635BC48665D1}" destId="{FF178E99-9355-45E5-B8B9-E7DA31281F94}" srcOrd="0" destOrd="0" presId="urn:microsoft.com/office/officeart/2005/8/layout/pList1#1"/>
    <dgm:cxn modelId="{407639EB-54D9-43AB-82A7-4D34EBACB2A2}" srcId="{771C3BEB-1674-4D53-8E74-5E475EF9389C}" destId="{A74EDAA3-6949-4EF7-AC43-635BC48665D1}" srcOrd="0" destOrd="0" parTransId="{EF9F439C-2C07-45D3-8D7A-B9195FA15AEA}" sibTransId="{35509B87-5B2A-4321-81E3-2934E655AAA4}"/>
    <dgm:cxn modelId="{449A5C4D-1B91-734F-A6F9-FFB66ADE218D}" type="presOf" srcId="{489E77AF-1CFC-40F8-B467-B8D92C302474}" destId="{AB6D0AAD-8576-4470-A25C-3701923D1793}" srcOrd="0" destOrd="0" presId="urn:microsoft.com/office/officeart/2005/8/layout/pList1#1"/>
    <dgm:cxn modelId="{476A2B2A-A4A6-42CF-85DA-7D534E77A9FD}" srcId="{771C3BEB-1674-4D53-8E74-5E475EF9389C}" destId="{FB4B5559-CC78-44CB-8B16-CC3A799E65DD}" srcOrd="5" destOrd="0" parTransId="{CF6D7213-AD38-4199-A015-4923B6212DE1}" sibTransId="{80297AB1-72D2-4A71-9D7A-A8EAB135C9E8}"/>
    <dgm:cxn modelId="{4A2C956A-4E2F-4F41-87FE-4E5193412795}" type="presParOf" srcId="{DE29D370-0BD0-40D3-B0AE-B1CA3FEB3DB5}" destId="{BB848D72-4BFD-4632-BA43-06F232982786}" srcOrd="0" destOrd="0" presId="urn:microsoft.com/office/officeart/2005/8/layout/pList1#1"/>
    <dgm:cxn modelId="{06E8E208-D47F-8D46-981F-ED4A994C428F}" type="presParOf" srcId="{BB848D72-4BFD-4632-BA43-06F232982786}" destId="{0D3E847D-4CBC-4248-97B8-6F12B4438AFD}" srcOrd="0" destOrd="0" presId="urn:microsoft.com/office/officeart/2005/8/layout/pList1#1"/>
    <dgm:cxn modelId="{8D5775D1-E09E-7746-9098-785C90F1FD4D}" type="presParOf" srcId="{BB848D72-4BFD-4632-BA43-06F232982786}" destId="{FF178E99-9355-45E5-B8B9-E7DA31281F94}" srcOrd="1" destOrd="0" presId="urn:microsoft.com/office/officeart/2005/8/layout/pList1#1"/>
    <dgm:cxn modelId="{ABA98990-15C1-7349-8DCC-F7CB21A0526A}" type="presParOf" srcId="{DE29D370-0BD0-40D3-B0AE-B1CA3FEB3DB5}" destId="{928B97A8-C68E-4669-9DEF-D12BE2488541}" srcOrd="1" destOrd="0" presId="urn:microsoft.com/office/officeart/2005/8/layout/pList1#1"/>
    <dgm:cxn modelId="{F68B6FBB-DD37-7B46-A0BE-4E58DDCFB25A}" type="presParOf" srcId="{DE29D370-0BD0-40D3-B0AE-B1CA3FEB3DB5}" destId="{EC5E30BA-5825-45C1-B5C5-EA3D3915A051}" srcOrd="2" destOrd="0" presId="urn:microsoft.com/office/officeart/2005/8/layout/pList1#1"/>
    <dgm:cxn modelId="{80037731-1FF6-4943-A05B-DF5BC14390DC}" type="presParOf" srcId="{EC5E30BA-5825-45C1-B5C5-EA3D3915A051}" destId="{C7E78044-F2AD-4AA3-8CF1-790FCEF2ADB4}" srcOrd="0" destOrd="0" presId="urn:microsoft.com/office/officeart/2005/8/layout/pList1#1"/>
    <dgm:cxn modelId="{E21E13F9-A64F-F346-B1DF-7AF3131FE783}" type="presParOf" srcId="{EC5E30BA-5825-45C1-B5C5-EA3D3915A051}" destId="{767F1608-9DE9-479D-ABE8-02D351B290A0}" srcOrd="1" destOrd="0" presId="urn:microsoft.com/office/officeart/2005/8/layout/pList1#1"/>
    <dgm:cxn modelId="{CF658D2B-66C6-874B-ADD7-F3AC6A7AD748}" type="presParOf" srcId="{DE29D370-0BD0-40D3-B0AE-B1CA3FEB3DB5}" destId="{4DC84C58-A2B8-44B5-94FE-FEECE1242643}" srcOrd="3" destOrd="0" presId="urn:microsoft.com/office/officeart/2005/8/layout/pList1#1"/>
    <dgm:cxn modelId="{35690649-31C9-D24B-AC05-6B5CFDFD26D5}" type="presParOf" srcId="{DE29D370-0BD0-40D3-B0AE-B1CA3FEB3DB5}" destId="{1ABB4AD3-CDBC-4156-AE07-6FD3FE6EFD91}" srcOrd="4" destOrd="0" presId="urn:microsoft.com/office/officeart/2005/8/layout/pList1#1"/>
    <dgm:cxn modelId="{717BB23C-62E3-3247-9DF6-BAC05A53434E}" type="presParOf" srcId="{1ABB4AD3-CDBC-4156-AE07-6FD3FE6EFD91}" destId="{22365BB7-8A86-4BBA-B4F5-B783C4A90688}" srcOrd="0" destOrd="0" presId="urn:microsoft.com/office/officeart/2005/8/layout/pList1#1"/>
    <dgm:cxn modelId="{FE73F264-6852-8647-A693-58638A14D0AE}" type="presParOf" srcId="{1ABB4AD3-CDBC-4156-AE07-6FD3FE6EFD91}" destId="{44635AA7-0210-4399-A193-013DE38783FC}" srcOrd="1" destOrd="0" presId="urn:microsoft.com/office/officeart/2005/8/layout/pList1#1"/>
    <dgm:cxn modelId="{48AC95F2-7523-1B49-9A1D-5E3C48CF09F4}" type="presParOf" srcId="{DE29D370-0BD0-40D3-B0AE-B1CA3FEB3DB5}" destId="{FB37F261-6879-4470-9894-63EE9C1DACD6}" srcOrd="5" destOrd="0" presId="urn:microsoft.com/office/officeart/2005/8/layout/pList1#1"/>
    <dgm:cxn modelId="{C5447A58-8A80-6D40-9841-3722D0867B1C}" type="presParOf" srcId="{DE29D370-0BD0-40D3-B0AE-B1CA3FEB3DB5}" destId="{5804BA6C-5336-482F-A285-0D3F114F6F91}" srcOrd="6" destOrd="0" presId="urn:microsoft.com/office/officeart/2005/8/layout/pList1#1"/>
    <dgm:cxn modelId="{C7CC2431-5480-E04E-9940-AD7C9320A3D9}" type="presParOf" srcId="{5804BA6C-5336-482F-A285-0D3F114F6F91}" destId="{0AD7C5EE-9F3F-4E1C-8912-C69D7FD3F88E}" srcOrd="0" destOrd="0" presId="urn:microsoft.com/office/officeart/2005/8/layout/pList1#1"/>
    <dgm:cxn modelId="{7F10E36F-3889-6A40-ADF9-72297F9D2B5D}" type="presParOf" srcId="{5804BA6C-5336-482F-A285-0D3F114F6F91}" destId="{C77A7AAC-FABA-4BED-99A4-84302596874F}" srcOrd="1" destOrd="0" presId="urn:microsoft.com/office/officeart/2005/8/layout/pList1#1"/>
    <dgm:cxn modelId="{1B3CBA49-08DE-7B47-9005-9C6BD49864C2}" type="presParOf" srcId="{DE29D370-0BD0-40D3-B0AE-B1CA3FEB3DB5}" destId="{3663636C-80B6-4AA4-8542-D3E6303D16DF}" srcOrd="7" destOrd="0" presId="urn:microsoft.com/office/officeart/2005/8/layout/pList1#1"/>
    <dgm:cxn modelId="{74312065-273B-9E49-BAB8-C3ECDF9EA14A}" type="presParOf" srcId="{DE29D370-0BD0-40D3-B0AE-B1CA3FEB3DB5}" destId="{1DA0BE72-7FED-40B4-940A-EC11AAAFEA5C}" srcOrd="8" destOrd="0" presId="urn:microsoft.com/office/officeart/2005/8/layout/pList1#1"/>
    <dgm:cxn modelId="{CFDF892A-22D5-7849-9A71-4912B8CD53EC}" type="presParOf" srcId="{1DA0BE72-7FED-40B4-940A-EC11AAAFEA5C}" destId="{96E5E245-5C2E-4FCD-AC4F-5BE76F24B3E0}" srcOrd="0" destOrd="0" presId="urn:microsoft.com/office/officeart/2005/8/layout/pList1#1"/>
    <dgm:cxn modelId="{9C5CA873-2EEC-D542-A859-30E4E38132A5}" type="presParOf" srcId="{1DA0BE72-7FED-40B4-940A-EC11AAAFEA5C}" destId="{AB6D0AAD-8576-4470-A25C-3701923D1793}" srcOrd="1" destOrd="0" presId="urn:microsoft.com/office/officeart/2005/8/layout/pList1#1"/>
    <dgm:cxn modelId="{F30CB866-29FB-2D4A-B4CF-8E71612C3EDA}" type="presParOf" srcId="{DE29D370-0BD0-40D3-B0AE-B1CA3FEB3DB5}" destId="{4A20EB97-AE0D-4D8C-9778-22BC31929BB9}" srcOrd="9" destOrd="0" presId="urn:microsoft.com/office/officeart/2005/8/layout/pList1#1"/>
    <dgm:cxn modelId="{87FBE4E7-FDA2-E34E-847B-02208F05A4E6}" type="presParOf" srcId="{DE29D370-0BD0-40D3-B0AE-B1CA3FEB3DB5}" destId="{4B7612D5-E2A1-441E-961C-EE4D19511CC9}" srcOrd="10" destOrd="0" presId="urn:microsoft.com/office/officeart/2005/8/layout/pList1#1"/>
    <dgm:cxn modelId="{08003100-6A9D-8A47-BAD4-37B3959CA08C}" type="presParOf" srcId="{4B7612D5-E2A1-441E-961C-EE4D19511CC9}" destId="{ED5900C2-505A-4A95-B1E1-83A184F2ABC4}" srcOrd="0" destOrd="0" presId="urn:microsoft.com/office/officeart/2005/8/layout/pList1#1"/>
    <dgm:cxn modelId="{ABF12791-7B36-9B45-8E90-4F09248E767C}" type="presParOf" srcId="{4B7612D5-E2A1-441E-961C-EE4D19511CC9}" destId="{71397F91-ADF7-4201-9C7F-52747A4E49DB}" srcOrd="1" destOrd="0" presId="urn:microsoft.com/office/officeart/2005/8/layout/p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847D-4CBC-4248-97B8-6F12B4438AFD}">
      <dsp:nvSpPr>
        <dsp:cNvPr id="0" name=""/>
        <dsp:cNvSpPr/>
      </dsp:nvSpPr>
      <dsp:spPr>
        <a:xfrm>
          <a:off x="204245" y="14062"/>
          <a:ext cx="2314801" cy="1509647"/>
        </a:xfrm>
        <a:prstGeom prst="roundRect">
          <a:avLst/>
        </a:prstGeom>
        <mc:AlternateContent xmlns:mc="http://schemas.openxmlformats.org/markup-compatibility/2006">
          <mc:Choice xmlns:ma="http://schemas.microsoft.com/office/mac/drawingml/2008/main" xmlns="" Requires="ma">
            <a:blipFill rotWithShape="0">
              <a:blip xmlns:r="http://schemas.openxmlformats.org/officeDocument/2006/relationships" r:embed="rId1"/>
              <a:stretch>
                <a:fillRect/>
              </a:stretch>
            </a:blipFill>
          </mc:Choice>
          <mc:Fallback>
            <a:blipFill rotWithShape="0">
              <a:blip xmlns:r="http://schemas.openxmlformats.org/officeDocument/2006/relationships" r:embed="rId2"/>
              <a:stretch>
                <a:fillRect/>
              </a:stretch>
            </a:blipFill>
          </mc:Fallback>
        </mc:AlternateContent>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178E99-9355-45E5-B8B9-E7DA31281F94}">
      <dsp:nvSpPr>
        <dsp:cNvPr id="0" name=""/>
        <dsp:cNvSpPr/>
      </dsp:nvSpPr>
      <dsp:spPr>
        <a:xfrm>
          <a:off x="229613" y="1548855"/>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s-AR" sz="1600" b="0" i="0" kern="1200" cap="all" noProof="0" dirty="0" smtClean="0">
              <a:latin typeface="ITC Franklin Gothic Std Dm Cd"/>
              <a:cs typeface="ITC Franklin Gothic Std Dm Cd"/>
            </a:rPr>
            <a:t>Líder de grupo</a:t>
          </a:r>
          <a:endParaRPr lang="es-AR" sz="1600" b="0" i="0" kern="1200" cap="all" noProof="0" dirty="0">
            <a:latin typeface="ITC Franklin Gothic Std Dm Cd"/>
            <a:cs typeface="ITC Franklin Gothic Std Dm Cd"/>
          </a:endParaRPr>
        </a:p>
        <a:p>
          <a:pPr lvl="0" algn="l" defTabSz="711200">
            <a:lnSpc>
              <a:spcPct val="100000"/>
            </a:lnSpc>
            <a:spcBef>
              <a:spcPct val="0"/>
            </a:spcBef>
            <a:spcAft>
              <a:spcPts val="0"/>
            </a:spcAft>
          </a:pPr>
          <a:r>
            <a:rPr lang="es-AR" sz="1100" b="0" i="0" kern="1200" noProof="0" dirty="0" smtClean="0">
              <a:latin typeface="ITC Franklin Gothic Std Bk Cd"/>
              <a:cs typeface="ITC Franklin Gothic Std Bk Cd"/>
            </a:rPr>
            <a:t>Representa al grupo en su totalidad</a:t>
          </a:r>
          <a:endParaRPr lang="en-US" sz="1100" b="0" i="0" kern="1200" dirty="0">
            <a:latin typeface="ITC Franklin Gothic Std Bk Cd"/>
            <a:cs typeface="ITC Franklin Gothic Std Bk Cd"/>
          </a:endParaRPr>
        </a:p>
      </dsp:txBody>
      <dsp:txXfrm>
        <a:off x="229613" y="1548855"/>
        <a:ext cx="2264063" cy="839967"/>
      </dsp:txXfrm>
    </dsp:sp>
    <dsp:sp modelId="{C7E78044-F2AD-4AA3-8CF1-790FCEF2ADB4}">
      <dsp:nvSpPr>
        <dsp:cNvPr id="0" name=""/>
        <dsp:cNvSpPr/>
      </dsp:nvSpPr>
      <dsp:spPr>
        <a:xfrm>
          <a:off x="3308620" y="1489"/>
          <a:ext cx="2264063" cy="1559940"/>
        </a:xfrm>
        <a:prstGeom prst="roundRect">
          <a:avLst/>
        </a:prstGeom>
        <a:blipFill>
          <a:blip xmlns:r="http://schemas.openxmlformats.org/officeDocument/2006/relationships" r:embed="rId3">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F1608-9DE9-479D-ABE8-02D351B290A0}">
      <dsp:nvSpPr>
        <dsp:cNvPr id="0" name=""/>
        <dsp:cNvSpPr/>
      </dsp:nvSpPr>
      <dsp:spPr>
        <a:xfrm>
          <a:off x="3308620" y="1561429"/>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s-AR" sz="1600" b="0" i="0" kern="1200" cap="all" noProof="0" dirty="0" smtClean="0">
              <a:latin typeface="ITC Franklin Gothic Std Dm Cd"/>
              <a:cs typeface="ITC Franklin Gothic Std Dm Cd"/>
            </a:rPr>
            <a:t>Vocero</a:t>
          </a:r>
          <a:endParaRPr lang="es-AR" sz="1600" b="0" i="0" kern="1200" cap="all" noProof="0" dirty="0">
            <a:latin typeface="ITC Franklin Gothic Std Dm Cd"/>
            <a:cs typeface="ITC Franklin Gothic Std Dm Cd"/>
          </a:endParaRPr>
        </a:p>
        <a:p>
          <a:pPr lvl="0" algn="l" defTabSz="711200">
            <a:lnSpc>
              <a:spcPct val="100000"/>
            </a:lnSpc>
            <a:spcBef>
              <a:spcPct val="0"/>
            </a:spcBef>
            <a:spcAft>
              <a:spcPts val="0"/>
            </a:spcAft>
          </a:pPr>
          <a:r>
            <a:rPr lang="es-AR" sz="1100" b="0" i="0" kern="1200" noProof="0" dirty="0" smtClean="0">
              <a:latin typeface="ITC Franklin Gothic Std Bk Cd"/>
              <a:cs typeface="ITC Franklin Gothic Std Bk Cd"/>
            </a:rPr>
            <a:t>Se comunica con los medios, funcionarios electos y el personal</a:t>
          </a:r>
          <a:endParaRPr lang="en-US" sz="1100" b="0" i="0" kern="1200" dirty="0">
            <a:latin typeface="ITC Franklin Gothic Std Bk Cd"/>
            <a:cs typeface="ITC Franklin Gothic Std Bk Cd"/>
          </a:endParaRPr>
        </a:p>
      </dsp:txBody>
      <dsp:txXfrm>
        <a:off x="3308620" y="1561429"/>
        <a:ext cx="2264063" cy="839967"/>
      </dsp:txXfrm>
    </dsp:sp>
    <dsp:sp modelId="{22365BB7-8A86-4BBA-B4F5-B783C4A90688}">
      <dsp:nvSpPr>
        <dsp:cNvPr id="0" name=""/>
        <dsp:cNvSpPr/>
      </dsp:nvSpPr>
      <dsp:spPr>
        <a:xfrm>
          <a:off x="6266353" y="1489"/>
          <a:ext cx="2264063" cy="1559940"/>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35AA7-0210-4399-A193-013DE38783FC}">
      <dsp:nvSpPr>
        <dsp:cNvPr id="0" name=""/>
        <dsp:cNvSpPr/>
      </dsp:nvSpPr>
      <dsp:spPr>
        <a:xfrm>
          <a:off x="6266353" y="1545234"/>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ITC Franklin Gothic Std Dm Cd"/>
              <a:cs typeface="ITC Franklin Gothic Std Dm Cd"/>
            </a:rPr>
            <a:t>Organizador</a:t>
          </a:r>
        </a:p>
        <a:p>
          <a:pPr lvl="0" algn="l" defTabSz="711200">
            <a:lnSpc>
              <a:spcPct val="100000"/>
            </a:lnSpc>
            <a:spcBef>
              <a:spcPct val="0"/>
            </a:spcBef>
            <a:spcAft>
              <a:spcPts val="0"/>
            </a:spcAft>
          </a:pPr>
          <a:r>
            <a:rPr lang="es-AR" sz="1100" b="0" i="0" kern="1200" noProof="0" dirty="0" smtClean="0">
              <a:latin typeface="ITC Franklin Gothic Std Bk Cd"/>
              <a:cs typeface="ITC Franklin Gothic Std Bk Cd"/>
            </a:rPr>
            <a:t>Divulga información en diferentes círculos de la comunidad, y está dispuesto a movilizar a los vecinos para tratar problemas de la comunidad</a:t>
          </a:r>
          <a:endParaRPr lang="en-US" sz="1100" b="0" i="0" kern="1200" noProof="0" dirty="0">
            <a:latin typeface="ITC Franklin Gothic Std Bk Cd"/>
            <a:cs typeface="ITC Franklin Gothic Std Bk Cd"/>
          </a:endParaRPr>
        </a:p>
      </dsp:txBody>
      <dsp:txXfrm>
        <a:off x="6266353" y="1545234"/>
        <a:ext cx="2264063" cy="839967"/>
      </dsp:txXfrm>
    </dsp:sp>
    <dsp:sp modelId="{0AD7C5EE-9F3F-4E1C-8912-C69D7FD3F88E}">
      <dsp:nvSpPr>
        <dsp:cNvPr id="0" name=""/>
        <dsp:cNvSpPr/>
      </dsp:nvSpPr>
      <dsp:spPr>
        <a:xfrm>
          <a:off x="59854" y="2545251"/>
          <a:ext cx="2264063" cy="1559940"/>
        </a:xfrm>
        <a:prstGeom prst="roundRect">
          <a:avLst/>
        </a:prstGeom>
        <a:blipFill dpi="0" rotWithShape="1">
          <a:blip xmlns:r="http://schemas.openxmlformats.org/officeDocument/2006/relationships" r:embed="rId5">
            <a:extLst/>
          </a:blip>
          <a:srcRect/>
          <a:stretch>
            <a:fillRect l="-5519" r="-551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7A7AAC-FABA-4BED-99A4-84302596874F}">
      <dsp:nvSpPr>
        <dsp:cNvPr id="0" name=""/>
        <dsp:cNvSpPr/>
      </dsp:nvSpPr>
      <dsp:spPr>
        <a:xfrm>
          <a:off x="59854" y="4008074"/>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s-AR" sz="1600" b="0" i="0" kern="1200" cap="all" noProof="0" dirty="0" smtClean="0">
              <a:latin typeface="ITC Franklin Gothic Std Dm Cd"/>
              <a:cs typeface="ITC Franklin Gothic Std Dm Cd"/>
            </a:rPr>
            <a:t>Documentador</a:t>
          </a:r>
          <a:endParaRPr lang="es-AR" sz="1600" b="0" i="0" kern="1200" cap="all" noProof="0" dirty="0">
            <a:latin typeface="ITC Franklin Gothic Std Dm Cd"/>
            <a:cs typeface="ITC Franklin Gothic Std Dm Cd"/>
          </a:endParaRPr>
        </a:p>
        <a:p>
          <a:pPr lvl="0" algn="l" defTabSz="711200">
            <a:lnSpc>
              <a:spcPct val="100000"/>
            </a:lnSpc>
            <a:spcBef>
              <a:spcPct val="0"/>
            </a:spcBef>
            <a:spcAft>
              <a:spcPts val="0"/>
            </a:spcAft>
          </a:pPr>
          <a:r>
            <a:rPr lang="es-AR" sz="1100" b="0" i="0" kern="1200" noProof="0" dirty="0" smtClean="0">
              <a:latin typeface="ITC Franklin Gothic Std Bk Cd"/>
              <a:cs typeface="ITC Franklin Gothic Std Bk Cd"/>
            </a:rPr>
            <a:t>Hace un seguimiento de los problemas de la comunidad mediante la toma de fotografías, observación e informe.</a:t>
          </a:r>
          <a:endParaRPr lang="en-US" sz="1100" b="0" i="0" kern="1200" noProof="0" dirty="0">
            <a:latin typeface="ITC Franklin Gothic Std Bk Cd"/>
            <a:cs typeface="ITC Franklin Gothic Std Bk Cd"/>
          </a:endParaRPr>
        </a:p>
      </dsp:txBody>
      <dsp:txXfrm>
        <a:off x="59854" y="4008074"/>
        <a:ext cx="2264063" cy="839967"/>
      </dsp:txXfrm>
    </dsp:sp>
    <dsp:sp modelId="{96E5E245-5C2E-4FCD-AC4F-5BE76F24B3E0}">
      <dsp:nvSpPr>
        <dsp:cNvPr id="0" name=""/>
        <dsp:cNvSpPr/>
      </dsp:nvSpPr>
      <dsp:spPr>
        <a:xfrm>
          <a:off x="3201485" y="2545251"/>
          <a:ext cx="2264063" cy="1559940"/>
        </a:xfrm>
        <a:prstGeom prst="roundRect">
          <a:avLst/>
        </a:prstGeom>
        <a:blipFill>
          <a:blip xmlns:r="http://schemas.openxmlformats.org/officeDocument/2006/relationships" r:embed="rId6">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6D0AAD-8576-4470-A25C-3701923D1793}">
      <dsp:nvSpPr>
        <dsp:cNvPr id="0" name=""/>
        <dsp:cNvSpPr/>
      </dsp:nvSpPr>
      <dsp:spPr>
        <a:xfrm>
          <a:off x="3113492" y="4072785"/>
          <a:ext cx="2440049"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s-AR" sz="1600" b="0" i="0" kern="1200" cap="all" noProof="0" dirty="0" smtClean="0">
              <a:latin typeface="ITC Franklin Gothic Std Dm Cd"/>
              <a:cs typeface="ITC Franklin Gothic Std Dm Cd"/>
            </a:rPr>
            <a:t>Recopilador de datos</a:t>
          </a:r>
          <a:endParaRPr lang="es-AR" sz="1600" b="0" i="0" kern="1200" cap="all" noProof="0" dirty="0">
            <a:latin typeface="ITC Franklin Gothic Std Dm Cd"/>
            <a:cs typeface="ITC Franklin Gothic Std Dm Cd"/>
          </a:endParaRPr>
        </a:p>
        <a:p>
          <a:pPr lvl="0" algn="l" defTabSz="711200">
            <a:lnSpc>
              <a:spcPct val="100000"/>
            </a:lnSpc>
            <a:spcBef>
              <a:spcPct val="0"/>
            </a:spcBef>
            <a:spcAft>
              <a:spcPts val="0"/>
            </a:spcAft>
          </a:pPr>
          <a:r>
            <a:rPr lang="en-US" sz="1100" b="0" i="0" kern="1200" noProof="0" dirty="0" smtClean="0">
              <a:latin typeface="ITC Franklin Gothic Std Bk Cd"/>
              <a:cs typeface="ITC Franklin Gothic Std Bk Cd"/>
            </a:rPr>
            <a:t>Encuentra </a:t>
          </a:r>
          <a:r>
            <a:rPr lang="es-AR" sz="1100" b="0" i="0" kern="1200" noProof="0" dirty="0" smtClean="0">
              <a:latin typeface="ITC Franklin Gothic Std Bk Cd"/>
              <a:cs typeface="ITC Franklin Gothic Std Bk Cd"/>
            </a:rPr>
            <a:t>fuentes de datos para confirmar los problemas de la comunidad</a:t>
          </a:r>
          <a:endParaRPr lang="en-US" sz="1100" b="0" i="0" kern="1200" noProof="0" dirty="0">
            <a:latin typeface="ITC Franklin Gothic Std Bk Cd"/>
            <a:cs typeface="ITC Franklin Gothic Std Bk Cd"/>
          </a:endParaRPr>
        </a:p>
      </dsp:txBody>
      <dsp:txXfrm>
        <a:off x="3113492" y="4072785"/>
        <a:ext cx="2440049" cy="839967"/>
      </dsp:txXfrm>
    </dsp:sp>
    <dsp:sp modelId="{ED5900C2-505A-4A95-B1E1-83A184F2ABC4}">
      <dsp:nvSpPr>
        <dsp:cNvPr id="0" name=""/>
        <dsp:cNvSpPr/>
      </dsp:nvSpPr>
      <dsp:spPr>
        <a:xfrm>
          <a:off x="6642844" y="2758596"/>
          <a:ext cx="1636329" cy="1127431"/>
        </a:xfrm>
        <a:prstGeom prst="roundRect">
          <a:avLst/>
        </a:prstGeom>
        <a:blipFill>
          <a:blip xmlns:r="http://schemas.openxmlformats.org/officeDocument/2006/relationships" r:embed="rId7">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97F91-ADF7-4201-9C7F-52747A4E49DB}">
      <dsp:nvSpPr>
        <dsp:cNvPr id="0" name=""/>
        <dsp:cNvSpPr/>
      </dsp:nvSpPr>
      <dsp:spPr>
        <a:xfrm>
          <a:off x="6247210" y="4061741"/>
          <a:ext cx="2427597"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b" anchorCtr="0">
          <a:noAutofit/>
        </a:bodyPr>
        <a:lstStyle/>
        <a:p>
          <a:pPr lvl="0" algn="l" defTabSz="711200">
            <a:lnSpc>
              <a:spcPct val="100000"/>
            </a:lnSpc>
            <a:spcBef>
              <a:spcPct val="0"/>
            </a:spcBef>
            <a:spcAft>
              <a:spcPts val="0"/>
            </a:spcAft>
          </a:pPr>
          <a:r>
            <a:rPr lang="es-AR" sz="1600" b="0" i="0" kern="1200" cap="all" dirty="0" smtClean="0">
              <a:latin typeface="ITC Franklin Gothic Std Dm Cd"/>
              <a:cs typeface="ITC Franklin Gothic Std Dm Cd"/>
            </a:rPr>
            <a:t>Fomentador del sentido de comunidad</a:t>
          </a:r>
          <a:endParaRPr lang="en-US" sz="1600" b="0" i="0" kern="1200" cap="all" dirty="0">
            <a:latin typeface="ITC Franklin Gothic Std Dm Cd"/>
            <a:cs typeface="ITC Franklin Gothic Std Dm Cd"/>
          </a:endParaRPr>
        </a:p>
        <a:p>
          <a:pPr lvl="0" algn="l" defTabSz="711200">
            <a:lnSpc>
              <a:spcPct val="100000"/>
            </a:lnSpc>
            <a:spcBef>
              <a:spcPct val="0"/>
            </a:spcBef>
            <a:spcAft>
              <a:spcPts val="0"/>
            </a:spcAft>
          </a:pPr>
          <a:r>
            <a:rPr lang="es-AR" sz="1100" b="0" i="0" kern="1200" noProof="0" dirty="0" smtClean="0">
              <a:latin typeface="ITC Franklin Gothic Std Bk Cd"/>
              <a:cs typeface="ITC Franklin Gothic Std Bk Cd"/>
            </a:rPr>
            <a:t>Respalda las actividades, eventos y tareas con relación a problemas de la comunidad</a:t>
          </a:r>
          <a:endParaRPr lang="en-US" sz="1100" b="0" i="0" kern="1200" noProof="0" dirty="0">
            <a:latin typeface="ITC Franklin Gothic Std Bk Cd"/>
            <a:cs typeface="ITC Franklin Gothic Std Bk Cd"/>
          </a:endParaRPr>
        </a:p>
      </dsp:txBody>
      <dsp:txXfrm>
        <a:off x="6247210" y="4061741"/>
        <a:ext cx="2427597" cy="839967"/>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7119BE-0716-C849-9F65-1ADB66E7AC40}" type="datetimeFigureOut">
              <a:rPr lang="en-US" smtClean="0"/>
              <a:pPr/>
              <a:t>7/6/2012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E9BC6-6C89-8840-A42F-73EABB53CC6A}" type="slidenum">
              <a:rPr lang="en-US" smtClean="0"/>
              <a:pPr/>
              <a:t>‹#›</a:t>
            </a:fld>
            <a:endParaRPr lang="en-US"/>
          </a:p>
        </p:txBody>
      </p:sp>
    </p:spTree>
    <p:extLst>
      <p:ext uri="{BB962C8B-B14F-4D97-AF65-F5344CB8AC3E}">
        <p14:creationId xmlns:p14="http://schemas.microsoft.com/office/powerpoint/2010/main" val="21588721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782064-3D7D-3646-AEB0-A17E09485217}" type="datetimeFigureOut">
              <a:rPr lang="en-US" smtClean="0"/>
              <a:pPr/>
              <a:t>7/6/2012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782064-3D7D-3646-AEB0-A17E09485217}" type="datetimeFigureOut">
              <a:rPr lang="en-US" smtClean="0"/>
              <a:pPr/>
              <a:t>7/6/2012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82064-3D7D-3646-AEB0-A17E09485217}" type="datetimeFigureOut">
              <a:rPr lang="en-US" smtClean="0"/>
              <a:pPr/>
              <a:t>7/6/2012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82064-3D7D-3646-AEB0-A17E09485217}" type="datetimeFigureOut">
              <a:rPr lang="en-US" smtClean="0"/>
              <a:pPr/>
              <a:t>7/6/2012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7/6/2012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7/6/2012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82064-3D7D-3646-AEB0-A17E09485217}" type="datetimeFigureOut">
              <a:rPr lang="en-US" smtClean="0"/>
              <a:pPr/>
              <a:t>7/6/2012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49889-B649-0E4E-B1FA-D10D0E68AB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d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d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d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df"/><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richmond-change-air.htm"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pd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df"/><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6.pdf"/><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d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d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pd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pd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LA_Logo.jpg"/>
          <p:cNvPicPr>
            <a:picLocks noChangeAspect="1"/>
          </p:cNvPicPr>
          <p:nvPr/>
        </p:nvPicPr>
        <p:blipFill>
          <a:blip r:embed="rId2"/>
          <a:stretch>
            <a:fillRect/>
          </a:stretch>
        </p:blipFill>
        <p:spPr>
          <a:xfrm>
            <a:off x="1258410" y="787401"/>
            <a:ext cx="6627180" cy="2032004"/>
          </a:xfrm>
          <a:prstGeom prst="rect">
            <a:avLst/>
          </a:prstGeom>
        </p:spPr>
      </p:pic>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1</a:t>
            </a:fld>
            <a:endParaRPr lang="en-US" sz="1125" dirty="0">
              <a:solidFill>
                <a:schemeClr val="tx1"/>
              </a:solidFill>
              <a:latin typeface="Capitals"/>
              <a:cs typeface="Capitals"/>
            </a:endParaRPr>
          </a:p>
        </p:txBody>
      </p:sp>
      <p:grpSp>
        <p:nvGrpSpPr>
          <p:cNvPr id="15" name="Group 14"/>
          <p:cNvGrpSpPr/>
          <p:nvPr/>
        </p:nvGrpSpPr>
        <p:grpSpPr>
          <a:xfrm>
            <a:off x="456190" y="2959919"/>
            <a:ext cx="8231621" cy="3035710"/>
            <a:chOff x="456190" y="2959919"/>
            <a:chExt cx="8231621" cy="3035710"/>
          </a:xfrm>
        </p:grpSpPr>
        <p:pic>
          <p:nvPicPr>
            <p:cNvPr id="16" name="Picture 15" descr="CoverArt.jpg"/>
            <p:cNvPicPr>
              <a:picLocks noChangeAspect="1"/>
            </p:cNvPicPr>
            <p:nvPr/>
          </p:nvPicPr>
          <p:blipFill>
            <a:blip r:embed="rId3"/>
            <a:stretch>
              <a:fillRect/>
            </a:stretch>
          </p:blipFill>
          <p:spPr>
            <a:xfrm>
              <a:off x="456190" y="2959919"/>
              <a:ext cx="3035710" cy="3035710"/>
            </a:xfrm>
            <a:prstGeom prst="rect">
              <a:avLst/>
            </a:prstGeom>
          </p:spPr>
        </p:pic>
        <p:sp>
          <p:nvSpPr>
            <p:cNvPr id="20" name="TextBox 19"/>
            <p:cNvSpPr txBox="1"/>
            <p:nvPr/>
          </p:nvSpPr>
          <p:spPr>
            <a:xfrm>
              <a:off x="3616939" y="3304601"/>
              <a:ext cx="5070872" cy="2346346"/>
            </a:xfrm>
            <a:prstGeom prst="rect">
              <a:avLst/>
            </a:prstGeom>
            <a:noFill/>
          </p:spPr>
          <p:txBody>
            <a:bodyPr wrap="none" rtlCol="0" anchor="ctr">
              <a:noAutofit/>
            </a:bodyPr>
            <a:lstStyle/>
            <a:p>
              <a:pPr algn="ctr"/>
              <a:r>
                <a:rPr lang="en-US" sz="2800" cap="all" spc="600" dirty="0" smtClean="0">
                  <a:latin typeface="Capitals"/>
                  <a:cs typeface="Capitals"/>
                </a:rPr>
                <a:t>Sesión Siete</a:t>
              </a:r>
            </a:p>
            <a:p>
              <a:pPr algn="ctr">
                <a:lnSpc>
                  <a:spcPts val="3600"/>
                </a:lnSpc>
              </a:pPr>
              <a:r>
                <a:rPr lang="en-US" sz="3800" cap="all" spc="300" dirty="0" smtClean="0">
                  <a:solidFill>
                    <a:schemeClr val="accent5"/>
                  </a:solidFill>
                  <a:latin typeface="Berthold City Bold"/>
                  <a:cs typeface="Berthold City Bold"/>
                </a:rPr>
                <a:t>Desarrollo del</a:t>
              </a:r>
            </a:p>
            <a:p>
              <a:pPr algn="ctr">
                <a:lnSpc>
                  <a:spcPts val="3600"/>
                </a:lnSpc>
              </a:pPr>
              <a:r>
                <a:rPr lang="en-US" sz="3800" cap="all" spc="300" dirty="0" smtClean="0">
                  <a:solidFill>
                    <a:schemeClr val="accent5"/>
                  </a:solidFill>
                  <a:latin typeface="Berthold City Bold"/>
                  <a:cs typeface="Berthold City Bold"/>
                </a:rPr>
                <a:t>liderazgo, la</a:t>
              </a:r>
            </a:p>
            <a:p>
              <a:pPr algn="ctr">
                <a:lnSpc>
                  <a:spcPts val="3600"/>
                </a:lnSpc>
              </a:pPr>
              <a:r>
                <a:rPr lang="en-US" sz="3800" cap="all" spc="300" dirty="0" smtClean="0">
                  <a:solidFill>
                    <a:schemeClr val="accent5"/>
                  </a:solidFill>
                  <a:latin typeface="Berthold City Bold"/>
                  <a:cs typeface="Berthold City Bold"/>
                </a:rPr>
                <a:t>abogacía y las</a:t>
              </a:r>
            </a:p>
            <a:p>
              <a:pPr algn="ctr">
                <a:lnSpc>
                  <a:spcPts val="3600"/>
                </a:lnSpc>
              </a:pPr>
              <a:r>
                <a:rPr lang="en-US" sz="3800" cap="all" spc="300" dirty="0" smtClean="0">
                  <a:solidFill>
                    <a:schemeClr val="accent5"/>
                  </a:solidFill>
                  <a:latin typeface="Berthold City Bold"/>
                  <a:cs typeface="Berthold City Bold"/>
                </a:rPr>
                <a:t>políticas</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cap="all" spc="100" dirty="0" smtClean="0">
                <a:solidFill>
                  <a:schemeClr val="tx1"/>
                </a:solidFill>
                <a:latin typeface="Berthold City Bold"/>
                <a:cs typeface="Berthold City Bold"/>
              </a:rPr>
              <a:t>Implementación y cumplimiento de la política</a:t>
            </a:r>
            <a:endParaRPr lang="en-US" sz="26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3935" y="6254496"/>
            <a:ext cx="436586" cy="301752"/>
          </a:xfrm>
        </p:spPr>
        <p:txBody>
          <a:bodyPr/>
          <a:lstStyle/>
          <a:p>
            <a:pPr algn="ctr"/>
            <a:fld id="{521239CC-C9A0-C74A-85D4-9A0DCFB619A4}" type="slidenum">
              <a:rPr lang="en-US" sz="1125" smtClean="0">
                <a:solidFill>
                  <a:schemeClr val="tx1"/>
                </a:solidFill>
                <a:latin typeface="Capitals"/>
                <a:cs typeface="Capitals"/>
              </a:rPr>
              <a:pPr algn="ctr"/>
              <a:t>10</a:t>
            </a:fld>
            <a:endParaRPr lang="en-US" sz="1125" dirty="0">
              <a:solidFill>
                <a:schemeClr val="tx1"/>
              </a:solidFill>
              <a:latin typeface="Capitals"/>
              <a:cs typeface="Capitals"/>
            </a:endParaRPr>
          </a:p>
        </p:txBody>
      </p:sp>
      <p:pic>
        <p:nvPicPr>
          <p:cNvPr id="8" name="Content Placeholder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bwMode="auto">
          <a:xfrm>
            <a:off x="4861206" y="867220"/>
            <a:ext cx="360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326923" y="913925"/>
            <a:ext cx="4292973" cy="3601064"/>
          </a:xfrm>
          <a:prstGeom prst="roundRect">
            <a:avLst>
              <a:gd name="adj" fmla="val 4755"/>
            </a:avLst>
          </a:prstGeom>
          <a:gradFill flip="none" rotWithShape="1">
            <a:gsLst>
              <a:gs pos="0">
                <a:schemeClr val="accent2"/>
              </a:gs>
              <a:gs pos="100000">
                <a:srgbClr val="A98054"/>
              </a:gs>
            </a:gsLst>
            <a:lin ang="16200000" scaled="0"/>
            <a:tileRec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82880" indent="-182880">
              <a:lnSpc>
                <a:spcPts val="2000"/>
              </a:lnSpc>
              <a:spcBef>
                <a:spcPts val="1000"/>
              </a:spcBef>
              <a:buFont typeface="Arial"/>
              <a:buChar char="•"/>
              <a:defRPr/>
            </a:pPr>
            <a:r>
              <a:rPr lang="en-US" sz="2000" dirty="0" smtClean="0">
                <a:solidFill>
                  <a:schemeClr val="bg1"/>
                </a:solidFill>
                <a:latin typeface="ITC Franklin Gothic Std Bk Cd"/>
                <a:cs typeface="ITC Franklin Gothic Std Bk Cd"/>
              </a:rPr>
              <a:t>Representa el estado en el cual el gobierno </a:t>
            </a:r>
            <a:r>
              <a:rPr lang="en-US" sz="2100" u="sng" dirty="0" smtClean="0">
                <a:solidFill>
                  <a:schemeClr val="bg1"/>
                </a:solidFill>
                <a:latin typeface="ITC Franklin Gothic Std Dm Cd"/>
                <a:cs typeface="ITC Franklin Gothic Std Dm Cd"/>
              </a:rPr>
              <a:t>ejecuta</a:t>
            </a:r>
            <a:r>
              <a:rPr lang="en-US" sz="2000" dirty="0" smtClean="0">
                <a:solidFill>
                  <a:schemeClr val="bg1"/>
                </a:solidFill>
                <a:latin typeface="ITC Franklin Gothic Std Bk Cd"/>
                <a:cs typeface="ITC Franklin Gothic Std Bk Cd"/>
              </a:rPr>
              <a:t> una política adoptada según lo especificado por la legislación o la acción política.</a:t>
            </a:r>
          </a:p>
          <a:p>
            <a:pPr marL="182880" indent="-182880">
              <a:lnSpc>
                <a:spcPts val="2000"/>
              </a:lnSpc>
              <a:spcBef>
                <a:spcPts val="1000"/>
              </a:spcBef>
              <a:buFont typeface="Arial"/>
              <a:buChar char="•"/>
              <a:defRPr/>
            </a:pPr>
            <a:r>
              <a:rPr lang="en-US" sz="2000" dirty="0" smtClean="0">
                <a:solidFill>
                  <a:schemeClr val="bg1"/>
                </a:solidFill>
                <a:latin typeface="ITC Franklin Gothic Std Bk Cd"/>
                <a:cs typeface="ITC Franklin Gothic Std Bk Cd"/>
              </a:rPr>
              <a:t>En esta etapa, varios departamentos y dependencias gubernamentales, responsables de la respectiva área de la política, se </a:t>
            </a:r>
            <a:r>
              <a:rPr lang="en-US" sz="2100" u="sng" dirty="0" smtClean="0">
                <a:solidFill>
                  <a:schemeClr val="bg1"/>
                </a:solidFill>
                <a:latin typeface="ITC Franklin Gothic Std Dm Cd"/>
                <a:cs typeface="ITC Franklin Gothic Std Dm Cd"/>
              </a:rPr>
              <a:t>hacen formalmente responsables</a:t>
            </a:r>
            <a:r>
              <a:rPr lang="en-US" sz="2000" dirty="0" smtClean="0">
                <a:solidFill>
                  <a:schemeClr val="bg1"/>
                </a:solidFill>
                <a:latin typeface="ITC Franklin Gothic Std Bk Cd"/>
                <a:cs typeface="ITC Franklin Gothic Std Bk Cd"/>
              </a:rPr>
              <a:t> de la implementación.</a:t>
            </a:r>
          </a:p>
          <a:p>
            <a:pPr marL="182880" indent="-182880">
              <a:lnSpc>
                <a:spcPts val="2000"/>
              </a:lnSpc>
              <a:spcBef>
                <a:spcPts val="1000"/>
              </a:spcBef>
              <a:buFont typeface="Arial"/>
              <a:buChar char="•"/>
              <a:defRPr/>
            </a:pPr>
            <a:r>
              <a:rPr lang="en-US" sz="2000" dirty="0" smtClean="0">
                <a:solidFill>
                  <a:schemeClr val="bg1"/>
                </a:solidFill>
                <a:latin typeface="ITC Franklin Gothic Std Bk Cd"/>
                <a:cs typeface="ITC Franklin Gothic Std Bk Cd"/>
              </a:rPr>
              <a:t>La implementación de la política es lo que ocurre </a:t>
            </a:r>
            <a:r>
              <a:rPr lang="en-US" sz="2100" u="sng" dirty="0" smtClean="0">
                <a:solidFill>
                  <a:schemeClr val="bg1"/>
                </a:solidFill>
                <a:latin typeface="ITC Franklin Gothic Std Dm Cd"/>
                <a:cs typeface="ITC Franklin Gothic Std Dm Cd"/>
              </a:rPr>
              <a:t>después</a:t>
            </a:r>
            <a:r>
              <a:rPr lang="en-US" sz="2000" dirty="0" smtClean="0">
                <a:solidFill>
                  <a:schemeClr val="bg1"/>
                </a:solidFill>
                <a:latin typeface="ITC Franklin Gothic Std Bk Cd"/>
                <a:cs typeface="ITC Franklin Gothic Std Bk Cd"/>
              </a:rPr>
              <a:t> de que un proyecto de ley se convierte en ley.</a:t>
            </a:r>
          </a:p>
        </p:txBody>
      </p:sp>
      <p:sp>
        <p:nvSpPr>
          <p:cNvPr id="11" name="TextBox 10"/>
          <p:cNvSpPr txBox="1"/>
          <p:nvPr/>
        </p:nvSpPr>
        <p:spPr>
          <a:xfrm>
            <a:off x="598128" y="4706240"/>
            <a:ext cx="7931356" cy="1279410"/>
          </a:xfrm>
          <a:prstGeom prst="rect">
            <a:avLst/>
          </a:prstGeom>
          <a:noFill/>
        </p:spPr>
        <p:txBody>
          <a:bodyPr wrap="square" rtlCol="0">
            <a:spAutoFit/>
          </a:bodyPr>
          <a:lstStyle/>
          <a:p>
            <a:pPr algn="ctr">
              <a:lnSpc>
                <a:spcPts val="2280"/>
              </a:lnSpc>
            </a:pPr>
            <a:r>
              <a:rPr lang="en-US" sz="2200" b="1" i="1" dirty="0" smtClean="0">
                <a:cs typeface="Calibri"/>
              </a:rPr>
              <a:t>Para aprobar exitosamente una política, debe asegurarse de tener a los seguidores y jugadores correctos de su lado, incluyendo los recursos para la implementación.  De esta manera, su política se aprobará y realmente tendrá un impacto en la comunidad.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11</a:t>
            </a:fld>
            <a:endParaRPr lang="en-US" sz="1125" dirty="0">
              <a:solidFill>
                <a:schemeClr val="tx1"/>
              </a:solidFill>
              <a:latin typeface="Capitals"/>
              <a:cs typeface="Capitals"/>
            </a:endParaRPr>
          </a:p>
        </p:txBody>
      </p:sp>
      <p:sp>
        <p:nvSpPr>
          <p:cNvPr id="11" name="TextBox 10"/>
          <p:cNvSpPr txBox="1"/>
          <p:nvPr/>
        </p:nvSpPr>
        <p:spPr>
          <a:xfrm>
            <a:off x="483418" y="4511165"/>
            <a:ext cx="8160776" cy="1447832"/>
          </a:xfrm>
          <a:prstGeom prst="rect">
            <a:avLst/>
          </a:prstGeom>
          <a:noFill/>
        </p:spPr>
        <p:txBody>
          <a:bodyPr wrap="square" rtlCol="0">
            <a:spAutoFit/>
          </a:bodyPr>
          <a:lstStyle/>
          <a:p>
            <a:pPr algn="ctr">
              <a:lnSpc>
                <a:spcPts val="2080"/>
              </a:lnSpc>
              <a:defRPr/>
            </a:pPr>
            <a:r>
              <a:rPr lang="en-US" sz="2100" b="1" i="1" dirty="0" smtClean="0">
                <a:cs typeface="Calibri"/>
              </a:rPr>
              <a:t>Cabe destacar que la política pública se implementa para realizar algún cambio en la conducta de una población objetivo y generalmente puede suponerse que este cambio mejorará algún problema público. Así, es lógico afirmar que a menos que las estipulaciones de una política dada se cumplan realmente, el problema persistirá. </a:t>
            </a:r>
          </a:p>
        </p:txBody>
      </p:sp>
      <p:pic>
        <p:nvPicPr>
          <p:cNvPr id="14" name="Content Placeholder 9"/>
          <p:cNvPicPr>
            <a:picLocks noChangeAspect="1"/>
          </p:cNvPicPr>
          <p:nvPr/>
        </p:nvPicPr>
        <p:blipFill>
          <a:blip r:embed="rId2">
            <a:lum/>
            <a:extLst>
              <a:ext uri="{28A0092B-C50C-407E-A947-70E740481C1C}">
                <a14:useLocalDpi xmlns:a14="http://schemas.microsoft.com/office/drawing/2010/main" val="0"/>
              </a:ext>
            </a:extLst>
          </a:blip>
          <a:stretch>
            <a:fillRect/>
          </a:stretch>
        </p:blipFill>
        <p:spPr bwMode="auto">
          <a:xfrm>
            <a:off x="1540387" y="899003"/>
            <a:ext cx="6046839" cy="3398959"/>
          </a:xfrm>
          <a:prstGeom prst="roundRect">
            <a:avLst>
              <a:gd name="adj" fmla="val 3307"/>
            </a:avLst>
          </a:prstGeom>
          <a:ln w="25400">
            <a:solidFill>
              <a:srgbClr val="CD0920"/>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50" dirty="0" smtClean="0">
                <a:solidFill>
                  <a:srgbClr val="000000"/>
                </a:solidFill>
                <a:latin typeface="ITC Franklin Gothic Std Bk Cd"/>
                <a:cs typeface="ITC Franklin Gothic Std Bk Cd"/>
              </a:rPr>
              <a:t>Chula Vista:  Lugares saludables, futuros saludables. Orgullo en la comunidad, liderazgo para una vida saludable, un legado para el futuro</a:t>
            </a: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Ejemplo de una política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12</a:t>
            </a:fld>
            <a:endParaRPr lang="en-US" sz="1125" dirty="0">
              <a:solidFill>
                <a:schemeClr val="tx1"/>
              </a:solidFill>
              <a:latin typeface="Capitals"/>
              <a:cs typeface="Capitals"/>
            </a:endParaRPr>
          </a:p>
        </p:txBody>
      </p:sp>
      <p:pic>
        <p:nvPicPr>
          <p:cNvPr id="8" name="Picture 7" descr="Slide12a.jpg"/>
          <p:cNvPicPr>
            <a:picLocks noChangeAspect="1"/>
          </p:cNvPicPr>
          <p:nvPr/>
        </p:nvPicPr>
        <p:blipFill>
          <a:blip r:embed="rId2"/>
          <a:stretch>
            <a:fillRect/>
          </a:stretch>
        </p:blipFill>
        <p:spPr>
          <a:xfrm>
            <a:off x="958645" y="927740"/>
            <a:ext cx="3399754" cy="4919970"/>
          </a:xfrm>
          <a:prstGeom prst="rect">
            <a:avLst/>
          </a:prstGeom>
          <a:solidFill>
            <a:schemeClr val="tx1"/>
          </a:solidFill>
          <a:ln w="12700" cap="flat" cmpd="sng" algn="ctr">
            <a:solidFill>
              <a:schemeClr val="tx1"/>
            </a:solidFill>
            <a:prstDash val="solid"/>
            <a:round/>
            <a:headEnd type="none" w="med" len="med"/>
            <a:tailEnd type="none" w="med" len="med"/>
          </a:ln>
        </p:spPr>
      </p:pic>
      <p:pic>
        <p:nvPicPr>
          <p:cNvPr id="9" name="Picture 8" descr="sline12b.jpg"/>
          <p:cNvPicPr>
            <a:picLocks noChangeAspect="1"/>
          </p:cNvPicPr>
          <p:nvPr/>
        </p:nvPicPr>
        <p:blipFill>
          <a:blip r:embed="rId3"/>
          <a:stretch>
            <a:fillRect/>
          </a:stretch>
        </p:blipFill>
        <p:spPr>
          <a:xfrm>
            <a:off x="4650479" y="927740"/>
            <a:ext cx="3534876" cy="4919970"/>
          </a:xfrm>
          <a:prstGeom prst="rect">
            <a:avLst/>
          </a:prstGeom>
        </p:spPr>
      </p:pic>
      <p:sp>
        <p:nvSpPr>
          <p:cNvPr id="17" name="AutoShape 11"/>
          <p:cNvSpPr>
            <a:spLocks noChangeArrowheads="1"/>
          </p:cNvSpPr>
          <p:nvPr/>
        </p:nvSpPr>
        <p:spPr bwMode="auto">
          <a:xfrm rot="16200000">
            <a:off x="4329113" y="2780269"/>
            <a:ext cx="485775" cy="1016000"/>
          </a:xfrm>
          <a:prstGeom prst="downArrow">
            <a:avLst>
              <a:gd name="adj1" fmla="val 50000"/>
              <a:gd name="adj2" fmla="val 34559"/>
            </a:avLst>
          </a:prstGeom>
          <a:gradFill flip="none" rotWithShape="1">
            <a:gsLst>
              <a:gs pos="0">
                <a:srgbClr val="FFCC00"/>
              </a:gs>
              <a:gs pos="100000">
                <a:srgbClr val="FCE78C"/>
              </a:gs>
            </a:gsLst>
            <a:lin ang="16200000" scaled="0"/>
            <a:tileRect/>
          </a:gradFill>
          <a:ln w="12700" cap="sq">
            <a:solidFill>
              <a:srgbClr val="DEAB43"/>
            </a:solidFill>
            <a:miter lim="800000"/>
            <a:headEnd type="none" w="sm" len="sm"/>
            <a:tailEnd type="none" w="sm" len="sm"/>
          </a:ln>
        </p:spPr>
        <p:txBody>
          <a:bodyPr wrap="none" anchor="ct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ORDENANZAS</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13</a:t>
            </a:fld>
            <a:endParaRPr lang="en-US" sz="1125" dirty="0">
              <a:solidFill>
                <a:schemeClr val="tx1"/>
              </a:solidFill>
              <a:latin typeface="Capitals"/>
              <a:cs typeface="Capitals"/>
            </a:endParaRPr>
          </a:p>
        </p:txBody>
      </p:sp>
      <p:sp>
        <p:nvSpPr>
          <p:cNvPr id="11" name="Rounded Rectangle 10"/>
          <p:cNvSpPr/>
          <p:nvPr/>
        </p:nvSpPr>
        <p:spPr>
          <a:xfrm>
            <a:off x="701629" y="853667"/>
            <a:ext cx="2878952" cy="5150666"/>
          </a:xfrm>
          <a:prstGeom prst="roundRect">
            <a:avLst>
              <a:gd name="adj" fmla="val 6000"/>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400"/>
              </a:lnSpc>
              <a:spcBef>
                <a:spcPct val="50000"/>
              </a:spcBef>
            </a:pPr>
            <a:r>
              <a:rPr lang="en-US" sz="2300" dirty="0" smtClean="0">
                <a:latin typeface="ITC Franklin Gothic Std Bk Cd"/>
                <a:cs typeface="ITC Franklin Gothic Std Bk Cd"/>
              </a:rPr>
              <a:t>Cuando las comunidades intentan influir o cambiar las políticas públicas para aumentar la calidad de vida de la comunidad, es importante enfocarse en sostener estas acciones para la mejora futura de la comunidad, insistiendo en el desarrollo de ordenanzas que se conviertan en ley, en lugar de estableciendo simples políticas. </a:t>
            </a:r>
          </a:p>
        </p:txBody>
      </p:sp>
      <p:pic>
        <p:nvPicPr>
          <p:cNvPr id="14" name="Picture 3"/>
          <p:cNvPicPr>
            <a:picLocks noChangeAspect="1"/>
          </p:cNvPicPr>
          <p:nvPr/>
        </p:nvPicPr>
        <p:blipFill>
          <a:blip r:embed="rId2">
            <a:lum/>
            <a:extLst>
              <a:ext uri="{28A0092B-C50C-407E-A947-70E740481C1C}">
                <a14:useLocalDpi xmlns:a14="http://schemas.microsoft.com/office/drawing/2010/main" val="0"/>
              </a:ext>
            </a:extLst>
          </a:blip>
          <a:srcRect/>
          <a:stretch>
            <a:fillRect/>
          </a:stretch>
        </p:blipFill>
        <p:spPr bwMode="auto">
          <a:xfrm>
            <a:off x="4145251" y="1777232"/>
            <a:ext cx="4404716" cy="3303536"/>
          </a:xfrm>
          <a:prstGeom prst="roundRect">
            <a:avLst>
              <a:gd name="adj" fmla="val 3307"/>
            </a:avLst>
          </a:prstGeom>
          <a:ln w="25400">
            <a:solidFill>
              <a:srgbClr val="600D1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El proceso de desarrollo de una ordenanza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14</a:t>
            </a:fld>
            <a:endParaRPr lang="en-US" sz="1125" dirty="0">
              <a:solidFill>
                <a:schemeClr val="tx1"/>
              </a:solidFill>
              <a:latin typeface="Capitals"/>
              <a:cs typeface="Capitals"/>
            </a:endParaRPr>
          </a:p>
        </p:txBody>
      </p:sp>
      <p:sp>
        <p:nvSpPr>
          <p:cNvPr id="9" name="Rounded Rectangle 8"/>
          <p:cNvSpPr/>
          <p:nvPr/>
        </p:nvSpPr>
        <p:spPr>
          <a:xfrm>
            <a:off x="367891" y="821153"/>
            <a:ext cx="1859935" cy="5171900"/>
          </a:xfrm>
          <a:prstGeom prst="roundRect">
            <a:avLst>
              <a:gd name="adj" fmla="val 4755"/>
            </a:avLst>
          </a:prstGeom>
          <a:gradFill flip="none" rotWithShape="1">
            <a:gsLst>
              <a:gs pos="0">
                <a:srgbClr val="104C28"/>
              </a:gs>
              <a:gs pos="100000">
                <a:srgbClr val="108837"/>
              </a:gs>
            </a:gsLst>
            <a:lin ang="16200000" scaled="0"/>
            <a:tileRec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lnSpc>
                <a:spcPts val="1600"/>
              </a:lnSpc>
              <a:spcBef>
                <a:spcPts val="2400"/>
              </a:spcBef>
              <a:defRPr/>
            </a:pPr>
            <a:r>
              <a:rPr lang="en-US" cap="all" dirty="0" smtClean="0">
                <a:solidFill>
                  <a:srgbClr val="FFFFFF"/>
                </a:solidFill>
                <a:latin typeface="ITC Franklin Gothic Std Dm Cd"/>
                <a:cs typeface="ITC Franklin Gothic Std Dm Cd"/>
              </a:rPr>
              <a:t>Lenguaje claro y preciso</a:t>
            </a:r>
          </a:p>
          <a:p>
            <a:pPr lvl="0" algn="ctr">
              <a:lnSpc>
                <a:spcPts val="1600"/>
              </a:lnSpc>
              <a:spcBef>
                <a:spcPts val="2400"/>
              </a:spcBef>
              <a:defRPr/>
            </a:pPr>
            <a:r>
              <a:rPr lang="en-US" sz="1600" dirty="0" smtClean="0">
                <a:latin typeface="ITC Franklin Gothic Std Bk Cd"/>
                <a:cs typeface="ITC Franklin Gothic Std Bk Cd"/>
              </a:rPr>
              <a:t>El significado de una ordenanza debe ser lo suficiente claro como para que las personas que están sujetas a sus disposiciones puedan determinar qué acciones pueden llegar a infringirla. Si una ordenanza es imprecisa, ambigua o indefinida de forma tal que es imposible determinar qué es lo que exige la misma o determinar el propósito legislativo, los juzgados invalidarán la ordenanza.  </a:t>
            </a:r>
          </a:p>
        </p:txBody>
      </p:sp>
      <p:sp>
        <p:nvSpPr>
          <p:cNvPr id="15" name="Rounded Rectangle 14"/>
          <p:cNvSpPr/>
          <p:nvPr/>
        </p:nvSpPr>
        <p:spPr>
          <a:xfrm>
            <a:off x="2536995" y="821153"/>
            <a:ext cx="1859935" cy="5171900"/>
          </a:xfrm>
          <a:prstGeom prst="roundRect">
            <a:avLst>
              <a:gd name="adj" fmla="val 4755"/>
            </a:avLst>
          </a:prstGeom>
          <a:gradFill flip="none" rotWithShape="1">
            <a:gsLst>
              <a:gs pos="0">
                <a:schemeClr val="accent3"/>
              </a:gs>
              <a:gs pos="100000">
                <a:srgbClr val="B5D479"/>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1600"/>
              </a:lnSpc>
              <a:spcBef>
                <a:spcPts val="2400"/>
              </a:spcBef>
              <a:defRPr/>
            </a:pPr>
            <a:r>
              <a:rPr lang="en-US" sz="1600" cap="all" dirty="0" smtClean="0">
                <a:solidFill>
                  <a:srgbClr val="000000"/>
                </a:solidFill>
                <a:latin typeface="ITC Franklin Gothic Std Dm Cd"/>
                <a:cs typeface="ITC Franklin Gothic Std Dm Cd"/>
              </a:rPr>
              <a:t>Diferencias entre  resolución y  ordenanza</a:t>
            </a:r>
          </a:p>
          <a:p>
            <a:pPr algn="ctr">
              <a:lnSpc>
                <a:spcPts val="1600"/>
              </a:lnSpc>
              <a:spcBef>
                <a:spcPts val="1200"/>
              </a:spcBef>
              <a:defRPr/>
            </a:pPr>
            <a:r>
              <a:rPr lang="en-US" sz="1600" dirty="0" smtClean="0">
                <a:solidFill>
                  <a:srgbClr val="000000"/>
                </a:solidFill>
                <a:latin typeface="ITC Franklin Gothic Std Bk Cd"/>
                <a:cs typeface="ITC Franklin Gothic Std Bk Cd"/>
              </a:rPr>
              <a:t>En general, las resoluciones implementan funciones del gobierno para propósitos a corto plazo, mientras que las ordenanzas están destinadas a tener un efecto más general y permanente. Decir que a una resolución es una ordenanza no la convierte en una.</a:t>
            </a:r>
          </a:p>
        </p:txBody>
      </p:sp>
      <p:sp>
        <p:nvSpPr>
          <p:cNvPr id="16" name="Rounded Rectangle 15"/>
          <p:cNvSpPr/>
          <p:nvPr/>
        </p:nvSpPr>
        <p:spPr>
          <a:xfrm>
            <a:off x="4706099" y="821153"/>
            <a:ext cx="1859935" cy="5171900"/>
          </a:xfrm>
          <a:prstGeom prst="roundRect">
            <a:avLst>
              <a:gd name="adj" fmla="val 4755"/>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lnSpc>
                <a:spcPts val="1600"/>
              </a:lnSpc>
              <a:spcBef>
                <a:spcPts val="2400"/>
              </a:spcBef>
              <a:defRPr/>
            </a:pPr>
            <a:r>
              <a:rPr lang="en-US" cap="all" dirty="0" smtClean="0">
                <a:solidFill>
                  <a:srgbClr val="000000"/>
                </a:solidFill>
                <a:latin typeface="ITC Franklin Gothic Std Dm Cd"/>
                <a:cs typeface="ITC Franklin Gothic Std Dm Cd"/>
              </a:rPr>
              <a:t>Requisitos de lectura </a:t>
            </a:r>
          </a:p>
          <a:p>
            <a:pPr lvl="0" algn="ctr">
              <a:lnSpc>
                <a:spcPts val="1600"/>
              </a:lnSpc>
              <a:spcBef>
                <a:spcPts val="2400"/>
              </a:spcBef>
              <a:defRPr/>
            </a:pPr>
            <a:r>
              <a:rPr lang="en-US" sz="1600" dirty="0" smtClean="0">
                <a:solidFill>
                  <a:srgbClr val="000000"/>
                </a:solidFill>
                <a:latin typeface="ITC Franklin Gothic Std Bk Cd"/>
                <a:cs typeface="ITC Franklin Gothic Std Bk Cd"/>
              </a:rPr>
              <a:t>Los requisitos de lectura comprenden el número de veces que una ordenanza debe ser leída en voz alta o ser considerada por el organismo gobernante local, ya sea en su totalidad o según los títulos, y el número de ocasiones diferentes en que esto debe hacerse. </a:t>
            </a:r>
          </a:p>
        </p:txBody>
      </p:sp>
      <p:sp>
        <p:nvSpPr>
          <p:cNvPr id="17" name="Rounded Rectangle 16"/>
          <p:cNvSpPr/>
          <p:nvPr/>
        </p:nvSpPr>
        <p:spPr>
          <a:xfrm>
            <a:off x="6875205" y="821153"/>
            <a:ext cx="1859935" cy="5171900"/>
          </a:xfrm>
          <a:prstGeom prst="roundRect">
            <a:avLst>
              <a:gd name="adj" fmla="val 4755"/>
            </a:avLst>
          </a:prstGeom>
          <a:gradFill flip="none" rotWithShape="1">
            <a:gsLst>
              <a:gs pos="0">
                <a:schemeClr val="accent6"/>
              </a:gs>
              <a:gs pos="100000">
                <a:srgbClr val="E78E23"/>
              </a:gs>
            </a:gsLst>
            <a:lin ang="16200000" scaled="0"/>
            <a:tileRec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1600"/>
              </a:lnSpc>
              <a:spcBef>
                <a:spcPts val="2400"/>
              </a:spcBef>
              <a:defRPr/>
            </a:pPr>
            <a:r>
              <a:rPr lang="en-US" cap="all" dirty="0" smtClean="0">
                <a:solidFill>
                  <a:srgbClr val="FFFFFF"/>
                </a:solidFill>
                <a:latin typeface="ITC Franklin Gothic Std Dm Cd"/>
                <a:cs typeface="ITC Franklin Gothic Std Dm Cd"/>
              </a:rPr>
              <a:t>Tiempos y fecha efectiva</a:t>
            </a:r>
          </a:p>
          <a:p>
            <a:pPr algn="ctr">
              <a:lnSpc>
                <a:spcPts val="1600"/>
              </a:lnSpc>
              <a:spcBef>
                <a:spcPts val="2400"/>
              </a:spcBef>
              <a:defRPr/>
            </a:pPr>
            <a:r>
              <a:rPr lang="en-US" sz="1600" dirty="0" smtClean="0">
                <a:latin typeface="ITC Franklin Gothic Std Bk Cd"/>
                <a:cs typeface="ITC Franklin Gothic Std Bk Cd"/>
              </a:rPr>
              <a:t>Las ordenanzas generalmente no entran en vigencia de manera inmediata, a menos que así lo estipule la ordenanza, particularmente si prevén sanciones. Siempre debe corroborar las disposiciones vigentes del chárter.</a:t>
            </a:r>
          </a:p>
        </p:txBody>
      </p:sp>
      <p:sp>
        <p:nvSpPr>
          <p:cNvPr id="18" name="AutoShape 8"/>
          <p:cNvSpPr>
            <a:spLocks noChangeArrowheads="1"/>
          </p:cNvSpPr>
          <p:nvPr/>
        </p:nvSpPr>
        <p:spPr bwMode="auto">
          <a:xfrm rot="16200000">
            <a:off x="2139523" y="3191477"/>
            <a:ext cx="485775" cy="475047"/>
          </a:xfrm>
          <a:prstGeom prst="downArrow">
            <a:avLst>
              <a:gd name="adj1" fmla="val 50000"/>
              <a:gd name="adj2" fmla="val 51807"/>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3600">
              <a:solidFill>
                <a:srgbClr val="FFFFFF"/>
              </a:solidFill>
              <a:latin typeface="ITC Franklin Gothic Std Dm Cd"/>
              <a:cs typeface="ITC Franklin Gothic Std Dm Cd"/>
            </a:endParaRPr>
          </a:p>
        </p:txBody>
      </p:sp>
      <p:sp>
        <p:nvSpPr>
          <p:cNvPr id="19" name="AutoShape 8"/>
          <p:cNvSpPr>
            <a:spLocks noChangeArrowheads="1"/>
          </p:cNvSpPr>
          <p:nvPr/>
        </p:nvSpPr>
        <p:spPr bwMode="auto">
          <a:xfrm rot="16200000">
            <a:off x="4308627" y="3191477"/>
            <a:ext cx="485775" cy="475047"/>
          </a:xfrm>
          <a:prstGeom prst="downArrow">
            <a:avLst>
              <a:gd name="adj1" fmla="val 50000"/>
              <a:gd name="adj2" fmla="val 51807"/>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3600">
              <a:solidFill>
                <a:srgbClr val="FFFFFF"/>
              </a:solidFill>
              <a:latin typeface="ITC Franklin Gothic Std Dm Cd"/>
              <a:cs typeface="ITC Franklin Gothic Std Dm Cd"/>
            </a:endParaRPr>
          </a:p>
        </p:txBody>
      </p:sp>
      <p:sp>
        <p:nvSpPr>
          <p:cNvPr id="20" name="AutoShape 8"/>
          <p:cNvSpPr>
            <a:spLocks noChangeArrowheads="1"/>
          </p:cNvSpPr>
          <p:nvPr/>
        </p:nvSpPr>
        <p:spPr bwMode="auto">
          <a:xfrm rot="16200000">
            <a:off x="6477731" y="3191477"/>
            <a:ext cx="485775" cy="475047"/>
          </a:xfrm>
          <a:prstGeom prst="downArrow">
            <a:avLst>
              <a:gd name="adj1" fmla="val 50000"/>
              <a:gd name="adj2" fmla="val 51807"/>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3600">
              <a:solidFill>
                <a:srgbClr val="FFFFFF"/>
              </a:solidFill>
              <a:latin typeface="ITC Franklin Gothic Std Dm Cd"/>
              <a:cs typeface="ITC Franklin Gothic Std Dm Cd"/>
            </a:endParaRPr>
          </a:p>
        </p:txBody>
      </p:sp>
      <p:sp>
        <p:nvSpPr>
          <p:cNvPr id="22" name="TextBox 21"/>
          <p:cNvSpPr txBox="1"/>
          <p:nvPr/>
        </p:nvSpPr>
        <p:spPr>
          <a:xfrm>
            <a:off x="8996516" y="3818194"/>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Ordenanza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15</a:t>
            </a:fld>
            <a:endParaRPr lang="en-US" sz="1125" dirty="0">
              <a:solidFill>
                <a:schemeClr val="tx1"/>
              </a:solidFill>
              <a:latin typeface="Capitals"/>
              <a:cs typeface="Capitals"/>
            </a:endParaRPr>
          </a:p>
        </p:txBody>
      </p:sp>
      <p:sp>
        <p:nvSpPr>
          <p:cNvPr id="22" name="TextBox 21"/>
          <p:cNvSpPr txBox="1"/>
          <p:nvPr/>
        </p:nvSpPr>
        <p:spPr>
          <a:xfrm>
            <a:off x="8996516" y="3818194"/>
            <a:ext cx="184666" cy="369332"/>
          </a:xfrm>
          <a:prstGeom prst="rect">
            <a:avLst/>
          </a:prstGeom>
          <a:noFill/>
        </p:spPr>
        <p:txBody>
          <a:bodyPr wrap="none" rtlCol="0">
            <a:spAutoFit/>
          </a:bodyPr>
          <a:lstStyle/>
          <a:p>
            <a:endParaRPr lang="en-US"/>
          </a:p>
        </p:txBody>
      </p:sp>
      <p:pic>
        <p:nvPicPr>
          <p:cNvPr id="14" name="Content Placeholder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bwMode="auto">
          <a:xfrm>
            <a:off x="1931345" y="2800376"/>
            <a:ext cx="5281310" cy="3102927"/>
          </a:xfrm>
          <a:prstGeom prst="roundRect">
            <a:avLst>
              <a:gd name="adj" fmla="val 3307"/>
            </a:avLst>
          </a:prstGeom>
          <a:gradFill flip="none" rotWithShape="1">
            <a:gsLst>
              <a:gs pos="0">
                <a:srgbClr val="132B4A"/>
              </a:gs>
              <a:gs pos="100000">
                <a:schemeClr val="accent1"/>
              </a:gs>
            </a:gsLst>
            <a:lin ang="16200000" scaled="0"/>
            <a:tileRect/>
          </a:gradFill>
          <a:ln w="25400">
            <a:solidFill>
              <a:srgbClr val="132B4A"/>
            </a:solidFill>
          </a:ln>
          <a:effectLst/>
          <a:extLst/>
        </p:spPr>
      </p:pic>
      <p:sp>
        <p:nvSpPr>
          <p:cNvPr id="23" name="Rounded Rectangle 22"/>
          <p:cNvSpPr/>
          <p:nvPr/>
        </p:nvSpPr>
        <p:spPr>
          <a:xfrm>
            <a:off x="522879" y="876382"/>
            <a:ext cx="8098242" cy="1655097"/>
          </a:xfrm>
          <a:prstGeom prst="roundRect">
            <a:avLst>
              <a:gd name="adj" fmla="val 6000"/>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200" dirty="0" smtClean="0">
                <a:latin typeface="ITC Franklin Gothic Std Bk Cd"/>
                <a:cs typeface="ITC Franklin Gothic Std Bk Cd"/>
              </a:rPr>
              <a:t>Una ordenanza debe fomentar un propósito público, no los intereses de una persona privada o una clase arbitraria de personas ("interés especial"). Una ordenanza que concede privilegios especiales a una sola persona o entidad excede el alcance de los poderes del organismo gubernamental.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Ordenanza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16</a:t>
            </a:fld>
            <a:endParaRPr lang="en-US" sz="1125" dirty="0">
              <a:solidFill>
                <a:schemeClr val="tx1"/>
              </a:solidFill>
              <a:latin typeface="Capitals"/>
              <a:cs typeface="Capitals"/>
            </a:endParaRPr>
          </a:p>
        </p:txBody>
      </p:sp>
      <p:sp>
        <p:nvSpPr>
          <p:cNvPr id="22" name="TextBox 21"/>
          <p:cNvSpPr txBox="1"/>
          <p:nvPr/>
        </p:nvSpPr>
        <p:spPr>
          <a:xfrm>
            <a:off x="8996516" y="3818194"/>
            <a:ext cx="184666" cy="369332"/>
          </a:xfrm>
          <a:prstGeom prst="rect">
            <a:avLst/>
          </a:prstGeom>
          <a:noFill/>
        </p:spPr>
        <p:txBody>
          <a:bodyPr wrap="none" rtlCol="0">
            <a:spAutoFit/>
          </a:bodyPr>
          <a:lstStyle/>
          <a:p>
            <a:endParaRPr lang="en-US"/>
          </a:p>
        </p:txBody>
      </p:sp>
      <p:pic>
        <p:nvPicPr>
          <p:cNvPr id="9" name="Picture Placeholder 8"/>
          <p:cNvPicPr>
            <a:picLocks noChangeAspect="1"/>
          </p:cNvPicPr>
          <p:nvPr/>
        </p:nvPicPr>
        <p:blipFill>
          <a:blip r:embed="rId2">
            <a:lum/>
            <a:extLst>
              <a:ext uri="{28A0092B-C50C-407E-A947-70E740481C1C}">
                <a14:useLocalDpi xmlns:a14="http://schemas.microsoft.com/office/drawing/2010/main" val="0"/>
              </a:ext>
            </a:extLst>
          </a:blip>
          <a:srcRect l="11452" t="6046" r="12944" b="7950"/>
          <a:stretch>
            <a:fillRect/>
          </a:stretch>
        </p:blipFill>
        <p:spPr bwMode="auto">
          <a:xfrm>
            <a:off x="494120" y="938161"/>
            <a:ext cx="3370732" cy="4981678"/>
          </a:xfrm>
          <a:prstGeom prst="roundRect">
            <a:avLst>
              <a:gd name="adj" fmla="val 3307"/>
            </a:avLst>
          </a:prstGeom>
          <a:gradFill flip="none" rotWithShape="1">
            <a:gsLst>
              <a:gs pos="0">
                <a:srgbClr val="132B4A"/>
              </a:gs>
              <a:gs pos="100000">
                <a:schemeClr val="accent1"/>
              </a:gs>
            </a:gsLst>
            <a:lin ang="16200000" scaled="0"/>
            <a:tileRect/>
          </a:gradFill>
          <a:ln w="25400">
            <a:solidFill>
              <a:schemeClr val="accent4"/>
            </a:solidFill>
          </a:ln>
          <a:effectLst/>
          <a:extLst/>
        </p:spPr>
      </p:pic>
      <p:pic>
        <p:nvPicPr>
          <p:cNvPr id="11" name="Picture 9"/>
          <p:cNvPicPr>
            <a:picLocks noChangeAspect="1"/>
          </p:cNvPicPr>
          <p:nvPr/>
        </p:nvPicPr>
        <p:blipFill>
          <a:blip r:embed="rId3">
            <a:lum/>
            <a:extLst>
              <a:ext uri="{28A0092B-C50C-407E-A947-70E740481C1C}">
                <a14:useLocalDpi xmlns:a14="http://schemas.microsoft.com/office/drawing/2010/main" val="0"/>
              </a:ext>
            </a:extLst>
          </a:blip>
          <a:srcRect t="8985" b="10926"/>
          <a:stretch>
            <a:fillRect/>
          </a:stretch>
        </p:blipFill>
        <p:spPr bwMode="auto">
          <a:xfrm>
            <a:off x="4230282" y="3240566"/>
            <a:ext cx="4419599" cy="2654710"/>
          </a:xfrm>
          <a:prstGeom prst="roundRect">
            <a:avLst>
              <a:gd name="adj" fmla="val 3307"/>
            </a:avLst>
          </a:prstGeom>
          <a:gradFill flip="none" rotWithShape="1">
            <a:gsLst>
              <a:gs pos="0">
                <a:srgbClr val="132B4A"/>
              </a:gs>
              <a:gs pos="100000">
                <a:schemeClr val="accent1"/>
              </a:gs>
            </a:gsLst>
            <a:lin ang="16200000" scaled="0"/>
            <a:tileRect/>
          </a:gradFill>
          <a:ln w="25400">
            <a:solidFill>
              <a:schemeClr val="accent4"/>
            </a:solidFill>
          </a:ln>
          <a:effectLst/>
          <a:extLst/>
        </p:spPr>
      </p:pic>
      <p:sp>
        <p:nvSpPr>
          <p:cNvPr id="15" name="Rectangle 14"/>
          <p:cNvSpPr/>
          <p:nvPr/>
        </p:nvSpPr>
        <p:spPr>
          <a:xfrm>
            <a:off x="4227871" y="1054663"/>
            <a:ext cx="4334387" cy="2052271"/>
          </a:xfrm>
          <a:prstGeom prst="rect">
            <a:avLst/>
          </a:prstGeom>
        </p:spPr>
        <p:txBody>
          <a:bodyPr wrap="square">
            <a:spAutoFit/>
          </a:bodyPr>
          <a:lstStyle/>
          <a:p>
            <a:pPr algn="ctr">
              <a:lnSpc>
                <a:spcPts val="1860"/>
              </a:lnSpc>
              <a:defRPr/>
            </a:pPr>
            <a:r>
              <a:rPr lang="en-US" sz="2000" b="1" i="1" dirty="0" smtClean="0">
                <a:solidFill>
                  <a:srgbClr val="000000"/>
                </a:solidFill>
                <a:cs typeface="Calibri"/>
              </a:rPr>
              <a:t>Específicamente en relación a las ordenanzas, existe un conjunto de requisitos de votación, a menos que por decreto se estipule lo contrario, y una ordenanza debe adoptarse a través del voto mayoritario de los miembros electos del organismo gubernamental.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Enmiendas a las ordenanzas</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17</a:t>
            </a:fld>
            <a:endParaRPr lang="en-US" sz="1125" dirty="0">
              <a:solidFill>
                <a:schemeClr val="tx1"/>
              </a:solidFill>
              <a:latin typeface="Capitals"/>
              <a:cs typeface="Capitals"/>
            </a:endParaRPr>
          </a:p>
        </p:txBody>
      </p:sp>
      <p:sp>
        <p:nvSpPr>
          <p:cNvPr id="22" name="TextBox 21"/>
          <p:cNvSpPr txBox="1"/>
          <p:nvPr/>
        </p:nvSpPr>
        <p:spPr>
          <a:xfrm>
            <a:off x="8996516" y="3818194"/>
            <a:ext cx="184666" cy="369332"/>
          </a:xfrm>
          <a:prstGeom prst="rect">
            <a:avLst/>
          </a:prstGeom>
          <a:noFill/>
        </p:spPr>
        <p:txBody>
          <a:bodyPr wrap="none" rtlCol="0">
            <a:spAutoFit/>
          </a:bodyPr>
          <a:lstStyle/>
          <a:p>
            <a:endParaRPr lang="en-US"/>
          </a:p>
        </p:txBody>
      </p:sp>
      <p:sp>
        <p:nvSpPr>
          <p:cNvPr id="15" name="Rectangle 14"/>
          <p:cNvSpPr/>
          <p:nvPr/>
        </p:nvSpPr>
        <p:spPr>
          <a:xfrm>
            <a:off x="503904" y="877447"/>
            <a:ext cx="8136193" cy="5097977"/>
          </a:xfrm>
          <a:prstGeom prst="rect">
            <a:avLst/>
          </a:prstGeom>
        </p:spPr>
        <p:txBody>
          <a:bodyPr wrap="square">
            <a:spAutoFit/>
          </a:bodyPr>
          <a:lstStyle/>
          <a:p>
            <a:pPr>
              <a:lnSpc>
                <a:spcPts val="2240"/>
              </a:lnSpc>
              <a:spcBef>
                <a:spcPts val="1200"/>
              </a:spcBef>
              <a:defRPr/>
            </a:pPr>
            <a:r>
              <a:rPr lang="en-US" sz="2000" b="1" i="1" dirty="0" smtClean="0">
                <a:ea typeface="Times New Roman"/>
                <a:cs typeface="Calibri"/>
              </a:rPr>
              <a:t>Los procedimientos y requisitos específicos que rigen las enmiendas según lo provisto por la regulación estatal, las disposiciones del chárter y otras leyes aplicables siempre deben examinarse y seguirse:</a:t>
            </a:r>
          </a:p>
          <a:p>
            <a:pPr marL="219456" indent="-274320">
              <a:lnSpc>
                <a:spcPts val="2240"/>
              </a:lnSpc>
              <a:spcBef>
                <a:spcPts val="1200"/>
              </a:spcBef>
              <a:buClr>
                <a:schemeClr val="tx1"/>
              </a:buClr>
              <a:buFont typeface="Arial"/>
              <a:buChar char="•"/>
              <a:defRPr/>
            </a:pPr>
            <a:r>
              <a:rPr lang="en-US" sz="2000" dirty="0" smtClean="0">
                <a:ea typeface="Times New Roman"/>
                <a:cs typeface="Times New Roman"/>
              </a:rPr>
              <a:t>Las enmiendas cambian, agregan o eliminan material en una ordenanza.</a:t>
            </a:r>
          </a:p>
          <a:p>
            <a:pPr marL="219456" indent="-274320">
              <a:lnSpc>
                <a:spcPts val="2240"/>
              </a:lnSpc>
              <a:spcBef>
                <a:spcPts val="1200"/>
              </a:spcBef>
              <a:buClr>
                <a:schemeClr val="tx1"/>
              </a:buClr>
              <a:buFont typeface="Arial"/>
              <a:buChar char="•"/>
              <a:defRPr/>
            </a:pPr>
            <a:r>
              <a:rPr lang="en-US" sz="2000" dirty="0" smtClean="0">
                <a:ea typeface="Times New Roman"/>
                <a:cs typeface="Times New Roman"/>
              </a:rPr>
              <a:t>No es necesario invalidar una sección o disposición de una ordenanza para poder cambiarla.</a:t>
            </a:r>
          </a:p>
          <a:p>
            <a:pPr marL="219456" indent="-274320">
              <a:lnSpc>
                <a:spcPts val="2240"/>
              </a:lnSpc>
              <a:spcBef>
                <a:spcPts val="1200"/>
              </a:spcBef>
              <a:buClr>
                <a:schemeClr val="tx1"/>
              </a:buClr>
              <a:buFont typeface="Arial"/>
              <a:buChar char="•"/>
              <a:defRPr/>
            </a:pPr>
            <a:r>
              <a:rPr lang="en-US" sz="2000" dirty="0" smtClean="0">
                <a:ea typeface="Times New Roman"/>
                <a:cs typeface="Times New Roman"/>
              </a:rPr>
              <a:t>La sección o disposición en particular sólo debe enmendarse para que rece según se desea</a:t>
            </a:r>
          </a:p>
          <a:p>
            <a:pPr marL="219456" indent="-274320">
              <a:lnSpc>
                <a:spcPts val="2240"/>
              </a:lnSpc>
              <a:spcBef>
                <a:spcPts val="1200"/>
              </a:spcBef>
              <a:buClr>
                <a:schemeClr val="tx1"/>
              </a:buClr>
              <a:buFont typeface="Arial"/>
              <a:buChar char="•"/>
              <a:defRPr/>
            </a:pPr>
            <a:r>
              <a:rPr lang="en-US" sz="2000" dirty="0" smtClean="0">
                <a:ea typeface="Times New Roman"/>
                <a:cs typeface="Times New Roman"/>
              </a:rPr>
              <a:t>Si una sección o disposición de una ordenanza ya se ha enmendado, no es necesario invalidar la anterior ordenanza enmendada. Sólo es necesario enmendar la disposición tal cual existe </a:t>
            </a:r>
            <a:r>
              <a:rPr lang="en-US" sz="2000" i="1" u="sng" dirty="0" smtClean="0">
                <a:ea typeface="Times New Roman"/>
                <a:cs typeface="Times New Roman"/>
              </a:rPr>
              <a:t>actualmente.</a:t>
            </a:r>
          </a:p>
          <a:p>
            <a:pPr marL="219456" indent="-274320">
              <a:lnSpc>
                <a:spcPts val="2240"/>
              </a:lnSpc>
              <a:spcBef>
                <a:spcPts val="1200"/>
              </a:spcBef>
              <a:buClr>
                <a:schemeClr val="tx1"/>
              </a:buClr>
              <a:buFont typeface="Arial"/>
              <a:buChar char="•"/>
              <a:defRPr/>
            </a:pPr>
            <a:r>
              <a:rPr lang="en-US" sz="2000" dirty="0" smtClean="0">
                <a:ea typeface="Times New Roman"/>
                <a:cs typeface="Times New Roman"/>
              </a:rPr>
              <a:t>Al agregar material nuevo, como una subsección nueva, toda la sección que se está enmendando generalmente debería establecerse por completo, incluyendo el material nuevo, para demostrar cómo rezará por completo la sección enmendada.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Jugadores clave que debemos conocer</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18</a:t>
            </a:fld>
            <a:endParaRPr lang="en-US" sz="1125" dirty="0">
              <a:solidFill>
                <a:schemeClr val="tx1"/>
              </a:solidFill>
              <a:latin typeface="Capitals"/>
              <a:cs typeface="Capitals"/>
            </a:endParaRPr>
          </a:p>
        </p:txBody>
      </p:sp>
      <p:sp>
        <p:nvSpPr>
          <p:cNvPr id="22" name="TextBox 21"/>
          <p:cNvSpPr txBox="1"/>
          <p:nvPr/>
        </p:nvSpPr>
        <p:spPr>
          <a:xfrm>
            <a:off x="8996516" y="3818194"/>
            <a:ext cx="184666" cy="369332"/>
          </a:xfrm>
          <a:prstGeom prst="rect">
            <a:avLst/>
          </a:prstGeom>
          <a:noFill/>
        </p:spPr>
        <p:txBody>
          <a:bodyPr wrap="none" rtlCol="0">
            <a:spAutoFit/>
          </a:bodyPr>
          <a:lstStyle/>
          <a:p>
            <a:endParaRPr lang="en-US"/>
          </a:p>
        </p:txBody>
      </p:sp>
      <p:sp>
        <p:nvSpPr>
          <p:cNvPr id="15" name="Rectangle 14"/>
          <p:cNvSpPr/>
          <p:nvPr/>
        </p:nvSpPr>
        <p:spPr>
          <a:xfrm>
            <a:off x="283034" y="1005687"/>
            <a:ext cx="3712841" cy="4951355"/>
          </a:xfrm>
          <a:prstGeom prst="rect">
            <a:avLst/>
          </a:prstGeom>
        </p:spPr>
        <p:txBody>
          <a:bodyPr wrap="square">
            <a:spAutoFit/>
          </a:bodyPr>
          <a:lstStyle/>
          <a:p>
            <a:pPr marL="210312" indent="-274320">
              <a:lnSpc>
                <a:spcPts val="2140"/>
              </a:lnSpc>
              <a:spcAft>
                <a:spcPts val="900"/>
              </a:spcAft>
              <a:buClr>
                <a:schemeClr val="tx1"/>
              </a:buClr>
              <a:buFont typeface="Arial"/>
              <a:buChar char="•"/>
              <a:defRPr/>
            </a:pPr>
            <a:r>
              <a:rPr lang="en-US" sz="2200" dirty="0" smtClean="0">
                <a:ea typeface="Times New Roman"/>
                <a:cs typeface="Times New Roman"/>
              </a:rPr>
              <a:t>Alcaldes</a:t>
            </a:r>
          </a:p>
          <a:p>
            <a:pPr marL="210312" indent="-274320">
              <a:lnSpc>
                <a:spcPts val="2140"/>
              </a:lnSpc>
              <a:spcAft>
                <a:spcPts val="900"/>
              </a:spcAft>
              <a:buClr>
                <a:schemeClr val="tx1"/>
              </a:buClr>
              <a:buFont typeface="Arial"/>
              <a:buChar char="•"/>
              <a:defRPr/>
            </a:pPr>
            <a:r>
              <a:rPr lang="en-US" sz="2200" dirty="0" smtClean="0">
                <a:ea typeface="Times New Roman"/>
                <a:cs typeface="Times New Roman"/>
              </a:rPr>
              <a:t>Miembros del Consejo de la Ciudad</a:t>
            </a:r>
          </a:p>
          <a:p>
            <a:pPr marL="210312" indent="-274320">
              <a:lnSpc>
                <a:spcPts val="2140"/>
              </a:lnSpc>
              <a:spcAft>
                <a:spcPts val="900"/>
              </a:spcAft>
              <a:buClr>
                <a:schemeClr val="tx1"/>
              </a:buClr>
              <a:buFont typeface="Arial"/>
              <a:buChar char="•"/>
              <a:defRPr/>
            </a:pPr>
            <a:r>
              <a:rPr lang="en-US" sz="2200" dirty="0" smtClean="0">
                <a:ea typeface="Times New Roman"/>
                <a:cs typeface="Times New Roman"/>
              </a:rPr>
              <a:t>Miembros de la comisión </a:t>
            </a:r>
            <a:r>
              <a:rPr lang="en-US" sz="2200" i="1" dirty="0" smtClean="0">
                <a:ea typeface="Times New Roman"/>
                <a:cs typeface="Times New Roman"/>
              </a:rPr>
              <a:t>(votantes y no votantes)</a:t>
            </a:r>
          </a:p>
          <a:p>
            <a:pPr marL="210312" indent="-274320">
              <a:lnSpc>
                <a:spcPts val="2140"/>
              </a:lnSpc>
              <a:spcAft>
                <a:spcPts val="900"/>
              </a:spcAft>
              <a:buClr>
                <a:schemeClr val="tx1"/>
              </a:buClr>
              <a:buFont typeface="Arial"/>
              <a:buChar char="•"/>
              <a:defRPr/>
            </a:pPr>
            <a:r>
              <a:rPr lang="en-US" sz="2200" dirty="0" smtClean="0">
                <a:ea typeface="Times New Roman"/>
                <a:cs typeface="Times New Roman"/>
              </a:rPr>
              <a:t>Personal de la ciudad de </a:t>
            </a:r>
            <a:r>
              <a:rPr lang="en-US" sz="2200" b="1" i="1" dirty="0" smtClean="0">
                <a:ea typeface="Times New Roman"/>
                <a:cs typeface="Times New Roman"/>
              </a:rPr>
              <a:t>TODO</a:t>
            </a:r>
            <a:r>
              <a:rPr lang="en-US" sz="2200" dirty="0" smtClean="0">
                <a:ea typeface="Times New Roman"/>
                <a:cs typeface="Times New Roman"/>
              </a:rPr>
              <a:t> tipo </a:t>
            </a:r>
            <a:r>
              <a:rPr lang="en-US" sz="2200" i="1" dirty="0" smtClean="0">
                <a:ea typeface="Times New Roman"/>
                <a:cs typeface="Times New Roman"/>
              </a:rPr>
              <a:t>(asistentes, personal de departamento, etc.)</a:t>
            </a:r>
          </a:p>
          <a:p>
            <a:pPr marL="210312" indent="-274320">
              <a:lnSpc>
                <a:spcPts val="2140"/>
              </a:lnSpc>
              <a:spcAft>
                <a:spcPts val="900"/>
              </a:spcAft>
              <a:buClr>
                <a:schemeClr val="tx1"/>
              </a:buClr>
              <a:buFont typeface="Arial"/>
              <a:buChar char="•"/>
              <a:defRPr/>
            </a:pPr>
            <a:r>
              <a:rPr lang="en-US" sz="2200" dirty="0" smtClean="0">
                <a:ea typeface="Times New Roman"/>
                <a:cs typeface="Times New Roman"/>
              </a:rPr>
              <a:t>Planificadores de la Ciudad</a:t>
            </a:r>
          </a:p>
          <a:p>
            <a:pPr marL="210312" indent="-274320">
              <a:lnSpc>
                <a:spcPts val="2140"/>
              </a:lnSpc>
              <a:spcAft>
                <a:spcPts val="900"/>
              </a:spcAft>
              <a:buClr>
                <a:schemeClr val="tx1"/>
              </a:buClr>
              <a:buFont typeface="Arial"/>
              <a:buChar char="•"/>
              <a:defRPr/>
            </a:pPr>
            <a:r>
              <a:rPr lang="en-US" sz="2200" dirty="0" smtClean="0">
                <a:ea typeface="Times New Roman"/>
                <a:cs typeface="Times New Roman"/>
              </a:rPr>
              <a:t>Administradores de la Ciudad</a:t>
            </a:r>
          </a:p>
          <a:p>
            <a:pPr marL="210312" indent="-274320">
              <a:lnSpc>
                <a:spcPts val="2140"/>
              </a:lnSpc>
              <a:spcAft>
                <a:spcPts val="900"/>
              </a:spcAft>
              <a:buClr>
                <a:schemeClr val="tx1"/>
              </a:buClr>
              <a:buFont typeface="Arial"/>
              <a:buChar char="•"/>
              <a:defRPr/>
            </a:pPr>
            <a:r>
              <a:rPr lang="en-US" sz="2200" dirty="0" smtClean="0">
                <a:ea typeface="Times New Roman"/>
                <a:cs typeface="Times New Roman"/>
              </a:rPr>
              <a:t>Fiscales de la Ciudad </a:t>
            </a:r>
          </a:p>
          <a:p>
            <a:pPr marL="210312" indent="-274320">
              <a:lnSpc>
                <a:spcPts val="2140"/>
              </a:lnSpc>
              <a:spcAft>
                <a:spcPts val="900"/>
              </a:spcAft>
              <a:buClr>
                <a:schemeClr val="tx1"/>
              </a:buClr>
              <a:buFont typeface="Arial"/>
              <a:buChar char="•"/>
              <a:defRPr/>
            </a:pPr>
            <a:r>
              <a:rPr lang="en-US" sz="2200" dirty="0" smtClean="0">
                <a:ea typeface="Times New Roman"/>
                <a:cs typeface="Times New Roman"/>
              </a:rPr>
              <a:t>Personal de la agencia de reurbanización de la ciudad</a:t>
            </a:r>
          </a:p>
        </p:txBody>
      </p:sp>
      <p:pic>
        <p:nvPicPr>
          <p:cNvPr id="8" name="Content Placeholder 7"/>
          <p:cNvPicPr>
            <a:picLocks noChangeAspect="1"/>
          </p:cNvPicPr>
          <p:nvPr/>
        </p:nvPicPr>
        <p:blipFill>
          <a:blip r:embed="rId2">
            <a:lum/>
            <a:extLst>
              <a:ext uri="{28A0092B-C50C-407E-A947-70E740481C1C}">
                <a14:useLocalDpi xmlns:a14="http://schemas.microsoft.com/office/drawing/2010/main" val="0"/>
              </a:ext>
            </a:extLst>
          </a:blip>
          <a:srcRect l="860" r="1193"/>
          <a:stretch>
            <a:fillRect/>
          </a:stretch>
        </p:blipFill>
        <p:spPr bwMode="auto">
          <a:xfrm>
            <a:off x="4184717" y="3062208"/>
            <a:ext cx="4104967" cy="2828925"/>
          </a:xfrm>
          <a:prstGeom prst="roundRect">
            <a:avLst>
              <a:gd name="adj" fmla="val 3307"/>
            </a:avLst>
          </a:prstGeom>
          <a:gradFill flip="none" rotWithShape="1">
            <a:gsLst>
              <a:gs pos="0">
                <a:srgbClr val="132B4A"/>
              </a:gs>
              <a:gs pos="100000">
                <a:schemeClr val="accent1"/>
              </a:gs>
            </a:gsLst>
            <a:lin ang="16200000" scaled="0"/>
            <a:tileRect/>
          </a:gradFill>
          <a:ln w="25400">
            <a:solidFill>
              <a:schemeClr val="accent6"/>
            </a:solidFill>
          </a:ln>
          <a:effectLst/>
          <a:extLst/>
        </p:spPr>
      </p:pic>
      <p:sp>
        <p:nvSpPr>
          <p:cNvPr id="11" name="TextBox 10"/>
          <p:cNvSpPr txBox="1"/>
          <p:nvPr/>
        </p:nvSpPr>
        <p:spPr>
          <a:xfrm>
            <a:off x="4040399" y="1032559"/>
            <a:ext cx="4809613" cy="1869315"/>
          </a:xfrm>
          <a:prstGeom prst="rect">
            <a:avLst/>
          </a:prstGeom>
          <a:noFill/>
        </p:spPr>
        <p:txBody>
          <a:bodyPr wrap="square" rtlCol="0">
            <a:spAutoFit/>
          </a:bodyPr>
          <a:lstStyle/>
          <a:p>
            <a:pPr>
              <a:lnSpc>
                <a:spcPts val="2340"/>
              </a:lnSpc>
            </a:pPr>
            <a:r>
              <a:rPr lang="en-US" sz="2200" b="1" i="1" dirty="0" smtClean="0">
                <a:cs typeface="Calibri"/>
              </a:rPr>
              <a:t>Si se está trabajando en una política que abarca todo el estado, la lista objetivo de jugadores clave se extiende a los representantes del estado y del senado, a los gobernadores y a su personal/asistentes, etc.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Abogacía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19</a:t>
            </a:fld>
            <a:endParaRPr lang="en-US" sz="1125" dirty="0">
              <a:solidFill>
                <a:schemeClr val="tx1"/>
              </a:solidFill>
              <a:latin typeface="Capitals"/>
              <a:cs typeface="Capitals"/>
            </a:endParaRPr>
          </a:p>
        </p:txBody>
      </p:sp>
      <p:sp>
        <p:nvSpPr>
          <p:cNvPr id="22" name="TextBox 21"/>
          <p:cNvSpPr txBox="1"/>
          <p:nvPr/>
        </p:nvSpPr>
        <p:spPr>
          <a:xfrm>
            <a:off x="8996516" y="3818194"/>
            <a:ext cx="184666" cy="369332"/>
          </a:xfrm>
          <a:prstGeom prst="rect">
            <a:avLst/>
          </a:prstGeom>
          <a:noFill/>
        </p:spPr>
        <p:txBody>
          <a:bodyPr wrap="none" rtlCol="0">
            <a:spAutoFit/>
          </a:bodyPr>
          <a:lstStyle/>
          <a:p>
            <a:endParaRPr lang="en-US"/>
          </a:p>
        </p:txBody>
      </p:sp>
      <p:sp>
        <p:nvSpPr>
          <p:cNvPr id="15" name="Rectangle 14"/>
          <p:cNvSpPr/>
          <p:nvPr/>
        </p:nvSpPr>
        <p:spPr>
          <a:xfrm>
            <a:off x="476251" y="971480"/>
            <a:ext cx="8191499" cy="2097155"/>
          </a:xfrm>
          <a:prstGeom prst="rect">
            <a:avLst/>
          </a:prstGeom>
          <a:ln w="0" cap="flat" cmpd="sng" algn="ctr">
            <a:noFill/>
            <a:prstDash val="solid"/>
            <a:round/>
            <a:headEnd type="none" w="med" len="med"/>
            <a:tailEnd type="none" w="med" len="med"/>
          </a:ln>
        </p:spPr>
        <p:txBody>
          <a:bodyPr wrap="square">
            <a:spAutoFit/>
          </a:bodyPr>
          <a:lstStyle/>
          <a:p>
            <a:pPr marL="219456" indent="-274320">
              <a:lnSpc>
                <a:spcPts val="2240"/>
              </a:lnSpc>
              <a:spcBef>
                <a:spcPts val="1200"/>
              </a:spcBef>
              <a:buClr>
                <a:schemeClr val="tx1"/>
              </a:buClr>
              <a:buFont typeface="Arial"/>
              <a:buChar char="•"/>
              <a:defRPr/>
            </a:pPr>
            <a:r>
              <a:rPr lang="en-US" sz="2000" dirty="0" smtClean="0">
                <a:ea typeface="Times New Roman"/>
                <a:cs typeface="Times New Roman"/>
              </a:rPr>
              <a:t>La abogacía tiene que ver con ejercer influencia sobre personas, políticas, estructuras y sistemas para poder generar un cambio.</a:t>
            </a:r>
          </a:p>
          <a:p>
            <a:pPr marL="219456" indent="-274320">
              <a:lnSpc>
                <a:spcPts val="2240"/>
              </a:lnSpc>
              <a:spcBef>
                <a:spcPts val="1200"/>
              </a:spcBef>
              <a:buClr>
                <a:schemeClr val="tx1"/>
              </a:buClr>
              <a:buFont typeface="Arial"/>
              <a:buChar char="•"/>
              <a:defRPr/>
            </a:pPr>
            <a:r>
              <a:rPr lang="en-US" sz="2000" dirty="0" smtClean="0">
                <a:ea typeface="Times New Roman"/>
                <a:cs typeface="Times New Roman"/>
              </a:rPr>
              <a:t>Se trata de ejercer influencia sobre quienes están en el poder para que actúen de maneras más equitativas.</a:t>
            </a:r>
          </a:p>
          <a:p>
            <a:pPr marL="219456" indent="-274320">
              <a:lnSpc>
                <a:spcPts val="2240"/>
              </a:lnSpc>
              <a:spcBef>
                <a:spcPts val="1200"/>
              </a:spcBef>
              <a:buClr>
                <a:schemeClr val="tx1"/>
              </a:buClr>
              <a:buFont typeface="Arial"/>
              <a:buChar char="•"/>
              <a:defRPr/>
            </a:pPr>
            <a:r>
              <a:rPr lang="en-US" sz="2000" dirty="0" smtClean="0">
                <a:ea typeface="Times New Roman"/>
                <a:cs typeface="Times New Roman"/>
              </a:rPr>
              <a:t>La abogacía se puede ejercer directamente por aquellos afectados por la injusticia, por grupos que los representen, o una combinación de ambos. </a:t>
            </a:r>
          </a:p>
        </p:txBody>
      </p:sp>
      <p:pic>
        <p:nvPicPr>
          <p:cNvPr id="14" name="Picture 1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bwMode="auto">
          <a:xfrm>
            <a:off x="5362128" y="3285628"/>
            <a:ext cx="3137963" cy="2459219"/>
          </a:xfrm>
          <a:prstGeom prst="roundRect">
            <a:avLst>
              <a:gd name="adj" fmla="val 3307"/>
            </a:avLst>
          </a:prstGeom>
          <a:gradFill flip="none" rotWithShape="1">
            <a:gsLst>
              <a:gs pos="0">
                <a:srgbClr val="132B4A"/>
              </a:gs>
              <a:gs pos="100000">
                <a:schemeClr val="accent1"/>
              </a:gs>
            </a:gsLst>
            <a:lin ang="16200000" scaled="0"/>
            <a:tileRect/>
          </a:gradFill>
          <a:ln w="25400">
            <a:solidFill>
              <a:schemeClr val="accent5"/>
            </a:solidFill>
          </a:ln>
          <a:effectLst/>
          <a:extLst/>
        </p:spPr>
      </p:pic>
      <p:sp>
        <p:nvSpPr>
          <p:cNvPr id="16" name="Rectangle 15"/>
          <p:cNvSpPr/>
          <p:nvPr/>
        </p:nvSpPr>
        <p:spPr>
          <a:xfrm>
            <a:off x="476251" y="3096867"/>
            <a:ext cx="4528983" cy="2789653"/>
          </a:xfrm>
          <a:prstGeom prst="rect">
            <a:avLst/>
          </a:prstGeom>
          <a:ln w="0" cap="flat" cmpd="sng" algn="ctr">
            <a:noFill/>
            <a:prstDash val="solid"/>
            <a:round/>
            <a:headEnd type="none" w="med" len="med"/>
            <a:tailEnd type="none" w="med" len="med"/>
          </a:ln>
        </p:spPr>
        <p:txBody>
          <a:bodyPr wrap="square">
            <a:spAutoFit/>
          </a:bodyPr>
          <a:lstStyle/>
          <a:p>
            <a:pPr marL="219456" indent="-274320">
              <a:lnSpc>
                <a:spcPts val="2240"/>
              </a:lnSpc>
              <a:spcBef>
                <a:spcPts val="1200"/>
              </a:spcBef>
              <a:buClr>
                <a:schemeClr val="tx1"/>
              </a:buClr>
              <a:buFont typeface="Arial"/>
              <a:buChar char="•"/>
              <a:defRPr/>
            </a:pPr>
            <a:r>
              <a:rPr lang="en-US" sz="2000" dirty="0" smtClean="0">
                <a:ea typeface="Times New Roman"/>
                <a:cs typeface="Times New Roman"/>
              </a:rPr>
              <a:t>Cualquier persona puede realizar trabajo de abogacía, no solo los profesionales o expertos. </a:t>
            </a:r>
          </a:p>
          <a:p>
            <a:pPr marL="219456" indent="-274320">
              <a:lnSpc>
                <a:spcPts val="2240"/>
              </a:lnSpc>
              <a:spcBef>
                <a:spcPts val="1200"/>
              </a:spcBef>
              <a:buClr>
                <a:schemeClr val="tx1"/>
              </a:buClr>
              <a:buFont typeface="Arial"/>
              <a:buChar char="•"/>
              <a:defRPr/>
            </a:pPr>
            <a:r>
              <a:rPr lang="en-US" sz="2000" dirty="0" smtClean="0">
                <a:ea typeface="Times New Roman"/>
                <a:cs typeface="Times New Roman"/>
              </a:rPr>
              <a:t>El trabajo de abogacía incluye muchas actividades diferentes, como cabildeo, movilización, educación, investigación y conexiones. Puede realizarse de manera individual, con un grupo de personas o como parte de una red.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2700" cap="all" spc="100" dirty="0" smtClean="0">
                <a:solidFill>
                  <a:prstClr val="black"/>
                </a:solidFill>
                <a:latin typeface="Berthold City Bold"/>
                <a:cs typeface="Berthold City Bold"/>
              </a:rPr>
              <a:t>  ORDEN DEL DÍA</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2</a:t>
            </a:fld>
            <a:endParaRPr lang="en-US" sz="1125" dirty="0">
              <a:solidFill>
                <a:schemeClr val="tx1"/>
              </a:solidFill>
              <a:latin typeface="Capitals"/>
              <a:cs typeface="Capitals"/>
            </a:endParaRPr>
          </a:p>
        </p:txBody>
      </p:sp>
      <p:sp>
        <p:nvSpPr>
          <p:cNvPr id="15" name="Rounded Rectangle 14"/>
          <p:cNvSpPr/>
          <p:nvPr/>
        </p:nvSpPr>
        <p:spPr>
          <a:xfrm>
            <a:off x="497657" y="1067834"/>
            <a:ext cx="3094016" cy="4716266"/>
          </a:xfrm>
          <a:prstGeom prst="roundRect">
            <a:avLst>
              <a:gd name="adj" fmla="val 4755"/>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gn="ctr">
              <a:lnSpc>
                <a:spcPts val="1900"/>
              </a:lnSpc>
            </a:pPr>
            <a:r>
              <a:rPr lang="en-US" b="1" cap="all" dirty="0" smtClean="0">
                <a:solidFill>
                  <a:schemeClr val="tx1"/>
                </a:solidFill>
                <a:latin typeface="ITC Franklin Gothic Std Bk Cd"/>
                <a:cs typeface="ITC Franklin Gothic Std Bk Cd"/>
              </a:rPr>
              <a:t>Objetivos de la sesión</a:t>
            </a:r>
          </a:p>
          <a:p>
            <a:pPr marL="182880" indent="-182880">
              <a:lnSpc>
                <a:spcPts val="1600"/>
              </a:lnSpc>
              <a:defRPr/>
            </a:pPr>
            <a:endParaRPr lang="en-US" dirty="0" smtClean="0">
              <a:solidFill>
                <a:schemeClr val="tx1"/>
              </a:solidFill>
              <a:latin typeface="ITC Franklin Gothic Std Bk Cd"/>
              <a:cs typeface="ITC Franklin Gothic Std Bk Cd"/>
            </a:endParaRPr>
          </a:p>
          <a:p>
            <a:pPr marL="182880" indent="-182880">
              <a:lnSpc>
                <a:spcPts val="1600"/>
              </a:lnSpc>
              <a:spcAft>
                <a:spcPts val="1200"/>
              </a:spcAft>
              <a:buFont typeface="Arial"/>
              <a:buChar char="•"/>
              <a:defRPr/>
            </a:pPr>
            <a:r>
              <a:rPr lang="en-US" dirty="0" smtClean="0">
                <a:solidFill>
                  <a:schemeClr val="tx1"/>
                </a:solidFill>
                <a:latin typeface="ITC Franklin Gothic Std Bk Cd"/>
                <a:cs typeface="ITC Franklin Gothic Std Bk Cd"/>
              </a:rPr>
              <a:t>Identificar los pasos de una acción comunitaria eficaz incluyendo la identificación de cuestiones de importancia, la formación de coaliciones, la planificación estratégica y la implementación </a:t>
            </a:r>
          </a:p>
          <a:p>
            <a:pPr marL="182880" indent="-182880">
              <a:lnSpc>
                <a:spcPts val="1600"/>
              </a:lnSpc>
              <a:spcAft>
                <a:spcPts val="1200"/>
              </a:spcAft>
              <a:buFont typeface="Arial"/>
              <a:buChar char="•"/>
              <a:defRPr/>
            </a:pPr>
            <a:r>
              <a:rPr lang="en-US" dirty="0" smtClean="0">
                <a:solidFill>
                  <a:schemeClr val="tx1"/>
                </a:solidFill>
                <a:latin typeface="ITC Franklin Gothic Std Bk Cd"/>
                <a:cs typeface="ITC Franklin Gothic Std Bk Cd"/>
              </a:rPr>
              <a:t>Identificar los diferentes mecanismos para crear un cambio en la comunidad, incluyendo el mejoramiento del entorno (p. ej., limpieza de parques, reemplazo de focos) y el cambio de políticas</a:t>
            </a:r>
          </a:p>
          <a:p>
            <a:pPr marL="182880" indent="-182880">
              <a:lnSpc>
                <a:spcPts val="1600"/>
              </a:lnSpc>
              <a:spcAft>
                <a:spcPts val="1200"/>
              </a:spcAft>
              <a:buFont typeface="Arial"/>
              <a:buChar char="•"/>
              <a:defRPr/>
            </a:pPr>
            <a:r>
              <a:rPr lang="en-US" dirty="0" smtClean="0">
                <a:solidFill>
                  <a:schemeClr val="tx1"/>
                </a:solidFill>
                <a:latin typeface="ITC Franklin Gothic Std Bk Cd"/>
                <a:cs typeface="ITC Franklin Gothic Std Bk Cd"/>
              </a:rPr>
              <a:t>Ser capaz de abogar como un líder comunitario eficiente al conectar a los de la base con los de "la punta" (gobierno)</a:t>
            </a:r>
          </a:p>
        </p:txBody>
      </p:sp>
      <p:sp>
        <p:nvSpPr>
          <p:cNvPr id="18" name="TextBox 17"/>
          <p:cNvSpPr txBox="1"/>
          <p:nvPr/>
        </p:nvSpPr>
        <p:spPr>
          <a:xfrm>
            <a:off x="3992141" y="915126"/>
            <a:ext cx="4480590" cy="5287345"/>
          </a:xfrm>
          <a:prstGeom prst="rect">
            <a:avLst/>
          </a:prstGeom>
          <a:noFill/>
        </p:spPr>
        <p:txBody>
          <a:bodyPr wrap="square" rtlCol="0">
            <a:spAutoFit/>
          </a:bodyPr>
          <a:lstStyle/>
          <a:p>
            <a:pPr indent="-91440" fontAlgn="base">
              <a:lnSpc>
                <a:spcPts val="1500"/>
              </a:lnSpc>
              <a:tabLst>
                <a:tab pos="114300" algn="l"/>
              </a:tabLst>
              <a:defRPr/>
            </a:pPr>
            <a:r>
              <a:rPr lang="en-US" sz="2500" b="1" i="1" dirty="0" smtClean="0">
                <a:solidFill>
                  <a:schemeClr val="accent5"/>
                </a:solidFill>
                <a:cs typeface="Calibri"/>
              </a:rPr>
              <a:t>Bienvenida/Repaso</a:t>
            </a:r>
          </a:p>
          <a:p>
            <a:pPr indent="-91440" fontAlgn="base">
              <a:lnSpc>
                <a:spcPts val="1500"/>
              </a:lnSpc>
              <a:tabLst>
                <a:tab pos="114300" algn="l"/>
              </a:tabLst>
              <a:defRPr/>
            </a:pPr>
            <a:endParaRPr lang="en-US" sz="1400" dirty="0" smtClean="0">
              <a:cs typeface="Calibri"/>
            </a:endParaRPr>
          </a:p>
          <a:p>
            <a:pPr indent="-91440" fontAlgn="base">
              <a:lnSpc>
                <a:spcPts val="1500"/>
              </a:lnSpc>
              <a:tabLst>
                <a:tab pos="114300" algn="l"/>
              </a:tabLst>
              <a:defRPr/>
            </a:pPr>
            <a:r>
              <a:rPr lang="en-US" sz="2500" b="1" i="1" dirty="0" smtClean="0">
                <a:solidFill>
                  <a:schemeClr val="accent3"/>
                </a:solidFill>
                <a:cs typeface="Calibri"/>
              </a:rPr>
              <a:t>La política y las ordenanzas</a:t>
            </a:r>
          </a:p>
          <a:p>
            <a:pPr marL="91440" indent="-91440" fontAlgn="base">
              <a:lnSpc>
                <a:spcPts val="1500"/>
              </a:lnSpc>
              <a:buFont typeface="Arial"/>
              <a:buChar char="•"/>
              <a:tabLst>
                <a:tab pos="114300" algn="l"/>
              </a:tabLst>
              <a:defRPr/>
            </a:pPr>
            <a:r>
              <a:rPr lang="en-US" sz="1400" dirty="0" smtClean="0">
                <a:cs typeface="Calibri"/>
              </a:rPr>
              <a:t> ¿Cuál es la diferencia? </a:t>
            </a:r>
          </a:p>
          <a:p>
            <a:pPr marL="91440" indent="-91440" fontAlgn="base">
              <a:lnSpc>
                <a:spcPts val="1500"/>
              </a:lnSpc>
              <a:buFont typeface="Arial"/>
              <a:buChar char="•"/>
              <a:tabLst>
                <a:tab pos="114300" algn="l"/>
              </a:tabLst>
              <a:defRPr/>
            </a:pPr>
            <a:r>
              <a:rPr lang="en-US" sz="1400" dirty="0" smtClean="0">
                <a:cs typeface="Calibri"/>
              </a:rPr>
              <a:t> Proceso, implementación y cumplimiento </a:t>
            </a:r>
          </a:p>
          <a:p>
            <a:pPr marL="91440" indent="-91440" fontAlgn="base">
              <a:lnSpc>
                <a:spcPts val="1500"/>
              </a:lnSpc>
              <a:buFont typeface="Arial"/>
              <a:buChar char="•"/>
              <a:tabLst>
                <a:tab pos="114300" algn="l"/>
              </a:tabLst>
              <a:defRPr/>
            </a:pPr>
            <a:r>
              <a:rPr lang="en-US" sz="1400" dirty="0" smtClean="0">
                <a:cs typeface="Calibri"/>
              </a:rPr>
              <a:t> Jugadores clave </a:t>
            </a:r>
          </a:p>
          <a:p>
            <a:pPr indent="-91440" fontAlgn="base">
              <a:lnSpc>
                <a:spcPts val="1500"/>
              </a:lnSpc>
              <a:buFont typeface="Arial"/>
              <a:buChar char="•"/>
              <a:tabLst>
                <a:tab pos="114300" algn="l"/>
              </a:tabLst>
              <a:defRPr/>
            </a:pPr>
            <a:endParaRPr lang="en-US" sz="2500" b="1" i="1" dirty="0" smtClean="0">
              <a:solidFill>
                <a:srgbClr val="108837"/>
              </a:solidFill>
              <a:latin typeface="Calibri"/>
              <a:cs typeface="Calibri"/>
            </a:endParaRPr>
          </a:p>
          <a:p>
            <a:pPr lvl="0" indent="-91440" fontAlgn="base">
              <a:lnSpc>
                <a:spcPts val="1500"/>
              </a:lnSpc>
              <a:tabLst>
                <a:tab pos="114300" algn="l"/>
              </a:tabLst>
              <a:defRPr/>
            </a:pPr>
            <a:r>
              <a:rPr lang="en-US" sz="2500" b="1" i="1" dirty="0" smtClean="0">
                <a:solidFill>
                  <a:srgbClr val="E78E23"/>
                </a:solidFill>
                <a:cs typeface="Calibri"/>
              </a:rPr>
              <a:t>Abogacía</a:t>
            </a:r>
            <a:endParaRPr lang="en-US" sz="2500" b="1" i="1" dirty="0" smtClean="0">
              <a:solidFill>
                <a:srgbClr val="E78E23"/>
              </a:solidFill>
              <a:latin typeface="Calibri"/>
              <a:cs typeface="Calibri"/>
            </a:endParaRPr>
          </a:p>
          <a:p>
            <a:pPr marL="91440" lvl="0" indent="-91440" fontAlgn="base">
              <a:lnSpc>
                <a:spcPts val="1500"/>
              </a:lnSpc>
              <a:spcBef>
                <a:spcPct val="0"/>
              </a:spcBef>
              <a:spcAft>
                <a:spcPct val="0"/>
              </a:spcAft>
              <a:buFont typeface="Arial"/>
              <a:buChar char="•"/>
              <a:tabLst>
                <a:tab pos="114300" algn="l"/>
              </a:tabLst>
              <a:defRPr/>
            </a:pPr>
            <a:r>
              <a:rPr lang="en-US" sz="1400" dirty="0" smtClean="0">
                <a:cs typeface="Calibri"/>
              </a:rPr>
              <a:t> El poder en las voces de la comunidad</a:t>
            </a:r>
          </a:p>
          <a:p>
            <a:pPr marL="91440" lvl="0" indent="-91440" fontAlgn="base">
              <a:lnSpc>
                <a:spcPts val="1500"/>
              </a:lnSpc>
              <a:spcBef>
                <a:spcPct val="0"/>
              </a:spcBef>
              <a:spcAft>
                <a:spcPct val="0"/>
              </a:spcAft>
              <a:buFont typeface="Arial"/>
              <a:buChar char="•"/>
              <a:tabLst>
                <a:tab pos="114300" algn="l"/>
              </a:tabLst>
              <a:defRPr/>
            </a:pPr>
            <a:r>
              <a:rPr lang="en-US" sz="1400" dirty="0" smtClean="0">
                <a:cs typeface="Calibri"/>
              </a:rPr>
              <a:t> El rol de los expertos técnicos </a:t>
            </a:r>
          </a:p>
          <a:p>
            <a:pPr marL="91440" lvl="0" indent="-91440" fontAlgn="base">
              <a:lnSpc>
                <a:spcPts val="1500"/>
              </a:lnSpc>
              <a:spcBef>
                <a:spcPct val="0"/>
              </a:spcBef>
              <a:spcAft>
                <a:spcPct val="0"/>
              </a:spcAft>
              <a:buFont typeface="Arial"/>
              <a:buChar char="•"/>
              <a:tabLst>
                <a:tab pos="114300" algn="l"/>
              </a:tabLst>
              <a:defRPr/>
            </a:pPr>
            <a:r>
              <a:rPr lang="en-US" sz="1400" dirty="0" smtClean="0">
                <a:cs typeface="Calibri"/>
              </a:rPr>
              <a:t> Video: La política y la ley de la salud pública</a:t>
            </a:r>
          </a:p>
          <a:p>
            <a:pPr marL="91440" lvl="0" indent="-91440" fontAlgn="base">
              <a:lnSpc>
                <a:spcPts val="1500"/>
              </a:lnSpc>
              <a:spcBef>
                <a:spcPct val="0"/>
              </a:spcBef>
              <a:spcAft>
                <a:spcPct val="0"/>
              </a:spcAft>
              <a:buFont typeface="Arial"/>
              <a:buChar char="•"/>
              <a:tabLst>
                <a:tab pos="114300" algn="l"/>
              </a:tabLst>
              <a:defRPr/>
            </a:pPr>
            <a:r>
              <a:rPr lang="en-US" sz="1400" dirty="0" smtClean="0">
                <a:cs typeface="Calibri"/>
              </a:rPr>
              <a:t> La interacción con quienes toman las decisiones</a:t>
            </a:r>
          </a:p>
          <a:p>
            <a:pPr marL="91440" lvl="0" indent="-91440" fontAlgn="base">
              <a:lnSpc>
                <a:spcPts val="1500"/>
              </a:lnSpc>
              <a:spcBef>
                <a:spcPct val="0"/>
              </a:spcBef>
              <a:spcAft>
                <a:spcPct val="0"/>
              </a:spcAft>
              <a:tabLst>
                <a:tab pos="114300" algn="l"/>
              </a:tabLst>
              <a:defRPr/>
            </a:pPr>
            <a:endParaRPr lang="en-US" sz="1400" dirty="0" smtClean="0">
              <a:cs typeface="Calibri"/>
            </a:endParaRPr>
          </a:p>
          <a:p>
            <a:pPr indent="-91440" fontAlgn="base">
              <a:lnSpc>
                <a:spcPts val="1500"/>
              </a:lnSpc>
              <a:tabLst>
                <a:tab pos="114300" algn="l"/>
              </a:tabLst>
              <a:defRPr/>
            </a:pPr>
            <a:r>
              <a:rPr lang="en-US" sz="2500" b="1" i="1" dirty="0" smtClean="0">
                <a:solidFill>
                  <a:srgbClr val="C0587C"/>
                </a:solidFill>
                <a:cs typeface="Calibri"/>
              </a:rPr>
              <a:t>Receso</a:t>
            </a:r>
          </a:p>
          <a:p>
            <a:pPr indent="-91440" fontAlgn="base">
              <a:lnSpc>
                <a:spcPts val="1500"/>
              </a:lnSpc>
              <a:buFont typeface="Arial"/>
              <a:buChar char="•"/>
              <a:tabLst>
                <a:tab pos="114300" algn="l"/>
              </a:tabLst>
              <a:defRPr/>
            </a:pPr>
            <a:endParaRPr lang="en-US" sz="2500" b="1" i="1" dirty="0" smtClean="0">
              <a:solidFill>
                <a:srgbClr val="108837"/>
              </a:solidFill>
              <a:latin typeface="Calibri"/>
              <a:cs typeface="Calibri"/>
            </a:endParaRPr>
          </a:p>
          <a:p>
            <a:pPr indent="-91440" fontAlgn="base">
              <a:lnSpc>
                <a:spcPts val="1500"/>
              </a:lnSpc>
              <a:tabLst>
                <a:tab pos="114300" algn="l"/>
              </a:tabLst>
              <a:defRPr/>
            </a:pPr>
            <a:r>
              <a:rPr lang="en-US" sz="2500" b="1" i="1" dirty="0" smtClean="0">
                <a:solidFill>
                  <a:schemeClr val="accent1"/>
                </a:solidFill>
                <a:cs typeface="Calibri"/>
              </a:rPr>
              <a:t>Abogacía</a:t>
            </a:r>
            <a:endParaRPr lang="en-US" sz="1400" dirty="0" smtClean="0">
              <a:cs typeface="Calibri"/>
            </a:endParaRP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Ejemplo del podcast de Richmond</a:t>
            </a: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La interacción con quienes toman las decisiones</a:t>
            </a: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Análisis de poder y actividad</a:t>
            </a:r>
          </a:p>
          <a:p>
            <a:pPr indent="-91440" fontAlgn="base">
              <a:lnSpc>
                <a:spcPts val="1500"/>
              </a:lnSpc>
              <a:buFont typeface="Arial"/>
              <a:buChar char="•"/>
              <a:tabLst>
                <a:tab pos="114300" algn="l"/>
              </a:tabLst>
              <a:defRPr/>
            </a:pPr>
            <a:endParaRPr lang="en-US" sz="2500" b="1" i="1" dirty="0" smtClean="0">
              <a:solidFill>
                <a:srgbClr val="108837"/>
              </a:solidFill>
              <a:latin typeface="Calibri"/>
              <a:cs typeface="Calibri"/>
            </a:endParaRPr>
          </a:p>
          <a:p>
            <a:pPr lvl="0" indent="-91440" fontAlgn="base">
              <a:lnSpc>
                <a:spcPts val="1500"/>
              </a:lnSpc>
              <a:tabLst>
                <a:tab pos="114300" algn="l"/>
              </a:tabLst>
              <a:defRPr/>
            </a:pPr>
            <a:r>
              <a:rPr lang="en-US" sz="2500" b="1" i="1" dirty="0" smtClean="0">
                <a:solidFill>
                  <a:schemeClr val="accent4"/>
                </a:solidFill>
                <a:cs typeface="Calibri"/>
              </a:rPr>
              <a:t>Liderazgo</a:t>
            </a:r>
            <a:endParaRPr lang="en-US" sz="2500" b="1" i="1" dirty="0" smtClean="0">
              <a:solidFill>
                <a:schemeClr val="accent4"/>
              </a:solidFill>
              <a:latin typeface="Calibri"/>
              <a:cs typeface="Calibri"/>
            </a:endParaRP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Los principios del liderazgo</a:t>
            </a: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Los roles y áreas de responsabilidad </a:t>
            </a: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¿Qué puedo hacer para ayudar?</a:t>
            </a:r>
          </a:p>
          <a:p>
            <a:pPr indent="-91440" fontAlgn="base">
              <a:lnSpc>
                <a:spcPts val="1500"/>
              </a:lnSpc>
              <a:buFont typeface="Arial"/>
              <a:buChar char="•"/>
              <a:tabLst>
                <a:tab pos="114300" algn="l"/>
              </a:tabLst>
              <a:defRPr/>
            </a:pPr>
            <a:endParaRPr lang="en-US" sz="2500" b="1" i="1" dirty="0" smtClean="0">
              <a:solidFill>
                <a:srgbClr val="108837"/>
              </a:solidFill>
              <a:latin typeface="Calibri"/>
              <a:cs typeface="Calibri"/>
            </a:endParaRPr>
          </a:p>
          <a:p>
            <a:pPr indent="-91440" fontAlgn="base">
              <a:lnSpc>
                <a:spcPts val="1500"/>
              </a:lnSpc>
              <a:tabLst>
                <a:tab pos="114300" algn="l"/>
              </a:tabLst>
              <a:defRPr/>
            </a:pPr>
            <a:r>
              <a:rPr lang="en-US" sz="2500" b="1" i="1" dirty="0" smtClean="0">
                <a:solidFill>
                  <a:srgbClr val="A98054"/>
                </a:solidFill>
                <a:cs typeface="Calibri"/>
              </a:rPr>
              <a:t>Conclusión</a:t>
            </a:r>
          </a:p>
        </p:txBody>
      </p:sp>
      <p:sp>
        <p:nvSpPr>
          <p:cNvPr id="19" name="Rounded Rectangle 18"/>
          <p:cNvSpPr/>
          <p:nvPr/>
        </p:nvSpPr>
        <p:spPr>
          <a:xfrm>
            <a:off x="3963782" y="817112"/>
            <a:ext cx="4520775" cy="5210960"/>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970871" y="3688050"/>
            <a:ext cx="4510729" cy="1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970871" y="3324116"/>
            <a:ext cx="4510729" cy="1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970871" y="1197619"/>
            <a:ext cx="4510729" cy="1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970871" y="4650160"/>
            <a:ext cx="4510729" cy="1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970871" y="5598443"/>
            <a:ext cx="4510729" cy="1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970871" y="2178183"/>
            <a:ext cx="4510729" cy="1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Abogacía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20</a:t>
            </a:fld>
            <a:endParaRPr lang="en-US" sz="1125" dirty="0">
              <a:solidFill>
                <a:schemeClr val="tx1"/>
              </a:solidFill>
              <a:latin typeface="Capitals"/>
              <a:cs typeface="Capitals"/>
            </a:endParaRPr>
          </a:p>
        </p:txBody>
      </p:sp>
      <p:sp>
        <p:nvSpPr>
          <p:cNvPr id="22" name="TextBox 21"/>
          <p:cNvSpPr txBox="1"/>
          <p:nvPr/>
        </p:nvSpPr>
        <p:spPr>
          <a:xfrm>
            <a:off x="8996516" y="3818194"/>
            <a:ext cx="184666" cy="369332"/>
          </a:xfrm>
          <a:prstGeom prst="rect">
            <a:avLst/>
          </a:prstGeom>
          <a:noFill/>
        </p:spPr>
        <p:txBody>
          <a:bodyPr wrap="none" rtlCol="0">
            <a:spAutoFit/>
          </a:bodyPr>
          <a:lstStyle/>
          <a:p>
            <a:endParaRPr lang="en-US"/>
          </a:p>
        </p:txBody>
      </p:sp>
      <p:sp>
        <p:nvSpPr>
          <p:cNvPr id="15" name="Rectangle 14"/>
          <p:cNvSpPr/>
          <p:nvPr/>
        </p:nvSpPr>
        <p:spPr>
          <a:xfrm>
            <a:off x="402407" y="991163"/>
            <a:ext cx="6070393" cy="2943541"/>
          </a:xfrm>
          <a:prstGeom prst="rect">
            <a:avLst/>
          </a:prstGeom>
        </p:spPr>
        <p:txBody>
          <a:bodyPr wrap="square">
            <a:spAutoFit/>
          </a:bodyPr>
          <a:lstStyle/>
          <a:p>
            <a:pPr marL="182880" indent="-182880">
              <a:lnSpc>
                <a:spcPts val="2240"/>
              </a:lnSpc>
              <a:spcBef>
                <a:spcPts val="1200"/>
              </a:spcBef>
              <a:buClr>
                <a:schemeClr val="tx1"/>
              </a:buClr>
              <a:buFont typeface="Arial"/>
              <a:buChar char="•"/>
              <a:defRPr/>
            </a:pPr>
            <a:r>
              <a:rPr lang="en-US" sz="2000" dirty="0" smtClean="0">
                <a:ea typeface="Times New Roman"/>
                <a:cs typeface="Times New Roman"/>
              </a:rPr>
              <a:t>Puede ser espontánea o planificarse detenidamente, una única intervención o un proceso continuo.  </a:t>
            </a:r>
          </a:p>
          <a:p>
            <a:pPr marL="182880" indent="-182880">
              <a:lnSpc>
                <a:spcPts val="2240"/>
              </a:lnSpc>
              <a:spcBef>
                <a:spcPts val="1200"/>
              </a:spcBef>
              <a:buClr>
                <a:schemeClr val="tx1"/>
              </a:buClr>
              <a:buFont typeface="Arial"/>
              <a:buChar char="•"/>
              <a:defRPr/>
            </a:pPr>
            <a:r>
              <a:rPr lang="en-US" sz="2000" dirty="0" smtClean="0">
                <a:ea typeface="Times New Roman"/>
                <a:cs typeface="Times New Roman"/>
              </a:rPr>
              <a:t>El objetivo de la abogacía suele ser el mismo que el de otros trabajos de desarrollo: aliviar la pobreza y el sufrimiento, combatir la opresión, desafiar la injusticia o respaldar el desarrollo sostenible a largo plazo. </a:t>
            </a:r>
          </a:p>
          <a:p>
            <a:pPr marL="182880" indent="-182880">
              <a:lnSpc>
                <a:spcPts val="2240"/>
              </a:lnSpc>
              <a:spcBef>
                <a:spcPts val="1200"/>
              </a:spcBef>
              <a:buClr>
                <a:schemeClr val="tx1"/>
              </a:buClr>
              <a:buFont typeface="Arial"/>
              <a:buChar char="•"/>
              <a:defRPr/>
            </a:pPr>
            <a:r>
              <a:rPr lang="en-US" sz="2000" dirty="0" smtClean="0">
                <a:ea typeface="Times New Roman"/>
                <a:cs typeface="Times New Roman"/>
              </a:rPr>
              <a:t>Sin embargo, el trabajo de desarrollo con frecuencia no es suficiente, porque no se enfoca en las causas iniciales o más profundas del problema.</a:t>
            </a:r>
          </a:p>
        </p:txBody>
      </p:sp>
      <p:pic>
        <p:nvPicPr>
          <p:cNvPr id="11" name="Content Placeholder 4"/>
          <p:cNvPicPr>
            <a:picLocks noChangeAspect="1"/>
          </p:cNvPicPr>
          <p:nvPr/>
        </p:nvPicPr>
        <p:blipFill>
          <a:blip r:embed="rId2">
            <a:lum/>
            <a:extLst>
              <a:ext uri="{28A0092B-C50C-407E-A947-70E740481C1C}">
                <a14:useLocalDpi xmlns:a14="http://schemas.microsoft.com/office/drawing/2010/main" val="0"/>
              </a:ext>
            </a:extLst>
          </a:blip>
          <a:srcRect/>
          <a:stretch>
            <a:fillRect/>
          </a:stretch>
        </p:blipFill>
        <p:spPr bwMode="auto">
          <a:xfrm>
            <a:off x="6465118" y="4189652"/>
            <a:ext cx="2276475" cy="1706563"/>
          </a:xfrm>
          <a:prstGeom prst="roundRect">
            <a:avLst>
              <a:gd name="adj" fmla="val 3307"/>
            </a:avLst>
          </a:prstGeom>
          <a:gradFill flip="none" rotWithShape="1">
            <a:gsLst>
              <a:gs pos="0">
                <a:srgbClr val="18153A"/>
              </a:gs>
              <a:gs pos="100000">
                <a:schemeClr val="accent4"/>
              </a:gs>
            </a:gsLst>
            <a:lin ang="16200000" scaled="0"/>
            <a:tileRect/>
          </a:gradFill>
          <a:ln w="25400">
            <a:solidFill>
              <a:srgbClr val="18153A"/>
            </a:solidFill>
          </a:ln>
          <a:effectLst/>
          <a:extLst/>
        </p:spPr>
      </p:pic>
      <p:sp>
        <p:nvSpPr>
          <p:cNvPr id="17" name="Rectangle 16"/>
          <p:cNvSpPr/>
          <p:nvPr/>
        </p:nvSpPr>
        <p:spPr>
          <a:xfrm>
            <a:off x="476149" y="4025240"/>
            <a:ext cx="5644330" cy="2076637"/>
          </a:xfrm>
          <a:prstGeom prst="rect">
            <a:avLst/>
          </a:prstGeom>
        </p:spPr>
        <p:txBody>
          <a:bodyPr wrap="square">
            <a:spAutoFit/>
          </a:bodyPr>
          <a:lstStyle/>
          <a:p>
            <a:pPr>
              <a:lnSpc>
                <a:spcPts val="2240"/>
              </a:lnSpc>
              <a:buClr>
                <a:schemeClr val="tx1"/>
              </a:buClr>
              <a:defRPr/>
            </a:pPr>
            <a:r>
              <a:rPr lang="en-US" sz="2200" b="1" i="1" dirty="0" smtClean="0">
                <a:ea typeface="Times New Roman"/>
                <a:cs typeface="Times New Roman"/>
              </a:rPr>
              <a:t>La abogacía es, por lo tanto, necesaria ya que aborda las causas iniciales de la pobreza y la injusticia, y aporta un cambio a largo plazo.  La abogacía les otorga poderes a las personas como agentes de cambio en sus propios vecindarios y puede ayudar a generar más recursos para otros trabajos de desarrollo.  </a:t>
            </a:r>
          </a:p>
        </p:txBody>
      </p:sp>
      <p:sp>
        <p:nvSpPr>
          <p:cNvPr id="18" name="Rounded Rectangle 17"/>
          <p:cNvSpPr/>
          <p:nvPr/>
        </p:nvSpPr>
        <p:spPr>
          <a:xfrm>
            <a:off x="6629017" y="917814"/>
            <a:ext cx="1948676" cy="2949676"/>
          </a:xfrm>
          <a:prstGeom prst="roundRect">
            <a:avLst>
              <a:gd name="adj" fmla="val 4755"/>
            </a:avLst>
          </a:prstGeom>
          <a:gradFill flip="none" rotWithShape="1">
            <a:gsLst>
              <a:gs pos="0">
                <a:srgbClr val="18153A"/>
              </a:gs>
              <a:gs pos="100000">
                <a:schemeClr val="accent4"/>
              </a:gs>
            </a:gsLst>
            <a:lin ang="16200000" scaled="0"/>
            <a:tileRec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400"/>
              </a:lnSpc>
              <a:spcBef>
                <a:spcPts val="3000"/>
              </a:spcBef>
              <a:defRPr/>
            </a:pPr>
            <a:r>
              <a:rPr lang="en-US" sz="2600" dirty="0" smtClean="0">
                <a:latin typeface="ITC Franklin Gothic Std Bk Cd"/>
                <a:cs typeface="ITC Franklin Gothic Std Bk Cd"/>
              </a:rPr>
              <a:t>La abogacía también puede cambiar las estructuras de poder y los perpetuos sistemas de injusticia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Los desafíos de la abogacía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21</a:t>
            </a:fld>
            <a:endParaRPr lang="en-US" sz="1125" dirty="0">
              <a:solidFill>
                <a:schemeClr val="tx1"/>
              </a:solidFill>
              <a:latin typeface="Capitals"/>
              <a:cs typeface="Capitals"/>
            </a:endParaRPr>
          </a:p>
        </p:txBody>
      </p:sp>
      <p:sp>
        <p:nvSpPr>
          <p:cNvPr id="15" name="Rectangle 14"/>
          <p:cNvSpPr/>
          <p:nvPr/>
        </p:nvSpPr>
        <p:spPr>
          <a:xfrm>
            <a:off x="2921513" y="1365401"/>
            <a:ext cx="5759961" cy="4127198"/>
          </a:xfrm>
          <a:prstGeom prst="rect">
            <a:avLst/>
          </a:prstGeom>
        </p:spPr>
        <p:txBody>
          <a:bodyPr wrap="square">
            <a:spAutoFit/>
          </a:bodyPr>
          <a:lstStyle/>
          <a:p>
            <a:pPr marL="274320" lvl="0" indent="-365760">
              <a:lnSpc>
                <a:spcPts val="3140"/>
              </a:lnSpc>
              <a:spcBef>
                <a:spcPts val="1200"/>
              </a:spcBef>
              <a:buClr>
                <a:schemeClr val="tx1"/>
              </a:buClr>
              <a:buFont typeface="Arial"/>
              <a:buChar char="•"/>
              <a:defRPr/>
            </a:pPr>
            <a:r>
              <a:rPr lang="en-US" sz="2400" dirty="0" smtClean="0">
                <a:ea typeface="Times New Roman"/>
                <a:cs typeface="Times New Roman"/>
              </a:rPr>
              <a:t>Verse tentado por la corrupción o a efectuar acuerdos al involucrarse con estructuras de poder</a:t>
            </a:r>
          </a:p>
          <a:p>
            <a:pPr marL="274320" lvl="0" indent="-365760">
              <a:lnSpc>
                <a:spcPts val="3140"/>
              </a:lnSpc>
              <a:spcBef>
                <a:spcPts val="1200"/>
              </a:spcBef>
              <a:buClr>
                <a:schemeClr val="tx1"/>
              </a:buClr>
              <a:buFont typeface="Arial"/>
              <a:buChar char="•"/>
              <a:defRPr/>
            </a:pPr>
            <a:r>
              <a:rPr lang="en-US" sz="2400" dirty="0" smtClean="0">
                <a:ea typeface="Times New Roman"/>
                <a:cs typeface="Times New Roman"/>
              </a:rPr>
              <a:t>Malversar recursos y energía de otras actividades de desarrollo</a:t>
            </a:r>
          </a:p>
          <a:p>
            <a:pPr marL="274320" lvl="0" indent="-365760">
              <a:lnSpc>
                <a:spcPts val="3140"/>
              </a:lnSpc>
              <a:spcBef>
                <a:spcPts val="1200"/>
              </a:spcBef>
              <a:buClr>
                <a:schemeClr val="tx1"/>
              </a:buClr>
              <a:buFont typeface="Arial"/>
              <a:buChar char="•"/>
              <a:defRPr/>
            </a:pPr>
            <a:r>
              <a:rPr lang="en-US" sz="2400" dirty="0" smtClean="0">
                <a:ea typeface="Times New Roman"/>
                <a:cs typeface="Times New Roman"/>
              </a:rPr>
              <a:t>Debilitar a grupos al hablar por ellos, sin previa consulta o acuerdo</a:t>
            </a:r>
          </a:p>
          <a:p>
            <a:pPr marL="274320" lvl="0" indent="-365760">
              <a:lnSpc>
                <a:spcPts val="3140"/>
              </a:lnSpc>
              <a:spcBef>
                <a:spcPts val="1200"/>
              </a:spcBef>
              <a:buClr>
                <a:schemeClr val="tx1"/>
              </a:buClr>
              <a:buFont typeface="Arial"/>
              <a:buChar char="•"/>
              <a:defRPr/>
            </a:pPr>
            <a:r>
              <a:rPr lang="en-US" sz="2400" dirty="0" smtClean="0">
                <a:ea typeface="Times New Roman"/>
                <a:cs typeface="Times New Roman"/>
              </a:rPr>
              <a:t>Verse amenazado con la pérdida de propiedad, empleo o la seguridad personal   </a:t>
            </a:r>
          </a:p>
        </p:txBody>
      </p:sp>
      <p:sp>
        <p:nvSpPr>
          <p:cNvPr id="18" name="Rounded Rectangle 17"/>
          <p:cNvSpPr/>
          <p:nvPr/>
        </p:nvSpPr>
        <p:spPr>
          <a:xfrm>
            <a:off x="462526" y="1483100"/>
            <a:ext cx="2229567" cy="3891800"/>
          </a:xfrm>
          <a:prstGeom prst="roundRect">
            <a:avLst>
              <a:gd name="adj" fmla="val 4755"/>
            </a:avLst>
          </a:prstGeom>
          <a:gradFill flip="none" rotWithShape="1">
            <a:gsLst>
              <a:gs pos="0">
                <a:schemeClr val="accent2"/>
              </a:gs>
              <a:gs pos="100000">
                <a:srgbClr val="A98054"/>
              </a:gs>
            </a:gsLst>
            <a:lin ang="16200000" scaled="0"/>
            <a:tileRec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dirty="0" smtClean="0">
                <a:latin typeface="ITC Franklin Gothic Std Bk Cd"/>
                <a:ea typeface="ＭＳ Ｐゴシック" pitchFamily="34" charset="-128"/>
                <a:cs typeface="ITC Franklin Gothic Std Bk Cd"/>
              </a:rPr>
              <a:t>La abogacía trae desafíos así como también beneficios al primer plano de los debates de temas. Estos desafíos deben abordarse cuidadosamente.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Los desafíos de la abogacía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22</a:t>
            </a:fld>
            <a:endParaRPr lang="en-US" sz="1125" dirty="0">
              <a:solidFill>
                <a:schemeClr val="tx1"/>
              </a:solidFill>
              <a:latin typeface="Capitals"/>
              <a:cs typeface="Capitals"/>
            </a:endParaRPr>
          </a:p>
        </p:txBody>
      </p:sp>
      <p:sp>
        <p:nvSpPr>
          <p:cNvPr id="18" name="Rounded Rectangle 17"/>
          <p:cNvSpPr/>
          <p:nvPr/>
        </p:nvSpPr>
        <p:spPr>
          <a:xfrm>
            <a:off x="462526" y="5045608"/>
            <a:ext cx="8239022" cy="925802"/>
          </a:xfrm>
          <a:prstGeom prst="roundRect">
            <a:avLst>
              <a:gd name="adj" fmla="val 4755"/>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3040"/>
              </a:lnSpc>
            </a:pPr>
            <a:r>
              <a:rPr lang="en-US" sz="3200" dirty="0" smtClean="0">
                <a:latin typeface="ITC Franklin Gothic Std Bk Cd"/>
                <a:cs typeface="ITC Franklin Gothic Std Bk Cd"/>
              </a:rPr>
              <a:t>Tenga en cuenta estos riesgos pero no permita que le impidan hacer cambios verdaderos en su comunidad.</a:t>
            </a:r>
          </a:p>
        </p:txBody>
      </p:sp>
      <p:sp>
        <p:nvSpPr>
          <p:cNvPr id="8" name="TextBox 7"/>
          <p:cNvSpPr txBox="1"/>
          <p:nvPr/>
        </p:nvSpPr>
        <p:spPr>
          <a:xfrm>
            <a:off x="350325" y="886590"/>
            <a:ext cx="8383998" cy="2585323"/>
          </a:xfrm>
          <a:prstGeom prst="rect">
            <a:avLst/>
          </a:prstGeom>
          <a:noFill/>
        </p:spPr>
        <p:txBody>
          <a:bodyPr wrap="square" rtlCol="0">
            <a:spAutoFit/>
          </a:bodyPr>
          <a:lstStyle/>
          <a:p>
            <a:r>
              <a:rPr lang="en-US" sz="2700" b="1" i="1" dirty="0" smtClean="0">
                <a:cs typeface="Calibri"/>
              </a:rPr>
              <a:t>Usted puede ser que piense:</a:t>
            </a:r>
          </a:p>
          <a:p>
            <a:pPr marL="365760" indent="-274320">
              <a:buFont typeface="Arial"/>
              <a:buChar char="•"/>
            </a:pPr>
            <a:r>
              <a:rPr lang="en-US" sz="2700" dirty="0" smtClean="0">
                <a:cs typeface="Calibri"/>
              </a:rPr>
              <a:t>‘Seremos excluidos si hablamos’</a:t>
            </a:r>
          </a:p>
          <a:p>
            <a:pPr marL="365760" indent="-274320">
              <a:buFont typeface="Arial"/>
              <a:buChar char="•"/>
            </a:pPr>
            <a:r>
              <a:rPr lang="en-US" sz="2700" dirty="0" smtClean="0">
                <a:cs typeface="Calibri"/>
              </a:rPr>
              <a:t>‘No sabemos lo suficiente acerca de la situación’</a:t>
            </a:r>
          </a:p>
          <a:p>
            <a:pPr marL="365760" indent="-274320">
              <a:buFont typeface="Arial"/>
              <a:buChar char="•"/>
            </a:pPr>
            <a:r>
              <a:rPr lang="en-US" sz="2700" dirty="0" smtClean="0">
                <a:cs typeface="Calibri"/>
              </a:rPr>
              <a:t> ‘Somos demasiado pequeños y no podemos marcar una diferencia’</a:t>
            </a:r>
          </a:p>
          <a:p>
            <a:pPr marL="365760" indent="-274320">
              <a:buFont typeface="Arial"/>
              <a:buChar char="•"/>
            </a:pPr>
            <a:r>
              <a:rPr lang="en-US" sz="2700" dirty="0" smtClean="0">
                <a:cs typeface="Calibri"/>
              </a:rPr>
              <a:t>‘La abogacía es polémica’ </a:t>
            </a:r>
          </a:p>
        </p:txBody>
      </p:sp>
      <p:sp>
        <p:nvSpPr>
          <p:cNvPr id="17" name="TextBox 16"/>
          <p:cNvSpPr txBox="1"/>
          <p:nvPr/>
        </p:nvSpPr>
        <p:spPr>
          <a:xfrm>
            <a:off x="647290" y="3641925"/>
            <a:ext cx="7808452" cy="1169551"/>
          </a:xfrm>
          <a:prstGeom prst="rect">
            <a:avLst/>
          </a:prstGeom>
          <a:noFill/>
        </p:spPr>
        <p:txBody>
          <a:bodyPr wrap="square" rtlCol="0">
            <a:spAutoFit/>
          </a:bodyPr>
          <a:lstStyle/>
          <a:p>
            <a:pPr algn="ctr">
              <a:lnSpc>
                <a:spcPts val="4160"/>
              </a:lnSpc>
            </a:pPr>
            <a:r>
              <a:rPr lang="en-US" sz="3500" dirty="0" smtClean="0">
                <a:solidFill>
                  <a:srgbClr val="CD0920"/>
                </a:solidFill>
                <a:latin typeface="Capitals"/>
                <a:cs typeface="Capitals"/>
              </a:rPr>
              <a:t>ESTE NO ES</a:t>
            </a:r>
          </a:p>
          <a:p>
            <a:pPr algn="ctr">
              <a:lnSpc>
                <a:spcPts val="4160"/>
              </a:lnSpc>
            </a:pPr>
            <a:r>
              <a:rPr lang="en-US" sz="3500" dirty="0" smtClean="0">
                <a:solidFill>
                  <a:srgbClr val="CD0920"/>
                </a:solidFill>
                <a:latin typeface="Capitals"/>
                <a:cs typeface="Capitals"/>
              </a:rPr>
              <a:t>NECESARIA-MENTE EL CASO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9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26" presetClass="emph" presetSubtype="0" fill="hold" grpId="1" nodeType="afterEffect">
                                  <p:stCondLst>
                                    <p:cond delay="100"/>
                                  </p:stCondLst>
                                  <p:childTnLst>
                                    <p:animEffect transition="out" filter="fade">
                                      <p:cBhvr>
                                        <p:cTn id="13" dur="500" tmFilter="0, 0; .2, .5; .8, .5; 1, 0"/>
                                        <p:tgtEl>
                                          <p:spTgt spid="17"/>
                                        </p:tgtEl>
                                      </p:cBhvr>
                                    </p:animEffect>
                                    <p:animScale>
                                      <p:cBhvr>
                                        <p:cTn id="14"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Superación de los desafíos de la abogacía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23</a:t>
            </a:fld>
            <a:endParaRPr lang="en-US" sz="1125" dirty="0">
              <a:solidFill>
                <a:schemeClr val="tx1"/>
              </a:solidFill>
              <a:latin typeface="Capitals"/>
              <a:cs typeface="Capitals"/>
            </a:endParaRPr>
          </a:p>
        </p:txBody>
      </p:sp>
      <p:sp>
        <p:nvSpPr>
          <p:cNvPr id="15" name="Rectangle 14"/>
          <p:cNvSpPr/>
          <p:nvPr/>
        </p:nvSpPr>
        <p:spPr>
          <a:xfrm>
            <a:off x="540775" y="856789"/>
            <a:ext cx="5591584" cy="5155256"/>
          </a:xfrm>
          <a:prstGeom prst="rect">
            <a:avLst/>
          </a:prstGeom>
        </p:spPr>
        <p:txBody>
          <a:bodyPr wrap="square">
            <a:spAutoFit/>
          </a:bodyPr>
          <a:lstStyle/>
          <a:p>
            <a:pPr marL="182880" indent="-182880">
              <a:spcBef>
                <a:spcPts val="1200"/>
              </a:spcBef>
              <a:buClr>
                <a:schemeClr val="tx1"/>
              </a:buClr>
              <a:buFont typeface="Arial"/>
              <a:buChar char="•"/>
              <a:defRPr/>
            </a:pPr>
            <a:r>
              <a:rPr lang="en-US" sz="1700" dirty="0" smtClean="0">
                <a:ea typeface="Times New Roman"/>
                <a:cs typeface="Times New Roman"/>
              </a:rPr>
              <a:t>Si hay un riesgo potencial, los abogadores y aquellos afectados por una situación deben estar al tanto del riesgo antes de que se tome alguna acción. </a:t>
            </a:r>
          </a:p>
          <a:p>
            <a:pPr marL="182880" indent="-182880">
              <a:spcBef>
                <a:spcPts val="1200"/>
              </a:spcBef>
              <a:buClr>
                <a:schemeClr val="tx1"/>
              </a:buClr>
              <a:buFont typeface="Arial"/>
              <a:buChar char="•"/>
              <a:defRPr/>
            </a:pPr>
            <a:r>
              <a:rPr lang="en-US" sz="1700" dirty="0" smtClean="0">
                <a:ea typeface="Times New Roman"/>
                <a:cs typeface="Times New Roman"/>
              </a:rPr>
              <a:t>Una táctica clave es abordar la abogacía como parte de una coalición para poder mantener un perfil bajo, y construir una base de apoyo poderosa y representativa para el problema de la política. </a:t>
            </a:r>
          </a:p>
          <a:p>
            <a:pPr marL="182880" indent="-182880">
              <a:spcBef>
                <a:spcPts val="1200"/>
              </a:spcBef>
              <a:buClr>
                <a:schemeClr val="tx1"/>
              </a:buClr>
              <a:buFont typeface="Arial"/>
              <a:buChar char="•"/>
              <a:defRPr/>
            </a:pPr>
            <a:r>
              <a:rPr lang="en-US" sz="1700" dirty="0" smtClean="0">
                <a:ea typeface="Times New Roman"/>
                <a:cs typeface="Times New Roman"/>
              </a:rPr>
              <a:t>Desarrollar relaciones sólidas con algunas personas que estén en el poder también es una estrategia clave, ya que puedan actuar como puentes hacia otros o ayudar a individuos o grupos si surgen dificultades. </a:t>
            </a:r>
          </a:p>
          <a:p>
            <a:pPr marL="182880" indent="-182880">
              <a:spcBef>
                <a:spcPts val="1200"/>
              </a:spcBef>
              <a:buClr>
                <a:schemeClr val="tx1"/>
              </a:buClr>
              <a:buFont typeface="Arial"/>
              <a:buChar char="•"/>
              <a:defRPr/>
            </a:pPr>
            <a:r>
              <a:rPr lang="en-US" sz="1700" dirty="0" smtClean="0">
                <a:ea typeface="Times New Roman"/>
                <a:cs typeface="Times New Roman"/>
              </a:rPr>
              <a:t>Minimice el riesgo respetando a aquellos con poder e influencia y dándoles explicaciones claras acerca de lo que se esté haciendo o necesite hacerse. </a:t>
            </a:r>
          </a:p>
          <a:p>
            <a:pPr marL="182880" indent="-182880">
              <a:spcBef>
                <a:spcPts val="1200"/>
              </a:spcBef>
              <a:buClr>
                <a:schemeClr val="tx1"/>
              </a:buClr>
              <a:buFont typeface="Arial"/>
              <a:buChar char="•"/>
              <a:defRPr/>
            </a:pPr>
            <a:r>
              <a:rPr lang="en-US" sz="1700" dirty="0" smtClean="0">
                <a:ea typeface="Times New Roman"/>
                <a:cs typeface="Times New Roman"/>
              </a:rPr>
              <a:t>Contacte a otras organizaciones y redes para saber cuáles de ellas tienen alguna información y ya están involucradas en el trabajo de abogacía sobre el problema. </a:t>
            </a:r>
          </a:p>
        </p:txBody>
      </p:sp>
      <p:sp>
        <p:nvSpPr>
          <p:cNvPr id="18" name="Rounded Rectangle 17"/>
          <p:cNvSpPr/>
          <p:nvPr/>
        </p:nvSpPr>
        <p:spPr>
          <a:xfrm>
            <a:off x="6373658" y="935886"/>
            <a:ext cx="2229567" cy="4981677"/>
          </a:xfrm>
          <a:prstGeom prst="roundRect">
            <a:avLst>
              <a:gd name="adj" fmla="val 4755"/>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defRPr/>
            </a:pPr>
            <a:r>
              <a:rPr lang="en-US" dirty="0" smtClean="0">
                <a:solidFill>
                  <a:schemeClr val="tx1"/>
                </a:solidFill>
                <a:latin typeface="ITC Franklin Gothic Std Bk Cd"/>
                <a:ea typeface="ＭＳ Ｐゴシック" pitchFamily="34" charset="-128"/>
                <a:cs typeface="ITC Franklin Gothic Std Bk Cd"/>
              </a:rPr>
              <a:t> En comparación con otros países, en los últimos treinta años un número creciente (40 por ciento) de la población canadiense es miembro de una organización que ha desempeñado un rol de abogacía y que ha tratado de lograr el cambio político. Dicho nivel de participación es un indicador positivo de la salud de la gente en Canadá.</a:t>
            </a:r>
          </a:p>
          <a:p>
            <a:pPr algn="ctr">
              <a:defRPr/>
            </a:pPr>
            <a:r>
              <a:rPr lang="en-US" dirty="0" smtClean="0">
                <a:solidFill>
                  <a:schemeClr val="tx1"/>
                </a:solidFill>
                <a:latin typeface="ITC Franklin Gothic Std Bk Cd"/>
                <a:ea typeface="ＭＳ Ｐゴシック" pitchFamily="34" charset="-128"/>
                <a:cs typeface="ITC Franklin Gothic Std Bk Cd"/>
              </a:rPr>
              <a:t> (ib,2004)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El poder de las voces de la comunidad</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24</a:t>
            </a:fld>
            <a:endParaRPr lang="en-US" sz="1125" dirty="0">
              <a:solidFill>
                <a:schemeClr val="tx1"/>
              </a:solidFill>
              <a:latin typeface="Capitals"/>
              <a:cs typeface="Capitals"/>
            </a:endParaRPr>
          </a:p>
        </p:txBody>
      </p:sp>
      <p:sp>
        <p:nvSpPr>
          <p:cNvPr id="9" name="Rounded Rectangle 8"/>
          <p:cNvSpPr/>
          <p:nvPr/>
        </p:nvSpPr>
        <p:spPr>
          <a:xfrm>
            <a:off x="900442" y="4285904"/>
            <a:ext cx="7343116" cy="1613993"/>
          </a:xfrm>
          <a:prstGeom prst="roundRect">
            <a:avLst>
              <a:gd name="adj" fmla="val 4755"/>
            </a:avLst>
          </a:prstGeom>
          <a:gradFill flip="none" rotWithShape="1">
            <a:gsLst>
              <a:gs pos="0">
                <a:srgbClr val="791344"/>
              </a:gs>
              <a:gs pos="100000">
                <a:srgbClr val="C0587C"/>
              </a:gs>
            </a:gsLst>
            <a:lin ang="16200000" scaled="0"/>
            <a:tileRec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400"/>
              </a:lnSpc>
              <a:spcBef>
                <a:spcPts val="600"/>
              </a:spcBef>
              <a:defRPr/>
            </a:pPr>
            <a:r>
              <a:rPr lang="en-US" sz="2600" dirty="0" smtClean="0">
                <a:latin typeface="ITC Franklin Gothic Std Bk Cd"/>
                <a:cs typeface="ITC Franklin Gothic Std Bk Cd"/>
              </a:rPr>
              <a:t>“Nunca dude de que un grupo pequeño de personas pensantes y comprometidas puede cambiar el mundo. En verdad, es lo único que siempre lo ha hecho.” </a:t>
            </a:r>
          </a:p>
          <a:p>
            <a:pPr algn="r">
              <a:lnSpc>
                <a:spcPts val="2400"/>
              </a:lnSpc>
              <a:spcBef>
                <a:spcPts val="600"/>
              </a:spcBef>
              <a:spcAft>
                <a:spcPts val="0"/>
              </a:spcAft>
              <a:defRPr/>
            </a:pPr>
            <a:r>
              <a:rPr lang="en-US" sz="2600" dirty="0" smtClean="0">
                <a:latin typeface="ITC Franklin Gothic Std Bk Cd"/>
                <a:cs typeface="ITC Franklin Gothic Std Bk Cd"/>
              </a:rPr>
              <a:t>- Margaret Mead</a:t>
            </a:r>
          </a:p>
        </p:txBody>
      </p:sp>
      <p:pic>
        <p:nvPicPr>
          <p:cNvPr id="11" name="Content Placeholder 3"/>
          <p:cNvPicPr>
            <a:picLocks noChangeAspect="1"/>
          </p:cNvPicPr>
          <p:nvPr/>
        </p:nvPicPr>
        <p:blipFill>
          <a:blip r:embed="rId2">
            <a:lum/>
            <a:extLst>
              <a:ext uri="{28A0092B-C50C-407E-A947-70E740481C1C}">
                <a14:useLocalDpi xmlns:a14="http://schemas.microsoft.com/office/drawing/2010/main" val="0"/>
              </a:ext>
            </a:extLst>
          </a:blip>
          <a:srcRect/>
          <a:stretch>
            <a:fillRect/>
          </a:stretch>
        </p:blipFill>
        <p:spPr bwMode="auto">
          <a:xfrm>
            <a:off x="2277679" y="958104"/>
            <a:ext cx="4588643" cy="3055496"/>
          </a:xfrm>
          <a:prstGeom prst="roundRect">
            <a:avLst>
              <a:gd name="adj" fmla="val 3307"/>
            </a:avLst>
          </a:prstGeom>
          <a:gradFill flip="none" rotWithShape="1">
            <a:gsLst>
              <a:gs pos="0">
                <a:srgbClr val="132B4A"/>
              </a:gs>
              <a:gs pos="100000">
                <a:schemeClr val="accent1"/>
              </a:gs>
            </a:gsLst>
            <a:lin ang="16200000" scaled="0"/>
            <a:tileRect/>
          </a:gradFill>
          <a:ln w="25400">
            <a:solidFill>
              <a:srgbClr val="791344"/>
            </a:solidFill>
          </a:ln>
          <a:effectLs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4258" y="799254"/>
            <a:ext cx="3583519" cy="5584435"/>
          </a:xfrm>
          <a:prstGeom prst="rect">
            <a:avLst/>
          </a:prstGeom>
          <a:noFill/>
        </p:spPr>
        <p:txBody>
          <a:bodyPr wrap="square" rtlCol="0">
            <a:spAutoFit/>
          </a:bodyPr>
          <a:lstStyle/>
          <a:p>
            <a:pPr>
              <a:lnSpc>
                <a:spcPts val="1960"/>
              </a:lnSpc>
              <a:spcBef>
                <a:spcPts val="600"/>
              </a:spcBef>
            </a:pPr>
            <a:r>
              <a:rPr lang="en-US" b="1" i="1" dirty="0" smtClean="0">
                <a:ea typeface="ＭＳ Ｐゴシック" pitchFamily="34" charset="-128"/>
                <a:cs typeface="Calibri"/>
              </a:rPr>
              <a:t>Además, las actividades de abogacía incluyen lo siguiente:</a:t>
            </a:r>
          </a:p>
          <a:p>
            <a:pPr marL="182880" indent="-182880">
              <a:lnSpc>
                <a:spcPts val="1960"/>
              </a:lnSpc>
              <a:spcBef>
                <a:spcPts val="600"/>
              </a:spcBef>
              <a:buFont typeface="Arial"/>
              <a:buChar char="•"/>
            </a:pPr>
            <a:r>
              <a:rPr lang="en-US" dirty="0" smtClean="0">
                <a:ea typeface="ＭＳ Ｐゴシック" pitchFamily="34" charset="-128"/>
                <a:cs typeface="Calibri"/>
              </a:rPr>
              <a:t>Cuestiona la manera en que se administra la política</a:t>
            </a:r>
          </a:p>
          <a:p>
            <a:pPr marL="182880" indent="-182880">
              <a:lnSpc>
                <a:spcPts val="1960"/>
              </a:lnSpc>
              <a:spcBef>
                <a:spcPts val="600"/>
              </a:spcBef>
              <a:buFont typeface="Arial"/>
              <a:buChar char="•"/>
            </a:pPr>
            <a:r>
              <a:rPr lang="en-US" dirty="0" smtClean="0">
                <a:ea typeface="ＭＳ Ｐゴシック" pitchFamily="34" charset="-128"/>
                <a:cs typeface="Calibri"/>
              </a:rPr>
              <a:t>Influye en la configuración del programa de trabajo porque trae a la luz temas significativos</a:t>
            </a:r>
          </a:p>
          <a:p>
            <a:pPr marL="182880" indent="-182880">
              <a:lnSpc>
                <a:spcPts val="1960"/>
              </a:lnSpc>
              <a:spcBef>
                <a:spcPts val="600"/>
              </a:spcBef>
              <a:buFont typeface="Arial"/>
              <a:buChar char="•"/>
            </a:pPr>
            <a:r>
              <a:rPr lang="en-US" dirty="0" smtClean="0">
                <a:ea typeface="ＭＳ Ｐゴシック" pitchFamily="34" charset="-128"/>
                <a:cs typeface="Calibri"/>
              </a:rPr>
              <a:t>Se enfoca en los sistemas políticos "porque esos sistemas no están respondiendo a las necesidades de la gente"</a:t>
            </a:r>
          </a:p>
          <a:p>
            <a:pPr marL="182880" indent="-182880">
              <a:lnSpc>
                <a:spcPts val="1960"/>
              </a:lnSpc>
              <a:spcBef>
                <a:spcPts val="600"/>
              </a:spcBef>
              <a:buFont typeface="Arial"/>
              <a:buChar char="•"/>
            </a:pPr>
            <a:r>
              <a:rPr lang="en-US" dirty="0" smtClean="0">
                <a:ea typeface="ＭＳ Ｐゴシック" pitchFamily="34" charset="-128"/>
                <a:cs typeface="Calibri"/>
              </a:rPr>
              <a:t>Es inclusiva y atrae</a:t>
            </a:r>
          </a:p>
          <a:p>
            <a:pPr marL="182880" indent="-182880">
              <a:lnSpc>
                <a:spcPts val="1960"/>
              </a:lnSpc>
              <a:spcBef>
                <a:spcPts val="600"/>
              </a:spcBef>
              <a:buFont typeface="Arial"/>
              <a:buChar char="•"/>
            </a:pPr>
            <a:r>
              <a:rPr lang="en-US" dirty="0" smtClean="0">
                <a:ea typeface="ＭＳ Ｐゴシック" pitchFamily="34" charset="-128"/>
                <a:cs typeface="Calibri"/>
              </a:rPr>
              <a:t>Propone nuevas soluciones por medio de políticas</a:t>
            </a:r>
          </a:p>
          <a:p>
            <a:pPr marL="182880" indent="-182880">
              <a:lnSpc>
                <a:spcPts val="1960"/>
              </a:lnSpc>
              <a:spcBef>
                <a:spcPts val="600"/>
              </a:spcBef>
              <a:buFont typeface="Arial"/>
              <a:buChar char="•"/>
            </a:pPr>
            <a:r>
              <a:rPr lang="en-US" dirty="0" smtClean="0">
                <a:ea typeface="ＭＳ Ｐゴシック" pitchFamily="34" charset="-128"/>
                <a:cs typeface="Calibri"/>
              </a:rPr>
              <a:t>Proporciona espacio para debates públicos sanos</a:t>
            </a:r>
          </a:p>
          <a:p>
            <a:pPr marL="182880" indent="-182880">
              <a:lnSpc>
                <a:spcPts val="1960"/>
              </a:lnSpc>
              <a:spcBef>
                <a:spcPts val="600"/>
              </a:spcBef>
              <a:buFont typeface="Arial"/>
              <a:buChar char="•"/>
            </a:pPr>
            <a:r>
              <a:rPr lang="en-US" dirty="0" smtClean="0">
                <a:ea typeface="ＭＳ Ｐゴシック" pitchFamily="34" charset="-128"/>
                <a:cs typeface="Calibri"/>
              </a:rPr>
              <a:t>Asiste en el desarrollo de mejores políticas públicas</a:t>
            </a:r>
          </a:p>
          <a:p>
            <a:pPr marL="182880" indent="-182880">
              <a:lnSpc>
                <a:spcPts val="1960"/>
              </a:lnSpc>
              <a:spcBef>
                <a:spcPts val="600"/>
              </a:spcBef>
              <a:buFont typeface="Arial"/>
              <a:buChar char="•"/>
            </a:pPr>
            <a:endParaRPr lang="en-US" dirty="0" smtClean="0">
              <a:ea typeface="ＭＳ Ｐゴシック" pitchFamily="34" charset="-128"/>
              <a:cs typeface="Calibri"/>
            </a:endParaRPr>
          </a:p>
        </p:txBody>
      </p:sp>
      <p:pic>
        <p:nvPicPr>
          <p:cNvPr id="18" name="Picture 6"/>
          <p:cNvPicPr>
            <a:picLocks noChangeAspect="1"/>
          </p:cNvPicPr>
          <p:nvPr/>
        </p:nvPicPr>
        <p:blipFill>
          <a:blip r:embed="rId2" cstate="print">
            <a:lum/>
            <a:extLst>
              <a:ext uri="{28A0092B-C50C-407E-A947-70E740481C1C}">
                <a14:useLocalDpi xmlns:a14="http://schemas.microsoft.com/office/drawing/2010/main" val="0"/>
              </a:ext>
            </a:extLst>
          </a:blip>
          <a:stretch>
            <a:fillRect/>
          </a:stretch>
        </p:blipFill>
        <p:spPr bwMode="auto">
          <a:xfrm>
            <a:off x="4429145" y="1018584"/>
            <a:ext cx="4128021" cy="2681004"/>
          </a:xfrm>
          <a:prstGeom prst="roundRect">
            <a:avLst>
              <a:gd name="adj" fmla="val 3307"/>
            </a:avLst>
          </a:prstGeom>
          <a:gradFill flip="none" rotWithShape="1">
            <a:gsLst>
              <a:gs pos="0">
                <a:srgbClr val="132B4A"/>
              </a:gs>
              <a:gs pos="100000">
                <a:schemeClr val="accent1"/>
              </a:gs>
            </a:gsLst>
            <a:lin ang="16200000" scaled="0"/>
            <a:tileRect/>
          </a:gradFill>
          <a:ln w="25400">
            <a:solidFill>
              <a:srgbClr val="791344"/>
            </a:solidFill>
          </a:ln>
          <a:effectLst/>
          <a:extLst/>
        </p:spPr>
      </p:pic>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¿Cuál es su rol en los esfuerzos de abogacía?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25</a:t>
            </a:fld>
            <a:endParaRPr lang="en-US" sz="1125" dirty="0">
              <a:solidFill>
                <a:schemeClr val="tx1"/>
              </a:solidFill>
              <a:latin typeface="Capitals"/>
              <a:cs typeface="Capitals"/>
            </a:endParaRPr>
          </a:p>
        </p:txBody>
      </p:sp>
      <p:sp>
        <p:nvSpPr>
          <p:cNvPr id="19" name="TextBox 18"/>
          <p:cNvSpPr txBox="1"/>
          <p:nvPr/>
        </p:nvSpPr>
        <p:spPr>
          <a:xfrm>
            <a:off x="4348638" y="3838867"/>
            <a:ext cx="4289035" cy="2177519"/>
          </a:xfrm>
          <a:prstGeom prst="rect">
            <a:avLst/>
          </a:prstGeom>
          <a:noFill/>
        </p:spPr>
        <p:txBody>
          <a:bodyPr wrap="square" rtlCol="0">
            <a:spAutoFit/>
          </a:bodyPr>
          <a:lstStyle/>
          <a:p>
            <a:pPr marL="182880" lvl="0" indent="-182880">
              <a:lnSpc>
                <a:spcPts val="1760"/>
              </a:lnSpc>
              <a:spcBef>
                <a:spcPts val="600"/>
              </a:spcBef>
              <a:buFont typeface="Arial"/>
              <a:buChar char="•"/>
            </a:pPr>
            <a:r>
              <a:rPr lang="en-US" dirty="0" smtClean="0">
                <a:ea typeface="ＭＳ Ｐゴシック" pitchFamily="34" charset="-128"/>
                <a:cs typeface="Calibri"/>
              </a:rPr>
              <a:t>Asegura que el gobierno se responsabilice ante la ciudadanía</a:t>
            </a:r>
          </a:p>
          <a:p>
            <a:pPr marL="182880" lvl="0" indent="-182880">
              <a:lnSpc>
                <a:spcPts val="1760"/>
              </a:lnSpc>
              <a:spcBef>
                <a:spcPts val="600"/>
              </a:spcBef>
              <a:buFont typeface="Arial"/>
              <a:buChar char="•"/>
            </a:pPr>
            <a:r>
              <a:rPr lang="en-US" dirty="0" smtClean="0">
                <a:ea typeface="ＭＳ Ｐゴシック" pitchFamily="34" charset="-128"/>
                <a:cs typeface="Calibri"/>
              </a:rPr>
              <a:t>Le da voz a los ciudadanos que habitualmente se pasan por alto</a:t>
            </a:r>
          </a:p>
          <a:p>
            <a:pPr marL="182880" lvl="0" indent="-182880">
              <a:lnSpc>
                <a:spcPts val="1760"/>
              </a:lnSpc>
              <a:spcBef>
                <a:spcPts val="600"/>
              </a:spcBef>
              <a:buFont typeface="Arial"/>
              <a:buChar char="•"/>
            </a:pPr>
            <a:r>
              <a:rPr lang="en-US" dirty="0" smtClean="0">
                <a:ea typeface="ＭＳ Ｐゴシック" pitchFamily="34" charset="-128"/>
                <a:cs typeface="Calibri"/>
              </a:rPr>
              <a:t>Moviliza a la ciudadanía a participar en el proceso democrático</a:t>
            </a:r>
          </a:p>
          <a:p>
            <a:pPr marL="182880" lvl="0" indent="-182880">
              <a:lnSpc>
                <a:spcPts val="1760"/>
              </a:lnSpc>
              <a:spcBef>
                <a:spcPts val="600"/>
              </a:spcBef>
              <a:buFont typeface="Arial"/>
              <a:buChar char="•"/>
            </a:pPr>
            <a:r>
              <a:rPr lang="en-US" dirty="0" smtClean="0">
                <a:ea typeface="ＭＳ Ｐゴシック" pitchFamily="34" charset="-128"/>
                <a:cs typeface="Calibri"/>
              </a:rPr>
              <a:t>Apoya el desarrollo de una cultura democrática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Para que sus voces tengan fuerza...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26</a:t>
            </a:fld>
            <a:endParaRPr lang="en-US" sz="1125" dirty="0">
              <a:solidFill>
                <a:schemeClr val="tx1"/>
              </a:solidFill>
              <a:latin typeface="Capitals"/>
              <a:cs typeface="Capitals"/>
            </a:endParaRPr>
          </a:p>
        </p:txBody>
      </p:sp>
      <p:sp>
        <p:nvSpPr>
          <p:cNvPr id="9" name="TextBox 8"/>
          <p:cNvSpPr txBox="1"/>
          <p:nvPr/>
        </p:nvSpPr>
        <p:spPr>
          <a:xfrm>
            <a:off x="368705" y="1163628"/>
            <a:ext cx="5940323" cy="4661105"/>
          </a:xfrm>
          <a:prstGeom prst="rect">
            <a:avLst/>
          </a:prstGeom>
          <a:noFill/>
        </p:spPr>
        <p:txBody>
          <a:bodyPr wrap="square" rtlCol="0">
            <a:spAutoFit/>
          </a:bodyPr>
          <a:lstStyle/>
          <a:p>
            <a:pPr marL="182880" indent="-182880">
              <a:lnSpc>
                <a:spcPts val="1960"/>
              </a:lnSpc>
              <a:spcBef>
                <a:spcPts val="600"/>
              </a:spcBef>
              <a:buFont typeface="Wingdings" charset="2"/>
              <a:buChar char="q"/>
              <a:defRPr/>
            </a:pPr>
            <a:r>
              <a:rPr lang="en-US" dirty="0" smtClean="0">
                <a:ea typeface="ＭＳ Ｐゴシック" pitchFamily="34" charset="-128"/>
                <a:cs typeface="Calibri"/>
              </a:rPr>
              <a:t>Los problemas de la comunidad deben ser expresados por la </a:t>
            </a:r>
            <a:r>
              <a:rPr lang="en-US" b="1" i="1" u="sng" dirty="0" smtClean="0">
                <a:ea typeface="ＭＳ Ｐゴシック" pitchFamily="34" charset="-128"/>
                <a:cs typeface="Calibri"/>
              </a:rPr>
              <a:t>comunidad</a:t>
            </a:r>
            <a:r>
              <a:rPr lang="en-US" dirty="0" smtClean="0">
                <a:ea typeface="ＭＳ Ｐゴシック" pitchFamily="34" charset="-128"/>
                <a:cs typeface="Calibri"/>
              </a:rPr>
              <a:t> </a:t>
            </a:r>
          </a:p>
          <a:p>
            <a:pPr marL="182880" indent="-182880">
              <a:lnSpc>
                <a:spcPts val="1960"/>
              </a:lnSpc>
              <a:spcBef>
                <a:spcPts val="600"/>
              </a:spcBef>
              <a:buFont typeface="Wingdings" charset="2"/>
              <a:buChar char="q"/>
              <a:defRPr/>
            </a:pPr>
            <a:r>
              <a:rPr lang="en-US" dirty="0" smtClean="0">
                <a:ea typeface="ＭＳ Ｐゴシック" pitchFamily="34" charset="-128"/>
                <a:cs typeface="Calibri"/>
              </a:rPr>
              <a:t>Los problemas de la comunidad deben presentarse como ideas claras</a:t>
            </a:r>
          </a:p>
          <a:p>
            <a:pPr marL="182880" indent="-182880">
              <a:lnSpc>
                <a:spcPts val="1960"/>
              </a:lnSpc>
              <a:spcBef>
                <a:spcPts val="600"/>
              </a:spcBef>
              <a:buFont typeface="Wingdings" charset="2"/>
              <a:buChar char="q"/>
              <a:defRPr/>
            </a:pPr>
            <a:r>
              <a:rPr lang="en-US" dirty="0" smtClean="0">
                <a:ea typeface="ＭＳ Ｐゴシック" pitchFamily="34" charset="-128"/>
                <a:cs typeface="Calibri"/>
              </a:rPr>
              <a:t>Incluir una investigación verificada (respaldada por datos)</a:t>
            </a:r>
          </a:p>
          <a:p>
            <a:pPr marL="182880" indent="-182880">
              <a:lnSpc>
                <a:spcPts val="1960"/>
              </a:lnSpc>
              <a:spcBef>
                <a:spcPts val="600"/>
              </a:spcBef>
              <a:buFont typeface="Wingdings" charset="2"/>
              <a:buChar char="q"/>
              <a:defRPr/>
            </a:pPr>
            <a:r>
              <a:rPr lang="en-US" dirty="0" smtClean="0">
                <a:ea typeface="ＭＳ Ｐゴシック" pitchFamily="34" charset="-128"/>
                <a:cs typeface="Calibri"/>
              </a:rPr>
              <a:t>Identificar asuntos de interés y ofrecer posibles soluciones </a:t>
            </a:r>
          </a:p>
          <a:p>
            <a:pPr marL="182880" indent="-182880">
              <a:lnSpc>
                <a:spcPts val="1960"/>
              </a:lnSpc>
              <a:spcBef>
                <a:spcPts val="600"/>
              </a:spcBef>
              <a:buFont typeface="Wingdings" charset="2"/>
              <a:buChar char="q"/>
              <a:defRPr/>
            </a:pPr>
            <a:r>
              <a:rPr lang="en-US" dirty="0" smtClean="0">
                <a:ea typeface="ＭＳ Ｐゴシック" pitchFamily="34" charset="-128"/>
                <a:cs typeface="Calibri"/>
              </a:rPr>
              <a:t>Identificar y dirigir información a aquellos que tienen el poder para generar un cambio (p. ej., organismos electos) o a aquellos que pueden influenciarlos. </a:t>
            </a:r>
          </a:p>
          <a:p>
            <a:pPr marL="182880" indent="-182880">
              <a:lnSpc>
                <a:spcPts val="1960"/>
              </a:lnSpc>
              <a:spcBef>
                <a:spcPts val="600"/>
              </a:spcBef>
              <a:buFont typeface="Wingdings" charset="2"/>
              <a:buChar char="q"/>
              <a:defRPr/>
            </a:pPr>
            <a:r>
              <a:rPr lang="en-US" dirty="0" smtClean="0">
                <a:ea typeface="ＭＳ Ｐゴシック" pitchFamily="34" charset="-128"/>
                <a:cs typeface="Calibri"/>
              </a:rPr>
              <a:t>Estas actividades las realizan quienes trabajan para generar el cambio (el abogador y los aliados y aquellos afectados por una situación) y se comunicarán a través de una variedad de métodos y actividades. </a:t>
            </a:r>
          </a:p>
          <a:p>
            <a:pPr marL="182880" indent="-182880">
              <a:lnSpc>
                <a:spcPts val="1960"/>
              </a:lnSpc>
              <a:spcBef>
                <a:spcPts val="600"/>
              </a:spcBef>
              <a:buFont typeface="Wingdings" charset="2"/>
              <a:buChar char="q"/>
              <a:defRPr/>
            </a:pPr>
            <a:r>
              <a:rPr lang="en-US" dirty="0" smtClean="0">
                <a:ea typeface="ＭＳ Ｐゴシック" pitchFamily="34" charset="-128"/>
                <a:cs typeface="Calibri"/>
              </a:rPr>
              <a:t>Todos estos "pasos" se unirán para formar una estrategia de abogacía completa, que representa el proceso práctico de formulación e implementación. </a:t>
            </a:r>
          </a:p>
        </p:txBody>
      </p:sp>
      <p:sp>
        <p:nvSpPr>
          <p:cNvPr id="11" name="Rounded Rectangle 10"/>
          <p:cNvSpPr/>
          <p:nvPr/>
        </p:nvSpPr>
        <p:spPr>
          <a:xfrm>
            <a:off x="6431935" y="966839"/>
            <a:ext cx="2179484" cy="4892091"/>
          </a:xfrm>
          <a:prstGeom prst="roundRect">
            <a:avLst>
              <a:gd name="adj" fmla="val 4755"/>
            </a:avLst>
          </a:prstGeom>
          <a:gradFill flip="none" rotWithShape="1">
            <a:gsLst>
              <a:gs pos="0">
                <a:schemeClr val="accent6"/>
              </a:gs>
              <a:gs pos="100000">
                <a:srgbClr val="E78E23"/>
              </a:gs>
            </a:gsLst>
            <a:lin ang="16200000" scaled="0"/>
            <a:tileRec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60"/>
              </a:lnSpc>
            </a:pPr>
            <a:r>
              <a:rPr lang="en-US" sz="2400" u="sng" cap="all" dirty="0" smtClean="0">
                <a:latin typeface="ITC Franklin Gothic Std Dm Cd"/>
                <a:cs typeface="ITC Franklin Gothic Std Dm Cd"/>
              </a:rPr>
              <a:t>Fomentar la capacidad</a:t>
            </a:r>
            <a:r>
              <a:rPr lang="en-US" sz="2800" cap="all" dirty="0" smtClean="0">
                <a:latin typeface="ITC Franklin Gothic Std Dm Cd"/>
                <a:cs typeface="ITC Franklin Gothic Std Dm Cd"/>
              </a:rPr>
              <a:t> </a:t>
            </a:r>
            <a:r>
              <a:rPr lang="en-US" sz="2800" dirty="0" smtClean="0">
                <a:latin typeface="ITC Franklin Gothic Std Bk Cd"/>
                <a:cs typeface="ITC Franklin Gothic Std Bk Cd"/>
              </a:rPr>
              <a:t>será la clave para que los afectados se conviertan en agentes del cambio por sí mismos y se interconecten a fin de juntar los recursos.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El rol de los expertos técnicos</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27</a:t>
            </a:fld>
            <a:endParaRPr lang="en-US" sz="1125" dirty="0">
              <a:solidFill>
                <a:schemeClr val="tx1"/>
              </a:solidFill>
              <a:latin typeface="Capitals"/>
              <a:cs typeface="Capitals"/>
            </a:endParaRPr>
          </a:p>
        </p:txBody>
      </p:sp>
      <p:sp>
        <p:nvSpPr>
          <p:cNvPr id="9" name="TextBox 8"/>
          <p:cNvSpPr txBox="1"/>
          <p:nvPr/>
        </p:nvSpPr>
        <p:spPr>
          <a:xfrm>
            <a:off x="450643" y="920621"/>
            <a:ext cx="8242714" cy="5014193"/>
          </a:xfrm>
          <a:prstGeom prst="rect">
            <a:avLst/>
          </a:prstGeom>
          <a:noFill/>
        </p:spPr>
        <p:txBody>
          <a:bodyPr wrap="square" rtlCol="0">
            <a:spAutoFit/>
          </a:bodyPr>
          <a:lstStyle/>
          <a:p>
            <a:pPr marL="274320" indent="-365760">
              <a:lnSpc>
                <a:spcPts val="2960"/>
              </a:lnSpc>
              <a:spcBef>
                <a:spcPts val="1800"/>
              </a:spcBef>
              <a:buFont typeface="Arial"/>
              <a:buChar char="•"/>
              <a:defRPr/>
            </a:pPr>
            <a:r>
              <a:rPr lang="en-US" sz="2400" dirty="0" smtClean="0">
                <a:ea typeface="ＭＳ Ｐゴシック" pitchFamily="34" charset="-128"/>
                <a:cs typeface="Calibri"/>
              </a:rPr>
              <a:t>A los expertos técnicos clave (p. ej., organizaciones de base comunitaria, Departamento de Salud, médicos, representantes de hospitales, etc.) se les da una oportunidad clave tener impacto positivo en los problemas locales </a:t>
            </a:r>
          </a:p>
          <a:p>
            <a:pPr marL="274320" indent="-365760">
              <a:lnSpc>
                <a:spcPts val="2960"/>
              </a:lnSpc>
              <a:spcBef>
                <a:spcPts val="1800"/>
              </a:spcBef>
              <a:buFont typeface="Arial"/>
              <a:buChar char="•"/>
              <a:defRPr/>
            </a:pPr>
            <a:r>
              <a:rPr lang="en-US" sz="2400" dirty="0" smtClean="0">
                <a:ea typeface="ＭＳ Ｐゴシック" pitchFamily="34" charset="-128"/>
                <a:cs typeface="Calibri"/>
              </a:rPr>
              <a:t>Los expertos técnicos pueden aportar su habilidad en ciertas áreas y áreas de casos específicos</a:t>
            </a:r>
          </a:p>
          <a:p>
            <a:pPr marL="274320" indent="-365760">
              <a:lnSpc>
                <a:spcPts val="2960"/>
              </a:lnSpc>
              <a:spcBef>
                <a:spcPts val="1800"/>
              </a:spcBef>
              <a:buFont typeface="Arial"/>
              <a:buChar char="•"/>
              <a:defRPr/>
            </a:pPr>
            <a:r>
              <a:rPr lang="en-US" sz="2400" dirty="0" smtClean="0">
                <a:ea typeface="ＭＳ Ｐゴシック" pitchFamily="34" charset="-128"/>
                <a:cs typeface="Calibri"/>
              </a:rPr>
              <a:t>Un experto es alguien ampliamente reconocido como una fuente confiable de técnica o aptitud</a:t>
            </a:r>
          </a:p>
          <a:p>
            <a:pPr marL="274320" indent="-365760">
              <a:lnSpc>
                <a:spcPts val="2960"/>
              </a:lnSpc>
              <a:spcBef>
                <a:spcPts val="1800"/>
              </a:spcBef>
              <a:buFont typeface="Arial"/>
              <a:buChar char="•"/>
              <a:defRPr/>
            </a:pPr>
            <a:r>
              <a:rPr lang="en-US" sz="2400" dirty="0" smtClean="0">
                <a:ea typeface="ＭＳ Ｐゴシック" pitchFamily="34" charset="-128"/>
                <a:cs typeface="Calibri"/>
              </a:rPr>
              <a:t>Un experto es una persona con amplios conocimientos o capacidades en base a investigación, experiencia o profesión, y en un área de estudio en particular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Expertos técnicos</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28</a:t>
            </a:fld>
            <a:endParaRPr lang="en-US" sz="1125" dirty="0">
              <a:solidFill>
                <a:schemeClr val="tx1"/>
              </a:solidFill>
              <a:latin typeface="Capitals"/>
              <a:cs typeface="Capitals"/>
            </a:endParaRPr>
          </a:p>
        </p:txBody>
      </p:sp>
      <p:sp>
        <p:nvSpPr>
          <p:cNvPr id="9" name="TextBox 8"/>
          <p:cNvSpPr txBox="1"/>
          <p:nvPr/>
        </p:nvSpPr>
        <p:spPr>
          <a:xfrm>
            <a:off x="3458407" y="959966"/>
            <a:ext cx="5326628" cy="3643732"/>
          </a:xfrm>
          <a:prstGeom prst="rect">
            <a:avLst/>
          </a:prstGeom>
          <a:noFill/>
        </p:spPr>
        <p:txBody>
          <a:bodyPr wrap="square" rtlCol="0">
            <a:spAutoFit/>
          </a:bodyPr>
          <a:lstStyle/>
          <a:p>
            <a:pPr marL="274320" indent="-365760">
              <a:lnSpc>
                <a:spcPts val="2160"/>
              </a:lnSpc>
              <a:spcBef>
                <a:spcPts val="1200"/>
              </a:spcBef>
              <a:buFont typeface="Arial"/>
              <a:buChar char="•"/>
              <a:defRPr/>
            </a:pPr>
            <a:r>
              <a:rPr lang="en-US" sz="2300" dirty="0" smtClean="0">
                <a:ea typeface="ＭＳ Ｐゴシック" pitchFamily="34" charset="-128"/>
                <a:cs typeface="Calibri"/>
              </a:rPr>
              <a:t>Se cita a los expertos para pedirles asesoramiento en su área de estudio respectiva pero ellos no siempre están de acuerdo. </a:t>
            </a:r>
          </a:p>
          <a:p>
            <a:pPr marL="274320" indent="-365760">
              <a:lnSpc>
                <a:spcPts val="2160"/>
              </a:lnSpc>
              <a:spcBef>
                <a:spcPts val="1200"/>
              </a:spcBef>
              <a:buFont typeface="Arial"/>
              <a:buChar char="•"/>
              <a:defRPr/>
            </a:pPr>
            <a:r>
              <a:rPr lang="en-US" sz="2300" dirty="0" smtClean="0">
                <a:ea typeface="ＭＳ Ｐゴシック" pitchFamily="34" charset="-128"/>
                <a:cs typeface="Calibri"/>
              </a:rPr>
              <a:t>Se puede considerar que un experto, en virtud de sus credenciales, capacitación, educación, profesión o experiencia, tiene un conocimiento especial de un tema que va más allá del de la persona promedio, tal para que los demás puedan confiar en forma oficial (y legal) en la opinión de este individuo. </a:t>
            </a:r>
          </a:p>
        </p:txBody>
      </p:sp>
      <p:pic>
        <p:nvPicPr>
          <p:cNvPr id="8" name="Picture 5"/>
          <p:cNvPicPr>
            <a:picLocks noChangeAspect="1"/>
          </p:cNvPicPr>
          <p:nvPr/>
        </p:nvPicPr>
        <p:blipFill>
          <a:blip r:embed="rId2"/>
          <a:stretch>
            <a:fillRect/>
          </a:stretch>
        </p:blipFill>
        <p:spPr bwMode="auto">
          <a:xfrm>
            <a:off x="581452" y="1188948"/>
            <a:ext cx="2807949" cy="31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522878" y="4850580"/>
            <a:ext cx="8276993" cy="1163484"/>
          </a:xfrm>
          <a:prstGeom prst="roundRect">
            <a:avLst>
              <a:gd name="adj" fmla="val 6000"/>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440"/>
              </a:lnSpc>
              <a:spcBef>
                <a:spcPts val="0"/>
              </a:spcBef>
              <a:spcAft>
                <a:spcPts val="0"/>
              </a:spcAft>
              <a:defRPr/>
            </a:pPr>
            <a:r>
              <a:rPr lang="en-US" sz="2100" dirty="0" smtClean="0">
                <a:solidFill>
                  <a:schemeClr val="bg1"/>
                </a:solidFill>
                <a:latin typeface="ITC Franklin Gothic Std Bk Cd"/>
                <a:ea typeface="Times New Roman"/>
                <a:cs typeface="ITC Franklin Gothic Std Bk Cd"/>
              </a:rPr>
              <a:t>En campos específicos, la definición de experto la establece la opinión general y, por lo tanto, no es necesario que esta persona posea una calificación profesional o académica para que sea aceptado por la gente como un experto.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cap="all" spc="100" dirty="0" smtClean="0">
                <a:solidFill>
                  <a:schemeClr val="tx1"/>
                </a:solidFill>
                <a:latin typeface="Berthold City Bold"/>
                <a:cs typeface="Berthold City Bold"/>
              </a:rPr>
              <a:t>La interacción con quienes toman las decisiones</a:t>
            </a:r>
            <a:endParaRPr lang="en-US" sz="25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29</a:t>
            </a:fld>
            <a:endParaRPr lang="en-US" sz="1125" dirty="0">
              <a:solidFill>
                <a:schemeClr val="tx1"/>
              </a:solidFill>
              <a:latin typeface="Capitals"/>
              <a:cs typeface="Capitals"/>
            </a:endParaRPr>
          </a:p>
        </p:txBody>
      </p:sp>
      <p:sp>
        <p:nvSpPr>
          <p:cNvPr id="15" name="TextBox 14"/>
          <p:cNvSpPr txBox="1"/>
          <p:nvPr/>
        </p:nvSpPr>
        <p:spPr>
          <a:xfrm>
            <a:off x="352320" y="815678"/>
            <a:ext cx="8439361" cy="5144999"/>
          </a:xfrm>
          <a:prstGeom prst="rect">
            <a:avLst/>
          </a:prstGeom>
          <a:noFill/>
        </p:spPr>
        <p:txBody>
          <a:bodyPr wrap="square" rtlCol="0">
            <a:spAutoFit/>
          </a:bodyPr>
          <a:lstStyle/>
          <a:p>
            <a:pPr marL="182880" indent="-182880">
              <a:spcAft>
                <a:spcPts val="700"/>
              </a:spcAft>
              <a:buFont typeface="Wingdings" charset="2"/>
              <a:buChar char="q"/>
            </a:pPr>
            <a:r>
              <a:rPr lang="es-AR" sz="1350"/>
              <a:t>Tener una idea clara y precisa de lo que está mal y de lo que se quisiera ver cambiado será suficiente para empezar. </a:t>
            </a:r>
            <a:endParaRPr lang="en-US" sz="1350"/>
          </a:p>
          <a:p>
            <a:pPr marL="182880" indent="-182880">
              <a:spcAft>
                <a:spcPts val="700"/>
              </a:spcAft>
              <a:buFont typeface="Wingdings" charset="2"/>
              <a:buChar char="q"/>
            </a:pPr>
            <a:r>
              <a:rPr lang="es-AR" sz="1350"/>
              <a:t>Trate de familiarizarse con los mecanismos de presupuestos y de ingresos, de forma tal de tener idea acerca de la forma en la que su propuesta podría llegar a financiarse. </a:t>
            </a:r>
            <a:endParaRPr lang="en-US" sz="1350"/>
          </a:p>
          <a:p>
            <a:pPr marL="182880" indent="-182880">
              <a:spcAft>
                <a:spcPts val="700"/>
              </a:spcAft>
              <a:buFont typeface="Wingdings" charset="2"/>
              <a:buChar char="q"/>
            </a:pPr>
            <a:r>
              <a:rPr lang="es-AR" sz="1350"/>
              <a:t>En la reunión, asegúrese de estar acompañado al menos por tres personas –preferentemente que al menos una de ellas viva dentro de la jurisdicción de los legisladores. </a:t>
            </a:r>
            <a:endParaRPr lang="en-US" sz="1350"/>
          </a:p>
          <a:p>
            <a:pPr marL="182880" indent="-182880">
              <a:spcAft>
                <a:spcPts val="700"/>
              </a:spcAft>
              <a:buFont typeface="Wingdings" charset="2"/>
              <a:buChar char="q"/>
            </a:pPr>
            <a:r>
              <a:rPr lang="es-AR" sz="1350"/>
              <a:t>Familiarícese con sus antecedentes y sus temas de preocupación, de modo tal que pueda relacionar su propuesta con el plan de trabajo de ellos cada vez que sea posible. </a:t>
            </a:r>
            <a:endParaRPr lang="en-US" sz="1350"/>
          </a:p>
          <a:p>
            <a:pPr marL="182880" indent="-182880">
              <a:spcAft>
                <a:spcPts val="700"/>
              </a:spcAft>
              <a:buFont typeface="Wingdings" charset="2"/>
              <a:buChar char="q"/>
            </a:pPr>
            <a:r>
              <a:rPr lang="es-AR" sz="1350"/>
              <a:t>No pierda el tiempo con conversaciones banales. </a:t>
            </a:r>
            <a:endParaRPr lang="en-US" sz="1350"/>
          </a:p>
          <a:p>
            <a:pPr marL="182880" indent="-182880">
              <a:spcAft>
                <a:spcPts val="700"/>
              </a:spcAft>
              <a:buFont typeface="Wingdings" charset="2"/>
              <a:buChar char="q"/>
            </a:pPr>
            <a:r>
              <a:rPr lang="es-AR" sz="1350"/>
              <a:t>Deles las gracias a los representantes (y/o colaboradores) por su tiempo y por cualquier trabajo relacionado que hayan hecho sobre el tema. Si no han realizado ningún trabajo sobre el tema, entonces resalte qué importantes son ellos para ayudar a apoyar la causa. </a:t>
            </a:r>
            <a:endParaRPr lang="en-US" sz="1350"/>
          </a:p>
          <a:p>
            <a:pPr marL="182880" indent="-182880">
              <a:spcAft>
                <a:spcPts val="700"/>
              </a:spcAft>
              <a:buFont typeface="Wingdings" charset="2"/>
              <a:buChar char="q"/>
            </a:pPr>
            <a:r>
              <a:rPr lang="es-AR" sz="1350"/>
              <a:t>Luego proceda a dar una breve descripción del tema y la acción que a usted le gustaría que el funcionario realice. </a:t>
            </a:r>
            <a:endParaRPr lang="en-US" sz="1350"/>
          </a:p>
          <a:p>
            <a:pPr marL="182880" indent="-182880">
              <a:spcAft>
                <a:spcPts val="700"/>
              </a:spcAft>
              <a:buFont typeface="Wingdings" charset="2"/>
              <a:buChar char="q"/>
            </a:pPr>
            <a:r>
              <a:rPr lang="es-AR" sz="1350"/>
              <a:t>Planifique con anticipación los roles que desempeñarán los participantes de la reunión y quiénes hablarán de modo que fluya la información. </a:t>
            </a:r>
            <a:endParaRPr lang="en-US" sz="1350"/>
          </a:p>
          <a:p>
            <a:pPr marL="182880" indent="-182880">
              <a:spcAft>
                <a:spcPts val="700"/>
              </a:spcAft>
              <a:buFont typeface="Wingdings" charset="2"/>
              <a:buChar char="q"/>
            </a:pPr>
            <a:r>
              <a:rPr lang="es-AR" sz="1350"/>
              <a:t>Ponga énfasis, cada vez que sea posible, en el impacto que la iniciativa tendrá en el distrito del legislador, y el tipo de apoyo con el que cuenta para la misma. </a:t>
            </a:r>
            <a:endParaRPr lang="en-US" sz="1350"/>
          </a:p>
          <a:p>
            <a:pPr marL="182880" indent="-182880">
              <a:spcAft>
                <a:spcPts val="700"/>
              </a:spcAft>
              <a:buFont typeface="Wingdings" charset="2"/>
              <a:buChar char="q"/>
            </a:pPr>
            <a:r>
              <a:rPr lang="es-AR" sz="1350"/>
              <a:t>Al marcharse, agradézcale a los funcionarios su tiempo, incluso si no estuvieron de acuerdo y entrégueles un breve resumen de la cuestión y su correspondiente propuesta (una página está bien pero un poquito más está mejor). </a:t>
            </a:r>
            <a:endParaRPr lang="en-US" sz="1350"/>
          </a:p>
          <a:p>
            <a:pPr marL="182880" indent="-182880">
              <a:spcAft>
                <a:spcPts val="700"/>
              </a:spcAft>
              <a:buFont typeface="Wingdings" charset="2"/>
              <a:buChar char="q"/>
            </a:pPr>
            <a:r>
              <a:rPr lang="es-AR" sz="1350"/>
              <a:t>Los documentos más largos, como informes o estudios, es mejor dejárselos a miembros del personal a cargo de trabajar políticas sobre la cuestión.</a:t>
            </a:r>
            <a:endParaRPr lang="en-US" sz="135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Repaso de la sesión</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3</a:t>
            </a:fld>
            <a:endParaRPr lang="en-US" sz="1125" dirty="0">
              <a:solidFill>
                <a:schemeClr val="tx1"/>
              </a:solidFill>
              <a:latin typeface="Capitals"/>
              <a:cs typeface="Capitals"/>
            </a:endParaRPr>
          </a:p>
        </p:txBody>
      </p:sp>
      <p:sp>
        <p:nvSpPr>
          <p:cNvPr id="17" name="TextBox 16"/>
          <p:cNvSpPr txBox="1"/>
          <p:nvPr/>
        </p:nvSpPr>
        <p:spPr>
          <a:xfrm>
            <a:off x="536985" y="1890759"/>
            <a:ext cx="8070031" cy="3076483"/>
          </a:xfrm>
          <a:prstGeom prst="rect">
            <a:avLst/>
          </a:prstGeom>
          <a:noFill/>
        </p:spPr>
        <p:txBody>
          <a:bodyPr wrap="square" rtlCol="0">
            <a:spAutoFit/>
          </a:bodyPr>
          <a:lstStyle/>
          <a:p>
            <a:pPr>
              <a:lnSpc>
                <a:spcPts val="3920"/>
              </a:lnSpc>
            </a:pPr>
            <a:r>
              <a:rPr lang="en-US" sz="2600" dirty="0" smtClean="0">
                <a:solidFill>
                  <a:srgbClr val="E78E23"/>
                </a:solidFill>
                <a:latin typeface="Capitals"/>
                <a:cs typeface="Capitals"/>
              </a:rPr>
              <a:t>Sesión uso del suelo y planificación de la comunidad</a:t>
            </a:r>
          </a:p>
          <a:p>
            <a:pPr marL="822960" lvl="1" indent="-365760">
              <a:lnSpc>
                <a:spcPts val="3920"/>
              </a:lnSpc>
              <a:buFont typeface="Arial"/>
              <a:buChar char="•"/>
              <a:defRPr/>
            </a:pPr>
            <a:r>
              <a:rPr lang="en-US" sz="2600" dirty="0" smtClean="0">
                <a:ea typeface="ＭＳ Ｐゴシック" pitchFamily="34" charset="-128"/>
              </a:rPr>
              <a:t>Qué recuerda de la sesión</a:t>
            </a:r>
          </a:p>
          <a:p>
            <a:pPr marL="822960" lvl="1" indent="-365760">
              <a:lnSpc>
                <a:spcPts val="3920"/>
              </a:lnSpc>
              <a:buFont typeface="Arial"/>
              <a:buChar char="•"/>
              <a:defRPr/>
            </a:pPr>
            <a:r>
              <a:rPr lang="en-US" sz="2600" dirty="0" smtClean="0">
                <a:ea typeface="ＭＳ Ｐゴシック" pitchFamily="34" charset="-128"/>
              </a:rPr>
              <a:t>Reacciones a las asignaciones de tarea que completó</a:t>
            </a:r>
          </a:p>
          <a:p>
            <a:pPr marL="822960" lvl="1" indent="-365760">
              <a:lnSpc>
                <a:spcPts val="3920"/>
              </a:lnSpc>
              <a:buFont typeface="Arial"/>
              <a:buChar char="•"/>
              <a:defRPr/>
            </a:pPr>
            <a:r>
              <a:rPr lang="en-US" sz="2600" dirty="0" smtClean="0">
                <a:ea typeface="ＭＳ Ｐゴシック" pitchFamily="34" charset="-128"/>
              </a:rPr>
              <a:t>Alguna pregunta que tenga </a:t>
            </a:r>
          </a:p>
          <a:p>
            <a:pPr marL="822960" lvl="1" indent="-365760">
              <a:lnSpc>
                <a:spcPts val="3920"/>
              </a:lnSpc>
              <a:buFont typeface="Arial"/>
              <a:buChar char="•"/>
              <a:defRPr/>
            </a:pPr>
            <a:r>
              <a:rPr lang="en-US" sz="2600" dirty="0" smtClean="0">
                <a:ea typeface="ＭＳ Ｐゴシック" pitchFamily="34" charset="-128"/>
              </a:rPr>
              <a:t>Cosas que cambiaría o mejoraría de la sesión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30</a:t>
            </a:fld>
            <a:endParaRPr lang="en-US" sz="1125" dirty="0">
              <a:solidFill>
                <a:schemeClr val="tx1"/>
              </a:solidFill>
              <a:latin typeface="Capitals"/>
              <a:cs typeface="Capitals"/>
            </a:endParaRPr>
          </a:p>
        </p:txBody>
      </p:sp>
      <p:sp>
        <p:nvSpPr>
          <p:cNvPr id="14" name="Rounded Rectangle 13"/>
          <p:cNvSpPr/>
          <p:nvPr/>
        </p:nvSpPr>
        <p:spPr>
          <a:xfrm>
            <a:off x="533400" y="876300"/>
            <a:ext cx="4102100" cy="5105400"/>
          </a:xfrm>
          <a:prstGeom prst="roundRect">
            <a:avLst>
              <a:gd name="adj" fmla="val 3262"/>
            </a:avLst>
          </a:prstGeom>
          <a:gradFill flip="none" rotWithShape="1">
            <a:gsLst>
              <a:gs pos="0">
                <a:schemeClr val="accent3"/>
              </a:gs>
              <a:gs pos="100000">
                <a:srgbClr val="B5D479"/>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lvl="0" indent="-91440" algn="ctr">
              <a:lnSpc>
                <a:spcPts val="9000"/>
              </a:lnSpc>
            </a:pPr>
            <a:r>
              <a:rPr lang="en-US" sz="7600" b="1" dirty="0" smtClean="0">
                <a:solidFill>
                  <a:schemeClr val="tx1"/>
                </a:solidFill>
                <a:latin typeface="ITC Franklin Gothic Std Bk Cd"/>
                <a:cs typeface="ITC Franklin Gothic Std Bk Cd"/>
              </a:rPr>
              <a:t>ES</a:t>
            </a:r>
          </a:p>
          <a:p>
            <a:pPr marL="91440" lvl="0" indent="-91440" algn="ctr">
              <a:lnSpc>
                <a:spcPts val="9000"/>
              </a:lnSpc>
            </a:pPr>
            <a:r>
              <a:rPr lang="en-US" sz="7600" b="1" dirty="0" smtClean="0">
                <a:solidFill>
                  <a:schemeClr val="tx1"/>
                </a:solidFill>
                <a:latin typeface="ITC Franklin Gothic Std Bk Cd"/>
                <a:cs typeface="ITC Franklin Gothic Std Bk Cd"/>
              </a:rPr>
              <a:t>TIEMPO</a:t>
            </a:r>
          </a:p>
          <a:p>
            <a:pPr marL="91440" lvl="0" indent="-91440" algn="ctr">
              <a:lnSpc>
                <a:spcPts val="9000"/>
              </a:lnSpc>
            </a:pPr>
            <a:r>
              <a:rPr lang="en-US" sz="7600" b="1" dirty="0" smtClean="0">
                <a:solidFill>
                  <a:schemeClr val="tx1"/>
                </a:solidFill>
                <a:latin typeface="ITC Franklin Gothic Std Bk Cd"/>
                <a:cs typeface="ITC Franklin Gothic Std Bk Cd"/>
              </a:rPr>
              <a:t>DE UN RECESO…</a:t>
            </a:r>
          </a:p>
        </p:txBody>
      </p:sp>
      <p:pic>
        <p:nvPicPr>
          <p:cNvPr id="15" name="Picture 14"/>
          <p:cNvPicPr>
            <a:picLocks noChangeAspect="1"/>
          </p:cNvPicPr>
          <p:nvPr/>
        </p:nvPicPr>
        <p:blipFill>
          <a:blip r:embed="rId2"/>
          <a:stretch>
            <a:fillRect/>
          </a:stretch>
        </p:blipFill>
        <p:spPr>
          <a:xfrm>
            <a:off x="4860539" y="927976"/>
            <a:ext cx="3642197" cy="3669423"/>
          </a:xfrm>
          <a:prstGeom prst="rect">
            <a:avLst/>
          </a:prstGeom>
        </p:spPr>
      </p:pic>
      <p:pic>
        <p:nvPicPr>
          <p:cNvPr id="16" name="Picture 1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218146" y="4814401"/>
            <a:ext cx="926984" cy="9269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rgbClr val="000000"/>
                </a:solidFill>
                <a:latin typeface="ITC Franklin Gothic Std Bk Cd"/>
                <a:cs typeface="ITC Franklin Gothic Std Bk Cd"/>
              </a:rPr>
              <a:t>Fuente:</a:t>
            </a:r>
            <a:r>
              <a:rPr lang="en-US" sz="1400" dirty="0">
                <a:solidFill>
                  <a:srgbClr val="000000"/>
                </a:solidFill>
                <a:latin typeface="ITC Franklin Gothic Std Bk Cd"/>
                <a:cs typeface="ITC Franklin Gothic Std Bk Cd"/>
              </a:rPr>
              <a:t> http://</a:t>
            </a:r>
            <a:r>
              <a:rPr lang="en-US" sz="1400" dirty="0" smtClean="0">
                <a:solidFill>
                  <a:srgbClr val="000000"/>
                </a:solidFill>
                <a:latin typeface="ITC Franklin Gothic Std Bk Cd"/>
                <a:cs typeface="ITC Franklin Gothic Std Bk Cd"/>
              </a:rPr>
              <a:t>changelabsolutions.org/healthy-planning/richmond-change-air </a:t>
            </a:r>
            <a:r>
              <a:rPr lang="en-US" sz="1400" dirty="0">
                <a:solidFill>
                  <a:srgbClr val="000000"/>
                </a:solidFill>
                <a:latin typeface="ITC Franklin Gothic Std Bk Cd"/>
                <a:cs typeface="ITC Franklin Gothic Std Bk Cd"/>
              </a:rPr>
              <a:t> </a:t>
            </a: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41682" y="6254496"/>
            <a:ext cx="481092" cy="301752"/>
          </a:xfrm>
        </p:spPr>
        <p:txBody>
          <a:bodyPr/>
          <a:lstStyle/>
          <a:p>
            <a:pPr algn="ctr"/>
            <a:fld id="{521239CC-C9A0-C74A-85D4-9A0DCFB619A4}" type="slidenum">
              <a:rPr lang="en-US" sz="1125" smtClean="0">
                <a:solidFill>
                  <a:schemeClr val="tx1"/>
                </a:solidFill>
                <a:latin typeface="Capitals"/>
                <a:cs typeface="Capitals"/>
              </a:rPr>
              <a:pPr algn="ctr"/>
              <a:t>31</a:t>
            </a:fld>
            <a:endParaRPr lang="en-US" sz="1125" dirty="0">
              <a:solidFill>
                <a:schemeClr val="tx1"/>
              </a:solidFill>
              <a:latin typeface="Capitals"/>
              <a:cs typeface="Capitals"/>
            </a:endParaRPr>
          </a:p>
        </p:txBody>
      </p:sp>
      <p:pic>
        <p:nvPicPr>
          <p:cNvPr id="14" name="Picture 6" descr="bg.psd">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290" y="2761226"/>
            <a:ext cx="8428578" cy="322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Grp="1" noChangeArrowheads="1"/>
          </p:cNvSpPr>
          <p:nvPr/>
        </p:nvSpPr>
        <p:spPr bwMode="auto">
          <a:xfrm>
            <a:off x="711200" y="1172622"/>
            <a:ext cx="7721600" cy="182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300" kern="1200">
                <a:solidFill>
                  <a:srgbClr val="9D2512"/>
                </a:solidFill>
                <a:latin typeface="+mj-lt"/>
                <a:ea typeface="ＭＳ Ｐゴシック" pitchFamily="-111" charset="-128"/>
                <a:cs typeface="+mj-cs"/>
              </a:defRPr>
            </a:lvl1pPr>
            <a:lvl2pPr algn="ctr" rtl="0" eaLnBrk="0" fontAlgn="base" hangingPunct="0">
              <a:spcBef>
                <a:spcPct val="0"/>
              </a:spcBef>
              <a:spcAft>
                <a:spcPct val="0"/>
              </a:spcAft>
              <a:defRPr sz="3300">
                <a:solidFill>
                  <a:srgbClr val="9D2512"/>
                </a:solidFill>
                <a:latin typeface="Georgia" pitchFamily="18" charset="0"/>
                <a:ea typeface="ＭＳ Ｐゴシック" pitchFamily="-111" charset="-128"/>
              </a:defRPr>
            </a:lvl2pPr>
            <a:lvl3pPr algn="ctr" rtl="0" eaLnBrk="0" fontAlgn="base" hangingPunct="0">
              <a:spcBef>
                <a:spcPct val="0"/>
              </a:spcBef>
              <a:spcAft>
                <a:spcPct val="0"/>
              </a:spcAft>
              <a:defRPr sz="3300">
                <a:solidFill>
                  <a:srgbClr val="9D2512"/>
                </a:solidFill>
                <a:latin typeface="Georgia" pitchFamily="18" charset="0"/>
                <a:ea typeface="ＭＳ Ｐゴシック" pitchFamily="-111" charset="-128"/>
              </a:defRPr>
            </a:lvl3pPr>
            <a:lvl4pPr algn="ctr" rtl="0" eaLnBrk="0" fontAlgn="base" hangingPunct="0">
              <a:spcBef>
                <a:spcPct val="0"/>
              </a:spcBef>
              <a:spcAft>
                <a:spcPct val="0"/>
              </a:spcAft>
              <a:defRPr sz="3300">
                <a:solidFill>
                  <a:srgbClr val="9D2512"/>
                </a:solidFill>
                <a:latin typeface="Georgia" pitchFamily="18" charset="0"/>
                <a:ea typeface="ＭＳ Ｐゴシック" pitchFamily="-111" charset="-128"/>
              </a:defRPr>
            </a:lvl4pPr>
            <a:lvl5pPr algn="ctr" rtl="0" eaLnBrk="0" fontAlgn="base" hangingPunct="0">
              <a:spcBef>
                <a:spcPct val="0"/>
              </a:spcBef>
              <a:spcAft>
                <a:spcPct val="0"/>
              </a:spcAft>
              <a:defRPr sz="3300">
                <a:solidFill>
                  <a:srgbClr val="9D2512"/>
                </a:solidFill>
                <a:latin typeface="Georgia" pitchFamily="18" charset="0"/>
                <a:ea typeface="ＭＳ Ｐゴシック" pitchFamily="-111" charset="-128"/>
              </a:defRPr>
            </a:lvl5pPr>
            <a:lvl6pPr marL="457200" algn="ctr" rtl="0" fontAlgn="base">
              <a:spcBef>
                <a:spcPct val="0"/>
              </a:spcBef>
              <a:spcAft>
                <a:spcPct val="0"/>
              </a:spcAft>
              <a:defRPr sz="3300">
                <a:solidFill>
                  <a:srgbClr val="9D2512"/>
                </a:solidFill>
                <a:latin typeface="Georgia" pitchFamily="18" charset="0"/>
              </a:defRPr>
            </a:lvl6pPr>
            <a:lvl7pPr marL="914400" algn="ctr" rtl="0" fontAlgn="base">
              <a:spcBef>
                <a:spcPct val="0"/>
              </a:spcBef>
              <a:spcAft>
                <a:spcPct val="0"/>
              </a:spcAft>
              <a:defRPr sz="3300">
                <a:solidFill>
                  <a:srgbClr val="9D2512"/>
                </a:solidFill>
                <a:latin typeface="Georgia" pitchFamily="18" charset="0"/>
              </a:defRPr>
            </a:lvl7pPr>
            <a:lvl8pPr marL="1371600" algn="ctr" rtl="0" fontAlgn="base">
              <a:spcBef>
                <a:spcPct val="0"/>
              </a:spcBef>
              <a:spcAft>
                <a:spcPct val="0"/>
              </a:spcAft>
              <a:defRPr sz="3300">
                <a:solidFill>
                  <a:srgbClr val="9D2512"/>
                </a:solidFill>
                <a:latin typeface="Georgia" pitchFamily="18" charset="0"/>
              </a:defRPr>
            </a:lvl8pPr>
            <a:lvl9pPr marL="1828800" algn="ctr" rtl="0" fontAlgn="base">
              <a:spcBef>
                <a:spcPct val="0"/>
              </a:spcBef>
              <a:spcAft>
                <a:spcPct val="0"/>
              </a:spcAft>
              <a:defRPr sz="3300">
                <a:solidFill>
                  <a:srgbClr val="9D2512"/>
                </a:solidFill>
                <a:latin typeface="Georgia" pitchFamily="18" charset="0"/>
              </a:defRPr>
            </a:lvl9pPr>
          </a:lstStyle>
          <a:p>
            <a:r>
              <a:rPr lang="en-US" sz="3600" dirty="0" smtClean="0">
                <a:solidFill>
                  <a:srgbClr val="108837"/>
                </a:solidFill>
                <a:latin typeface="Capitals"/>
                <a:ea typeface="ＭＳ Ｐゴシック" pitchFamily="34" charset="-128"/>
                <a:cs typeface="Capitals"/>
              </a:rPr>
              <a:t>La política y la ley de la salud pública:</a:t>
            </a:r>
            <a:br>
              <a:rPr lang="en-US" sz="3600" dirty="0" smtClean="0">
                <a:solidFill>
                  <a:srgbClr val="108837"/>
                </a:solidFill>
                <a:latin typeface="Capitals"/>
                <a:ea typeface="ＭＳ Ｐゴシック" pitchFamily="34" charset="-128"/>
                <a:cs typeface="Capitals"/>
              </a:rPr>
            </a:br>
            <a:r>
              <a:rPr lang="en-US" sz="3600" u="sng" dirty="0" smtClean="0">
                <a:solidFill>
                  <a:srgbClr val="108837"/>
                </a:solidFill>
                <a:latin typeface="Capitals"/>
                <a:ea typeface="ＭＳ Ｐゴシック" pitchFamily="34" charset="-128"/>
                <a:cs typeface="Capitals"/>
              </a:rPr>
              <a:t>Podcast</a:t>
            </a:r>
            <a:r>
              <a:rPr lang="en-US" sz="3600" dirty="0" smtClean="0">
                <a:solidFill>
                  <a:srgbClr val="108837"/>
                </a:solidFill>
                <a:latin typeface="Capitals"/>
                <a:ea typeface="ＭＳ Ｐゴシック" pitchFamily="34" charset="-128"/>
                <a:cs typeface="Capitals"/>
              </a:rPr>
              <a:t/>
            </a:r>
            <a:br>
              <a:rPr lang="en-US" sz="3600" dirty="0" smtClean="0">
                <a:solidFill>
                  <a:srgbClr val="108837"/>
                </a:solidFill>
                <a:latin typeface="Capitals"/>
                <a:ea typeface="ＭＳ Ｐゴシック" pitchFamily="34" charset="-128"/>
                <a:cs typeface="Capitals"/>
              </a:rPr>
            </a:br>
            <a:r>
              <a:rPr lang="en-US" sz="3600" dirty="0" smtClean="0">
                <a:solidFill>
                  <a:srgbClr val="108837"/>
                </a:solidFill>
                <a:latin typeface="Capitals"/>
                <a:ea typeface="ＭＳ Ｐゴシック" pitchFamily="34" charset="-128"/>
                <a:cs typeface="Capitals"/>
              </a:rPr>
              <a:t>Richmond, California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000000"/>
              </a:solidFill>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 ¿Qué rol juegan los ciudadanos interesados?</a:t>
            </a:r>
          </a:p>
        </p:txBody>
      </p:sp>
      <p:sp>
        <p:nvSpPr>
          <p:cNvPr id="14" name="Oval 13"/>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32</a:t>
            </a:fld>
            <a:endParaRPr lang="en-US" sz="1125" dirty="0">
              <a:solidFill>
                <a:schemeClr val="tx1"/>
              </a:solidFill>
              <a:latin typeface="Capitals"/>
              <a:cs typeface="Capitals"/>
            </a:endParaRPr>
          </a:p>
        </p:txBody>
      </p:sp>
      <p:sp>
        <p:nvSpPr>
          <p:cNvPr id="37" name="Rectangle 36"/>
          <p:cNvSpPr/>
          <p:nvPr/>
        </p:nvSpPr>
        <p:spPr>
          <a:xfrm>
            <a:off x="742572" y="1389553"/>
            <a:ext cx="7658857" cy="4078894"/>
          </a:xfrm>
          <a:prstGeom prst="rect">
            <a:avLst/>
          </a:prstGeom>
        </p:spPr>
        <p:txBody>
          <a:bodyPr wrap="square">
            <a:spAutoFit/>
          </a:bodyPr>
          <a:lstStyle/>
          <a:p>
            <a:pPr marL="274320" indent="-274320">
              <a:lnSpc>
                <a:spcPts val="3240"/>
              </a:lnSpc>
              <a:spcBef>
                <a:spcPts val="1800"/>
              </a:spcBef>
              <a:buFont typeface="Arial"/>
              <a:buChar char="•"/>
              <a:tabLst>
                <a:tab pos="457200" algn="l"/>
              </a:tabLst>
            </a:pPr>
            <a:r>
              <a:rPr lang="en-US" sz="3100" dirty="0" smtClean="0">
                <a:cs typeface="Calibri"/>
              </a:rPr>
              <a:t>Funcionarios electos (Consejo de la Ciudad y juntas de supervisores)</a:t>
            </a:r>
          </a:p>
          <a:p>
            <a:pPr marL="274320" indent="-274320">
              <a:lnSpc>
                <a:spcPts val="3240"/>
              </a:lnSpc>
              <a:spcBef>
                <a:spcPts val="1800"/>
              </a:spcBef>
              <a:buFont typeface="Arial"/>
              <a:buChar char="•"/>
              <a:tabLst>
                <a:tab pos="457200" algn="l"/>
              </a:tabLst>
            </a:pPr>
            <a:r>
              <a:rPr lang="en-US" sz="3100" dirty="0" smtClean="0">
                <a:cs typeface="Calibri"/>
              </a:rPr>
              <a:t>Funcionarios asignados (comisión de planificación, etc.)</a:t>
            </a:r>
          </a:p>
          <a:p>
            <a:pPr marL="274320" indent="-274320">
              <a:lnSpc>
                <a:spcPts val="3240"/>
              </a:lnSpc>
              <a:spcBef>
                <a:spcPts val="1800"/>
              </a:spcBef>
              <a:buFont typeface="Arial"/>
              <a:buChar char="•"/>
              <a:tabLst>
                <a:tab pos="457200" algn="l"/>
              </a:tabLst>
            </a:pPr>
            <a:r>
              <a:rPr lang="en-US" sz="3100" dirty="0" smtClean="0">
                <a:cs typeface="Calibri"/>
              </a:rPr>
              <a:t>Personal de dependencias/agencias (departamento de salud, escuelas, parques y recreación, etc.)</a:t>
            </a:r>
          </a:p>
          <a:p>
            <a:pPr marL="274320" indent="-274320">
              <a:lnSpc>
                <a:spcPts val="3240"/>
              </a:lnSpc>
              <a:spcBef>
                <a:spcPts val="1800"/>
              </a:spcBef>
              <a:buFont typeface="Arial"/>
              <a:buChar char="•"/>
              <a:tabLst>
                <a:tab pos="457200" algn="l"/>
              </a:tabLst>
            </a:pPr>
            <a:r>
              <a:rPr lang="en-US" sz="3100" dirty="0" smtClean="0">
                <a:cs typeface="Calibri"/>
              </a:rPr>
              <a:t>Miembros de la comunidad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latin typeface="ITC Franklin Gothic Std Bk Cd"/>
                <a:cs typeface="ITC Franklin Gothic Std Bk Cd"/>
              </a:rPr>
              <a:t>Photo courtesy of Tim Wagner for HEAC</a:t>
            </a:r>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¿Qué rol juegan los ciudadanos interesados?</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33</a:t>
            </a:fld>
            <a:endParaRPr lang="en-US" sz="1125" dirty="0">
              <a:solidFill>
                <a:schemeClr val="tx1"/>
              </a:solidFill>
              <a:latin typeface="Capitals"/>
              <a:cs typeface="Capitals"/>
            </a:endParaRPr>
          </a:p>
        </p:txBody>
      </p:sp>
      <p:pic>
        <p:nvPicPr>
          <p:cNvPr id="9" name="Picture 4"/>
          <p:cNvPicPr>
            <a:picLocks noChangeAspect="1"/>
          </p:cNvPicPr>
          <p:nvPr/>
        </p:nvPicPr>
        <p:blipFill>
          <a:blip r:embed="rId2">
            <a:extLst>
              <a:ext uri="{28A0092B-C50C-407E-A947-70E740481C1C}">
                <a14:useLocalDpi xmlns:a14="http://schemas.microsoft.com/office/drawing/2010/main" val="0"/>
              </a:ext>
            </a:extLst>
          </a:blip>
          <a:srcRect r="630"/>
          <a:stretch>
            <a:fillRect/>
          </a:stretch>
        </p:blipFill>
        <p:spPr bwMode="auto">
          <a:xfrm>
            <a:off x="704693" y="833173"/>
            <a:ext cx="7734614" cy="5191654"/>
          </a:xfrm>
          <a:prstGeom prst="roundRect">
            <a:avLst>
              <a:gd name="adj" fmla="val 3307"/>
            </a:avLst>
          </a:prstGeom>
          <a:gradFill>
            <a:gsLst>
              <a:gs pos="0">
                <a:srgbClr val="DEAB43"/>
              </a:gs>
              <a:gs pos="100000">
                <a:srgbClr val="FCE78C"/>
              </a:gs>
            </a:gsLst>
          </a:gradFill>
          <a:ln w="25400">
            <a:solidFill>
              <a:srgbClr val="DEAB43"/>
            </a:solidFill>
          </a:ln>
          <a:effectLst/>
          <a:extLst/>
        </p:spPr>
      </p:pic>
      <p:sp>
        <p:nvSpPr>
          <p:cNvPr id="18" name="Rounded Rectangle 17"/>
          <p:cNvSpPr/>
          <p:nvPr/>
        </p:nvSpPr>
        <p:spPr>
          <a:xfrm>
            <a:off x="783817" y="901026"/>
            <a:ext cx="3924185" cy="1765974"/>
          </a:xfrm>
          <a:prstGeom prst="roundRect">
            <a:avLst>
              <a:gd name="adj" fmla="val 6000"/>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p>
            <a:pPr>
              <a:spcBef>
                <a:spcPct val="50000"/>
              </a:spcBef>
            </a:pPr>
            <a:r>
              <a:rPr lang="en-US" cap="all" dirty="0" smtClean="0">
                <a:solidFill>
                  <a:srgbClr val="000000"/>
                </a:solidFill>
                <a:latin typeface="ITC Franklin Gothic Std Dm Cd"/>
                <a:cs typeface="ITC Franklin Gothic Std Dm Cd"/>
              </a:rPr>
              <a:t>Funcionarios electos:</a:t>
            </a:r>
          </a:p>
        </p:txBody>
      </p:sp>
      <p:sp>
        <p:nvSpPr>
          <p:cNvPr id="19" name="TextBox 18"/>
          <p:cNvSpPr txBox="1"/>
          <p:nvPr/>
        </p:nvSpPr>
        <p:spPr>
          <a:xfrm>
            <a:off x="770190" y="1267371"/>
            <a:ext cx="3842775"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rgbClr val="000000"/>
                </a:solidFill>
                <a:latin typeface="ITC Franklin Gothic Std Bk Cd"/>
                <a:cs typeface="ITC Franklin Gothic Std Bk Cd"/>
              </a:rPr>
              <a:t> Adoptan políticas y planes </a:t>
            </a:r>
          </a:p>
        </p:txBody>
      </p:sp>
      <p:sp>
        <p:nvSpPr>
          <p:cNvPr id="20" name="TextBox 19"/>
          <p:cNvSpPr txBox="1"/>
          <p:nvPr/>
        </p:nvSpPr>
        <p:spPr>
          <a:xfrm>
            <a:off x="770190" y="1603452"/>
            <a:ext cx="3842775"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rgbClr val="000000"/>
                </a:solidFill>
                <a:latin typeface="ITC Franklin Gothic Std Bk Cd"/>
                <a:cs typeface="ITC Franklin Gothic Std Bk Cd"/>
              </a:rPr>
              <a:t> Asignan funcionarios</a:t>
            </a:r>
          </a:p>
        </p:txBody>
      </p:sp>
      <p:sp>
        <p:nvSpPr>
          <p:cNvPr id="21" name="TextBox 20"/>
          <p:cNvSpPr txBox="1"/>
          <p:nvPr/>
        </p:nvSpPr>
        <p:spPr>
          <a:xfrm>
            <a:off x="770190" y="1939681"/>
            <a:ext cx="3865008" cy="561692"/>
          </a:xfrm>
          <a:prstGeom prst="rect">
            <a:avLst/>
          </a:prstGeom>
          <a:noFill/>
        </p:spPr>
        <p:txBody>
          <a:bodyPr wrap="square" rtlCol="0">
            <a:normAutofit fontScale="85000" lnSpcReduction="10000"/>
          </a:bodyPr>
          <a:lstStyle/>
          <a:p>
            <a:pPr marL="182880" indent="-182880">
              <a:lnSpc>
                <a:spcPts val="1760"/>
              </a:lnSpc>
              <a:spcBef>
                <a:spcPts val="600"/>
              </a:spcBef>
              <a:buFont typeface="Wingdings" charset="2"/>
              <a:buChar char="ü"/>
              <a:tabLst>
                <a:tab pos="860425" algn="l"/>
                <a:tab pos="914400" algn="l"/>
              </a:tabLst>
            </a:pPr>
            <a:r>
              <a:rPr lang="en-US" dirty="0" smtClean="0">
                <a:solidFill>
                  <a:srgbClr val="000000"/>
                </a:solidFill>
                <a:latin typeface="ITC Franklin Gothic Std Bk Cd"/>
                <a:cs typeface="ITC Franklin Gothic Std Bk Cd"/>
              </a:rPr>
              <a:t> Dirigen al personal de dependencias/agencias y los recursos públicos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latin typeface="ITC Franklin Gothic Std Bk Cd"/>
                <a:cs typeface="ITC Franklin Gothic Std Bk Cd"/>
              </a:rPr>
              <a:t>Photo ©Planning Commissioner Journal</a:t>
            </a:r>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¿Qué rol juegan los ciudadanos interesados?</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34</a:t>
            </a:fld>
            <a:endParaRPr lang="en-US" sz="1125" dirty="0">
              <a:solidFill>
                <a:schemeClr val="tx1"/>
              </a:solidFill>
              <a:latin typeface="Capitals"/>
              <a:cs typeface="Capitals"/>
            </a:endParaRPr>
          </a:p>
        </p:txBody>
      </p:sp>
      <p:pic>
        <p:nvPicPr>
          <p:cNvPr id="11"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32169" y="832104"/>
            <a:ext cx="8479662" cy="5193792"/>
          </a:xfrm>
          <a:prstGeom prst="roundRect">
            <a:avLst>
              <a:gd name="adj" fmla="val 3307"/>
            </a:avLst>
          </a:prstGeom>
          <a:gradFill>
            <a:gsLst>
              <a:gs pos="0">
                <a:srgbClr val="132B4A"/>
              </a:gs>
              <a:gs pos="100000">
                <a:schemeClr val="accent1"/>
              </a:gs>
            </a:gsLst>
          </a:gradFill>
          <a:ln w="25400">
            <a:solidFill>
              <a:srgbClr val="132B4A"/>
            </a:solidFill>
          </a:ln>
          <a:effectLst/>
          <a:extLst/>
        </p:spPr>
      </p:pic>
      <p:sp>
        <p:nvSpPr>
          <p:cNvPr id="14" name="Rounded Rectangle 13"/>
          <p:cNvSpPr/>
          <p:nvPr/>
        </p:nvSpPr>
        <p:spPr>
          <a:xfrm>
            <a:off x="415109" y="901027"/>
            <a:ext cx="7166792" cy="1786458"/>
          </a:xfrm>
          <a:prstGeom prst="roundRect">
            <a:avLst>
              <a:gd name="adj" fmla="val 6000"/>
            </a:avLst>
          </a:prstGeom>
          <a:gradFill>
            <a:gsLst>
              <a:gs pos="0">
                <a:srgbClr val="132B4A"/>
              </a:gs>
              <a:gs pos="100000">
                <a:schemeClr val="accent1"/>
              </a:gs>
            </a:gsLs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p>
            <a:pPr>
              <a:spcBef>
                <a:spcPct val="50000"/>
              </a:spcBef>
            </a:pPr>
            <a:r>
              <a:rPr lang="en-US" cap="all" dirty="0" smtClean="0">
                <a:solidFill>
                  <a:schemeClr val="bg1"/>
                </a:solidFill>
                <a:latin typeface="ITC Franklin Gothic Std Dm Cd"/>
                <a:cs typeface="ITC Franklin Gothic Std Dm Cd"/>
              </a:rPr>
              <a:t>Comisiones:</a:t>
            </a:r>
            <a:endParaRPr lang="en-US" dirty="0" smtClean="0">
              <a:solidFill>
                <a:schemeClr val="bg1"/>
              </a:solidFill>
              <a:latin typeface="ITC Franklin Gothic Std Bk Cd"/>
              <a:cs typeface="ITC Franklin Gothic Std Bk Cd"/>
            </a:endParaRPr>
          </a:p>
        </p:txBody>
      </p:sp>
      <p:sp>
        <p:nvSpPr>
          <p:cNvPr id="18" name="TextBox 17"/>
          <p:cNvSpPr txBox="1"/>
          <p:nvPr/>
        </p:nvSpPr>
        <p:spPr>
          <a:xfrm>
            <a:off x="407333" y="1267371"/>
            <a:ext cx="7131048"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Brindan asesoramiento en la elaboración de políticas y el proceso de desarrollo</a:t>
            </a:r>
          </a:p>
        </p:txBody>
      </p:sp>
      <p:sp>
        <p:nvSpPr>
          <p:cNvPr id="19" name="TextBox 18"/>
          <p:cNvSpPr txBox="1"/>
          <p:nvPr/>
        </p:nvSpPr>
        <p:spPr>
          <a:xfrm>
            <a:off x="407333" y="1603452"/>
            <a:ext cx="7174567"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Revisan las urbanizaciones propuestas</a:t>
            </a:r>
          </a:p>
        </p:txBody>
      </p:sp>
      <p:sp>
        <p:nvSpPr>
          <p:cNvPr id="20" name="TextBox 19"/>
          <p:cNvSpPr txBox="1"/>
          <p:nvPr/>
        </p:nvSpPr>
        <p:spPr>
          <a:xfrm>
            <a:off x="407333" y="1939681"/>
            <a:ext cx="7174567"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Establecen condiciones para la urbanización</a:t>
            </a:r>
          </a:p>
        </p:txBody>
      </p:sp>
      <p:sp>
        <p:nvSpPr>
          <p:cNvPr id="21" name="TextBox 20"/>
          <p:cNvSpPr txBox="1"/>
          <p:nvPr/>
        </p:nvSpPr>
        <p:spPr>
          <a:xfrm>
            <a:off x="407333" y="2270788"/>
            <a:ext cx="7174567"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Dirigen al personal del la dependencia/agencia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latin typeface="ITC Franklin Gothic Std Bk Cd"/>
                <a:cs typeface="ITC Franklin Gothic Std Bk Cd"/>
              </a:rPr>
              <a:t>Photo courtesy of Tim Wagner for HEAC</a:t>
            </a:r>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¿Qué rol juegan los ciudadanos interesados?</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35</a:t>
            </a:fld>
            <a:endParaRPr lang="en-US" sz="1125" dirty="0">
              <a:solidFill>
                <a:schemeClr val="tx1"/>
              </a:solidFill>
              <a:latin typeface="Capitals"/>
              <a:cs typeface="Capitals"/>
            </a:endParaRPr>
          </a:p>
        </p:txBody>
      </p:sp>
      <p:pic>
        <p:nvPicPr>
          <p:cNvPr id="14" name="Picture 6"/>
          <p:cNvPicPr>
            <a:picLocks noChangeAspect="1"/>
          </p:cNvPicPr>
          <p:nvPr/>
        </p:nvPicPr>
        <p:blipFill>
          <a:blip r:embed="rId2">
            <a:extLst>
              <a:ext uri="{28A0092B-C50C-407E-A947-70E740481C1C}">
                <a14:useLocalDpi xmlns:a14="http://schemas.microsoft.com/office/drawing/2010/main" val="0"/>
              </a:ext>
            </a:extLst>
          </a:blip>
          <a:srcRect r="428"/>
          <a:stretch>
            <a:fillRect/>
          </a:stretch>
        </p:blipFill>
        <p:spPr bwMode="auto">
          <a:xfrm>
            <a:off x="1118444" y="832104"/>
            <a:ext cx="6907113" cy="5193792"/>
          </a:xfrm>
          <a:prstGeom prst="roundRect">
            <a:avLst>
              <a:gd name="adj" fmla="val 3307"/>
            </a:avLst>
          </a:prstGeom>
          <a:gradFill>
            <a:gsLst>
              <a:gs pos="0">
                <a:schemeClr val="accent5"/>
              </a:gs>
              <a:gs pos="100000">
                <a:srgbClr val="9FD4D0"/>
              </a:gs>
            </a:gsLst>
          </a:gradFill>
          <a:ln w="25400">
            <a:solidFill>
              <a:schemeClr val="accent5"/>
            </a:solidFill>
          </a:ln>
          <a:effectLst/>
          <a:extLst/>
        </p:spPr>
      </p:pic>
      <p:sp>
        <p:nvSpPr>
          <p:cNvPr id="23" name="Rounded Rectangle 22"/>
          <p:cNvSpPr/>
          <p:nvPr/>
        </p:nvSpPr>
        <p:spPr>
          <a:xfrm>
            <a:off x="3898900" y="3629889"/>
            <a:ext cx="4025900" cy="2301012"/>
          </a:xfrm>
          <a:prstGeom prst="roundRect">
            <a:avLst>
              <a:gd name="adj" fmla="val 6000"/>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ct val="50000"/>
              </a:spcBef>
            </a:pPr>
            <a:r>
              <a:rPr lang="en-US" cap="all" dirty="0" smtClean="0">
                <a:solidFill>
                  <a:srgbClr val="000000"/>
                </a:solidFill>
                <a:latin typeface="ITC Franklin Gothic Std Dm Cd"/>
                <a:cs typeface="ITC Franklin Gothic Std Dm Cd"/>
              </a:rPr>
              <a:t>Urbanistas:</a:t>
            </a:r>
            <a:endParaRPr lang="en-US" dirty="0" smtClean="0">
              <a:solidFill>
                <a:srgbClr val="000000"/>
              </a:solidFill>
              <a:latin typeface="ITC Franklin Gothic Std Bk Cd"/>
              <a:cs typeface="ITC Franklin Gothic Std Bk Cd"/>
            </a:endParaRPr>
          </a:p>
        </p:txBody>
      </p:sp>
      <p:sp>
        <p:nvSpPr>
          <p:cNvPr id="24" name="TextBox 23"/>
          <p:cNvSpPr txBox="1"/>
          <p:nvPr/>
        </p:nvSpPr>
        <p:spPr>
          <a:xfrm>
            <a:off x="3941211" y="4051536"/>
            <a:ext cx="3841572" cy="561692"/>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latin typeface="ITC Franklin Gothic Std Bk Cd"/>
                <a:cs typeface="ITC Franklin Gothic Std Bk Cd"/>
              </a:rPr>
              <a:t> Preparan, revisan y modifican los planes y ordenanzas</a:t>
            </a:r>
          </a:p>
        </p:txBody>
      </p:sp>
      <p:sp>
        <p:nvSpPr>
          <p:cNvPr id="25" name="TextBox 24"/>
          <p:cNvSpPr txBox="1"/>
          <p:nvPr/>
        </p:nvSpPr>
        <p:spPr>
          <a:xfrm>
            <a:off x="3941210" y="4628917"/>
            <a:ext cx="3865014" cy="561692"/>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latin typeface="ITC Franklin Gothic Std Bk Cd"/>
                <a:cs typeface="ITC Franklin Gothic Std Bk Cd"/>
              </a:rPr>
              <a:t> Implementan e interpretan los planes y ordenanzas</a:t>
            </a:r>
          </a:p>
        </p:txBody>
      </p:sp>
      <p:sp>
        <p:nvSpPr>
          <p:cNvPr id="26" name="TextBox 25"/>
          <p:cNvSpPr txBox="1"/>
          <p:nvPr/>
        </p:nvSpPr>
        <p:spPr>
          <a:xfrm>
            <a:off x="3941210" y="5193746"/>
            <a:ext cx="3865014"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latin typeface="ITC Franklin Gothic Std Bk Cd"/>
                <a:cs typeface="ITC Franklin Gothic Std Bk Cd"/>
              </a:rPr>
              <a:t> Supervisan el desarrollo</a:t>
            </a:r>
          </a:p>
        </p:txBody>
      </p:sp>
      <p:sp>
        <p:nvSpPr>
          <p:cNvPr id="27" name="TextBox 26"/>
          <p:cNvSpPr txBox="1"/>
          <p:nvPr/>
        </p:nvSpPr>
        <p:spPr>
          <a:xfrm>
            <a:off x="3941210" y="5550253"/>
            <a:ext cx="3865014"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latin typeface="ITC Franklin Gothic Std Bk Cd"/>
                <a:cs typeface="ITC Franklin Gothic Std Bk Cd"/>
              </a:rPr>
              <a:t> Buscan fondos para la implementación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latin typeface="ITC Franklin Gothic Std Bk Cd"/>
                <a:cs typeface="ITC Franklin Gothic Std Bk Cd"/>
              </a:rPr>
              <a:t>Photo courtesy of Tim Wagner for HEAC</a:t>
            </a:r>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¿Qué rol juegan los ciudadanos interesados?</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36</a:t>
            </a:fld>
            <a:endParaRPr lang="en-US" sz="1125" dirty="0">
              <a:solidFill>
                <a:schemeClr val="tx1"/>
              </a:solidFill>
              <a:latin typeface="Capitals"/>
              <a:cs typeface="Capitals"/>
            </a:endParaRPr>
          </a:p>
        </p:txBody>
      </p:sp>
      <p:pic>
        <p:nvPicPr>
          <p:cNvPr id="11" name="Picture 5" descr="Residents' Role_Photo by Tim Wagner for HEAC cop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7138" y="832104"/>
            <a:ext cx="7789724" cy="5193792"/>
          </a:xfrm>
          <a:prstGeom prst="roundRect">
            <a:avLst>
              <a:gd name="adj" fmla="val 3307"/>
            </a:avLst>
          </a:prstGeom>
          <a:gradFill>
            <a:gsLst>
              <a:gs pos="0">
                <a:srgbClr val="600D13"/>
              </a:gs>
              <a:gs pos="100000">
                <a:srgbClr val="CD0920"/>
              </a:gs>
            </a:gsLst>
          </a:gradFill>
          <a:ln w="25400">
            <a:solidFill>
              <a:srgbClr val="600D13"/>
            </a:solidFill>
          </a:ln>
          <a:effectLst/>
          <a:extLst/>
        </p:spPr>
      </p:pic>
      <p:sp>
        <p:nvSpPr>
          <p:cNvPr id="16" name="Rounded Rectangle 15"/>
          <p:cNvSpPr/>
          <p:nvPr/>
        </p:nvSpPr>
        <p:spPr>
          <a:xfrm>
            <a:off x="4203701" y="3924445"/>
            <a:ext cx="4190999" cy="2032263"/>
          </a:xfrm>
          <a:prstGeom prst="roundRect">
            <a:avLst>
              <a:gd name="adj" fmla="val 6000"/>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p>
            <a:pPr>
              <a:spcBef>
                <a:spcPct val="50000"/>
              </a:spcBef>
            </a:pPr>
            <a:r>
              <a:rPr lang="en-US" cap="all" dirty="0" smtClean="0">
                <a:solidFill>
                  <a:schemeClr val="bg1"/>
                </a:solidFill>
                <a:latin typeface="ITC Franklin Gothic Std Dm Cd"/>
                <a:cs typeface="ITC Franklin Gothic Std Dm Cd"/>
              </a:rPr>
              <a:t>Salud pública:</a:t>
            </a:r>
            <a:endParaRPr lang="en-US" dirty="0" smtClean="0">
              <a:solidFill>
                <a:schemeClr val="bg1"/>
              </a:solidFill>
              <a:latin typeface="ITC Franklin Gothic Std Bk Cd"/>
              <a:cs typeface="ITC Franklin Gothic Std Bk Cd"/>
            </a:endParaRPr>
          </a:p>
        </p:txBody>
      </p:sp>
      <p:sp>
        <p:nvSpPr>
          <p:cNvPr id="21" name="TextBox 20"/>
          <p:cNvSpPr txBox="1"/>
          <p:nvPr/>
        </p:nvSpPr>
        <p:spPr>
          <a:xfrm>
            <a:off x="4304438" y="4266207"/>
            <a:ext cx="4039348"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Comparte datos sobre salud </a:t>
            </a:r>
          </a:p>
        </p:txBody>
      </p:sp>
      <p:sp>
        <p:nvSpPr>
          <p:cNvPr id="22" name="TextBox 21"/>
          <p:cNvSpPr txBox="1"/>
          <p:nvPr/>
        </p:nvSpPr>
        <p:spPr>
          <a:xfrm>
            <a:off x="4279901" y="4602288"/>
            <a:ext cx="4064000"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Organiza la participación de la comunidad</a:t>
            </a:r>
          </a:p>
        </p:txBody>
      </p:sp>
      <p:sp>
        <p:nvSpPr>
          <p:cNvPr id="23" name="TextBox 22"/>
          <p:cNvSpPr txBox="1"/>
          <p:nvPr/>
        </p:nvSpPr>
        <p:spPr>
          <a:xfrm>
            <a:off x="4279901" y="4938517"/>
            <a:ext cx="4064000"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Se asocia para la implementación</a:t>
            </a:r>
          </a:p>
        </p:txBody>
      </p:sp>
      <p:sp>
        <p:nvSpPr>
          <p:cNvPr id="24" name="TextBox 23"/>
          <p:cNvSpPr txBox="1"/>
          <p:nvPr/>
        </p:nvSpPr>
        <p:spPr>
          <a:xfrm>
            <a:off x="4279901" y="5269624"/>
            <a:ext cx="4064000"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Aboga por las prioridades de la comunidad</a:t>
            </a:r>
          </a:p>
        </p:txBody>
      </p:sp>
      <p:sp>
        <p:nvSpPr>
          <p:cNvPr id="25" name="TextBox 24"/>
          <p:cNvSpPr txBox="1"/>
          <p:nvPr/>
        </p:nvSpPr>
        <p:spPr>
          <a:xfrm>
            <a:off x="4279901" y="5597366"/>
            <a:ext cx="4064000"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Participa en la revisión del desarrollo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latin typeface="ITC Franklin Gothic Std Bk Cd"/>
                <a:cs typeface="ITC Franklin Gothic Std Bk Cd"/>
              </a:rPr>
              <a:t>Photo courtesy of Tim Wagner for HEAC</a:t>
            </a:r>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¿Qué rol juegan los ciudadanos interesados?</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37</a:t>
            </a:fld>
            <a:endParaRPr lang="en-US" sz="1125" dirty="0">
              <a:solidFill>
                <a:schemeClr val="tx1"/>
              </a:solidFill>
              <a:latin typeface="Capitals"/>
              <a:cs typeface="Capitals"/>
            </a:endParaRPr>
          </a:p>
        </p:txBody>
      </p:sp>
      <p:pic>
        <p:nvPicPr>
          <p:cNvPr id="14" name="Picture 5"/>
          <p:cNvPicPr>
            <a:picLocks noChangeAspect="1"/>
          </p:cNvPicPr>
          <p:nvPr/>
        </p:nvPicPr>
        <p:blipFill>
          <a:blip r:embed="rId2">
            <a:extLst>
              <a:ext uri="{28A0092B-C50C-407E-A947-70E740481C1C}">
                <a14:useLocalDpi xmlns:a14="http://schemas.microsoft.com/office/drawing/2010/main" val="0"/>
              </a:ext>
            </a:extLst>
          </a:blip>
          <a:srcRect r="565"/>
          <a:stretch>
            <a:fillRect/>
          </a:stretch>
        </p:blipFill>
        <p:spPr bwMode="auto">
          <a:xfrm>
            <a:off x="700549" y="832104"/>
            <a:ext cx="7742902" cy="5193792"/>
          </a:xfrm>
          <a:prstGeom prst="roundRect">
            <a:avLst>
              <a:gd name="adj" fmla="val 3307"/>
            </a:avLst>
          </a:prstGeom>
          <a:gradFill flip="none" rotWithShape="1">
            <a:gsLst>
              <a:gs pos="0">
                <a:srgbClr val="104C28"/>
              </a:gs>
              <a:gs pos="100000">
                <a:srgbClr val="108837"/>
              </a:gs>
            </a:gsLst>
            <a:lin ang="16200000" scaled="0"/>
            <a:tileRect/>
          </a:gradFill>
          <a:ln w="25400">
            <a:solidFill>
              <a:srgbClr val="104C28"/>
            </a:solidFill>
          </a:ln>
          <a:effectLst/>
          <a:extLst/>
        </p:spPr>
      </p:pic>
      <p:sp>
        <p:nvSpPr>
          <p:cNvPr id="16" name="Rounded Rectangle 15"/>
          <p:cNvSpPr/>
          <p:nvPr/>
        </p:nvSpPr>
        <p:spPr>
          <a:xfrm>
            <a:off x="832978" y="950189"/>
            <a:ext cx="3479942" cy="2447464"/>
          </a:xfrm>
          <a:prstGeom prst="roundRect">
            <a:avLst>
              <a:gd name="adj" fmla="val 6000"/>
            </a:avLst>
          </a:prstGeom>
          <a:gradFill flip="none" rotWithShape="1">
            <a:gsLst>
              <a:gs pos="0">
                <a:srgbClr val="104C28"/>
              </a:gs>
              <a:gs pos="100000">
                <a:srgbClr val="108837"/>
              </a:gs>
            </a:gsLst>
            <a:lin ang="16200000" scaled="0"/>
            <a:tileRec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p>
            <a:pPr>
              <a:spcBef>
                <a:spcPct val="50000"/>
              </a:spcBef>
            </a:pPr>
            <a:r>
              <a:rPr lang="en-US" cap="all" dirty="0" smtClean="0">
                <a:solidFill>
                  <a:schemeClr val="bg1"/>
                </a:solidFill>
                <a:latin typeface="ITC Franklin Gothic Std Dm Cd"/>
                <a:cs typeface="ITC Franklin Gothic Std Dm Cd"/>
              </a:rPr>
              <a:t>Otras dependencias/agencias:</a:t>
            </a:r>
            <a:endParaRPr lang="en-US" dirty="0" smtClean="0">
              <a:solidFill>
                <a:schemeClr val="bg1"/>
              </a:solidFill>
              <a:latin typeface="ITC Franklin Gothic Std Bk Cd"/>
              <a:cs typeface="ITC Franklin Gothic Std Bk Cd"/>
            </a:endParaRPr>
          </a:p>
        </p:txBody>
      </p:sp>
      <p:sp>
        <p:nvSpPr>
          <p:cNvPr id="17" name="TextBox 16"/>
          <p:cNvSpPr txBox="1"/>
          <p:nvPr/>
        </p:nvSpPr>
        <p:spPr>
          <a:xfrm>
            <a:off x="832978" y="1554980"/>
            <a:ext cx="3153385"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Escuelas (uso compartido)</a:t>
            </a:r>
          </a:p>
        </p:txBody>
      </p:sp>
      <p:sp>
        <p:nvSpPr>
          <p:cNvPr id="18" name="TextBox 17"/>
          <p:cNvSpPr txBox="1"/>
          <p:nvPr/>
        </p:nvSpPr>
        <p:spPr>
          <a:xfrm>
            <a:off x="817013" y="1851369"/>
            <a:ext cx="3145387" cy="561692"/>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Parques y recreación (mantenimiento, programación)</a:t>
            </a:r>
          </a:p>
        </p:txBody>
      </p:sp>
      <p:sp>
        <p:nvSpPr>
          <p:cNvPr id="19" name="TextBox 18"/>
          <p:cNvSpPr txBox="1"/>
          <p:nvPr/>
        </p:nvSpPr>
        <p:spPr>
          <a:xfrm>
            <a:off x="817014" y="2429120"/>
            <a:ext cx="3153385" cy="792525"/>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Obras públicas (calles completas, banquetas/aceras, moderación del tráfico)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Lst>
          </a:blip>
          <a:srcRect r="611"/>
          <a:stretch>
            <a:fillRect/>
          </a:stretch>
        </p:blipFill>
        <p:spPr bwMode="auto">
          <a:xfrm>
            <a:off x="702357" y="832104"/>
            <a:ext cx="7739286" cy="5193792"/>
          </a:xfrm>
          <a:prstGeom prst="roundRect">
            <a:avLst>
              <a:gd name="adj" fmla="val 3307"/>
            </a:avLst>
          </a:prstGeom>
          <a:gradFill>
            <a:gsLst>
              <a:gs pos="0">
                <a:srgbClr val="18153A"/>
              </a:gs>
              <a:gs pos="100000">
                <a:schemeClr val="accent4"/>
              </a:gs>
            </a:gsLst>
          </a:gradFill>
          <a:ln w="25400">
            <a:solidFill>
              <a:srgbClr val="18153A"/>
            </a:solidFill>
          </a:ln>
          <a:effectLst/>
          <a:extLst/>
        </p:spPr>
      </p:pic>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latin typeface="ITC Franklin Gothic Std Bk Cd"/>
                <a:cs typeface="ITC Franklin Gothic Std Bk Cd"/>
              </a:rPr>
              <a:t>Photo courtesy of Tim Wagner for HEAC</a:t>
            </a:r>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¿Qué rol juegan los ciudadanos interesados?</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38</a:t>
            </a:fld>
            <a:endParaRPr lang="en-US" sz="1125" dirty="0">
              <a:solidFill>
                <a:schemeClr val="tx1"/>
              </a:solidFill>
              <a:latin typeface="Capitals"/>
              <a:cs typeface="Capitals"/>
            </a:endParaRPr>
          </a:p>
        </p:txBody>
      </p:sp>
      <p:sp>
        <p:nvSpPr>
          <p:cNvPr id="11" name="Rounded Rectangle 10"/>
          <p:cNvSpPr/>
          <p:nvPr/>
        </p:nvSpPr>
        <p:spPr>
          <a:xfrm>
            <a:off x="3949701" y="4522576"/>
            <a:ext cx="4368799" cy="1417746"/>
          </a:xfrm>
          <a:prstGeom prst="roundRect">
            <a:avLst>
              <a:gd name="adj" fmla="val 6000"/>
            </a:avLst>
          </a:prstGeom>
          <a:gradFill>
            <a:gsLst>
              <a:gs pos="0">
                <a:srgbClr val="18153A"/>
              </a:gs>
              <a:gs pos="100000">
                <a:schemeClr val="accent4"/>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p>
            <a:pPr>
              <a:spcBef>
                <a:spcPct val="50000"/>
              </a:spcBef>
            </a:pPr>
            <a:r>
              <a:rPr lang="en-US" cap="all" dirty="0" smtClean="0">
                <a:solidFill>
                  <a:schemeClr val="bg1"/>
                </a:solidFill>
                <a:latin typeface="ITC Franklin Gothic Std Dm Cd"/>
                <a:cs typeface="ITC Franklin Gothic Std Dm Cd"/>
              </a:rPr>
              <a:t>Residentes de la comunidad:</a:t>
            </a:r>
          </a:p>
        </p:txBody>
      </p:sp>
      <p:sp>
        <p:nvSpPr>
          <p:cNvPr id="16" name="TextBox 15"/>
          <p:cNvSpPr txBox="1"/>
          <p:nvPr/>
        </p:nvSpPr>
        <p:spPr>
          <a:xfrm>
            <a:off x="4043630" y="4887281"/>
            <a:ext cx="4135333"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Cultivan a los campeones electos </a:t>
            </a:r>
          </a:p>
        </p:txBody>
      </p:sp>
      <p:sp>
        <p:nvSpPr>
          <p:cNvPr id="19" name="TextBox 18"/>
          <p:cNvSpPr txBox="1"/>
          <p:nvPr/>
        </p:nvSpPr>
        <p:spPr>
          <a:xfrm>
            <a:off x="4043631" y="5223362"/>
            <a:ext cx="4160570"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Comparten las prioridades de la comunidad</a:t>
            </a:r>
          </a:p>
        </p:txBody>
      </p:sp>
      <p:sp>
        <p:nvSpPr>
          <p:cNvPr id="20" name="TextBox 19"/>
          <p:cNvSpPr txBox="1"/>
          <p:nvPr/>
        </p:nvSpPr>
        <p:spPr>
          <a:xfrm>
            <a:off x="4043631" y="5559591"/>
            <a:ext cx="4160570" cy="330860"/>
          </a:xfrm>
          <a:prstGeom prst="rect">
            <a:avLst/>
          </a:prstGeom>
          <a:noFill/>
        </p:spPr>
        <p:txBody>
          <a:bodyPr wrap="square" rtlCol="0">
            <a:normAutofit/>
          </a:bodyPr>
          <a:lstStyle/>
          <a:p>
            <a:pPr marL="182880" indent="-182880">
              <a:lnSpc>
                <a:spcPts val="1760"/>
              </a:lnSpc>
              <a:spcBef>
                <a:spcPts val="600"/>
              </a:spcBef>
              <a:buFont typeface="Wingdings" charset="2"/>
              <a:buChar char="ü"/>
              <a:tabLst>
                <a:tab pos="860425" algn="l"/>
                <a:tab pos="914400" algn="l"/>
              </a:tabLst>
            </a:pPr>
            <a:r>
              <a:rPr lang="en-US" dirty="0" smtClean="0">
                <a:solidFill>
                  <a:schemeClr val="bg1"/>
                </a:solidFill>
                <a:latin typeface="ITC Franklin Gothic Std Bk Cd"/>
                <a:cs typeface="ITC Franklin Gothic Std Bk Cd"/>
              </a:rPr>
              <a:t> Asociaciones público-privadas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¿Con quién necesita entablar relaciones?</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39</a:t>
            </a:fld>
            <a:endParaRPr lang="en-US" sz="1125" dirty="0">
              <a:solidFill>
                <a:schemeClr val="tx1"/>
              </a:solidFill>
              <a:latin typeface="Capitals"/>
              <a:cs typeface="Capitals"/>
            </a:endParaRPr>
          </a:p>
        </p:txBody>
      </p:sp>
      <p:sp>
        <p:nvSpPr>
          <p:cNvPr id="38" name="TextBox 37"/>
          <p:cNvSpPr txBox="1"/>
          <p:nvPr/>
        </p:nvSpPr>
        <p:spPr>
          <a:xfrm>
            <a:off x="383390" y="710683"/>
            <a:ext cx="8379610" cy="415498"/>
          </a:xfrm>
          <a:prstGeom prst="rect">
            <a:avLst/>
          </a:prstGeom>
          <a:noFill/>
        </p:spPr>
        <p:txBody>
          <a:bodyPr wrap="square" rtlCol="0">
            <a:spAutoFit/>
          </a:bodyPr>
          <a:lstStyle/>
          <a:p>
            <a:pPr algn="ctr"/>
            <a:r>
              <a:rPr lang="en-US" sz="2100" dirty="0" smtClean="0">
                <a:solidFill>
                  <a:srgbClr val="CD0920"/>
                </a:solidFill>
                <a:latin typeface="Capitals"/>
              </a:rPr>
              <a:t>Diagrama de organización del gobierno de la Ciudad</a:t>
            </a:r>
          </a:p>
        </p:txBody>
      </p:sp>
      <p:grpSp>
        <p:nvGrpSpPr>
          <p:cNvPr id="40" name="Group 65"/>
          <p:cNvGrpSpPr/>
          <p:nvPr/>
        </p:nvGrpSpPr>
        <p:grpSpPr>
          <a:xfrm>
            <a:off x="7138531" y="1555466"/>
            <a:ext cx="1671853" cy="2757166"/>
            <a:chOff x="6933123" y="1555466"/>
            <a:chExt cx="1671853" cy="2757166"/>
          </a:xfrm>
        </p:grpSpPr>
        <p:sp>
          <p:nvSpPr>
            <p:cNvPr id="96" name="Oval 95"/>
            <p:cNvSpPr/>
            <p:nvPr/>
          </p:nvSpPr>
          <p:spPr>
            <a:xfrm>
              <a:off x="6933123" y="1555466"/>
              <a:ext cx="1671853" cy="786754"/>
            </a:xfrm>
            <a:prstGeom prst="ellipse">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1300" dirty="0" smtClean="0">
                  <a:solidFill>
                    <a:schemeClr val="tx1"/>
                  </a:solidFill>
                  <a:latin typeface="ITC Franklin Gothic Std Dm Cd"/>
                  <a:cs typeface="ITC Franklin Gothic Std Dm Cd"/>
                </a:rPr>
                <a:t>Secretario de la Ciudad </a:t>
              </a:r>
            </a:p>
          </p:txBody>
        </p:sp>
        <p:sp>
          <p:nvSpPr>
            <p:cNvPr id="97" name="Oval 96"/>
            <p:cNvSpPr/>
            <p:nvPr/>
          </p:nvSpPr>
          <p:spPr>
            <a:xfrm>
              <a:off x="6933123" y="2540672"/>
              <a:ext cx="1671853" cy="786754"/>
            </a:xfrm>
            <a:prstGeom prst="ellipse">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1300" dirty="0" smtClean="0">
                  <a:solidFill>
                    <a:schemeClr val="tx1"/>
                  </a:solidFill>
                  <a:latin typeface="ITC Franklin Gothic Std Dm Cd"/>
                  <a:cs typeface="ITC Franklin Gothic Std Dm Cd"/>
                </a:rPr>
                <a:t>Procurador de la Ciudad </a:t>
              </a:r>
            </a:p>
          </p:txBody>
        </p:sp>
        <p:sp>
          <p:nvSpPr>
            <p:cNvPr id="98" name="Oval 97"/>
            <p:cNvSpPr/>
            <p:nvPr/>
          </p:nvSpPr>
          <p:spPr>
            <a:xfrm>
              <a:off x="6933123" y="3525878"/>
              <a:ext cx="1671853" cy="786754"/>
            </a:xfrm>
            <a:prstGeom prst="ellipse">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1300" dirty="0" smtClean="0">
                  <a:solidFill>
                    <a:schemeClr val="tx1"/>
                  </a:solidFill>
                  <a:latin typeface="ITC Franklin Gothic Std Dm Cd"/>
                  <a:cs typeface="ITC Franklin Gothic Std Dm Cd"/>
                </a:rPr>
                <a:t>Tesorero de la Ciudad </a:t>
              </a:r>
            </a:p>
          </p:txBody>
        </p:sp>
      </p:grpSp>
      <p:sp>
        <p:nvSpPr>
          <p:cNvPr id="41" name="Oval 40"/>
          <p:cNvSpPr/>
          <p:nvPr/>
        </p:nvSpPr>
        <p:spPr>
          <a:xfrm>
            <a:off x="1032111" y="2540672"/>
            <a:ext cx="1671853" cy="786754"/>
          </a:xfrm>
          <a:prstGeom prst="ellipse">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lnSpc>
                <a:spcPts val="1260"/>
              </a:lnSpc>
            </a:pPr>
            <a:r>
              <a:rPr lang="en-US" sz="1300" dirty="0" smtClean="0">
                <a:solidFill>
                  <a:schemeClr val="tx1"/>
                </a:solidFill>
                <a:latin typeface="ITC Franklin Gothic Std Dm Cd"/>
                <a:cs typeface="ITC Franklin Gothic Std Dm Cd"/>
              </a:rPr>
              <a:t>Comisiones, incluyendo :</a:t>
            </a:r>
          </a:p>
        </p:txBody>
      </p:sp>
      <p:sp>
        <p:nvSpPr>
          <p:cNvPr id="42" name="Rounded Rectangle 41"/>
          <p:cNvSpPr/>
          <p:nvPr/>
        </p:nvSpPr>
        <p:spPr>
          <a:xfrm>
            <a:off x="4169560" y="1710115"/>
            <a:ext cx="1333353" cy="477456"/>
          </a:xfrm>
          <a:prstGeom prst="roundRect">
            <a:avLst>
              <a:gd name="adj" fmla="val 16054"/>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1300" dirty="0" smtClean="0">
                <a:solidFill>
                  <a:schemeClr val="tx1"/>
                </a:solidFill>
                <a:latin typeface="ITC Franklin Gothic Std Dm Cd"/>
                <a:cs typeface="ITC Franklin Gothic Std Dm Cd"/>
              </a:rPr>
              <a:t>Electorado </a:t>
            </a:r>
          </a:p>
        </p:txBody>
      </p:sp>
      <p:sp>
        <p:nvSpPr>
          <p:cNvPr id="43" name="Oval 42"/>
          <p:cNvSpPr/>
          <p:nvPr/>
        </p:nvSpPr>
        <p:spPr>
          <a:xfrm>
            <a:off x="3767247" y="4449307"/>
            <a:ext cx="2137980" cy="848531"/>
          </a:xfrm>
          <a:prstGeom prst="ellipse">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lnSpc>
                <a:spcPts val="1260"/>
              </a:lnSpc>
            </a:pPr>
            <a:r>
              <a:rPr lang="en-US" sz="1300" dirty="0" smtClean="0">
                <a:solidFill>
                  <a:schemeClr val="tx1"/>
                </a:solidFill>
                <a:latin typeface="ITC Franklin Gothic Std Dm Cd"/>
                <a:cs typeface="ITC Franklin Gothic Std Dm Cd"/>
              </a:rPr>
              <a:t>Departamentos de la Ciudad, incluso:</a:t>
            </a:r>
          </a:p>
        </p:txBody>
      </p:sp>
      <p:sp>
        <p:nvSpPr>
          <p:cNvPr id="45" name="Oval 44"/>
          <p:cNvSpPr/>
          <p:nvPr/>
        </p:nvSpPr>
        <p:spPr>
          <a:xfrm>
            <a:off x="4000310" y="3525878"/>
            <a:ext cx="1671853" cy="786754"/>
          </a:xfrm>
          <a:prstGeom prst="ellipse">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n-US" sz="1300" dirty="0" smtClean="0">
                <a:solidFill>
                  <a:schemeClr val="tx1"/>
                </a:solidFill>
                <a:latin typeface="ITC Franklin Gothic Std Dm Cd"/>
                <a:cs typeface="ITC Franklin Gothic Std Dm Cd"/>
              </a:rPr>
              <a:t>Administrador de la Ciudad </a:t>
            </a:r>
          </a:p>
        </p:txBody>
      </p:sp>
      <p:cxnSp>
        <p:nvCxnSpPr>
          <p:cNvPr id="75" name="Straight Connector 74"/>
          <p:cNvCxnSpPr>
            <a:stCxn id="83" idx="0"/>
            <a:endCxn id="42" idx="2"/>
          </p:cNvCxnSpPr>
          <p:nvPr/>
        </p:nvCxnSpPr>
        <p:spPr>
          <a:xfrm rot="5400000" flipH="1" flipV="1">
            <a:off x="4604715" y="2419093"/>
            <a:ext cx="463043"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45" idx="0"/>
            <a:endCxn id="83" idx="2"/>
          </p:cNvCxnSpPr>
          <p:nvPr/>
        </p:nvCxnSpPr>
        <p:spPr>
          <a:xfrm rot="16200000" flipV="1">
            <a:off x="4682041" y="3371681"/>
            <a:ext cx="308393"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43" idx="0"/>
            <a:endCxn id="45" idx="4"/>
          </p:cNvCxnSpPr>
          <p:nvPr/>
        </p:nvCxnSpPr>
        <p:spPr>
          <a:xfrm rot="5400000" flipH="1" flipV="1">
            <a:off x="4767900" y="4380970"/>
            <a:ext cx="13667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96" idx="2"/>
          </p:cNvCxnSpPr>
          <p:nvPr/>
        </p:nvCxnSpPr>
        <p:spPr>
          <a:xfrm rot="10800000">
            <a:off x="6633882" y="1942353"/>
            <a:ext cx="504650" cy="64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97" idx="2"/>
          </p:cNvCxnSpPr>
          <p:nvPr/>
        </p:nvCxnSpPr>
        <p:spPr>
          <a:xfrm rot="10800000" flipV="1">
            <a:off x="5727893" y="2934049"/>
            <a:ext cx="1410638"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10800000">
            <a:off x="6633882" y="3914589"/>
            <a:ext cx="504650" cy="64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16200000" flipV="1">
            <a:off x="5648329" y="2927350"/>
            <a:ext cx="1993899"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83" idx="1"/>
            <a:endCxn id="41" idx="6"/>
          </p:cNvCxnSpPr>
          <p:nvPr/>
        </p:nvCxnSpPr>
        <p:spPr>
          <a:xfrm rot="10800000">
            <a:off x="2703965" y="2934050"/>
            <a:ext cx="1056875"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3" name="Rounded Rectangle 82"/>
          <p:cNvSpPr/>
          <p:nvPr/>
        </p:nvSpPr>
        <p:spPr>
          <a:xfrm>
            <a:off x="3760839" y="2650614"/>
            <a:ext cx="2150794" cy="566871"/>
          </a:xfrm>
          <a:prstGeom prst="roundRect">
            <a:avLst>
              <a:gd name="adj" fmla="val 7640"/>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1300" dirty="0" smtClean="0">
                <a:solidFill>
                  <a:schemeClr val="tx1"/>
                </a:solidFill>
                <a:latin typeface="ITC Franklin Gothic Std Dm Cd"/>
                <a:cs typeface="ITC Franklin Gothic Std Dm Cd"/>
              </a:rPr>
              <a:t>Alcalde/Concejo de la Ciudad </a:t>
            </a:r>
          </a:p>
        </p:txBody>
      </p:sp>
      <p:cxnSp>
        <p:nvCxnSpPr>
          <p:cNvPr id="84" name="Straight Connector 83"/>
          <p:cNvCxnSpPr>
            <a:stCxn id="89" idx="0"/>
          </p:cNvCxnSpPr>
          <p:nvPr/>
        </p:nvCxnSpPr>
        <p:spPr>
          <a:xfrm rot="5400000" flipH="1" flipV="1">
            <a:off x="5657280" y="5447376"/>
            <a:ext cx="95615" cy="221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43" idx="4"/>
          </p:cNvCxnSpPr>
          <p:nvPr/>
        </p:nvCxnSpPr>
        <p:spPr>
          <a:xfrm rot="5400000" flipH="1" flipV="1">
            <a:off x="4784358" y="5347674"/>
            <a:ext cx="101714" cy="20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88" idx="0"/>
          </p:cNvCxnSpPr>
          <p:nvPr/>
        </p:nvCxnSpPr>
        <p:spPr>
          <a:xfrm rot="5400000" flipH="1" flipV="1">
            <a:off x="3919584" y="5446408"/>
            <a:ext cx="98790" cy="9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3956767" y="5401172"/>
            <a:ext cx="176212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 name="Rounded Rectangle 87"/>
          <p:cNvSpPr/>
          <p:nvPr/>
        </p:nvSpPr>
        <p:spPr>
          <a:xfrm>
            <a:off x="3301816" y="5496290"/>
            <a:ext cx="1333352" cy="477456"/>
          </a:xfrm>
          <a:prstGeom prst="roundRect">
            <a:avLst>
              <a:gd name="adj" fmla="val 16054"/>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300" dirty="0" err="1" smtClean="0">
                <a:solidFill>
                  <a:schemeClr val="tx1"/>
                </a:solidFill>
                <a:latin typeface="ITC Franklin Gothic Std Dm Cd"/>
                <a:cs typeface="ITC Franklin Gothic Std Dm Cd"/>
              </a:rPr>
              <a:t>Parques y Recreación </a:t>
            </a:r>
            <a:endParaRPr lang="en-US" sz="1300" dirty="0" smtClean="0">
              <a:solidFill>
                <a:schemeClr val="tx1"/>
              </a:solidFill>
              <a:latin typeface="ITC Franklin Gothic Std Dm Cd"/>
              <a:cs typeface="ITC Franklin Gothic Std Dm Cd"/>
            </a:endParaRPr>
          </a:p>
        </p:txBody>
      </p:sp>
      <p:sp>
        <p:nvSpPr>
          <p:cNvPr id="89" name="Rounded Rectangle 88"/>
          <p:cNvSpPr/>
          <p:nvPr/>
        </p:nvSpPr>
        <p:spPr>
          <a:xfrm>
            <a:off x="5037304" y="5496290"/>
            <a:ext cx="1333352" cy="477456"/>
          </a:xfrm>
          <a:prstGeom prst="roundRect">
            <a:avLst>
              <a:gd name="adj" fmla="val 16054"/>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1300" dirty="0" smtClean="0">
                <a:solidFill>
                  <a:schemeClr val="tx1"/>
                </a:solidFill>
                <a:latin typeface="ITC Franklin Gothic Std Dm Cd"/>
                <a:cs typeface="ITC Franklin Gothic Std Dm Cd"/>
              </a:rPr>
              <a:t>Planificación </a:t>
            </a:r>
          </a:p>
        </p:txBody>
      </p:sp>
      <p:cxnSp>
        <p:nvCxnSpPr>
          <p:cNvPr id="90" name="Straight Connector 89"/>
          <p:cNvCxnSpPr>
            <a:stCxn id="95" idx="0"/>
          </p:cNvCxnSpPr>
          <p:nvPr/>
        </p:nvCxnSpPr>
        <p:spPr>
          <a:xfrm rot="5400000" flipH="1" flipV="1">
            <a:off x="2691113" y="3485226"/>
            <a:ext cx="95615" cy="221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16200000" flipV="1">
            <a:off x="1818653" y="3387106"/>
            <a:ext cx="102837"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94" idx="0"/>
          </p:cNvCxnSpPr>
          <p:nvPr/>
        </p:nvCxnSpPr>
        <p:spPr>
          <a:xfrm rot="5400000" flipH="1" flipV="1">
            <a:off x="953417" y="3484258"/>
            <a:ext cx="98790" cy="9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990600" y="3439022"/>
            <a:ext cx="176212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Rounded Rectangle 93"/>
          <p:cNvSpPr/>
          <p:nvPr/>
        </p:nvSpPr>
        <p:spPr>
          <a:xfrm>
            <a:off x="335649" y="3534140"/>
            <a:ext cx="1333352" cy="477456"/>
          </a:xfrm>
          <a:prstGeom prst="roundRect">
            <a:avLst>
              <a:gd name="adj" fmla="val 16054"/>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300" dirty="0" err="1" smtClean="0">
                <a:solidFill>
                  <a:schemeClr val="tx1"/>
                </a:solidFill>
                <a:latin typeface="ITC Franklin Gothic Std Dm Cd"/>
                <a:cs typeface="ITC Franklin Gothic Std Dm Cd"/>
              </a:rPr>
              <a:t>Parques y Recreación </a:t>
            </a:r>
            <a:endParaRPr lang="en-US" sz="1300" dirty="0" smtClean="0">
              <a:solidFill>
                <a:schemeClr val="tx1"/>
              </a:solidFill>
              <a:latin typeface="ITC Franklin Gothic Std Dm Cd"/>
              <a:cs typeface="ITC Franklin Gothic Std Dm Cd"/>
            </a:endParaRPr>
          </a:p>
        </p:txBody>
      </p:sp>
      <p:sp>
        <p:nvSpPr>
          <p:cNvPr id="95" name="Rounded Rectangle 94"/>
          <p:cNvSpPr/>
          <p:nvPr/>
        </p:nvSpPr>
        <p:spPr>
          <a:xfrm>
            <a:off x="2071137" y="3534140"/>
            <a:ext cx="1333352" cy="477456"/>
          </a:xfrm>
          <a:prstGeom prst="roundRect">
            <a:avLst>
              <a:gd name="adj" fmla="val 16054"/>
            </a:avLst>
          </a:prstGeom>
          <a:gradFill flip="none" rotWithShape="1">
            <a:gsLst>
              <a:gs pos="0">
                <a:schemeClr val="bg1">
                  <a:lumMod val="75000"/>
                </a:schemeClr>
              </a:gs>
              <a:gs pos="100000">
                <a:schemeClr val="bg1"/>
              </a:gs>
            </a:gsLst>
            <a:lin ang="16200000" scaled="0"/>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1300" dirty="0" smtClean="0">
                <a:solidFill>
                  <a:schemeClr val="tx1"/>
                </a:solidFill>
                <a:latin typeface="ITC Franklin Gothic Std Dm Cd"/>
                <a:cs typeface="ITC Franklin Gothic Std Dm Cd"/>
              </a:rPr>
              <a:t>Planificación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4</a:t>
            </a:fld>
            <a:endParaRPr lang="en-US" sz="1125" dirty="0">
              <a:solidFill>
                <a:schemeClr val="tx1"/>
              </a:solidFill>
              <a:latin typeface="Capitals"/>
              <a:cs typeface="Capitals"/>
            </a:endParaRPr>
          </a:p>
        </p:txBody>
      </p:sp>
      <p:pic>
        <p:nvPicPr>
          <p:cNvPr id="8"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bwMode="auto">
          <a:xfrm>
            <a:off x="2522370" y="3250358"/>
            <a:ext cx="4099261" cy="277178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6549" y="831299"/>
            <a:ext cx="8250903" cy="2266433"/>
          </a:xfrm>
          <a:prstGeom prst="rect">
            <a:avLst/>
          </a:prstGeom>
          <a:noFill/>
        </p:spPr>
        <p:txBody>
          <a:bodyPr wrap="square" rtlCol="0">
            <a:spAutoFit/>
          </a:bodyPr>
          <a:lstStyle/>
          <a:p>
            <a:pPr algn="ctr">
              <a:lnSpc>
                <a:spcPts val="2780"/>
              </a:lnSpc>
              <a:defRPr/>
            </a:pPr>
            <a:r>
              <a:rPr lang="en-US" sz="3100" dirty="0" smtClean="0">
                <a:cs typeface="Calibri"/>
              </a:rPr>
              <a:t>Cuando se menciona la palabra “política”, generalmente se produce una amplia gama de reacciones animadas. Algunas personas afirmarán que no debería tocarse. Otros la abrazarán. La política opera en diversos contextos y, por ende, es necesario involucrarse en ella.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Interacción efectiva con los funcionarios</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40</a:t>
            </a:fld>
            <a:endParaRPr lang="en-US" sz="1125" dirty="0">
              <a:solidFill>
                <a:schemeClr val="tx1"/>
              </a:solidFill>
              <a:latin typeface="Capitals"/>
              <a:cs typeface="Capitals"/>
            </a:endParaRPr>
          </a:p>
        </p:txBody>
      </p:sp>
      <p:sp>
        <p:nvSpPr>
          <p:cNvPr id="9" name="TextBox 8"/>
          <p:cNvSpPr txBox="1"/>
          <p:nvPr/>
        </p:nvSpPr>
        <p:spPr>
          <a:xfrm>
            <a:off x="419919" y="1216042"/>
            <a:ext cx="3674806" cy="4452501"/>
          </a:xfrm>
          <a:prstGeom prst="rect">
            <a:avLst/>
          </a:prstGeom>
          <a:noFill/>
        </p:spPr>
        <p:txBody>
          <a:bodyPr wrap="square" rtlCol="0">
            <a:spAutoFit/>
          </a:bodyPr>
          <a:lstStyle/>
          <a:p>
            <a:pPr marL="274320" indent="-274320">
              <a:lnSpc>
                <a:spcPts val="3100"/>
              </a:lnSpc>
              <a:spcBef>
                <a:spcPts val="1800"/>
              </a:spcBef>
              <a:defRPr/>
            </a:pPr>
            <a:r>
              <a:rPr lang="en-US" sz="4000" b="1" i="1" dirty="0" smtClean="0">
                <a:cs typeface="Calibri"/>
              </a:rPr>
              <a:t>Sea/esté:</a:t>
            </a:r>
          </a:p>
          <a:p>
            <a:pPr marL="274320" lvl="1" indent="-457200">
              <a:lnSpc>
                <a:spcPts val="3100"/>
              </a:lnSpc>
              <a:spcBef>
                <a:spcPts val="1800"/>
              </a:spcBef>
              <a:buFont typeface="Wingdings" charset="2"/>
              <a:buChar char="ü"/>
              <a:defRPr/>
            </a:pPr>
            <a:r>
              <a:rPr lang="en-US" sz="4000" dirty="0" smtClean="0"/>
              <a:t>Profesional</a:t>
            </a:r>
          </a:p>
          <a:p>
            <a:pPr marL="274320" lvl="1" indent="-457200">
              <a:lnSpc>
                <a:spcPts val="3100"/>
              </a:lnSpc>
              <a:spcBef>
                <a:spcPts val="1800"/>
              </a:spcBef>
              <a:buFont typeface="Wingdings" charset="2"/>
              <a:buChar char="ü"/>
              <a:defRPr/>
            </a:pPr>
            <a:r>
              <a:rPr lang="en-US" sz="4000" dirty="0" smtClean="0"/>
              <a:t>Preparado</a:t>
            </a:r>
          </a:p>
          <a:p>
            <a:pPr marL="274320" lvl="1" indent="-457200">
              <a:lnSpc>
                <a:spcPts val="3100"/>
              </a:lnSpc>
              <a:spcBef>
                <a:spcPts val="1800"/>
              </a:spcBef>
              <a:buFont typeface="Wingdings" charset="2"/>
              <a:buChar char="ü"/>
              <a:defRPr/>
            </a:pPr>
            <a:r>
              <a:rPr lang="en-US" sz="4000" dirty="0" smtClean="0"/>
              <a:t>Paciente</a:t>
            </a:r>
          </a:p>
          <a:p>
            <a:pPr marL="274320" lvl="1" indent="-457200">
              <a:lnSpc>
                <a:spcPts val="3100"/>
              </a:lnSpc>
              <a:spcBef>
                <a:spcPts val="1800"/>
              </a:spcBef>
              <a:buFont typeface="Wingdings" charset="2"/>
              <a:buChar char="ü"/>
              <a:defRPr/>
            </a:pPr>
            <a:r>
              <a:rPr lang="en-US" sz="4000" dirty="0" smtClean="0"/>
              <a:t>Conciso</a:t>
            </a:r>
          </a:p>
          <a:p>
            <a:pPr marL="274320" lvl="1" indent="-457200">
              <a:lnSpc>
                <a:spcPts val="3100"/>
              </a:lnSpc>
              <a:spcBef>
                <a:spcPts val="1800"/>
              </a:spcBef>
              <a:buFont typeface="Wingdings" charset="2"/>
              <a:buChar char="ü"/>
              <a:defRPr/>
            </a:pPr>
            <a:r>
              <a:rPr lang="en-US" sz="4000" dirty="0" smtClean="0"/>
              <a:t>Convincente</a:t>
            </a:r>
          </a:p>
          <a:p>
            <a:pPr marL="274320" lvl="1" indent="-457200">
              <a:lnSpc>
                <a:spcPts val="3100"/>
              </a:lnSpc>
              <a:spcBef>
                <a:spcPts val="1800"/>
              </a:spcBef>
              <a:buFont typeface="Wingdings" charset="2"/>
              <a:buChar char="ü"/>
              <a:defRPr/>
            </a:pPr>
            <a:r>
              <a:rPr lang="en-US" sz="4000" dirty="0" smtClean="0"/>
              <a:t>Preciso</a:t>
            </a:r>
          </a:p>
        </p:txBody>
      </p:sp>
      <p:sp>
        <p:nvSpPr>
          <p:cNvPr id="11" name="TextBox 10"/>
          <p:cNvSpPr txBox="1"/>
          <p:nvPr/>
        </p:nvSpPr>
        <p:spPr>
          <a:xfrm>
            <a:off x="4131594" y="1765020"/>
            <a:ext cx="4592487" cy="4065643"/>
          </a:xfrm>
          <a:prstGeom prst="rect">
            <a:avLst/>
          </a:prstGeom>
          <a:noFill/>
        </p:spPr>
        <p:txBody>
          <a:bodyPr wrap="square" rtlCol="0">
            <a:spAutoFit/>
          </a:bodyPr>
          <a:lstStyle/>
          <a:p>
            <a:pPr marL="329184" lvl="1" indent="-457200">
              <a:lnSpc>
                <a:spcPts val="3100"/>
              </a:lnSpc>
              <a:spcBef>
                <a:spcPts val="1800"/>
              </a:spcBef>
              <a:buFont typeface="Wingdings" charset="2"/>
              <a:buChar char="ü"/>
              <a:defRPr/>
            </a:pPr>
            <a:r>
              <a:rPr lang="en-US" sz="4000" dirty="0" smtClean="0">
                <a:sym typeface="Lucida Grande"/>
              </a:rPr>
              <a:t>Apasionado</a:t>
            </a:r>
          </a:p>
          <a:p>
            <a:pPr marL="329184" lvl="1" indent="-457200">
              <a:lnSpc>
                <a:spcPts val="3100"/>
              </a:lnSpc>
              <a:spcBef>
                <a:spcPts val="1800"/>
              </a:spcBef>
              <a:buFont typeface="Wingdings" charset="2"/>
              <a:buChar char="ü"/>
              <a:defRPr/>
            </a:pPr>
            <a:r>
              <a:rPr lang="en-US" sz="4000" dirty="0" smtClean="0">
                <a:sym typeface="Lucida Grande"/>
              </a:rPr>
              <a:t>Cortés</a:t>
            </a:r>
          </a:p>
          <a:p>
            <a:pPr marL="329184" lvl="1" indent="-457200">
              <a:lnSpc>
                <a:spcPts val="3100"/>
              </a:lnSpc>
              <a:spcBef>
                <a:spcPts val="1800"/>
              </a:spcBef>
              <a:buFont typeface="Wingdings" charset="2"/>
              <a:buChar char="ü"/>
              <a:defRPr/>
            </a:pPr>
            <a:r>
              <a:rPr lang="en-US" sz="4000" dirty="0" smtClean="0">
                <a:sym typeface="Lucida Grande"/>
              </a:rPr>
              <a:t>Respetuoso</a:t>
            </a:r>
          </a:p>
          <a:p>
            <a:pPr marL="329184" lvl="1" indent="-457200">
              <a:lnSpc>
                <a:spcPts val="3100"/>
              </a:lnSpc>
              <a:spcBef>
                <a:spcPts val="1800"/>
              </a:spcBef>
              <a:buFont typeface="Wingdings" charset="2"/>
              <a:buChar char="ü"/>
              <a:defRPr/>
            </a:pPr>
            <a:r>
              <a:rPr lang="en-US" sz="4000" dirty="0" smtClean="0">
                <a:sym typeface="Lucida Grande"/>
              </a:rPr>
              <a:t>Humilde</a:t>
            </a:r>
          </a:p>
          <a:p>
            <a:pPr marL="329184" lvl="1" indent="-457200">
              <a:lnSpc>
                <a:spcPts val="3100"/>
              </a:lnSpc>
              <a:spcBef>
                <a:spcPts val="1800"/>
              </a:spcBef>
              <a:buFont typeface="Wingdings" charset="2"/>
              <a:buChar char="ü"/>
              <a:defRPr/>
            </a:pPr>
            <a:r>
              <a:rPr lang="en-US" sz="4000" dirty="0" smtClean="0">
                <a:sym typeface="Lucida Grande"/>
              </a:rPr>
              <a:t>Agradecido</a:t>
            </a:r>
          </a:p>
          <a:p>
            <a:pPr marL="329184" lvl="1" indent="-457200">
              <a:lnSpc>
                <a:spcPts val="3100"/>
              </a:lnSpc>
              <a:spcBef>
                <a:spcPts val="1800"/>
              </a:spcBef>
              <a:buFont typeface="Wingdings" charset="2"/>
              <a:buChar char="ü"/>
              <a:defRPr/>
            </a:pPr>
            <a:r>
              <a:rPr lang="en-US" sz="4000" dirty="0" smtClean="0">
                <a:sym typeface="Lucida Grande"/>
              </a:rPr>
              <a:t>Listo para contar una historia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slide(fromBottom)">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1"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slide(fromBottom)">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1"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slide(fromBottom)">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1"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slide(fromBottom)">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1"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slide(fromBottom)">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1"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slide(fromBottom)">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1"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slide(fromBottom)">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slide(fromBottom)">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slide(fromBottom)">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slide(fromBottom)">
                                      <p:cBhvr>
                                        <p:cTn id="52" dur="5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slide(fromBottom)">
                                      <p:cBhvr>
                                        <p:cTn id="57" dur="500"/>
                                        <p:tgtEl>
                                          <p:spTgt spid="1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11">
                                            <p:txEl>
                                              <p:pRg st="4" end="4"/>
                                            </p:txEl>
                                          </p:spTgt>
                                        </p:tgtEl>
                                        <p:attrNameLst>
                                          <p:attrName>style.visibility</p:attrName>
                                        </p:attrNameLst>
                                      </p:cBhvr>
                                      <p:to>
                                        <p:strVal val="visible"/>
                                      </p:to>
                                    </p:set>
                                    <p:animEffect transition="in" filter="slide(fromBottom)">
                                      <p:cBhvr>
                                        <p:cTn id="62" dur="500"/>
                                        <p:tgtEl>
                                          <p:spTgt spid="11">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11">
                                            <p:txEl>
                                              <p:pRg st="5" end="5"/>
                                            </p:txEl>
                                          </p:spTgt>
                                        </p:tgtEl>
                                        <p:attrNameLst>
                                          <p:attrName>style.visibility</p:attrName>
                                        </p:attrNameLst>
                                      </p:cBhvr>
                                      <p:to>
                                        <p:strVal val="visible"/>
                                      </p:to>
                                    </p:set>
                                    <p:animEffect transition="in" filter="slide(fromBottom)">
                                      <p:cBhvr>
                                        <p:cTn id="6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build="allAtOnce"/>
      <p:bldP spid="11"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Interacción efectiva con los funcionarios</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41</a:t>
            </a:fld>
            <a:endParaRPr lang="en-US" sz="1125" dirty="0">
              <a:solidFill>
                <a:schemeClr val="tx1"/>
              </a:solidFill>
              <a:latin typeface="Capitals"/>
              <a:cs typeface="Capitals"/>
            </a:endParaRPr>
          </a:p>
        </p:txBody>
      </p:sp>
      <p:sp>
        <p:nvSpPr>
          <p:cNvPr id="9" name="TextBox 8"/>
          <p:cNvSpPr txBox="1"/>
          <p:nvPr/>
        </p:nvSpPr>
        <p:spPr>
          <a:xfrm>
            <a:off x="481695" y="1235878"/>
            <a:ext cx="8298297" cy="4381114"/>
          </a:xfrm>
          <a:prstGeom prst="rect">
            <a:avLst/>
          </a:prstGeom>
          <a:noFill/>
        </p:spPr>
        <p:txBody>
          <a:bodyPr wrap="square" rtlCol="0">
            <a:spAutoFit/>
          </a:bodyPr>
          <a:lstStyle/>
          <a:p>
            <a:pPr marL="274320" indent="-274320">
              <a:lnSpc>
                <a:spcPts val="3100"/>
              </a:lnSpc>
              <a:spcBef>
                <a:spcPts val="1200"/>
              </a:spcBef>
              <a:defRPr/>
            </a:pPr>
            <a:r>
              <a:rPr lang="en-US" sz="4000" b="1" i="1" dirty="0" smtClean="0">
                <a:cs typeface="Calibri"/>
              </a:rPr>
              <a:t>No:</a:t>
            </a:r>
          </a:p>
          <a:p>
            <a:pPr marL="274320" lvl="1" indent="-365760">
              <a:lnSpc>
                <a:spcPts val="3100"/>
              </a:lnSpc>
              <a:spcBef>
                <a:spcPts val="1200"/>
              </a:spcBef>
              <a:buSzPct val="85000"/>
              <a:buFont typeface="Wingdings" charset="2"/>
              <a:buChar char="ü"/>
              <a:defRPr/>
            </a:pPr>
            <a:r>
              <a:rPr lang="en-US" sz="3800" dirty="0" smtClean="0"/>
              <a:t>Sea polémico</a:t>
            </a:r>
          </a:p>
          <a:p>
            <a:pPr marL="274320" lvl="1" indent="-365760">
              <a:lnSpc>
                <a:spcPts val="3100"/>
              </a:lnSpc>
              <a:spcBef>
                <a:spcPts val="1200"/>
              </a:spcBef>
              <a:buSzPct val="85000"/>
              <a:buFont typeface="Wingdings" charset="2"/>
              <a:buChar char="ü"/>
              <a:defRPr/>
            </a:pPr>
            <a:r>
              <a:rPr lang="en-US" sz="3800" dirty="0" smtClean="0"/>
              <a:t>Hable demás</a:t>
            </a:r>
          </a:p>
          <a:p>
            <a:pPr marL="274320" lvl="1" indent="-365760">
              <a:lnSpc>
                <a:spcPts val="3100"/>
              </a:lnSpc>
              <a:spcBef>
                <a:spcPts val="1200"/>
              </a:spcBef>
              <a:buSzPct val="85000"/>
              <a:buFont typeface="Wingdings" charset="2"/>
              <a:buChar char="ü"/>
              <a:defRPr/>
            </a:pPr>
            <a:r>
              <a:rPr lang="en-US" sz="3800" dirty="0" smtClean="0"/>
              <a:t>Sea arrogante</a:t>
            </a:r>
          </a:p>
          <a:p>
            <a:pPr marL="274320" lvl="1" indent="-365760">
              <a:lnSpc>
                <a:spcPts val="3100"/>
              </a:lnSpc>
              <a:spcBef>
                <a:spcPts val="1200"/>
              </a:spcBef>
              <a:buSzPct val="85000"/>
              <a:buFont typeface="Wingdings" charset="2"/>
              <a:buChar char="ü"/>
              <a:defRPr/>
            </a:pPr>
            <a:r>
              <a:rPr lang="en-US" sz="3800" dirty="0" smtClean="0"/>
              <a:t>Sea repetitivo</a:t>
            </a:r>
          </a:p>
          <a:p>
            <a:pPr marL="274320" lvl="1" indent="-365760">
              <a:lnSpc>
                <a:spcPts val="3100"/>
              </a:lnSpc>
              <a:spcBef>
                <a:spcPts val="1200"/>
              </a:spcBef>
              <a:buSzPct val="85000"/>
              <a:buFont typeface="Wingdings" charset="2"/>
              <a:buChar char="ü"/>
              <a:defRPr/>
            </a:pPr>
            <a:r>
              <a:rPr lang="en-US" sz="3800" dirty="0" smtClean="0"/>
              <a:t>Haga como </a:t>
            </a:r>
            <a:r>
              <a:rPr lang="en-US" sz="3800" dirty="0" err="1" smtClean="0"/>
              <a:t>que</a:t>
            </a:r>
            <a:r>
              <a:rPr lang="en-US" sz="3800" dirty="0" smtClean="0"/>
              <a:t> </a:t>
            </a:r>
            <a:r>
              <a:rPr lang="en-US" sz="3800" dirty="0" err="1" smtClean="0"/>
              <a:t>sabe</a:t>
            </a:r>
            <a:r>
              <a:rPr lang="en-US" sz="3800" dirty="0" smtClean="0"/>
              <a:t> </a:t>
            </a:r>
            <a:r>
              <a:rPr lang="en-US" sz="3800" dirty="0" err="1" smtClean="0"/>
              <a:t>cosas</a:t>
            </a:r>
            <a:r>
              <a:rPr lang="en-US" sz="3800" dirty="0" smtClean="0"/>
              <a:t> </a:t>
            </a:r>
            <a:r>
              <a:rPr lang="en-US" sz="3800" dirty="0" smtClean="0"/>
              <a:t>que no sebe</a:t>
            </a:r>
          </a:p>
          <a:p>
            <a:pPr marL="274320" lvl="1" indent="-365760">
              <a:lnSpc>
                <a:spcPts val="3100"/>
              </a:lnSpc>
              <a:spcBef>
                <a:spcPts val="1200"/>
              </a:spcBef>
              <a:buSzPct val="85000"/>
              <a:buFont typeface="Wingdings" charset="2"/>
              <a:buChar char="ü"/>
              <a:defRPr/>
            </a:pPr>
            <a:r>
              <a:rPr lang="en-US" sz="3800" dirty="0" smtClean="0"/>
              <a:t>Se pase de tiempo</a:t>
            </a:r>
          </a:p>
          <a:p>
            <a:pPr marL="274320" lvl="1" indent="-365760">
              <a:lnSpc>
                <a:spcPts val="3100"/>
              </a:lnSpc>
              <a:spcBef>
                <a:spcPts val="1200"/>
              </a:spcBef>
              <a:buSzPct val="85000"/>
              <a:buFont typeface="Wingdings" charset="2"/>
              <a:buChar char="ü"/>
              <a:defRPr/>
            </a:pPr>
            <a:r>
              <a:rPr lang="en-US" sz="3800" dirty="0" smtClean="0"/>
              <a:t>Sea grosero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slide(fromBottom)">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1"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slide(fromBottom)">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1"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slide(fromBottom)">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1"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slide(fromBottom)">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1"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slide(fromBottom)">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1"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slide(fromBottom)">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1"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slide(fromBottom)">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1"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slide(fromBottom)">
                                      <p:cBhvr>
                                        <p:cTn id="4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42</a:t>
            </a:fld>
            <a:endParaRPr lang="en-US" sz="1125" dirty="0">
              <a:solidFill>
                <a:schemeClr val="tx1"/>
              </a:solidFill>
              <a:latin typeface="Capitals"/>
              <a:cs typeface="Capitals"/>
            </a:endParaRPr>
          </a:p>
        </p:txBody>
      </p:sp>
      <p:pic>
        <p:nvPicPr>
          <p:cNvPr id="45" name="Picture 4"/>
          <p:cNvPicPr>
            <a:picLocks noChangeAspect="1"/>
          </p:cNvPicPr>
          <p:nvPr/>
        </p:nvPicPr>
        <p:blipFill>
          <a:blip r:embed="rId2">
            <a:extLst>
              <a:ext uri="{28A0092B-C50C-407E-A947-70E740481C1C}">
                <a14:useLocalDpi xmlns:a14="http://schemas.microsoft.com/office/drawing/2010/main" val="0"/>
              </a:ext>
            </a:extLst>
          </a:blip>
          <a:srcRect r="630"/>
          <a:stretch>
            <a:fillRect/>
          </a:stretch>
        </p:blipFill>
        <p:spPr bwMode="auto">
          <a:xfrm>
            <a:off x="704693" y="833173"/>
            <a:ext cx="7734614" cy="5191654"/>
          </a:xfrm>
          <a:prstGeom prst="roundRect">
            <a:avLst>
              <a:gd name="adj" fmla="val 3307"/>
            </a:avLst>
          </a:prstGeom>
          <a:gradFill>
            <a:gsLst>
              <a:gs pos="0">
                <a:srgbClr val="DEAB43"/>
              </a:gs>
              <a:gs pos="100000">
                <a:srgbClr val="FCE78C"/>
              </a:gs>
            </a:gsLst>
          </a:gradFill>
          <a:ln w="25400">
            <a:solidFill>
              <a:srgbClr val="DEAB43"/>
            </a:solidFill>
          </a:ln>
          <a:effectLst/>
          <a:extLst/>
        </p:spPr>
      </p:pic>
      <p:pic>
        <p:nvPicPr>
          <p:cNvPr id="8" name="Picture 7" descr="Slide48-A.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826159" y="1627033"/>
            <a:ext cx="1181100" cy="1358900"/>
          </a:xfrm>
          <a:prstGeom prst="rect">
            <a:avLst/>
          </a:prstGeom>
        </p:spPr>
      </p:pic>
      <p:pic>
        <p:nvPicPr>
          <p:cNvPr id="9" name="Picture 8" descr="Slide48-B.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050731" y="1885540"/>
            <a:ext cx="1155700" cy="1333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poDer</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43</a:t>
            </a:fld>
            <a:endParaRPr lang="en-US" sz="1125" dirty="0">
              <a:solidFill>
                <a:schemeClr val="tx1"/>
              </a:solidFill>
              <a:latin typeface="Capitals"/>
              <a:cs typeface="Capitals"/>
            </a:endParaRPr>
          </a:p>
        </p:txBody>
      </p:sp>
      <p:sp>
        <p:nvSpPr>
          <p:cNvPr id="9" name="Rounded Rectangle 8"/>
          <p:cNvSpPr/>
          <p:nvPr/>
        </p:nvSpPr>
        <p:spPr>
          <a:xfrm>
            <a:off x="673502" y="2953894"/>
            <a:ext cx="7857850" cy="2909444"/>
          </a:xfrm>
          <a:prstGeom prst="roundRect">
            <a:avLst>
              <a:gd name="adj" fmla="val 4755"/>
            </a:avLst>
          </a:prstGeom>
          <a:gradFill flip="none" rotWithShape="1">
            <a:gsLst>
              <a:gs pos="0">
                <a:srgbClr val="791344"/>
              </a:gs>
              <a:gs pos="100000">
                <a:srgbClr val="C0587C"/>
              </a:gs>
            </a:gsLst>
            <a:lin ang="16200000" scaled="0"/>
            <a:tileRec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4860"/>
              </a:lnSpc>
              <a:defRPr/>
            </a:pPr>
            <a:r>
              <a:rPr lang="en-US" sz="5400" dirty="0" smtClean="0">
                <a:latin typeface="ITC Franklin Gothic Std Demi Condensed"/>
                <a:cs typeface="ITC Franklin Gothic Std Bk Cd"/>
              </a:rPr>
              <a:t>El poder determina quien toma las decisiones y qué decisiones se toman</a:t>
            </a:r>
          </a:p>
        </p:txBody>
      </p:sp>
      <p:grpSp>
        <p:nvGrpSpPr>
          <p:cNvPr id="14" name="Group 13"/>
          <p:cNvGrpSpPr/>
          <p:nvPr/>
        </p:nvGrpSpPr>
        <p:grpSpPr>
          <a:xfrm>
            <a:off x="540774" y="1162304"/>
            <a:ext cx="8062452" cy="1623949"/>
            <a:chOff x="434258" y="925871"/>
            <a:chExt cx="8062452" cy="1623949"/>
          </a:xfrm>
        </p:grpSpPr>
        <p:sp>
          <p:nvSpPr>
            <p:cNvPr id="8" name="TextBox 7"/>
            <p:cNvSpPr txBox="1"/>
            <p:nvPr/>
          </p:nvSpPr>
          <p:spPr>
            <a:xfrm>
              <a:off x="434258" y="925871"/>
              <a:ext cx="3728798" cy="1623949"/>
            </a:xfrm>
            <a:prstGeom prst="rect">
              <a:avLst/>
            </a:prstGeom>
            <a:noFill/>
          </p:spPr>
          <p:txBody>
            <a:bodyPr wrap="square" rtlCol="0">
              <a:spAutoFit/>
            </a:bodyPr>
            <a:lstStyle/>
            <a:p>
              <a:pPr>
                <a:lnSpc>
                  <a:spcPts val="2460"/>
                </a:lnSpc>
                <a:spcBef>
                  <a:spcPts val="600"/>
                </a:spcBef>
              </a:pPr>
              <a:r>
                <a:rPr lang="en-US" sz="2800" b="1" i="1" dirty="0" smtClean="0">
                  <a:ea typeface="ＭＳ Ｐゴシック" pitchFamily="34" charset="-128"/>
                  <a:cs typeface="Calibri"/>
                </a:rPr>
                <a:t>El poder tiene tres caras</a:t>
              </a:r>
            </a:p>
            <a:p>
              <a:pPr marL="274320" indent="-365760">
                <a:lnSpc>
                  <a:spcPts val="2460"/>
                </a:lnSpc>
                <a:spcBef>
                  <a:spcPts val="600"/>
                </a:spcBef>
                <a:buFont typeface="Arial"/>
                <a:buChar char="•"/>
              </a:pPr>
              <a:r>
                <a:rPr lang="en-US" sz="2800" dirty="0" smtClean="0">
                  <a:ea typeface="ＭＳ Ｐゴシック" pitchFamily="34" charset="-128"/>
                  <a:cs typeface="Calibri"/>
                </a:rPr>
                <a:t>Abierta</a:t>
              </a:r>
            </a:p>
            <a:p>
              <a:pPr marL="274320" indent="-365760">
                <a:lnSpc>
                  <a:spcPts val="2460"/>
                </a:lnSpc>
                <a:spcBef>
                  <a:spcPts val="600"/>
                </a:spcBef>
                <a:buFont typeface="Arial"/>
                <a:buChar char="•"/>
              </a:pPr>
              <a:r>
                <a:rPr lang="en-US" sz="2800" dirty="0" smtClean="0">
                  <a:ea typeface="ＭＳ Ｐゴシック" pitchFamily="34" charset="-128"/>
                  <a:cs typeface="Calibri"/>
                </a:rPr>
                <a:t>Cerrada</a:t>
              </a:r>
            </a:p>
            <a:p>
              <a:pPr marL="274320" indent="-365760">
                <a:lnSpc>
                  <a:spcPts val="2460"/>
                </a:lnSpc>
                <a:spcBef>
                  <a:spcPts val="600"/>
                </a:spcBef>
                <a:buFont typeface="Arial"/>
                <a:buChar char="•"/>
              </a:pPr>
              <a:r>
                <a:rPr lang="en-US" sz="2800" dirty="0" smtClean="0">
                  <a:ea typeface="ＭＳ Ｐゴシック" pitchFamily="34" charset="-128"/>
                  <a:cs typeface="Calibri"/>
                </a:rPr>
                <a:t>Invisible </a:t>
              </a:r>
            </a:p>
          </p:txBody>
        </p:sp>
        <p:sp>
          <p:nvSpPr>
            <p:cNvPr id="11" name="TextBox 10"/>
            <p:cNvSpPr txBox="1"/>
            <p:nvPr/>
          </p:nvSpPr>
          <p:spPr>
            <a:xfrm>
              <a:off x="4694904" y="925871"/>
              <a:ext cx="3801806" cy="1623949"/>
            </a:xfrm>
            <a:prstGeom prst="rect">
              <a:avLst/>
            </a:prstGeom>
            <a:noFill/>
          </p:spPr>
          <p:txBody>
            <a:bodyPr wrap="square" rtlCol="0">
              <a:spAutoFit/>
            </a:bodyPr>
            <a:lstStyle/>
            <a:p>
              <a:pPr>
                <a:lnSpc>
                  <a:spcPts val="2460"/>
                </a:lnSpc>
                <a:spcBef>
                  <a:spcPts val="600"/>
                </a:spcBef>
              </a:pPr>
              <a:r>
                <a:rPr lang="en-US" sz="2800" b="1" i="1" dirty="0" smtClean="0">
                  <a:ea typeface="ＭＳ Ｐゴシック" pitchFamily="34" charset="-128"/>
                  <a:cs typeface="Calibri"/>
                </a:rPr>
                <a:t>Tres formas de abogacía</a:t>
              </a:r>
            </a:p>
            <a:p>
              <a:pPr marL="274320" indent="-365760">
                <a:lnSpc>
                  <a:spcPts val="2460"/>
                </a:lnSpc>
                <a:spcBef>
                  <a:spcPts val="600"/>
                </a:spcBef>
                <a:buFont typeface="Arial"/>
                <a:buChar char="•"/>
              </a:pPr>
              <a:r>
                <a:rPr lang="en-US" sz="2800" dirty="0" smtClean="0">
                  <a:ea typeface="ＭＳ Ｐゴシック" pitchFamily="34" charset="-128"/>
                  <a:cs typeface="Calibri"/>
                </a:rPr>
                <a:t>Para</a:t>
              </a:r>
            </a:p>
            <a:p>
              <a:pPr marL="274320" indent="-365760">
                <a:lnSpc>
                  <a:spcPts val="2460"/>
                </a:lnSpc>
                <a:spcBef>
                  <a:spcPts val="600"/>
                </a:spcBef>
                <a:buFont typeface="Arial"/>
                <a:buChar char="•"/>
              </a:pPr>
              <a:r>
                <a:rPr lang="en-US" sz="2800" dirty="0" smtClean="0">
                  <a:ea typeface="ＭＳ Ｐゴシック" pitchFamily="34" charset="-128"/>
                  <a:cs typeface="Calibri"/>
                </a:rPr>
                <a:t>Con </a:t>
              </a:r>
            </a:p>
            <a:p>
              <a:pPr marL="274320" indent="-365760">
                <a:lnSpc>
                  <a:spcPts val="2460"/>
                </a:lnSpc>
                <a:spcBef>
                  <a:spcPts val="600"/>
                </a:spcBef>
                <a:buFont typeface="Arial"/>
                <a:buChar char="•"/>
              </a:pPr>
              <a:r>
                <a:rPr lang="en-US" sz="2800" dirty="0" smtClean="0">
                  <a:ea typeface="ＭＳ Ｐゴシック" pitchFamily="34" charset="-128"/>
                  <a:cs typeface="Calibri"/>
                </a:rPr>
                <a:t>Por el afectado</a:t>
              </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Análisis del poder</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44</a:t>
            </a:fld>
            <a:endParaRPr lang="en-US" sz="1125" dirty="0">
              <a:solidFill>
                <a:schemeClr val="tx1"/>
              </a:solidFill>
              <a:latin typeface="Capitals"/>
              <a:cs typeface="Capitals"/>
            </a:endParaRPr>
          </a:p>
        </p:txBody>
      </p:sp>
      <p:sp>
        <p:nvSpPr>
          <p:cNvPr id="14" name="Rectangle 13"/>
          <p:cNvSpPr/>
          <p:nvPr/>
        </p:nvSpPr>
        <p:spPr>
          <a:xfrm>
            <a:off x="418746" y="967643"/>
            <a:ext cx="8306508" cy="4922715"/>
          </a:xfrm>
          <a:prstGeom prst="rect">
            <a:avLst/>
          </a:prstGeom>
        </p:spPr>
        <p:txBody>
          <a:bodyPr wrap="square">
            <a:spAutoFit/>
          </a:bodyPr>
          <a:lstStyle/>
          <a:p>
            <a:pPr marL="274320" indent="-347472">
              <a:lnSpc>
                <a:spcPts val="2560"/>
              </a:lnSpc>
              <a:spcBef>
                <a:spcPts val="1800"/>
              </a:spcBef>
              <a:buFont typeface="Arial"/>
              <a:buChar char="•"/>
            </a:pPr>
            <a:r>
              <a:rPr lang="en-US" sz="2300" dirty="0" smtClean="0">
                <a:ea typeface="ＭＳ Ｐゴシック" pitchFamily="34" charset="-128"/>
              </a:rPr>
              <a:t>Una antigua herramienta de organización de </a:t>
            </a:r>
          </a:p>
          <a:p>
            <a:pPr marL="274320" indent="-347472">
              <a:lnSpc>
                <a:spcPts val="2560"/>
              </a:lnSpc>
              <a:spcBef>
                <a:spcPts val="1800"/>
              </a:spcBef>
              <a:buFont typeface="Arial"/>
              <a:buChar char="•"/>
            </a:pPr>
            <a:r>
              <a:rPr lang="en-US" sz="2300" dirty="0" smtClean="0">
                <a:ea typeface="ＭＳ Ｐゴシック" pitchFamily="34" charset="-128"/>
              </a:rPr>
              <a:t>Determine las estructuras de poder de la comunidad e identifique lugares de influencia y poder</a:t>
            </a:r>
          </a:p>
          <a:p>
            <a:pPr marL="274320" indent="-347472">
              <a:lnSpc>
                <a:spcPts val="2560"/>
              </a:lnSpc>
              <a:spcBef>
                <a:spcPts val="1800"/>
              </a:spcBef>
              <a:buFont typeface="Arial"/>
              <a:buChar char="•"/>
            </a:pPr>
            <a:r>
              <a:rPr lang="en-US" sz="2300" dirty="0" smtClean="0">
                <a:ea typeface="ＭＳ Ｐゴシック" pitchFamily="34" charset="-128"/>
              </a:rPr>
              <a:t>Comience por identificar al gobierno, empresas y organizaciones sin fines de lucro y su liderazgo</a:t>
            </a:r>
          </a:p>
          <a:p>
            <a:pPr marL="274320" indent="-347472">
              <a:lnSpc>
                <a:spcPts val="2560"/>
              </a:lnSpc>
              <a:spcBef>
                <a:spcPts val="1800"/>
              </a:spcBef>
              <a:buFont typeface="Arial"/>
              <a:buChar char="•"/>
            </a:pPr>
            <a:r>
              <a:rPr lang="en-US" sz="2300" dirty="0" smtClean="0">
                <a:ea typeface="ＭＳ Ｐゴシック" pitchFamily="34" charset="-128"/>
              </a:rPr>
              <a:t>Identifique los intereses propios, jurisdicciones y conexiones entre las instituciones en la mayor medida posible</a:t>
            </a:r>
          </a:p>
          <a:p>
            <a:pPr marL="274320" indent="-347472">
              <a:lnSpc>
                <a:spcPts val="2560"/>
              </a:lnSpc>
              <a:spcBef>
                <a:spcPts val="1800"/>
              </a:spcBef>
              <a:buFont typeface="Arial"/>
              <a:buChar char="•"/>
            </a:pPr>
            <a:r>
              <a:rPr lang="en-US" sz="2300" dirty="0" smtClean="0">
                <a:ea typeface="ＭＳ Ｐゴシック" pitchFamily="34" charset="-128"/>
              </a:rPr>
              <a:t>Al encontrar las “fuentes” de poder en un amplio grupo de comunidades, se identifican los lugares en donde posiblemente se halle colaboración</a:t>
            </a:r>
          </a:p>
          <a:p>
            <a:pPr marL="274320" indent="-347472">
              <a:lnSpc>
                <a:spcPts val="2560"/>
              </a:lnSpc>
              <a:spcBef>
                <a:spcPts val="1800"/>
              </a:spcBef>
              <a:buFont typeface="Arial"/>
              <a:buChar char="•"/>
            </a:pPr>
            <a:r>
              <a:rPr lang="en-US" sz="2300" dirty="0" smtClean="0">
                <a:ea typeface="ＭＳ Ｐゴシック" pitchFamily="34" charset="-128"/>
              </a:rPr>
              <a:t>Los aliados no necesitan ser organizaciones formales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Análisis del poder: Actividad</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45</a:t>
            </a:fld>
            <a:endParaRPr lang="en-US" sz="1125" dirty="0">
              <a:solidFill>
                <a:schemeClr val="tx1"/>
              </a:solidFill>
              <a:latin typeface="Capitals"/>
              <a:cs typeface="Capitals"/>
            </a:endParaRPr>
          </a:p>
        </p:txBody>
      </p:sp>
      <p:sp>
        <p:nvSpPr>
          <p:cNvPr id="8" name="Rectangle 7"/>
          <p:cNvSpPr/>
          <p:nvPr/>
        </p:nvSpPr>
        <p:spPr>
          <a:xfrm>
            <a:off x="512097" y="942849"/>
            <a:ext cx="8119806" cy="5156112"/>
          </a:xfrm>
          <a:prstGeom prst="rect">
            <a:avLst/>
          </a:prstGeom>
        </p:spPr>
        <p:txBody>
          <a:bodyPr wrap="square">
            <a:spAutoFit/>
          </a:bodyPr>
          <a:lstStyle/>
          <a:p>
            <a:pPr marL="274320" indent="-347472">
              <a:lnSpc>
                <a:spcPts val="2560"/>
              </a:lnSpc>
              <a:spcBef>
                <a:spcPts val="1800"/>
              </a:spcBef>
              <a:buFont typeface="Arial"/>
              <a:buChar char="•"/>
            </a:pPr>
            <a:r>
              <a:rPr lang="en-US" sz="2300" dirty="0" smtClean="0">
                <a:ea typeface="ＭＳ Ｐゴシック" pitchFamily="34" charset="-128"/>
              </a:rPr>
              <a:t>Divídanse en dos grupos e identifiquen un problema de la comunidad que deba abordarse</a:t>
            </a:r>
          </a:p>
          <a:p>
            <a:pPr marL="274320" indent="-347472">
              <a:lnSpc>
                <a:spcPts val="2560"/>
              </a:lnSpc>
              <a:spcBef>
                <a:spcPts val="1800"/>
              </a:spcBef>
              <a:buFont typeface="Arial"/>
              <a:buChar char="•"/>
            </a:pPr>
            <a:r>
              <a:rPr lang="en-US" sz="2300" dirty="0" smtClean="0">
                <a:ea typeface="ＭＳ Ｐゴシック" pitchFamily="34" charset="-128"/>
              </a:rPr>
              <a:t>Cada grupo escoge a alguien que tome notas, un presentador y alguien que controle el tiempo</a:t>
            </a:r>
          </a:p>
          <a:p>
            <a:pPr marL="274320" indent="-347472">
              <a:lnSpc>
                <a:spcPts val="2560"/>
              </a:lnSpc>
              <a:spcBef>
                <a:spcPts val="1800"/>
              </a:spcBef>
              <a:buFont typeface="Arial"/>
              <a:buChar char="•"/>
            </a:pPr>
            <a:r>
              <a:rPr lang="en-US" sz="2300" dirty="0" smtClean="0">
                <a:ea typeface="ＭＳ Ｐゴシック" pitchFamily="34" charset="-128"/>
              </a:rPr>
              <a:t> Tendrán 20 minutos para contestar las preguntas</a:t>
            </a:r>
          </a:p>
          <a:p>
            <a:pPr marL="274320" indent="-347472">
              <a:lnSpc>
                <a:spcPts val="2560"/>
              </a:lnSpc>
              <a:spcBef>
                <a:spcPts val="1800"/>
              </a:spcBef>
              <a:buFont typeface="Arial"/>
              <a:buChar char="•"/>
            </a:pPr>
            <a:r>
              <a:rPr lang="en-US" sz="2300" dirty="0" smtClean="0">
                <a:ea typeface="ＭＳ Ｐゴシック" pitchFamily="34" charset="-128"/>
              </a:rPr>
              <a:t>El grupo A trabaja en el Problema 1 </a:t>
            </a:r>
          </a:p>
          <a:p>
            <a:pPr marL="274320" indent="-347472">
              <a:lnSpc>
                <a:spcPts val="2560"/>
              </a:lnSpc>
              <a:spcBef>
                <a:spcPts val="1800"/>
              </a:spcBef>
              <a:buFont typeface="Arial"/>
              <a:buChar char="•"/>
            </a:pPr>
            <a:r>
              <a:rPr lang="en-US" sz="2300" dirty="0" smtClean="0">
                <a:ea typeface="ＭＳ Ｐゴシック" pitchFamily="34" charset="-128"/>
              </a:rPr>
              <a:t>El grupo B trabaja en el Problema 2</a:t>
            </a:r>
          </a:p>
          <a:p>
            <a:pPr marL="274320" indent="-347472">
              <a:lnSpc>
                <a:spcPts val="2560"/>
              </a:lnSpc>
              <a:spcBef>
                <a:spcPts val="1800"/>
              </a:spcBef>
              <a:buFont typeface="Arial"/>
              <a:buChar char="•"/>
            </a:pPr>
            <a:r>
              <a:rPr lang="en-US" sz="2300" dirty="0" smtClean="0">
                <a:ea typeface="ＭＳ Ｐゴシック" pitchFamily="34" charset="-128"/>
              </a:rPr>
              <a:t>Pensando en su problema, respondan las preguntas de la diapositiva ‘Evaluación de sus objetivos’</a:t>
            </a:r>
          </a:p>
          <a:p>
            <a:pPr marL="274320" indent="-347472">
              <a:lnSpc>
                <a:spcPts val="2560"/>
              </a:lnSpc>
              <a:spcBef>
                <a:spcPts val="1800"/>
              </a:spcBef>
              <a:buFont typeface="Arial"/>
              <a:buChar char="•"/>
            </a:pPr>
            <a:r>
              <a:rPr lang="en-US" sz="2300" dirty="0" smtClean="0">
                <a:ea typeface="ＭＳ Ｐゴシック" pitchFamily="34" charset="-128"/>
              </a:rPr>
              <a:t>Así mismo pensando en su problema, respondan las preguntas de la diapositiva ‘Evaluación de su oposición’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Preocupaciones de la comunidad</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46</a:t>
            </a:fld>
            <a:endParaRPr lang="en-US" sz="1125" dirty="0">
              <a:solidFill>
                <a:schemeClr val="tx1"/>
              </a:solidFill>
              <a:latin typeface="Capitals"/>
              <a:cs typeface="Capitals"/>
            </a:endParaRPr>
          </a:p>
        </p:txBody>
      </p:sp>
      <p:sp>
        <p:nvSpPr>
          <p:cNvPr id="8" name="Rectangle 7"/>
          <p:cNvSpPr/>
          <p:nvPr/>
        </p:nvSpPr>
        <p:spPr>
          <a:xfrm>
            <a:off x="681491" y="2820928"/>
            <a:ext cx="7430696" cy="1216145"/>
          </a:xfrm>
          <a:prstGeom prst="rect">
            <a:avLst/>
          </a:prstGeom>
        </p:spPr>
        <p:txBody>
          <a:bodyPr wrap="square">
            <a:spAutoFit/>
          </a:bodyPr>
          <a:lstStyle/>
          <a:p>
            <a:pPr marL="274320" indent="-274320">
              <a:lnSpc>
                <a:spcPts val="4260"/>
              </a:lnSpc>
              <a:spcBef>
                <a:spcPts val="1800"/>
              </a:spcBef>
              <a:buFont typeface="Arial"/>
              <a:buChar char="•"/>
            </a:pPr>
            <a:r>
              <a:rPr lang="en-US" sz="4400" dirty="0" smtClean="0">
                <a:ea typeface="ＭＳ Ｐゴシック" pitchFamily="34" charset="-128"/>
              </a:rPr>
              <a:t>Temas tomados del debate abierto de la segunda semana.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Evaluación de sus objetivos</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47</a:t>
            </a:fld>
            <a:endParaRPr lang="en-US" sz="1125" dirty="0">
              <a:solidFill>
                <a:schemeClr val="tx1"/>
              </a:solidFill>
              <a:latin typeface="Capitals"/>
              <a:cs typeface="Capital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9136" y="2324100"/>
            <a:ext cx="2884488" cy="2209800"/>
          </a:xfrm>
          <a:prstGeom prst="roundRect">
            <a:avLst>
              <a:gd name="adj" fmla="val 3307"/>
            </a:avLst>
          </a:prstGeom>
          <a:gradFill>
            <a:gsLst>
              <a:gs pos="0">
                <a:srgbClr val="DEAB43"/>
              </a:gs>
              <a:gs pos="100000">
                <a:srgbClr val="FCE78C"/>
              </a:gs>
            </a:gsLst>
          </a:gradFill>
          <a:ln w="25400">
            <a:solidFill>
              <a:srgbClr val="CD0920"/>
            </a:solidFill>
          </a:ln>
          <a:effectLst/>
          <a:extLst/>
        </p:spPr>
      </p:pic>
      <p:sp>
        <p:nvSpPr>
          <p:cNvPr id="11" name="TextBox 10"/>
          <p:cNvSpPr txBox="1"/>
          <p:nvPr/>
        </p:nvSpPr>
        <p:spPr>
          <a:xfrm>
            <a:off x="260376" y="1201040"/>
            <a:ext cx="5678128" cy="4455921"/>
          </a:xfrm>
          <a:prstGeom prst="rect">
            <a:avLst/>
          </a:prstGeom>
          <a:noFill/>
        </p:spPr>
        <p:txBody>
          <a:bodyPr wrap="square" rtlCol="0">
            <a:spAutoFit/>
          </a:bodyPr>
          <a:lstStyle/>
          <a:p>
            <a:pPr marL="182880" lvl="1" indent="-182880">
              <a:lnSpc>
                <a:spcPts val="2000"/>
              </a:lnSpc>
              <a:spcBef>
                <a:spcPts val="1200"/>
              </a:spcBef>
              <a:spcAft>
                <a:spcPts val="0"/>
              </a:spcAft>
              <a:buSzPct val="85000"/>
              <a:buFont typeface="Arial"/>
              <a:buChar char="•"/>
              <a:defRPr/>
            </a:pPr>
            <a:r>
              <a:rPr lang="en-US" dirty="0" smtClean="0"/>
              <a:t>Anote, ¿quién o qué institución tiene el poder de resolver el problema y satisfacer sus demandas?</a:t>
            </a:r>
          </a:p>
          <a:p>
            <a:pPr marL="182880" lvl="1" indent="-182880">
              <a:lnSpc>
                <a:spcPts val="2000"/>
              </a:lnSpc>
              <a:spcBef>
                <a:spcPts val="1200"/>
              </a:spcBef>
              <a:spcAft>
                <a:spcPts val="0"/>
              </a:spcAft>
              <a:buSzPct val="85000"/>
              <a:buFont typeface="Arial"/>
              <a:buChar char="•"/>
              <a:defRPr/>
            </a:pPr>
            <a:r>
              <a:rPr lang="en-US" dirty="0" smtClean="0"/>
              <a:t>Cuando sea posible, dé nombres específicos. Identifique quién es la persona u institución objetivo más importante para lograr su meta de política</a:t>
            </a:r>
          </a:p>
          <a:p>
            <a:pPr marL="182880" lvl="1" indent="-182880">
              <a:lnSpc>
                <a:spcPts val="2000"/>
              </a:lnSpc>
              <a:spcBef>
                <a:spcPts val="1200"/>
              </a:spcBef>
              <a:spcAft>
                <a:spcPts val="0"/>
              </a:spcAft>
              <a:buSzPct val="85000"/>
              <a:buFont typeface="Arial"/>
              <a:buChar char="•"/>
              <a:defRPr/>
            </a:pPr>
            <a:r>
              <a:rPr lang="en-US" dirty="0" smtClean="0"/>
              <a:t>¿Qué personas objetivo son funcionarios asignados? ¿Electos?</a:t>
            </a:r>
          </a:p>
          <a:p>
            <a:pPr marL="182880" lvl="1" indent="-182880">
              <a:lnSpc>
                <a:spcPts val="2000"/>
              </a:lnSpc>
              <a:spcBef>
                <a:spcPts val="1200"/>
              </a:spcBef>
              <a:spcAft>
                <a:spcPts val="0"/>
              </a:spcAft>
              <a:buSzPct val="85000"/>
              <a:buFont typeface="Arial"/>
              <a:buChar char="•"/>
              <a:defRPr/>
            </a:pPr>
            <a:r>
              <a:rPr lang="en-US" dirty="0" smtClean="0"/>
              <a:t>¿De qué manera usted tiene poder/influencia sobre ellos (como votante, consumidor, contribuyente, etc.)?</a:t>
            </a:r>
          </a:p>
          <a:p>
            <a:pPr marL="182880" lvl="1" indent="-182880">
              <a:lnSpc>
                <a:spcPts val="2000"/>
              </a:lnSpc>
              <a:spcBef>
                <a:spcPts val="1200"/>
              </a:spcBef>
              <a:spcAft>
                <a:spcPts val="0"/>
              </a:spcAft>
              <a:buSzPct val="85000"/>
              <a:buFont typeface="Arial"/>
              <a:buChar char="•"/>
              <a:defRPr/>
            </a:pPr>
            <a:r>
              <a:rPr lang="en-US" dirty="0" smtClean="0"/>
              <a:t>¿Cuál es el interés propio de cada uno?</a:t>
            </a:r>
          </a:p>
          <a:p>
            <a:pPr marL="182880" lvl="1" indent="-182880">
              <a:lnSpc>
                <a:spcPts val="2000"/>
              </a:lnSpc>
              <a:spcBef>
                <a:spcPts val="1200"/>
              </a:spcBef>
              <a:spcAft>
                <a:spcPts val="0"/>
              </a:spcAft>
              <a:buSzPct val="85000"/>
              <a:buFont typeface="Arial"/>
              <a:buChar char="•"/>
              <a:defRPr/>
            </a:pPr>
            <a:r>
              <a:rPr lang="en-US" dirty="0" smtClean="0"/>
              <a:t>¿Quién tendría jurisdicción si usted redefiniera el problema (p. ej., convertir un problema de publicidad de tabaco en un problema de prácticas empresariales justas)? ¿Esto le ayuda?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Evaluación de su oposición</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48</a:t>
            </a:fld>
            <a:endParaRPr lang="en-US" sz="1125" dirty="0">
              <a:solidFill>
                <a:schemeClr val="tx1"/>
              </a:solidFill>
              <a:latin typeface="Capitals"/>
              <a:cs typeface="Capitals"/>
            </a:endParaRPr>
          </a:p>
        </p:txBody>
      </p:sp>
      <p:sp>
        <p:nvSpPr>
          <p:cNvPr id="11" name="TextBox 10"/>
          <p:cNvSpPr txBox="1"/>
          <p:nvPr/>
        </p:nvSpPr>
        <p:spPr>
          <a:xfrm>
            <a:off x="261285" y="962125"/>
            <a:ext cx="8621430" cy="2106560"/>
          </a:xfrm>
          <a:prstGeom prst="rect">
            <a:avLst/>
          </a:prstGeom>
          <a:noFill/>
        </p:spPr>
        <p:txBody>
          <a:bodyPr wrap="square" rtlCol="0">
            <a:spAutoFit/>
          </a:bodyPr>
          <a:lstStyle/>
          <a:p>
            <a:pPr marL="182880" lvl="1" indent="-182880">
              <a:lnSpc>
                <a:spcPts val="2000"/>
              </a:lnSpc>
              <a:spcBef>
                <a:spcPts val="1200"/>
              </a:spcBef>
              <a:buSzPct val="85000"/>
              <a:buFont typeface="Arial"/>
              <a:buChar char="•"/>
              <a:defRPr/>
            </a:pPr>
            <a:r>
              <a:rPr lang="en-US" sz="2200" dirty="0" smtClean="0"/>
              <a:t>Anote personas e instituciones que podrían oponerse a usted. Cuando sea posible, dé nombres específicos.</a:t>
            </a:r>
          </a:p>
          <a:p>
            <a:pPr marL="182880" lvl="1" indent="-182880">
              <a:lnSpc>
                <a:spcPts val="2000"/>
              </a:lnSpc>
              <a:spcBef>
                <a:spcPts val="1200"/>
              </a:spcBef>
              <a:buSzPct val="85000"/>
              <a:buFont typeface="Arial"/>
              <a:buChar char="•"/>
              <a:defRPr/>
            </a:pPr>
            <a:r>
              <a:rPr lang="en-US" sz="2200" dirty="0" smtClean="0"/>
              <a:t>Identifique cuáles probablemente ocasionarían el mayor “daño”</a:t>
            </a:r>
          </a:p>
          <a:p>
            <a:pPr marL="182880" lvl="1" indent="-182880">
              <a:lnSpc>
                <a:spcPts val="2000"/>
              </a:lnSpc>
              <a:spcBef>
                <a:spcPts val="1200"/>
              </a:spcBef>
              <a:buSzPct val="85000"/>
              <a:buFont typeface="Arial"/>
              <a:buChar char="•"/>
              <a:defRPr/>
            </a:pPr>
            <a:r>
              <a:rPr lang="en-US" sz="2200" dirty="0" smtClean="0"/>
              <a:t>¿Cuáles son funcionarios asignados? ¿Electos?</a:t>
            </a:r>
          </a:p>
          <a:p>
            <a:pPr marL="182880" lvl="1" indent="-182880">
              <a:lnSpc>
                <a:spcPts val="2000"/>
              </a:lnSpc>
              <a:spcBef>
                <a:spcPts val="1200"/>
              </a:spcBef>
              <a:buSzPct val="85000"/>
              <a:buFont typeface="Arial"/>
              <a:buChar char="•"/>
              <a:defRPr/>
            </a:pPr>
            <a:r>
              <a:rPr lang="en-US" sz="2200" dirty="0" smtClean="0"/>
              <a:t>¿De qué manera usted tiene poder/influencia sobre ellos (como votante, consumidor, contribuyente, etc.)?</a:t>
            </a:r>
          </a:p>
        </p:txBody>
      </p:sp>
      <p:pic>
        <p:nvPicPr>
          <p:cNvPr id="14"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bwMode="auto">
          <a:xfrm>
            <a:off x="3023684" y="3345010"/>
            <a:ext cx="3096632" cy="2550866"/>
          </a:xfrm>
          <a:prstGeom prst="roundRect">
            <a:avLst>
              <a:gd name="adj" fmla="val 3307"/>
            </a:avLst>
          </a:prstGeom>
          <a:gradFill>
            <a:gsLst>
              <a:gs pos="0">
                <a:srgbClr val="DEAB43"/>
              </a:gs>
              <a:gs pos="100000">
                <a:srgbClr val="FCE78C"/>
              </a:gs>
            </a:gsLst>
          </a:gradFill>
          <a:ln w="25400">
            <a:solidFill>
              <a:schemeClr val="accent2"/>
            </a:solidFill>
          </a:ln>
          <a:effectLs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Liderazgo</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49</a:t>
            </a:fld>
            <a:endParaRPr lang="en-US" sz="1125" dirty="0">
              <a:solidFill>
                <a:schemeClr val="tx1"/>
              </a:solidFill>
              <a:latin typeface="Capitals"/>
              <a:cs typeface="Capitals"/>
            </a:endParaRPr>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308964" y="1450259"/>
            <a:ext cx="5276644" cy="3957483"/>
          </a:xfrm>
          <a:prstGeom prst="roundRect">
            <a:avLst>
              <a:gd name="adj" fmla="val 3307"/>
            </a:avLst>
          </a:prstGeom>
          <a:gradFill>
            <a:gsLst>
              <a:gs pos="0">
                <a:srgbClr val="DEAB43"/>
              </a:gs>
              <a:gs pos="100000">
                <a:srgbClr val="FCE78C"/>
              </a:gs>
            </a:gsLst>
          </a:gradFill>
          <a:ln w="25400">
            <a:solidFill>
              <a:srgbClr val="132B4A"/>
            </a:solidFill>
          </a:ln>
          <a:effectLst/>
          <a:extLst/>
        </p:spPr>
      </p:pic>
      <p:sp>
        <p:nvSpPr>
          <p:cNvPr id="9" name="Rounded Rectangle 8"/>
          <p:cNvSpPr/>
          <p:nvPr/>
        </p:nvSpPr>
        <p:spPr>
          <a:xfrm>
            <a:off x="558392" y="964449"/>
            <a:ext cx="2570313" cy="4929102"/>
          </a:xfrm>
          <a:prstGeom prst="roundRect">
            <a:avLst>
              <a:gd name="adj" fmla="val 2855"/>
            </a:avLst>
          </a:prstGeom>
          <a:gradFill>
            <a:gsLst>
              <a:gs pos="0">
                <a:schemeClr val="accent2"/>
              </a:gs>
              <a:gs pos="100000">
                <a:srgbClr val="A98054"/>
              </a:gs>
            </a:gsLs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060"/>
              </a:lnSpc>
              <a:tabLst>
                <a:tab pos="860425" algn="l"/>
                <a:tab pos="914400" algn="l"/>
              </a:tabLst>
            </a:pPr>
            <a:r>
              <a:rPr lang="en-US" sz="2000" dirty="0" smtClean="0">
                <a:solidFill>
                  <a:schemeClr val="bg1"/>
                </a:solidFill>
                <a:latin typeface="ITC Franklin Gothic Std Bk Cd"/>
                <a:cs typeface="ITC Franklin Gothic Std Bk Cd"/>
              </a:rPr>
              <a:t>“El mundo está cambiando y cualquiera que piense que puede hacer algo significativo sin el aporte del liderazgo de toda una comunidad simplemente no está prestando atención. Inclusión es más que una palabra de moda. Es una necesidad.”</a:t>
            </a:r>
          </a:p>
          <a:p>
            <a:pPr algn="ctr">
              <a:lnSpc>
                <a:spcPts val="2060"/>
              </a:lnSpc>
              <a:tabLst>
                <a:tab pos="860425" algn="l"/>
                <a:tab pos="914400" algn="l"/>
              </a:tabLst>
            </a:pPr>
            <a:endParaRPr lang="en-US" sz="2000" dirty="0" smtClean="0">
              <a:solidFill>
                <a:schemeClr val="bg1"/>
              </a:solidFill>
              <a:latin typeface="ITC Franklin Gothic Std Bk Cd"/>
              <a:cs typeface="ITC Franklin Gothic Std Bk Cd"/>
            </a:endParaRPr>
          </a:p>
          <a:p>
            <a:pPr algn="r">
              <a:lnSpc>
                <a:spcPts val="2060"/>
              </a:lnSpc>
              <a:tabLst>
                <a:tab pos="860425" algn="l"/>
                <a:tab pos="914400" algn="l"/>
              </a:tabLst>
            </a:pPr>
            <a:r>
              <a:rPr lang="en-US" sz="2000" dirty="0" smtClean="0">
                <a:solidFill>
                  <a:schemeClr val="bg1"/>
                </a:solidFill>
                <a:latin typeface="ITC Franklin Gothic Std Bk Cd"/>
                <a:cs typeface="ITC Franklin Gothic Std Bk Cd"/>
              </a:rPr>
              <a:t> -Dr. </a:t>
            </a:r>
            <a:r>
              <a:rPr lang="en-US" sz="2000" dirty="0" err="1" smtClean="0">
                <a:solidFill>
                  <a:schemeClr val="bg1"/>
                </a:solidFill>
                <a:latin typeface="ITC Franklin Gothic Std Bk Cd"/>
                <a:cs typeface="ITC Franklin Gothic Std Bk Cd"/>
              </a:rPr>
              <a:t>Jewelle</a:t>
            </a:r>
            <a:r>
              <a:rPr lang="en-US" sz="2000" dirty="0" smtClean="0">
                <a:solidFill>
                  <a:schemeClr val="bg1"/>
                </a:solidFill>
                <a:latin typeface="ITC Franklin Gothic Std Bk Cd"/>
                <a:cs typeface="ITC Franklin Gothic Std Bk Cd"/>
              </a:rPr>
              <a:t> Taylor Gibbs, socióloga y autora reconocida internacionalmente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a:solidFill>
                  <a:schemeClr val="tx1"/>
                </a:solidFill>
                <a:latin typeface="Berthold City Bold"/>
                <a:cs typeface="Berthold City Bold"/>
              </a:rPr>
              <a:t>  La política y las ordenanzas</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5</a:t>
            </a:fld>
            <a:endParaRPr lang="en-US" sz="1125" dirty="0">
              <a:solidFill>
                <a:schemeClr val="tx1"/>
              </a:solidFill>
              <a:latin typeface="Capitals"/>
              <a:cs typeface="Capitals"/>
            </a:endParaRPr>
          </a:p>
        </p:txBody>
      </p:sp>
      <p:grpSp>
        <p:nvGrpSpPr>
          <p:cNvPr id="2" name="Group 10"/>
          <p:cNvGrpSpPr/>
          <p:nvPr/>
        </p:nvGrpSpPr>
        <p:grpSpPr>
          <a:xfrm>
            <a:off x="326923" y="868516"/>
            <a:ext cx="8490155" cy="5120968"/>
            <a:chOff x="326923" y="868516"/>
            <a:chExt cx="8490155" cy="5120968"/>
          </a:xfrm>
        </p:grpSpPr>
        <p:sp>
          <p:nvSpPr>
            <p:cNvPr id="9" name="Rounded Rectangle 8"/>
            <p:cNvSpPr/>
            <p:nvPr/>
          </p:nvSpPr>
          <p:spPr>
            <a:xfrm>
              <a:off x="326923" y="868516"/>
              <a:ext cx="3974690" cy="5120968"/>
            </a:xfrm>
            <a:prstGeom prst="roundRect">
              <a:avLst>
                <a:gd name="adj" fmla="val 4755"/>
              </a:avLst>
            </a:prstGeom>
            <a:gradFill flip="none" rotWithShape="1">
              <a:gsLst>
                <a:gs pos="0">
                  <a:schemeClr val="accent3"/>
                </a:gs>
                <a:gs pos="100000">
                  <a:srgbClr val="B5D479"/>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pPr>
              <a:r>
                <a:rPr lang="en-US" sz="4000" cap="all" dirty="0" smtClean="0">
                  <a:solidFill>
                    <a:schemeClr val="tx1"/>
                  </a:solidFill>
                  <a:latin typeface="ITC Franklin Gothic Std Dm Cd"/>
                  <a:cs typeface="ITC Franklin Gothic Std Dm Cd"/>
                </a:rPr>
                <a:t>Política</a:t>
              </a:r>
            </a:p>
            <a:p>
              <a:pPr marL="310896" indent="-365760">
                <a:lnSpc>
                  <a:spcPts val="2500"/>
                </a:lnSpc>
                <a:spcBef>
                  <a:spcPts val="1200"/>
                </a:spcBef>
                <a:buFont typeface="Arial"/>
                <a:buChar char="•"/>
                <a:defRPr/>
              </a:pPr>
              <a:r>
                <a:rPr lang="en-US" sz="2000" dirty="0" smtClean="0">
                  <a:solidFill>
                    <a:schemeClr val="tx1"/>
                  </a:solidFill>
                  <a:latin typeface="ITC Franklin Gothic Std Bk Cd"/>
                  <a:cs typeface="ITC Franklin Gothic Std Bk Cd"/>
                </a:rPr>
                <a:t>Es cualquier acuerdo (formal o informal) sobre cómo una institución, órgano directivo o la comunidad en general contemplará los problemas compartidos y alcanzará las metas compartidas.</a:t>
              </a:r>
            </a:p>
            <a:p>
              <a:pPr marL="310896" indent="-365760">
                <a:lnSpc>
                  <a:spcPts val="2500"/>
                </a:lnSpc>
                <a:spcBef>
                  <a:spcPts val="1200"/>
                </a:spcBef>
                <a:buFont typeface="Arial"/>
                <a:buChar char="•"/>
                <a:defRPr/>
              </a:pPr>
              <a:r>
                <a:rPr lang="en-US" sz="2000" dirty="0" smtClean="0">
                  <a:solidFill>
                    <a:schemeClr val="tx1"/>
                  </a:solidFill>
                  <a:latin typeface="ITC Franklin Gothic Std Bk Cd"/>
                  <a:cs typeface="ITC Franklin Gothic Std Bk Cd"/>
                </a:rPr>
                <a:t>Detalla los términos y consecuencias de estos acuerdos y la clasificación de los valores del órgano – según lo representaron los presentes en el proceso de formulación de política</a:t>
              </a:r>
            </a:p>
            <a:p>
              <a:pPr marL="182880" indent="-182880">
                <a:lnSpc>
                  <a:spcPts val="2500"/>
                </a:lnSpc>
                <a:spcBef>
                  <a:spcPts val="1200"/>
                </a:spcBef>
                <a:buFont typeface="Arial"/>
                <a:buChar char="•"/>
                <a:defRPr/>
              </a:pPr>
              <a:endParaRPr lang="en-US" sz="2400" dirty="0" smtClean="0">
                <a:solidFill>
                  <a:schemeClr val="tx1"/>
                </a:solidFill>
                <a:latin typeface="ITC Franklin Gothic Std Bk Cd"/>
                <a:cs typeface="ITC Franklin Gothic Std Bk Cd"/>
              </a:endParaRPr>
            </a:p>
          </p:txBody>
        </p:sp>
        <p:sp>
          <p:nvSpPr>
            <p:cNvPr id="14" name="Rounded Rectangle 13"/>
            <p:cNvSpPr/>
            <p:nvPr/>
          </p:nvSpPr>
          <p:spPr>
            <a:xfrm>
              <a:off x="4612968" y="868516"/>
              <a:ext cx="4204110" cy="5120968"/>
            </a:xfrm>
            <a:prstGeom prst="roundRect">
              <a:avLst>
                <a:gd name="adj" fmla="val 4755"/>
              </a:avLst>
            </a:prstGeom>
            <a:gradFill flip="none" rotWithShape="1">
              <a:gsLst>
                <a:gs pos="0">
                  <a:srgbClr val="104C28"/>
                </a:gs>
                <a:gs pos="100000">
                  <a:srgbClr val="108837"/>
                </a:gs>
              </a:gsLst>
              <a:lin ang="16200000" scaled="0"/>
              <a:tileRec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pPr>
              <a:r>
                <a:rPr lang="en-US" sz="4000" cap="all" dirty="0" smtClean="0">
                  <a:solidFill>
                    <a:srgbClr val="FFFFFF"/>
                  </a:solidFill>
                  <a:latin typeface="ITC Franklin Gothic Std Dm Cd"/>
                  <a:cs typeface="ITC Franklin Gothic Std Dm Cd"/>
                </a:rPr>
                <a:t>Ordenanza</a:t>
              </a:r>
            </a:p>
            <a:p>
              <a:pPr marL="310896" indent="-365760">
                <a:lnSpc>
                  <a:spcPts val="2500"/>
                </a:lnSpc>
                <a:spcBef>
                  <a:spcPts val="1200"/>
                </a:spcBef>
                <a:spcAft>
                  <a:spcPts val="200"/>
                </a:spcAft>
                <a:buFont typeface="Arial"/>
                <a:buChar char="•"/>
                <a:defRPr/>
              </a:pPr>
              <a:r>
                <a:rPr lang="en-US" sz="2000" dirty="0" smtClean="0">
                  <a:solidFill>
                    <a:schemeClr val="bg1"/>
                  </a:solidFill>
                  <a:latin typeface="ITC Franklin Gothic Std Bk Cd"/>
                  <a:cs typeface="ITC Franklin Gothic Std Bk Cd"/>
                </a:rPr>
                <a:t>Es una ley</a:t>
              </a:r>
            </a:p>
            <a:p>
              <a:pPr marL="310896" indent="-365760">
                <a:lnSpc>
                  <a:spcPts val="2500"/>
                </a:lnSpc>
                <a:spcBef>
                  <a:spcPts val="1200"/>
                </a:spcBef>
                <a:spcAft>
                  <a:spcPts val="200"/>
                </a:spcAft>
                <a:buFont typeface="Arial"/>
                <a:buChar char="•"/>
                <a:defRPr/>
              </a:pPr>
              <a:r>
                <a:rPr lang="en-US" sz="2000" dirty="0" smtClean="0">
                  <a:solidFill>
                    <a:schemeClr val="bg1"/>
                  </a:solidFill>
                  <a:latin typeface="ITC Franklin Gothic Std Bk Cd"/>
                  <a:cs typeface="ITC Franklin Gothic Std Bk Cd"/>
                </a:rPr>
                <a:t>Conjunto de reglas o normas de conducta que ordenan, prohíben o permiten relaciones especificadas entre personas y organizaciones; destinado a proporcionar métodos para asegurar el tratamiento imparcial de dichas personas</a:t>
              </a:r>
            </a:p>
            <a:p>
              <a:pPr marL="310896" indent="-365760">
                <a:lnSpc>
                  <a:spcPts val="2500"/>
                </a:lnSpc>
                <a:spcBef>
                  <a:spcPts val="1200"/>
                </a:spcBef>
                <a:spcAft>
                  <a:spcPts val="200"/>
                </a:spcAft>
                <a:buFont typeface="Arial"/>
                <a:buChar char="•"/>
                <a:defRPr/>
              </a:pPr>
              <a:r>
                <a:rPr lang="en-US" sz="2000" dirty="0" smtClean="0">
                  <a:solidFill>
                    <a:schemeClr val="bg1"/>
                  </a:solidFill>
                  <a:latin typeface="ITC Franklin Gothic Std Bk Cd"/>
                  <a:cs typeface="ITC Franklin Gothic Std Bk Cd"/>
                </a:rPr>
                <a:t>Brindar sanciones de/para aquellos que no cumplen con las normas de conducta estipuladas.</a:t>
              </a:r>
            </a:p>
            <a:p>
              <a:pPr marL="310896" indent="-365760">
                <a:lnSpc>
                  <a:spcPts val="2500"/>
                </a:lnSpc>
                <a:spcBef>
                  <a:spcPts val="1200"/>
                </a:spcBef>
                <a:spcAft>
                  <a:spcPts val="200"/>
                </a:spcAft>
                <a:buFont typeface="Arial"/>
                <a:buChar char="•"/>
                <a:defRPr/>
              </a:pPr>
              <a:endParaRPr lang="en-US" sz="2000" dirty="0" smtClean="0">
                <a:solidFill>
                  <a:schemeClr val="tx1"/>
                </a:solidFill>
                <a:latin typeface="ITC Franklin Gothic Std Bk Cd"/>
                <a:cs typeface="ITC Franklin Gothic Std Bk Cd"/>
              </a:endParaRP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Liderazgo: Estilos</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50</a:t>
            </a:fld>
            <a:endParaRPr lang="en-US" sz="1125" dirty="0">
              <a:solidFill>
                <a:schemeClr val="tx1"/>
              </a:solidFill>
              <a:latin typeface="Capitals"/>
              <a:cs typeface="Capitals"/>
            </a:endParaRPr>
          </a:p>
        </p:txBody>
      </p:sp>
      <p:sp>
        <p:nvSpPr>
          <p:cNvPr id="14" name="Rounded Rectangle 13"/>
          <p:cNvSpPr/>
          <p:nvPr/>
        </p:nvSpPr>
        <p:spPr>
          <a:xfrm>
            <a:off x="326923" y="908744"/>
            <a:ext cx="3974690" cy="5040514"/>
          </a:xfrm>
          <a:prstGeom prst="roundRect">
            <a:avLst>
              <a:gd name="adj" fmla="val 4755"/>
            </a:avLst>
          </a:prstGeom>
          <a:gradFill flip="none" rotWithShape="1">
            <a:gsLst>
              <a:gs pos="0">
                <a:srgbClr val="791344"/>
              </a:gs>
              <a:gs pos="100000">
                <a:srgbClr val="C0587C"/>
              </a:gs>
            </a:gsLst>
            <a:lin ang="16200000" scaled="0"/>
            <a:tileRec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p>
            <a:pPr algn="ctr">
              <a:spcBef>
                <a:spcPts val="1800"/>
              </a:spcBef>
            </a:pPr>
            <a:r>
              <a:rPr lang="en-US" sz="3600" cap="all" dirty="0" smtClean="0">
                <a:solidFill>
                  <a:schemeClr val="bg1"/>
                </a:solidFill>
                <a:latin typeface="ITC Franklin Gothic Std Dm Cd"/>
                <a:cs typeface="ITC Franklin Gothic Std Dm Cd"/>
              </a:rPr>
              <a:t>Democrático</a:t>
            </a:r>
            <a:endParaRPr lang="en-US" sz="2000" cap="all" dirty="0" smtClean="0">
              <a:solidFill>
                <a:schemeClr val="bg1"/>
              </a:solidFill>
              <a:latin typeface="ITC Franklin Gothic Std Dm Cd"/>
              <a:cs typeface="ITC Franklin Gothic Std Dm Cd"/>
            </a:endParaRPr>
          </a:p>
          <a:p>
            <a:pPr marL="182880" indent="-182880">
              <a:lnSpc>
                <a:spcPts val="2500"/>
              </a:lnSpc>
              <a:spcBef>
                <a:spcPts val="1200"/>
              </a:spcBef>
              <a:buFont typeface="Arial"/>
              <a:buChar char="•"/>
              <a:defRPr/>
            </a:pPr>
            <a:r>
              <a:rPr lang="en-US" sz="2200" dirty="0" smtClean="0">
                <a:solidFill>
                  <a:schemeClr val="bg1"/>
                </a:solidFill>
                <a:latin typeface="ITC Franklin Gothic Std Bk Cd"/>
                <a:cs typeface="ITC Franklin Gothic Std Bk Cd"/>
              </a:rPr>
              <a:t>Este estilo favorece la toma de decisiones por parte del grupo</a:t>
            </a:r>
          </a:p>
          <a:p>
            <a:pPr marL="182880" indent="-182880">
              <a:lnSpc>
                <a:spcPts val="2500"/>
              </a:lnSpc>
              <a:spcBef>
                <a:spcPts val="1200"/>
              </a:spcBef>
              <a:buFont typeface="Arial"/>
              <a:buChar char="•"/>
              <a:defRPr/>
            </a:pPr>
            <a:r>
              <a:rPr lang="en-US" sz="2200" dirty="0" smtClean="0">
                <a:solidFill>
                  <a:schemeClr val="bg1"/>
                </a:solidFill>
                <a:latin typeface="ITC Franklin Gothic Std Bk Cd"/>
                <a:cs typeface="ITC Franklin Gothic Std Bk Cd"/>
              </a:rPr>
              <a:t>Las decisiones del líder democrático no son unilaterales porque provienen de la consulta con el grupo</a:t>
            </a:r>
          </a:p>
        </p:txBody>
      </p:sp>
      <p:sp>
        <p:nvSpPr>
          <p:cNvPr id="15" name="Rounded Rectangle 14"/>
          <p:cNvSpPr/>
          <p:nvPr/>
        </p:nvSpPr>
        <p:spPr>
          <a:xfrm>
            <a:off x="4612968" y="908744"/>
            <a:ext cx="4204110" cy="5040514"/>
          </a:xfrm>
          <a:prstGeom prst="roundRect">
            <a:avLst>
              <a:gd name="adj" fmla="val 4755"/>
            </a:avLst>
          </a:prstGeom>
          <a:gradFill flip="none" rotWithShape="1">
            <a:gsLst>
              <a:gs pos="0">
                <a:srgbClr val="18153A"/>
              </a:gs>
              <a:gs pos="100000">
                <a:schemeClr val="accent4"/>
              </a:gs>
            </a:gsLst>
            <a:lin ang="16200000" scaled="0"/>
            <a:tileRec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t">
            <a:normAutofit fontScale="92500"/>
          </a:bodyPr>
          <a:lstStyle/>
          <a:p>
            <a:pPr algn="ctr">
              <a:spcBef>
                <a:spcPts val="1800"/>
              </a:spcBef>
            </a:pPr>
            <a:r>
              <a:rPr lang="en-US" sz="4000" cap="all" dirty="0" smtClean="0">
                <a:solidFill>
                  <a:schemeClr val="bg1"/>
                </a:solidFill>
                <a:latin typeface="ITC Franklin Gothic Std Dm Cd"/>
                <a:cs typeface="ITC Franklin Gothic Std Dm Cd"/>
              </a:rPr>
              <a:t>Colaborador</a:t>
            </a:r>
            <a:endParaRPr lang="en-US" sz="2200" cap="all" dirty="0" smtClean="0">
              <a:solidFill>
                <a:schemeClr val="bg1"/>
              </a:solidFill>
              <a:latin typeface="ITC Franklin Gothic Std Dm Cd"/>
              <a:cs typeface="ITC Franklin Gothic Std Dm Cd"/>
            </a:endParaRPr>
          </a:p>
          <a:p>
            <a:pPr marL="182880" indent="-182880">
              <a:lnSpc>
                <a:spcPts val="2500"/>
              </a:lnSpc>
              <a:spcBef>
                <a:spcPts val="1200"/>
              </a:spcBef>
              <a:buFont typeface="Arial"/>
              <a:buChar char="•"/>
              <a:defRPr/>
            </a:pPr>
            <a:r>
              <a:rPr lang="en-US" sz="1900" dirty="0" smtClean="0">
                <a:solidFill>
                  <a:schemeClr val="bg1"/>
                </a:solidFill>
                <a:latin typeface="ITC Franklin Gothic Std Bk Cd"/>
                <a:cs typeface="ITC Franklin Gothic Std Bk Cd"/>
              </a:rPr>
              <a:t>Este estilo es aparente en las personas que inspiran compromiso y acción; lideran como un solucionador de problemas de los compañeros con claridad de </a:t>
            </a:r>
            <a:r>
              <a:rPr lang="en-US" sz="1900" b="1" i="1" u="sng" dirty="0" smtClean="0">
                <a:solidFill>
                  <a:schemeClr val="bg1"/>
                </a:solidFill>
                <a:latin typeface="ITC Franklin Gothic Std Bk Cd"/>
                <a:cs typeface="ITC Franklin Gothic Std Bk Cd"/>
              </a:rPr>
              <a:t>valores y propósito</a:t>
            </a:r>
          </a:p>
          <a:p>
            <a:pPr marL="182880" indent="-182880">
              <a:lnSpc>
                <a:spcPts val="2500"/>
              </a:lnSpc>
              <a:spcBef>
                <a:spcPts val="1200"/>
              </a:spcBef>
              <a:buFont typeface="Arial"/>
              <a:buChar char="•"/>
              <a:defRPr/>
            </a:pPr>
            <a:r>
              <a:rPr lang="en-US" sz="1900" dirty="0" smtClean="0">
                <a:solidFill>
                  <a:schemeClr val="bg1"/>
                </a:solidFill>
                <a:latin typeface="ITC Franklin Gothic Std Bk Cd"/>
                <a:cs typeface="ITC Franklin Gothic Std Bk Cd"/>
              </a:rPr>
              <a:t>Fomenta la participación de base amplia</a:t>
            </a:r>
          </a:p>
          <a:p>
            <a:pPr marL="182880" indent="-182880">
              <a:lnSpc>
                <a:spcPts val="2500"/>
              </a:lnSpc>
              <a:spcBef>
                <a:spcPts val="1200"/>
              </a:spcBef>
              <a:buFont typeface="Arial"/>
              <a:buChar char="•"/>
              <a:defRPr/>
            </a:pPr>
            <a:r>
              <a:rPr lang="en-US" sz="1900" dirty="0" smtClean="0">
                <a:solidFill>
                  <a:schemeClr val="bg1"/>
                </a:solidFill>
                <a:latin typeface="ITC Franklin Gothic Std Bk Cd"/>
                <a:cs typeface="ITC Franklin Gothic Std Bk Cd"/>
              </a:rPr>
              <a:t>Sustenta la esperanza y la participación</a:t>
            </a:r>
          </a:p>
          <a:p>
            <a:pPr marL="182880" indent="-182880">
              <a:lnSpc>
                <a:spcPts val="2500"/>
              </a:lnSpc>
              <a:spcBef>
                <a:spcPts val="1200"/>
              </a:spcBef>
              <a:buFont typeface="Arial"/>
              <a:buChar char="•"/>
              <a:defRPr/>
            </a:pPr>
            <a:r>
              <a:rPr lang="en-US" sz="1900" dirty="0" smtClean="0">
                <a:solidFill>
                  <a:schemeClr val="bg1"/>
                </a:solidFill>
                <a:latin typeface="ITC Franklin Gothic Std Bk Cd"/>
                <a:cs typeface="ITC Franklin Gothic Std Bk Cd"/>
              </a:rPr>
              <a:t>Crea y sustenta un proceso</a:t>
            </a:r>
          </a:p>
          <a:p>
            <a:pPr marL="182880" indent="-182880">
              <a:lnSpc>
                <a:spcPts val="2500"/>
              </a:lnSpc>
              <a:spcBef>
                <a:spcPts val="1200"/>
              </a:spcBef>
              <a:buFont typeface="Arial"/>
              <a:buChar char="•"/>
              <a:defRPr/>
            </a:pPr>
            <a:r>
              <a:rPr lang="en-US" sz="1900" dirty="0" smtClean="0">
                <a:solidFill>
                  <a:schemeClr val="bg1"/>
                </a:solidFill>
                <a:latin typeface="ITC Franklin Gothic Std Bk Cd"/>
                <a:cs typeface="ITC Franklin Gothic Std Bk Cd"/>
              </a:rPr>
              <a:t>¡NO SE OLVIDE DE LA IMPORTANCIA DE LA </a:t>
            </a:r>
            <a:r>
              <a:rPr lang="en-US" sz="1900" b="1" i="1" u="sng" dirty="0" smtClean="0">
                <a:solidFill>
                  <a:schemeClr val="bg1"/>
                </a:solidFill>
                <a:latin typeface="ITC Franklin Gothic Std Bk Cd"/>
                <a:cs typeface="ITC Franklin Gothic Std Bk Cd"/>
              </a:rPr>
              <a:t>CONFIANZA!</a:t>
            </a:r>
            <a:endParaRPr lang="en-US" sz="2200" b="1" i="1" u="sng" dirty="0" smtClean="0">
              <a:solidFill>
                <a:schemeClr val="bg1"/>
              </a:solidFill>
              <a:latin typeface="ITC Franklin Gothic Std Bk Cd"/>
              <a:cs typeface="ITC Franklin Gothic Std Bk Cd"/>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Liderazgo: Prácticas</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51</a:t>
            </a:fld>
            <a:endParaRPr lang="en-US" sz="1125" dirty="0">
              <a:solidFill>
                <a:schemeClr val="tx1"/>
              </a:solidFill>
              <a:latin typeface="Capitals"/>
              <a:cs typeface="Capitals"/>
            </a:endParaRPr>
          </a:p>
        </p:txBody>
      </p:sp>
      <p:sp>
        <p:nvSpPr>
          <p:cNvPr id="15" name="Rounded Rectangle 14"/>
          <p:cNvSpPr/>
          <p:nvPr/>
        </p:nvSpPr>
        <p:spPr>
          <a:xfrm>
            <a:off x="2490840" y="817441"/>
            <a:ext cx="6326238" cy="760819"/>
          </a:xfrm>
          <a:prstGeom prst="roundRect">
            <a:avLst>
              <a:gd name="adj" fmla="val 4755"/>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nSpc>
                <a:spcPts val="1660"/>
              </a:lnSpc>
              <a:defRPr/>
            </a:pPr>
            <a:r>
              <a:rPr lang="en-US" sz="1900" dirty="0" smtClean="0">
                <a:solidFill>
                  <a:schemeClr val="bg1"/>
                </a:solidFill>
                <a:latin typeface="ITC Franklin Gothic Std Bk Cd"/>
                <a:cs typeface="ITC Franklin Gothic Std Bk Cd"/>
              </a:rPr>
              <a:t>Visión y Movilización: Definir los valores compartidos y ‘comprometer a la gente en la acción positiva’</a:t>
            </a:r>
          </a:p>
        </p:txBody>
      </p:sp>
      <p:sp>
        <p:nvSpPr>
          <p:cNvPr id="20" name="Rounded Rectangle 19"/>
          <p:cNvSpPr/>
          <p:nvPr/>
        </p:nvSpPr>
        <p:spPr>
          <a:xfrm>
            <a:off x="286774" y="817441"/>
            <a:ext cx="2048387" cy="760819"/>
          </a:xfrm>
          <a:prstGeom prst="roundRect">
            <a:avLst>
              <a:gd name="adj" fmla="val 4755"/>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ts val="1600"/>
              </a:lnSpc>
              <a:defRPr/>
            </a:pPr>
            <a:r>
              <a:rPr lang="en-US" sz="1600" cap="all" dirty="0" smtClean="0">
                <a:solidFill>
                  <a:schemeClr val="bg1"/>
                </a:solidFill>
                <a:latin typeface="ITC Franklin Gothic Std Dm Cd"/>
                <a:cs typeface="ITC Franklin Gothic Std Dm Cd"/>
              </a:rPr>
              <a:t>Desarrollar la claridad </a:t>
            </a:r>
          </a:p>
        </p:txBody>
      </p:sp>
      <p:sp>
        <p:nvSpPr>
          <p:cNvPr id="9" name="Rounded Rectangle 8"/>
          <p:cNvSpPr/>
          <p:nvPr/>
        </p:nvSpPr>
        <p:spPr>
          <a:xfrm>
            <a:off x="2490840" y="1709901"/>
            <a:ext cx="6326238" cy="760819"/>
          </a:xfrm>
          <a:prstGeom prst="roundRect">
            <a:avLst>
              <a:gd name="adj" fmla="val 4755"/>
            </a:avLst>
          </a:prstGeom>
          <a:gradFill flip="none" rotWithShape="1">
            <a:gsLst>
              <a:gs pos="0">
                <a:schemeClr val="accent5"/>
              </a:gs>
              <a:gs pos="100000">
                <a:srgbClr val="9FD4D0"/>
              </a:gs>
            </a:gsLst>
            <a:lin ang="16200000" scaled="0"/>
            <a:tileRec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nSpc>
                <a:spcPts val="1660"/>
              </a:lnSpc>
            </a:pPr>
            <a:r>
              <a:rPr lang="en-US" sz="1900" dirty="0" smtClean="0">
                <a:solidFill>
                  <a:schemeClr val="tx1"/>
                </a:solidFill>
                <a:latin typeface="ITC Franklin Gothic Std Bk Cd"/>
                <a:cs typeface="ITC Franklin Gothic Std Bk Cd"/>
              </a:rPr>
              <a:t>Crear lugares seguros para el desarrollo de un propósito y una acción compartidos</a:t>
            </a:r>
          </a:p>
        </p:txBody>
      </p:sp>
      <p:sp>
        <p:nvSpPr>
          <p:cNvPr id="21" name="Rounded Rectangle 20"/>
          <p:cNvSpPr/>
          <p:nvPr/>
        </p:nvSpPr>
        <p:spPr>
          <a:xfrm>
            <a:off x="286774" y="1709901"/>
            <a:ext cx="2048387" cy="760819"/>
          </a:xfrm>
          <a:prstGeom prst="roundRect">
            <a:avLst>
              <a:gd name="adj" fmla="val 4755"/>
            </a:avLst>
          </a:prstGeom>
          <a:gradFill flip="none" rotWithShape="1">
            <a:gsLst>
              <a:gs pos="0">
                <a:schemeClr val="accent5"/>
              </a:gs>
              <a:gs pos="100000">
                <a:srgbClr val="9FD4D0"/>
              </a:gs>
            </a:gsLst>
            <a:lin ang="16200000" scaled="0"/>
            <a:tileRec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ts val="1600"/>
              </a:lnSpc>
              <a:defRPr/>
            </a:pPr>
            <a:r>
              <a:rPr lang="en-US" sz="1600" cap="all" dirty="0" smtClean="0">
                <a:solidFill>
                  <a:schemeClr val="tx1"/>
                </a:solidFill>
                <a:latin typeface="ITC Franklin Gothic Std Dm Cd"/>
                <a:cs typeface="ITC Franklin Gothic Std Dm Cd"/>
              </a:rPr>
              <a:t>Desarrollar la confianza y crear seguridad</a:t>
            </a:r>
          </a:p>
        </p:txBody>
      </p:sp>
      <p:sp>
        <p:nvSpPr>
          <p:cNvPr id="11" name="Rounded Rectangle 10"/>
          <p:cNvSpPr/>
          <p:nvPr/>
        </p:nvSpPr>
        <p:spPr>
          <a:xfrm>
            <a:off x="2490840" y="2602361"/>
            <a:ext cx="6326238" cy="760819"/>
          </a:xfrm>
          <a:prstGeom prst="roundRect">
            <a:avLst>
              <a:gd name="adj" fmla="val 4755"/>
            </a:avLst>
          </a:prstGeom>
          <a:gradFill flip="none" rotWithShape="1">
            <a:gsLst>
              <a:gs pos="0">
                <a:srgbClr val="104C28"/>
              </a:gs>
              <a:gs pos="100000">
                <a:srgbClr val="108837"/>
              </a:gs>
            </a:gsLst>
            <a:lin ang="16200000" scaled="0"/>
            <a:tileRec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nSpc>
                <a:spcPts val="1660"/>
              </a:lnSpc>
            </a:pPr>
            <a:r>
              <a:rPr lang="en-US" sz="1900" dirty="0" smtClean="0">
                <a:solidFill>
                  <a:schemeClr val="bg1"/>
                </a:solidFill>
                <a:latin typeface="ITC Franklin Gothic Std Bk Cd"/>
                <a:cs typeface="ITC Franklin Gothic Std Bk Cd"/>
              </a:rPr>
              <a:t>Desarrollar la sinergia de la gente, las organizaciones y las comunidades para alcanzar los objetivos</a:t>
            </a:r>
          </a:p>
        </p:txBody>
      </p:sp>
      <p:sp>
        <p:nvSpPr>
          <p:cNvPr id="22" name="Rounded Rectangle 21"/>
          <p:cNvSpPr/>
          <p:nvPr/>
        </p:nvSpPr>
        <p:spPr>
          <a:xfrm>
            <a:off x="286774" y="2602361"/>
            <a:ext cx="2048387" cy="760819"/>
          </a:xfrm>
          <a:prstGeom prst="roundRect">
            <a:avLst>
              <a:gd name="adj" fmla="val 4755"/>
            </a:avLst>
          </a:prstGeom>
          <a:gradFill flip="none" rotWithShape="1">
            <a:gsLst>
              <a:gs pos="0">
                <a:srgbClr val="104C28"/>
              </a:gs>
              <a:gs pos="100000">
                <a:srgbClr val="108837"/>
              </a:gs>
            </a:gsLst>
            <a:lin ang="16200000" scaled="0"/>
            <a:tileRec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ts val="1600"/>
              </a:lnSpc>
              <a:defRPr/>
            </a:pPr>
            <a:r>
              <a:rPr lang="en-US" sz="1600" cap="all" dirty="0" smtClean="0">
                <a:solidFill>
                  <a:schemeClr val="bg1"/>
                </a:solidFill>
                <a:latin typeface="ITC Franklin Gothic Std Dm Cd"/>
                <a:cs typeface="ITC Franklin Gothic Std Dm Cd"/>
              </a:rPr>
              <a:t>Compartir el poder y la influencia</a:t>
            </a:r>
          </a:p>
        </p:txBody>
      </p:sp>
      <p:sp>
        <p:nvSpPr>
          <p:cNvPr id="16" name="Rounded Rectangle 15"/>
          <p:cNvSpPr/>
          <p:nvPr/>
        </p:nvSpPr>
        <p:spPr>
          <a:xfrm>
            <a:off x="2490840" y="3494821"/>
            <a:ext cx="6326238" cy="760819"/>
          </a:xfrm>
          <a:prstGeom prst="roundRect">
            <a:avLst>
              <a:gd name="adj" fmla="val 4755"/>
            </a:avLst>
          </a:prstGeom>
          <a:gradFill flip="none" rotWithShape="1">
            <a:gsLst>
              <a:gs pos="0">
                <a:schemeClr val="accent3"/>
              </a:gs>
              <a:gs pos="100000">
                <a:srgbClr val="B5D479"/>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nSpc>
                <a:spcPts val="1660"/>
              </a:lnSpc>
            </a:pPr>
            <a:r>
              <a:rPr lang="en-US" sz="1900" dirty="0" smtClean="0">
                <a:solidFill>
                  <a:schemeClr val="tx1"/>
                </a:solidFill>
                <a:latin typeface="ITC Franklin Gothic Std Bk Cd"/>
                <a:cs typeface="ITC Franklin Gothic Std Bk Cd"/>
              </a:rPr>
              <a:t>Comprender el contexto para el cambio antes de actuar</a:t>
            </a:r>
          </a:p>
        </p:txBody>
      </p:sp>
      <p:sp>
        <p:nvSpPr>
          <p:cNvPr id="23" name="Rounded Rectangle 22"/>
          <p:cNvSpPr/>
          <p:nvPr/>
        </p:nvSpPr>
        <p:spPr>
          <a:xfrm>
            <a:off x="286774" y="3494821"/>
            <a:ext cx="2048387" cy="760819"/>
          </a:xfrm>
          <a:prstGeom prst="roundRect">
            <a:avLst>
              <a:gd name="adj" fmla="val 4755"/>
            </a:avLst>
          </a:prstGeom>
          <a:gradFill flip="none" rotWithShape="1">
            <a:gsLst>
              <a:gs pos="0">
                <a:schemeClr val="accent3"/>
              </a:gs>
              <a:gs pos="100000">
                <a:srgbClr val="B5D479"/>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ts val="1600"/>
              </a:lnSpc>
              <a:defRPr/>
            </a:pPr>
            <a:r>
              <a:rPr lang="en-US" sz="1600" cap="all" dirty="0" smtClean="0">
                <a:solidFill>
                  <a:schemeClr val="tx1"/>
                </a:solidFill>
                <a:latin typeface="ITC Franklin Gothic Std Dm Cd"/>
                <a:cs typeface="ITC Franklin Gothic Std Dm Cd"/>
              </a:rPr>
              <a:t>Evaluar el entorno para la colaboración</a:t>
            </a:r>
          </a:p>
        </p:txBody>
      </p:sp>
      <p:sp>
        <p:nvSpPr>
          <p:cNvPr id="17" name="Rounded Rectangle 16"/>
          <p:cNvSpPr/>
          <p:nvPr/>
        </p:nvSpPr>
        <p:spPr>
          <a:xfrm>
            <a:off x="2490840" y="4387281"/>
            <a:ext cx="6326238" cy="760819"/>
          </a:xfrm>
          <a:prstGeom prst="roundRect">
            <a:avLst>
              <a:gd name="adj" fmla="val 4755"/>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nSpc>
                <a:spcPts val="1660"/>
              </a:lnSpc>
            </a:pPr>
            <a:r>
              <a:rPr lang="en-US" sz="1900" dirty="0" smtClean="0">
                <a:solidFill>
                  <a:schemeClr val="tx1"/>
                </a:solidFill>
                <a:latin typeface="ITC Franklin Gothic Std Bk Cd"/>
                <a:cs typeface="ITC Franklin Gothic Std Bk Cd"/>
              </a:rPr>
              <a:t>Estar consciente y comprender los propios valores, actitudes y comportamientos en la medida que estos se relacionen con el estilo propio de liderazgo y el impacto que tienen sobre los demás</a:t>
            </a:r>
          </a:p>
        </p:txBody>
      </p:sp>
      <p:sp>
        <p:nvSpPr>
          <p:cNvPr id="24" name="Rounded Rectangle 23"/>
          <p:cNvSpPr/>
          <p:nvPr/>
        </p:nvSpPr>
        <p:spPr>
          <a:xfrm>
            <a:off x="286774" y="4387281"/>
            <a:ext cx="2048387" cy="760819"/>
          </a:xfrm>
          <a:prstGeom prst="roundRect">
            <a:avLst>
              <a:gd name="adj" fmla="val 4755"/>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ts val="1600"/>
              </a:lnSpc>
              <a:defRPr/>
            </a:pPr>
            <a:r>
              <a:rPr lang="en-US" sz="1600" cap="all" dirty="0" smtClean="0">
                <a:solidFill>
                  <a:schemeClr val="tx1"/>
                </a:solidFill>
                <a:latin typeface="ITC Franklin Gothic Std Dm Cd"/>
                <a:cs typeface="ITC Franklin Gothic Std Dm Cd"/>
              </a:rPr>
              <a:t>Auto reflexión </a:t>
            </a:r>
          </a:p>
        </p:txBody>
      </p:sp>
      <p:sp>
        <p:nvSpPr>
          <p:cNvPr id="26" name="Rounded Rectangle 25"/>
          <p:cNvSpPr/>
          <p:nvPr/>
        </p:nvSpPr>
        <p:spPr>
          <a:xfrm>
            <a:off x="2490840" y="5279741"/>
            <a:ext cx="6326238" cy="760819"/>
          </a:xfrm>
          <a:prstGeom prst="roundRect">
            <a:avLst>
              <a:gd name="adj" fmla="val 4755"/>
            </a:avLst>
          </a:prstGeom>
          <a:gradFill flip="none" rotWithShape="1">
            <a:gsLst>
              <a:gs pos="0">
                <a:schemeClr val="accent6"/>
              </a:gs>
              <a:gs pos="100000">
                <a:srgbClr val="E78E23"/>
              </a:gs>
            </a:gsLst>
            <a:lin ang="16200000" scaled="0"/>
            <a:tileRec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nSpc>
                <a:spcPts val="1660"/>
              </a:lnSpc>
            </a:pPr>
            <a:r>
              <a:rPr lang="en-US" sz="1900" dirty="0" smtClean="0">
                <a:solidFill>
                  <a:schemeClr val="bg1"/>
                </a:solidFill>
                <a:latin typeface="ITC Franklin Gothic Std Bk Cd"/>
                <a:cs typeface="ITC Franklin Gothic Std Bk Cd"/>
              </a:rPr>
              <a:t>Tutoría y capacitación: Comprometerse a sacar lo mejor de los demás y darse cuenta de que la gente es su activo esencial</a:t>
            </a:r>
          </a:p>
        </p:txBody>
      </p:sp>
      <p:sp>
        <p:nvSpPr>
          <p:cNvPr id="27" name="Rounded Rectangle 26"/>
          <p:cNvSpPr/>
          <p:nvPr/>
        </p:nvSpPr>
        <p:spPr>
          <a:xfrm>
            <a:off x="286774" y="5279741"/>
            <a:ext cx="2048387" cy="760819"/>
          </a:xfrm>
          <a:prstGeom prst="roundRect">
            <a:avLst>
              <a:gd name="adj" fmla="val 4755"/>
            </a:avLst>
          </a:prstGeom>
          <a:gradFill flip="none" rotWithShape="1">
            <a:gsLst>
              <a:gs pos="0">
                <a:schemeClr val="accent6"/>
              </a:gs>
              <a:gs pos="100000">
                <a:srgbClr val="E78E23"/>
              </a:gs>
            </a:gsLst>
            <a:lin ang="16200000" scaled="0"/>
            <a:tileRec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ts val="1600"/>
              </a:lnSpc>
              <a:defRPr/>
            </a:pPr>
            <a:r>
              <a:rPr lang="en-US" sz="1600" cap="all" dirty="0" smtClean="0">
                <a:solidFill>
                  <a:schemeClr val="bg1"/>
                </a:solidFill>
                <a:latin typeface="ITC Franklin Gothic Std Dm Cd"/>
                <a:cs typeface="ITC Franklin Gothic Std Dm Cd"/>
              </a:rPr>
              <a:t>Desarrollar personas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cap="all" dirty="0" smtClean="0">
                <a:solidFill>
                  <a:srgbClr val="000000"/>
                </a:solidFill>
                <a:latin typeface="ITC Franklin Gothic Std Dm Cd"/>
                <a:cs typeface="ITC Franklin Gothic Std Dm Cd"/>
              </a:rPr>
              <a:t>F</a:t>
            </a:r>
            <a:r>
              <a:rPr lang="en-US" dirty="0" smtClean="0">
                <a:solidFill>
                  <a:srgbClr val="000000"/>
                </a:solidFill>
                <a:latin typeface="ITC Franklin Gothic Std Dm Cd"/>
                <a:cs typeface="ITC Franklin Gothic Std Dm Cd"/>
              </a:rPr>
              <a:t>uente</a:t>
            </a:r>
            <a:r>
              <a:rPr lang="en-US" cap="all" dirty="0" smtClean="0">
                <a:solidFill>
                  <a:srgbClr val="000000"/>
                </a:solidFill>
                <a:latin typeface="ITC Franklin Gothic Std Dm Cd"/>
                <a:cs typeface="ITC Franklin Gothic Std Dm Cd"/>
              </a:rPr>
              <a:t>:</a:t>
            </a:r>
            <a:r>
              <a:rPr lang="en-US" dirty="0" smtClean="0">
                <a:solidFill>
                  <a:srgbClr val="000000"/>
                </a:solidFill>
                <a:latin typeface="ITC Franklin Gothic Std Bk Cd"/>
                <a:cs typeface="ITC Franklin Gothic Std Bk Cd"/>
              </a:rPr>
              <a:t> Ten3 global internet polls, www.1000ventures.com, www.1000advices.com</a:t>
            </a:r>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¿De qué se trata realmente el liderazgo? </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52</a:t>
            </a:fld>
            <a:endParaRPr lang="en-US" sz="1125" dirty="0">
              <a:solidFill>
                <a:schemeClr val="tx1"/>
              </a:solidFill>
              <a:latin typeface="Capitals"/>
              <a:cs typeface="Capitals"/>
            </a:endParaRPr>
          </a:p>
        </p:txBody>
      </p:sp>
      <p:pic>
        <p:nvPicPr>
          <p:cNvPr id="25" name="Picture 24" descr="LeadershipPi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77964" y="922220"/>
            <a:ext cx="8388072" cy="501356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rgbClr val="000000"/>
                </a:solidFill>
                <a:latin typeface="Berthold City Bold"/>
                <a:cs typeface="Berthold City Bold"/>
              </a:rPr>
              <a:t>  Roles y áreas de responsabilidades</a:t>
            </a:r>
            <a:endParaRPr lang="en-US" sz="2700" cap="all" spc="100" dirty="0">
              <a:solidFill>
                <a:srgbClr val="000000"/>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53</a:t>
            </a:fld>
            <a:endParaRPr lang="en-US" sz="1125" dirty="0">
              <a:solidFill>
                <a:schemeClr val="tx1"/>
              </a:solidFill>
              <a:latin typeface="Capitals"/>
              <a:cs typeface="Capitals"/>
            </a:endParaRPr>
          </a:p>
        </p:txBody>
      </p:sp>
      <p:graphicFrame>
        <p:nvGraphicFramePr>
          <p:cNvPr id="11" name="Content Placeholder 4"/>
          <p:cNvGraphicFramePr>
            <a:graphicFrameLocks/>
          </p:cNvGraphicFramePr>
          <p:nvPr/>
        </p:nvGraphicFramePr>
        <p:xfrm>
          <a:off x="255639" y="969297"/>
          <a:ext cx="8686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conclusión</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3600" y="6254496"/>
            <a:ext cx="397256" cy="301752"/>
          </a:xfrm>
        </p:spPr>
        <p:txBody>
          <a:bodyPr/>
          <a:lstStyle/>
          <a:p>
            <a:pPr algn="ctr"/>
            <a:fld id="{521239CC-C9A0-C74A-85D4-9A0DCFB619A4}" type="slidenum">
              <a:rPr lang="en-US" sz="1125" smtClean="0">
                <a:solidFill>
                  <a:schemeClr val="tx1"/>
                </a:solidFill>
                <a:latin typeface="Capitals"/>
                <a:cs typeface="Capitals"/>
              </a:rPr>
              <a:pPr algn="ctr"/>
              <a:t>54</a:t>
            </a:fld>
            <a:endParaRPr lang="en-US" sz="1125" dirty="0">
              <a:solidFill>
                <a:schemeClr val="tx1"/>
              </a:solidFill>
              <a:latin typeface="Capitals"/>
              <a:cs typeface="Capitals"/>
            </a:endParaRPr>
          </a:p>
        </p:txBody>
      </p:sp>
      <p:sp>
        <p:nvSpPr>
          <p:cNvPr id="9" name="Rounded Rectangle 8"/>
          <p:cNvSpPr/>
          <p:nvPr/>
        </p:nvSpPr>
        <p:spPr>
          <a:xfrm>
            <a:off x="536433" y="875897"/>
            <a:ext cx="3590820" cy="5106206"/>
          </a:xfrm>
          <a:prstGeom prst="roundRect">
            <a:avLst>
              <a:gd name="adj" fmla="val 4755"/>
            </a:avLst>
          </a:prstGeom>
          <a:gradFill flip="none" rotWithShape="1">
            <a:gsLst>
              <a:gs pos="0">
                <a:schemeClr val="accent2"/>
              </a:gs>
              <a:gs pos="100000">
                <a:srgbClr val="A98054"/>
              </a:gs>
            </a:gsLst>
            <a:lin ang="16200000" scaled="0"/>
            <a:tileRec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indent="-91440" algn="ctr"/>
            <a:r>
              <a:rPr lang="en-US" sz="2400" b="1" cap="all" dirty="0" smtClean="0">
                <a:solidFill>
                  <a:schemeClr val="bg1"/>
                </a:solidFill>
                <a:latin typeface="ITC Franklin Gothic Std Bk Cd"/>
                <a:cs typeface="ITC Franklin Gothic Std Bk Cd"/>
              </a:rPr>
              <a:t>Opciones de tarea</a:t>
            </a:r>
          </a:p>
          <a:p>
            <a:pPr marL="274320" indent="-274320">
              <a:lnSpc>
                <a:spcPts val="2200"/>
              </a:lnSpc>
              <a:spcBef>
                <a:spcPts val="1200"/>
              </a:spcBef>
              <a:buFont typeface="Arial"/>
              <a:buChar char="•"/>
            </a:pPr>
            <a:r>
              <a:rPr lang="en-US" sz="2200" dirty="0" smtClean="0">
                <a:solidFill>
                  <a:schemeClr val="bg1"/>
                </a:solidFill>
                <a:latin typeface="ITC Franklin Gothic Std Bk Cd"/>
                <a:cs typeface="ITC Franklin Gothic Std Bk Cd"/>
              </a:rPr>
              <a:t>Converse con al menos 5 miembros de la comunidad para determinar su interés y conexión con los problemas de la comunidad identificados por los participantes de la RLA en relación a la alimentación saludable, la actividad física y la seguridad.  </a:t>
            </a:r>
          </a:p>
          <a:p>
            <a:pPr marL="274320" indent="-274320">
              <a:lnSpc>
                <a:spcPts val="2200"/>
              </a:lnSpc>
              <a:spcBef>
                <a:spcPts val="1200"/>
              </a:spcBef>
              <a:buFont typeface="Arial"/>
              <a:buChar char="•"/>
            </a:pPr>
            <a:r>
              <a:rPr lang="en-US" sz="2200" dirty="0" smtClean="0">
                <a:solidFill>
                  <a:schemeClr val="bg1"/>
                </a:solidFill>
                <a:latin typeface="ITC Franklin Gothic Std Bk Cd"/>
                <a:cs typeface="ITC Franklin Gothic Std Bk Cd"/>
              </a:rPr>
              <a:t>Lea el artículo 8 PMC, Evaluación de las necesidades y oportunidades</a:t>
            </a:r>
          </a:p>
        </p:txBody>
      </p:sp>
      <p:sp>
        <p:nvSpPr>
          <p:cNvPr id="11" name="TextBox 10"/>
          <p:cNvSpPr txBox="1"/>
          <p:nvPr/>
        </p:nvSpPr>
        <p:spPr>
          <a:xfrm>
            <a:off x="4440020" y="1936284"/>
            <a:ext cx="3475110" cy="2985433"/>
          </a:xfrm>
          <a:prstGeom prst="rect">
            <a:avLst/>
          </a:prstGeom>
          <a:noFill/>
        </p:spPr>
        <p:txBody>
          <a:bodyPr wrap="square" rtlCol="0">
            <a:spAutoFit/>
          </a:bodyPr>
          <a:lstStyle/>
          <a:p>
            <a:r>
              <a:rPr lang="en-US" sz="4800" dirty="0" smtClean="0">
                <a:solidFill>
                  <a:schemeClr val="accent2"/>
                </a:solidFill>
                <a:latin typeface="Capitals"/>
              </a:rPr>
              <a:t>¡GRACIAS!</a:t>
            </a:r>
          </a:p>
          <a:p>
            <a:endParaRPr lang="en-US" sz="3200" dirty="0" smtClean="0">
              <a:solidFill>
                <a:srgbClr val="73B632"/>
              </a:solidFill>
              <a:latin typeface="Capitals"/>
            </a:endParaRPr>
          </a:p>
          <a:p>
            <a:pPr>
              <a:buFont typeface="Arial"/>
              <a:buChar char="•"/>
            </a:pPr>
            <a:r>
              <a:rPr lang="en-US" sz="3600" dirty="0" smtClean="0"/>
              <a:t> ¿Preguntas?</a:t>
            </a:r>
          </a:p>
          <a:p>
            <a:pPr>
              <a:buFont typeface="Arial"/>
              <a:buChar char="•"/>
            </a:pPr>
            <a:endParaRPr lang="en-US" sz="3600" dirty="0" smtClean="0"/>
          </a:p>
          <a:p>
            <a:pPr>
              <a:buFont typeface="Wingdings 2" pitchFamily="-111" charset="2"/>
              <a:buChar char=""/>
              <a:defRPr/>
            </a:pPr>
            <a:r>
              <a:rPr lang="es-ES" sz="3600" dirty="0" smtClean="0"/>
              <a:t> ¿Comentarios?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6</a:t>
            </a:fld>
            <a:endParaRPr lang="en-US" sz="1125" dirty="0">
              <a:solidFill>
                <a:schemeClr val="tx1"/>
              </a:solidFill>
              <a:latin typeface="Capitals"/>
              <a:cs typeface="Capitals"/>
            </a:endParaRPr>
          </a:p>
        </p:txBody>
      </p:sp>
      <p:pic>
        <p:nvPicPr>
          <p:cNvPr id="15" name="Picture Placeholder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bwMode="auto">
          <a:xfrm>
            <a:off x="2608430" y="945987"/>
            <a:ext cx="5780875" cy="4156602"/>
          </a:xfrm>
          <a:prstGeom prst="roundRect">
            <a:avLst>
              <a:gd name="adj" fmla="val 3307"/>
            </a:avLst>
          </a:prstGeom>
          <a:ln w="25400">
            <a:solidFill>
              <a:srgbClr val="18153A"/>
            </a:solidFill>
          </a:ln>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90049" y="5188307"/>
            <a:ext cx="5891161" cy="830997"/>
          </a:xfrm>
          <a:prstGeom prst="rect">
            <a:avLst/>
          </a:prstGeom>
          <a:noFill/>
        </p:spPr>
        <p:txBody>
          <a:bodyPr wrap="square" rtlCol="0">
            <a:spAutoFit/>
          </a:bodyPr>
          <a:lstStyle/>
          <a:p>
            <a:pPr algn="ctr"/>
            <a:r>
              <a:rPr lang="en-US" sz="2400" b="1" i="1" dirty="0" smtClean="0">
                <a:ea typeface="ＭＳ Ｐゴシック" pitchFamily="34" charset="-128"/>
                <a:cs typeface="Calibri"/>
              </a:rPr>
              <a:t>Este es un divertido ejemplo de cómo actúan la política y las ordenanzas en su comunidad.</a:t>
            </a:r>
            <a:endParaRPr lang="en-US" sz="2400" b="1" i="1" dirty="0">
              <a:cs typeface="Calibri"/>
            </a:endParaRPr>
          </a:p>
        </p:txBody>
      </p:sp>
      <p:sp>
        <p:nvSpPr>
          <p:cNvPr id="14" name="Rounded Rectangle 13"/>
          <p:cNvSpPr/>
          <p:nvPr/>
        </p:nvSpPr>
        <p:spPr>
          <a:xfrm>
            <a:off x="524387" y="874090"/>
            <a:ext cx="1835355" cy="5109820"/>
          </a:xfrm>
          <a:prstGeom prst="roundRect">
            <a:avLst>
              <a:gd name="adj" fmla="val 4755"/>
            </a:avLst>
          </a:prstGeom>
          <a:gradFill flip="none" rotWithShape="1">
            <a:gsLst>
              <a:gs pos="0">
                <a:srgbClr val="18153A"/>
              </a:gs>
              <a:gs pos="100000">
                <a:srgbClr val="441A66"/>
              </a:gs>
            </a:gsLst>
            <a:lin ang="16200000" scaled="0"/>
            <a:tileRec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300"/>
              </a:lnSpc>
            </a:pPr>
            <a:r>
              <a:rPr lang="en-US" sz="1900" dirty="0" smtClean="0">
                <a:solidFill>
                  <a:schemeClr val="bg1"/>
                </a:solidFill>
                <a:latin typeface="ITC Franklin Gothic Std Bk Cd"/>
                <a:ea typeface="ＭＳ Ｐゴシック" pitchFamily="34" charset="-128"/>
                <a:cs typeface="ITC Franklin Gothic Std Bk Cd"/>
              </a:rPr>
              <a:t>Juntas, las políticas y leyes (ordenanzas) locales pueden ayudar a lograr mejoras, seguridad y recursos para una comunidad muy necesitada. Unas actúan como guía y las otras como garantía de aplicación para asegurar que se siguen las indicaciones.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a:solidFill>
                  <a:schemeClr val="tx1"/>
                </a:solidFill>
                <a:latin typeface="Berthold City Bold"/>
                <a:cs typeface="Berthold City Bold"/>
              </a:rPr>
              <a:t>  ¿Cuál es la diferencia?</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7</a:t>
            </a:fld>
            <a:endParaRPr lang="en-US" sz="1125" dirty="0">
              <a:solidFill>
                <a:schemeClr val="tx1"/>
              </a:solidFill>
              <a:latin typeface="Capitals"/>
              <a:cs typeface="Capitals"/>
            </a:endParaRPr>
          </a:p>
        </p:txBody>
      </p:sp>
      <p:sp>
        <p:nvSpPr>
          <p:cNvPr id="9" name="Rounded Rectangle 8"/>
          <p:cNvSpPr/>
          <p:nvPr/>
        </p:nvSpPr>
        <p:spPr>
          <a:xfrm>
            <a:off x="326923" y="893098"/>
            <a:ext cx="3802625" cy="5071806"/>
          </a:xfrm>
          <a:prstGeom prst="roundRect">
            <a:avLst>
              <a:gd name="adj" fmla="val 4755"/>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pPr>
            <a:r>
              <a:rPr lang="en-US" sz="3600" cap="all" dirty="0" smtClean="0">
                <a:solidFill>
                  <a:schemeClr val="bg1"/>
                </a:solidFill>
                <a:latin typeface="ITC Franklin Gothic Std Dm Cd"/>
                <a:cs typeface="ITC Franklin Gothic Std Dm Cd"/>
              </a:rPr>
              <a:t>Política</a:t>
            </a:r>
          </a:p>
          <a:p>
            <a:pPr marL="292608" indent="-365760">
              <a:lnSpc>
                <a:spcPts val="2200"/>
              </a:lnSpc>
              <a:spcBef>
                <a:spcPts val="1200"/>
              </a:spcBef>
              <a:buFont typeface="Arial"/>
              <a:buChar char="•"/>
              <a:defRPr/>
            </a:pPr>
            <a:r>
              <a:rPr lang="en-US" sz="2400" dirty="0" smtClean="0">
                <a:solidFill>
                  <a:schemeClr val="bg1"/>
                </a:solidFill>
                <a:latin typeface="ITC Franklin Gothic Std Bk Cd"/>
                <a:cs typeface="ITC Franklin Gothic Std Bk Cd"/>
              </a:rPr>
              <a:t>Las políticas públicas pueden ser reguladoras, distributivas y redistributivas. Pueden brindar un bien colectivo o bien "privado" y pueden ser liberales o conservadoras. Las políticas públicas no se limitan a la vida pública.  </a:t>
            </a:r>
          </a:p>
        </p:txBody>
      </p:sp>
      <p:sp>
        <p:nvSpPr>
          <p:cNvPr id="14" name="Rounded Rectangle 13"/>
          <p:cNvSpPr/>
          <p:nvPr/>
        </p:nvSpPr>
        <p:spPr>
          <a:xfrm>
            <a:off x="4416323" y="893098"/>
            <a:ext cx="4400755" cy="5071806"/>
          </a:xfrm>
          <a:prstGeom prst="roundRect">
            <a:avLst>
              <a:gd name="adj" fmla="val 4755"/>
            </a:avLst>
          </a:prstGeom>
          <a:gradFill flip="none" rotWithShape="1">
            <a:gsLst>
              <a:gs pos="0">
                <a:schemeClr val="accent5"/>
              </a:gs>
              <a:gs pos="100000">
                <a:srgbClr val="9FD4D0"/>
              </a:gs>
            </a:gsLst>
            <a:lin ang="16200000" scaled="0"/>
            <a:tileRec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pPr>
            <a:r>
              <a:rPr lang="en-US" sz="3600" cap="all" dirty="0" smtClean="0">
                <a:solidFill>
                  <a:schemeClr val="tx1"/>
                </a:solidFill>
                <a:latin typeface="ITC Franklin Gothic Std Dm Cd"/>
                <a:cs typeface="ITC Franklin Gothic Std Dm Cd"/>
              </a:rPr>
              <a:t>Ordenanza</a:t>
            </a:r>
            <a:endParaRPr lang="en-US" sz="3600" dirty="0" smtClean="0">
              <a:solidFill>
                <a:schemeClr val="tx1"/>
              </a:solidFill>
              <a:latin typeface="ITC Franklin Gothic Std Dm Cd"/>
              <a:cs typeface="ITC Franklin Gothic Std Dm Cd"/>
            </a:endParaRPr>
          </a:p>
          <a:p>
            <a:pPr marL="292608" indent="-365760">
              <a:lnSpc>
                <a:spcPts val="2200"/>
              </a:lnSpc>
              <a:spcBef>
                <a:spcPts val="1200"/>
              </a:spcBef>
              <a:spcAft>
                <a:spcPts val="200"/>
              </a:spcAft>
              <a:buFont typeface="Arial"/>
              <a:buChar char="•"/>
              <a:defRPr/>
            </a:pPr>
            <a:r>
              <a:rPr lang="en-US" sz="2400" dirty="0" smtClean="0">
                <a:solidFill>
                  <a:schemeClr val="tx1"/>
                </a:solidFill>
                <a:latin typeface="ITC Franklin Gothic Std Bk Cd"/>
                <a:cs typeface="ITC Franklin Gothic Std Bk Cd"/>
              </a:rPr>
              <a:t>Las ordenanzas son un conjunto de reglas o normas de conducta que estipulan, proscriben o permiten relaciones específicas entre personas y organizaciones, y aplican castigos para quienes no siguen las reglas de conducta establecidas.</a:t>
            </a:r>
          </a:p>
          <a:p>
            <a:pPr marL="292608" indent="-365760">
              <a:lnSpc>
                <a:spcPts val="2200"/>
              </a:lnSpc>
              <a:spcBef>
                <a:spcPts val="1200"/>
              </a:spcBef>
              <a:spcAft>
                <a:spcPts val="200"/>
              </a:spcAft>
              <a:buFont typeface="Arial"/>
              <a:buChar char="•"/>
              <a:defRPr/>
            </a:pPr>
            <a:r>
              <a:rPr lang="en-US" sz="2400" dirty="0" smtClean="0">
                <a:solidFill>
                  <a:schemeClr val="tx1"/>
                </a:solidFill>
                <a:latin typeface="ITC Franklin Gothic Std Bk Cd"/>
                <a:cs typeface="ITC Franklin Gothic Std Bk Cd"/>
              </a:rPr>
              <a:t>Una ordenanza, en la mayoría de los casos, es un alcance adicional para asegurar que las políticas creadas sean cumplidas por aquellas personas afectadas por la ordenanza (cumplimiento).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El proceso de una política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8</a:t>
            </a:fld>
            <a:endParaRPr lang="en-US" sz="1125" dirty="0">
              <a:solidFill>
                <a:schemeClr val="tx1"/>
              </a:solidFill>
              <a:latin typeface="Capitals"/>
              <a:cs typeface="Capitals"/>
            </a:endParaRPr>
          </a:p>
        </p:txBody>
      </p:sp>
      <p:sp>
        <p:nvSpPr>
          <p:cNvPr id="18" name="TextBox 17"/>
          <p:cNvSpPr txBox="1"/>
          <p:nvPr/>
        </p:nvSpPr>
        <p:spPr>
          <a:xfrm>
            <a:off x="434258" y="4235374"/>
            <a:ext cx="8234516" cy="1641475"/>
          </a:xfrm>
          <a:prstGeom prst="rect">
            <a:avLst/>
          </a:prstGeom>
          <a:noFill/>
        </p:spPr>
        <p:txBody>
          <a:bodyPr wrap="square" rtlCol="0">
            <a:spAutoFit/>
          </a:bodyPr>
          <a:lstStyle/>
          <a:p>
            <a:pPr lvl="0" algn="ctr" defTabSz="914400" eaLnBrk="0" fontAlgn="base" hangingPunct="0">
              <a:lnSpc>
                <a:spcPts val="3020"/>
              </a:lnSpc>
              <a:spcAft>
                <a:spcPct val="0"/>
              </a:spcAft>
              <a:buClr>
                <a:srgbClr val="797B7E"/>
              </a:buClr>
              <a:buSzPct val="85000"/>
              <a:defRPr/>
            </a:pPr>
            <a:r>
              <a:rPr lang="en-US" sz="2900" dirty="0" smtClean="0">
                <a:solidFill>
                  <a:srgbClr val="000000"/>
                </a:solidFill>
                <a:ea typeface="ＭＳ Ｐゴシック" pitchFamily="-111" charset="-128"/>
                <a:cs typeface="Calibri"/>
              </a:rPr>
              <a:t>Un sistema de “procedimientos, medidas reglamentarias, leyes y prioridades de financiamiento en relación a un tema dado difundido por una entidad gubernamental o sus representantes”</a:t>
            </a:r>
          </a:p>
        </p:txBody>
      </p:sp>
      <p:grpSp>
        <p:nvGrpSpPr>
          <p:cNvPr id="11" name="Group 10"/>
          <p:cNvGrpSpPr/>
          <p:nvPr/>
        </p:nvGrpSpPr>
        <p:grpSpPr>
          <a:xfrm>
            <a:off x="447399" y="1086666"/>
            <a:ext cx="8249203" cy="2840228"/>
            <a:chOff x="401347" y="1086666"/>
            <a:chExt cx="8249203" cy="2840228"/>
          </a:xfrm>
        </p:grpSpPr>
        <p:pic>
          <p:nvPicPr>
            <p:cNvPr id="8" name="Picture 7" descr="VennDiagram.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5654456" y="1086666"/>
              <a:ext cx="2996094" cy="2840228"/>
            </a:xfrm>
            <a:prstGeom prst="rect">
              <a:avLst/>
            </a:prstGeom>
          </p:spPr>
        </p:pic>
        <p:pic>
          <p:nvPicPr>
            <p:cNvPr id="9" name="Picture 8" descr="LifeCycl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401347" y="1173280"/>
              <a:ext cx="4927600" cy="2667000"/>
            </a:xfrm>
            <a:prstGeom prst="rect">
              <a:avLst/>
            </a:prstGeom>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100" cap="all" spc="100" dirty="0" smtClean="0">
                <a:solidFill>
                  <a:schemeClr val="tx1"/>
                </a:solidFill>
                <a:latin typeface="Berthold City Bold"/>
                <a:cs typeface="Berthold City Bold"/>
              </a:rPr>
              <a:t> Preparación para involucrarse en trabajos de políticas</a:t>
            </a:r>
            <a:endParaRPr lang="en-US" sz="21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9</a:t>
            </a:fld>
            <a:endParaRPr lang="en-US" sz="1125" dirty="0">
              <a:solidFill>
                <a:schemeClr val="tx1"/>
              </a:solidFill>
              <a:latin typeface="Capitals"/>
              <a:cs typeface="Capitals"/>
            </a:endParaRPr>
          </a:p>
        </p:txBody>
      </p:sp>
      <p:sp>
        <p:nvSpPr>
          <p:cNvPr id="18" name="TextBox 17"/>
          <p:cNvSpPr txBox="1"/>
          <p:nvPr/>
        </p:nvSpPr>
        <p:spPr>
          <a:xfrm>
            <a:off x="454742" y="922972"/>
            <a:ext cx="8234516" cy="4647427"/>
          </a:xfrm>
          <a:prstGeom prst="rect">
            <a:avLst/>
          </a:prstGeom>
          <a:noFill/>
        </p:spPr>
        <p:txBody>
          <a:bodyPr wrap="square" rtlCol="0">
            <a:spAutoFit/>
          </a:bodyPr>
          <a:lstStyle/>
          <a:p>
            <a:pPr marL="274320" indent="-274320">
              <a:lnSpc>
                <a:spcPts val="3100"/>
              </a:lnSpc>
              <a:spcBef>
                <a:spcPts val="1200"/>
              </a:spcBef>
              <a:buFont typeface="Wingdings" charset="2"/>
              <a:buChar char="q"/>
              <a:defRPr/>
            </a:pPr>
            <a:r>
              <a:rPr lang="en-US" sz="2600" b="1" i="1" dirty="0" smtClean="0">
                <a:cs typeface="Calibri"/>
              </a:rPr>
              <a:t> Definir claramente el problem</a:t>
            </a:r>
            <a:r>
              <a:rPr lang="en-US" sz="2600" dirty="0" smtClean="0"/>
              <a:t> - </a:t>
            </a:r>
            <a:r>
              <a:rPr lang="es-ES" sz="2600" smtClean="0">
                <a:ea typeface="ＭＳ Ｐゴシック" pitchFamily="34" charset="-128"/>
              </a:rPr>
              <a:t>Esto requiere recopilar la mayor cantidad posible de informes, encuestas, observaciones personales y otros recursos que describan con exactitud el problema o cuestión que desea abordar</a:t>
            </a:r>
            <a:endParaRPr lang="en-US" sz="2600" dirty="0" smtClean="0"/>
          </a:p>
          <a:p>
            <a:pPr marL="274320" indent="-274320">
              <a:lnSpc>
                <a:spcPts val="3100"/>
              </a:lnSpc>
              <a:spcBef>
                <a:spcPts val="1200"/>
              </a:spcBef>
              <a:buFont typeface="Wingdings" charset="2"/>
              <a:buChar char="q"/>
              <a:defRPr/>
            </a:pPr>
            <a:r>
              <a:rPr lang="en-US" sz="2600" b="1" i="1" dirty="0" smtClean="0">
                <a:cs typeface="Calibri"/>
              </a:rPr>
              <a:t> Evaluar los recursos de la comunidad</a:t>
            </a:r>
            <a:r>
              <a:rPr lang="en-US" sz="2600" dirty="0" smtClean="0"/>
              <a:t> - </a:t>
            </a:r>
            <a:r>
              <a:rPr lang="es-ES" sz="2600" smtClean="0">
                <a:ea typeface="ＭＳ Ｐゴシック" pitchFamily="34" charset="-128"/>
              </a:rPr>
              <a:t>Formar coaliciones amplias y unidas es crucial para estos esfuerzos. Una forma de pensar acerca de la formación de una coalición es mediante el desarrollo de una lista de grupos e individuos que compartan la preocupación sobre diferentes aspectos del problema que desea abordar, y que entiendan qué obtendrían al unirse al esfuerzo. </a:t>
            </a:r>
            <a:endParaRPr lang="en-US" sz="26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205595"/>
      </a:accent1>
      <a:accent2>
        <a:srgbClr val="3E2716"/>
      </a:accent2>
      <a:accent3>
        <a:srgbClr val="73B632"/>
      </a:accent3>
      <a:accent4>
        <a:srgbClr val="441A66"/>
      </a:accent4>
      <a:accent5>
        <a:srgbClr val="0098BA"/>
      </a:accent5>
      <a:accent6>
        <a:srgbClr val="DA512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B7C4238325EA43B07578DA4470384A" ma:contentTypeVersion="0" ma:contentTypeDescription="Create a new document." ma:contentTypeScope="" ma:versionID="c1393ddc577510d3206801eff89dedd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D9E8B6-0D3D-458F-BB20-FCD3A2A2F7C6}"/>
</file>

<file path=customXml/itemProps2.xml><?xml version="1.0" encoding="utf-8"?>
<ds:datastoreItem xmlns:ds="http://schemas.openxmlformats.org/officeDocument/2006/customXml" ds:itemID="{77D8EBDB-D398-404B-8B8D-66F471B6215A}"/>
</file>

<file path=customXml/itemProps3.xml><?xml version="1.0" encoding="utf-8"?>
<ds:datastoreItem xmlns:ds="http://schemas.openxmlformats.org/officeDocument/2006/customXml" ds:itemID="{C9125FFF-8C6D-4AB3-81FF-7D730ED05507}"/>
</file>

<file path=docProps/app.xml><?xml version="1.0" encoding="utf-8"?>
<Properties xmlns="http://schemas.openxmlformats.org/officeDocument/2006/extended-properties" xmlns:vt="http://schemas.openxmlformats.org/officeDocument/2006/docPropsVTypes">
  <TotalTime>9481</TotalTime>
  <Words>4464</Words>
  <Application>Microsoft Office PowerPoint</Application>
  <PresentationFormat>On-screen Show (4:3)</PresentationFormat>
  <Paragraphs>417</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Freemind Graphx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Jacob Bascle</dc:creator>
  <cp:lastModifiedBy>ylinqui</cp:lastModifiedBy>
  <cp:revision>234</cp:revision>
  <dcterms:created xsi:type="dcterms:W3CDTF">2012-07-04T01:53:02Z</dcterms:created>
  <dcterms:modified xsi:type="dcterms:W3CDTF">2012-07-06T17:51:23Z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0x010100DFB7C4238325EA43B07578DA4470384A</vt:lpwstr>
  </property>
</Properties>
</file>