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0"/>
  </p:notesMasterIdLst>
  <p:sldIdLst>
    <p:sldId id="256" r:id="rId5"/>
    <p:sldId id="331" r:id="rId6"/>
    <p:sldId id="257" r:id="rId7"/>
    <p:sldId id="332" r:id="rId8"/>
    <p:sldId id="333" r:id="rId9"/>
    <p:sldId id="335" r:id="rId10"/>
    <p:sldId id="334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8" r:id="rId22"/>
    <p:sldId id="350" r:id="rId23"/>
    <p:sldId id="351" r:id="rId24"/>
    <p:sldId id="352" r:id="rId25"/>
    <p:sldId id="353" r:id="rId26"/>
    <p:sldId id="355" r:id="rId27"/>
    <p:sldId id="354" r:id="rId28"/>
    <p:sldId id="356" r:id="rId29"/>
    <p:sldId id="357" r:id="rId30"/>
    <p:sldId id="358" r:id="rId31"/>
    <p:sldId id="364" r:id="rId32"/>
    <p:sldId id="359" r:id="rId33"/>
    <p:sldId id="360" r:id="rId34"/>
    <p:sldId id="361" r:id="rId35"/>
    <p:sldId id="362" r:id="rId36"/>
    <p:sldId id="363" r:id="rId37"/>
    <p:sldId id="365" r:id="rId38"/>
    <p:sldId id="366" r:id="rId39"/>
    <p:sldId id="367" r:id="rId40"/>
    <p:sldId id="378" r:id="rId41"/>
    <p:sldId id="379" r:id="rId42"/>
    <p:sldId id="380" r:id="rId43"/>
    <p:sldId id="381" r:id="rId44"/>
    <p:sldId id="382" r:id="rId45"/>
    <p:sldId id="383" r:id="rId46"/>
    <p:sldId id="373" r:id="rId47"/>
    <p:sldId id="375" r:id="rId48"/>
    <p:sldId id="37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B43"/>
    <a:srgbClr val="CD0920"/>
    <a:srgbClr val="9FD4D0"/>
    <a:srgbClr val="0098BA"/>
    <a:srgbClr val="104C28"/>
    <a:srgbClr val="147B33"/>
    <a:srgbClr val="441A66"/>
    <a:srgbClr val="18153A"/>
    <a:srgbClr val="E78E23"/>
    <a:srgbClr val="DA5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6320" autoAdjust="0"/>
    <p:restoredTop sz="94660"/>
  </p:normalViewPr>
  <p:slideViewPr>
    <p:cSldViewPr snapToGrid="0">
      <p:cViewPr>
        <p:scale>
          <a:sx n="100" d="100"/>
          <a:sy n="100" d="100"/>
        </p:scale>
        <p:origin x="-1944" y="-432"/>
      </p:cViewPr>
      <p:guideLst>
        <p:guide orient="horz" pos="29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119BE-0716-C849-9F65-1ADB66E7AC40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E9BC6-6C89-8840-A42F-73EABB53CC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2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d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d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0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4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d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df"/><Relationship Id="rId7" Type="http://schemas.openxmlformats.org/officeDocument/2006/relationships/image" Target="../media/image44.pdf"/><Relationship Id="rId2" Type="http://schemas.openxmlformats.org/officeDocument/2006/relationships/hyperlink" Target="http://www.thetroutmangroup.org/unnaturalcauses1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naturalcauses.org/what_you_can_do.php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d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9.pd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LA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10" y="787401"/>
            <a:ext cx="6627180" cy="203200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Capitals"/>
                <a:cs typeface="Capitals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1428" y="2809885"/>
            <a:ext cx="3999924" cy="198611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800" spc="600" dirty="0" smtClean="0">
                <a:latin typeface="Capitals"/>
                <a:cs typeface="Capitals"/>
              </a:rPr>
              <a:t>SESIÓN TRES</a:t>
            </a:r>
          </a:p>
          <a:p>
            <a:pPr algn="ctr">
              <a:lnSpc>
                <a:spcPts val="4300"/>
              </a:lnSpc>
            </a:pPr>
            <a:r>
              <a:rPr lang="en-US" sz="3600" cap="all" spc="300" dirty="0" err="1" smtClean="0">
                <a:solidFill>
                  <a:srgbClr val="DEAB43"/>
                </a:solidFill>
                <a:latin typeface="Berthold City Bold"/>
                <a:cs typeface="Berthold City Bold"/>
              </a:rPr>
              <a:t>D</a:t>
            </a:r>
            <a:r>
              <a:rPr lang="en-US" sz="3200" cap="all" spc="300" dirty="0" err="1" smtClean="0">
                <a:solidFill>
                  <a:srgbClr val="DEAB43"/>
                </a:solidFill>
                <a:latin typeface="Berthold City Bold"/>
                <a:cs typeface="Berthold City Bold"/>
              </a:rPr>
              <a:t>eterminantes</a:t>
            </a:r>
            <a:endParaRPr lang="en-US" sz="3200" cap="all" spc="300" dirty="0" smtClean="0">
              <a:solidFill>
                <a:srgbClr val="DEAB43"/>
              </a:solidFill>
              <a:latin typeface="Berthold City Bold"/>
              <a:cs typeface="Berthold City Bold"/>
            </a:endParaRPr>
          </a:p>
          <a:p>
            <a:pPr algn="ctr">
              <a:lnSpc>
                <a:spcPts val="4300"/>
              </a:lnSpc>
            </a:pPr>
            <a:r>
              <a:rPr lang="en-US" sz="3200" cap="all" spc="300" dirty="0" err="1" smtClean="0">
                <a:solidFill>
                  <a:srgbClr val="DEAB43"/>
                </a:solidFill>
                <a:latin typeface="Berthold City Bold"/>
                <a:cs typeface="Berthold City Bold"/>
              </a:rPr>
              <a:t>sociales</a:t>
            </a:r>
            <a:r>
              <a:rPr lang="en-US" sz="3200" cap="all" spc="300" dirty="0" smtClean="0">
                <a:solidFill>
                  <a:srgbClr val="DEAB43"/>
                </a:solidFill>
                <a:latin typeface="Berthold City Bold"/>
                <a:cs typeface="Berthold City Bold"/>
              </a:rPr>
              <a:t> de </a:t>
            </a:r>
            <a:r>
              <a:rPr lang="en-US" sz="3200" cap="all" spc="300" dirty="0" err="1" smtClean="0">
                <a:solidFill>
                  <a:srgbClr val="DEAB43"/>
                </a:solidFill>
                <a:latin typeface="Berthold City Bold"/>
                <a:cs typeface="Berthold City Bold"/>
              </a:rPr>
              <a:t>salud</a:t>
            </a:r>
            <a:endParaRPr lang="en-US" sz="3200" cap="all" spc="300" dirty="0" smtClean="0">
              <a:solidFill>
                <a:srgbClr val="DEAB43"/>
              </a:solidFill>
              <a:latin typeface="Berthold City Bold"/>
              <a:cs typeface="Berthold City Bold"/>
            </a:endParaRPr>
          </a:p>
        </p:txBody>
      </p:sp>
      <p:pic>
        <p:nvPicPr>
          <p:cNvPr id="9" name="Picture 8" descr="CoverAr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38261" y="2938564"/>
            <a:ext cx="3200775" cy="3042177"/>
          </a:xfrm>
          <a:prstGeom prst="rect">
            <a:avLst/>
          </a:prstGeom>
        </p:spPr>
      </p:pic>
      <p:pic>
        <p:nvPicPr>
          <p:cNvPr id="15" name="Picture 14" descr="H:\HHSA-OSI\LWSD Logo\Partners\HHSA\Pair\LWSD_PARTNER_PAIR_HHS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79" y="4648200"/>
            <a:ext cx="2894965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Barrios </a:t>
            </a:r>
            <a:r>
              <a:rPr lang="en-US" sz="24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desfavorecidos</a:t>
            </a:r>
            <a:r>
              <a:rPr lang="en-US" sz="2400" cap="all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: </a:t>
            </a:r>
            <a:r>
              <a:rPr lang="en-US" sz="24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espacios</a:t>
            </a:r>
            <a:r>
              <a:rPr lang="en-US" sz="2400" cap="all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4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para</a:t>
            </a:r>
            <a:r>
              <a:rPr lang="en-US" sz="2400" cap="all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4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parques</a:t>
            </a:r>
            <a:endParaRPr lang="en-US" sz="2400" cap="all" spc="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10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8" name="Picture 2" descr="U:\!-drichardson backup april 6 2011\on desktop\Green Space - Chula Vista Map.png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229150" y="1073985"/>
            <a:ext cx="8685700" cy="471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960"/>
              </a:lnSpc>
            </a:pPr>
            <a:r>
              <a:rPr lang="en-US" sz="1200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sz="1200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sz="1200" i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Reaching for a Healthier Life</a:t>
            </a:r>
            <a:r>
              <a:rPr lang="en-US" sz="1200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, The John D. and Catherine T. MacArthur Foundation Research Network on Socioeconomic Status and Health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DISADVANTAGED NEIGHBORHOODS: PARK SPACE</a:t>
            </a:r>
            <a:endParaRPr lang="en-US" spc="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11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770467"/>
          </a:xfrm>
          <a:prstGeom prst="roundRect">
            <a:avLst>
              <a:gd name="adj" fmla="val 16095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La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gente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más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pobre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vive en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entornos</a:t>
            </a:r>
            <a:endParaRPr lang="en-US" sz="2700" cap="all" spc="200" dirty="0" smtClean="0">
              <a:solidFill>
                <a:srgbClr val="000000"/>
              </a:solidFill>
              <a:latin typeface="Berthold City Bold"/>
              <a:cs typeface="Berthold City Bold"/>
            </a:endParaRPr>
          </a:p>
          <a:p>
            <a:pPr algn="ctr">
              <a:lnSpc>
                <a:spcPts val="2740"/>
              </a:lnSpc>
            </a:pP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en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vecindarios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que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no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apoyan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la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salud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1242043"/>
            <a:ext cx="8686800" cy="4933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ts val="2200"/>
              </a:lnSpc>
              <a:spcBef>
                <a:spcPts val="1600"/>
              </a:spcBef>
              <a:buFont typeface="Arial"/>
              <a:buChar char="•"/>
              <a:defRPr/>
            </a:pPr>
            <a:r>
              <a:rPr lang="en-US" sz="2600" dirty="0" err="1" smtClean="0"/>
              <a:t>Redes</a:t>
            </a:r>
            <a:r>
              <a:rPr lang="en-US" sz="2600" dirty="0" smtClean="0"/>
              <a:t> </a:t>
            </a:r>
            <a:r>
              <a:rPr lang="en-US" sz="2600" dirty="0" err="1" smtClean="0"/>
              <a:t>sociales</a:t>
            </a:r>
            <a:r>
              <a:rPr lang="en-US" sz="2600" dirty="0" smtClean="0"/>
              <a:t> </a:t>
            </a:r>
            <a:r>
              <a:rPr lang="en-US" sz="2600" dirty="0" err="1" smtClean="0"/>
              <a:t>menos</a:t>
            </a:r>
            <a:r>
              <a:rPr lang="en-US" sz="2600" dirty="0" smtClean="0"/>
              <a:t> </a:t>
            </a:r>
            <a:r>
              <a:rPr lang="en-US" sz="2600" dirty="0" err="1" smtClean="0"/>
              <a:t>poderosas</a:t>
            </a:r>
            <a:endParaRPr lang="en-US" sz="2600" dirty="0" smtClean="0"/>
          </a:p>
          <a:p>
            <a:pPr marL="274320" indent="-274320">
              <a:lnSpc>
                <a:spcPts val="2200"/>
              </a:lnSpc>
              <a:spcBef>
                <a:spcPts val="1600"/>
              </a:spcBef>
              <a:buFont typeface="Arial"/>
              <a:buChar char="•"/>
              <a:defRPr/>
            </a:pPr>
            <a:r>
              <a:rPr lang="en-US" sz="2600" dirty="0" err="1" smtClean="0"/>
              <a:t>Violencia</a:t>
            </a:r>
            <a:r>
              <a:rPr lang="en-US" sz="2600" dirty="0" smtClean="0"/>
              <a:t> en la </a:t>
            </a:r>
            <a:r>
              <a:rPr lang="en-US" sz="2600" dirty="0" err="1" smtClean="0"/>
              <a:t>escuela</a:t>
            </a:r>
            <a:r>
              <a:rPr lang="en-US" sz="2600" dirty="0" smtClean="0"/>
              <a:t> </a:t>
            </a:r>
            <a:r>
              <a:rPr lang="en-US" sz="2600" dirty="0" err="1" smtClean="0"/>
              <a:t>y</a:t>
            </a:r>
            <a:r>
              <a:rPr lang="en-US" sz="2600" dirty="0" smtClean="0"/>
              <a:t> en la </a:t>
            </a:r>
            <a:r>
              <a:rPr lang="en-US" sz="2600" dirty="0" err="1" smtClean="0"/>
              <a:t>calle</a:t>
            </a:r>
            <a:endParaRPr lang="en-US" sz="2600" dirty="0" smtClean="0"/>
          </a:p>
          <a:p>
            <a:pPr marL="274320" indent="-274320">
              <a:lnSpc>
                <a:spcPts val="2200"/>
              </a:lnSpc>
              <a:spcBef>
                <a:spcPts val="1600"/>
              </a:spcBef>
              <a:buFont typeface="Arial"/>
              <a:buChar char="•"/>
              <a:defRPr/>
            </a:pPr>
            <a:r>
              <a:rPr lang="en-US" sz="2600" dirty="0" err="1" smtClean="0"/>
              <a:t>Viviendas</a:t>
            </a:r>
            <a:r>
              <a:rPr lang="en-US" sz="2600" dirty="0" smtClean="0"/>
              <a:t> </a:t>
            </a:r>
            <a:r>
              <a:rPr lang="en-US" sz="2600" dirty="0" err="1" smtClean="0"/>
              <a:t>inestables</a:t>
            </a:r>
            <a:r>
              <a:rPr lang="en-US" sz="2600" dirty="0" smtClean="0"/>
              <a:t> </a:t>
            </a:r>
            <a:r>
              <a:rPr lang="en-US" sz="2600" dirty="0" err="1" smtClean="0"/>
              <a:t>e</a:t>
            </a:r>
            <a:r>
              <a:rPr lang="en-US" sz="2600" dirty="0" smtClean="0"/>
              <a:t> </a:t>
            </a:r>
            <a:r>
              <a:rPr lang="en-US" sz="2600" dirty="0" err="1" smtClean="0"/>
              <a:t>insalubres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perjudican</a:t>
            </a:r>
            <a:r>
              <a:rPr lang="en-US" sz="2600" dirty="0" smtClean="0"/>
              <a:t> la </a:t>
            </a:r>
            <a:r>
              <a:rPr lang="en-US" sz="2600" dirty="0" err="1" smtClean="0"/>
              <a:t>asistencia</a:t>
            </a:r>
            <a:r>
              <a:rPr lang="en-US" sz="2600" dirty="0" smtClean="0"/>
              <a:t> social </a:t>
            </a:r>
            <a:r>
              <a:rPr lang="en-US" sz="2600" dirty="0" err="1" smtClean="0"/>
              <a:t>y</a:t>
            </a:r>
            <a:r>
              <a:rPr lang="en-US" sz="2600" dirty="0" smtClean="0"/>
              <a:t> la </a:t>
            </a:r>
            <a:r>
              <a:rPr lang="en-US" sz="2600" dirty="0" err="1" smtClean="0"/>
              <a:t>continuidad</a:t>
            </a:r>
            <a:r>
              <a:rPr lang="en-US" sz="2600" dirty="0" smtClean="0"/>
              <a:t> en la </a:t>
            </a:r>
            <a:r>
              <a:rPr lang="en-US" sz="2600" dirty="0" err="1" smtClean="0"/>
              <a:t>asistencia</a:t>
            </a:r>
            <a:r>
              <a:rPr lang="en-US" sz="2600" dirty="0" smtClean="0"/>
              <a:t> </a:t>
            </a:r>
            <a:r>
              <a:rPr lang="en-US" sz="2600" dirty="0" err="1" smtClean="0"/>
              <a:t>escolar</a:t>
            </a:r>
            <a:endParaRPr lang="en-US" sz="2600" dirty="0" smtClean="0"/>
          </a:p>
          <a:p>
            <a:pPr marL="274320" indent="-274320">
              <a:lnSpc>
                <a:spcPts val="2200"/>
              </a:lnSpc>
              <a:spcBef>
                <a:spcPts val="1600"/>
              </a:spcBef>
              <a:buFont typeface="Arial"/>
              <a:buChar char="•"/>
              <a:defRPr/>
            </a:pPr>
            <a:r>
              <a:rPr lang="en-US" sz="2600" dirty="0" err="1" smtClean="0"/>
              <a:t>Presencia</a:t>
            </a:r>
            <a:r>
              <a:rPr lang="en-US" sz="2600" dirty="0" smtClean="0"/>
              <a:t> de </a:t>
            </a:r>
            <a:r>
              <a:rPr lang="en-US" sz="2600" dirty="0" err="1" smtClean="0"/>
              <a:t>sustancias</a:t>
            </a:r>
            <a:r>
              <a:rPr lang="en-US" sz="2600" dirty="0" smtClean="0"/>
              <a:t> </a:t>
            </a:r>
            <a:r>
              <a:rPr lang="en-US" sz="2600" dirty="0" err="1" smtClean="0"/>
              <a:t>tóxicas</a:t>
            </a:r>
            <a:r>
              <a:rPr lang="en-US" sz="2600" dirty="0" smtClean="0"/>
              <a:t> </a:t>
            </a:r>
            <a:r>
              <a:rPr lang="en-US" sz="2600" dirty="0" err="1" smtClean="0"/>
              <a:t>y</a:t>
            </a:r>
            <a:r>
              <a:rPr lang="en-US" sz="2600" dirty="0" smtClean="0"/>
              <a:t> </a:t>
            </a:r>
            <a:r>
              <a:rPr lang="en-US" sz="2600" dirty="0" err="1" smtClean="0"/>
              <a:t>contaminantes</a:t>
            </a:r>
            <a:endParaRPr lang="en-US" sz="2600" dirty="0" smtClean="0"/>
          </a:p>
          <a:p>
            <a:pPr marL="274320" indent="-274320">
              <a:lnSpc>
                <a:spcPts val="2200"/>
              </a:lnSpc>
              <a:spcBef>
                <a:spcPts val="1600"/>
              </a:spcBef>
              <a:buFont typeface="Arial"/>
              <a:buChar char="•"/>
              <a:defRPr/>
            </a:pPr>
            <a:r>
              <a:rPr lang="en-US" sz="2600" dirty="0" err="1" smtClean="0"/>
              <a:t>Menor</a:t>
            </a:r>
            <a:r>
              <a:rPr lang="en-US" sz="2600" dirty="0" smtClean="0"/>
              <a:t> </a:t>
            </a:r>
            <a:r>
              <a:rPr lang="en-US" sz="2600" dirty="0" err="1" smtClean="0"/>
              <a:t>acceso</a:t>
            </a:r>
            <a:r>
              <a:rPr lang="en-US" sz="2600" dirty="0" smtClean="0"/>
              <a:t> a </a:t>
            </a:r>
            <a:r>
              <a:rPr lang="en-US" sz="2600" dirty="0" err="1" smtClean="0"/>
              <a:t>juegos</a:t>
            </a:r>
            <a:r>
              <a:rPr lang="en-US" sz="2600" dirty="0" smtClean="0"/>
              <a:t> </a:t>
            </a:r>
            <a:r>
              <a:rPr lang="en-US" sz="2600" dirty="0" err="1" smtClean="0"/>
              <a:t>infantiles</a:t>
            </a:r>
            <a:r>
              <a:rPr lang="en-US" sz="2600" dirty="0" smtClean="0"/>
              <a:t>, </a:t>
            </a:r>
            <a:r>
              <a:rPr lang="en-US" sz="2600" dirty="0" err="1" smtClean="0"/>
              <a:t>parques</a:t>
            </a:r>
            <a:r>
              <a:rPr lang="en-US" sz="2600" dirty="0" smtClean="0"/>
              <a:t> </a:t>
            </a:r>
            <a:r>
              <a:rPr lang="en-US" sz="2600" dirty="0" err="1" smtClean="0"/>
              <a:t>y</a:t>
            </a:r>
            <a:r>
              <a:rPr lang="en-US" sz="2600" dirty="0" smtClean="0"/>
              <a:t> </a:t>
            </a:r>
            <a:r>
              <a:rPr lang="en-US" sz="2600" dirty="0" err="1" smtClean="0"/>
              <a:t>lugares</a:t>
            </a:r>
            <a:r>
              <a:rPr lang="en-US" sz="2600" dirty="0" smtClean="0"/>
              <a:t> </a:t>
            </a:r>
            <a:r>
              <a:rPr lang="en-US" sz="2600" dirty="0" err="1" smtClean="0"/>
              <a:t>seguros</a:t>
            </a:r>
            <a:r>
              <a:rPr lang="en-US" sz="2600" dirty="0" smtClean="0"/>
              <a:t> </a:t>
            </a:r>
            <a:r>
              <a:rPr lang="en-US" sz="2600" dirty="0" err="1" smtClean="0"/>
              <a:t>para</a:t>
            </a:r>
            <a:r>
              <a:rPr lang="en-US" sz="2600" dirty="0" smtClean="0"/>
              <a:t> </a:t>
            </a:r>
            <a:r>
              <a:rPr lang="en-US" sz="2600" dirty="0" err="1" smtClean="0"/>
              <a:t>hacer</a:t>
            </a:r>
            <a:r>
              <a:rPr lang="en-US" sz="2600" dirty="0" smtClean="0"/>
              <a:t> </a:t>
            </a:r>
            <a:r>
              <a:rPr lang="en-US" sz="2600" dirty="0" err="1" smtClean="0"/>
              <a:t>ejercicio</a:t>
            </a:r>
            <a:endParaRPr lang="en-US" sz="2600" dirty="0" smtClean="0"/>
          </a:p>
          <a:p>
            <a:pPr marL="274320" indent="-274320">
              <a:lnSpc>
                <a:spcPts val="2200"/>
              </a:lnSpc>
              <a:spcBef>
                <a:spcPts val="1600"/>
              </a:spcBef>
              <a:buFont typeface="Arial"/>
              <a:buChar char="•"/>
              <a:defRPr/>
            </a:pPr>
            <a:r>
              <a:rPr lang="en-US" sz="2600" dirty="0" smtClean="0"/>
              <a:t>Mayor </a:t>
            </a:r>
            <a:r>
              <a:rPr lang="en-US" sz="2600" dirty="0" err="1" smtClean="0"/>
              <a:t>disponibilidad</a:t>
            </a:r>
            <a:r>
              <a:rPr lang="en-US" sz="2600" dirty="0" smtClean="0"/>
              <a:t> de comida </a:t>
            </a:r>
            <a:r>
              <a:rPr lang="en-US" sz="2600" dirty="0" err="1" smtClean="0"/>
              <a:t>rápida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de comida </a:t>
            </a:r>
            <a:r>
              <a:rPr lang="en-US" sz="2600" dirty="0" err="1" smtClean="0"/>
              <a:t>saludable</a:t>
            </a:r>
            <a:endParaRPr lang="en-US" sz="2600" dirty="0" smtClean="0"/>
          </a:p>
          <a:p>
            <a:pPr marL="274320" indent="-274320">
              <a:lnSpc>
                <a:spcPts val="2200"/>
              </a:lnSpc>
              <a:spcBef>
                <a:spcPts val="1600"/>
              </a:spcBef>
              <a:buFont typeface="Arial"/>
              <a:buChar char="•"/>
              <a:defRPr/>
            </a:pPr>
            <a:r>
              <a:rPr lang="en-US" sz="2600" dirty="0" err="1" smtClean="0"/>
              <a:t>Numerosas</a:t>
            </a:r>
            <a:r>
              <a:rPr lang="en-US" sz="2600" dirty="0" smtClean="0"/>
              <a:t> </a:t>
            </a:r>
            <a:r>
              <a:rPr lang="en-US" sz="2600" dirty="0" err="1" smtClean="0"/>
              <a:t>licorerías</a:t>
            </a:r>
            <a:endParaRPr lang="en-US" sz="2600" dirty="0" smtClean="0"/>
          </a:p>
          <a:p>
            <a:pPr marL="274320" indent="-274320">
              <a:lnSpc>
                <a:spcPts val="2200"/>
              </a:lnSpc>
              <a:spcBef>
                <a:spcPts val="1600"/>
              </a:spcBef>
              <a:buFont typeface="Arial"/>
              <a:buChar char="•"/>
              <a:defRPr/>
            </a:pPr>
            <a:r>
              <a:rPr lang="en-US" sz="2600" dirty="0" smtClean="0"/>
              <a:t>Las </a:t>
            </a:r>
            <a:r>
              <a:rPr lang="en-US" sz="2600" dirty="0" err="1" smtClean="0"/>
              <a:t>bibliotecas</a:t>
            </a:r>
            <a:r>
              <a:rPr lang="en-US" sz="2600" dirty="0" smtClean="0"/>
              <a:t> </a:t>
            </a:r>
            <a:r>
              <a:rPr lang="en-US" sz="2600" dirty="0" err="1" smtClean="0"/>
              <a:t>escasean</a:t>
            </a:r>
            <a:r>
              <a:rPr lang="en-US" sz="2600" dirty="0" smtClean="0"/>
              <a:t>, </a:t>
            </a:r>
            <a:r>
              <a:rPr lang="en-US" sz="2600" dirty="0" err="1" smtClean="0"/>
              <a:t>por</a:t>
            </a:r>
            <a:r>
              <a:rPr lang="en-US" sz="2600" dirty="0" smtClean="0"/>
              <a:t> lo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las</a:t>
            </a:r>
            <a:r>
              <a:rPr lang="en-US" sz="2600" dirty="0" smtClean="0"/>
              <a:t> </a:t>
            </a:r>
            <a:r>
              <a:rPr lang="en-US" sz="2600" dirty="0" err="1" smtClean="0"/>
              <a:t>oportunidades</a:t>
            </a:r>
            <a:r>
              <a:rPr lang="en-US" sz="2600" dirty="0" smtClean="0"/>
              <a:t> de leer son </a:t>
            </a:r>
            <a:r>
              <a:rPr lang="en-US" sz="2600" dirty="0" err="1" smtClean="0"/>
              <a:t>menores</a:t>
            </a: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960"/>
              </a:lnSpc>
            </a:pPr>
            <a:r>
              <a:rPr lang="en-US" sz="1200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sz="1200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sz="1200" i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Reaching for a Healthier Life</a:t>
            </a:r>
            <a:r>
              <a:rPr lang="en-US" sz="1200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, The John D. and Catherine T. MacArthur Foundation Research Network on Socioeconomic Status and Health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DISADVANTAGED NEIGHBORHOODS: PARK SPACE</a:t>
            </a:r>
            <a:endParaRPr lang="en-US" spc="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12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770467"/>
          </a:xfrm>
          <a:prstGeom prst="roundRect">
            <a:avLst>
              <a:gd name="adj" fmla="val 16095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Estrategias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de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salud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que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abordan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b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</a:b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las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condiciones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sociales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y</a:t>
            </a:r>
            <a:r>
              <a:rPr lang="en-US" sz="2700" cap="all" spc="2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del </a:t>
            </a:r>
            <a:r>
              <a:rPr lang="en-US" sz="2700" cap="all" spc="2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entorno</a:t>
            </a:r>
            <a:endParaRPr lang="en-US" sz="2700" cap="all" spc="200" dirty="0" smtClean="0">
              <a:solidFill>
                <a:srgbClr val="000000"/>
              </a:solidFill>
              <a:latin typeface="Berthold City Bold"/>
              <a:cs typeface="Berthold City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550" y="1159195"/>
            <a:ext cx="8470900" cy="494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1780"/>
              </a:lnSpc>
            </a:pPr>
            <a:r>
              <a:rPr lang="en-US" sz="2400" b="1" i="1" dirty="0" err="1" smtClean="0">
                <a:cs typeface="Calibri"/>
              </a:rPr>
              <a:t>Entorno</a:t>
            </a:r>
            <a:endParaRPr lang="en-US" sz="2400" b="1" i="1" dirty="0" smtClean="0">
              <a:cs typeface="Calibri"/>
            </a:endParaRP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Ofrecer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viviendas</a:t>
            </a:r>
            <a:r>
              <a:rPr lang="en-US" dirty="0" smtClean="0">
                <a:ea typeface="ＭＳ Ｐゴシック" pitchFamily="34" charset="-128"/>
              </a:rPr>
              <a:t> al </a:t>
            </a:r>
            <a:r>
              <a:rPr lang="en-US" dirty="0" err="1" smtClean="0">
                <a:ea typeface="ＭＳ Ｐゴシック" pitchFamily="34" charset="-128"/>
              </a:rPr>
              <a:t>alcance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económico</a:t>
            </a:r>
            <a:endParaRPr lang="en-US" dirty="0" smtClean="0">
              <a:ea typeface="ＭＳ Ｐゴシック" pitchFamily="34" charset="-128"/>
            </a:endParaRP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Hacer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más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estricta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zonificación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restringir</a:t>
            </a:r>
            <a:r>
              <a:rPr lang="en-US" dirty="0" smtClean="0">
                <a:ea typeface="ＭＳ Ｐゴシック" pitchFamily="34" charset="-128"/>
              </a:rPr>
              <a:t> el </a:t>
            </a:r>
            <a:r>
              <a:rPr lang="en-US" dirty="0" err="1" smtClean="0">
                <a:ea typeface="ＭＳ Ｐゴシック" pitchFamily="34" charset="-128"/>
              </a:rPr>
              <a:t>ruido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contaminación</a:t>
            </a:r>
            <a:endParaRPr lang="en-US" dirty="0" smtClean="0">
              <a:ea typeface="ＭＳ Ｐゴシック" pitchFamily="34" charset="-128"/>
            </a:endParaRP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Hacer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cumplir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ordenanzas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para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eliminación</a:t>
            </a:r>
            <a:r>
              <a:rPr lang="en-US" dirty="0" smtClean="0">
                <a:ea typeface="ＭＳ Ｐゴシック" pitchFamily="34" charset="-128"/>
              </a:rPr>
              <a:t> del </a:t>
            </a:r>
            <a:r>
              <a:rPr lang="en-US" dirty="0" err="1" smtClean="0">
                <a:ea typeface="ＭＳ Ｐゴシック" pitchFamily="34" charset="-128"/>
              </a:rPr>
              <a:t>plomo</a:t>
            </a:r>
            <a:endParaRPr lang="en-US" dirty="0" smtClean="0">
              <a:ea typeface="ＭＳ Ｐゴシック" pitchFamily="34" charset="-128"/>
            </a:endParaRP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Aumentar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seguridad</a:t>
            </a:r>
            <a:r>
              <a:rPr lang="en-US" dirty="0" smtClean="0">
                <a:ea typeface="ＭＳ Ｐゴシック" pitchFamily="34" charset="-128"/>
              </a:rPr>
              <a:t> vial </a:t>
            </a: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Reducir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violencia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</a:t>
            </a:r>
            <a:r>
              <a:rPr lang="en-US" dirty="0" smtClean="0">
                <a:ea typeface="ＭＳ Ｐゴシック" pitchFamily="34" charset="-128"/>
              </a:rPr>
              <a:t> los </a:t>
            </a:r>
            <a:r>
              <a:rPr lang="en-US" dirty="0" err="1" smtClean="0">
                <a:ea typeface="ＭＳ Ｐゴシック" pitchFamily="34" charset="-128"/>
              </a:rPr>
              <a:t>delitos</a:t>
            </a:r>
            <a:endParaRPr lang="en-US" dirty="0" smtClean="0">
              <a:ea typeface="ＭＳ Ｐゴシック" pitchFamily="34" charset="-128"/>
            </a:endParaRPr>
          </a:p>
          <a:p>
            <a:pPr marL="457200" indent="-457200">
              <a:lnSpc>
                <a:spcPts val="1780"/>
              </a:lnSpc>
            </a:pPr>
            <a:endParaRPr lang="en-US" sz="2400" b="1" i="1" dirty="0" smtClean="0">
              <a:latin typeface="Calibri"/>
              <a:cs typeface="Calibri"/>
            </a:endParaRPr>
          </a:p>
          <a:p>
            <a:pPr marL="457200" indent="-457200">
              <a:lnSpc>
                <a:spcPts val="1780"/>
              </a:lnSpc>
            </a:pPr>
            <a:r>
              <a:rPr lang="en-US" sz="2400" b="1" i="1" dirty="0" err="1" smtClean="0">
                <a:cs typeface="Calibri"/>
              </a:rPr>
              <a:t>Cigarrillos</a:t>
            </a:r>
            <a:r>
              <a:rPr lang="en-US" sz="2400" b="1" i="1" dirty="0" smtClean="0">
                <a:cs typeface="Calibri"/>
              </a:rPr>
              <a:t> </a:t>
            </a:r>
            <a:r>
              <a:rPr lang="en-US" sz="2400" b="1" i="1" dirty="0" err="1" smtClean="0">
                <a:cs typeface="Calibri"/>
              </a:rPr>
              <a:t>y</a:t>
            </a:r>
            <a:r>
              <a:rPr lang="en-US" sz="2400" b="1" i="1" dirty="0" smtClean="0">
                <a:cs typeface="Calibri"/>
              </a:rPr>
              <a:t> alcohol</a:t>
            </a: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dirty="0" err="1" smtClean="0">
                <a:ea typeface="ＭＳ Ｐゴシック" pitchFamily="34" charset="-128"/>
              </a:rPr>
              <a:t>Prohibir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fumar</a:t>
            </a:r>
            <a:r>
              <a:rPr lang="en-US" dirty="0" smtClean="0">
                <a:ea typeface="ＭＳ Ｐゴシック" pitchFamily="34" charset="-128"/>
              </a:rPr>
              <a:t> en </a:t>
            </a:r>
            <a:r>
              <a:rPr lang="en-US" dirty="0" err="1" smtClean="0">
                <a:ea typeface="ＭＳ Ｐゴシック" pitchFamily="34" charset="-128"/>
              </a:rPr>
              <a:t>áreas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públicas</a:t>
            </a:r>
            <a:endParaRPr lang="en-US" dirty="0" smtClean="0">
              <a:ea typeface="ＭＳ Ｐゴシック" pitchFamily="34" charset="-128"/>
            </a:endParaRP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dirty="0" err="1" smtClean="0">
                <a:ea typeface="ＭＳ Ｐゴシック" pitchFamily="34" charset="-128"/>
              </a:rPr>
              <a:t>Controlar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publicidad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tabaco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</a:t>
            </a:r>
            <a:r>
              <a:rPr lang="en-US" dirty="0" smtClean="0">
                <a:ea typeface="ＭＳ Ｐゴシック" pitchFamily="34" charset="-128"/>
              </a:rPr>
              <a:t> los </a:t>
            </a:r>
            <a:r>
              <a:rPr lang="en-US" dirty="0" err="1" smtClean="0">
                <a:ea typeface="ＭＳ Ｐゴシック" pitchFamily="34" charset="-128"/>
              </a:rPr>
              <a:t>productos</a:t>
            </a:r>
            <a:r>
              <a:rPr lang="en-US" dirty="0" smtClean="0">
                <a:ea typeface="ＭＳ Ｐゴシック" pitchFamily="34" charset="-128"/>
              </a:rPr>
              <a:t> con alcohol</a:t>
            </a: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dirty="0" err="1" smtClean="0">
                <a:ea typeface="ＭＳ Ｐゴシック" pitchFamily="34" charset="-128"/>
              </a:rPr>
              <a:t>Limitar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aglomeración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</a:t>
            </a:r>
            <a:r>
              <a:rPr lang="en-US" dirty="0" smtClean="0">
                <a:ea typeface="ＭＳ Ｐゴシック" pitchFamily="34" charset="-128"/>
              </a:rPr>
              <a:t> los </a:t>
            </a:r>
            <a:r>
              <a:rPr lang="en-US" dirty="0" err="1" smtClean="0">
                <a:ea typeface="ＭＳ Ｐゴシック" pitchFamily="34" charset="-128"/>
              </a:rPr>
              <a:t>horarios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atención</a:t>
            </a:r>
            <a:r>
              <a:rPr lang="en-US" dirty="0" smtClean="0">
                <a:ea typeface="ＭＳ Ｐゴシック" pitchFamily="34" charset="-128"/>
              </a:rPr>
              <a:t> al </a:t>
            </a:r>
            <a:r>
              <a:rPr lang="en-US" dirty="0" err="1" smtClean="0">
                <a:ea typeface="ＭＳ Ｐゴシック" pitchFamily="34" charset="-128"/>
              </a:rPr>
              <a:t>público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las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tiendas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que</a:t>
            </a:r>
            <a:endParaRPr lang="en-US" dirty="0" smtClean="0">
              <a:ea typeface="ＭＳ Ｐゴシック" pitchFamily="34" charset="-128"/>
            </a:endParaRPr>
          </a:p>
          <a:p>
            <a:pPr marL="365760" lvl="1" indent="-182880">
              <a:lnSpc>
                <a:spcPts val="1780"/>
              </a:lnSpc>
              <a:defRPr/>
            </a:pPr>
            <a:r>
              <a:rPr lang="en-US" dirty="0" smtClean="0">
                <a:ea typeface="ＭＳ Ｐゴシック" pitchFamily="34" charset="-128"/>
              </a:rPr>
              <a:t>      </a:t>
            </a:r>
            <a:r>
              <a:rPr lang="en-US" dirty="0" err="1" smtClean="0">
                <a:ea typeface="ＭＳ Ｐゴシック" pitchFamily="34" charset="-128"/>
              </a:rPr>
              <a:t>venden</a:t>
            </a:r>
            <a:r>
              <a:rPr lang="en-US" dirty="0" smtClean="0">
                <a:ea typeface="ＭＳ Ｐゴシック" pitchFamily="34" charset="-128"/>
              </a:rPr>
              <a:t> alcohol</a:t>
            </a:r>
          </a:p>
          <a:p>
            <a:pPr marL="457200" indent="-457200">
              <a:lnSpc>
                <a:spcPts val="1780"/>
              </a:lnSpc>
            </a:pPr>
            <a:endParaRPr lang="en-US" sz="2400" b="1" i="1" dirty="0" smtClean="0">
              <a:cs typeface="Calibri"/>
            </a:endParaRPr>
          </a:p>
          <a:p>
            <a:pPr marL="457200" indent="-457200">
              <a:lnSpc>
                <a:spcPts val="1780"/>
              </a:lnSpc>
            </a:pPr>
            <a:r>
              <a:rPr lang="en-US" sz="2400" b="1" i="1" dirty="0" err="1" smtClean="0">
                <a:cs typeface="Calibri"/>
              </a:rPr>
              <a:t>Recreación</a:t>
            </a:r>
            <a:endParaRPr lang="en-US" sz="2400" b="1" i="1" dirty="0" smtClean="0">
              <a:cs typeface="Calibri"/>
            </a:endParaRP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dirty="0" err="1" smtClean="0">
                <a:ea typeface="ＭＳ Ｐゴシック" pitchFamily="34" charset="-128"/>
              </a:rPr>
              <a:t>Aumentar</a:t>
            </a:r>
            <a:r>
              <a:rPr lang="en-US" dirty="0" smtClean="0">
                <a:ea typeface="ＭＳ Ｐゴシック" pitchFamily="34" charset="-128"/>
              </a:rPr>
              <a:t> el </a:t>
            </a:r>
            <a:r>
              <a:rPr lang="en-US" dirty="0" err="1" smtClean="0">
                <a:ea typeface="ＭＳ Ｐゴシック" pitchFamily="34" charset="-128"/>
              </a:rPr>
              <a:t>acceso</a:t>
            </a:r>
            <a:r>
              <a:rPr lang="en-US" dirty="0" smtClean="0">
                <a:ea typeface="ＭＳ Ｐゴシック" pitchFamily="34" charset="-128"/>
              </a:rPr>
              <a:t> a </a:t>
            </a:r>
            <a:r>
              <a:rPr lang="en-US" dirty="0" err="1" smtClean="0">
                <a:ea typeface="ＭＳ Ｐゴシック" pitchFamily="34" charset="-128"/>
              </a:rPr>
              <a:t>las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instalaciones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recreativas</a:t>
            </a:r>
            <a:r>
              <a:rPr lang="en-US" dirty="0" smtClean="0">
                <a:ea typeface="ＭＳ Ｐゴシック" pitchFamily="34" charset="-128"/>
              </a:rPr>
              <a:t> a </a:t>
            </a:r>
            <a:r>
              <a:rPr lang="en-US" dirty="0" err="1" smtClean="0">
                <a:ea typeface="ＭＳ Ｐゴシック" pitchFamily="34" charset="-128"/>
              </a:rPr>
              <a:t>través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políticas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abrir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las</a:t>
            </a:r>
            <a:endParaRPr lang="en-US" dirty="0" smtClean="0">
              <a:ea typeface="ＭＳ Ｐゴシック" pitchFamily="34" charset="-128"/>
            </a:endParaRPr>
          </a:p>
          <a:p>
            <a:pPr marL="365760" lvl="1" indent="-182880">
              <a:lnSpc>
                <a:spcPts val="1780"/>
              </a:lnSpc>
              <a:defRPr/>
            </a:pPr>
            <a:r>
              <a:rPr lang="en-US" dirty="0" smtClean="0">
                <a:ea typeface="ＭＳ Ｐゴシック" pitchFamily="34" charset="-128"/>
              </a:rPr>
              <a:t>     </a:t>
            </a:r>
            <a:r>
              <a:rPr lang="en-US" dirty="0" err="1" smtClean="0">
                <a:ea typeface="ＭＳ Ｐゴシック" pitchFamily="34" charset="-128"/>
              </a:rPr>
              <a:t>escuelas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otras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instituciones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por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tarde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o</a:t>
            </a:r>
            <a:r>
              <a:rPr lang="en-US" dirty="0" smtClean="0">
                <a:ea typeface="ＭＳ Ｐゴシック" pitchFamily="34" charset="-128"/>
              </a:rPr>
              <a:t> los fines de </a:t>
            </a:r>
            <a:r>
              <a:rPr lang="en-US" dirty="0" err="1" smtClean="0">
                <a:ea typeface="ＭＳ Ｐゴシック" pitchFamily="34" charset="-128"/>
              </a:rPr>
              <a:t>semana</a:t>
            </a:r>
            <a:endParaRPr lang="en-US" sz="2400" b="1" i="1" dirty="0" smtClean="0">
              <a:cs typeface="Calibri"/>
            </a:endParaRPr>
          </a:p>
          <a:p>
            <a:pPr marL="457200" indent="-457200">
              <a:lnSpc>
                <a:spcPts val="1780"/>
              </a:lnSpc>
              <a:defRPr/>
            </a:pPr>
            <a:endParaRPr lang="en-US" sz="2400" b="1" i="1" dirty="0" smtClean="0">
              <a:cs typeface="Calibri"/>
            </a:endParaRPr>
          </a:p>
          <a:p>
            <a:pPr marL="457200" indent="-457200">
              <a:lnSpc>
                <a:spcPts val="1780"/>
              </a:lnSpc>
              <a:defRPr/>
            </a:pPr>
            <a:r>
              <a:rPr lang="en-US" sz="2400" b="1" i="1" dirty="0" err="1" smtClean="0">
                <a:cs typeface="Calibri"/>
              </a:rPr>
              <a:t>Nutrición</a:t>
            </a:r>
            <a:endParaRPr lang="en-US" sz="2400" b="1" i="1" dirty="0" smtClean="0">
              <a:cs typeface="Calibri"/>
            </a:endParaRP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err="1" smtClean="0">
                <a:ea typeface="ＭＳ Ｐゴシック" pitchFamily="34" charset="-128"/>
              </a:rPr>
              <a:t>Modificar</a:t>
            </a:r>
            <a:r>
              <a:rPr lang="en-US" dirty="0" smtClean="0">
                <a:ea typeface="ＭＳ Ｐゴシック" pitchFamily="34" charset="-128"/>
              </a:rPr>
              <a:t> los </a:t>
            </a:r>
            <a:r>
              <a:rPr lang="en-US" dirty="0" err="1" smtClean="0">
                <a:ea typeface="ＭＳ Ｐゴシック" pitchFamily="34" charset="-128"/>
              </a:rPr>
              <a:t>programas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almuerzo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escolar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mejorar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nutrición</a:t>
            </a:r>
            <a:endParaRPr lang="en-US" dirty="0" smtClean="0">
              <a:ea typeface="ＭＳ Ｐゴシック" pitchFamily="34" charset="-128"/>
            </a:endParaRPr>
          </a:p>
          <a:p>
            <a:pPr marL="365760" lvl="1" indent="-182880">
              <a:lnSpc>
                <a:spcPts val="1780"/>
              </a:lnSpc>
              <a:buFont typeface="Arial"/>
              <a:buChar char="•"/>
              <a:defRPr/>
            </a:pPr>
            <a:r>
              <a:rPr lang="en-US" dirty="0" err="1" smtClean="0">
                <a:ea typeface="ＭＳ Ｐゴシック" pitchFamily="34" charset="-128"/>
              </a:rPr>
              <a:t>Brindar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incentivos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tiendas</a:t>
            </a:r>
            <a:r>
              <a:rPr lang="en-US" dirty="0" smtClean="0">
                <a:ea typeface="ＭＳ Ｐゴシック" pitchFamily="34" charset="-128"/>
              </a:rPr>
              <a:t> de comestibles </a:t>
            </a:r>
            <a:r>
              <a:rPr lang="en-US" dirty="0" err="1" smtClean="0">
                <a:ea typeface="ＭＳ Ｐゴシック" pitchFamily="34" charset="-128"/>
              </a:rPr>
              <a:t>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mercados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tradicionales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</a:t>
            </a:r>
            <a:r>
              <a:rPr lang="en-US" dirty="0" smtClean="0">
                <a:ea typeface="ＭＳ Ｐゴシック" pitchFamily="34" charset="-128"/>
              </a:rPr>
              <a:t> los</a:t>
            </a:r>
          </a:p>
          <a:p>
            <a:pPr marL="365760" lvl="1" indent="-182880">
              <a:lnSpc>
                <a:spcPts val="1780"/>
              </a:lnSpc>
              <a:defRPr/>
            </a:pPr>
            <a:r>
              <a:rPr lang="en-US" dirty="0" smtClean="0">
                <a:ea typeface="ＭＳ Ｐゴシック" pitchFamily="34" charset="-128"/>
              </a:rPr>
              <a:t>    </a:t>
            </a:r>
            <a:r>
              <a:rPr lang="en-US" dirty="0" err="1" smtClean="0">
                <a:ea typeface="ＭＳ Ｐゴシック" pitchFamily="34" charset="-128"/>
              </a:rPr>
              <a:t>mercados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ecológicos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que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venden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productos</a:t>
            </a:r>
            <a:r>
              <a:rPr lang="en-US" dirty="0" smtClean="0">
                <a:ea typeface="ＭＳ Ｐゴシック" pitchFamily="34" charset="-128"/>
              </a:rPr>
              <a:t> frescos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r>
              <a:rPr lang="en-US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The Prevention Institute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DISADVANTAGED NEIGHBORHOODS: PARK SPACE</a:t>
            </a:r>
            <a:endParaRPr lang="en-US" spc="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13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770467"/>
          </a:xfrm>
          <a:prstGeom prst="roundRect">
            <a:avLst>
              <a:gd name="adj" fmla="val 16095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Siete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aspectos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del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entorno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desarrollado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que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parecen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ser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centrales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para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reducir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las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disparidades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 en </a:t>
            </a:r>
            <a:r>
              <a:rPr lang="en-US" sz="2200" cap="all" spc="100" dirty="0" err="1" smtClean="0">
                <a:solidFill>
                  <a:srgbClr val="000000"/>
                </a:solidFill>
                <a:latin typeface="Berthold City Bold"/>
                <a:cs typeface="Berthold City Bold"/>
              </a:rPr>
              <a:t>salud</a:t>
            </a:r>
            <a:r>
              <a:rPr lang="en-US" sz="2200" cap="all" spc="100" dirty="0" smtClean="0">
                <a:solidFill>
                  <a:srgbClr val="000000"/>
                </a:solidFill>
                <a:latin typeface="Berthold City Bold"/>
                <a:cs typeface="Berthold City Bold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112" y="1415382"/>
            <a:ext cx="8569776" cy="434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Entornos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que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promueven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 la </a:t>
            </a: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actividad</a:t>
            </a:r>
            <a:r>
              <a:rPr lang="en-US" b="1" i="1" dirty="0" smtClean="0">
                <a:latin typeface="Calibri"/>
                <a:ea typeface="ＭＳ Ｐゴシック" pitchFamily="34" charset="-128"/>
                <a:cs typeface="Calibri"/>
              </a:rPr>
              <a:t>: </a:t>
            </a:r>
            <a:r>
              <a:rPr lang="es-US" dirty="0" smtClean="0">
                <a:ea typeface="ＭＳ Ｐゴシック" pitchFamily="34" charset="-128"/>
              </a:rPr>
              <a:t>fomentan la actividad recreativa y casual</a:t>
            </a: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Entornos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que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promueven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 la </a:t>
            </a: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nutrición</a:t>
            </a:r>
            <a:r>
              <a:rPr lang="en-US" b="1" i="1" u="sng" dirty="0" smtClean="0">
                <a:latin typeface="Calibri"/>
                <a:ea typeface="ＭＳ Ｐゴシック" pitchFamily="34" charset="-128"/>
                <a:cs typeface="Calibri"/>
              </a:rPr>
              <a:t>:</a:t>
            </a:r>
            <a:r>
              <a:rPr lang="en-US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brindan</a:t>
            </a:r>
            <a:r>
              <a:rPr lang="en-US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y</a:t>
            </a:r>
            <a:r>
              <a:rPr lang="en-US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promueven</a:t>
            </a:r>
            <a:r>
              <a:rPr lang="en-US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alimentos</a:t>
            </a:r>
            <a:r>
              <a:rPr lang="en-US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saludables</a:t>
            </a:r>
            <a:r>
              <a:rPr lang="en-US" dirty="0" smtClean="0">
                <a:ea typeface="ＭＳ Ｐゴシック" pitchFamily="34" charset="-128"/>
                <a:cs typeface="Calibri"/>
              </a:rPr>
              <a:t>, al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alcance</a:t>
            </a:r>
            <a:r>
              <a:rPr lang="en-US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económico</a:t>
            </a:r>
            <a:r>
              <a:rPr lang="en-US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y</a:t>
            </a:r>
            <a:r>
              <a:rPr lang="en-US" dirty="0" smtClean="0">
                <a:ea typeface="ＭＳ Ｐゴシック" pitchFamily="34" charset="-128"/>
                <a:cs typeface="Calibri"/>
              </a:rPr>
              <a:t> </a:t>
            </a:r>
            <a:r>
              <a:rPr lang="en-US" dirty="0" err="1" smtClean="0">
                <a:ea typeface="ＭＳ Ｐゴシック" pitchFamily="34" charset="-128"/>
                <a:cs typeface="Calibri"/>
              </a:rPr>
              <a:t>seguros</a:t>
            </a: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Vivienda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:</a:t>
            </a:r>
            <a:r>
              <a:rPr lang="en-US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US" dirty="0" smtClean="0">
                <a:ea typeface="ＭＳ Ｐゴシック" pitchFamily="34" charset="-128"/>
              </a:rPr>
              <a:t>disponibilidad de viviendas seguras, al alcance económico y listas para habitarse</a:t>
            </a: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Transporte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:</a:t>
            </a:r>
            <a:r>
              <a:rPr lang="en-US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US" dirty="0" smtClean="0">
                <a:ea typeface="ＭＳ Ｐゴシック" pitchFamily="34" charset="-128"/>
              </a:rPr>
              <a:t>métodos seguros, confiables, accesibles y al alcance económico para trasladar a las personas</a:t>
            </a: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Calidad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 del </a:t>
            </a: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entorno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:</a:t>
            </a:r>
            <a:r>
              <a:rPr lang="en-US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US" dirty="0" smtClean="0">
                <a:ea typeface="ＭＳ Ｐゴシック" pitchFamily="34" charset="-128"/>
              </a:rPr>
              <a:t>agua, tierra, aire y materiales de construcción seguros y limpios</a:t>
            </a: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Disponibilidad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 de </a:t>
            </a: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productos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:</a:t>
            </a:r>
            <a:r>
              <a:rPr lang="en-US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US" dirty="0" smtClean="0">
                <a:ea typeface="ＭＳ Ｐゴシック" pitchFamily="34" charset="-128"/>
              </a:rPr>
              <a:t>disponibilidad de productos seguros que promueven la salud o de productos inseguros e insalubres</a:t>
            </a:r>
            <a:endParaRPr lang="en-US" dirty="0" smtClean="0">
              <a:ea typeface="ＭＳ Ｐゴシック" pitchFamily="34" charset="-128"/>
            </a:endParaRP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b="1" i="1" u="sng" dirty="0" err="1" smtClean="0">
                <a:ea typeface="ＭＳ Ｐゴシック" pitchFamily="34" charset="-128"/>
                <a:cs typeface="Calibri"/>
              </a:rPr>
              <a:t>Estética/Ambiente</a:t>
            </a:r>
            <a:r>
              <a:rPr lang="en-US" b="1" i="1" u="sng" dirty="0" smtClean="0">
                <a:ea typeface="ＭＳ Ｐゴシック" pitchFamily="34" charset="-128"/>
                <a:cs typeface="Calibri"/>
              </a:rPr>
              <a:t>:</a:t>
            </a:r>
            <a:r>
              <a:rPr lang="en-US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s-US" dirty="0" smtClean="0">
                <a:ea typeface="ＭＳ Ｐゴシック" pitchFamily="34" charset="-128"/>
              </a:rPr>
              <a:t>un entorno en buen estado, atractivo y limpio 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1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14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14" name="Picture 13" descr="3-4-50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75045" y="844090"/>
            <a:ext cx="7993909" cy="274076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91820" y="3793949"/>
            <a:ext cx="7960360" cy="2194560"/>
            <a:chOff x="584200" y="3773170"/>
            <a:chExt cx="7960360" cy="2194560"/>
          </a:xfrm>
        </p:grpSpPr>
        <p:pic>
          <p:nvPicPr>
            <p:cNvPr id="18" name="Picture 17" descr="01_046_A.jpg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584200" y="3773170"/>
              <a:ext cx="2194560" cy="2194560"/>
            </a:xfrm>
            <a:prstGeom prst="roundRect">
              <a:avLst>
                <a:gd name="adj" fmla="val 9673"/>
              </a:avLst>
            </a:prstGeom>
            <a:ln w="38100">
              <a:solidFill>
                <a:schemeClr val="tx1"/>
              </a:solidFill>
            </a:ln>
            <a:effectLst/>
          </p:spPr>
        </p:pic>
        <p:pic>
          <p:nvPicPr>
            <p:cNvPr id="19" name="Picture 18" descr="01_046_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2500" y="3773170"/>
              <a:ext cx="2194560" cy="2194560"/>
            </a:xfrm>
            <a:prstGeom prst="roundRect">
              <a:avLst>
                <a:gd name="adj" fmla="val 9673"/>
              </a:avLst>
            </a:prstGeom>
            <a:ln w="38100">
              <a:solidFill>
                <a:schemeClr val="tx1"/>
              </a:solidFill>
            </a:ln>
            <a:effectLst/>
          </p:spPr>
        </p:pic>
        <p:pic>
          <p:nvPicPr>
            <p:cNvPr id="20" name="Picture 19" descr="01_046_A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0000" y="3773170"/>
              <a:ext cx="2194560" cy="2194560"/>
            </a:xfrm>
            <a:prstGeom prst="roundRect">
              <a:avLst>
                <a:gd name="adj" fmla="val 9673"/>
              </a:avLst>
            </a:prstGeom>
            <a:ln w="38100">
              <a:solidFill>
                <a:schemeClr val="tx1"/>
              </a:solidFill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15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45918" y="1659467"/>
            <a:ext cx="7052164" cy="3539066"/>
          </a:xfrm>
          <a:prstGeom prst="roundRect">
            <a:avLst>
              <a:gd name="adj" fmla="val 3262"/>
            </a:avLst>
          </a:prstGeom>
          <a:gradFill>
            <a:gsLst>
              <a:gs pos="0">
                <a:srgbClr val="3E2716"/>
              </a:gs>
              <a:gs pos="100000">
                <a:srgbClr val="844A28"/>
              </a:gs>
            </a:gsLst>
          </a:gradFill>
          <a:ln w="25400">
            <a:solidFill>
              <a:srgbClr val="3E27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5000"/>
              </a:lnSpc>
            </a:pPr>
            <a:r>
              <a:rPr lang="en-US" sz="54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¿Es </a:t>
            </a:r>
            <a:r>
              <a:rPr lang="en-US" sz="5400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importante</a:t>
            </a:r>
            <a:r>
              <a:rPr lang="en-US" sz="54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fomentar</a:t>
            </a:r>
            <a:r>
              <a:rPr lang="en-US" sz="54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el </a:t>
            </a:r>
            <a:r>
              <a:rPr lang="en-US" sz="5400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sentido</a:t>
            </a:r>
            <a:r>
              <a:rPr lang="en-US" sz="54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5400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comunidad</a:t>
            </a:r>
            <a:r>
              <a:rPr lang="en-US" sz="54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?</a:t>
            </a:r>
            <a:endParaRPr lang="en-US" sz="5400" b="1" dirty="0" smtClean="0">
              <a:solidFill>
                <a:schemeClr val="tx1"/>
              </a:solidFill>
              <a:latin typeface="ITC Franklin Gothic Std Medium Condensed"/>
              <a:cs typeface="ITC Franklin Gothic Std Med"/>
            </a:endParaRPr>
          </a:p>
          <a:p>
            <a:pPr marL="91440" indent="-91440" algn="ctr">
              <a:lnSpc>
                <a:spcPts val="6400"/>
              </a:lnSpc>
            </a:pPr>
            <a:endParaRPr lang="en-US" sz="9600" b="1" dirty="0" smtClean="0">
              <a:latin typeface="ITC Franklin Gothic Std Bk Cd"/>
              <a:cs typeface="ITC Franklin Gothic Std Bk Cd"/>
            </a:endParaRPr>
          </a:p>
          <a:p>
            <a:pPr marL="91440" indent="-91440" algn="ctr">
              <a:lnSpc>
                <a:spcPts val="5000"/>
              </a:lnSpc>
            </a:pPr>
            <a:r>
              <a:rPr lang="en-US" sz="9600" b="1" dirty="0" smtClean="0">
                <a:latin typeface="ITC Franklin Gothic Std Bk Cd"/>
                <a:cs typeface="ITC Franklin Gothic Std Bk Cd"/>
              </a:rPr>
              <a:t>¿SÍ O NO?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liderazgo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comunitario</a:t>
            </a:r>
            <a:endParaRPr lang="en-US" sz="2700" cap="all" spc="100" dirty="0" smtClean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16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10" name="Picture 9" descr="Figure_2-3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17900" y="1219200"/>
            <a:ext cx="5947264" cy="446044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5966" y="1964267"/>
            <a:ext cx="2146301" cy="2929466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100000">
                <a:srgbClr val="C0587C"/>
              </a:gs>
              <a:gs pos="0">
                <a:srgbClr val="791344"/>
              </a:gs>
            </a:gsLst>
            <a:lin ang="16200000" scaled="0"/>
            <a:tileRect/>
          </a:gradFill>
          <a:ln w="25400">
            <a:solidFill>
              <a:srgbClr val="7913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1900"/>
              </a:lnSpc>
            </a:pP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Los roles</a:t>
            </a:r>
          </a:p>
          <a:p>
            <a:pPr marL="91440" indent="-91440" algn="ctr">
              <a:lnSpc>
                <a:spcPts val="1900"/>
              </a:lnSpc>
            </a:pP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de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liderazgo</a:t>
            </a: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comunitario</a:t>
            </a:r>
            <a:endParaRPr lang="en-US" b="1" cap="all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marL="91440" indent="-91440" algn="ctr">
              <a:lnSpc>
                <a:spcPts val="1900"/>
              </a:lnSpc>
            </a:pP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existen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porque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si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usted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quiere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hacer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cambios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necesitará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enfocar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la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energía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la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comunidad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.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Aquí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donde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entran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en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juego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los roles de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liderazgo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comunitario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.</a:t>
            </a:r>
            <a:endParaRPr lang="en-US" sz="11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5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El enfoque de fomentar el sentido de comunidad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sz="12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sz="1200" i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Community Building: What Makes it Work A Review of Factors Influencing Successful Community Building </a:t>
            </a:r>
            <a:r>
              <a:rPr lang="en-US" sz="12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Amherst H. Wilder Foundation</a:t>
            </a: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17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5966" y="1589980"/>
            <a:ext cx="1900767" cy="3678040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18153A"/>
              </a:gs>
              <a:gs pos="100000">
                <a:srgbClr val="441A66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1900"/>
              </a:lnSpc>
            </a:pP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Fomentar</a:t>
            </a: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el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sentido</a:t>
            </a: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comunidad</a:t>
            </a:r>
            <a:endParaRPr lang="en-US" b="1" cap="all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marL="91440" indent="-91440" algn="ctr">
              <a:lnSpc>
                <a:spcPts val="1900"/>
              </a:lnSpc>
            </a:pP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generalmente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se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refiere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fomentar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redes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sociales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dentro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la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comunidad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y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desarrollar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habilidades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liderazgo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y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resolución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problemas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grupales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individuales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. </a:t>
            </a:r>
            <a:endParaRPr lang="en-US" sz="11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pic>
        <p:nvPicPr>
          <p:cNvPr id="9" name="Picture 8" descr="Figure_2-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11775" y="1488439"/>
            <a:ext cx="6200423" cy="3720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FLAGSTAFF, AZ</a:t>
            </a:r>
            <a:r>
              <a:rPr lang="en-US" sz="24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Ejemplo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rutas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seguras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para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llegar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a la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escuela</a:t>
            </a:r>
            <a:endParaRPr lang="en-US" sz="1700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r>
              <a:rPr lang="en-US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Fuente: </a:t>
            </a:r>
            <a:r>
              <a:rPr lang="en-US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The Prevention Institute</a:t>
            </a: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18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133" y="864516"/>
            <a:ext cx="8449734" cy="28674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65760" indent="-365760">
              <a:lnSpc>
                <a:spcPts val="2440"/>
              </a:lnSpc>
              <a:buFont typeface="Arial"/>
              <a:buChar char="•"/>
              <a:defRPr/>
            </a:pPr>
            <a:r>
              <a:rPr lang="en-US" sz="2200" dirty="0" err="1" smtClean="0"/>
              <a:t>Debido</a:t>
            </a:r>
            <a:r>
              <a:rPr lang="en-US" sz="2200" dirty="0" smtClean="0"/>
              <a:t> a </a:t>
            </a:r>
            <a:r>
              <a:rPr lang="en-US" sz="2200" dirty="0" err="1" smtClean="0"/>
              <a:t>las</a:t>
            </a:r>
            <a:r>
              <a:rPr lang="en-US" sz="2200" dirty="0" smtClean="0"/>
              <a:t> inquietudes </a:t>
            </a:r>
            <a:r>
              <a:rPr lang="en-US" sz="2200" dirty="0" err="1" smtClean="0"/>
              <a:t>respecto</a:t>
            </a:r>
            <a:r>
              <a:rPr lang="en-US" sz="2200" dirty="0" smtClean="0"/>
              <a:t> a la </a:t>
            </a:r>
            <a:r>
              <a:rPr lang="en-US" sz="2200" dirty="0" err="1" smtClean="0"/>
              <a:t>seguridad</a:t>
            </a:r>
            <a:r>
              <a:rPr lang="en-US" sz="2200" dirty="0" smtClean="0"/>
              <a:t> en el </a:t>
            </a:r>
            <a:r>
              <a:rPr lang="en-US" sz="2200" dirty="0" err="1" smtClean="0"/>
              <a:t>parque</a:t>
            </a:r>
            <a:r>
              <a:rPr lang="en-US" sz="2200" dirty="0" smtClean="0"/>
              <a:t> </a:t>
            </a:r>
            <a:r>
              <a:rPr lang="en-US" sz="2200" dirty="0" err="1" smtClean="0"/>
              <a:t>cercano</a:t>
            </a:r>
            <a:r>
              <a:rPr lang="en-US" sz="2200" dirty="0" smtClean="0"/>
              <a:t>, los padres no les </a:t>
            </a:r>
            <a:r>
              <a:rPr lang="en-US" sz="2200" dirty="0" err="1" smtClean="0"/>
              <a:t>permitían</a:t>
            </a:r>
            <a:r>
              <a:rPr lang="en-US" sz="2200" dirty="0" smtClean="0"/>
              <a:t> a los </a:t>
            </a:r>
            <a:r>
              <a:rPr lang="en-US" sz="2200" dirty="0" err="1" smtClean="0"/>
              <a:t>niños</a:t>
            </a:r>
            <a:r>
              <a:rPr lang="en-US" sz="2200" dirty="0" smtClean="0"/>
              <a:t> </a:t>
            </a:r>
            <a:r>
              <a:rPr lang="en-US" sz="2200" dirty="0" err="1" smtClean="0"/>
              <a:t>caminar</a:t>
            </a:r>
            <a:r>
              <a:rPr lang="en-US" sz="2200" dirty="0" smtClean="0"/>
              <a:t> a la </a:t>
            </a:r>
            <a:r>
              <a:rPr lang="en-US" sz="2200" dirty="0" err="1" smtClean="0"/>
              <a:t>escuela</a:t>
            </a:r>
            <a:endParaRPr lang="en-US" sz="2200" dirty="0" smtClean="0"/>
          </a:p>
          <a:p>
            <a:pPr marL="365760" indent="-365760">
              <a:lnSpc>
                <a:spcPts val="2440"/>
              </a:lnSpc>
              <a:buFont typeface="Arial"/>
              <a:buChar char="•"/>
              <a:defRPr/>
            </a:pPr>
            <a:endParaRPr lang="en-US" sz="2200" dirty="0" smtClean="0"/>
          </a:p>
          <a:p>
            <a:pPr marL="365760" indent="-365760">
              <a:lnSpc>
                <a:spcPts val="2440"/>
              </a:lnSpc>
              <a:buFont typeface="Arial"/>
              <a:buChar char="•"/>
              <a:defRPr/>
            </a:pPr>
            <a:r>
              <a:rPr lang="en-US" sz="2200" dirty="0" smtClean="0"/>
              <a:t>El </a:t>
            </a:r>
            <a:r>
              <a:rPr lang="en-US" sz="2200" dirty="0" err="1" smtClean="0"/>
              <a:t>comité</a:t>
            </a:r>
            <a:r>
              <a:rPr lang="en-US" sz="2200" dirty="0" smtClean="0"/>
              <a:t> del </a:t>
            </a:r>
            <a:r>
              <a:rPr lang="en-US" sz="2200" dirty="0" err="1" smtClean="0"/>
              <a:t>vecindario</a:t>
            </a:r>
            <a:r>
              <a:rPr lang="en-US" sz="2200" dirty="0" smtClean="0"/>
              <a:t> Bushmaster </a:t>
            </a:r>
            <a:r>
              <a:rPr lang="en-US" sz="2200" dirty="0" err="1" smtClean="0"/>
              <a:t>inició</a:t>
            </a:r>
            <a:r>
              <a:rPr lang="en-US" sz="2200" dirty="0" smtClean="0"/>
              <a:t> un </a:t>
            </a:r>
            <a:r>
              <a:rPr lang="en-US" sz="2200" dirty="0" err="1" smtClean="0"/>
              <a:t>autobús</a:t>
            </a:r>
            <a:r>
              <a:rPr lang="en-US" sz="2200" dirty="0" smtClean="0"/>
              <a:t> </a:t>
            </a:r>
            <a:r>
              <a:rPr lang="en-US" sz="2200" dirty="0" err="1" smtClean="0"/>
              <a:t>escolar</a:t>
            </a:r>
            <a:r>
              <a:rPr lang="en-US" sz="2200" dirty="0" smtClean="0"/>
              <a:t> </a:t>
            </a:r>
            <a:r>
              <a:rPr lang="en-US" sz="2200" dirty="0" err="1" smtClean="0"/>
              <a:t>caminante</a:t>
            </a:r>
            <a:endParaRPr lang="en-US" sz="2200" dirty="0" smtClean="0"/>
          </a:p>
          <a:p>
            <a:pPr marL="365760" indent="-365760">
              <a:lnSpc>
                <a:spcPts val="2440"/>
              </a:lnSpc>
              <a:buFont typeface="Arial"/>
              <a:buChar char="•"/>
              <a:defRPr/>
            </a:pPr>
            <a:endParaRPr lang="en-US" sz="2200" dirty="0" smtClean="0"/>
          </a:p>
          <a:p>
            <a:pPr marL="365760" indent="-365760">
              <a:lnSpc>
                <a:spcPts val="2440"/>
              </a:lnSpc>
              <a:buFont typeface="Arial"/>
              <a:buChar char="•"/>
              <a:defRPr/>
            </a:pPr>
            <a:r>
              <a:rPr lang="en-US" sz="2200" dirty="0" err="1" smtClean="0"/>
              <a:t>Una</a:t>
            </a:r>
            <a:r>
              <a:rPr lang="en-US" sz="2200" dirty="0" smtClean="0"/>
              <a:t> </a:t>
            </a:r>
            <a:r>
              <a:rPr lang="en-US" sz="2200" dirty="0" err="1" smtClean="0"/>
              <a:t>iniciativa</a:t>
            </a:r>
            <a:r>
              <a:rPr lang="en-US" sz="2200" dirty="0" smtClean="0"/>
              <a:t> de “No </a:t>
            </a:r>
            <a:r>
              <a:rPr lang="en-US" sz="2200" dirty="0" err="1" smtClean="0"/>
              <a:t>ventas</a:t>
            </a:r>
            <a:r>
              <a:rPr lang="en-US" sz="2200" dirty="0" smtClean="0"/>
              <a:t> de 40” </a:t>
            </a:r>
            <a:r>
              <a:rPr lang="en-US" sz="2200" dirty="0" err="1" smtClean="0"/>
              <a:t>prohibió</a:t>
            </a:r>
            <a:r>
              <a:rPr lang="en-US" sz="2200" dirty="0" smtClean="0"/>
              <a:t> la </a:t>
            </a:r>
            <a:r>
              <a:rPr lang="en-US" sz="2200" dirty="0" err="1" smtClean="0"/>
              <a:t>venta</a:t>
            </a:r>
            <a:r>
              <a:rPr lang="en-US" sz="2200" dirty="0" smtClean="0"/>
              <a:t> de </a:t>
            </a:r>
            <a:r>
              <a:rPr lang="en-US" sz="2200" dirty="0" err="1" smtClean="0"/>
              <a:t>botellas</a:t>
            </a:r>
            <a:r>
              <a:rPr lang="en-US" sz="2200" dirty="0" smtClean="0"/>
              <a:t> de </a:t>
            </a:r>
            <a:r>
              <a:rPr lang="en-US" sz="2200" dirty="0" err="1" smtClean="0"/>
              <a:t>vidrio</a:t>
            </a:r>
            <a:r>
              <a:rPr lang="en-US" sz="2200" dirty="0" smtClean="0"/>
              <a:t> de 40 </a:t>
            </a:r>
            <a:r>
              <a:rPr lang="en-US" sz="2200" dirty="0" err="1" smtClean="0"/>
              <a:t>onzas</a:t>
            </a:r>
            <a:r>
              <a:rPr lang="en-US" sz="2200" dirty="0" smtClean="0"/>
              <a:t> de alcohol en los </a:t>
            </a:r>
            <a:r>
              <a:rPr lang="en-US" sz="2200" dirty="0" err="1" smtClean="0"/>
              <a:t>alrededores</a:t>
            </a:r>
            <a:r>
              <a:rPr lang="en-US" sz="2200" dirty="0" smtClean="0"/>
              <a:t> del </a:t>
            </a:r>
            <a:r>
              <a:rPr lang="en-US" sz="2200" dirty="0" err="1" smtClean="0"/>
              <a:t>parque</a:t>
            </a:r>
            <a:r>
              <a:rPr lang="en-US" sz="2200" dirty="0" smtClean="0"/>
              <a:t> </a:t>
            </a:r>
            <a:r>
              <a:rPr lang="en-US" sz="2200" dirty="0" err="1" smtClean="0"/>
              <a:t>para</a:t>
            </a:r>
            <a:r>
              <a:rPr lang="en-US" sz="2200" dirty="0" smtClean="0"/>
              <a:t> </a:t>
            </a:r>
            <a:r>
              <a:rPr lang="en-US" sz="2200" dirty="0" err="1" smtClean="0"/>
              <a:t>reducir</a:t>
            </a:r>
            <a:r>
              <a:rPr lang="en-US" sz="2200" dirty="0" smtClean="0"/>
              <a:t> la </a:t>
            </a:r>
            <a:r>
              <a:rPr lang="en-US" sz="2200" dirty="0" err="1" smtClean="0"/>
              <a:t>delincuencia</a:t>
            </a:r>
            <a:endParaRPr lang="en-US" sz="2200" dirty="0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99" y="3910684"/>
            <a:ext cx="4208003" cy="2082800"/>
          </a:xfrm>
          <a:prstGeom prst="roundRect">
            <a:avLst>
              <a:gd name="adj" fmla="val 3307"/>
            </a:avLst>
          </a:prstGeom>
          <a:ln w="25400">
            <a:solidFill>
              <a:srgbClr val="147B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PHILADELPHIA, PA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Ejemplo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del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Programa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artes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murales</a:t>
            </a:r>
            <a:endParaRPr lang="en-US" sz="1700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r>
              <a:rPr lang="en-US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The Prevention Institute</a:t>
            </a: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19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440" y="883161"/>
            <a:ext cx="3964230" cy="50996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65760" indent="-365760">
              <a:lnSpc>
                <a:spcPts val="2640"/>
              </a:lnSpc>
              <a:spcBef>
                <a:spcPts val="2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err="1" smtClean="0"/>
              <a:t>Creó</a:t>
            </a:r>
            <a:r>
              <a:rPr lang="en-US" sz="2400" dirty="0" smtClean="0"/>
              <a:t> </a:t>
            </a:r>
            <a:r>
              <a:rPr lang="en-US" sz="2400" dirty="0" err="1" smtClean="0"/>
              <a:t>aproximadamente</a:t>
            </a:r>
            <a:r>
              <a:rPr lang="en-US" sz="2400" dirty="0" smtClean="0"/>
              <a:t> 2,500 </a:t>
            </a:r>
            <a:r>
              <a:rPr lang="en-US" sz="2400" dirty="0" err="1" smtClean="0"/>
              <a:t>murales</a:t>
            </a:r>
            <a:r>
              <a:rPr lang="en-US" sz="2400" dirty="0" smtClean="0"/>
              <a:t> en </a:t>
            </a:r>
            <a:r>
              <a:rPr lang="en-US" sz="2400" dirty="0" err="1" smtClean="0"/>
              <a:t>toda</a:t>
            </a:r>
            <a:r>
              <a:rPr lang="en-US" sz="2400" dirty="0" smtClean="0"/>
              <a:t> la ciudad </a:t>
            </a:r>
            <a:r>
              <a:rPr lang="en-US" sz="2400" dirty="0" err="1" smtClean="0"/>
              <a:t>desde</a:t>
            </a:r>
            <a:r>
              <a:rPr lang="en-US" sz="2400" dirty="0" smtClean="0"/>
              <a:t> </a:t>
            </a:r>
            <a:r>
              <a:rPr lang="en-US" sz="2400" dirty="0" err="1" smtClean="0"/>
              <a:t>mediados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década</a:t>
            </a:r>
            <a:r>
              <a:rPr lang="en-US" sz="2400" dirty="0" smtClean="0"/>
              <a:t> de 1980</a:t>
            </a:r>
          </a:p>
          <a:p>
            <a:pPr marL="365760" indent="-365760">
              <a:lnSpc>
                <a:spcPts val="2640"/>
              </a:lnSpc>
              <a:spcBef>
                <a:spcPts val="2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err="1" smtClean="0"/>
              <a:t>Emplea</a:t>
            </a:r>
            <a:r>
              <a:rPr lang="en-US" sz="2400" dirty="0" smtClean="0"/>
              <a:t> a los </a:t>
            </a:r>
            <a:r>
              <a:rPr lang="en-US" sz="2400" dirty="0" err="1" smtClean="0"/>
              <a:t>jóvenes</a:t>
            </a: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err="1" smtClean="0"/>
              <a:t>involucra</a:t>
            </a:r>
            <a:r>
              <a:rPr lang="en-US" sz="2400" dirty="0" smtClean="0"/>
              <a:t> a los </a:t>
            </a:r>
            <a:r>
              <a:rPr lang="en-US" sz="2400" dirty="0" err="1" smtClean="0"/>
              <a:t>residentes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de la </a:t>
            </a:r>
            <a:r>
              <a:rPr lang="en-US" sz="2400" dirty="0" err="1" smtClean="0"/>
              <a:t>comunidad</a:t>
            </a:r>
            <a:r>
              <a:rPr lang="en-US" sz="2400" dirty="0" smtClean="0"/>
              <a:t> en el </a:t>
            </a:r>
            <a:br>
              <a:rPr lang="en-US" sz="2400" dirty="0" smtClean="0"/>
            </a:br>
            <a:r>
              <a:rPr lang="en-US" sz="2400" dirty="0" err="1" smtClean="0"/>
              <a:t>diseño</a:t>
            </a:r>
            <a:r>
              <a:rPr lang="en-US" sz="2400" dirty="0" smtClean="0"/>
              <a:t> </a:t>
            </a:r>
            <a:r>
              <a:rPr lang="en-US" sz="2400" dirty="0" err="1" smtClean="0"/>
              <a:t>y</a:t>
            </a:r>
            <a:r>
              <a:rPr lang="en-US" sz="2400" dirty="0" smtClean="0"/>
              <a:t> la </a:t>
            </a:r>
            <a:r>
              <a:rPr lang="en-US" sz="2400" dirty="0" err="1" smtClean="0"/>
              <a:t>creación</a:t>
            </a:r>
            <a:r>
              <a:rPr lang="en-US" sz="2400" dirty="0" smtClean="0"/>
              <a:t> de </a:t>
            </a:r>
            <a:br>
              <a:rPr lang="en-US" sz="2400" dirty="0" smtClean="0"/>
            </a:br>
            <a:r>
              <a:rPr lang="en-US" sz="2400" dirty="0" smtClean="0"/>
              <a:t>los </a:t>
            </a:r>
            <a:r>
              <a:rPr lang="en-US" sz="2400" dirty="0" err="1" smtClean="0"/>
              <a:t>murales</a:t>
            </a:r>
            <a:endParaRPr lang="en-US" sz="2400" dirty="0" smtClean="0"/>
          </a:p>
          <a:p>
            <a:pPr marL="365760" indent="-365760">
              <a:lnSpc>
                <a:spcPts val="2640"/>
              </a:lnSpc>
              <a:spcBef>
                <a:spcPts val="2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err="1" smtClean="0"/>
              <a:t>Investigaciones</a:t>
            </a:r>
            <a:r>
              <a:rPr lang="en-US" sz="2400" dirty="0" smtClean="0"/>
              <a:t> </a:t>
            </a:r>
            <a:r>
              <a:rPr lang="en-US" sz="2400" dirty="0" err="1" smtClean="0"/>
              <a:t>sugieren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err="1" smtClean="0"/>
              <a:t>que</a:t>
            </a:r>
            <a:r>
              <a:rPr lang="en-US" sz="2400" dirty="0" smtClean="0"/>
              <a:t> el arte </a:t>
            </a:r>
            <a:r>
              <a:rPr lang="en-US" sz="2400" dirty="0" err="1" smtClean="0"/>
              <a:t>público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err="1" smtClean="0"/>
              <a:t>aumenta</a:t>
            </a:r>
            <a:r>
              <a:rPr lang="en-US" sz="2400" dirty="0" smtClean="0"/>
              <a:t> la </a:t>
            </a:r>
            <a:r>
              <a:rPr lang="en-US" sz="2400" dirty="0" err="1" smtClean="0"/>
              <a:t>sensación</a:t>
            </a:r>
            <a:r>
              <a:rPr lang="en-US" sz="2400" dirty="0" smtClean="0"/>
              <a:t> de </a:t>
            </a:r>
            <a:br>
              <a:rPr lang="en-US" sz="2400" dirty="0" smtClean="0"/>
            </a:br>
            <a:r>
              <a:rPr lang="en-US" sz="2400" dirty="0" err="1" smtClean="0"/>
              <a:t>bienestar</a:t>
            </a:r>
            <a:r>
              <a:rPr lang="en-US" sz="2400" dirty="0" smtClean="0"/>
              <a:t> </a:t>
            </a:r>
            <a:r>
              <a:rPr lang="en-US" sz="2400" dirty="0" err="1" smtClean="0"/>
              <a:t>y</a:t>
            </a:r>
            <a:r>
              <a:rPr lang="en-US" sz="2400" dirty="0" smtClean="0"/>
              <a:t> </a:t>
            </a:r>
            <a:r>
              <a:rPr lang="en-US" sz="2400" dirty="0" err="1" smtClean="0"/>
              <a:t>conexión</a:t>
            </a:r>
            <a:r>
              <a:rPr lang="en-US" sz="2400" dirty="0" smtClean="0"/>
              <a:t> social</a:t>
            </a:r>
          </a:p>
        </p:txBody>
      </p:sp>
      <p:pic>
        <p:nvPicPr>
          <p:cNvPr id="8" name="Picture 2" descr="phily_mural from book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86" y="1052320"/>
            <a:ext cx="4125374" cy="4761369"/>
          </a:xfrm>
          <a:prstGeom prst="roundRect">
            <a:avLst>
              <a:gd name="adj" fmla="val 1870"/>
            </a:avLst>
          </a:prstGeom>
          <a:ln w="25400">
            <a:solidFill>
              <a:srgbClr val="79134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 ORDEN DEL DÍA</a:t>
            </a:r>
            <a:endParaRPr lang="en-US" spc="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2855" y="933289"/>
            <a:ext cx="6008246" cy="531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500" b="1" i="1" dirty="0" err="1" smtClean="0">
                <a:solidFill>
                  <a:srgbClr val="DEAB43"/>
                </a:solidFill>
                <a:cs typeface="Calibri"/>
              </a:rPr>
              <a:t>Bienvenida/Repaso</a:t>
            </a:r>
            <a:endParaRPr lang="en-US" sz="2500" b="1" i="1" dirty="0" smtClean="0">
              <a:solidFill>
                <a:srgbClr val="DEAB43"/>
              </a:solidFill>
              <a:cs typeface="Calibri"/>
            </a:endParaRPr>
          </a:p>
          <a:p>
            <a:pPr marL="18288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err="1" smtClean="0">
                <a:cs typeface="Calibri"/>
              </a:rPr>
              <a:t>Causas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antinaturales</a:t>
            </a:r>
            <a:r>
              <a:rPr lang="en-US" sz="1400" dirty="0" smtClean="0">
                <a:cs typeface="Calibri"/>
              </a:rPr>
              <a:t>, </a:t>
            </a:r>
            <a:r>
              <a:rPr lang="en-US" sz="1400" dirty="0" err="1" smtClean="0">
                <a:cs typeface="Calibri"/>
              </a:rPr>
              <a:t>segmento</a:t>
            </a:r>
            <a:r>
              <a:rPr lang="en-US" sz="1400" dirty="0" smtClean="0">
                <a:cs typeface="Calibri"/>
              </a:rPr>
              <a:t> de </a:t>
            </a:r>
            <a:r>
              <a:rPr lang="en-US" sz="1400" dirty="0" err="1" smtClean="0">
                <a:cs typeface="Calibri"/>
              </a:rPr>
              <a:t>introducción</a:t>
            </a:r>
            <a:r>
              <a:rPr lang="en-US" sz="1400" dirty="0" smtClean="0">
                <a:cs typeface="Calibri"/>
              </a:rPr>
              <a:t> – “</a:t>
            </a:r>
            <a:r>
              <a:rPr lang="en-US" sz="1400" dirty="0" err="1" smtClean="0">
                <a:cs typeface="Calibri"/>
              </a:rPr>
              <a:t>Gemelos</a:t>
            </a:r>
            <a:r>
              <a:rPr lang="en-US" sz="1400" dirty="0" smtClean="0">
                <a:cs typeface="Calibri"/>
              </a:rPr>
              <a:t>”</a:t>
            </a:r>
          </a:p>
          <a:p>
            <a:pPr>
              <a:lnSpc>
                <a:spcPts val="1500"/>
              </a:lnSpc>
              <a:buFont typeface="Arial"/>
              <a:buChar char="•"/>
            </a:pPr>
            <a:endParaRPr lang="en-US" sz="1400" b="1" i="1" dirty="0" smtClean="0">
              <a:solidFill>
                <a:srgbClr val="00B0D8"/>
              </a:solidFill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1600" b="1" i="1" dirty="0" smtClean="0">
                <a:solidFill>
                  <a:srgbClr val="00B0D8"/>
                </a:solidFill>
                <a:cs typeface="Calibri"/>
              </a:rPr>
              <a:t>¿</a:t>
            </a:r>
            <a:r>
              <a:rPr lang="en-US" sz="1600" b="1" i="1" dirty="0" err="1" smtClean="0">
                <a:solidFill>
                  <a:srgbClr val="00B0D8"/>
                </a:solidFill>
                <a:cs typeface="Calibri"/>
              </a:rPr>
              <a:t>Importan</a:t>
            </a:r>
            <a:r>
              <a:rPr lang="en-US" sz="1600" b="1" i="1" dirty="0" smtClean="0">
                <a:solidFill>
                  <a:srgbClr val="00B0D8"/>
                </a:solidFill>
                <a:cs typeface="Calibri"/>
              </a:rPr>
              <a:t> los </a:t>
            </a:r>
            <a:r>
              <a:rPr lang="en-US" sz="1600" b="1" i="1" dirty="0" err="1" smtClean="0">
                <a:solidFill>
                  <a:srgbClr val="00B0D8"/>
                </a:solidFill>
                <a:cs typeface="Calibri"/>
              </a:rPr>
              <a:t>entornos</a:t>
            </a:r>
            <a:r>
              <a:rPr lang="en-US" sz="1600" b="1" i="1" dirty="0" smtClean="0">
                <a:solidFill>
                  <a:srgbClr val="00B0D8"/>
                </a:solidFill>
                <a:cs typeface="Calibri"/>
              </a:rPr>
              <a:t> de los </a:t>
            </a:r>
            <a:r>
              <a:rPr lang="en-US" sz="1600" b="1" i="1" dirty="0" err="1" smtClean="0">
                <a:solidFill>
                  <a:srgbClr val="00B0D8"/>
                </a:solidFill>
                <a:cs typeface="Calibri"/>
              </a:rPr>
              <a:t>vecindarios</a:t>
            </a:r>
            <a:r>
              <a:rPr lang="en-US" sz="1600" b="1" i="1" dirty="0" smtClean="0">
                <a:solidFill>
                  <a:srgbClr val="00B0D8"/>
                </a:solidFill>
                <a:cs typeface="Calibri"/>
              </a:rPr>
              <a:t> </a:t>
            </a:r>
            <a:r>
              <a:rPr lang="en-US" sz="1600" b="1" i="1" dirty="0" err="1" smtClean="0">
                <a:solidFill>
                  <a:srgbClr val="00B0D8"/>
                </a:solidFill>
                <a:cs typeface="Calibri"/>
              </a:rPr>
              <a:t>y</a:t>
            </a:r>
            <a:r>
              <a:rPr lang="en-US" sz="1600" b="1" i="1" dirty="0" smtClean="0">
                <a:solidFill>
                  <a:srgbClr val="00B0D8"/>
                </a:solidFill>
                <a:cs typeface="Calibri"/>
              </a:rPr>
              <a:t> </a:t>
            </a:r>
            <a:r>
              <a:rPr lang="en-US" sz="1600" b="1" i="1" dirty="0" err="1" smtClean="0">
                <a:solidFill>
                  <a:srgbClr val="00B0D8"/>
                </a:solidFill>
                <a:cs typeface="Calibri"/>
              </a:rPr>
              <a:t>las</a:t>
            </a:r>
            <a:r>
              <a:rPr lang="en-US" sz="1600" b="1" i="1" dirty="0" smtClean="0">
                <a:solidFill>
                  <a:srgbClr val="00B0D8"/>
                </a:solidFill>
                <a:cs typeface="Calibri"/>
              </a:rPr>
              <a:t> </a:t>
            </a:r>
            <a:r>
              <a:rPr lang="en-US" sz="1600" b="1" i="1" dirty="0" err="1" smtClean="0">
                <a:solidFill>
                  <a:srgbClr val="00B0D8"/>
                </a:solidFill>
                <a:cs typeface="Calibri"/>
              </a:rPr>
              <a:t>condiciones</a:t>
            </a:r>
            <a:r>
              <a:rPr lang="en-US" sz="1600" b="1" i="1" dirty="0" smtClean="0">
                <a:solidFill>
                  <a:srgbClr val="00B0D8"/>
                </a:solidFill>
                <a:cs typeface="Calibri"/>
              </a:rPr>
              <a:t> </a:t>
            </a:r>
            <a:r>
              <a:rPr lang="en-US" sz="1600" b="1" i="1" dirty="0" err="1" smtClean="0">
                <a:solidFill>
                  <a:srgbClr val="00B0D8"/>
                </a:solidFill>
                <a:cs typeface="Calibri"/>
              </a:rPr>
              <a:t>sociales</a:t>
            </a:r>
            <a:r>
              <a:rPr lang="en-US" sz="1600" b="1" i="1" dirty="0" smtClean="0">
                <a:solidFill>
                  <a:srgbClr val="00B0D8"/>
                </a:solidFill>
                <a:cs typeface="Calibri"/>
              </a:rPr>
              <a:t>?</a:t>
            </a:r>
          </a:p>
          <a:p>
            <a:pPr marL="182880" lvl="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smtClean="0">
                <a:cs typeface="Calibri"/>
              </a:rPr>
              <a:t>Las </a:t>
            </a:r>
            <a:r>
              <a:rPr lang="en-US" sz="1400" dirty="0" err="1" smtClean="0">
                <a:cs typeface="Calibri"/>
              </a:rPr>
              <a:t>disparidades</a:t>
            </a:r>
            <a:r>
              <a:rPr lang="en-US" sz="1400" dirty="0" smtClean="0">
                <a:cs typeface="Calibri"/>
              </a:rPr>
              <a:t> en </a:t>
            </a:r>
            <a:r>
              <a:rPr lang="en-US" sz="1400" dirty="0" err="1" smtClean="0">
                <a:cs typeface="Calibri"/>
              </a:rPr>
              <a:t>salud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y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las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inequidades</a:t>
            </a:r>
            <a:r>
              <a:rPr lang="en-US" sz="1400" dirty="0" smtClean="0">
                <a:cs typeface="Calibri"/>
              </a:rPr>
              <a:t> en </a:t>
            </a:r>
            <a:r>
              <a:rPr lang="en-US" sz="1400" dirty="0" err="1" smtClean="0">
                <a:cs typeface="Calibri"/>
              </a:rPr>
              <a:t>salud</a:t>
            </a:r>
            <a:endParaRPr lang="en-US" sz="1400" dirty="0" smtClean="0">
              <a:cs typeface="Calibri"/>
            </a:endParaRPr>
          </a:p>
          <a:p>
            <a:pPr marL="182880" lvl="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err="1" smtClean="0">
                <a:cs typeface="Calibri"/>
              </a:rPr>
              <a:t>Ejemplos</a:t>
            </a:r>
            <a:r>
              <a:rPr lang="en-US" sz="1400" dirty="0" smtClean="0">
                <a:cs typeface="Calibri"/>
              </a:rPr>
              <a:t> de </a:t>
            </a:r>
            <a:r>
              <a:rPr lang="en-US" sz="1400" dirty="0" err="1" smtClean="0">
                <a:cs typeface="Calibri"/>
              </a:rPr>
              <a:t>vecindarios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desfavorecidos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y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inequidades</a:t>
            </a:r>
            <a:r>
              <a:rPr lang="en-US" sz="1400" dirty="0" smtClean="0">
                <a:cs typeface="Calibri"/>
              </a:rPr>
              <a:t> en </a:t>
            </a:r>
            <a:r>
              <a:rPr lang="en-US" sz="1400" dirty="0" err="1" smtClean="0">
                <a:cs typeface="Calibri"/>
              </a:rPr>
              <a:t>salud</a:t>
            </a:r>
            <a:r>
              <a:rPr lang="en-US" sz="1400" dirty="0" smtClean="0">
                <a:cs typeface="Calibri"/>
              </a:rPr>
              <a:t> </a:t>
            </a:r>
          </a:p>
          <a:p>
            <a:pPr marL="182880" lvl="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err="1" smtClean="0">
                <a:cs typeface="Calibri"/>
              </a:rPr>
              <a:t>Estrategias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para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reducir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las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inequidades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y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disparidades</a:t>
            </a:r>
            <a:r>
              <a:rPr lang="en-US" sz="1400" dirty="0" smtClean="0">
                <a:cs typeface="Calibri"/>
              </a:rPr>
              <a:t> en </a:t>
            </a:r>
            <a:r>
              <a:rPr lang="en-US" sz="1400" dirty="0" err="1" smtClean="0">
                <a:cs typeface="Calibri"/>
              </a:rPr>
              <a:t>salud</a:t>
            </a:r>
            <a:endParaRPr lang="en-US" sz="1400" dirty="0" smtClean="0">
              <a:cs typeface="Calibri"/>
            </a:endParaRPr>
          </a:p>
          <a:p>
            <a:pPr marL="182880" lvl="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smtClean="0">
                <a:cs typeface="Calibri"/>
              </a:rPr>
              <a:t>¿Es </a:t>
            </a:r>
            <a:r>
              <a:rPr lang="en-US" sz="1400" dirty="0" err="1" smtClean="0">
                <a:cs typeface="Calibri"/>
              </a:rPr>
              <a:t>importante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fomentar</a:t>
            </a:r>
            <a:r>
              <a:rPr lang="en-US" sz="1400" dirty="0" smtClean="0">
                <a:cs typeface="Calibri"/>
              </a:rPr>
              <a:t> el </a:t>
            </a:r>
            <a:r>
              <a:rPr lang="en-US" sz="1400" dirty="0" err="1" smtClean="0">
                <a:cs typeface="Calibri"/>
              </a:rPr>
              <a:t>sentido</a:t>
            </a:r>
            <a:r>
              <a:rPr lang="en-US" sz="1400" dirty="0" smtClean="0">
                <a:cs typeface="Calibri"/>
              </a:rPr>
              <a:t> de </a:t>
            </a:r>
            <a:r>
              <a:rPr lang="en-US" sz="1400" dirty="0" err="1" smtClean="0">
                <a:cs typeface="Calibri"/>
              </a:rPr>
              <a:t>comunidad</a:t>
            </a:r>
            <a:r>
              <a:rPr lang="en-US" sz="1400" dirty="0" smtClean="0">
                <a:cs typeface="Calibri"/>
              </a:rPr>
              <a:t>?</a:t>
            </a:r>
          </a:p>
          <a:p>
            <a:pPr lvl="0" fontAlgn="base">
              <a:lnSpc>
                <a:spcPts val="1500"/>
              </a:lnSpc>
              <a:tabLst>
                <a:tab pos="114300" algn="l"/>
              </a:tabLst>
            </a:pPr>
            <a:endParaRPr lang="en-US" sz="2500" b="1" i="1" dirty="0" smtClean="0">
              <a:solidFill>
                <a:srgbClr val="1B75BC"/>
              </a:solidFill>
              <a:cs typeface="Calibri"/>
            </a:endParaRPr>
          </a:p>
          <a:p>
            <a:pPr lvl="0" fontAlgn="base">
              <a:lnSpc>
                <a:spcPts val="1500"/>
              </a:lnSpc>
              <a:tabLst>
                <a:tab pos="114300" algn="l"/>
              </a:tabLst>
            </a:pPr>
            <a:r>
              <a:rPr lang="en-US" sz="2500" b="1" i="1" dirty="0" err="1" smtClean="0">
                <a:solidFill>
                  <a:srgbClr val="1B75BC"/>
                </a:solidFill>
                <a:cs typeface="Calibri"/>
              </a:rPr>
              <a:t>Receso</a:t>
            </a:r>
            <a:endParaRPr lang="en-US" sz="2500" b="1" i="1" dirty="0" smtClean="0">
              <a:solidFill>
                <a:srgbClr val="1B75BC"/>
              </a:solidFill>
              <a:cs typeface="Calibri"/>
            </a:endParaRPr>
          </a:p>
          <a:p>
            <a:pPr lvl="0" fontAlgn="base">
              <a:lnSpc>
                <a:spcPts val="1500"/>
              </a:lnSpc>
              <a:tabLst>
                <a:tab pos="114300" algn="l"/>
              </a:tabLst>
            </a:pPr>
            <a:endParaRPr lang="en-US" sz="2500" b="1" i="1" dirty="0" smtClean="0">
              <a:solidFill>
                <a:srgbClr val="DA5120"/>
              </a:solidFill>
              <a:cs typeface="Calibri"/>
            </a:endParaRPr>
          </a:p>
          <a:p>
            <a:pPr fontAlgn="base">
              <a:lnSpc>
                <a:spcPts val="1500"/>
              </a:lnSpc>
              <a:tabLst>
                <a:tab pos="114300" algn="l"/>
              </a:tabLst>
            </a:pPr>
            <a:r>
              <a:rPr lang="en-US" sz="2500" b="1" i="1" dirty="0" smtClean="0">
                <a:solidFill>
                  <a:srgbClr val="DA5120"/>
                </a:solidFill>
                <a:cs typeface="Calibri"/>
              </a:rPr>
              <a:t>Los determinantes sociales de salud  </a:t>
            </a:r>
          </a:p>
          <a:p>
            <a:pPr marL="18288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smtClean="0">
                <a:cs typeface="Calibri"/>
              </a:rPr>
              <a:t>Definir los determinantes sociales de salud</a:t>
            </a:r>
          </a:p>
          <a:p>
            <a:pPr marL="18288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smtClean="0">
                <a:cs typeface="Calibri"/>
              </a:rPr>
              <a:t>Cuál es la readidad: Quienes somos afecta nuestra salud…</a:t>
            </a:r>
          </a:p>
          <a:p>
            <a:pPr>
              <a:lnSpc>
                <a:spcPts val="1500"/>
              </a:lnSpc>
            </a:pPr>
            <a:endParaRPr lang="en-US" sz="2500" b="1" i="1" dirty="0" smtClean="0">
              <a:solidFill>
                <a:srgbClr val="DA5120"/>
              </a:solidFill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2500" b="1" i="1" dirty="0" smtClean="0">
                <a:solidFill>
                  <a:srgbClr val="73B632"/>
                </a:solidFill>
                <a:cs typeface="Calibri"/>
              </a:rPr>
              <a:t>Receso</a:t>
            </a:r>
          </a:p>
          <a:p>
            <a:pPr>
              <a:lnSpc>
                <a:spcPts val="1500"/>
              </a:lnSpc>
            </a:pPr>
            <a:endParaRPr lang="en-US" sz="1900" b="1" i="1" dirty="0" smtClean="0">
              <a:solidFill>
                <a:prstClr val="black"/>
              </a:solidFill>
              <a:cs typeface="Calibri"/>
            </a:endParaRPr>
          </a:p>
          <a:p>
            <a:pPr lvl="0">
              <a:lnSpc>
                <a:spcPts val="1500"/>
              </a:lnSpc>
            </a:pPr>
            <a:r>
              <a:rPr lang="en-US" sz="1900" b="1" i="1" dirty="0" err="1" smtClean="0">
                <a:solidFill>
                  <a:srgbClr val="147B33"/>
                </a:solidFill>
                <a:cs typeface="Calibri"/>
              </a:rPr>
              <a:t>Causas</a:t>
            </a:r>
            <a:r>
              <a:rPr lang="en-US" sz="1900" b="1" i="1" dirty="0" smtClean="0">
                <a:solidFill>
                  <a:srgbClr val="147B33"/>
                </a:solidFill>
                <a:cs typeface="Calibri"/>
              </a:rPr>
              <a:t> </a:t>
            </a:r>
            <a:r>
              <a:rPr lang="en-US" sz="1900" b="1" i="1" dirty="0" err="1" smtClean="0">
                <a:solidFill>
                  <a:srgbClr val="147B33"/>
                </a:solidFill>
                <a:cs typeface="Calibri"/>
              </a:rPr>
              <a:t>antinaturales</a:t>
            </a:r>
            <a:r>
              <a:rPr lang="en-US" sz="1900" b="1" i="1" dirty="0" smtClean="0">
                <a:solidFill>
                  <a:srgbClr val="147B33"/>
                </a:solidFill>
                <a:cs typeface="Calibri"/>
              </a:rPr>
              <a:t>: "En la </a:t>
            </a:r>
            <a:r>
              <a:rPr lang="en-US" sz="1900" b="1" i="1" dirty="0" err="1" smtClean="0">
                <a:solidFill>
                  <a:srgbClr val="147B33"/>
                </a:solidFill>
                <a:cs typeface="Calibri"/>
              </a:rPr>
              <a:t>riqueza</a:t>
            </a:r>
            <a:r>
              <a:rPr lang="en-US" sz="1900" b="1" i="1" dirty="0" smtClean="0">
                <a:solidFill>
                  <a:srgbClr val="147B33"/>
                </a:solidFill>
                <a:cs typeface="Calibri"/>
              </a:rPr>
              <a:t> </a:t>
            </a:r>
            <a:r>
              <a:rPr lang="en-US" sz="1900" b="1" i="1" dirty="0" err="1" smtClean="0">
                <a:solidFill>
                  <a:srgbClr val="147B33"/>
                </a:solidFill>
                <a:cs typeface="Calibri"/>
              </a:rPr>
              <a:t>y</a:t>
            </a:r>
            <a:r>
              <a:rPr lang="en-US" sz="1900" b="1" i="1" dirty="0" smtClean="0">
                <a:solidFill>
                  <a:srgbClr val="147B33"/>
                </a:solidFill>
                <a:cs typeface="Calibri"/>
              </a:rPr>
              <a:t> en la </a:t>
            </a:r>
            <a:r>
              <a:rPr lang="en-US" sz="1900" b="1" i="1" dirty="0" err="1" smtClean="0">
                <a:solidFill>
                  <a:srgbClr val="147B33"/>
                </a:solidFill>
                <a:cs typeface="Calibri"/>
              </a:rPr>
              <a:t>enfermedad</a:t>
            </a:r>
            <a:r>
              <a:rPr lang="en-US" sz="1900" b="1" i="1" dirty="0" smtClean="0">
                <a:solidFill>
                  <a:srgbClr val="147B33"/>
                </a:solidFill>
                <a:cs typeface="Calibri"/>
              </a:rPr>
              <a:t>"</a:t>
            </a:r>
          </a:p>
          <a:p>
            <a:pPr marL="18288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err="1" smtClean="0">
                <a:cs typeface="Calibri"/>
              </a:rPr>
              <a:t>IIdentificar</a:t>
            </a:r>
            <a:r>
              <a:rPr lang="en-US" sz="1400" dirty="0" smtClean="0">
                <a:cs typeface="Calibri"/>
              </a:rPr>
              <a:t> los </a:t>
            </a:r>
            <a:r>
              <a:rPr lang="en-US" sz="1400" dirty="0" err="1" smtClean="0">
                <a:cs typeface="Calibri"/>
              </a:rPr>
              <a:t>aspectos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que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reducen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las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diferencias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sociales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que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están</a:t>
            </a:r>
            <a:r>
              <a:rPr lang="en-US" sz="1400" dirty="0" smtClean="0">
                <a:cs typeface="Calibri"/>
              </a:rPr>
              <a:t> "</a:t>
            </a:r>
            <a:r>
              <a:rPr lang="en-US" sz="1400" dirty="0" err="1" smtClean="0">
                <a:cs typeface="Calibri"/>
              </a:rPr>
              <a:t>fuera</a:t>
            </a:r>
            <a:r>
              <a:rPr lang="en-US" sz="1400" dirty="0" smtClean="0">
                <a:cs typeface="Calibri"/>
              </a:rPr>
              <a:t>" de la </a:t>
            </a:r>
            <a:r>
              <a:rPr lang="en-US" sz="1400" dirty="0" err="1" smtClean="0">
                <a:cs typeface="Calibri"/>
              </a:rPr>
              <a:t>salud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pública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y</a:t>
            </a:r>
            <a:r>
              <a:rPr lang="en-US" sz="1400" dirty="0" smtClean="0">
                <a:cs typeface="Calibri"/>
              </a:rPr>
              <a:t> la </a:t>
            </a:r>
            <a:r>
              <a:rPr lang="en-US" sz="1400" dirty="0" err="1" smtClean="0">
                <a:cs typeface="Calibri"/>
              </a:rPr>
              <a:t>atención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médica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tradicionales</a:t>
            </a:r>
            <a:endParaRPr lang="en-US" sz="1400" dirty="0" smtClean="0">
              <a:cs typeface="Calibri"/>
            </a:endParaRPr>
          </a:p>
          <a:p>
            <a:pPr marL="18288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smtClean="0">
                <a:cs typeface="Calibri"/>
              </a:rPr>
              <a:t>Debate</a:t>
            </a:r>
          </a:p>
          <a:p>
            <a:pPr lvl="0">
              <a:lnSpc>
                <a:spcPts val="1500"/>
              </a:lnSpc>
            </a:pPr>
            <a:endParaRPr lang="en-US" sz="1400" b="1" i="1" dirty="0" smtClean="0">
              <a:solidFill>
                <a:prstClr val="black"/>
              </a:solidFill>
              <a:cs typeface="Calibri"/>
            </a:endParaRPr>
          </a:p>
          <a:p>
            <a:pPr lvl="0">
              <a:lnSpc>
                <a:spcPts val="1500"/>
              </a:lnSpc>
            </a:pPr>
            <a:r>
              <a:rPr lang="en-US" sz="2500" b="1" i="1" dirty="0" smtClean="0">
                <a:solidFill>
                  <a:srgbClr val="3E2716"/>
                </a:solidFill>
                <a:cs typeface="Calibri"/>
              </a:rPr>
              <a:t>En </a:t>
            </a:r>
            <a:r>
              <a:rPr lang="en-US" sz="2500" b="1" i="1" dirty="0" err="1" smtClean="0">
                <a:solidFill>
                  <a:srgbClr val="3E2716"/>
                </a:solidFill>
                <a:cs typeface="Calibri"/>
              </a:rPr>
              <a:t>dirección</a:t>
            </a:r>
            <a:r>
              <a:rPr lang="en-US" sz="2500" b="1" i="1" dirty="0" smtClean="0">
                <a:solidFill>
                  <a:srgbClr val="3E2716"/>
                </a:solidFill>
                <a:cs typeface="Calibri"/>
              </a:rPr>
              <a:t> a la </a:t>
            </a:r>
            <a:r>
              <a:rPr lang="en-US" sz="2500" b="1" i="1" dirty="0" err="1" smtClean="0">
                <a:solidFill>
                  <a:srgbClr val="3E2716"/>
                </a:solidFill>
                <a:cs typeface="Calibri"/>
              </a:rPr>
              <a:t>equidad</a:t>
            </a:r>
            <a:r>
              <a:rPr lang="en-US" sz="2500" b="1" i="1" dirty="0" smtClean="0">
                <a:solidFill>
                  <a:srgbClr val="3E2716"/>
                </a:solidFill>
                <a:cs typeface="Calibri"/>
              </a:rPr>
              <a:t> en </a:t>
            </a:r>
            <a:r>
              <a:rPr lang="en-US" sz="2500" b="1" i="1" dirty="0" err="1" smtClean="0">
                <a:solidFill>
                  <a:srgbClr val="3E2716"/>
                </a:solidFill>
                <a:cs typeface="Calibri"/>
              </a:rPr>
              <a:t>salud</a:t>
            </a:r>
            <a:endParaRPr lang="en-US" sz="2500" b="1" i="1" dirty="0" smtClean="0">
              <a:solidFill>
                <a:srgbClr val="3E2716"/>
              </a:solidFill>
              <a:cs typeface="Calibri"/>
            </a:endParaRPr>
          </a:p>
          <a:p>
            <a:pPr marL="182880" lvl="0" indent="-182880" fontAlgn="base">
              <a:lnSpc>
                <a:spcPts val="1500"/>
              </a:lnSpc>
              <a:buFont typeface="Arial"/>
              <a:buChar char="•"/>
              <a:tabLst>
                <a:tab pos="114300" algn="l"/>
              </a:tabLst>
              <a:defRPr/>
            </a:pPr>
            <a:r>
              <a:rPr lang="en-US" sz="1400" dirty="0" err="1" smtClean="0">
                <a:cs typeface="Calibri"/>
              </a:rPr>
              <a:t>Maneras</a:t>
            </a:r>
            <a:r>
              <a:rPr lang="en-US" sz="1400" dirty="0" smtClean="0">
                <a:cs typeface="Calibri"/>
              </a:rPr>
              <a:t> de </a:t>
            </a:r>
            <a:r>
              <a:rPr lang="en-US" sz="1400" dirty="0" err="1" smtClean="0">
                <a:cs typeface="Calibri"/>
              </a:rPr>
              <a:t>lograr</a:t>
            </a:r>
            <a:r>
              <a:rPr lang="en-US" sz="1400" dirty="0" smtClean="0">
                <a:cs typeface="Calibri"/>
              </a:rPr>
              <a:t> la </a:t>
            </a:r>
            <a:r>
              <a:rPr lang="en-US" sz="1400" dirty="0" err="1" smtClean="0">
                <a:cs typeface="Calibri"/>
              </a:rPr>
              <a:t>equidad</a:t>
            </a:r>
            <a:r>
              <a:rPr lang="en-US" sz="1400" dirty="0" smtClean="0">
                <a:cs typeface="Calibri"/>
              </a:rPr>
              <a:t> en </a:t>
            </a:r>
            <a:r>
              <a:rPr lang="en-US" sz="1400" dirty="0" err="1" smtClean="0">
                <a:cs typeface="Calibri"/>
              </a:rPr>
              <a:t>salud</a:t>
            </a:r>
            <a:endParaRPr lang="en-US" sz="1400" dirty="0" smtClean="0">
              <a:cs typeface="Calibri"/>
            </a:endParaRPr>
          </a:p>
          <a:p>
            <a:pPr lvl="0" fontAlgn="base">
              <a:lnSpc>
                <a:spcPts val="1500"/>
              </a:lnSpc>
              <a:tabLst>
                <a:tab pos="114300" algn="l"/>
              </a:tabLst>
              <a:defRPr/>
            </a:pPr>
            <a:endParaRPr lang="en-US" sz="1400" b="1" i="1" dirty="0" smtClean="0">
              <a:solidFill>
                <a:srgbClr val="791344"/>
              </a:solidFill>
              <a:cs typeface="Calibri"/>
            </a:endParaRPr>
          </a:p>
          <a:p>
            <a:pPr lvl="0" fontAlgn="base">
              <a:lnSpc>
                <a:spcPts val="1500"/>
              </a:lnSpc>
              <a:tabLst>
                <a:tab pos="114300" algn="l"/>
              </a:tabLst>
              <a:defRPr/>
            </a:pPr>
            <a:r>
              <a:rPr lang="en-US" sz="2500" b="1" i="1" dirty="0" err="1" smtClean="0">
                <a:solidFill>
                  <a:srgbClr val="441A66"/>
                </a:solidFill>
                <a:cs typeface="Calibri"/>
              </a:rPr>
              <a:t>Conclusión</a:t>
            </a:r>
            <a:endParaRPr lang="en-US" sz="1400" dirty="0" smtClean="0">
              <a:cs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531352" y="6254496"/>
            <a:ext cx="30175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51667" y="829732"/>
            <a:ext cx="6062132" cy="5215467"/>
          </a:xfrm>
          <a:prstGeom prst="roundRect">
            <a:avLst>
              <a:gd name="adj" fmla="val 2691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752440" y="4105728"/>
            <a:ext cx="6048660" cy="1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52440" y="1448166"/>
            <a:ext cx="6048660" cy="1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752440" y="2561484"/>
            <a:ext cx="6048660" cy="1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52440" y="2940499"/>
            <a:ext cx="6048660" cy="1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25964" y="1147233"/>
            <a:ext cx="2188635" cy="4563534"/>
          </a:xfrm>
          <a:prstGeom prst="roundRect">
            <a:avLst>
              <a:gd name="adj" fmla="val 4755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1900"/>
              </a:lnSpc>
            </a:pPr>
            <a:r>
              <a:rPr lang="en-US" b="1" cap="all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Objetivos</a:t>
            </a:r>
            <a:endParaRPr lang="en-US" b="1" cap="all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marL="91440" indent="-91440" algn="ctr">
              <a:lnSpc>
                <a:spcPts val="1900"/>
              </a:lnSpc>
            </a:pPr>
            <a:r>
              <a:rPr lang="en-US" b="1" cap="all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de la </a:t>
            </a:r>
            <a:r>
              <a:rPr lang="en-US" b="1" cap="all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sesión</a:t>
            </a:r>
            <a:endParaRPr lang="en-US" b="1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indent="-91440" algn="ctr">
              <a:lnSpc>
                <a:spcPts val="1000"/>
              </a:lnSpc>
            </a:pPr>
            <a:endParaRPr lang="en-US" dirty="0" smtClean="0">
              <a:solidFill>
                <a:schemeClr val="tx1"/>
              </a:solidFill>
            </a:endParaRPr>
          </a:p>
          <a:p>
            <a:pPr marL="182880" indent="-182880">
              <a:lnSpc>
                <a:spcPts val="1600"/>
              </a:lnSpc>
              <a:buFont typeface="Arial"/>
              <a:buChar char="•"/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Definir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los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determinantes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sociales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y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las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inequidades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endParaRPr lang="en-US" sz="14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marL="182880" indent="-182880">
              <a:lnSpc>
                <a:spcPts val="1600"/>
              </a:lnSpc>
              <a:buFont typeface="Arial"/>
              <a:buChar char="•"/>
              <a:defRPr/>
            </a:pPr>
            <a:endParaRPr lang="en-US" sz="14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marL="182880" indent="-182880">
              <a:lnSpc>
                <a:spcPts val="1600"/>
              </a:lnSpc>
              <a:buFont typeface="Arial"/>
              <a:buChar char="•"/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Describir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cómo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los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factores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socioeconómicos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y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las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características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del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vecindario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determinan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los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resultados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endParaRPr lang="en-US" sz="14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marL="182880" indent="-182880">
              <a:lnSpc>
                <a:spcPts val="1600"/>
              </a:lnSpc>
              <a:buFont typeface="Arial"/>
              <a:buChar char="•"/>
              <a:defRPr/>
            </a:pPr>
            <a:endParaRPr lang="en-US" sz="14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marL="182880" indent="-182880">
              <a:lnSpc>
                <a:spcPts val="1600"/>
              </a:lnSpc>
              <a:buFont typeface="Arial"/>
              <a:buChar char="•"/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Identificar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estrategias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específicas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más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amplias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que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el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alcance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tradicional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de "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"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que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puedan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impactar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los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resultados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la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calidad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vida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y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reducir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las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inequidades</a:t>
            </a:r>
            <a:r>
              <a:rPr lang="en-US" sz="1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sz="1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endParaRPr lang="en-US" sz="14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marL="182880" indent="-182880">
              <a:lnSpc>
                <a:spcPts val="1600"/>
              </a:lnSpc>
              <a:buFont typeface="Arial"/>
              <a:buChar char="•"/>
              <a:defRPr/>
            </a:pPr>
            <a:endParaRPr lang="en-US" sz="16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752440" y="3718367"/>
            <a:ext cx="6048660" cy="1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52440" y="5045527"/>
            <a:ext cx="6048660" cy="1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52440" y="5612793"/>
            <a:ext cx="6048660" cy="1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SOUTH LOS ANGELES, CA</a:t>
            </a:r>
            <a:r>
              <a:rPr lang="en-US" sz="27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Ejemplo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cierres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licorerías</a:t>
            </a:r>
            <a:r>
              <a:rPr lang="en-US" sz="1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en el </a:t>
            </a:r>
            <a:r>
              <a:rPr lang="en-US" sz="1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sur</a:t>
            </a:r>
            <a:endParaRPr lang="en-US" sz="1700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r>
              <a:rPr lang="en-US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The Prevention Institute</a:t>
            </a: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20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5971" y="2043578"/>
            <a:ext cx="3861178" cy="27708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65760" indent="-365760">
              <a:lnSpc>
                <a:spcPts val="2640"/>
              </a:lnSpc>
              <a:spcBef>
                <a:spcPts val="2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600" dirty="0" smtClean="0"/>
              <a:t>Se </a:t>
            </a:r>
            <a:r>
              <a:rPr lang="en-US" sz="2600" dirty="0" err="1" smtClean="0"/>
              <a:t>cerraron</a:t>
            </a:r>
            <a:r>
              <a:rPr lang="en-US" sz="2600" dirty="0" smtClean="0"/>
              <a:t> 200 </a:t>
            </a:r>
            <a:r>
              <a:rPr lang="en-US" sz="2600" dirty="0" err="1" smtClean="0"/>
              <a:t>licorerías</a:t>
            </a:r>
            <a:r>
              <a:rPr lang="en-US" sz="2600" dirty="0" smtClean="0"/>
              <a:t> en 3 </a:t>
            </a:r>
            <a:r>
              <a:rPr lang="en-US" sz="2600" dirty="0" err="1" smtClean="0"/>
              <a:t>años</a:t>
            </a:r>
            <a:endParaRPr lang="en-US" sz="2600" dirty="0" smtClean="0"/>
          </a:p>
          <a:p>
            <a:pPr marL="365760" indent="-365760">
              <a:lnSpc>
                <a:spcPts val="2640"/>
              </a:lnSpc>
              <a:spcBef>
                <a:spcPts val="2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600" dirty="0" err="1" smtClean="0"/>
              <a:t>Hubo</a:t>
            </a:r>
            <a:r>
              <a:rPr lang="en-US" sz="2600" dirty="0" smtClean="0"/>
              <a:t> </a:t>
            </a:r>
            <a:r>
              <a:rPr lang="en-US" sz="2600" dirty="0" err="1" smtClean="0"/>
              <a:t>una</a:t>
            </a:r>
            <a:r>
              <a:rPr lang="en-US" sz="2600" dirty="0" smtClean="0"/>
              <a:t> </a:t>
            </a:r>
            <a:r>
              <a:rPr lang="en-US" sz="2600" dirty="0" err="1" smtClean="0"/>
              <a:t>reducción</a:t>
            </a:r>
            <a:r>
              <a:rPr lang="en-US" sz="2600" dirty="0" smtClean="0"/>
              <a:t> </a:t>
            </a:r>
            <a:r>
              <a:rPr lang="en-US" sz="2600" dirty="0" err="1" smtClean="0"/>
              <a:t>promedio</a:t>
            </a:r>
            <a:r>
              <a:rPr lang="en-US" sz="2600" dirty="0" smtClean="0"/>
              <a:t> del 27% en </a:t>
            </a:r>
            <a:r>
              <a:rPr lang="en-US" sz="2600" dirty="0" err="1" smtClean="0"/>
              <a:t>delitos</a:t>
            </a:r>
            <a:r>
              <a:rPr lang="en-US" sz="2600" dirty="0" smtClean="0"/>
              <a:t> </a:t>
            </a:r>
            <a:r>
              <a:rPr lang="en-US" sz="2600" dirty="0" err="1" smtClean="0"/>
              <a:t>dentro</a:t>
            </a:r>
            <a:r>
              <a:rPr lang="en-US" sz="2600" dirty="0" smtClean="0"/>
              <a:t> de un radio de </a:t>
            </a:r>
            <a:r>
              <a:rPr lang="en-US" sz="2600" dirty="0" err="1" smtClean="0"/>
              <a:t>cuatro</a:t>
            </a:r>
            <a:r>
              <a:rPr lang="en-US" sz="2600" dirty="0" smtClean="0"/>
              <a:t> </a:t>
            </a:r>
            <a:r>
              <a:rPr lang="en-US" sz="2600" dirty="0" err="1" smtClean="0"/>
              <a:t>cuadras</a:t>
            </a:r>
            <a:r>
              <a:rPr lang="en-US" sz="2600" dirty="0" smtClean="0"/>
              <a:t> de </a:t>
            </a:r>
            <a:r>
              <a:rPr lang="en-US" sz="2600" dirty="0" err="1" smtClean="0"/>
              <a:t>cada</a:t>
            </a:r>
            <a:r>
              <a:rPr lang="en-US" sz="2600" dirty="0" smtClean="0"/>
              <a:t> </a:t>
            </a:r>
            <a:r>
              <a:rPr lang="en-US" sz="2600" dirty="0" err="1" smtClean="0"/>
              <a:t>licorería</a:t>
            </a:r>
            <a:r>
              <a:rPr lang="en-US" sz="2600" dirty="0" smtClean="0"/>
              <a:t> </a:t>
            </a:r>
            <a:r>
              <a:rPr lang="en-US" sz="2600" dirty="0" err="1" smtClean="0"/>
              <a:t>cerrada</a:t>
            </a:r>
            <a:endParaRPr lang="en-US" sz="2600" dirty="0" smtClean="0"/>
          </a:p>
        </p:txBody>
      </p:sp>
      <p:pic>
        <p:nvPicPr>
          <p:cNvPr id="12" name="Picture 11" descr="SouthLA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623800" y="1076101"/>
            <a:ext cx="3511062" cy="4705798"/>
          </a:xfrm>
          <a:prstGeom prst="roundRect">
            <a:avLst>
              <a:gd name="adj" fmla="val 1870"/>
            </a:avLst>
          </a:prstGeom>
          <a:ln w="25400">
            <a:solidFill>
              <a:srgbClr val="DA5120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CONFRONTACIÓN CON LA REALIDAD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21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2600" y="1659467"/>
            <a:ext cx="8178800" cy="3539066"/>
          </a:xfrm>
          <a:prstGeom prst="roundRect">
            <a:avLst>
              <a:gd name="adj" fmla="val 3262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>
              <a:lnSpc>
                <a:spcPts val="8420"/>
              </a:lnSpc>
            </a:pPr>
            <a:r>
              <a:rPr lang="en-US" sz="8800" b="1" dirty="0" smtClean="0">
                <a:latin typeface="ITC Franklin Gothic Std Bk Cd"/>
                <a:cs typeface="ITC Franklin Gothic Std Bk Cd"/>
              </a:rPr>
              <a:t>QUIENES SOMOS AFECTA NUESTRA SALUD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200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países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, 200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años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, 4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minutos</a:t>
            </a:r>
            <a:endParaRPr lang="en-US" sz="2700" cap="all" spc="100" dirty="0" smtClean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r>
              <a:rPr lang="en-US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www.flixxy.com/200-countries-200-years-4-minutes.htm</a:t>
            </a: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22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4855" y="920369"/>
            <a:ext cx="7286106" cy="791633"/>
          </a:xfrm>
          <a:prstGeom prst="roundRect">
            <a:avLst>
              <a:gd name="adj" fmla="val 13311"/>
            </a:avLst>
          </a:prstGeom>
          <a:gradFill>
            <a:gsLst>
              <a:gs pos="0">
                <a:srgbClr val="132B4A"/>
              </a:gs>
              <a:gs pos="100000">
                <a:srgbClr val="205595"/>
              </a:gs>
            </a:gsLst>
          </a:gradFill>
          <a:ln w="25400">
            <a:solidFill>
              <a:srgbClr val="132B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Las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estadísticas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cobran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vida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cuando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el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académico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sueco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, Hans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Rosling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,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ilustra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gráficamente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el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desarrollo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global en los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últimos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200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años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.</a:t>
            </a:r>
          </a:p>
        </p:txBody>
      </p:sp>
      <p:pic>
        <p:nvPicPr>
          <p:cNvPr id="14" name="Picture 13" descr="4MINUTES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1348892" y="1946571"/>
            <a:ext cx="6178033" cy="3991061"/>
          </a:xfrm>
          <a:prstGeom prst="roundRect">
            <a:avLst>
              <a:gd name="adj" fmla="val 1870"/>
            </a:avLst>
          </a:prstGeom>
          <a:ln w="25400">
            <a:solidFill>
              <a:srgbClr val="0098BA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Determinantes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sociales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endParaRPr lang="en-US" sz="2600" cap="all" spc="100" dirty="0" smtClean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23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63503" y="920407"/>
            <a:ext cx="7216995" cy="5017186"/>
            <a:chOff x="988480" y="997352"/>
            <a:chExt cx="7216995" cy="5017186"/>
          </a:xfrm>
        </p:grpSpPr>
        <p:sp>
          <p:nvSpPr>
            <p:cNvPr id="8" name="Rounded Rectangle 7"/>
            <p:cNvSpPr/>
            <p:nvPr/>
          </p:nvSpPr>
          <p:spPr>
            <a:xfrm>
              <a:off x="988480" y="1413604"/>
              <a:ext cx="2341035" cy="4184682"/>
            </a:xfrm>
            <a:prstGeom prst="roundRect">
              <a:avLst>
                <a:gd name="adj" fmla="val 4755"/>
              </a:avLst>
            </a:prstGeom>
            <a:gradFill flip="none" rotWithShape="1">
              <a:gsLst>
                <a:gs pos="0">
                  <a:srgbClr val="104C28"/>
                </a:gs>
                <a:gs pos="100000">
                  <a:srgbClr val="147B33"/>
                </a:gs>
              </a:gsLst>
              <a:lin ang="16200000" scaled="0"/>
              <a:tileRect/>
            </a:gradFill>
            <a:ln w="25400">
              <a:solidFill>
                <a:srgbClr val="104C2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-91440" algn="ctr">
                <a:lnSpc>
                  <a:spcPts val="1900"/>
                </a:lnSpc>
              </a:pPr>
              <a:r>
                <a:rPr lang="en-US" b="1" cap="all" dirty="0" err="1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Determinantes</a:t>
              </a:r>
              <a:r>
                <a:rPr lang="en-US" b="1" cap="all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b="1" cap="all" dirty="0" err="1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sociales</a:t>
              </a:r>
              <a:r>
                <a:rPr lang="en-US" b="1" cap="all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b="1" cap="all" dirty="0" err="1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salud</a:t>
              </a:r>
              <a:endPara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endParaRPr>
            </a:p>
            <a:p>
              <a:pPr marL="91440" indent="-91440" algn="ctr">
                <a:lnSpc>
                  <a:spcPts val="1900"/>
                </a:lnSpc>
              </a:pP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son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condiciones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económicas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sociales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viven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personas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determinan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parcialmente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sus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posibilidades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tener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una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buena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.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Pueden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ser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factores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riesgo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o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apoyo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,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decir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son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factores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pueden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aumentar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o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disminuir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el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riesgo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padecer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una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enfermedad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9546" y="997352"/>
              <a:ext cx="4245929" cy="501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dirty="0" smtClean="0">
                  <a:solidFill>
                    <a:srgbClr val="E78E23"/>
                  </a:solidFill>
                  <a:latin typeface="Capitals"/>
                  <a:cs typeface="Capitals"/>
                </a:rPr>
                <a:t>Variables </a:t>
              </a:r>
              <a:r>
                <a:rPr lang="en-US" sz="2000" dirty="0" err="1" smtClean="0">
                  <a:solidFill>
                    <a:srgbClr val="E78E23"/>
                  </a:solidFill>
                  <a:latin typeface="Capitals"/>
                  <a:cs typeface="Capitals"/>
                </a:rPr>
                <a:t>socioeconómicas</a:t>
              </a:r>
              <a:r>
                <a:rPr lang="en-US" sz="2000" dirty="0" smtClean="0">
                  <a:solidFill>
                    <a:srgbClr val="E78E23"/>
                  </a:solidFill>
                  <a:latin typeface="Capitals"/>
                  <a:cs typeface="Capitals"/>
                </a:rPr>
                <a:t> / </a:t>
              </a:r>
              <a:r>
                <a:rPr lang="en-US" sz="2000" dirty="0" err="1" smtClean="0">
                  <a:solidFill>
                    <a:srgbClr val="E78E23"/>
                  </a:solidFill>
                  <a:latin typeface="Capitals"/>
                  <a:cs typeface="Capitals"/>
                </a:rPr>
                <a:t>Determinantes</a:t>
              </a:r>
              <a:r>
                <a:rPr lang="en-US" sz="2000" dirty="0" smtClean="0">
                  <a:solidFill>
                    <a:srgbClr val="E78E23"/>
                  </a:solidFill>
                  <a:latin typeface="Capitals"/>
                  <a:cs typeface="Capitals"/>
                </a:rPr>
                <a:t> </a:t>
              </a:r>
              <a:r>
                <a:rPr lang="en-US" sz="2000" dirty="0" err="1" smtClean="0">
                  <a:solidFill>
                    <a:srgbClr val="E78E23"/>
                  </a:solidFill>
                  <a:latin typeface="Capitals"/>
                  <a:cs typeface="Capitals"/>
                </a:rPr>
                <a:t>sociales</a:t>
              </a:r>
              <a:endParaRPr lang="en-US" sz="2000" dirty="0" smtClean="0">
                <a:solidFill>
                  <a:srgbClr val="E78E23"/>
                </a:solidFill>
                <a:latin typeface="Capitals"/>
                <a:cs typeface="Capitals"/>
              </a:endParaRP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Ingresos y distribución de los ingresos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Educación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Desempleo y estabilidad laboral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Empleo y condiciones de trabajo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Desarrollo infantil temprano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Inseguridad alimentaria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Vivienda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Exclusión social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Red de seguridad social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Servicios de salud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Género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Raza</a:t>
              </a:r>
            </a:p>
            <a:p>
              <a:pPr marL="438912" lvl="1" indent="-347472">
                <a:lnSpc>
                  <a:spcPts val="2500"/>
                </a:lnSpc>
                <a:buAutoNum type="arabicPeriod"/>
              </a:pPr>
              <a:r>
                <a:rPr lang="es-ES" sz="1600" dirty="0" smtClean="0">
                  <a:ea typeface="ＭＳ Ｐゴシック" pitchFamily="34" charset="-128"/>
                </a:rPr>
                <a:t>Discapacidad</a:t>
              </a:r>
              <a:endParaRPr lang="en-US" sz="1600" dirty="0" smtClean="0"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Vías</a:t>
            </a:r>
            <a:r>
              <a:rPr lang="en-US" sz="25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5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desde</a:t>
            </a:r>
            <a:r>
              <a:rPr lang="en-US" sz="25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los </a:t>
            </a:r>
            <a:r>
              <a:rPr lang="en-US" sz="25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determinantes</a:t>
            </a:r>
            <a:r>
              <a:rPr lang="en-US" sz="25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5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sociales</a:t>
            </a:r>
            <a:r>
              <a:rPr lang="en-US" sz="25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</a:t>
            </a:r>
            <a:r>
              <a:rPr lang="en-US" sz="25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endParaRPr lang="en-US" sz="2500" cap="all" spc="100" dirty="0" smtClean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1408" y="1348101"/>
            <a:ext cx="8621185" cy="4161799"/>
            <a:chOff x="277281" y="1482489"/>
            <a:chExt cx="8621185" cy="4161799"/>
          </a:xfrm>
        </p:grpSpPr>
        <p:sp>
          <p:nvSpPr>
            <p:cNvPr id="8" name="Rounded Rectangle 7"/>
            <p:cNvSpPr/>
            <p:nvPr/>
          </p:nvSpPr>
          <p:spPr>
            <a:xfrm>
              <a:off x="277281" y="2550097"/>
              <a:ext cx="1914166" cy="2026582"/>
            </a:xfrm>
            <a:prstGeom prst="roundRect">
              <a:avLst>
                <a:gd name="adj" fmla="val 7273"/>
              </a:avLst>
            </a:prstGeom>
            <a:gradFill flip="none" rotWithShape="1">
              <a:gsLst>
                <a:gs pos="0">
                  <a:srgbClr val="0098BA"/>
                </a:gs>
                <a:gs pos="100000">
                  <a:srgbClr val="9FD4D0"/>
                </a:gs>
              </a:gsLst>
              <a:lin ang="16200000" scaled="0"/>
              <a:tileRect/>
            </a:gradFill>
            <a:ln w="25400">
              <a:solidFill>
                <a:srgbClr val="0098B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-91440" algn="ctr">
                <a:lnSpc>
                  <a:spcPts val="1900"/>
                </a:lnSpc>
              </a:pPr>
              <a:r>
                <a:rPr lang="en-US" b="1" cap="all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Determinantes</a:t>
              </a:r>
              <a:r>
                <a:rPr lang="en-US" b="1" cap="all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b="1" cap="all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sociales</a:t>
              </a:r>
              <a:r>
                <a:rPr lang="en-US" b="1" cap="all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b="1" cap="all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salud</a:t>
              </a:r>
              <a:endParaRPr lang="en-US" b="1" cap="all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endParaRPr>
            </a:p>
            <a:p>
              <a:pPr marL="91440" indent="-91440" algn="ctr">
                <a:lnSpc>
                  <a:spcPts val="1900"/>
                </a:lnSpc>
              </a:pPr>
              <a:r>
                <a:rPr lang="en-US" sz="1600" dirty="0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son los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indicadores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más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importantes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del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estado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una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persona.</a:t>
              </a:r>
            </a:p>
          </p:txBody>
        </p:sp>
        <p:pic>
          <p:nvPicPr>
            <p:cNvPr id="12" name="Picture 11" descr="Pathways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2613869" y="1482489"/>
              <a:ext cx="6284597" cy="41617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¿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Qué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determina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el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estado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960"/>
              </a:lnSpc>
            </a:pPr>
            <a:r>
              <a:rPr lang="en-US" sz="1700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sz="1700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sz="1700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senatorfeldman.typepad.com/senator_dede_feldmans_blo/2009/03/focus-on-health.html</a:t>
            </a:r>
          </a:p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25</a:t>
            </a:r>
          </a:p>
        </p:txBody>
      </p:sp>
      <p:pic>
        <p:nvPicPr>
          <p:cNvPr id="9" name="Picture 8" descr="HealthStatu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28182" y="1185333"/>
            <a:ext cx="8087636" cy="4487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Inequidades en salud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512" y="883220"/>
            <a:ext cx="8308977" cy="73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dirty="0" err="1" smtClean="0">
                <a:solidFill>
                  <a:srgbClr val="205595"/>
                </a:solidFill>
                <a:latin typeface="Capitals"/>
                <a:cs typeface="Capitals"/>
              </a:rPr>
              <a:t>Diferencias</a:t>
            </a:r>
            <a:r>
              <a:rPr lang="en-US" sz="2200" dirty="0" smtClean="0">
                <a:solidFill>
                  <a:srgbClr val="205595"/>
                </a:solidFill>
                <a:latin typeface="Capitals"/>
                <a:cs typeface="Capitals"/>
              </a:rPr>
              <a:t> en la </a:t>
            </a:r>
            <a:r>
              <a:rPr lang="en-US" sz="2200" dirty="0" err="1" smtClean="0">
                <a:solidFill>
                  <a:srgbClr val="205595"/>
                </a:solidFill>
                <a:latin typeface="Capitals"/>
                <a:cs typeface="Capitals"/>
              </a:rPr>
              <a:t>expectativa</a:t>
            </a:r>
            <a:r>
              <a:rPr lang="en-US" sz="2200" dirty="0" smtClean="0">
                <a:solidFill>
                  <a:srgbClr val="205595"/>
                </a:solidFill>
                <a:latin typeface="Capitals"/>
                <a:cs typeface="Capitals"/>
              </a:rPr>
              <a:t> de </a:t>
            </a:r>
            <a:r>
              <a:rPr lang="en-US" sz="2200" dirty="0" err="1" smtClean="0">
                <a:solidFill>
                  <a:srgbClr val="205595"/>
                </a:solidFill>
                <a:latin typeface="Capitals"/>
                <a:cs typeface="Capitals"/>
              </a:rPr>
              <a:t>vida</a:t>
            </a:r>
            <a:r>
              <a:rPr lang="en-US" sz="2200" dirty="0" smtClean="0">
                <a:solidFill>
                  <a:srgbClr val="205595"/>
                </a:solidFill>
                <a:latin typeface="Capitals"/>
                <a:cs typeface="Capitals"/>
              </a:rPr>
              <a:t> </a:t>
            </a:r>
            <a:r>
              <a:rPr lang="en-US" sz="2200" dirty="0" err="1" smtClean="0">
                <a:solidFill>
                  <a:srgbClr val="205595"/>
                </a:solidFill>
                <a:latin typeface="Capitals"/>
                <a:cs typeface="Capitals"/>
              </a:rPr>
              <a:t>según</a:t>
            </a:r>
            <a:r>
              <a:rPr lang="en-US" sz="2200" dirty="0" smtClean="0">
                <a:solidFill>
                  <a:srgbClr val="205595"/>
                </a:solidFill>
                <a:latin typeface="Capitals"/>
                <a:cs typeface="Capitals"/>
              </a:rPr>
              <a:t> la </a:t>
            </a:r>
            <a:r>
              <a:rPr lang="en-US" sz="2200" dirty="0" err="1" smtClean="0">
                <a:solidFill>
                  <a:srgbClr val="205595"/>
                </a:solidFill>
                <a:latin typeface="Capitals"/>
                <a:cs typeface="Capitals"/>
              </a:rPr>
              <a:t>categoría</a:t>
            </a:r>
            <a:r>
              <a:rPr lang="en-US" sz="2200" dirty="0" smtClean="0">
                <a:solidFill>
                  <a:srgbClr val="205595"/>
                </a:solidFill>
                <a:latin typeface="Capitals"/>
                <a:cs typeface="Capitals"/>
              </a:rPr>
              <a:t> </a:t>
            </a:r>
            <a:r>
              <a:rPr lang="en-US" sz="2200" dirty="0" err="1" smtClean="0">
                <a:solidFill>
                  <a:srgbClr val="205595"/>
                </a:solidFill>
                <a:latin typeface="Capitals"/>
                <a:cs typeface="Capitals"/>
              </a:rPr>
              <a:t>ocupacional</a:t>
            </a:r>
            <a:r>
              <a:rPr lang="en-US" sz="2200" dirty="0" smtClean="0">
                <a:solidFill>
                  <a:srgbClr val="205595"/>
                </a:solidFill>
                <a:latin typeface="Capitals"/>
                <a:cs typeface="Capitals"/>
              </a:rPr>
              <a:t>, </a:t>
            </a:r>
            <a:r>
              <a:rPr lang="en-US" sz="2200" dirty="0" err="1" smtClean="0">
                <a:solidFill>
                  <a:srgbClr val="205595"/>
                </a:solidFill>
                <a:latin typeface="Capitals"/>
                <a:cs typeface="Capitals"/>
              </a:rPr>
              <a:t>Inglaterra</a:t>
            </a:r>
            <a:r>
              <a:rPr lang="en-US" sz="2200" dirty="0" smtClean="0">
                <a:solidFill>
                  <a:srgbClr val="205595"/>
                </a:solidFill>
                <a:latin typeface="Capitals"/>
                <a:cs typeface="Capitals"/>
              </a:rPr>
              <a:t> </a:t>
            </a:r>
            <a:r>
              <a:rPr lang="en-US" sz="2200" dirty="0" err="1" smtClean="0">
                <a:solidFill>
                  <a:srgbClr val="205595"/>
                </a:solidFill>
                <a:latin typeface="Capitals"/>
                <a:cs typeface="Capitals"/>
              </a:rPr>
              <a:t>y</a:t>
            </a:r>
            <a:r>
              <a:rPr lang="en-US" sz="2200" dirty="0" smtClean="0">
                <a:solidFill>
                  <a:srgbClr val="205595"/>
                </a:solidFill>
                <a:latin typeface="Capitals"/>
                <a:cs typeface="Capitals"/>
              </a:rPr>
              <a:t> Gales, 1997-99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87938" y="1817166"/>
            <a:ext cx="6768125" cy="4157614"/>
            <a:chOff x="1178257" y="1799783"/>
            <a:chExt cx="6768125" cy="4157614"/>
          </a:xfrm>
        </p:grpSpPr>
        <p:sp>
          <p:nvSpPr>
            <p:cNvPr id="7" name="Rounded Rectangle 6"/>
            <p:cNvSpPr/>
            <p:nvPr/>
          </p:nvSpPr>
          <p:spPr>
            <a:xfrm>
              <a:off x="1178257" y="2217789"/>
              <a:ext cx="1834983" cy="3321602"/>
            </a:xfrm>
            <a:prstGeom prst="roundRect">
              <a:avLst>
                <a:gd name="adj" fmla="val 4755"/>
              </a:avLst>
            </a:prstGeom>
            <a:gradFill flip="none" rotWithShape="1">
              <a:gsLst>
                <a:gs pos="0">
                  <a:srgbClr val="73B632"/>
                </a:gs>
                <a:gs pos="100000">
                  <a:srgbClr val="B5D479"/>
                </a:gs>
              </a:gsLst>
              <a:lin ang="16200000" scaled="0"/>
              <a:tileRect/>
            </a:gradFill>
            <a:ln w="25400">
              <a:solidFill>
                <a:srgbClr val="73B63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-91440" algn="ctr">
                <a:lnSpc>
                  <a:spcPts val="1900"/>
                </a:lnSpc>
              </a:pPr>
              <a:r>
                <a:rPr lang="en-US" b="1" cap="all" dirty="0" err="1" smtClean="0">
                  <a:solidFill>
                    <a:srgbClr val="000000"/>
                  </a:solidFill>
                  <a:latin typeface="ITC Franklin Gothic Std Bk Cd"/>
                  <a:cs typeface="ITC Franklin Gothic Std Bk Cd"/>
                </a:rPr>
                <a:t>Inequidades</a:t>
              </a:r>
              <a:endParaRPr lang="en-US" b="1" cap="all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endParaRPr>
            </a:p>
            <a:p>
              <a:pPr marL="91440" indent="-91440" algn="ctr">
                <a:lnSpc>
                  <a:spcPts val="1900"/>
                </a:lnSpc>
              </a:pPr>
              <a:r>
                <a:rPr lang="en-US" b="1" cap="all" dirty="0" smtClean="0">
                  <a:solidFill>
                    <a:srgbClr val="000000"/>
                  </a:solidFill>
                  <a:latin typeface="ITC Franklin Gothic Std Bk Cd"/>
                  <a:cs typeface="ITC Franklin Gothic Std Bk Cd"/>
                </a:rPr>
                <a:t>en </a:t>
              </a:r>
              <a:r>
                <a:rPr lang="en-US" b="1" cap="all" dirty="0" err="1" smtClean="0">
                  <a:solidFill>
                    <a:srgbClr val="000000"/>
                  </a:solidFill>
                  <a:latin typeface="ITC Franklin Gothic Std Bk Cd"/>
                  <a:cs typeface="ITC Franklin Gothic Std Bk Cd"/>
                </a:rPr>
                <a:t>salud</a:t>
              </a:r>
              <a:endParaRPr lang="en-US" b="1" cap="all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endParaRPr>
            </a:p>
            <a:p>
              <a:pPr marL="91440" indent="-91440" algn="ctr">
                <a:lnSpc>
                  <a:spcPts val="1900"/>
                </a:lnSpc>
              </a:pP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son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diferencias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los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resultados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(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.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ej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.,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tasas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enfermedades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,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expectativa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vida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) entre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diferentes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grupos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personas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ocasionadas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por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inequidades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o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diferencias</a:t>
              </a:r>
              <a:r>
                <a:rPr lang="en-US" sz="1600" dirty="0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sociales</a:t>
              </a:r>
              <a:endParaRPr lang="en-US" sz="1600" dirty="0" smtClean="0">
                <a:solidFill>
                  <a:srgbClr val="000000"/>
                </a:solidFill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 bwMode="auto">
            <a:xfrm>
              <a:off x="3483621" y="1799783"/>
              <a:ext cx="4462761" cy="41576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371557" y="851277"/>
            <a:ext cx="4724429" cy="361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 bwMode="auto">
          <a:xfrm>
            <a:off x="3409678" y="2994713"/>
            <a:ext cx="4198824" cy="317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Inequidades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en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endParaRPr lang="en-US" sz="2600" cap="all" spc="100" dirty="0" smtClean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79785" y="1481667"/>
            <a:ext cx="3718682" cy="1117600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791344"/>
              </a:gs>
              <a:gs pos="100000">
                <a:srgbClr val="C2587C"/>
              </a:gs>
            </a:gsLst>
            <a:lin ang="16200000" scaled="0"/>
            <a:tileRect/>
          </a:gradFill>
          <a:ln w="25400">
            <a:solidFill>
              <a:srgbClr val="7913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1900"/>
              </a:lnSpc>
            </a:pP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Inequidades</a:t>
            </a: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salud</a:t>
            </a:r>
            <a:endParaRPr lang="en-US" sz="1600" dirty="0" smtClean="0">
              <a:solidFill>
                <a:schemeClr val="bg1"/>
              </a:solidFill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91440" indent="-91440" algn="ctr">
              <a:lnSpc>
                <a:spcPts val="1900"/>
              </a:lnSpc>
            </a:pP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existen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porque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los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entornos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en los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vecindarios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dan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un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apoyo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desigual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 la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salud</a:t>
            </a:r>
            <a:endParaRPr lang="en-US" sz="1600" dirty="0" smtClean="0">
              <a:solidFill>
                <a:schemeClr val="bg1"/>
              </a:solidFill>
              <a:latin typeface="ITC Franklin Gothic Std Bk Cd"/>
              <a:ea typeface="ＭＳ Ｐゴシック" pitchFamily="34" charset="-128"/>
              <a:cs typeface="ITC Franklin Gothic Std Bk C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Inequidades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en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endParaRPr lang="en-US" sz="2600" cap="all" spc="100" dirty="0" smtClean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10212" y="1003300"/>
            <a:ext cx="7523576" cy="4851400"/>
            <a:chOff x="1213256" y="1003300"/>
            <a:chExt cx="7523576" cy="4851400"/>
          </a:xfrm>
        </p:grpSpPr>
        <p:sp>
          <p:nvSpPr>
            <p:cNvPr id="7" name="Rounded Rectangle 6"/>
            <p:cNvSpPr/>
            <p:nvPr/>
          </p:nvSpPr>
          <p:spPr>
            <a:xfrm>
              <a:off x="1213256" y="1804000"/>
              <a:ext cx="1961852" cy="3250001"/>
            </a:xfrm>
            <a:prstGeom prst="roundRect">
              <a:avLst>
                <a:gd name="adj" fmla="val 4755"/>
              </a:avLst>
            </a:prstGeom>
            <a:gradFill flip="none" rotWithShape="1">
              <a:gsLst>
                <a:gs pos="0">
                  <a:srgbClr val="18153A"/>
                </a:gs>
                <a:gs pos="100000">
                  <a:srgbClr val="441A66"/>
                </a:gs>
              </a:gsLst>
              <a:lin ang="16200000" scaled="0"/>
              <a:tileRect/>
            </a:gradFill>
            <a:ln w="25400">
              <a:solidFill>
                <a:srgbClr val="1815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 algn="ctr">
                <a:lnSpc>
                  <a:spcPts val="1900"/>
                </a:lnSpc>
              </a:pPr>
              <a:r>
                <a:rPr lang="en-US" b="1" cap="all" dirty="0" err="1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Inequidades</a:t>
              </a:r>
              <a:endPara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endParaRPr>
            </a:p>
            <a:p>
              <a:pPr marL="91440" indent="-91440" algn="ctr">
                <a:lnSpc>
                  <a:spcPts val="1900"/>
                </a:lnSpc>
              </a:pPr>
              <a:r>
                <a:rPr lang="en-US" b="1" cap="all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en </a:t>
              </a:r>
              <a:r>
                <a:rPr lang="en-US" b="1" cap="all" dirty="0" err="1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salud</a:t>
              </a:r>
              <a:endPara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endParaRPr>
            </a:p>
            <a:p>
              <a:pPr marL="91440" indent="-91440" algn="ctr">
                <a:lnSpc>
                  <a:spcPts val="1900"/>
                </a:lnSpc>
              </a:pP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existen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porque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diferentes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grupos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personas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tienen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cantidades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variables de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recursos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para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mantenerse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sanos</a:t>
              </a:r>
              <a:endPara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  <a:p>
              <a:pPr marL="91440" indent="-91440" algn="ctr">
                <a:lnSpc>
                  <a:spcPts val="1900"/>
                </a:lnSpc>
              </a:pP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El capital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financiero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importa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,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pero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también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la </a:t>
              </a:r>
              <a:r>
                <a:rPr lang="en-US" sz="1600" u="sng" dirty="0" err="1" smtClean="0">
                  <a:solidFill>
                    <a:schemeClr val="bg1"/>
                  </a:solidFill>
                  <a:latin typeface="ITC Franklin Gothic Std Dm CdIt"/>
                  <a:ea typeface="ＭＳ Ｐゴシック" pitchFamily="34" charset="-128"/>
                  <a:cs typeface="ITC Franklin Gothic Std Dm CdIt"/>
                </a:rPr>
                <a:t>cultura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600" dirty="0" smtClean="0">
                  <a:solidFill>
                    <a:schemeClr val="bg1"/>
                  </a:solidFill>
                  <a:latin typeface="ITC Franklin Gothic Std Bk Cd"/>
                  <a:ea typeface="ＭＳ Ｐゴシック" pitchFamily="34" charset="-128"/>
                  <a:cs typeface="ITC Franklin Gothic Std Bk Cd"/>
                </a:rPr>
                <a:t> el </a:t>
              </a:r>
              <a:r>
                <a:rPr lang="en-US" sz="1600" u="sng" dirty="0" smtClean="0">
                  <a:solidFill>
                    <a:schemeClr val="bg1"/>
                  </a:solidFill>
                  <a:latin typeface="ITC Franklin Gothic Std Dm CdIt"/>
                  <a:ea typeface="ＭＳ Ｐゴシック" pitchFamily="34" charset="-128"/>
                  <a:cs typeface="ITC Franklin Gothic Std Dm CdIt"/>
                </a:rPr>
                <a:t>capital social</a:t>
              </a:r>
              <a:endPara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611482" y="1003300"/>
              <a:ext cx="5125350" cy="4851400"/>
              <a:chOff x="3611482" y="1003300"/>
              <a:chExt cx="5125350" cy="4851400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mc:AlternateContent xmlns:mc="http://schemas.openxmlformats.org/markup-compatibility/2006">
              <mc:Choice xmlns="" xmlns:mv="urn:schemas-microsoft-com:mac:vml" xmlns:ma="http://schemas.microsoft.com/office/mac/drawingml/2008/main" Requires="ma">
                <p:blipFill>
                  <a:blip r:embed="rId2"/>
                  <a:stretch>
                    <a:fillRect/>
                  </a:stretch>
                </p:blipFill>
              </mc:Choice>
              <mc:Fallback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 bwMode="auto">
              <a:xfrm>
                <a:off x="3611482" y="1003300"/>
                <a:ext cx="5120303" cy="22121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mc:AlternateContent xmlns:mc="http://schemas.openxmlformats.org/markup-compatibility/2006">
              <mc:Choice xmlns="" xmlns:mv="urn:schemas-microsoft-com:mac:vml"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 bwMode="auto">
              <a:xfrm>
                <a:off x="3614976" y="3480247"/>
                <a:ext cx="5121856" cy="237445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La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atención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médica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solamente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es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un factor</a:t>
            </a:r>
            <a:endParaRPr lang="en-US" sz="2600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960"/>
              </a:lnSpc>
            </a:pPr>
            <a:r>
              <a:rPr lang="en-US" sz="1475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sz="1475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sz="1475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R.G. Evans &amp; G.L. </a:t>
            </a:r>
            <a:r>
              <a:rPr lang="en-US" sz="1475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Stoddart</a:t>
            </a:r>
            <a:r>
              <a:rPr lang="en-US" sz="1475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 (1990). “Predicting Health, Consuming Health Care,” </a:t>
            </a:r>
            <a:r>
              <a:rPr lang="en-US" sz="1475" i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Social Science &amp; Medicine.</a:t>
            </a: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29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539750" y="1164834"/>
            <a:ext cx="8064500" cy="452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 </a:t>
            </a:r>
            <a:r>
              <a:rPr lang="en-US" sz="2700" cap="all" spc="2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Repaso</a:t>
            </a:r>
            <a:r>
              <a:rPr lang="en-US" sz="2700" cap="all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de la </a:t>
            </a:r>
            <a:r>
              <a:rPr lang="en-US" sz="2700" cap="all" spc="2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sesión</a:t>
            </a:r>
            <a:endParaRPr lang="en-US" cap="all" spc="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531352" y="6254496"/>
            <a:ext cx="30175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550" y="1890759"/>
            <a:ext cx="8470900" cy="307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dirty="0" err="1" smtClean="0">
                <a:solidFill>
                  <a:srgbClr val="205595"/>
                </a:solidFill>
                <a:latin typeface="Capitals"/>
                <a:cs typeface="Capitals"/>
              </a:rPr>
              <a:t>Sesión</a:t>
            </a:r>
            <a:r>
              <a:rPr lang="en-US" sz="2800" dirty="0" smtClean="0">
                <a:solidFill>
                  <a:srgbClr val="205595"/>
                </a:solidFill>
                <a:latin typeface="Capitals"/>
                <a:cs typeface="Capitals"/>
              </a:rPr>
              <a:t> de los </a:t>
            </a:r>
            <a:r>
              <a:rPr lang="en-US" sz="2800" dirty="0" err="1" smtClean="0">
                <a:solidFill>
                  <a:srgbClr val="205595"/>
                </a:solidFill>
                <a:latin typeface="Capitals"/>
                <a:cs typeface="Capitals"/>
              </a:rPr>
              <a:t>Principios</a:t>
            </a:r>
            <a:r>
              <a:rPr lang="en-US" sz="2800" dirty="0" smtClean="0">
                <a:solidFill>
                  <a:srgbClr val="205595"/>
                </a:solidFill>
                <a:latin typeface="Capitals"/>
                <a:cs typeface="Capitals"/>
              </a:rPr>
              <a:t> </a:t>
            </a:r>
            <a:r>
              <a:rPr lang="en-US" sz="2800" dirty="0" err="1" smtClean="0">
                <a:solidFill>
                  <a:srgbClr val="205595"/>
                </a:solidFill>
                <a:latin typeface="Capitals"/>
                <a:cs typeface="Capitals"/>
              </a:rPr>
              <a:t>para</a:t>
            </a:r>
            <a:r>
              <a:rPr lang="en-US" sz="2800" dirty="0" smtClean="0">
                <a:solidFill>
                  <a:srgbClr val="205595"/>
                </a:solidFill>
                <a:latin typeface="Capitals"/>
                <a:cs typeface="Capitals"/>
              </a:rPr>
              <a:t> </a:t>
            </a:r>
            <a:r>
              <a:rPr lang="en-US" sz="2800" dirty="0" err="1" smtClean="0">
                <a:solidFill>
                  <a:srgbClr val="205595"/>
                </a:solidFill>
                <a:latin typeface="Capitals"/>
                <a:cs typeface="Capitals"/>
              </a:rPr>
              <a:t>fomentar</a:t>
            </a:r>
            <a:r>
              <a:rPr lang="en-US" sz="2800" dirty="0" smtClean="0">
                <a:solidFill>
                  <a:srgbClr val="205595"/>
                </a:solidFill>
                <a:latin typeface="Capitals"/>
                <a:cs typeface="Capitals"/>
              </a:rPr>
              <a:t> el </a:t>
            </a:r>
            <a:r>
              <a:rPr lang="en-US" sz="2800" dirty="0" err="1" smtClean="0">
                <a:solidFill>
                  <a:srgbClr val="205595"/>
                </a:solidFill>
                <a:latin typeface="Capitals"/>
                <a:cs typeface="Capitals"/>
              </a:rPr>
              <a:t>sentido</a:t>
            </a:r>
            <a:r>
              <a:rPr lang="en-US" sz="2800" dirty="0" smtClean="0">
                <a:solidFill>
                  <a:srgbClr val="205595"/>
                </a:solidFill>
                <a:latin typeface="Capitals"/>
                <a:cs typeface="Capitals"/>
              </a:rPr>
              <a:t> de </a:t>
            </a:r>
            <a:r>
              <a:rPr lang="en-US" sz="2800" dirty="0" err="1" smtClean="0">
                <a:solidFill>
                  <a:srgbClr val="205595"/>
                </a:solidFill>
                <a:latin typeface="Capitals"/>
                <a:cs typeface="Capitals"/>
              </a:rPr>
              <a:t>comunidad</a:t>
            </a:r>
            <a:endParaRPr lang="en-US" sz="2800" dirty="0" smtClean="0">
              <a:solidFill>
                <a:srgbClr val="205595"/>
              </a:solidFill>
              <a:latin typeface="Capitals"/>
              <a:cs typeface="Capitals"/>
            </a:endParaRPr>
          </a:p>
          <a:p>
            <a:pPr marL="822960" lvl="1" indent="-365760">
              <a:lnSpc>
                <a:spcPts val="3920"/>
              </a:lnSpc>
              <a:buFont typeface="Arial"/>
              <a:buChar char="•"/>
            </a:pPr>
            <a:r>
              <a:rPr lang="en-US" sz="2600" dirty="0" err="1" smtClean="0">
                <a:ea typeface="ＭＳ Ｐゴシック" pitchFamily="34" charset="-128"/>
              </a:rPr>
              <a:t>Algo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que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aprendió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que</a:t>
            </a:r>
            <a:r>
              <a:rPr lang="en-US" sz="2600" dirty="0" smtClean="0">
                <a:ea typeface="ＭＳ Ｐゴシック" pitchFamily="34" charset="-128"/>
              </a:rPr>
              <a:t> sea </a:t>
            </a:r>
            <a:r>
              <a:rPr lang="en-US" sz="2600" dirty="0" err="1" smtClean="0">
                <a:ea typeface="ＭＳ Ｐゴシック" pitchFamily="34" charset="-128"/>
              </a:rPr>
              <a:t>útil</a:t>
            </a:r>
            <a:endParaRPr lang="en-US" sz="2600" dirty="0" smtClean="0">
              <a:ea typeface="ＭＳ Ｐゴシック" pitchFamily="34" charset="-128"/>
            </a:endParaRPr>
          </a:p>
          <a:p>
            <a:pPr marL="822960" lvl="1" indent="-365760">
              <a:lnSpc>
                <a:spcPts val="3920"/>
              </a:lnSpc>
              <a:buFont typeface="Arial"/>
              <a:buChar char="•"/>
            </a:pPr>
            <a:r>
              <a:rPr lang="en-US" sz="2600" dirty="0" err="1" smtClean="0">
                <a:ea typeface="ＭＳ Ｐゴシック" pitchFamily="34" charset="-128"/>
              </a:rPr>
              <a:t>Una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pregunta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que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tenga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</a:p>
          <a:p>
            <a:pPr marL="822960" lvl="1" indent="-365760">
              <a:lnSpc>
                <a:spcPts val="3920"/>
              </a:lnSpc>
              <a:buFont typeface="Arial"/>
              <a:buChar char="•"/>
            </a:pPr>
            <a:r>
              <a:rPr lang="en-US" sz="2600" dirty="0" err="1" smtClean="0">
                <a:ea typeface="ＭＳ Ｐゴシック" pitchFamily="34" charset="-128"/>
              </a:rPr>
              <a:t>Una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actividad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tarea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que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haya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hecho</a:t>
            </a:r>
            <a:endParaRPr lang="en-US" sz="2600" dirty="0" smtClean="0">
              <a:ea typeface="ＭＳ Ｐゴシック" pitchFamily="34" charset="-128"/>
            </a:endParaRPr>
          </a:p>
          <a:p>
            <a:pPr marL="822960" lvl="1" indent="-365760">
              <a:lnSpc>
                <a:spcPts val="3920"/>
              </a:lnSpc>
              <a:buFont typeface="Arial"/>
              <a:buChar char="•"/>
            </a:pPr>
            <a:r>
              <a:rPr lang="en-US" sz="2600" dirty="0" err="1" smtClean="0">
                <a:ea typeface="ＭＳ Ｐゴシック" pitchFamily="34" charset="-128"/>
              </a:rPr>
              <a:t>Cosas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que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cambiaría/mejoraría</a:t>
            </a:r>
            <a:r>
              <a:rPr lang="en-US" sz="2600" dirty="0" smtClean="0">
                <a:ea typeface="ＭＳ Ｐゴシック" pitchFamily="34" charset="-128"/>
              </a:rPr>
              <a:t> de la </a:t>
            </a:r>
            <a:r>
              <a:rPr lang="en-US" sz="2600" dirty="0" err="1" smtClean="0">
                <a:ea typeface="ＭＳ Ｐゴシック" pitchFamily="34" charset="-128"/>
              </a:rPr>
              <a:t>Sesión</a:t>
            </a:r>
            <a:r>
              <a:rPr lang="en-US" sz="2600" dirty="0" smtClean="0">
                <a:ea typeface="ＭＳ Ｐゴシック" pitchFamily="34" charset="-128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Las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causas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raíz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: la </a:t>
            </a:r>
            <a:r>
              <a:rPr lang="en-US" sz="26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metáfora</a:t>
            </a:r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del iceberg</a:t>
            </a:r>
            <a:endParaRPr lang="en-US" sz="2600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960"/>
              </a:lnSpc>
            </a:pPr>
            <a:endParaRPr lang="en-US" sz="1475" i="1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30</a:t>
            </a:r>
          </a:p>
        </p:txBody>
      </p:sp>
      <p:pic>
        <p:nvPicPr>
          <p:cNvPr id="10" name="Picture 9" descr="Iceberg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1202267" y="1102954"/>
            <a:ext cx="6739466" cy="4652092"/>
          </a:xfrm>
          <a:prstGeom prst="roundRect">
            <a:avLst>
              <a:gd name="adj" fmla="val 3307"/>
            </a:avLst>
          </a:prstGeom>
          <a:ln w="25400">
            <a:solidFill>
              <a:srgbClr val="132B4A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Punta del iceberg</a:t>
            </a:r>
            <a:endParaRPr lang="en-US" sz="2600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960"/>
              </a:lnSpc>
            </a:pPr>
            <a:endParaRPr lang="en-US" sz="1475" i="1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31</a:t>
            </a:r>
          </a:p>
        </p:txBody>
      </p:sp>
      <p:sp>
        <p:nvSpPr>
          <p:cNvPr id="6" name="Isosceles Triangle 5"/>
          <p:cNvSpPr/>
          <p:nvPr/>
        </p:nvSpPr>
        <p:spPr>
          <a:xfrm>
            <a:off x="262467" y="1126066"/>
            <a:ext cx="8534400" cy="4572000"/>
          </a:xfrm>
          <a:prstGeom prst="triangle">
            <a:avLst/>
          </a:prstGeom>
          <a:solidFill>
            <a:schemeClr val="bg1"/>
          </a:solidFill>
          <a:ln w="25400">
            <a:solidFill>
              <a:srgbClr val="20559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34663" y="2699874"/>
            <a:ext cx="4301158" cy="27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"/>
              </a:spcBef>
            </a:pP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Pobreza</a:t>
            </a:r>
            <a:endParaRPr lang="en-US" sz="2400" b="1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ctr">
              <a:spcBef>
                <a:spcPct val="5000"/>
              </a:spcBef>
            </a:pP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Desesperanza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</a:p>
          <a:p>
            <a:pPr algn="ctr">
              <a:spcBef>
                <a:spcPct val="5000"/>
              </a:spcBef>
            </a:pP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Niveles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de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educación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bajos</a:t>
            </a:r>
            <a:endParaRPr lang="en-US" sz="2400" b="1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ctr">
              <a:spcBef>
                <a:spcPct val="5000"/>
              </a:spcBef>
            </a:pP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Baja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autoestima</a:t>
            </a:r>
            <a:endParaRPr lang="en-US" sz="2400" b="1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ctr">
              <a:spcBef>
                <a:spcPct val="5000"/>
              </a:spcBef>
            </a:pP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Indiferencia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de la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sociedad</a:t>
            </a:r>
            <a:endParaRPr lang="en-US" sz="2400" b="1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ctr">
              <a:spcBef>
                <a:spcPct val="5000"/>
              </a:spcBef>
            </a:pP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Prácticas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de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crianza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deficientes</a:t>
            </a:r>
            <a:endParaRPr lang="en-US" sz="2400" b="1" dirty="0" smtClean="0">
              <a:latin typeface="Calibri"/>
              <a:ea typeface="ＭＳ Ｐゴシック" pitchFamily="34" charset="-128"/>
              <a:cs typeface="Calibri"/>
            </a:endParaRPr>
          </a:p>
          <a:p>
            <a:pPr algn="ctr">
              <a:spcBef>
                <a:spcPct val="5000"/>
              </a:spcBef>
            </a:pP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Apoyo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social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limitado</a:t>
            </a:r>
            <a:endParaRPr lang="en-US" sz="2400" b="1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86746" y="1518179"/>
            <a:ext cx="2914442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"/>
              </a:spcBef>
            </a:pP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Consumo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 de </a:t>
            </a:r>
            <a:r>
              <a:rPr lang="en-US" sz="2400" b="1" dirty="0" err="1" smtClean="0">
                <a:latin typeface="Calibri"/>
                <a:ea typeface="ＭＳ Ｐゴシック" pitchFamily="34" charset="-128"/>
                <a:cs typeface="Calibri"/>
              </a:rPr>
              <a:t>drogas</a:t>
            </a:r>
            <a:endParaRPr lang="en-US" sz="2400" b="1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996267" y="2192866"/>
            <a:ext cx="1447800" cy="3810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3399"/>
          </a:solidFill>
          <a:ln w="12700">
            <a:solidFill>
              <a:srgbClr val="0033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Corbel" pitchFamily="34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891867" y="2192866"/>
            <a:ext cx="1447800" cy="3810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3399"/>
          </a:solidFill>
          <a:ln w="12700">
            <a:solidFill>
              <a:srgbClr val="0033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Corbel" pitchFamily="34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5444067" y="2192866"/>
            <a:ext cx="1447800" cy="3810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3399"/>
          </a:solidFill>
          <a:ln w="12700">
            <a:solidFill>
              <a:srgbClr val="0033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Corbel" pitchFamily="34" charset="0"/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2548467" y="2192866"/>
            <a:ext cx="1447800" cy="3810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3399"/>
          </a:solidFill>
          <a:ln w="12700">
            <a:solidFill>
              <a:srgbClr val="0033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Corbel" pitchFamily="34" charset="0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1100667" y="2192866"/>
            <a:ext cx="1447800" cy="3810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3399"/>
          </a:solidFill>
          <a:ln w="12700">
            <a:solidFill>
              <a:srgbClr val="0033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960"/>
              </a:lnSpc>
            </a:pPr>
            <a:endParaRPr lang="en-US" sz="1475" i="1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32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30531" y="793720"/>
            <a:ext cx="8559045" cy="5236726"/>
            <a:chOff x="330531" y="793720"/>
            <a:chExt cx="8559045" cy="5236726"/>
          </a:xfrm>
        </p:grpSpPr>
        <p:grpSp>
          <p:nvGrpSpPr>
            <p:cNvPr id="70" name="Group 15"/>
            <p:cNvGrpSpPr/>
            <p:nvPr/>
          </p:nvGrpSpPr>
          <p:grpSpPr>
            <a:xfrm>
              <a:off x="330531" y="793720"/>
              <a:ext cx="8559045" cy="5236726"/>
              <a:chOff x="1119408" y="0"/>
              <a:chExt cx="7318032" cy="6858000"/>
            </a:xfrm>
          </p:grpSpPr>
          <p:sp>
            <p:nvSpPr>
              <p:cNvPr id="72" name="Rectangle 2"/>
              <p:cNvSpPr>
                <a:spLocks noChangeArrowheads="1"/>
              </p:cNvSpPr>
              <p:nvPr/>
            </p:nvSpPr>
            <p:spPr bwMode="auto">
              <a:xfrm>
                <a:off x="1219200" y="0"/>
                <a:ext cx="7086600" cy="6858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latin typeface="Arial" pitchFamily="34" charset="0"/>
                </a:endParaRPr>
              </a:p>
            </p:txBody>
          </p:sp>
          <p:sp>
            <p:nvSpPr>
              <p:cNvPr id="73" name="Rectangle 3"/>
              <p:cNvSpPr>
                <a:spLocks noChangeArrowheads="1"/>
              </p:cNvSpPr>
              <p:nvPr/>
            </p:nvSpPr>
            <p:spPr bwMode="auto">
              <a:xfrm>
                <a:off x="2209800" y="990600"/>
                <a:ext cx="5181600" cy="4724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74" name="Rectangle 4"/>
              <p:cNvSpPr>
                <a:spLocks noChangeArrowheads="1"/>
              </p:cNvSpPr>
              <p:nvPr/>
            </p:nvSpPr>
            <p:spPr bwMode="auto">
              <a:xfrm>
                <a:off x="3124200" y="1981200"/>
                <a:ext cx="3429000" cy="29718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dirty="0"/>
              </a:p>
            </p:txBody>
          </p:sp>
          <p:sp>
            <p:nvSpPr>
              <p:cNvPr id="75" name="Text Box 5"/>
              <p:cNvSpPr txBox="1">
                <a:spLocks noChangeArrowheads="1"/>
              </p:cNvSpPr>
              <p:nvPr/>
            </p:nvSpPr>
            <p:spPr bwMode="auto">
              <a:xfrm>
                <a:off x="1981200" y="0"/>
                <a:ext cx="5791199" cy="40306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Diez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causas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principales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 de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muerte</a:t>
                </a:r>
                <a:endParaRPr lang="en-US" sz="1400" dirty="0" smtClean="0">
                  <a:solidFill>
                    <a:schemeClr val="bg1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76" name="Text Box 6"/>
              <p:cNvSpPr txBox="1">
                <a:spLocks noChangeArrowheads="1"/>
              </p:cNvSpPr>
              <p:nvPr/>
            </p:nvSpPr>
            <p:spPr bwMode="auto">
              <a:xfrm>
                <a:off x="2514600" y="990600"/>
                <a:ext cx="4724400" cy="40306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Nueve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causas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reales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 de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muerte</a:t>
                </a:r>
                <a:endParaRPr lang="en-US" sz="1400" dirty="0" smtClean="0">
                  <a:solidFill>
                    <a:schemeClr val="bg1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77" name="Text Box 7"/>
              <p:cNvSpPr txBox="1">
                <a:spLocks noChangeArrowheads="1"/>
              </p:cNvSpPr>
              <p:nvPr/>
            </p:nvSpPr>
            <p:spPr bwMode="auto">
              <a:xfrm>
                <a:off x="3928782" y="1981200"/>
                <a:ext cx="1819835" cy="564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Ocho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causas</a:t>
                </a:r>
                <a:endParaRPr lang="en-US" sz="1400" dirty="0" smtClean="0">
                  <a:solidFill>
                    <a:schemeClr val="bg1"/>
                  </a:solidFill>
                  <a:latin typeface="Capitals"/>
                  <a:cs typeface="Capitals"/>
                </a:endParaRPr>
              </a:p>
              <a:p>
                <a:pPr algn="ctr"/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raíz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 de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Capitals"/>
                    <a:cs typeface="Capitals"/>
                  </a:rPr>
                  <a:t>muerte</a:t>
                </a:r>
                <a:endParaRPr lang="en-US" sz="1400" dirty="0" smtClean="0">
                  <a:solidFill>
                    <a:schemeClr val="bg1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78" name="Text Box 8"/>
              <p:cNvSpPr txBox="1">
                <a:spLocks noChangeArrowheads="1"/>
              </p:cNvSpPr>
              <p:nvPr/>
            </p:nvSpPr>
            <p:spPr bwMode="auto">
              <a:xfrm>
                <a:off x="2312421" y="471488"/>
                <a:ext cx="1143000" cy="523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>
                    <a:latin typeface="ITC Franklin Gothic Std Bk Cd"/>
                    <a:cs typeface="ITC Franklin Gothic Std Bk Cd"/>
                  </a:rPr>
                  <a:t>Diabetes</a:t>
                </a:r>
              </a:p>
            </p:txBody>
          </p:sp>
          <p:sp>
            <p:nvSpPr>
              <p:cNvPr id="79" name="Text Box 9"/>
              <p:cNvSpPr txBox="1">
                <a:spLocks noChangeArrowheads="1"/>
              </p:cNvSpPr>
              <p:nvPr/>
            </p:nvSpPr>
            <p:spPr bwMode="auto">
              <a:xfrm>
                <a:off x="1130496" y="1828800"/>
                <a:ext cx="1142999" cy="523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Suicidio</a:t>
                </a:r>
                <a:endParaRPr lang="en-US" sz="2000" b="1" dirty="0"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80" name="Text Box 10"/>
              <p:cNvSpPr txBox="1">
                <a:spLocks noChangeArrowheads="1"/>
              </p:cNvSpPr>
              <p:nvPr/>
            </p:nvSpPr>
            <p:spPr bwMode="auto">
              <a:xfrm>
                <a:off x="1119408" y="4343401"/>
                <a:ext cx="1142999" cy="523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 smtClean="0">
                    <a:latin typeface="ITC Franklin Gothic Std Bk Cd"/>
                    <a:cs typeface="ITC Franklin Gothic Std Bk Cd"/>
                  </a:rPr>
                  <a:t>EPOC</a:t>
                </a:r>
              </a:p>
            </p:txBody>
          </p:sp>
          <p:sp>
            <p:nvSpPr>
              <p:cNvPr id="81" name="Text Box 11"/>
              <p:cNvSpPr txBox="1">
                <a:spLocks noChangeArrowheads="1"/>
              </p:cNvSpPr>
              <p:nvPr/>
            </p:nvSpPr>
            <p:spPr bwMode="auto">
              <a:xfrm>
                <a:off x="2247899" y="5847300"/>
                <a:ext cx="1510437" cy="927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Enfermedad</a:t>
                </a:r>
                <a:r>
                  <a:rPr lang="en-US" sz="2000" b="1" dirty="0" smtClean="0"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coronaria</a:t>
                </a:r>
                <a:endParaRPr lang="en-US" sz="2000" b="1" dirty="0" smtClean="0"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82" name="Text Box 12"/>
              <p:cNvSpPr txBox="1">
                <a:spLocks noChangeArrowheads="1"/>
              </p:cNvSpPr>
              <p:nvPr/>
            </p:nvSpPr>
            <p:spPr bwMode="auto">
              <a:xfrm>
                <a:off x="3930605" y="5822782"/>
                <a:ext cx="1911315" cy="927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Enfermedad</a:t>
                </a:r>
                <a:r>
                  <a:rPr lang="en-US" sz="2000" b="1" dirty="0" smtClean="0"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hepática</a:t>
                </a:r>
                <a:r>
                  <a:rPr lang="en-US" sz="2000" b="1" dirty="0" smtClean="0"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y cirrosis</a:t>
                </a:r>
                <a:endParaRPr lang="en-US" sz="2000" b="1" dirty="0" smtClean="0"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83" name="Text Box 13"/>
              <p:cNvSpPr txBox="1">
                <a:spLocks noChangeArrowheads="1"/>
              </p:cNvSpPr>
              <p:nvPr/>
            </p:nvSpPr>
            <p:spPr bwMode="auto">
              <a:xfrm>
                <a:off x="5972618" y="5847300"/>
                <a:ext cx="1447799" cy="927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Neumonía</a:t>
                </a:r>
                <a:endParaRPr lang="en-US" sz="2000" b="1" dirty="0" smtClean="0">
                  <a:latin typeface="ITC Franklin Gothic Std Bk Cd"/>
                  <a:cs typeface="ITC Franklin Gothic Std Bk Cd"/>
                </a:endParaRPr>
              </a:p>
              <a:p>
                <a:pPr algn="ctr"/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e</a:t>
                </a:r>
                <a:r>
                  <a:rPr lang="en-US" sz="2000" b="1" dirty="0" smtClean="0">
                    <a:latin typeface="ITC Franklin Gothic Std Bk Cd"/>
                    <a:cs typeface="ITC Franklin Gothic Std Bk Cd"/>
                  </a:rPr>
                  <a:t> influenza</a:t>
                </a:r>
              </a:p>
            </p:txBody>
          </p:sp>
          <p:sp>
            <p:nvSpPr>
              <p:cNvPr id="84" name="Line 14"/>
              <p:cNvSpPr>
                <a:spLocks noChangeShapeType="1"/>
              </p:cNvSpPr>
              <p:nvPr/>
            </p:nvSpPr>
            <p:spPr bwMode="auto">
              <a:xfrm flipH="1">
                <a:off x="1219200" y="5715000"/>
                <a:ext cx="990600" cy="11430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5" name="Line 15"/>
              <p:cNvSpPr>
                <a:spLocks noChangeShapeType="1"/>
              </p:cNvSpPr>
              <p:nvPr/>
            </p:nvSpPr>
            <p:spPr bwMode="auto">
              <a:xfrm>
                <a:off x="3886200" y="5715000"/>
                <a:ext cx="0" cy="11430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6" name="Line 16"/>
              <p:cNvSpPr>
                <a:spLocks noChangeShapeType="1"/>
              </p:cNvSpPr>
              <p:nvPr/>
            </p:nvSpPr>
            <p:spPr bwMode="auto">
              <a:xfrm>
                <a:off x="5867400" y="5715000"/>
                <a:ext cx="0" cy="11430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7" name="Line 17"/>
              <p:cNvSpPr>
                <a:spLocks noChangeShapeType="1"/>
              </p:cNvSpPr>
              <p:nvPr/>
            </p:nvSpPr>
            <p:spPr bwMode="auto">
              <a:xfrm>
                <a:off x="7391400" y="5715000"/>
                <a:ext cx="914400" cy="11430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8" name="Line 18"/>
              <p:cNvSpPr>
                <a:spLocks noChangeShapeType="1"/>
              </p:cNvSpPr>
              <p:nvPr/>
            </p:nvSpPr>
            <p:spPr bwMode="auto">
              <a:xfrm>
                <a:off x="6096000" y="0"/>
                <a:ext cx="0" cy="9906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89" name="Line 19"/>
              <p:cNvSpPr>
                <a:spLocks noChangeShapeType="1"/>
              </p:cNvSpPr>
              <p:nvPr/>
            </p:nvSpPr>
            <p:spPr bwMode="auto">
              <a:xfrm>
                <a:off x="3733800" y="0"/>
                <a:ext cx="0" cy="9906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0" name="Text Box 20"/>
              <p:cNvSpPr txBox="1">
                <a:spLocks noChangeArrowheads="1"/>
              </p:cNvSpPr>
              <p:nvPr/>
            </p:nvSpPr>
            <p:spPr bwMode="auto">
              <a:xfrm>
                <a:off x="4343400" y="471488"/>
                <a:ext cx="1295400" cy="523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Accidente</a:t>
                </a:r>
                <a:endParaRPr lang="en-US" sz="2000" b="1" dirty="0"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91" name="Text Box 21"/>
              <p:cNvSpPr txBox="1">
                <a:spLocks noChangeArrowheads="1"/>
              </p:cNvSpPr>
              <p:nvPr/>
            </p:nvSpPr>
            <p:spPr bwMode="auto">
              <a:xfrm>
                <a:off x="6179033" y="471488"/>
                <a:ext cx="1295400" cy="523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 smtClean="0">
                    <a:latin typeface="ITC Franklin Gothic Std Bk Cd"/>
                    <a:cs typeface="ITC Franklin Gothic Std Bk Cd"/>
                  </a:rPr>
                  <a:t>VIH/SIDA</a:t>
                </a:r>
                <a:endParaRPr lang="en-US" sz="2000" b="1" dirty="0"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92" name="Line 22"/>
              <p:cNvSpPr>
                <a:spLocks noChangeShapeType="1"/>
              </p:cNvSpPr>
              <p:nvPr/>
            </p:nvSpPr>
            <p:spPr bwMode="auto">
              <a:xfrm>
                <a:off x="1219200" y="0"/>
                <a:ext cx="990600" cy="9906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3" name="Line 23"/>
              <p:cNvSpPr>
                <a:spLocks noChangeShapeType="1"/>
              </p:cNvSpPr>
              <p:nvPr/>
            </p:nvSpPr>
            <p:spPr bwMode="auto">
              <a:xfrm flipH="1">
                <a:off x="7391400" y="0"/>
                <a:ext cx="914400" cy="9906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4" name="Line 24"/>
              <p:cNvSpPr>
                <a:spLocks noChangeShapeType="1"/>
              </p:cNvSpPr>
              <p:nvPr/>
            </p:nvSpPr>
            <p:spPr bwMode="auto">
              <a:xfrm flipH="1" flipV="1">
                <a:off x="1219200" y="3505200"/>
                <a:ext cx="708660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95" name="Text Box 25"/>
              <p:cNvSpPr txBox="1">
                <a:spLocks noChangeArrowheads="1"/>
              </p:cNvSpPr>
              <p:nvPr/>
            </p:nvSpPr>
            <p:spPr bwMode="auto">
              <a:xfrm>
                <a:off x="7294441" y="1673563"/>
                <a:ext cx="1142999" cy="1088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 b="1" dirty="0" err="1" smtClean="0">
                    <a:latin typeface="ITC Franklin Gothic Std Bk Cd"/>
                    <a:cs typeface="ITC Franklin Gothic Std Bk Cd"/>
                  </a:rPr>
                  <a:t>Accidente</a:t>
                </a:r>
                <a:r>
                  <a:rPr lang="en-US" sz="1600" b="1" dirty="0" smtClean="0"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600" b="1" dirty="0" err="1" smtClean="0">
                    <a:latin typeface="ITC Franklin Gothic Std Bk Cd"/>
                    <a:cs typeface="ITC Franklin Gothic Std Bk Cd"/>
                  </a:rPr>
                  <a:t>cerebro</a:t>
                </a:r>
                <a:r>
                  <a:rPr lang="en-US" sz="1600" b="1" dirty="0" smtClean="0">
                    <a:latin typeface="ITC Franklin Gothic Std Bk Cd"/>
                    <a:cs typeface="ITC Franklin Gothic Std Bk Cd"/>
                  </a:rPr>
                  <a:t>-vascular</a:t>
                </a:r>
              </a:p>
            </p:txBody>
          </p:sp>
          <p:sp>
            <p:nvSpPr>
              <p:cNvPr id="96" name="Text Box 26"/>
              <p:cNvSpPr txBox="1">
                <a:spLocks noChangeArrowheads="1"/>
              </p:cNvSpPr>
              <p:nvPr/>
            </p:nvSpPr>
            <p:spPr bwMode="auto">
              <a:xfrm>
                <a:off x="7239000" y="4343399"/>
                <a:ext cx="1143000" cy="523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000" b="1" dirty="0" err="1" smtClean="0">
                    <a:latin typeface="ITC Franklin Gothic Std Bk Cd"/>
                    <a:cs typeface="ITC Franklin Gothic Std Bk Cd"/>
                  </a:rPr>
                  <a:t>Cáncer</a:t>
                </a:r>
                <a:endParaRPr lang="en-US" sz="2000" b="1" dirty="0"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97" name="Text Box 27"/>
              <p:cNvSpPr txBox="1">
                <a:spLocks noChangeArrowheads="1"/>
              </p:cNvSpPr>
              <p:nvPr/>
            </p:nvSpPr>
            <p:spPr bwMode="auto">
              <a:xfrm>
                <a:off x="2286002" y="1525425"/>
                <a:ext cx="1676399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Abuso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de alcohol/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drogas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98" name="Text Box 28"/>
              <p:cNvSpPr txBox="1">
                <a:spLocks noChangeArrowheads="1"/>
              </p:cNvSpPr>
              <p:nvPr/>
            </p:nvSpPr>
            <p:spPr bwMode="auto">
              <a:xfrm>
                <a:off x="4089400" y="1525425"/>
                <a:ext cx="1524000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Comportamiento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sexual</a:t>
                </a:r>
              </a:p>
            </p:txBody>
          </p:sp>
          <p:sp>
            <p:nvSpPr>
              <p:cNvPr id="99" name="Text Box 29"/>
              <p:cNvSpPr txBox="1">
                <a:spLocks noChangeArrowheads="1"/>
              </p:cNvSpPr>
              <p:nvPr/>
            </p:nvSpPr>
            <p:spPr bwMode="auto">
              <a:xfrm>
                <a:off x="5753100" y="1525425"/>
                <a:ext cx="1524000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Uso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ilegal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de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drogas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00" name="Text Box 30"/>
              <p:cNvSpPr txBox="1">
                <a:spLocks noChangeArrowheads="1"/>
              </p:cNvSpPr>
              <p:nvPr/>
            </p:nvSpPr>
            <p:spPr bwMode="auto">
              <a:xfrm>
                <a:off x="2260601" y="2625843"/>
                <a:ext cx="838198" cy="56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Armas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de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fuego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01" name="Text Box 31"/>
              <p:cNvSpPr txBox="1">
                <a:spLocks noChangeArrowheads="1"/>
              </p:cNvSpPr>
              <p:nvPr/>
            </p:nvSpPr>
            <p:spPr bwMode="auto">
              <a:xfrm>
                <a:off x="2247899" y="4435474"/>
                <a:ext cx="838200" cy="56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Vehículos motorizados</a:t>
                </a:r>
              </a:p>
            </p:txBody>
          </p:sp>
          <p:sp>
            <p:nvSpPr>
              <p:cNvPr id="102" name="Text Box 32"/>
              <p:cNvSpPr txBox="1">
                <a:spLocks noChangeArrowheads="1"/>
              </p:cNvSpPr>
              <p:nvPr/>
            </p:nvSpPr>
            <p:spPr bwMode="auto">
              <a:xfrm>
                <a:off x="6565899" y="4451349"/>
                <a:ext cx="838198" cy="56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Agentes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tóxicos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03" name="Text Box 33"/>
              <p:cNvSpPr txBox="1">
                <a:spLocks noChangeArrowheads="1"/>
              </p:cNvSpPr>
              <p:nvPr/>
            </p:nvSpPr>
            <p:spPr bwMode="auto">
              <a:xfrm>
                <a:off x="3149716" y="5137149"/>
                <a:ext cx="1680768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Patrones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de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actividad/dieta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04" name="Text Box 34"/>
              <p:cNvSpPr txBox="1">
                <a:spLocks noChangeArrowheads="1"/>
              </p:cNvSpPr>
              <p:nvPr/>
            </p:nvSpPr>
            <p:spPr bwMode="auto">
              <a:xfrm>
                <a:off x="5257801" y="5137149"/>
                <a:ext cx="990600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Uso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de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tabaco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05" name="Text Box 35"/>
              <p:cNvSpPr txBox="1">
                <a:spLocks noChangeArrowheads="1"/>
              </p:cNvSpPr>
              <p:nvPr/>
            </p:nvSpPr>
            <p:spPr bwMode="auto">
              <a:xfrm>
                <a:off x="6553200" y="2625843"/>
                <a:ext cx="838198" cy="56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Agentes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microbianos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06" name="Line 36"/>
              <p:cNvSpPr>
                <a:spLocks noChangeShapeType="1"/>
              </p:cNvSpPr>
              <p:nvPr/>
            </p:nvSpPr>
            <p:spPr bwMode="auto">
              <a:xfrm>
                <a:off x="3124200" y="4953000"/>
                <a:ext cx="0" cy="7620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7" name="Line 37"/>
              <p:cNvSpPr>
                <a:spLocks noChangeShapeType="1"/>
              </p:cNvSpPr>
              <p:nvPr/>
            </p:nvSpPr>
            <p:spPr bwMode="auto">
              <a:xfrm>
                <a:off x="6553200" y="4953000"/>
                <a:ext cx="0" cy="7620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8" name="Line 38"/>
              <p:cNvSpPr>
                <a:spLocks noChangeShapeType="1"/>
              </p:cNvSpPr>
              <p:nvPr/>
            </p:nvSpPr>
            <p:spPr bwMode="auto">
              <a:xfrm>
                <a:off x="4876800" y="2667000"/>
                <a:ext cx="0" cy="30480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09" name="Line 39"/>
              <p:cNvSpPr>
                <a:spLocks noChangeShapeType="1"/>
              </p:cNvSpPr>
              <p:nvPr/>
            </p:nvSpPr>
            <p:spPr bwMode="auto">
              <a:xfrm flipV="1">
                <a:off x="2220088" y="1981199"/>
                <a:ext cx="904111" cy="9635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0" name="Line 40"/>
              <p:cNvSpPr>
                <a:spLocks noChangeShapeType="1"/>
              </p:cNvSpPr>
              <p:nvPr/>
            </p:nvSpPr>
            <p:spPr bwMode="auto">
              <a:xfrm flipV="1">
                <a:off x="6553200" y="1979443"/>
                <a:ext cx="843058" cy="1757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1" name="Line 41"/>
              <p:cNvSpPr>
                <a:spLocks noChangeShapeType="1"/>
              </p:cNvSpPr>
              <p:nvPr/>
            </p:nvSpPr>
            <p:spPr bwMode="auto">
              <a:xfrm>
                <a:off x="4038600" y="1371600"/>
                <a:ext cx="0" cy="6096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2" name="Line 42"/>
              <p:cNvSpPr>
                <a:spLocks noChangeShapeType="1"/>
              </p:cNvSpPr>
              <p:nvPr/>
            </p:nvSpPr>
            <p:spPr bwMode="auto">
              <a:xfrm>
                <a:off x="5638800" y="1371600"/>
                <a:ext cx="0" cy="6096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3" name="Rectangle 43"/>
              <p:cNvSpPr>
                <a:spLocks noChangeArrowheads="1"/>
              </p:cNvSpPr>
              <p:nvPr/>
            </p:nvSpPr>
            <p:spPr bwMode="auto">
              <a:xfrm>
                <a:off x="3886200" y="2590800"/>
                <a:ext cx="1905000" cy="1905000"/>
              </a:xfrm>
              <a:prstGeom prst="rect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14" name="Text Box 44"/>
              <p:cNvSpPr txBox="1">
                <a:spLocks noChangeArrowheads="1"/>
              </p:cNvSpPr>
              <p:nvPr/>
            </p:nvSpPr>
            <p:spPr bwMode="auto">
              <a:xfrm>
                <a:off x="3187701" y="2484770"/>
                <a:ext cx="685799" cy="846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Estrés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externo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e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interno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15" name="Text Box 45"/>
              <p:cNvSpPr txBox="1">
                <a:spLocks noChangeArrowheads="1"/>
              </p:cNvSpPr>
              <p:nvPr/>
            </p:nvSpPr>
            <p:spPr bwMode="auto">
              <a:xfrm>
                <a:off x="5841998" y="2625843"/>
                <a:ext cx="685799" cy="56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Baja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autoestima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16" name="Text Box 46"/>
              <p:cNvSpPr txBox="1">
                <a:spLocks noChangeArrowheads="1"/>
              </p:cNvSpPr>
              <p:nvPr/>
            </p:nvSpPr>
            <p:spPr bwMode="auto">
              <a:xfrm>
                <a:off x="3127405" y="4577934"/>
                <a:ext cx="1762575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Existencia </a:t>
                </a:r>
                <a:r>
                  <a:rPr lang="en-US" sz="1400" b="1" dirty="0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sin </a:t>
                </a:r>
                <a:r>
                  <a:rPr lang="en-US" sz="1400" b="1" dirty="0" err="1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sentido</a:t>
                </a:r>
                <a:endParaRPr lang="en-US" sz="1400" b="1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17" name="Text Box 47"/>
              <p:cNvSpPr txBox="1">
                <a:spLocks noChangeArrowheads="1"/>
              </p:cNvSpPr>
              <p:nvPr/>
            </p:nvSpPr>
            <p:spPr bwMode="auto">
              <a:xfrm>
                <a:off x="5300711" y="4555151"/>
                <a:ext cx="831253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 (</a:t>
                </a:r>
                <a:r>
                  <a:rPr lang="en-US" sz="1400" b="1" dirty="0" err="1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Educación</a:t>
                </a:r>
                <a:r>
                  <a:rPr lang="en-US" sz="1400" b="1" dirty="0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)</a:t>
                </a:r>
              </a:p>
            </p:txBody>
          </p:sp>
          <p:sp>
            <p:nvSpPr>
              <p:cNvPr id="118" name="Text Box 48"/>
              <p:cNvSpPr txBox="1">
                <a:spLocks noChangeArrowheads="1"/>
              </p:cNvSpPr>
              <p:nvPr/>
            </p:nvSpPr>
            <p:spPr bwMode="auto">
              <a:xfrm>
                <a:off x="3886201" y="2728372"/>
                <a:ext cx="990600" cy="56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Coraje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y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frustración</a:t>
                </a:r>
                <a:endParaRPr lang="en-US" sz="1400" b="1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19" name="Text Box 49"/>
              <p:cNvSpPr txBox="1">
                <a:spLocks noChangeArrowheads="1"/>
              </p:cNvSpPr>
              <p:nvPr/>
            </p:nvSpPr>
            <p:spPr bwMode="auto">
              <a:xfrm>
                <a:off x="4854020" y="2869443"/>
                <a:ext cx="990600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ITC Franklin Gothic Std Bk Cd"/>
                    <a:cs typeface="ITC Franklin Gothic Std Bk Cd"/>
                  </a:rPr>
                  <a:t>Impotencia</a:t>
                </a:r>
                <a:endParaRPr lang="en-US" sz="1400" b="1" dirty="0">
                  <a:solidFill>
                    <a:schemeClr val="bg1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20" name="Text Box 50"/>
              <p:cNvSpPr txBox="1">
                <a:spLocks noChangeArrowheads="1"/>
              </p:cNvSpPr>
              <p:nvPr/>
            </p:nvSpPr>
            <p:spPr bwMode="auto">
              <a:xfrm>
                <a:off x="3886202" y="3765549"/>
                <a:ext cx="855038" cy="56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Desesperación</a:t>
                </a:r>
                <a:r>
                  <a:rPr lang="en-US" sz="1400" b="1" dirty="0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400" b="1" dirty="0" err="1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económica</a:t>
                </a:r>
                <a:endParaRPr lang="en-US" sz="1400" b="1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21" name="Text Box 51"/>
              <p:cNvSpPr txBox="1">
                <a:spLocks noChangeArrowheads="1"/>
              </p:cNvSpPr>
              <p:nvPr/>
            </p:nvSpPr>
            <p:spPr bwMode="auto">
              <a:xfrm>
                <a:off x="4925786" y="3906620"/>
                <a:ext cx="847067" cy="282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orgia" pitchFamily="18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rgbClr val="FFFFFF"/>
                    </a:solidFill>
                    <a:latin typeface="ITC Franklin Gothic Std Bk Cd"/>
                    <a:cs typeface="ITC Franklin Gothic Std Bk Cd"/>
                  </a:rPr>
                  <a:t>Desesperanza</a:t>
                </a:r>
                <a:endParaRPr lang="en-US" sz="1400" b="1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5730491" y="3732157"/>
              <a:ext cx="10106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Falta</a:t>
              </a:r>
              <a:r>
                <a:rPr lang="en-US" sz="1400" b="1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 de</a:t>
              </a:r>
            </a:p>
            <a:p>
              <a:pPr algn="ctr"/>
              <a:r>
                <a:rPr lang="en-US" sz="1400" b="1" dirty="0" err="1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información</a:t>
              </a:r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960"/>
              </a:lnSpc>
            </a:pPr>
            <a:endParaRPr lang="en-US" sz="1475" i="1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33400" y="876300"/>
            <a:ext cx="4102100" cy="5105400"/>
          </a:xfrm>
          <a:prstGeom prst="roundRect">
            <a:avLst>
              <a:gd name="adj" fmla="val 3262"/>
            </a:avLst>
          </a:prstGeom>
          <a:gradFill flip="none" rotWithShape="1">
            <a:gsLst>
              <a:gs pos="0">
                <a:srgbClr val="DA5120"/>
              </a:gs>
              <a:gs pos="100000">
                <a:srgbClr val="E78E23"/>
              </a:gs>
            </a:gsLst>
            <a:lin ang="16200000" scaled="0"/>
            <a:tileRect/>
          </a:gradFill>
          <a:ln w="25400">
            <a:solidFill>
              <a:srgbClr val="DA51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ES</a:t>
            </a:r>
          </a:p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TIEMPO</a:t>
            </a:r>
          </a:p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DE UN RECESO…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539" y="936675"/>
            <a:ext cx="3642197" cy="366942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18146" y="4814401"/>
            <a:ext cx="926984" cy="92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 Video “</a:t>
            </a:r>
            <a:r>
              <a:rPr lang="en-US" sz="2700" cap="all" spc="2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Causas</a:t>
            </a:r>
            <a:r>
              <a:rPr lang="en-US" sz="2700" cap="all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antinaturales</a:t>
            </a:r>
            <a:r>
              <a:rPr lang="en-US" sz="2700" cap="all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”</a:t>
            </a:r>
            <a:endParaRPr lang="en-US" cap="all" spc="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75133" y="6254496"/>
            <a:ext cx="41419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34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9" name="Picture 6" descr="http://www.thetroutmangroup.org/images/unnaturalcauses.jpg">
            <a:hlinkClick r:id="rId2"/>
          </p:cNvPr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 bwMode="auto">
          <a:xfrm>
            <a:off x="4654345" y="3223947"/>
            <a:ext cx="3991114" cy="2577367"/>
          </a:xfrm>
          <a:prstGeom prst="roundRect">
            <a:avLst>
              <a:gd name="adj" fmla="val 3307"/>
            </a:avLst>
          </a:prstGeom>
          <a:ln w="25400">
            <a:solidFill>
              <a:srgbClr val="DA512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Laotian Community Organizing"/>
          <p:cNvPicPr>
            <a:picLocks noChangeAspect="1" noChangeArrowheads="1"/>
          </p:cNvPicPr>
          <p:nvPr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0" y="3217128"/>
            <a:ext cx="3818324" cy="2591005"/>
          </a:xfrm>
          <a:prstGeom prst="roundRect">
            <a:avLst>
              <a:gd name="adj" fmla="val 3307"/>
            </a:avLst>
          </a:prstGeom>
          <a:ln w="25400">
            <a:solidFill>
              <a:srgbClr val="DA512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EALTH EQUITY research topics and resources to learn more">
            <a:hlinkClick r:id="rId6"/>
          </p:cNvPr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 bwMode="auto">
          <a:xfrm>
            <a:off x="576073" y="1082357"/>
            <a:ext cx="8072101" cy="1916937"/>
          </a:xfrm>
          <a:prstGeom prst="roundRect">
            <a:avLst>
              <a:gd name="adj" fmla="val 3307"/>
            </a:avLst>
          </a:prstGeom>
          <a:ln w="25400">
            <a:solidFill>
              <a:srgbClr val="DA512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75" cap="all" spc="1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Causas</a:t>
            </a:r>
            <a:r>
              <a:rPr lang="en-US" sz="2075" cap="all" spc="1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</a:t>
            </a:r>
            <a:r>
              <a:rPr lang="en-US" sz="2075" cap="all" spc="1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antinaturales</a:t>
            </a:r>
            <a:r>
              <a:rPr lang="en-US" sz="2075" cap="all" spc="1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: “En la </a:t>
            </a:r>
            <a:r>
              <a:rPr lang="en-US" sz="2075" cap="all" spc="1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riqueza</a:t>
            </a:r>
            <a:r>
              <a:rPr lang="en-US" sz="2075" cap="all" spc="1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</a:t>
            </a:r>
            <a:r>
              <a:rPr lang="en-US" sz="2075" cap="all" spc="1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y</a:t>
            </a:r>
            <a:r>
              <a:rPr lang="en-US" sz="2075" cap="all" spc="1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en la </a:t>
            </a:r>
            <a:r>
              <a:rPr lang="en-US" sz="2075" cap="all" spc="1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enfermedad</a:t>
            </a:r>
            <a:r>
              <a:rPr lang="en-US" sz="2075" cap="all" spc="1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”</a:t>
            </a:r>
            <a:endParaRPr lang="en-US" sz="2075" cap="all" spc="1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40266" y="685800"/>
            <a:ext cx="8387645" cy="5486399"/>
            <a:chOff x="440266" y="685800"/>
            <a:chExt cx="8387645" cy="5486399"/>
          </a:xfrm>
        </p:grpSpPr>
        <p:sp>
          <p:nvSpPr>
            <p:cNvPr id="20" name="Rounded Rectangle 19"/>
            <p:cNvSpPr/>
            <p:nvPr/>
          </p:nvSpPr>
          <p:spPr>
            <a:xfrm>
              <a:off x="440266" y="685800"/>
              <a:ext cx="3999087" cy="5486399"/>
            </a:xfrm>
            <a:prstGeom prst="roundRect">
              <a:avLst>
                <a:gd name="adj" fmla="val 4755"/>
              </a:avLst>
            </a:prstGeom>
            <a:gradFill>
              <a:gsLst>
                <a:gs pos="0">
                  <a:srgbClr val="132B4A"/>
                </a:gs>
                <a:gs pos="100000">
                  <a:srgbClr val="205595"/>
                </a:gs>
              </a:gsLst>
            </a:gradFill>
            <a:ln w="25400">
              <a:solidFill>
                <a:srgbClr val="132B4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2600"/>
                </a:lnSpc>
              </a:pPr>
              <a:r>
                <a:rPr lang="en-US" sz="2000" b="1" cap="all" dirty="0" err="1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Temas</a:t>
              </a:r>
              <a:endParaRPr lang="en-US" sz="1000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endParaRPr>
            </a:p>
            <a:p>
              <a:pPr indent="-182880">
                <a:buFont typeface="+mj-lt"/>
                <a:buAutoNum type="arabicPeriod"/>
                <a:defRPr/>
              </a:pP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estatus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clase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social se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correlaciona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con los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resultados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endParaRPr lang="en-US" sz="1200" dirty="0" smtClean="0"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  <a:p>
              <a:pPr marL="411480" lvl="2" indent="-228600">
                <a:buFont typeface="+mj-lt"/>
                <a:buAutoNum type="alphaLcParenR"/>
                <a:defRPr/>
              </a:pP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Nuestros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entornos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económicos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,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sociales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desarrollados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determinan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</a:p>
            <a:p>
              <a:pPr marL="411480" lvl="2" indent="-228600">
                <a:buFont typeface="+mj-lt"/>
                <a:buAutoNum type="alphaLcParenR"/>
                <a:defRPr/>
              </a:pP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 personas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se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encuentran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mitad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hacia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abajo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pirámide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social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están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expuestas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más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amenazas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a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(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desde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privación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lo material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hasta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factores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estresantes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crónicos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)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tienen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menos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acceso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oportunidades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recursos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necesarios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para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controlar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sus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destinos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</a:t>
              </a:r>
            </a:p>
            <a:p>
              <a:pPr marL="411480" lvl="2" indent="-228600">
                <a:buFont typeface="+mj-lt"/>
                <a:buAutoNum type="alphaLcParenR"/>
                <a:defRPr/>
              </a:pP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 personas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se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encuentran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mitad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hacia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arriba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pirámide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social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tienen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acceso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más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poder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recursos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general,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tienen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vidas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más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largas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saludables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ocurre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no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sólo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para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la parte inferior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superior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sino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cada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nivel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</a:t>
              </a:r>
            </a:p>
            <a:p>
              <a:pPr marL="411480" lvl="2" indent="-228600">
                <a:buFont typeface="+mj-lt"/>
                <a:buAutoNum type="alphaLcParenR"/>
                <a:defRPr/>
              </a:pP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Con el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tiempo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,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activación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crónica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respuesta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cuerpo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ante el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estrés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desgasta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nuestros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órganos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aumenta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riesgo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enfermedades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</a:t>
              </a:r>
            </a:p>
            <a:p>
              <a:pPr marL="411480" lvl="2" indent="-228600">
                <a:buFont typeface="+mj-lt"/>
                <a:buAutoNum type="alphaLcParenR"/>
                <a:defRPr/>
              </a:pPr>
              <a:endParaRPr lang="en-US" sz="1200" dirty="0" smtClean="0"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  <a:p>
              <a:pPr marL="182880" indent="-182880">
                <a:buFont typeface="+mj-lt"/>
                <a:buAutoNum type="arabicPeriod"/>
                <a:defRPr/>
              </a:pP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racismo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también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amenaza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la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 En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todos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los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niveles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ingresos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, los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afroamericanos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, los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nativos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islas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Pacífico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, los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indígenas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estadounidenses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otras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personas de color con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frecuencia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tienen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un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peor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pronóstico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sus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contrapartes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blancos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</a:t>
              </a:r>
            </a:p>
            <a:p>
              <a:pPr marL="182880" indent="-182880">
                <a:buFont typeface="+mj-lt"/>
                <a:buAutoNum type="arabicPeriod"/>
                <a:defRPr/>
              </a:pPr>
              <a:endParaRPr lang="en-US" sz="1200" dirty="0" smtClean="0"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  <a:p>
              <a:pPr marL="182880" indent="-182880">
                <a:buFont typeface="+mj-lt"/>
                <a:buAutoNum type="arabicPeriod"/>
                <a:defRPr/>
              </a:pP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políticas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sociales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económicas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han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reducido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inequidades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el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pasado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otros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2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países</a:t>
              </a:r>
              <a:r>
                <a:rPr lang="en-US" sz="12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724401" y="867834"/>
              <a:ext cx="4103510" cy="5122333"/>
            </a:xfrm>
            <a:prstGeom prst="roundRect">
              <a:avLst>
                <a:gd name="adj" fmla="val 4755"/>
              </a:avLst>
            </a:prstGeom>
            <a:gradFill>
              <a:gsLst>
                <a:gs pos="0">
                  <a:srgbClr val="3E2716"/>
                </a:gs>
                <a:gs pos="100000">
                  <a:srgbClr val="844A28"/>
                </a:gs>
              </a:gsLst>
            </a:gradFill>
            <a:ln w="25400">
              <a:solidFill>
                <a:srgbClr val="3E271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2600"/>
                </a:lnSpc>
                <a:defRPr/>
              </a:pPr>
              <a:r>
                <a:rPr lang="en-US" sz="2400" b="1" cap="all" dirty="0" err="1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Preguntas</a:t>
              </a:r>
              <a:r>
                <a:rPr lang="en-US" sz="2400" b="1" cap="all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2400" b="1" cap="all" dirty="0" err="1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seguimiento</a:t>
              </a:r>
              <a:r>
                <a:rPr lang="en-US" sz="2400" b="1" cap="all" dirty="0" smtClean="0">
                  <a:solidFill>
                    <a:schemeClr val="bg1"/>
                  </a:solidFill>
                  <a:latin typeface="ITC Franklin Gothic Std Bk Cd"/>
                  <a:cs typeface="ITC Franklin Gothic Std Bk Cd"/>
                </a:rPr>
                <a:t> </a:t>
              </a:r>
            </a:p>
            <a:p>
              <a:pPr algn="ctr">
                <a:lnSpc>
                  <a:spcPts val="2600"/>
                </a:lnSpc>
                <a:defRPr/>
              </a:pPr>
              <a:endParaRPr lang="en-US" sz="2800" b="1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  <a:p>
              <a:pPr marL="182880" indent="-182880">
                <a:buFont typeface="+mj-lt"/>
                <a:buAutoNum type="arabicPeriod"/>
                <a:defRPr/>
              </a:pP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¿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Qué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reveló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estudio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Whitehall del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gobierno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británico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acerca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la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conexión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entre la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salud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y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la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riqueza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? ¿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Cuál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gradiente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riqueza-salud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?</a:t>
              </a:r>
            </a:p>
            <a:p>
              <a:pPr marL="182880" indent="-182880">
                <a:buFont typeface="+mj-lt"/>
                <a:buAutoNum type="arabicPeriod"/>
                <a:defRPr/>
              </a:pPr>
              <a:endParaRPr lang="en-US" sz="1400" dirty="0" smtClean="0"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  <a:p>
              <a:pPr marL="182880" indent="-182880">
                <a:buFont typeface="+mj-lt"/>
                <a:buAutoNum type="arabicPeriod"/>
                <a:defRPr/>
              </a:pP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El Dr. David Williams dice: "El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estrés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nos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ayuda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motivarnos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 En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nuestra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sociedad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actual,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todos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sufren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estrés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 La persona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no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tiene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estrés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una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persona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está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muerta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". Describe la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respuesta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cuerpo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ante 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estrés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 ¿De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qué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manera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diferente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estrés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crónico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? ¿De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qué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manera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estrés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crónico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podría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aumentar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riesgo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una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enfermedad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?</a:t>
              </a:r>
            </a:p>
            <a:p>
              <a:pPr marL="182880" indent="-182880">
                <a:buFont typeface="+mj-lt"/>
                <a:buAutoNum type="arabicPeriod"/>
                <a:defRPr/>
              </a:pPr>
              <a:endParaRPr lang="en-US" sz="1400" dirty="0" smtClean="0">
                <a:latin typeface="ITC Franklin Gothic Std Bk Cd"/>
                <a:ea typeface="ＭＳ Ｐゴシック" pitchFamily="34" charset="-128"/>
                <a:cs typeface="ITC Franklin Gothic Std Bk Cd"/>
              </a:endParaRPr>
            </a:p>
            <a:p>
              <a:pPr marL="182880" indent="-182880">
                <a:buFont typeface="+mj-lt"/>
                <a:buAutoNum type="arabicPeriod"/>
                <a:defRPr/>
              </a:pP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El Dr.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Adewale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Troutman dice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él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promueve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la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responsabilidad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individual,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pero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siempre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dentro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del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contexto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los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determinantes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sociales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. ¿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Por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qué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los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relaciona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? ¿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Qué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nos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está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faltando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si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nos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centramos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exclusivamente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en la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responsabilidad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individual? ¿De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qué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modo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afecta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esto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las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posibilidades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 de </a:t>
              </a:r>
              <a:r>
                <a:rPr lang="en-US" sz="1400" dirty="0" err="1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cambio</a:t>
              </a:r>
              <a:r>
                <a:rPr lang="en-US" sz="1400" dirty="0" smtClean="0">
                  <a:latin typeface="ITC Franklin Gothic Std Bk Cd"/>
                  <a:ea typeface="ＭＳ Ｐゴシック" pitchFamily="34" charset="-128"/>
                  <a:cs typeface="ITC Franklin Gothic Std Bk Cd"/>
                </a:rPr>
                <a:t>?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58200" y="6254496"/>
            <a:ext cx="448056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35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22548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Avanzando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hacia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la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equidad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en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endParaRPr lang="en-US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2600" y="1656347"/>
            <a:ext cx="8178800" cy="3539066"/>
          </a:xfrm>
          <a:prstGeom prst="roundRect">
            <a:avLst>
              <a:gd name="adj" fmla="val 3262"/>
            </a:avLst>
          </a:prstGeom>
          <a:gradFill>
            <a:gsLst>
              <a:gs pos="0">
                <a:srgbClr val="104C28"/>
              </a:gs>
              <a:gs pos="100000">
                <a:srgbClr val="147B33"/>
              </a:gs>
            </a:gsLst>
          </a:gradFill>
          <a:ln w="25400">
            <a:solidFill>
              <a:srgbClr val="104C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>
              <a:lnSpc>
                <a:spcPts val="8420"/>
              </a:lnSpc>
            </a:pPr>
            <a:r>
              <a:rPr lang="en-US" sz="7800" b="1" dirty="0" smtClean="0">
                <a:latin typeface="ITC Franklin Gothic Std Bk Cd"/>
                <a:cs typeface="ITC Franklin Gothic Std Bk Cd"/>
              </a:rPr>
              <a:t>MANERAS DE ALCANZAR LA EQUIDAD EN SALUD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36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Avanzando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hacia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la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equidad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en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endParaRPr lang="en-US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37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550" y="1898667"/>
            <a:ext cx="8470900" cy="306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920"/>
              </a:lnSpc>
            </a:pPr>
            <a:r>
              <a:rPr lang="en-US" sz="2800" dirty="0" smtClean="0">
                <a:solidFill>
                  <a:srgbClr val="0098BA"/>
                </a:solidFill>
                <a:latin typeface="Capitals"/>
                <a:cs typeface="Capitals"/>
              </a:rPr>
              <a:t>¿</a:t>
            </a:r>
            <a:r>
              <a:rPr lang="en-US" sz="2800" dirty="0" err="1" smtClean="0">
                <a:solidFill>
                  <a:srgbClr val="0098BA"/>
                </a:solidFill>
                <a:latin typeface="Capitals"/>
                <a:cs typeface="Capitals"/>
              </a:rPr>
              <a:t>Qué</a:t>
            </a:r>
            <a:r>
              <a:rPr lang="en-US" sz="2800" dirty="0" smtClean="0">
                <a:solidFill>
                  <a:srgbClr val="0098BA"/>
                </a:solidFill>
                <a:latin typeface="Capitals"/>
                <a:cs typeface="Capitals"/>
              </a:rPr>
              <a:t> </a:t>
            </a:r>
            <a:r>
              <a:rPr lang="en-US" sz="2800" dirty="0" err="1" smtClean="0">
                <a:solidFill>
                  <a:srgbClr val="0098BA"/>
                </a:solidFill>
                <a:latin typeface="Capitals"/>
                <a:cs typeface="Capitals"/>
              </a:rPr>
              <a:t>es</a:t>
            </a:r>
            <a:r>
              <a:rPr lang="en-US" sz="2800" dirty="0" smtClean="0">
                <a:solidFill>
                  <a:srgbClr val="0098BA"/>
                </a:solidFill>
                <a:latin typeface="Capitals"/>
                <a:cs typeface="Capitals"/>
              </a:rPr>
              <a:t> la </a:t>
            </a:r>
            <a:r>
              <a:rPr lang="en-US" sz="2800" dirty="0" err="1" smtClean="0">
                <a:solidFill>
                  <a:srgbClr val="0098BA"/>
                </a:solidFill>
                <a:latin typeface="Capitals"/>
                <a:cs typeface="Capitals"/>
              </a:rPr>
              <a:t>equidad</a:t>
            </a:r>
            <a:r>
              <a:rPr lang="en-US" sz="2800" dirty="0" smtClean="0">
                <a:solidFill>
                  <a:srgbClr val="0098BA"/>
                </a:solidFill>
                <a:latin typeface="Capitals"/>
                <a:cs typeface="Capitals"/>
              </a:rPr>
              <a:t> en </a:t>
            </a:r>
            <a:r>
              <a:rPr lang="en-US" sz="2800" dirty="0" err="1" smtClean="0">
                <a:solidFill>
                  <a:srgbClr val="0098BA"/>
                </a:solidFill>
                <a:latin typeface="Capitals"/>
                <a:cs typeface="Capitals"/>
              </a:rPr>
              <a:t>salud</a:t>
            </a:r>
            <a:r>
              <a:rPr lang="en-US" sz="2800" dirty="0" smtClean="0">
                <a:solidFill>
                  <a:srgbClr val="0098BA"/>
                </a:solidFill>
                <a:latin typeface="Capitals"/>
                <a:cs typeface="Capitals"/>
              </a:rPr>
              <a:t>? </a:t>
            </a:r>
          </a:p>
          <a:p>
            <a:pPr marL="548640" lvl="1" indent="-365760">
              <a:lnSpc>
                <a:spcPts val="2620"/>
              </a:lnSpc>
              <a:spcBef>
                <a:spcPts val="1800"/>
              </a:spcBef>
              <a:buFont typeface="Arial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Un principio </a:t>
            </a:r>
            <a:r>
              <a:rPr lang="en-US" sz="2400" dirty="0" err="1" smtClean="0">
                <a:ea typeface="ＭＳ Ｐゴシック" pitchFamily="34" charset="-128"/>
              </a:rPr>
              <a:t>básico</a:t>
            </a:r>
            <a:r>
              <a:rPr lang="en-US" sz="2400" dirty="0" smtClean="0">
                <a:ea typeface="ＭＳ Ｐゴシック" pitchFamily="34" charset="-128"/>
              </a:rPr>
              <a:t> de la </a:t>
            </a:r>
            <a:r>
              <a:rPr lang="en-US" sz="2400" dirty="0" err="1" smtClean="0">
                <a:ea typeface="ＭＳ Ｐゴシック" pitchFamily="34" charset="-128"/>
              </a:rPr>
              <a:t>salud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pública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es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que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todas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las</a:t>
            </a:r>
            <a:r>
              <a:rPr lang="en-US" sz="2400" dirty="0" smtClean="0">
                <a:ea typeface="ＭＳ Ｐゴシック" pitchFamily="34" charset="-128"/>
              </a:rPr>
              <a:t> personas </a:t>
            </a:r>
            <a:r>
              <a:rPr lang="en-US" sz="2400" dirty="0" err="1" smtClean="0">
                <a:ea typeface="ＭＳ Ｐゴシック" pitchFamily="34" charset="-128"/>
              </a:rPr>
              <a:t>tienen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derecho</a:t>
            </a:r>
            <a:r>
              <a:rPr lang="en-US" sz="2400" dirty="0" smtClean="0">
                <a:ea typeface="ＭＳ Ｐゴシック" pitchFamily="34" charset="-128"/>
              </a:rPr>
              <a:t> a </a:t>
            </a:r>
            <a:r>
              <a:rPr lang="en-US" sz="2400" dirty="0" err="1" smtClean="0">
                <a:ea typeface="ＭＳ Ｐゴシック" pitchFamily="34" charset="-128"/>
              </a:rPr>
              <a:t>tener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salud</a:t>
            </a:r>
            <a:r>
              <a:rPr lang="en-US" sz="2400" dirty="0" smtClean="0">
                <a:ea typeface="ＭＳ Ｐゴシック" pitchFamily="34" charset="-128"/>
              </a:rPr>
              <a:t>.</a:t>
            </a:r>
          </a:p>
          <a:p>
            <a:pPr marL="548640" lvl="1" indent="-365760">
              <a:lnSpc>
                <a:spcPts val="2620"/>
              </a:lnSpc>
              <a:spcBef>
                <a:spcPts val="1800"/>
              </a:spcBef>
              <a:buFont typeface="Arial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La </a:t>
            </a:r>
            <a:r>
              <a:rPr lang="en-US" sz="2400" dirty="0" err="1" smtClean="0">
                <a:ea typeface="ＭＳ Ｐゴシック" pitchFamily="34" charset="-128"/>
              </a:rPr>
              <a:t>equidad</a:t>
            </a:r>
            <a:r>
              <a:rPr lang="en-US" sz="2400" dirty="0" smtClean="0">
                <a:ea typeface="ＭＳ Ｐゴシック" pitchFamily="34" charset="-128"/>
              </a:rPr>
              <a:t> en </a:t>
            </a:r>
            <a:r>
              <a:rPr lang="en-US" sz="2400" dirty="0" err="1" smtClean="0">
                <a:ea typeface="ＭＳ Ｐゴシック" pitchFamily="34" charset="-128"/>
              </a:rPr>
              <a:t>salud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es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cuando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todos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tienen</a:t>
            </a:r>
            <a:r>
              <a:rPr lang="en-US" sz="2400" dirty="0" smtClean="0">
                <a:ea typeface="ＭＳ Ｐゴシック" pitchFamily="34" charset="-128"/>
              </a:rPr>
              <a:t> la </a:t>
            </a:r>
            <a:r>
              <a:rPr lang="en-US" sz="2400" dirty="0" err="1" smtClean="0">
                <a:ea typeface="ＭＳ Ｐゴシック" pitchFamily="34" charset="-128"/>
              </a:rPr>
              <a:t>oportunidad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lograr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su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máximo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potencial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salud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y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nadie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tiene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inconvenientes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para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lograr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este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potencial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debido</a:t>
            </a:r>
            <a:r>
              <a:rPr lang="en-US" sz="2400" dirty="0" smtClean="0">
                <a:ea typeface="ＭＳ Ｐゴシック" pitchFamily="34" charset="-128"/>
              </a:rPr>
              <a:t> a </a:t>
            </a:r>
            <a:r>
              <a:rPr lang="en-US" sz="2400" dirty="0" err="1" smtClean="0">
                <a:ea typeface="ＭＳ Ｐゴシック" pitchFamily="34" charset="-128"/>
              </a:rPr>
              <a:t>su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posición</a:t>
            </a:r>
            <a:r>
              <a:rPr lang="en-US" sz="2400" dirty="0" smtClean="0">
                <a:ea typeface="ＭＳ Ｐゴシック" pitchFamily="34" charset="-128"/>
              </a:rPr>
              <a:t> social </a:t>
            </a:r>
            <a:r>
              <a:rPr lang="en-US" sz="2400" dirty="0" err="1" smtClean="0">
                <a:ea typeface="ＭＳ Ｐゴシック" pitchFamily="34" charset="-128"/>
              </a:rPr>
              <a:t>u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otra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circunstancia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determinada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socialmente</a:t>
            </a:r>
            <a:r>
              <a:rPr lang="en-US" sz="2400" dirty="0" smtClean="0"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Avanzando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hacia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la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equidad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en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endParaRPr lang="en-US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38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8" name="Picture 7" descr="Awarenes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5500" y="2667001"/>
            <a:ext cx="8033000" cy="300566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62100" y="1185334"/>
            <a:ext cx="6019800" cy="982133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18153A"/>
              </a:gs>
              <a:gs pos="100000">
                <a:srgbClr val="441A66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El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conocimiento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los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determinantes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sociales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salud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nos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impulsa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</a:t>
            </a:r>
          </a:p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apoyar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comunidades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desfavorecidas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mirando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más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allá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del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individuo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y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trabajando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para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cambiar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circunstancias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que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debilitan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la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salud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Estrategias</a:t>
            </a:r>
            <a:r>
              <a:rPr lang="en-US" sz="24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4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para</a:t>
            </a:r>
            <a:r>
              <a:rPr lang="en-US" sz="24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4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reducir</a:t>
            </a:r>
            <a:r>
              <a:rPr lang="en-US" sz="24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4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las</a:t>
            </a:r>
            <a:r>
              <a:rPr lang="en-US" sz="24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4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inequidades</a:t>
            </a:r>
            <a:r>
              <a:rPr lang="en-US" sz="24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4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sociales</a:t>
            </a:r>
            <a:endParaRPr lang="en-US" sz="2400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ts val="1960"/>
              </a:lnSpc>
            </a:pPr>
            <a:r>
              <a:rPr lang="en-US" sz="1125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Adaptado de:</a:t>
            </a:r>
            <a:r>
              <a:rPr lang="en-US" sz="1125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1125" i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Reaching for a Healthier Life</a:t>
            </a:r>
            <a:r>
              <a:rPr lang="en-US" sz="1125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, The John D. and Catherine T. MacArthur Foundation Research Network on Socioeconomic Status and Health </a:t>
            </a: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39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368301" y="981684"/>
            <a:ext cx="8407399" cy="4894633"/>
            <a:chOff x="245533" y="981684"/>
            <a:chExt cx="8407399" cy="4894633"/>
          </a:xfrm>
        </p:grpSpPr>
        <p:sp>
          <p:nvSpPr>
            <p:cNvPr id="11" name="Rounded Rectangle 10"/>
            <p:cNvSpPr/>
            <p:nvPr/>
          </p:nvSpPr>
          <p:spPr>
            <a:xfrm>
              <a:off x="4995332" y="981684"/>
              <a:ext cx="3657600" cy="4894633"/>
            </a:xfrm>
            <a:prstGeom prst="roundRect">
              <a:avLst>
                <a:gd name="adj" fmla="val 2672"/>
              </a:avLst>
            </a:prstGeom>
            <a:gradFill>
              <a:gsLst>
                <a:gs pos="0">
                  <a:srgbClr val="73B632"/>
                </a:gs>
                <a:gs pos="100000">
                  <a:srgbClr val="B5D479"/>
                </a:gs>
              </a:gsLst>
            </a:gradFill>
            <a:ln w="25400">
              <a:solidFill>
                <a:srgbClr val="73B63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defRPr/>
              </a:pPr>
              <a:r>
                <a:rPr lang="en-US" sz="2200" b="1" cap="all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Políticas</a:t>
              </a:r>
              <a:r>
                <a:rPr lang="en-US" sz="2200" b="1" cap="all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2200" b="1" cap="all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capacitación</a:t>
              </a:r>
              <a:r>
                <a:rPr lang="en-US" sz="2200" b="1" cap="all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en </a:t>
              </a:r>
              <a:r>
                <a:rPr lang="en-US" sz="2200" b="1" cap="all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habilidades</a:t>
              </a:r>
              <a:endParaRPr lang="en-US" sz="2200" b="1" cap="all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endParaRPr>
            </a:p>
            <a:p>
              <a:pPr>
                <a:defRPr/>
              </a:pP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Igualar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el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acceso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a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las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oportunidades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capacitación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en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habilidades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laborales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nuevas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mejoradas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– en el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empleo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, en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escuelas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superiores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comunitarias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y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a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través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los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empleadores</a:t>
              </a:r>
              <a:endParaRPr lang="en-US" sz="15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endParaRPr>
            </a:p>
            <a:p>
              <a:pPr marL="182880" indent="-182880">
                <a:spcBef>
                  <a:spcPts val="600"/>
                </a:spcBef>
                <a:buFont typeface="Arial"/>
                <a:buChar char="•"/>
                <a:defRPr/>
              </a:pP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Capacitación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para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empleos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infraestructura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que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requieren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algún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nivel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educación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proyectados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para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crecimiento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i="1" u="sng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futuro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: 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construcción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(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construcción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transporte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);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empleos</a:t>
              </a:r>
              <a:r>
                <a:rPr lang="en-US" sz="1500" b="1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ecológicos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(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techos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solares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,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acondicionamiento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la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construcción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para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la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eficiencia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energía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); 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logística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(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envío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y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movimiento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artículos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);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servicios</a:t>
              </a:r>
              <a:r>
                <a:rPr lang="en-US" sz="1500" b="1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públicos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(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telecomunicaciones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,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energía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);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agua</a:t>
              </a:r>
              <a:r>
                <a:rPr lang="en-US" sz="1500" b="1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y</a:t>
              </a:r>
              <a:r>
                <a:rPr lang="en-US" sz="1500" b="1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aguas</a:t>
              </a:r>
              <a:r>
                <a:rPr lang="en-US" sz="1500" b="1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b="1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residuales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(los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sistemas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aguas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pluviales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son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fundamentales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para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el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funcionamiento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básico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de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las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 </a:t>
              </a:r>
              <a:r>
                <a:rPr lang="en-US" sz="1500" dirty="0" err="1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comunidades</a:t>
              </a:r>
              <a:r>
                <a: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)</a:t>
              </a:r>
            </a:p>
          </p:txBody>
        </p:sp>
        <p:grpSp>
          <p:nvGrpSpPr>
            <p:cNvPr id="3" name="Group 13"/>
            <p:cNvGrpSpPr/>
            <p:nvPr/>
          </p:nvGrpSpPr>
          <p:grpSpPr>
            <a:xfrm>
              <a:off x="245533" y="1386418"/>
              <a:ext cx="4521200" cy="4085165"/>
              <a:chOff x="245533" y="1223435"/>
              <a:chExt cx="4521200" cy="4085165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45533" y="1223435"/>
                <a:ext cx="4521200" cy="2103966"/>
              </a:xfrm>
              <a:prstGeom prst="roundRect">
                <a:avLst>
                  <a:gd name="adj" fmla="val 4755"/>
                </a:avLst>
              </a:prstGeom>
              <a:gradFill flip="none" rotWithShape="1">
                <a:gsLst>
                  <a:gs pos="0">
                    <a:srgbClr val="DA5120"/>
                  </a:gs>
                  <a:gs pos="100000">
                    <a:srgbClr val="E78E23"/>
                  </a:gs>
                </a:gsLst>
                <a:lin ang="16200000" scaled="0"/>
                <a:tileRect/>
              </a:gradFill>
              <a:ln w="25400">
                <a:solidFill>
                  <a:srgbClr val="DA51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defRPr/>
                </a:pPr>
                <a:r>
                  <a:rPr lang="en-US" sz="2400" b="1" cap="all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Educación</a:t>
                </a:r>
                <a:endParaRPr lang="en-US" sz="2400" b="1" cap="all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endParaRPr>
              </a:p>
              <a:p>
                <a:pPr marL="182880" indent="-182880">
                  <a:buFont typeface="Arial"/>
                  <a:buChar char="•"/>
                  <a:defRPr/>
                </a:pP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Educación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infantil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temprana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para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todos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los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niños</a:t>
                </a:r>
                <a:endPara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endParaRPr>
              </a:p>
              <a:p>
                <a:pPr marL="182880" indent="-182880">
                  <a:buFont typeface="Arial"/>
                  <a:buChar char="•"/>
                  <a:defRPr/>
                </a:pP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Reformar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la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financiación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escolar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para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igualar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la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calidad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de la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educación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desde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kínder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hasta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el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grado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12</a:t>
                </a:r>
              </a:p>
              <a:p>
                <a:pPr marL="182880" indent="-182880">
                  <a:buFont typeface="Arial"/>
                  <a:buChar char="•"/>
                  <a:defRPr/>
                </a:pP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Reducir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las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barreras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financieras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que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evitan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que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los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estudiantes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calificados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asistan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a la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escuelas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de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educación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superior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245533" y="3611034"/>
                <a:ext cx="4521200" cy="1697566"/>
              </a:xfrm>
              <a:prstGeom prst="roundRect">
                <a:avLst>
                  <a:gd name="adj" fmla="val 4755"/>
                </a:avLst>
              </a:prstGeom>
              <a:gradFill flip="none" rotWithShape="1">
                <a:gsLst>
                  <a:gs pos="0">
                    <a:srgbClr val="0098BA"/>
                  </a:gs>
                  <a:gs pos="100000">
                    <a:srgbClr val="9FD4D0"/>
                  </a:gs>
                </a:gsLst>
                <a:lin ang="16200000" scaled="0"/>
                <a:tileRect/>
              </a:gradFill>
              <a:ln w="25400">
                <a:solidFill>
                  <a:srgbClr val="0098B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defRPr/>
                </a:pPr>
                <a:r>
                  <a:rPr lang="en-US" sz="2400" b="1" cap="all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Políticas</a:t>
                </a:r>
                <a:r>
                  <a:rPr lang="en-US" sz="2400" b="1" cap="all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2400" b="1" cap="all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fiscales</a:t>
                </a:r>
                <a:endParaRPr lang="en-US" sz="2400" b="1" cap="all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endParaRPr>
              </a:p>
              <a:p>
                <a:pPr marL="182880" indent="-182880">
                  <a:lnSpc>
                    <a:spcPts val="1960"/>
                  </a:lnSpc>
                  <a:buFont typeface="Arial"/>
                  <a:buChar char="•"/>
                  <a:defRPr/>
                </a:pP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Aumento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del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salario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mínimo</a:t>
                </a:r>
                <a:endPara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endParaRPr>
              </a:p>
              <a:p>
                <a:pPr marL="182880" indent="-182880">
                  <a:lnSpc>
                    <a:spcPts val="1960"/>
                  </a:lnSpc>
                  <a:buFont typeface="Arial"/>
                  <a:buChar char="•"/>
                  <a:defRPr/>
                </a:pP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Ayuda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económica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para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las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familias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con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recién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nacidos</a:t>
                </a:r>
                <a:endPara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endParaRPr>
              </a:p>
              <a:p>
                <a:pPr marL="182880" indent="-182880">
                  <a:lnSpc>
                    <a:spcPts val="1960"/>
                  </a:lnSpc>
                  <a:buFont typeface="Arial"/>
                  <a:buChar char="•"/>
                  <a:defRPr/>
                </a:pP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Créditos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impositivos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por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ingreso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ganado</a:t>
                </a:r>
                <a:endPara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endParaRPr>
              </a:p>
              <a:p>
                <a:pPr marL="182880" indent="-182880">
                  <a:lnSpc>
                    <a:spcPts val="1960"/>
                  </a:lnSpc>
                  <a:buFont typeface="Arial"/>
                  <a:buChar char="•"/>
                  <a:defRPr/>
                </a:pP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Mayores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incentivos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para</a:t>
                </a:r>
                <a:r>
                  <a:rPr lang="en-US" sz="1500" dirty="0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 </a:t>
                </a:r>
                <a:r>
                  <a:rPr lang="en-US" sz="1500" dirty="0" err="1" smtClean="0">
                    <a:solidFill>
                      <a:schemeClr val="tx1"/>
                    </a:solidFill>
                    <a:latin typeface="ITC Franklin Gothic Std Bk Cd"/>
                    <a:cs typeface="ITC Franklin Gothic Std Bk Cd"/>
                  </a:rPr>
                  <a:t>ahorrar</a:t>
                </a:r>
                <a:endParaRPr lang="en-US" sz="15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 Video “</a:t>
            </a:r>
            <a:r>
              <a:rPr lang="en-US" sz="2700" cap="all" spc="2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Causas</a:t>
            </a:r>
            <a:r>
              <a:rPr lang="en-US" sz="2700" cap="all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schemeClr val="tx1"/>
                </a:solidFill>
                <a:latin typeface="Berthold City Bold"/>
                <a:cs typeface="Berthold City Bold"/>
              </a:rPr>
              <a:t>antinaturales</a:t>
            </a:r>
            <a:r>
              <a:rPr lang="en-US" sz="2700" cap="all" spc="200" dirty="0" smtClean="0">
                <a:solidFill>
                  <a:schemeClr val="tx1"/>
                </a:solidFill>
                <a:latin typeface="Berthold City Bold"/>
                <a:cs typeface="Berthold City Bold"/>
              </a:rPr>
              <a:t>"</a:t>
            </a:r>
            <a:endParaRPr lang="en-US" cap="all" spc="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531352" y="6254496"/>
            <a:ext cx="30175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4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01700" y="1096830"/>
            <a:ext cx="7340600" cy="4664339"/>
          </a:xfrm>
          <a:prstGeom prst="roundRect">
            <a:avLst>
              <a:gd name="adj" fmla="val 3307"/>
            </a:avLst>
          </a:prstGeom>
          <a:ln w="25400">
            <a:solidFill>
              <a:srgbClr val="CD0920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EDUCACIÓN</a:t>
            </a:r>
            <a:endParaRPr lang="en-US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40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14" name="Picture 13" descr="EDUCATION.png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3960" y="1262016"/>
            <a:ext cx="8056079" cy="4333967"/>
          </a:xfrm>
          <a:prstGeom prst="roundRect">
            <a:avLst>
              <a:gd name="adj" fmla="val 3307"/>
            </a:avLst>
          </a:prstGeom>
          <a:ln w="25400">
            <a:solidFill>
              <a:srgbClr val="147B33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Seguro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médico</a:t>
            </a:r>
            <a:endParaRPr lang="en-US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41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7" name="Picture 2" descr="C:\Users\drichardson\Pictures\uninsured.bmp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347340" y="843409"/>
            <a:ext cx="4188165" cy="2825750"/>
          </a:xfrm>
          <a:prstGeom prst="roundRect">
            <a:avLst>
              <a:gd name="adj" fmla="val 3307"/>
            </a:avLst>
          </a:prstGeom>
          <a:ln w="25400">
            <a:solidFill>
              <a:srgbClr val="0098BA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richardson\Pictures\Uninsured-Lineup.gif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 bwMode="auto">
          <a:xfrm>
            <a:off x="3910306" y="2547773"/>
            <a:ext cx="4752694" cy="3429000"/>
          </a:xfrm>
          <a:prstGeom prst="roundRect">
            <a:avLst>
              <a:gd name="adj" fmla="val 3307"/>
            </a:avLst>
          </a:prstGeom>
          <a:ln w="25400">
            <a:solidFill>
              <a:srgbClr val="0098BA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EMPLEO</a:t>
            </a:r>
            <a:endParaRPr lang="en-US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42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10" name="Picture 9" descr="Employ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44" y="1097356"/>
            <a:ext cx="4687512" cy="4663287"/>
          </a:xfrm>
          <a:prstGeom prst="roundRect">
            <a:avLst>
              <a:gd name="adj" fmla="val 3307"/>
            </a:avLst>
          </a:prstGeom>
          <a:ln w="25400">
            <a:solidFill>
              <a:srgbClr val="CD0920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Enfoque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la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conducta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saludable</a:t>
            </a:r>
            <a:endParaRPr lang="en-US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43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300" y="943277"/>
            <a:ext cx="7899400" cy="4950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smtClean="0"/>
              <a:t>No fume.  Si lo </a:t>
            </a:r>
            <a:r>
              <a:rPr lang="en-US" sz="2600" dirty="0" err="1" smtClean="0"/>
              <a:t>hace</a:t>
            </a:r>
            <a:r>
              <a:rPr lang="en-US" sz="2600" dirty="0" smtClean="0"/>
              <a:t>, </a:t>
            </a:r>
            <a:r>
              <a:rPr lang="en-US" sz="2600" dirty="0" err="1" smtClean="0"/>
              <a:t>déjelo</a:t>
            </a:r>
            <a:r>
              <a:rPr lang="en-US" sz="2600" dirty="0" smtClean="0"/>
              <a:t> </a:t>
            </a:r>
            <a:r>
              <a:rPr lang="en-US" sz="2600" dirty="0" err="1" smtClean="0"/>
              <a:t>o</a:t>
            </a:r>
            <a:r>
              <a:rPr lang="en-US" sz="2600" dirty="0" smtClean="0"/>
              <a:t> </a:t>
            </a:r>
            <a:r>
              <a:rPr lang="en-US" sz="2600" dirty="0" err="1" smtClean="0"/>
              <a:t>reduzca</a:t>
            </a:r>
            <a:r>
              <a:rPr lang="en-US" sz="2600" dirty="0" smtClean="0"/>
              <a:t> la </a:t>
            </a:r>
            <a:r>
              <a:rPr lang="en-US" sz="2600" dirty="0" err="1" smtClean="0"/>
              <a:t>cantidad</a:t>
            </a:r>
            <a:endParaRPr lang="en-US" sz="2600" dirty="0" smtClean="0"/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err="1" smtClean="0"/>
              <a:t>Tenga</a:t>
            </a:r>
            <a:r>
              <a:rPr lang="en-US" sz="2600" dirty="0" smtClean="0"/>
              <a:t> </a:t>
            </a:r>
            <a:r>
              <a:rPr lang="en-US" sz="2600" dirty="0" err="1" smtClean="0"/>
              <a:t>una</a:t>
            </a:r>
            <a:r>
              <a:rPr lang="en-US" sz="2600" dirty="0" smtClean="0"/>
              <a:t> </a:t>
            </a:r>
            <a:r>
              <a:rPr lang="en-US" sz="2600" dirty="0" err="1" smtClean="0"/>
              <a:t>dieta</a:t>
            </a:r>
            <a:r>
              <a:rPr lang="en-US" sz="2600" dirty="0" smtClean="0"/>
              <a:t> </a:t>
            </a:r>
            <a:r>
              <a:rPr lang="en-US" sz="2600" dirty="0" err="1" smtClean="0"/>
              <a:t>equilibrada</a:t>
            </a:r>
            <a:r>
              <a:rPr lang="en-US" sz="2600" dirty="0" smtClean="0"/>
              <a:t>, </a:t>
            </a:r>
            <a:r>
              <a:rPr lang="en-US" sz="2600" dirty="0" err="1" smtClean="0"/>
              <a:t>incluya</a:t>
            </a:r>
            <a:r>
              <a:rPr lang="en-US" sz="2600" dirty="0" smtClean="0"/>
              <a:t> </a:t>
            </a:r>
            <a:r>
              <a:rPr lang="en-US" sz="2600" dirty="0" err="1" smtClean="0"/>
              <a:t>frutas</a:t>
            </a:r>
            <a:r>
              <a:rPr lang="en-US" sz="2600" dirty="0" smtClean="0"/>
              <a:t> </a:t>
            </a:r>
            <a:r>
              <a:rPr lang="en-US" sz="2600" dirty="0" err="1" smtClean="0"/>
              <a:t>y</a:t>
            </a:r>
            <a:r>
              <a:rPr lang="en-US" sz="2600" dirty="0" smtClean="0"/>
              <a:t> </a:t>
            </a:r>
            <a:r>
              <a:rPr lang="en-US" sz="2600" dirty="0" err="1" smtClean="0"/>
              <a:t>verduras</a:t>
            </a:r>
            <a:endParaRPr lang="en-US" sz="2600" dirty="0" smtClean="0"/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err="1" smtClean="0"/>
              <a:t>Manténgase</a:t>
            </a:r>
            <a:r>
              <a:rPr lang="en-US" sz="2600" dirty="0" smtClean="0"/>
              <a:t> </a:t>
            </a:r>
            <a:r>
              <a:rPr lang="en-US" sz="2600" dirty="0" err="1" smtClean="0"/>
              <a:t>activo</a:t>
            </a:r>
            <a:r>
              <a:rPr lang="en-US" sz="2600" dirty="0" smtClean="0"/>
              <a:t> </a:t>
            </a:r>
            <a:r>
              <a:rPr lang="en-US" sz="2600" dirty="0" err="1" smtClean="0"/>
              <a:t>físicamente</a:t>
            </a:r>
            <a:endParaRPr lang="en-US" sz="2600" dirty="0" smtClean="0"/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smtClean="0"/>
              <a:t>Si </a:t>
            </a:r>
            <a:r>
              <a:rPr lang="en-US" sz="2600" dirty="0" err="1" smtClean="0"/>
              <a:t>bebe</a:t>
            </a:r>
            <a:r>
              <a:rPr lang="en-US" sz="2600" dirty="0" smtClean="0"/>
              <a:t>, </a:t>
            </a:r>
            <a:r>
              <a:rPr lang="en-US" sz="2600" dirty="0" err="1" smtClean="0"/>
              <a:t>hágalo</a:t>
            </a:r>
            <a:r>
              <a:rPr lang="en-US" sz="2600" dirty="0" smtClean="0"/>
              <a:t> con </a:t>
            </a:r>
            <a:r>
              <a:rPr lang="en-US" sz="2600" dirty="0" err="1" smtClean="0"/>
              <a:t>moderación</a:t>
            </a:r>
            <a:endParaRPr lang="en-US" sz="2600" dirty="0" smtClean="0"/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err="1" smtClean="0"/>
              <a:t>Cúbrase</a:t>
            </a:r>
            <a:r>
              <a:rPr lang="en-US" sz="2600" dirty="0" smtClean="0"/>
              <a:t> </a:t>
            </a:r>
            <a:r>
              <a:rPr lang="en-US" sz="2600" dirty="0" err="1" smtClean="0"/>
              <a:t>cuando</a:t>
            </a:r>
            <a:r>
              <a:rPr lang="en-US" sz="2600" dirty="0" smtClean="0"/>
              <a:t> </a:t>
            </a:r>
            <a:r>
              <a:rPr lang="en-US" sz="2600" dirty="0" err="1" smtClean="0"/>
              <a:t>esté</a:t>
            </a:r>
            <a:r>
              <a:rPr lang="en-US" sz="2600" dirty="0" smtClean="0"/>
              <a:t> </a:t>
            </a:r>
            <a:r>
              <a:rPr lang="en-US" sz="2600" dirty="0" err="1" smtClean="0"/>
              <a:t>expuesto</a:t>
            </a:r>
            <a:r>
              <a:rPr lang="en-US" sz="2600" dirty="0" smtClean="0"/>
              <a:t> al sol</a:t>
            </a:r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err="1" smtClean="0"/>
              <a:t>Practique</a:t>
            </a:r>
            <a:r>
              <a:rPr lang="en-US" sz="2600" dirty="0" smtClean="0"/>
              <a:t> </a:t>
            </a:r>
            <a:r>
              <a:rPr lang="en-US" sz="2600" dirty="0" err="1" smtClean="0"/>
              <a:t>sexo</a:t>
            </a:r>
            <a:r>
              <a:rPr lang="en-US" sz="2600" dirty="0" smtClean="0"/>
              <a:t> </a:t>
            </a:r>
            <a:r>
              <a:rPr lang="en-US" sz="2600" dirty="0" err="1" smtClean="0"/>
              <a:t>seguro</a:t>
            </a:r>
            <a:endParaRPr lang="en-US" sz="2600" dirty="0" smtClean="0"/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err="1" smtClean="0"/>
              <a:t>Hágase</a:t>
            </a:r>
            <a:r>
              <a:rPr lang="en-US" sz="2600" dirty="0" smtClean="0"/>
              <a:t> </a:t>
            </a:r>
            <a:r>
              <a:rPr lang="en-US" sz="2600" dirty="0" err="1" smtClean="0"/>
              <a:t>chequeos</a:t>
            </a:r>
            <a:r>
              <a:rPr lang="en-US" sz="2600" dirty="0" smtClean="0"/>
              <a:t> de </a:t>
            </a:r>
            <a:r>
              <a:rPr lang="en-US" sz="2600" dirty="0" err="1" smtClean="0"/>
              <a:t>salud</a:t>
            </a:r>
            <a:r>
              <a:rPr lang="en-US" sz="2600" dirty="0" smtClean="0"/>
              <a:t> </a:t>
            </a:r>
            <a:r>
              <a:rPr lang="en-US" sz="2600" dirty="0" err="1" smtClean="0"/>
              <a:t>apropiadas</a:t>
            </a:r>
            <a:endParaRPr lang="en-US" sz="2600" dirty="0" smtClean="0"/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err="1" smtClean="0"/>
              <a:t>Conduzca</a:t>
            </a:r>
            <a:r>
              <a:rPr lang="en-US" sz="2600" dirty="0" smtClean="0"/>
              <a:t> a la </a:t>
            </a:r>
            <a:r>
              <a:rPr lang="en-US" sz="2600" dirty="0" err="1" smtClean="0"/>
              <a:t>defensiva</a:t>
            </a:r>
            <a:r>
              <a:rPr lang="en-US" sz="2600" dirty="0" smtClean="0"/>
              <a:t>; no </a:t>
            </a:r>
            <a:r>
              <a:rPr lang="en-US" sz="2600" dirty="0" err="1" smtClean="0"/>
              <a:t>maneje</a:t>
            </a:r>
            <a:r>
              <a:rPr lang="en-US" sz="2600" dirty="0" smtClean="0"/>
              <a:t> </a:t>
            </a:r>
            <a:r>
              <a:rPr lang="en-US" sz="2600" dirty="0" err="1" smtClean="0"/>
              <a:t>si</a:t>
            </a:r>
            <a:r>
              <a:rPr lang="en-US" sz="2600" dirty="0" smtClean="0"/>
              <a:t> </a:t>
            </a:r>
            <a:r>
              <a:rPr lang="en-US" sz="2600" dirty="0" err="1" smtClean="0"/>
              <a:t>bebió</a:t>
            </a:r>
            <a:endParaRPr lang="en-US" sz="2600" dirty="0" smtClean="0"/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err="1" smtClean="0"/>
              <a:t>Controle</a:t>
            </a:r>
            <a:r>
              <a:rPr lang="en-US" sz="2600" dirty="0" smtClean="0"/>
              <a:t> </a:t>
            </a:r>
            <a:r>
              <a:rPr lang="en-US" sz="2600" dirty="0" err="1" smtClean="0"/>
              <a:t>su</a:t>
            </a:r>
            <a:r>
              <a:rPr lang="en-US" sz="2600" dirty="0" smtClean="0"/>
              <a:t> </a:t>
            </a:r>
            <a:r>
              <a:rPr lang="en-US" sz="2600" dirty="0" err="1" smtClean="0"/>
              <a:t>estrés</a:t>
            </a:r>
            <a:endParaRPr lang="en-US" sz="2600" dirty="0" smtClean="0"/>
          </a:p>
          <a:p>
            <a:pPr marL="274320" indent="-603504">
              <a:lnSpc>
                <a:spcPts val="3800"/>
              </a:lnSpc>
              <a:buFont typeface="+mj-lt"/>
              <a:buAutoNum type="arabicPeriod"/>
              <a:defRPr/>
            </a:pPr>
            <a:r>
              <a:rPr lang="en-US" sz="2600" dirty="0" err="1" smtClean="0"/>
              <a:t>Mantenga</a:t>
            </a:r>
            <a:r>
              <a:rPr lang="en-US" sz="2600" dirty="0" smtClean="0"/>
              <a:t> </a:t>
            </a:r>
            <a:r>
              <a:rPr lang="en-US" sz="2600" dirty="0" err="1" smtClean="0"/>
              <a:t>vínculos</a:t>
            </a:r>
            <a:r>
              <a:rPr lang="en-US" sz="2600" dirty="0" smtClean="0"/>
              <a:t> </a:t>
            </a:r>
            <a:r>
              <a:rPr lang="en-US" sz="2600" dirty="0" err="1" smtClean="0"/>
              <a:t>sociale</a:t>
            </a: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Enfoque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de los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determinantes</a:t>
            </a:r>
            <a:r>
              <a:rPr lang="en-US" sz="2700" cap="all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sociales</a:t>
            </a:r>
            <a:endParaRPr lang="en-US" cap="all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44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562" y="943277"/>
            <a:ext cx="7976876" cy="502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Aft>
                <a:spcPts val="2200"/>
              </a:spcAft>
              <a:buFont typeface="+mj-lt"/>
              <a:buAutoNum type="arabicPeriod"/>
              <a:defRPr/>
            </a:pPr>
            <a:r>
              <a:rPr lang="en-US" sz="2500" dirty="0" smtClean="0"/>
              <a:t>No </a:t>
            </a:r>
            <a:r>
              <a:rPr lang="en-US" sz="2500" dirty="0" err="1" smtClean="0"/>
              <a:t>tenga</a:t>
            </a:r>
            <a:r>
              <a:rPr lang="en-US" sz="2500" dirty="0" smtClean="0"/>
              <a:t> padres </a:t>
            </a:r>
            <a:r>
              <a:rPr lang="en-US" sz="2500" dirty="0" err="1" smtClean="0"/>
              <a:t>pobres</a:t>
            </a:r>
            <a:r>
              <a:rPr lang="en-US" sz="2500" dirty="0" smtClean="0"/>
              <a:t> </a:t>
            </a:r>
            <a:r>
              <a:rPr lang="en-US" sz="2500" dirty="0" err="1" smtClean="0"/>
              <a:t>ni</a:t>
            </a:r>
            <a:r>
              <a:rPr lang="en-US" sz="2500" dirty="0" smtClean="0"/>
              <a:t> viva en un </a:t>
            </a:r>
            <a:r>
              <a:rPr lang="en-US" sz="2500" dirty="0" err="1" smtClean="0"/>
              <a:t>vecindario</a:t>
            </a:r>
            <a:r>
              <a:rPr lang="en-US" sz="2500" dirty="0" smtClean="0"/>
              <a:t> </a:t>
            </a:r>
            <a:r>
              <a:rPr lang="en-US" sz="2500" dirty="0" err="1" smtClean="0"/>
              <a:t>pobre</a:t>
            </a:r>
            <a:endParaRPr lang="en-US" sz="2500" dirty="0" smtClean="0"/>
          </a:p>
          <a:p>
            <a:pPr marL="457200" indent="-457200">
              <a:lnSpc>
                <a:spcPts val="2800"/>
              </a:lnSpc>
              <a:spcAft>
                <a:spcPts val="2200"/>
              </a:spcAft>
              <a:buFont typeface="+mj-lt"/>
              <a:buAutoNum type="arabicPeriod"/>
              <a:defRPr/>
            </a:pPr>
            <a:r>
              <a:rPr lang="en-US" sz="2500" dirty="0" smtClean="0"/>
              <a:t>No sea </a:t>
            </a:r>
            <a:r>
              <a:rPr lang="en-US" sz="2500" dirty="0" err="1" smtClean="0"/>
              <a:t>pobre</a:t>
            </a:r>
            <a:r>
              <a:rPr lang="en-US" sz="2500" dirty="0" smtClean="0"/>
              <a:t>. Si lo </a:t>
            </a:r>
            <a:r>
              <a:rPr lang="en-US" sz="2500" dirty="0" err="1" smtClean="0"/>
              <a:t>es</a:t>
            </a:r>
            <a:r>
              <a:rPr lang="en-US" sz="2500" dirty="0" smtClean="0"/>
              <a:t>, </a:t>
            </a:r>
            <a:r>
              <a:rPr lang="en-US" sz="2500" dirty="0" err="1" smtClean="0"/>
              <a:t>deje</a:t>
            </a:r>
            <a:r>
              <a:rPr lang="en-US" sz="2500" dirty="0" smtClean="0"/>
              <a:t> de </a:t>
            </a:r>
            <a:r>
              <a:rPr lang="en-US" sz="2500" dirty="0" err="1" smtClean="0"/>
              <a:t>serlo</a:t>
            </a:r>
            <a:r>
              <a:rPr lang="en-US" sz="2500" dirty="0" smtClean="0"/>
              <a:t>. Si no </a:t>
            </a:r>
            <a:r>
              <a:rPr lang="en-US" sz="2500" dirty="0" err="1" smtClean="0"/>
              <a:t>puede</a:t>
            </a:r>
            <a:r>
              <a:rPr lang="en-US" sz="2500" dirty="0" smtClean="0"/>
              <a:t>, </a:t>
            </a:r>
            <a:r>
              <a:rPr lang="en-US" sz="2500" dirty="0" err="1" smtClean="0"/>
              <a:t>intente</a:t>
            </a:r>
            <a:r>
              <a:rPr lang="en-US" sz="2500" dirty="0" smtClean="0"/>
              <a:t> no ser </a:t>
            </a:r>
            <a:r>
              <a:rPr lang="en-US" sz="2500" dirty="0" err="1" smtClean="0"/>
              <a:t>pobre</a:t>
            </a:r>
            <a:r>
              <a:rPr lang="en-US" sz="2500" dirty="0" smtClean="0"/>
              <a:t> </a:t>
            </a:r>
            <a:r>
              <a:rPr lang="en-US" sz="2500" dirty="0" err="1" smtClean="0"/>
              <a:t>por</a:t>
            </a:r>
            <a:r>
              <a:rPr lang="en-US" sz="2500" dirty="0" smtClean="0"/>
              <a:t> mucho </a:t>
            </a:r>
            <a:r>
              <a:rPr lang="en-US" sz="2500" dirty="0" err="1" smtClean="0"/>
              <a:t>tiempo</a:t>
            </a:r>
            <a:endParaRPr lang="en-US" sz="2500" dirty="0" smtClean="0"/>
          </a:p>
          <a:p>
            <a:pPr marL="457200" indent="-457200">
              <a:lnSpc>
                <a:spcPts val="2800"/>
              </a:lnSpc>
              <a:spcAft>
                <a:spcPts val="2200"/>
              </a:spcAft>
              <a:buFont typeface="+mj-lt"/>
              <a:buAutoNum type="arabicPeriod"/>
              <a:defRPr/>
            </a:pPr>
            <a:r>
              <a:rPr lang="en-US" sz="2500" dirty="0" err="1" smtClean="0"/>
              <a:t>Consiga</a:t>
            </a:r>
            <a:r>
              <a:rPr lang="en-US" sz="2500" dirty="0" smtClean="0"/>
              <a:t> un </a:t>
            </a:r>
            <a:r>
              <a:rPr lang="en-US" sz="2500" dirty="0" err="1" smtClean="0"/>
              <a:t>empleo</a:t>
            </a:r>
            <a:r>
              <a:rPr lang="en-US" sz="2500" dirty="0" smtClean="0"/>
              <a:t> </a:t>
            </a:r>
            <a:r>
              <a:rPr lang="en-US" sz="2500" dirty="0" err="1" smtClean="0"/>
              <a:t>y</a:t>
            </a:r>
            <a:r>
              <a:rPr lang="en-US" sz="2500" dirty="0" smtClean="0"/>
              <a:t> </a:t>
            </a:r>
            <a:r>
              <a:rPr lang="en-US" sz="2500" dirty="0" err="1" smtClean="0"/>
              <a:t>ocúpese</a:t>
            </a:r>
            <a:r>
              <a:rPr lang="en-US" sz="2500" dirty="0" smtClean="0"/>
              <a:t> de </a:t>
            </a:r>
            <a:r>
              <a:rPr lang="en-US" sz="2500" b="1" i="1" dirty="0" smtClean="0"/>
              <a:t>no </a:t>
            </a:r>
            <a:r>
              <a:rPr lang="en-US" sz="2500" b="1" i="1" dirty="0" err="1" smtClean="0"/>
              <a:t>perderlo</a:t>
            </a:r>
            <a:r>
              <a:rPr lang="en-US" sz="2500" b="1" i="1" dirty="0" smtClean="0"/>
              <a:t>  </a:t>
            </a:r>
          </a:p>
          <a:p>
            <a:pPr marL="457200" indent="-457200">
              <a:lnSpc>
                <a:spcPts val="2800"/>
              </a:lnSpc>
              <a:spcAft>
                <a:spcPts val="2200"/>
              </a:spcAft>
              <a:buFont typeface="+mj-lt"/>
              <a:buAutoNum type="arabicPeriod"/>
              <a:defRPr/>
            </a:pPr>
            <a:r>
              <a:rPr lang="en-US" sz="2500" dirty="0" err="1" smtClean="0"/>
              <a:t>Tenga</a:t>
            </a:r>
            <a:r>
              <a:rPr lang="en-US" sz="2500" dirty="0" smtClean="0"/>
              <a:t> un </a:t>
            </a:r>
            <a:r>
              <a:rPr lang="en-US" sz="2500" dirty="0" err="1" smtClean="0"/>
              <a:t>automóvil</a:t>
            </a:r>
            <a:r>
              <a:rPr lang="en-US" sz="2500" dirty="0" smtClean="0"/>
              <a:t>, </a:t>
            </a:r>
            <a:r>
              <a:rPr lang="en-US" sz="2500" dirty="0" err="1" smtClean="0"/>
              <a:t>pero</a:t>
            </a:r>
            <a:r>
              <a:rPr lang="en-US" sz="2500" dirty="0" smtClean="0"/>
              <a:t> </a:t>
            </a:r>
            <a:r>
              <a:rPr lang="en-US" sz="2500" dirty="0" err="1" smtClean="0"/>
              <a:t>úselo</a:t>
            </a:r>
            <a:r>
              <a:rPr lang="en-US" sz="2500" dirty="0" smtClean="0"/>
              <a:t> </a:t>
            </a:r>
            <a:r>
              <a:rPr lang="en-US" sz="2500" dirty="0" err="1" smtClean="0"/>
              <a:t>solamente</a:t>
            </a:r>
            <a:r>
              <a:rPr lang="en-US" sz="2500" dirty="0" smtClean="0"/>
              <a:t> </a:t>
            </a:r>
            <a:r>
              <a:rPr lang="en-US" sz="2500" dirty="0" err="1" smtClean="0"/>
              <a:t>para</a:t>
            </a:r>
            <a:r>
              <a:rPr lang="en-US" sz="2500" dirty="0" smtClean="0"/>
              <a:t> </a:t>
            </a:r>
            <a:r>
              <a:rPr lang="en-US" sz="2500" dirty="0" err="1" smtClean="0"/>
              <a:t>las</a:t>
            </a:r>
            <a:r>
              <a:rPr lang="en-US" sz="2500" dirty="0" smtClean="0"/>
              <a:t> </a:t>
            </a:r>
            <a:r>
              <a:rPr lang="en-US" sz="2500" dirty="0" err="1" smtClean="0"/>
              <a:t>salidas</a:t>
            </a:r>
            <a:r>
              <a:rPr lang="en-US" sz="2500" dirty="0" smtClean="0"/>
              <a:t> de los fines de </a:t>
            </a:r>
            <a:r>
              <a:rPr lang="en-US" sz="2500" dirty="0" err="1" smtClean="0"/>
              <a:t>semana</a:t>
            </a:r>
            <a:r>
              <a:rPr lang="en-US" sz="2500" dirty="0" smtClean="0"/>
              <a:t>.  </a:t>
            </a:r>
            <a:r>
              <a:rPr lang="en-US" sz="2500" dirty="0" err="1" smtClean="0"/>
              <a:t>Camine</a:t>
            </a:r>
            <a:r>
              <a:rPr lang="en-US" sz="2500" dirty="0" smtClean="0"/>
              <a:t> </a:t>
            </a:r>
            <a:r>
              <a:rPr lang="en-US" sz="2500" dirty="0" err="1" smtClean="0"/>
              <a:t>hasta</a:t>
            </a:r>
            <a:r>
              <a:rPr lang="en-US" sz="2500" dirty="0" smtClean="0"/>
              <a:t> el </a:t>
            </a:r>
            <a:r>
              <a:rPr lang="en-US" sz="2500" dirty="0" err="1" smtClean="0"/>
              <a:t>trabajo</a:t>
            </a:r>
            <a:endParaRPr lang="en-US" sz="2500" dirty="0" smtClean="0"/>
          </a:p>
          <a:p>
            <a:pPr marL="457200" indent="-457200">
              <a:lnSpc>
                <a:spcPts val="2800"/>
              </a:lnSpc>
              <a:spcAft>
                <a:spcPts val="2200"/>
              </a:spcAft>
              <a:buFont typeface="+mj-lt"/>
              <a:buAutoNum type="arabicPeriod"/>
              <a:defRPr/>
            </a:pPr>
            <a:r>
              <a:rPr lang="en-US" sz="2500" dirty="0" err="1" smtClean="0"/>
              <a:t>Asegúrese</a:t>
            </a:r>
            <a:r>
              <a:rPr lang="en-US" sz="2500" dirty="0" smtClean="0"/>
              <a:t> de </a:t>
            </a:r>
            <a:r>
              <a:rPr lang="en-US" sz="2500" dirty="0" err="1" smtClean="0"/>
              <a:t>tener</a:t>
            </a:r>
            <a:r>
              <a:rPr lang="en-US" sz="2500" dirty="0" smtClean="0"/>
              <a:t> </a:t>
            </a:r>
            <a:r>
              <a:rPr lang="en-US" sz="2500" dirty="0" err="1" smtClean="0"/>
              <a:t>seguro</a:t>
            </a:r>
            <a:r>
              <a:rPr lang="en-US" sz="2500" dirty="0" smtClean="0"/>
              <a:t> </a:t>
            </a:r>
            <a:r>
              <a:rPr lang="en-US" sz="2500" dirty="0" err="1" smtClean="0"/>
              <a:t>médico</a:t>
            </a:r>
            <a:endParaRPr lang="en-US" sz="2500" dirty="0" smtClean="0"/>
          </a:p>
          <a:p>
            <a:pPr marL="457200" indent="-457200">
              <a:lnSpc>
                <a:spcPts val="2800"/>
              </a:lnSpc>
              <a:spcAft>
                <a:spcPts val="2200"/>
              </a:spcAft>
              <a:buFont typeface="+mj-lt"/>
              <a:buAutoNum type="arabicPeriod"/>
              <a:defRPr/>
            </a:pPr>
            <a:r>
              <a:rPr lang="en-US" sz="2500" dirty="0" smtClean="0"/>
              <a:t>No sea </a:t>
            </a:r>
            <a:r>
              <a:rPr lang="en-US" sz="2500" dirty="0" err="1" smtClean="0"/>
              <a:t>analfabeto</a:t>
            </a:r>
            <a:endParaRPr lang="en-US" sz="2500" dirty="0" smtClean="0"/>
          </a:p>
          <a:p>
            <a:pPr marL="457200" indent="-457200">
              <a:lnSpc>
                <a:spcPts val="2800"/>
              </a:lnSpc>
              <a:spcAft>
                <a:spcPts val="2200"/>
              </a:spcAft>
              <a:buFont typeface="+mj-lt"/>
              <a:buAutoNum type="arabicPeriod"/>
              <a:defRPr/>
            </a:pPr>
            <a:r>
              <a:rPr lang="en-US" sz="2500" dirty="0" err="1" smtClean="0"/>
              <a:t>Evite</a:t>
            </a:r>
            <a:r>
              <a:rPr lang="en-US" sz="2500" dirty="0" smtClean="0"/>
              <a:t> el </a:t>
            </a:r>
            <a:r>
              <a:rPr lang="en-US" sz="2500" dirty="0" err="1" smtClean="0"/>
              <a:t>aislamiento</a:t>
            </a:r>
            <a:r>
              <a:rPr lang="en-US" sz="2500" dirty="0" smtClean="0"/>
              <a:t> social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1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 CONCLUSIÓN</a:t>
            </a:r>
            <a:endParaRPr lang="en-US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1960"/>
              </a:lnSpc>
            </a:pP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441267" y="6254496"/>
            <a:ext cx="48192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45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3611" y="1175705"/>
            <a:ext cx="3043654" cy="4506591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18153A"/>
              </a:gs>
              <a:gs pos="100000">
                <a:srgbClr val="441A66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indent="-91440" algn="ctr"/>
            <a:r>
              <a:rPr lang="en-US" sz="2400" b="1" cap="all" dirty="0" err="1" smtClean="0">
                <a:latin typeface="ITC Franklin Gothic Std Bk Cd"/>
                <a:cs typeface="ITC Franklin Gothic Std Bk Cd"/>
              </a:rPr>
              <a:t>Opciones</a:t>
            </a:r>
            <a:r>
              <a:rPr lang="en-US" sz="2400" b="1" cap="all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2400" b="1" cap="all" dirty="0" err="1" smtClean="0">
                <a:latin typeface="ITC Franklin Gothic Std Bk Cd"/>
                <a:cs typeface="ITC Franklin Gothic Std Bk Cd"/>
              </a:rPr>
              <a:t>tarea</a:t>
            </a:r>
            <a:endParaRPr lang="en-US" sz="1600" dirty="0" smtClean="0">
              <a:latin typeface="ITC Franklin Gothic Std Bk Cd"/>
              <a:cs typeface="ITC Franklin Gothic Std Bk Cd"/>
            </a:endParaRPr>
          </a:p>
          <a:p>
            <a:pPr marL="274320" indent="-274320">
              <a:lnSpc>
                <a:spcPts val="22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200" dirty="0" err="1" smtClean="0">
                <a:latin typeface="ITC Franklin Gothic Std Bk Cd"/>
                <a:cs typeface="ITC Franklin Gothic Std Bk Cd"/>
              </a:rPr>
              <a:t>Salga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a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caminar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tome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fotos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de lo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que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le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preocupa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del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parque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su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vecindario</a:t>
            </a:r>
            <a:endParaRPr lang="en-US" sz="2200" dirty="0" smtClean="0">
              <a:latin typeface="ITC Franklin Gothic Std Bk Cd"/>
              <a:cs typeface="ITC Franklin Gothic Std Bk Cd"/>
            </a:endParaRPr>
          </a:p>
          <a:p>
            <a:pPr marL="274320" indent="-274320">
              <a:lnSpc>
                <a:spcPts val="22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200" dirty="0" err="1" smtClean="0">
                <a:latin typeface="ITC Franklin Gothic Std Bk Cd"/>
                <a:cs typeface="ITC Franklin Gothic Std Bk Cd"/>
              </a:rPr>
              <a:t>Después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visitar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el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lugar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, complete la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evaluación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provista</a:t>
            </a:r>
            <a:endParaRPr lang="en-US" sz="2200" dirty="0" smtClean="0">
              <a:latin typeface="ITC Franklin Gothic Std Bk Cd"/>
              <a:cs typeface="ITC Franklin Gothic Std Bk Cd"/>
            </a:endParaRPr>
          </a:p>
          <a:p>
            <a:pPr marL="274320" indent="-274320">
              <a:lnSpc>
                <a:spcPts val="22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200" dirty="0" err="1" smtClean="0">
                <a:latin typeface="ITC Franklin Gothic Std Bk Cd"/>
                <a:cs typeface="ITC Franklin Gothic Std Bk Cd"/>
              </a:rPr>
              <a:t>Envíe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los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formularios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evaluación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completados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descargue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sus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fotos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en la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fecha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reunión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de la </a:t>
            </a:r>
            <a:r>
              <a:rPr lang="en-US" sz="2200" dirty="0" err="1" smtClean="0">
                <a:latin typeface="ITC Franklin Gothic Std Bk Cd"/>
                <a:cs typeface="ITC Franklin Gothic Std Bk Cd"/>
              </a:rPr>
              <a:t>Sesión</a:t>
            </a:r>
            <a:r>
              <a:rPr lang="en-US" sz="2200" dirty="0" smtClean="0">
                <a:latin typeface="ITC Franklin Gothic Std Bk Cd"/>
                <a:cs typeface="ITC Franklin Gothic Std Bk Cd"/>
              </a:rPr>
              <a:t> 4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6690" y="1936284"/>
            <a:ext cx="42037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441A66"/>
                </a:solidFill>
                <a:latin typeface="Capitals"/>
              </a:rPr>
              <a:t>¡GRACIAS!</a:t>
            </a:r>
          </a:p>
          <a:p>
            <a:endParaRPr lang="en-US" sz="3200" dirty="0" smtClean="0">
              <a:solidFill>
                <a:srgbClr val="73B632"/>
              </a:solidFill>
              <a:latin typeface="Capitals"/>
            </a:endParaRPr>
          </a:p>
          <a:p>
            <a:pPr>
              <a:buFont typeface="Arial"/>
              <a:buChar char="•"/>
            </a:pPr>
            <a:r>
              <a:rPr lang="en-US" sz="3600" dirty="0" smtClean="0"/>
              <a:t> ¿</a:t>
            </a:r>
            <a:r>
              <a:rPr lang="en-US" sz="3600" dirty="0" err="1" smtClean="0"/>
              <a:t>Preguntas</a:t>
            </a:r>
            <a:r>
              <a:rPr lang="en-US" sz="3600" dirty="0" smtClean="0"/>
              <a:t>?</a:t>
            </a:r>
          </a:p>
          <a:p>
            <a:pPr>
              <a:buFont typeface="Arial"/>
              <a:buChar char="•"/>
            </a:pPr>
            <a:endParaRPr lang="en-US" sz="3600" dirty="0" smtClean="0"/>
          </a:p>
          <a:p>
            <a:pPr>
              <a:buFont typeface="Arial"/>
              <a:buChar char="•"/>
            </a:pPr>
            <a:r>
              <a:rPr lang="en-US" sz="3600" dirty="0" smtClean="0"/>
              <a:t> ¿</a:t>
            </a:r>
            <a:r>
              <a:rPr lang="en-US" sz="3600" dirty="0" err="1" smtClean="0"/>
              <a:t>Comentarios</a:t>
            </a:r>
            <a:r>
              <a:rPr lang="en-US" sz="3600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100" dirty="0">
              <a:solidFill>
                <a:prstClr val="black"/>
              </a:solidFill>
              <a:latin typeface="Berthold City Bold"/>
              <a:cs typeface="Berthold City Bold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531352" y="6254496"/>
            <a:ext cx="30175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5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93800" y="1267494"/>
            <a:ext cx="6756400" cy="4323012"/>
          </a:xfrm>
          <a:prstGeom prst="roundRect">
            <a:avLst>
              <a:gd name="adj" fmla="val 3262"/>
            </a:avLst>
          </a:prstGeom>
          <a:gradFill>
            <a:gsLst>
              <a:gs pos="0">
                <a:srgbClr val="00B0D8"/>
              </a:gs>
              <a:gs pos="100000">
                <a:srgbClr val="AFDFE5"/>
              </a:gs>
            </a:gsLst>
          </a:gradFill>
          <a:ln w="25400">
            <a:solidFill>
              <a:srgbClr val="00B0D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91440" indent="-91440" algn="ctr">
              <a:lnSpc>
                <a:spcPts val="5000"/>
              </a:lnSpc>
            </a:pP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¿Son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importantes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los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entornos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los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vecindarios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y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las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condiciones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sociales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?</a:t>
            </a:r>
          </a:p>
          <a:p>
            <a:pPr marL="91440" indent="-91440" algn="ctr">
              <a:lnSpc>
                <a:spcPts val="5000"/>
              </a:lnSpc>
            </a:pPr>
            <a:endParaRPr lang="en-US" sz="5400" b="1" dirty="0" smtClean="0">
              <a:solidFill>
                <a:schemeClr val="tx1"/>
              </a:solidFill>
              <a:latin typeface="ITC Franklin Gothic Std Medium Condensed"/>
              <a:cs typeface="ITC Franklin Gothic Std Med"/>
            </a:endParaRPr>
          </a:p>
          <a:p>
            <a:pPr marL="91440" indent="-91440" algn="ctr">
              <a:lnSpc>
                <a:spcPts val="5000"/>
              </a:lnSpc>
            </a:pPr>
            <a:r>
              <a:rPr lang="en-US" sz="9600" b="1" dirty="0" smtClean="0">
                <a:latin typeface="ITC Franklin Gothic Std Bk Cd"/>
                <a:cs typeface="ITC Franklin Gothic Std Bk Cd"/>
              </a:rPr>
              <a:t>¿SÍ O NO?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Una</a:t>
            </a:r>
            <a:r>
              <a:rPr lang="en-US" sz="2700" cap="all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nación</a:t>
            </a:r>
            <a:r>
              <a:rPr lang="en-US" sz="2700" cap="all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, </a:t>
            </a:r>
            <a:r>
              <a:rPr lang="en-US" sz="27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muchos</a:t>
            </a:r>
            <a:r>
              <a:rPr lang="en-US" sz="2700" cap="all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resultados</a:t>
            </a:r>
            <a:r>
              <a:rPr lang="en-US" sz="2700" cap="all" spc="20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en </a:t>
            </a:r>
            <a:r>
              <a:rPr lang="en-US" sz="2700" cap="all" spc="20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salud</a:t>
            </a:r>
            <a:endParaRPr lang="en-US" cap="all" spc="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531352" y="6254496"/>
            <a:ext cx="30175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6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8135" y="867834"/>
            <a:ext cx="3657600" cy="5122332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DA5120"/>
              </a:gs>
              <a:gs pos="100000">
                <a:srgbClr val="E78E23"/>
              </a:gs>
            </a:gsLst>
            <a:lin ang="16200000" scaled="0"/>
            <a:tileRect/>
          </a:gradFill>
          <a:ln w="25400">
            <a:solidFill>
              <a:srgbClr val="DA51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50" b="1" cap="all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Disparidades</a:t>
            </a:r>
            <a:r>
              <a:rPr lang="en-US" sz="2650" b="1" cap="all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sz="2650" b="1" cap="all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endParaRPr lang="en-US" sz="2650" b="1" cap="all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lvl="0" algn="ctr">
              <a:defRPr/>
            </a:pPr>
            <a:endParaRPr lang="en-US" sz="2400" dirty="0" smtClean="0">
              <a:solidFill>
                <a:prstClr val="black"/>
              </a:solidFill>
              <a:latin typeface="ITC Franklin Gothic Std Dm CdIt"/>
              <a:cs typeface="ITC Franklin Gothic Std Dm CdIt"/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Diferencias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los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resultados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entre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grupos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de personas,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que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frecuencia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pueden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basarse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variaciones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genéticas</a:t>
            </a:r>
            <a:endParaRPr lang="en-US" sz="2400" dirty="0" smtClean="0">
              <a:solidFill>
                <a:schemeClr val="tx1"/>
              </a:solidFill>
              <a:latin typeface="ITC Franklin Gothic Std Dm CdIt"/>
              <a:cs typeface="ITC Franklin Gothic Std Dm CdIt"/>
            </a:endParaRPr>
          </a:p>
          <a:p>
            <a:pPr algn="ctr">
              <a:defRPr/>
            </a:pPr>
            <a:endParaRPr lang="en-US" sz="2400" dirty="0" smtClean="0">
              <a:solidFill>
                <a:schemeClr val="tx1"/>
              </a:solidFill>
              <a:latin typeface="ITC Franklin Gothic Std Dm CdIt"/>
              <a:cs typeface="ITC Franklin Gothic Std Dm CdIt"/>
            </a:endParaRPr>
          </a:p>
          <a:p>
            <a:pPr algn="ctr">
              <a:defRPr/>
            </a:pPr>
            <a:endParaRPr lang="en-US" sz="2400" dirty="0" smtClean="0">
              <a:solidFill>
                <a:schemeClr val="tx1"/>
              </a:solidFill>
              <a:latin typeface="ITC Franklin Gothic Std Dm CdIt"/>
              <a:cs typeface="ITC Franklin Gothic Std Dm CdIt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Ejemplos</a:t>
            </a:r>
            <a:endParaRPr lang="en-US" sz="2400" dirty="0" smtClean="0">
              <a:solidFill>
                <a:schemeClr val="tx1"/>
              </a:solidFill>
              <a:latin typeface="ITC Franklin Gothic Std Dm CdIt"/>
              <a:cs typeface="ITC Franklin Gothic Std Dm CdIt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enfermedad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células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falciformes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índices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cáncer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piel</a:t>
            </a:r>
            <a:endParaRPr lang="en-US" sz="24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58265" y="867834"/>
            <a:ext cx="3657600" cy="5122332"/>
          </a:xfrm>
          <a:prstGeom prst="roundRect">
            <a:avLst>
              <a:gd name="adj" fmla="val 4755"/>
            </a:avLst>
          </a:prstGeom>
          <a:gradFill>
            <a:gsLst>
              <a:gs pos="0">
                <a:srgbClr val="73B632"/>
              </a:gs>
              <a:gs pos="100000">
                <a:srgbClr val="B5D479"/>
              </a:gs>
            </a:gsLst>
          </a:gradFill>
          <a:ln w="25400">
            <a:solidFill>
              <a:srgbClr val="73B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2650" b="1" cap="all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Inequidades</a:t>
            </a:r>
            <a:r>
              <a:rPr lang="en-US" sz="2650" b="1" cap="all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sz="2650" b="1" cap="all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endParaRPr lang="en-US" sz="2650" b="1" cap="all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lvl="0" algn="ctr">
              <a:defRPr/>
            </a:pPr>
            <a:endParaRPr lang="en-US" sz="2400" dirty="0" smtClean="0">
              <a:solidFill>
                <a:prstClr val="black"/>
              </a:solidFill>
              <a:latin typeface="ITC Franklin Gothic Std Dm CdIt"/>
              <a:cs typeface="ITC Franklin Gothic Std Dm CdIt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Diferencias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evitables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 en los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resultados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en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salud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que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son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generadas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por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 </a:t>
            </a:r>
            <a:r>
              <a:rPr lang="en-US" sz="2400" u="sng" dirty="0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un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acceso</a:t>
            </a:r>
            <a:r>
              <a:rPr lang="en-US" sz="2400" u="sng" dirty="0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desigual</a:t>
            </a:r>
            <a:r>
              <a:rPr lang="en-US" sz="2400" u="sng" dirty="0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 a los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recursos</a:t>
            </a:r>
            <a:r>
              <a:rPr lang="en-US" sz="2400" u="sng" dirty="0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y/o</a:t>
            </a:r>
            <a:r>
              <a:rPr lang="en-US" sz="2400" u="sng" dirty="0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una</a:t>
            </a:r>
            <a:r>
              <a:rPr lang="en-US" sz="2400" u="sng" dirty="0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exposición</a:t>
            </a:r>
            <a:r>
              <a:rPr lang="en-US" sz="2400" u="sng" dirty="0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dispareja</a:t>
            </a:r>
            <a:r>
              <a:rPr lang="en-US" sz="2400" u="sng" dirty="0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 a los </a:t>
            </a:r>
            <a:r>
              <a:rPr lang="en-US" sz="2400" u="sng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riesgos</a:t>
            </a:r>
            <a:endParaRPr lang="en-US" sz="24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  <a:p>
            <a:pPr algn="ctr">
              <a:defRPr/>
            </a:pPr>
            <a:endParaRPr lang="en-US" sz="2400" dirty="0" smtClean="0">
              <a:solidFill>
                <a:schemeClr val="tx1"/>
              </a:solidFill>
              <a:latin typeface="ITC Franklin Gothic Std Dm CdIt"/>
              <a:cs typeface="ITC Franklin Gothic Std Dm CdIt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ITC Franklin Gothic Std Dm CdIt"/>
                <a:cs typeface="ITC Franklin Gothic Std Dm CdIt"/>
              </a:rPr>
              <a:t>Ejemplos</a:t>
            </a:r>
            <a:endParaRPr lang="en-US" sz="2400" dirty="0" smtClean="0">
              <a:solidFill>
                <a:schemeClr val="tx1"/>
              </a:solidFill>
              <a:latin typeface="ITC Franklin Gothic Std Dm CdIt"/>
              <a:cs typeface="ITC Franklin Gothic Std Dm CdIt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obesidad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, diabetes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tipo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2,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enfermedad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coronaria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mortalidad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infantil</a:t>
            </a:r>
            <a:r>
              <a:rPr lang="en-US" sz="2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asma</a:t>
            </a:r>
            <a:endParaRPr lang="en-US" sz="24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cap="all" spc="15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¿De </a:t>
            </a:r>
            <a:r>
              <a:rPr lang="en-US" sz="2500" cap="all" spc="15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qué</a:t>
            </a:r>
            <a:r>
              <a:rPr lang="en-US" sz="2500" cap="all" spc="15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500" cap="all" spc="15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manera</a:t>
            </a:r>
            <a:r>
              <a:rPr lang="en-US" sz="2500" cap="all" spc="15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son </a:t>
            </a:r>
            <a:r>
              <a:rPr lang="en-US" sz="2500" cap="all" spc="15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importantes</a:t>
            </a:r>
            <a:r>
              <a:rPr lang="en-US" sz="2500" cap="all" spc="15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los </a:t>
            </a:r>
            <a:r>
              <a:rPr lang="en-US" sz="2500" cap="all" spc="15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entornos</a:t>
            </a:r>
            <a:r>
              <a:rPr lang="en-US" sz="2500" cap="all" spc="15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?</a:t>
            </a: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531352" y="6254496"/>
            <a:ext cx="30175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7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3155" y="867834"/>
            <a:ext cx="2514600" cy="5122333"/>
          </a:xfrm>
          <a:prstGeom prst="roundRect">
            <a:avLst>
              <a:gd name="adj" fmla="val 4755"/>
            </a:avLst>
          </a:prstGeom>
          <a:gradFill>
            <a:gsLst>
              <a:gs pos="0">
                <a:srgbClr val="132B4A"/>
              </a:gs>
              <a:gs pos="100000">
                <a:srgbClr val="205595"/>
              </a:gs>
            </a:gsLst>
          </a:gradFill>
          <a:ln w="25400">
            <a:solidFill>
              <a:srgbClr val="132B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600"/>
              </a:lnSpc>
            </a:pPr>
            <a:r>
              <a:rPr lang="en-US" sz="25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Comunidades</a:t>
            </a:r>
            <a:r>
              <a:rPr lang="en-US" sz="2500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25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oportunidad</a:t>
            </a:r>
            <a:endParaRPr lang="en-US" sz="2500" b="1" cap="all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Parques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Aceras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Tiendas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de comestibles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o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mercados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Instituciones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financieras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Escuelas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con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mejor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rendimiento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Buen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transporte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público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76243" y="867834"/>
            <a:ext cx="2514600" cy="5122333"/>
          </a:xfrm>
          <a:prstGeom prst="roundRect">
            <a:avLst>
              <a:gd name="adj" fmla="val 4755"/>
            </a:avLst>
          </a:prstGeom>
          <a:gradFill>
            <a:gsLst>
              <a:gs pos="0">
                <a:srgbClr val="3E2716"/>
              </a:gs>
              <a:gs pos="100000">
                <a:srgbClr val="844A28"/>
              </a:gs>
            </a:gsLst>
          </a:gradFill>
          <a:ln w="25400">
            <a:solidFill>
              <a:srgbClr val="3E27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600"/>
              </a:lnSpc>
              <a:defRPr/>
            </a:pPr>
            <a:r>
              <a:rPr lang="en-US" sz="24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Comunidades</a:t>
            </a:r>
            <a:r>
              <a:rPr lang="en-US" sz="2400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24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bajos</a:t>
            </a:r>
            <a:r>
              <a:rPr lang="en-US" sz="2400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ingresos</a:t>
            </a:r>
            <a:endParaRPr lang="en-US" sz="2400" b="1" cap="all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algn="ctr">
              <a:defRPr/>
            </a:pPr>
            <a:endParaRPr lang="en-US" sz="2000" b="1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Restaurantes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comida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rápida</a:t>
            </a:r>
            <a:endParaRPr lang="en-US" sz="2000" dirty="0" smtClean="0">
              <a:solidFill>
                <a:schemeClr val="bg1"/>
              </a:solidFill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Licorerías</a:t>
            </a:r>
            <a:endParaRPr lang="en-US" sz="2000" dirty="0" smtClean="0">
              <a:solidFill>
                <a:schemeClr val="bg1"/>
              </a:solidFill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Pocos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parques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inseguros</a:t>
            </a:r>
            <a:endParaRPr lang="en-US" sz="2000" dirty="0" smtClean="0">
              <a:solidFill>
                <a:schemeClr val="bg1"/>
              </a:solidFill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Escuelas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bajo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rendimiento</a:t>
            </a:r>
            <a:endParaRPr lang="en-US" sz="2000" dirty="0" smtClean="0">
              <a:solidFill>
                <a:schemeClr val="bg1"/>
              </a:solidFill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Mayor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contaminación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y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sitios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residuos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tóxicos</a:t>
            </a:r>
            <a:endParaRPr lang="en-US" sz="2000" dirty="0" smtClean="0">
              <a:solidFill>
                <a:schemeClr val="bg1"/>
              </a:solidFill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Transporte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público</a:t>
            </a:r>
            <a:r>
              <a:rPr lang="en-US" sz="20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limitado</a:t>
            </a:r>
            <a:endParaRPr lang="en-US" sz="2000" dirty="0" smtClean="0">
              <a:solidFill>
                <a:schemeClr val="bg1"/>
              </a:solidFill>
              <a:latin typeface="ITC Franklin Gothic Std Bk Cd"/>
              <a:ea typeface="ＭＳ Ｐゴシック" pitchFamily="34" charset="-128"/>
              <a:cs typeface="ITC Franklin Gothic Std Bk C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14699" y="1559985"/>
            <a:ext cx="2514600" cy="808566"/>
          </a:xfrm>
          <a:prstGeom prst="roundRect">
            <a:avLst>
              <a:gd name="adj" fmla="val 7896"/>
            </a:avLst>
          </a:prstGeom>
          <a:gradFill>
            <a:gsLst>
              <a:gs pos="0">
                <a:srgbClr val="104C28"/>
              </a:gs>
              <a:gs pos="100000">
                <a:srgbClr val="147B33"/>
              </a:gs>
            </a:gsLst>
          </a:gradFill>
          <a:ln w="25400">
            <a:solidFill>
              <a:srgbClr val="104C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600"/>
              </a:lnSpc>
            </a:pPr>
            <a:r>
              <a:rPr lang="en-US" sz="2600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Estado de </a:t>
            </a:r>
            <a:r>
              <a:rPr lang="en-US" sz="26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buena</a:t>
            </a:r>
            <a:r>
              <a:rPr lang="en-US" sz="2600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6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salud</a:t>
            </a:r>
            <a:endParaRPr lang="en-US" sz="2600" b="1" cap="all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14699" y="2609851"/>
            <a:ext cx="2514600" cy="3063940"/>
          </a:xfrm>
          <a:prstGeom prst="roundRect">
            <a:avLst>
              <a:gd name="adj" fmla="val 3072"/>
            </a:avLst>
          </a:prstGeom>
          <a:gradFill flip="none" rotWithShape="1">
            <a:gsLst>
              <a:gs pos="100000">
                <a:srgbClr val="CD0920"/>
              </a:gs>
              <a:gs pos="0">
                <a:srgbClr val="600D13"/>
              </a:gs>
            </a:gsLst>
            <a:lin ang="16200000" scaled="0"/>
            <a:tileRect/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600"/>
              </a:lnSpc>
            </a:pPr>
            <a:r>
              <a:rPr lang="en-US" sz="2600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El </a:t>
            </a:r>
            <a:r>
              <a:rPr lang="en-US" sz="26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estado</a:t>
            </a:r>
            <a:r>
              <a:rPr lang="en-US" sz="2600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26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salud</a:t>
            </a:r>
            <a:r>
              <a:rPr lang="en-US" sz="2600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600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deficiente</a:t>
            </a:r>
            <a:endParaRPr lang="en-US" sz="2600" b="1" cap="all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algn="ctr"/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contribuye a las inequidades en salud:</a:t>
            </a:r>
          </a:p>
          <a:p>
            <a:pPr algn="ctr"/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Obesidad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algn="ctr"/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Diabetes</a:t>
            </a:r>
          </a:p>
          <a:p>
            <a:pPr algn="ctr"/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Asma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algn="ctr"/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Mortalidad</a:t>
            </a:r>
            <a:r>
              <a:rPr lang="en-US" sz="2000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2000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infantil</a:t>
            </a: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  <a:p>
            <a:pPr marL="182880" indent="-182880" algn="ctr">
              <a:lnSpc>
                <a:spcPct val="90000"/>
              </a:lnSpc>
            </a:pPr>
            <a:endParaRPr lang="en-US" sz="2000" dirty="0" smtClean="0">
              <a:latin typeface="ITC Franklin Gothic Std Bk Cd"/>
              <a:ea typeface="ＭＳ Ｐゴシック" pitchFamily="34" charset="-128"/>
              <a:cs typeface="ITC Franklin Gothic Std Bk Cd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929466" y="1744135"/>
            <a:ext cx="702734" cy="44026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5528732" y="2707476"/>
            <a:ext cx="702734" cy="44026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Fuente</a:t>
            </a:r>
            <a:r>
              <a:rPr lang="en-US" b="1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www.environmentalhealth.org</a:t>
            </a: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cap="all" spc="13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Vecindarios</a:t>
            </a:r>
            <a:r>
              <a:rPr lang="en-US" sz="2300" cap="all" spc="13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300" cap="all" spc="13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desfavorecidos</a:t>
            </a:r>
            <a:r>
              <a:rPr lang="en-US" sz="2300" cap="all" spc="13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: Las </a:t>
            </a:r>
            <a:r>
              <a:rPr lang="en-US" sz="2300" cap="all" spc="13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sustancias</a:t>
            </a:r>
            <a:r>
              <a:rPr lang="en-US" sz="2300" cap="all" spc="13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300" cap="all" spc="13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tóxicas</a:t>
            </a:r>
            <a:endParaRPr lang="en-US" sz="2300" cap="all" spc="13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531352" y="6254496"/>
            <a:ext cx="30175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8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1228434" y="852488"/>
            <a:ext cx="6687131" cy="5153025"/>
          </a:xfrm>
          <a:prstGeom prst="roundRect">
            <a:avLst>
              <a:gd name="adj" fmla="val 0"/>
            </a:avLst>
          </a:prstGeom>
          <a:ln w="254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cap="all" spc="13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Vecindarios</a:t>
            </a:r>
            <a:r>
              <a:rPr lang="en-US" sz="2800" cap="all" spc="13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 </a:t>
            </a:r>
            <a:r>
              <a:rPr lang="en-US" sz="2800" cap="all" spc="130" dirty="0" err="1" smtClean="0">
                <a:solidFill>
                  <a:prstClr val="black"/>
                </a:solidFill>
                <a:latin typeface="Berthold City Bold"/>
                <a:cs typeface="Berthold City Bold"/>
              </a:rPr>
              <a:t>desfavorecidos</a:t>
            </a:r>
            <a:r>
              <a:rPr lang="en-US" sz="2800" cap="all" spc="130" dirty="0" smtClean="0">
                <a:solidFill>
                  <a:prstClr val="black"/>
                </a:solidFill>
                <a:latin typeface="Berthold City Bold"/>
                <a:cs typeface="Berthold City Bold"/>
              </a:rPr>
              <a:t>: alcohol</a:t>
            </a:r>
            <a:endParaRPr lang="en-US" sz="2800" cap="all" spc="13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DEAB4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11"/>
          <p:cNvSpPr txBox="1">
            <a:spLocks/>
          </p:cNvSpPr>
          <p:nvPr/>
        </p:nvSpPr>
        <p:spPr>
          <a:xfrm>
            <a:off x="8531352" y="6254496"/>
            <a:ext cx="30175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9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7" name="Picture 6" descr="H:\Oscar_ABC_natcity222.jpg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1172612" y="876300"/>
            <a:ext cx="67987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7C4238325EA43B07578DA4470384A" ma:contentTypeVersion="0" ma:contentTypeDescription="Create a new document." ma:contentTypeScope="" ma:versionID="c1393ddc577510d3206801eff89ded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68899A-4B40-40EA-914A-5B9D44B73C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AE3EB7-18D9-40A2-B373-DF34D1F80C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33324C4-43A7-4064-9D29-B145F5B983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2442</Words>
  <Application>Microsoft Office PowerPoint</Application>
  <PresentationFormat>On-screen Show (4:3)</PresentationFormat>
  <Paragraphs>372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Freemind Graphx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Bascle</dc:creator>
  <cp:lastModifiedBy>Sho</cp:lastModifiedBy>
  <cp:revision>139</cp:revision>
  <dcterms:created xsi:type="dcterms:W3CDTF">2012-07-03T21:25:00Z</dcterms:created>
  <dcterms:modified xsi:type="dcterms:W3CDTF">2013-09-03T22:41:13Z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0x010100DFB7C4238325EA43B07578DA4470384A</vt:lpwstr>
  </property>
</Properties>
</file>