
<file path=[Content_Types].xml><?xml version="1.0" encoding="utf-8"?>
<Types xmlns="http://schemas.openxmlformats.org/package/2006/content-types">
  <Default Extension="png" ContentType="image/png"/>
  <Default Extension="pdf" ContentType="application/pd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56"/>
  </p:notesMasterIdLst>
  <p:sldIdLst>
    <p:sldId id="256" r:id="rId5"/>
    <p:sldId id="257" r:id="rId6"/>
    <p:sldId id="265" r:id="rId7"/>
    <p:sldId id="266" r:id="rId8"/>
    <p:sldId id="267" r:id="rId9"/>
    <p:sldId id="263" r:id="rId10"/>
    <p:sldId id="264" r:id="rId11"/>
    <p:sldId id="260" r:id="rId12"/>
    <p:sldId id="259" r:id="rId13"/>
    <p:sldId id="258" r:id="rId14"/>
    <p:sldId id="262" r:id="rId15"/>
    <p:sldId id="305" r:id="rId16"/>
    <p:sldId id="303" r:id="rId17"/>
    <p:sldId id="306" r:id="rId18"/>
    <p:sldId id="304" r:id="rId19"/>
    <p:sldId id="307" r:id="rId20"/>
    <p:sldId id="268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1" r:id="rId32"/>
    <p:sldId id="280" r:id="rId33"/>
    <p:sldId id="283" r:id="rId34"/>
    <p:sldId id="284" r:id="rId35"/>
    <p:sldId id="285" r:id="rId36"/>
    <p:sldId id="286" r:id="rId37"/>
    <p:sldId id="287" r:id="rId38"/>
    <p:sldId id="289" r:id="rId39"/>
    <p:sldId id="290" r:id="rId40"/>
    <p:sldId id="291" r:id="rId41"/>
    <p:sldId id="292" r:id="rId42"/>
    <p:sldId id="295" r:id="rId43"/>
    <p:sldId id="296" r:id="rId44"/>
    <p:sldId id="297" r:id="rId45"/>
    <p:sldId id="298" r:id="rId46"/>
    <p:sldId id="299" r:id="rId47"/>
    <p:sldId id="302" r:id="rId48"/>
    <p:sldId id="301" r:id="rId49"/>
    <p:sldId id="300" r:id="rId50"/>
    <p:sldId id="316" r:id="rId51"/>
    <p:sldId id="317" r:id="rId52"/>
    <p:sldId id="310" r:id="rId53"/>
    <p:sldId id="312" r:id="rId54"/>
    <p:sldId id="314" r:id="rId5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5595"/>
    <a:srgbClr val="132B4A"/>
    <a:srgbClr val="CD0920"/>
    <a:srgbClr val="791344"/>
    <a:srgbClr val="0098BA"/>
    <a:srgbClr val="3E2716"/>
    <a:srgbClr val="73B632"/>
    <a:srgbClr val="147B33"/>
    <a:srgbClr val="DEAB43"/>
    <a:srgbClr val="EDED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0" autoAdjust="0"/>
    <p:restoredTop sz="94660"/>
  </p:normalViewPr>
  <p:slideViewPr>
    <p:cSldViewPr snapToGrid="0">
      <p:cViewPr>
        <p:scale>
          <a:sx n="64" d="100"/>
          <a:sy n="64" d="100"/>
        </p:scale>
        <p:origin x="-2994" y="-1218"/>
      </p:cViewPr>
      <p:guideLst>
        <p:guide orient="horz" pos="2987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119BE-0716-C849-9F65-1ADB66E7AC40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EE9BC6-6C89-8840-A42F-73EABB53CC6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609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34" charset="0"/>
              </a:rPr>
              <a:t>These risk factors are what typically characterize poor, underserved neighborhoods 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Even for those individuals in the audience who have seen these slides before, they present a compelling argument for the need to act.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The maps present the per cent of obese adults in all states – with darker blues representing higher rates of obesity.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25 years ago, there were only a few states in which greater than 10% of the adult population was obese.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Watch as the percent of obese adults increases in every state.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Higher obesity rates were initially clustered regionally in the Mid West and South – but the higher rates have quickly spread across the country.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In 1997, additional colors had to be added to the maps because of the continued increase in obesity.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In 2009, only a single state, Colorado, remained with the percent of obese adults under 20%.  </a:t>
            </a:r>
          </a:p>
          <a:p>
            <a:pPr eaLnBrk="1" hangingPunct="1">
              <a:spcBef>
                <a:spcPct val="0"/>
              </a:spcBef>
            </a:pPr>
            <a:endParaRPr lang="en-US" dirty="0" smtClean="0"/>
          </a:p>
          <a:p>
            <a:pPr eaLnBrk="1" hangingPunct="1">
              <a:spcBef>
                <a:spcPct val="0"/>
              </a:spcBef>
            </a:pPr>
            <a:r>
              <a:rPr lang="en-US" dirty="0" smtClean="0"/>
              <a:t>This incredible increase in obesity represents more than individuals’ unhealthy choices – but rather shows the effect of environmental influences on our behavior.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The four strategies built on the 3:4 :50….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EE9BC6-6C89-8840-A42F-73EABB53CC6A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82064-3D7D-3646-AEB0-A17E09485217}" type="datetimeFigureOut">
              <a:rPr lang="en-US" smtClean="0"/>
              <a:pPr/>
              <a:t>9/3/2013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149889-B649-0E4E-B1FA-D10D0E68AB4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d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d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d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2.pd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d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6.pd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8.pd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d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2.pd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d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d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df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d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1.pd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RLA_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410" y="787401"/>
            <a:ext cx="6627180" cy="2032004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>
                <a:solidFill>
                  <a:schemeClr val="tx1"/>
                </a:solidFill>
                <a:latin typeface="Capitals"/>
                <a:cs typeface="Capitals"/>
              </a:rPr>
              <a:t>1</a:t>
            </a:r>
          </a:p>
        </p:txBody>
      </p:sp>
      <p:pic>
        <p:nvPicPr>
          <p:cNvPr id="19" name="Picture 18" descr="OceansideCoverMonta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012" y="2886801"/>
            <a:ext cx="3429322" cy="315959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572000" y="1836783"/>
            <a:ext cx="3365500" cy="2912532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ctr"/>
            <a:r>
              <a:rPr lang="en-US" sz="2800" spc="600" dirty="0" smtClean="0">
                <a:latin typeface="Capitals"/>
                <a:cs typeface="Capitals"/>
              </a:rPr>
              <a:t>SESIÓN UNA</a:t>
            </a:r>
          </a:p>
          <a:p>
            <a:pPr algn="ctr">
              <a:lnSpc>
                <a:spcPts val="4300"/>
              </a:lnSpc>
            </a:pPr>
            <a:r>
              <a:rPr lang="en-US" sz="3800" cap="all" spc="300" dirty="0" err="1" smtClean="0">
                <a:solidFill>
                  <a:srgbClr val="CD0920"/>
                </a:solidFill>
                <a:latin typeface="Berthold City Bold"/>
                <a:cs typeface="Berthold City Bold"/>
              </a:rPr>
              <a:t>Orientación</a:t>
            </a:r>
            <a:endParaRPr lang="en-US" sz="3800" cap="all" spc="300" dirty="0" smtClean="0">
              <a:solidFill>
                <a:srgbClr val="CD0920"/>
              </a:solidFill>
              <a:latin typeface="Berthold City Bold"/>
              <a:cs typeface="Berthold City Bold"/>
            </a:endParaRPr>
          </a:p>
        </p:txBody>
      </p:sp>
      <p:pic>
        <p:nvPicPr>
          <p:cNvPr id="9" name="Picture 8" descr="H:\HHSA-OSI\LWSD Logo\Partners\HHSA\Pair\LWSD_PARTNER_PAIR_HHSA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35" y="4466600"/>
            <a:ext cx="2894965" cy="120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Presentaciones</a:t>
            </a:r>
            <a:endParaRPr lang="en-US" sz="2700" cap="all" spc="200" dirty="0" smtClean="0">
              <a:latin typeface="Berthold City Bold"/>
              <a:cs typeface="Berthold City Bold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10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8138" y="999072"/>
            <a:ext cx="8505825" cy="512233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 err="1" smtClean="0"/>
              <a:t>Conozca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capacitadores</a:t>
            </a:r>
            <a:r>
              <a:rPr lang="en-US" dirty="0" smtClean="0"/>
              <a:t>…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Conozca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contratista</a:t>
            </a:r>
            <a:r>
              <a:rPr lang="en-US" dirty="0" smtClean="0"/>
              <a:t> </a:t>
            </a:r>
            <a:r>
              <a:rPr lang="en-US" dirty="0" err="1" smtClean="0"/>
              <a:t>comunitario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Conozca</a:t>
            </a:r>
            <a:r>
              <a:rPr lang="en-US" dirty="0" smtClean="0"/>
              <a:t> a </a:t>
            </a:r>
            <a:r>
              <a:rPr lang="en-US" dirty="0" err="1" smtClean="0"/>
              <a:t>aquellos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aportaron</a:t>
            </a:r>
            <a:r>
              <a:rPr lang="en-US" dirty="0" smtClean="0"/>
              <a:t> </a:t>
            </a:r>
            <a:r>
              <a:rPr lang="en-US" dirty="0" err="1" smtClean="0"/>
              <a:t>fondos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lograra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capacitación</a:t>
            </a:r>
            <a:endParaRPr lang="en-US" dirty="0" smtClean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err="1" smtClean="0"/>
              <a:t>Ahora</a:t>
            </a:r>
            <a:r>
              <a:rPr lang="en-US" dirty="0" smtClean="0"/>
              <a:t>, </a:t>
            </a:r>
            <a:r>
              <a:rPr lang="en-US" dirty="0" err="1" smtClean="0"/>
              <a:t>conozcámonos</a:t>
            </a:r>
            <a:r>
              <a:rPr lang="en-US" dirty="0" smtClean="0"/>
              <a:t> </a:t>
            </a:r>
            <a:r>
              <a:rPr lang="en-US" dirty="0" err="1" smtClean="0"/>
              <a:t>nosotros</a:t>
            </a:r>
            <a:r>
              <a:rPr lang="en-US" dirty="0" smtClean="0"/>
              <a:t>…</a:t>
            </a:r>
          </a:p>
          <a:p>
            <a:pPr marL="0" indent="0" algn="ctr"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Presentaciones</a:t>
            </a:r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550" y="1166843"/>
            <a:ext cx="84709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/>
              <a:buChar char="•"/>
            </a:pPr>
            <a:r>
              <a:rPr lang="en-US" sz="3200" dirty="0" err="1" smtClean="0"/>
              <a:t>Diga</a:t>
            </a:r>
            <a:r>
              <a:rPr lang="en-US" sz="3200" dirty="0" smtClean="0"/>
              <a:t>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nombre</a:t>
            </a:r>
            <a:endParaRPr lang="en-US" sz="3200" dirty="0" smtClean="0"/>
          </a:p>
          <a:p>
            <a:pPr marL="365760" indent="-365760">
              <a:buFont typeface="Arial"/>
              <a:buChar char="•"/>
            </a:pPr>
            <a:endParaRPr lang="en-US" sz="3200" dirty="0" smtClean="0"/>
          </a:p>
          <a:p>
            <a:pPr marL="365760" indent="-365760">
              <a:buFont typeface="Arial"/>
              <a:buChar char="•"/>
            </a:pPr>
            <a:r>
              <a:rPr lang="en-US" sz="3200" dirty="0" err="1" smtClean="0"/>
              <a:t>Cuánto</a:t>
            </a:r>
            <a:r>
              <a:rPr lang="en-US" sz="3200" dirty="0" smtClean="0"/>
              <a:t> </a:t>
            </a:r>
            <a:r>
              <a:rPr lang="en-US" sz="3200" dirty="0" err="1" smtClean="0"/>
              <a:t>tiempo</a:t>
            </a:r>
            <a:r>
              <a:rPr lang="en-US" sz="3200" dirty="0" smtClean="0"/>
              <a:t> ha </a:t>
            </a:r>
            <a:r>
              <a:rPr lang="en-US" sz="3200" dirty="0" err="1" smtClean="0"/>
              <a:t>vivido</a:t>
            </a:r>
            <a:r>
              <a:rPr lang="en-US" sz="3200" dirty="0" smtClean="0"/>
              <a:t> en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vecindario</a:t>
            </a:r>
            <a:endParaRPr lang="en-US" sz="3200" dirty="0" smtClean="0"/>
          </a:p>
          <a:p>
            <a:pPr marL="365760" indent="-365760">
              <a:buFont typeface="Arial"/>
              <a:buChar char="•"/>
            </a:pPr>
            <a:endParaRPr lang="en-US" sz="3200" dirty="0" smtClean="0"/>
          </a:p>
          <a:p>
            <a:pPr marL="365760" indent="-365760">
              <a:buFont typeface="Arial"/>
              <a:buChar char="•"/>
            </a:pPr>
            <a:r>
              <a:rPr lang="en-US" sz="3200" dirty="0" err="1" smtClean="0"/>
              <a:t>Comente</a:t>
            </a:r>
            <a:r>
              <a:rPr lang="en-US" sz="3200" dirty="0" smtClean="0"/>
              <a:t> </a:t>
            </a:r>
            <a:r>
              <a:rPr lang="en-US" sz="3200" dirty="0" err="1" smtClean="0"/>
              <a:t>algo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le </a:t>
            </a:r>
            <a:r>
              <a:rPr lang="en-US" sz="3200" dirty="0" err="1" smtClean="0"/>
              <a:t>gusta</a:t>
            </a:r>
            <a:r>
              <a:rPr lang="en-US" sz="3200" dirty="0" smtClean="0"/>
              <a:t> de </a:t>
            </a:r>
            <a:r>
              <a:rPr lang="en-US" sz="3200" dirty="0" err="1" smtClean="0"/>
              <a:t>su</a:t>
            </a:r>
            <a:r>
              <a:rPr lang="en-US" sz="3200" dirty="0" smtClean="0"/>
              <a:t> </a:t>
            </a:r>
            <a:r>
              <a:rPr lang="en-US" sz="3200" dirty="0" err="1" smtClean="0"/>
              <a:t>vecindario</a:t>
            </a:r>
            <a:r>
              <a:rPr lang="en-US" sz="3200" dirty="0" smtClean="0"/>
              <a:t> </a:t>
            </a:r>
            <a:r>
              <a:rPr lang="en-US" sz="3200" dirty="0" err="1" smtClean="0"/>
              <a:t>y</a:t>
            </a:r>
            <a:r>
              <a:rPr lang="en-US" sz="3200" dirty="0" smtClean="0"/>
              <a:t> </a:t>
            </a:r>
            <a:r>
              <a:rPr lang="en-US" sz="3200" dirty="0" err="1" smtClean="0"/>
              <a:t>algo</a:t>
            </a:r>
            <a:r>
              <a:rPr lang="en-US" sz="3200" dirty="0" smtClean="0"/>
              <a:t> </a:t>
            </a:r>
            <a:r>
              <a:rPr lang="en-US" sz="3200" dirty="0" err="1" smtClean="0"/>
              <a:t>que</a:t>
            </a:r>
            <a:r>
              <a:rPr lang="en-US" sz="3200" dirty="0" smtClean="0"/>
              <a:t> le </a:t>
            </a:r>
            <a:r>
              <a:rPr lang="en-US" sz="3200" dirty="0" err="1" smtClean="0"/>
              <a:t>gustaría</a:t>
            </a:r>
            <a:r>
              <a:rPr lang="en-US" sz="3200" dirty="0" smtClean="0"/>
              <a:t> </a:t>
            </a:r>
            <a:r>
              <a:rPr lang="en-US" sz="3200" dirty="0" err="1" smtClean="0"/>
              <a:t>mejorar</a:t>
            </a:r>
            <a:r>
              <a:rPr lang="en-US" sz="3200" dirty="0" smtClean="0"/>
              <a:t> </a:t>
            </a:r>
          </a:p>
          <a:p>
            <a:pPr marL="365760" indent="-365760">
              <a:buFont typeface="Arial"/>
              <a:buChar char="•"/>
            </a:pPr>
            <a:endParaRPr lang="en-US" sz="3200" dirty="0" smtClean="0"/>
          </a:p>
          <a:p>
            <a:pPr marL="365760" indent="-365760">
              <a:buFont typeface="Arial"/>
              <a:buChar char="•"/>
            </a:pPr>
            <a:r>
              <a:rPr lang="en-US" sz="3200" dirty="0" err="1" smtClean="0"/>
              <a:t>Diga</a:t>
            </a:r>
            <a:r>
              <a:rPr lang="en-US" sz="3200" dirty="0" smtClean="0"/>
              <a:t> </a:t>
            </a:r>
            <a:r>
              <a:rPr lang="en-US" sz="3200" dirty="0" err="1" smtClean="0"/>
              <a:t>si</a:t>
            </a:r>
            <a:r>
              <a:rPr lang="en-US" sz="3200" dirty="0" smtClean="0"/>
              <a:t> </a:t>
            </a:r>
            <a:r>
              <a:rPr lang="en-US" sz="3200" dirty="0" err="1" smtClean="0"/>
              <a:t>tiene</a:t>
            </a:r>
            <a:r>
              <a:rPr lang="en-US" sz="3200" dirty="0" smtClean="0"/>
              <a:t> </a:t>
            </a:r>
            <a:r>
              <a:rPr lang="en-US" sz="3200" dirty="0" err="1" smtClean="0"/>
              <a:t>experiencia</a:t>
            </a:r>
            <a:r>
              <a:rPr lang="en-US" sz="3200" dirty="0" smtClean="0"/>
              <a:t> en </a:t>
            </a:r>
            <a:r>
              <a:rPr lang="en-US" sz="3200" dirty="0" err="1" smtClean="0"/>
              <a:t>liderazgo</a:t>
            </a:r>
            <a:r>
              <a:rPr lang="en-US" sz="3200" dirty="0" smtClean="0"/>
              <a:t> </a:t>
            </a:r>
            <a:r>
              <a:rPr lang="en-US" sz="3200" dirty="0" err="1" smtClean="0"/>
              <a:t>y/o</a:t>
            </a:r>
            <a:r>
              <a:rPr lang="en-US" sz="3200" dirty="0" smtClean="0"/>
              <a:t> </a:t>
            </a:r>
            <a:r>
              <a:rPr lang="en-US" sz="3200" dirty="0" err="1" smtClean="0"/>
              <a:t>participación</a:t>
            </a:r>
            <a:r>
              <a:rPr lang="en-US" sz="3200" dirty="0" smtClean="0"/>
              <a:t> en la </a:t>
            </a:r>
            <a:r>
              <a:rPr lang="en-US" sz="3200" dirty="0" err="1" smtClean="0"/>
              <a:t>comunidad</a:t>
            </a:r>
            <a:endParaRPr lang="en-US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i="1" dirty="0" smtClean="0">
              <a:latin typeface="Franklin Gothic ITC Book BT"/>
              <a:cs typeface="Franklin Gothic ITC Book BT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RESIDENT LEADERSHIP ACADEMY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36550" y="1527483"/>
            <a:ext cx="84709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en-US" sz="3200" dirty="0" err="1" smtClean="0">
                <a:solidFill>
                  <a:srgbClr val="00B0D8"/>
                </a:solidFill>
                <a:latin typeface="Capitals"/>
              </a:rPr>
              <a:t>Visión</a:t>
            </a:r>
            <a:r>
              <a:rPr lang="en-US" sz="3200" dirty="0" smtClean="0">
                <a:solidFill>
                  <a:srgbClr val="00B0D8"/>
                </a:solidFill>
                <a:latin typeface="Capitals"/>
              </a:rPr>
              <a:t> del </a:t>
            </a:r>
            <a:r>
              <a:rPr lang="en-US" sz="3200" dirty="0" err="1" smtClean="0">
                <a:solidFill>
                  <a:srgbClr val="00B0D8"/>
                </a:solidFill>
                <a:latin typeface="Capitals"/>
              </a:rPr>
              <a:t>proceso</a:t>
            </a:r>
            <a:endParaRPr lang="en-US" sz="3200" dirty="0" smtClean="0">
              <a:solidFill>
                <a:srgbClr val="00B0D8"/>
              </a:solidFill>
              <a:latin typeface="Capitals"/>
            </a:endParaRPr>
          </a:p>
          <a:p>
            <a:pPr marL="514350" indent="-514350">
              <a:buFont typeface="+mj-lt"/>
              <a:buAutoNum type="arabicPeriod"/>
            </a:pP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/>
              <a:t>Sesiones</a:t>
            </a:r>
            <a:r>
              <a:rPr lang="en-US" sz="3200" dirty="0" smtClean="0"/>
              <a:t> de la RLA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/>
              <a:t>Sesión</a:t>
            </a:r>
            <a:r>
              <a:rPr lang="en-US" sz="3200" dirty="0" smtClean="0"/>
              <a:t> </a:t>
            </a:r>
            <a:r>
              <a:rPr lang="en-US" sz="3200" dirty="0" err="1" smtClean="0"/>
              <a:t>almuerzo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/>
              <a:t>Presentación</a:t>
            </a:r>
            <a:r>
              <a:rPr lang="en-US" sz="3200" dirty="0" smtClean="0"/>
              <a:t> de la </a:t>
            </a:r>
            <a:r>
              <a:rPr lang="en-US" sz="3200" dirty="0" err="1" smtClean="0"/>
              <a:t>comunidad</a:t>
            </a:r>
            <a:r>
              <a:rPr lang="en-US" sz="3200" dirty="0" smtClean="0"/>
              <a:t>/Plan de </a:t>
            </a:r>
            <a:r>
              <a:rPr lang="en-US" sz="3200" dirty="0" err="1" smtClean="0"/>
              <a:t>acción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/>
              <a:t>Sesión</a:t>
            </a:r>
            <a:r>
              <a:rPr lang="en-US" sz="3200" dirty="0" smtClean="0"/>
              <a:t> de </a:t>
            </a:r>
            <a:r>
              <a:rPr lang="en-US" sz="3200" dirty="0" err="1" smtClean="0"/>
              <a:t>evaluación</a:t>
            </a:r>
            <a:endParaRPr lang="en-US" sz="3200" dirty="0" smtClean="0"/>
          </a:p>
          <a:p>
            <a:pPr marL="514350" indent="-514350">
              <a:buFont typeface="+mj-lt"/>
              <a:buAutoNum type="arabicPeriod"/>
            </a:pPr>
            <a:r>
              <a:rPr lang="en-US" sz="3200" dirty="0" err="1" smtClean="0"/>
              <a:t>Implementar</a:t>
            </a:r>
            <a:r>
              <a:rPr lang="en-US" sz="3200" dirty="0" smtClean="0"/>
              <a:t> el plan de </a:t>
            </a:r>
            <a:r>
              <a:rPr lang="en-US" sz="3200" dirty="0" err="1" smtClean="0"/>
              <a:t>acción</a:t>
            </a:r>
            <a:r>
              <a:rPr lang="en-US" sz="3200" dirty="0" smtClean="0"/>
              <a:t> </a:t>
            </a:r>
            <a:r>
              <a:rPr lang="en-US" sz="3200" dirty="0" err="1" smtClean="0"/>
              <a:t>juntos</a:t>
            </a:r>
            <a:r>
              <a:rPr lang="en-US" sz="3200" dirty="0" smtClean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300" dirty="0" smtClean="0">
                <a:latin typeface="Berthold City Bold"/>
                <a:cs typeface="Berthold City Bold"/>
              </a:rPr>
              <a:t>  </a:t>
            </a:r>
            <a:r>
              <a:rPr lang="en-US" sz="2700" cap="all" spc="300" dirty="0" err="1" smtClean="0">
                <a:latin typeface="Berthold City Bold"/>
                <a:cs typeface="Berthold City Bold"/>
              </a:rPr>
              <a:t>Módulos</a:t>
            </a:r>
            <a:r>
              <a:rPr lang="en-US" sz="2700" cap="all" spc="300" dirty="0" smtClean="0">
                <a:latin typeface="Berthold City Bold"/>
                <a:cs typeface="Berthold City Bold"/>
              </a:rPr>
              <a:t> de </a:t>
            </a:r>
            <a:r>
              <a:rPr lang="en-US" sz="2700" cap="all" spc="300" dirty="0" err="1" smtClean="0">
                <a:latin typeface="Berthold City Bold"/>
                <a:cs typeface="Berthold City Bold"/>
              </a:rPr>
              <a:t>capacitación</a:t>
            </a:r>
            <a:r>
              <a:rPr lang="en-US" sz="2700" cap="all" spc="300" dirty="0" smtClean="0">
                <a:latin typeface="Berthold City Bold"/>
                <a:cs typeface="Berthold City Bold"/>
              </a:rPr>
              <a:t> de la RLA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13</a:t>
            </a:r>
          </a:p>
        </p:txBody>
      </p:sp>
      <p:pic>
        <p:nvPicPr>
          <p:cNvPr id="9" name="Picture 8" descr="Table_1-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1112745" y="690423"/>
            <a:ext cx="6918510" cy="54771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DEBATE ABIERTO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683" y="1614447"/>
            <a:ext cx="8470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/>
              <a:buChar char="•"/>
              <a:defRPr/>
            </a:pPr>
            <a:r>
              <a:rPr lang="en-US" sz="2800" b="1" u="sng" dirty="0" err="1" smtClean="0"/>
              <a:t>Liderazgo</a:t>
            </a:r>
            <a:r>
              <a:rPr lang="en-US" sz="2800" b="1" u="sng" dirty="0" smtClean="0"/>
              <a:t> de </a:t>
            </a:r>
            <a:r>
              <a:rPr lang="en-US" sz="2800" b="1" u="sng" dirty="0" err="1" smtClean="0"/>
              <a:t>calidad</a:t>
            </a:r>
            <a:r>
              <a:rPr lang="en-US" sz="2800" b="1" dirty="0" smtClean="0"/>
              <a:t> </a:t>
            </a:r>
            <a:r>
              <a:rPr lang="en-US" sz="2800" dirty="0" smtClean="0"/>
              <a:t>se </a:t>
            </a:r>
            <a:r>
              <a:rPr lang="en-US" sz="2800" dirty="0" err="1" smtClean="0"/>
              <a:t>trata</a:t>
            </a:r>
            <a:r>
              <a:rPr lang="en-US" sz="2800" dirty="0" smtClean="0"/>
              <a:t> de </a:t>
            </a:r>
            <a:r>
              <a:rPr lang="en-US" sz="2800" dirty="0" err="1" smtClean="0"/>
              <a:t>tener</a:t>
            </a:r>
            <a:r>
              <a:rPr lang="en-US" sz="2800" dirty="0" smtClean="0"/>
              <a:t> </a:t>
            </a:r>
            <a:r>
              <a:rPr lang="en-US" sz="2800" dirty="0" err="1" smtClean="0"/>
              <a:t>gran</a:t>
            </a:r>
            <a:r>
              <a:rPr lang="en-US" sz="2800" dirty="0" smtClean="0"/>
              <a:t> </a:t>
            </a:r>
            <a:r>
              <a:rPr lang="en-US" sz="2800" dirty="0" err="1" smtClean="0"/>
              <a:t>ética</a:t>
            </a:r>
            <a:r>
              <a:rPr lang="en-US" sz="2800" dirty="0" smtClean="0"/>
              <a:t>, </a:t>
            </a:r>
            <a:r>
              <a:rPr lang="en-US" sz="2800" dirty="0" err="1" smtClean="0"/>
              <a:t>comunicación</a:t>
            </a:r>
            <a:r>
              <a:rPr lang="en-US" sz="2800" dirty="0" smtClean="0"/>
              <a:t> </a:t>
            </a:r>
            <a:r>
              <a:rPr lang="en-US" sz="2800" dirty="0" err="1" smtClean="0"/>
              <a:t>honesta</a:t>
            </a:r>
            <a:r>
              <a:rPr lang="en-US" sz="2800" dirty="0" smtClean="0"/>
              <a:t>, </a:t>
            </a:r>
            <a:r>
              <a:rPr lang="en-US" sz="2800" dirty="0" err="1" smtClean="0"/>
              <a:t>confianza</a:t>
            </a:r>
            <a:r>
              <a:rPr lang="en-US" sz="2800" dirty="0" smtClean="0"/>
              <a:t> </a:t>
            </a:r>
            <a:r>
              <a:rPr lang="en-US" sz="2800" dirty="0" err="1" smtClean="0"/>
              <a:t>y</a:t>
            </a:r>
            <a:r>
              <a:rPr lang="en-US" sz="2800" dirty="0" smtClean="0"/>
              <a:t> </a:t>
            </a:r>
            <a:r>
              <a:rPr lang="en-US" sz="2800" dirty="0" err="1" smtClean="0"/>
              <a:t>compromiso</a:t>
            </a:r>
            <a:r>
              <a:rPr lang="en-US" sz="2800" dirty="0" smtClean="0"/>
              <a:t> </a:t>
            </a:r>
            <a:r>
              <a:rPr lang="en-US" sz="2800" dirty="0" err="1" smtClean="0"/>
              <a:t>demostrado</a:t>
            </a: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Qué</a:t>
            </a:r>
            <a:r>
              <a:rPr lang="en-US" sz="2800" dirty="0" smtClean="0"/>
              <a:t> </a:t>
            </a:r>
            <a:r>
              <a:rPr lang="en-US" sz="2800" dirty="0" err="1" smtClean="0"/>
              <a:t>cosas</a:t>
            </a:r>
            <a:r>
              <a:rPr lang="en-US" sz="2800" dirty="0" smtClean="0"/>
              <a:t> claves </a:t>
            </a:r>
            <a:r>
              <a:rPr lang="en-US" sz="2800" dirty="0" err="1" smtClean="0"/>
              <a:t>requieren</a:t>
            </a:r>
            <a:r>
              <a:rPr lang="en-US" sz="2800" dirty="0" smtClean="0"/>
              <a:t> en forma individual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formemos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relación</a:t>
            </a:r>
            <a:r>
              <a:rPr lang="en-US" sz="2800" dirty="0" smtClean="0"/>
              <a:t> de </a:t>
            </a:r>
            <a:r>
              <a:rPr lang="en-US" sz="2800" dirty="0" err="1" smtClean="0"/>
              <a:t>trabajo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sea </a:t>
            </a:r>
            <a:r>
              <a:rPr lang="en-US" sz="2800" b="1" u="sng" dirty="0" smtClean="0"/>
              <a:t>UNIDA</a:t>
            </a:r>
            <a:r>
              <a:rPr lang="en-US" sz="2800" dirty="0" smtClean="0"/>
              <a:t> </a:t>
            </a:r>
            <a:r>
              <a:rPr lang="en-US" sz="2800" dirty="0" err="1" smtClean="0"/>
              <a:t>y</a:t>
            </a:r>
            <a:r>
              <a:rPr lang="en-US" sz="2800" dirty="0" smtClean="0"/>
              <a:t> se base en la </a:t>
            </a:r>
            <a:r>
              <a:rPr lang="en-US" sz="2800" b="1" u="sng" dirty="0" smtClean="0"/>
              <a:t>CONFIANZA</a:t>
            </a:r>
            <a:r>
              <a:rPr lang="en-US" sz="2800" dirty="0" smtClean="0"/>
              <a:t>?  </a:t>
            </a:r>
          </a:p>
          <a:p>
            <a:pPr marL="365760" indent="-365760">
              <a:buFont typeface="Arial"/>
              <a:buChar char="•"/>
              <a:defRPr/>
            </a:pP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Cómo</a:t>
            </a:r>
            <a:r>
              <a:rPr lang="en-US" sz="2800" dirty="0" smtClean="0"/>
              <a:t> </a:t>
            </a:r>
            <a:r>
              <a:rPr lang="en-US" sz="2800" dirty="0" err="1" smtClean="0"/>
              <a:t>deberíamos</a:t>
            </a:r>
            <a:r>
              <a:rPr lang="en-US" sz="2800" dirty="0" smtClean="0"/>
              <a:t> </a:t>
            </a:r>
            <a:r>
              <a:rPr lang="en-US" sz="2800" dirty="0" err="1" smtClean="0"/>
              <a:t>comunicarnos</a:t>
            </a:r>
            <a:r>
              <a:rPr lang="en-US" sz="2800" dirty="0" smtClean="0"/>
              <a:t> entre 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asegurar</a:t>
            </a:r>
            <a:r>
              <a:rPr lang="en-US" sz="2800" dirty="0" smtClean="0"/>
              <a:t> la </a:t>
            </a:r>
            <a:r>
              <a:rPr lang="en-US" sz="2800" dirty="0" err="1" smtClean="0"/>
              <a:t>participación</a:t>
            </a:r>
            <a:r>
              <a:rPr lang="en-US" sz="2800" dirty="0" smtClean="0"/>
              <a:t> </a:t>
            </a:r>
            <a:r>
              <a:rPr lang="en-US" sz="2800" dirty="0" err="1" smtClean="0"/>
              <a:t>durante</a:t>
            </a:r>
            <a:r>
              <a:rPr lang="en-US" sz="2800" dirty="0" smtClean="0"/>
              <a:t> </a:t>
            </a:r>
            <a:r>
              <a:rPr lang="en-US" sz="2800" dirty="0" err="1" smtClean="0"/>
              <a:t>las</a:t>
            </a:r>
            <a:r>
              <a:rPr lang="en-US" sz="2800" dirty="0" smtClean="0"/>
              <a:t> 14 </a:t>
            </a:r>
            <a:r>
              <a:rPr lang="en-US" sz="2800" dirty="0" err="1" smtClean="0"/>
              <a:t>semanas</a:t>
            </a:r>
            <a:r>
              <a:rPr lang="en-US" sz="2800" dirty="0" smtClean="0"/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683" y="842347"/>
            <a:ext cx="8470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400" b="1" dirty="0" smtClean="0">
                <a:latin typeface="ITC Franklin Gothic Std Bk Cd"/>
                <a:cs typeface="ITC Franklin Gothic Std Bk Cd"/>
              </a:rPr>
              <a:t>¿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Qué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necesitamos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formar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un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equipo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eficaz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r>
              <a:rPr lang="en-US" dirty="0" smtClean="0">
                <a:latin typeface="ITC Franklin Gothic Std Bk Cd"/>
                <a:cs typeface="ITC Franklin Gothic Std Bk Cd"/>
              </a:rPr>
              <a:t>Fuente: Marti Roach, MSW, Certified Top Facilitator, </a:t>
            </a:r>
            <a:r>
              <a:rPr lang="en-US" i="1" dirty="0" err="1" smtClean="0">
                <a:latin typeface="ITC Franklin Gothic Std Bk Cd"/>
                <a:cs typeface="ITC Franklin Gothic Std Bk Cd"/>
              </a:rPr>
              <a:t>www.strategicfacilitation.com</a:t>
            </a:r>
            <a:r>
              <a:rPr lang="en-US" i="1" dirty="0" smtClean="0">
                <a:latin typeface="ITC Franklin Gothic Std Bk Cd"/>
                <a:cs typeface="ITC Franklin Gothic Std Bk Cd"/>
              </a:rPr>
              <a:t> </a:t>
            </a:r>
          </a:p>
          <a:p>
            <a:endParaRPr lang="en-US" sz="2700" spc="300" dirty="0" smtClean="0">
              <a:latin typeface="ITC Franklin Gothic Std Bk Cd"/>
              <a:cs typeface="ITC Franklin Gothic Std Bk C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770467"/>
          </a:xfrm>
          <a:prstGeom prst="roundRect">
            <a:avLst>
              <a:gd name="adj" fmla="val 16095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400" cap="all" spc="100" dirty="0" smtClean="0">
                <a:latin typeface="Berthold City Bold"/>
                <a:cs typeface="Berthold City Bold"/>
              </a:rPr>
              <a:t>Las </a:t>
            </a:r>
            <a:r>
              <a:rPr lang="en-US" sz="2400" cap="all" spc="100" dirty="0" err="1" smtClean="0">
                <a:latin typeface="Berthold City Bold"/>
                <a:cs typeface="Berthold City Bold"/>
              </a:rPr>
              <a:t>diferencias</a:t>
            </a:r>
            <a:r>
              <a:rPr lang="en-US" sz="2400" cap="all" spc="100" dirty="0" smtClean="0">
                <a:latin typeface="Berthold City Bold"/>
                <a:cs typeface="Berthold City Bold"/>
              </a:rPr>
              <a:t> entre los roles de los </a:t>
            </a:r>
            <a:r>
              <a:rPr lang="en-US" sz="2400" cap="all" spc="100" dirty="0" err="1" smtClean="0">
                <a:latin typeface="Berthold City Bold"/>
                <a:cs typeface="Berthold City Bold"/>
              </a:rPr>
              <a:t>capacitadores</a:t>
            </a:r>
            <a:r>
              <a:rPr lang="en-US" sz="24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400" cap="all" spc="100" dirty="0" err="1" smtClean="0">
                <a:latin typeface="Berthold City Bold"/>
                <a:cs typeface="Berthold City Bold"/>
              </a:rPr>
              <a:t>y</a:t>
            </a:r>
            <a:r>
              <a:rPr lang="en-US" sz="2400" cap="all" spc="100" dirty="0" smtClean="0">
                <a:latin typeface="Berthold City Bold"/>
                <a:cs typeface="Berthold City Bold"/>
              </a:rPr>
              <a:t> los </a:t>
            </a:r>
            <a:r>
              <a:rPr lang="en-US" sz="2400" cap="all" spc="100" dirty="0" err="1" smtClean="0">
                <a:latin typeface="Berthold City Bold"/>
                <a:cs typeface="Berthold City Bold"/>
              </a:rPr>
              <a:t>facilitadores</a:t>
            </a:r>
            <a:r>
              <a:rPr lang="en-US" sz="240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400" cap="all" spc="100" dirty="0" err="1" smtClean="0">
                <a:latin typeface="Berthold City Bold"/>
                <a:cs typeface="Berthold City Bold"/>
              </a:rPr>
              <a:t>aprendizaje</a:t>
            </a:r>
            <a:endParaRPr lang="en-US" sz="2400" cap="all" spc="100" dirty="0" smtClean="0">
              <a:latin typeface="Berthold City Bold"/>
              <a:cs typeface="Berthold City Bold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15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34203" y="1171199"/>
          <a:ext cx="8536467" cy="48346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458"/>
                <a:gridCol w="3624300"/>
                <a:gridCol w="3449709"/>
              </a:tblGrid>
              <a:tr h="558914">
                <a:tc>
                  <a:txBody>
                    <a:bodyPr/>
                    <a:lstStyle/>
                    <a:p>
                      <a:endParaRPr lang="en-US" sz="1800" b="1" i="0" kern="1200" dirty="0">
                        <a:solidFill>
                          <a:schemeClr val="dk1"/>
                        </a:solidFill>
                        <a:latin typeface="ITC Franklin Gothic Std Bk Cd"/>
                        <a:ea typeface="+mn-ea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i="0" dirty="0" smtClean="0">
                          <a:latin typeface="ITC Franklin Gothic Std Bk Cd"/>
                          <a:cs typeface="ITC Franklin Gothic Std Bk Cd"/>
                        </a:rPr>
                        <a:t>CAPACITADOR</a:t>
                      </a:r>
                      <a:endParaRPr lang="en-US" sz="2100" b="1" i="0" dirty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98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100" b="1" i="0" dirty="0" smtClean="0">
                          <a:latin typeface="ITC Franklin Gothic Std Bk Cd"/>
                          <a:cs typeface="ITC Franklin Gothic Std Bk Cd"/>
                        </a:rPr>
                        <a:t>FACILITADOR DE APRENDIZAJE</a:t>
                      </a:r>
                      <a:endParaRPr lang="en-US" sz="2100" b="1" i="0" dirty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91344"/>
                    </a:solidFill>
                  </a:tcPr>
                </a:tc>
              </a:tr>
              <a:tr h="457228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ITC Franklin Gothic Std Bk Cd"/>
                          <a:cs typeface="ITC Franklin Gothic Std Bk Cd"/>
                        </a:rPr>
                        <a:t>ROL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0559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Experto</a:t>
                      </a:r>
                      <a:endParaRPr lang="en-US" sz="1600" b="0" i="0" dirty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Experto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guía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  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1358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ITC Franklin Gothic Std Bk Cd"/>
                          <a:cs typeface="ITC Franklin Gothic Std Bk Cd"/>
                        </a:rPr>
                        <a:t>ENFOQUE</a:t>
                      </a:r>
                      <a:endParaRPr lang="en-US" sz="1600" b="1" i="0" dirty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512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Impartir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conocimiento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habilidades</a:t>
                      </a:r>
                      <a:endParaRPr lang="en-US" sz="1600" b="0" i="0" dirty="0" smtClean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Proveer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el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entorno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para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el auto-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descubrimiento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del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conocimiento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las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habilidades</a:t>
                      </a:r>
                      <a:endParaRPr lang="en-US" sz="1600" b="0" i="0" dirty="0" smtClean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1358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latin typeface="ITC Franklin Gothic Std Bk Cd"/>
                          <a:cs typeface="ITC Franklin Gothic Std Bk Cd"/>
                        </a:rPr>
                        <a:t>DEBE COMUNICAR</a:t>
                      </a:r>
                      <a:endParaRPr lang="en-US" sz="1600" b="1" i="0" dirty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EAB4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su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dominio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completo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, “el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que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sabe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cómo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hacerlo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mejor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”</a:t>
                      </a: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aliento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para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que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los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participantes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compartan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sus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experiencias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conocimientos</a:t>
                      </a:r>
                      <a:endParaRPr lang="en-US" sz="1600" b="0" i="0" dirty="0" smtClean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791358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ITC Franklin Gothic Std Bk Cd"/>
                          <a:cs typeface="ITC Franklin Gothic Std Bk Cd"/>
                        </a:rPr>
                        <a:t>SE ASUME QUE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47B33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un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capacitador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la persona con el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conocimiento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la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experiencia</a:t>
                      </a:r>
                      <a:endParaRPr lang="en-US" sz="1600" b="0" i="0" dirty="0" smtClean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tanto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los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capacitadores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como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los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aprendices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poseen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conocimiento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experiencia</a:t>
                      </a:r>
                      <a:endParaRPr lang="en-US" sz="1600" b="0" i="0" dirty="0" smtClean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349588">
                <a:tc>
                  <a:txBody>
                    <a:bodyPr/>
                    <a:lstStyle/>
                    <a:p>
                      <a:r>
                        <a:rPr lang="en-US" sz="1600" b="1" i="0" dirty="0" smtClean="0">
                          <a:solidFill>
                            <a:schemeClr val="bg1"/>
                          </a:solidFill>
                          <a:latin typeface="ITC Franklin Gothic Std Bk Cd"/>
                          <a:cs typeface="ITC Franklin Gothic Std Bk Cd"/>
                        </a:rPr>
                        <a:t>SE BASA EN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E271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la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transferencia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directa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del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conocimiento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a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través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de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impartición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de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temas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,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preguntas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respuestas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,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y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técnicas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similares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endParaRPr lang="en-US" sz="1600" b="0" i="0" dirty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la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participación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activa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de los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aprendices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: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reflexiones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, debates en base a la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experiencia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,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compartir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ideas,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explorar</a:t>
                      </a:r>
                      <a:r>
                        <a:rPr lang="en-US" sz="1600" b="0" i="0" dirty="0" smtClean="0">
                          <a:latin typeface="ITC Franklin Gothic Std Bk Cd"/>
                          <a:cs typeface="ITC Franklin Gothic Std Bk Cd"/>
                        </a:rPr>
                        <a:t> </a:t>
                      </a:r>
                      <a:r>
                        <a:rPr lang="en-US" sz="1600" b="0" i="0" dirty="0" err="1" smtClean="0">
                          <a:latin typeface="ITC Franklin Gothic Std Bk Cd"/>
                          <a:cs typeface="ITC Franklin Gothic Std Bk Cd"/>
                        </a:rPr>
                        <a:t>alternativas</a:t>
                      </a:r>
                      <a:endParaRPr lang="en-US" sz="1600" b="0" i="0" dirty="0" smtClean="0">
                        <a:latin typeface="ITC Franklin Gothic Std Bk Cd"/>
                        <a:cs typeface="ITC Franklin Gothic Std Bk Cd"/>
                      </a:endParaRPr>
                    </a:p>
                  </a:txBody>
                  <a:tcPr anchor="ctr">
                    <a:lnL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2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: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una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crisis en la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salud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pública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28133" y="1659467"/>
            <a:ext cx="7687734" cy="3539066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00B0D8"/>
              </a:gs>
              <a:gs pos="100000">
                <a:srgbClr val="AFDFE5"/>
              </a:gs>
            </a:gsLst>
          </a:gradFill>
          <a:ln w="25400">
            <a:solidFill>
              <a:srgbClr val="00B0D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5000"/>
              </a:lnSpc>
            </a:pP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¿Las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elecciones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individuales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conducen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más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a la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obesidad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que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el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entorno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que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nos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47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rodea</a:t>
            </a:r>
            <a:r>
              <a:rPr lang="en-US" sz="47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?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/>
            </a:r>
            <a:b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</a:br>
            <a:endParaRPr lang="en-US" sz="5400" b="1" dirty="0" smtClean="0">
              <a:solidFill>
                <a:schemeClr val="tx1"/>
              </a:solidFill>
              <a:latin typeface="ITC Franklin Gothic Std Medium Condensed"/>
              <a:cs typeface="ITC Franklin Gothic Std Med"/>
            </a:endParaRPr>
          </a:p>
          <a:p>
            <a:pPr marL="91440" indent="-91440" algn="ctr">
              <a:lnSpc>
                <a:spcPts val="5000"/>
              </a:lnSpc>
            </a:pPr>
            <a:r>
              <a:rPr lang="en-US" sz="9600" b="1" dirty="0" smtClean="0">
                <a:latin typeface="ITC Franklin Gothic Std Bk Cd"/>
                <a:cs typeface="ITC Franklin Gothic Std Bk Cd"/>
              </a:rPr>
              <a:t>¿SÍ O NO?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2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: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una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crisis en la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salud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pública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2988" y="1410499"/>
            <a:ext cx="3778312" cy="40370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algn="ctr">
              <a:lnSpc>
                <a:spcPts val="1600"/>
              </a:lnSpc>
            </a:pPr>
            <a:r>
              <a:rPr lang="en-US" sz="3200" b="1" dirty="0" err="1" smtClean="0">
                <a:solidFill>
                  <a:srgbClr val="009646"/>
                </a:solidFill>
                <a:latin typeface="Capitals"/>
                <a:cs typeface="Capitals"/>
              </a:rPr>
              <a:t>Definiciones</a:t>
            </a:r>
            <a:endParaRPr lang="en-US" sz="3200" b="1" dirty="0" smtClean="0">
              <a:solidFill>
                <a:srgbClr val="009646"/>
              </a:solidFill>
              <a:latin typeface="Capitals"/>
              <a:cs typeface="Capitals"/>
            </a:endParaRPr>
          </a:p>
          <a:p>
            <a:pPr marL="91440" indent="-91440" algn="ctr">
              <a:lnSpc>
                <a:spcPts val="1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marL="182880" indent="-182880">
              <a:lnSpc>
                <a:spcPts val="3000"/>
              </a:lnSpc>
              <a:buFont typeface="Arial"/>
              <a:buChar char="•"/>
            </a:pPr>
            <a:r>
              <a:rPr lang="en-US" sz="2100" b="1" i="1" dirty="0" err="1" smtClean="0">
                <a:cs typeface="Calibri"/>
              </a:rPr>
              <a:t>Índice</a:t>
            </a:r>
            <a:r>
              <a:rPr lang="en-US" sz="2100" b="1" i="1" dirty="0" smtClean="0">
                <a:cs typeface="Calibri"/>
              </a:rPr>
              <a:t> de </a:t>
            </a:r>
            <a:r>
              <a:rPr lang="en-US" sz="2100" b="1" i="1" dirty="0" err="1" smtClean="0">
                <a:cs typeface="Calibri"/>
              </a:rPr>
              <a:t>masa</a:t>
            </a:r>
            <a:r>
              <a:rPr lang="en-US" sz="2100" b="1" i="1" dirty="0" smtClean="0">
                <a:cs typeface="Calibri"/>
              </a:rPr>
              <a:t> corporal (IMC):</a:t>
            </a:r>
            <a:endParaRPr lang="en-US" sz="2100" b="1" i="1" dirty="0" smtClean="0">
              <a:latin typeface="Calibri"/>
              <a:cs typeface="Calibri"/>
            </a:endParaRPr>
          </a:p>
          <a:p>
            <a:pPr marL="182880" indent="-182880">
              <a:lnSpc>
                <a:spcPts val="2400"/>
              </a:lnSpc>
            </a:pPr>
            <a:r>
              <a:rPr lang="en-US" sz="2300" dirty="0" smtClean="0">
                <a:latin typeface="Calibri"/>
                <a:cs typeface="Calibri"/>
              </a:rPr>
              <a:t>  </a:t>
            </a:r>
            <a:r>
              <a:rPr lang="en-US" sz="2300" dirty="0" smtClean="0">
                <a:cs typeface="Calibri"/>
              </a:rPr>
              <a:t> </a:t>
            </a:r>
            <a:r>
              <a:rPr lang="en-US" sz="2300" dirty="0" err="1" smtClean="0">
                <a:cs typeface="Calibri"/>
              </a:rPr>
              <a:t>Una</a:t>
            </a:r>
            <a:r>
              <a:rPr lang="en-US" sz="2300" dirty="0" smtClean="0">
                <a:cs typeface="Calibri"/>
              </a:rPr>
              <a:t> </a:t>
            </a:r>
            <a:r>
              <a:rPr lang="en-US" sz="2300" dirty="0" err="1" smtClean="0">
                <a:cs typeface="Calibri"/>
              </a:rPr>
              <a:t>medida</a:t>
            </a:r>
            <a:r>
              <a:rPr lang="en-US" sz="2300" dirty="0" smtClean="0">
                <a:cs typeface="Calibri"/>
              </a:rPr>
              <a:t> de peso de un </a:t>
            </a:r>
            <a:r>
              <a:rPr lang="en-US" sz="2300" dirty="0" err="1" smtClean="0">
                <a:cs typeface="Calibri"/>
              </a:rPr>
              <a:t>adulto</a:t>
            </a:r>
            <a:r>
              <a:rPr lang="en-US" sz="2300" dirty="0" smtClean="0">
                <a:cs typeface="Calibri"/>
              </a:rPr>
              <a:t> en </a:t>
            </a:r>
            <a:r>
              <a:rPr lang="en-US" sz="2300" dirty="0" err="1" smtClean="0">
                <a:cs typeface="Calibri"/>
              </a:rPr>
              <a:t>relación</a:t>
            </a:r>
            <a:r>
              <a:rPr lang="en-US" sz="2300" dirty="0" smtClean="0">
                <a:cs typeface="Calibri"/>
              </a:rPr>
              <a:t> con </a:t>
            </a:r>
            <a:r>
              <a:rPr lang="en-US" sz="2300" dirty="0" err="1" smtClean="0">
                <a:cs typeface="Calibri"/>
              </a:rPr>
              <a:t>su</a:t>
            </a:r>
            <a:r>
              <a:rPr lang="en-US" sz="2300" dirty="0" smtClean="0">
                <a:cs typeface="Calibri"/>
              </a:rPr>
              <a:t> </a:t>
            </a:r>
            <a:r>
              <a:rPr lang="en-US" sz="2300" dirty="0" err="1" smtClean="0">
                <a:cs typeface="Calibri"/>
              </a:rPr>
              <a:t>altura</a:t>
            </a:r>
            <a:r>
              <a:rPr lang="en-US" sz="2300" dirty="0" smtClean="0">
                <a:cs typeface="Calibri"/>
              </a:rPr>
              <a:t>, </a:t>
            </a:r>
            <a:r>
              <a:rPr lang="en-US" sz="2300" dirty="0" err="1" smtClean="0">
                <a:cs typeface="Calibri"/>
              </a:rPr>
              <a:t>específicamente</a:t>
            </a:r>
            <a:r>
              <a:rPr lang="en-US" sz="2300" dirty="0" smtClean="0">
                <a:cs typeface="Calibri"/>
              </a:rPr>
              <a:t> el peso del </a:t>
            </a:r>
            <a:r>
              <a:rPr lang="en-US" sz="2300" dirty="0" err="1" smtClean="0">
                <a:cs typeface="Calibri"/>
              </a:rPr>
              <a:t>adulto</a:t>
            </a:r>
            <a:r>
              <a:rPr lang="en-US" sz="2300" dirty="0" smtClean="0">
                <a:cs typeface="Calibri"/>
              </a:rPr>
              <a:t> en </a:t>
            </a:r>
            <a:r>
              <a:rPr lang="en-US" sz="2300" dirty="0" err="1" smtClean="0">
                <a:cs typeface="Calibri"/>
              </a:rPr>
              <a:t>kilogramos</a:t>
            </a:r>
            <a:r>
              <a:rPr lang="en-US" sz="2300" dirty="0" smtClean="0">
                <a:cs typeface="Calibri"/>
              </a:rPr>
              <a:t> </a:t>
            </a:r>
            <a:r>
              <a:rPr lang="en-US" sz="2300" dirty="0" err="1" smtClean="0">
                <a:cs typeface="Calibri"/>
              </a:rPr>
              <a:t>dividido</a:t>
            </a:r>
            <a:r>
              <a:rPr lang="en-US" sz="2300" dirty="0" smtClean="0">
                <a:cs typeface="Calibri"/>
              </a:rPr>
              <a:t> </a:t>
            </a:r>
            <a:r>
              <a:rPr lang="en-US" sz="2300" dirty="0" err="1" smtClean="0">
                <a:cs typeface="Calibri"/>
              </a:rPr>
              <a:t>por</a:t>
            </a:r>
            <a:r>
              <a:rPr lang="en-US" sz="2300" dirty="0" smtClean="0">
                <a:cs typeface="Calibri"/>
              </a:rPr>
              <a:t> el </a:t>
            </a:r>
            <a:r>
              <a:rPr lang="en-US" sz="2300" dirty="0" err="1" smtClean="0">
                <a:cs typeface="Calibri"/>
              </a:rPr>
              <a:t>cuadrado</a:t>
            </a:r>
            <a:r>
              <a:rPr lang="en-US" sz="2300" dirty="0" smtClean="0">
                <a:cs typeface="Calibri"/>
              </a:rPr>
              <a:t> de </a:t>
            </a:r>
            <a:r>
              <a:rPr lang="en-US" sz="2300" dirty="0" err="1" smtClean="0">
                <a:cs typeface="Calibri"/>
              </a:rPr>
              <a:t>su</a:t>
            </a:r>
            <a:r>
              <a:rPr lang="en-US" sz="2300" dirty="0" smtClean="0">
                <a:cs typeface="Calibri"/>
              </a:rPr>
              <a:t> </a:t>
            </a:r>
            <a:r>
              <a:rPr lang="en-US" sz="2300" dirty="0" err="1" smtClean="0">
                <a:cs typeface="Calibri"/>
              </a:rPr>
              <a:t>altura</a:t>
            </a:r>
            <a:r>
              <a:rPr lang="en-US" sz="2300" dirty="0" smtClean="0">
                <a:cs typeface="Calibri"/>
              </a:rPr>
              <a:t> en metros</a:t>
            </a:r>
          </a:p>
          <a:p>
            <a:pPr marL="182880" indent="-182880">
              <a:lnSpc>
                <a:spcPts val="2400"/>
              </a:lnSpc>
            </a:pPr>
            <a:endParaRPr lang="en-US" sz="2300" dirty="0" smtClean="0">
              <a:cs typeface="Calibri"/>
            </a:endParaRPr>
          </a:p>
          <a:p>
            <a:pPr marL="182880" indent="-182880">
              <a:lnSpc>
                <a:spcPts val="3000"/>
              </a:lnSpc>
              <a:buFont typeface="Arial"/>
              <a:buChar char="•"/>
            </a:pPr>
            <a:r>
              <a:rPr lang="en-US" sz="2300" b="1" i="1" dirty="0" err="1" smtClean="0">
                <a:cs typeface="Calibri"/>
              </a:rPr>
              <a:t>Obesidad</a:t>
            </a:r>
            <a:r>
              <a:rPr lang="en-US" sz="2300" b="1" i="1" dirty="0" smtClean="0">
                <a:cs typeface="Calibri"/>
              </a:rPr>
              <a:t>: </a:t>
            </a:r>
            <a:r>
              <a:rPr lang="en-US" sz="2300" dirty="0" smtClean="0">
                <a:cs typeface="Calibri"/>
              </a:rPr>
              <a:t>IMC de 30 </a:t>
            </a:r>
            <a:r>
              <a:rPr lang="en-US" sz="2300" dirty="0" err="1" smtClean="0">
                <a:cs typeface="Calibri"/>
              </a:rPr>
              <a:t>o</a:t>
            </a:r>
            <a:r>
              <a:rPr lang="en-US" sz="2300" dirty="0" smtClean="0">
                <a:cs typeface="Calibri"/>
              </a:rPr>
              <a:t> superior.</a:t>
            </a:r>
            <a:endParaRPr lang="en-US" sz="2800" dirty="0" smtClean="0">
              <a:latin typeface="Calibri"/>
              <a:cs typeface="Calibri"/>
            </a:endParaRPr>
          </a:p>
        </p:txBody>
      </p:sp>
      <p:pic>
        <p:nvPicPr>
          <p:cNvPr id="13" name="Picture 12" descr="ObesityGraph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048969" y="1473200"/>
            <a:ext cx="4749800" cy="3911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2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: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una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crisis en la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salud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pública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863600"/>
            <a:ext cx="8362888" cy="4761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algn="ctr">
              <a:lnSpc>
                <a:spcPts val="3400"/>
              </a:lnSpc>
            </a:pPr>
            <a:r>
              <a:rPr lang="en-US" sz="3000" b="1" dirty="0" err="1" smtClean="0">
                <a:solidFill>
                  <a:srgbClr val="205595"/>
                </a:solidFill>
                <a:latin typeface="Capitals"/>
                <a:cs typeface="Capitals"/>
              </a:rPr>
              <a:t>Tendencias</a:t>
            </a:r>
            <a:r>
              <a:rPr lang="en-US" sz="3000" b="1" dirty="0" smtClean="0">
                <a:solidFill>
                  <a:srgbClr val="205595"/>
                </a:solidFill>
                <a:latin typeface="Capitals"/>
                <a:cs typeface="Capitals"/>
              </a:rPr>
              <a:t> de </a:t>
            </a:r>
            <a:r>
              <a:rPr lang="en-US" sz="3000" b="1" dirty="0" err="1" smtClean="0">
                <a:solidFill>
                  <a:srgbClr val="205595"/>
                </a:solidFill>
                <a:latin typeface="Capitals"/>
                <a:cs typeface="Capitals"/>
              </a:rPr>
              <a:t>obesidad</a:t>
            </a:r>
            <a:r>
              <a:rPr lang="en-US" sz="3000" b="1" dirty="0" smtClean="0">
                <a:solidFill>
                  <a:srgbClr val="205595"/>
                </a:solidFill>
                <a:latin typeface="Capitals"/>
                <a:cs typeface="Capitals"/>
              </a:rPr>
              <a:t> en </a:t>
            </a:r>
            <a:r>
              <a:rPr lang="en-US" sz="3000" b="1" dirty="0" err="1" smtClean="0">
                <a:solidFill>
                  <a:srgbClr val="205595"/>
                </a:solidFill>
                <a:latin typeface="Capitals"/>
                <a:cs typeface="Capitals"/>
              </a:rPr>
              <a:t>adultos</a:t>
            </a:r>
            <a:r>
              <a:rPr lang="en-US" sz="3000" b="1" dirty="0" smtClean="0">
                <a:solidFill>
                  <a:srgbClr val="205595"/>
                </a:solidFill>
                <a:latin typeface="Capitals"/>
                <a:cs typeface="Capitals"/>
              </a:rPr>
              <a:t> </a:t>
            </a:r>
            <a:r>
              <a:rPr lang="en-US" sz="3000" b="1" dirty="0" err="1" smtClean="0">
                <a:solidFill>
                  <a:srgbClr val="205595"/>
                </a:solidFill>
                <a:latin typeface="Capitals"/>
                <a:cs typeface="Capitals"/>
              </a:rPr>
              <a:t>estadounidenses</a:t>
            </a:r>
            <a:r>
              <a:rPr lang="en-US" sz="3000" b="1" dirty="0" smtClean="0">
                <a:solidFill>
                  <a:srgbClr val="205595"/>
                </a:solidFill>
                <a:latin typeface="Capitals"/>
                <a:cs typeface="Capitals"/>
              </a:rPr>
              <a:t> entre 1985 </a:t>
            </a:r>
            <a:r>
              <a:rPr lang="en-US" sz="3000" b="1" dirty="0" err="1" smtClean="0">
                <a:solidFill>
                  <a:srgbClr val="205595"/>
                </a:solidFill>
                <a:latin typeface="Capitals"/>
                <a:cs typeface="Capitals"/>
              </a:rPr>
              <a:t>y</a:t>
            </a:r>
            <a:r>
              <a:rPr lang="en-US" sz="3000" b="1" dirty="0" smtClean="0">
                <a:solidFill>
                  <a:srgbClr val="205595"/>
                </a:solidFill>
                <a:latin typeface="Capitals"/>
                <a:cs typeface="Capitals"/>
              </a:rPr>
              <a:t> 2009</a:t>
            </a:r>
          </a:p>
          <a:p>
            <a:pPr marL="91440" indent="-91440" algn="ctr">
              <a:lnSpc>
                <a:spcPts val="1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marL="182880" indent="-182880" algn="just">
              <a:lnSpc>
                <a:spcPts val="2200"/>
              </a:lnSpc>
              <a:buFont typeface="Arial"/>
              <a:buChar char="•"/>
            </a:pPr>
            <a:r>
              <a:rPr lang="en-US" sz="1900" dirty="0" smtClean="0"/>
              <a:t>En 1990, 10 </a:t>
            </a:r>
            <a:r>
              <a:rPr lang="en-US" sz="1900" dirty="0" err="1" smtClean="0"/>
              <a:t>estados</a:t>
            </a:r>
            <a:r>
              <a:rPr lang="en-US" sz="1900" dirty="0" smtClean="0"/>
              <a:t> </a:t>
            </a:r>
            <a:r>
              <a:rPr lang="en-US" sz="1900" dirty="0" err="1" smtClean="0"/>
              <a:t>tuvieron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frecuencia</a:t>
            </a:r>
            <a:r>
              <a:rPr lang="en-US" sz="1900" dirty="0" smtClean="0"/>
              <a:t> de </a:t>
            </a:r>
            <a:r>
              <a:rPr lang="en-US" sz="1900" dirty="0" err="1" smtClean="0"/>
              <a:t>casos</a:t>
            </a:r>
            <a:r>
              <a:rPr lang="en-US" sz="1900" dirty="0" smtClean="0"/>
              <a:t> de </a:t>
            </a:r>
            <a:r>
              <a:rPr lang="en-US" sz="1900" dirty="0" err="1" smtClean="0"/>
              <a:t>obesidad</a:t>
            </a:r>
            <a:r>
              <a:rPr lang="en-US" sz="1900" dirty="0" smtClean="0"/>
              <a:t> inferior al 10%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ningún</a:t>
            </a:r>
            <a:r>
              <a:rPr lang="en-US" sz="1900" dirty="0" smtClean="0"/>
              <a:t> </a:t>
            </a:r>
            <a:r>
              <a:rPr lang="en-US" sz="1900" dirty="0" err="1" smtClean="0"/>
              <a:t>estado</a:t>
            </a:r>
            <a:r>
              <a:rPr lang="en-US" sz="1900" dirty="0" smtClean="0"/>
              <a:t> </a:t>
            </a:r>
            <a:r>
              <a:rPr lang="en-US" sz="1900" dirty="0" err="1" smtClean="0"/>
              <a:t>tuvo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prevalencia</a:t>
            </a:r>
            <a:r>
              <a:rPr lang="en-US" sz="1900" dirty="0" smtClean="0"/>
              <a:t> </a:t>
            </a:r>
            <a:r>
              <a:rPr lang="en-US" sz="1900" dirty="0" err="1" smtClean="0"/>
              <a:t>igual</a:t>
            </a:r>
            <a:r>
              <a:rPr lang="en-US" sz="1900" dirty="0" smtClean="0"/>
              <a:t> </a:t>
            </a:r>
            <a:r>
              <a:rPr lang="en-US" sz="1900" dirty="0" err="1" smtClean="0"/>
              <a:t>o</a:t>
            </a:r>
            <a:r>
              <a:rPr lang="en-US" sz="1900" dirty="0" smtClean="0"/>
              <a:t> superior al 15%. </a:t>
            </a:r>
          </a:p>
          <a:p>
            <a:pPr marL="182880" indent="-182880" algn="just">
              <a:lnSpc>
                <a:spcPts val="220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 algn="just">
              <a:lnSpc>
                <a:spcPts val="2200"/>
              </a:lnSpc>
              <a:buFont typeface="Arial"/>
              <a:buChar char="•"/>
            </a:pPr>
            <a:r>
              <a:rPr lang="en-US" sz="1900" dirty="0" smtClean="0"/>
              <a:t>Para 1999, </a:t>
            </a:r>
            <a:r>
              <a:rPr lang="en-US" sz="1900" dirty="0" err="1" smtClean="0"/>
              <a:t>casi</a:t>
            </a:r>
            <a:r>
              <a:rPr lang="en-US" sz="1900" dirty="0" smtClean="0"/>
              <a:t> </a:t>
            </a:r>
            <a:r>
              <a:rPr lang="en-US" sz="1900" dirty="0" err="1" smtClean="0"/>
              <a:t>diez</a:t>
            </a:r>
            <a:r>
              <a:rPr lang="en-US" sz="1900" dirty="0" smtClean="0"/>
              <a:t> </a:t>
            </a:r>
            <a:r>
              <a:rPr lang="en-US" sz="1900" dirty="0" err="1" smtClean="0"/>
              <a:t>años</a:t>
            </a:r>
            <a:r>
              <a:rPr lang="en-US" sz="1900" dirty="0" smtClean="0"/>
              <a:t> </a:t>
            </a:r>
            <a:r>
              <a:rPr lang="en-US" sz="1900" dirty="0" err="1" smtClean="0"/>
              <a:t>después</a:t>
            </a:r>
            <a:r>
              <a:rPr lang="en-US" sz="1900" dirty="0" smtClean="0"/>
              <a:t>,  </a:t>
            </a:r>
            <a:r>
              <a:rPr lang="en-US" sz="1900" dirty="0" err="1" smtClean="0"/>
              <a:t>ningún</a:t>
            </a:r>
            <a:r>
              <a:rPr lang="en-US" sz="1900" dirty="0" smtClean="0"/>
              <a:t> </a:t>
            </a:r>
            <a:r>
              <a:rPr lang="en-US" sz="1900" dirty="0" err="1" smtClean="0"/>
              <a:t>estado</a:t>
            </a:r>
            <a:r>
              <a:rPr lang="en-US" sz="1900" dirty="0" smtClean="0"/>
              <a:t> </a:t>
            </a:r>
            <a:r>
              <a:rPr lang="en-US" sz="1900" dirty="0" err="1" smtClean="0"/>
              <a:t>tenía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frecuencia</a:t>
            </a:r>
            <a:r>
              <a:rPr lang="en-US" sz="1900" dirty="0" smtClean="0"/>
              <a:t> de </a:t>
            </a:r>
            <a:r>
              <a:rPr lang="en-US" sz="1900" dirty="0" err="1" smtClean="0"/>
              <a:t>casos</a:t>
            </a:r>
            <a:r>
              <a:rPr lang="en-US" sz="1900" dirty="0" smtClean="0"/>
              <a:t> inferior al 10%, </a:t>
            </a:r>
            <a:r>
              <a:rPr lang="en-US" sz="1900" dirty="0" err="1" smtClean="0"/>
              <a:t>dieciocho</a:t>
            </a:r>
            <a:r>
              <a:rPr lang="en-US" sz="1900" dirty="0" smtClean="0"/>
              <a:t> </a:t>
            </a:r>
            <a:r>
              <a:rPr lang="en-US" sz="1900" dirty="0" err="1" smtClean="0"/>
              <a:t>estados</a:t>
            </a:r>
            <a:r>
              <a:rPr lang="en-US" sz="1900" dirty="0" smtClean="0"/>
              <a:t> </a:t>
            </a:r>
            <a:r>
              <a:rPr lang="en-US" sz="1900" dirty="0" err="1" smtClean="0"/>
              <a:t>tuvieron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frecuencia</a:t>
            </a:r>
            <a:r>
              <a:rPr lang="en-US" sz="1900" dirty="0" smtClean="0"/>
              <a:t> de </a:t>
            </a:r>
            <a:r>
              <a:rPr lang="en-US" sz="1900" dirty="0" err="1" smtClean="0"/>
              <a:t>obesidad</a:t>
            </a:r>
            <a:r>
              <a:rPr lang="en-US" sz="1900" dirty="0" smtClean="0"/>
              <a:t> de entre 20-24%,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ningún</a:t>
            </a:r>
            <a:r>
              <a:rPr lang="en-US" sz="1900" dirty="0" smtClean="0"/>
              <a:t> </a:t>
            </a:r>
            <a:r>
              <a:rPr lang="en-US" sz="1900" dirty="0" err="1" smtClean="0"/>
              <a:t>estado</a:t>
            </a:r>
            <a:r>
              <a:rPr lang="en-US" sz="1900" dirty="0" smtClean="0"/>
              <a:t> </a:t>
            </a:r>
            <a:r>
              <a:rPr lang="en-US" sz="1900" dirty="0" err="1" smtClean="0"/>
              <a:t>tuvo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prevalencia</a:t>
            </a:r>
            <a:r>
              <a:rPr lang="en-US" sz="1900" dirty="0" smtClean="0"/>
              <a:t> </a:t>
            </a:r>
            <a:r>
              <a:rPr lang="en-US" sz="1900" dirty="0" err="1" smtClean="0"/>
              <a:t>igual</a:t>
            </a:r>
            <a:r>
              <a:rPr lang="en-US" sz="1900" dirty="0" smtClean="0"/>
              <a:t> </a:t>
            </a:r>
            <a:r>
              <a:rPr lang="en-US" sz="1900" dirty="0" err="1" smtClean="0"/>
              <a:t>o</a:t>
            </a:r>
            <a:r>
              <a:rPr lang="en-US" sz="1900" dirty="0" smtClean="0"/>
              <a:t> superior al  25%.</a:t>
            </a:r>
          </a:p>
          <a:p>
            <a:pPr marL="182880" indent="-182880" algn="just">
              <a:lnSpc>
                <a:spcPts val="220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 algn="just">
              <a:lnSpc>
                <a:spcPts val="2200"/>
              </a:lnSpc>
              <a:buFont typeface="Arial"/>
              <a:buChar char="•"/>
            </a:pPr>
            <a:r>
              <a:rPr lang="en-US" sz="1900" dirty="0" smtClean="0"/>
              <a:t>En 2009, </a:t>
            </a:r>
            <a:r>
              <a:rPr lang="en-US" sz="1900" dirty="0" err="1" smtClean="0"/>
              <a:t>casi</a:t>
            </a:r>
            <a:r>
              <a:rPr lang="en-US" sz="1900" dirty="0" smtClean="0"/>
              <a:t> </a:t>
            </a:r>
            <a:r>
              <a:rPr lang="en-US" sz="1900" dirty="0" err="1" smtClean="0"/>
              <a:t>veinte</a:t>
            </a:r>
            <a:r>
              <a:rPr lang="en-US" sz="1900" dirty="0" smtClean="0"/>
              <a:t> </a:t>
            </a:r>
            <a:r>
              <a:rPr lang="en-US" sz="1900" dirty="0" err="1" smtClean="0"/>
              <a:t>años</a:t>
            </a:r>
            <a:r>
              <a:rPr lang="en-US" sz="1900" dirty="0" smtClean="0"/>
              <a:t> </a:t>
            </a:r>
            <a:r>
              <a:rPr lang="en-US" sz="1900" dirty="0" err="1" smtClean="0"/>
              <a:t>después</a:t>
            </a:r>
            <a:r>
              <a:rPr lang="en-US" sz="1900" dirty="0" smtClean="0"/>
              <a:t>, </a:t>
            </a:r>
            <a:r>
              <a:rPr lang="en-US" sz="1900" dirty="0" err="1" smtClean="0"/>
              <a:t>sólo</a:t>
            </a:r>
            <a:r>
              <a:rPr lang="en-US" sz="1900" dirty="0" smtClean="0"/>
              <a:t> un </a:t>
            </a:r>
            <a:r>
              <a:rPr lang="en-US" sz="1900" dirty="0" err="1" smtClean="0"/>
              <a:t>estado</a:t>
            </a:r>
            <a:r>
              <a:rPr lang="en-US" sz="1900" dirty="0" smtClean="0"/>
              <a:t> (Colorado) </a:t>
            </a:r>
            <a:r>
              <a:rPr lang="en-US" sz="1900" dirty="0" err="1" smtClean="0"/>
              <a:t>y</a:t>
            </a:r>
            <a:r>
              <a:rPr lang="en-US" sz="1900" dirty="0" smtClean="0"/>
              <a:t> el Distrito de Columbia </a:t>
            </a:r>
            <a:r>
              <a:rPr lang="en-US" sz="1900" dirty="0" err="1" smtClean="0"/>
              <a:t>tuvieron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prevalencia</a:t>
            </a:r>
            <a:r>
              <a:rPr lang="en-US" sz="1900" dirty="0" smtClean="0"/>
              <a:t> de </a:t>
            </a:r>
            <a:r>
              <a:rPr lang="en-US" sz="1900" dirty="0" err="1" smtClean="0"/>
              <a:t>obesidad</a:t>
            </a:r>
            <a:r>
              <a:rPr lang="en-US" sz="1900" dirty="0" smtClean="0"/>
              <a:t> inferior al 20%. Treinta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tres</a:t>
            </a:r>
            <a:r>
              <a:rPr lang="en-US" sz="1900" dirty="0" smtClean="0"/>
              <a:t> </a:t>
            </a:r>
            <a:r>
              <a:rPr lang="en-US" sz="1900" dirty="0" err="1" smtClean="0"/>
              <a:t>estados</a:t>
            </a:r>
            <a:r>
              <a:rPr lang="en-US" sz="1900" dirty="0" smtClean="0"/>
              <a:t> </a:t>
            </a:r>
            <a:r>
              <a:rPr lang="en-US" sz="1900" dirty="0" err="1" smtClean="0"/>
              <a:t>tuvieron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prevalencia</a:t>
            </a:r>
            <a:r>
              <a:rPr lang="en-US" sz="1900" dirty="0" smtClean="0"/>
              <a:t> </a:t>
            </a:r>
            <a:r>
              <a:rPr lang="en-US" sz="1900" dirty="0" err="1" smtClean="0"/>
              <a:t>igual</a:t>
            </a:r>
            <a:r>
              <a:rPr lang="en-US" sz="1900" dirty="0" smtClean="0"/>
              <a:t> </a:t>
            </a:r>
            <a:r>
              <a:rPr lang="en-US" sz="1900" dirty="0" err="1" smtClean="0"/>
              <a:t>o</a:t>
            </a:r>
            <a:r>
              <a:rPr lang="en-US" sz="1900" dirty="0" smtClean="0"/>
              <a:t> superior al 25%; 9 de </a:t>
            </a:r>
            <a:r>
              <a:rPr lang="en-US" sz="1900" dirty="0" err="1" smtClean="0"/>
              <a:t>estos</a:t>
            </a:r>
            <a:r>
              <a:rPr lang="en-US" sz="1900" dirty="0" smtClean="0"/>
              <a:t> </a:t>
            </a:r>
            <a:r>
              <a:rPr lang="en-US" sz="1900" dirty="0" err="1" smtClean="0"/>
              <a:t>estados</a:t>
            </a:r>
            <a:r>
              <a:rPr lang="en-US" sz="1900" dirty="0" smtClean="0"/>
              <a:t> (Alabama, Arkansas, Kentucky, Louisiana, Mississippi, Missouri, Oklahoma, Tennessee, </a:t>
            </a:r>
            <a:r>
              <a:rPr lang="en-US" sz="1900" dirty="0" err="1" smtClean="0"/>
              <a:t>y</a:t>
            </a:r>
            <a:r>
              <a:rPr lang="en-US" sz="1900" dirty="0" smtClean="0"/>
              <a:t> West Virginia) </a:t>
            </a:r>
            <a:r>
              <a:rPr lang="en-US" sz="1900" dirty="0" err="1" smtClean="0"/>
              <a:t>tuvieron</a:t>
            </a:r>
            <a:r>
              <a:rPr lang="en-US" sz="1900" dirty="0" smtClean="0"/>
              <a:t> </a:t>
            </a: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prevalencia</a:t>
            </a:r>
            <a:r>
              <a:rPr lang="en-US" sz="1900" dirty="0" smtClean="0"/>
              <a:t> de </a:t>
            </a:r>
            <a:r>
              <a:rPr lang="en-US" sz="1900" dirty="0" err="1" smtClean="0"/>
              <a:t>obesidad</a:t>
            </a:r>
            <a:r>
              <a:rPr lang="en-US" sz="1900" dirty="0" smtClean="0"/>
              <a:t> </a:t>
            </a:r>
            <a:r>
              <a:rPr lang="en-US" sz="1900" dirty="0" err="1" smtClean="0"/>
              <a:t>igual</a:t>
            </a:r>
            <a:r>
              <a:rPr lang="en-US" sz="1900" dirty="0" smtClean="0"/>
              <a:t> </a:t>
            </a:r>
            <a:r>
              <a:rPr lang="en-US" sz="1900" dirty="0" err="1" smtClean="0"/>
              <a:t>o</a:t>
            </a:r>
            <a:r>
              <a:rPr lang="en-US" sz="1900" dirty="0" smtClean="0"/>
              <a:t> </a:t>
            </a:r>
            <a:br>
              <a:rPr lang="en-US" sz="1900" dirty="0" smtClean="0"/>
            </a:br>
            <a:r>
              <a:rPr lang="en-US" sz="1900" dirty="0" smtClean="0"/>
              <a:t>superior al 30%.</a:t>
            </a:r>
          </a:p>
        </p:txBody>
      </p:sp>
      <p:pic>
        <p:nvPicPr>
          <p:cNvPr id="9" name="Picture 8" descr="01_015_CD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96" y="5460786"/>
            <a:ext cx="1006608" cy="660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1985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19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ORDEN DEL DÍA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</a:t>
            </a:r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36900" y="865553"/>
            <a:ext cx="5664200" cy="5196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2500" b="1" i="1" dirty="0" err="1" smtClean="0">
                <a:solidFill>
                  <a:srgbClr val="CD0920"/>
                </a:solidFill>
                <a:cs typeface="Calibri"/>
              </a:rPr>
              <a:t>Bienvenida</a:t>
            </a:r>
            <a:endParaRPr lang="en-US" sz="2500" b="1" i="1" dirty="0" smtClean="0">
              <a:solidFill>
                <a:srgbClr val="CD0920"/>
              </a:solidFill>
              <a:latin typeface="Calibri"/>
              <a:cs typeface="Calibri"/>
            </a:endParaRPr>
          </a:p>
          <a:p>
            <a:pPr lvl="0">
              <a:lnSpc>
                <a:spcPts val="1800"/>
              </a:lnSpc>
              <a:buFont typeface="Arial"/>
              <a:buChar char="•"/>
            </a:pP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Antecedentes</a:t>
            </a:r>
            <a:r>
              <a:rPr lang="en-US" sz="1400" dirty="0" smtClean="0">
                <a:cs typeface="Calibri"/>
              </a:rPr>
              <a:t> de la Resident Leadership Academy</a:t>
            </a:r>
            <a:endParaRPr lang="en-US" sz="1400" dirty="0" smtClean="0">
              <a:latin typeface="Calibri"/>
              <a:cs typeface="Calibri"/>
            </a:endParaRPr>
          </a:p>
          <a:p>
            <a:pPr>
              <a:lnSpc>
                <a:spcPts val="1800"/>
              </a:lnSpc>
            </a:pPr>
            <a:endParaRPr lang="en-US" sz="1400" b="1" i="1" dirty="0" smtClean="0">
              <a:solidFill>
                <a:srgbClr val="00B0D8"/>
              </a:solidFill>
              <a:latin typeface="Calibri"/>
              <a:cs typeface="Calibri"/>
            </a:endParaRPr>
          </a:p>
          <a:p>
            <a:pPr>
              <a:lnSpc>
                <a:spcPts val="1800"/>
              </a:lnSpc>
            </a:pPr>
            <a:r>
              <a:rPr lang="en-US" sz="2500" b="1" i="1" dirty="0" err="1" smtClean="0">
                <a:solidFill>
                  <a:srgbClr val="00B0D8"/>
                </a:solidFill>
                <a:cs typeface="Calibri"/>
              </a:rPr>
              <a:t>Presentaciones</a:t>
            </a:r>
            <a:endParaRPr lang="en-US" sz="2500" b="1" i="1" dirty="0" smtClean="0">
              <a:solidFill>
                <a:srgbClr val="00B0D8"/>
              </a:solidFill>
              <a:cs typeface="Calibri"/>
            </a:endParaRPr>
          </a:p>
          <a:p>
            <a:pPr>
              <a:lnSpc>
                <a:spcPts val="1800"/>
              </a:lnSpc>
              <a:buFont typeface="Arial"/>
              <a:buChar char="•"/>
            </a:pPr>
            <a:r>
              <a:rPr lang="en-US" sz="1400" dirty="0" smtClean="0">
                <a:cs typeface="Calibri"/>
              </a:rPr>
              <a:t> La </a:t>
            </a:r>
            <a:r>
              <a:rPr lang="en-US" sz="1400" dirty="0" err="1" smtClean="0">
                <a:cs typeface="Calibri"/>
              </a:rPr>
              <a:t>visión</a:t>
            </a:r>
            <a:r>
              <a:rPr lang="en-US" sz="1400" dirty="0" smtClean="0">
                <a:cs typeface="Calibri"/>
              </a:rPr>
              <a:t> de la Resident Leadership Academy</a:t>
            </a:r>
          </a:p>
          <a:p>
            <a:pPr>
              <a:lnSpc>
                <a:spcPts val="1800"/>
              </a:lnSpc>
              <a:buFont typeface="Arial"/>
              <a:buChar char="•"/>
            </a:pPr>
            <a:endParaRPr lang="en-US" sz="1400" b="1" i="1" dirty="0" smtClean="0">
              <a:solidFill>
                <a:srgbClr val="1B75BC"/>
              </a:solidFill>
              <a:cs typeface="Calibri"/>
            </a:endParaRPr>
          </a:p>
          <a:p>
            <a:pPr>
              <a:lnSpc>
                <a:spcPts val="1800"/>
              </a:lnSpc>
            </a:pPr>
            <a:r>
              <a:rPr lang="en-US" sz="2500" b="1" i="1" dirty="0" smtClean="0">
                <a:solidFill>
                  <a:srgbClr val="DEAB43"/>
                </a:solidFill>
                <a:cs typeface="Calibri"/>
              </a:rPr>
              <a:t>La </a:t>
            </a:r>
            <a:r>
              <a:rPr lang="en-US" sz="2500" b="1" i="1" dirty="0" err="1" smtClean="0">
                <a:solidFill>
                  <a:srgbClr val="DEAB43"/>
                </a:solidFill>
                <a:cs typeface="Calibri"/>
              </a:rPr>
              <a:t>obesidad</a:t>
            </a:r>
            <a:r>
              <a:rPr lang="en-US" sz="2500" b="1" i="1" dirty="0" smtClean="0">
                <a:solidFill>
                  <a:srgbClr val="DEAB43"/>
                </a:solidFill>
                <a:cs typeface="Calibri"/>
              </a:rPr>
              <a:t> </a:t>
            </a:r>
            <a:r>
              <a:rPr lang="en-US" sz="2500" b="1" i="1" dirty="0" err="1" smtClean="0">
                <a:solidFill>
                  <a:srgbClr val="DEAB43"/>
                </a:solidFill>
                <a:cs typeface="Calibri"/>
              </a:rPr>
              <a:t>como</a:t>
            </a:r>
            <a:r>
              <a:rPr lang="en-US" sz="2500" b="1" i="1" dirty="0" smtClean="0">
                <a:solidFill>
                  <a:srgbClr val="DEAB43"/>
                </a:solidFill>
                <a:cs typeface="Calibri"/>
              </a:rPr>
              <a:t> crisis de </a:t>
            </a:r>
            <a:r>
              <a:rPr lang="en-US" sz="2500" b="1" i="1" dirty="0" err="1" smtClean="0">
                <a:solidFill>
                  <a:srgbClr val="DEAB43"/>
                </a:solidFill>
                <a:cs typeface="Calibri"/>
              </a:rPr>
              <a:t>salud</a:t>
            </a:r>
            <a:r>
              <a:rPr lang="en-US" sz="2500" b="1" i="1" dirty="0" smtClean="0">
                <a:solidFill>
                  <a:srgbClr val="DEAB43"/>
                </a:solidFill>
                <a:cs typeface="Calibri"/>
              </a:rPr>
              <a:t> </a:t>
            </a:r>
            <a:r>
              <a:rPr lang="en-US" sz="2500" b="1" i="1" dirty="0" err="1" smtClean="0">
                <a:solidFill>
                  <a:srgbClr val="DEAB43"/>
                </a:solidFill>
                <a:cs typeface="Calibri"/>
              </a:rPr>
              <a:t>pública</a:t>
            </a:r>
            <a:endParaRPr lang="en-US" sz="2500" b="1" i="1" dirty="0" smtClean="0">
              <a:solidFill>
                <a:srgbClr val="DEAB43"/>
              </a:solidFill>
              <a:cs typeface="Calibri"/>
            </a:endParaRPr>
          </a:p>
          <a:p>
            <a:pPr lvl="0">
              <a:lnSpc>
                <a:spcPts val="1800"/>
              </a:lnSpc>
              <a:buFont typeface="Arial"/>
              <a:buChar char="•"/>
            </a:pPr>
            <a:r>
              <a:rPr lang="en-US" sz="1400" dirty="0" smtClean="0">
                <a:cs typeface="Calibri"/>
              </a:rPr>
              <a:t> El </a:t>
            </a:r>
            <a:r>
              <a:rPr lang="en-US" sz="1400" dirty="0" err="1" smtClean="0">
                <a:cs typeface="Calibri"/>
              </a:rPr>
              <a:t>desarrollo</a:t>
            </a:r>
            <a:r>
              <a:rPr lang="en-US" sz="1400" dirty="0" smtClean="0">
                <a:cs typeface="Calibri"/>
              </a:rPr>
              <a:t> de </a:t>
            </a:r>
            <a:r>
              <a:rPr lang="en-US" sz="1400" dirty="0" err="1" smtClean="0">
                <a:cs typeface="Calibri"/>
              </a:rPr>
              <a:t>una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mejor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salud</a:t>
            </a:r>
            <a:endParaRPr lang="en-US" sz="1400" dirty="0" smtClean="0">
              <a:cs typeface="Calibri"/>
            </a:endParaRPr>
          </a:p>
          <a:p>
            <a:pPr>
              <a:lnSpc>
                <a:spcPts val="1800"/>
              </a:lnSpc>
              <a:buFont typeface="Arial"/>
              <a:buChar char="•"/>
            </a:pPr>
            <a:r>
              <a:rPr lang="en-US" sz="1400" dirty="0" smtClean="0">
                <a:cs typeface="Calibri"/>
              </a:rPr>
              <a:t> </a:t>
            </a:r>
            <a:r>
              <a:rPr lang="en-US" sz="1350" dirty="0" smtClean="0">
                <a:cs typeface="Calibri"/>
              </a:rPr>
              <a:t>Las </a:t>
            </a:r>
            <a:r>
              <a:rPr lang="en-US" sz="1350" dirty="0" err="1" smtClean="0">
                <a:cs typeface="Calibri"/>
              </a:rPr>
              <a:t>tendencias</a:t>
            </a:r>
            <a:r>
              <a:rPr lang="en-US" sz="1350" dirty="0" smtClean="0">
                <a:cs typeface="Calibri"/>
              </a:rPr>
              <a:t> de la </a:t>
            </a:r>
            <a:r>
              <a:rPr lang="en-US" sz="1350" dirty="0" err="1" smtClean="0">
                <a:cs typeface="Calibri"/>
              </a:rPr>
              <a:t>obesidad</a:t>
            </a:r>
            <a:r>
              <a:rPr lang="en-US" sz="1350" dirty="0" smtClean="0">
                <a:cs typeface="Calibri"/>
              </a:rPr>
              <a:t> </a:t>
            </a:r>
            <a:r>
              <a:rPr lang="en-US" sz="1350" dirty="0" err="1" smtClean="0">
                <a:cs typeface="Calibri"/>
              </a:rPr>
              <a:t>y</a:t>
            </a:r>
            <a:r>
              <a:rPr lang="en-US" sz="1350" dirty="0" smtClean="0">
                <a:cs typeface="Calibri"/>
              </a:rPr>
              <a:t> </a:t>
            </a:r>
            <a:r>
              <a:rPr lang="en-US" sz="1350" dirty="0" err="1" smtClean="0">
                <a:cs typeface="Calibri"/>
              </a:rPr>
              <a:t>las</a:t>
            </a:r>
            <a:r>
              <a:rPr lang="en-US" sz="1350" dirty="0" smtClean="0">
                <a:cs typeface="Calibri"/>
              </a:rPr>
              <a:t> </a:t>
            </a:r>
            <a:r>
              <a:rPr lang="en-US" sz="1350" dirty="0" err="1" smtClean="0">
                <a:cs typeface="Calibri"/>
              </a:rPr>
              <a:t>enfermedades</a:t>
            </a:r>
            <a:r>
              <a:rPr lang="en-US" sz="1350" dirty="0" smtClean="0">
                <a:cs typeface="Calibri"/>
              </a:rPr>
              <a:t> </a:t>
            </a:r>
            <a:r>
              <a:rPr lang="en-US" sz="1350" dirty="0" err="1" smtClean="0">
                <a:cs typeface="Calibri"/>
              </a:rPr>
              <a:t>relacionadas</a:t>
            </a:r>
            <a:r>
              <a:rPr lang="en-US" sz="1350" dirty="0" smtClean="0">
                <a:cs typeface="Calibri"/>
              </a:rPr>
              <a:t> a la </a:t>
            </a:r>
            <a:r>
              <a:rPr lang="en-US" sz="1350" dirty="0" err="1" smtClean="0">
                <a:cs typeface="Calibri"/>
              </a:rPr>
              <a:t>obesidad</a:t>
            </a:r>
            <a:endParaRPr lang="en-US" sz="1350" dirty="0" smtClean="0">
              <a:cs typeface="Calibri"/>
            </a:endParaRPr>
          </a:p>
          <a:p>
            <a:pPr>
              <a:lnSpc>
                <a:spcPts val="1800"/>
              </a:lnSpc>
              <a:buFont typeface="Arial"/>
              <a:buChar char="•"/>
            </a:pP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Cómo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abordar</a:t>
            </a:r>
            <a:r>
              <a:rPr lang="en-US" sz="1400" dirty="0" smtClean="0">
                <a:cs typeface="Calibri"/>
              </a:rPr>
              <a:t> la </a:t>
            </a:r>
            <a:r>
              <a:rPr lang="en-US" sz="1400" dirty="0" err="1" smtClean="0">
                <a:cs typeface="Calibri"/>
              </a:rPr>
              <a:t>obesidad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y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apoyar</a:t>
            </a:r>
            <a:r>
              <a:rPr lang="en-US" sz="1400" dirty="0" smtClean="0">
                <a:cs typeface="Calibri"/>
              </a:rPr>
              <a:t> a </a:t>
            </a:r>
            <a:r>
              <a:rPr lang="en-US" sz="1400" dirty="0" err="1" smtClean="0">
                <a:cs typeface="Calibri"/>
              </a:rPr>
              <a:t>todos</a:t>
            </a:r>
            <a:r>
              <a:rPr lang="en-US" sz="1400" dirty="0" smtClean="0">
                <a:cs typeface="Calibri"/>
              </a:rPr>
              <a:t> los </a:t>
            </a:r>
            <a:r>
              <a:rPr lang="en-US" sz="1400" dirty="0" err="1" smtClean="0">
                <a:cs typeface="Calibri"/>
              </a:rPr>
              <a:t>individuos</a:t>
            </a:r>
            <a:endParaRPr lang="en-US" sz="1400" dirty="0" smtClean="0">
              <a:cs typeface="Calibri"/>
            </a:endParaRPr>
          </a:p>
          <a:p>
            <a:pPr>
              <a:lnSpc>
                <a:spcPts val="1800"/>
              </a:lnSpc>
              <a:buFont typeface="Arial"/>
              <a:buChar char="•"/>
            </a:pPr>
            <a:endParaRPr lang="en-US" sz="1400" b="1" i="1" dirty="0" smtClean="0">
              <a:solidFill>
                <a:srgbClr val="147B33"/>
              </a:solidFill>
              <a:cs typeface="Calibri"/>
            </a:endParaRPr>
          </a:p>
          <a:p>
            <a:pPr>
              <a:lnSpc>
                <a:spcPts val="1800"/>
              </a:lnSpc>
            </a:pPr>
            <a:r>
              <a:rPr lang="en-US" sz="2500" b="1" i="1" dirty="0" err="1" smtClean="0">
                <a:solidFill>
                  <a:srgbClr val="147B33"/>
                </a:solidFill>
                <a:cs typeface="Calibri"/>
              </a:rPr>
              <a:t>Actividad</a:t>
            </a:r>
            <a:r>
              <a:rPr lang="en-US" sz="2500" b="1" i="1" dirty="0" smtClean="0">
                <a:solidFill>
                  <a:srgbClr val="147B33"/>
                </a:solidFill>
                <a:cs typeface="Calibri"/>
              </a:rPr>
              <a:t> </a:t>
            </a:r>
            <a:r>
              <a:rPr lang="en-US" sz="2500" b="1" i="1" dirty="0" err="1" smtClean="0">
                <a:solidFill>
                  <a:srgbClr val="147B33"/>
                </a:solidFill>
                <a:cs typeface="Calibri"/>
              </a:rPr>
              <a:t>interactiva</a:t>
            </a:r>
            <a:endParaRPr lang="en-US" sz="2500" b="1" i="1" dirty="0" smtClean="0">
              <a:solidFill>
                <a:srgbClr val="147B33"/>
              </a:solidFill>
              <a:cs typeface="Calibri"/>
            </a:endParaRPr>
          </a:p>
          <a:p>
            <a:pPr lvl="0">
              <a:lnSpc>
                <a:spcPts val="1800"/>
              </a:lnSpc>
              <a:buFont typeface="Arial"/>
              <a:buChar char="•"/>
            </a:pP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Fotos</a:t>
            </a:r>
            <a:r>
              <a:rPr lang="en-US" sz="1400" dirty="0" smtClean="0">
                <a:cs typeface="Calibri"/>
              </a:rPr>
              <a:t> de la </a:t>
            </a:r>
            <a:r>
              <a:rPr lang="en-US" sz="1400" dirty="0" err="1" smtClean="0">
                <a:cs typeface="Calibri"/>
              </a:rPr>
              <a:t>comunidad</a:t>
            </a:r>
            <a:r>
              <a:rPr lang="en-US" sz="1400" dirty="0" smtClean="0">
                <a:cs typeface="Calibri"/>
              </a:rPr>
              <a:t>: ¿</a:t>
            </a:r>
            <a:r>
              <a:rPr lang="en-US" sz="1400" dirty="0" err="1" smtClean="0">
                <a:cs typeface="Calibri"/>
              </a:rPr>
              <a:t>Qué</a:t>
            </a:r>
            <a:r>
              <a:rPr lang="en-US" sz="1400" dirty="0" smtClean="0">
                <a:cs typeface="Calibri"/>
              </a:rPr>
              <a:t> hay mal en </a:t>
            </a:r>
            <a:r>
              <a:rPr lang="en-US" sz="1400" dirty="0" err="1" smtClean="0">
                <a:cs typeface="Calibri"/>
              </a:rPr>
              <a:t>esta</a:t>
            </a:r>
            <a:r>
              <a:rPr lang="en-US" sz="1400" dirty="0" smtClean="0">
                <a:cs typeface="Calibri"/>
              </a:rPr>
              <a:t> </a:t>
            </a:r>
            <a:r>
              <a:rPr lang="en-US" sz="1400" dirty="0" err="1" smtClean="0">
                <a:cs typeface="Calibri"/>
              </a:rPr>
              <a:t>imagen</a:t>
            </a:r>
            <a:r>
              <a:rPr lang="en-US" sz="1400" dirty="0" smtClean="0">
                <a:cs typeface="Calibri"/>
              </a:rPr>
              <a:t>?</a:t>
            </a:r>
          </a:p>
          <a:p>
            <a:pPr>
              <a:lnSpc>
                <a:spcPts val="1800"/>
              </a:lnSpc>
            </a:pPr>
            <a:endParaRPr lang="en-US" sz="1400" b="1" i="1" dirty="0" smtClean="0">
              <a:solidFill>
                <a:srgbClr val="DA5120"/>
              </a:solidFill>
              <a:cs typeface="Calibri"/>
            </a:endParaRPr>
          </a:p>
          <a:p>
            <a:pPr>
              <a:lnSpc>
                <a:spcPts val="1800"/>
              </a:lnSpc>
            </a:pPr>
            <a:r>
              <a:rPr lang="en-US" sz="2500" b="1" i="1" dirty="0" err="1" smtClean="0">
                <a:solidFill>
                  <a:srgbClr val="DA5120"/>
                </a:solidFill>
                <a:cs typeface="Calibri"/>
              </a:rPr>
              <a:t>Receso</a:t>
            </a:r>
            <a:endParaRPr lang="en-US" sz="2500" b="1" i="1" dirty="0" smtClean="0">
              <a:solidFill>
                <a:srgbClr val="DA5120"/>
              </a:solidFill>
              <a:cs typeface="Calibri"/>
            </a:endParaRPr>
          </a:p>
          <a:p>
            <a:pPr>
              <a:lnSpc>
                <a:spcPts val="1800"/>
              </a:lnSpc>
            </a:pPr>
            <a:endParaRPr lang="en-US" sz="1500" b="1" i="1" dirty="0" smtClean="0">
              <a:solidFill>
                <a:srgbClr val="DA5120"/>
              </a:solidFill>
              <a:cs typeface="Calibri"/>
            </a:endParaRPr>
          </a:p>
          <a:p>
            <a:pPr>
              <a:lnSpc>
                <a:spcPts val="1800"/>
              </a:lnSpc>
            </a:pP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¿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Por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qué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se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debe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abordar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la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enfermedad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crónica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con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este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 </a:t>
            </a:r>
            <a:r>
              <a:rPr lang="en-US" sz="1500" b="1" i="1" dirty="0" err="1" smtClean="0">
                <a:solidFill>
                  <a:srgbClr val="441A66"/>
                </a:solidFill>
                <a:cs typeface="Calibri"/>
              </a:rPr>
              <a:t>enfoque</a:t>
            </a:r>
            <a:r>
              <a:rPr lang="en-US" sz="1500" b="1" i="1" dirty="0" smtClean="0">
                <a:solidFill>
                  <a:srgbClr val="441A66"/>
                </a:solidFill>
                <a:cs typeface="Calibri"/>
              </a:rPr>
              <a:t>?</a:t>
            </a:r>
          </a:p>
          <a:p>
            <a:pPr lvl="0">
              <a:lnSpc>
                <a:spcPts val="1800"/>
              </a:lnSpc>
              <a:buFont typeface="Arial"/>
              <a:buChar char="•"/>
            </a:pP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Lecciones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aprendidas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: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cambiar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a un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enfoque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sin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complicaciones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para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facultar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a </a:t>
            </a:r>
          </a:p>
          <a:p>
            <a:pPr lvl="0">
              <a:lnSpc>
                <a:spcPts val="1800"/>
              </a:lnSpc>
            </a:pPr>
            <a:r>
              <a:rPr lang="en-US" sz="1290" dirty="0" smtClean="0">
                <a:solidFill>
                  <a:prstClr val="black"/>
                </a:solidFill>
                <a:cs typeface="Calibri"/>
              </a:rPr>
              <a:t>  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las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comunidades</a:t>
            </a:r>
            <a:endParaRPr lang="en-US" sz="1290" dirty="0" smtClean="0">
              <a:solidFill>
                <a:prstClr val="black"/>
              </a:solidFill>
              <a:cs typeface="Calibri"/>
            </a:endParaRPr>
          </a:p>
          <a:p>
            <a:pPr lvl="0">
              <a:lnSpc>
                <a:spcPts val="1800"/>
              </a:lnSpc>
              <a:buFont typeface="Arial"/>
              <a:buChar char="•"/>
            </a:pP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Conversación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para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fomentar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la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creación</a:t>
            </a:r>
            <a:r>
              <a:rPr lang="en-US" sz="1290" dirty="0" smtClean="0">
                <a:solidFill>
                  <a:prstClr val="black"/>
                </a:solidFill>
                <a:cs typeface="Calibri"/>
              </a:rPr>
              <a:t> de un </a:t>
            </a:r>
            <a:r>
              <a:rPr lang="en-US" sz="1290" dirty="0" err="1" smtClean="0">
                <a:solidFill>
                  <a:prstClr val="black"/>
                </a:solidFill>
                <a:cs typeface="Calibri"/>
              </a:rPr>
              <a:t>equipo</a:t>
            </a:r>
            <a:endParaRPr lang="en-US" sz="1290" dirty="0" smtClean="0">
              <a:solidFill>
                <a:prstClr val="black"/>
              </a:solidFill>
              <a:cs typeface="Calibri"/>
            </a:endParaRPr>
          </a:p>
          <a:p>
            <a:pPr lvl="0">
              <a:lnSpc>
                <a:spcPts val="1800"/>
              </a:lnSpc>
            </a:pPr>
            <a:endParaRPr lang="en-US" sz="1400" b="1" i="1" dirty="0" smtClean="0">
              <a:solidFill>
                <a:prstClr val="black"/>
              </a:solidFill>
              <a:cs typeface="Calibri"/>
            </a:endParaRPr>
          </a:p>
          <a:p>
            <a:pPr lvl="0">
              <a:lnSpc>
                <a:spcPts val="1800"/>
              </a:lnSpc>
            </a:pPr>
            <a:r>
              <a:rPr lang="en-US" sz="2500" b="1" i="1" dirty="0" err="1" smtClean="0">
                <a:solidFill>
                  <a:srgbClr val="1B75BC"/>
                </a:solidFill>
                <a:cs typeface="Calibri"/>
              </a:rPr>
              <a:t>Conclusión</a:t>
            </a:r>
            <a:endParaRPr lang="en-US" sz="2500" b="1" i="1" dirty="0" smtClean="0">
              <a:solidFill>
                <a:srgbClr val="1B75BC"/>
              </a:solidFill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3098800" y="774700"/>
            <a:ext cx="5715000" cy="5270500"/>
          </a:xfrm>
          <a:prstGeom prst="roundRect">
            <a:avLst>
              <a:gd name="adj" fmla="val 2691"/>
            </a:avLst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3098800" y="5589649"/>
            <a:ext cx="57023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098800" y="4475744"/>
            <a:ext cx="57023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3098800" y="2160142"/>
            <a:ext cx="57023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098800" y="3979629"/>
            <a:ext cx="57023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3098800" y="1511491"/>
            <a:ext cx="57023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ounded Rectangle 20"/>
          <p:cNvSpPr/>
          <p:nvPr/>
        </p:nvSpPr>
        <p:spPr>
          <a:xfrm>
            <a:off x="325966" y="915592"/>
            <a:ext cx="2582334" cy="5026816"/>
          </a:xfrm>
          <a:prstGeom prst="roundRect">
            <a:avLst>
              <a:gd name="adj" fmla="val 4755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1900"/>
              </a:lnSpc>
            </a:pPr>
            <a:r>
              <a:rPr lang="en-US" b="1" dirty="0" smtClean="0">
                <a:latin typeface="ITC Franklin Gothic Std Bk Cd"/>
                <a:cs typeface="ITC Franklin Gothic Std Bk Cd"/>
              </a:rPr>
              <a:t>OBJETIVOS DE LA SESIÓN</a:t>
            </a:r>
          </a:p>
          <a:p>
            <a:pPr marL="91440" indent="-91440" algn="ctr">
              <a:lnSpc>
                <a:spcPts val="1000"/>
              </a:lnSpc>
            </a:pPr>
            <a:endParaRPr lang="en-US" b="1" dirty="0" smtClean="0">
              <a:latin typeface="ITC Franklin Gothic Std Bk Cd"/>
              <a:cs typeface="ITC Franklin Gothic Std Bk Cd"/>
            </a:endParaRPr>
          </a:p>
          <a:p>
            <a:pPr marL="137160" indent="-182880">
              <a:lnSpc>
                <a:spcPts val="1600"/>
              </a:lnSpc>
              <a:buFont typeface="Arial"/>
              <a:buChar char="•"/>
            </a:pPr>
            <a:r>
              <a:rPr lang="en-US" sz="1600" dirty="0" err="1" smtClean="0">
                <a:latin typeface="ITC Franklin Gothic Std Bk Cd"/>
                <a:cs typeface="ITC Franklin Gothic Std Bk Cd"/>
              </a:rPr>
              <a:t>Repasar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las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sesiones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capacitación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de la Resident Leadership Academy,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incluido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el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apoyo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a un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Proyecto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mejorar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la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comunidad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.</a:t>
            </a:r>
          </a:p>
          <a:p>
            <a:pPr marL="137160" indent="-182880">
              <a:lnSpc>
                <a:spcPts val="1600"/>
              </a:lnSpc>
            </a:pPr>
            <a:endParaRPr lang="en-US" sz="1600" dirty="0" smtClean="0">
              <a:latin typeface="ITC Franklin Gothic Std Bk Cd"/>
              <a:cs typeface="ITC Franklin Gothic Std Bk Cd"/>
            </a:endParaRPr>
          </a:p>
          <a:p>
            <a:pPr marL="137160" indent="-182880">
              <a:lnSpc>
                <a:spcPts val="1600"/>
              </a:lnSpc>
              <a:buFont typeface="Arial"/>
              <a:buChar char="•"/>
            </a:pPr>
            <a:r>
              <a:rPr lang="en-US" sz="1600" dirty="0" err="1" smtClean="0">
                <a:latin typeface="ITC Franklin Gothic Std Bk Cd"/>
                <a:cs typeface="ITC Franklin Gothic Std Bk Cd"/>
              </a:rPr>
              <a:t>Repasar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las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tendencias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en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obesidad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enfermedades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crónicas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relacionadas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con la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obesidad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en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Estados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Unidos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comprender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cómo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varían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los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índices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según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la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cultura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, los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ingresos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el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lugar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.</a:t>
            </a:r>
          </a:p>
          <a:p>
            <a:pPr marL="137160" indent="-182880">
              <a:lnSpc>
                <a:spcPts val="1600"/>
              </a:lnSpc>
            </a:pPr>
            <a:endParaRPr lang="en-US" sz="1600" dirty="0" smtClean="0">
              <a:latin typeface="ITC Franklin Gothic Std Bk Cd"/>
              <a:cs typeface="ITC Franklin Gothic Std Bk Cd"/>
            </a:endParaRPr>
          </a:p>
          <a:p>
            <a:pPr marL="137160" indent="-182880">
              <a:lnSpc>
                <a:spcPts val="1600"/>
              </a:lnSpc>
              <a:buFont typeface="Arial"/>
              <a:buChar char="•"/>
            </a:pPr>
            <a:r>
              <a:rPr lang="en-US" sz="1600" dirty="0" err="1" smtClean="0">
                <a:latin typeface="ITC Franklin Gothic Std Bk Cd"/>
                <a:cs typeface="ITC Franklin Gothic Std Bk Cd"/>
              </a:rPr>
              <a:t>Analizar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el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entorno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los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resultados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en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salud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a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nivel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de los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vecindarios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sentar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la base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estrategias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prevención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el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entorno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en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comunidades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mucha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1600" dirty="0" err="1" smtClean="0">
                <a:latin typeface="ITC Franklin Gothic Std Bk Cd"/>
                <a:cs typeface="ITC Franklin Gothic Std Bk Cd"/>
              </a:rPr>
              <a:t>necesidad</a:t>
            </a:r>
            <a:r>
              <a:rPr lang="en-US" sz="1600" dirty="0" smtClean="0">
                <a:latin typeface="ITC Franklin Gothic Std Bk Cd"/>
                <a:cs typeface="ITC Franklin Gothic Std Bk Cd"/>
              </a:rPr>
              <a:t>.</a:t>
            </a:r>
            <a:endParaRPr lang="en-US" sz="1600" dirty="0">
              <a:latin typeface="ITC Franklin Gothic Std Bk Cd"/>
              <a:cs typeface="ITC Franklin Gothic Std Bk Cd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3098800" y="3307359"/>
            <a:ext cx="57023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20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1990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21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1995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22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2000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23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2005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24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2009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25</a:t>
            </a:r>
          </a:p>
        </p:txBody>
      </p:sp>
      <p:pic>
        <p:nvPicPr>
          <p:cNvPr id="12" name="Picture 11" descr="Map_1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600" y="1280160"/>
            <a:ext cx="8686800" cy="5029200"/>
          </a:xfrm>
          <a:prstGeom prst="rect">
            <a:avLst/>
          </a:prstGeom>
        </p:spPr>
      </p:pic>
      <p:sp>
        <p:nvSpPr>
          <p:cNvPr id="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67104"/>
            <a:ext cx="9144000" cy="1212496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1B75BC"/>
                </a:solidFill>
                <a:latin typeface="Calibri"/>
                <a:cs typeface="Calibri"/>
              </a:rPr>
              <a:t>BRFSS, 1990, 1999, 2009</a:t>
            </a:r>
            <a: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1B75BC"/>
                </a:solidFill>
                <a:latin typeface="Calibri"/>
                <a:cs typeface="Calibri"/>
              </a:rPr>
            </a:b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(*IMC ≥30,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~ 30 lbs. de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sobrepeso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para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</a:t>
            </a:r>
            <a:r>
              <a:rPr lang="en-US" sz="1800" i="1" dirty="0" err="1" smtClean="0">
                <a:solidFill>
                  <a:srgbClr val="000000"/>
                </a:solidFill>
                <a:cs typeface="Calibri"/>
              </a:rPr>
              <a:t>una</a:t>
            </a:r>
            <a:r>
              <a:rPr lang="en-US" sz="1800" i="1" dirty="0" smtClean="0">
                <a:solidFill>
                  <a:srgbClr val="000000"/>
                </a:solidFill>
                <a:cs typeface="Calibri"/>
              </a:rPr>
              <a:t> persona de 5’ 4”)</a:t>
            </a:r>
            <a: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  <a:t/>
            </a:r>
            <a:br>
              <a:rPr lang="en-US" sz="2800" i="1" dirty="0" smtClean="0">
                <a:solidFill>
                  <a:srgbClr val="000000"/>
                </a:solidFill>
                <a:latin typeface="Calibri"/>
                <a:cs typeface="Calibri"/>
              </a:rPr>
            </a:br>
            <a:endParaRPr lang="en-US" sz="2800" i="1" dirty="0" smtClean="0">
              <a:solidFill>
                <a:srgbClr val="1B75BC"/>
              </a:solidFill>
              <a:latin typeface="Calibri"/>
              <a:cs typeface="Calibri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4800" y="1185651"/>
            <a:ext cx="8362888" cy="4486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algn="ctr">
              <a:lnSpc>
                <a:spcPts val="3400"/>
              </a:lnSpc>
            </a:pPr>
            <a:r>
              <a:rPr lang="en-US" sz="3000" b="1" dirty="0" err="1" smtClean="0">
                <a:solidFill>
                  <a:srgbClr val="DA5120"/>
                </a:solidFill>
                <a:latin typeface="Capitals"/>
                <a:cs typeface="Capitals"/>
              </a:rPr>
              <a:t>Tendencias</a:t>
            </a:r>
            <a:r>
              <a:rPr lang="en-US" sz="3000" b="1" dirty="0" smtClean="0">
                <a:solidFill>
                  <a:srgbClr val="DA5120"/>
                </a:solidFill>
                <a:latin typeface="Capitals"/>
                <a:cs typeface="Capitals"/>
              </a:rPr>
              <a:t> de </a:t>
            </a:r>
            <a:r>
              <a:rPr lang="en-US" sz="3000" b="1" dirty="0" err="1" smtClean="0">
                <a:solidFill>
                  <a:srgbClr val="DA5120"/>
                </a:solidFill>
                <a:latin typeface="Capitals"/>
                <a:cs typeface="Capitals"/>
              </a:rPr>
              <a:t>obesidad</a:t>
            </a:r>
            <a:r>
              <a:rPr lang="en-US" sz="3000" b="1" dirty="0" smtClean="0">
                <a:solidFill>
                  <a:srgbClr val="DA5120"/>
                </a:solidFill>
                <a:latin typeface="Capitals"/>
                <a:cs typeface="Capitals"/>
              </a:rPr>
              <a:t> entre </a:t>
            </a:r>
            <a:r>
              <a:rPr lang="en-US" sz="3000" b="1" dirty="0" err="1" smtClean="0">
                <a:solidFill>
                  <a:srgbClr val="DA5120"/>
                </a:solidFill>
                <a:latin typeface="Capitals"/>
                <a:cs typeface="Capitals"/>
              </a:rPr>
              <a:t>adultos</a:t>
            </a:r>
            <a:r>
              <a:rPr lang="en-US" sz="3000" b="1" dirty="0" smtClean="0">
                <a:solidFill>
                  <a:srgbClr val="DA5120"/>
                </a:solidFill>
                <a:latin typeface="Capitals"/>
                <a:cs typeface="Capitals"/>
              </a:rPr>
              <a:t> </a:t>
            </a:r>
            <a:r>
              <a:rPr lang="en-US" sz="3000" b="1" dirty="0" err="1" smtClean="0">
                <a:solidFill>
                  <a:srgbClr val="DA5120"/>
                </a:solidFill>
                <a:latin typeface="Capitals"/>
                <a:cs typeface="Capitals"/>
              </a:rPr>
              <a:t>estadounidenses</a:t>
            </a:r>
            <a:r>
              <a:rPr lang="en-US" sz="3000" b="1" dirty="0" smtClean="0">
                <a:solidFill>
                  <a:srgbClr val="DA5120"/>
                </a:solidFill>
                <a:latin typeface="Capitals"/>
                <a:cs typeface="Capitals"/>
              </a:rPr>
              <a:t> entre 1985 </a:t>
            </a:r>
            <a:r>
              <a:rPr lang="en-US" sz="3000" b="1" dirty="0" err="1" smtClean="0">
                <a:solidFill>
                  <a:srgbClr val="DA5120"/>
                </a:solidFill>
                <a:latin typeface="Capitals"/>
                <a:cs typeface="Capitals"/>
              </a:rPr>
              <a:t>y</a:t>
            </a:r>
            <a:r>
              <a:rPr lang="en-US" sz="3000" b="1" dirty="0" smtClean="0">
                <a:solidFill>
                  <a:srgbClr val="DA5120"/>
                </a:solidFill>
                <a:latin typeface="Capitals"/>
                <a:cs typeface="Capitals"/>
              </a:rPr>
              <a:t> 2009</a:t>
            </a:r>
          </a:p>
          <a:p>
            <a:pPr marL="91440" indent="-91440" algn="ctr">
              <a:lnSpc>
                <a:spcPts val="1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marL="182880" algn="ctr">
              <a:lnSpc>
                <a:spcPts val="4400"/>
              </a:lnSpc>
            </a:pPr>
            <a:r>
              <a:rPr lang="en-US" sz="4000" dirty="0" smtClean="0"/>
              <a:t>“Los </a:t>
            </a:r>
            <a:r>
              <a:rPr lang="en-US" sz="4000" dirty="0" err="1" smtClean="0"/>
              <a:t>crecientes</a:t>
            </a:r>
            <a:r>
              <a:rPr lang="en-US" sz="4000" dirty="0" smtClean="0"/>
              <a:t> </a:t>
            </a:r>
            <a:r>
              <a:rPr lang="en-US" sz="4000" dirty="0" err="1" smtClean="0"/>
              <a:t>índices</a:t>
            </a:r>
            <a:r>
              <a:rPr lang="en-US" sz="4000" dirty="0" smtClean="0"/>
              <a:t> de </a:t>
            </a:r>
            <a:r>
              <a:rPr lang="en-US" sz="4000" dirty="0" err="1" smtClean="0"/>
              <a:t>obesidad</a:t>
            </a:r>
            <a:r>
              <a:rPr lang="en-US" sz="4000" dirty="0" smtClean="0"/>
              <a:t> </a:t>
            </a:r>
            <a:r>
              <a:rPr lang="en-US" sz="4000" dirty="0" err="1" smtClean="0"/>
              <a:t>parecen</a:t>
            </a:r>
            <a:r>
              <a:rPr lang="en-US" sz="4000" dirty="0" smtClean="0"/>
              <a:t> ser </a:t>
            </a:r>
            <a:r>
              <a:rPr lang="en-US" sz="4000" dirty="0" err="1" smtClean="0"/>
              <a:t>consecuencia</a:t>
            </a:r>
            <a:r>
              <a:rPr lang="en-US" sz="4000" dirty="0" smtClean="0"/>
              <a:t> de la </a:t>
            </a:r>
            <a:r>
              <a:rPr lang="en-US" sz="4000" dirty="0" err="1" smtClean="0"/>
              <a:t>vida</a:t>
            </a:r>
            <a:r>
              <a:rPr lang="en-US" sz="4000" dirty="0" smtClean="0"/>
              <a:t> </a:t>
            </a:r>
            <a:r>
              <a:rPr lang="en-US" sz="4000" dirty="0" err="1" smtClean="0"/>
              <a:t>moderna</a:t>
            </a:r>
            <a:r>
              <a:rPr lang="en-US" sz="4000" dirty="0" smtClean="0"/>
              <a:t> </a:t>
            </a:r>
            <a:r>
              <a:rPr lang="en-US" sz="4000" dirty="0" err="1" smtClean="0"/>
              <a:t>que</a:t>
            </a:r>
            <a:r>
              <a:rPr lang="en-US" sz="4000" dirty="0" smtClean="0"/>
              <a:t> </a:t>
            </a:r>
            <a:r>
              <a:rPr lang="en-US" sz="4000" dirty="0" err="1" smtClean="0"/>
              <a:t>ofrece</a:t>
            </a:r>
            <a:r>
              <a:rPr lang="en-US" sz="4000" dirty="0" smtClean="0"/>
              <a:t> </a:t>
            </a:r>
            <a:r>
              <a:rPr lang="en-US" sz="4000" dirty="0" err="1" smtClean="0"/>
              <a:t>acceso</a:t>
            </a:r>
            <a:r>
              <a:rPr lang="en-US" sz="4000" dirty="0" smtClean="0"/>
              <a:t> a </a:t>
            </a:r>
            <a:r>
              <a:rPr lang="en-US" sz="4000" dirty="0" err="1" smtClean="0"/>
              <a:t>grandes</a:t>
            </a:r>
            <a:r>
              <a:rPr lang="en-US" sz="4000" dirty="0" smtClean="0"/>
              <a:t> </a:t>
            </a:r>
            <a:r>
              <a:rPr lang="en-US" sz="4000" dirty="0" err="1" smtClean="0"/>
              <a:t>cantidades</a:t>
            </a:r>
            <a:r>
              <a:rPr lang="en-US" sz="4000" dirty="0" smtClean="0"/>
              <a:t> de </a:t>
            </a:r>
            <a:r>
              <a:rPr lang="en-US" sz="4000" dirty="0" err="1" smtClean="0"/>
              <a:t>alimentos</a:t>
            </a:r>
            <a:r>
              <a:rPr lang="en-US" sz="4000" dirty="0" smtClean="0"/>
              <a:t> </a:t>
            </a:r>
            <a:r>
              <a:rPr lang="en-US" sz="4000" dirty="0" err="1" smtClean="0"/>
              <a:t>apetecibles</a:t>
            </a:r>
            <a:r>
              <a:rPr lang="en-US" sz="4000" dirty="0" smtClean="0"/>
              <a:t> altos en </a:t>
            </a:r>
            <a:r>
              <a:rPr lang="en-US" sz="4000" dirty="0" err="1" smtClean="0"/>
              <a:t>calorías</a:t>
            </a:r>
            <a:r>
              <a:rPr lang="en-US" sz="4000" dirty="0" smtClean="0"/>
              <a:t> </a:t>
            </a:r>
            <a:r>
              <a:rPr lang="en-US" sz="4000" dirty="0" err="1" smtClean="0"/>
              <a:t>y</a:t>
            </a:r>
            <a:r>
              <a:rPr lang="en-US" sz="4000" dirty="0" smtClean="0"/>
              <a:t> la </a:t>
            </a:r>
            <a:r>
              <a:rPr lang="en-US" sz="4000" dirty="0" err="1" smtClean="0"/>
              <a:t>necesidad</a:t>
            </a:r>
            <a:r>
              <a:rPr lang="en-US" sz="4000" dirty="0" smtClean="0"/>
              <a:t> </a:t>
            </a:r>
            <a:r>
              <a:rPr lang="en-US" sz="4000" dirty="0" err="1" smtClean="0"/>
              <a:t>limitada</a:t>
            </a:r>
            <a:r>
              <a:rPr lang="en-US" sz="4000" dirty="0" smtClean="0"/>
              <a:t> de </a:t>
            </a:r>
            <a:r>
              <a:rPr lang="en-US" sz="4000" dirty="0" err="1" smtClean="0"/>
              <a:t>actividad</a:t>
            </a:r>
            <a:r>
              <a:rPr lang="en-US" sz="4000" dirty="0" smtClean="0"/>
              <a:t> </a:t>
            </a:r>
            <a:r>
              <a:rPr lang="en-US" sz="4000" dirty="0" err="1" smtClean="0"/>
              <a:t>física</a:t>
            </a:r>
            <a:r>
              <a:rPr lang="en-US" sz="4000" dirty="0" smtClean="0"/>
              <a:t>.”</a:t>
            </a:r>
            <a:endParaRPr lang="en-US" sz="4000" dirty="0" smtClean="0">
              <a:latin typeface="Calibri"/>
              <a:cs typeface="Calibri"/>
            </a:endParaRPr>
          </a:p>
        </p:txBody>
      </p:sp>
      <p:pic>
        <p:nvPicPr>
          <p:cNvPr id="9" name="Picture 8" descr="01_015_CDC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3296" y="5460786"/>
            <a:ext cx="1006608" cy="66082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50" cap="all" spc="100" dirty="0" err="1" smtClean="0">
                <a:latin typeface="Berthold City Bold"/>
                <a:cs typeface="Berthold City Bold"/>
              </a:rPr>
              <a:t>Tendencias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de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obesidad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* entre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adultos</a:t>
            </a:r>
            <a:r>
              <a:rPr lang="en-US" sz="215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150" cap="all" spc="100" dirty="0" err="1" smtClean="0">
                <a:latin typeface="Berthold City Bold"/>
                <a:cs typeface="Berthold City Bold"/>
              </a:rPr>
              <a:t>estadounidenses</a:t>
            </a:r>
            <a:endParaRPr lang="en-US" sz="2150" cap="all" spc="100" dirty="0" smtClean="0">
              <a:latin typeface="Berthold City Bold"/>
              <a:cs typeface="Berthold City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Por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qué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las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estrategias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para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el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entorno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438150" y="875358"/>
            <a:ext cx="8267700" cy="5107284"/>
          </a:xfrm>
          <a:prstGeom prst="roundRect">
            <a:avLst>
              <a:gd name="adj" fmla="val 3232"/>
            </a:avLst>
          </a:prstGeom>
          <a:gradFill>
            <a:gsLst>
              <a:gs pos="0">
                <a:srgbClr val="1A2C4B"/>
              </a:gs>
              <a:gs pos="100000">
                <a:srgbClr val="205595"/>
              </a:gs>
            </a:gsLst>
          </a:gradFill>
          <a:ln w="25400">
            <a:solidFill>
              <a:srgbClr val="1A2C4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 smtClean="0">
                <a:latin typeface="ITC Franklin Gothic Std Bk Cd"/>
                <a:cs typeface="ITC Franklin Gothic Std Bk Cd"/>
              </a:rPr>
              <a:t>“Es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poco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realista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hacer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que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solo los padres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hijos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carguen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con el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problema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de resolver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esta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crisis. A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pesar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que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la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responsabilidad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personal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importante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,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nuestro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entorno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lleno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de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comidas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rápidas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,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saturado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por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los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medios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, con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calles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poco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seguras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que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favorecen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el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transporte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en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vehículos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está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en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nuestra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contra.  Las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escuelas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, los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médicos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, los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líderes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de la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industria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alimenticia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otras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partes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interesadas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deben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trabajar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con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las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comunidades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crear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un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entorno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donde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sea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más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fácil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los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jóvenes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hacer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elecciones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sanas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sobre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la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alimentación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y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la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actividad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2800" dirty="0" err="1" smtClean="0">
                <a:latin typeface="ITC Franklin Gothic Std Bk Cd"/>
                <a:cs typeface="ITC Franklin Gothic Std Bk Cd"/>
              </a:rPr>
              <a:t>física</a:t>
            </a:r>
            <a:r>
              <a:rPr lang="en-US" sz="2800" dirty="0" smtClean="0">
                <a:latin typeface="ITC Franklin Gothic Std Bk Cd"/>
                <a:cs typeface="ITC Franklin Gothic Std Bk Cd"/>
              </a:rPr>
              <a:t>.”</a:t>
            </a:r>
          </a:p>
          <a:p>
            <a:pPr algn="r"/>
            <a:endParaRPr lang="en-US" dirty="0" smtClean="0"/>
          </a:p>
          <a:p>
            <a:pPr algn="r"/>
            <a:r>
              <a:rPr lang="en-US" sz="2000" i="1" dirty="0" smtClean="0">
                <a:latin typeface="ITC Franklin Gothic Std Bk Cd"/>
                <a:cs typeface="ITC Franklin Gothic Std Bk Cd"/>
              </a:rPr>
              <a:t> - Marion Standish, The California Endowment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1481667" y="1689100"/>
            <a:ext cx="6180666" cy="3479800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F37021"/>
              </a:gs>
              <a:gs pos="100000">
                <a:srgbClr val="FAA61A"/>
              </a:gs>
            </a:gsLst>
          </a:gradFill>
          <a:ln w="25400">
            <a:solidFill>
              <a:srgbClr val="F370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5000"/>
              </a:lnSpc>
            </a:pP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¿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Realmente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importan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los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entornos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?</a:t>
            </a:r>
            <a:b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</a:br>
            <a:endParaRPr lang="en-US" sz="5400" b="1" dirty="0" smtClean="0">
              <a:solidFill>
                <a:schemeClr val="tx1"/>
              </a:solidFill>
              <a:latin typeface="ITC Franklin Gothic Std Medium Condensed"/>
              <a:cs typeface="ITC Franklin Gothic Std Med"/>
            </a:endParaRPr>
          </a:p>
          <a:p>
            <a:pPr marL="91440" indent="-91440" algn="ctr">
              <a:lnSpc>
                <a:spcPts val="5000"/>
              </a:lnSpc>
            </a:pPr>
            <a:r>
              <a:rPr lang="en-US" sz="9600" b="1" dirty="0" smtClean="0">
                <a:latin typeface="ITC Franklin Gothic Std Bk Cd"/>
                <a:cs typeface="ITC Franklin Gothic Std Bk Cd"/>
              </a:rPr>
              <a:t>¿SÍ O NO?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29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63" b="8421"/>
          <a:stretch>
            <a:fillRect/>
          </a:stretch>
        </p:blipFill>
        <p:spPr bwMode="auto">
          <a:xfrm>
            <a:off x="987682" y="914400"/>
            <a:ext cx="7168637" cy="5029200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F3702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</a:t>
            </a:r>
          </a:p>
        </p:txBody>
      </p:sp>
      <p:pic>
        <p:nvPicPr>
          <p:cNvPr id="8" name="Picture 7" descr="01_010_HealthPeople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184" y="2431630"/>
            <a:ext cx="5437632" cy="3072384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F3702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2" name="Rounded Rectangle 11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“FOMENTAR UNA MEJOR SALUD”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1150" y="1175677"/>
            <a:ext cx="8521700" cy="587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900" dirty="0" err="1" smtClean="0"/>
              <a:t>Condado</a:t>
            </a:r>
            <a:r>
              <a:rPr lang="en-US" sz="3900" dirty="0" smtClean="0"/>
              <a:t> de San Diego</a:t>
            </a:r>
            <a:endParaRPr lang="en-US" sz="39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30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08" y="914400"/>
            <a:ext cx="7140384" cy="5029200"/>
          </a:xfrm>
          <a:prstGeom prst="roundRect">
            <a:avLst>
              <a:gd name="adj" fmla="val 3307"/>
            </a:avLst>
          </a:prstGeom>
          <a:ln w="25400">
            <a:solidFill>
              <a:srgbClr val="00B0D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637" y="914400"/>
            <a:ext cx="4400727" cy="5029200"/>
          </a:xfrm>
          <a:prstGeom prst="roundRect">
            <a:avLst>
              <a:gd name="adj" fmla="val 3681"/>
            </a:avLst>
          </a:prstGeom>
          <a:ln w="25400">
            <a:solidFill>
              <a:srgbClr val="662D9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8" name="Picture 7" descr="DR_TrolleyAssessment_6_28_2010 103.JPG"/>
          <p:cNvPicPr>
            <a:picLocks noGrp="1"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089" y="914400"/>
            <a:ext cx="7117822" cy="5029200"/>
          </a:xfrm>
          <a:prstGeom prst="roundRect">
            <a:avLst>
              <a:gd name="adj" fmla="val 3536"/>
            </a:avLst>
          </a:prstGeom>
          <a:ln w="25400" cap="sq" cmpd="sng" algn="ctr">
            <a:solidFill>
              <a:srgbClr val="009646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8" name="Picture 7" descr="U:\!-drichardson backup april 6 2011\on desktop\RLA photos\2011-04-05 youth crew\youth crew 7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983" y="914400"/>
            <a:ext cx="7010034" cy="5029200"/>
          </a:xfrm>
          <a:prstGeom prst="roundRect">
            <a:avLst>
              <a:gd name="adj" fmla="val 3536"/>
            </a:avLst>
          </a:prstGeom>
          <a:ln w="25400" cap="sq" cmpd="sng" algn="ctr">
            <a:solidFill>
              <a:srgbClr val="ED1C24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8" name="Picture 7" descr="U:\!-drichardson backup april 6 2011\on desktop\RLA photos\2011-04-05 youth crew\youth crew 73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161" y="914400"/>
            <a:ext cx="7141679" cy="5029200"/>
          </a:xfrm>
          <a:prstGeom prst="roundRect">
            <a:avLst>
              <a:gd name="adj" fmla="val 2778"/>
            </a:avLst>
          </a:prstGeom>
          <a:ln w="25400" cap="sq" cmpd="sng" algn="ctr">
            <a:solidFill>
              <a:srgbClr val="008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8" name="Picture 7" descr="Lauderbach_Park_1-08 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350" y="870363"/>
            <a:ext cx="3958593" cy="5029200"/>
          </a:xfrm>
          <a:prstGeom prst="roundRect">
            <a:avLst>
              <a:gd name="adj" fmla="val 3283"/>
            </a:avLst>
          </a:prstGeom>
          <a:ln w="25400" cap="sq" cmpd="sng" algn="ctr">
            <a:solidFill>
              <a:srgbClr val="3366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auderbach_Park_1-08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22" y="876300"/>
            <a:ext cx="2924528" cy="2552699"/>
          </a:xfrm>
          <a:prstGeom prst="roundRect">
            <a:avLst>
              <a:gd name="adj" fmla="val 3283"/>
            </a:avLst>
          </a:prstGeom>
          <a:ln w="25400" cap="sq" cmpd="sng" algn="ctr">
            <a:solidFill>
              <a:srgbClr val="3366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LauderbachPark_2-2608 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122" y="3589318"/>
            <a:ext cx="2924528" cy="2310246"/>
          </a:xfrm>
          <a:prstGeom prst="roundRect">
            <a:avLst>
              <a:gd name="adj" fmla="val 3283"/>
            </a:avLst>
          </a:prstGeom>
          <a:ln w="25400" cap="sq" cmpd="sng" algn="ctr">
            <a:solidFill>
              <a:srgbClr val="3366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20" name="Picture 19" descr="01_035_A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82" y="929640"/>
            <a:ext cx="3474720" cy="2377440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F3702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1" name="Picture 20" descr="01_035_B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1599" y="929640"/>
            <a:ext cx="3474720" cy="2377440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F3702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2" name="Picture 21" descr="01_035_C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682" y="3550920"/>
            <a:ext cx="3474720" cy="2377440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F3702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pic>
        <p:nvPicPr>
          <p:cNvPr id="23" name="Picture 22" descr="01_035_D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1599" y="3550920"/>
            <a:ext cx="3474720" cy="2377440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F37021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24" name="TextBox 23"/>
          <p:cNvSpPr txBox="1"/>
          <p:nvPr/>
        </p:nvSpPr>
        <p:spPr>
          <a:xfrm>
            <a:off x="6985000" y="-10541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37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9" name="Picture 8" descr="U:\!-drichardson backup april 6 2011\on desktop\RLA photos\2011-04-05 youth crew\youth crew 7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18" y="914400"/>
            <a:ext cx="7065764" cy="5029200"/>
          </a:xfrm>
          <a:prstGeom prst="roundRect">
            <a:avLst>
              <a:gd name="adj" fmla="val 2931"/>
            </a:avLst>
          </a:prstGeom>
          <a:ln w="25400" cap="flat" cmpd="sng" algn="ctr">
            <a:solidFill>
              <a:srgbClr val="1B75BC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38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8" name="Picture 4" descr="Harborside_Lauderbach_6_21_201-105.JPG"/>
          <p:cNvPicPr>
            <a:picLocks noGrp="1" noChangeAspect="1"/>
          </p:cNvPicPr>
          <p:nvPr isPhoto="1"/>
        </p:nvPicPr>
        <p:blipFill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131" y="914400"/>
            <a:ext cx="7199738" cy="5029200"/>
          </a:xfrm>
          <a:prstGeom prst="roundRect">
            <a:avLst>
              <a:gd name="adj" fmla="val 3307"/>
            </a:avLst>
          </a:prstGeom>
          <a:ln w="25400">
            <a:solidFill>
              <a:srgbClr val="00B0D8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39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20750" y="914400"/>
            <a:ext cx="7302500" cy="5029200"/>
            <a:chOff x="836930" y="914400"/>
            <a:chExt cx="7302500" cy="5029200"/>
          </a:xfrm>
        </p:grpSpPr>
        <p:pic>
          <p:nvPicPr>
            <p:cNvPr id="10" name="Picture 2" descr="U:\!-drichardson backup april 6 2011\on desktop\RLA photos\2011-04-05 youth crew\youth crew 739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930" y="914400"/>
              <a:ext cx="3850053" cy="5029200"/>
            </a:xfrm>
            <a:prstGeom prst="roundRect">
              <a:avLst>
                <a:gd name="adj" fmla="val 3681"/>
              </a:avLst>
            </a:prstGeom>
            <a:ln w="25400">
              <a:solidFill>
                <a:srgbClr val="662D9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3" descr="U:\!-drichardson backup april 6 2011\on desktop\RLA photos\2011-04-05 youth crew\youth crew 740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030" y="914400"/>
              <a:ext cx="3200400" cy="2399965"/>
            </a:xfrm>
            <a:prstGeom prst="roundRect">
              <a:avLst>
                <a:gd name="adj" fmla="val 3681"/>
              </a:avLst>
            </a:prstGeom>
            <a:ln w="25400">
              <a:solidFill>
                <a:srgbClr val="662D9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U:\!-drichardson backup april 6 2011\on desktop\RLA photos\2011-04-05 youth crew\youth crew 74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9030" y="3581177"/>
              <a:ext cx="3200400" cy="2362423"/>
            </a:xfrm>
            <a:prstGeom prst="roundRect">
              <a:avLst>
                <a:gd name="adj" fmla="val 3681"/>
              </a:avLst>
            </a:prstGeom>
            <a:ln w="25400">
              <a:solidFill>
                <a:srgbClr val="662D91"/>
              </a:solidFill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“FOMENTAR UNA MEJOR SALUD”</a:t>
            </a:r>
          </a:p>
        </p:txBody>
      </p:sp>
      <p:pic>
        <p:nvPicPr>
          <p:cNvPr id="8" name="Picture 7" descr="01_011_Family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13" y="2075506"/>
            <a:ext cx="3784349" cy="2706986"/>
          </a:xfrm>
          <a:prstGeom prst="roundRect">
            <a:avLst>
              <a:gd name="adj" fmla="val 2569"/>
            </a:avLst>
          </a:prstGeom>
          <a:ln w="25400" cap="flat" cmpd="sng" algn="ctr">
            <a:solidFill>
              <a:srgbClr val="147B33"/>
            </a:solidFill>
            <a:prstDash val="solid"/>
            <a:round/>
            <a:headEnd type="none" w="med" len="med"/>
            <a:tailEnd type="none" w="med" len="med"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4447060" y="1388056"/>
            <a:ext cx="4155476" cy="4081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" indent="-91440" algn="ctr">
              <a:lnSpc>
                <a:spcPts val="3000"/>
              </a:lnSpc>
            </a:pPr>
            <a:r>
              <a:rPr lang="en-US" sz="3200" b="1" dirty="0" err="1" smtClean="0">
                <a:solidFill>
                  <a:srgbClr val="205595"/>
                </a:solidFill>
                <a:latin typeface="Capitals"/>
                <a:cs typeface="Capitals"/>
              </a:rPr>
              <a:t>temas</a:t>
            </a:r>
            <a:r>
              <a:rPr lang="en-US" sz="3200" b="1" dirty="0" smtClean="0">
                <a:solidFill>
                  <a:srgbClr val="205595"/>
                </a:solidFill>
                <a:latin typeface="Capitals"/>
                <a:cs typeface="Capitals"/>
              </a:rPr>
              <a:t> claves</a:t>
            </a:r>
          </a:p>
          <a:p>
            <a:pPr marL="91440" indent="-91440" algn="ctr">
              <a:lnSpc>
                <a:spcPts val="1000"/>
              </a:lnSpc>
            </a:pPr>
            <a:endParaRPr lang="en-US" dirty="0" smtClean="0">
              <a:latin typeface="Calibri"/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r>
              <a:rPr lang="en-US" sz="2800" dirty="0" err="1" smtClean="0">
                <a:cs typeface="Calibri"/>
              </a:rPr>
              <a:t>Formar</a:t>
            </a:r>
            <a:r>
              <a:rPr lang="en-US" sz="2800" dirty="0" smtClean="0">
                <a:cs typeface="Calibri"/>
              </a:rPr>
              <a:t> un </a:t>
            </a:r>
            <a:r>
              <a:rPr lang="en-US" sz="2800" dirty="0" err="1" smtClean="0">
                <a:cs typeface="Calibri"/>
              </a:rPr>
              <a:t>sistema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mejor</a:t>
            </a:r>
            <a:endParaRPr lang="en-US" sz="2800" dirty="0" smtClean="0"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endParaRPr lang="en-US" sz="2800" dirty="0" smtClean="0"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r>
              <a:rPr lang="en-US" sz="2800" dirty="0" err="1" smtClean="0">
                <a:cs typeface="Calibri"/>
              </a:rPr>
              <a:t>Apoyar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las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elecciones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saludables</a:t>
            </a:r>
            <a:endParaRPr lang="en-US" sz="2800" dirty="0" smtClean="0"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endParaRPr lang="en-US" sz="2800" dirty="0" smtClean="0"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r>
              <a:rPr lang="en-US" sz="2800" dirty="0" err="1" smtClean="0">
                <a:cs typeface="Calibri"/>
              </a:rPr>
              <a:t>Perseguir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cambios</a:t>
            </a:r>
            <a:r>
              <a:rPr lang="en-US" sz="2800" dirty="0" smtClean="0">
                <a:cs typeface="Calibri"/>
              </a:rPr>
              <a:t> en </a:t>
            </a:r>
            <a:r>
              <a:rPr lang="en-US" sz="2800" dirty="0" err="1" smtClean="0">
                <a:cs typeface="Calibri"/>
              </a:rPr>
              <a:t>las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políticas</a:t>
            </a:r>
            <a:r>
              <a:rPr lang="en-US" sz="2800" dirty="0" smtClean="0">
                <a:cs typeface="Calibri"/>
              </a:rPr>
              <a:t> a favor de un </a:t>
            </a:r>
            <a:r>
              <a:rPr lang="en-US" sz="2800" dirty="0" err="1" smtClean="0">
                <a:cs typeface="Calibri"/>
              </a:rPr>
              <a:t>entorno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saludable</a:t>
            </a:r>
            <a:endParaRPr lang="en-US" sz="2800" dirty="0" smtClean="0"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endParaRPr lang="en-US" sz="2800" dirty="0" smtClean="0">
              <a:cs typeface="Calibri"/>
            </a:endParaRPr>
          </a:p>
          <a:p>
            <a:pPr marL="274320" indent="-274320">
              <a:lnSpc>
                <a:spcPts val="2660"/>
              </a:lnSpc>
              <a:buFont typeface="Arial"/>
              <a:buChar char="•"/>
            </a:pPr>
            <a:r>
              <a:rPr lang="en-US" sz="2800" dirty="0" err="1" smtClean="0">
                <a:cs typeface="Calibri"/>
              </a:rPr>
              <a:t>Cambiar</a:t>
            </a:r>
            <a:r>
              <a:rPr lang="en-US" sz="2800" dirty="0" smtClean="0">
                <a:cs typeface="Calibri"/>
              </a:rPr>
              <a:t> la </a:t>
            </a:r>
            <a:r>
              <a:rPr lang="en-US" sz="2800" dirty="0" err="1" smtClean="0">
                <a:cs typeface="Calibri"/>
              </a:rPr>
              <a:t>cultura</a:t>
            </a:r>
            <a:r>
              <a:rPr lang="en-US" sz="2800" dirty="0" smtClean="0">
                <a:cs typeface="Calibri"/>
              </a:rPr>
              <a:t> </a:t>
            </a:r>
            <a:r>
              <a:rPr lang="en-US" sz="2800" dirty="0" err="1" smtClean="0">
                <a:cs typeface="Calibri"/>
              </a:rPr>
              <a:t>interna</a:t>
            </a:r>
            <a:endParaRPr lang="en-US" sz="2800" dirty="0" smtClean="0"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9" name="Picture 8" descr="C:\Users\drichardson\Desktop\IMG00010-20110411-18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21" y="914400"/>
            <a:ext cx="7108758" cy="5029200"/>
          </a:xfrm>
          <a:prstGeom prst="roundRect">
            <a:avLst>
              <a:gd name="adj" fmla="val 3283"/>
            </a:avLst>
          </a:prstGeom>
          <a:ln w="25400" cap="sq" cmpd="sng" algn="ctr">
            <a:solidFill>
              <a:srgbClr val="FF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41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pic>
        <p:nvPicPr>
          <p:cNvPr id="9" name="Picture 4" descr="U:\!-drichardson backup april 6 2011\on desktop\RLA photos\2011-04-05 youth crew\youth crew 7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47" y="914400"/>
            <a:ext cx="7175906" cy="5029200"/>
          </a:xfrm>
          <a:prstGeom prst="roundRect">
            <a:avLst>
              <a:gd name="adj" fmla="val 3283"/>
            </a:avLst>
          </a:prstGeom>
          <a:ln w="25400" cap="sq" cmpd="sng" algn="ctr">
            <a:solidFill>
              <a:srgbClr val="3366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42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cap="all" spc="200" dirty="0" smtClean="0">
                <a:latin typeface="Berthold City Bold"/>
                <a:cs typeface="Berthold City Bold"/>
              </a:rPr>
              <a:t>  ¿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Realmente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importan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200" dirty="0" err="1" smtClean="0">
                <a:latin typeface="Berthold City Bold"/>
                <a:cs typeface="Berthold City Bold"/>
              </a:rPr>
              <a:t>entornos</a:t>
            </a:r>
            <a:r>
              <a:rPr lang="en-US" sz="2700" cap="all" spc="200" dirty="0" smtClean="0">
                <a:latin typeface="Berthold City Bold"/>
                <a:cs typeface="Berthold City Bold"/>
              </a:rPr>
              <a:t>?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81667" y="1689100"/>
            <a:ext cx="6180666" cy="3479800"/>
          </a:xfrm>
          <a:prstGeom prst="roundRect">
            <a:avLst>
              <a:gd name="adj" fmla="val 3262"/>
            </a:avLst>
          </a:prstGeom>
          <a:gradFill>
            <a:gsLst>
              <a:gs pos="0">
                <a:srgbClr val="F37021"/>
              </a:gs>
              <a:gs pos="100000">
                <a:srgbClr val="FAA61A"/>
              </a:gs>
            </a:gsLst>
          </a:gradFill>
          <a:ln w="25400">
            <a:solidFill>
              <a:srgbClr val="F3702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1440" indent="-91440" algn="ctr">
              <a:lnSpc>
                <a:spcPts val="5000"/>
              </a:lnSpc>
            </a:pP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¿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Realmente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importan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 los </a:t>
            </a:r>
            <a:r>
              <a:rPr lang="en-US" sz="5400" dirty="0" err="1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entornos</a:t>
            </a:r>
            <a: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  <a:t>?</a:t>
            </a:r>
            <a:br>
              <a:rPr lang="en-US" sz="5400" dirty="0" smtClean="0">
                <a:solidFill>
                  <a:schemeClr val="tx1"/>
                </a:solidFill>
                <a:latin typeface="ITC Franklin Gothic Std Bk Cd"/>
                <a:cs typeface="ITC Franklin Gothic Std Bk Cd"/>
              </a:rPr>
            </a:br>
            <a:endParaRPr lang="en-US" sz="5400" b="1" dirty="0" smtClean="0">
              <a:solidFill>
                <a:schemeClr val="tx1"/>
              </a:solidFill>
              <a:latin typeface="ITC Franklin Gothic Std Medium Condensed"/>
              <a:cs typeface="ITC Franklin Gothic Std Med"/>
            </a:endParaRPr>
          </a:p>
          <a:p>
            <a:pPr marL="91440" indent="-91440" algn="ctr">
              <a:lnSpc>
                <a:spcPts val="5000"/>
              </a:lnSpc>
            </a:pPr>
            <a:r>
              <a:rPr lang="en-US" sz="9600" b="1" dirty="0" smtClean="0">
                <a:latin typeface="ITC Franklin Gothic Std Bk Cd"/>
                <a:cs typeface="ITC Franklin Gothic Std Bk Cd"/>
              </a:rPr>
              <a:t>¿SÍ O NO?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43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200" dirty="0" smtClean="0">
              <a:latin typeface="Berthold City Bold"/>
              <a:cs typeface="Berthold City Bold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33400" y="876300"/>
            <a:ext cx="4102100" cy="5105400"/>
          </a:xfrm>
          <a:prstGeom prst="roundRect">
            <a:avLst>
              <a:gd name="adj" fmla="val 3262"/>
            </a:avLst>
          </a:prstGeom>
          <a:gradFill>
            <a:gsLst>
              <a:gs pos="100000">
                <a:srgbClr val="009444"/>
              </a:gs>
              <a:gs pos="0">
                <a:srgbClr val="006838"/>
              </a:gs>
            </a:gsLst>
            <a:lin ang="16200000" scaled="0"/>
          </a:gradFill>
          <a:ln w="25400">
            <a:solidFill>
              <a:srgbClr val="00683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9144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ES</a:t>
            </a:r>
          </a:p>
          <a:p>
            <a:pPr marL="9144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TIEMPO</a:t>
            </a:r>
          </a:p>
          <a:p>
            <a:pPr marL="91440" indent="-91440" algn="ctr">
              <a:lnSpc>
                <a:spcPts val="9000"/>
              </a:lnSpc>
            </a:pPr>
            <a:r>
              <a:rPr lang="en-US" sz="7600" b="1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DE UN RECESO…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539" y="927976"/>
            <a:ext cx="3642197" cy="36694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6218146" y="4814401"/>
            <a:ext cx="926984" cy="926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44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cap="all" spc="100" dirty="0" smtClean="0">
                <a:latin typeface="Berthold City Bold"/>
                <a:cs typeface="Berthold City Bold"/>
              </a:rPr>
              <a:t>Trabajar sobre las soluciones en todos los niveles</a:t>
            </a:r>
          </a:p>
        </p:txBody>
      </p:sp>
      <p:sp>
        <p:nvSpPr>
          <p:cNvPr id="48" name="Oval 25" descr="People Crossing in Crosswalk"/>
          <p:cNvSpPr>
            <a:spLocks noChangeArrowheads="1"/>
          </p:cNvSpPr>
          <p:nvPr/>
        </p:nvSpPr>
        <p:spPr bwMode="auto">
          <a:xfrm>
            <a:off x="439738" y="1148195"/>
            <a:ext cx="8264525" cy="4419600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Franklin Gothic Book" pitchFamily="34" charset="0"/>
            </a:endParaRPr>
          </a:p>
        </p:txBody>
      </p:sp>
      <p:sp>
        <p:nvSpPr>
          <p:cNvPr id="49" name="Oval 27" descr="Shopping for Produce"/>
          <p:cNvSpPr>
            <a:spLocks noChangeAspect="1" noChangeArrowheads="1"/>
          </p:cNvSpPr>
          <p:nvPr/>
        </p:nvSpPr>
        <p:spPr bwMode="auto">
          <a:xfrm>
            <a:off x="508000" y="1605395"/>
            <a:ext cx="6611938" cy="353695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Franklin Gothic Book" pitchFamily="34" charset="0"/>
            </a:endParaRPr>
          </a:p>
        </p:txBody>
      </p:sp>
      <p:sp>
        <p:nvSpPr>
          <p:cNvPr id="50" name="Oval 28" descr="Kids on Placyground"/>
          <p:cNvSpPr>
            <a:spLocks noChangeAspect="1" noChangeArrowheads="1"/>
          </p:cNvSpPr>
          <p:nvPr/>
        </p:nvSpPr>
        <p:spPr bwMode="auto">
          <a:xfrm>
            <a:off x="576263" y="1972108"/>
            <a:ext cx="5297487" cy="2833687"/>
          </a:xfrm>
          <a:prstGeom prst="ellipse">
            <a:avLst/>
          </a:prstGeom>
          <a:blipFill dpi="0" rotWithShape="1">
            <a:blip r:embed="rId5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Franklin Gothic Book" pitchFamily="34" charset="0"/>
            </a:endParaRPr>
          </a:p>
        </p:txBody>
      </p:sp>
      <p:sp>
        <p:nvSpPr>
          <p:cNvPr id="51" name="Oval 29" descr="Family Eating Dinner"/>
          <p:cNvSpPr>
            <a:spLocks noChangeAspect="1" noChangeArrowheads="1"/>
          </p:cNvSpPr>
          <p:nvPr/>
        </p:nvSpPr>
        <p:spPr bwMode="auto">
          <a:xfrm>
            <a:off x="655638" y="2243570"/>
            <a:ext cx="4241800" cy="2268538"/>
          </a:xfrm>
          <a:prstGeom prst="ellipse">
            <a:avLst/>
          </a:prstGeom>
          <a:blipFill dpi="0" rotWithShape="1">
            <a:blip r:embed="rId6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Franklin Gothic Book" pitchFamily="34" charset="0"/>
            </a:endParaRPr>
          </a:p>
        </p:txBody>
      </p:sp>
      <p:sp>
        <p:nvSpPr>
          <p:cNvPr id="52" name="Oval 30" descr="Kid Kicking Soccer Ball"/>
          <p:cNvSpPr>
            <a:spLocks noChangeAspect="1" noChangeArrowheads="1"/>
          </p:cNvSpPr>
          <p:nvPr/>
        </p:nvSpPr>
        <p:spPr bwMode="auto">
          <a:xfrm>
            <a:off x="728663" y="2424545"/>
            <a:ext cx="3405187" cy="1820863"/>
          </a:xfrm>
          <a:prstGeom prst="ellipse">
            <a:avLst/>
          </a:prstGeom>
          <a:blipFill dpi="0" rotWithShape="1">
            <a:blip r:embed="rId7"/>
            <a:srcRect/>
            <a:stretch>
              <a:fillRect/>
            </a:stretch>
          </a:blipFill>
          <a:ln w="381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Franklin Gothic Book" pitchFamily="34" charset="0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 rot="20510922">
            <a:off x="5098575" y="4579246"/>
            <a:ext cx="271196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Políticas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y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leyes</a:t>
            </a:r>
            <a:r>
              <a:rPr lang="en-US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gubernamentales</a:t>
            </a:r>
            <a:endParaRPr lang="en-US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Franklin Gothic Book" pitchFamily="34" charset="0"/>
            </a:endParaRP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 rot="20441416">
            <a:off x="4038600" y="4575886"/>
            <a:ext cx="16938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Empresas</a:t>
            </a:r>
            <a:endParaRPr lang="en-US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Franklin Gothic Book" pitchFamily="34" charset="0"/>
            </a:endParaRPr>
          </a:p>
        </p:txBody>
      </p:sp>
      <p:sp>
        <p:nvSpPr>
          <p:cNvPr id="55" name="Text Box 33"/>
          <p:cNvSpPr txBox="1">
            <a:spLocks noChangeArrowheads="1"/>
          </p:cNvSpPr>
          <p:nvPr/>
        </p:nvSpPr>
        <p:spPr bwMode="auto">
          <a:xfrm rot="20536141">
            <a:off x="3276600" y="4194886"/>
            <a:ext cx="21415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Vecindarios</a:t>
            </a:r>
            <a:endParaRPr lang="en-US" b="1" dirty="0" smtClean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Franklin Gothic Book" pitchFamily="34" charset="0"/>
            </a:endParaRPr>
          </a:p>
        </p:txBody>
      </p:sp>
      <p:sp>
        <p:nvSpPr>
          <p:cNvPr id="56" name="Text Box 34"/>
          <p:cNvSpPr txBox="1">
            <a:spLocks noChangeArrowheads="1"/>
          </p:cNvSpPr>
          <p:nvPr/>
        </p:nvSpPr>
        <p:spPr bwMode="auto">
          <a:xfrm rot="20399671">
            <a:off x="2764766" y="4006909"/>
            <a:ext cx="169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Familias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Franklin Gothic Book" pitchFamily="34" charset="0"/>
            </a:endParaRPr>
          </a:p>
        </p:txBody>
      </p:sp>
      <p:sp>
        <p:nvSpPr>
          <p:cNvPr id="57" name="Text Box 35"/>
          <p:cNvSpPr txBox="1">
            <a:spLocks noChangeArrowheads="1"/>
          </p:cNvSpPr>
          <p:nvPr/>
        </p:nvSpPr>
        <p:spPr bwMode="auto">
          <a:xfrm rot="20428696">
            <a:off x="2328403" y="3688892"/>
            <a:ext cx="16922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 dirty="0" err="1" smtClean="0">
                <a:solidFill>
                  <a:schemeClr val="bg1"/>
                </a:solidFill>
                <a:effectLst>
                  <a:glow rad="101600">
                    <a:schemeClr val="tx1">
                      <a:alpha val="75000"/>
                    </a:schemeClr>
                  </a:glow>
                </a:effectLst>
                <a:latin typeface="Franklin Gothic Book" pitchFamily="34" charset="0"/>
              </a:rPr>
              <a:t>Individuos</a:t>
            </a:r>
            <a:endParaRPr lang="en-US" b="1" dirty="0">
              <a:solidFill>
                <a:schemeClr val="bg1"/>
              </a:solidFill>
              <a:effectLst>
                <a:glow rad="101600">
                  <a:schemeClr val="tx1">
                    <a:alpha val="75000"/>
                  </a:schemeClr>
                </a:glow>
              </a:effectLst>
              <a:latin typeface="Franklin Gothic Boo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  <p:bldP spid="50" grpId="0" animBg="1"/>
      <p:bldP spid="51" grpId="0" animBg="1"/>
      <p:bldP spid="52" grpId="0" animBg="1"/>
      <p:bldP spid="53" grpId="0" autoUpdateAnimBg="0"/>
      <p:bldP spid="54" grpId="0" autoUpdateAnimBg="0"/>
      <p:bldP spid="55" grpId="0" autoUpdateAnimBg="0"/>
      <p:bldP spid="56" grpId="0" autoUpdateAnimBg="0"/>
      <p:bldP spid="57" grpId="0" autoUpdateAnimBg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cap="all" spc="200" dirty="0" smtClean="0">
              <a:latin typeface="Berthold City Bold"/>
              <a:cs typeface="Berthold City Bold"/>
            </a:endParaRPr>
          </a:p>
        </p:txBody>
      </p:sp>
      <p:grpSp>
        <p:nvGrpSpPr>
          <p:cNvPr id="2" name="Group 15"/>
          <p:cNvGrpSpPr/>
          <p:nvPr/>
        </p:nvGrpSpPr>
        <p:grpSpPr>
          <a:xfrm>
            <a:off x="1803400" y="920509"/>
            <a:ext cx="5537200" cy="1876425"/>
            <a:chOff x="1831975" y="924375"/>
            <a:chExt cx="5537200" cy="1876425"/>
          </a:xfrm>
        </p:grpSpPr>
        <p:pic>
          <p:nvPicPr>
            <p:cNvPr id="11" name="Picture 5" descr="Boy with Veggie Baske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0775" y="949775"/>
              <a:ext cx="2438400" cy="1825625"/>
            </a:xfrm>
            <a:prstGeom prst="roundRect">
              <a:avLst>
                <a:gd name="adj" fmla="val 2569"/>
              </a:avLst>
            </a:prstGeom>
            <a:ln w="25400" cap="flat" cmpd="sng" algn="ctr">
              <a:solidFill>
                <a:srgbClr val="F37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7" descr="Biking in the Cit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31975" y="924375"/>
              <a:ext cx="2505075" cy="1876425"/>
            </a:xfrm>
            <a:prstGeom prst="roundRect">
              <a:avLst>
                <a:gd name="adj" fmla="val 2569"/>
              </a:avLst>
            </a:prstGeom>
            <a:ln w="25400" cap="flat" cmpd="sng" algn="ctr">
              <a:solidFill>
                <a:srgbClr val="F3702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13" descr="HHSA Logo - CMYK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2628228" y="4657331"/>
            <a:ext cx="3887545" cy="128016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28600" y="3031643"/>
            <a:ext cx="8686800" cy="1388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700" dirty="0" smtClean="0"/>
              <a:t>¿</a:t>
            </a:r>
            <a:r>
              <a:rPr lang="en-US" sz="4700" dirty="0" err="1" smtClean="0"/>
              <a:t>Por</a:t>
            </a:r>
            <a:r>
              <a:rPr lang="en-US" sz="4700" dirty="0" smtClean="0"/>
              <a:t> </a:t>
            </a:r>
            <a:r>
              <a:rPr lang="en-US" sz="4700" dirty="0" err="1" smtClean="0"/>
              <a:t>qué</a:t>
            </a:r>
            <a:r>
              <a:rPr lang="en-US" sz="4700" dirty="0" smtClean="0"/>
              <a:t> </a:t>
            </a:r>
            <a:r>
              <a:rPr lang="en-US" sz="4700" dirty="0" err="1" smtClean="0"/>
              <a:t>abordar</a:t>
            </a:r>
            <a:r>
              <a:rPr lang="en-US" sz="4700" dirty="0" smtClean="0"/>
              <a:t> </a:t>
            </a:r>
            <a:r>
              <a:rPr lang="en-US" sz="4700" dirty="0" err="1" smtClean="0"/>
              <a:t>una</a:t>
            </a:r>
            <a:r>
              <a:rPr lang="en-US" sz="4700" dirty="0" smtClean="0"/>
              <a:t> </a:t>
            </a:r>
            <a:r>
              <a:rPr lang="en-US" sz="4700" dirty="0" err="1" smtClean="0"/>
              <a:t>enfermedad</a:t>
            </a:r>
            <a:r>
              <a:rPr lang="en-US" sz="4700" dirty="0" smtClean="0"/>
              <a:t> </a:t>
            </a:r>
            <a:r>
              <a:rPr lang="en-US" sz="4700" dirty="0" err="1" smtClean="0"/>
              <a:t>crónica</a:t>
            </a:r>
            <a:r>
              <a:rPr lang="en-US" sz="4700" dirty="0" smtClean="0"/>
              <a:t> </a:t>
            </a:r>
            <a:r>
              <a:rPr lang="en-US" sz="4700" dirty="0" err="1" smtClean="0"/>
              <a:t>este</a:t>
            </a:r>
            <a:r>
              <a:rPr lang="en-US" sz="4700" dirty="0" smtClean="0"/>
              <a:t> </a:t>
            </a:r>
            <a:r>
              <a:rPr lang="en-US" sz="4700" dirty="0" err="1" smtClean="0"/>
              <a:t>enfoque</a:t>
            </a:r>
            <a:r>
              <a:rPr lang="en-US" sz="4700" dirty="0" smtClean="0"/>
              <a:t>? </a:t>
            </a:r>
            <a:endParaRPr lang="en-US" sz="4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46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200" dirty="0" smtClean="0">
              <a:latin typeface="Berthold City Bold"/>
              <a:cs typeface="Berthold City Bold"/>
            </a:endParaRPr>
          </a:p>
        </p:txBody>
      </p:sp>
      <p:pic>
        <p:nvPicPr>
          <p:cNvPr id="19" name="Picture 18" descr="3-4-50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575045" y="844090"/>
            <a:ext cx="7993909" cy="2740769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591820" y="3793949"/>
            <a:ext cx="7960360" cy="2194560"/>
            <a:chOff x="584200" y="3773170"/>
            <a:chExt cx="7960360" cy="2194560"/>
          </a:xfrm>
        </p:grpSpPr>
        <p:pic>
          <p:nvPicPr>
            <p:cNvPr id="21" name="Picture 20" descr="01_046_A.jpg"/>
            <p:cNvPicPr>
              <a:picLocks noChangeAspect="1"/>
            </p:cNvPicPr>
            <p:nvPr/>
          </p:nvPicPr>
          <p:blipFill>
            <a:blip r:embed="rId5">
              <a:lum/>
            </a:blip>
            <a:stretch>
              <a:fillRect/>
            </a:stretch>
          </p:blipFill>
          <p:spPr>
            <a:xfrm>
              <a:off x="584200" y="3773170"/>
              <a:ext cx="2194560" cy="2194560"/>
            </a:xfrm>
            <a:prstGeom prst="roundRect">
              <a:avLst>
                <a:gd name="adj" fmla="val 9673"/>
              </a:avLst>
            </a:prstGeom>
            <a:ln w="38100">
              <a:solidFill>
                <a:schemeClr val="tx1"/>
              </a:solidFill>
            </a:ln>
            <a:effectLst/>
          </p:spPr>
        </p:pic>
        <p:pic>
          <p:nvPicPr>
            <p:cNvPr id="26" name="Picture 25" descr="01_046_A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92500" y="3773170"/>
              <a:ext cx="2194560" cy="2194560"/>
            </a:xfrm>
            <a:prstGeom prst="roundRect">
              <a:avLst>
                <a:gd name="adj" fmla="val 9673"/>
              </a:avLst>
            </a:prstGeom>
            <a:ln w="38100">
              <a:solidFill>
                <a:schemeClr val="tx1"/>
              </a:solidFill>
            </a:ln>
            <a:effectLst/>
          </p:spPr>
        </p:pic>
        <p:pic>
          <p:nvPicPr>
            <p:cNvPr id="27" name="Picture 26" descr="01_046_A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350000" y="3773170"/>
              <a:ext cx="2194560" cy="2194560"/>
            </a:xfrm>
            <a:prstGeom prst="roundRect">
              <a:avLst>
                <a:gd name="adj" fmla="val 9673"/>
              </a:avLst>
            </a:prstGeom>
            <a:ln w="38100">
              <a:solidFill>
                <a:schemeClr val="tx1"/>
              </a:solidFill>
            </a:ln>
            <a:effectLst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28600" y="228600"/>
            <a:ext cx="8686800" cy="868680"/>
          </a:xfrm>
          <a:prstGeom prst="roundRect">
            <a:avLst>
              <a:gd name="adj" fmla="val 10052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err="1" smtClean="0">
                <a:latin typeface="Berthold City Bold"/>
                <a:cs typeface="Berthold City Bold"/>
              </a:rPr>
              <a:t>Lecciones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aprendidas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: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pasar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de un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enfoque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integral a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facultar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a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las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comunidades</a:t>
            </a:r>
            <a:endParaRPr lang="en-US" sz="2700" cap="all" spc="100" dirty="0" smtClean="0">
              <a:latin typeface="Berthold City Bold"/>
              <a:cs typeface="Berthold City Bold"/>
            </a:endParaRP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10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338138" y="1479903"/>
            <a:ext cx="8505825" cy="512233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168"/>
              </a:spcBef>
              <a:buNone/>
            </a:pPr>
            <a:r>
              <a:rPr lang="en-US" dirty="0" err="1" smtClean="0"/>
              <a:t>Conozca</a:t>
            </a:r>
            <a:r>
              <a:rPr lang="en-US" dirty="0" smtClean="0"/>
              <a:t> a </a:t>
            </a:r>
            <a:r>
              <a:rPr lang="en-US" dirty="0" err="1" smtClean="0"/>
              <a:t>sus</a:t>
            </a:r>
            <a:r>
              <a:rPr lang="en-US" dirty="0" smtClean="0"/>
              <a:t> </a:t>
            </a:r>
            <a:r>
              <a:rPr lang="en-US" dirty="0" err="1" smtClean="0"/>
              <a:t>capacitadores</a:t>
            </a:r>
            <a:r>
              <a:rPr lang="en-US" dirty="0" smtClean="0"/>
              <a:t>…</a:t>
            </a:r>
          </a:p>
          <a:p>
            <a:pPr marL="0" indent="0" algn="ctr">
              <a:spcBef>
                <a:spcPts val="168"/>
              </a:spcBef>
              <a:buNone/>
            </a:pPr>
            <a:endParaRPr lang="en-US" dirty="0" smtClean="0"/>
          </a:p>
          <a:p>
            <a:pPr marL="0" indent="0" algn="ctr">
              <a:spcBef>
                <a:spcPts val="168"/>
              </a:spcBef>
              <a:buNone/>
            </a:pPr>
            <a:r>
              <a:rPr lang="en-US" dirty="0" err="1" smtClean="0"/>
              <a:t>Conozca</a:t>
            </a:r>
            <a:r>
              <a:rPr lang="en-US" dirty="0" smtClean="0"/>
              <a:t> a </a:t>
            </a:r>
            <a:r>
              <a:rPr lang="en-US" dirty="0" err="1" smtClean="0"/>
              <a:t>su</a:t>
            </a:r>
            <a:r>
              <a:rPr lang="en-US" dirty="0" smtClean="0"/>
              <a:t> </a:t>
            </a:r>
            <a:r>
              <a:rPr lang="en-US" dirty="0" err="1" smtClean="0"/>
              <a:t>contratista</a:t>
            </a:r>
            <a:r>
              <a:rPr lang="en-US" dirty="0" smtClean="0"/>
              <a:t> </a:t>
            </a:r>
            <a:r>
              <a:rPr lang="en-US" dirty="0" err="1" smtClean="0"/>
              <a:t>comunitario</a:t>
            </a:r>
            <a:endParaRPr lang="en-US" dirty="0" smtClean="0"/>
          </a:p>
          <a:p>
            <a:pPr marL="0" indent="0" algn="ctr">
              <a:spcBef>
                <a:spcPts val="168"/>
              </a:spcBef>
              <a:buNone/>
            </a:pPr>
            <a:endParaRPr lang="en-US" dirty="0" smtClean="0"/>
          </a:p>
          <a:p>
            <a:pPr marL="0" indent="0" algn="ctr">
              <a:spcBef>
                <a:spcPts val="168"/>
              </a:spcBef>
              <a:buNone/>
            </a:pPr>
            <a:r>
              <a:rPr lang="en-US" dirty="0" err="1" smtClean="0"/>
              <a:t>Conozca</a:t>
            </a:r>
            <a:r>
              <a:rPr lang="en-US" dirty="0" smtClean="0"/>
              <a:t> a </a:t>
            </a:r>
            <a:r>
              <a:rPr lang="en-US" dirty="0" err="1" smtClean="0"/>
              <a:t>aquellos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</a:t>
            </a:r>
            <a:r>
              <a:rPr lang="en-US" dirty="0" err="1" smtClean="0"/>
              <a:t>aportaron</a:t>
            </a:r>
            <a:r>
              <a:rPr lang="en-US" dirty="0" smtClean="0"/>
              <a:t> </a:t>
            </a:r>
            <a:r>
              <a:rPr lang="en-US" dirty="0" err="1" smtClean="0"/>
              <a:t>fondos</a:t>
            </a:r>
            <a:r>
              <a:rPr lang="en-US" dirty="0" smtClean="0"/>
              <a:t> </a:t>
            </a:r>
            <a:r>
              <a:rPr lang="en-US" dirty="0" err="1" smtClean="0"/>
              <a:t>para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se </a:t>
            </a:r>
            <a:r>
              <a:rPr lang="en-US" dirty="0" err="1" smtClean="0"/>
              <a:t>lograra</a:t>
            </a:r>
            <a:r>
              <a:rPr lang="en-US" dirty="0" smtClean="0"/>
              <a:t> </a:t>
            </a:r>
            <a:r>
              <a:rPr lang="en-US" dirty="0" err="1" smtClean="0"/>
              <a:t>esta</a:t>
            </a:r>
            <a:r>
              <a:rPr lang="en-US" dirty="0" smtClean="0"/>
              <a:t> </a:t>
            </a:r>
            <a:r>
              <a:rPr lang="en-US" dirty="0" err="1" smtClean="0"/>
              <a:t>capacitación</a:t>
            </a:r>
            <a:endParaRPr lang="en-US" dirty="0" smtClean="0"/>
          </a:p>
          <a:p>
            <a:pPr marL="0" indent="0" algn="ctr">
              <a:spcBef>
                <a:spcPts val="168"/>
              </a:spcBef>
              <a:buNone/>
            </a:pPr>
            <a:endParaRPr lang="en-US" dirty="0" smtClean="0"/>
          </a:p>
          <a:p>
            <a:pPr marL="0" indent="0" algn="ctr">
              <a:spcBef>
                <a:spcPts val="168"/>
              </a:spcBef>
              <a:buNone/>
            </a:pPr>
            <a:r>
              <a:rPr lang="en-US" dirty="0" err="1" smtClean="0"/>
              <a:t>Ahora</a:t>
            </a:r>
            <a:r>
              <a:rPr lang="en-US" dirty="0" smtClean="0"/>
              <a:t>, </a:t>
            </a:r>
            <a:r>
              <a:rPr lang="en-US" dirty="0" err="1" smtClean="0"/>
              <a:t>conozcámonos</a:t>
            </a:r>
            <a:r>
              <a:rPr lang="en-US" dirty="0" smtClean="0"/>
              <a:t> </a:t>
            </a:r>
            <a:r>
              <a:rPr lang="en-US" dirty="0" err="1" smtClean="0"/>
              <a:t>nosotros</a:t>
            </a:r>
            <a:r>
              <a:rPr lang="en-US" dirty="0" smtClean="0"/>
              <a:t>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DEBATE ABIERTO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92067" y="6254496"/>
            <a:ext cx="38032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14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02683" y="1614447"/>
            <a:ext cx="8470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/>
              <a:buChar char="•"/>
              <a:defRPr/>
            </a:pPr>
            <a:r>
              <a:rPr lang="en-US" sz="2800" b="1" u="sng" dirty="0" err="1" smtClean="0"/>
              <a:t>Liderazgo</a:t>
            </a:r>
            <a:r>
              <a:rPr lang="en-US" sz="2800" b="1" u="sng" dirty="0" smtClean="0"/>
              <a:t> de </a:t>
            </a:r>
            <a:r>
              <a:rPr lang="en-US" sz="2800" b="1" u="sng" dirty="0" err="1" smtClean="0"/>
              <a:t>calidad</a:t>
            </a:r>
            <a:r>
              <a:rPr lang="en-US" sz="2800" b="1" dirty="0" smtClean="0"/>
              <a:t> </a:t>
            </a:r>
            <a:r>
              <a:rPr lang="en-US" sz="2800" dirty="0" smtClean="0"/>
              <a:t>se </a:t>
            </a:r>
            <a:r>
              <a:rPr lang="en-US" sz="2800" dirty="0" err="1" smtClean="0"/>
              <a:t>trata</a:t>
            </a:r>
            <a:r>
              <a:rPr lang="en-US" sz="2800" dirty="0" smtClean="0"/>
              <a:t> de </a:t>
            </a:r>
            <a:r>
              <a:rPr lang="en-US" sz="2800" dirty="0" err="1" smtClean="0"/>
              <a:t>tener</a:t>
            </a:r>
            <a:r>
              <a:rPr lang="en-US" sz="2800" dirty="0" smtClean="0"/>
              <a:t> </a:t>
            </a:r>
            <a:r>
              <a:rPr lang="en-US" sz="2800" dirty="0" err="1" smtClean="0"/>
              <a:t>gran</a:t>
            </a:r>
            <a:r>
              <a:rPr lang="en-US" sz="2800" dirty="0" smtClean="0"/>
              <a:t> </a:t>
            </a:r>
            <a:r>
              <a:rPr lang="en-US" sz="2800" dirty="0" err="1" smtClean="0"/>
              <a:t>ética</a:t>
            </a:r>
            <a:r>
              <a:rPr lang="en-US" sz="2800" dirty="0" smtClean="0"/>
              <a:t>, </a:t>
            </a:r>
            <a:r>
              <a:rPr lang="en-US" sz="2800" dirty="0" err="1" smtClean="0"/>
              <a:t>comunicación</a:t>
            </a:r>
            <a:r>
              <a:rPr lang="en-US" sz="2800" dirty="0" smtClean="0"/>
              <a:t> </a:t>
            </a:r>
            <a:r>
              <a:rPr lang="en-US" sz="2800" dirty="0" err="1" smtClean="0"/>
              <a:t>honesta</a:t>
            </a:r>
            <a:r>
              <a:rPr lang="en-US" sz="2800" dirty="0" smtClean="0"/>
              <a:t>, </a:t>
            </a:r>
            <a:r>
              <a:rPr lang="en-US" sz="2800" dirty="0" err="1" smtClean="0"/>
              <a:t>confianza</a:t>
            </a:r>
            <a:r>
              <a:rPr lang="en-US" sz="2800" dirty="0" smtClean="0"/>
              <a:t> </a:t>
            </a:r>
            <a:r>
              <a:rPr lang="en-US" sz="2800" dirty="0" err="1" smtClean="0"/>
              <a:t>y</a:t>
            </a:r>
            <a:r>
              <a:rPr lang="en-US" sz="2800" dirty="0" smtClean="0"/>
              <a:t> </a:t>
            </a:r>
            <a:r>
              <a:rPr lang="en-US" sz="2800" dirty="0" err="1" smtClean="0"/>
              <a:t>compromiso</a:t>
            </a:r>
            <a:r>
              <a:rPr lang="en-US" sz="2800" dirty="0" smtClean="0"/>
              <a:t> </a:t>
            </a:r>
            <a:r>
              <a:rPr lang="en-US" sz="2800" dirty="0" err="1" smtClean="0"/>
              <a:t>demostrado</a:t>
            </a: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Qué</a:t>
            </a:r>
            <a:r>
              <a:rPr lang="en-US" sz="2800" dirty="0" smtClean="0"/>
              <a:t> </a:t>
            </a:r>
            <a:r>
              <a:rPr lang="en-US" sz="2800" dirty="0" err="1" smtClean="0"/>
              <a:t>cosas</a:t>
            </a:r>
            <a:r>
              <a:rPr lang="en-US" sz="2800" dirty="0" smtClean="0"/>
              <a:t> claves </a:t>
            </a:r>
            <a:r>
              <a:rPr lang="en-US" sz="2800" dirty="0" err="1" smtClean="0"/>
              <a:t>requieren</a:t>
            </a:r>
            <a:r>
              <a:rPr lang="en-US" sz="2800" dirty="0" smtClean="0"/>
              <a:t> en forma individual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formemos</a:t>
            </a:r>
            <a:r>
              <a:rPr lang="en-US" sz="2800" dirty="0" smtClean="0"/>
              <a:t> </a:t>
            </a:r>
            <a:r>
              <a:rPr lang="en-US" sz="2800" dirty="0" err="1" smtClean="0"/>
              <a:t>una</a:t>
            </a:r>
            <a:r>
              <a:rPr lang="en-US" sz="2800" dirty="0" smtClean="0"/>
              <a:t> </a:t>
            </a:r>
            <a:r>
              <a:rPr lang="en-US" sz="2800" dirty="0" err="1" smtClean="0"/>
              <a:t>relación</a:t>
            </a:r>
            <a:r>
              <a:rPr lang="en-US" sz="2800" dirty="0" smtClean="0"/>
              <a:t> de </a:t>
            </a:r>
            <a:r>
              <a:rPr lang="en-US" sz="2800" dirty="0" err="1" smtClean="0"/>
              <a:t>trabajo</a:t>
            </a:r>
            <a:r>
              <a:rPr lang="en-US" sz="2800" dirty="0" smtClean="0"/>
              <a:t> </a:t>
            </a:r>
            <a:r>
              <a:rPr lang="en-US" sz="2800" dirty="0" err="1" smtClean="0"/>
              <a:t>que</a:t>
            </a:r>
            <a:r>
              <a:rPr lang="en-US" sz="2800" dirty="0" smtClean="0"/>
              <a:t> sea </a:t>
            </a:r>
            <a:r>
              <a:rPr lang="en-US" sz="2800" b="1" u="sng" dirty="0" smtClean="0"/>
              <a:t>UNIDA</a:t>
            </a:r>
            <a:r>
              <a:rPr lang="en-US" sz="2800" dirty="0" smtClean="0"/>
              <a:t> </a:t>
            </a:r>
            <a:r>
              <a:rPr lang="en-US" sz="2800" dirty="0" err="1" smtClean="0"/>
              <a:t>y</a:t>
            </a:r>
            <a:r>
              <a:rPr lang="en-US" sz="2800" dirty="0" smtClean="0"/>
              <a:t> se base en la </a:t>
            </a:r>
            <a:r>
              <a:rPr lang="en-US" sz="2800" b="1" u="sng" dirty="0" smtClean="0"/>
              <a:t>CONFIANZA</a:t>
            </a:r>
            <a:r>
              <a:rPr lang="en-US" sz="2800" dirty="0" smtClean="0"/>
              <a:t>?  </a:t>
            </a:r>
          </a:p>
          <a:p>
            <a:pPr marL="365760" indent="-365760">
              <a:buFont typeface="Arial"/>
              <a:buChar char="•"/>
              <a:defRPr/>
            </a:pP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¿</a:t>
            </a:r>
            <a:r>
              <a:rPr lang="en-US" sz="2800" dirty="0" err="1" smtClean="0"/>
              <a:t>Cómo</a:t>
            </a:r>
            <a:r>
              <a:rPr lang="en-US" sz="2800" dirty="0" smtClean="0"/>
              <a:t> </a:t>
            </a:r>
            <a:r>
              <a:rPr lang="en-US" sz="2800" dirty="0" err="1" smtClean="0"/>
              <a:t>deberíamos</a:t>
            </a:r>
            <a:r>
              <a:rPr lang="en-US" sz="2800" dirty="0" smtClean="0"/>
              <a:t> </a:t>
            </a:r>
            <a:r>
              <a:rPr lang="en-US" sz="2800" dirty="0" err="1" smtClean="0"/>
              <a:t>comunicarnos</a:t>
            </a:r>
            <a:r>
              <a:rPr lang="en-US" sz="2800" dirty="0" smtClean="0"/>
              <a:t> entre 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asegurar</a:t>
            </a:r>
            <a:r>
              <a:rPr lang="en-US" sz="2800" dirty="0" smtClean="0"/>
              <a:t> la </a:t>
            </a:r>
            <a:r>
              <a:rPr lang="en-US" sz="2800" dirty="0" err="1" smtClean="0"/>
              <a:t>participación</a:t>
            </a:r>
            <a:r>
              <a:rPr lang="en-US" sz="2800" dirty="0" smtClean="0"/>
              <a:t> </a:t>
            </a:r>
            <a:r>
              <a:rPr lang="en-US" sz="2800" dirty="0" err="1" smtClean="0"/>
              <a:t>durante</a:t>
            </a:r>
            <a:r>
              <a:rPr lang="en-US" sz="2800" dirty="0" smtClean="0"/>
              <a:t> </a:t>
            </a:r>
            <a:r>
              <a:rPr lang="en-US" sz="2800" dirty="0" err="1" smtClean="0"/>
              <a:t>las</a:t>
            </a:r>
            <a:r>
              <a:rPr lang="en-US" sz="2800" dirty="0" smtClean="0"/>
              <a:t> 14 </a:t>
            </a:r>
            <a:r>
              <a:rPr lang="en-US" sz="2800" dirty="0" err="1" smtClean="0"/>
              <a:t>semanas</a:t>
            </a:r>
            <a:r>
              <a:rPr lang="en-US" sz="2800" dirty="0" smtClean="0"/>
              <a:t>?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2683" y="842347"/>
            <a:ext cx="84709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/>
            <a:r>
              <a:rPr lang="en-US" sz="3400" b="1" dirty="0" smtClean="0">
                <a:latin typeface="ITC Franklin Gothic Std Bk Cd"/>
                <a:cs typeface="ITC Franklin Gothic Std Bk Cd"/>
              </a:rPr>
              <a:t>¿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Qué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necesitamos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para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formar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un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equipo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 </a:t>
            </a:r>
            <a:r>
              <a:rPr lang="en-US" sz="3400" b="1" dirty="0" err="1" smtClean="0">
                <a:latin typeface="ITC Franklin Gothic Std Bk Cd"/>
                <a:cs typeface="ITC Franklin Gothic Std Bk Cd"/>
              </a:rPr>
              <a:t>eficaz</a:t>
            </a:r>
            <a:r>
              <a:rPr lang="en-US" sz="3400" b="1" dirty="0" smtClean="0">
                <a:latin typeface="ITC Franklin Gothic Std Bk Cd"/>
                <a:cs typeface="ITC Franklin Gothic Std Bk C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ts val="1960"/>
              </a:lnSpc>
            </a:pPr>
            <a:r>
              <a:rPr lang="en-US" sz="1200" b="1" dirty="0" smtClean="0">
                <a:latin typeface="ITC Franklin Gothic Std Bk Cd"/>
                <a:cs typeface="ITC Franklin Gothic Std Bk Cd"/>
              </a:rPr>
              <a:t>De: </a:t>
            </a:r>
            <a:r>
              <a:rPr lang="en-US" sz="1200" i="1" dirty="0" smtClean="0">
                <a:latin typeface="ITC Franklin Gothic Std Bk Cd"/>
                <a:cs typeface="ITC Franklin Gothic Std Bk Cd"/>
              </a:rPr>
              <a:t>Reaching for a Healthier Life</a:t>
            </a:r>
            <a:r>
              <a:rPr lang="en-US" sz="1200" dirty="0" smtClean="0">
                <a:latin typeface="ITC Franklin Gothic Std Bk Cd"/>
                <a:cs typeface="ITC Franklin Gothic Std Bk Cd"/>
              </a:rPr>
              <a:t>, </a:t>
            </a:r>
            <a:r>
              <a:rPr lang="en-US" sz="1200" dirty="0" smtClean="0">
                <a:solidFill>
                  <a:schemeClr val="bg1"/>
                </a:solidFill>
                <a:latin typeface="ITC Franklin Gothic Std Bk Cd"/>
                <a:cs typeface="ITC Franklin Gothic Std Bk Cd"/>
              </a:rPr>
              <a:t>The John D. and Catherine T. MacArthur Foundation Research Network on Socioeconomic Status and Health </a:t>
            </a:r>
            <a:endParaRPr lang="en-US" sz="1200" dirty="0" smtClean="0">
              <a:latin typeface="ITC Franklin Gothic Std Bk Cd"/>
              <a:cs typeface="ITC Franklin Gothic Std Bk Cd"/>
            </a:endParaRPr>
          </a:p>
          <a:p>
            <a:endParaRPr lang="en-US" sz="9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49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28600" y="228600"/>
            <a:ext cx="8686800" cy="770467"/>
          </a:xfrm>
          <a:prstGeom prst="roundRect">
            <a:avLst>
              <a:gd name="adj" fmla="val 16095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2740"/>
              </a:lnSpc>
            </a:pPr>
            <a:r>
              <a:rPr lang="en-US" sz="2700" cap="all" spc="100" dirty="0" err="1" smtClean="0">
                <a:latin typeface="Berthold City Bold"/>
                <a:cs typeface="Berthold City Bold"/>
              </a:rPr>
              <a:t>Reconocer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los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desafíos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constantes</a:t>
            </a:r>
            <a:endParaRPr lang="en-US" sz="2700" cap="all" spc="100" dirty="0" smtClean="0">
              <a:latin typeface="Berthold City Bold"/>
              <a:cs typeface="Berthold City Bold"/>
            </a:endParaRPr>
          </a:p>
          <a:p>
            <a:pPr algn="ctr">
              <a:lnSpc>
                <a:spcPts val="2740"/>
              </a:lnSpc>
            </a:pPr>
            <a:r>
              <a:rPr lang="en-US" sz="2700" cap="all" spc="100" dirty="0" smtClean="0">
                <a:latin typeface="Berthold City Bold"/>
                <a:cs typeface="Berthold City Bold"/>
              </a:rPr>
              <a:t>en los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vecindarios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marginados</a:t>
            </a:r>
            <a:endParaRPr lang="en-US" sz="2700" cap="all" spc="100" dirty="0" smtClean="0">
              <a:latin typeface="Berthold City Bold"/>
              <a:cs typeface="Berthold City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83241" y="1242043"/>
            <a:ext cx="8377518" cy="4674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err="1" smtClean="0"/>
              <a:t>Menor</a:t>
            </a:r>
            <a:r>
              <a:rPr lang="en-US" sz="1900" dirty="0" smtClean="0"/>
              <a:t> </a:t>
            </a:r>
            <a:r>
              <a:rPr lang="en-US" sz="1900" dirty="0" err="1" smtClean="0"/>
              <a:t>acceso</a:t>
            </a:r>
            <a:r>
              <a:rPr lang="en-US" sz="1900" dirty="0" smtClean="0"/>
              <a:t> a </a:t>
            </a:r>
            <a:r>
              <a:rPr lang="en-US" sz="1900" dirty="0" err="1" smtClean="0"/>
              <a:t>lugares</a:t>
            </a:r>
            <a:r>
              <a:rPr lang="en-US" sz="1900" dirty="0" smtClean="0"/>
              <a:t> de </a:t>
            </a:r>
            <a:r>
              <a:rPr lang="en-US" sz="1900" dirty="0" err="1" smtClean="0"/>
              <a:t>juego</a:t>
            </a:r>
            <a:r>
              <a:rPr lang="en-US" sz="1900" dirty="0" smtClean="0"/>
              <a:t>, </a:t>
            </a:r>
            <a:r>
              <a:rPr lang="en-US" sz="1900" dirty="0" err="1" smtClean="0"/>
              <a:t>parques</a:t>
            </a:r>
            <a:r>
              <a:rPr lang="en-US" sz="1900" dirty="0" smtClean="0"/>
              <a:t>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lugares</a:t>
            </a:r>
            <a:r>
              <a:rPr lang="en-US" sz="1900" dirty="0" smtClean="0"/>
              <a:t> </a:t>
            </a:r>
            <a:r>
              <a:rPr lang="en-US" sz="1900" dirty="0" err="1" smtClean="0"/>
              <a:t>seguros</a:t>
            </a:r>
            <a:r>
              <a:rPr lang="en-US" sz="1900" dirty="0" smtClean="0"/>
              <a:t> </a:t>
            </a:r>
            <a:r>
              <a:rPr lang="en-US" sz="1900" dirty="0" err="1" smtClean="0"/>
              <a:t>para</a:t>
            </a:r>
            <a:r>
              <a:rPr lang="en-US" sz="1900" dirty="0" smtClean="0"/>
              <a:t> </a:t>
            </a:r>
            <a:r>
              <a:rPr lang="en-US" sz="1900" dirty="0" err="1" smtClean="0"/>
              <a:t>hacer</a:t>
            </a:r>
            <a:r>
              <a:rPr lang="en-US" sz="1900" dirty="0" smtClean="0"/>
              <a:t> </a:t>
            </a:r>
            <a:r>
              <a:rPr lang="en-US" sz="1900" dirty="0" err="1" smtClean="0"/>
              <a:t>ejercicio</a:t>
            </a: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err="1" smtClean="0"/>
              <a:t>Una</a:t>
            </a:r>
            <a:r>
              <a:rPr lang="en-US" sz="1900" dirty="0" smtClean="0"/>
              <a:t> </a:t>
            </a:r>
            <a:r>
              <a:rPr lang="en-US" sz="1900" dirty="0" err="1" smtClean="0"/>
              <a:t>cantidad</a:t>
            </a:r>
            <a:r>
              <a:rPr lang="en-US" sz="1900" dirty="0" smtClean="0"/>
              <a:t> </a:t>
            </a:r>
            <a:r>
              <a:rPr lang="en-US" sz="1900" dirty="0" err="1" smtClean="0"/>
              <a:t>desproporcionada</a:t>
            </a:r>
            <a:r>
              <a:rPr lang="en-US" sz="1900" dirty="0" smtClean="0"/>
              <a:t> de </a:t>
            </a:r>
            <a:r>
              <a:rPr lang="en-US" sz="1900" dirty="0" err="1" smtClean="0"/>
              <a:t>licorerías</a:t>
            </a: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err="1" smtClean="0"/>
              <a:t>Violencia</a:t>
            </a:r>
            <a:r>
              <a:rPr lang="en-US" sz="1900" dirty="0" smtClean="0"/>
              <a:t> en la </a:t>
            </a:r>
            <a:r>
              <a:rPr lang="en-US" sz="1900" dirty="0" err="1" smtClean="0"/>
              <a:t>escuela</a:t>
            </a:r>
            <a:r>
              <a:rPr lang="en-US" sz="1900" dirty="0" smtClean="0"/>
              <a:t> </a:t>
            </a:r>
            <a:r>
              <a:rPr lang="en-US" sz="1900" dirty="0" err="1" smtClean="0"/>
              <a:t>y</a:t>
            </a:r>
            <a:r>
              <a:rPr lang="en-US" sz="1900" dirty="0" smtClean="0"/>
              <a:t> en la </a:t>
            </a:r>
            <a:r>
              <a:rPr lang="en-US" sz="1900" dirty="0" err="1" smtClean="0"/>
              <a:t>calle</a:t>
            </a:r>
            <a:r>
              <a:rPr lang="en-US" sz="1900" dirty="0" smtClean="0"/>
              <a:t>, lo </a:t>
            </a:r>
            <a:r>
              <a:rPr lang="en-US" sz="1900" dirty="0" err="1" smtClean="0"/>
              <a:t>que</a:t>
            </a:r>
            <a:r>
              <a:rPr lang="en-US" sz="1900" dirty="0" smtClean="0"/>
              <a:t> </a:t>
            </a:r>
            <a:r>
              <a:rPr lang="en-US" sz="1900" dirty="0" err="1" smtClean="0"/>
              <a:t>expone</a:t>
            </a:r>
            <a:r>
              <a:rPr lang="en-US" sz="1900" dirty="0" smtClean="0"/>
              <a:t> a los </a:t>
            </a:r>
            <a:r>
              <a:rPr lang="en-US" sz="1900" dirty="0" err="1" smtClean="0"/>
              <a:t>niños</a:t>
            </a:r>
            <a:r>
              <a:rPr lang="en-US" sz="1900" dirty="0" smtClean="0"/>
              <a:t> a </a:t>
            </a:r>
            <a:r>
              <a:rPr lang="en-US" sz="1900" dirty="0" err="1" smtClean="0"/>
              <a:t>situaciones</a:t>
            </a:r>
            <a:r>
              <a:rPr lang="en-US" sz="1900" dirty="0" smtClean="0"/>
              <a:t> de </a:t>
            </a:r>
            <a:r>
              <a:rPr lang="en-US" sz="1900" dirty="0" err="1" smtClean="0"/>
              <a:t>conflicto</a:t>
            </a:r>
            <a:r>
              <a:rPr lang="en-US" sz="1900" dirty="0" smtClean="0"/>
              <a:t>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angustia</a:t>
            </a: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err="1" smtClean="0"/>
              <a:t>Presencia</a:t>
            </a:r>
            <a:r>
              <a:rPr lang="en-US" sz="1900" dirty="0" smtClean="0"/>
              <a:t> de </a:t>
            </a:r>
            <a:r>
              <a:rPr lang="en-US" sz="1900" dirty="0" err="1" smtClean="0"/>
              <a:t>toxinas</a:t>
            </a:r>
            <a:r>
              <a:rPr lang="en-US" sz="1900" dirty="0" smtClean="0"/>
              <a:t>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contaminantes</a:t>
            </a: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smtClean="0"/>
              <a:t>Las </a:t>
            </a:r>
            <a:r>
              <a:rPr lang="en-US" sz="1900" dirty="0" err="1" smtClean="0"/>
              <a:t>bibliotecas</a:t>
            </a:r>
            <a:r>
              <a:rPr lang="en-US" sz="1900" dirty="0" smtClean="0"/>
              <a:t> son </a:t>
            </a:r>
            <a:r>
              <a:rPr lang="en-US" sz="1900" dirty="0" err="1" smtClean="0"/>
              <a:t>más</a:t>
            </a:r>
            <a:r>
              <a:rPr lang="en-US" sz="1900" dirty="0" smtClean="0"/>
              <a:t> </a:t>
            </a:r>
            <a:r>
              <a:rPr lang="en-US" sz="1900" dirty="0" err="1" smtClean="0"/>
              <a:t>escasas</a:t>
            </a:r>
            <a:r>
              <a:rPr lang="en-US" sz="1900" dirty="0" smtClean="0"/>
              <a:t>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por</a:t>
            </a:r>
            <a:r>
              <a:rPr lang="en-US" sz="1900" dirty="0" smtClean="0"/>
              <a:t> lo </a:t>
            </a:r>
            <a:r>
              <a:rPr lang="en-US" sz="1900" dirty="0" err="1" smtClean="0"/>
              <a:t>mismo</a:t>
            </a:r>
            <a:r>
              <a:rPr lang="en-US" sz="1900" dirty="0" smtClean="0"/>
              <a:t> </a:t>
            </a:r>
            <a:r>
              <a:rPr lang="en-US" sz="1900" dirty="0" err="1" smtClean="0"/>
              <a:t>las</a:t>
            </a:r>
            <a:r>
              <a:rPr lang="en-US" sz="1900" dirty="0" smtClean="0"/>
              <a:t> </a:t>
            </a:r>
            <a:r>
              <a:rPr lang="en-US" sz="1900" dirty="0" err="1" smtClean="0"/>
              <a:t>oportunidades</a:t>
            </a:r>
            <a:r>
              <a:rPr lang="en-US" sz="1900" dirty="0" smtClean="0"/>
              <a:t> </a:t>
            </a:r>
            <a:r>
              <a:rPr lang="en-US" sz="1900" dirty="0" err="1" smtClean="0"/>
              <a:t>para</a:t>
            </a:r>
            <a:r>
              <a:rPr lang="en-US" sz="1900" dirty="0" smtClean="0"/>
              <a:t> leer son </a:t>
            </a:r>
            <a:r>
              <a:rPr lang="en-US" sz="1900" dirty="0" err="1" smtClean="0"/>
              <a:t>menores</a:t>
            </a: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err="1" smtClean="0"/>
              <a:t>Viviendas</a:t>
            </a:r>
            <a:r>
              <a:rPr lang="en-US" sz="1900" dirty="0" smtClean="0"/>
              <a:t> </a:t>
            </a:r>
            <a:r>
              <a:rPr lang="en-US" sz="1900" dirty="0" err="1" smtClean="0"/>
              <a:t>inestables</a:t>
            </a:r>
            <a:r>
              <a:rPr lang="en-US" sz="1900" dirty="0" smtClean="0"/>
              <a:t>, lo </a:t>
            </a:r>
            <a:r>
              <a:rPr lang="en-US" sz="1900" dirty="0" err="1" smtClean="0"/>
              <a:t>que</a:t>
            </a:r>
            <a:r>
              <a:rPr lang="en-US" sz="1900" dirty="0" smtClean="0"/>
              <a:t> se traduce en </a:t>
            </a:r>
            <a:r>
              <a:rPr lang="en-US" sz="1900" dirty="0" err="1" smtClean="0"/>
              <a:t>interrupciones</a:t>
            </a:r>
            <a:r>
              <a:rPr lang="en-US" sz="1900" dirty="0" smtClean="0"/>
              <a:t> al </a:t>
            </a:r>
            <a:r>
              <a:rPr lang="en-US" sz="1900" dirty="0" err="1" smtClean="0"/>
              <a:t>apoyo</a:t>
            </a:r>
            <a:r>
              <a:rPr lang="en-US" sz="1900" dirty="0" smtClean="0"/>
              <a:t> social </a:t>
            </a:r>
            <a:r>
              <a:rPr lang="en-US" sz="1900" dirty="0" err="1" smtClean="0"/>
              <a:t>y</a:t>
            </a:r>
            <a:r>
              <a:rPr lang="en-US" sz="1900" dirty="0" smtClean="0"/>
              <a:t> la </a:t>
            </a:r>
            <a:r>
              <a:rPr lang="en-US" sz="1900" dirty="0" err="1" smtClean="0"/>
              <a:t>falta</a:t>
            </a:r>
            <a:r>
              <a:rPr lang="en-US" sz="1900" dirty="0" smtClean="0"/>
              <a:t> de </a:t>
            </a:r>
            <a:r>
              <a:rPr lang="en-US" sz="1900" dirty="0" err="1" smtClean="0"/>
              <a:t>continuidad</a:t>
            </a:r>
            <a:r>
              <a:rPr lang="en-US" sz="1900" dirty="0" smtClean="0"/>
              <a:t> en la </a:t>
            </a:r>
            <a:r>
              <a:rPr lang="en-US" sz="1900" dirty="0" err="1" smtClean="0"/>
              <a:t>asistencia</a:t>
            </a:r>
            <a:r>
              <a:rPr lang="en-US" sz="1900" dirty="0" smtClean="0"/>
              <a:t> a la </a:t>
            </a:r>
            <a:r>
              <a:rPr lang="en-US" sz="1900" dirty="0" err="1" smtClean="0"/>
              <a:t>escuela</a:t>
            </a: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endParaRPr lang="en-US" sz="1900" dirty="0" smtClean="0"/>
          </a:p>
          <a:p>
            <a:pPr marL="182880" indent="-182880">
              <a:lnSpc>
                <a:spcPts val="2080"/>
              </a:lnSpc>
              <a:buFont typeface="Arial"/>
              <a:buChar char="•"/>
            </a:pPr>
            <a:r>
              <a:rPr lang="en-US" sz="1900" dirty="0" smtClean="0"/>
              <a:t>Mayor </a:t>
            </a:r>
            <a:r>
              <a:rPr lang="en-US" sz="1900" dirty="0" err="1" smtClean="0"/>
              <a:t>consumo</a:t>
            </a:r>
            <a:r>
              <a:rPr lang="en-US" sz="1900" dirty="0" smtClean="0"/>
              <a:t> de comida </a:t>
            </a:r>
            <a:r>
              <a:rPr lang="en-US" sz="1900" dirty="0" err="1" smtClean="0"/>
              <a:t>rápida</a:t>
            </a:r>
            <a:r>
              <a:rPr lang="en-US" sz="1900" dirty="0" smtClean="0"/>
              <a:t>; </a:t>
            </a:r>
            <a:r>
              <a:rPr lang="en-US" sz="1900" dirty="0" err="1" smtClean="0"/>
              <a:t>menor</a:t>
            </a:r>
            <a:r>
              <a:rPr lang="en-US" sz="1900" dirty="0" smtClean="0"/>
              <a:t> </a:t>
            </a:r>
            <a:r>
              <a:rPr lang="en-US" sz="1900" dirty="0" err="1" smtClean="0"/>
              <a:t>acceso</a:t>
            </a:r>
            <a:r>
              <a:rPr lang="en-US" sz="1900" dirty="0" smtClean="0"/>
              <a:t> a </a:t>
            </a:r>
            <a:r>
              <a:rPr lang="en-US" sz="1900" dirty="0" err="1" smtClean="0"/>
              <a:t>alimentos</a:t>
            </a:r>
            <a:r>
              <a:rPr lang="en-US" sz="1900" dirty="0" smtClean="0"/>
              <a:t> </a:t>
            </a:r>
            <a:r>
              <a:rPr lang="en-US" sz="1900" dirty="0" err="1" smtClean="0"/>
              <a:t>saludables</a:t>
            </a:r>
            <a:r>
              <a:rPr lang="en-US" sz="1900" dirty="0" smtClean="0"/>
              <a:t>. Los </a:t>
            </a:r>
            <a:r>
              <a:rPr lang="en-US" sz="1900" dirty="0" err="1" smtClean="0"/>
              <a:t>hábitos</a:t>
            </a:r>
            <a:r>
              <a:rPr lang="en-US" sz="1900" dirty="0" smtClean="0"/>
              <a:t> de </a:t>
            </a:r>
            <a:r>
              <a:rPr lang="en-US" sz="1900" dirty="0" err="1" smtClean="0"/>
              <a:t>una</a:t>
            </a:r>
            <a:r>
              <a:rPr lang="en-US" sz="1900" dirty="0" smtClean="0"/>
              <a:t> mala </a:t>
            </a:r>
            <a:r>
              <a:rPr lang="en-US" sz="1900" dirty="0" err="1" smtClean="0"/>
              <a:t>nutrición</a:t>
            </a:r>
            <a:r>
              <a:rPr lang="en-US" sz="1900" dirty="0" smtClean="0"/>
              <a:t> </a:t>
            </a:r>
            <a:r>
              <a:rPr lang="en-US" sz="1900" dirty="0" err="1" smtClean="0"/>
              <a:t>crean</a:t>
            </a:r>
            <a:r>
              <a:rPr lang="en-US" sz="1900" dirty="0" smtClean="0"/>
              <a:t> el </a:t>
            </a:r>
            <a:r>
              <a:rPr lang="en-US" sz="1900" dirty="0" err="1" smtClean="0"/>
              <a:t>marco</a:t>
            </a:r>
            <a:r>
              <a:rPr lang="en-US" sz="1900" dirty="0" smtClean="0"/>
              <a:t> </a:t>
            </a:r>
            <a:r>
              <a:rPr lang="en-US" sz="1900" dirty="0" err="1" smtClean="0"/>
              <a:t>para</a:t>
            </a:r>
            <a:r>
              <a:rPr lang="en-US" sz="1900" dirty="0" smtClean="0"/>
              <a:t> la </a:t>
            </a:r>
            <a:r>
              <a:rPr lang="en-US" sz="1900" dirty="0" err="1" smtClean="0"/>
              <a:t>obesidad</a:t>
            </a:r>
            <a:r>
              <a:rPr lang="en-US" sz="1900" dirty="0" smtClean="0"/>
              <a:t> de </a:t>
            </a:r>
            <a:r>
              <a:rPr lang="en-US" sz="1900" dirty="0" err="1" smtClean="0"/>
              <a:t>niños</a:t>
            </a:r>
            <a:r>
              <a:rPr lang="en-US" sz="1900" dirty="0" smtClean="0"/>
              <a:t> </a:t>
            </a:r>
            <a:r>
              <a:rPr lang="en-US" sz="1900" dirty="0" err="1" smtClean="0"/>
              <a:t>y</a:t>
            </a:r>
            <a:r>
              <a:rPr lang="en-US" sz="1900" dirty="0" smtClean="0"/>
              <a:t> </a:t>
            </a:r>
            <a:r>
              <a:rPr lang="en-US" sz="1900" dirty="0" err="1" smtClean="0"/>
              <a:t>adultos</a:t>
            </a:r>
            <a:endParaRPr lang="en-US" sz="19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Oval 4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5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all" spc="200" dirty="0" smtClean="0">
                <a:latin typeface="Berthold City Bold"/>
                <a:cs typeface="Berthold City Bold"/>
              </a:rPr>
              <a:t>LIVE WELL SAN DIEGO! – </a:t>
            </a:r>
            <a:r>
              <a:rPr lang="en-US" sz="2400" cap="all" spc="200" dirty="0" err="1" smtClean="0">
                <a:latin typeface="Berthold City Bold"/>
                <a:cs typeface="Berthold City Bold"/>
              </a:rPr>
              <a:t>una</a:t>
            </a:r>
            <a:r>
              <a:rPr lang="en-US" sz="2400" cap="all" spc="200" dirty="0" smtClean="0">
                <a:latin typeface="Berthold City Bold"/>
                <a:cs typeface="Berthold City Bold"/>
              </a:rPr>
              <a:t> INICIATIVA de 10 </a:t>
            </a:r>
            <a:r>
              <a:rPr lang="en-US" sz="2400" cap="all" spc="200" dirty="0" err="1" smtClean="0">
                <a:latin typeface="Berthold City Bold"/>
                <a:cs typeface="Berthold City Bold"/>
              </a:rPr>
              <a:t>años</a:t>
            </a:r>
            <a:endParaRPr lang="en-US" sz="2400" cap="all" spc="200" dirty="0" smtClean="0">
              <a:latin typeface="Berthold City Bold"/>
              <a:cs typeface="Berthold City Bold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667414" y="920750"/>
            <a:ext cx="5809172" cy="5016500"/>
            <a:chOff x="1667414" y="889000"/>
            <a:chExt cx="5809172" cy="5016500"/>
          </a:xfrm>
        </p:grpSpPr>
        <p:grpSp>
          <p:nvGrpSpPr>
            <p:cNvPr id="22" name="Group 21"/>
            <p:cNvGrpSpPr/>
            <p:nvPr/>
          </p:nvGrpSpPr>
          <p:grpSpPr>
            <a:xfrm>
              <a:off x="1667414" y="889000"/>
              <a:ext cx="5809172" cy="3126237"/>
              <a:chOff x="1667414" y="965200"/>
              <a:chExt cx="5809172" cy="3126237"/>
            </a:xfrm>
          </p:grpSpPr>
          <p:sp>
            <p:nvSpPr>
              <p:cNvPr id="17" name="Oval 16"/>
              <p:cNvSpPr/>
              <p:nvPr/>
            </p:nvSpPr>
            <p:spPr>
              <a:xfrm>
                <a:off x="4350349" y="965200"/>
                <a:ext cx="3126237" cy="3126237"/>
              </a:xfrm>
              <a:prstGeom prst="ellipse">
                <a:avLst/>
              </a:prstGeom>
              <a:gradFill flip="none" rotWithShape="1">
                <a:gsLst>
                  <a:gs pos="0">
                    <a:srgbClr val="006838">
                      <a:alpha val="70000"/>
                    </a:srgbClr>
                  </a:gs>
                  <a:gs pos="100000">
                    <a:srgbClr val="009646">
                      <a:alpha val="70000"/>
                    </a:srgbClr>
                  </a:gs>
                </a:gsLst>
                <a:lin ang="16200000" scaled="0"/>
                <a:tileRect/>
              </a:gradFill>
              <a:ln w="25400">
                <a:solidFill>
                  <a:srgbClr val="006838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00" b="1" dirty="0" smtClean="0">
                    <a:latin typeface="ITC Franklin Gothic Std Bk Cd"/>
                    <a:cs typeface="ITC Franklin Gothic Std Bk Cd"/>
                  </a:rPr>
                  <a:t>PRÓSPERO</a:t>
                </a:r>
                <a:endParaRPr lang="en-US" sz="3500" b="1" dirty="0">
                  <a:latin typeface="ITC Franklin Gothic Std Bk Cd"/>
                  <a:cs typeface="ITC Franklin Gothic Std Bk Cd"/>
                </a:endParaRPr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667414" y="965200"/>
                <a:ext cx="3126237" cy="3126237"/>
              </a:xfrm>
              <a:prstGeom prst="ellipse">
                <a:avLst/>
              </a:prstGeom>
              <a:gradFill flip="none" rotWithShape="1">
                <a:gsLst>
                  <a:gs pos="0">
                    <a:srgbClr val="8B0304">
                      <a:alpha val="70000"/>
                    </a:srgbClr>
                  </a:gs>
                  <a:gs pos="100000">
                    <a:srgbClr val="ED1C24">
                      <a:alpha val="70000"/>
                    </a:srgbClr>
                  </a:gs>
                </a:gsLst>
                <a:lin ang="16200000" scaled="0"/>
                <a:tileRect/>
              </a:gradFill>
              <a:ln w="25400">
                <a:solidFill>
                  <a:srgbClr val="8B0304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500" b="1" dirty="0" smtClean="0">
                    <a:latin typeface="ITC Franklin Gothic Std Bk Cd"/>
                    <a:cs typeface="ITC Franklin Gothic Std Bk Cd"/>
                  </a:rPr>
                  <a:t>SEGURO</a:t>
                </a:r>
                <a:endParaRPr lang="en-US" sz="3500" b="1" dirty="0">
                  <a:latin typeface="ITC Franklin Gothic Std Bk Cd"/>
                  <a:cs typeface="ITC Franklin Gothic Std Bk Cd"/>
                </a:endParaRPr>
              </a:p>
            </p:txBody>
          </p:sp>
        </p:grpSp>
        <p:sp>
          <p:nvSpPr>
            <p:cNvPr id="16" name="Oval 15"/>
            <p:cNvSpPr/>
            <p:nvPr/>
          </p:nvSpPr>
          <p:spPr>
            <a:xfrm>
              <a:off x="3008882" y="2779263"/>
              <a:ext cx="3126237" cy="3126237"/>
            </a:xfrm>
            <a:prstGeom prst="ellipse">
              <a:avLst/>
            </a:prstGeom>
            <a:gradFill flip="none" rotWithShape="1">
              <a:gsLst>
                <a:gs pos="0">
                  <a:srgbClr val="1A2C4B">
                    <a:alpha val="70000"/>
                  </a:srgbClr>
                </a:gs>
                <a:gs pos="100000">
                  <a:srgbClr val="205595">
                    <a:alpha val="70000"/>
                  </a:srgbClr>
                </a:gs>
              </a:gsLst>
              <a:lin ang="16200000" scaled="0"/>
              <a:tileRect/>
            </a:gradFill>
            <a:ln w="25400">
              <a:solidFill>
                <a:srgbClr val="1A2C4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 smtClean="0">
                  <a:latin typeface="ITC Franklin Gothic Std Bk Cd"/>
                  <a:cs typeface="ITC Franklin Gothic Std Bk Cd"/>
                </a:rPr>
                <a:t>SALUDABLE</a:t>
              </a:r>
              <a:endParaRPr lang="en-US" sz="3500" b="1" dirty="0">
                <a:latin typeface="ITC Franklin Gothic Std Bk Cd"/>
                <a:cs typeface="ITC Franklin Gothic Std Bk C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599"/>
            <a:ext cx="8686800" cy="905667"/>
          </a:xfrm>
          <a:prstGeom prst="roundRect">
            <a:avLst>
              <a:gd name="adj" fmla="val 1755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¿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Por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qué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es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importante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el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otorgamiento</a:t>
            </a:r>
            <a:endParaRPr lang="en-US" sz="2700" cap="all" spc="100" dirty="0" smtClean="0">
              <a:latin typeface="Berthold City Bold"/>
              <a:cs typeface="Berthold City Bold"/>
            </a:endParaRPr>
          </a:p>
          <a:p>
            <a:pPr algn="ctr"/>
            <a:r>
              <a:rPr lang="en-US" sz="2700" cap="all" spc="100" dirty="0" smtClean="0">
                <a:latin typeface="Berthold City Bold"/>
                <a:cs typeface="Berthold City Bold"/>
              </a:rPr>
              <a:t>de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facultades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 a la </a:t>
            </a:r>
            <a:r>
              <a:rPr lang="en-US" sz="2700" cap="all" spc="100" dirty="0" err="1" smtClean="0">
                <a:latin typeface="Berthold City Bold"/>
                <a:cs typeface="Berthold City Bold"/>
              </a:rPr>
              <a:t>comunidad</a:t>
            </a:r>
            <a:r>
              <a:rPr lang="en-US" sz="2700" cap="all" spc="100" dirty="0" smtClean="0">
                <a:latin typeface="Berthold City Bold"/>
                <a:cs typeface="Berthold City Bold"/>
              </a:rPr>
              <a:t>?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83600" y="6254496"/>
            <a:ext cx="397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50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36550" y="1452631"/>
            <a:ext cx="84709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Los </a:t>
            </a:r>
            <a:r>
              <a:rPr lang="en-US" sz="2800" dirty="0" err="1" smtClean="0"/>
              <a:t>representantes</a:t>
            </a:r>
            <a:r>
              <a:rPr lang="en-US" sz="2800" dirty="0" smtClean="0"/>
              <a:t> de </a:t>
            </a:r>
            <a:r>
              <a:rPr lang="en-US" sz="2800" dirty="0" err="1" smtClean="0"/>
              <a:t>las</a:t>
            </a:r>
            <a:r>
              <a:rPr lang="en-US" sz="2800" dirty="0" smtClean="0"/>
              <a:t> </a:t>
            </a:r>
            <a:r>
              <a:rPr lang="en-US" sz="2800" dirty="0" err="1" smtClean="0"/>
              <a:t>organizaciones</a:t>
            </a:r>
            <a:r>
              <a:rPr lang="en-US" sz="2800" dirty="0" smtClean="0"/>
              <a:t> de base </a:t>
            </a:r>
            <a:r>
              <a:rPr lang="en-US" sz="2800" dirty="0" err="1" smtClean="0"/>
              <a:t>comunitaria</a:t>
            </a:r>
            <a:r>
              <a:rPr lang="en-US" sz="2800" dirty="0" smtClean="0"/>
              <a:t> solo </a:t>
            </a:r>
            <a:r>
              <a:rPr lang="en-US" sz="2800" dirty="0" err="1" smtClean="0"/>
              <a:t>podemos</a:t>
            </a:r>
            <a:r>
              <a:rPr lang="en-US" sz="2800" dirty="0" smtClean="0"/>
              <a:t> </a:t>
            </a:r>
            <a:r>
              <a:rPr lang="en-US" sz="2800" dirty="0" err="1" smtClean="0"/>
              <a:t>llegar</a:t>
            </a:r>
            <a:r>
              <a:rPr lang="en-US" sz="2800" dirty="0" smtClean="0"/>
              <a:t> </a:t>
            </a:r>
            <a:r>
              <a:rPr lang="en-US" sz="2800" dirty="0" err="1" smtClean="0"/>
              <a:t>hasta</a:t>
            </a:r>
            <a:r>
              <a:rPr lang="en-US" sz="2800" dirty="0" smtClean="0"/>
              <a:t> </a:t>
            </a:r>
            <a:r>
              <a:rPr lang="en-US" sz="2800" dirty="0" err="1" smtClean="0"/>
              <a:t>cierto</a:t>
            </a:r>
            <a:r>
              <a:rPr lang="en-US" sz="2800" dirty="0" smtClean="0"/>
              <a:t> </a:t>
            </a:r>
            <a:r>
              <a:rPr lang="en-US" sz="2800" dirty="0" err="1" smtClean="0"/>
              <a:t>punto</a:t>
            </a:r>
            <a:r>
              <a:rPr lang="en-US" sz="2800" dirty="0" smtClean="0"/>
              <a:t> – </a:t>
            </a:r>
            <a:r>
              <a:rPr lang="en-US" sz="2800" dirty="0" err="1" smtClean="0"/>
              <a:t>porque</a:t>
            </a:r>
            <a:r>
              <a:rPr lang="en-US" sz="2800" dirty="0" smtClean="0"/>
              <a:t> a </a:t>
            </a:r>
            <a:r>
              <a:rPr lang="en-US" sz="2800" dirty="0" err="1" smtClean="0"/>
              <a:t>nosotros</a:t>
            </a:r>
            <a:r>
              <a:rPr lang="en-US" sz="2800" dirty="0" smtClean="0"/>
              <a:t> </a:t>
            </a:r>
            <a:r>
              <a:rPr lang="en-US" sz="2800" dirty="0" err="1" smtClean="0"/>
              <a:t>nos</a:t>
            </a:r>
            <a:r>
              <a:rPr lang="en-US" sz="2800" dirty="0" smtClean="0"/>
              <a:t> pagan </a:t>
            </a:r>
            <a:r>
              <a:rPr lang="en-US" sz="2800" dirty="0" err="1" smtClean="0"/>
              <a:t>para</a:t>
            </a:r>
            <a:r>
              <a:rPr lang="en-US" sz="2800" dirty="0" smtClean="0"/>
              <a:t> </a:t>
            </a:r>
            <a:r>
              <a:rPr lang="en-US" sz="2800" dirty="0" err="1" smtClean="0"/>
              <a:t>hacer</a:t>
            </a:r>
            <a:r>
              <a:rPr lang="en-US" sz="2800" dirty="0" smtClean="0"/>
              <a:t> </a:t>
            </a:r>
            <a:r>
              <a:rPr lang="en-US" sz="2800" dirty="0" err="1" smtClean="0"/>
              <a:t>este</a:t>
            </a:r>
            <a:r>
              <a:rPr lang="en-US" sz="2800" dirty="0" smtClean="0"/>
              <a:t> </a:t>
            </a:r>
            <a:r>
              <a:rPr lang="en-US" sz="2800" dirty="0" err="1" smtClean="0"/>
              <a:t>trabajo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Los </a:t>
            </a:r>
            <a:r>
              <a:rPr lang="en-US" sz="2800" dirty="0" err="1" smtClean="0"/>
              <a:t>residentes</a:t>
            </a:r>
            <a:r>
              <a:rPr lang="en-US" sz="2800" dirty="0" smtClean="0"/>
              <a:t> de la </a:t>
            </a:r>
            <a:r>
              <a:rPr lang="en-US" sz="2800" dirty="0" err="1" smtClean="0"/>
              <a:t>comunidad</a:t>
            </a:r>
            <a:r>
              <a:rPr lang="en-US" sz="2800" dirty="0" smtClean="0"/>
              <a:t> son los </a:t>
            </a:r>
            <a:r>
              <a:rPr lang="en-US" sz="2800" dirty="0" err="1" smtClean="0"/>
              <a:t>verdaderos</a:t>
            </a:r>
            <a:r>
              <a:rPr lang="en-US" sz="2800" dirty="0" smtClean="0"/>
              <a:t> “</a:t>
            </a:r>
            <a:r>
              <a:rPr lang="en-US" sz="2800" dirty="0" err="1" smtClean="0"/>
              <a:t>protectores</a:t>
            </a:r>
            <a:r>
              <a:rPr lang="en-US" sz="2800" dirty="0" smtClean="0"/>
              <a:t>” de los </a:t>
            </a:r>
            <a:r>
              <a:rPr lang="en-US" sz="2800" dirty="0" err="1" smtClean="0"/>
              <a:t>vecindarios</a:t>
            </a: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El </a:t>
            </a:r>
            <a:r>
              <a:rPr lang="en-US" sz="2800" dirty="0" err="1" smtClean="0"/>
              <a:t>liderazgo</a:t>
            </a:r>
            <a:r>
              <a:rPr lang="en-US" sz="2800" dirty="0" smtClean="0"/>
              <a:t> </a:t>
            </a:r>
            <a:r>
              <a:rPr lang="en-US" sz="2800" dirty="0" err="1" smtClean="0"/>
              <a:t>comunitario</a:t>
            </a:r>
            <a:r>
              <a:rPr lang="en-US" sz="2800" dirty="0" smtClean="0"/>
              <a:t> </a:t>
            </a:r>
            <a:r>
              <a:rPr lang="en-US" sz="2800" dirty="0" err="1" smtClean="0"/>
              <a:t>auténtico</a:t>
            </a:r>
            <a:r>
              <a:rPr lang="en-US" sz="2800" dirty="0" smtClean="0"/>
              <a:t> </a:t>
            </a:r>
            <a:r>
              <a:rPr lang="en-US" sz="2800" dirty="0" err="1" smtClean="0"/>
              <a:t>impulsa</a:t>
            </a:r>
            <a:r>
              <a:rPr lang="en-US" sz="2800" dirty="0" smtClean="0"/>
              <a:t> </a:t>
            </a:r>
            <a:r>
              <a:rPr lang="en-US" sz="2800" dirty="0" err="1" smtClean="0"/>
              <a:t>políticas</a:t>
            </a: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endParaRPr lang="en-US" sz="2800" dirty="0" smtClean="0"/>
          </a:p>
          <a:p>
            <a:pPr marL="365760" indent="-365760">
              <a:buFont typeface="Arial"/>
              <a:buChar char="•"/>
              <a:defRPr/>
            </a:pPr>
            <a:r>
              <a:rPr lang="en-US" sz="2800" dirty="0" smtClean="0"/>
              <a:t>El </a:t>
            </a:r>
            <a:r>
              <a:rPr lang="en-US" sz="2800" dirty="0" err="1" smtClean="0"/>
              <a:t>liderazgo</a:t>
            </a:r>
            <a:r>
              <a:rPr lang="en-US" sz="2800" dirty="0" smtClean="0"/>
              <a:t> de la </a:t>
            </a:r>
            <a:r>
              <a:rPr lang="en-US" sz="2800" dirty="0" err="1" smtClean="0"/>
              <a:t>comunidad</a:t>
            </a:r>
            <a:r>
              <a:rPr lang="en-US" sz="2800" dirty="0" smtClean="0"/>
              <a:t> </a:t>
            </a:r>
            <a:r>
              <a:rPr lang="en-US" sz="2800" dirty="0" err="1" smtClean="0"/>
              <a:t>es</a:t>
            </a:r>
            <a:r>
              <a:rPr lang="en-US" sz="2800" dirty="0" smtClean="0"/>
              <a:t> </a:t>
            </a:r>
            <a:r>
              <a:rPr lang="en-US" sz="2800" b="1" u="sng" dirty="0" err="1" smtClean="0">
                <a:cs typeface="Calibri"/>
              </a:rPr>
              <a:t>sustentabilidad</a:t>
            </a:r>
            <a:endParaRPr lang="en-US" sz="2800" b="1" u="sng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7" name="Oval 6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420100" y="6254496"/>
            <a:ext cx="524256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51</a:t>
            </a:r>
            <a:endParaRPr lang="en-US" sz="1125" dirty="0">
              <a:solidFill>
                <a:schemeClr val="tx1"/>
              </a:solidFill>
              <a:latin typeface="Capitals"/>
              <a:cs typeface="Capital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smtClean="0">
                <a:latin typeface="Berthold City Bold"/>
                <a:cs typeface="Berthold City Bold"/>
              </a:rPr>
              <a:t>  CONCLUSIÓN</a:t>
            </a:r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069444" y="1936284"/>
            <a:ext cx="7005113" cy="2985433"/>
            <a:chOff x="688608" y="1936284"/>
            <a:chExt cx="7005113" cy="2985433"/>
          </a:xfrm>
        </p:grpSpPr>
        <p:sp>
          <p:nvSpPr>
            <p:cNvPr id="22" name="TextBox 21"/>
            <p:cNvSpPr txBox="1"/>
            <p:nvPr/>
          </p:nvSpPr>
          <p:spPr>
            <a:xfrm>
              <a:off x="4251693" y="1936284"/>
              <a:ext cx="3442028" cy="29854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 smtClean="0">
                  <a:solidFill>
                    <a:srgbClr val="205595"/>
                  </a:solidFill>
                  <a:latin typeface="Capitals"/>
                </a:rPr>
                <a:t>¡GRACIAS!</a:t>
              </a:r>
            </a:p>
            <a:p>
              <a:endParaRPr lang="en-US" sz="3200" dirty="0" smtClean="0">
                <a:solidFill>
                  <a:srgbClr val="73B632"/>
                </a:solidFill>
                <a:latin typeface="Capitals"/>
              </a:endParaRPr>
            </a:p>
            <a:p>
              <a:pPr>
                <a:buFont typeface="Arial"/>
                <a:buChar char="•"/>
              </a:pPr>
              <a:r>
                <a:rPr lang="en-US" sz="3600" dirty="0" smtClean="0"/>
                <a:t> ¿</a:t>
              </a:r>
              <a:r>
                <a:rPr lang="en-US" sz="3600" dirty="0" err="1" smtClean="0"/>
                <a:t>Preguntas</a:t>
              </a:r>
              <a:r>
                <a:rPr lang="en-US" sz="3600" dirty="0" smtClean="0"/>
                <a:t>?</a:t>
              </a:r>
            </a:p>
            <a:p>
              <a:pPr>
                <a:buFont typeface="Arial"/>
                <a:buChar char="•"/>
              </a:pPr>
              <a:endParaRPr lang="en-US" sz="3600" dirty="0" smtClean="0"/>
            </a:p>
            <a:p>
              <a:pPr>
                <a:buFont typeface="Arial"/>
                <a:buChar char="•"/>
              </a:pPr>
              <a:r>
                <a:rPr lang="en-US" sz="3600" dirty="0" smtClean="0"/>
                <a:t> ¿</a:t>
              </a:r>
              <a:r>
                <a:rPr lang="en-US" sz="3600" dirty="0" err="1" smtClean="0"/>
                <a:t>Comentarios</a:t>
              </a:r>
              <a:r>
                <a:rPr lang="en-US" sz="3600" dirty="0" smtClean="0"/>
                <a:t>?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88608" y="2079765"/>
              <a:ext cx="2911659" cy="2698471"/>
            </a:xfrm>
            <a:prstGeom prst="roundRect">
              <a:avLst>
                <a:gd name="adj" fmla="val 4755"/>
              </a:avLst>
            </a:prstGeom>
            <a:gradFill>
              <a:gsLst>
                <a:gs pos="1000">
                  <a:srgbClr val="132B4A"/>
                </a:gs>
                <a:gs pos="100000">
                  <a:srgbClr val="205595"/>
                </a:gs>
              </a:gsLst>
            </a:gradFill>
            <a:ln w="25400">
              <a:solidFill>
                <a:srgbClr val="132B4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91440" indent="-91440" algn="ctr">
                <a:lnSpc>
                  <a:spcPts val="2400"/>
                </a:lnSpc>
                <a:spcBef>
                  <a:spcPts val="1200"/>
                </a:spcBef>
              </a:pPr>
              <a:r>
                <a:rPr lang="en-US" sz="2400" b="1" dirty="0" smtClean="0">
                  <a:latin typeface="ITC Franklin Gothic Std Bk Cd"/>
                  <a:cs typeface="ITC Franklin Gothic Std Bk Cd"/>
                </a:rPr>
                <a:t>OPCIONES DE TAREA</a:t>
              </a:r>
            </a:p>
            <a:p>
              <a:pPr marL="274320" lvl="1" indent="-274320">
                <a:lnSpc>
                  <a:spcPts val="2400"/>
                </a:lnSpc>
                <a:spcBef>
                  <a:spcPts val="1200"/>
                </a:spcBef>
                <a:buFont typeface="Arial"/>
                <a:buChar char="•"/>
              </a:pPr>
              <a:r>
                <a:rPr lang="en-US" sz="2400" dirty="0" smtClean="0">
                  <a:latin typeface="ITC Franklin Gothic Std Bk Cd"/>
                  <a:cs typeface="ITC Franklin Gothic Std Bk Cd"/>
                </a:rPr>
                <a:t>Leer el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Módulo</a:t>
              </a:r>
              <a:r>
                <a:rPr lang="en-US" sz="2400" dirty="0" smtClean="0">
                  <a:latin typeface="ITC Franklin Gothic Std Bk Cd"/>
                  <a:cs typeface="ITC Franklin Gothic Std Bk Cd"/>
                </a:rPr>
                <a:t> 1: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Orientación</a:t>
              </a:r>
              <a:endParaRPr lang="en-US" sz="2400" dirty="0" smtClean="0">
                <a:latin typeface="ITC Franklin Gothic Std Bk Cd"/>
                <a:cs typeface="ITC Franklin Gothic Std Bk Cd"/>
              </a:endParaRPr>
            </a:p>
            <a:p>
              <a:pPr marL="274320" lvl="1" indent="-274320">
                <a:lnSpc>
                  <a:spcPts val="2400"/>
                </a:lnSpc>
                <a:spcBef>
                  <a:spcPts val="1200"/>
                </a:spcBef>
                <a:buFont typeface="Arial"/>
                <a:buChar char="•"/>
              </a:pPr>
              <a:r>
                <a:rPr lang="en-US" sz="2400" dirty="0" smtClean="0">
                  <a:latin typeface="ITC Franklin Gothic Std Bk Cd"/>
                  <a:cs typeface="ITC Franklin Gothic Std Bk Cd"/>
                </a:rPr>
                <a:t>Leer el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Módulo</a:t>
              </a:r>
              <a:r>
                <a:rPr lang="en-US" sz="2400" dirty="0" smtClean="0">
                  <a:latin typeface="ITC Franklin Gothic Std Bk Cd"/>
                  <a:cs typeface="ITC Franklin Gothic Std Bk Cd"/>
                </a:rPr>
                <a:t> 2: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Principios</a:t>
              </a:r>
              <a:r>
                <a:rPr lang="en-US" sz="2400" dirty="0" smtClean="0">
                  <a:latin typeface="ITC Franklin Gothic Std Bk Cd"/>
                  <a:cs typeface="ITC Franklin Gothic Std Bk Cd"/>
                </a:rPr>
                <a:t>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para</a:t>
              </a:r>
              <a:r>
                <a:rPr lang="en-US" sz="2400" dirty="0" smtClean="0">
                  <a:latin typeface="ITC Franklin Gothic Std Bk Cd"/>
                  <a:cs typeface="ITC Franklin Gothic Std Bk Cd"/>
                </a:rPr>
                <a:t>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fomentar</a:t>
              </a:r>
              <a:r>
                <a:rPr lang="en-US" sz="2400" dirty="0" smtClean="0">
                  <a:latin typeface="ITC Franklin Gothic Std Bk Cd"/>
                  <a:cs typeface="ITC Franklin Gothic Std Bk Cd"/>
                </a:rPr>
                <a:t> el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sentido</a:t>
              </a:r>
              <a:r>
                <a:rPr lang="en-US" sz="2400" dirty="0" smtClean="0">
                  <a:latin typeface="ITC Franklin Gothic Std Bk Cd"/>
                  <a:cs typeface="ITC Franklin Gothic Std Bk Cd"/>
                </a:rPr>
                <a:t> de </a:t>
              </a:r>
              <a:r>
                <a:rPr lang="en-US" sz="2400" dirty="0" err="1" smtClean="0">
                  <a:latin typeface="ITC Franklin Gothic Std Bk Cd"/>
                  <a:cs typeface="ITC Franklin Gothic Std Bk Cd"/>
                </a:rPr>
                <a:t>comunidad</a:t>
              </a:r>
              <a:endParaRPr lang="en-US" sz="2400" dirty="0" smtClean="0">
                <a:latin typeface="ITC Franklin Gothic Std Bk Cd"/>
                <a:cs typeface="ITC Franklin Gothic Std Bk C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300" spc="200" dirty="0" smtClean="0">
                <a:latin typeface="Berthold City Bold"/>
                <a:cs typeface="Berthold City Bold"/>
              </a:rPr>
              <a:t>COMMUNITIES PUTTING PREVENTION TO WORK (CPPW)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1150" y="867463"/>
            <a:ext cx="8521700" cy="2952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600" dirty="0" err="1" smtClean="0"/>
              <a:t>Crear</a:t>
            </a:r>
            <a:r>
              <a:rPr lang="en-US" sz="3600" dirty="0" smtClean="0"/>
              <a:t> </a:t>
            </a:r>
            <a:r>
              <a:rPr lang="en-US" sz="3600" dirty="0" err="1" smtClean="0"/>
              <a:t>comunidades</a:t>
            </a:r>
            <a:r>
              <a:rPr lang="en-US" sz="3600" dirty="0" smtClean="0"/>
              <a:t> </a:t>
            </a:r>
            <a:r>
              <a:rPr lang="en-US" sz="3600" dirty="0" err="1" smtClean="0"/>
              <a:t>más</a:t>
            </a:r>
            <a:r>
              <a:rPr lang="en-US" sz="3600" dirty="0" smtClean="0"/>
              <a:t> </a:t>
            </a:r>
            <a:r>
              <a:rPr lang="en-US" sz="3600" dirty="0" err="1" smtClean="0"/>
              <a:t>saludables</a:t>
            </a:r>
            <a:r>
              <a:rPr lang="en-US" sz="3600" dirty="0" smtClean="0"/>
              <a:t> a</a:t>
            </a:r>
          </a:p>
          <a:p>
            <a:pPr algn="ctr">
              <a:lnSpc>
                <a:spcPts val="3700"/>
              </a:lnSpc>
            </a:pPr>
            <a:r>
              <a:rPr lang="en-US" sz="3600" dirty="0" err="1" smtClean="0"/>
              <a:t>través</a:t>
            </a:r>
            <a:r>
              <a:rPr lang="en-US" sz="3600" dirty="0" smtClean="0"/>
              <a:t> de </a:t>
            </a:r>
            <a:r>
              <a:rPr lang="en-US" sz="3600" dirty="0" err="1" smtClean="0"/>
              <a:t>enfoques</a:t>
            </a:r>
            <a:r>
              <a:rPr lang="en-US" sz="3600" dirty="0" smtClean="0"/>
              <a:t> </a:t>
            </a:r>
            <a:r>
              <a:rPr lang="en-US" sz="3600" dirty="0" err="1" smtClean="0"/>
              <a:t>sustentables</a:t>
            </a:r>
            <a:r>
              <a:rPr lang="en-US" sz="3600" dirty="0" smtClean="0"/>
              <a:t>, </a:t>
            </a:r>
            <a:r>
              <a:rPr lang="en-US" sz="3600" dirty="0" err="1" smtClean="0"/>
              <a:t>probados</a:t>
            </a:r>
            <a:endParaRPr lang="en-US" sz="3600" dirty="0" smtClean="0"/>
          </a:p>
          <a:p>
            <a:pPr algn="ctr">
              <a:lnSpc>
                <a:spcPts val="3700"/>
              </a:lnSpc>
            </a:pPr>
            <a:r>
              <a:rPr lang="en-US" sz="3600" dirty="0" err="1" smtClean="0"/>
              <a:t>y</a:t>
            </a:r>
            <a:r>
              <a:rPr lang="en-US" sz="3600" dirty="0" smtClean="0"/>
              <a:t> </a:t>
            </a:r>
            <a:r>
              <a:rPr lang="en-US" sz="3600" dirty="0" err="1" smtClean="0"/>
              <a:t>basados</a:t>
            </a:r>
            <a:r>
              <a:rPr lang="en-US" sz="3600" dirty="0" smtClean="0"/>
              <a:t> en la </a:t>
            </a:r>
            <a:r>
              <a:rPr lang="en-US" sz="3600" dirty="0" err="1" smtClean="0"/>
              <a:t>población</a:t>
            </a:r>
            <a:r>
              <a:rPr lang="en-US" sz="3600" dirty="0" smtClean="0"/>
              <a:t>, tales </a:t>
            </a:r>
            <a:r>
              <a:rPr lang="en-US" sz="3600" dirty="0" err="1" smtClean="0"/>
              <a:t>como</a:t>
            </a:r>
            <a:r>
              <a:rPr lang="en-US" sz="3600" dirty="0" smtClean="0"/>
              <a:t> los </a:t>
            </a:r>
            <a:r>
              <a:rPr lang="en-US" sz="3600" dirty="0" err="1" smtClean="0"/>
              <a:t>sistemas</a:t>
            </a:r>
            <a:r>
              <a:rPr lang="en-US" sz="3600" dirty="0" smtClean="0"/>
              <a:t> de </a:t>
            </a:r>
            <a:r>
              <a:rPr lang="en-US" sz="3600" dirty="0" err="1" smtClean="0"/>
              <a:t>políticas</a:t>
            </a:r>
            <a:r>
              <a:rPr lang="en-US" sz="3600" dirty="0" smtClean="0"/>
              <a:t> de base </a:t>
            </a:r>
            <a:r>
              <a:rPr lang="en-US" sz="3600" dirty="0" err="1" smtClean="0"/>
              <a:t>amplia</a:t>
            </a:r>
            <a:r>
              <a:rPr lang="en-US" sz="3600" dirty="0" smtClean="0"/>
              <a:t> </a:t>
            </a:r>
            <a:r>
              <a:rPr lang="en-US" sz="3600" dirty="0" err="1" smtClean="0"/>
              <a:t>y</a:t>
            </a:r>
            <a:r>
              <a:rPr lang="en-US" sz="3600" dirty="0" smtClean="0"/>
              <a:t> </a:t>
            </a:r>
            <a:r>
              <a:rPr lang="en-US" sz="3600" dirty="0" err="1" smtClean="0"/>
              <a:t>cambios</a:t>
            </a:r>
            <a:r>
              <a:rPr lang="en-US" sz="3600" dirty="0" smtClean="0"/>
              <a:t> en </a:t>
            </a:r>
            <a:r>
              <a:rPr lang="en-US" sz="3600" dirty="0" err="1" smtClean="0"/>
              <a:t>las</a:t>
            </a:r>
            <a:r>
              <a:rPr lang="en-US" sz="3600" dirty="0" smtClean="0"/>
              <a:t> </a:t>
            </a:r>
            <a:r>
              <a:rPr lang="en-US" sz="3600" dirty="0" err="1" smtClean="0"/>
              <a:t>organizaciones</a:t>
            </a:r>
            <a:r>
              <a:rPr lang="en-US" sz="3600" dirty="0" smtClean="0"/>
              <a:t> en </a:t>
            </a:r>
            <a:r>
              <a:rPr lang="en-US" sz="3600" dirty="0" err="1" smtClean="0"/>
              <a:t>comunidades</a:t>
            </a:r>
            <a:r>
              <a:rPr lang="en-US" sz="3600" dirty="0" smtClean="0"/>
              <a:t> </a:t>
            </a:r>
            <a:r>
              <a:rPr lang="en-US" sz="3600" dirty="0" err="1" smtClean="0"/>
              <a:t>y</a:t>
            </a:r>
            <a:r>
              <a:rPr lang="en-US" sz="3600" dirty="0" smtClean="0"/>
              <a:t> </a:t>
            </a:r>
            <a:r>
              <a:rPr lang="en-US" sz="3600" dirty="0" err="1" smtClean="0"/>
              <a:t>escuelas</a:t>
            </a:r>
            <a:r>
              <a:rPr lang="en-US" sz="3600" dirty="0" smtClean="0"/>
              <a:t>.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76250" y="4009338"/>
            <a:ext cx="8191500" cy="1981200"/>
            <a:chOff x="476250" y="3949700"/>
            <a:chExt cx="8191500" cy="1981200"/>
          </a:xfrm>
        </p:grpSpPr>
        <p:sp>
          <p:nvSpPr>
            <p:cNvPr id="16" name="Rounded Rectangle 15"/>
            <p:cNvSpPr/>
            <p:nvPr/>
          </p:nvSpPr>
          <p:spPr>
            <a:xfrm>
              <a:off x="476250" y="3949700"/>
              <a:ext cx="8191500" cy="1981200"/>
            </a:xfrm>
            <a:prstGeom prst="roundRect">
              <a:avLst>
                <a:gd name="adj" fmla="val 8494"/>
              </a:avLst>
            </a:prstGeom>
            <a:gradFill>
              <a:gsLst>
                <a:gs pos="100000">
                  <a:srgbClr val="009646"/>
                </a:gs>
                <a:gs pos="0">
                  <a:srgbClr val="006838"/>
                </a:gs>
              </a:gsLst>
              <a:lin ang="16200000" scaled="0"/>
            </a:gradFill>
            <a:ln w="25400">
              <a:solidFill>
                <a:srgbClr val="0068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US" sz="2700" spc="300" dirty="0" smtClean="0">
                <a:latin typeface="Berthold City Bold"/>
                <a:cs typeface="Berthold City Bold"/>
              </a:endParaRP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76575" y="4140876"/>
              <a:ext cx="7790850" cy="1598849"/>
              <a:chOff x="745728" y="4115476"/>
              <a:chExt cx="7790850" cy="1598849"/>
            </a:xfrm>
          </p:grpSpPr>
          <p:pic>
            <p:nvPicPr>
              <p:cNvPr id="9" name="Picture 8" descr="01_008_CircleofKids.tiff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5728" y="4115476"/>
                <a:ext cx="2420143" cy="1598849"/>
              </a:xfrm>
              <a:prstGeom prst="roundRect">
                <a:avLst>
                  <a:gd name="adj" fmla="val 5944"/>
                </a:avLst>
              </a:prstGeom>
              <a:ln w="25400">
                <a:solidFill>
                  <a:srgbClr val="FFFFFF"/>
                </a:solidFill>
              </a:ln>
            </p:spPr>
          </p:pic>
          <p:pic>
            <p:nvPicPr>
              <p:cNvPr id="17" name="Picture 16" descr="01_008_CircleofKids.tiff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33290" y="4115476"/>
                <a:ext cx="2418511" cy="1598849"/>
              </a:xfrm>
              <a:prstGeom prst="roundRect">
                <a:avLst>
                  <a:gd name="adj" fmla="val 5944"/>
                </a:avLst>
              </a:prstGeom>
              <a:ln w="25400">
                <a:solidFill>
                  <a:srgbClr val="FFFFFF"/>
                </a:solidFill>
              </a:ln>
            </p:spPr>
          </p:pic>
          <p:pic>
            <p:nvPicPr>
              <p:cNvPr id="18" name="Picture 17" descr="01_008_CircleofKids.tiff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119220" y="4115476"/>
                <a:ext cx="2417358" cy="1598849"/>
              </a:xfrm>
              <a:prstGeom prst="roundRect">
                <a:avLst>
                  <a:gd name="adj" fmla="val 5944"/>
                </a:avLst>
              </a:prstGeom>
              <a:ln w="25400">
                <a:solidFill>
                  <a:srgbClr val="FFFFFF"/>
                </a:solidFill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cap="all" spc="100" dirty="0" smtClean="0">
                <a:latin typeface="Berthold City Bold"/>
                <a:cs typeface="Berthold City Bold"/>
              </a:rPr>
              <a:t>Healthy Works: 16 Intervenciones de la CPPW ($16M)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7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708025" y="685800"/>
            <a:ext cx="7977676" cy="5486400"/>
            <a:chOff x="685800" y="692151"/>
            <a:chExt cx="7977676" cy="5486400"/>
          </a:xfrm>
        </p:grpSpPr>
        <p:sp>
          <p:nvSpPr>
            <p:cNvPr id="8" name="Rounded Rectangle 7"/>
            <p:cNvSpPr/>
            <p:nvPr/>
          </p:nvSpPr>
          <p:spPr>
            <a:xfrm>
              <a:off x="708025" y="711411"/>
              <a:ext cx="3124200" cy="2400300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rgbClr val="262261"/>
                </a:gs>
                <a:gs pos="100000">
                  <a:srgbClr val="662D91"/>
                </a:gs>
              </a:gsLst>
            </a:gradFill>
            <a:ln w="25400">
              <a:solidFill>
                <a:srgbClr val="26226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3000"/>
                </a:lnSpc>
              </a:pPr>
              <a:r>
                <a:rPr lang="en-US" sz="2000" b="1" cap="all" dirty="0" err="1" smtClean="0">
                  <a:latin typeface="ITC Franklin Gothic Std Bk Cd"/>
                  <a:cs typeface="ITC Franklin Gothic Std Bk Cd"/>
                </a:rPr>
                <a:t>Lugares</a:t>
              </a:r>
              <a:r>
                <a:rPr lang="en-US" sz="2000" b="1" cap="all" dirty="0" smtClean="0">
                  <a:latin typeface="ITC Franklin Gothic Std Bk Cd"/>
                  <a:cs typeface="ITC Franklin Gothic Std Bk Cd"/>
                </a:rPr>
                <a:t> </a:t>
              </a:r>
              <a:r>
                <a:rPr lang="en-US" sz="2000" b="1" cap="all" dirty="0" err="1" smtClean="0">
                  <a:latin typeface="ITC Franklin Gothic Std Bk Cd"/>
                  <a:cs typeface="ITC Franklin Gothic Std Bk Cd"/>
                </a:rPr>
                <a:t>saludables</a:t>
              </a:r>
              <a:endParaRPr lang="en-US" sz="2000" b="1" cap="all" dirty="0" smtClean="0"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000"/>
                </a:lnSpc>
              </a:pPr>
              <a:endParaRPr lang="en-US" sz="1400" dirty="0" smtClean="0">
                <a:latin typeface="ITC Franklin Gothic Std Book Condensed"/>
                <a:cs typeface="ITC Franklin Gothic Std Bk 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ampaña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de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comunidades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saludables</a:t>
              </a:r>
              <a:endParaRPr lang="en-US" sz="12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Desplazamientos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diarios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en forma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activa</a:t>
              </a:r>
              <a:endParaRPr lang="en-US" sz="12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Rutas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seguras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hacia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la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escuela</a:t>
              </a:r>
              <a:endParaRPr lang="en-US" sz="12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Planificación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regional a favor de la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salud</a:t>
              </a:r>
              <a:endParaRPr lang="en-US" sz="12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Predicción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de los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impactos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200" dirty="0" err="1" smtClean="0">
                  <a:latin typeface="ITC Franklin Gothic Std Book Condensed"/>
                  <a:cs typeface="ITC Franklin Gothic Std MedCd"/>
                </a:rPr>
                <a:t>sobre</a:t>
              </a:r>
              <a:r>
                <a:rPr lang="en-US" sz="12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400" dirty="0" smtClean="0">
                  <a:latin typeface="ITC Franklin Gothic Std Book Condensed"/>
                  <a:cs typeface="ITC Franklin Gothic Std MedCd"/>
                </a:rPr>
                <a:t>la </a:t>
              </a:r>
              <a:r>
                <a:rPr lang="en-US" sz="1400" dirty="0" err="1" smtClean="0">
                  <a:latin typeface="ITC Franklin Gothic Std Book Condensed"/>
                  <a:cs typeface="ITC Franklin Gothic Std MedCd"/>
                </a:rPr>
                <a:t>salud</a:t>
              </a:r>
              <a:endParaRPr lang="en-US" sz="1400" dirty="0" smtClean="0">
                <a:latin typeface="ITC Franklin Gothic Std Book Condensed"/>
                <a:cs typeface="ITC Franklin Gothic Std MedCd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85800" y="3200399"/>
              <a:ext cx="3168650" cy="2978152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rgbClr val="006838"/>
                </a:gs>
                <a:gs pos="100000">
                  <a:srgbClr val="009646"/>
                </a:gs>
              </a:gsLst>
            </a:gradFill>
            <a:ln w="25400">
              <a:solidFill>
                <a:srgbClr val="006838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514350" indent="-514350" algn="ctr">
                <a:lnSpc>
                  <a:spcPts val="3000"/>
                </a:lnSpc>
              </a:pPr>
              <a:r>
                <a:rPr lang="en-US" sz="2300" b="1" cap="all" dirty="0" err="1" smtClean="0">
                  <a:latin typeface="ITC Franklin Gothic Std Bk Cd"/>
                  <a:cs typeface="ITC Franklin Gothic Std Bk Cd"/>
                </a:rPr>
                <a:t>Alimentos</a:t>
              </a:r>
              <a:r>
                <a:rPr lang="en-US" sz="2300" b="1" cap="all" dirty="0" smtClean="0">
                  <a:latin typeface="ITC Franklin Gothic Std Bk Cd"/>
                  <a:cs typeface="ITC Franklin Gothic Std Bk Cd"/>
                </a:rPr>
                <a:t> </a:t>
              </a:r>
              <a:r>
                <a:rPr lang="en-US" sz="2300" b="1" cap="all" dirty="0" err="1" smtClean="0">
                  <a:latin typeface="ITC Franklin Gothic Std Bk Cd"/>
                  <a:cs typeface="ITC Franklin Gothic Std Bk Cd"/>
                </a:rPr>
                <a:t>saludables</a:t>
              </a:r>
              <a:endParaRPr lang="en-US" sz="2300" b="1" cap="all" dirty="0" smtClean="0">
                <a:latin typeface="ITC Franklin Gothic Std Bk Cd"/>
                <a:cs typeface="ITC Franklin Gothic Std Bk Cd"/>
              </a:endParaRPr>
            </a:p>
            <a:p>
              <a:pPr marL="342900" indent="-342900" algn="ctr">
                <a:lnSpc>
                  <a:spcPts val="1000"/>
                </a:lnSpc>
                <a:buAutoNum type="arabicPeriod" startAt="2"/>
              </a:pPr>
              <a:endParaRPr lang="en-US" sz="1600" dirty="0" smtClean="0">
                <a:latin typeface="ITC Franklin Gothic Std Book Condensed"/>
                <a:cs typeface="ITC Franklin Gothic Std Bk Cd"/>
              </a:endParaRPr>
            </a:p>
            <a:p>
              <a:pPr marL="91440" indent="-91440">
                <a:lnSpc>
                  <a:spcPts val="1900"/>
                </a:lnSpc>
                <a:buFont typeface="Arial"/>
                <a:buChar char="•"/>
              </a:pPr>
              <a:r>
                <a:rPr lang="en-US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Fresh Fund (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fondo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para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adquirir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el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doble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de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alimentos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frescos)</a:t>
              </a:r>
            </a:p>
            <a:p>
              <a:pPr marL="91440" indent="-91440">
                <a:lnSpc>
                  <a:spcPts val="1900"/>
                </a:lnSpc>
                <a:buFont typeface="Arial"/>
                <a:buChar char="•"/>
              </a:pP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Huertos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escolares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y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comunitarios</a:t>
              </a:r>
              <a:endParaRPr lang="en-US" sz="1600" dirty="0" smtClean="0">
                <a:latin typeface="ITC Franklin Gothic Std Book Condensed"/>
                <a:cs typeface="ITC Franklin Gothic Std Med"/>
              </a:endParaRPr>
            </a:p>
            <a:p>
              <a:pPr marL="91440" indent="-91440">
                <a:lnSpc>
                  <a:spcPts val="1900"/>
                </a:lnSpc>
                <a:buFont typeface="Arial"/>
                <a:buChar char="•"/>
              </a:pP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Regional Food Hub (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centro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regional de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acopio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de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alimentos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)</a:t>
              </a:r>
            </a:p>
            <a:p>
              <a:pPr marL="91440" indent="-91440">
                <a:lnSpc>
                  <a:spcPts val="1900"/>
                </a:lnSpc>
                <a:buFont typeface="Arial"/>
                <a:buChar char="•"/>
              </a:pP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Proyecto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People’s Produce</a:t>
              </a:r>
            </a:p>
            <a:p>
              <a:pPr marL="91440" indent="-91440">
                <a:lnSpc>
                  <a:spcPts val="1900"/>
                </a:lnSpc>
                <a:buFont typeface="Arial"/>
                <a:buChar char="•"/>
              </a:pP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Comidas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escolares</a:t>
              </a:r>
              <a:r>
                <a:rPr lang="en-US" sz="1600" dirty="0" smtClean="0"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"/>
                </a:rPr>
                <a:t>saludables</a:t>
              </a:r>
              <a:endParaRPr lang="en-US" sz="1600" dirty="0" smtClean="0">
                <a:latin typeface="ITC Franklin Gothic Std Book Condensed"/>
                <a:cs typeface="ITC Franklin Gothic Std Med"/>
              </a:endParaRPr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4641850" y="692151"/>
              <a:ext cx="3289300" cy="2254249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rgbClr val="1A2C4B"/>
                </a:gs>
                <a:gs pos="100000">
                  <a:srgbClr val="205595"/>
                </a:gs>
              </a:gsLst>
            </a:gradFill>
            <a:ln w="25400">
              <a:solidFill>
                <a:srgbClr val="1A2C4B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3000"/>
                </a:lnSpc>
              </a:pPr>
              <a:r>
                <a:rPr lang="en-US" sz="2000" b="1" cap="all" dirty="0" err="1" smtClean="0">
                  <a:latin typeface="ITC Franklin Gothic Std Bk Cd"/>
                  <a:cs typeface="ITC Franklin Gothic Std Bk Cd"/>
                </a:rPr>
                <a:t>Escuelas</a:t>
              </a:r>
              <a:r>
                <a:rPr lang="en-US" sz="2000" b="1" cap="all" dirty="0" smtClean="0">
                  <a:latin typeface="ITC Franklin Gothic Std Bk Cd"/>
                  <a:cs typeface="ITC Franklin Gothic Std Bk Cd"/>
                </a:rPr>
                <a:t> </a:t>
              </a:r>
              <a:r>
                <a:rPr lang="en-US" sz="2000" b="1" cap="all" dirty="0" err="1" smtClean="0">
                  <a:latin typeface="ITC Franklin Gothic Std Bk Cd"/>
                  <a:cs typeface="ITC Franklin Gothic Std Bk Cd"/>
                </a:rPr>
                <a:t>saludables</a:t>
              </a:r>
              <a:endParaRPr lang="en-US" sz="2000" b="1" cap="all" dirty="0" smtClean="0">
                <a:latin typeface="ITC Franklin Gothic Std Bk Cd"/>
                <a:cs typeface="ITC Franklin Gothic Std Bk Cd"/>
              </a:endParaRPr>
            </a:p>
            <a:p>
              <a:pPr marL="91440" indent="-91440" algn="ctr">
                <a:lnSpc>
                  <a:spcPts val="1000"/>
                </a:lnSpc>
              </a:pPr>
              <a:endParaRPr lang="en-US" sz="1400" dirty="0" smtClean="0">
                <a:latin typeface="ITC Franklin Gothic Std Book Condensed"/>
                <a:cs typeface="ITC Franklin Gothic Std Bk 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Comidas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escolares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saludables</a:t>
              </a:r>
              <a:endParaRPr lang="en-US" sz="16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Caminos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seguros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hacia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la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escuela</a:t>
              </a:r>
              <a:endParaRPr lang="en-US" sz="16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Bienestar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escolar</a:t>
              </a:r>
              <a:endParaRPr lang="en-US" sz="1600" dirty="0" smtClean="0">
                <a:latin typeface="ITC Franklin Gothic Std Book Condensed"/>
                <a:cs typeface="ITC Franklin Gothic Std MedCd"/>
              </a:endParaRPr>
            </a:p>
            <a:p>
              <a:pPr marL="91440" indent="-91440">
                <a:lnSpc>
                  <a:spcPts val="2400"/>
                </a:lnSpc>
                <a:buFont typeface="Arial"/>
                <a:buChar char="•"/>
              </a:pP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Jardines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escolares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sz="1600" dirty="0" err="1" smtClean="0">
                  <a:latin typeface="ITC Franklin Gothic Std Book Condensed"/>
                  <a:cs typeface="ITC Franklin Gothic Std MedCd"/>
                </a:rPr>
                <a:t>y</a:t>
              </a:r>
              <a:r>
                <a:rPr lang="en-US" sz="1600" dirty="0" smtClean="0">
                  <a:latin typeface="ITC Franklin Gothic Std Book Condensed"/>
                  <a:cs typeface="ITC Franklin Gothic Std MedCd"/>
                </a:rPr>
                <a:t> </a:t>
              </a:r>
              <a:r>
                <a:rPr lang="en-US" dirty="0" err="1" smtClean="0">
                  <a:latin typeface="ITC Franklin Gothic Std Book Condensed"/>
                  <a:cs typeface="ITC Franklin Gothic Std MedCd"/>
                </a:rPr>
                <a:t>comunitarios</a:t>
              </a:r>
              <a:endParaRPr lang="en-US" dirty="0" smtClean="0">
                <a:latin typeface="ITC Franklin Gothic Std Book Condensed"/>
                <a:cs typeface="ITC Franklin Gothic Std MedCd"/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4313598" y="3111711"/>
              <a:ext cx="4349878" cy="3066840"/>
            </a:xfrm>
            <a:prstGeom prst="roundRect">
              <a:avLst>
                <a:gd name="adj" fmla="val 4755"/>
              </a:avLst>
            </a:prstGeom>
            <a:gradFill>
              <a:gsLst>
                <a:gs pos="0">
                  <a:srgbClr val="F37021"/>
                </a:gs>
                <a:gs pos="100000">
                  <a:srgbClr val="FAA61A"/>
                </a:gs>
              </a:gsLst>
            </a:gradFill>
            <a:ln w="25400">
              <a:solidFill>
                <a:srgbClr val="F3702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91440" indent="-91440" algn="ctr">
                <a:lnSpc>
                  <a:spcPts val="2300"/>
                </a:lnSpc>
              </a:pPr>
              <a:r>
                <a:rPr lang="en-US" sz="2400" b="1" dirty="0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RESIDENT LEADERSHIP</a:t>
              </a:r>
            </a:p>
            <a:p>
              <a:pPr marL="91440" indent="-91440" algn="ctr">
                <a:lnSpc>
                  <a:spcPts val="2300"/>
                </a:lnSpc>
              </a:pPr>
              <a:r>
                <a:rPr lang="en-US" sz="2400" b="1" dirty="0" smtClean="0">
                  <a:solidFill>
                    <a:srgbClr val="000000"/>
                  </a:solidFill>
                  <a:latin typeface="ITC Franklin Gothic Std Bk Cd"/>
                  <a:cs typeface="ITC Franklin Gothic Std Bk Cd"/>
                </a:rPr>
                <a:t>ACADEMY ($400K)</a:t>
              </a:r>
            </a:p>
            <a:p>
              <a:pPr marL="91440" indent="-91440" algn="ctr">
                <a:lnSpc>
                  <a:spcPts val="1000"/>
                </a:lnSpc>
              </a:pPr>
              <a:endParaRPr lang="en-US" sz="1600" dirty="0" smtClean="0">
                <a:latin typeface="ITC Franklin Gothic Std Book Condensed"/>
                <a:cs typeface="ITC Franklin Gothic Std Bk Cd"/>
              </a:endParaRPr>
            </a:p>
            <a:p>
              <a:pPr marL="91440" indent="-91440">
                <a:lnSpc>
                  <a:spcPts val="1900"/>
                </a:lnSpc>
                <a:buFont typeface="Arial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Desarrollar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y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facilitar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el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programa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de  </a:t>
              </a:r>
            </a:p>
            <a:p>
              <a:pPr>
                <a:lnSpc>
                  <a:spcPts val="1900"/>
                </a:lnSpc>
              </a:pP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 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liderazgo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en 4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comunidades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objetivo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.</a:t>
              </a:r>
            </a:p>
            <a:p>
              <a:pPr marL="91440" indent="-91440">
                <a:lnSpc>
                  <a:spcPts val="1900"/>
                </a:lnSpc>
                <a:spcBef>
                  <a:spcPts val="1200"/>
                </a:spcBef>
                <a:buFont typeface="Arial"/>
                <a:buChar char="•"/>
              </a:pP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Implementar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4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Proyectos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para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mejorar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la </a:t>
              </a:r>
            </a:p>
            <a:p>
              <a:pPr marL="91440" indent="-91440">
                <a:lnSpc>
                  <a:spcPts val="1900"/>
                </a:lnSpc>
              </a:pP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 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comunidad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(PMC) a fin de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mejorar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la   </a:t>
              </a:r>
            </a:p>
            <a:p>
              <a:pPr marL="91440" indent="-91440">
                <a:lnSpc>
                  <a:spcPts val="19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seguridad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pública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, el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entorno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de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actividad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</a:p>
            <a:p>
              <a:pPr marL="91440" indent="-91440">
                <a:lnSpc>
                  <a:spcPts val="19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física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y/o el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entorno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alimenticio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en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cada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</a:p>
            <a:p>
              <a:pPr marL="91440" indent="-91440">
                <a:lnSpc>
                  <a:spcPts val="1900"/>
                </a:lnSpc>
              </a:pPr>
              <a:r>
                <a:rPr lang="en-US" sz="1600" dirty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comunidad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 </a:t>
              </a:r>
              <a:r>
                <a:rPr lang="en-US" sz="1600" dirty="0" err="1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objetivo</a:t>
              </a:r>
              <a:r>
                <a:rPr lang="en-US" sz="1600" dirty="0" smtClean="0">
                  <a:solidFill>
                    <a:schemeClr val="tx1"/>
                  </a:solidFill>
                  <a:latin typeface="ITC Franklin Gothic Std Book Condensed"/>
                  <a:cs typeface="ITC Franklin Gothic Std Med"/>
                </a:rPr>
                <a:t>.</a:t>
              </a:r>
              <a:endParaRPr lang="en-US" dirty="0" smtClean="0">
                <a:solidFill>
                  <a:schemeClr val="tx1"/>
                </a:solidFill>
                <a:latin typeface="ITC Franklin Gothic Std Book Condensed"/>
                <a:cs typeface="ITC Franklin Gothic Std Med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RESIDENT LEADERSHIP ACADEMY</a:t>
            </a:r>
          </a:p>
        </p:txBody>
      </p:sp>
      <p:sp>
        <p:nvSpPr>
          <p:cNvPr id="6" name="Oval 5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4000" y="3043765"/>
            <a:ext cx="8636000" cy="1083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3800"/>
              </a:lnSpc>
            </a:pPr>
            <a:r>
              <a:rPr lang="en-US" sz="3800" dirty="0" smtClean="0"/>
              <a:t>Healthy </a:t>
            </a:r>
            <a:r>
              <a:rPr lang="en-US" sz="3800" dirty="0" err="1" smtClean="0"/>
              <a:t>Works</a:t>
            </a:r>
            <a:r>
              <a:rPr lang="en-US" sz="3400" baseline="30000" dirty="0" err="1" smtClean="0"/>
              <a:t>SM</a:t>
            </a:r>
            <a:r>
              <a:rPr lang="en-US" sz="3400" baseline="30000" dirty="0" smtClean="0"/>
              <a:t> </a:t>
            </a:r>
            <a:r>
              <a:rPr lang="en-US" sz="3800" dirty="0" smtClean="0"/>
              <a:t>/ Communities Putting</a:t>
            </a:r>
          </a:p>
          <a:p>
            <a:pPr algn="ctr">
              <a:lnSpc>
                <a:spcPts val="3800"/>
              </a:lnSpc>
            </a:pPr>
            <a:r>
              <a:rPr lang="en-US" sz="3800" dirty="0" smtClean="0"/>
              <a:t>Prevention to Work (CPPW)</a:t>
            </a:r>
            <a:endParaRPr lang="en-US" sz="3800" dirty="0"/>
          </a:p>
        </p:txBody>
      </p:sp>
      <p:pic>
        <p:nvPicPr>
          <p:cNvPr id="10" name="Picture 9" descr="Healthy Works Lo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0025" y="4432300"/>
            <a:ext cx="3429000" cy="1447800"/>
          </a:xfrm>
          <a:prstGeom prst="rect">
            <a:avLst/>
          </a:prstGeom>
        </p:spPr>
      </p:pic>
      <p:pic>
        <p:nvPicPr>
          <p:cNvPr id="12" name="Picture 11" descr="HHSA Logo - CMYK.eps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434975" y="4368800"/>
            <a:ext cx="4629150" cy="1524369"/>
          </a:xfrm>
          <a:prstGeom prst="rect">
            <a:avLst/>
          </a:prstGeom>
        </p:spPr>
      </p:pic>
      <p:pic>
        <p:nvPicPr>
          <p:cNvPr id="11" name="Picture 10" descr="RLA_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8410" y="787401"/>
            <a:ext cx="6627180" cy="2032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263900" y="4078801"/>
            <a:ext cx="2641600" cy="16712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lnSpc>
                <a:spcPts val="1760"/>
              </a:lnSpc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sz="1700" u="sng" dirty="0" err="1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Desarrolladores</a:t>
            </a:r>
            <a:r>
              <a:rPr lang="en-US" sz="1700" u="sng" dirty="0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 del plan de </a:t>
            </a:r>
            <a:r>
              <a:rPr lang="en-US" sz="1700" u="sng" dirty="0" err="1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estudio</a:t>
            </a:r>
            <a:r>
              <a:rPr lang="en-US" sz="1700" u="sng" dirty="0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 </a:t>
            </a:r>
            <a:r>
              <a:rPr lang="en-US" sz="1700" u="sng" dirty="0" err="1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y</a:t>
            </a:r>
            <a:r>
              <a:rPr lang="en-US" sz="1700" u="sng" dirty="0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 </a:t>
            </a:r>
            <a:r>
              <a:rPr lang="en-US" sz="1700" u="sng" dirty="0" err="1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capacitadores</a:t>
            </a:r>
            <a:r>
              <a:rPr lang="en-US" sz="1700" u="sng" dirty="0" smtClean="0">
                <a:solidFill>
                  <a:srgbClr val="009444"/>
                </a:solidFill>
                <a:latin typeface="Capitals"/>
                <a:ea typeface="ＭＳ Ｐゴシック" pitchFamily="34" charset="-128"/>
              </a:rPr>
              <a:t>:</a:t>
            </a:r>
            <a:endParaRPr lang="en-US" sz="1700" dirty="0" smtClean="0">
              <a:solidFill>
                <a:srgbClr val="009444"/>
              </a:solidFill>
              <a:latin typeface="Capitals"/>
              <a:ea typeface="ＭＳ Ｐゴシック" pitchFamily="34" charset="-128"/>
            </a:endParaRPr>
          </a:p>
          <a:p>
            <a:pPr marL="0" lvl="1" algn="ct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sz="2400" b="1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Dana Richardson</a:t>
            </a:r>
          </a:p>
          <a:p>
            <a:pPr marL="0" lvl="1" algn="ctr">
              <a:spcBef>
                <a:spcPct val="20000"/>
              </a:spcBef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sz="2400" b="1" dirty="0" err="1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Yeni</a:t>
            </a:r>
            <a:r>
              <a:rPr lang="en-US" sz="2400" b="1" dirty="0" smtClean="0">
                <a:latin typeface="ITC Franklin Gothic Std Bk Cd"/>
                <a:ea typeface="ＭＳ Ｐゴシック" pitchFamily="34" charset="-128"/>
                <a:cs typeface="ITC Franklin Gothic Std Bk Cd"/>
              </a:rPr>
              <a:t> Palomino</a:t>
            </a:r>
            <a:endParaRPr lang="en-US" sz="2400" b="1" dirty="0">
              <a:latin typeface="ITC Franklin Gothic Std Bk Cd"/>
              <a:ea typeface="ＭＳ Ｐゴシック" pitchFamily="34" charset="-128"/>
              <a:cs typeface="ITC Franklin Gothic Std Bk Cd"/>
            </a:endParaRPr>
          </a:p>
        </p:txBody>
      </p:sp>
      <p:pic>
        <p:nvPicPr>
          <p:cNvPr id="6" name="Picture 5" descr="CHIP_Logo.pdf"/>
          <p:cNvPicPr>
            <a:picLocks noChangeAspect="1"/>
          </p:cNvPicPr>
          <p:nvPr/>
        </p:nvPicPr>
        <mc:AlternateContent xmlns:mc="http://schemas.openxmlformats.org/markup-compatibility/2006">
          <mc:Choice xmlns="" xmlns:mv="urn:schemas-microsoft-com:mac:vml"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3350683" y="1509229"/>
            <a:ext cx="2468034" cy="2468034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304800" y="1380066"/>
            <a:ext cx="3022600" cy="4643967"/>
          </a:xfrm>
          <a:prstGeom prst="roundRect">
            <a:avLst>
              <a:gd name="adj" fmla="val 4395"/>
            </a:avLst>
          </a:prstGeom>
          <a:gradFill>
            <a:gsLst>
              <a:gs pos="0">
                <a:srgbClr val="1A2C4B"/>
              </a:gs>
              <a:gs pos="100000">
                <a:srgbClr val="205595"/>
              </a:gs>
            </a:gsLst>
          </a:gradFill>
          <a:ln w="25400" cap="flat" cmpd="sng" algn="ctr">
            <a:solidFill>
              <a:srgbClr val="1A2C4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pic>
        <p:nvPicPr>
          <p:cNvPr id="7" name="Picture 6" descr="01_004_Dana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656" y="1562481"/>
            <a:ext cx="1770888" cy="1770888"/>
          </a:xfrm>
          <a:prstGeom prst="roundRect">
            <a:avLst>
              <a:gd name="adj" fmla="val 8062"/>
            </a:avLst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9" name="TextBox 8"/>
          <p:cNvSpPr txBox="1"/>
          <p:nvPr/>
        </p:nvSpPr>
        <p:spPr>
          <a:xfrm>
            <a:off x="339725" y="3368675"/>
            <a:ext cx="2952750" cy="25930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15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años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experiencia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la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salud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pública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base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comunitaria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; ex-director de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asuntos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gubernamentales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y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asociaciones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comunitarias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para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un hospital local sin fines de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lucro</a:t>
            </a:r>
            <a:endParaRPr lang="en-US" sz="1200" dirty="0" smtClean="0">
              <a:solidFill>
                <a:srgbClr val="FFFFFF"/>
              </a:solidFill>
              <a:latin typeface="ITC Franklin Gothic Std Book Condensed"/>
              <a:cs typeface="ITC Franklin Gothic Std Med"/>
            </a:endParaRPr>
          </a:p>
          <a:p>
            <a:pPr algn="ctr">
              <a:lnSpc>
                <a:spcPts val="1500"/>
              </a:lnSpc>
            </a:pPr>
            <a:endParaRPr lang="en-US" sz="1200" dirty="0" smtClean="0">
              <a:solidFill>
                <a:srgbClr val="FFFFFF"/>
              </a:solidFill>
              <a:latin typeface="ITC Franklin Gothic Std Book Condensed"/>
              <a:cs typeface="ITC Franklin Gothic Std Med"/>
            </a:endParaRPr>
          </a:p>
          <a:p>
            <a:pPr algn="ctr">
              <a:lnSpc>
                <a:spcPts val="1500"/>
              </a:lnSpc>
            </a:pPr>
            <a:r>
              <a:rPr lang="en-US" sz="1600" b="1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LOGROS</a:t>
            </a:r>
          </a:p>
          <a:p>
            <a:pPr algn="ctr">
              <a:lnSpc>
                <a:spcPts val="1500"/>
              </a:lnSpc>
            </a:pP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aumentar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el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compromiso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cívico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la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región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sur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;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ciudades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San Diego,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limitar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la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disponibilidad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alcohol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y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mejorar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las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oportunidades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actividad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física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las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comunidades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mucha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2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necesidad</a:t>
            </a:r>
            <a:r>
              <a:rPr lang="en-US" sz="12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.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28600" y="61722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228600" y="228600"/>
            <a:ext cx="8686800" cy="457200"/>
          </a:xfrm>
          <a:prstGeom prst="roundRect">
            <a:avLst>
              <a:gd name="adj" fmla="val 27084"/>
            </a:avLst>
          </a:prstGeom>
          <a:gradFill>
            <a:gsLst>
              <a:gs pos="0">
                <a:srgbClr val="600D13"/>
              </a:gs>
              <a:gs pos="100000">
                <a:srgbClr val="CD0920"/>
              </a:gs>
            </a:gsLst>
          </a:gradFill>
          <a:ln w="25400">
            <a:solidFill>
              <a:srgbClr val="600D13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700" spc="300" dirty="0" smtClean="0">
                <a:latin typeface="Berthold City Bold"/>
                <a:cs typeface="Berthold City Bold"/>
              </a:rPr>
              <a:t>  RESIDENT LEADERSHIP ACADEMY</a:t>
            </a:r>
          </a:p>
        </p:txBody>
      </p:sp>
      <p:sp>
        <p:nvSpPr>
          <p:cNvPr id="19" name="Oval 18"/>
          <p:cNvSpPr/>
          <p:nvPr/>
        </p:nvSpPr>
        <p:spPr>
          <a:xfrm>
            <a:off x="8531352" y="6254496"/>
            <a:ext cx="304800" cy="304800"/>
          </a:xfrm>
          <a:prstGeom prst="ellipse">
            <a:avLst/>
          </a:prstGeom>
          <a:solidFill>
            <a:schemeClr val="bg1"/>
          </a:solidFill>
          <a:ln w="19050" cap="flat" cmpd="sng" algn="ctr">
            <a:solidFill>
              <a:srgbClr val="600D13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lide Number Placeholder 11"/>
          <p:cNvSpPr>
            <a:spLocks noGrp="1"/>
          </p:cNvSpPr>
          <p:nvPr>
            <p:ph type="sldNum" sz="quarter" idx="12"/>
          </p:nvPr>
        </p:nvSpPr>
        <p:spPr>
          <a:xfrm>
            <a:off x="8531352" y="6254496"/>
            <a:ext cx="301752" cy="301752"/>
          </a:xfrm>
        </p:spPr>
        <p:txBody>
          <a:bodyPr/>
          <a:lstStyle/>
          <a:p>
            <a:pPr algn="ctr"/>
            <a:r>
              <a:rPr lang="en-US" sz="1125" dirty="0" smtClean="0">
                <a:solidFill>
                  <a:schemeClr val="tx1"/>
                </a:solidFill>
                <a:latin typeface="Capitals"/>
                <a:cs typeface="Capitals"/>
              </a:rPr>
              <a:t>9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816600" y="1413932"/>
            <a:ext cx="3022600" cy="4610101"/>
          </a:xfrm>
          <a:prstGeom prst="roundRect">
            <a:avLst>
              <a:gd name="adj" fmla="val 4395"/>
            </a:avLst>
          </a:prstGeom>
          <a:gradFill>
            <a:gsLst>
              <a:gs pos="0">
                <a:srgbClr val="1A2C4B"/>
              </a:gs>
              <a:gs pos="100000">
                <a:srgbClr val="205595"/>
              </a:gs>
            </a:gsLst>
          </a:gradFill>
          <a:ln w="25400" cap="flat" cmpd="sng" algn="ctr">
            <a:solidFill>
              <a:srgbClr val="1A2C4B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700" spc="300" dirty="0" smtClean="0">
              <a:latin typeface="Berthold City Bold"/>
              <a:cs typeface="Berthold City Bold"/>
            </a:endParaRPr>
          </a:p>
        </p:txBody>
      </p:sp>
      <p:pic>
        <p:nvPicPr>
          <p:cNvPr id="23" name="Picture 22" descr="01_004_Dana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2456" y="1562481"/>
            <a:ext cx="1770888" cy="1770888"/>
          </a:xfrm>
          <a:prstGeom prst="roundRect">
            <a:avLst>
              <a:gd name="adj" fmla="val 8062"/>
            </a:avLst>
          </a:prstGeom>
          <a:ln w="1905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25" name="TextBox 24"/>
          <p:cNvSpPr txBox="1"/>
          <p:nvPr/>
        </p:nvSpPr>
        <p:spPr>
          <a:xfrm>
            <a:off x="5851525" y="3368675"/>
            <a:ext cx="295275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7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años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experiencia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la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salud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pública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base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comunitaria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;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amplia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experiencia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justicia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ambiental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.</a:t>
            </a:r>
          </a:p>
          <a:p>
            <a:pPr algn="ctr">
              <a:lnSpc>
                <a:spcPts val="1500"/>
              </a:lnSpc>
            </a:pPr>
            <a:endParaRPr lang="en-US" sz="1400" dirty="0" smtClean="0">
              <a:solidFill>
                <a:srgbClr val="FFFFFF"/>
              </a:solidFill>
              <a:latin typeface="ITC Franklin Gothic Std Book Condensed"/>
              <a:cs typeface="ITC Franklin Gothic Std Med"/>
            </a:endParaRPr>
          </a:p>
          <a:p>
            <a:pPr algn="ctr">
              <a:lnSpc>
                <a:spcPts val="1500"/>
              </a:lnSpc>
            </a:pPr>
            <a:r>
              <a:rPr lang="en-US" b="1" dirty="0" smtClean="0">
                <a:solidFill>
                  <a:srgbClr val="FFFFFF"/>
                </a:solidFill>
                <a:latin typeface="ITC Franklin Gothic Std Bk Cd"/>
                <a:cs typeface="ITC Franklin Gothic Std Bk Cd"/>
              </a:rPr>
              <a:t>LOGROS</a:t>
            </a:r>
          </a:p>
          <a:p>
            <a:pPr algn="ctr">
              <a:lnSpc>
                <a:spcPts val="1500"/>
              </a:lnSpc>
            </a:pP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influir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la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separación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los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usos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industriales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y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residenciales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las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tierras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National City; 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movilizar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a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las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voces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locales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para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ejercer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influencia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en los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legisladores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para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implementar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estrategias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 a fin de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reducir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la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contaminación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de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vecindarios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 </a:t>
            </a:r>
            <a:r>
              <a:rPr lang="en-US" sz="1400" dirty="0" err="1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marginados</a:t>
            </a:r>
            <a:r>
              <a:rPr lang="en-US" sz="1400" dirty="0" smtClean="0">
                <a:solidFill>
                  <a:srgbClr val="FFFFFF"/>
                </a:solidFill>
                <a:latin typeface="ITC Franklin Gothic Std Book Condensed"/>
                <a:cs typeface="ITC Franklin Gothic Std Med"/>
              </a:rPr>
              <a:t>.</a:t>
            </a:r>
          </a:p>
        </p:txBody>
      </p:sp>
      <p:sp>
        <p:nvSpPr>
          <p:cNvPr id="30" name="Content Placeholder 2"/>
          <p:cNvSpPr>
            <a:spLocks noGrp="1"/>
          </p:cNvSpPr>
          <p:nvPr/>
        </p:nvSpPr>
        <p:spPr bwMode="auto">
          <a:xfrm>
            <a:off x="239713" y="619068"/>
            <a:ext cx="8664575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73050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5000"/>
              <a:buFont typeface="Wingdings 2" pitchFamily="18" charset="2"/>
              <a:buChar char=""/>
              <a:defRPr sz="27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ＭＳ Ｐゴシック" pitchFamily="-111" charset="-128"/>
              </a:defRPr>
            </a:lvl1pPr>
            <a:lvl2pPr marL="547688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"/>
              <a:defRPr sz="2200" kern="120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8223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32C16"/>
              </a:buClr>
              <a:buSzPct val="75000"/>
              <a:buFont typeface="Wingdings 2" pitchFamily="18" charset="2"/>
              <a:buChar char="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0969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5CD2D"/>
              </a:buClr>
              <a:buSzPct val="70000"/>
              <a:buFont typeface="Wingdings" pitchFamily="2" charset="2"/>
              <a:buChar char=""/>
              <a:defRPr sz="2000" kern="1200">
                <a:solidFill>
                  <a:schemeClr val="tx2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1371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AEBAD5"/>
              </a:buClr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Wingdings 2" pitchFamily="18" charset="2"/>
              <a:buNone/>
              <a:defRPr/>
            </a:pPr>
            <a:r>
              <a:rPr lang="en-US" sz="2400" dirty="0" smtClean="0"/>
              <a:t>Community Health Improvement Partners (CHIP):  </a:t>
            </a:r>
          </a:p>
          <a:p>
            <a:pPr marL="0" indent="0" algn="ctr">
              <a:lnSpc>
                <a:spcPts val="1500"/>
              </a:lnSpc>
              <a:buNone/>
              <a:defRPr/>
            </a:pPr>
            <a:r>
              <a:rPr lang="en-US" sz="2000" i="1" dirty="0" smtClean="0"/>
              <a:t>un facilitador de la iniciativa Healthy Eating Active Communities </a:t>
            </a:r>
          </a:p>
          <a:p>
            <a:pPr marL="0" indent="0" algn="ctr">
              <a:lnSpc>
                <a:spcPts val="1500"/>
              </a:lnSpc>
              <a:buNone/>
              <a:defRPr/>
            </a:pPr>
            <a:endParaRPr lang="en-US" sz="2000" i="1" dirty="0" smtClean="0"/>
          </a:p>
          <a:p>
            <a:pPr>
              <a:defRPr/>
            </a:pPr>
            <a:endParaRPr lang="en-US" dirty="0" smtClean="0"/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FB7C4238325EA43B07578DA4470384A" ma:contentTypeVersion="0" ma:contentTypeDescription="Create a new document." ma:contentTypeScope="" ma:versionID="c1393ddc577510d3206801eff89dedde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4490b4aec6201516c3a874156f37b2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B8C23E-B1D0-4A67-8533-63715AEA4C4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7D397CB-598D-44D3-979E-8F2DA248A5F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B276896-DCCD-4131-B565-1A27B48C7ADC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4008</TotalTime>
  <Words>2150</Words>
  <Application>Microsoft Office PowerPoint</Application>
  <PresentationFormat>On-screen Show (4:3)</PresentationFormat>
  <Paragraphs>348</Paragraphs>
  <Slides>51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BRFSS, 1985 (*IMC ≥30, o ~ 30 lbs. de sobrepeso para una persona de 5’ 4”) </vt:lpstr>
      <vt:lpstr>BRFSS, 1990 (*IMC ≥30, o ~ 30 lbs. de sobrepeso para una persona de 5’ 4”) </vt:lpstr>
      <vt:lpstr>BRFSS, 1995 (*IMC ≥30, o ~ 30 lbs. de sobrepeso para una persona de 5’ 4”) </vt:lpstr>
      <vt:lpstr>BRFSS, 2000 (*IMC ≥30, o ~ 30 lbs. de sobrepeso para una persona de 5’ 4”) </vt:lpstr>
      <vt:lpstr>BRFSS, 2005 (*IMC ≥30, o ~ 30 lbs. de sobrepeso para una persona de 5’ 4”) </vt:lpstr>
      <vt:lpstr>BRFSS, 2009 (*IMC ≥30, o ~ 30 lbs. de sobrepeso para una persona de 5’ 4”) </vt:lpstr>
      <vt:lpstr>BRFSS, 1990, 1999, 2009 (*IMC ≥30, o ~ 30 lbs. de sobrepeso para una persona de 5’ 4”)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Freemind Graphx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Jacob Bascle</dc:creator>
  <cp:lastModifiedBy>Sho</cp:lastModifiedBy>
  <cp:revision>105</cp:revision>
  <dcterms:created xsi:type="dcterms:W3CDTF">2012-07-03T20:55:05Z</dcterms:created>
  <dcterms:modified xsi:type="dcterms:W3CDTF">2013-09-03T22:38:38Z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0x010100DFB7C4238325EA43B07578DA4470384A</vt:lpwstr>
  </property>
</Properties>
</file>