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680" r:id="rId5"/>
    <p:sldMasterId id="2147483668" r:id="rId6"/>
    <p:sldMasterId id="2147483725" r:id="rId7"/>
    <p:sldMasterId id="2147483731" r:id="rId8"/>
    <p:sldMasterId id="2147483736" r:id="rId9"/>
    <p:sldMasterId id="2147483741" r:id="rId10"/>
  </p:sldMasterIdLst>
  <p:notesMasterIdLst>
    <p:notesMasterId r:id="rId44"/>
  </p:notesMasterIdLst>
  <p:sldIdLst>
    <p:sldId id="260" r:id="rId11"/>
    <p:sldId id="262" r:id="rId12"/>
    <p:sldId id="269" r:id="rId13"/>
    <p:sldId id="268" r:id="rId14"/>
    <p:sldId id="270" r:id="rId15"/>
    <p:sldId id="275" r:id="rId16"/>
    <p:sldId id="276" r:id="rId17"/>
    <p:sldId id="284" r:id="rId18"/>
    <p:sldId id="278" r:id="rId19"/>
    <p:sldId id="299" r:id="rId20"/>
    <p:sldId id="282" r:id="rId21"/>
    <p:sldId id="289" r:id="rId22"/>
    <p:sldId id="285" r:id="rId23"/>
    <p:sldId id="286" r:id="rId24"/>
    <p:sldId id="287" r:id="rId25"/>
    <p:sldId id="273" r:id="rId26"/>
    <p:sldId id="300" r:id="rId27"/>
    <p:sldId id="288" r:id="rId28"/>
    <p:sldId id="290" r:id="rId29"/>
    <p:sldId id="291" r:id="rId30"/>
    <p:sldId id="292" r:id="rId31"/>
    <p:sldId id="293" r:id="rId32"/>
    <p:sldId id="294" r:id="rId33"/>
    <p:sldId id="295" r:id="rId34"/>
    <p:sldId id="296" r:id="rId35"/>
    <p:sldId id="301" r:id="rId36"/>
    <p:sldId id="277" r:id="rId37"/>
    <p:sldId id="297" r:id="rId38"/>
    <p:sldId id="298" r:id="rId39"/>
    <p:sldId id="281" r:id="rId40"/>
    <p:sldId id="302" r:id="rId41"/>
    <p:sldId id="266" r:id="rId42"/>
    <p:sldId id="303"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216" autoAdjust="0"/>
    <p:restoredTop sz="79577" autoAdjust="0"/>
  </p:normalViewPr>
  <p:slideViewPr>
    <p:cSldViewPr snapToGrid="0" snapToObjects="1">
      <p:cViewPr varScale="1">
        <p:scale>
          <a:sx n="76" d="100"/>
          <a:sy n="76" d="100"/>
        </p:scale>
        <p:origin x="1552" y="192"/>
      </p:cViewPr>
      <p:guideLst>
        <p:guide orient="horz"/>
        <p:guide orient="horz" pos="4128"/>
        <p:guide orient="horz" pos="1428"/>
        <p:guide pos="2880"/>
      </p:guideLst>
    </p:cSldViewPr>
  </p:slideViewPr>
  <p:outlineViewPr>
    <p:cViewPr>
      <p:scale>
        <a:sx n="33" d="100"/>
        <a:sy n="33" d="100"/>
      </p:scale>
      <p:origin x="0" y="1347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9" Type="http://schemas.openxmlformats.org/officeDocument/2006/relationships/slideMaster" Target="slideMasters/slideMaster6.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10" Type="http://schemas.openxmlformats.org/officeDocument/2006/relationships/slideMaster" Target="slideMasters/slideMaster7.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notesMaster" Target="notesMasters/notesMaster1.xml"/><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t>7/14/17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t>‹#›</a:t>
            </a:fld>
            <a:endParaRPr lang="en-US"/>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NULL"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Welcome to our next session!</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Note: </a:t>
            </a:r>
            <a:r>
              <a:rPr lang="en-US" sz="1200" kern="1200" dirty="0" smtClean="0">
                <a:solidFill>
                  <a:schemeClr val="tx1"/>
                </a:solidFill>
                <a:effectLst/>
                <a:latin typeface="+mn-lt"/>
                <a:ea typeface="+mn-ea"/>
                <a:cs typeface="+mn-cs"/>
              </a:rPr>
              <a:t>An alternative for this session is to have a guest speaker come in from the planning commission or local official’s office to talk about Land Use in their community.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a:t>
            </a:fld>
            <a:endParaRPr lang="en-US"/>
          </a:p>
        </p:txBody>
      </p:sp>
    </p:spTree>
    <p:extLst>
      <p:ext uri="{BB962C8B-B14F-4D97-AF65-F5344CB8AC3E}">
        <p14:creationId xmlns:p14="http://schemas.microsoft.com/office/powerpoint/2010/main" val="4070916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Review built environments.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Ask for any observations about this photo and the built environment it represents. How are the land use and community planning decisions different here versus the picture from the previous slide?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10</a:t>
            </a:fld>
            <a:endParaRPr lang="en-US"/>
          </a:p>
        </p:txBody>
      </p:sp>
    </p:spTree>
    <p:extLst>
      <p:ext uri="{BB962C8B-B14F-4D97-AF65-F5344CB8AC3E}">
        <p14:creationId xmlns:p14="http://schemas.microsoft.com/office/powerpoint/2010/main" val="2305887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In order to influence the community planning process you have to first learn about the plans for your neighborhood. These are some of the ways to access your area’s plans and planners.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Note: </a:t>
            </a:r>
            <a:r>
              <a:rPr lang="en-US" sz="1200" kern="1200" dirty="0" smtClean="0">
                <a:solidFill>
                  <a:schemeClr val="tx1"/>
                </a:solidFill>
                <a:effectLst/>
                <a:latin typeface="+mn-lt"/>
                <a:ea typeface="+mn-ea"/>
                <a:cs typeface="+mn-cs"/>
              </a:rPr>
              <a:t>Do some research ahead of time for your group so that you can help them connect with the right local resources. You can also load up some of the information on your computer ahead of time to show the group what they will be looking at, and some of the main websites they may access depending on what they choose for their Community Improvement Project (CIP). </a:t>
            </a:r>
          </a:p>
          <a:p>
            <a:endParaRPr lang="en-US" i="1"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11</a:t>
            </a:fld>
            <a:endParaRPr lang="en-US"/>
          </a:p>
        </p:txBody>
      </p:sp>
    </p:spTree>
    <p:extLst>
      <p:ext uri="{BB962C8B-B14F-4D97-AF65-F5344CB8AC3E}">
        <p14:creationId xmlns:p14="http://schemas.microsoft.com/office/powerpoint/2010/main" val="3006915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Most cities have their major planning documents, like the general plan, online. The files are very large, so sometimes the general plan is broken into different sections before it is posted on the website. If your group decides on a CIP that involves land use you may want to begin to think about who among you loves research and details and might be interested in taking the lead on doing this research for the group.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Note: </a:t>
            </a:r>
            <a:r>
              <a:rPr lang="en-US" sz="1200" kern="1200" dirty="0" smtClean="0">
                <a:solidFill>
                  <a:schemeClr val="tx1"/>
                </a:solidFill>
                <a:effectLst/>
                <a:latin typeface="+mn-lt"/>
                <a:ea typeface="+mn-ea"/>
                <a:cs typeface="+mn-cs"/>
              </a:rPr>
              <a:t>Replace this photo with the screen shot of your city’s website.</a:t>
            </a:r>
          </a:p>
          <a:p>
            <a:endParaRPr lang="en-US" dirty="0" smtClean="0">
              <a:effectLst/>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12</a:t>
            </a:fld>
            <a:endParaRPr lang="en-US"/>
          </a:p>
        </p:txBody>
      </p:sp>
    </p:spTree>
    <p:extLst>
      <p:ext uri="{BB962C8B-B14F-4D97-AF65-F5344CB8AC3E}">
        <p14:creationId xmlns:p14="http://schemas.microsoft.com/office/powerpoint/2010/main" val="3754073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This is an example of redevelopment. This </a:t>
            </a:r>
            <a:r>
              <a:rPr lang="en-US" sz="1200" b="0" kern="1200" dirty="0" smtClean="0">
                <a:solidFill>
                  <a:schemeClr val="tx1"/>
                </a:solidFill>
                <a:effectLst/>
                <a:latin typeface="+mn-lt"/>
                <a:ea typeface="+mn-ea"/>
                <a:cs typeface="+mn-cs"/>
              </a:rPr>
              <a:t>example is a brownfield, </a:t>
            </a:r>
            <a:r>
              <a:rPr lang="en-US" sz="1200" kern="1200" dirty="0" smtClean="0">
                <a:solidFill>
                  <a:schemeClr val="tx1"/>
                </a:solidFill>
                <a:effectLst/>
                <a:latin typeface="+mn-lt"/>
                <a:ea typeface="+mn-ea"/>
                <a:cs typeface="+mn-cs"/>
              </a:rPr>
              <a:t>which is a property that may involve complicated redevelopment efforts due to the presence or potential presence of a hazardous substance, pollutant, or contaminant.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Discuss recent and/or current developments or redevelopments in their neighborhood.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http://</a:t>
            </a:r>
            <a:r>
              <a:rPr lang="en-US" sz="1200" kern="1200" dirty="0" err="1" smtClean="0">
                <a:solidFill>
                  <a:schemeClr val="tx1"/>
                </a:solidFill>
                <a:effectLst/>
                <a:latin typeface="+mn-lt"/>
                <a:ea typeface="+mn-ea"/>
                <a:cs typeface="+mn-cs"/>
              </a:rPr>
              <a:t>www.epa.gov</a:t>
            </a:r>
            <a:r>
              <a:rPr lang="en-US" sz="1200" kern="1200" dirty="0" smtClean="0">
                <a:solidFill>
                  <a:schemeClr val="tx1"/>
                </a:solidFill>
                <a:effectLst/>
                <a:latin typeface="+mn-lt"/>
                <a:ea typeface="+mn-ea"/>
                <a:cs typeface="+mn-cs"/>
              </a:rPr>
              <a:t>/brownfields/</a:t>
            </a:r>
            <a:r>
              <a:rPr lang="en-US" sz="1200" kern="1200" dirty="0" err="1" smtClean="0">
                <a:solidFill>
                  <a:schemeClr val="tx1"/>
                </a:solidFill>
                <a:effectLst/>
                <a:latin typeface="+mn-lt"/>
                <a:ea typeface="+mn-ea"/>
                <a:cs typeface="+mn-cs"/>
              </a:rPr>
              <a:t>about.htm</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13</a:t>
            </a:fld>
            <a:endParaRPr lang="en-US"/>
          </a:p>
        </p:txBody>
      </p:sp>
    </p:spTree>
    <p:extLst>
      <p:ext uri="{BB962C8B-B14F-4D97-AF65-F5344CB8AC3E}">
        <p14:creationId xmlns:p14="http://schemas.microsoft.com/office/powerpoint/2010/main" val="1152792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After discussing this, tell the group there is a great video series on page 106 of the Deep Dive resources for adults and children called “Little Kids, Big City” that explains zoning in more detail.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What do you think Commercial zoning means? Residential? Mixed use?  How do you think these regulations affect your neighborhood now and in the future?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a:t>
            </a:r>
            <a:r>
              <a:rPr lang="en-US" sz="1200" kern="1200" dirty="0" err="1" smtClean="0">
                <a:solidFill>
                  <a:schemeClr val="tx1"/>
                </a:solidFill>
                <a:effectLst/>
                <a:latin typeface="+mn-lt"/>
                <a:ea typeface="+mn-ea"/>
                <a:cs typeface="+mn-cs"/>
              </a:rPr>
              <a:t>www.investopedia.com</a:t>
            </a:r>
            <a:r>
              <a:rPr lang="en-US" sz="1200" kern="1200" dirty="0" smtClean="0">
                <a:solidFill>
                  <a:schemeClr val="tx1"/>
                </a:solidFill>
                <a:effectLst/>
                <a:latin typeface="+mn-lt"/>
                <a:ea typeface="+mn-ea"/>
                <a:cs typeface="+mn-cs"/>
              </a:rPr>
              <a:t>/terms/z/zoning-</a:t>
            </a:r>
            <a:r>
              <a:rPr lang="en-US" sz="1200" kern="1200" dirty="0" err="1" smtClean="0">
                <a:solidFill>
                  <a:schemeClr val="tx1"/>
                </a:solidFill>
                <a:effectLst/>
                <a:latin typeface="+mn-lt"/>
                <a:ea typeface="+mn-ea"/>
                <a:cs typeface="+mn-cs"/>
              </a:rPr>
              <a:t>ordinance.asp</a:t>
            </a:r>
            <a:r>
              <a:rPr lang="en-US" sz="1200" kern="1200" dirty="0" smtClean="0">
                <a:solidFill>
                  <a:schemeClr val="tx1"/>
                </a:solidFill>
                <a:effectLst/>
                <a:latin typeface="+mn-lt"/>
                <a:ea typeface="+mn-ea"/>
                <a:cs typeface="+mn-cs"/>
              </a:rPr>
              <a:t> </a:t>
            </a:r>
          </a:p>
          <a:p>
            <a:endParaRPr lang="en-US" sz="1200" b="0" dirty="0"/>
          </a:p>
        </p:txBody>
      </p:sp>
      <p:sp>
        <p:nvSpPr>
          <p:cNvPr id="4" name="Slide Number Placeholder 3"/>
          <p:cNvSpPr>
            <a:spLocks noGrp="1"/>
          </p:cNvSpPr>
          <p:nvPr>
            <p:ph type="sldNum" sz="quarter" idx="10"/>
          </p:nvPr>
        </p:nvSpPr>
        <p:spPr/>
        <p:txBody>
          <a:bodyPr/>
          <a:lstStyle/>
          <a:p>
            <a:fld id="{74B60785-9338-114B-891F-4D52A71C2C76}" type="slidenum">
              <a:rPr lang="en-US" smtClean="0"/>
              <a:t>14</a:t>
            </a:fld>
            <a:endParaRPr lang="en-US"/>
          </a:p>
        </p:txBody>
      </p:sp>
    </p:spTree>
    <p:extLst>
      <p:ext uri="{BB962C8B-B14F-4D97-AF65-F5344CB8AC3E}">
        <p14:creationId xmlns:p14="http://schemas.microsoft.com/office/powerpoint/2010/main" val="1152792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What kind of zoning do you think this building has? Why? What were your clues? Thinking of the health determinants that you learned about last week, do any of these examples support the health of residents?</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Take photos of different buildings and places in the local neighborhood like parks, apartments, mixed use developments, etc. and discuss them and how they effect community health. </a:t>
            </a:r>
          </a:p>
          <a:p>
            <a:endParaRPr lang="en-US" i="1" dirty="0"/>
          </a:p>
        </p:txBody>
      </p:sp>
      <p:sp>
        <p:nvSpPr>
          <p:cNvPr id="4" name="Slide Number Placeholder 3"/>
          <p:cNvSpPr>
            <a:spLocks noGrp="1"/>
          </p:cNvSpPr>
          <p:nvPr>
            <p:ph type="sldNum" sz="quarter" idx="10"/>
          </p:nvPr>
        </p:nvSpPr>
        <p:spPr/>
        <p:txBody>
          <a:bodyPr/>
          <a:lstStyle/>
          <a:p>
            <a:fld id="{74B60785-9338-114B-891F-4D52A71C2C76}" type="slidenum">
              <a:rPr lang="en-US" smtClean="0"/>
              <a:t>15</a:t>
            </a:fld>
            <a:endParaRPr lang="en-US"/>
          </a:p>
        </p:txBody>
      </p:sp>
    </p:spTree>
    <p:extLst>
      <p:ext uri="{BB962C8B-B14F-4D97-AF65-F5344CB8AC3E}">
        <p14:creationId xmlns:p14="http://schemas.microsoft.com/office/powerpoint/2010/main" val="1152792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16</a:t>
            </a:fld>
            <a:endParaRPr lang="en-US"/>
          </a:p>
        </p:txBody>
      </p:sp>
    </p:spTree>
    <p:extLst>
      <p:ext uri="{BB962C8B-B14F-4D97-AF65-F5344CB8AC3E}">
        <p14:creationId xmlns:p14="http://schemas.microsoft.com/office/powerpoint/2010/main" val="1901964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Part of the reason land use and community planning is so complex is because there are a lot of interested parties.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Discuss what is happening in the group’s neighborhood. What do they wish was happening or not happening?</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17</a:t>
            </a:fld>
            <a:endParaRPr lang="en-US"/>
          </a:p>
        </p:txBody>
      </p:sp>
    </p:spTree>
    <p:extLst>
      <p:ext uri="{BB962C8B-B14F-4D97-AF65-F5344CB8AC3E}">
        <p14:creationId xmlns:p14="http://schemas.microsoft.com/office/powerpoint/2010/main" val="1601299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Discuss the case study in the workbook about urban sprawl. Discuss how that relates to San Diego and their neighborhood. Some ideas to address include stress and time spent commuting, effects on activity levels, and contribution to greenhouse gasses and climate change.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Picture on top right side from: http://</a:t>
            </a:r>
            <a:r>
              <a:rPr lang="en-US" sz="1200" kern="1200" dirty="0" err="1" smtClean="0">
                <a:solidFill>
                  <a:schemeClr val="tx1"/>
                </a:solidFill>
                <a:effectLst/>
                <a:latin typeface="+mn-lt"/>
                <a:ea typeface="+mn-ea"/>
                <a:cs typeface="+mn-cs"/>
              </a:rPr>
              <a:t>bungalowhouseplans.com</a:t>
            </a:r>
            <a:r>
              <a:rPr lang="en-US" sz="1200" kern="1200" dirty="0" smtClean="0">
                <a:solidFill>
                  <a:schemeClr val="tx1"/>
                </a:solidFill>
                <a:effectLst/>
                <a:latin typeface="+mn-lt"/>
                <a:ea typeface="+mn-ea"/>
                <a:cs typeface="+mn-cs"/>
              </a:rPr>
              <a:t>/craftsman-house-plans-blog/a-retro-fit-of-suburbia/</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18</a:t>
            </a:fld>
            <a:endParaRPr lang="en-US"/>
          </a:p>
        </p:txBody>
      </p:sp>
    </p:spTree>
    <p:extLst>
      <p:ext uri="{BB962C8B-B14F-4D97-AF65-F5344CB8AC3E}">
        <p14:creationId xmlns:p14="http://schemas.microsoft.com/office/powerpoint/2010/main" val="1152792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Again, remember that your RLA is a team and bet that there are some natural researchers out there.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They have already reviewed these steps in theory. Make this discussion practical. One option is to discuss the steps and then put the participants in small groups to identify how they would apply the steps in their own community using a land use CIP idea (it does not have to be the CIP they ultimately work on). There is a lot of discussion in the following slides. Check on your time and manage the discussion on each slide accordingly. Depending on the group you may spend more than one session on this topic.</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19</a:t>
            </a:fld>
            <a:endParaRPr lang="en-US"/>
          </a:p>
        </p:txBody>
      </p:sp>
    </p:spTree>
    <p:extLst>
      <p:ext uri="{BB962C8B-B14F-4D97-AF65-F5344CB8AC3E}">
        <p14:creationId xmlns:p14="http://schemas.microsoft.com/office/powerpoint/2010/main" val="372230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Brief review of agenda.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a:t>
            </a:fld>
            <a:endParaRPr lang="en-US"/>
          </a:p>
        </p:txBody>
      </p:sp>
    </p:spTree>
    <p:extLst>
      <p:ext uri="{BB962C8B-B14F-4D97-AF65-F5344CB8AC3E}">
        <p14:creationId xmlns:p14="http://schemas.microsoft.com/office/powerpoint/2010/main" val="1005837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Otherwise known as neighborhood organizing: talking to people, listening and sharing your concerns, and analyzing the information you received.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20</a:t>
            </a:fld>
            <a:endParaRPr lang="en-US"/>
          </a:p>
        </p:txBody>
      </p:sp>
    </p:spTree>
    <p:extLst>
      <p:ext uri="{BB962C8B-B14F-4D97-AF65-F5344CB8AC3E}">
        <p14:creationId xmlns:p14="http://schemas.microsoft.com/office/powerpoint/2010/main" val="3085608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Discuss the value of having a well-organized plan. How does it help? Who should develop it and who should have a copy of it?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Hint: the answer to the last two questions is EVERYONE!</a:t>
            </a:r>
          </a:p>
          <a:p>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21</a:t>
            </a:fld>
            <a:endParaRPr lang="en-US"/>
          </a:p>
        </p:txBody>
      </p:sp>
    </p:spTree>
    <p:extLst>
      <p:ext uri="{BB962C8B-B14F-4D97-AF65-F5344CB8AC3E}">
        <p14:creationId xmlns:p14="http://schemas.microsoft.com/office/powerpoint/2010/main" val="3855370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Discuss different ways to frame a message. Think about who you are trying to influence. In this case it is elected city officials and community planners, how can you deliver your message in a way that makes them pay attention?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Let people know there are actual strategies already created that they can find in the Deep Dive and that you have in the Digital Library.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22</a:t>
            </a:fld>
            <a:endParaRPr lang="en-US"/>
          </a:p>
        </p:txBody>
      </p:sp>
    </p:spTree>
    <p:extLst>
      <p:ext uri="{BB962C8B-B14F-4D97-AF65-F5344CB8AC3E}">
        <p14:creationId xmlns:p14="http://schemas.microsoft.com/office/powerpoint/2010/main" val="1490400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We are learning that everything is interconnected so think outside the box and get creative about who your partners can be.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Who are the players in your neighborhood and why? Get some examples of non-traditional partners. For example, why would the neighborhood pastor, Imam, or other faith leader be interested in a partnership with the owner of a local fast-food franchise?</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23</a:t>
            </a:fld>
            <a:endParaRPr lang="en-US"/>
          </a:p>
        </p:txBody>
      </p:sp>
    </p:spTree>
    <p:extLst>
      <p:ext uri="{BB962C8B-B14F-4D97-AF65-F5344CB8AC3E}">
        <p14:creationId xmlns:p14="http://schemas.microsoft.com/office/powerpoint/2010/main" val="1398413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Focus on relationships. At the end of the day, it comes down to a human being (or a small group of them) making a decision.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24</a:t>
            </a:fld>
            <a:endParaRPr lang="en-US"/>
          </a:p>
        </p:txBody>
      </p:sp>
    </p:spTree>
    <p:extLst>
      <p:ext uri="{BB962C8B-B14F-4D97-AF65-F5344CB8AC3E}">
        <p14:creationId xmlns:p14="http://schemas.microsoft.com/office/powerpoint/2010/main" val="153356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Persistence is one of the most potent weapons at your disposal and it is low-cost! Land use changes can take years to complete so patience is necessary for this type of change strategy.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25</a:t>
            </a:fld>
            <a:endParaRPr lang="en-US"/>
          </a:p>
        </p:txBody>
      </p:sp>
    </p:spTree>
    <p:extLst>
      <p:ext uri="{BB962C8B-B14F-4D97-AF65-F5344CB8AC3E}">
        <p14:creationId xmlns:p14="http://schemas.microsoft.com/office/powerpoint/2010/main" val="3258515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How does social capital help you? What social capital do you contribute to friends, neighbors, and families?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26</a:t>
            </a:fld>
            <a:endParaRPr lang="en-US"/>
          </a:p>
        </p:txBody>
      </p:sp>
    </p:spTree>
    <p:extLst>
      <p:ext uri="{BB962C8B-B14F-4D97-AF65-F5344CB8AC3E}">
        <p14:creationId xmlns:p14="http://schemas.microsoft.com/office/powerpoint/2010/main" val="368979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Review </a:t>
            </a:r>
            <a:r>
              <a:rPr lang="en-US" sz="1200" i="1" kern="1200" dirty="0" smtClean="0">
                <a:solidFill>
                  <a:schemeClr val="tx1"/>
                </a:solidFill>
                <a:effectLst/>
                <a:latin typeface="+mn-lt"/>
                <a:ea typeface="+mn-ea"/>
                <a:cs typeface="+mn-cs"/>
              </a:rPr>
              <a:t>Live Well San Diego’s</a:t>
            </a:r>
            <a:r>
              <a:rPr lang="en-US" sz="1200" kern="1200" dirty="0" smtClean="0">
                <a:solidFill>
                  <a:schemeClr val="tx1"/>
                </a:solidFill>
                <a:effectLst/>
                <a:latin typeface="+mn-lt"/>
                <a:ea typeface="+mn-ea"/>
                <a:cs typeface="+mn-cs"/>
              </a:rPr>
              <a:t> goals, safety is a primary issue, this is a tool that can help people address it</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You may choose to use the law enforcement perspective on Crime Prevention Through Environmental Design (CPTED) video located in the Deep Dive or have a guest speaker (law enforcement, neighborhood watch captain, or architect/urban planner).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27</a:t>
            </a:fld>
            <a:endParaRPr lang="en-US"/>
          </a:p>
        </p:txBody>
      </p:sp>
    </p:spTree>
    <p:extLst>
      <p:ext uri="{BB962C8B-B14F-4D97-AF65-F5344CB8AC3E}">
        <p14:creationId xmlns:p14="http://schemas.microsoft.com/office/powerpoint/2010/main" val="307202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Discuss examples in their neighborhood and potential ideas to improve CPTED.</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If you are not familiar with the neighborhood, take time to explore the community so you have some examples to share and can be more familiar with the examples presented by the group. </a:t>
            </a:r>
          </a:p>
          <a:p>
            <a:endParaRPr lang="en-US" b="0" i="1"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28</a:t>
            </a:fld>
            <a:endParaRPr lang="en-US"/>
          </a:p>
        </p:txBody>
      </p:sp>
    </p:spTree>
    <p:extLst>
      <p:ext uri="{BB962C8B-B14F-4D97-AF65-F5344CB8AC3E}">
        <p14:creationId xmlns:p14="http://schemas.microsoft.com/office/powerpoint/2010/main" val="3007422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Discuss examples in their neighborhood and potential ideas to improve CPTED.</a:t>
            </a:r>
            <a:r>
              <a:rPr lang="en-US" dirty="0" smtClean="0">
                <a:effectLst/>
              </a:rPr>
              <a:t> </a:t>
            </a:r>
            <a:endParaRPr lang="en-US" b="1" dirty="0" smtClean="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29</a:t>
            </a:fld>
            <a:endParaRPr lang="en-US"/>
          </a:p>
        </p:txBody>
      </p:sp>
    </p:spTree>
    <p:extLst>
      <p:ext uri="{BB962C8B-B14F-4D97-AF65-F5344CB8AC3E}">
        <p14:creationId xmlns:p14="http://schemas.microsoft.com/office/powerpoint/2010/main" val="4287703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Use the resources in the Digital Library to choose an icebreaker activity for your group.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Did anyone have any “aha” moments this week, if the facilitator had an “aha” moment share it here.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Choose ice breaker and other activities based on your observations of the group and community. There may be emerging ideas or areas that you can support or help develop a skill with the right icebreaker activity (found in the Ice Breaker section of your Digital Library or borrow the book, </a:t>
            </a:r>
            <a:r>
              <a:rPr lang="en-US" sz="1200" i="1" kern="1200" dirty="0" smtClean="0">
                <a:solidFill>
                  <a:schemeClr val="tx1"/>
                </a:solidFill>
                <a:effectLst/>
                <a:latin typeface="+mn-lt"/>
                <a:ea typeface="+mn-ea"/>
                <a:cs typeface="+mn-cs"/>
              </a:rPr>
              <a:t>Great Group Games </a:t>
            </a:r>
            <a:r>
              <a:rPr lang="en-US" sz="1200" kern="1200" dirty="0" smtClean="0">
                <a:solidFill>
                  <a:schemeClr val="tx1"/>
                </a:solidFill>
                <a:effectLst/>
                <a:latin typeface="+mn-lt"/>
                <a:ea typeface="+mn-ea"/>
                <a:cs typeface="+mn-cs"/>
              </a:rPr>
              <a:t>from the Resource Library). If you have not already done so, connect with other facilitators to share ideas, challenges, and successes. </a:t>
            </a:r>
          </a:p>
        </p:txBody>
      </p:sp>
      <p:sp>
        <p:nvSpPr>
          <p:cNvPr id="4" name="Slide Number Placeholder 3"/>
          <p:cNvSpPr>
            <a:spLocks noGrp="1"/>
          </p:cNvSpPr>
          <p:nvPr>
            <p:ph type="sldNum" sz="quarter" idx="10"/>
          </p:nvPr>
        </p:nvSpPr>
        <p:spPr/>
        <p:txBody>
          <a:bodyPr/>
          <a:lstStyle/>
          <a:p>
            <a:fld id="{74B60785-9338-114B-891F-4D52A71C2C76}" type="slidenum">
              <a:rPr lang="en-US" smtClean="0"/>
              <a:t>3</a:t>
            </a:fld>
            <a:endParaRPr lang="en-US"/>
          </a:p>
        </p:txBody>
      </p:sp>
    </p:spTree>
    <p:extLst>
      <p:ext uri="{BB962C8B-B14F-4D97-AF65-F5344CB8AC3E}">
        <p14:creationId xmlns:p14="http://schemas.microsoft.com/office/powerpoint/2010/main" val="3449617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Shows that how a community is built affects people’s health.</a:t>
            </a: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3" invalidUrl="http://www.cdc.gov/healthyplaces/ healthy_comm_design.htm"/>
              </a:rPr>
              <a:t>http://www.cdc.gov/healthyplaces/healthy_comm_design.htm</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30</a:t>
            </a:fld>
            <a:endParaRPr lang="en-US"/>
          </a:p>
        </p:txBody>
      </p:sp>
    </p:spTree>
    <p:extLst>
      <p:ext uri="{BB962C8B-B14F-4D97-AF65-F5344CB8AC3E}">
        <p14:creationId xmlns:p14="http://schemas.microsoft.com/office/powerpoint/2010/main" val="904548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RLA Success! These boxes in El Cajon, painted by local artists, add beauty and a sense of pride to the neighborhoods and prevents graffiti.</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31</a:t>
            </a:fld>
            <a:endParaRPr lang="en-US"/>
          </a:p>
        </p:txBody>
      </p:sp>
    </p:spTree>
    <p:extLst>
      <p:ext uri="{BB962C8B-B14F-4D97-AF65-F5344CB8AC3E}">
        <p14:creationId xmlns:p14="http://schemas.microsoft.com/office/powerpoint/2010/main" val="2706974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Any outstanding questions? Let the group know that if they want more information you can email them more resources, or use your thumb drive to put materials from the Digital Library onto their computer. And ask them to share if they come across good information to add to the library.</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32</a:t>
            </a:fld>
            <a:endParaRPr lang="en-US"/>
          </a:p>
        </p:txBody>
      </p:sp>
    </p:spTree>
    <p:extLst>
      <p:ext uri="{BB962C8B-B14F-4D97-AF65-F5344CB8AC3E}">
        <p14:creationId xmlns:p14="http://schemas.microsoft.com/office/powerpoint/2010/main" val="1932101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33</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Basic review of the previous section.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Check in with the group to see if they have any questions from the last session. Ask about any of the connections they may have noticed or ideas they might have had from their readings of Section 2.1 Supporting Health and Section 2.2 Land Use about how both effect their neighborhood.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4</a:t>
            </a:fld>
            <a:endParaRPr lang="en-US"/>
          </a:p>
        </p:txBody>
      </p:sp>
    </p:spTree>
    <p:extLst>
      <p:ext uri="{BB962C8B-B14F-4D97-AF65-F5344CB8AC3E}">
        <p14:creationId xmlns:p14="http://schemas.microsoft.com/office/powerpoint/2010/main" val="3545993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We are working our way through strategies that support health on a community and society level. Give the group a reminder that they are doing high level learning about complex issues, so this is a great place to ask questions and think through challenges together.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5</a:t>
            </a:fld>
            <a:endParaRPr lang="en-US"/>
          </a:p>
        </p:txBody>
      </p:sp>
    </p:spTree>
    <p:extLst>
      <p:ext uri="{BB962C8B-B14F-4D97-AF65-F5344CB8AC3E}">
        <p14:creationId xmlns:p14="http://schemas.microsoft.com/office/powerpoint/2010/main" val="3398123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Land Use and community planning are very complicated, but help make it practical for the group by using laymen's terms and by referring to further information in the Deep Dive. This activity in particular is related to Active Transportation and Land Use so it is also a preview for the next reading assignment and training session.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Discuss the question above and then expand to get to the underlying reasons behind why we make the decisions we make. </a:t>
            </a:r>
          </a:p>
          <a:p>
            <a:r>
              <a:rPr lang="en-US" sz="1200" kern="1200" dirty="0" smtClean="0">
                <a:solidFill>
                  <a:schemeClr val="tx1"/>
                </a:solidFill>
                <a:effectLst/>
                <a:latin typeface="+mn-lt"/>
                <a:ea typeface="+mn-ea"/>
                <a:cs typeface="+mn-cs"/>
              </a:rPr>
              <a:t> </a:t>
            </a:r>
          </a:p>
          <a:p>
            <a:pPr marL="228600" lvl="0" indent="-228600">
              <a:buFont typeface="+mj-lt"/>
              <a:buAutoNum type="arabicPeriod"/>
            </a:pPr>
            <a:r>
              <a:rPr lang="en-US" sz="1200" kern="1200" dirty="0" smtClean="0">
                <a:solidFill>
                  <a:schemeClr val="tx1"/>
                </a:solidFill>
                <a:effectLst/>
                <a:latin typeface="+mn-lt"/>
                <a:ea typeface="+mn-ea"/>
                <a:cs typeface="+mn-cs"/>
              </a:rPr>
              <a:t>For those who drove, why did you drive? Explain that, as the facilitator, you want to understand a little more about the community context, e.g., was the location too far away to walk? Is transit unreliable, too expensive, or not available in the community? Are there bike lanes and good sidewalks? </a:t>
            </a:r>
          </a:p>
          <a:p>
            <a:pPr marL="228600" lvl="0" indent="-228600">
              <a:buFont typeface="+mj-lt"/>
              <a:buAutoNum type="arabicPeriod"/>
            </a:pPr>
            <a:r>
              <a:rPr lang="en-US" sz="1200" kern="1200" dirty="0" smtClean="0">
                <a:solidFill>
                  <a:schemeClr val="tx1"/>
                </a:solidFill>
                <a:effectLst/>
                <a:latin typeface="+mn-lt"/>
                <a:ea typeface="+mn-ea"/>
                <a:cs typeface="+mn-cs"/>
              </a:rPr>
              <a:t>Our meeting here today is just one example of getting from place to place, how often are you able to utilize different modes of transportation? Why or why not? </a:t>
            </a:r>
          </a:p>
          <a:p>
            <a:pPr marL="228600" lvl="0" indent="-228600">
              <a:buFont typeface="+mj-lt"/>
              <a:buAutoNum type="arabicPeriod"/>
            </a:pPr>
            <a:r>
              <a:rPr lang="en-US" sz="1200" kern="1200" dirty="0" smtClean="0">
                <a:solidFill>
                  <a:schemeClr val="tx1"/>
                </a:solidFill>
                <a:effectLst/>
                <a:latin typeface="+mn-lt"/>
                <a:ea typeface="+mn-ea"/>
                <a:cs typeface="+mn-cs"/>
              </a:rPr>
              <a:t>Discuss the ways the built environment influences transportation decisions and how our communities are designed that either expands or limits our transportation choices.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6</a:t>
            </a:fld>
            <a:endParaRPr lang="en-US"/>
          </a:p>
        </p:txBody>
      </p:sp>
    </p:spTree>
    <p:extLst>
      <p:ext uri="{BB962C8B-B14F-4D97-AF65-F5344CB8AC3E}">
        <p14:creationId xmlns:p14="http://schemas.microsoft.com/office/powerpoint/2010/main" val="774304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Review what land use and community planning are and emphasize that the community planning process includes a public hearing. This is the point in the decision-making process that is designed for hearing the voices of the community. If people do not speak up it is less likely that their needs will be met.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Discuss what they learned about land use in their reading. Did they have any ideas about how land use and built environment decisions were being made in their community and how they are being implemented? Talk about what parts of their neighborhoods they enjoy and what improvements they would like to see.</a:t>
            </a:r>
          </a:p>
          <a:p>
            <a:endParaRPr lang="en-US" b="1"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7</a:t>
            </a:fld>
            <a:endParaRPr lang="en-US"/>
          </a:p>
        </p:txBody>
      </p:sp>
    </p:spTree>
    <p:extLst>
      <p:ext uri="{BB962C8B-B14F-4D97-AF65-F5344CB8AC3E}">
        <p14:creationId xmlns:p14="http://schemas.microsoft.com/office/powerpoint/2010/main" val="255083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It looks complicated and frankly, it is complicated. Remind your group that they are part of a supportive team of people working together. You do not have to know all of the answers to begin making positive changes in your community.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8</a:t>
            </a:fld>
            <a:endParaRPr lang="en-US"/>
          </a:p>
        </p:txBody>
      </p:sp>
    </p:spTree>
    <p:extLst>
      <p:ext uri="{BB962C8B-B14F-4D97-AF65-F5344CB8AC3E}">
        <p14:creationId xmlns:p14="http://schemas.microsoft.com/office/powerpoint/2010/main" val="183294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Review built environments.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Ask for any observations about this photo and the built environment it represents. </a:t>
            </a:r>
            <a:endParaRPr lang="en-US" b="1"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9</a:t>
            </a:fld>
            <a:endParaRPr lang="en-US"/>
          </a:p>
        </p:txBody>
      </p:sp>
    </p:spTree>
    <p:extLst>
      <p:ext uri="{BB962C8B-B14F-4D97-AF65-F5344CB8AC3E}">
        <p14:creationId xmlns:p14="http://schemas.microsoft.com/office/powerpoint/2010/main" val="3726531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879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41239713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2534942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t>7/14/17</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91380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7/14/17</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46813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04295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39622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879007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07653237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851820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41239713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253494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5182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theme" Target="../theme/theme2.xml"/><Relationship Id="rId6"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theme" Target="../theme/theme3.xml"/><Relationship Id="rId5" Type="http://schemas.openxmlformats.org/officeDocument/2006/relationships/image" Target="../media/image3.png"/><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4.xml"/><Relationship Id="rId7"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theme" Target="../theme/theme5.xml"/><Relationship Id="rId6" Type="http://schemas.openxmlformats.org/officeDocument/2006/relationships/image" Target="../media/image6.png"/><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theme" Target="../theme/theme6.xml"/><Relationship Id="rId6" Type="http://schemas.openxmlformats.org/officeDocument/2006/relationships/image" Target="../media/image7.png"/><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theme" Target="../theme/theme7.xml"/><Relationship Id="rId5" Type="http://schemas.openxmlformats.org/officeDocument/2006/relationships/image" Target="../media/image8.png"/><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169221"/>
            <a:ext cx="5715000" cy="741362"/>
          </a:xfrm>
          <a:prstGeom prst="rect">
            <a:avLst/>
          </a:prstGeom>
        </p:spPr>
        <p:txBody>
          <a:bodyPr vert="horz" lIns="0" tIns="0" rIns="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91088"/>
            <a:ext cx="4831443" cy="741362"/>
          </a:xfrm>
          <a:prstGeom prst="rect">
            <a:avLst/>
          </a:prstGeom>
        </p:spPr>
        <p:txBody>
          <a:bodyPr vert="horz" lIns="0" tIns="0" rIns="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i="0"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microsoft.com/office/2007/relationships/hdphoto" Target="../media/hdphoto1.wdp"/><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g"/><Relationship Id="rId5" Type="http://schemas.openxmlformats.org/officeDocument/2006/relationships/image" Target="../media/image27.jpg"/><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jpg"/><Relationship Id="rId6" Type="http://schemas.openxmlformats.org/officeDocument/2006/relationships/image" Target="../media/image31.jpg"/><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3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3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3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3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4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4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1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pc="310" dirty="0" smtClean="0"/>
              <a:t>Section 2: Strategies</a:t>
            </a:r>
            <a:endParaRPr lang="en-US" spc="310" dirty="0"/>
          </a:p>
        </p:txBody>
      </p:sp>
      <p:sp>
        <p:nvSpPr>
          <p:cNvPr id="5" name="Subtitle 4"/>
          <p:cNvSpPr>
            <a:spLocks noGrp="1"/>
          </p:cNvSpPr>
          <p:nvPr>
            <p:ph type="subTitle" idx="1"/>
          </p:nvPr>
        </p:nvSpPr>
        <p:spPr/>
        <p:txBody>
          <a:bodyPr>
            <a:noAutofit/>
          </a:bodyPr>
          <a:lstStyle/>
          <a:p>
            <a:r>
              <a:rPr lang="en-US" sz="5400" dirty="0" smtClean="0"/>
              <a:t>Land Use</a:t>
            </a:r>
            <a:endParaRPr lang="en-US" sz="5400" dirty="0"/>
          </a:p>
        </p:txBody>
      </p:sp>
    </p:spTree>
    <p:extLst>
      <p:ext uri="{BB962C8B-B14F-4D97-AF65-F5344CB8AC3E}">
        <p14:creationId xmlns:p14="http://schemas.microsoft.com/office/powerpoint/2010/main" val="337255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Built environments</a:t>
            </a:r>
            <a:endParaRPr lang="en-US" dirty="0"/>
          </a:p>
        </p:txBody>
      </p:sp>
      <p:pic>
        <p:nvPicPr>
          <p:cNvPr id="5" name="Content Placeholder 4" descr="Complete Streets.jpg"/>
          <p:cNvPicPr>
            <a:picLocks noGrp="1" noChangeAspect="1"/>
          </p:cNvPicPr>
          <p:nvPr>
            <p:ph idx="1"/>
          </p:nvPr>
        </p:nvPicPr>
        <p:blipFill>
          <a:blip r:embed="rId3">
            <a:extLst>
              <a:ext uri="{28A0092B-C50C-407E-A947-70E740481C1C}">
                <a14:useLocalDpi xmlns:a14="http://schemas.microsoft.com/office/drawing/2010/main" val="0"/>
              </a:ext>
            </a:extLst>
          </a:blip>
          <a:srcRect t="9345" b="9345"/>
          <a:stretch>
            <a:fillRect/>
          </a:stretch>
        </p:blipFill>
        <p:spPr>
          <a:xfrm>
            <a:off x="693056" y="1558473"/>
            <a:ext cx="7993743" cy="4718956"/>
          </a:xfrm>
        </p:spPr>
      </p:pic>
    </p:spTree>
    <p:extLst>
      <p:ext uri="{BB962C8B-B14F-4D97-AF65-F5344CB8AC3E}">
        <p14:creationId xmlns:p14="http://schemas.microsoft.com/office/powerpoint/2010/main" val="3095014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Information</a:t>
            </a:r>
            <a:endParaRPr lang="en-US" dirty="0"/>
          </a:p>
        </p:txBody>
      </p:sp>
      <p:sp>
        <p:nvSpPr>
          <p:cNvPr id="8" name="Text Placeholder 7"/>
          <p:cNvSpPr>
            <a:spLocks noGrp="1"/>
          </p:cNvSpPr>
          <p:nvPr>
            <p:ph type="body" sz="quarter" idx="13"/>
          </p:nvPr>
        </p:nvSpPr>
        <p:spPr/>
        <p:txBody>
          <a:bodyPr/>
          <a:lstStyle/>
          <a:p>
            <a:r>
              <a:rPr lang="en-US" sz="2200" dirty="0" smtClean="0"/>
              <a:t>How to access your local planning documents</a:t>
            </a:r>
            <a:endParaRPr lang="en-US" sz="2200" dirty="0"/>
          </a:p>
        </p:txBody>
      </p:sp>
      <p:sp>
        <p:nvSpPr>
          <p:cNvPr id="7" name="Content Placeholder 6"/>
          <p:cNvSpPr>
            <a:spLocks noGrp="1"/>
          </p:cNvSpPr>
          <p:nvPr>
            <p:ph idx="1"/>
          </p:nvPr>
        </p:nvSpPr>
        <p:spPr/>
        <p:txBody>
          <a:bodyPr>
            <a:normAutofit fontScale="85000" lnSpcReduction="10000"/>
          </a:bodyPr>
          <a:lstStyle/>
          <a:p>
            <a:pPr marL="0" lvl="0" indent="0">
              <a:buNone/>
            </a:pPr>
            <a:r>
              <a:rPr lang="en-US" sz="2800" dirty="0" smtClean="0"/>
              <a:t>Start </a:t>
            </a:r>
            <a:r>
              <a:rPr lang="en-US" sz="2800" dirty="0"/>
              <a:t>by searching online for “[city name] general plan.</a:t>
            </a:r>
            <a:r>
              <a:rPr lang="en-US" sz="2800" dirty="0" smtClean="0"/>
              <a:t>”</a:t>
            </a:r>
            <a:endParaRPr lang="en-US" sz="2800" dirty="0"/>
          </a:p>
          <a:p>
            <a:pPr lvl="0"/>
            <a:r>
              <a:rPr lang="en-US" sz="2800" dirty="0"/>
              <a:t>Other types of plans include: </a:t>
            </a:r>
          </a:p>
          <a:p>
            <a:pPr marL="800100" lvl="1" indent="-342900">
              <a:buFont typeface="Arial" panose="020B0604020202020204" pitchFamily="34" charset="0"/>
              <a:buChar char="•"/>
            </a:pPr>
            <a:r>
              <a:rPr lang="en-US" sz="2300" dirty="0"/>
              <a:t>Specific plans or Downtown Plans</a:t>
            </a:r>
          </a:p>
          <a:p>
            <a:pPr marL="800100" lvl="1" indent="-342900">
              <a:buFont typeface="Arial" panose="020B0604020202020204" pitchFamily="34" charset="0"/>
              <a:buChar char="•"/>
            </a:pPr>
            <a:r>
              <a:rPr lang="en-US" sz="2300" dirty="0"/>
              <a:t>Pedestrian master plans</a:t>
            </a:r>
          </a:p>
          <a:p>
            <a:pPr marL="800100" lvl="1" indent="-342900">
              <a:buFont typeface="Arial" panose="020B0604020202020204" pitchFamily="34" charset="0"/>
              <a:buChar char="•"/>
            </a:pPr>
            <a:r>
              <a:rPr lang="en-US" sz="2300" dirty="0"/>
              <a:t>Bicycle master plans</a:t>
            </a:r>
          </a:p>
          <a:p>
            <a:pPr marL="800100" lvl="1" indent="-342900">
              <a:buFont typeface="Arial" panose="020B0604020202020204" pitchFamily="34" charset="0"/>
              <a:buChar char="•"/>
            </a:pPr>
            <a:r>
              <a:rPr lang="en-US" sz="2300" dirty="0">
                <a:ea typeface="ＭＳ Ｐゴシック" pitchFamily="34" charset="-128"/>
              </a:rPr>
              <a:t>Park master plans</a:t>
            </a:r>
          </a:p>
          <a:p>
            <a:pPr marL="800100" lvl="1" indent="-342900">
              <a:buFont typeface="Arial" panose="020B0604020202020204" pitchFamily="34" charset="0"/>
              <a:buChar char="•"/>
            </a:pPr>
            <a:r>
              <a:rPr lang="en-US" sz="2300" dirty="0">
                <a:ea typeface="ＭＳ Ｐゴシック" pitchFamily="34" charset="-128"/>
              </a:rPr>
              <a:t>Urban Agriculture Plans</a:t>
            </a:r>
            <a:endParaRPr lang="en-US" dirty="0">
              <a:ea typeface="ＭＳ Ｐゴシック" pitchFamily="34" charset="-128"/>
            </a:endParaRPr>
          </a:p>
          <a:p>
            <a:pPr marL="0" indent="0">
              <a:buNone/>
            </a:pPr>
            <a:endParaRPr lang="en-US" dirty="0"/>
          </a:p>
        </p:txBody>
      </p:sp>
      <p:pic>
        <p:nvPicPr>
          <p:cNvPr id="5" name="Picture 3" descr="C:\Users\acabal1\AppData\Local\Microsoft\Windows\Temporary Internet Files\Content.IE5\Y7EQ4JT2\MP90040489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400" b="90000" l="10000" r="90000"/>
                    </a14:imgEffect>
                  </a14:imgLayer>
                </a14:imgProps>
              </a:ext>
              <a:ext uri="{28A0092B-C50C-407E-A947-70E740481C1C}">
                <a14:useLocalDpi xmlns:a14="http://schemas.microsoft.com/office/drawing/2010/main" val="0"/>
              </a:ext>
            </a:extLst>
          </a:blip>
          <a:srcRect/>
          <a:stretch>
            <a:fillRect/>
          </a:stretch>
        </p:blipFill>
        <p:spPr bwMode="auto">
          <a:xfrm rot="20888153">
            <a:off x="4477829" y="3489419"/>
            <a:ext cx="4721062" cy="337218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88606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Your Community’s Information</a:t>
            </a:r>
            <a:endParaRPr lang="en-US" dirty="0"/>
          </a:p>
        </p:txBody>
      </p:sp>
      <p:sp>
        <p:nvSpPr>
          <p:cNvPr id="6" name="Text Placeholder 5"/>
          <p:cNvSpPr>
            <a:spLocks noGrp="1"/>
          </p:cNvSpPr>
          <p:nvPr>
            <p:ph type="body" sz="quarter" idx="13"/>
          </p:nvPr>
        </p:nvSpPr>
        <p:spPr/>
        <p:txBody>
          <a:bodyPr/>
          <a:lstStyle/>
          <a:p>
            <a:r>
              <a:rPr lang="en-US" dirty="0" smtClean="0"/>
              <a:t>Insert a screen shot of your City’s Website</a:t>
            </a:r>
            <a:endParaRPr lang="en-US" dirty="0"/>
          </a:p>
        </p:txBody>
      </p:sp>
      <p:sp>
        <p:nvSpPr>
          <p:cNvPr id="5" name="Content Placeholder 4"/>
          <p:cNvSpPr>
            <a:spLocks noGrp="1"/>
          </p:cNvSpPr>
          <p:nvPr>
            <p:ph idx="1"/>
          </p:nvPr>
        </p:nvSpPr>
        <p:spPr/>
        <p:txBody>
          <a:bodyPr/>
          <a:lstStyle/>
          <a:p>
            <a:r>
              <a:rPr lang="en-US" dirty="0" smtClean="0"/>
              <a:t>Example:</a:t>
            </a:r>
          </a:p>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46" y="2673847"/>
            <a:ext cx="6328109" cy="3490488"/>
          </a:xfrm>
          <a:prstGeom prst="rect">
            <a:avLst/>
          </a:prstGeom>
        </p:spPr>
      </p:pic>
    </p:spTree>
    <p:extLst>
      <p:ext uri="{BB962C8B-B14F-4D97-AF65-F5344CB8AC3E}">
        <p14:creationId xmlns:p14="http://schemas.microsoft.com/office/powerpoint/2010/main" val="2570976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Development/Redevelopment</a:t>
            </a:r>
            <a:endParaRPr lang="en-US" dirty="0"/>
          </a:p>
        </p:txBody>
      </p:sp>
      <p:sp>
        <p:nvSpPr>
          <p:cNvPr id="13" name="Text Placeholder 12"/>
          <p:cNvSpPr>
            <a:spLocks noGrp="1"/>
          </p:cNvSpPr>
          <p:nvPr>
            <p:ph type="body" idx="1"/>
          </p:nvPr>
        </p:nvSpPr>
        <p:spPr>
          <a:xfrm>
            <a:off x="457200" y="1535113"/>
            <a:ext cx="8229600" cy="639762"/>
          </a:xfrm>
        </p:spPr>
        <p:txBody>
          <a:bodyPr>
            <a:normAutofit/>
          </a:bodyPr>
          <a:lstStyle/>
          <a:p>
            <a:r>
              <a:rPr lang="en-US" sz="2400" dirty="0" err="1" smtClean="0"/>
              <a:t>BrownField</a:t>
            </a:r>
            <a:endParaRPr lang="en-US" sz="2400" dirty="0"/>
          </a:p>
        </p:txBody>
      </p:sp>
      <p:sp>
        <p:nvSpPr>
          <p:cNvPr id="14" name="Content Placeholder 13"/>
          <p:cNvSpPr>
            <a:spLocks noGrp="1"/>
          </p:cNvSpPr>
          <p:nvPr>
            <p:ph sz="half" idx="2"/>
          </p:nvPr>
        </p:nvSpPr>
        <p:spPr/>
        <p:txBody>
          <a:bodyPr>
            <a:normAutofit/>
          </a:bodyPr>
          <a:lstStyle/>
          <a:p>
            <a:pPr marL="0" indent="0" algn="ctr">
              <a:buNone/>
            </a:pPr>
            <a:r>
              <a:rPr lang="en-US" sz="2400" dirty="0" smtClean="0"/>
              <a:t>Before</a:t>
            </a:r>
            <a:endParaRPr lang="en-US" sz="2400" dirty="0"/>
          </a:p>
        </p:txBody>
      </p:sp>
      <p:sp>
        <p:nvSpPr>
          <p:cNvPr id="16" name="Content Placeholder 15"/>
          <p:cNvSpPr>
            <a:spLocks noGrp="1"/>
          </p:cNvSpPr>
          <p:nvPr>
            <p:ph sz="quarter" idx="4"/>
          </p:nvPr>
        </p:nvSpPr>
        <p:spPr/>
        <p:txBody>
          <a:bodyPr>
            <a:normAutofit/>
          </a:bodyPr>
          <a:lstStyle/>
          <a:p>
            <a:pPr marL="0" indent="0" algn="ctr">
              <a:buNone/>
            </a:pPr>
            <a:r>
              <a:rPr lang="en-US" sz="2400" dirty="0" smtClean="0"/>
              <a:t>After</a:t>
            </a:r>
            <a:endParaRPr lang="en-US" sz="2400" dirty="0"/>
          </a:p>
        </p:txBody>
      </p:sp>
      <p:pic>
        <p:nvPicPr>
          <p:cNvPr id="5" name="Picture 4" descr="Picture 1.png"/>
          <p:cNvPicPr>
            <a:picLocks noChangeAspect="1"/>
          </p:cNvPicPr>
          <p:nvPr/>
        </p:nvPicPr>
        <p:blipFill>
          <a:blip r:embed="rId3"/>
          <a:stretch>
            <a:fillRect/>
          </a:stretch>
        </p:blipFill>
        <p:spPr>
          <a:xfrm>
            <a:off x="301625" y="2786989"/>
            <a:ext cx="4166688" cy="2806560"/>
          </a:xfrm>
          <a:prstGeom prst="roundRect">
            <a:avLst>
              <a:gd name="adj" fmla="val 8594"/>
            </a:avLst>
          </a:prstGeom>
          <a:solidFill>
            <a:srgbClr val="FFFFFF">
              <a:shade val="85000"/>
            </a:srgbClr>
          </a:solidFill>
          <a:ln>
            <a:noFill/>
          </a:ln>
          <a:effectLst/>
        </p:spPr>
      </p:pic>
      <p:pic>
        <p:nvPicPr>
          <p:cNvPr id="6" name="Picture 5" descr="Picture 3.png"/>
          <p:cNvPicPr>
            <a:picLocks noChangeAspect="1"/>
          </p:cNvPicPr>
          <p:nvPr/>
        </p:nvPicPr>
        <p:blipFill>
          <a:blip r:embed="rId4"/>
          <a:stretch>
            <a:fillRect/>
          </a:stretch>
        </p:blipFill>
        <p:spPr>
          <a:xfrm>
            <a:off x="4683152" y="2803701"/>
            <a:ext cx="4332419" cy="274955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861746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Zoning Ordinances</a:t>
            </a:r>
            <a:endParaRPr lang="en-US" dirty="0"/>
          </a:p>
        </p:txBody>
      </p:sp>
      <p:sp>
        <p:nvSpPr>
          <p:cNvPr id="9" name="Text Placeholder 8"/>
          <p:cNvSpPr>
            <a:spLocks noGrp="1"/>
          </p:cNvSpPr>
          <p:nvPr>
            <p:ph type="body" sz="quarter" idx="13"/>
          </p:nvPr>
        </p:nvSpPr>
        <p:spPr/>
        <p:txBody>
          <a:bodyPr/>
          <a:lstStyle/>
          <a:p>
            <a:r>
              <a:rPr lang="en-US" dirty="0" smtClean="0"/>
              <a:t>Zoning ordinance</a:t>
            </a:r>
            <a:endParaRPr lang="en-US" dirty="0"/>
          </a:p>
        </p:txBody>
      </p:sp>
      <p:sp>
        <p:nvSpPr>
          <p:cNvPr id="8" name="Content Placeholder 7"/>
          <p:cNvSpPr>
            <a:spLocks noGrp="1"/>
          </p:cNvSpPr>
          <p:nvPr>
            <p:ph idx="1"/>
          </p:nvPr>
        </p:nvSpPr>
        <p:spPr>
          <a:xfrm>
            <a:off x="693057" y="1959427"/>
            <a:ext cx="4529532" cy="4318001"/>
          </a:xfrm>
        </p:spPr>
        <p:txBody>
          <a:bodyPr>
            <a:normAutofit/>
          </a:bodyPr>
          <a:lstStyle/>
          <a:p>
            <a:r>
              <a:rPr lang="en-US" sz="2000" dirty="0" smtClean="0"/>
              <a:t>Written </a:t>
            </a:r>
            <a:r>
              <a:rPr lang="en-US" sz="2000" dirty="0"/>
              <a:t>regulations and laws that define how property in specific geographic zones can be used. </a:t>
            </a:r>
            <a:endParaRPr lang="en-US" sz="2000" dirty="0" smtClean="0"/>
          </a:p>
          <a:p>
            <a:r>
              <a:rPr lang="en-US" sz="2000" b="1" dirty="0" smtClean="0"/>
              <a:t>Zoning ordinances </a:t>
            </a:r>
            <a:r>
              <a:rPr lang="en-US" sz="2000" dirty="0"/>
              <a:t>specify whether zones can be used for residential or commercial purposes, and may also regulate lot size, placement, bulk (or density) and the height of structures</a:t>
            </a:r>
            <a:r>
              <a:rPr lang="en-US" sz="2000" dirty="0" smtClean="0"/>
              <a:t>.</a:t>
            </a:r>
            <a:endParaRPr lang="en-US" sz="20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830" y="1959427"/>
            <a:ext cx="3291738" cy="4267419"/>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974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Use</a:t>
            </a:r>
            <a:endParaRPr lang="en-US" dirty="0"/>
          </a:p>
        </p:txBody>
      </p:sp>
      <p:sp>
        <p:nvSpPr>
          <p:cNvPr id="9" name="Text Placeholder 8"/>
          <p:cNvSpPr>
            <a:spLocks noGrp="1"/>
          </p:cNvSpPr>
          <p:nvPr>
            <p:ph type="body" sz="quarter" idx="13"/>
          </p:nvPr>
        </p:nvSpPr>
        <p:spPr/>
        <p:txBody>
          <a:bodyPr/>
          <a:lstStyle/>
          <a:p>
            <a:r>
              <a:rPr lang="en-US" dirty="0" smtClean="0"/>
              <a:t>Visual</a:t>
            </a:r>
            <a:endParaRPr lang="en-US" dirty="0"/>
          </a:p>
        </p:txBody>
      </p:sp>
      <p:sp>
        <p:nvSpPr>
          <p:cNvPr id="8" name="Content Placeholder 7"/>
          <p:cNvSpPr>
            <a:spLocks noGrp="1"/>
          </p:cNvSpPr>
          <p:nvPr>
            <p:ph idx="1"/>
          </p:nvPr>
        </p:nvSpPr>
        <p:spPr/>
        <p:txBody>
          <a:bodyPr>
            <a:normAutofit/>
          </a:bodyPr>
          <a:lstStyle/>
          <a:p>
            <a:pPr marL="0" indent="0" algn="ctr">
              <a:buNone/>
            </a:pPr>
            <a:r>
              <a:rPr lang="en-US" sz="2400" dirty="0" smtClean="0"/>
              <a:t>Insert photos of your neighborhood</a:t>
            </a:r>
            <a:endParaRPr lang="en-US" sz="2400" dirty="0"/>
          </a:p>
        </p:txBody>
      </p:sp>
    </p:spTree>
    <p:extLst>
      <p:ext uri="{BB962C8B-B14F-4D97-AF65-F5344CB8AC3E}">
        <p14:creationId xmlns:p14="http://schemas.microsoft.com/office/powerpoint/2010/main" val="2342730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 Time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Tree>
    <p:extLst>
      <p:ext uri="{BB962C8B-B14F-4D97-AF65-F5344CB8AC3E}">
        <p14:creationId xmlns:p14="http://schemas.microsoft.com/office/powerpoint/2010/main" val="3930539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Concerns of Land Use Stakeholders</a:t>
            </a:r>
            <a:endParaRPr lang="en-US" dirty="0"/>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262819" y="1665052"/>
            <a:ext cx="8618363" cy="476380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1290310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Social Mess</a:t>
            </a:r>
            <a:endParaRPr lang="en-US" dirty="0"/>
          </a:p>
        </p:txBody>
      </p:sp>
      <p:pic>
        <p:nvPicPr>
          <p:cNvPr id="5" name="Picture 4" descr="Picture 1.png"/>
          <p:cNvPicPr>
            <a:picLocks noChangeAspect="1"/>
          </p:cNvPicPr>
          <p:nvPr/>
        </p:nvPicPr>
        <p:blipFill rotWithShape="1">
          <a:blip r:embed="rId3"/>
          <a:srcRect b="21026"/>
          <a:stretch/>
        </p:blipFill>
        <p:spPr>
          <a:xfrm>
            <a:off x="330947" y="1119674"/>
            <a:ext cx="4739316" cy="5581752"/>
          </a:xfrm>
          <a:prstGeom prst="roundRect">
            <a:avLst>
              <a:gd name="adj" fmla="val 8594"/>
            </a:avLst>
          </a:prstGeom>
          <a:solidFill>
            <a:srgbClr val="FFFFFF">
              <a:shade val="85000"/>
            </a:srgbClr>
          </a:solidFill>
          <a:ln>
            <a:noFill/>
          </a:ln>
          <a:effectLst/>
        </p:spPr>
      </p:pic>
      <p:pic>
        <p:nvPicPr>
          <p:cNvPr id="4" name="Picture 3" descr="retrofit.jpg"/>
          <p:cNvPicPr>
            <a:picLocks noChangeAspect="1"/>
          </p:cNvPicPr>
          <p:nvPr/>
        </p:nvPicPr>
        <p:blipFill rotWithShape="1">
          <a:blip r:embed="rId4">
            <a:extLst>
              <a:ext uri="{28A0092B-C50C-407E-A947-70E740481C1C}">
                <a14:useLocalDpi xmlns:a14="http://schemas.microsoft.com/office/drawing/2010/main" val="0"/>
              </a:ext>
            </a:extLst>
          </a:blip>
          <a:srcRect t="2580" b="2941"/>
          <a:stretch/>
        </p:blipFill>
        <p:spPr>
          <a:xfrm>
            <a:off x="5390451" y="1119674"/>
            <a:ext cx="3415192" cy="3226655"/>
          </a:xfrm>
          <a:prstGeom prst="roundRect">
            <a:avLst>
              <a:gd name="adj" fmla="val 8594"/>
            </a:avLst>
          </a:prstGeom>
          <a:solidFill>
            <a:srgbClr val="FFFFFF">
              <a:shade val="85000"/>
            </a:srgbClr>
          </a:solidFill>
          <a:ln>
            <a:noFill/>
          </a:ln>
          <a:effectLst/>
        </p:spPr>
      </p:pic>
      <p:pic>
        <p:nvPicPr>
          <p:cNvPr id="6" name="Picture 5" descr="traffic-jam-688566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007" y="4429889"/>
            <a:ext cx="3408636" cy="227153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128286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Steps to understand and Influence Land Use</a:t>
            </a:r>
            <a:endParaRPr lang="en-US" dirty="0"/>
          </a:p>
        </p:txBody>
      </p:sp>
      <p:sp>
        <p:nvSpPr>
          <p:cNvPr id="8" name="Text Placeholder 7"/>
          <p:cNvSpPr>
            <a:spLocks noGrp="1"/>
          </p:cNvSpPr>
          <p:nvPr>
            <p:ph type="body" sz="quarter" idx="13"/>
          </p:nvPr>
        </p:nvSpPr>
        <p:spPr/>
        <p:txBody>
          <a:bodyPr/>
          <a:lstStyle/>
          <a:p>
            <a:r>
              <a:rPr lang="en-US" dirty="0" smtClean="0"/>
              <a:t>1. Do </a:t>
            </a:r>
            <a:r>
              <a:rPr lang="en-US" dirty="0" smtClean="0"/>
              <a:t>the Research</a:t>
            </a:r>
            <a:endParaRPr lang="en-US" dirty="0"/>
          </a:p>
        </p:txBody>
      </p:sp>
      <p:pic>
        <p:nvPicPr>
          <p:cNvPr id="10" name="Picture 9" descr="entrepreneur-593357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072" y="1608715"/>
            <a:ext cx="3767725" cy="2493174"/>
          </a:xfrm>
          <a:prstGeom prst="rect">
            <a:avLst/>
          </a:prstGeom>
        </p:spPr>
      </p:pic>
      <p:pic>
        <p:nvPicPr>
          <p:cNvPr id="11" name="Picture 10" descr="startup-593322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056" y="4101889"/>
            <a:ext cx="3747834" cy="2497580"/>
          </a:xfrm>
          <a:prstGeom prst="rect">
            <a:avLst/>
          </a:prstGeom>
        </p:spPr>
      </p:pic>
      <p:pic>
        <p:nvPicPr>
          <p:cNvPr id="12" name="Picture 11" descr="computer-767776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1731" y="1959427"/>
            <a:ext cx="2927754" cy="1951074"/>
          </a:xfrm>
          <a:prstGeom prst="rect">
            <a:avLst/>
          </a:prstGeom>
        </p:spPr>
      </p:pic>
      <p:pic>
        <p:nvPicPr>
          <p:cNvPr id="13" name="Picture 12" descr="notepad-593363_12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2809" y="4314165"/>
            <a:ext cx="2948494" cy="1951074"/>
          </a:xfrm>
          <a:prstGeom prst="rect">
            <a:avLst/>
          </a:prstGeom>
        </p:spPr>
      </p:pic>
    </p:spTree>
    <p:extLst>
      <p:ext uri="{BB962C8B-B14F-4D97-AF65-F5344CB8AC3E}">
        <p14:creationId xmlns:p14="http://schemas.microsoft.com/office/powerpoint/2010/main" val="308239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pic>
        <p:nvPicPr>
          <p:cNvPr id="9" name="Content Placeholder 8" descr="Land Use Plan.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8877"/>
          <a:stretch/>
        </p:blipFill>
        <p:spPr>
          <a:xfrm>
            <a:off x="4645025" y="1535113"/>
            <a:ext cx="4041775" cy="4591050"/>
          </a:xfrm>
          <a:ln>
            <a:solidFill>
              <a:schemeClr val="tx1">
                <a:lumMod val="50000"/>
              </a:schemeClr>
            </a:solidFill>
          </a:ln>
        </p:spPr>
      </p:pic>
      <p:graphicFrame>
        <p:nvGraphicFramePr>
          <p:cNvPr id="5" name="Content Placeholder 3"/>
          <p:cNvGraphicFramePr>
            <a:graphicFrameLocks noGrp="1"/>
          </p:cNvGraphicFramePr>
          <p:nvPr>
            <p:ph sz="quarter" idx="4"/>
            <p:extLst>
              <p:ext uri="{D42A27DB-BD31-4B8C-83A1-F6EECF244321}">
                <p14:modId xmlns:p14="http://schemas.microsoft.com/office/powerpoint/2010/main" val="200603663"/>
              </p:ext>
            </p:extLst>
          </p:nvPr>
        </p:nvGraphicFramePr>
        <p:xfrm>
          <a:off x="364399" y="1535112"/>
          <a:ext cx="4041775" cy="4593786"/>
        </p:xfrm>
        <a:graphic>
          <a:graphicData uri="http://schemas.openxmlformats.org/drawingml/2006/table">
            <a:tbl>
              <a:tblPr firstRow="1" bandRow="1">
                <a:tableStyleId>{BC89EF96-8CEA-46FF-86C4-4CE0E7609802}</a:tableStyleId>
              </a:tblPr>
              <a:tblGrid>
                <a:gridCol w="4041775"/>
              </a:tblGrid>
              <a:tr h="628957">
                <a:tc>
                  <a:txBody>
                    <a:bodyPr/>
                    <a:lstStyle/>
                    <a:p>
                      <a:pPr algn="ctr"/>
                      <a:r>
                        <a:rPr lang="en-US" dirty="0" smtClean="0"/>
                        <a:t>Section</a:t>
                      </a:r>
                      <a:r>
                        <a:rPr lang="en-US" baseline="0" dirty="0" smtClean="0"/>
                        <a:t> 2.2: Land Use</a:t>
                      </a:r>
                      <a:endParaRPr lang="en-US" dirty="0"/>
                    </a:p>
                  </a:txBody>
                  <a:tcPr/>
                </a:tc>
              </a:tr>
              <a:tr h="628957">
                <a:tc>
                  <a:txBody>
                    <a:bodyPr/>
                    <a:lstStyle/>
                    <a:p>
                      <a:r>
                        <a:rPr lang="en-US" dirty="0" smtClean="0"/>
                        <a:t>Icebreaker/Review</a:t>
                      </a:r>
                      <a:endParaRPr lang="en-US" dirty="0"/>
                    </a:p>
                  </a:txBody>
                  <a:tcPr/>
                </a:tc>
              </a:tr>
              <a:tr h="628957">
                <a:tc>
                  <a:txBody>
                    <a:bodyPr/>
                    <a:lstStyle/>
                    <a:p>
                      <a:r>
                        <a:rPr lang="en-US" dirty="0" smtClean="0"/>
                        <a:t>Community Planning</a:t>
                      </a:r>
                      <a:endParaRPr lang="en-US" dirty="0"/>
                    </a:p>
                  </a:txBody>
                  <a:tcPr/>
                </a:tc>
              </a:tr>
              <a:tr h="820044">
                <a:tc>
                  <a:txBody>
                    <a:bodyPr/>
                    <a:lstStyle/>
                    <a:p>
                      <a:r>
                        <a:rPr lang="en-US" dirty="0" smtClean="0"/>
                        <a:t>Crime</a:t>
                      </a:r>
                      <a:r>
                        <a:rPr lang="en-US" baseline="0" dirty="0" smtClean="0"/>
                        <a:t> Prevention Through Environmental Design (CPTED)</a:t>
                      </a:r>
                      <a:endParaRPr lang="en-US" dirty="0"/>
                    </a:p>
                  </a:txBody>
                  <a:tcPr/>
                </a:tc>
              </a:tr>
              <a:tr h="628957">
                <a:tc>
                  <a:txBody>
                    <a:bodyPr/>
                    <a:lstStyle/>
                    <a:p>
                      <a:r>
                        <a:rPr lang="en-US" dirty="0" smtClean="0"/>
                        <a:t>Built Environments</a:t>
                      </a:r>
                      <a:endParaRPr lang="en-US" dirty="0"/>
                    </a:p>
                  </a:txBody>
                  <a:tcPr/>
                </a:tc>
              </a:tr>
              <a:tr h="628957">
                <a:tc>
                  <a:txBody>
                    <a:bodyPr/>
                    <a:lstStyle/>
                    <a:p>
                      <a:r>
                        <a:rPr lang="en-US" dirty="0" smtClean="0"/>
                        <a:t>Safer Communities</a:t>
                      </a:r>
                      <a:endParaRPr lang="en-US" dirty="0"/>
                    </a:p>
                  </a:txBody>
                  <a:tcPr/>
                </a:tc>
              </a:tr>
              <a:tr h="628957">
                <a:tc>
                  <a:txBody>
                    <a:bodyPr/>
                    <a:lstStyle/>
                    <a:p>
                      <a:r>
                        <a:rPr lang="en-US" dirty="0" smtClean="0"/>
                        <a:t>Conclusion</a:t>
                      </a:r>
                      <a:endParaRPr lang="en-US" dirty="0"/>
                    </a:p>
                  </a:txBody>
                  <a:tcPr/>
                </a:tc>
              </a:tr>
            </a:tbl>
          </a:graphicData>
        </a:graphic>
      </p:graphicFrame>
    </p:spTree>
    <p:extLst>
      <p:ext uri="{BB962C8B-B14F-4D97-AF65-F5344CB8AC3E}">
        <p14:creationId xmlns:p14="http://schemas.microsoft.com/office/powerpoint/2010/main" val="23435974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Steps to understand and Influence Land Use</a:t>
            </a:r>
            <a:endParaRPr lang="en-US" dirty="0"/>
          </a:p>
        </p:txBody>
      </p:sp>
      <p:sp>
        <p:nvSpPr>
          <p:cNvPr id="8" name="Text Placeholder 7"/>
          <p:cNvSpPr>
            <a:spLocks noGrp="1"/>
          </p:cNvSpPr>
          <p:nvPr>
            <p:ph type="body" sz="quarter" idx="13"/>
          </p:nvPr>
        </p:nvSpPr>
        <p:spPr/>
        <p:txBody>
          <a:bodyPr/>
          <a:lstStyle/>
          <a:p>
            <a:r>
              <a:rPr lang="en-US" dirty="0" smtClean="0"/>
              <a:t>2. Connect </a:t>
            </a:r>
            <a:r>
              <a:rPr lang="en-US" dirty="0" smtClean="0"/>
              <a:t>with other residents</a:t>
            </a:r>
            <a:endParaRPr lang="en-US" dirty="0"/>
          </a:p>
        </p:txBody>
      </p:sp>
      <p:pic>
        <p:nvPicPr>
          <p:cNvPr id="3" name="Picture 2" descr="system-825314_6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595" y="1959428"/>
            <a:ext cx="6144810" cy="4339772"/>
          </a:xfrm>
          <a:prstGeom prst="rect">
            <a:avLst/>
          </a:prstGeom>
        </p:spPr>
      </p:pic>
    </p:spTree>
    <p:extLst>
      <p:ext uri="{BB962C8B-B14F-4D97-AF65-F5344CB8AC3E}">
        <p14:creationId xmlns:p14="http://schemas.microsoft.com/office/powerpoint/2010/main" val="3152842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Steps to understand and Influence Land Use</a:t>
            </a:r>
            <a:endParaRPr lang="en-US" dirty="0"/>
          </a:p>
        </p:txBody>
      </p:sp>
      <p:sp>
        <p:nvSpPr>
          <p:cNvPr id="8" name="Text Placeholder 7"/>
          <p:cNvSpPr>
            <a:spLocks noGrp="1"/>
          </p:cNvSpPr>
          <p:nvPr>
            <p:ph type="body" sz="quarter" idx="13"/>
          </p:nvPr>
        </p:nvSpPr>
        <p:spPr/>
        <p:txBody>
          <a:bodyPr/>
          <a:lstStyle/>
          <a:p>
            <a:r>
              <a:rPr lang="en-US" dirty="0" smtClean="0"/>
              <a:t>3. Create </a:t>
            </a:r>
            <a:r>
              <a:rPr lang="en-US" dirty="0" smtClean="0"/>
              <a:t>an action Plan</a:t>
            </a:r>
            <a:endParaRPr lang="en-US" dirty="0"/>
          </a:p>
        </p:txBody>
      </p:sp>
      <p:pic>
        <p:nvPicPr>
          <p:cNvPr id="5" name="Content Placeholder 4" descr="PeopleCharette5"/>
          <p:cNvPicPr>
            <a:picLocks noGrp="1" noChangeAspect="1" noChangeArrowheads="1"/>
          </p:cNvPicPr>
          <p:nvPr>
            <p:ph idx="1"/>
          </p:nvPr>
        </p:nvPicPr>
        <p:blipFill>
          <a:blip r:embed="rId3"/>
          <a:srcRect t="14054" b="14054"/>
          <a:stretch>
            <a:fillRect/>
          </a:stretch>
        </p:blipFill>
        <p:spPr bwMode="auto">
          <a:prstGeom prst="rect">
            <a:avLst/>
          </a:prstGeom>
          <a:ln>
            <a:noFill/>
          </a:ln>
          <a:effectLst/>
        </p:spPr>
      </p:pic>
    </p:spTree>
    <p:extLst>
      <p:ext uri="{BB962C8B-B14F-4D97-AF65-F5344CB8AC3E}">
        <p14:creationId xmlns:p14="http://schemas.microsoft.com/office/powerpoint/2010/main" val="1632091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Steps to understand and Influence Land Use</a:t>
            </a:r>
            <a:endParaRPr lang="en-US" dirty="0"/>
          </a:p>
        </p:txBody>
      </p:sp>
      <p:sp>
        <p:nvSpPr>
          <p:cNvPr id="8" name="Text Placeholder 7"/>
          <p:cNvSpPr>
            <a:spLocks noGrp="1"/>
          </p:cNvSpPr>
          <p:nvPr>
            <p:ph type="body" sz="quarter" idx="13"/>
          </p:nvPr>
        </p:nvSpPr>
        <p:spPr/>
        <p:txBody>
          <a:bodyPr/>
          <a:lstStyle/>
          <a:p>
            <a:r>
              <a:rPr lang="en-US" dirty="0" smtClean="0"/>
              <a:t>4. Develop </a:t>
            </a:r>
            <a:r>
              <a:rPr lang="en-US" dirty="0" smtClean="0"/>
              <a:t>your Message</a:t>
            </a:r>
            <a:endParaRPr lang="en-US" dirty="0"/>
          </a:p>
        </p:txBody>
      </p:sp>
      <p:pic>
        <p:nvPicPr>
          <p:cNvPr id="3" name="Content Placeholder 2" descr="group-835427_1280.jpg"/>
          <p:cNvPicPr>
            <a:picLocks noGrp="1" noChangeAspect="1"/>
          </p:cNvPicPr>
          <p:nvPr>
            <p:ph idx="1"/>
          </p:nvPr>
        </p:nvPicPr>
        <p:blipFill>
          <a:blip r:embed="rId3">
            <a:extLst>
              <a:ext uri="{28A0092B-C50C-407E-A947-70E740481C1C}">
                <a14:useLocalDpi xmlns:a14="http://schemas.microsoft.com/office/drawing/2010/main" val="0"/>
              </a:ext>
            </a:extLst>
          </a:blip>
          <a:srcRect t="11797" b="11797"/>
          <a:stretch>
            <a:fillRect/>
          </a:stretch>
        </p:blipFill>
        <p:spPr/>
      </p:pic>
    </p:spTree>
    <p:extLst>
      <p:ext uri="{BB962C8B-B14F-4D97-AF65-F5344CB8AC3E}">
        <p14:creationId xmlns:p14="http://schemas.microsoft.com/office/powerpoint/2010/main" val="3590375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Steps to understand and Influence Land Use</a:t>
            </a:r>
            <a:endParaRPr lang="en-US" dirty="0"/>
          </a:p>
        </p:txBody>
      </p:sp>
      <p:sp>
        <p:nvSpPr>
          <p:cNvPr id="8" name="Text Placeholder 7"/>
          <p:cNvSpPr>
            <a:spLocks noGrp="1"/>
          </p:cNvSpPr>
          <p:nvPr>
            <p:ph type="body" sz="quarter" idx="13"/>
          </p:nvPr>
        </p:nvSpPr>
        <p:spPr/>
        <p:txBody>
          <a:bodyPr>
            <a:noAutofit/>
          </a:bodyPr>
          <a:lstStyle/>
          <a:p>
            <a:r>
              <a:rPr lang="en-US" sz="1600" dirty="0" smtClean="0"/>
              <a:t>5. Build </a:t>
            </a:r>
            <a:r>
              <a:rPr lang="en-US" sz="1600" dirty="0" smtClean="0"/>
              <a:t>Support with Traditional and Non-Traditional Partners</a:t>
            </a:r>
            <a:endParaRPr lang="en-US" sz="1600" dirty="0"/>
          </a:p>
        </p:txBody>
      </p:sp>
      <p:pic>
        <p:nvPicPr>
          <p:cNvPr id="9" name="Content Placeholder 11" descr="Group of People.png"/>
          <p:cNvPicPr>
            <a:picLocks noGrp="1" noChangeAspect="1"/>
          </p:cNvPicPr>
          <p:nvPr>
            <p:ph idx="1"/>
          </p:nvPr>
        </p:nvPicPr>
        <p:blipFill>
          <a:blip r:embed="rId3">
            <a:extLst>
              <a:ext uri="{28A0092B-C50C-407E-A947-70E740481C1C}">
                <a14:useLocalDpi xmlns:a14="http://schemas.microsoft.com/office/drawing/2010/main" val="0"/>
              </a:ext>
            </a:extLst>
          </a:blip>
          <a:srcRect t="2236" b="2236"/>
          <a:stretch>
            <a:fillRect/>
          </a:stretch>
        </p:blipFill>
        <p:spPr>
          <a:prstGeom prst="rect">
            <a:avLst/>
          </a:prstGeom>
        </p:spPr>
      </p:pic>
    </p:spTree>
    <p:extLst>
      <p:ext uri="{BB962C8B-B14F-4D97-AF65-F5344CB8AC3E}">
        <p14:creationId xmlns:p14="http://schemas.microsoft.com/office/powerpoint/2010/main" val="62792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Steps to understand and Influence Land Use</a:t>
            </a:r>
            <a:endParaRPr lang="en-US" dirty="0"/>
          </a:p>
        </p:txBody>
      </p:sp>
      <p:sp>
        <p:nvSpPr>
          <p:cNvPr id="8" name="Text Placeholder 7"/>
          <p:cNvSpPr>
            <a:spLocks noGrp="1"/>
          </p:cNvSpPr>
          <p:nvPr>
            <p:ph type="body" sz="quarter" idx="13"/>
          </p:nvPr>
        </p:nvSpPr>
        <p:spPr/>
        <p:txBody>
          <a:bodyPr>
            <a:noAutofit/>
          </a:bodyPr>
          <a:lstStyle/>
          <a:p>
            <a:r>
              <a:rPr lang="en-US" sz="1600" dirty="0" smtClean="0"/>
              <a:t>6. Meet </a:t>
            </a:r>
            <a:r>
              <a:rPr lang="en-US" sz="1600" dirty="0" smtClean="0"/>
              <a:t>with planners, elected officials, and their staff members</a:t>
            </a:r>
            <a:endParaRPr lang="en-US" sz="1600" dirty="0"/>
          </a:p>
        </p:txBody>
      </p:sp>
      <p:pic>
        <p:nvPicPr>
          <p:cNvPr id="9"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9503" b="9503"/>
          <a:stretch/>
        </p:blipFill>
        <p:spPr bwMode="auto">
          <a:prstGeom prst="rect">
            <a:avLst/>
          </a:prstGeom>
          <a:ln>
            <a:noFill/>
          </a:ln>
          <a:effectLst/>
          <a:extLs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87533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Steps to understand and Influence Land Use</a:t>
            </a:r>
            <a:endParaRPr lang="en-US" dirty="0"/>
          </a:p>
        </p:txBody>
      </p:sp>
      <p:sp>
        <p:nvSpPr>
          <p:cNvPr id="8" name="Text Placeholder 7"/>
          <p:cNvSpPr>
            <a:spLocks noGrp="1"/>
          </p:cNvSpPr>
          <p:nvPr>
            <p:ph type="body" sz="quarter" idx="13"/>
          </p:nvPr>
        </p:nvSpPr>
        <p:spPr/>
        <p:txBody>
          <a:bodyPr>
            <a:noAutofit/>
          </a:bodyPr>
          <a:lstStyle/>
          <a:p>
            <a:r>
              <a:rPr lang="en-US" dirty="0" smtClean="0"/>
              <a:t>7. Be </a:t>
            </a:r>
            <a:r>
              <a:rPr lang="en-US" dirty="0" smtClean="0"/>
              <a:t>persistent and patient</a:t>
            </a:r>
            <a:endParaRPr lang="en-US" dirty="0"/>
          </a:p>
        </p:txBody>
      </p:sp>
      <p:pic>
        <p:nvPicPr>
          <p:cNvPr id="3" name="Content Placeholder 2" descr="personal-885550_1280.jpg"/>
          <p:cNvPicPr>
            <a:picLocks noGrp="1" noChangeAspect="1"/>
          </p:cNvPicPr>
          <p:nvPr>
            <p:ph idx="1"/>
          </p:nvPr>
        </p:nvPicPr>
        <p:blipFill>
          <a:blip r:embed="rId3">
            <a:extLst>
              <a:ext uri="{28A0092B-C50C-407E-A947-70E740481C1C}">
                <a14:useLocalDpi xmlns:a14="http://schemas.microsoft.com/office/drawing/2010/main" val="0"/>
              </a:ext>
            </a:extLst>
          </a:blip>
          <a:srcRect t="9468" b="9468"/>
          <a:stretch>
            <a:fillRect/>
          </a:stretch>
        </p:blipFill>
        <p:spPr/>
      </p:pic>
    </p:spTree>
    <p:extLst>
      <p:ext uri="{BB962C8B-B14F-4D97-AF65-F5344CB8AC3E}">
        <p14:creationId xmlns:p14="http://schemas.microsoft.com/office/powerpoint/2010/main" val="3415783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Connectedness</a:t>
            </a:r>
            <a:endParaRPr lang="en-US" dirty="0"/>
          </a:p>
        </p:txBody>
      </p:sp>
      <p:sp>
        <p:nvSpPr>
          <p:cNvPr id="4" name="Content Placeholder 3"/>
          <p:cNvSpPr>
            <a:spLocks noGrp="1"/>
          </p:cNvSpPr>
          <p:nvPr>
            <p:ph sz="half" idx="2"/>
          </p:nvPr>
        </p:nvSpPr>
        <p:spPr>
          <a:xfrm>
            <a:off x="457200" y="1535113"/>
            <a:ext cx="4040188" cy="4591050"/>
          </a:xfrm>
        </p:spPr>
        <p:txBody>
          <a:bodyPr/>
          <a:lstStyle/>
          <a:p>
            <a:r>
              <a:rPr lang="en-US" sz="2400" dirty="0" smtClean="0"/>
              <a:t>Relationships are important</a:t>
            </a:r>
          </a:p>
          <a:p>
            <a:r>
              <a:rPr lang="en-US" sz="2400" dirty="0" smtClean="0"/>
              <a:t>Builds social capital</a:t>
            </a:r>
          </a:p>
          <a:p>
            <a:r>
              <a:rPr lang="en-US" sz="2400" dirty="0" smtClean="0"/>
              <a:t>Linked to increase health </a:t>
            </a:r>
          </a:p>
          <a:p>
            <a:r>
              <a:rPr lang="en-US" sz="2400" dirty="0" smtClean="0"/>
              <a:t>Contribute to the prevention of chronic disease</a:t>
            </a:r>
          </a:p>
          <a:p>
            <a:endParaRPr lang="en-US" dirty="0"/>
          </a:p>
        </p:txBody>
      </p:sp>
      <p:pic>
        <p:nvPicPr>
          <p:cNvPr id="7" name="Content Placeholder 6" descr="human-757444_1280.jpg"/>
          <p:cNvPicPr>
            <a:picLocks noGrp="1" noChangeAspect="1"/>
          </p:cNvPicPr>
          <p:nvPr>
            <p:ph sz="quarter" idx="4"/>
          </p:nvPr>
        </p:nvPicPr>
        <p:blipFill>
          <a:blip r:embed="rId3">
            <a:extLst>
              <a:ext uri="{28A0092B-C50C-407E-A947-70E740481C1C}">
                <a14:useLocalDpi xmlns:a14="http://schemas.microsoft.com/office/drawing/2010/main" val="0"/>
              </a:ext>
            </a:extLst>
          </a:blip>
          <a:srcRect t="-38118" b="-38118"/>
          <a:stretch>
            <a:fillRect/>
          </a:stretch>
        </p:blipFill>
        <p:spPr>
          <a:xfrm>
            <a:off x="4645025" y="1535113"/>
            <a:ext cx="4041775" cy="4591050"/>
          </a:xfrm>
        </p:spPr>
      </p:pic>
    </p:spTree>
    <p:extLst>
      <p:ext uri="{BB962C8B-B14F-4D97-AF65-F5344CB8AC3E}">
        <p14:creationId xmlns:p14="http://schemas.microsoft.com/office/powerpoint/2010/main" val="3667605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057" y="296069"/>
            <a:ext cx="5715000" cy="741362"/>
          </a:xfrm>
        </p:spPr>
        <p:txBody>
          <a:bodyPr/>
          <a:lstStyle/>
          <a:p>
            <a:r>
              <a:rPr lang="en-US" dirty="0"/>
              <a:t>Crime Prevention through environmental Design</a:t>
            </a:r>
            <a:br>
              <a:rPr lang="en-US" dirty="0"/>
            </a:br>
            <a:endParaRPr lang="en-US" dirty="0"/>
          </a:p>
        </p:txBody>
      </p:sp>
      <p:sp>
        <p:nvSpPr>
          <p:cNvPr id="3" name="Text Placeholder 2"/>
          <p:cNvSpPr>
            <a:spLocks noGrp="1"/>
          </p:cNvSpPr>
          <p:nvPr>
            <p:ph type="body" idx="1"/>
          </p:nvPr>
        </p:nvSpPr>
        <p:spPr/>
        <p:txBody>
          <a:bodyPr>
            <a:normAutofit/>
          </a:bodyPr>
          <a:lstStyle/>
          <a:p>
            <a:r>
              <a:rPr lang="en-US" sz="2200" dirty="0" smtClean="0"/>
              <a:t>What is it?</a:t>
            </a:r>
            <a:endParaRPr lang="en-US" sz="2200" dirty="0"/>
          </a:p>
        </p:txBody>
      </p:sp>
      <p:sp>
        <p:nvSpPr>
          <p:cNvPr id="7" name="Content Placeholder 6"/>
          <p:cNvSpPr>
            <a:spLocks noGrp="1"/>
          </p:cNvSpPr>
          <p:nvPr>
            <p:ph sz="half" idx="2"/>
          </p:nvPr>
        </p:nvSpPr>
        <p:spPr>
          <a:xfrm>
            <a:off x="457200" y="2174875"/>
            <a:ext cx="8229600" cy="1395236"/>
          </a:xfrm>
        </p:spPr>
        <p:txBody>
          <a:bodyPr>
            <a:noAutofit/>
          </a:bodyPr>
          <a:lstStyle/>
          <a:p>
            <a:pPr marL="0" indent="0">
              <a:buNone/>
              <a:defRPr/>
            </a:pPr>
            <a:r>
              <a:rPr lang="en-US" sz="2400" dirty="0" smtClean="0"/>
              <a:t>CPTED </a:t>
            </a:r>
            <a:r>
              <a:rPr lang="en-US" sz="2400" dirty="0"/>
              <a:t>is a crime prevention philosophy that promotes the proper design and effective use of the built environment to</a:t>
            </a:r>
            <a:r>
              <a:rPr lang="en-US" sz="2400" dirty="0" smtClean="0"/>
              <a:t>:</a:t>
            </a:r>
            <a:endParaRPr lang="en-US" sz="2400" dirty="0"/>
          </a:p>
        </p:txBody>
      </p:sp>
      <p:sp>
        <p:nvSpPr>
          <p:cNvPr id="9" name="Content Placeholder 8"/>
          <p:cNvSpPr>
            <a:spLocks noGrp="1"/>
          </p:cNvSpPr>
          <p:nvPr>
            <p:ph sz="quarter" idx="4"/>
          </p:nvPr>
        </p:nvSpPr>
        <p:spPr>
          <a:xfrm>
            <a:off x="457200" y="3413919"/>
            <a:ext cx="4041775" cy="3232414"/>
          </a:xfrm>
        </p:spPr>
        <p:txBody>
          <a:bodyPr>
            <a:noAutofit/>
          </a:bodyPr>
          <a:lstStyle/>
          <a:p>
            <a:pPr lvl="1">
              <a:buFont typeface="Wingdings" charset="2"/>
              <a:buChar char="ü"/>
              <a:defRPr/>
            </a:pPr>
            <a:r>
              <a:rPr lang="en-US" sz="2400" dirty="0"/>
              <a:t>Reduce Criminal Activity</a:t>
            </a:r>
          </a:p>
          <a:p>
            <a:pPr lvl="1">
              <a:buFont typeface="Wingdings" charset="2"/>
              <a:buChar char="ü"/>
              <a:defRPr/>
            </a:pPr>
            <a:r>
              <a:rPr lang="en-US" sz="2400" dirty="0"/>
              <a:t>Reduce the Fear of Crime</a:t>
            </a:r>
          </a:p>
          <a:p>
            <a:pPr lvl="1">
              <a:buFont typeface="Wingdings" charset="2"/>
              <a:buChar char="ü"/>
              <a:defRPr/>
            </a:pPr>
            <a:r>
              <a:rPr lang="en-US" sz="2400" dirty="0"/>
              <a:t>Improve Quality of Life</a:t>
            </a:r>
          </a:p>
          <a:p>
            <a:pPr marL="0" indent="0">
              <a:buNone/>
            </a:pPr>
            <a:endParaRPr lang="en-US" dirty="0"/>
          </a:p>
        </p:txBody>
      </p:sp>
      <p:sp>
        <p:nvSpPr>
          <p:cNvPr id="10" name="Content Placeholder 8"/>
          <p:cNvSpPr txBox="1">
            <a:spLocks/>
          </p:cNvSpPr>
          <p:nvPr/>
        </p:nvSpPr>
        <p:spPr>
          <a:xfrm>
            <a:off x="4758266" y="3413919"/>
            <a:ext cx="4041775" cy="3232414"/>
          </a:xfrm>
          <a:prstGeom prst="rect">
            <a:avLst/>
          </a:prstGeom>
        </p:spPr>
        <p:txBody>
          <a:bodyPr vert="horz" lIns="0" tIns="0" rIns="0" bIns="0" rtlCol="0">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Wingdings" panose="05000000000000000000" pitchFamily="2" charset="2"/>
              <a:buNone/>
            </a:pPr>
            <a:endParaRPr lang="en-US" dirty="0"/>
          </a:p>
        </p:txBody>
      </p:sp>
      <p:pic>
        <p:nvPicPr>
          <p:cNvPr id="11" name="Picture 10" descr="Pol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8169" y="3357475"/>
            <a:ext cx="4407408" cy="2974848"/>
          </a:xfrm>
          <a:prstGeom prst="rect">
            <a:avLst/>
          </a:prstGeom>
        </p:spPr>
      </p:pic>
    </p:spTree>
    <p:extLst>
      <p:ext uri="{BB962C8B-B14F-4D97-AF65-F5344CB8AC3E}">
        <p14:creationId xmlns:p14="http://schemas.microsoft.com/office/powerpoint/2010/main" val="267275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a:t>
            </a:r>
            <a:r>
              <a:rPr lang="en-US" baseline="30000" dirty="0"/>
              <a:t>st</a:t>
            </a:r>
            <a:r>
              <a:rPr lang="en-US" dirty="0"/>
              <a:t> Generation </a:t>
            </a:r>
            <a:r>
              <a:rPr lang="en-US" dirty="0" smtClean="0"/>
              <a:t>CPTED</a:t>
            </a:r>
            <a:endParaRPr lang="en-US" dirty="0"/>
          </a:p>
        </p:txBody>
      </p:sp>
      <p:sp>
        <p:nvSpPr>
          <p:cNvPr id="4" name="Content Placeholder 3"/>
          <p:cNvSpPr>
            <a:spLocks noGrp="1"/>
          </p:cNvSpPr>
          <p:nvPr>
            <p:ph sz="half" idx="2"/>
          </p:nvPr>
        </p:nvSpPr>
        <p:spPr>
          <a:xfrm>
            <a:off x="457200" y="1535113"/>
            <a:ext cx="4040188" cy="4591050"/>
          </a:xfrm>
        </p:spPr>
        <p:txBody>
          <a:bodyPr>
            <a:normAutofit/>
          </a:bodyPr>
          <a:lstStyle/>
          <a:p>
            <a:pPr>
              <a:buFont typeface="Wingdings" charset="2"/>
              <a:buChar char="ü"/>
            </a:pPr>
            <a:r>
              <a:rPr lang="en-US" sz="2400" dirty="0" smtClean="0"/>
              <a:t>Natural Surveillance</a:t>
            </a:r>
          </a:p>
          <a:p>
            <a:pPr>
              <a:buFont typeface="Wingdings" charset="2"/>
              <a:buChar char="ü"/>
            </a:pPr>
            <a:r>
              <a:rPr lang="en-US" sz="2400" dirty="0" smtClean="0"/>
              <a:t>Territorial Reinforcement</a:t>
            </a:r>
          </a:p>
          <a:p>
            <a:pPr>
              <a:buFont typeface="Wingdings" charset="2"/>
              <a:buChar char="ü"/>
            </a:pPr>
            <a:r>
              <a:rPr lang="en-US" sz="2400" dirty="0" smtClean="0"/>
              <a:t>Access Control</a:t>
            </a:r>
          </a:p>
          <a:p>
            <a:pPr>
              <a:buFont typeface="Wingdings" charset="2"/>
              <a:buChar char="ü"/>
            </a:pPr>
            <a:r>
              <a:rPr lang="en-US" sz="2400" dirty="0" smtClean="0"/>
              <a:t>Maintenance </a:t>
            </a:r>
            <a:endParaRPr lang="en-US" sz="2400" dirty="0"/>
          </a:p>
        </p:txBody>
      </p:sp>
      <p:pic>
        <p:nvPicPr>
          <p:cNvPr id="7" name="Content Placeholder 6"/>
          <p:cNvPicPr>
            <a:picLocks noGrp="1"/>
          </p:cNvPicPr>
          <p:nvPr>
            <p:ph sz="quarter" idx="4"/>
          </p:nvPr>
        </p:nvPicPr>
        <p:blipFill rotWithShape="1">
          <a:blip r:embed="rId3">
            <a:extLst>
              <a:ext uri="{28A0092B-C50C-407E-A947-70E740481C1C}">
                <a14:useLocalDpi xmlns:a14="http://schemas.microsoft.com/office/drawing/2010/main" val="0"/>
              </a:ext>
            </a:extLst>
          </a:blip>
          <a:srcRect l="14431" r="22911"/>
          <a:stretch/>
        </p:blipFill>
        <p:spPr bwMode="auto">
          <a:xfrm>
            <a:off x="4344341" y="1535113"/>
            <a:ext cx="4310922" cy="459105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2807687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r>
              <a:rPr lang="en-US" baseline="30000" dirty="0" smtClean="0"/>
              <a:t>nd</a:t>
            </a:r>
            <a:r>
              <a:rPr lang="en-US" dirty="0" smtClean="0"/>
              <a:t> </a:t>
            </a:r>
            <a:r>
              <a:rPr lang="en-US" dirty="0"/>
              <a:t>Generation CPTED </a:t>
            </a:r>
          </a:p>
        </p:txBody>
      </p:sp>
      <p:sp>
        <p:nvSpPr>
          <p:cNvPr id="4" name="Content Placeholder 3"/>
          <p:cNvSpPr>
            <a:spLocks noGrp="1"/>
          </p:cNvSpPr>
          <p:nvPr>
            <p:ph sz="half" idx="2"/>
          </p:nvPr>
        </p:nvSpPr>
        <p:spPr>
          <a:xfrm>
            <a:off x="457200" y="2289481"/>
            <a:ext cx="4040188" cy="3836681"/>
          </a:xfrm>
        </p:spPr>
        <p:txBody>
          <a:bodyPr>
            <a:normAutofit/>
          </a:bodyPr>
          <a:lstStyle/>
          <a:p>
            <a:pPr>
              <a:buFont typeface="Wingdings" charset="2"/>
              <a:buChar char="ü"/>
            </a:pPr>
            <a:r>
              <a:rPr lang="en-US" sz="2400" dirty="0" smtClean="0"/>
              <a:t>Capacity</a:t>
            </a:r>
          </a:p>
          <a:p>
            <a:pPr>
              <a:buFont typeface="Wingdings" charset="2"/>
              <a:buChar char="ü"/>
            </a:pPr>
            <a:r>
              <a:rPr lang="en-US" sz="2400" dirty="0" smtClean="0"/>
              <a:t>Social Cohesion</a:t>
            </a:r>
          </a:p>
          <a:p>
            <a:pPr>
              <a:buFont typeface="Wingdings" charset="2"/>
              <a:buChar char="ü"/>
            </a:pPr>
            <a:r>
              <a:rPr lang="en-US" sz="2400" dirty="0" smtClean="0"/>
              <a:t>Connectivity</a:t>
            </a:r>
          </a:p>
          <a:p>
            <a:pPr>
              <a:buFont typeface="Wingdings" charset="2"/>
              <a:buChar char="ü"/>
            </a:pPr>
            <a:r>
              <a:rPr lang="en-US" sz="2400" dirty="0" smtClean="0"/>
              <a:t>Community Culture </a:t>
            </a:r>
            <a:endParaRPr lang="en-US" sz="2400" dirty="0"/>
          </a:p>
        </p:txBody>
      </p:sp>
      <p:pic>
        <p:nvPicPr>
          <p:cNvPr id="8" name="Content Placeholder 7"/>
          <p:cNvPicPr>
            <a:picLocks noGrp="1"/>
          </p:cNvPicPr>
          <p:nvPr>
            <p:ph sz="quarter" idx="4"/>
          </p:nvPr>
        </p:nvPicPr>
        <p:blipFill rotWithShape="1">
          <a:blip r:embed="rId3">
            <a:extLst>
              <a:ext uri="{28A0092B-C50C-407E-A947-70E740481C1C}">
                <a14:useLocalDpi xmlns:a14="http://schemas.microsoft.com/office/drawing/2010/main" val="0"/>
              </a:ext>
            </a:extLst>
          </a:blip>
          <a:srcRect t="-25727" b="-25727"/>
          <a:stretch/>
        </p:blipFill>
        <p:spPr bwMode="auto">
          <a:xfrm>
            <a:off x="4645025" y="1535113"/>
            <a:ext cx="4041775" cy="459105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3052660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y-429133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75" y="1207352"/>
            <a:ext cx="7387851" cy="5540888"/>
          </a:xfrm>
          <a:prstGeom prst="rect">
            <a:avLst/>
          </a:prstGeom>
          <a:ln>
            <a:noFill/>
          </a:ln>
          <a:effectLst>
            <a:softEdge rad="112500"/>
          </a:effectLst>
        </p:spPr>
      </p:pic>
      <p:sp>
        <p:nvSpPr>
          <p:cNvPr id="2" name="Title 1"/>
          <p:cNvSpPr>
            <a:spLocks noGrp="1"/>
          </p:cNvSpPr>
          <p:nvPr>
            <p:ph type="title"/>
          </p:nvPr>
        </p:nvSpPr>
        <p:spPr/>
        <p:txBody>
          <a:bodyPr/>
          <a:lstStyle/>
          <a:p>
            <a:r>
              <a:rPr lang="en-US" dirty="0" smtClean="0"/>
              <a:t>Ice Breaker</a:t>
            </a:r>
            <a:endParaRPr lang="en-US" dirty="0"/>
          </a:p>
        </p:txBody>
      </p:sp>
      <p:sp>
        <p:nvSpPr>
          <p:cNvPr id="3" name="Text Placeholder 2"/>
          <p:cNvSpPr>
            <a:spLocks noGrp="1"/>
          </p:cNvSpPr>
          <p:nvPr>
            <p:ph type="body" idx="1"/>
          </p:nvPr>
        </p:nvSpPr>
        <p:spPr>
          <a:xfrm>
            <a:off x="2551906" y="1535113"/>
            <a:ext cx="4040188" cy="639762"/>
          </a:xfrm>
        </p:spPr>
        <p:txBody>
          <a:bodyPr/>
          <a:lstStyle/>
          <a:p>
            <a:endParaRPr lang="en-US" dirty="0">
              <a:solidFill>
                <a:schemeClr val="bg1"/>
              </a:solidFill>
            </a:endParaRPr>
          </a:p>
        </p:txBody>
      </p:sp>
    </p:spTree>
    <p:extLst>
      <p:ext uri="{BB962C8B-B14F-4D97-AF65-F5344CB8AC3E}">
        <p14:creationId xmlns:p14="http://schemas.microsoft.com/office/powerpoint/2010/main" val="3067077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Clip</a:t>
            </a:r>
            <a:endParaRPr lang="en-US" dirty="0"/>
          </a:p>
        </p:txBody>
      </p:sp>
      <p:sp>
        <p:nvSpPr>
          <p:cNvPr id="4" name="Text Placeholder 3"/>
          <p:cNvSpPr>
            <a:spLocks noGrp="1"/>
          </p:cNvSpPr>
          <p:nvPr>
            <p:ph type="body" sz="quarter" idx="13"/>
          </p:nvPr>
        </p:nvSpPr>
        <p:spPr/>
        <p:txBody>
          <a:bodyPr/>
          <a:lstStyle/>
          <a:p>
            <a:r>
              <a:rPr lang="en-US" sz="2200" dirty="0" smtClean="0"/>
              <a:t>Health Benefits and Healthy Community Design</a:t>
            </a:r>
            <a:endParaRPr lang="en-US" sz="2200" dirty="0"/>
          </a:p>
        </p:txBody>
      </p:sp>
      <p:pic>
        <p:nvPicPr>
          <p:cNvPr id="5"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527457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 Cajon Utility Box Art Project </a:t>
            </a:r>
          </a:p>
        </p:txBody>
      </p:sp>
      <p:pic>
        <p:nvPicPr>
          <p:cNvPr id="8" name="Content Placeholder 7"/>
          <p:cNvPicPr>
            <a:picLocks noGrp="1"/>
          </p:cNvPicPr>
          <p:nvPr>
            <p:ph sz="half" idx="2"/>
          </p:nvPr>
        </p:nvPicPr>
        <p:blipFill>
          <a:blip r:embed="rId3">
            <a:extLst>
              <a:ext uri="{28A0092B-C50C-407E-A947-70E740481C1C}">
                <a14:useLocalDpi xmlns:a14="http://schemas.microsoft.com/office/drawing/2010/main" val="0"/>
              </a:ext>
            </a:extLst>
          </a:blip>
          <a:srcRect t="-29430" b="-29430"/>
          <a:stretch>
            <a:fillRect/>
          </a:stretch>
        </p:blipFill>
        <p:spPr bwMode="auto">
          <a:xfrm>
            <a:off x="457200" y="1571091"/>
            <a:ext cx="4040188" cy="4591050"/>
          </a:xfrm>
          <a:prstGeom prst="rect">
            <a:avLst/>
          </a:prstGeom>
          <a:noFill/>
          <a:ln>
            <a:noFill/>
          </a:ln>
        </p:spPr>
      </p:pic>
      <p:sp>
        <p:nvSpPr>
          <p:cNvPr id="10" name="Text Box 14"/>
          <p:cNvSpPr txBox="1">
            <a:spLocks noGrp="1"/>
          </p:cNvSpPr>
          <p:nvPr>
            <p:ph sz="quarter" idx="4"/>
          </p:nvPr>
        </p:nvSpPr>
        <p:spPr>
          <a:xfrm>
            <a:off x="4645025" y="1535113"/>
            <a:ext cx="4041775" cy="4591050"/>
          </a:xfrm>
          <a:prstGeom prst="rect">
            <a:avLst/>
          </a:prstGeom>
          <a:blipFill dpi="0" rotWithShape="1">
            <a:blip r:embed="rId4" cstate="print">
              <a:extLst>
                <a:ext uri="{28A0092B-C50C-407E-A947-70E740481C1C}">
                  <a14:useLocalDpi xmlns:a14="http://schemas.microsoft.com/office/drawing/2010/main" val="0"/>
                </a:ext>
              </a:extLst>
            </a:blip>
            <a:srcRect/>
            <a:stretch>
              <a:fillRect l="-23590" t="-2712" r="-45333"/>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a:spcBef>
                <a:spcPts val="0"/>
              </a:spcBef>
              <a:spcAft>
                <a:spcPts val="0"/>
              </a:spcAft>
            </a:pPr>
            <a:r>
              <a:rPr lang="en-US" sz="3600" b="1" spc="50">
                <a:ln>
                  <a:noFill/>
                </a:ln>
                <a:gradFill>
                  <a:gsLst>
                    <a:gs pos="25000">
                      <a:srgbClr val="A7CF19"/>
                    </a:gs>
                    <a:gs pos="100000">
                      <a:srgbClr val="769509"/>
                    </a:gs>
                  </a:gsLst>
                  <a:lin ang="5400000" scaled="0"/>
                </a:gradFill>
                <a:effectLst>
                  <a:outerShdw blurRad="76200" dist="50800" dir="5400000" algn="tl">
                    <a:srgbClr val="000000">
                      <a:alpha val="65000"/>
                    </a:srgbClr>
                  </a:outerShdw>
                </a:effectLst>
                <a:latin typeface="Arial"/>
                <a:ea typeface="ＭＳ Ｐゴシック"/>
                <a:cs typeface="Times New Roman"/>
              </a:rPr>
              <a:t> </a:t>
            </a:r>
            <a:endParaRPr lang="en-US" sz="1200">
              <a:effectLst/>
              <a:latin typeface="Arial"/>
              <a:ea typeface="ＭＳ Ｐゴシック"/>
              <a:cs typeface="Times New Roman"/>
            </a:endParaRPr>
          </a:p>
          <a:p>
            <a:pPr marL="0" marR="0">
              <a:spcBef>
                <a:spcPts val="0"/>
              </a:spcBef>
              <a:spcAft>
                <a:spcPts val="0"/>
              </a:spcAft>
            </a:pPr>
            <a:r>
              <a:rPr lang="en-US" sz="1200">
                <a:effectLst/>
                <a:latin typeface="Arial"/>
                <a:ea typeface="ＭＳ Ｐゴシック"/>
                <a:cs typeface="Times New Roman"/>
              </a:rPr>
              <a:t> </a:t>
            </a:r>
          </a:p>
        </p:txBody>
      </p:sp>
    </p:spTree>
    <p:extLst>
      <p:ext uri="{BB962C8B-B14F-4D97-AF65-F5344CB8AC3E}">
        <p14:creationId xmlns:p14="http://schemas.microsoft.com/office/powerpoint/2010/main" val="3010649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Conclusion</a:t>
            </a:r>
            <a:endParaRPr lang="en-US" dirty="0"/>
          </a:p>
        </p:txBody>
      </p:sp>
      <p:sp>
        <p:nvSpPr>
          <p:cNvPr id="10" name="Text Placeholder 1"/>
          <p:cNvSpPr>
            <a:spLocks noGrp="1"/>
          </p:cNvSpPr>
          <p:nvPr>
            <p:ph type="body" idx="1"/>
          </p:nvPr>
        </p:nvSpPr>
        <p:spPr>
          <a:xfrm>
            <a:off x="4645025" y="1535112"/>
            <a:ext cx="4041775" cy="4209281"/>
          </a:xfrm>
        </p:spPr>
        <p:txBody>
          <a:bodyPr>
            <a:normAutofit/>
          </a:bodyPr>
          <a:lstStyle/>
          <a:p>
            <a:pPr marL="457200" indent="-457200" algn="ctr">
              <a:buFont typeface="Wingdings" charset="2"/>
              <a:buChar char="²"/>
            </a:pPr>
            <a:r>
              <a:rPr lang="en-US" sz="2400" dirty="0"/>
              <a:t>Questions</a:t>
            </a:r>
            <a:r>
              <a:rPr lang="en-US" sz="2400" dirty="0" smtClean="0"/>
              <a:t>?</a:t>
            </a:r>
          </a:p>
          <a:p>
            <a:pPr algn="ctr"/>
            <a:endParaRPr lang="en-US" sz="2400" dirty="0" smtClean="0"/>
          </a:p>
          <a:p>
            <a:pPr marL="457200" indent="-457200" algn="ctr">
              <a:buFont typeface="Wingdings" charset="2"/>
              <a:buChar char="²"/>
            </a:pPr>
            <a:r>
              <a:rPr lang="en-US" sz="2400" dirty="0" smtClean="0"/>
              <a:t>Comments?</a:t>
            </a:r>
          </a:p>
          <a:p>
            <a:pPr algn="ctr"/>
            <a:endParaRPr lang="en-US" sz="2400" dirty="0" smtClean="0"/>
          </a:p>
          <a:p>
            <a:pPr marL="457200" indent="-457200" algn="ctr">
              <a:buFont typeface="Wingdings" charset="2"/>
              <a:buChar char="²"/>
            </a:pPr>
            <a:r>
              <a:rPr lang="en-US" sz="2400" dirty="0" smtClean="0"/>
              <a:t>Concerns?</a:t>
            </a:r>
          </a:p>
          <a:p>
            <a:pPr algn="ctr"/>
            <a:endParaRPr lang="en-US" sz="3200" dirty="0"/>
          </a:p>
        </p:txBody>
      </p:sp>
      <p:sp>
        <p:nvSpPr>
          <p:cNvPr id="12" name="Content Placeholder 11"/>
          <p:cNvSpPr>
            <a:spLocks noGrp="1"/>
          </p:cNvSpPr>
          <p:nvPr>
            <p:ph sz="half" idx="2"/>
          </p:nvPr>
        </p:nvSpPr>
        <p:spPr>
          <a:xfrm>
            <a:off x="457200" y="1535112"/>
            <a:ext cx="4040188" cy="4209281"/>
          </a:xfrm>
          <a:ln>
            <a:solidFill>
              <a:schemeClr val="tx1">
                <a:lumMod val="50000"/>
              </a:schemeClr>
            </a:solidFill>
          </a:ln>
        </p:spPr>
        <p:style>
          <a:lnRef idx="1">
            <a:schemeClr val="accent3"/>
          </a:lnRef>
          <a:fillRef idx="3">
            <a:schemeClr val="accent3"/>
          </a:fillRef>
          <a:effectRef idx="2">
            <a:schemeClr val="accent3"/>
          </a:effectRef>
          <a:fontRef idx="minor">
            <a:schemeClr val="lt1"/>
          </a:fontRef>
        </p:style>
        <p:txBody>
          <a:bodyPr>
            <a:normAutofit/>
          </a:bodyPr>
          <a:lstStyle/>
          <a:p>
            <a:pPr marL="0" indent="0" algn="ctr">
              <a:buNone/>
            </a:pPr>
            <a:r>
              <a:rPr lang="en-US" sz="2000" b="1" u="sng" dirty="0" smtClean="0">
                <a:solidFill>
                  <a:schemeClr val="tx1">
                    <a:lumMod val="50000"/>
                  </a:schemeClr>
                </a:solidFill>
              </a:rPr>
              <a:t>Homework</a:t>
            </a:r>
          </a:p>
          <a:p>
            <a:pPr>
              <a:buFont typeface="Wingdings" charset="2"/>
              <a:buChar char="q"/>
            </a:pPr>
            <a:r>
              <a:rPr lang="en-US" sz="2000" dirty="0" smtClean="0">
                <a:solidFill>
                  <a:schemeClr val="tx1">
                    <a:lumMod val="50000"/>
                  </a:schemeClr>
                </a:solidFill>
              </a:rPr>
              <a:t>Read Section 2.3 </a:t>
            </a:r>
            <a:endParaRPr lang="en-US" sz="2000" dirty="0">
              <a:solidFill>
                <a:schemeClr val="tx1">
                  <a:lumMod val="50000"/>
                </a:schemeClr>
              </a:solidFill>
            </a:endParaRPr>
          </a:p>
        </p:txBody>
      </p:sp>
    </p:spTree>
    <p:extLst>
      <p:ext uri="{BB962C8B-B14F-4D97-AF65-F5344CB8AC3E}">
        <p14:creationId xmlns:p14="http://schemas.microsoft.com/office/powerpoint/2010/main" val="15842878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5200" y="4398777"/>
            <a:ext cx="5833600" cy="1200329"/>
          </a:xfrm>
          <a:prstGeom prst="rect">
            <a:avLst/>
          </a:prstGeom>
        </p:spPr>
        <p:txBody>
          <a:bodyPr wrap="square">
            <a:spAutoFit/>
          </a:bodyPr>
          <a:lstStyle/>
          <a:p>
            <a:pPr algn="just"/>
            <a:r>
              <a:rPr lang="en-US" sz="1200" dirty="0"/>
              <a:t>"</a:t>
            </a:r>
            <a:r>
              <a:rPr lang="en-US" sz="1200" dirty="0" smtClean="0"/>
              <a:t>This curriculum </a:t>
            </a:r>
            <a:r>
              <a:rPr lang="en-US" sz="1200" dirty="0"/>
              <a:t>was supported by the Cooperative Agreement Number DP005528-01, funded by the Centers for Disease Control and Prevention through the County of San Diego, Health and Human Services Agency. Its contents are solely the responsibility of the authors and do not necessarily represent the official views of the Centers for Disease Control and Prevention or the Department of Health and Human Services."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096" y="2102459"/>
            <a:ext cx="4241808" cy="2296318"/>
          </a:xfrm>
          <a:prstGeom prst="rect">
            <a:avLst/>
          </a:prstGeom>
        </p:spPr>
      </p:pic>
    </p:spTree>
    <p:extLst>
      <p:ext uri="{BB962C8B-B14F-4D97-AF65-F5344CB8AC3E}">
        <p14:creationId xmlns:p14="http://schemas.microsoft.com/office/powerpoint/2010/main" val="4641019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access Review</a:t>
            </a:r>
            <a:endParaRPr lang="en-US" dirty="0"/>
          </a:p>
        </p:txBody>
      </p:sp>
      <p:sp>
        <p:nvSpPr>
          <p:cNvPr id="3" name="Text Placeholder 2"/>
          <p:cNvSpPr>
            <a:spLocks noGrp="1"/>
          </p:cNvSpPr>
          <p:nvPr>
            <p:ph type="body" idx="1"/>
          </p:nvPr>
        </p:nvSpPr>
        <p:spPr>
          <a:xfrm>
            <a:off x="457200" y="1535113"/>
            <a:ext cx="8229600" cy="639762"/>
          </a:xfrm>
        </p:spPr>
        <p:txBody>
          <a:bodyPr>
            <a:noAutofit/>
          </a:bodyPr>
          <a:lstStyle/>
          <a:p>
            <a:r>
              <a:rPr lang="en-US" sz="2400" dirty="0" smtClean="0"/>
              <a:t>What did we learn about Health Access</a:t>
            </a:r>
            <a:endParaRPr lang="en-US" sz="2400" dirty="0"/>
          </a:p>
        </p:txBody>
      </p:sp>
      <p:sp>
        <p:nvSpPr>
          <p:cNvPr id="4" name="Content Placeholder 3"/>
          <p:cNvSpPr>
            <a:spLocks noGrp="1"/>
          </p:cNvSpPr>
          <p:nvPr>
            <p:ph sz="half" idx="2"/>
          </p:nvPr>
        </p:nvSpPr>
        <p:spPr/>
        <p:txBody>
          <a:bodyPr/>
          <a:lstStyle/>
          <a:p>
            <a:pPr marL="0" indent="0">
              <a:buNone/>
            </a:pPr>
            <a:endParaRPr lang="en-US" dirty="0"/>
          </a:p>
          <a:p>
            <a:endParaRPr lang="en-US" dirty="0"/>
          </a:p>
        </p:txBody>
      </p:sp>
      <p:sp>
        <p:nvSpPr>
          <p:cNvPr id="6" name="Content Placeholder 5"/>
          <p:cNvSpPr>
            <a:spLocks noGrp="1"/>
          </p:cNvSpPr>
          <p:nvPr>
            <p:ph sz="quarter" idx="4"/>
          </p:nvPr>
        </p:nvSpPr>
        <p:spPr>
          <a:xfrm>
            <a:off x="455613" y="2174875"/>
            <a:ext cx="4041775" cy="3951288"/>
          </a:xfrm>
        </p:spPr>
        <p:txBody>
          <a:bodyPr>
            <a:normAutofit/>
          </a:bodyPr>
          <a:lstStyle/>
          <a:p>
            <a:r>
              <a:rPr lang="en-US" sz="2000" dirty="0" smtClean="0"/>
              <a:t>Health Systems</a:t>
            </a:r>
          </a:p>
          <a:p>
            <a:r>
              <a:rPr lang="en-US" sz="2000" dirty="0" smtClean="0"/>
              <a:t>Home and Neighborhoods</a:t>
            </a:r>
          </a:p>
          <a:p>
            <a:r>
              <a:rPr lang="en-US" sz="2000" dirty="0" smtClean="0"/>
              <a:t>Workplace</a:t>
            </a:r>
          </a:p>
          <a:p>
            <a:r>
              <a:rPr lang="en-US" sz="2000" dirty="0" smtClean="0"/>
              <a:t>Marketplace</a:t>
            </a:r>
          </a:p>
          <a:p>
            <a:endParaRPr lang="en-US"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839" y="2203887"/>
            <a:ext cx="3176420" cy="4417045"/>
          </a:xfrm>
          <a:prstGeom prst="rect">
            <a:avLst/>
          </a:prstGeom>
        </p:spPr>
      </p:pic>
    </p:spTree>
    <p:extLst>
      <p:ext uri="{BB962C8B-B14F-4D97-AF65-F5344CB8AC3E}">
        <p14:creationId xmlns:p14="http://schemas.microsoft.com/office/powerpoint/2010/main" val="3154489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Section 2: Strategies</a:t>
            </a:r>
            <a:endParaRPr lang="en-US" dirty="0"/>
          </a:p>
        </p:txBody>
      </p:sp>
      <p:sp>
        <p:nvSpPr>
          <p:cNvPr id="5" name="Text Placeholder 4"/>
          <p:cNvSpPr>
            <a:spLocks noGrp="1"/>
          </p:cNvSpPr>
          <p:nvPr>
            <p:ph type="body" sz="quarter" idx="13"/>
          </p:nvPr>
        </p:nvSpPr>
        <p:spPr/>
        <p:txBody>
          <a:bodyPr/>
          <a:lstStyle/>
          <a:p>
            <a:r>
              <a:rPr lang="en-US" sz="2400" dirty="0" smtClean="0"/>
              <a:t>Learning Objectives:</a:t>
            </a:r>
            <a:endParaRPr lang="en-US" sz="2400" dirty="0"/>
          </a:p>
        </p:txBody>
      </p:sp>
      <p:sp>
        <p:nvSpPr>
          <p:cNvPr id="3" name="Content Placeholder 2"/>
          <p:cNvSpPr>
            <a:spLocks noGrp="1"/>
          </p:cNvSpPr>
          <p:nvPr>
            <p:ph idx="1"/>
          </p:nvPr>
        </p:nvSpPr>
        <p:spPr/>
        <p:txBody>
          <a:bodyPr>
            <a:normAutofit/>
          </a:bodyPr>
          <a:lstStyle/>
          <a:p>
            <a:pPr marL="342900" indent="-342900">
              <a:buFont typeface="+mj-lt"/>
              <a:buAutoNum type="arabicPeriod"/>
            </a:pPr>
            <a:r>
              <a:rPr lang="en-US" sz="2400" dirty="0" smtClean="0"/>
              <a:t>Identify </a:t>
            </a:r>
            <a:r>
              <a:rPr lang="en-US" sz="2400" dirty="0"/>
              <a:t>health </a:t>
            </a:r>
            <a:r>
              <a:rPr lang="en-US" sz="2400" dirty="0" smtClean="0"/>
              <a:t>determinants </a:t>
            </a:r>
            <a:r>
              <a:rPr lang="en-US" sz="2400" dirty="0"/>
              <a:t>and how they affect health.</a:t>
            </a:r>
          </a:p>
          <a:p>
            <a:pPr marL="342900" indent="-342900">
              <a:buFont typeface="+mj-lt"/>
              <a:buAutoNum type="arabicPeriod"/>
            </a:pPr>
            <a:r>
              <a:rPr lang="en-US" sz="2400" dirty="0"/>
              <a:t>Identify changes that can be made in communities to improve health</a:t>
            </a:r>
            <a:r>
              <a:rPr lang="en-US" sz="2400" dirty="0" smtClean="0"/>
              <a:t>.</a:t>
            </a:r>
          </a:p>
        </p:txBody>
      </p:sp>
      <p:pic>
        <p:nvPicPr>
          <p:cNvPr id="4" name="Picture 3" descr="engineer-23810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55306" y="3209636"/>
            <a:ext cx="2431490" cy="3218518"/>
          </a:xfrm>
          <a:prstGeom prst="rect">
            <a:avLst/>
          </a:prstGeom>
        </p:spPr>
      </p:pic>
    </p:spTree>
    <p:extLst>
      <p:ext uri="{BB962C8B-B14F-4D97-AF65-F5344CB8AC3E}">
        <p14:creationId xmlns:p14="http://schemas.microsoft.com/office/powerpoint/2010/main" val="1932404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Activity</a:t>
            </a:r>
            <a:endParaRPr lang="en-US" dirty="0"/>
          </a:p>
        </p:txBody>
      </p:sp>
      <p:sp>
        <p:nvSpPr>
          <p:cNvPr id="10" name="Text Placeholder 9"/>
          <p:cNvSpPr>
            <a:spLocks noGrp="1"/>
          </p:cNvSpPr>
          <p:nvPr>
            <p:ph type="body" sz="quarter" idx="13"/>
          </p:nvPr>
        </p:nvSpPr>
        <p:spPr/>
        <p:txBody>
          <a:bodyPr/>
          <a:lstStyle/>
          <a:p>
            <a:r>
              <a:rPr lang="en-US" dirty="0" smtClean="0"/>
              <a:t>How did You get to the workshop today?</a:t>
            </a:r>
            <a:endParaRPr lang="en-US" dirty="0"/>
          </a:p>
        </p:txBody>
      </p:sp>
      <p:pic>
        <p:nvPicPr>
          <p:cNvPr id="11" name="Content Placeholder 10" descr="transportation.png"/>
          <p:cNvPicPr>
            <a:picLocks noGrp="1" noChangeAspect="1"/>
          </p:cNvPicPr>
          <p:nvPr>
            <p:ph idx="1"/>
          </p:nvPr>
        </p:nvPicPr>
        <p:blipFill rotWithShape="1">
          <a:blip r:embed="rId3">
            <a:extLst>
              <a:ext uri="{28A0092B-C50C-407E-A947-70E740481C1C}">
                <a14:useLocalDpi xmlns:a14="http://schemas.microsoft.com/office/drawing/2010/main" val="0"/>
              </a:ext>
            </a:extLst>
          </a:blip>
          <a:srcRect t="7243" b="7243"/>
          <a:stretch/>
        </p:blipFill>
        <p:spPr>
          <a:xfrm>
            <a:off x="693738" y="1762960"/>
            <a:ext cx="7993062" cy="2651125"/>
          </a:xfrm>
        </p:spPr>
      </p:pic>
      <p:sp>
        <p:nvSpPr>
          <p:cNvPr id="14" name="Text Placeholder 9"/>
          <p:cNvSpPr txBox="1">
            <a:spLocks/>
          </p:cNvSpPr>
          <p:nvPr/>
        </p:nvSpPr>
        <p:spPr>
          <a:xfrm>
            <a:off x="693738" y="4732239"/>
            <a:ext cx="7993741" cy="589641"/>
          </a:xfrm>
          <a:prstGeom prst="rect">
            <a:avLst/>
          </a:prstGeom>
        </p:spPr>
        <p:txBody>
          <a:bodyPr vert="horz" lIns="0" tIns="0" rIns="0" bIns="0" rtlCol="0">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Tx/>
              <a:buNone/>
              <a:defRPr sz="2400" kern="1200" cap="all" baseline="0">
                <a:solidFill>
                  <a:schemeClr val="accent2"/>
                </a:solidFill>
                <a:latin typeface="+mn-lt"/>
                <a:ea typeface="+mn-ea"/>
                <a:cs typeface="+mn-cs"/>
              </a:defRPr>
            </a:lvl1pPr>
            <a:lvl2pPr marL="344487" indent="0" algn="l" defTabSz="457200" rtl="0" eaLnBrk="1" latinLnBrk="0" hangingPunct="1">
              <a:lnSpc>
                <a:spcPct val="150000"/>
              </a:lnSpc>
              <a:spcBef>
                <a:spcPts val="0"/>
              </a:spcBef>
              <a:spcAft>
                <a:spcPts val="1000"/>
              </a:spcAft>
              <a:buClr>
                <a:schemeClr val="accent1"/>
              </a:buClr>
              <a:buFontTx/>
              <a:buNone/>
              <a:tabLst/>
              <a:defRPr sz="2400" kern="1200" cap="none" baseline="0">
                <a:solidFill>
                  <a:schemeClr val="accent2">
                    <a:lumMod val="20000"/>
                    <a:lumOff val="80000"/>
                  </a:schemeClr>
                </a:solidFill>
                <a:latin typeface="Avenir Light"/>
                <a:ea typeface="+mn-ea"/>
                <a:cs typeface="+mn-cs"/>
              </a:defRPr>
            </a:lvl2pPr>
            <a:lvl3pPr marL="688975" indent="0" algn="l" defTabSz="457200" rtl="0" eaLnBrk="1" latinLnBrk="0" hangingPunct="1">
              <a:lnSpc>
                <a:spcPct val="150000"/>
              </a:lnSpc>
              <a:spcBef>
                <a:spcPts val="0"/>
              </a:spcBef>
              <a:spcAft>
                <a:spcPts val="1000"/>
              </a:spcAft>
              <a:buClr>
                <a:schemeClr val="accent2"/>
              </a:buClr>
              <a:buFontTx/>
              <a:buNone/>
              <a:defRPr sz="2400" kern="1200" cap="none" baseline="0">
                <a:solidFill>
                  <a:schemeClr val="accent2">
                    <a:lumMod val="20000"/>
                    <a:lumOff val="80000"/>
                  </a:schemeClr>
                </a:solidFill>
                <a:latin typeface="Avenir Light"/>
                <a:ea typeface="+mn-ea"/>
                <a:cs typeface="+mn-cs"/>
              </a:defRPr>
            </a:lvl3pPr>
            <a:lvl4pPr marL="1025525" indent="0" algn="l" defTabSz="457200" rtl="0" eaLnBrk="1" latinLnBrk="0" hangingPunct="1">
              <a:lnSpc>
                <a:spcPct val="150000"/>
              </a:lnSpc>
              <a:spcBef>
                <a:spcPts val="0"/>
              </a:spcBef>
              <a:spcAft>
                <a:spcPts val="1000"/>
              </a:spcAft>
              <a:buClr>
                <a:schemeClr val="accent3"/>
              </a:buClr>
              <a:buFontTx/>
              <a:buNone/>
              <a:defRPr sz="2400" kern="1200" cap="none" baseline="0">
                <a:solidFill>
                  <a:schemeClr val="accent2">
                    <a:lumMod val="20000"/>
                    <a:lumOff val="80000"/>
                  </a:schemeClr>
                </a:solidFill>
                <a:latin typeface="Avenir Light"/>
                <a:ea typeface="+mn-ea"/>
                <a:cs typeface="+mn-cs"/>
              </a:defRPr>
            </a:lvl4pPr>
            <a:lvl5pPr marL="1370013" indent="0" algn="l" defTabSz="457200" rtl="0" eaLnBrk="1" latinLnBrk="0" hangingPunct="1">
              <a:lnSpc>
                <a:spcPct val="150000"/>
              </a:lnSpc>
              <a:spcBef>
                <a:spcPts val="0"/>
              </a:spcBef>
              <a:spcAft>
                <a:spcPts val="1000"/>
              </a:spcAft>
              <a:buClr>
                <a:schemeClr val="accent4"/>
              </a:buClr>
              <a:buFontTx/>
              <a:buNone/>
              <a:defRPr sz="2400" kern="1200" cap="none" baseline="0">
                <a:solidFill>
                  <a:schemeClr val="accent2">
                    <a:lumMod val="20000"/>
                    <a:lumOff val="80000"/>
                  </a:schemeClr>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smtClean="0"/>
              <a:t>Why?</a:t>
            </a:r>
            <a:endParaRPr lang="en-US" dirty="0"/>
          </a:p>
        </p:txBody>
      </p:sp>
    </p:spTree>
    <p:extLst>
      <p:ext uri="{BB962C8B-B14F-4D97-AF65-F5344CB8AC3E}">
        <p14:creationId xmlns:p14="http://schemas.microsoft.com/office/powerpoint/2010/main" val="740827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Planning</a:t>
            </a:r>
            <a:endParaRPr lang="en-US" dirty="0"/>
          </a:p>
        </p:txBody>
      </p:sp>
      <p:sp>
        <p:nvSpPr>
          <p:cNvPr id="3" name="Text Placeholder 2"/>
          <p:cNvSpPr>
            <a:spLocks noGrp="1"/>
          </p:cNvSpPr>
          <p:nvPr>
            <p:ph type="body" sz="quarter" idx="13"/>
          </p:nvPr>
        </p:nvSpPr>
        <p:spPr/>
        <p:txBody>
          <a:bodyPr/>
          <a:lstStyle/>
          <a:p>
            <a:r>
              <a:rPr lang="en-US" dirty="0" smtClean="0"/>
              <a:t>What is it?</a:t>
            </a:r>
            <a:endParaRPr lang="en-US" dirty="0"/>
          </a:p>
        </p:txBody>
      </p:sp>
      <p:sp>
        <p:nvSpPr>
          <p:cNvPr id="8" name="Content Placeholder 7"/>
          <p:cNvSpPr>
            <a:spLocks noGrp="1"/>
          </p:cNvSpPr>
          <p:nvPr>
            <p:ph idx="1"/>
          </p:nvPr>
        </p:nvSpPr>
        <p:spPr/>
        <p:txBody>
          <a:bodyPr>
            <a:normAutofit/>
          </a:bodyPr>
          <a:lstStyle/>
          <a:p>
            <a:pPr marL="0" indent="0" algn="ctr">
              <a:buNone/>
            </a:pPr>
            <a:r>
              <a:rPr lang="en-US" sz="2400" dirty="0" smtClean="0"/>
              <a:t>How </a:t>
            </a:r>
            <a:r>
              <a:rPr lang="en-US" sz="2400" dirty="0"/>
              <a:t>people live, work and play together in the same </a:t>
            </a:r>
            <a:r>
              <a:rPr lang="en-US" sz="2400" dirty="0" smtClean="0"/>
              <a:t>place</a:t>
            </a:r>
            <a:r>
              <a:rPr lang="en-US" sz="2400" dirty="0"/>
              <a:t>.</a:t>
            </a:r>
            <a:endParaRPr lang="en-US" sz="2400" dirty="0" smtClean="0"/>
          </a:p>
        </p:txBody>
      </p:sp>
      <p:pic>
        <p:nvPicPr>
          <p:cNvPr id="5" name="Picture 4" descr="Commun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 y="3347830"/>
            <a:ext cx="9148918" cy="3510170"/>
          </a:xfrm>
          <a:prstGeom prst="rect">
            <a:avLst/>
          </a:prstGeom>
        </p:spPr>
      </p:pic>
    </p:spTree>
    <p:extLst>
      <p:ext uri="{BB962C8B-B14F-4D97-AF65-F5344CB8AC3E}">
        <p14:creationId xmlns:p14="http://schemas.microsoft.com/office/powerpoint/2010/main" val="1025449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Plan</a:t>
            </a:r>
            <a:endParaRPr lang="en-US" dirty="0"/>
          </a:p>
        </p:txBody>
      </p:sp>
      <p:pic>
        <p:nvPicPr>
          <p:cNvPr id="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41225" y="1260473"/>
            <a:ext cx="6661551" cy="53784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4828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Built Environments</a:t>
            </a:r>
            <a:endParaRPr lang="en-US" dirty="0"/>
          </a:p>
        </p:txBody>
      </p:sp>
      <p:pic>
        <p:nvPicPr>
          <p:cNvPr id="13" name="Content Placeholder 12" descr="Built Environment.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05" r="-105"/>
          <a:stretch/>
        </p:blipFill>
        <p:spPr>
          <a:xfrm>
            <a:off x="693738" y="1354138"/>
            <a:ext cx="7993062" cy="4922837"/>
          </a:xfrm>
        </p:spPr>
      </p:pic>
      <p:sp>
        <p:nvSpPr>
          <p:cNvPr id="16" name="Content Placeholder 2"/>
          <p:cNvSpPr txBox="1">
            <a:spLocks/>
          </p:cNvSpPr>
          <p:nvPr/>
        </p:nvSpPr>
        <p:spPr>
          <a:xfrm>
            <a:off x="959556" y="1213557"/>
            <a:ext cx="2395172" cy="1413896"/>
          </a:xfrm>
          <a:prstGeom prst="roundRect">
            <a:avLst/>
          </a:prstGeom>
          <a:solidFill>
            <a:schemeClr val="bg1"/>
          </a:solidFill>
          <a:ln w="57150">
            <a:solidFill>
              <a:schemeClr val="accent6"/>
            </a:solidFill>
          </a:ln>
        </p:spPr>
        <p:txBody>
          <a:bodyPr vert="horz" lIns="0" tIns="0" rIns="0" bIns="0" rtlCol="0">
            <a:normAutofit fontScale="25000" lnSpcReduction="20000"/>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5200" dirty="0" smtClean="0">
                <a:ea typeface="ＭＳ Ｐゴシック" pitchFamily="34" charset="-128"/>
              </a:rPr>
              <a:t>All aspects of our surroundings that are constructed by people: homes, buildings, roads, parks, etc</a:t>
            </a:r>
            <a:r>
              <a:rPr lang="en-US" sz="4800" b="1" dirty="0" smtClean="0">
                <a:ea typeface="ＭＳ Ｐゴシック" pitchFamily="34" charset="-128"/>
              </a:rPr>
              <a:t>. </a:t>
            </a:r>
          </a:p>
          <a:p>
            <a:pPr>
              <a:buFont typeface="Wingdings 2" pitchFamily="18" charset="2"/>
              <a:buNone/>
            </a:pPr>
            <a:endParaRPr lang="en-US" dirty="0" smtClean="0">
              <a:ea typeface="ＭＳ Ｐゴシック" pitchFamily="34" charset="-128"/>
            </a:endParaRPr>
          </a:p>
        </p:txBody>
      </p:sp>
      <p:cxnSp>
        <p:nvCxnSpPr>
          <p:cNvPr id="17" name="Straight Arrow Connector 16"/>
          <p:cNvCxnSpPr/>
          <p:nvPr/>
        </p:nvCxnSpPr>
        <p:spPr>
          <a:xfrm flipH="1">
            <a:off x="2173111" y="2627453"/>
            <a:ext cx="581664" cy="2734769"/>
          </a:xfrm>
          <a:prstGeom prst="straightConnector1">
            <a:avLst/>
          </a:prstGeom>
          <a:ln w="762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354728" y="2071868"/>
            <a:ext cx="1217272" cy="1230132"/>
          </a:xfrm>
          <a:prstGeom prst="straightConnector1">
            <a:avLst/>
          </a:prstGeom>
          <a:ln w="762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206186" y="2571508"/>
            <a:ext cx="1168258" cy="2268603"/>
          </a:xfrm>
          <a:prstGeom prst="straightConnector1">
            <a:avLst/>
          </a:prstGeom>
          <a:ln w="762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76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theme/theme1.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RLA">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LWSD 2013 Orange 2">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6.xml><?xml version="1.0" encoding="utf-8"?>
<a:theme xmlns:a="http://schemas.openxmlformats.org/drawingml/2006/main" name="LWSD 2013 Orange 3">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7.xml><?xml version="1.0" encoding="utf-8"?>
<a:theme xmlns:a="http://schemas.openxmlformats.org/drawingml/2006/main" name="LWSD 2013 Orange 4">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69E287C1CD934F8621432270294A03" ma:contentTypeVersion="3" ma:contentTypeDescription="Create a new document." ma:contentTypeScope="" ma:versionID="fac605141b0afd7a6bed368aedb2794d">
  <xsd:schema xmlns:xsd="http://www.w3.org/2001/XMLSchema" xmlns:xs="http://www.w3.org/2001/XMLSchema" xmlns:p="http://schemas.microsoft.com/office/2006/metadata/properties" xmlns:ns1="http://schemas.microsoft.com/sharepoint/v3" targetNamespace="http://schemas.microsoft.com/office/2006/metadata/properties" ma:root="true" ma:fieldsID="2dd5a21bfa5ddffeac8154210470a16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9"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0"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8"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CD2F7E-991E-42D6-A086-7BDBBEC3BF2D}">
  <ds:schemaRefs>
    <ds:schemaRef ds:uri="http://schemas.microsoft.com/sharepoint/v3/contenttype/forms"/>
  </ds:schemaRefs>
</ds:datastoreItem>
</file>

<file path=customXml/itemProps2.xml><?xml version="1.0" encoding="utf-8"?>
<ds:datastoreItem xmlns:ds="http://schemas.openxmlformats.org/officeDocument/2006/customXml" ds:itemID="{671E3CD7-2B00-41A5-92B6-914235362425}">
  <ds:schemaRefs>
    <ds:schemaRef ds:uri="http://purl.org/dc/terms/"/>
    <ds:schemaRef ds:uri="http://schemas.microsoft.com/sharepoint/v3"/>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E168080-B7DD-4544-8561-8D38A37731EB}"/>
</file>

<file path=docProps/app.xml><?xml version="1.0" encoding="utf-8"?>
<Properties xmlns="http://schemas.openxmlformats.org/officeDocument/2006/extended-properties" xmlns:vt="http://schemas.openxmlformats.org/officeDocument/2006/docPropsVTypes">
  <TotalTime>1388</TotalTime>
  <Words>1632</Words>
  <Application>Microsoft Macintosh PowerPoint</Application>
  <PresentationFormat>On-screen Show (4:3)</PresentationFormat>
  <Paragraphs>223</Paragraphs>
  <Slides>33</Slides>
  <Notes>33</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33</vt:i4>
      </vt:variant>
    </vt:vector>
  </HeadingPairs>
  <TitlesOfParts>
    <vt:vector size="49" baseType="lpstr">
      <vt:lpstr>Avenir Light</vt:lpstr>
      <vt:lpstr>Avenir Medium</vt:lpstr>
      <vt:lpstr>Avenir Medium Oblique</vt:lpstr>
      <vt:lpstr>Calibri</vt:lpstr>
      <vt:lpstr>ＭＳ Ｐゴシック</vt:lpstr>
      <vt:lpstr>Times New Roman</vt:lpstr>
      <vt:lpstr>Wingdings</vt:lpstr>
      <vt:lpstr>Wingdings 2</vt:lpstr>
      <vt:lpstr>Arial</vt:lpstr>
      <vt:lpstr>LWSD 2013 Blue 2</vt:lpstr>
      <vt:lpstr>LWSD 2013 Blue 3</vt:lpstr>
      <vt:lpstr>LWSD 2013 Blue 4</vt:lpstr>
      <vt:lpstr>RLA</vt:lpstr>
      <vt:lpstr>LWSD 2013 Orange 2</vt:lpstr>
      <vt:lpstr>LWSD 2013 Orange 3</vt:lpstr>
      <vt:lpstr>LWSD 2013 Orange 4</vt:lpstr>
      <vt:lpstr>Section 2: Strategies</vt:lpstr>
      <vt:lpstr>Agenda</vt:lpstr>
      <vt:lpstr>Ice Breaker</vt:lpstr>
      <vt:lpstr>Health access Review</vt:lpstr>
      <vt:lpstr>Section 2: Strategies</vt:lpstr>
      <vt:lpstr>Activity</vt:lpstr>
      <vt:lpstr>Community Planning</vt:lpstr>
      <vt:lpstr>General Plan</vt:lpstr>
      <vt:lpstr>Built Environments</vt:lpstr>
      <vt:lpstr>Built environments</vt:lpstr>
      <vt:lpstr>Accessing Information</vt:lpstr>
      <vt:lpstr>Accessing Your Community’s Information</vt:lpstr>
      <vt:lpstr>Development/Redevelopment</vt:lpstr>
      <vt:lpstr>Zoning Ordinances</vt:lpstr>
      <vt:lpstr>Land Use</vt:lpstr>
      <vt:lpstr>Break Time</vt:lpstr>
      <vt:lpstr>Concerns of Land Use Stakeholders</vt:lpstr>
      <vt:lpstr>A Social Mess</vt:lpstr>
      <vt:lpstr>7 Steps to understand and Influence Land Use</vt:lpstr>
      <vt:lpstr>7 Steps to understand and Influence Land Use</vt:lpstr>
      <vt:lpstr>7 Steps to understand and Influence Land Use</vt:lpstr>
      <vt:lpstr>7 Steps to understand and Influence Land Use</vt:lpstr>
      <vt:lpstr>7 Steps to understand and Influence Land Use</vt:lpstr>
      <vt:lpstr>7 Steps to understand and Influence Land Use</vt:lpstr>
      <vt:lpstr>7 Steps to understand and Influence Land Use</vt:lpstr>
      <vt:lpstr>Social Connectedness</vt:lpstr>
      <vt:lpstr>Crime Prevention through environmental Design </vt:lpstr>
      <vt:lpstr>1st Generation CPTED</vt:lpstr>
      <vt:lpstr>2nd Generation CPTED </vt:lpstr>
      <vt:lpstr>Video Clip</vt:lpstr>
      <vt:lpstr>El Cajon Utility Box Art Project </vt:lpstr>
      <vt:lpstr>Conclusion</vt:lpstr>
      <vt:lpstr>PowerPoint Presentation</vt:lpstr>
    </vt:vector>
  </TitlesOfParts>
  <Company>AdEase</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Blue</dc:title>
  <dc:creator>Creative Contractor</dc:creator>
  <cp:lastModifiedBy>Jessie</cp:lastModifiedBy>
  <cp:revision>175</cp:revision>
  <dcterms:created xsi:type="dcterms:W3CDTF">2013-10-28T20:20:09Z</dcterms:created>
  <dcterms:modified xsi:type="dcterms:W3CDTF">2017-07-14T21:48:31Z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0x0101003F9C836218537D469586CDA6A9969B1B</vt:lpwstr>
  </property>
</Properties>
</file>