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56"/>
  </p:notesMasterIdLst>
  <p:sldIdLst>
    <p:sldId id="336" r:id="rId11"/>
    <p:sldId id="262" r:id="rId12"/>
    <p:sldId id="347" r:id="rId13"/>
    <p:sldId id="268" r:id="rId14"/>
    <p:sldId id="264" r:id="rId15"/>
    <p:sldId id="283" r:id="rId16"/>
    <p:sldId id="337" r:id="rId17"/>
    <p:sldId id="346" r:id="rId18"/>
    <p:sldId id="334" r:id="rId19"/>
    <p:sldId id="338" r:id="rId20"/>
    <p:sldId id="285" r:id="rId21"/>
    <p:sldId id="344" r:id="rId22"/>
    <p:sldId id="286" r:id="rId23"/>
    <p:sldId id="289" r:id="rId24"/>
    <p:sldId id="290" r:id="rId25"/>
    <p:sldId id="291" r:id="rId26"/>
    <p:sldId id="292" r:id="rId27"/>
    <p:sldId id="293" r:id="rId28"/>
    <p:sldId id="295" r:id="rId29"/>
    <p:sldId id="294" r:id="rId30"/>
    <p:sldId id="274" r:id="rId31"/>
    <p:sldId id="296" r:id="rId32"/>
    <p:sldId id="297" r:id="rId33"/>
    <p:sldId id="298" r:id="rId34"/>
    <p:sldId id="303" r:id="rId35"/>
    <p:sldId id="299" r:id="rId36"/>
    <p:sldId id="304" r:id="rId37"/>
    <p:sldId id="306" r:id="rId38"/>
    <p:sldId id="307" r:id="rId39"/>
    <p:sldId id="302" r:id="rId40"/>
    <p:sldId id="308" r:id="rId41"/>
    <p:sldId id="309" r:id="rId42"/>
    <p:sldId id="311" r:id="rId43"/>
    <p:sldId id="301" r:id="rId44"/>
    <p:sldId id="312" r:id="rId45"/>
    <p:sldId id="300" r:id="rId46"/>
    <p:sldId id="315" r:id="rId47"/>
    <p:sldId id="316" r:id="rId48"/>
    <p:sldId id="317" r:id="rId49"/>
    <p:sldId id="318" r:id="rId50"/>
    <p:sldId id="319" r:id="rId51"/>
    <p:sldId id="343" r:id="rId52"/>
    <p:sldId id="287" r:id="rId53"/>
    <p:sldId id="266" r:id="rId54"/>
    <p:sldId id="348"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2" autoAdjust="0"/>
    <p:restoredTop sz="72535" autoAdjust="0"/>
  </p:normalViewPr>
  <p:slideViewPr>
    <p:cSldViewPr snapToGrid="0" snapToObjects="1">
      <p:cViewPr varScale="1">
        <p:scale>
          <a:sx n="68" d="100"/>
          <a:sy n="68" d="100"/>
        </p:scale>
        <p:origin x="2344" y="208"/>
      </p:cViewPr>
      <p:guideLst>
        <p:guide orient="horz"/>
        <p:guide orient="horz" pos="4128"/>
        <p:guide orient="horz" pos="1428"/>
        <p:guide pos="2880"/>
      </p:guideLst>
    </p:cSldViewPr>
  </p:slideViewPr>
  <p:outlineViewPr>
    <p:cViewPr>
      <p:scale>
        <a:sx n="33" d="100"/>
        <a:sy n="33" d="100"/>
      </p:scale>
      <p:origin x="0" y="11624"/>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notesMaster" Target="notesMasters/notes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tableStyles" Target="tableStyles.xml"/><Relationship Id="rId10" Type="http://schemas.openxmlformats.org/officeDocument/2006/relationships/slideMaster" Target="slideMasters/slideMaster7.xml"/><Relationship Id="rId11" Type="http://schemas.openxmlformats.org/officeDocument/2006/relationships/slide" Target="slides/slide1.xml"/><Relationship Id="rId12"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A283E-6258-9D4B-83E5-69AE8DAD5BF6}" type="doc">
      <dgm:prSet loTypeId="urn:microsoft.com/office/officeart/2005/8/layout/chevron2" loCatId="" qsTypeId="urn:microsoft.com/office/officeart/2005/8/quickstyle/simple4" qsCatId="simple" csTypeId="urn:microsoft.com/office/officeart/2005/8/colors/colorful1" csCatId="colorful" phldr="1"/>
      <dgm:spPr/>
      <dgm:t>
        <a:bodyPr/>
        <a:lstStyle/>
        <a:p>
          <a:endParaRPr lang="en-US"/>
        </a:p>
      </dgm:t>
    </dgm:pt>
    <dgm:pt modelId="{32DA8CBD-291F-A64E-8EDA-5C894027EF84}">
      <dgm:prSet phldrT="[Text]"/>
      <dgm:spPr/>
      <dgm:t>
        <a:bodyPr/>
        <a:lstStyle/>
        <a:p>
          <a:r>
            <a:rPr lang="en-US" dirty="0" smtClean="0"/>
            <a:t>1</a:t>
          </a:r>
          <a:endParaRPr lang="en-US" dirty="0"/>
        </a:p>
      </dgm:t>
    </dgm:pt>
    <dgm:pt modelId="{C691EF99-4959-D249-AF74-3D422C560FD4}" type="parTrans" cxnId="{E54EA857-8F96-D647-909F-C80BED9A2FDE}">
      <dgm:prSet/>
      <dgm:spPr/>
      <dgm:t>
        <a:bodyPr/>
        <a:lstStyle/>
        <a:p>
          <a:endParaRPr lang="en-US"/>
        </a:p>
      </dgm:t>
    </dgm:pt>
    <dgm:pt modelId="{96495C8B-0666-5F40-9EA7-968CC7BC3E98}" type="sibTrans" cxnId="{E54EA857-8F96-D647-909F-C80BED9A2FDE}">
      <dgm:prSet/>
      <dgm:spPr/>
      <dgm:t>
        <a:bodyPr/>
        <a:lstStyle/>
        <a:p>
          <a:endParaRPr lang="en-US"/>
        </a:p>
      </dgm:t>
    </dgm:pt>
    <dgm:pt modelId="{790A81E7-2371-B645-AFAA-A023FEC352F4}">
      <dgm:prSet phldrT="[Text]"/>
      <dgm:spPr/>
      <dgm:t>
        <a:bodyPr/>
        <a:lstStyle/>
        <a:p>
          <a:r>
            <a:rPr lang="en-US" dirty="0" smtClean="0"/>
            <a:t>Good Sidewalks</a:t>
          </a:r>
          <a:endParaRPr lang="en-US" dirty="0"/>
        </a:p>
      </dgm:t>
    </dgm:pt>
    <dgm:pt modelId="{56ED5258-CEB2-D649-A326-6C8AD5FEF96C}" type="parTrans" cxnId="{6CA488B4-A922-A240-A055-00A7733E1CE2}">
      <dgm:prSet/>
      <dgm:spPr/>
      <dgm:t>
        <a:bodyPr/>
        <a:lstStyle/>
        <a:p>
          <a:endParaRPr lang="en-US"/>
        </a:p>
      </dgm:t>
    </dgm:pt>
    <dgm:pt modelId="{5E0BDBEE-BCE4-4547-86C3-D9D7E226B21D}" type="sibTrans" cxnId="{6CA488B4-A922-A240-A055-00A7733E1CE2}">
      <dgm:prSet/>
      <dgm:spPr/>
      <dgm:t>
        <a:bodyPr/>
        <a:lstStyle/>
        <a:p>
          <a:endParaRPr lang="en-US"/>
        </a:p>
      </dgm:t>
    </dgm:pt>
    <dgm:pt modelId="{7916B612-2618-E54E-8549-F93F7CA02E7B}">
      <dgm:prSet phldrT="[Text]"/>
      <dgm:spPr/>
      <dgm:t>
        <a:bodyPr/>
        <a:lstStyle/>
        <a:p>
          <a:r>
            <a:rPr lang="en-US" dirty="0" smtClean="0"/>
            <a:t>2</a:t>
          </a:r>
          <a:endParaRPr lang="en-US" dirty="0"/>
        </a:p>
      </dgm:t>
    </dgm:pt>
    <dgm:pt modelId="{709DE978-2993-324A-8908-85C397DA34C5}" type="parTrans" cxnId="{6E87D7D9-CD0C-9E49-8779-AE9EB9B5EED7}">
      <dgm:prSet/>
      <dgm:spPr/>
      <dgm:t>
        <a:bodyPr/>
        <a:lstStyle/>
        <a:p>
          <a:endParaRPr lang="en-US"/>
        </a:p>
      </dgm:t>
    </dgm:pt>
    <dgm:pt modelId="{7203142A-2DED-9343-8F32-BA8BC78180A6}" type="sibTrans" cxnId="{6E87D7D9-CD0C-9E49-8779-AE9EB9B5EED7}">
      <dgm:prSet/>
      <dgm:spPr/>
      <dgm:t>
        <a:bodyPr/>
        <a:lstStyle/>
        <a:p>
          <a:endParaRPr lang="en-US"/>
        </a:p>
      </dgm:t>
    </dgm:pt>
    <dgm:pt modelId="{A476485D-6E84-A24F-B3A5-BA4C45BDE9DD}">
      <dgm:prSet phldrT="[Text]"/>
      <dgm:spPr/>
      <dgm:t>
        <a:bodyPr/>
        <a:lstStyle/>
        <a:p>
          <a:r>
            <a:rPr lang="en-US" dirty="0" smtClean="0"/>
            <a:t>Safe and Easy Street Crossings</a:t>
          </a:r>
          <a:endParaRPr lang="en-US" dirty="0"/>
        </a:p>
      </dgm:t>
    </dgm:pt>
    <dgm:pt modelId="{536201D0-3218-5B47-9651-39F5E77B195A}" type="parTrans" cxnId="{F508F089-E3BF-9E42-8BDC-7E5203E4CE3A}">
      <dgm:prSet/>
      <dgm:spPr/>
      <dgm:t>
        <a:bodyPr/>
        <a:lstStyle/>
        <a:p>
          <a:endParaRPr lang="en-US"/>
        </a:p>
      </dgm:t>
    </dgm:pt>
    <dgm:pt modelId="{E4DAF561-7E0C-AA4D-BCB4-DC41758604E0}" type="sibTrans" cxnId="{F508F089-E3BF-9E42-8BDC-7E5203E4CE3A}">
      <dgm:prSet/>
      <dgm:spPr/>
      <dgm:t>
        <a:bodyPr/>
        <a:lstStyle/>
        <a:p>
          <a:endParaRPr lang="en-US"/>
        </a:p>
      </dgm:t>
    </dgm:pt>
    <dgm:pt modelId="{93B23C1D-44AD-D945-939B-68E1376E8D28}">
      <dgm:prSet phldrT="[Text]"/>
      <dgm:spPr/>
      <dgm:t>
        <a:bodyPr/>
        <a:lstStyle/>
        <a:p>
          <a:r>
            <a:rPr lang="en-US" dirty="0" smtClean="0"/>
            <a:t>3</a:t>
          </a:r>
          <a:endParaRPr lang="en-US" dirty="0"/>
        </a:p>
      </dgm:t>
    </dgm:pt>
    <dgm:pt modelId="{C6B1F547-0F0B-414F-8DB1-2D7FDFA0E129}" type="parTrans" cxnId="{196F4C9D-CED3-A241-A295-D0B18A57DC83}">
      <dgm:prSet/>
      <dgm:spPr/>
      <dgm:t>
        <a:bodyPr/>
        <a:lstStyle/>
        <a:p>
          <a:endParaRPr lang="en-US"/>
        </a:p>
      </dgm:t>
    </dgm:pt>
    <dgm:pt modelId="{7CDEF38B-EF62-6A46-8AE1-E4AD32C45F1C}" type="sibTrans" cxnId="{196F4C9D-CED3-A241-A295-D0B18A57DC83}">
      <dgm:prSet/>
      <dgm:spPr/>
      <dgm:t>
        <a:bodyPr/>
        <a:lstStyle/>
        <a:p>
          <a:endParaRPr lang="en-US"/>
        </a:p>
      </dgm:t>
    </dgm:pt>
    <dgm:pt modelId="{D9B3C873-1B6F-AC48-868C-07BEC549387B}">
      <dgm:prSet phldrT="[Text]"/>
      <dgm:spPr/>
      <dgm:t>
        <a:bodyPr/>
        <a:lstStyle/>
        <a:p>
          <a:r>
            <a:rPr lang="en-US" dirty="0" smtClean="0"/>
            <a:t>Great Places to Walk</a:t>
          </a:r>
          <a:endParaRPr lang="en-US" dirty="0"/>
        </a:p>
      </dgm:t>
    </dgm:pt>
    <dgm:pt modelId="{ADED8283-D33D-3643-B077-0E43D182554B}" type="parTrans" cxnId="{42056991-6248-1C45-9DC0-633D2527D9A3}">
      <dgm:prSet/>
      <dgm:spPr/>
      <dgm:t>
        <a:bodyPr/>
        <a:lstStyle/>
        <a:p>
          <a:endParaRPr lang="en-US"/>
        </a:p>
      </dgm:t>
    </dgm:pt>
    <dgm:pt modelId="{880FF41A-4DC1-B94F-B311-0118C8A43B27}" type="sibTrans" cxnId="{42056991-6248-1C45-9DC0-633D2527D9A3}">
      <dgm:prSet/>
      <dgm:spPr/>
      <dgm:t>
        <a:bodyPr/>
        <a:lstStyle/>
        <a:p>
          <a:endParaRPr lang="en-US"/>
        </a:p>
      </dgm:t>
    </dgm:pt>
    <dgm:pt modelId="{61F7B544-A395-DB4F-941B-424CB6A13EF2}">
      <dgm:prSet phldrT="[Text]"/>
      <dgm:spPr/>
      <dgm:t>
        <a:bodyPr/>
        <a:lstStyle/>
        <a:p>
          <a:r>
            <a:rPr lang="en-US" dirty="0" smtClean="0"/>
            <a:t>4</a:t>
          </a:r>
          <a:endParaRPr lang="en-US" dirty="0"/>
        </a:p>
      </dgm:t>
    </dgm:pt>
    <dgm:pt modelId="{AB0380DD-5866-F741-9557-7C91919C3E86}" type="parTrans" cxnId="{51220A8E-46F9-804A-8F96-2F674B8BF833}">
      <dgm:prSet/>
      <dgm:spPr/>
      <dgm:t>
        <a:bodyPr/>
        <a:lstStyle/>
        <a:p>
          <a:endParaRPr lang="en-US"/>
        </a:p>
      </dgm:t>
    </dgm:pt>
    <dgm:pt modelId="{EBBA8250-6BD2-F040-AD2D-39E9EFB54D4C}" type="sibTrans" cxnId="{51220A8E-46F9-804A-8F96-2F674B8BF833}">
      <dgm:prSet/>
      <dgm:spPr/>
      <dgm:t>
        <a:bodyPr/>
        <a:lstStyle/>
        <a:p>
          <a:endParaRPr lang="en-US"/>
        </a:p>
      </dgm:t>
    </dgm:pt>
    <dgm:pt modelId="{9CD4B1EA-2B2B-774B-A386-23C293D508B5}">
      <dgm:prSet phldrT="[Text]"/>
      <dgm:spPr/>
      <dgm:t>
        <a:bodyPr/>
        <a:lstStyle/>
        <a:p>
          <a:r>
            <a:rPr lang="en-US" dirty="0" smtClean="0"/>
            <a:t>5</a:t>
          </a:r>
          <a:endParaRPr lang="en-US" dirty="0"/>
        </a:p>
      </dgm:t>
    </dgm:pt>
    <dgm:pt modelId="{D1803C58-111E-094C-89C8-9F7F0959FBAE}" type="parTrans" cxnId="{DA7C0AAF-1323-E645-AAE2-6BA983C8E1B1}">
      <dgm:prSet/>
      <dgm:spPr/>
      <dgm:t>
        <a:bodyPr/>
        <a:lstStyle/>
        <a:p>
          <a:endParaRPr lang="en-US"/>
        </a:p>
      </dgm:t>
    </dgm:pt>
    <dgm:pt modelId="{2057003F-2A6C-9B4F-B50C-8704FDFCFC62}" type="sibTrans" cxnId="{DA7C0AAF-1323-E645-AAE2-6BA983C8E1B1}">
      <dgm:prSet/>
      <dgm:spPr/>
      <dgm:t>
        <a:bodyPr/>
        <a:lstStyle/>
        <a:p>
          <a:endParaRPr lang="en-US"/>
        </a:p>
      </dgm:t>
    </dgm:pt>
    <dgm:pt modelId="{D29AC612-0FD8-444C-AEDD-9FFB2B13A1A9}">
      <dgm:prSet phldrT="[Text]"/>
      <dgm:spPr/>
      <dgm:t>
        <a:bodyPr/>
        <a:lstStyle/>
        <a:p>
          <a:r>
            <a:rPr lang="en-US" dirty="0" smtClean="0"/>
            <a:t>Safety, Comfort and Beauty</a:t>
          </a:r>
          <a:endParaRPr lang="en-US" dirty="0"/>
        </a:p>
      </dgm:t>
    </dgm:pt>
    <dgm:pt modelId="{760D31AC-E490-CC4D-8D44-D5D3576ADFD3}" type="parTrans" cxnId="{3C9BF82B-A124-D041-8CF6-A22540BDD712}">
      <dgm:prSet/>
      <dgm:spPr/>
      <dgm:t>
        <a:bodyPr/>
        <a:lstStyle/>
        <a:p>
          <a:endParaRPr lang="en-US"/>
        </a:p>
      </dgm:t>
    </dgm:pt>
    <dgm:pt modelId="{27DE105A-DF1B-7C4D-B2D1-6D86E55E1BC1}" type="sibTrans" cxnId="{3C9BF82B-A124-D041-8CF6-A22540BDD712}">
      <dgm:prSet/>
      <dgm:spPr/>
      <dgm:t>
        <a:bodyPr/>
        <a:lstStyle/>
        <a:p>
          <a:endParaRPr lang="en-US"/>
        </a:p>
      </dgm:t>
    </dgm:pt>
    <dgm:pt modelId="{9486FB05-27EB-D046-91E7-9F295E7B0A6C}">
      <dgm:prSet phldrT="[Text]"/>
      <dgm:spPr/>
      <dgm:t>
        <a:bodyPr/>
        <a:lstStyle/>
        <a:p>
          <a:r>
            <a:rPr lang="en-US" dirty="0" smtClean="0"/>
            <a:t>Traffic Calming</a:t>
          </a:r>
          <a:endParaRPr lang="en-US" dirty="0"/>
        </a:p>
      </dgm:t>
    </dgm:pt>
    <dgm:pt modelId="{5B121EFD-C0F6-2C4F-A999-47DFA990E62A}" type="sibTrans" cxnId="{5D06F83A-6C80-4E4F-9B0B-C30D62AD3E85}">
      <dgm:prSet/>
      <dgm:spPr/>
      <dgm:t>
        <a:bodyPr/>
        <a:lstStyle/>
        <a:p>
          <a:endParaRPr lang="en-US"/>
        </a:p>
      </dgm:t>
    </dgm:pt>
    <dgm:pt modelId="{89D50CD6-87BE-044C-A93A-CC85BB405479}" type="parTrans" cxnId="{5D06F83A-6C80-4E4F-9B0B-C30D62AD3E85}">
      <dgm:prSet/>
      <dgm:spPr/>
      <dgm:t>
        <a:bodyPr/>
        <a:lstStyle/>
        <a:p>
          <a:endParaRPr lang="en-US"/>
        </a:p>
      </dgm:t>
    </dgm:pt>
    <dgm:pt modelId="{F3714C22-CD18-CC4C-B666-F78D8545DA04}" type="pres">
      <dgm:prSet presAssocID="{1D9A283E-6258-9D4B-83E5-69AE8DAD5BF6}" presName="linearFlow" presStyleCnt="0">
        <dgm:presLayoutVars>
          <dgm:dir/>
          <dgm:animLvl val="lvl"/>
          <dgm:resizeHandles val="exact"/>
        </dgm:presLayoutVars>
      </dgm:prSet>
      <dgm:spPr/>
      <dgm:t>
        <a:bodyPr/>
        <a:lstStyle/>
        <a:p>
          <a:endParaRPr lang="en-US"/>
        </a:p>
      </dgm:t>
    </dgm:pt>
    <dgm:pt modelId="{18D9EDE4-426D-F947-8CB3-E42867FF46C0}" type="pres">
      <dgm:prSet presAssocID="{32DA8CBD-291F-A64E-8EDA-5C894027EF84}" presName="composite" presStyleCnt="0"/>
      <dgm:spPr/>
    </dgm:pt>
    <dgm:pt modelId="{48935690-61BD-504E-91D7-4903D1C8A71F}" type="pres">
      <dgm:prSet presAssocID="{32DA8CBD-291F-A64E-8EDA-5C894027EF84}" presName="parentText" presStyleLbl="alignNode1" presStyleIdx="0" presStyleCnt="5">
        <dgm:presLayoutVars>
          <dgm:chMax val="1"/>
          <dgm:bulletEnabled val="1"/>
        </dgm:presLayoutVars>
      </dgm:prSet>
      <dgm:spPr/>
      <dgm:t>
        <a:bodyPr/>
        <a:lstStyle/>
        <a:p>
          <a:endParaRPr lang="en-US"/>
        </a:p>
      </dgm:t>
    </dgm:pt>
    <dgm:pt modelId="{DD1F7274-F3C4-7841-97BD-C2DF8857E943}" type="pres">
      <dgm:prSet presAssocID="{32DA8CBD-291F-A64E-8EDA-5C894027EF84}" presName="descendantText" presStyleLbl="alignAcc1" presStyleIdx="0" presStyleCnt="5">
        <dgm:presLayoutVars>
          <dgm:bulletEnabled val="1"/>
        </dgm:presLayoutVars>
      </dgm:prSet>
      <dgm:spPr/>
      <dgm:t>
        <a:bodyPr/>
        <a:lstStyle/>
        <a:p>
          <a:endParaRPr lang="en-US"/>
        </a:p>
      </dgm:t>
    </dgm:pt>
    <dgm:pt modelId="{82D047CC-49D5-564C-AA12-EB30F48C3C87}" type="pres">
      <dgm:prSet presAssocID="{96495C8B-0666-5F40-9EA7-968CC7BC3E98}" presName="sp" presStyleCnt="0"/>
      <dgm:spPr/>
    </dgm:pt>
    <dgm:pt modelId="{C6646C6C-8292-874B-AD8F-481D4C38D524}" type="pres">
      <dgm:prSet presAssocID="{7916B612-2618-E54E-8549-F93F7CA02E7B}" presName="composite" presStyleCnt="0"/>
      <dgm:spPr/>
    </dgm:pt>
    <dgm:pt modelId="{BE8062A9-8416-7542-9088-4544BCD06696}" type="pres">
      <dgm:prSet presAssocID="{7916B612-2618-E54E-8549-F93F7CA02E7B}" presName="parentText" presStyleLbl="alignNode1" presStyleIdx="1" presStyleCnt="5">
        <dgm:presLayoutVars>
          <dgm:chMax val="1"/>
          <dgm:bulletEnabled val="1"/>
        </dgm:presLayoutVars>
      </dgm:prSet>
      <dgm:spPr/>
      <dgm:t>
        <a:bodyPr/>
        <a:lstStyle/>
        <a:p>
          <a:endParaRPr lang="en-US"/>
        </a:p>
      </dgm:t>
    </dgm:pt>
    <dgm:pt modelId="{F009B43C-52BC-2B48-BB68-66C3A0B7313F}" type="pres">
      <dgm:prSet presAssocID="{7916B612-2618-E54E-8549-F93F7CA02E7B}" presName="descendantText" presStyleLbl="alignAcc1" presStyleIdx="1" presStyleCnt="5">
        <dgm:presLayoutVars>
          <dgm:bulletEnabled val="1"/>
        </dgm:presLayoutVars>
      </dgm:prSet>
      <dgm:spPr/>
      <dgm:t>
        <a:bodyPr/>
        <a:lstStyle/>
        <a:p>
          <a:endParaRPr lang="en-US"/>
        </a:p>
      </dgm:t>
    </dgm:pt>
    <dgm:pt modelId="{FC3AF467-78B2-BB4E-BFBF-D221CCD18008}" type="pres">
      <dgm:prSet presAssocID="{7203142A-2DED-9343-8F32-BA8BC78180A6}" presName="sp" presStyleCnt="0"/>
      <dgm:spPr/>
    </dgm:pt>
    <dgm:pt modelId="{0212E081-4679-9C46-8AFE-2407985165B3}" type="pres">
      <dgm:prSet presAssocID="{93B23C1D-44AD-D945-939B-68E1376E8D28}" presName="composite" presStyleCnt="0"/>
      <dgm:spPr/>
    </dgm:pt>
    <dgm:pt modelId="{1B60342D-F100-D547-B168-B2699A605689}" type="pres">
      <dgm:prSet presAssocID="{93B23C1D-44AD-D945-939B-68E1376E8D28}" presName="parentText" presStyleLbl="alignNode1" presStyleIdx="2" presStyleCnt="5">
        <dgm:presLayoutVars>
          <dgm:chMax val="1"/>
          <dgm:bulletEnabled val="1"/>
        </dgm:presLayoutVars>
      </dgm:prSet>
      <dgm:spPr/>
      <dgm:t>
        <a:bodyPr/>
        <a:lstStyle/>
        <a:p>
          <a:endParaRPr lang="en-US"/>
        </a:p>
      </dgm:t>
    </dgm:pt>
    <dgm:pt modelId="{A67E050A-7C10-D546-9952-5580751721EE}" type="pres">
      <dgm:prSet presAssocID="{93B23C1D-44AD-D945-939B-68E1376E8D28}" presName="descendantText" presStyleLbl="alignAcc1" presStyleIdx="2" presStyleCnt="5">
        <dgm:presLayoutVars>
          <dgm:bulletEnabled val="1"/>
        </dgm:presLayoutVars>
      </dgm:prSet>
      <dgm:spPr/>
      <dgm:t>
        <a:bodyPr/>
        <a:lstStyle/>
        <a:p>
          <a:endParaRPr lang="en-US"/>
        </a:p>
      </dgm:t>
    </dgm:pt>
    <dgm:pt modelId="{A6DFB7E9-52AF-FD42-AE87-2989A6C4DEF5}" type="pres">
      <dgm:prSet presAssocID="{7CDEF38B-EF62-6A46-8AE1-E4AD32C45F1C}" presName="sp" presStyleCnt="0"/>
      <dgm:spPr/>
    </dgm:pt>
    <dgm:pt modelId="{E4793E97-65B5-FD4E-A280-503C192DA1B0}" type="pres">
      <dgm:prSet presAssocID="{61F7B544-A395-DB4F-941B-424CB6A13EF2}" presName="composite" presStyleCnt="0"/>
      <dgm:spPr/>
    </dgm:pt>
    <dgm:pt modelId="{D4DDF37E-B693-834D-A3BE-0C4CE9374831}" type="pres">
      <dgm:prSet presAssocID="{61F7B544-A395-DB4F-941B-424CB6A13EF2}" presName="parentText" presStyleLbl="alignNode1" presStyleIdx="3" presStyleCnt="5">
        <dgm:presLayoutVars>
          <dgm:chMax val="1"/>
          <dgm:bulletEnabled val="1"/>
        </dgm:presLayoutVars>
      </dgm:prSet>
      <dgm:spPr/>
      <dgm:t>
        <a:bodyPr/>
        <a:lstStyle/>
        <a:p>
          <a:endParaRPr lang="en-US"/>
        </a:p>
      </dgm:t>
    </dgm:pt>
    <dgm:pt modelId="{40CC65CE-A8DD-5948-A83F-D09AC938EC91}" type="pres">
      <dgm:prSet presAssocID="{61F7B544-A395-DB4F-941B-424CB6A13EF2}" presName="descendantText" presStyleLbl="alignAcc1" presStyleIdx="3" presStyleCnt="5">
        <dgm:presLayoutVars>
          <dgm:bulletEnabled val="1"/>
        </dgm:presLayoutVars>
      </dgm:prSet>
      <dgm:spPr/>
      <dgm:t>
        <a:bodyPr/>
        <a:lstStyle/>
        <a:p>
          <a:endParaRPr lang="en-US"/>
        </a:p>
      </dgm:t>
    </dgm:pt>
    <dgm:pt modelId="{01649F8F-79F9-5843-BD86-45FA851B7F7B}" type="pres">
      <dgm:prSet presAssocID="{EBBA8250-6BD2-F040-AD2D-39E9EFB54D4C}" presName="sp" presStyleCnt="0"/>
      <dgm:spPr/>
    </dgm:pt>
    <dgm:pt modelId="{71969B5D-6665-DB44-A5E9-6C26806E718D}" type="pres">
      <dgm:prSet presAssocID="{9CD4B1EA-2B2B-774B-A386-23C293D508B5}" presName="composite" presStyleCnt="0"/>
      <dgm:spPr/>
    </dgm:pt>
    <dgm:pt modelId="{C3E3F18F-97C2-1D44-8CB7-909AA570C8A0}" type="pres">
      <dgm:prSet presAssocID="{9CD4B1EA-2B2B-774B-A386-23C293D508B5}" presName="parentText" presStyleLbl="alignNode1" presStyleIdx="4" presStyleCnt="5">
        <dgm:presLayoutVars>
          <dgm:chMax val="1"/>
          <dgm:bulletEnabled val="1"/>
        </dgm:presLayoutVars>
      </dgm:prSet>
      <dgm:spPr/>
      <dgm:t>
        <a:bodyPr/>
        <a:lstStyle/>
        <a:p>
          <a:endParaRPr lang="en-US"/>
        </a:p>
      </dgm:t>
    </dgm:pt>
    <dgm:pt modelId="{09230B46-D8AB-3B4D-AF95-4034CB5E9873}" type="pres">
      <dgm:prSet presAssocID="{9CD4B1EA-2B2B-774B-A386-23C293D508B5}" presName="descendantText" presStyleLbl="alignAcc1" presStyleIdx="4" presStyleCnt="5">
        <dgm:presLayoutVars>
          <dgm:bulletEnabled val="1"/>
        </dgm:presLayoutVars>
      </dgm:prSet>
      <dgm:spPr/>
      <dgm:t>
        <a:bodyPr/>
        <a:lstStyle/>
        <a:p>
          <a:endParaRPr lang="en-US"/>
        </a:p>
      </dgm:t>
    </dgm:pt>
  </dgm:ptLst>
  <dgm:cxnLst>
    <dgm:cxn modelId="{C55AEB04-8CE8-274A-8432-1DD592A349B6}" type="presOf" srcId="{32DA8CBD-291F-A64E-8EDA-5C894027EF84}" destId="{48935690-61BD-504E-91D7-4903D1C8A71F}" srcOrd="0" destOrd="0" presId="urn:microsoft.com/office/officeart/2005/8/layout/chevron2"/>
    <dgm:cxn modelId="{AFFCCD95-806F-7A42-8A62-A75D77417CE5}" type="presOf" srcId="{1D9A283E-6258-9D4B-83E5-69AE8DAD5BF6}" destId="{F3714C22-CD18-CC4C-B666-F78D8545DA04}" srcOrd="0" destOrd="0" presId="urn:microsoft.com/office/officeart/2005/8/layout/chevron2"/>
    <dgm:cxn modelId="{1603B773-8DF6-C945-87E8-0B7D045F383A}" type="presOf" srcId="{61F7B544-A395-DB4F-941B-424CB6A13EF2}" destId="{D4DDF37E-B693-834D-A3BE-0C4CE9374831}" srcOrd="0" destOrd="0" presId="urn:microsoft.com/office/officeart/2005/8/layout/chevron2"/>
    <dgm:cxn modelId="{F508F089-E3BF-9E42-8BDC-7E5203E4CE3A}" srcId="{7916B612-2618-E54E-8549-F93F7CA02E7B}" destId="{A476485D-6E84-A24F-B3A5-BA4C45BDE9DD}" srcOrd="0" destOrd="0" parTransId="{536201D0-3218-5B47-9651-39F5E77B195A}" sibTransId="{E4DAF561-7E0C-AA4D-BCB4-DC41758604E0}"/>
    <dgm:cxn modelId="{E73D91CF-508F-BC40-9010-40CEC4D22BEB}" type="presOf" srcId="{A476485D-6E84-A24F-B3A5-BA4C45BDE9DD}" destId="{F009B43C-52BC-2B48-BB68-66C3A0B7313F}" srcOrd="0" destOrd="0" presId="urn:microsoft.com/office/officeart/2005/8/layout/chevron2"/>
    <dgm:cxn modelId="{5F27E11E-70F7-5942-AACE-337EE3677FD8}" type="presOf" srcId="{D9B3C873-1B6F-AC48-868C-07BEC549387B}" destId="{09230B46-D8AB-3B4D-AF95-4034CB5E9873}" srcOrd="0" destOrd="0" presId="urn:microsoft.com/office/officeart/2005/8/layout/chevron2"/>
    <dgm:cxn modelId="{3C9BF82B-A124-D041-8CF6-A22540BDD712}" srcId="{61F7B544-A395-DB4F-941B-424CB6A13EF2}" destId="{D29AC612-0FD8-444C-AEDD-9FFB2B13A1A9}" srcOrd="0" destOrd="0" parTransId="{760D31AC-E490-CC4D-8D44-D5D3576ADFD3}" sibTransId="{27DE105A-DF1B-7C4D-B2D1-6D86E55E1BC1}"/>
    <dgm:cxn modelId="{146B0489-C843-BF45-9E39-623086847BF5}" type="presOf" srcId="{9CD4B1EA-2B2B-774B-A386-23C293D508B5}" destId="{C3E3F18F-97C2-1D44-8CB7-909AA570C8A0}" srcOrd="0" destOrd="0" presId="urn:microsoft.com/office/officeart/2005/8/layout/chevron2"/>
    <dgm:cxn modelId="{11778530-A9A9-9D49-B12B-B2344400FFB9}" type="presOf" srcId="{7916B612-2618-E54E-8549-F93F7CA02E7B}" destId="{BE8062A9-8416-7542-9088-4544BCD06696}" srcOrd="0" destOrd="0" presId="urn:microsoft.com/office/officeart/2005/8/layout/chevron2"/>
    <dgm:cxn modelId="{6CA488B4-A922-A240-A055-00A7733E1CE2}" srcId="{32DA8CBD-291F-A64E-8EDA-5C894027EF84}" destId="{790A81E7-2371-B645-AFAA-A023FEC352F4}" srcOrd="0" destOrd="0" parTransId="{56ED5258-CEB2-D649-A326-6C8AD5FEF96C}" sibTransId="{5E0BDBEE-BCE4-4547-86C3-D9D7E226B21D}"/>
    <dgm:cxn modelId="{E54EA857-8F96-D647-909F-C80BED9A2FDE}" srcId="{1D9A283E-6258-9D4B-83E5-69AE8DAD5BF6}" destId="{32DA8CBD-291F-A64E-8EDA-5C894027EF84}" srcOrd="0" destOrd="0" parTransId="{C691EF99-4959-D249-AF74-3D422C560FD4}" sibTransId="{96495C8B-0666-5F40-9EA7-968CC7BC3E98}"/>
    <dgm:cxn modelId="{1B41AC93-9DA8-014F-B536-0F94E9E7C831}" type="presOf" srcId="{9486FB05-27EB-D046-91E7-9F295E7B0A6C}" destId="{A67E050A-7C10-D546-9952-5580751721EE}" srcOrd="0" destOrd="0" presId="urn:microsoft.com/office/officeart/2005/8/layout/chevron2"/>
    <dgm:cxn modelId="{04FA577A-CBE2-E94E-83C0-280B66869170}" type="presOf" srcId="{93B23C1D-44AD-D945-939B-68E1376E8D28}" destId="{1B60342D-F100-D547-B168-B2699A605689}" srcOrd="0" destOrd="0" presId="urn:microsoft.com/office/officeart/2005/8/layout/chevron2"/>
    <dgm:cxn modelId="{DA7C0AAF-1323-E645-AAE2-6BA983C8E1B1}" srcId="{1D9A283E-6258-9D4B-83E5-69AE8DAD5BF6}" destId="{9CD4B1EA-2B2B-774B-A386-23C293D508B5}" srcOrd="4" destOrd="0" parTransId="{D1803C58-111E-094C-89C8-9F7F0959FBAE}" sibTransId="{2057003F-2A6C-9B4F-B50C-8704FDFCFC62}"/>
    <dgm:cxn modelId="{42056991-6248-1C45-9DC0-633D2527D9A3}" srcId="{9CD4B1EA-2B2B-774B-A386-23C293D508B5}" destId="{D9B3C873-1B6F-AC48-868C-07BEC549387B}" srcOrd="0" destOrd="0" parTransId="{ADED8283-D33D-3643-B077-0E43D182554B}" sibTransId="{880FF41A-4DC1-B94F-B311-0118C8A43B27}"/>
    <dgm:cxn modelId="{595B51F6-AAC6-284E-84AF-403A741AB944}" type="presOf" srcId="{D29AC612-0FD8-444C-AEDD-9FFB2B13A1A9}" destId="{40CC65CE-A8DD-5948-A83F-D09AC938EC91}" srcOrd="0" destOrd="0" presId="urn:microsoft.com/office/officeart/2005/8/layout/chevron2"/>
    <dgm:cxn modelId="{3E4CD83C-FE0D-384F-BAC8-0C8E076B5DEB}" type="presOf" srcId="{790A81E7-2371-B645-AFAA-A023FEC352F4}" destId="{DD1F7274-F3C4-7841-97BD-C2DF8857E943}" srcOrd="0" destOrd="0" presId="urn:microsoft.com/office/officeart/2005/8/layout/chevron2"/>
    <dgm:cxn modelId="{51220A8E-46F9-804A-8F96-2F674B8BF833}" srcId="{1D9A283E-6258-9D4B-83E5-69AE8DAD5BF6}" destId="{61F7B544-A395-DB4F-941B-424CB6A13EF2}" srcOrd="3" destOrd="0" parTransId="{AB0380DD-5866-F741-9557-7C91919C3E86}" sibTransId="{EBBA8250-6BD2-F040-AD2D-39E9EFB54D4C}"/>
    <dgm:cxn modelId="{196F4C9D-CED3-A241-A295-D0B18A57DC83}" srcId="{1D9A283E-6258-9D4B-83E5-69AE8DAD5BF6}" destId="{93B23C1D-44AD-D945-939B-68E1376E8D28}" srcOrd="2" destOrd="0" parTransId="{C6B1F547-0F0B-414F-8DB1-2D7FDFA0E129}" sibTransId="{7CDEF38B-EF62-6A46-8AE1-E4AD32C45F1C}"/>
    <dgm:cxn modelId="{6E87D7D9-CD0C-9E49-8779-AE9EB9B5EED7}" srcId="{1D9A283E-6258-9D4B-83E5-69AE8DAD5BF6}" destId="{7916B612-2618-E54E-8549-F93F7CA02E7B}" srcOrd="1" destOrd="0" parTransId="{709DE978-2993-324A-8908-85C397DA34C5}" sibTransId="{7203142A-2DED-9343-8F32-BA8BC78180A6}"/>
    <dgm:cxn modelId="{5D06F83A-6C80-4E4F-9B0B-C30D62AD3E85}" srcId="{93B23C1D-44AD-D945-939B-68E1376E8D28}" destId="{9486FB05-27EB-D046-91E7-9F295E7B0A6C}" srcOrd="0" destOrd="0" parTransId="{89D50CD6-87BE-044C-A93A-CC85BB405479}" sibTransId="{5B121EFD-C0F6-2C4F-A999-47DFA990E62A}"/>
    <dgm:cxn modelId="{7D7D81C5-F3E5-F846-A68A-A7470A99AE83}" type="presParOf" srcId="{F3714C22-CD18-CC4C-B666-F78D8545DA04}" destId="{18D9EDE4-426D-F947-8CB3-E42867FF46C0}" srcOrd="0" destOrd="0" presId="urn:microsoft.com/office/officeart/2005/8/layout/chevron2"/>
    <dgm:cxn modelId="{B5C9901A-C705-BE49-81C7-5CFBE9DAF7EE}" type="presParOf" srcId="{18D9EDE4-426D-F947-8CB3-E42867FF46C0}" destId="{48935690-61BD-504E-91D7-4903D1C8A71F}" srcOrd="0" destOrd="0" presId="urn:microsoft.com/office/officeart/2005/8/layout/chevron2"/>
    <dgm:cxn modelId="{3722D668-74A1-8244-9CBE-F6D589DEF66A}" type="presParOf" srcId="{18D9EDE4-426D-F947-8CB3-E42867FF46C0}" destId="{DD1F7274-F3C4-7841-97BD-C2DF8857E943}" srcOrd="1" destOrd="0" presId="urn:microsoft.com/office/officeart/2005/8/layout/chevron2"/>
    <dgm:cxn modelId="{3C712B05-3DF7-7B40-B498-1E0590F13597}" type="presParOf" srcId="{F3714C22-CD18-CC4C-B666-F78D8545DA04}" destId="{82D047CC-49D5-564C-AA12-EB30F48C3C87}" srcOrd="1" destOrd="0" presId="urn:microsoft.com/office/officeart/2005/8/layout/chevron2"/>
    <dgm:cxn modelId="{FBA1E9BD-2DFE-8E4B-983E-7869A1FBE536}" type="presParOf" srcId="{F3714C22-CD18-CC4C-B666-F78D8545DA04}" destId="{C6646C6C-8292-874B-AD8F-481D4C38D524}" srcOrd="2" destOrd="0" presId="urn:microsoft.com/office/officeart/2005/8/layout/chevron2"/>
    <dgm:cxn modelId="{07143304-E790-704C-87ED-FE509E457EA0}" type="presParOf" srcId="{C6646C6C-8292-874B-AD8F-481D4C38D524}" destId="{BE8062A9-8416-7542-9088-4544BCD06696}" srcOrd="0" destOrd="0" presId="urn:microsoft.com/office/officeart/2005/8/layout/chevron2"/>
    <dgm:cxn modelId="{F2D74A7E-0F7D-7A4F-9825-E67948375136}" type="presParOf" srcId="{C6646C6C-8292-874B-AD8F-481D4C38D524}" destId="{F009B43C-52BC-2B48-BB68-66C3A0B7313F}" srcOrd="1" destOrd="0" presId="urn:microsoft.com/office/officeart/2005/8/layout/chevron2"/>
    <dgm:cxn modelId="{CD3A9CF5-355C-3047-8589-6EB0CCFCE00C}" type="presParOf" srcId="{F3714C22-CD18-CC4C-B666-F78D8545DA04}" destId="{FC3AF467-78B2-BB4E-BFBF-D221CCD18008}" srcOrd="3" destOrd="0" presId="urn:microsoft.com/office/officeart/2005/8/layout/chevron2"/>
    <dgm:cxn modelId="{8C558A30-5B6D-7C44-98F3-5B76FDA09171}" type="presParOf" srcId="{F3714C22-CD18-CC4C-B666-F78D8545DA04}" destId="{0212E081-4679-9C46-8AFE-2407985165B3}" srcOrd="4" destOrd="0" presId="urn:microsoft.com/office/officeart/2005/8/layout/chevron2"/>
    <dgm:cxn modelId="{33E51504-01D6-6940-A6CC-AC2107B5AB72}" type="presParOf" srcId="{0212E081-4679-9C46-8AFE-2407985165B3}" destId="{1B60342D-F100-D547-B168-B2699A605689}" srcOrd="0" destOrd="0" presId="urn:microsoft.com/office/officeart/2005/8/layout/chevron2"/>
    <dgm:cxn modelId="{A8604DFC-7495-8142-B7F4-5D7FBEE7F260}" type="presParOf" srcId="{0212E081-4679-9C46-8AFE-2407985165B3}" destId="{A67E050A-7C10-D546-9952-5580751721EE}" srcOrd="1" destOrd="0" presId="urn:microsoft.com/office/officeart/2005/8/layout/chevron2"/>
    <dgm:cxn modelId="{E468186A-5766-3446-9E3F-A77282F569B7}" type="presParOf" srcId="{F3714C22-CD18-CC4C-B666-F78D8545DA04}" destId="{A6DFB7E9-52AF-FD42-AE87-2989A6C4DEF5}" srcOrd="5" destOrd="0" presId="urn:microsoft.com/office/officeart/2005/8/layout/chevron2"/>
    <dgm:cxn modelId="{E9F66891-0C10-744C-85FB-D72031EED538}" type="presParOf" srcId="{F3714C22-CD18-CC4C-B666-F78D8545DA04}" destId="{E4793E97-65B5-FD4E-A280-503C192DA1B0}" srcOrd="6" destOrd="0" presId="urn:microsoft.com/office/officeart/2005/8/layout/chevron2"/>
    <dgm:cxn modelId="{035DCA6F-C2D5-5C42-80F0-C1D753AFDE1D}" type="presParOf" srcId="{E4793E97-65B5-FD4E-A280-503C192DA1B0}" destId="{D4DDF37E-B693-834D-A3BE-0C4CE9374831}" srcOrd="0" destOrd="0" presId="urn:microsoft.com/office/officeart/2005/8/layout/chevron2"/>
    <dgm:cxn modelId="{3A541AAC-AE4A-6440-9BFB-EB1453E3C6EE}" type="presParOf" srcId="{E4793E97-65B5-FD4E-A280-503C192DA1B0}" destId="{40CC65CE-A8DD-5948-A83F-D09AC938EC91}" srcOrd="1" destOrd="0" presId="urn:microsoft.com/office/officeart/2005/8/layout/chevron2"/>
    <dgm:cxn modelId="{BF0BE529-4931-3D42-AD93-4DD2D97BE30A}" type="presParOf" srcId="{F3714C22-CD18-CC4C-B666-F78D8545DA04}" destId="{01649F8F-79F9-5843-BD86-45FA851B7F7B}" srcOrd="7" destOrd="0" presId="urn:microsoft.com/office/officeart/2005/8/layout/chevron2"/>
    <dgm:cxn modelId="{434568E9-7397-2B45-B1EF-9E69331EE1AA}" type="presParOf" srcId="{F3714C22-CD18-CC4C-B666-F78D8545DA04}" destId="{71969B5D-6665-DB44-A5E9-6C26806E718D}" srcOrd="8" destOrd="0" presId="urn:microsoft.com/office/officeart/2005/8/layout/chevron2"/>
    <dgm:cxn modelId="{C173B682-CED6-A545-9308-45D764242FBF}" type="presParOf" srcId="{71969B5D-6665-DB44-A5E9-6C26806E718D}" destId="{C3E3F18F-97C2-1D44-8CB7-909AA570C8A0}" srcOrd="0" destOrd="0" presId="urn:microsoft.com/office/officeart/2005/8/layout/chevron2"/>
    <dgm:cxn modelId="{4D3193F8-7B32-EE41-A983-5DDA0889CBB1}" type="presParOf" srcId="{71969B5D-6665-DB44-A5E9-6C26806E718D}" destId="{09230B46-D8AB-3B4D-AF95-4034CB5E987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35690-61BD-504E-91D7-4903D1C8A71F}">
      <dsp:nvSpPr>
        <dsp:cNvPr id="0" name=""/>
        <dsp:cNvSpPr/>
      </dsp:nvSpPr>
      <dsp:spPr>
        <a:xfrm rot="5400000">
          <a:off x="-172707" y="173803"/>
          <a:ext cx="1151384" cy="805969"/>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1</a:t>
          </a:r>
          <a:endParaRPr lang="en-US" sz="2300" kern="1200" dirty="0"/>
        </a:p>
      </dsp:txBody>
      <dsp:txXfrm rot="-5400000">
        <a:off x="1" y="404081"/>
        <a:ext cx="805969" cy="345415"/>
      </dsp:txXfrm>
    </dsp:sp>
    <dsp:sp modelId="{DD1F7274-F3C4-7841-97BD-C2DF8857E943}">
      <dsp:nvSpPr>
        <dsp:cNvPr id="0" name=""/>
        <dsp:cNvSpPr/>
      </dsp:nvSpPr>
      <dsp:spPr>
        <a:xfrm rot="5400000">
          <a:off x="3949702" y="-3142637"/>
          <a:ext cx="748400" cy="7035866"/>
        </a:xfrm>
        <a:prstGeom prst="round2Same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smtClean="0"/>
            <a:t>Good Sidewalks</a:t>
          </a:r>
          <a:endParaRPr lang="en-US" sz="3500" kern="1200" dirty="0"/>
        </a:p>
      </dsp:txBody>
      <dsp:txXfrm rot="-5400000">
        <a:off x="805969" y="37630"/>
        <a:ext cx="6999332" cy="675332"/>
      </dsp:txXfrm>
    </dsp:sp>
    <dsp:sp modelId="{BE8062A9-8416-7542-9088-4544BCD06696}">
      <dsp:nvSpPr>
        <dsp:cNvPr id="0" name=""/>
        <dsp:cNvSpPr/>
      </dsp:nvSpPr>
      <dsp:spPr>
        <a:xfrm rot="5400000">
          <a:off x="-172707" y="1208661"/>
          <a:ext cx="1151384" cy="805969"/>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2</a:t>
          </a:r>
          <a:endParaRPr lang="en-US" sz="2300" kern="1200" dirty="0"/>
        </a:p>
      </dsp:txBody>
      <dsp:txXfrm rot="-5400000">
        <a:off x="1" y="1438939"/>
        <a:ext cx="805969" cy="345415"/>
      </dsp:txXfrm>
    </dsp:sp>
    <dsp:sp modelId="{F009B43C-52BC-2B48-BB68-66C3A0B7313F}">
      <dsp:nvSpPr>
        <dsp:cNvPr id="0" name=""/>
        <dsp:cNvSpPr/>
      </dsp:nvSpPr>
      <dsp:spPr>
        <a:xfrm rot="5400000">
          <a:off x="3949702" y="-2107778"/>
          <a:ext cx="748400" cy="7035866"/>
        </a:xfrm>
        <a:prstGeom prst="round2Same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smtClean="0"/>
            <a:t>Safe and Easy Street Crossings</a:t>
          </a:r>
          <a:endParaRPr lang="en-US" sz="3500" kern="1200" dirty="0"/>
        </a:p>
      </dsp:txBody>
      <dsp:txXfrm rot="-5400000">
        <a:off x="805969" y="1072489"/>
        <a:ext cx="6999332" cy="675332"/>
      </dsp:txXfrm>
    </dsp:sp>
    <dsp:sp modelId="{1B60342D-F100-D547-B168-B2699A605689}">
      <dsp:nvSpPr>
        <dsp:cNvPr id="0" name=""/>
        <dsp:cNvSpPr/>
      </dsp:nvSpPr>
      <dsp:spPr>
        <a:xfrm rot="5400000">
          <a:off x="-172707" y="2243520"/>
          <a:ext cx="1151384" cy="805969"/>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3</a:t>
          </a:r>
          <a:endParaRPr lang="en-US" sz="2300" kern="1200" dirty="0"/>
        </a:p>
      </dsp:txBody>
      <dsp:txXfrm rot="-5400000">
        <a:off x="1" y="2473798"/>
        <a:ext cx="805969" cy="345415"/>
      </dsp:txXfrm>
    </dsp:sp>
    <dsp:sp modelId="{A67E050A-7C10-D546-9952-5580751721EE}">
      <dsp:nvSpPr>
        <dsp:cNvPr id="0" name=""/>
        <dsp:cNvSpPr/>
      </dsp:nvSpPr>
      <dsp:spPr>
        <a:xfrm rot="5400000">
          <a:off x="3949702" y="-1072920"/>
          <a:ext cx="748400" cy="7035866"/>
        </a:xfrm>
        <a:prstGeom prst="round2Same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smtClean="0"/>
            <a:t>Traffic Calming</a:t>
          </a:r>
          <a:endParaRPr lang="en-US" sz="3500" kern="1200" dirty="0"/>
        </a:p>
      </dsp:txBody>
      <dsp:txXfrm rot="-5400000">
        <a:off x="805969" y="2107347"/>
        <a:ext cx="6999332" cy="675332"/>
      </dsp:txXfrm>
    </dsp:sp>
    <dsp:sp modelId="{D4DDF37E-B693-834D-A3BE-0C4CE9374831}">
      <dsp:nvSpPr>
        <dsp:cNvPr id="0" name=""/>
        <dsp:cNvSpPr/>
      </dsp:nvSpPr>
      <dsp:spPr>
        <a:xfrm rot="5400000">
          <a:off x="-172707" y="3278379"/>
          <a:ext cx="1151384" cy="805969"/>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4</a:t>
          </a:r>
          <a:endParaRPr lang="en-US" sz="2300" kern="1200" dirty="0"/>
        </a:p>
      </dsp:txBody>
      <dsp:txXfrm rot="-5400000">
        <a:off x="1" y="3508657"/>
        <a:ext cx="805969" cy="345415"/>
      </dsp:txXfrm>
    </dsp:sp>
    <dsp:sp modelId="{40CC65CE-A8DD-5948-A83F-D09AC938EC91}">
      <dsp:nvSpPr>
        <dsp:cNvPr id="0" name=""/>
        <dsp:cNvSpPr/>
      </dsp:nvSpPr>
      <dsp:spPr>
        <a:xfrm rot="5400000">
          <a:off x="3949702" y="-38061"/>
          <a:ext cx="748400" cy="7035866"/>
        </a:xfrm>
        <a:prstGeom prst="round2Same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smtClean="0"/>
            <a:t>Safety, Comfort and Beauty</a:t>
          </a:r>
          <a:endParaRPr lang="en-US" sz="3500" kern="1200" dirty="0"/>
        </a:p>
      </dsp:txBody>
      <dsp:txXfrm rot="-5400000">
        <a:off x="805969" y="3142206"/>
        <a:ext cx="6999332" cy="675332"/>
      </dsp:txXfrm>
    </dsp:sp>
    <dsp:sp modelId="{C3E3F18F-97C2-1D44-8CB7-909AA570C8A0}">
      <dsp:nvSpPr>
        <dsp:cNvPr id="0" name=""/>
        <dsp:cNvSpPr/>
      </dsp:nvSpPr>
      <dsp:spPr>
        <a:xfrm rot="5400000">
          <a:off x="-172707" y="4313238"/>
          <a:ext cx="1151384" cy="805969"/>
        </a:xfrm>
        <a:prstGeom prst="chevron">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t>5</a:t>
          </a:r>
          <a:endParaRPr lang="en-US" sz="2300" kern="1200" dirty="0"/>
        </a:p>
      </dsp:txBody>
      <dsp:txXfrm rot="-5400000">
        <a:off x="1" y="4543516"/>
        <a:ext cx="805969" cy="345415"/>
      </dsp:txXfrm>
    </dsp:sp>
    <dsp:sp modelId="{09230B46-D8AB-3B4D-AF95-4034CB5E9873}">
      <dsp:nvSpPr>
        <dsp:cNvPr id="0" name=""/>
        <dsp:cNvSpPr/>
      </dsp:nvSpPr>
      <dsp:spPr>
        <a:xfrm rot="5400000">
          <a:off x="3949702" y="996797"/>
          <a:ext cx="748400" cy="7035866"/>
        </a:xfrm>
        <a:prstGeom prst="round2Same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smtClean="0"/>
            <a:t>Great Places to Walk</a:t>
          </a:r>
          <a:endParaRPr lang="en-US" sz="3500" kern="1200" dirty="0"/>
        </a:p>
      </dsp:txBody>
      <dsp:txXfrm rot="-5400000">
        <a:off x="805969" y="4177064"/>
        <a:ext cx="6999332" cy="6753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7/14/17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 Id="rId3" Type="http://schemas.openxmlformats.org/officeDocument/2006/relationships/hyperlink" Target="https://www.youtube.com/watch?v=EZejDwjNxRg"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youtube.com/watch?v=dT93bnZk7U8"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vimeo.com/118453984"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Welcome to our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2998684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Talk in more detail about SANDAG’s role in the community and who is a part of SANDAG.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This may be a good place for a guest speaker, like a transportation planner, SANDAG representative, or staff member from Circulate San Diego.</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1679664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Direct the participants to the comparison of </a:t>
            </a:r>
            <a:r>
              <a:rPr lang="en-US" sz="1200" kern="1200" dirty="0" err="1" smtClean="0">
                <a:solidFill>
                  <a:schemeClr val="tx1"/>
                </a:solidFill>
                <a:effectLst/>
                <a:latin typeface="+mn-lt"/>
                <a:ea typeface="+mn-ea"/>
                <a:cs typeface="+mn-cs"/>
              </a:rPr>
              <a:t>Clairemont</a:t>
            </a:r>
            <a:r>
              <a:rPr lang="en-US" sz="1200" kern="1200" dirty="0" smtClean="0">
                <a:solidFill>
                  <a:schemeClr val="tx1"/>
                </a:solidFill>
                <a:effectLst/>
                <a:latin typeface="+mn-lt"/>
                <a:ea typeface="+mn-ea"/>
                <a:cs typeface="+mn-cs"/>
              </a:rPr>
              <a:t> and Normal Heights.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Were they surprised by the outcome of the study? What do they think the results would be if they compared their neighborhood to Normal Heights? </a:t>
            </a:r>
          </a:p>
          <a:p>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1877329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214281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Walkability affects everyone in the neighborhood.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the concept of completing a walk audit.</a:t>
            </a:r>
          </a:p>
          <a:p>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546762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There are lots of reasons to promote walkability in neighborhoods.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Get a few neighborhood examples from participants.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56022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Walkability looks different for everyone.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one person in the group to respond to the question, why care about walkability? </a:t>
            </a:r>
          </a:p>
          <a:p>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2489498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Walkability promotes social connectedness.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a participant, what walking activities they could organize in their neighborhoods and/or workplaces?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181773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Make a connection to CPTED and social connectedness (i.e. neighbors who are connected to one another are the best security, having each other’s back).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two participants for a neighborhood example. </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3598961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is why business leaders can be great partners in your RLA, there is a place for everybody.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two participants for a neighborhood example. </a:t>
            </a:r>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21525637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Make a connection with the overall goal of public health and how climate change affects health.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2386628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Brief review of agenda.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278246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Relate the information above to the participants’ neighborhood.</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two participants for a neighborhood example.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3072765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1250604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neighborhoods increase health by increasing physical activity.</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Think about the impact of walking 70 minutes a week over time. What would the benefits be in a week, in a month, and in a year? Limit the discussion to a few responses.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1344070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following slides go more into detail and provide specific examples of walkability.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311978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Introduce the concept of a walk audit and the value of taking pictures of walkability issues in your neighborhood.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3506862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There are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337006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is this safer?</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Research traffic accidents and injuries in the neighborhood to share with the group. </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1932174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4108031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Thinking about the 8-80 video we watched how do the lessons learned apply to these photos?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3043377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This is a traffic calming strategy. Why do you think it works?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29</a:t>
            </a:fld>
            <a:endParaRPr lang="en-US"/>
          </a:p>
        </p:txBody>
      </p:sp>
    </p:spTree>
    <p:extLst>
      <p:ext uri="{BB962C8B-B14F-4D97-AF65-F5344CB8AC3E}">
        <p14:creationId xmlns:p14="http://schemas.microsoft.com/office/powerpoint/2010/main" val="1626483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choose an icebreaker activity from the Digital Library, or get an idea from another RLA facilitator for suggestions on icebreakers that were successful in their groups. </a:t>
            </a:r>
            <a:endParaRPr lang="en-US" b="0" baseline="0"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Why do you think this one works?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30</a:t>
            </a:fld>
            <a:endParaRPr lang="en-US"/>
          </a:p>
        </p:txBody>
      </p:sp>
    </p:spTree>
    <p:extLst>
      <p:ext uri="{BB962C8B-B14F-4D97-AF65-F5344CB8AC3E}">
        <p14:creationId xmlns:p14="http://schemas.microsoft.com/office/powerpoint/2010/main" val="2072732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31</a:t>
            </a:fld>
            <a:endParaRPr lang="en-US"/>
          </a:p>
        </p:txBody>
      </p:sp>
    </p:spTree>
    <p:extLst>
      <p:ext uri="{BB962C8B-B14F-4D97-AF65-F5344CB8AC3E}">
        <p14:creationId xmlns:p14="http://schemas.microsoft.com/office/powerpoint/2010/main" val="1085972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32</a:t>
            </a:fld>
            <a:endParaRPr lang="en-US"/>
          </a:p>
        </p:txBody>
      </p:sp>
    </p:spTree>
    <p:extLst>
      <p:ext uri="{BB962C8B-B14F-4D97-AF65-F5344CB8AC3E}">
        <p14:creationId xmlns:p14="http://schemas.microsoft.com/office/powerpoint/2010/main" val="4280712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How do you think this works to slow traffic and increase safety?</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33</a:t>
            </a:fld>
            <a:endParaRPr lang="en-US"/>
          </a:p>
        </p:txBody>
      </p:sp>
    </p:spTree>
    <p:extLst>
      <p:ext uri="{BB962C8B-B14F-4D97-AF65-F5344CB8AC3E}">
        <p14:creationId xmlns:p14="http://schemas.microsoft.com/office/powerpoint/2010/main" val="6433471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Everyone deserves to be able to walk in a safe and comfortable environment. That is health equity in action.</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34</a:t>
            </a:fld>
            <a:endParaRPr lang="en-US"/>
          </a:p>
        </p:txBody>
      </p:sp>
    </p:spTree>
    <p:extLst>
      <p:ext uri="{BB962C8B-B14F-4D97-AF65-F5344CB8AC3E}">
        <p14:creationId xmlns:p14="http://schemas.microsoft.com/office/powerpoint/2010/main" val="26617694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Beauty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pulls you to enjoy it, which encourages people to move and encourages healthy behaviors.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Get a few neighborhood examples from participants. </a:t>
            </a:r>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35</a:t>
            </a:fld>
            <a:endParaRPr lang="en-US"/>
          </a:p>
        </p:txBody>
      </p:sp>
    </p:spTree>
    <p:extLst>
      <p:ext uri="{BB962C8B-B14F-4D97-AF65-F5344CB8AC3E}">
        <p14:creationId xmlns:p14="http://schemas.microsoft.com/office/powerpoint/2010/main" val="845232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next two?</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36</a:t>
            </a:fld>
            <a:endParaRPr lang="en-US"/>
          </a:p>
        </p:txBody>
      </p:sp>
    </p:spTree>
    <p:extLst>
      <p:ext uri="{BB962C8B-B14F-4D97-AF65-F5344CB8AC3E}">
        <p14:creationId xmlns:p14="http://schemas.microsoft.com/office/powerpoint/2010/main" val="1788050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last 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different?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37</a:t>
            </a:fld>
            <a:endParaRPr lang="en-US"/>
          </a:p>
        </p:txBody>
      </p:sp>
    </p:spTree>
    <p:extLst>
      <p:ext uri="{BB962C8B-B14F-4D97-AF65-F5344CB8AC3E}">
        <p14:creationId xmlns:p14="http://schemas.microsoft.com/office/powerpoint/2010/main" val="12954448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on this slide and the last 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different now?</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38</a:t>
            </a:fld>
            <a:endParaRPr lang="en-US"/>
          </a:p>
        </p:txBody>
      </p:sp>
    </p:spTree>
    <p:extLst>
      <p:ext uri="{BB962C8B-B14F-4D97-AF65-F5344CB8AC3E}">
        <p14:creationId xmlns:p14="http://schemas.microsoft.com/office/powerpoint/2010/main" val="873523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next two?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39</a:t>
            </a:fld>
            <a:endParaRPr lang="en-US"/>
          </a:p>
        </p:txBody>
      </p:sp>
    </p:spTree>
    <p:extLst>
      <p:ext uri="{BB962C8B-B14F-4D97-AF65-F5344CB8AC3E}">
        <p14:creationId xmlns:p14="http://schemas.microsoft.com/office/powerpoint/2010/main" val="2703277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There are a lot of connections between Land Use and Active Transportation so this conversation might take a little longer than other section reviews. </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2234896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last 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different?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40</a:t>
            </a:fld>
            <a:endParaRPr lang="en-US"/>
          </a:p>
        </p:txBody>
      </p:sp>
    </p:spTree>
    <p:extLst>
      <p:ext uri="{BB962C8B-B14F-4D97-AF65-F5344CB8AC3E}">
        <p14:creationId xmlns:p14="http://schemas.microsoft.com/office/powerpoint/2010/main" val="4054957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five steps to a </a:t>
            </a:r>
            <a:r>
              <a:rPr lang="en-US" sz="1200" kern="1200" dirty="0" err="1" smtClean="0">
                <a:solidFill>
                  <a:schemeClr val="tx1"/>
                </a:solidFill>
                <a:effectLst/>
                <a:latin typeface="+mn-lt"/>
                <a:ea typeface="+mn-ea"/>
                <a:cs typeface="+mn-cs"/>
              </a:rPr>
              <a:t>walkable</a:t>
            </a:r>
            <a:r>
              <a:rPr lang="en-US" sz="1200" kern="1200" dirty="0" smtClean="0">
                <a:solidFill>
                  <a:schemeClr val="tx1"/>
                </a:solidFill>
                <a:effectLst/>
                <a:latin typeface="+mn-lt"/>
                <a:ea typeface="+mn-ea"/>
                <a:cs typeface="+mn-cs"/>
              </a:rPr>
              <a:t> community continued. Can you see the differences in walkability between this slide and the last one?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is different now?</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41</a:t>
            </a:fld>
            <a:endParaRPr lang="en-US"/>
          </a:p>
        </p:txBody>
      </p:sp>
    </p:spTree>
    <p:extLst>
      <p:ext uri="{BB962C8B-B14F-4D97-AF65-F5344CB8AC3E}">
        <p14:creationId xmlns:p14="http://schemas.microsoft.com/office/powerpoint/2010/main" val="2236854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Remind the group to think about walkability in relation to their CIP.</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https://www.youtube.com/watch?v=EZejDwjNxRg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42</a:t>
            </a:fld>
            <a:endParaRPr lang="en-US"/>
          </a:p>
        </p:txBody>
      </p:sp>
    </p:spTree>
    <p:extLst>
      <p:ext uri="{BB962C8B-B14F-4D97-AF65-F5344CB8AC3E}">
        <p14:creationId xmlns:p14="http://schemas.microsoft.com/office/powerpoint/2010/main" val="271521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Similar to walkability, </a:t>
            </a:r>
            <a:r>
              <a:rPr lang="en-US" sz="1200" kern="1200" dirty="0" err="1" smtClean="0">
                <a:solidFill>
                  <a:schemeClr val="tx1"/>
                </a:solidFill>
                <a:effectLst/>
                <a:latin typeface="+mn-lt"/>
                <a:ea typeface="+mn-ea"/>
                <a:cs typeface="+mn-cs"/>
              </a:rPr>
              <a:t>bikability</a:t>
            </a:r>
            <a:r>
              <a:rPr lang="en-US" sz="1200" kern="1200" dirty="0" smtClean="0">
                <a:solidFill>
                  <a:schemeClr val="tx1"/>
                </a:solidFill>
                <a:effectLst/>
                <a:latin typeface="+mn-lt"/>
                <a:ea typeface="+mn-ea"/>
                <a:cs typeface="+mn-cs"/>
              </a:rPr>
              <a:t> is how easy and safe it is to ride a bike in or through a neighborhood.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examples in their neighborhood. </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43</a:t>
            </a:fld>
            <a:endParaRPr lang="en-US"/>
          </a:p>
        </p:txBody>
      </p:sp>
    </p:spTree>
    <p:extLst>
      <p:ext uri="{BB962C8B-B14F-4D97-AF65-F5344CB8AC3E}">
        <p14:creationId xmlns:p14="http://schemas.microsoft.com/office/powerpoint/2010/main" val="1443124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Explain what the walkability audit homework is and provide some instruction. Participants with smart phones can use the Circulate San Diego app </a:t>
            </a:r>
            <a:r>
              <a:rPr lang="en-US" sz="1200" kern="1200" dirty="0" err="1" smtClean="0">
                <a:solidFill>
                  <a:schemeClr val="tx1"/>
                </a:solidFill>
                <a:effectLst/>
                <a:latin typeface="+mn-lt"/>
                <a:ea typeface="+mn-ea"/>
                <a:cs typeface="+mn-cs"/>
              </a:rPr>
              <a:t>www.circulatesd.org</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bestwalk</a:t>
            </a:r>
            <a:r>
              <a:rPr lang="en-US" sz="1200" kern="1200" smtClean="0">
                <a:solidFill>
                  <a:schemeClr val="tx1"/>
                </a:solidFill>
                <a:effectLst/>
                <a:latin typeface="+mn-lt"/>
                <a:ea typeface="+mn-ea"/>
                <a:cs typeface="+mn-cs"/>
              </a:rPr>
              <a:t> and also have printed copies available for those who do not have smart phones.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44</a:t>
            </a:fld>
            <a:endParaRPr lang="en-US"/>
          </a:p>
        </p:txBody>
      </p:sp>
    </p:spTree>
    <p:extLst>
      <p:ext uri="{BB962C8B-B14F-4D97-AF65-F5344CB8AC3E}">
        <p14:creationId xmlns:p14="http://schemas.microsoft.com/office/powerpoint/2010/main" val="3906032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45</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Review the learning objectives.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4127800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Active transportation is how people move about under their own power. It is walking, cycling, wheelchairs, and skateboards; it is whenever you use your own muscles to move forward. Active transportation makes you healthier, it is inexpensive, and it is good for the environment.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How much movement is in your life? What method of active transportation do you use and why?</a:t>
            </a:r>
          </a:p>
          <a:p>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3031072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video gives an overview of active transportation as it relates to city planning and how important it is to healthy people and sustainable communities. </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https://www.youtube.com/watch?v=dT93bnZk7U8</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818337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Great overview of active transportation that features Gil </a:t>
            </a:r>
            <a:r>
              <a:rPr lang="en-US" sz="1200" kern="1200" dirty="0" err="1" smtClean="0">
                <a:solidFill>
                  <a:schemeClr val="tx1"/>
                </a:solidFill>
                <a:effectLst/>
                <a:latin typeface="+mn-lt"/>
                <a:ea typeface="+mn-ea"/>
                <a:cs typeface="+mn-cs"/>
              </a:rPr>
              <a:t>Penalosa</a:t>
            </a:r>
            <a:r>
              <a:rPr lang="en-US" sz="1200" kern="1200" dirty="0" smtClean="0">
                <a:solidFill>
                  <a:schemeClr val="tx1"/>
                </a:solidFill>
                <a:effectLst/>
                <a:latin typeface="+mn-lt"/>
                <a:ea typeface="+mn-ea"/>
                <a:cs typeface="+mn-cs"/>
              </a:rPr>
              <a:t> and the 8-80 Cities concept.</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https://vimeo.com/118453984</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81833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Break down the sections of this slide and talk about what each of these sections look like in San Diego and in the participants’ neighborhood. What supports active transportation and what does not? What could change to make active transportation more accessible? Start small but it is ok to think big also.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Some topics that might come up are:</a:t>
            </a:r>
          </a:p>
          <a:p>
            <a:r>
              <a:rPr lang="en-US" sz="1200" kern="1200" dirty="0" smtClean="0">
                <a:solidFill>
                  <a:schemeClr val="tx1"/>
                </a:solidFill>
                <a:effectLst/>
                <a:latin typeface="+mn-lt"/>
                <a:ea typeface="+mn-ea"/>
                <a:cs typeface="+mn-cs"/>
              </a:rPr>
              <a:t>Cost and convenience of public transportation, safe neighborhoods, cost of having a car, and the effects of greenhouse gasses on the environment.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Hidden Costs of Transportation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262154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latin typeface="+mn-lt"/>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7/14/17</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7/14/17</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87900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baseline="0">
                <a:latin typeface="+mn-lt"/>
              </a:defRPr>
            </a:lvl1pPr>
            <a:lvl2pPr>
              <a:defRPr sz="1600" b="0" i="0" baseline="0">
                <a:latin typeface="+mn-lt"/>
              </a:defRPr>
            </a:lvl2pPr>
            <a:lvl3pPr>
              <a:defRPr sz="1600" b="0" i="0" baseline="0">
                <a:latin typeface="+mn-lt"/>
              </a:defRPr>
            </a:lvl3pPr>
            <a:lvl4pPr>
              <a:defRPr sz="1600" b="0" i="0" baseline="0">
                <a:latin typeface="+mn-lt"/>
              </a:defRPr>
            </a:lvl4pPr>
            <a:lvl5pPr>
              <a:defRPr sz="1600" b="0" i="0" baseline="0">
                <a:latin typeface="+mn-lt"/>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 Id="rId6"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theme" Target="../theme/theme3.xml"/><Relationship Id="rId5" Type="http://schemas.openxmlformats.org/officeDocument/2006/relationships/image" Target="../media/image3.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4.xml"/><Relationship Id="rId7"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theme" Target="../theme/theme5.xml"/><Relationship Id="rId6"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theme" Target="../theme/theme6.xml"/><Relationship Id="rId6" Type="http://schemas.openxmlformats.org/officeDocument/2006/relationships/image" Target="../media/image7.pn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theme" Target="../theme/theme7.xml"/><Relationship Id="rId5"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6"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Avenir Ligh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Avenir Ligh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Avenir Ligh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Avenir Ligh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Avenir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4" Type="http://schemas.microsoft.com/office/2007/relationships/hdphoto" Target="../media/hdphoto1.wdp"/><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g"/><Relationship Id="rId1" Type="http://schemas.openxmlformats.org/officeDocument/2006/relationships/slideLayout" Target="../slideLayouts/slideLayout1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slideLayout" Target="../slideLayouts/slideLayout1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png"/><Relationship Id="rId6" Type="http://schemas.microsoft.com/office/2007/relationships/hdphoto" Target="../media/hdphoto2.wdp"/><Relationship Id="rId1" Type="http://schemas.openxmlformats.org/officeDocument/2006/relationships/slideLayout" Target="../slideLayouts/slideLayout1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1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1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6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1" Type="http://schemas.openxmlformats.org/officeDocument/2006/relationships/slideLayout" Target="../slideLayouts/slideLayout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1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1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6.xml"/><Relationship Id="rId3"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 Id="rId3"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0.xml"/><Relationship Id="rId3"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1.xml"/><Relationship Id="rId3" Type="http://schemas.openxmlformats.org/officeDocument/2006/relationships/image" Target="../media/image7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2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3.xml"/><Relationship Id="rId3"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22.jpg"/><Relationship Id="rId9" Type="http://schemas.openxmlformats.org/officeDocument/2006/relationships/image" Target="../media/image23.jpg"/><Relationship Id="rId10" Type="http://schemas.openxmlformats.org/officeDocument/2006/relationships/image" Target="../media/image24.jp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2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smtClean="0"/>
              <a:t>Section 2: Strategies</a:t>
            </a:r>
            <a:endParaRPr lang="en-US" spc="310" dirty="0"/>
          </a:p>
        </p:txBody>
      </p:sp>
      <p:sp>
        <p:nvSpPr>
          <p:cNvPr id="5" name="Subtitle 4"/>
          <p:cNvSpPr>
            <a:spLocks noGrp="1"/>
          </p:cNvSpPr>
          <p:nvPr>
            <p:ph type="subTitle" idx="1"/>
          </p:nvPr>
        </p:nvSpPr>
        <p:spPr/>
        <p:txBody>
          <a:bodyPr>
            <a:normAutofit fontScale="92500"/>
          </a:bodyPr>
          <a:lstStyle/>
          <a:p>
            <a:r>
              <a:rPr lang="en-US" sz="5400" dirty="0" smtClean="0"/>
              <a:t>Active Transportation</a:t>
            </a:r>
            <a:endParaRPr lang="en-US" sz="5400" dirty="0"/>
          </a:p>
        </p:txBody>
      </p:sp>
    </p:spTree>
    <p:extLst>
      <p:ext uri="{BB962C8B-B14F-4D97-AF65-F5344CB8AC3E}">
        <p14:creationId xmlns:p14="http://schemas.microsoft.com/office/powerpoint/2010/main" val="2877410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SANDAG</a:t>
            </a:r>
            <a:endParaRPr lang="en-US" dirty="0"/>
          </a:p>
        </p:txBody>
      </p:sp>
      <p:sp>
        <p:nvSpPr>
          <p:cNvPr id="8" name="Text Placeholder 7"/>
          <p:cNvSpPr>
            <a:spLocks noGrp="1"/>
          </p:cNvSpPr>
          <p:nvPr>
            <p:ph type="body" sz="quarter" idx="13"/>
          </p:nvPr>
        </p:nvSpPr>
        <p:spPr/>
        <p:txBody>
          <a:bodyPr/>
          <a:lstStyle/>
          <a:p>
            <a:r>
              <a:rPr lang="en-US" dirty="0"/>
              <a:t>The San Diego Association of Governments </a:t>
            </a:r>
          </a:p>
        </p:txBody>
      </p:sp>
      <p:pic>
        <p:nvPicPr>
          <p:cNvPr id="9" name="Content Placeholder 8" descr="Screen Shot 2015-08-25 at 4.29.04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220" t="10768" r="3541"/>
          <a:stretch/>
        </p:blipFill>
        <p:spPr>
          <a:xfrm>
            <a:off x="577284" y="1959427"/>
            <a:ext cx="7939346" cy="4649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9253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Circulate San Diego</a:t>
            </a:r>
            <a:endParaRPr lang="en-US" dirty="0"/>
          </a:p>
        </p:txBody>
      </p:sp>
      <p:pic>
        <p:nvPicPr>
          <p:cNvPr id="3" name="Content Placeholder 2" descr="CSD_Logo_Large_No_Tagline_PNG.png"/>
          <p:cNvPicPr>
            <a:picLocks noGrp="1" noChangeAspect="1"/>
          </p:cNvPicPr>
          <p:nvPr>
            <p:ph idx="1"/>
          </p:nvPr>
        </p:nvPicPr>
        <p:blipFill>
          <a:blip r:embed="rId3">
            <a:extLst>
              <a:ext uri="{28A0092B-C50C-407E-A947-70E740481C1C}">
                <a14:useLocalDpi xmlns:a14="http://schemas.microsoft.com/office/drawing/2010/main" val="0"/>
              </a:ext>
            </a:extLst>
          </a:blip>
          <a:srcRect t="-31160" b="-31160"/>
          <a:stretch>
            <a:fillRect/>
          </a:stretch>
        </p:blipFill>
        <p:spPr>
          <a:xfrm>
            <a:off x="693056" y="1575001"/>
            <a:ext cx="7993062" cy="4318000"/>
          </a:xfrm>
        </p:spPr>
      </p:pic>
    </p:spTree>
    <p:extLst>
      <p:ext uri="{BB962C8B-B14F-4D97-AF65-F5344CB8AC3E}">
        <p14:creationId xmlns:p14="http://schemas.microsoft.com/office/powerpoint/2010/main" val="2850938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Break Time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3407498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Walkability</a:t>
            </a:r>
            <a:endParaRPr lang="en-US" dirty="0"/>
          </a:p>
        </p:txBody>
      </p:sp>
      <p:sp>
        <p:nvSpPr>
          <p:cNvPr id="3" name="Text Placeholder 2"/>
          <p:cNvSpPr>
            <a:spLocks noGrp="1"/>
          </p:cNvSpPr>
          <p:nvPr>
            <p:ph type="body" idx="1"/>
          </p:nvPr>
        </p:nvSpPr>
        <p:spPr>
          <a:xfrm>
            <a:off x="457200" y="1535113"/>
            <a:ext cx="4040188" cy="926632"/>
          </a:xfrm>
        </p:spPr>
        <p:txBody>
          <a:bodyPr>
            <a:noAutofit/>
          </a:bodyPr>
          <a:lstStyle/>
          <a:p>
            <a:r>
              <a:rPr lang="en-US" sz="2400" dirty="0" smtClean="0"/>
              <a:t>Why care about walkability?</a:t>
            </a:r>
            <a:endParaRPr lang="en-US" sz="2400" dirty="0"/>
          </a:p>
        </p:txBody>
      </p:sp>
      <p:sp>
        <p:nvSpPr>
          <p:cNvPr id="4" name="Content Placeholder 3"/>
          <p:cNvSpPr>
            <a:spLocks noGrp="1"/>
          </p:cNvSpPr>
          <p:nvPr>
            <p:ph sz="half" idx="2"/>
          </p:nvPr>
        </p:nvSpPr>
        <p:spPr>
          <a:xfrm>
            <a:off x="457200" y="2461745"/>
            <a:ext cx="4040188" cy="3664417"/>
          </a:xfrm>
        </p:spPr>
        <p:txBody>
          <a:bodyPr>
            <a:noAutofit/>
          </a:bodyPr>
          <a:lstStyle/>
          <a:p>
            <a:pPr>
              <a:lnSpc>
                <a:spcPct val="100000"/>
              </a:lnSpc>
            </a:pPr>
            <a:r>
              <a:rPr lang="en-US" sz="2400" dirty="0"/>
              <a:t>For Youth</a:t>
            </a:r>
          </a:p>
          <a:p>
            <a:pPr>
              <a:lnSpc>
                <a:spcPct val="100000"/>
              </a:lnSpc>
            </a:pPr>
            <a:r>
              <a:rPr lang="en-US" sz="2400" dirty="0"/>
              <a:t>For Families</a:t>
            </a:r>
          </a:p>
          <a:p>
            <a:pPr>
              <a:lnSpc>
                <a:spcPct val="100000"/>
              </a:lnSpc>
            </a:pPr>
            <a:r>
              <a:rPr lang="en-US" sz="2400" dirty="0"/>
              <a:t>For Seniors</a:t>
            </a:r>
          </a:p>
          <a:p>
            <a:pPr>
              <a:lnSpc>
                <a:spcPct val="100000"/>
              </a:lnSpc>
            </a:pPr>
            <a:r>
              <a:rPr lang="en-US" sz="2400" dirty="0"/>
              <a:t>For Disabled</a:t>
            </a:r>
          </a:p>
          <a:p>
            <a:pPr>
              <a:lnSpc>
                <a:spcPct val="100000"/>
              </a:lnSpc>
            </a:pPr>
            <a:r>
              <a:rPr lang="en-US" sz="2400" dirty="0"/>
              <a:t>For Businesses</a:t>
            </a:r>
          </a:p>
          <a:p>
            <a:pPr>
              <a:lnSpc>
                <a:spcPct val="100000"/>
              </a:lnSpc>
            </a:pPr>
            <a:r>
              <a:rPr lang="en-US" sz="2400" dirty="0"/>
              <a:t>For Community</a:t>
            </a:r>
          </a:p>
          <a:p>
            <a:pPr>
              <a:lnSpc>
                <a:spcPct val="100000"/>
              </a:lnSpc>
            </a:pPr>
            <a:r>
              <a:rPr lang="en-US" sz="2400" dirty="0"/>
              <a:t>For </a:t>
            </a:r>
            <a:r>
              <a:rPr lang="en-US" sz="2400" dirty="0" smtClean="0"/>
              <a:t>Environment</a:t>
            </a:r>
            <a:endParaRPr lang="en-US" sz="2400" dirty="0"/>
          </a:p>
        </p:txBody>
      </p:sp>
      <p:pic>
        <p:nvPicPr>
          <p:cNvPr id="7" name="Content Placeholder 6" descr="Xing.png"/>
          <p:cNvPicPr>
            <a:picLocks noGrp="1" noChangeAspect="1"/>
          </p:cNvPicPr>
          <p:nvPr>
            <p:ph sz="quarter" idx="4"/>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7702" b="24061"/>
          <a:stretch/>
        </p:blipFill>
        <p:spPr>
          <a:xfrm>
            <a:off x="4645025" y="1535113"/>
            <a:ext cx="4041775" cy="459105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77347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care about Walkability?</a:t>
            </a:r>
            <a:endParaRPr lang="en-US" dirty="0"/>
          </a:p>
        </p:txBody>
      </p:sp>
      <p:sp>
        <p:nvSpPr>
          <p:cNvPr id="5" name="Text Placeholder 4"/>
          <p:cNvSpPr>
            <a:spLocks noGrp="1"/>
          </p:cNvSpPr>
          <p:nvPr>
            <p:ph type="body" idx="1"/>
          </p:nvPr>
        </p:nvSpPr>
        <p:spPr/>
        <p:txBody>
          <a:bodyPr>
            <a:normAutofit/>
          </a:bodyPr>
          <a:lstStyle/>
          <a:p>
            <a:r>
              <a:rPr lang="en-US" sz="2400" dirty="0" smtClean="0"/>
              <a:t>For youth and families</a:t>
            </a:r>
            <a:endParaRPr lang="en-US" sz="2400" dirty="0"/>
          </a:p>
        </p:txBody>
      </p:sp>
      <p:sp>
        <p:nvSpPr>
          <p:cNvPr id="6" name="Content Placeholder 5"/>
          <p:cNvSpPr>
            <a:spLocks noGrp="1"/>
          </p:cNvSpPr>
          <p:nvPr>
            <p:ph sz="half" idx="2"/>
          </p:nvPr>
        </p:nvSpPr>
        <p:spPr/>
        <p:txBody>
          <a:bodyPr>
            <a:normAutofit/>
          </a:bodyPr>
          <a:lstStyle/>
          <a:p>
            <a:pPr marL="650875" lvl="1" indent="-457200">
              <a:buFont typeface="Wingdings" charset="2"/>
              <a:buChar char="ü"/>
              <a:defRPr/>
            </a:pPr>
            <a:r>
              <a:rPr lang="en-US" sz="2400" dirty="0"/>
              <a:t>Improves </a:t>
            </a:r>
            <a:r>
              <a:rPr lang="en-US" sz="2400" dirty="0" smtClean="0"/>
              <a:t>health</a:t>
            </a:r>
            <a:endParaRPr lang="en-US" sz="2400" dirty="0"/>
          </a:p>
          <a:p>
            <a:pPr marL="650875" lvl="1" indent="-457200">
              <a:buFont typeface="Wingdings" charset="2"/>
              <a:buChar char="ü"/>
              <a:defRPr/>
            </a:pPr>
            <a:r>
              <a:rPr lang="en-US" sz="2400" dirty="0"/>
              <a:t>Increases mobility without depending on cars</a:t>
            </a:r>
          </a:p>
          <a:p>
            <a:pPr marL="650875" lvl="1" indent="-457200">
              <a:buFont typeface="Wingdings" charset="2"/>
              <a:buChar char="ü"/>
              <a:defRPr/>
            </a:pPr>
            <a:r>
              <a:rPr lang="en-US" sz="2400" dirty="0"/>
              <a:t>Independence</a:t>
            </a:r>
          </a:p>
          <a:p>
            <a:pPr marL="650875" lvl="1" indent="-457200">
              <a:buFont typeface="Wingdings" charset="2"/>
              <a:buChar char="ü"/>
              <a:defRPr/>
            </a:pPr>
            <a:r>
              <a:rPr lang="en-US" sz="2400" dirty="0"/>
              <a:t>Teaches </a:t>
            </a:r>
            <a:r>
              <a:rPr lang="en-US" sz="2400" dirty="0" smtClean="0"/>
              <a:t>responsibility</a:t>
            </a:r>
            <a:endParaRPr lang="en-US" sz="2400" dirty="0"/>
          </a:p>
        </p:txBody>
      </p:sp>
      <p:pic>
        <p:nvPicPr>
          <p:cNvPr id="10" name="Picture 9" descr="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188" y="1535113"/>
            <a:ext cx="3293916" cy="2760309"/>
          </a:xfrm>
          <a:prstGeom prst="rect">
            <a:avLst/>
          </a:prstGeom>
        </p:spPr>
      </p:pic>
      <p:pic>
        <p:nvPicPr>
          <p:cNvPr id="9" name="Picture 8" descr="B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041" y="4295422"/>
            <a:ext cx="3304032" cy="2115312"/>
          </a:xfrm>
          <a:prstGeom prst="rect">
            <a:avLst/>
          </a:prstGeom>
        </p:spPr>
      </p:pic>
    </p:spTree>
    <p:extLst>
      <p:ext uri="{BB962C8B-B14F-4D97-AF65-F5344CB8AC3E}">
        <p14:creationId xmlns:p14="http://schemas.microsoft.com/office/powerpoint/2010/main" val="2228412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care about Walkability?</a:t>
            </a:r>
            <a:endParaRPr lang="en-US" dirty="0"/>
          </a:p>
        </p:txBody>
      </p:sp>
      <p:sp>
        <p:nvSpPr>
          <p:cNvPr id="5" name="Text Placeholder 4"/>
          <p:cNvSpPr>
            <a:spLocks noGrp="1"/>
          </p:cNvSpPr>
          <p:nvPr>
            <p:ph type="body" idx="1"/>
          </p:nvPr>
        </p:nvSpPr>
        <p:spPr/>
        <p:txBody>
          <a:bodyPr>
            <a:normAutofit fontScale="92500"/>
          </a:bodyPr>
          <a:lstStyle/>
          <a:p>
            <a:r>
              <a:rPr lang="en-US" sz="2400" dirty="0" smtClean="0"/>
              <a:t>For seniors and Disabled</a:t>
            </a:r>
            <a:endParaRPr lang="en-US" sz="2400" dirty="0"/>
          </a:p>
        </p:txBody>
      </p:sp>
      <p:sp>
        <p:nvSpPr>
          <p:cNvPr id="6" name="Content Placeholder 5"/>
          <p:cNvSpPr>
            <a:spLocks noGrp="1"/>
          </p:cNvSpPr>
          <p:nvPr>
            <p:ph sz="half" idx="2"/>
          </p:nvPr>
        </p:nvSpPr>
        <p:spPr/>
        <p:txBody>
          <a:bodyPr>
            <a:normAutofit fontScale="92500" lnSpcReduction="20000"/>
          </a:bodyPr>
          <a:lstStyle/>
          <a:p>
            <a:pPr marL="650875" lvl="1" indent="-457200">
              <a:buFont typeface="Wingdings" charset="2"/>
              <a:buChar char="ü"/>
              <a:defRPr/>
            </a:pPr>
            <a:r>
              <a:rPr lang="en-US" sz="2400" dirty="0"/>
              <a:t>Increases sociability and decreases risk of loneliness and depression</a:t>
            </a:r>
          </a:p>
          <a:p>
            <a:pPr marL="650875" lvl="1" indent="-457200">
              <a:buFont typeface="Wingdings" charset="2"/>
              <a:buChar char="ü"/>
              <a:defRPr/>
            </a:pPr>
            <a:r>
              <a:rPr lang="en-US" sz="2400" dirty="0"/>
              <a:t>Improves health and wellness physically and mentally</a:t>
            </a:r>
          </a:p>
          <a:p>
            <a:pPr marL="650875" lvl="1" indent="-457200">
              <a:buFont typeface="Wingdings" charset="2"/>
              <a:buChar char="ü"/>
              <a:defRPr/>
            </a:pPr>
            <a:r>
              <a:rPr lang="en-US" sz="2400" dirty="0"/>
              <a:t>Continued independence and mobility</a:t>
            </a:r>
          </a:p>
          <a:p>
            <a:pPr marL="650875" lvl="1" indent="-457200">
              <a:buFont typeface="Wingdings" charset="2"/>
              <a:buChar char="ü"/>
              <a:defRPr/>
            </a:pPr>
            <a:endParaRPr lang="en-US" sz="24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20260"/>
          <a:stretch/>
        </p:blipFill>
        <p:spPr>
          <a:xfrm>
            <a:off x="4755082" y="3787054"/>
            <a:ext cx="3230125" cy="2699512"/>
          </a:xfrm>
          <a:prstGeom prst="roundRect">
            <a:avLst>
              <a:gd name="adj" fmla="val 8594"/>
            </a:avLst>
          </a:prstGeom>
          <a:solidFill>
            <a:srgbClr val="FFFFFF">
              <a:shade val="85000"/>
            </a:srgbClr>
          </a:solidFill>
          <a:ln>
            <a:noFill/>
          </a:ln>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22803" b="16528"/>
          <a:stretch/>
        </p:blipFill>
        <p:spPr>
          <a:xfrm>
            <a:off x="6087570" y="1479943"/>
            <a:ext cx="2542821" cy="223127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305190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care about Walkability?</a:t>
            </a:r>
            <a:endParaRPr lang="en-US" dirty="0"/>
          </a:p>
        </p:txBody>
      </p:sp>
      <p:sp>
        <p:nvSpPr>
          <p:cNvPr id="5" name="Text Placeholder 4"/>
          <p:cNvSpPr>
            <a:spLocks noGrp="1"/>
          </p:cNvSpPr>
          <p:nvPr>
            <p:ph type="body" idx="1"/>
          </p:nvPr>
        </p:nvSpPr>
        <p:spPr/>
        <p:txBody>
          <a:bodyPr>
            <a:normAutofit/>
          </a:bodyPr>
          <a:lstStyle/>
          <a:p>
            <a:r>
              <a:rPr lang="en-US" sz="2400" dirty="0" smtClean="0"/>
              <a:t>For the community</a:t>
            </a:r>
            <a:endParaRPr lang="en-US" sz="2400" dirty="0"/>
          </a:p>
        </p:txBody>
      </p:sp>
      <p:sp>
        <p:nvSpPr>
          <p:cNvPr id="6" name="Content Placeholder 5"/>
          <p:cNvSpPr>
            <a:spLocks noGrp="1"/>
          </p:cNvSpPr>
          <p:nvPr>
            <p:ph sz="half" idx="2"/>
          </p:nvPr>
        </p:nvSpPr>
        <p:spPr/>
        <p:txBody>
          <a:bodyPr>
            <a:normAutofit lnSpcReduction="10000"/>
          </a:bodyPr>
          <a:lstStyle/>
          <a:p>
            <a:pPr marL="650875" lvl="1" indent="-457200">
              <a:buFont typeface="Wingdings" charset="2"/>
              <a:buChar char="ü"/>
              <a:defRPr/>
            </a:pPr>
            <a:r>
              <a:rPr lang="en-US" sz="2400" dirty="0"/>
              <a:t>Walking in your neighborhood builds a sense of community</a:t>
            </a:r>
          </a:p>
          <a:p>
            <a:pPr marL="650875" lvl="1" indent="-457200">
              <a:buFont typeface="Wingdings" charset="2"/>
              <a:buChar char="ü"/>
              <a:defRPr/>
            </a:pPr>
            <a:r>
              <a:rPr lang="en-US" sz="2400" dirty="0" smtClean="0"/>
              <a:t>Walkers </a:t>
            </a:r>
            <a:r>
              <a:rPr lang="en-US" sz="2400" dirty="0"/>
              <a:t>interact with neighbors </a:t>
            </a:r>
            <a:br>
              <a:rPr lang="en-US" sz="2400" dirty="0"/>
            </a:br>
            <a:r>
              <a:rPr lang="en-US" sz="2400" dirty="0"/>
              <a:t>&amp; help build social support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2259542"/>
            <a:ext cx="4252735" cy="3359146"/>
          </a:xfrm>
          <a:prstGeom prst="rect">
            <a:avLst/>
          </a:prstGeom>
        </p:spPr>
      </p:pic>
    </p:spTree>
    <p:extLst>
      <p:ext uri="{BB962C8B-B14F-4D97-AF65-F5344CB8AC3E}">
        <p14:creationId xmlns:p14="http://schemas.microsoft.com/office/powerpoint/2010/main" val="3856173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care about Walkability?</a:t>
            </a:r>
            <a:endParaRPr lang="en-US" dirty="0"/>
          </a:p>
        </p:txBody>
      </p:sp>
      <p:sp>
        <p:nvSpPr>
          <p:cNvPr id="5" name="Text Placeholder 4"/>
          <p:cNvSpPr>
            <a:spLocks noGrp="1"/>
          </p:cNvSpPr>
          <p:nvPr>
            <p:ph type="body" idx="1"/>
          </p:nvPr>
        </p:nvSpPr>
        <p:spPr/>
        <p:txBody>
          <a:bodyPr>
            <a:normAutofit fontScale="92500" lnSpcReduction="20000"/>
          </a:bodyPr>
          <a:lstStyle/>
          <a:p>
            <a:r>
              <a:rPr lang="en-US" sz="2400" dirty="0" smtClean="0"/>
              <a:t>To prevent crime and improve safety</a:t>
            </a:r>
            <a:endParaRPr lang="en-US" sz="2400" dirty="0"/>
          </a:p>
        </p:txBody>
      </p:sp>
      <p:sp>
        <p:nvSpPr>
          <p:cNvPr id="6" name="Content Placeholder 5"/>
          <p:cNvSpPr>
            <a:spLocks noGrp="1"/>
          </p:cNvSpPr>
          <p:nvPr>
            <p:ph sz="half" idx="2"/>
          </p:nvPr>
        </p:nvSpPr>
        <p:spPr/>
        <p:txBody>
          <a:bodyPr>
            <a:normAutofit/>
          </a:bodyPr>
          <a:lstStyle/>
          <a:p>
            <a:pPr marL="650875" lvl="1" indent="-457200">
              <a:buFont typeface="Wingdings" charset="2"/>
              <a:buChar char="ü"/>
              <a:defRPr/>
            </a:pPr>
            <a:r>
              <a:rPr lang="en-US" sz="2400" dirty="0" smtClean="0"/>
              <a:t>“</a:t>
            </a:r>
            <a:r>
              <a:rPr lang="en-US" sz="2400" dirty="0"/>
              <a:t>Eyes on the Street</a:t>
            </a:r>
            <a:r>
              <a:rPr lang="en-US" sz="2400" dirty="0" smtClean="0"/>
              <a:t>”</a:t>
            </a:r>
            <a:endParaRPr lang="en-US" sz="2400" dirty="0"/>
          </a:p>
          <a:p>
            <a:pPr marL="650875" lvl="1" indent="-457200">
              <a:buFont typeface="Wingdings" charset="2"/>
              <a:buChar char="ü"/>
              <a:defRPr/>
            </a:pPr>
            <a:r>
              <a:rPr lang="en-US" sz="2400" dirty="0" smtClean="0"/>
              <a:t>Sense </a:t>
            </a:r>
            <a:r>
              <a:rPr lang="en-US" sz="2400" dirty="0"/>
              <a:t>of community </a:t>
            </a:r>
            <a:r>
              <a:rPr lang="en-US" sz="2400" dirty="0" smtClean="0"/>
              <a:t>pride </a:t>
            </a:r>
            <a:r>
              <a:rPr lang="en-US" sz="2400" dirty="0"/>
              <a:t>and care</a:t>
            </a:r>
          </a:p>
          <a:p>
            <a:pPr marL="650875" lvl="1" indent="-457200">
              <a:buFont typeface="Wingdings" charset="2"/>
              <a:buChar char="ü"/>
              <a:defRPr/>
            </a:pPr>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6195" y="1535114"/>
            <a:ext cx="3404221" cy="2547172"/>
          </a:xfrm>
          <a:prstGeom prst="rect">
            <a:avLst/>
          </a:prstGeom>
        </p:spPr>
      </p:pic>
      <p:pic>
        <p:nvPicPr>
          <p:cNvPr id="4" name="Picture 3" descr="Neighborhood+Watch+Sig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556" y="4082286"/>
            <a:ext cx="2525889" cy="2525889"/>
          </a:xfrm>
          <a:prstGeom prst="rect">
            <a:avLst/>
          </a:prstGeom>
        </p:spPr>
      </p:pic>
      <p:pic>
        <p:nvPicPr>
          <p:cNvPr id="7" name="Picture 6" descr="crossing-801713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771" y="4199216"/>
            <a:ext cx="3620424" cy="241267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088714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care about Walkability?</a:t>
            </a:r>
            <a:endParaRPr lang="en-US" dirty="0"/>
          </a:p>
        </p:txBody>
      </p:sp>
      <p:sp>
        <p:nvSpPr>
          <p:cNvPr id="5" name="Text Placeholder 4"/>
          <p:cNvSpPr>
            <a:spLocks noGrp="1"/>
          </p:cNvSpPr>
          <p:nvPr>
            <p:ph type="body" idx="1"/>
          </p:nvPr>
        </p:nvSpPr>
        <p:spPr/>
        <p:txBody>
          <a:bodyPr>
            <a:normAutofit/>
          </a:bodyPr>
          <a:lstStyle/>
          <a:p>
            <a:r>
              <a:rPr lang="en-US" sz="2400" dirty="0" smtClean="0"/>
              <a:t>To improve Business</a:t>
            </a:r>
            <a:endParaRPr lang="en-US" sz="2400" dirty="0"/>
          </a:p>
        </p:txBody>
      </p:sp>
      <p:sp>
        <p:nvSpPr>
          <p:cNvPr id="6" name="Content Placeholder 5"/>
          <p:cNvSpPr>
            <a:spLocks noGrp="1"/>
          </p:cNvSpPr>
          <p:nvPr>
            <p:ph sz="half" idx="2"/>
          </p:nvPr>
        </p:nvSpPr>
        <p:spPr/>
        <p:txBody>
          <a:bodyPr>
            <a:normAutofit/>
          </a:bodyPr>
          <a:lstStyle/>
          <a:p>
            <a:pPr marL="650875" lvl="1" indent="-457200">
              <a:buFont typeface="Wingdings" charset="2"/>
              <a:buChar char="ü"/>
              <a:defRPr/>
            </a:pPr>
            <a:r>
              <a:rPr lang="en-US" sz="2400" dirty="0"/>
              <a:t>Brings business to shop owners</a:t>
            </a:r>
          </a:p>
          <a:p>
            <a:pPr marL="650875" lvl="1" indent="-457200">
              <a:buFont typeface="Wingdings" charset="2"/>
              <a:buChar char="ü"/>
              <a:defRPr/>
            </a:pPr>
            <a:r>
              <a:rPr lang="en-US" sz="2400" dirty="0"/>
              <a:t>Increases residential property values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2345498"/>
            <a:ext cx="4252735" cy="318723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6572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care about Walkability?</a:t>
            </a:r>
            <a:endParaRPr lang="en-US" dirty="0"/>
          </a:p>
        </p:txBody>
      </p:sp>
      <p:sp>
        <p:nvSpPr>
          <p:cNvPr id="5" name="Text Placeholder 4"/>
          <p:cNvSpPr>
            <a:spLocks noGrp="1"/>
          </p:cNvSpPr>
          <p:nvPr>
            <p:ph type="body" sz="quarter" idx="13"/>
          </p:nvPr>
        </p:nvSpPr>
        <p:spPr/>
        <p:txBody>
          <a:bodyPr>
            <a:normAutofit/>
          </a:bodyPr>
          <a:lstStyle/>
          <a:p>
            <a:r>
              <a:rPr lang="en-US" sz="2400" dirty="0" smtClean="0"/>
              <a:t>To improve the environment</a:t>
            </a:r>
            <a:endParaRPr lang="en-US" sz="2400" dirty="0"/>
          </a:p>
        </p:txBody>
      </p:sp>
      <p:sp>
        <p:nvSpPr>
          <p:cNvPr id="7" name="Up Arrow Callout 6"/>
          <p:cNvSpPr/>
          <p:nvPr/>
        </p:nvSpPr>
        <p:spPr>
          <a:xfrm>
            <a:off x="304800" y="1981710"/>
            <a:ext cx="1898650" cy="2077769"/>
          </a:xfrm>
          <a:prstGeom prst="upArrowCallout">
            <a:avLst>
              <a:gd name="adj1" fmla="val 50000"/>
              <a:gd name="adj2" fmla="val 39543"/>
              <a:gd name="adj3" fmla="val 29546"/>
              <a:gd name="adj4" fmla="val 64977"/>
            </a:avLst>
          </a:prstGeom>
          <a:gradFill flip="none" rotWithShape="1">
            <a:gsLst>
              <a:gs pos="0">
                <a:srgbClr val="73B632"/>
              </a:gs>
              <a:gs pos="100000">
                <a:srgbClr val="B5D479"/>
              </a:gs>
            </a:gsLst>
            <a:lin ang="162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lnSpc>
                <a:spcPts val="2740"/>
              </a:lnSpc>
            </a:pPr>
            <a:r>
              <a:rPr lang="en-US" sz="2400" dirty="0" smtClean="0">
                <a:solidFill>
                  <a:schemeClr val="tx1"/>
                </a:solidFill>
                <a:latin typeface="Arial" panose="020B0604020202020204" pitchFamily="34" charset="0"/>
                <a:cs typeface="Arial" panose="020B0604020202020204" pitchFamily="34" charset="0"/>
              </a:rPr>
              <a:t>MORE</a:t>
            </a:r>
          </a:p>
          <a:p>
            <a:pPr algn="ctr">
              <a:lnSpc>
                <a:spcPts val="2740"/>
              </a:lnSpc>
            </a:pPr>
            <a:r>
              <a:rPr lang="en-US" sz="2400" dirty="0" smtClean="0">
                <a:solidFill>
                  <a:schemeClr val="tx1"/>
                </a:solidFill>
                <a:latin typeface="Arial" panose="020B0604020202020204" pitchFamily="34" charset="0"/>
                <a:cs typeface="Arial" panose="020B0604020202020204" pitchFamily="34" charset="0"/>
              </a:rPr>
              <a:t>PEOPLE</a:t>
            </a:r>
          </a:p>
          <a:p>
            <a:pPr algn="ctr">
              <a:lnSpc>
                <a:spcPts val="2740"/>
              </a:lnSpc>
            </a:pPr>
            <a:r>
              <a:rPr lang="en-US" sz="2400" dirty="0" smtClean="0">
                <a:solidFill>
                  <a:schemeClr val="tx1"/>
                </a:solidFill>
                <a:latin typeface="Arial" panose="020B0604020202020204" pitchFamily="34" charset="0"/>
                <a:cs typeface="Arial" panose="020B0604020202020204" pitchFamily="34" charset="0"/>
              </a:rPr>
              <a:t>WALKING</a:t>
            </a:r>
            <a:endParaRPr lang="en-US" sz="2400" dirty="0">
              <a:solidFill>
                <a:schemeClr val="tx1"/>
              </a:solidFill>
              <a:latin typeface="Arial" panose="020B0604020202020204" pitchFamily="34" charset="0"/>
              <a:cs typeface="Arial" panose="020B0604020202020204" pitchFamily="34" charset="0"/>
            </a:endParaRPr>
          </a:p>
        </p:txBody>
      </p:sp>
      <p:pic>
        <p:nvPicPr>
          <p:cNvPr id="8" name="Picture 7" descr="Navidad_2006 088"/>
          <p:cNvPicPr>
            <a:picLocks noChangeAspect="1" noChangeArrowheads="1"/>
          </p:cNvPicPr>
          <p:nvPr/>
        </p:nvPicPr>
        <p:blipFill>
          <a:blip r:embed="rId3" cstate="print">
            <a:lum/>
            <a:extLst>
              <a:ext uri="{28A0092B-C50C-407E-A947-70E740481C1C}">
                <a14:useLocalDpi xmlns:a14="http://schemas.microsoft.com/office/drawing/2010/main" val="0"/>
              </a:ext>
            </a:extLst>
          </a:blip>
          <a:srcRect/>
          <a:stretch>
            <a:fillRect/>
          </a:stretch>
        </p:blipFill>
        <p:spPr bwMode="auto">
          <a:xfrm>
            <a:off x="311553" y="3806422"/>
            <a:ext cx="1891897" cy="2522530"/>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sp>
        <p:nvSpPr>
          <p:cNvPr id="9" name="Down Arrow Callout 8"/>
          <p:cNvSpPr/>
          <p:nvPr/>
        </p:nvSpPr>
        <p:spPr>
          <a:xfrm>
            <a:off x="2516087" y="4463995"/>
            <a:ext cx="3503713"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en-US" sz="3200" cap="all" dirty="0" smtClean="0">
                <a:solidFill>
                  <a:schemeClr val="tx1"/>
                </a:solidFill>
                <a:latin typeface="Arial" panose="020B0604020202020204" pitchFamily="34" charset="0"/>
                <a:cs typeface="Arial" panose="020B0604020202020204" pitchFamily="34" charset="0"/>
              </a:rPr>
              <a:t>less cars</a:t>
            </a:r>
          </a:p>
          <a:p>
            <a:pPr algn="ctr">
              <a:lnSpc>
                <a:spcPts val="2740"/>
              </a:lnSpc>
            </a:pPr>
            <a:r>
              <a:rPr lang="en-US" sz="3200" cap="all" dirty="0" smtClean="0">
                <a:solidFill>
                  <a:schemeClr val="tx1"/>
                </a:solidFill>
                <a:latin typeface="Arial" panose="020B0604020202020204" pitchFamily="34" charset="0"/>
                <a:cs typeface="Arial" panose="020B0604020202020204" pitchFamily="34" charset="0"/>
              </a:rPr>
              <a:t>on the street</a:t>
            </a:r>
          </a:p>
        </p:txBody>
      </p:sp>
      <p:pic>
        <p:nvPicPr>
          <p:cNvPr id="11" name="Picture 10" descr="IMG_1514"/>
          <p:cNvPicPr>
            <a:picLocks noChangeAspect="1" noChangeArrowheads="1"/>
          </p:cNvPicPr>
          <p:nvPr/>
        </p:nvPicPr>
        <p:blipFill>
          <a:blip r:embed="rId4">
            <a:lum/>
            <a:extLst>
              <a:ext uri="{28A0092B-C50C-407E-A947-70E740481C1C}">
                <a14:useLocalDpi xmlns:a14="http://schemas.microsoft.com/office/drawing/2010/main" val="0"/>
              </a:ext>
            </a:extLst>
          </a:blip>
          <a:srcRect/>
          <a:stretch>
            <a:fillRect/>
          </a:stretch>
        </p:blipFill>
        <p:spPr bwMode="auto">
          <a:xfrm>
            <a:off x="2539425" y="2267724"/>
            <a:ext cx="3462106" cy="2308071"/>
          </a:xfrm>
          <a:prstGeom prst="roundRect">
            <a:avLst>
              <a:gd name="adj" fmla="val 3307"/>
            </a:avLst>
          </a:prstGeom>
          <a:ln w="25400">
            <a:solidFill>
              <a:srgbClr val="73B632"/>
            </a:solidFill>
          </a:ln>
          <a:effectLst/>
          <a:extLst>
            <a:ext uri="{909E8E84-426E-40dd-AFC4-6F175D3DCCD1}">
              <a14:hiddenFill xmlns="" xmlns:a14="http://schemas.microsoft.com/office/drawing/2010/main">
                <a:solidFill>
                  <a:srgbClr val="FFFFFF"/>
                </a:solidFill>
              </a14:hiddenFill>
            </a:ext>
          </a:extLst>
        </p:spPr>
      </p:pic>
      <p:sp>
        <p:nvSpPr>
          <p:cNvPr id="12" name="Down Arrow Callout 11"/>
          <p:cNvSpPr/>
          <p:nvPr/>
        </p:nvSpPr>
        <p:spPr>
          <a:xfrm>
            <a:off x="6333264" y="4474375"/>
            <a:ext cx="2349500" cy="1858835"/>
          </a:xfrm>
          <a:prstGeom prst="downArrowCallout">
            <a:avLst>
              <a:gd name="adj1" fmla="val 42074"/>
              <a:gd name="adj2" fmla="val 34757"/>
              <a:gd name="adj3" fmla="val 26219"/>
              <a:gd name="adj4" fmla="val 64977"/>
            </a:avLst>
          </a:prstGeom>
          <a:gradFill flip="none" rotWithShape="1">
            <a:gsLst>
              <a:gs pos="0">
                <a:srgbClr val="73B632"/>
              </a:gs>
              <a:gs pos="100000">
                <a:srgbClr val="B5D479"/>
              </a:gs>
            </a:gsLst>
            <a:lin ang="5400000" scaled="0"/>
            <a:tileRect/>
          </a:gradFill>
          <a:ln>
            <a:solidFill>
              <a:srgbClr val="73B63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ts val="2740"/>
              </a:lnSpc>
            </a:pPr>
            <a:r>
              <a:rPr lang="en-US" sz="2800" cap="all" dirty="0" smtClean="0">
                <a:solidFill>
                  <a:schemeClr val="tx1"/>
                </a:solidFill>
                <a:latin typeface="Arial" panose="020B0604020202020204" pitchFamily="34" charset="0"/>
                <a:cs typeface="Arial" panose="020B0604020202020204" pitchFamily="34" charset="0"/>
              </a:rPr>
              <a:t>less</a:t>
            </a:r>
          </a:p>
          <a:p>
            <a:pPr algn="ctr">
              <a:lnSpc>
                <a:spcPts val="2740"/>
              </a:lnSpc>
            </a:pPr>
            <a:r>
              <a:rPr lang="en-US" sz="2800" cap="all" dirty="0" smtClean="0">
                <a:solidFill>
                  <a:schemeClr val="tx1"/>
                </a:solidFill>
                <a:latin typeface="Arial" panose="020B0604020202020204" pitchFamily="34" charset="0"/>
                <a:cs typeface="Arial" panose="020B0604020202020204" pitchFamily="34" charset="0"/>
              </a:rPr>
              <a:t>pollution</a:t>
            </a:r>
          </a:p>
        </p:txBody>
      </p:sp>
      <p:pic>
        <p:nvPicPr>
          <p:cNvPr id="13" name="Picture 12" descr="earth3am.jpg"/>
          <p:cNvPicPr>
            <a:picLocks noChangeAspect="1"/>
          </p:cNvPicPr>
          <p:nvPr/>
        </p:nvPicPr>
        <p:blipFill>
          <a:blip r:embed="rId5">
            <a:lum/>
          </a:blip>
          <a:stretch>
            <a:fillRect/>
          </a:stretch>
        </p:blipFill>
        <p:spPr>
          <a:xfrm>
            <a:off x="6351647" y="2278104"/>
            <a:ext cx="2308071" cy="2308071"/>
          </a:xfrm>
          <a:prstGeom prst="roundRect">
            <a:avLst>
              <a:gd name="adj" fmla="val 3307"/>
            </a:avLst>
          </a:prstGeom>
          <a:ln w="25400">
            <a:solidFill>
              <a:srgbClr val="73B632"/>
            </a:solidFill>
          </a:ln>
          <a:effectLst/>
        </p:spPr>
      </p:pic>
    </p:spTree>
    <p:extLst>
      <p:ext uri="{BB962C8B-B14F-4D97-AF65-F5344CB8AC3E}">
        <p14:creationId xmlns:p14="http://schemas.microsoft.com/office/powerpoint/2010/main" val="3524590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3191427984"/>
              </p:ext>
            </p:extLst>
          </p:nvPr>
        </p:nvGraphicFramePr>
        <p:xfrm>
          <a:off x="693056" y="1639907"/>
          <a:ext cx="4041775" cy="4486254"/>
        </p:xfrm>
        <a:graphic>
          <a:graphicData uri="http://schemas.openxmlformats.org/drawingml/2006/table">
            <a:tbl>
              <a:tblPr firstRow="1" bandRow="1">
                <a:tableStyleId>{BC89EF96-8CEA-46FF-86C4-4CE0E7609802}</a:tableStyleId>
              </a:tblPr>
              <a:tblGrid>
                <a:gridCol w="4041775"/>
              </a:tblGrid>
              <a:tr h="747709">
                <a:tc>
                  <a:txBody>
                    <a:bodyPr/>
                    <a:lstStyle/>
                    <a:p>
                      <a:pPr algn="ctr"/>
                      <a:r>
                        <a:rPr lang="en-US" dirty="0" smtClean="0"/>
                        <a:t>Section</a:t>
                      </a:r>
                      <a:r>
                        <a:rPr lang="en-US" baseline="0" dirty="0" smtClean="0"/>
                        <a:t> 2.3: Active Transportation</a:t>
                      </a:r>
                      <a:endParaRPr lang="en-US" dirty="0"/>
                    </a:p>
                  </a:txBody>
                  <a:tcPr/>
                </a:tc>
              </a:tr>
              <a:tr h="747709">
                <a:tc>
                  <a:txBody>
                    <a:bodyPr/>
                    <a:lstStyle/>
                    <a:p>
                      <a:r>
                        <a:rPr lang="en-US" dirty="0" smtClean="0"/>
                        <a:t>Icebreaker/Review</a:t>
                      </a:r>
                      <a:endParaRPr lang="en-US" dirty="0"/>
                    </a:p>
                  </a:txBody>
                  <a:tcPr/>
                </a:tc>
              </a:tr>
              <a:tr h="747709">
                <a:tc>
                  <a:txBody>
                    <a:bodyPr/>
                    <a:lstStyle/>
                    <a:p>
                      <a:r>
                        <a:rPr lang="en-US" dirty="0" smtClean="0"/>
                        <a:t>Active</a:t>
                      </a:r>
                      <a:r>
                        <a:rPr lang="en-US" baseline="0" dirty="0" smtClean="0"/>
                        <a:t> Transportation</a:t>
                      </a:r>
                      <a:endParaRPr lang="en-US" dirty="0"/>
                    </a:p>
                  </a:txBody>
                  <a:tcPr/>
                </a:tc>
              </a:tr>
              <a:tr h="747709">
                <a:tc>
                  <a:txBody>
                    <a:bodyPr/>
                    <a:lstStyle/>
                    <a:p>
                      <a:r>
                        <a:rPr lang="en-US" baseline="0" dirty="0" smtClean="0"/>
                        <a:t>Walkability</a:t>
                      </a:r>
                      <a:endParaRPr lang="en-US" dirty="0"/>
                    </a:p>
                  </a:txBody>
                  <a:tcPr/>
                </a:tc>
              </a:tr>
              <a:tr h="747709">
                <a:tc>
                  <a:txBody>
                    <a:bodyPr/>
                    <a:lstStyle/>
                    <a:p>
                      <a:r>
                        <a:rPr lang="en-US" dirty="0" err="1" smtClean="0"/>
                        <a:t>Bikeability</a:t>
                      </a:r>
                      <a:endParaRPr lang="en-US" dirty="0"/>
                    </a:p>
                  </a:txBody>
                  <a:tcPr/>
                </a:tc>
              </a:tr>
              <a:tr h="747709">
                <a:tc>
                  <a:txBody>
                    <a:bodyPr/>
                    <a:lstStyle/>
                    <a:p>
                      <a:r>
                        <a:rPr lang="en-US" dirty="0" smtClean="0"/>
                        <a:t>Conclusion</a:t>
                      </a:r>
                      <a:endParaRPr lang="en-US" dirty="0"/>
                    </a:p>
                  </a:txBody>
                  <a:tcPr/>
                </a:tc>
              </a:tr>
            </a:tbl>
          </a:graphicData>
        </a:graphic>
      </p:graphicFrame>
      <p:pic>
        <p:nvPicPr>
          <p:cNvPr id="11" name="Picture 10" descr="bi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055" y="1525557"/>
            <a:ext cx="3065256" cy="460060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43597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Text Placeholder 2"/>
          <p:cNvSpPr>
            <a:spLocks noGrp="1"/>
          </p:cNvSpPr>
          <p:nvPr>
            <p:ph type="body" idx="1"/>
          </p:nvPr>
        </p:nvSpPr>
        <p:spPr/>
        <p:txBody>
          <a:bodyPr/>
          <a:lstStyle/>
          <a:p>
            <a:r>
              <a:rPr lang="en-US" dirty="0" smtClean="0"/>
              <a:t>What is it like to walk in your neighborhood?</a:t>
            </a:r>
            <a:endParaRPr lang="en-US" dirty="0"/>
          </a:p>
        </p:txBody>
      </p:sp>
      <p:sp>
        <p:nvSpPr>
          <p:cNvPr id="4" name="Content Placeholder 3"/>
          <p:cNvSpPr>
            <a:spLocks noGrp="1"/>
          </p:cNvSpPr>
          <p:nvPr>
            <p:ph sz="half" idx="2"/>
          </p:nvPr>
        </p:nvSpPr>
        <p:spPr/>
        <p:txBody>
          <a:bodyPr/>
          <a:lstStyle/>
          <a:p>
            <a:r>
              <a:rPr lang="en-US" dirty="0" smtClean="0">
                <a:ea typeface="ＭＳ Ｐゴシック" pitchFamily="34" charset="-128"/>
              </a:rPr>
              <a:t>Do you live in a walkable neighborhood?</a:t>
            </a:r>
          </a:p>
          <a:p>
            <a:r>
              <a:rPr lang="en-US" dirty="0" smtClean="0">
                <a:ea typeface="ＭＳ Ｐゴシック" pitchFamily="34" charset="-128"/>
              </a:rPr>
              <a:t>What </a:t>
            </a:r>
            <a:r>
              <a:rPr lang="en-US" dirty="0">
                <a:ea typeface="ＭＳ Ｐゴシック" pitchFamily="34" charset="-128"/>
              </a:rPr>
              <a:t>is one thing you like most about walking in your neighborhood</a:t>
            </a:r>
            <a:r>
              <a:rPr lang="en-US" dirty="0" smtClean="0">
                <a:ea typeface="ＭＳ Ｐゴシック" pitchFamily="34" charset="-128"/>
              </a:rPr>
              <a:t>?</a:t>
            </a:r>
            <a:endParaRPr lang="en-US" dirty="0">
              <a:ea typeface="ＭＳ Ｐゴシック" pitchFamily="34" charset="-128"/>
            </a:endParaRPr>
          </a:p>
          <a:p>
            <a:r>
              <a:rPr lang="en-US" dirty="0">
                <a:ea typeface="ＭＳ Ｐゴシック" pitchFamily="34" charset="-128"/>
              </a:rPr>
              <a:t>What is one thing you like least about walking in your neighborhood?</a:t>
            </a:r>
          </a:p>
          <a:p>
            <a:endParaRPr lang="en-US" dirty="0"/>
          </a:p>
        </p:txBody>
      </p:sp>
      <p:pic>
        <p:nvPicPr>
          <p:cNvPr id="7" name="Content Placeholder 6" descr="Walkability.png"/>
          <p:cNvPicPr>
            <a:picLocks noGrp="1" noChangeAspect="1"/>
          </p:cNvPicPr>
          <p:nvPr>
            <p:ph sz="quarter" idx="4"/>
          </p:nvPr>
        </p:nvPicPr>
        <p:blipFill>
          <a:blip r:embed="rId3">
            <a:extLst>
              <a:ext uri="{28A0092B-C50C-407E-A947-70E740481C1C}">
                <a14:useLocalDpi xmlns:a14="http://schemas.microsoft.com/office/drawing/2010/main" val="0"/>
              </a:ext>
            </a:extLst>
          </a:blip>
          <a:srcRect l="6631" r="6631"/>
          <a:stretch>
            <a:fillRect/>
          </a:stretch>
        </p:blipFill>
        <p:spPr>
          <a:prstGeom prst="roundRect">
            <a:avLst>
              <a:gd name="adj" fmla="val 8594"/>
            </a:avLst>
          </a:prstGeom>
          <a:solidFill>
            <a:srgbClr val="FFFFFF">
              <a:shade val="85000"/>
            </a:srgbClr>
          </a:solidFill>
          <a:ln>
            <a:noFill/>
          </a:ln>
          <a:effectLst/>
        </p:spPr>
      </p:pic>
      <p:pic>
        <p:nvPicPr>
          <p:cNvPr id="8" name="Picture 7" descr="walk-412203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056" y="4487824"/>
            <a:ext cx="3576242" cy="201163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762174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 Time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Tree>
    <p:extLst>
      <p:ext uri="{BB962C8B-B14F-4D97-AF65-F5344CB8AC3E}">
        <p14:creationId xmlns:p14="http://schemas.microsoft.com/office/powerpoint/2010/main" val="1526121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Walkable Neighborhoods Make a Difference</a:t>
            </a:r>
            <a:endParaRPr lang="en-US" dirty="0"/>
          </a:p>
        </p:txBody>
      </p:sp>
      <p:sp>
        <p:nvSpPr>
          <p:cNvPr id="4" name="Content Placeholder 3"/>
          <p:cNvSpPr>
            <a:spLocks noGrp="1"/>
          </p:cNvSpPr>
          <p:nvPr>
            <p:ph sz="half" idx="2"/>
          </p:nvPr>
        </p:nvSpPr>
        <p:spPr>
          <a:xfrm>
            <a:off x="457200" y="1535113"/>
            <a:ext cx="4040188" cy="4591050"/>
          </a:xfrm>
        </p:spPr>
        <p:style>
          <a:lnRef idx="1">
            <a:schemeClr val="dk1"/>
          </a:lnRef>
          <a:fillRef idx="2">
            <a:schemeClr val="dk1"/>
          </a:fillRef>
          <a:effectRef idx="1">
            <a:schemeClr val="dk1"/>
          </a:effectRef>
          <a:fontRef idx="minor">
            <a:schemeClr val="dk1"/>
          </a:fontRef>
        </p:style>
        <p:txBody>
          <a:bodyPr/>
          <a:lstStyle/>
          <a:p>
            <a:pPr algn="ctr">
              <a:lnSpc>
                <a:spcPct val="80000"/>
              </a:lnSpc>
              <a:buFont typeface="Wingdings 2" pitchFamily="18" charset="2"/>
              <a:buNone/>
            </a:pPr>
            <a:endParaRPr lang="en-US" sz="2400" dirty="0" smtClean="0">
              <a:ea typeface="ＭＳ Ｐゴシック" pitchFamily="34" charset="-128"/>
            </a:endParaRPr>
          </a:p>
          <a:p>
            <a:pPr algn="ctr">
              <a:lnSpc>
                <a:spcPct val="80000"/>
              </a:lnSpc>
              <a:buFont typeface="Wingdings 2" pitchFamily="18" charset="2"/>
              <a:buNone/>
            </a:pPr>
            <a:r>
              <a:rPr lang="en-US" sz="2400" dirty="0" smtClean="0">
                <a:ea typeface="ＭＳ Ｐゴシック" pitchFamily="34" charset="-128"/>
              </a:rPr>
              <a:t>Residents </a:t>
            </a:r>
            <a:r>
              <a:rPr lang="en-US" sz="2400" dirty="0">
                <a:ea typeface="ＭＳ Ｐゴシック" pitchFamily="34" charset="-128"/>
              </a:rPr>
              <a:t>in a </a:t>
            </a:r>
            <a:r>
              <a:rPr lang="en-US" sz="2400" dirty="0" smtClean="0">
                <a:ea typeface="ＭＳ Ｐゴシック" pitchFamily="34" charset="-128"/>
              </a:rPr>
              <a:t>highly walkable </a:t>
            </a:r>
            <a:r>
              <a:rPr lang="en-US" sz="2400" dirty="0">
                <a:ea typeface="ＭＳ Ｐゴシック" pitchFamily="34" charset="-128"/>
              </a:rPr>
              <a:t>neighborhood </a:t>
            </a:r>
            <a:r>
              <a:rPr lang="en-US" sz="2400" dirty="0" smtClean="0">
                <a:ea typeface="ＭＳ Ｐゴシック" pitchFamily="34" charset="-128"/>
              </a:rPr>
              <a:t>are engaged </a:t>
            </a:r>
            <a:r>
              <a:rPr lang="en-US" sz="2400" dirty="0">
                <a:ea typeface="ＭＳ Ｐゴシック" pitchFamily="34" charset="-128"/>
              </a:rPr>
              <a:t>in about… </a:t>
            </a:r>
          </a:p>
          <a:p>
            <a:pPr marL="0" indent="0" algn="ctr">
              <a:lnSpc>
                <a:spcPct val="80000"/>
              </a:lnSpc>
              <a:buNone/>
            </a:pPr>
            <a:endParaRPr lang="en-US" b="1" dirty="0">
              <a:ea typeface="ＭＳ Ｐゴシック" pitchFamily="34" charset="-128"/>
            </a:endParaRPr>
          </a:p>
          <a:p>
            <a:pPr marL="0" indent="0" algn="ctr">
              <a:lnSpc>
                <a:spcPct val="80000"/>
              </a:lnSpc>
              <a:buNone/>
            </a:pPr>
            <a:r>
              <a:rPr lang="en-US" sz="4800" b="1" dirty="0">
                <a:solidFill>
                  <a:schemeClr val="accent6"/>
                </a:solidFill>
                <a:ea typeface="ＭＳ Ｐゴシック" pitchFamily="34" charset="-128"/>
              </a:rPr>
              <a:t>70</a:t>
            </a:r>
            <a:r>
              <a:rPr lang="en-US" sz="3200" b="1" dirty="0">
                <a:solidFill>
                  <a:schemeClr val="accent6"/>
                </a:solidFill>
                <a:ea typeface="ＭＳ Ｐゴシック" pitchFamily="34" charset="-128"/>
              </a:rPr>
              <a:t> </a:t>
            </a:r>
            <a:br>
              <a:rPr lang="en-US" sz="3200" b="1" dirty="0">
                <a:solidFill>
                  <a:schemeClr val="accent6"/>
                </a:solidFill>
                <a:ea typeface="ＭＳ Ｐゴシック" pitchFamily="34" charset="-128"/>
              </a:rPr>
            </a:br>
            <a:r>
              <a:rPr lang="en-US" sz="2400" b="1" dirty="0">
                <a:solidFill>
                  <a:schemeClr val="accent6"/>
                </a:solidFill>
                <a:ea typeface="ＭＳ Ｐゴシック" pitchFamily="34" charset="-128"/>
              </a:rPr>
              <a:t>more minutes </a:t>
            </a:r>
            <a:endParaRPr lang="en-US" sz="2400" b="1" dirty="0" smtClean="0">
              <a:solidFill>
                <a:schemeClr val="accent6"/>
              </a:solidFill>
              <a:ea typeface="ＭＳ Ｐゴシック" pitchFamily="34" charset="-128"/>
            </a:endParaRPr>
          </a:p>
          <a:p>
            <a:pPr marL="0" indent="0" algn="ctr">
              <a:lnSpc>
                <a:spcPct val="80000"/>
              </a:lnSpc>
              <a:buNone/>
            </a:pPr>
            <a:endParaRPr lang="en-US" sz="2400" b="1" dirty="0">
              <a:ea typeface="ＭＳ Ｐゴシック" pitchFamily="34" charset="-128"/>
            </a:endParaRPr>
          </a:p>
          <a:p>
            <a:pPr marL="0" indent="0" algn="ctr">
              <a:lnSpc>
                <a:spcPct val="80000"/>
              </a:lnSpc>
              <a:buNone/>
            </a:pPr>
            <a:r>
              <a:rPr lang="en-US" sz="2400" b="1" dirty="0">
                <a:ea typeface="ＭＳ Ｐゴシック" pitchFamily="34" charset="-128"/>
              </a:rPr>
              <a:t>per week of physical activity than residents in a low-walkability neighborhood.</a:t>
            </a:r>
          </a:p>
          <a:p>
            <a:pPr marL="0" indent="0">
              <a:buNone/>
            </a:pPr>
            <a:endParaRPr lang="en-US" dirty="0"/>
          </a:p>
        </p:txBody>
      </p:sp>
      <p:pic>
        <p:nvPicPr>
          <p:cNvPr id="7" name="Content Placeholder 6" descr="Walking 2.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35522" r="13174"/>
          <a:stretch/>
        </p:blipFill>
        <p:spPr>
          <a:xfrm>
            <a:off x="4645025" y="1535113"/>
            <a:ext cx="4041775" cy="4591050"/>
          </a:xfrm>
        </p:spPr>
      </p:pic>
    </p:spTree>
    <p:extLst>
      <p:ext uri="{BB962C8B-B14F-4D97-AF65-F5344CB8AC3E}">
        <p14:creationId xmlns:p14="http://schemas.microsoft.com/office/powerpoint/2010/main" val="17608664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graphicFrame>
        <p:nvGraphicFramePr>
          <p:cNvPr id="5" name="Diagram 4"/>
          <p:cNvGraphicFramePr/>
          <p:nvPr>
            <p:extLst>
              <p:ext uri="{D42A27DB-BD31-4B8C-83A1-F6EECF244321}">
                <p14:modId xmlns:p14="http://schemas.microsoft.com/office/powerpoint/2010/main" val="2560469262"/>
              </p:ext>
            </p:extLst>
          </p:nvPr>
        </p:nvGraphicFramePr>
        <p:xfrm>
          <a:off x="693056" y="1323159"/>
          <a:ext cx="7841836" cy="5293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771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1: Good Sidewalk Design</a:t>
            </a:r>
            <a:endParaRPr lang="en-US" dirty="0"/>
          </a:p>
        </p:txBody>
      </p:sp>
      <p:sp>
        <p:nvSpPr>
          <p:cNvPr id="6" name="Content Placeholder 5"/>
          <p:cNvSpPr>
            <a:spLocks noGrp="1"/>
          </p:cNvSpPr>
          <p:nvPr>
            <p:ph idx="1"/>
          </p:nvPr>
        </p:nvSpPr>
        <p:spPr/>
        <p:txBody>
          <a:bodyPr>
            <a:normAutofit/>
          </a:bodyPr>
          <a:lstStyle/>
          <a:p>
            <a:pPr marL="0" indent="0" algn="ctr">
              <a:buNone/>
            </a:pPr>
            <a:r>
              <a:rPr lang="en-US" sz="2400" i="1" dirty="0" smtClean="0"/>
              <a:t>Residential Areas</a:t>
            </a:r>
            <a:endParaRPr lang="en-US" sz="2400" i="1" dirty="0"/>
          </a:p>
        </p:txBody>
      </p:sp>
      <p:pic>
        <p:nvPicPr>
          <p:cNvPr id="9" name="Picture 2" descr="101400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5208" y="2597453"/>
            <a:ext cx="5390192" cy="4041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6989956" y="4581932"/>
            <a:ext cx="1828800" cy="1200150"/>
          </a:xfrm>
          <a:prstGeom prst="rect">
            <a:avLst/>
          </a:prstGeom>
          <a:noFill/>
          <a:ln w="12700">
            <a:solidFill>
              <a:schemeClr val="bg1"/>
            </a:solidFill>
          </a:ln>
        </p:spPr>
        <p:txBody>
          <a:bodyPr wrap="square">
            <a:spAutoFit/>
          </a:bodyPr>
          <a:lstStyle/>
          <a:p>
            <a:pPr algn="ctr">
              <a:defRPr/>
            </a:pPr>
            <a:r>
              <a:rPr lang="en-US" b="1" dirty="0">
                <a:solidFill>
                  <a:schemeClr val="bg1"/>
                </a:solidFill>
              </a:rPr>
              <a:t>Façade Zone</a:t>
            </a:r>
            <a:r>
              <a:rPr lang="en-US" dirty="0">
                <a:solidFill>
                  <a:schemeClr val="bg1"/>
                </a:solidFill>
              </a:rPr>
              <a:t>: between sidewalk and buildings</a:t>
            </a:r>
          </a:p>
        </p:txBody>
      </p:sp>
      <p:cxnSp>
        <p:nvCxnSpPr>
          <p:cNvPr id="11" name="Straight Arrow Connector 10"/>
          <p:cNvCxnSpPr/>
          <p:nvPr/>
        </p:nvCxnSpPr>
        <p:spPr>
          <a:xfrm>
            <a:off x="2323430" y="4305170"/>
            <a:ext cx="2135826" cy="1302386"/>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629882" y="5974071"/>
            <a:ext cx="1981200" cy="303357"/>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824976" y="3232387"/>
            <a:ext cx="2976339" cy="2227207"/>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1396" y="5731183"/>
            <a:ext cx="2376630" cy="646331"/>
          </a:xfrm>
          <a:prstGeom prst="rect">
            <a:avLst/>
          </a:prstGeom>
          <a:solidFill>
            <a:schemeClr val="bg1"/>
          </a:solidFill>
          <a:ln>
            <a:solidFill>
              <a:schemeClr val="accent6">
                <a:lumMod val="75000"/>
              </a:schemeClr>
            </a:solidFill>
          </a:ln>
        </p:spPr>
        <p:txBody>
          <a:bodyPr wrap="square">
            <a:spAutoFit/>
          </a:bodyPr>
          <a:lstStyle/>
          <a:p>
            <a:pPr>
              <a:defRPr/>
            </a:pPr>
            <a:r>
              <a:rPr lang="en-US" b="1" dirty="0">
                <a:solidFill>
                  <a:schemeClr val="accent6">
                    <a:lumMod val="50000"/>
                  </a:schemeClr>
                </a:solidFill>
                <a:latin typeface="+mj-lt"/>
              </a:rPr>
              <a:t>Buffer Zone</a:t>
            </a:r>
            <a:r>
              <a:rPr lang="en-US" dirty="0">
                <a:solidFill>
                  <a:schemeClr val="accent6">
                    <a:lumMod val="50000"/>
                  </a:schemeClr>
                </a:solidFill>
                <a:latin typeface="+mj-lt"/>
              </a:rPr>
              <a:t>: plants, trees, mailboxes, etc.</a:t>
            </a:r>
          </a:p>
        </p:txBody>
      </p:sp>
      <p:sp>
        <p:nvSpPr>
          <p:cNvPr id="15" name="TextBox 14"/>
          <p:cNvSpPr txBox="1"/>
          <p:nvPr/>
        </p:nvSpPr>
        <p:spPr>
          <a:xfrm>
            <a:off x="765826" y="4172685"/>
            <a:ext cx="2362200" cy="1200329"/>
          </a:xfrm>
          <a:prstGeom prst="rect">
            <a:avLst/>
          </a:prstGeom>
          <a:solidFill>
            <a:schemeClr val="bg1"/>
          </a:solidFill>
          <a:ln>
            <a:solidFill>
              <a:schemeClr val="accent6">
                <a:lumMod val="75000"/>
              </a:schemeClr>
            </a:solidFill>
          </a:ln>
        </p:spPr>
        <p:txBody>
          <a:bodyPr>
            <a:spAutoFit/>
          </a:bodyPr>
          <a:lstStyle/>
          <a:p>
            <a:pPr>
              <a:defRPr/>
            </a:pPr>
            <a:r>
              <a:rPr lang="en-US" b="1" dirty="0">
                <a:solidFill>
                  <a:schemeClr val="accent6">
                    <a:lumMod val="50000"/>
                  </a:schemeClr>
                </a:solidFill>
                <a:latin typeface="+mj-lt"/>
              </a:rPr>
              <a:t>Curb Zone</a:t>
            </a:r>
            <a:r>
              <a:rPr lang="en-US" dirty="0">
                <a:solidFill>
                  <a:schemeClr val="accent6">
                    <a:lumMod val="50000"/>
                  </a:schemeClr>
                </a:solidFill>
                <a:latin typeface="+mj-lt"/>
              </a:rPr>
              <a:t>: protects buffer zone, ADA ramps at street crossings</a:t>
            </a:r>
          </a:p>
        </p:txBody>
      </p:sp>
      <p:sp>
        <p:nvSpPr>
          <p:cNvPr id="16" name="TextBox 15"/>
          <p:cNvSpPr txBox="1"/>
          <p:nvPr/>
        </p:nvSpPr>
        <p:spPr>
          <a:xfrm>
            <a:off x="765826" y="2675512"/>
            <a:ext cx="2362200" cy="1200329"/>
          </a:xfrm>
          <a:prstGeom prst="rect">
            <a:avLst/>
          </a:prstGeom>
          <a:solidFill>
            <a:schemeClr val="bg1"/>
          </a:solidFill>
          <a:ln>
            <a:solidFill>
              <a:schemeClr val="accent6">
                <a:lumMod val="75000"/>
              </a:schemeClr>
            </a:solidFill>
          </a:ln>
        </p:spPr>
        <p:txBody>
          <a:bodyPr>
            <a:spAutoFit/>
          </a:bodyPr>
          <a:lstStyle/>
          <a:p>
            <a:pPr>
              <a:defRPr/>
            </a:pPr>
            <a:r>
              <a:rPr lang="en-US" b="1" dirty="0">
                <a:solidFill>
                  <a:schemeClr val="accent6">
                    <a:lumMod val="50000"/>
                  </a:schemeClr>
                </a:solidFill>
                <a:latin typeface="+mj-lt"/>
              </a:rPr>
              <a:t>Pedestrian Zone</a:t>
            </a:r>
            <a:r>
              <a:rPr lang="en-US" dirty="0">
                <a:solidFill>
                  <a:schemeClr val="accent6">
                    <a:lumMod val="50000"/>
                  </a:schemeClr>
                </a:solidFill>
                <a:latin typeface="+mj-lt"/>
              </a:rPr>
              <a:t>: sidewalks are level, unbroken, and at least 5 feet wide </a:t>
            </a:r>
          </a:p>
        </p:txBody>
      </p:sp>
    </p:spTree>
    <p:extLst>
      <p:ext uri="{BB962C8B-B14F-4D97-AF65-F5344CB8AC3E}">
        <p14:creationId xmlns:p14="http://schemas.microsoft.com/office/powerpoint/2010/main" val="3879317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1: Good Sidewalk Design</a:t>
            </a:r>
            <a:endParaRPr lang="en-US" dirty="0"/>
          </a:p>
        </p:txBody>
      </p:sp>
      <p:sp>
        <p:nvSpPr>
          <p:cNvPr id="6" name="Content Placeholder 5"/>
          <p:cNvSpPr>
            <a:spLocks noGrp="1"/>
          </p:cNvSpPr>
          <p:nvPr>
            <p:ph idx="1"/>
          </p:nvPr>
        </p:nvSpPr>
        <p:spPr/>
        <p:txBody>
          <a:bodyPr>
            <a:normAutofit/>
          </a:bodyPr>
          <a:lstStyle/>
          <a:p>
            <a:pPr marL="0" indent="0" algn="ctr">
              <a:buNone/>
            </a:pPr>
            <a:r>
              <a:rPr lang="en-US" sz="2400" i="1" dirty="0" smtClean="0"/>
              <a:t>Commercial Areas</a:t>
            </a:r>
            <a:endParaRPr lang="en-US" sz="2400" i="1" dirty="0"/>
          </a:p>
        </p:txBody>
      </p:sp>
      <p:sp>
        <p:nvSpPr>
          <p:cNvPr id="10" name="TextBox 9"/>
          <p:cNvSpPr txBox="1"/>
          <p:nvPr/>
        </p:nvSpPr>
        <p:spPr>
          <a:xfrm>
            <a:off x="6989956" y="4581932"/>
            <a:ext cx="1828800" cy="1200150"/>
          </a:xfrm>
          <a:prstGeom prst="rect">
            <a:avLst/>
          </a:prstGeom>
          <a:noFill/>
          <a:ln w="12700">
            <a:solidFill>
              <a:schemeClr val="bg1"/>
            </a:solidFill>
          </a:ln>
        </p:spPr>
        <p:txBody>
          <a:bodyPr wrap="square">
            <a:spAutoFit/>
          </a:bodyPr>
          <a:lstStyle/>
          <a:p>
            <a:pPr algn="ctr">
              <a:defRPr/>
            </a:pPr>
            <a:r>
              <a:rPr lang="en-US" b="1" dirty="0">
                <a:solidFill>
                  <a:schemeClr val="bg1"/>
                </a:solidFill>
              </a:rPr>
              <a:t>Façade Zone: between sidewalk and buildings</a:t>
            </a:r>
          </a:p>
        </p:txBody>
      </p:sp>
      <p:pic>
        <p:nvPicPr>
          <p:cNvPr id="17" name="Picture 2053" descr="PortlandShopsPopOut"/>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t="5333"/>
          <a:stretch>
            <a:fillRect/>
          </a:stretch>
        </p:blipFill>
        <p:spPr bwMode="auto">
          <a:xfrm>
            <a:off x="3048109" y="2579371"/>
            <a:ext cx="57150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Arrow Connector 17"/>
          <p:cNvCxnSpPr/>
          <p:nvPr/>
        </p:nvCxnSpPr>
        <p:spPr>
          <a:xfrm>
            <a:off x="2284251" y="6187268"/>
            <a:ext cx="4267200" cy="0"/>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84251" y="4697549"/>
            <a:ext cx="2319317" cy="981888"/>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664321" y="3283991"/>
            <a:ext cx="3887130" cy="2395446"/>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06921" y="4509877"/>
            <a:ext cx="2362200" cy="923330"/>
          </a:xfrm>
          <a:prstGeom prst="rect">
            <a:avLst/>
          </a:prstGeom>
          <a:solidFill>
            <a:schemeClr val="bg1"/>
          </a:solidFill>
          <a:ln>
            <a:solidFill>
              <a:schemeClr val="accent6">
                <a:lumMod val="75000"/>
              </a:schemeClr>
            </a:solidFill>
          </a:ln>
        </p:spPr>
        <p:txBody>
          <a:bodyPr>
            <a:spAutoFit/>
          </a:bodyPr>
          <a:lstStyle/>
          <a:p>
            <a:pPr>
              <a:defRPr/>
            </a:pPr>
            <a:r>
              <a:rPr lang="en-US" b="1" dirty="0">
                <a:solidFill>
                  <a:schemeClr val="accent6">
                    <a:lumMod val="50000"/>
                  </a:schemeClr>
                </a:solidFill>
                <a:latin typeface="+mj-lt"/>
              </a:rPr>
              <a:t>Buffer Zone</a:t>
            </a:r>
            <a:r>
              <a:rPr lang="en-US" dirty="0">
                <a:solidFill>
                  <a:schemeClr val="accent6">
                    <a:lumMod val="50000"/>
                  </a:schemeClr>
                </a:solidFill>
                <a:latin typeface="+mj-lt"/>
              </a:rPr>
              <a:t>: trees, mailboxes, outdoor seating, lighting, etc.</a:t>
            </a:r>
          </a:p>
        </p:txBody>
      </p:sp>
      <p:sp>
        <p:nvSpPr>
          <p:cNvPr id="22" name="TextBox 21"/>
          <p:cNvSpPr txBox="1"/>
          <p:nvPr/>
        </p:nvSpPr>
        <p:spPr>
          <a:xfrm>
            <a:off x="606921" y="5738792"/>
            <a:ext cx="2057400" cy="923330"/>
          </a:xfrm>
          <a:prstGeom prst="rect">
            <a:avLst/>
          </a:prstGeom>
          <a:solidFill>
            <a:schemeClr val="bg1"/>
          </a:solidFill>
          <a:ln>
            <a:solidFill>
              <a:schemeClr val="accent6">
                <a:lumMod val="75000"/>
              </a:schemeClr>
            </a:solidFill>
          </a:ln>
        </p:spPr>
        <p:txBody>
          <a:bodyPr>
            <a:spAutoFit/>
          </a:bodyPr>
          <a:lstStyle/>
          <a:p>
            <a:pPr>
              <a:defRPr/>
            </a:pPr>
            <a:r>
              <a:rPr lang="en-US" b="1" dirty="0">
                <a:solidFill>
                  <a:schemeClr val="accent6">
                    <a:lumMod val="50000"/>
                  </a:schemeClr>
                </a:solidFill>
                <a:latin typeface="+mj-lt"/>
              </a:rPr>
              <a:t>Curb Zone</a:t>
            </a:r>
            <a:r>
              <a:rPr lang="en-US" dirty="0">
                <a:solidFill>
                  <a:schemeClr val="accent6">
                    <a:lumMod val="50000"/>
                  </a:schemeClr>
                </a:solidFill>
                <a:latin typeface="+mj-lt"/>
              </a:rPr>
              <a:t>: ADA ramps at street crossings</a:t>
            </a:r>
          </a:p>
        </p:txBody>
      </p:sp>
      <p:sp>
        <p:nvSpPr>
          <p:cNvPr id="23" name="TextBox 22"/>
          <p:cNvSpPr txBox="1"/>
          <p:nvPr/>
        </p:nvSpPr>
        <p:spPr>
          <a:xfrm>
            <a:off x="606921" y="2862912"/>
            <a:ext cx="2362200" cy="1200329"/>
          </a:xfrm>
          <a:prstGeom prst="rect">
            <a:avLst/>
          </a:prstGeom>
          <a:solidFill>
            <a:schemeClr val="bg1"/>
          </a:solidFill>
          <a:ln>
            <a:solidFill>
              <a:schemeClr val="accent6">
                <a:lumMod val="75000"/>
              </a:schemeClr>
            </a:solidFill>
          </a:ln>
        </p:spPr>
        <p:txBody>
          <a:bodyPr>
            <a:spAutoFit/>
          </a:bodyPr>
          <a:lstStyle/>
          <a:p>
            <a:pPr>
              <a:defRPr/>
            </a:pPr>
            <a:r>
              <a:rPr lang="en-US" b="1" dirty="0">
                <a:solidFill>
                  <a:schemeClr val="accent6">
                    <a:lumMod val="50000"/>
                  </a:schemeClr>
                </a:solidFill>
                <a:latin typeface="+mj-lt"/>
              </a:rPr>
              <a:t>Pedestrian Zone</a:t>
            </a:r>
            <a:r>
              <a:rPr lang="en-US" dirty="0">
                <a:solidFill>
                  <a:schemeClr val="accent6">
                    <a:lumMod val="50000"/>
                  </a:schemeClr>
                </a:solidFill>
                <a:latin typeface="+mj-lt"/>
              </a:rPr>
              <a:t>: sidewalks are level, unbroken, and at least 8 feet wide </a:t>
            </a:r>
          </a:p>
        </p:txBody>
      </p:sp>
      <p:cxnSp>
        <p:nvCxnSpPr>
          <p:cNvPr id="24" name="Straight Arrow Connector 23"/>
          <p:cNvCxnSpPr/>
          <p:nvPr/>
        </p:nvCxnSpPr>
        <p:spPr>
          <a:xfrm flipH="1">
            <a:off x="8151651" y="3102514"/>
            <a:ext cx="228600" cy="2192411"/>
          </a:xfrm>
          <a:prstGeom prst="straightConnector1">
            <a:avLst/>
          </a:prstGeom>
          <a:ln w="762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066156" y="2883881"/>
            <a:ext cx="1752600" cy="400110"/>
          </a:xfrm>
          <a:prstGeom prst="rect">
            <a:avLst/>
          </a:prstGeom>
          <a:solidFill>
            <a:schemeClr val="bg1"/>
          </a:solidFill>
          <a:ln>
            <a:solidFill>
              <a:schemeClr val="accent6">
                <a:lumMod val="75000"/>
              </a:schemeClr>
            </a:solidFill>
          </a:ln>
        </p:spPr>
        <p:txBody>
          <a:bodyPr>
            <a:spAutoFit/>
          </a:bodyPr>
          <a:lstStyle/>
          <a:p>
            <a:pPr algn="ctr">
              <a:defRPr/>
            </a:pPr>
            <a:r>
              <a:rPr lang="en-US" sz="2000" b="1" dirty="0">
                <a:solidFill>
                  <a:schemeClr val="accent6">
                    <a:lumMod val="50000"/>
                  </a:schemeClr>
                </a:solidFill>
                <a:latin typeface="+mj-lt"/>
              </a:rPr>
              <a:t>Façade Zone</a:t>
            </a:r>
          </a:p>
        </p:txBody>
      </p:sp>
    </p:spTree>
    <p:extLst>
      <p:ext uri="{BB962C8B-B14F-4D97-AF65-F5344CB8AC3E}">
        <p14:creationId xmlns:p14="http://schemas.microsoft.com/office/powerpoint/2010/main" val="18488432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2: Safe and Easy Street Crossings</a:t>
            </a:r>
            <a:endParaRPr lang="en-US" dirty="0"/>
          </a:p>
        </p:txBody>
      </p:sp>
      <p:sp>
        <p:nvSpPr>
          <p:cNvPr id="6" name="TextBox 13"/>
          <p:cNvSpPr txBox="1">
            <a:spLocks noChangeArrowheads="1"/>
          </p:cNvSpPr>
          <p:nvPr/>
        </p:nvSpPr>
        <p:spPr bwMode="auto">
          <a:xfrm>
            <a:off x="3657599" y="3586518"/>
            <a:ext cx="1898431"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algn="ctr" eaLnBrk="1" hangingPunct="1"/>
            <a:r>
              <a:rPr lang="en-US" dirty="0" smtClean="0">
                <a:latin typeface="+mj-lt"/>
              </a:rPr>
              <a:t>Crosswalks can be painted for high visibility or decorated and  textured with brick or pressed concrete</a:t>
            </a:r>
            <a:endParaRPr lang="en-US" dirty="0">
              <a:latin typeface="+mj-lt"/>
            </a:endParaRPr>
          </a:p>
        </p:txBody>
      </p:sp>
      <p:pic>
        <p:nvPicPr>
          <p:cNvPr id="9" name="Picture 3" descr="C:\Users\acabal1\AppData\Local\Microsoft\Windows\Temporary Internet Files\Content.IE5\DZ2PCQYT\MC90038957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5504" y="2476091"/>
            <a:ext cx="992993" cy="1027303"/>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0" descr="Cross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536" y="4541838"/>
            <a:ext cx="2710753" cy="20323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1" name="Picture 2" descr="Island Circle blvd mother &amp; daughter xing 2nd hal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536" y="2147019"/>
            <a:ext cx="2710752" cy="2000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2" name="Picture 4" descr="Boyle Heights III 02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6402" y="2147019"/>
            <a:ext cx="2666466" cy="2000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13" name="Picture 7" descr="000C3E3A-E952-1C34-80BD80D21AC3FE77"/>
          <p:cNvPicPr>
            <a:picLocks noChangeAspect="1" noChangeArrowheads="1"/>
          </p:cNvPicPr>
          <p:nvPr/>
        </p:nvPicPr>
        <p:blipFill>
          <a:blip r:embed="rId7" cstate="print">
            <a:extLst>
              <a:ext uri="{28A0092B-C50C-407E-A947-70E740481C1C}">
                <a14:useLocalDpi xmlns:a14="http://schemas.microsoft.com/office/drawing/2010/main" val="0"/>
              </a:ext>
            </a:extLst>
          </a:blip>
          <a:srcRect b="4301"/>
          <a:stretch>
            <a:fillRect/>
          </a:stretch>
        </p:blipFill>
        <p:spPr bwMode="auto">
          <a:xfrm>
            <a:off x="5706402" y="4541838"/>
            <a:ext cx="2771574" cy="20005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4579050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2: Safe and Easy Street Crossings</a:t>
            </a:r>
            <a:endParaRPr lang="en-US" dirty="0"/>
          </a:p>
        </p:txBody>
      </p:sp>
      <p:sp>
        <p:nvSpPr>
          <p:cNvPr id="3" name="Content Placeholder 2"/>
          <p:cNvSpPr>
            <a:spLocks noGrp="1"/>
          </p:cNvSpPr>
          <p:nvPr>
            <p:ph idx="1"/>
          </p:nvPr>
        </p:nvSpPr>
        <p:spPr/>
        <p:txBody>
          <a:bodyPr/>
          <a:lstStyle/>
          <a:p>
            <a:pPr marL="0" indent="0">
              <a:buNone/>
            </a:pPr>
            <a:r>
              <a:rPr lang="en-US" sz="2400" i="1" dirty="0"/>
              <a:t>R</a:t>
            </a:r>
            <a:r>
              <a:rPr lang="en-US" sz="2400" i="1" dirty="0" smtClean="0"/>
              <a:t>aised Crosswalks</a:t>
            </a:r>
          </a:p>
          <a:p>
            <a:endParaRPr lang="en-US" dirty="0"/>
          </a:p>
        </p:txBody>
      </p:sp>
      <p:pic>
        <p:nvPicPr>
          <p:cNvPr id="14" name="Picture 4" descr="raisedcrosswalk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3484" y="2308851"/>
            <a:ext cx="4424819" cy="3295906"/>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5" name="Picture 8" descr="Oceansideraisedxwal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20"/>
          <a:stretch/>
        </p:blipFill>
        <p:spPr bwMode="auto">
          <a:xfrm>
            <a:off x="510789" y="2741756"/>
            <a:ext cx="3534432" cy="3335193"/>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C:\Users\acabal1\AppData\Local\Microsoft\Windows\Temporary Internet Files\Content.IE5\KIB7VT6T\MP900390063[1].jpg"/>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10000" r="94833"/>
                    </a14:imgEffect>
                  </a14:imgLayer>
                </a14:imgProps>
              </a:ext>
              <a:ext uri="{28A0092B-C50C-407E-A947-70E740481C1C}">
                <a14:useLocalDpi xmlns:a14="http://schemas.microsoft.com/office/drawing/2010/main" val="0"/>
              </a:ext>
            </a:extLst>
          </a:blip>
          <a:srcRect/>
          <a:stretch>
            <a:fillRect/>
          </a:stretch>
        </p:blipFill>
        <p:spPr bwMode="auto">
          <a:xfrm>
            <a:off x="5989447" y="5115247"/>
            <a:ext cx="1826416" cy="182641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C:\Users\acabal1\AppData\Local\Microsoft\Windows\Temporary Internet Files\Content.IE5\KIB7VT6T\MP900390063[1].jpg"/>
          <p:cNvPicPr>
            <a:picLocks noChangeAspect="1" noChangeArrowheads="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0000" b="90000" l="10000" r="94833"/>
                    </a14:imgEffect>
                  </a14:imgLayer>
                </a14:imgProps>
              </a:ext>
              <a:ext uri="{28A0092B-C50C-407E-A947-70E740481C1C}">
                <a14:useLocalDpi xmlns:a14="http://schemas.microsoft.com/office/drawing/2010/main" val="0"/>
              </a:ext>
            </a:extLst>
          </a:blip>
          <a:srcRect/>
          <a:stretch>
            <a:fillRect/>
          </a:stretch>
        </p:blipFill>
        <p:spPr bwMode="auto">
          <a:xfrm>
            <a:off x="4818819" y="5134881"/>
            <a:ext cx="1826416" cy="182641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004381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2: Safe and easy street crossings</a:t>
            </a:r>
            <a:endParaRPr lang="en-US" dirty="0"/>
          </a:p>
        </p:txBody>
      </p:sp>
      <p:sp>
        <p:nvSpPr>
          <p:cNvPr id="3" name="Content Placeholder 2"/>
          <p:cNvSpPr>
            <a:spLocks noGrp="1"/>
          </p:cNvSpPr>
          <p:nvPr>
            <p:ph idx="1"/>
          </p:nvPr>
        </p:nvSpPr>
        <p:spPr/>
        <p:txBody>
          <a:bodyPr/>
          <a:lstStyle/>
          <a:p>
            <a:pPr marL="0" indent="0">
              <a:buNone/>
            </a:pPr>
            <a:r>
              <a:rPr lang="en-US" sz="2400" i="1" dirty="0" smtClean="0"/>
              <a:t>Medians</a:t>
            </a:r>
          </a:p>
        </p:txBody>
      </p:sp>
      <p:pic>
        <p:nvPicPr>
          <p:cNvPr id="10" name="Picture 5" descr="00069400-E853-1C34-80BD80D21AC3FE7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84" r="10344"/>
          <a:stretch/>
        </p:blipFill>
        <p:spPr bwMode="auto">
          <a:xfrm>
            <a:off x="609600" y="2736224"/>
            <a:ext cx="3314397" cy="3116254"/>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1" name="Picture 3" descr="0001D621-E7A0-1C34-80BD80D21AC3FE77"/>
          <p:cNvPicPr>
            <a:picLocks noChangeAspect="1" noChangeArrowheads="1"/>
          </p:cNvPicPr>
          <p:nvPr/>
        </p:nvPicPr>
        <p:blipFill>
          <a:blip r:embed="rId4" cstate="print">
            <a:extLst>
              <a:ext uri="{28A0092B-C50C-407E-A947-70E740481C1C}">
                <a14:useLocalDpi xmlns:a14="http://schemas.microsoft.com/office/drawing/2010/main" val="0"/>
              </a:ext>
            </a:extLst>
          </a:blip>
          <a:srcRect l="3510"/>
          <a:stretch>
            <a:fillRect/>
          </a:stretch>
        </p:blipFill>
        <p:spPr bwMode="auto">
          <a:xfrm>
            <a:off x="4038600" y="2305525"/>
            <a:ext cx="4620950" cy="3200400"/>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2" name="Oval 11"/>
          <p:cNvSpPr/>
          <p:nvPr/>
        </p:nvSpPr>
        <p:spPr>
          <a:xfrm>
            <a:off x="5336300" y="2872039"/>
            <a:ext cx="840274" cy="685800"/>
          </a:xfrm>
          <a:prstGeom prst="ellipse">
            <a:avLst/>
          </a:prstGeom>
          <a:no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7230913" y="3456826"/>
            <a:ext cx="966037" cy="915759"/>
          </a:xfrm>
          <a:prstGeom prst="ellipse">
            <a:avLst/>
          </a:prstGeom>
          <a:no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TextBox 10"/>
          <p:cNvSpPr txBox="1">
            <a:spLocks noChangeArrowheads="1"/>
          </p:cNvSpPr>
          <p:nvPr/>
        </p:nvSpPr>
        <p:spPr bwMode="auto">
          <a:xfrm>
            <a:off x="4553856" y="5692350"/>
            <a:ext cx="3708400" cy="923330"/>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eaLnBrk="1" hangingPunct="1">
              <a:buFont typeface="Wingdings" charset="2"/>
              <a:buChar char="§"/>
            </a:pPr>
            <a:r>
              <a:rPr lang="en-US" dirty="0" smtClean="0">
                <a:latin typeface="+mj-lt"/>
              </a:rPr>
              <a:t>Shorten </a:t>
            </a:r>
            <a:r>
              <a:rPr lang="en-US" dirty="0">
                <a:latin typeface="+mj-lt"/>
              </a:rPr>
              <a:t>the crossing </a:t>
            </a:r>
            <a:r>
              <a:rPr lang="en-US" dirty="0" smtClean="0">
                <a:latin typeface="+mj-lt"/>
              </a:rPr>
              <a:t>distance</a:t>
            </a:r>
            <a:endParaRPr lang="en-US" dirty="0">
              <a:latin typeface="+mj-lt"/>
            </a:endParaRPr>
          </a:p>
          <a:p>
            <a:pPr marL="285750" indent="-285750" eaLnBrk="1" hangingPunct="1">
              <a:buFont typeface="Wingdings" charset="2"/>
              <a:buChar char="§"/>
            </a:pPr>
            <a:r>
              <a:rPr lang="en-US" dirty="0" smtClean="0">
                <a:latin typeface="+mj-lt"/>
              </a:rPr>
              <a:t>Provide </a:t>
            </a:r>
            <a:r>
              <a:rPr lang="en-US" dirty="0">
                <a:latin typeface="+mj-lt"/>
              </a:rPr>
              <a:t>refuge for </a:t>
            </a:r>
            <a:r>
              <a:rPr lang="en-US" dirty="0" smtClean="0">
                <a:latin typeface="+mj-lt"/>
              </a:rPr>
              <a:t>pedestrians</a:t>
            </a:r>
            <a:endParaRPr lang="en-US" dirty="0">
              <a:latin typeface="+mj-lt"/>
            </a:endParaRPr>
          </a:p>
          <a:p>
            <a:pPr marL="285750" indent="-285750" eaLnBrk="1" hangingPunct="1">
              <a:buFont typeface="Wingdings" charset="2"/>
              <a:buChar char="§"/>
            </a:pPr>
            <a:r>
              <a:rPr lang="en-US" dirty="0" smtClean="0">
                <a:latin typeface="+mj-lt"/>
              </a:rPr>
              <a:t>May </a:t>
            </a:r>
            <a:r>
              <a:rPr lang="en-US" dirty="0">
                <a:latin typeface="+mj-lt"/>
              </a:rPr>
              <a:t>slow </a:t>
            </a:r>
            <a:r>
              <a:rPr lang="en-US" dirty="0" smtClean="0">
                <a:latin typeface="+mj-lt"/>
              </a:rPr>
              <a:t>traffic</a:t>
            </a:r>
            <a:endParaRPr lang="en-US" dirty="0">
              <a:latin typeface="+mj-lt"/>
            </a:endParaRPr>
          </a:p>
        </p:txBody>
      </p:sp>
    </p:spTree>
    <p:extLst>
      <p:ext uri="{BB962C8B-B14F-4D97-AF65-F5344CB8AC3E}">
        <p14:creationId xmlns:p14="http://schemas.microsoft.com/office/powerpoint/2010/main" val="32802023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2: Safe and easy street crossings</a:t>
            </a:r>
            <a:endParaRPr lang="en-US" dirty="0"/>
          </a:p>
        </p:txBody>
      </p:sp>
      <p:sp>
        <p:nvSpPr>
          <p:cNvPr id="3" name="Content Placeholder 2"/>
          <p:cNvSpPr>
            <a:spLocks noGrp="1"/>
          </p:cNvSpPr>
          <p:nvPr>
            <p:ph idx="1"/>
          </p:nvPr>
        </p:nvSpPr>
        <p:spPr/>
        <p:txBody>
          <a:bodyPr/>
          <a:lstStyle/>
          <a:p>
            <a:pPr marL="0" indent="0">
              <a:buNone/>
            </a:pPr>
            <a:r>
              <a:rPr lang="en-US" sz="2400" i="1" dirty="0" smtClean="0"/>
              <a:t>Curb Extensions</a:t>
            </a:r>
          </a:p>
        </p:txBody>
      </p:sp>
      <p:pic>
        <p:nvPicPr>
          <p:cNvPr id="9" name="Picture 4" descr="ACFNGI0Eby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5290" y="3650355"/>
            <a:ext cx="3879890" cy="2627073"/>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Y:\Resources\Photos\bulbout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56" y="2597100"/>
            <a:ext cx="3878944" cy="2591030"/>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6" name="TextBox 10"/>
          <p:cNvSpPr txBox="1">
            <a:spLocks noChangeArrowheads="1"/>
          </p:cNvSpPr>
          <p:nvPr/>
        </p:nvSpPr>
        <p:spPr bwMode="auto">
          <a:xfrm>
            <a:off x="4856780" y="2594963"/>
            <a:ext cx="3708400" cy="923330"/>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eaLnBrk="1" hangingPunct="1">
              <a:buFont typeface="Wingdings" charset="2"/>
              <a:buChar char="§"/>
            </a:pPr>
            <a:r>
              <a:rPr lang="en-US" dirty="0">
                <a:latin typeface="+mj-lt"/>
              </a:rPr>
              <a:t>Shorten the crossing distance</a:t>
            </a:r>
          </a:p>
          <a:p>
            <a:pPr marL="285750" indent="-285750" eaLnBrk="1" hangingPunct="1">
              <a:buFont typeface="Wingdings" charset="2"/>
              <a:buChar char="§"/>
            </a:pPr>
            <a:r>
              <a:rPr lang="en-US" dirty="0" smtClean="0">
                <a:latin typeface="+mj-lt"/>
              </a:rPr>
              <a:t>Allow drivers to </a:t>
            </a:r>
            <a:r>
              <a:rPr lang="en-US" dirty="0">
                <a:latin typeface="+mj-lt"/>
              </a:rPr>
              <a:t>see pedestrian</a:t>
            </a:r>
          </a:p>
          <a:p>
            <a:pPr marL="285750" indent="-285750" eaLnBrk="1" hangingPunct="1">
              <a:buFont typeface="Wingdings" charset="2"/>
              <a:buChar char="§"/>
            </a:pPr>
            <a:r>
              <a:rPr lang="en-US" dirty="0" smtClean="0">
                <a:latin typeface="+mj-lt"/>
              </a:rPr>
              <a:t>Slow </a:t>
            </a:r>
            <a:r>
              <a:rPr lang="en-US" dirty="0">
                <a:latin typeface="+mj-lt"/>
              </a:rPr>
              <a:t>cars in intersection</a:t>
            </a:r>
          </a:p>
        </p:txBody>
      </p:sp>
      <p:sp>
        <p:nvSpPr>
          <p:cNvPr id="17" name="TextBox 10"/>
          <p:cNvSpPr txBox="1">
            <a:spLocks noChangeArrowheads="1"/>
          </p:cNvSpPr>
          <p:nvPr/>
        </p:nvSpPr>
        <p:spPr bwMode="auto">
          <a:xfrm>
            <a:off x="693056" y="5354098"/>
            <a:ext cx="3708400" cy="923330"/>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eaLnBrk="1" hangingPunct="1"/>
            <a:r>
              <a:rPr lang="en-US" dirty="0" smtClean="0"/>
              <a:t>A.k.a. </a:t>
            </a:r>
            <a:r>
              <a:rPr lang="en-US" b="1" dirty="0" smtClean="0"/>
              <a:t>Bulb</a:t>
            </a:r>
            <a:r>
              <a:rPr lang="en-US" b="1" dirty="0"/>
              <a:t>-</a:t>
            </a:r>
            <a:r>
              <a:rPr lang="en-US" b="1" dirty="0" smtClean="0"/>
              <a:t>outs:</a:t>
            </a:r>
            <a:r>
              <a:rPr lang="en-US" dirty="0" smtClean="0"/>
              <a:t> </a:t>
            </a:r>
            <a:r>
              <a:rPr lang="en-US" dirty="0"/>
              <a:t>an extension of the curb that brings the curb out </a:t>
            </a:r>
            <a:r>
              <a:rPr lang="en-US" dirty="0" smtClean="0"/>
              <a:t>further.</a:t>
            </a:r>
            <a:endParaRPr lang="en-US" dirty="0">
              <a:latin typeface="+mj-lt"/>
            </a:endParaRPr>
          </a:p>
        </p:txBody>
      </p:sp>
    </p:spTree>
    <p:extLst>
      <p:ext uri="{BB962C8B-B14F-4D97-AF65-F5344CB8AC3E}">
        <p14:creationId xmlns:p14="http://schemas.microsoft.com/office/powerpoint/2010/main" val="4118867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Ice Breaker</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269964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3: Traffic Calming</a:t>
            </a:r>
            <a:endParaRPr lang="en-US" dirty="0"/>
          </a:p>
        </p:txBody>
      </p:sp>
      <p:sp>
        <p:nvSpPr>
          <p:cNvPr id="7" name="Content Placeholder 6"/>
          <p:cNvSpPr>
            <a:spLocks noGrp="1"/>
          </p:cNvSpPr>
          <p:nvPr>
            <p:ph idx="1"/>
          </p:nvPr>
        </p:nvSpPr>
        <p:spPr/>
        <p:txBody>
          <a:bodyPr/>
          <a:lstStyle/>
          <a:p>
            <a:pPr marL="0" indent="0">
              <a:buNone/>
            </a:pPr>
            <a:r>
              <a:rPr lang="en-US" sz="2400" dirty="0">
                <a:ea typeface="ＭＳ Ｐゴシック" pitchFamily="34" charset="-128"/>
              </a:rPr>
              <a:t>Traffic Calming Tool: </a:t>
            </a:r>
            <a:r>
              <a:rPr lang="en-US" sz="2400" i="1" dirty="0">
                <a:ea typeface="ＭＳ Ｐゴシック" pitchFamily="34" charset="-128"/>
              </a:rPr>
              <a:t>Narrow Road Visually </a:t>
            </a:r>
          </a:p>
          <a:p>
            <a:pPr marL="0" indent="0">
              <a:buNone/>
            </a:pPr>
            <a:endParaRPr lang="en-US" dirty="0" smtClean="0"/>
          </a:p>
        </p:txBody>
      </p:sp>
      <p:pic>
        <p:nvPicPr>
          <p:cNvPr id="5" name="Picture 2" descr="Bike lanes"/>
          <p:cNvPicPr>
            <a:picLocks noChangeAspect="1" noChangeArrowheads="1"/>
          </p:cNvPicPr>
          <p:nvPr/>
        </p:nvPicPr>
        <p:blipFill>
          <a:blip r:embed="rId3" cstate="print">
            <a:extLst>
              <a:ext uri="{28A0092B-C50C-407E-A947-70E740481C1C}">
                <a14:useLocalDpi xmlns:a14="http://schemas.microsoft.com/office/drawing/2010/main" val="0"/>
              </a:ext>
            </a:extLst>
          </a:blip>
          <a:srcRect l="5185" t="7095" r="5927" b="10585"/>
          <a:stretch>
            <a:fillRect/>
          </a:stretch>
        </p:blipFill>
        <p:spPr bwMode="auto">
          <a:xfrm>
            <a:off x="1389945" y="2681105"/>
            <a:ext cx="6364111" cy="3927481"/>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941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3: Traffic Calming</a:t>
            </a:r>
            <a:endParaRPr lang="en-US" dirty="0"/>
          </a:p>
        </p:txBody>
      </p:sp>
      <p:sp>
        <p:nvSpPr>
          <p:cNvPr id="7" name="Content Placeholder 6"/>
          <p:cNvSpPr>
            <a:spLocks noGrp="1"/>
          </p:cNvSpPr>
          <p:nvPr>
            <p:ph idx="1"/>
          </p:nvPr>
        </p:nvSpPr>
        <p:spPr/>
        <p:txBody>
          <a:bodyPr/>
          <a:lstStyle/>
          <a:p>
            <a:pPr marL="0" indent="0">
              <a:buNone/>
            </a:pPr>
            <a:r>
              <a:rPr lang="en-US" sz="2400" dirty="0">
                <a:ea typeface="ＭＳ Ｐゴシック" pitchFamily="34" charset="-128"/>
              </a:rPr>
              <a:t>Traffic Calming Tool: </a:t>
            </a:r>
            <a:r>
              <a:rPr lang="en-US" sz="2400" i="1" dirty="0" smtClean="0">
                <a:ea typeface="ＭＳ Ｐゴシック" pitchFamily="34" charset="-128"/>
              </a:rPr>
              <a:t>Traffic circle or Roundabout</a:t>
            </a:r>
            <a:endParaRPr lang="en-US" sz="2400" i="1" dirty="0">
              <a:ea typeface="ＭＳ Ｐゴシック" pitchFamily="34" charset="-128"/>
            </a:endParaRPr>
          </a:p>
          <a:p>
            <a:pPr marL="0" indent="0">
              <a:buNone/>
            </a:pPr>
            <a:endParaRPr lang="en-US" dirty="0" smtClean="0"/>
          </a:p>
        </p:txBody>
      </p:sp>
      <p:pic>
        <p:nvPicPr>
          <p:cNvPr id="3" name="Picture 2" descr="Roundabout.png"/>
          <p:cNvPicPr>
            <a:picLocks noChangeAspect="1"/>
          </p:cNvPicPr>
          <p:nvPr/>
        </p:nvPicPr>
        <p:blipFill rotWithShape="1">
          <a:blip r:embed="rId3">
            <a:extLst>
              <a:ext uri="{28A0092B-C50C-407E-A947-70E740481C1C}">
                <a14:useLocalDpi xmlns:a14="http://schemas.microsoft.com/office/drawing/2010/main" val="0"/>
              </a:ext>
            </a:extLst>
          </a:blip>
          <a:srcRect l="4777" t="6112" r="3044" b="6707"/>
          <a:stretch/>
        </p:blipFill>
        <p:spPr>
          <a:xfrm>
            <a:off x="1319389" y="2624667"/>
            <a:ext cx="6505223" cy="38100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71260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3: Traffic Calming</a:t>
            </a:r>
            <a:endParaRPr lang="en-US" dirty="0"/>
          </a:p>
        </p:txBody>
      </p:sp>
      <p:sp>
        <p:nvSpPr>
          <p:cNvPr id="7" name="Content Placeholder 6"/>
          <p:cNvSpPr>
            <a:spLocks noGrp="1"/>
          </p:cNvSpPr>
          <p:nvPr>
            <p:ph idx="1"/>
          </p:nvPr>
        </p:nvSpPr>
        <p:spPr/>
        <p:txBody>
          <a:bodyPr/>
          <a:lstStyle/>
          <a:p>
            <a:pPr marL="0" indent="0">
              <a:buNone/>
            </a:pPr>
            <a:r>
              <a:rPr lang="en-US" sz="2400" dirty="0">
                <a:ea typeface="ＭＳ Ｐゴシック" pitchFamily="34" charset="-128"/>
              </a:rPr>
              <a:t>Traffic Calming Tool: </a:t>
            </a:r>
            <a:r>
              <a:rPr lang="en-US" sz="2400" i="1" dirty="0" smtClean="0">
                <a:ea typeface="ＭＳ Ｐゴシック" pitchFamily="34" charset="-128"/>
              </a:rPr>
              <a:t>Islands or Curves</a:t>
            </a:r>
          </a:p>
          <a:p>
            <a:pPr marL="0" indent="0">
              <a:buNone/>
            </a:pPr>
            <a:endParaRPr lang="en-US" sz="2400" i="1" dirty="0">
              <a:ea typeface="ＭＳ Ｐゴシック" pitchFamily="34" charset="-128"/>
            </a:endParaRPr>
          </a:p>
          <a:p>
            <a:pPr marL="0" indent="0">
              <a:buNone/>
            </a:pPr>
            <a:endParaRPr lang="en-US" dirty="0" smtClean="0"/>
          </a:p>
        </p:txBody>
      </p:sp>
      <p:pic>
        <p:nvPicPr>
          <p:cNvPr id="6" name="Picture 3" descr="000E2BBC-D245-1CD6-8318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736850"/>
            <a:ext cx="4343400" cy="2847340"/>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9" name="Picture 4" descr="P10100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750" y="2667000"/>
            <a:ext cx="3889587" cy="2917190"/>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71145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3: Traffic Calming</a:t>
            </a:r>
            <a:endParaRPr lang="en-US" dirty="0"/>
          </a:p>
        </p:txBody>
      </p:sp>
      <p:sp>
        <p:nvSpPr>
          <p:cNvPr id="7" name="Content Placeholder 6"/>
          <p:cNvSpPr>
            <a:spLocks noGrp="1"/>
          </p:cNvSpPr>
          <p:nvPr>
            <p:ph idx="1"/>
          </p:nvPr>
        </p:nvSpPr>
        <p:spPr/>
        <p:txBody>
          <a:bodyPr/>
          <a:lstStyle/>
          <a:p>
            <a:pPr marL="0" indent="0">
              <a:buNone/>
            </a:pPr>
            <a:r>
              <a:rPr lang="en-US" sz="2400" dirty="0">
                <a:ea typeface="ＭＳ Ｐゴシック" pitchFamily="34" charset="-128"/>
              </a:rPr>
              <a:t>Traffic Calming Tool: </a:t>
            </a:r>
            <a:r>
              <a:rPr lang="en-US" sz="2400" i="1" dirty="0" smtClean="0">
                <a:ea typeface="ＭＳ Ｐゴシック" pitchFamily="34" charset="-128"/>
              </a:rPr>
              <a:t>Diagonal Parking</a:t>
            </a:r>
          </a:p>
          <a:p>
            <a:pPr marL="0" indent="0">
              <a:buNone/>
            </a:pPr>
            <a:endParaRPr lang="en-US" sz="2400" i="1" dirty="0">
              <a:ea typeface="ＭＳ Ｐゴシック" pitchFamily="34" charset="-128"/>
            </a:endParaRPr>
          </a:p>
          <a:p>
            <a:pPr marL="0" indent="0">
              <a:buNone/>
            </a:pPr>
            <a:endParaRPr lang="en-US" dirty="0" smtClean="0"/>
          </a:p>
        </p:txBody>
      </p:sp>
      <p:pic>
        <p:nvPicPr>
          <p:cNvPr id="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r="8977" b="13182"/>
          <a:stretch>
            <a:fillRect/>
          </a:stretch>
        </p:blipFill>
        <p:spPr bwMode="auto">
          <a:xfrm>
            <a:off x="4007756" y="2619375"/>
            <a:ext cx="4800600" cy="2581275"/>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13" name="Picture 7" descr="Reverse angle parking.jpg"/>
          <p:cNvPicPr>
            <a:picLocks noChangeAspect="1"/>
          </p:cNvPicPr>
          <p:nvPr/>
        </p:nvPicPr>
        <p:blipFill rotWithShape="1">
          <a:blip r:embed="rId4" cstate="print">
            <a:extLst>
              <a:ext uri="{28A0092B-C50C-407E-A947-70E740481C1C}">
                <a14:useLocalDpi xmlns:a14="http://schemas.microsoft.com/office/drawing/2010/main" val="0"/>
              </a:ext>
            </a:extLst>
          </a:blip>
          <a:srcRect l="2380" t="7936" r="34328" b="11637"/>
          <a:stretch/>
        </p:blipFill>
        <p:spPr bwMode="auto">
          <a:xfrm>
            <a:off x="327779" y="2619375"/>
            <a:ext cx="3581400" cy="3413435"/>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4" name="TextBox 10"/>
          <p:cNvSpPr txBox="1">
            <a:spLocks noChangeArrowheads="1"/>
          </p:cNvSpPr>
          <p:nvPr/>
        </p:nvSpPr>
        <p:spPr bwMode="auto">
          <a:xfrm>
            <a:off x="4007757" y="5354098"/>
            <a:ext cx="4679040" cy="646331"/>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eaLnBrk="1" hangingPunct="1">
              <a:buFont typeface="Arial"/>
              <a:buChar char="•"/>
            </a:pPr>
            <a:r>
              <a:rPr lang="en-US" dirty="0">
                <a:latin typeface="+mj-lt"/>
              </a:rPr>
              <a:t>Reverse angle parking or head-out </a:t>
            </a:r>
            <a:r>
              <a:rPr lang="en-US" dirty="0" smtClean="0">
                <a:latin typeface="+mj-lt"/>
              </a:rPr>
              <a:t>(left)</a:t>
            </a:r>
          </a:p>
          <a:p>
            <a:pPr marL="285750" indent="-285750" eaLnBrk="1" hangingPunct="1">
              <a:buFont typeface="Arial"/>
              <a:buChar char="•"/>
            </a:pPr>
            <a:r>
              <a:rPr lang="en-US" dirty="0" smtClean="0">
                <a:latin typeface="+mj-lt"/>
              </a:rPr>
              <a:t>Typical </a:t>
            </a:r>
            <a:r>
              <a:rPr lang="en-US" dirty="0">
                <a:latin typeface="+mj-lt"/>
              </a:rPr>
              <a:t>back-out Parking </a:t>
            </a:r>
            <a:r>
              <a:rPr lang="en-US" dirty="0" smtClean="0">
                <a:latin typeface="+mj-lt"/>
              </a:rPr>
              <a:t>(right)</a:t>
            </a:r>
            <a:endParaRPr lang="en-US" dirty="0">
              <a:latin typeface="+mj-lt"/>
            </a:endParaRPr>
          </a:p>
        </p:txBody>
      </p:sp>
    </p:spTree>
    <p:extLst>
      <p:ext uri="{BB962C8B-B14F-4D97-AF65-F5344CB8AC3E}">
        <p14:creationId xmlns:p14="http://schemas.microsoft.com/office/powerpoint/2010/main" val="818323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4: Safety, Comfort, and Beauty</a:t>
            </a:r>
            <a:endParaRPr lang="en-US" dirty="0"/>
          </a:p>
        </p:txBody>
      </p:sp>
      <p:pic>
        <p:nvPicPr>
          <p:cNvPr id="5" name="Picture 2" descr="00080C00-EA8A-1C34-80BD80D21AC3FE77"/>
          <p:cNvPicPr>
            <a:picLocks noChangeAspect="1" noChangeArrowheads="1"/>
          </p:cNvPicPr>
          <p:nvPr/>
        </p:nvPicPr>
        <p:blipFill>
          <a:blip r:embed="rId3" cstate="print">
            <a:extLst>
              <a:ext uri="{28A0092B-C50C-407E-A947-70E740481C1C}">
                <a14:useLocalDpi xmlns:a14="http://schemas.microsoft.com/office/drawing/2010/main" val="0"/>
              </a:ext>
            </a:extLst>
          </a:blip>
          <a:srcRect t="9273" r="9052"/>
          <a:stretch>
            <a:fillRect/>
          </a:stretch>
        </p:blipFill>
        <p:spPr bwMode="auto">
          <a:xfrm>
            <a:off x="4854221" y="1959428"/>
            <a:ext cx="3832575" cy="2848576"/>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5th&amp;Univ Trees"/>
          <p:cNvPicPr>
            <a:picLocks noChangeAspect="1" noChangeArrowheads="1"/>
          </p:cNvPicPr>
          <p:nvPr/>
        </p:nvPicPr>
        <p:blipFill>
          <a:blip r:embed="rId4" cstate="print">
            <a:extLst>
              <a:ext uri="{28A0092B-C50C-407E-A947-70E740481C1C}">
                <a14:useLocalDpi xmlns:a14="http://schemas.microsoft.com/office/drawing/2010/main" val="0"/>
              </a:ext>
            </a:extLst>
          </a:blip>
          <a:srcRect b="5769"/>
          <a:stretch>
            <a:fillRect/>
          </a:stretch>
        </p:blipFill>
        <p:spPr bwMode="auto">
          <a:xfrm>
            <a:off x="876499" y="1965375"/>
            <a:ext cx="3582612" cy="4501229"/>
          </a:xfrm>
          <a:prstGeom prst="roundRect">
            <a:avLst>
              <a:gd name="adj" fmla="val 8594"/>
            </a:avLst>
          </a:prstGeom>
          <a:solidFill>
            <a:srgbClr val="FFFFFF">
              <a:shade val="85000"/>
            </a:srgbClr>
          </a:solidFill>
          <a:ln>
            <a:noFill/>
          </a:ln>
          <a:effectLst/>
          <a:extLst>
            <a:ext uri="{91240B29-F687-4f45-9708-019B960494DF}">
              <a14:hiddenLine xmlns="" xmlns:a14="http://schemas.microsoft.com/office/drawing/2010/main" w="9525">
                <a:solidFill>
                  <a:srgbClr val="000000"/>
                </a:solidFill>
                <a:miter lim="800000"/>
                <a:headEnd/>
                <a:tailEnd/>
              </a14:hiddenLine>
            </a:ext>
          </a:extLst>
        </p:spPr>
      </p:pic>
      <p:sp>
        <p:nvSpPr>
          <p:cNvPr id="10" name="TextBox 10"/>
          <p:cNvSpPr txBox="1">
            <a:spLocks noChangeArrowheads="1"/>
          </p:cNvSpPr>
          <p:nvPr/>
        </p:nvSpPr>
        <p:spPr bwMode="auto">
          <a:xfrm>
            <a:off x="4982934" y="4995263"/>
            <a:ext cx="3584021" cy="1477328"/>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a:solidFill>
                  <a:schemeClr val="tx1"/>
                </a:solidFill>
                <a:latin typeface="Georgia" pitchFamily="18" charset="0"/>
                <a:cs typeface="Arial" pitchFamily="34" charset="0"/>
              </a:defRPr>
            </a:lvl1pPr>
            <a:lvl2pPr marL="742950" indent="-285750" eaLnBrk="0" hangingPunct="0">
              <a:defRPr>
                <a:solidFill>
                  <a:schemeClr val="tx1"/>
                </a:solidFill>
                <a:latin typeface="Georgia" pitchFamily="18" charset="0"/>
                <a:cs typeface="Arial" pitchFamily="34" charset="0"/>
              </a:defRPr>
            </a:lvl2pPr>
            <a:lvl3pPr marL="1143000" indent="-228600" eaLnBrk="0" hangingPunct="0">
              <a:defRPr>
                <a:solidFill>
                  <a:schemeClr val="tx1"/>
                </a:solidFill>
                <a:latin typeface="Georgia" pitchFamily="18" charset="0"/>
                <a:cs typeface="Arial" pitchFamily="34" charset="0"/>
              </a:defRPr>
            </a:lvl3pPr>
            <a:lvl4pPr marL="1600200" indent="-228600" eaLnBrk="0" hangingPunct="0">
              <a:defRPr>
                <a:solidFill>
                  <a:schemeClr val="tx1"/>
                </a:solidFill>
                <a:latin typeface="Georgia" pitchFamily="18" charset="0"/>
                <a:cs typeface="Arial" pitchFamily="34" charset="0"/>
              </a:defRPr>
            </a:lvl4pPr>
            <a:lvl5pPr marL="2057400" indent="-228600" eaLnBrk="0" hangingPunct="0">
              <a:defRPr>
                <a:solidFill>
                  <a:schemeClr val="tx1"/>
                </a:solidFill>
                <a:latin typeface="Georgia" pitchFamily="18" charset="0"/>
                <a:cs typeface="Arial" pitchFamily="34" charset="0"/>
              </a:defRPr>
            </a:lvl5pPr>
            <a:lvl6pPr marL="2514600" indent="-228600" eaLnBrk="0" fontAlgn="base" hangingPunct="0">
              <a:spcBef>
                <a:spcPct val="0"/>
              </a:spcBef>
              <a:spcAft>
                <a:spcPct val="0"/>
              </a:spcAft>
              <a:defRPr>
                <a:solidFill>
                  <a:schemeClr val="tx1"/>
                </a:solidFill>
                <a:latin typeface="Georgia" pitchFamily="18" charset="0"/>
                <a:cs typeface="Arial" pitchFamily="34" charset="0"/>
              </a:defRPr>
            </a:lvl6pPr>
            <a:lvl7pPr marL="2971800" indent="-228600" eaLnBrk="0" fontAlgn="base" hangingPunct="0">
              <a:spcBef>
                <a:spcPct val="0"/>
              </a:spcBef>
              <a:spcAft>
                <a:spcPct val="0"/>
              </a:spcAft>
              <a:defRPr>
                <a:solidFill>
                  <a:schemeClr val="tx1"/>
                </a:solidFill>
                <a:latin typeface="Georgia" pitchFamily="18" charset="0"/>
                <a:cs typeface="Arial" pitchFamily="34" charset="0"/>
              </a:defRPr>
            </a:lvl7pPr>
            <a:lvl8pPr marL="3429000" indent="-228600" eaLnBrk="0" fontAlgn="base" hangingPunct="0">
              <a:spcBef>
                <a:spcPct val="0"/>
              </a:spcBef>
              <a:spcAft>
                <a:spcPct val="0"/>
              </a:spcAft>
              <a:defRPr>
                <a:solidFill>
                  <a:schemeClr val="tx1"/>
                </a:solidFill>
                <a:latin typeface="Georgia" pitchFamily="18" charset="0"/>
                <a:cs typeface="Arial" pitchFamily="34" charset="0"/>
              </a:defRPr>
            </a:lvl8pPr>
            <a:lvl9pPr marL="3886200" indent="-228600" eaLnBrk="0" fontAlgn="base" hangingPunct="0">
              <a:spcBef>
                <a:spcPct val="0"/>
              </a:spcBef>
              <a:spcAft>
                <a:spcPct val="0"/>
              </a:spcAft>
              <a:defRPr>
                <a:solidFill>
                  <a:schemeClr val="tx1"/>
                </a:solidFill>
                <a:latin typeface="Georgia" pitchFamily="18" charset="0"/>
                <a:cs typeface="Arial" pitchFamily="34" charset="0"/>
              </a:defRPr>
            </a:lvl9pPr>
          </a:lstStyle>
          <a:p>
            <a:pPr marL="285750" indent="-285750" eaLnBrk="1" hangingPunct="1">
              <a:buFont typeface="Arial"/>
              <a:buChar char="•"/>
            </a:pPr>
            <a:r>
              <a:rPr lang="en-US" dirty="0"/>
              <a:t>Trees</a:t>
            </a:r>
          </a:p>
          <a:p>
            <a:pPr marL="285750" indent="-285750" eaLnBrk="1" hangingPunct="1">
              <a:buFont typeface="Arial"/>
              <a:buChar char="•"/>
            </a:pPr>
            <a:r>
              <a:rPr lang="en-US" dirty="0"/>
              <a:t>Places to sit and </a:t>
            </a:r>
            <a:r>
              <a:rPr lang="en-US" dirty="0" smtClean="0"/>
              <a:t>rest</a:t>
            </a:r>
            <a:endParaRPr lang="en-US" dirty="0" smtClean="0">
              <a:latin typeface="+mj-lt"/>
            </a:endParaRPr>
          </a:p>
          <a:p>
            <a:pPr marL="285750" indent="-285750" eaLnBrk="1" hangingPunct="1">
              <a:buFont typeface="Arial"/>
              <a:buChar char="•"/>
            </a:pPr>
            <a:r>
              <a:rPr lang="en-US" dirty="0" smtClean="0">
                <a:latin typeface="+mj-lt"/>
              </a:rPr>
              <a:t>Clean </a:t>
            </a:r>
            <a:r>
              <a:rPr lang="en-US" dirty="0">
                <a:latin typeface="+mj-lt"/>
              </a:rPr>
              <a:t>and maintained</a:t>
            </a:r>
          </a:p>
          <a:p>
            <a:pPr marL="285750" indent="-285750" eaLnBrk="1" hangingPunct="1">
              <a:buFont typeface="Arial"/>
              <a:buChar char="•"/>
            </a:pPr>
            <a:r>
              <a:rPr lang="en-US" dirty="0">
                <a:latin typeface="+mj-lt"/>
              </a:rPr>
              <a:t>Pedestrian lighting</a:t>
            </a:r>
          </a:p>
          <a:p>
            <a:pPr marL="285750" indent="-285750" eaLnBrk="1" hangingPunct="1">
              <a:buFont typeface="Arial"/>
              <a:buChar char="•"/>
            </a:pPr>
            <a:r>
              <a:rPr lang="en-US" dirty="0">
                <a:latin typeface="+mj-lt"/>
              </a:rPr>
              <a:t>Access to water and </a:t>
            </a:r>
            <a:r>
              <a:rPr lang="en-US" dirty="0" smtClean="0">
                <a:latin typeface="+mj-lt"/>
              </a:rPr>
              <a:t>bathroom</a:t>
            </a:r>
          </a:p>
        </p:txBody>
      </p:sp>
    </p:spTree>
    <p:extLst>
      <p:ext uri="{BB962C8B-B14F-4D97-AF65-F5344CB8AC3E}">
        <p14:creationId xmlns:p14="http://schemas.microsoft.com/office/powerpoint/2010/main" val="22799183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4: Safety, Comfort, and Beauty</a:t>
            </a:r>
            <a:endParaRPr lang="en-US" dirty="0"/>
          </a:p>
        </p:txBody>
      </p:sp>
      <p:sp>
        <p:nvSpPr>
          <p:cNvPr id="3" name="Content Placeholder 2"/>
          <p:cNvSpPr>
            <a:spLocks noGrp="1"/>
          </p:cNvSpPr>
          <p:nvPr>
            <p:ph idx="1"/>
          </p:nvPr>
        </p:nvSpPr>
        <p:spPr/>
        <p:txBody>
          <a:bodyPr>
            <a:normAutofit/>
          </a:bodyPr>
          <a:lstStyle/>
          <a:p>
            <a:pPr marL="0" indent="0">
              <a:buNone/>
            </a:pPr>
            <a:r>
              <a:rPr lang="en-US" sz="2400" i="1" dirty="0" smtClean="0"/>
              <a:t>Public Art that Reflects the Community </a:t>
            </a:r>
            <a:endParaRPr lang="en-US" sz="2400" i="1" dirty="0"/>
          </a:p>
        </p:txBody>
      </p:sp>
      <p:pic>
        <p:nvPicPr>
          <p:cNvPr id="9" name="Picture 3" descr="P1010037"/>
          <p:cNvPicPr>
            <a:picLocks noChangeAspect="1" noChangeArrowheads="1"/>
          </p:cNvPicPr>
          <p:nvPr/>
        </p:nvPicPr>
        <p:blipFill>
          <a:blip r:embed="rId3" cstate="print">
            <a:extLst>
              <a:ext uri="{28A0092B-C50C-407E-A947-70E740481C1C}">
                <a14:useLocalDpi xmlns:a14="http://schemas.microsoft.com/office/drawing/2010/main" val="0"/>
              </a:ext>
            </a:extLst>
          </a:blip>
          <a:srcRect l="5138" t="14368" r="7529" b="14844"/>
          <a:stretch>
            <a:fillRect/>
          </a:stretch>
        </p:blipFill>
        <p:spPr bwMode="auto">
          <a:xfrm>
            <a:off x="5009444" y="2538893"/>
            <a:ext cx="3163711" cy="1923040"/>
          </a:xfrm>
          <a:prstGeom prst="roundRect">
            <a:avLst>
              <a:gd name="adj" fmla="val 8594"/>
            </a:avLst>
          </a:prstGeom>
          <a:solidFill>
            <a:srgbClr val="FFFFFF">
              <a:shade val="85000"/>
            </a:srgbClr>
          </a:solidFill>
          <a:ln>
            <a:noFill/>
          </a:ln>
          <a:effectLst/>
          <a:extLst/>
        </p:spPr>
      </p:pic>
      <p:pic>
        <p:nvPicPr>
          <p:cNvPr id="11" name="Picture 5" descr="IMG_05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56" y="2773507"/>
            <a:ext cx="3909836" cy="2812408"/>
          </a:xfrm>
          <a:prstGeom prst="roundRect">
            <a:avLst>
              <a:gd name="adj" fmla="val 8594"/>
            </a:avLst>
          </a:prstGeom>
          <a:solidFill>
            <a:srgbClr val="FFFFFF">
              <a:shade val="85000"/>
            </a:srgbClr>
          </a:solidFill>
          <a:ln>
            <a:noFill/>
          </a:ln>
          <a:effectLst/>
          <a:extLst/>
        </p:spPr>
      </p:pic>
      <p:pic>
        <p:nvPicPr>
          <p:cNvPr id="12" name="Picture 2" descr="water fountain olympia, w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67" t="7895" r="3926" b="22139"/>
          <a:stretch/>
        </p:blipFill>
        <p:spPr bwMode="auto">
          <a:xfrm>
            <a:off x="4729892" y="4592801"/>
            <a:ext cx="3810000" cy="1986228"/>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27864981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5: Great Places to walk</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smtClean="0"/>
              <a:t>Residential Street - Before</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descr="Bef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01540"/>
            <a:ext cx="8845296" cy="3675888"/>
          </a:xfrm>
          <a:prstGeom prst="rect">
            <a:avLst/>
          </a:prstGeom>
        </p:spPr>
      </p:pic>
    </p:spTree>
    <p:extLst>
      <p:ext uri="{BB962C8B-B14F-4D97-AF65-F5344CB8AC3E}">
        <p14:creationId xmlns:p14="http://schemas.microsoft.com/office/powerpoint/2010/main" val="1971577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5: Great Places to walk</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smtClean="0"/>
              <a:t>Residential Street</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30773"/>
            <a:ext cx="8845296" cy="3617421"/>
          </a:xfrm>
          <a:prstGeom prst="rect">
            <a:avLst/>
          </a:prstGeom>
        </p:spPr>
      </p:pic>
    </p:spTree>
    <p:extLst>
      <p:ext uri="{BB962C8B-B14F-4D97-AF65-F5344CB8AC3E}">
        <p14:creationId xmlns:p14="http://schemas.microsoft.com/office/powerpoint/2010/main" val="42628370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5: Great Places to walk</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smtClean="0"/>
              <a:t>Residential Street - After</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52" y="2601540"/>
            <a:ext cx="8845296" cy="3675888"/>
          </a:xfrm>
          <a:prstGeom prst="rect">
            <a:avLst/>
          </a:prstGeom>
        </p:spPr>
      </p:pic>
    </p:spTree>
    <p:extLst>
      <p:ext uri="{BB962C8B-B14F-4D97-AF65-F5344CB8AC3E}">
        <p14:creationId xmlns:p14="http://schemas.microsoft.com/office/powerpoint/2010/main" val="1948337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5: Great Places to walk</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smtClean="0"/>
              <a:t>Commercial Street - Before</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69" y="2601540"/>
            <a:ext cx="7803861" cy="3675888"/>
          </a:xfrm>
          <a:prstGeom prst="rect">
            <a:avLst/>
          </a:prstGeom>
        </p:spPr>
      </p:pic>
    </p:spTree>
    <p:extLst>
      <p:ext uri="{BB962C8B-B14F-4D97-AF65-F5344CB8AC3E}">
        <p14:creationId xmlns:p14="http://schemas.microsoft.com/office/powerpoint/2010/main" val="1256973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REVIEW</a:t>
            </a:r>
            <a:endParaRPr lang="en-US" dirty="0"/>
          </a:p>
        </p:txBody>
      </p:sp>
      <p:sp>
        <p:nvSpPr>
          <p:cNvPr id="3" name="Text Placeholder 2"/>
          <p:cNvSpPr>
            <a:spLocks noGrp="1"/>
          </p:cNvSpPr>
          <p:nvPr>
            <p:ph type="body" idx="1"/>
          </p:nvPr>
        </p:nvSpPr>
        <p:spPr>
          <a:xfrm>
            <a:off x="457200" y="1535113"/>
            <a:ext cx="8229600" cy="639762"/>
          </a:xfrm>
        </p:spPr>
        <p:txBody>
          <a:bodyPr>
            <a:noAutofit/>
          </a:bodyPr>
          <a:lstStyle/>
          <a:p>
            <a:r>
              <a:rPr lang="en-US" sz="2400" dirty="0" smtClean="0"/>
              <a:t>What did we learn ABOUT LAND USE?</a:t>
            </a:r>
            <a:endParaRPr lang="en-US" sz="2400" dirty="0"/>
          </a:p>
        </p:txBody>
      </p:sp>
      <p:sp>
        <p:nvSpPr>
          <p:cNvPr id="4" name="Content Placeholder 3"/>
          <p:cNvSpPr>
            <a:spLocks noGrp="1"/>
          </p:cNvSpPr>
          <p:nvPr>
            <p:ph sz="half" idx="2"/>
          </p:nvPr>
        </p:nvSpPr>
        <p:spPr/>
        <p:txBody>
          <a:bodyPr>
            <a:normAutofit lnSpcReduction="10000"/>
          </a:bodyPr>
          <a:lstStyle/>
          <a:p>
            <a:r>
              <a:rPr lang="en-US" sz="2400" dirty="0" smtClean="0"/>
              <a:t>Any observations in your neighborhood since we met last?</a:t>
            </a:r>
          </a:p>
          <a:p>
            <a:r>
              <a:rPr lang="en-US" sz="2400" dirty="0" smtClean="0"/>
              <a:t>How did your reading about Active Transportation connect with the previous sections?</a:t>
            </a:r>
          </a:p>
          <a:p>
            <a:endParaRPr lang="en-US" dirty="0"/>
          </a:p>
          <a:p>
            <a:pPr marL="0" indent="0">
              <a:buNone/>
            </a:pPr>
            <a:endParaRPr lang="en-US" dirty="0"/>
          </a:p>
          <a:p>
            <a:endParaRPr lang="en-US" dirty="0"/>
          </a:p>
        </p:txBody>
      </p:sp>
      <p:pic>
        <p:nvPicPr>
          <p:cNvPr id="7" name="Content Placeholder 12" descr="Built Environment.pn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18434" r="18434"/>
          <a:stretch/>
        </p:blipFill>
        <p:spPr>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544895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5: Great Places to walk</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smtClean="0"/>
              <a:t>Commercial Street</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087" y="2601540"/>
            <a:ext cx="7797826" cy="3675888"/>
          </a:xfrm>
          <a:prstGeom prst="rect">
            <a:avLst/>
          </a:prstGeom>
        </p:spPr>
      </p:pic>
    </p:spTree>
    <p:extLst>
      <p:ext uri="{BB962C8B-B14F-4D97-AF65-F5344CB8AC3E}">
        <p14:creationId xmlns:p14="http://schemas.microsoft.com/office/powerpoint/2010/main" val="39349303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to A walkable Community</a:t>
            </a:r>
            <a:endParaRPr lang="en-US" dirty="0"/>
          </a:p>
        </p:txBody>
      </p:sp>
      <p:sp>
        <p:nvSpPr>
          <p:cNvPr id="8" name="Text Placeholder 7"/>
          <p:cNvSpPr>
            <a:spLocks noGrp="1"/>
          </p:cNvSpPr>
          <p:nvPr>
            <p:ph type="body" sz="quarter" idx="13"/>
          </p:nvPr>
        </p:nvSpPr>
        <p:spPr/>
        <p:txBody>
          <a:bodyPr/>
          <a:lstStyle/>
          <a:p>
            <a:r>
              <a:rPr lang="en-US" dirty="0" smtClean="0"/>
              <a:t>Step 5: Great Places to walk</a:t>
            </a:r>
            <a:endParaRPr lang="en-US" dirty="0"/>
          </a:p>
        </p:txBody>
      </p:sp>
      <p:sp>
        <p:nvSpPr>
          <p:cNvPr id="12" name="Content Placeholder 11"/>
          <p:cNvSpPr>
            <a:spLocks noGrp="1"/>
          </p:cNvSpPr>
          <p:nvPr>
            <p:ph idx="1"/>
          </p:nvPr>
        </p:nvSpPr>
        <p:spPr/>
        <p:txBody>
          <a:bodyPr>
            <a:normAutofit/>
          </a:bodyPr>
          <a:lstStyle/>
          <a:p>
            <a:pPr marL="0" indent="0">
              <a:buNone/>
            </a:pPr>
            <a:r>
              <a:rPr lang="en-US" sz="2400" i="1" dirty="0" smtClean="0"/>
              <a:t>Commercial Street - After</a:t>
            </a:r>
            <a:endParaRPr lang="en-US" sz="2400" i="1" dirty="0"/>
          </a:p>
        </p:txBody>
      </p:sp>
      <p:sp>
        <p:nvSpPr>
          <p:cNvPr id="5" name="Content Placeholder 6"/>
          <p:cNvSpPr txBox="1">
            <a:spLocks/>
          </p:cNvSpPr>
          <p:nvPr/>
        </p:nvSpPr>
        <p:spPr>
          <a:xfrm>
            <a:off x="693056" y="4411939"/>
            <a:ext cx="7993743" cy="2161017"/>
          </a:xfrm>
          <a:prstGeom prst="rect">
            <a:avLst/>
          </a:prstGeom>
        </p:spPr>
        <p:txBody>
          <a:bodyPr vert="horz" lIns="0" tIns="0" rIns="0" bIns="0" rtlCol="0">
            <a:normAutofit/>
          </a:bodyPr>
          <a:lst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anose="05000000000000000000" pitchFamily="2" charset="2"/>
              <a:buNone/>
            </a:pPr>
            <a:endParaRPr lang="en-US" dirty="0"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294" y="2601540"/>
            <a:ext cx="7861412" cy="3675888"/>
          </a:xfrm>
          <a:prstGeom prst="rect">
            <a:avLst/>
          </a:prstGeom>
        </p:spPr>
      </p:pic>
    </p:spTree>
    <p:extLst>
      <p:ext uri="{BB962C8B-B14F-4D97-AF65-F5344CB8AC3E}">
        <p14:creationId xmlns:p14="http://schemas.microsoft.com/office/powerpoint/2010/main" val="39427270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a:t>
            </a:r>
            <a:r>
              <a:rPr lang="en-US" dirty="0" err="1" smtClean="0"/>
              <a:t>CLip</a:t>
            </a:r>
            <a:endParaRPr lang="en-US" dirty="0"/>
          </a:p>
        </p:txBody>
      </p:sp>
      <p:sp>
        <p:nvSpPr>
          <p:cNvPr id="3" name="Text Placeholder 2"/>
          <p:cNvSpPr>
            <a:spLocks noGrp="1"/>
          </p:cNvSpPr>
          <p:nvPr>
            <p:ph type="body" sz="quarter" idx="13"/>
          </p:nvPr>
        </p:nvSpPr>
        <p:spPr/>
        <p:txBody>
          <a:bodyPr/>
          <a:lstStyle/>
          <a:p>
            <a:r>
              <a:rPr lang="en-US" dirty="0" smtClean="0"/>
              <a:t>Walkability - Planning 101</a:t>
            </a:r>
            <a:endParaRPr lang="en-US" dirty="0"/>
          </a:p>
        </p:txBody>
      </p:sp>
      <p:pic>
        <p:nvPicPr>
          <p:cNvPr id="5"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0885646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Bikeability</a:t>
            </a:r>
            <a:endParaRPr lang="en-US" dirty="0"/>
          </a:p>
        </p:txBody>
      </p:sp>
      <p:pic>
        <p:nvPicPr>
          <p:cNvPr id="3" name="Content Placeholder 2" descr="bicycle-34159_1280.png"/>
          <p:cNvPicPr>
            <a:picLocks noGrp="1" noChangeAspect="1"/>
          </p:cNvPicPr>
          <p:nvPr>
            <p:ph idx="1"/>
          </p:nvPr>
        </p:nvPicPr>
        <p:blipFill>
          <a:blip r:embed="rId3">
            <a:extLst>
              <a:ext uri="{28A0092B-C50C-407E-A947-70E740481C1C}">
                <a14:useLocalDpi xmlns:a14="http://schemas.microsoft.com/office/drawing/2010/main" val="0"/>
              </a:ext>
            </a:extLst>
          </a:blip>
          <a:srcRect l="-5244" r="-5244"/>
          <a:stretch>
            <a:fillRect/>
          </a:stretch>
        </p:blipFill>
        <p:spPr>
          <a:xfrm>
            <a:off x="693738" y="1958975"/>
            <a:ext cx="7993062" cy="4318000"/>
          </a:xfrm>
        </p:spPr>
      </p:pic>
    </p:spTree>
    <p:extLst>
      <p:ext uri="{BB962C8B-B14F-4D97-AF65-F5344CB8AC3E}">
        <p14:creationId xmlns:p14="http://schemas.microsoft.com/office/powerpoint/2010/main" val="2723122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Conclusion</a:t>
            </a:r>
            <a:endParaRPr lang="en-US" dirty="0"/>
          </a:p>
        </p:txBody>
      </p:sp>
      <p:sp>
        <p:nvSpPr>
          <p:cNvPr id="10" name="Text Placeholder 1"/>
          <p:cNvSpPr>
            <a:spLocks noGrp="1"/>
          </p:cNvSpPr>
          <p:nvPr>
            <p:ph type="body" idx="1"/>
          </p:nvPr>
        </p:nvSpPr>
        <p:spPr>
          <a:xfrm>
            <a:off x="4645025" y="1535113"/>
            <a:ext cx="4041775" cy="3969114"/>
          </a:xfrm>
        </p:spPr>
        <p:txBody>
          <a:bodyPr>
            <a:normAutofit/>
          </a:bodyPr>
          <a:lstStyle/>
          <a:p>
            <a:pPr marL="457200" indent="-457200" algn="ctr">
              <a:buFont typeface="Wingdings" charset="2"/>
              <a:buChar char="²"/>
            </a:pPr>
            <a:r>
              <a:rPr lang="en-US" sz="2400" dirty="0"/>
              <a:t>Questions</a:t>
            </a:r>
            <a:r>
              <a:rPr lang="en-US" sz="2400" dirty="0" smtClean="0"/>
              <a:t>?</a:t>
            </a:r>
          </a:p>
          <a:p>
            <a:pPr algn="ctr"/>
            <a:endParaRPr lang="en-US" sz="2400" dirty="0" smtClean="0"/>
          </a:p>
          <a:p>
            <a:pPr marL="457200" indent="-457200" algn="ctr">
              <a:buFont typeface="Wingdings" charset="2"/>
              <a:buChar char="²"/>
            </a:pPr>
            <a:r>
              <a:rPr lang="en-US" sz="2400" dirty="0" smtClean="0"/>
              <a:t>Comments?</a:t>
            </a:r>
          </a:p>
          <a:p>
            <a:pPr algn="ctr"/>
            <a:endParaRPr lang="en-US" sz="2400" dirty="0" smtClean="0"/>
          </a:p>
          <a:p>
            <a:pPr marL="457200" indent="-457200" algn="ctr">
              <a:buFont typeface="Wingdings" charset="2"/>
              <a:buChar char="²"/>
            </a:pPr>
            <a:r>
              <a:rPr lang="en-US" sz="2400" dirty="0" smtClean="0"/>
              <a:t>Concerns?</a:t>
            </a:r>
          </a:p>
          <a:p>
            <a:pPr algn="ctr"/>
            <a:endParaRPr lang="en-US" sz="2400" dirty="0"/>
          </a:p>
        </p:txBody>
      </p:sp>
      <p:sp>
        <p:nvSpPr>
          <p:cNvPr id="12" name="Content Placeholder 11"/>
          <p:cNvSpPr>
            <a:spLocks noGrp="1"/>
          </p:cNvSpPr>
          <p:nvPr>
            <p:ph sz="half" idx="2"/>
          </p:nvPr>
        </p:nvSpPr>
        <p:spPr>
          <a:xfrm>
            <a:off x="457200" y="1535113"/>
            <a:ext cx="4040188" cy="4236526"/>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fontScale="85000" lnSpcReduction="10000"/>
          </a:bodyPr>
          <a:lstStyle/>
          <a:p>
            <a:pPr marL="0" indent="0" algn="ctr">
              <a:buNone/>
            </a:pPr>
            <a:r>
              <a:rPr lang="en-US" sz="2000" b="1" u="sng" dirty="0" smtClean="0">
                <a:solidFill>
                  <a:schemeClr val="tx1">
                    <a:lumMod val="50000"/>
                  </a:schemeClr>
                </a:solidFill>
              </a:rPr>
              <a:t>Homework</a:t>
            </a:r>
            <a:endParaRPr lang="en-US" sz="2000" dirty="0">
              <a:solidFill>
                <a:schemeClr val="tx1">
                  <a:lumMod val="50000"/>
                </a:schemeClr>
              </a:solidFill>
            </a:endParaRPr>
          </a:p>
          <a:p>
            <a:pPr lvl="0">
              <a:buFont typeface="Wingdings" charset="2"/>
              <a:buChar char="q"/>
            </a:pPr>
            <a:r>
              <a:rPr lang="en-US" sz="2000" dirty="0">
                <a:solidFill>
                  <a:schemeClr val="tx1">
                    <a:lumMod val="50000"/>
                  </a:schemeClr>
                </a:solidFill>
              </a:rPr>
              <a:t>Complete Circulate San Diego’s Walkability Scorecard paired in intergenerational teams and/or people with physical and sensory disabilities.</a:t>
            </a:r>
          </a:p>
          <a:p>
            <a:pPr lvl="0">
              <a:buFont typeface="Wingdings" charset="2"/>
              <a:buChar char="q"/>
            </a:pPr>
            <a:r>
              <a:rPr lang="en-US" sz="2000" dirty="0">
                <a:solidFill>
                  <a:schemeClr val="tx1">
                    <a:lumMod val="50000"/>
                  </a:schemeClr>
                </a:solidFill>
              </a:rPr>
              <a:t>Complete a </a:t>
            </a:r>
            <a:r>
              <a:rPr lang="en-US" sz="2000" dirty="0" err="1">
                <a:solidFill>
                  <a:schemeClr val="tx1">
                    <a:lumMod val="50000"/>
                  </a:schemeClr>
                </a:solidFill>
              </a:rPr>
              <a:t>bikeability</a:t>
            </a:r>
            <a:r>
              <a:rPr lang="en-US" sz="2000" dirty="0">
                <a:solidFill>
                  <a:schemeClr val="tx1">
                    <a:lumMod val="50000"/>
                  </a:schemeClr>
                </a:solidFill>
              </a:rPr>
              <a:t> audit in your neighborhood.</a:t>
            </a:r>
          </a:p>
          <a:p>
            <a:pPr lvl="0">
              <a:buFont typeface="Wingdings" charset="2"/>
              <a:buChar char="q"/>
            </a:pPr>
            <a:r>
              <a:rPr lang="en-US" sz="2000" dirty="0">
                <a:solidFill>
                  <a:schemeClr val="tx1">
                    <a:lumMod val="50000"/>
                  </a:schemeClr>
                </a:solidFill>
              </a:rPr>
              <a:t>Complete a photo journal of active transportation barriers in their neighborhoods</a:t>
            </a:r>
            <a:r>
              <a:rPr lang="en-US" sz="2000" dirty="0" smtClean="0">
                <a:solidFill>
                  <a:schemeClr val="tx1">
                    <a:lumMod val="50000"/>
                  </a:schemeClr>
                </a:solidFill>
              </a:rPr>
              <a:t>.</a:t>
            </a:r>
            <a:endParaRPr lang="en-US" sz="2000" dirty="0">
              <a:solidFill>
                <a:schemeClr val="tx1">
                  <a:lumMod val="50000"/>
                </a:schemeClr>
              </a:solidFill>
            </a:endParaRPr>
          </a:p>
        </p:txBody>
      </p:sp>
    </p:spTree>
    <p:extLst>
      <p:ext uri="{BB962C8B-B14F-4D97-AF65-F5344CB8AC3E}">
        <p14:creationId xmlns:p14="http://schemas.microsoft.com/office/powerpoint/2010/main" val="1584287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200" y="4398777"/>
            <a:ext cx="5833600" cy="1200329"/>
          </a:xfrm>
          <a:prstGeom prst="rect">
            <a:avLst/>
          </a:prstGeom>
        </p:spPr>
        <p:txBody>
          <a:bodyPr wrap="square">
            <a:spAutoFit/>
          </a:bodyPr>
          <a:lstStyle/>
          <a:p>
            <a:pPr algn="just"/>
            <a:r>
              <a:rPr lang="en-US" sz="1200" dirty="0"/>
              <a:t>"</a:t>
            </a:r>
            <a:r>
              <a:rPr lang="en-US" sz="1200" dirty="0" smtClean="0"/>
              <a:t>This curriculum </a:t>
            </a:r>
            <a:r>
              <a:rPr lang="en-US" sz="1200" dirty="0"/>
              <a:t>was supported by the Cooperative Agreement Number DP005528-01, funded by the Centers for Disease Control and Prevention through the County of San Diego, Health and Human Services Agency. Its contents are solely the responsibility of the authors and do not necessarily represent the official views of the Centers for Disease Control and Prevention or the Department of Health and Human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96" y="2102459"/>
            <a:ext cx="4241808" cy="2296318"/>
          </a:xfrm>
          <a:prstGeom prst="rect">
            <a:avLst/>
          </a:prstGeom>
        </p:spPr>
      </p:pic>
    </p:spTree>
    <p:extLst>
      <p:ext uri="{BB962C8B-B14F-4D97-AF65-F5344CB8AC3E}">
        <p14:creationId xmlns:p14="http://schemas.microsoft.com/office/powerpoint/2010/main" val="11796705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alking-99027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105" y="5041944"/>
            <a:ext cx="1051599" cy="1051599"/>
          </a:xfrm>
          <a:prstGeom prst="rect">
            <a:avLst/>
          </a:prstGeom>
        </p:spPr>
      </p:pic>
      <p:sp>
        <p:nvSpPr>
          <p:cNvPr id="2" name="Title 1"/>
          <p:cNvSpPr>
            <a:spLocks noGrp="1"/>
          </p:cNvSpPr>
          <p:nvPr>
            <p:ph type="title"/>
          </p:nvPr>
        </p:nvSpPr>
        <p:spPr/>
        <p:txBody>
          <a:bodyPr/>
          <a:lstStyle/>
          <a:p>
            <a:r>
              <a:rPr lang="en-US"/>
              <a:t>Section 2: Strategies</a:t>
            </a:r>
            <a:endParaRPr lang="en-US" dirty="0"/>
          </a:p>
        </p:txBody>
      </p:sp>
      <p:sp>
        <p:nvSpPr>
          <p:cNvPr id="5" name="Text Placeholder 4"/>
          <p:cNvSpPr>
            <a:spLocks noGrp="1"/>
          </p:cNvSpPr>
          <p:nvPr>
            <p:ph type="body" sz="quarter" idx="13"/>
          </p:nvPr>
        </p:nvSpPr>
        <p:spPr/>
        <p:txBody>
          <a:bodyPr/>
          <a:lstStyle/>
          <a:p>
            <a:r>
              <a:rPr lang="en-US" sz="2400" dirty="0" smtClean="0"/>
              <a:t>Learning Objectives:</a:t>
            </a:r>
            <a:endParaRPr lang="en-US" sz="2400" dirty="0"/>
          </a:p>
        </p:txBody>
      </p:sp>
      <p:sp>
        <p:nvSpPr>
          <p:cNvPr id="3" name="Content Placeholder 2"/>
          <p:cNvSpPr>
            <a:spLocks noGrp="1"/>
          </p:cNvSpPr>
          <p:nvPr>
            <p:ph idx="1"/>
          </p:nvPr>
        </p:nvSpPr>
        <p:spPr/>
        <p:txBody>
          <a:bodyPr>
            <a:normAutofit/>
          </a:bodyPr>
          <a:lstStyle/>
          <a:p>
            <a:pPr marL="342900" indent="-342900">
              <a:buFont typeface="+mj-lt"/>
              <a:buAutoNum type="arabicPeriod"/>
            </a:pPr>
            <a:r>
              <a:rPr lang="en-US" sz="2400" dirty="0"/>
              <a:t>Identify health </a:t>
            </a:r>
            <a:r>
              <a:rPr lang="en-US" sz="2400" dirty="0" smtClean="0"/>
              <a:t>determinants </a:t>
            </a:r>
            <a:r>
              <a:rPr lang="en-US" sz="2400" dirty="0"/>
              <a:t>and how they affect health.</a:t>
            </a:r>
          </a:p>
          <a:p>
            <a:pPr marL="342900" indent="-342900">
              <a:buFont typeface="+mj-lt"/>
              <a:buAutoNum type="arabicPeriod"/>
            </a:pPr>
            <a:r>
              <a:rPr lang="en-US" sz="2400" dirty="0" smtClean="0"/>
              <a:t>Identify changes that can be made in communities to improve health. </a:t>
            </a:r>
            <a:endParaRPr lang="en-US" sz="2400" dirty="0"/>
          </a:p>
        </p:txBody>
      </p:sp>
      <p:pic>
        <p:nvPicPr>
          <p:cNvPr id="6" name="Picture 5" descr="inline-skating-99101_12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989" y="5047445"/>
            <a:ext cx="1046098" cy="1046098"/>
          </a:xfrm>
          <a:prstGeom prst="rect">
            <a:avLst/>
          </a:prstGeom>
        </p:spPr>
      </p:pic>
      <p:pic>
        <p:nvPicPr>
          <p:cNvPr id="8" name="Picture 7" descr="biking-99052_128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921" y="5047446"/>
            <a:ext cx="1046916" cy="1046098"/>
          </a:xfrm>
          <a:prstGeom prst="rect">
            <a:avLst/>
          </a:prstGeom>
        </p:spPr>
      </p:pic>
      <p:pic>
        <p:nvPicPr>
          <p:cNvPr id="9" name="Picture 8" descr="walking-99027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556" y="5041944"/>
            <a:ext cx="1051599" cy="1051599"/>
          </a:xfrm>
          <a:prstGeom prst="rect">
            <a:avLst/>
          </a:prstGeom>
        </p:spPr>
      </p:pic>
      <p:pic>
        <p:nvPicPr>
          <p:cNvPr id="10" name="Picture 9" descr="skateboard-303471_128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9671" y="5041945"/>
            <a:ext cx="1051600" cy="1051600"/>
          </a:xfrm>
          <a:prstGeom prst="rect">
            <a:avLst/>
          </a:prstGeom>
        </p:spPr>
      </p:pic>
      <p:pic>
        <p:nvPicPr>
          <p:cNvPr id="11" name="Picture 10" descr="children-159352_1280.png"/>
          <p:cNvPicPr>
            <a:picLocks noChangeAspect="1"/>
          </p:cNvPicPr>
          <p:nvPr/>
        </p:nvPicPr>
        <p:blipFill rotWithShape="1">
          <a:blip r:embed="rId7">
            <a:extLst>
              <a:ext uri="{28A0092B-C50C-407E-A947-70E740481C1C}">
                <a14:useLocalDpi xmlns:a14="http://schemas.microsoft.com/office/drawing/2010/main" val="0"/>
              </a:ext>
            </a:extLst>
          </a:blip>
          <a:srcRect l="11693" t="11216" r="11516" b="11146"/>
          <a:stretch/>
        </p:blipFill>
        <p:spPr>
          <a:xfrm>
            <a:off x="7307259" y="5111503"/>
            <a:ext cx="837919" cy="94626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36503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Active Transportation</a:t>
            </a:r>
            <a:endParaRPr lang="en-US" dirty="0"/>
          </a:p>
        </p:txBody>
      </p:sp>
      <p:pic>
        <p:nvPicPr>
          <p:cNvPr id="8" name="Picture 7" descr="child-727945_1280.jpg"/>
          <p:cNvPicPr>
            <a:picLocks noChangeAspect="1"/>
          </p:cNvPicPr>
          <p:nvPr/>
        </p:nvPicPr>
        <p:blipFill rotWithShape="1">
          <a:blip r:embed="rId3">
            <a:extLst>
              <a:ext uri="{28A0092B-C50C-407E-A947-70E740481C1C}">
                <a14:useLocalDpi xmlns:a14="http://schemas.microsoft.com/office/drawing/2010/main" val="0"/>
              </a:ext>
            </a:extLst>
          </a:blip>
          <a:srcRect l="31343" t="37913" r="25000"/>
          <a:stretch/>
        </p:blipFill>
        <p:spPr>
          <a:xfrm>
            <a:off x="3294990" y="1211325"/>
            <a:ext cx="1968484" cy="1865615"/>
          </a:xfrm>
          <a:prstGeom prst="rect">
            <a:avLst/>
          </a:prstGeom>
          <a:ln>
            <a:noFill/>
          </a:ln>
          <a:effectLst>
            <a:softEdge rad="112500"/>
          </a:effectLst>
        </p:spPr>
      </p:pic>
      <p:pic>
        <p:nvPicPr>
          <p:cNvPr id="10" name="Picture 9" descr="inline-skates-681321_12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69" y="3255753"/>
            <a:ext cx="3155230" cy="2102665"/>
          </a:xfrm>
          <a:prstGeom prst="rect">
            <a:avLst/>
          </a:prstGeom>
          <a:ln>
            <a:noFill/>
          </a:ln>
          <a:effectLst>
            <a:softEdge rad="112500"/>
          </a:effectLst>
        </p:spPr>
      </p:pic>
      <p:pic>
        <p:nvPicPr>
          <p:cNvPr id="11" name="Picture 10" descr="shoes-791044_1280.jpg"/>
          <p:cNvPicPr>
            <a:picLocks noChangeAspect="1"/>
          </p:cNvPicPr>
          <p:nvPr/>
        </p:nvPicPr>
        <p:blipFill rotWithShape="1">
          <a:blip r:embed="rId5">
            <a:extLst>
              <a:ext uri="{28A0092B-C50C-407E-A947-70E740481C1C}">
                <a14:useLocalDpi xmlns:a14="http://schemas.microsoft.com/office/drawing/2010/main" val="0"/>
              </a:ext>
            </a:extLst>
          </a:blip>
          <a:srcRect t="10268" b="20428"/>
          <a:stretch/>
        </p:blipFill>
        <p:spPr>
          <a:xfrm>
            <a:off x="5377441" y="1079151"/>
            <a:ext cx="3404947" cy="1572555"/>
          </a:xfrm>
          <a:prstGeom prst="rect">
            <a:avLst/>
          </a:prstGeom>
          <a:ln>
            <a:noFill/>
          </a:ln>
          <a:effectLst>
            <a:softEdge rad="112500"/>
          </a:effectLst>
        </p:spPr>
      </p:pic>
      <p:pic>
        <p:nvPicPr>
          <p:cNvPr id="12" name="Picture 11" descr="skateboarder-388977_1280.jpg"/>
          <p:cNvPicPr>
            <a:picLocks noChangeAspect="1"/>
          </p:cNvPicPr>
          <p:nvPr/>
        </p:nvPicPr>
        <p:blipFill rotWithShape="1">
          <a:blip r:embed="rId6">
            <a:extLst>
              <a:ext uri="{28A0092B-C50C-407E-A947-70E740481C1C}">
                <a14:useLocalDpi xmlns:a14="http://schemas.microsoft.com/office/drawing/2010/main" val="0"/>
              </a:ext>
            </a:extLst>
          </a:blip>
          <a:srcRect r="63437"/>
          <a:stretch/>
        </p:blipFill>
        <p:spPr>
          <a:xfrm>
            <a:off x="3288977" y="3182323"/>
            <a:ext cx="1958215" cy="3569056"/>
          </a:xfrm>
          <a:prstGeom prst="rect">
            <a:avLst/>
          </a:prstGeom>
          <a:ln>
            <a:noFill/>
          </a:ln>
          <a:effectLst>
            <a:softEdge rad="112500"/>
          </a:effectLst>
        </p:spPr>
      </p:pic>
      <p:pic>
        <p:nvPicPr>
          <p:cNvPr id="13" name="Picture 12" descr="wheelchair-749985_1280.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69" y="1169640"/>
            <a:ext cx="3155230" cy="2102665"/>
          </a:xfrm>
          <a:prstGeom prst="rect">
            <a:avLst/>
          </a:prstGeom>
          <a:ln>
            <a:noFill/>
          </a:ln>
          <a:effectLst>
            <a:softEdge rad="112500"/>
          </a:effectLst>
        </p:spPr>
      </p:pic>
      <p:pic>
        <p:nvPicPr>
          <p:cNvPr id="14" name="Picture 13" descr="woman-791541_128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7441" y="2623948"/>
            <a:ext cx="3417655" cy="2277547"/>
          </a:xfrm>
          <a:prstGeom prst="rect">
            <a:avLst/>
          </a:prstGeom>
          <a:ln>
            <a:noFill/>
          </a:ln>
          <a:effectLst>
            <a:softEdge rad="112500"/>
          </a:effectLst>
        </p:spPr>
      </p:pic>
      <p:pic>
        <p:nvPicPr>
          <p:cNvPr id="16" name="Picture 15" descr="hipster-863054_1280.jpg"/>
          <p:cNvPicPr>
            <a:picLocks noChangeAspect="1"/>
          </p:cNvPicPr>
          <p:nvPr/>
        </p:nvPicPr>
        <p:blipFill rotWithShape="1">
          <a:blip r:embed="rId9">
            <a:extLst>
              <a:ext uri="{28A0092B-C50C-407E-A947-70E740481C1C}">
                <a14:useLocalDpi xmlns:a14="http://schemas.microsoft.com/office/drawing/2010/main" val="0"/>
              </a:ext>
            </a:extLst>
          </a:blip>
          <a:srcRect l="26748" t="43592" r="2614"/>
          <a:stretch/>
        </p:blipFill>
        <p:spPr>
          <a:xfrm>
            <a:off x="5377440" y="4901495"/>
            <a:ext cx="3476217" cy="1849884"/>
          </a:xfrm>
          <a:prstGeom prst="rect">
            <a:avLst/>
          </a:prstGeom>
          <a:ln>
            <a:noFill/>
          </a:ln>
          <a:effectLst>
            <a:softEdge rad="112500"/>
          </a:effectLst>
        </p:spPr>
      </p:pic>
      <p:pic>
        <p:nvPicPr>
          <p:cNvPr id="17" name="Picture 16" descr="walking-454543_1280.jpg"/>
          <p:cNvPicPr>
            <a:picLocks noChangeAspect="1"/>
          </p:cNvPicPr>
          <p:nvPr/>
        </p:nvPicPr>
        <p:blipFill rotWithShape="1">
          <a:blip r:embed="rId10">
            <a:extLst>
              <a:ext uri="{28A0092B-C50C-407E-A947-70E740481C1C}">
                <a14:useLocalDpi xmlns:a14="http://schemas.microsoft.com/office/drawing/2010/main" val="0"/>
              </a:ext>
            </a:extLst>
          </a:blip>
          <a:srcRect b="31705"/>
          <a:stretch/>
        </p:blipFill>
        <p:spPr>
          <a:xfrm>
            <a:off x="113970" y="5349445"/>
            <a:ext cx="3155230" cy="1400473"/>
          </a:xfrm>
          <a:prstGeom prst="rect">
            <a:avLst/>
          </a:prstGeom>
          <a:ln>
            <a:noFill/>
          </a:ln>
          <a:effectLst>
            <a:softEdge rad="112500"/>
          </a:effectLst>
        </p:spPr>
      </p:pic>
    </p:spTree>
    <p:extLst>
      <p:ext uri="{BB962C8B-B14F-4D97-AF65-F5344CB8AC3E}">
        <p14:creationId xmlns:p14="http://schemas.microsoft.com/office/powerpoint/2010/main" val="3796112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8" name="Text Placeholder 7"/>
          <p:cNvSpPr>
            <a:spLocks noGrp="1"/>
          </p:cNvSpPr>
          <p:nvPr>
            <p:ph type="body" sz="quarter" idx="13"/>
          </p:nvPr>
        </p:nvSpPr>
        <p:spPr/>
        <p:txBody>
          <a:bodyPr/>
          <a:lstStyle/>
          <a:p>
            <a:r>
              <a:rPr lang="en-US" dirty="0" smtClean="0"/>
              <a:t>Active Transportation – Planning 101</a:t>
            </a:r>
            <a:endParaRPr lang="en-US" dirty="0"/>
          </a:p>
        </p:txBody>
      </p:sp>
      <p:pic>
        <p:nvPicPr>
          <p:cNvPr id="9"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8323544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8" name="Text Placeholder 7"/>
          <p:cNvSpPr>
            <a:spLocks noGrp="1"/>
          </p:cNvSpPr>
          <p:nvPr>
            <p:ph type="body" sz="quarter" idx="13"/>
          </p:nvPr>
        </p:nvSpPr>
        <p:spPr/>
        <p:txBody>
          <a:bodyPr/>
          <a:lstStyle/>
          <a:p>
            <a:r>
              <a:rPr lang="en-US" dirty="0" smtClean="0"/>
              <a:t>8-80 Cities</a:t>
            </a:r>
            <a:endParaRPr lang="en-US" dirty="0"/>
          </a:p>
        </p:txBody>
      </p:sp>
      <p:pic>
        <p:nvPicPr>
          <p:cNvPr id="9"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737671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Transportation</a:t>
            </a:r>
            <a:endParaRPr lang="en-US"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42125" y="1742644"/>
            <a:ext cx="8859750" cy="4327094"/>
          </a:xfrm>
          <a:prstGeom prst="rect">
            <a:avLst/>
          </a:prstGeom>
        </p:spPr>
      </p:pic>
    </p:spTree>
    <p:extLst>
      <p:ext uri="{BB962C8B-B14F-4D97-AF65-F5344CB8AC3E}">
        <p14:creationId xmlns:p14="http://schemas.microsoft.com/office/powerpoint/2010/main" val="4098042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LWSD 2013 Blue 2">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Blue 3">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Blue 4">
  <a:themeElements>
    <a:clrScheme name="LWSD_blue">
      <a:dk1>
        <a:srgbClr val="808080"/>
      </a:dk1>
      <a:lt1>
        <a:sysClr val="window" lastClr="FFFFFF"/>
      </a:lt1>
      <a:dk2>
        <a:srgbClr val="95AF39"/>
      </a:dk2>
      <a:lt2>
        <a:srgbClr val="FFFFFF"/>
      </a:lt2>
      <a:accent1>
        <a:srgbClr val="2FB4BC"/>
      </a:accent1>
      <a:accent2>
        <a:srgbClr val="F79527"/>
      </a:accent2>
      <a:accent3>
        <a:srgbClr val="95AF39"/>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RLA">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B69E287C1CD934F8621432270294A03" ma:contentTypeVersion="3" ma:contentTypeDescription="Create a new document." ma:contentTypeScope="" ma:versionID="fac605141b0afd7a6bed368aedb2794d">
  <xsd:schema xmlns:xsd="http://www.w3.org/2001/XMLSchema" xmlns:xs="http://www.w3.org/2001/XMLSchema" xmlns:p="http://schemas.microsoft.com/office/2006/metadata/properties" xmlns:ns1="http://schemas.microsoft.com/sharepoint/v3" targetNamespace="http://schemas.microsoft.com/office/2006/metadata/properties" ma:root="true" ma:fieldsID="2dd5a21bfa5ddffeac8154210470a16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9"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D2F7E-991E-42D6-A086-7BDBBEC3BF2D}">
  <ds:schemaRefs>
    <ds:schemaRef ds:uri="http://schemas.microsoft.com/sharepoint/v3/contenttype/forms"/>
  </ds:schemaRefs>
</ds:datastoreItem>
</file>

<file path=customXml/itemProps2.xml><?xml version="1.0" encoding="utf-8"?>
<ds:datastoreItem xmlns:ds="http://schemas.openxmlformats.org/officeDocument/2006/customXml" ds:itemID="{671E3CD7-2B00-41A5-92B6-914235362425}">
  <ds:schemaRefs>
    <ds:schemaRef ds:uri="http://schemas.microsoft.com/sharepoint/v3"/>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BDA8C0B-349C-4342-85D7-9A2A23E23493}"/>
</file>

<file path=docProps/app.xml><?xml version="1.0" encoding="utf-8"?>
<Properties xmlns="http://schemas.openxmlformats.org/officeDocument/2006/extended-properties" xmlns:vt="http://schemas.openxmlformats.org/officeDocument/2006/docPropsVTypes">
  <TotalTime>1307</TotalTime>
  <Words>1904</Words>
  <Application>Microsoft Macintosh PowerPoint</Application>
  <PresentationFormat>On-screen Show (4:3)</PresentationFormat>
  <Paragraphs>332</Paragraphs>
  <Slides>45</Slides>
  <Notes>45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45</vt:i4>
      </vt:variant>
    </vt:vector>
  </HeadingPairs>
  <TitlesOfParts>
    <vt:vector size="61" baseType="lpstr">
      <vt:lpstr>Avenir Light</vt:lpstr>
      <vt:lpstr>Avenir Medium</vt:lpstr>
      <vt:lpstr>Avenir Medium Oblique</vt:lpstr>
      <vt:lpstr>Calibri</vt:lpstr>
      <vt:lpstr>Georgia</vt:lpstr>
      <vt:lpstr>ＭＳ Ｐゴシック</vt:lpstr>
      <vt:lpstr>Wingdings</vt:lpstr>
      <vt:lpstr>Wingdings 2</vt:lpstr>
      <vt:lpstr>Arial</vt:lpstr>
      <vt:lpstr>LWSD 2013 Blue 2</vt:lpstr>
      <vt:lpstr>LWSD 2013 Blue 3</vt:lpstr>
      <vt:lpstr>LWSD 2013 Blue 4</vt:lpstr>
      <vt:lpstr>RLA</vt:lpstr>
      <vt:lpstr>LWSD 2013 Orange 2</vt:lpstr>
      <vt:lpstr>LWSD 2013 Orange 3</vt:lpstr>
      <vt:lpstr>LWSD 2013 Orange 4</vt:lpstr>
      <vt:lpstr>Section 2: Strategies</vt:lpstr>
      <vt:lpstr>Agenda</vt:lpstr>
      <vt:lpstr>Ice Breaker</vt:lpstr>
      <vt:lpstr>LAND USE REVIEW</vt:lpstr>
      <vt:lpstr>Section 2: Strategies</vt:lpstr>
      <vt:lpstr>Active Transportation</vt:lpstr>
      <vt:lpstr>Video Clip</vt:lpstr>
      <vt:lpstr>Video Clip</vt:lpstr>
      <vt:lpstr>Active Transportation</vt:lpstr>
      <vt:lpstr>SANDAG</vt:lpstr>
      <vt:lpstr>Circulate San Diego</vt:lpstr>
      <vt:lpstr>Break Time</vt:lpstr>
      <vt:lpstr>Walkability</vt:lpstr>
      <vt:lpstr>Why care about Walkability?</vt:lpstr>
      <vt:lpstr>Why care about Walkability?</vt:lpstr>
      <vt:lpstr>Why care about Walkability?</vt:lpstr>
      <vt:lpstr>Why care about Walkability?</vt:lpstr>
      <vt:lpstr>Why care about Walkability?</vt:lpstr>
      <vt:lpstr>Why care about Walkability?</vt:lpstr>
      <vt:lpstr>Activity</vt:lpstr>
      <vt:lpstr>Break Time</vt:lpstr>
      <vt:lpstr>Walkable Neighborhoods Make a Difference</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5 Steps to A walkable Community</vt:lpstr>
      <vt:lpstr>Video CLip</vt:lpstr>
      <vt:lpstr>Bikeability</vt:lpstr>
      <vt:lpstr>Conclusion</vt:lpstr>
      <vt:lpstr>PowerPoint Presentation</vt:lpstr>
    </vt:vector>
  </TitlesOfParts>
  <Company>AdEase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Blue</dc:title>
  <dc:creator>Creative Contractor</dc:creator>
  <cp:lastModifiedBy>Jessie</cp:lastModifiedBy>
  <cp:revision>160</cp:revision>
  <dcterms:created xsi:type="dcterms:W3CDTF">2013-10-28T20:20:09Z</dcterms:created>
  <dcterms:modified xsi:type="dcterms:W3CDTF">2017-07-14T22:03:08Z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0x010100BB69E287C1CD934F8621432270294A03</vt:lpwstr>
  </property>
</Properties>
</file>