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51"/>
  </p:notesMasterIdLst>
  <p:sldIdLst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6" autoAdjust="0"/>
    <p:restoredTop sz="79161" autoAdjust="0"/>
  </p:normalViewPr>
  <p:slideViewPr>
    <p:cSldViewPr snapToGrid="0" snapToObjects="1">
      <p:cViewPr varScale="1">
        <p:scale>
          <a:sx n="102" d="100"/>
          <a:sy n="102" d="100"/>
        </p:scale>
        <p:origin x="1904" y="184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What determines health status? According to the World Health Organization, 2008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Cuidado de Salud</c:v>
                </c:pt>
                <c:pt idx="1">
                  <c:v>Hábitos</c:v>
                </c:pt>
                <c:pt idx="2">
                  <c:v>Genetica</c:v>
                </c:pt>
                <c:pt idx="3">
                  <c:v>Condición Social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0.3</c:v>
                </c:pt>
                <c:pt idx="2">
                  <c:v>0.05</c:v>
                </c:pt>
                <c:pt idx="3">
                  <c:v>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D1-4245-A778-19E5C03562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0D37D-A519-0044-BDD2-DCD14161D020}" type="doc">
      <dgm:prSet loTypeId="urn:microsoft.com/office/officeart/2005/8/layout/cycle2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0350C4-7282-E14B-BA41-3307B9FFB8AB}">
      <dgm:prSet phldrT="[Text]"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1. Definiendo el problema claramente</a:t>
          </a:r>
        </a:p>
      </dgm:t>
    </dgm:pt>
    <dgm:pt modelId="{99CE5BC7-9640-6343-88D8-81598CCAAC56}" type="parTrans" cxnId="{BA5414A4-0128-B74D-9839-61E641D0DB1B}">
      <dgm:prSet/>
      <dgm:spPr/>
      <dgm:t>
        <a:bodyPr/>
        <a:lstStyle/>
        <a:p>
          <a:endParaRPr lang="en-US"/>
        </a:p>
      </dgm:t>
    </dgm:pt>
    <dgm:pt modelId="{58F86CD2-BA01-1E40-BB1E-9FAD9D3E9041}" type="sibTrans" cxnId="{BA5414A4-0128-B74D-9839-61E641D0DB1B}">
      <dgm:prSet/>
      <dgm:spPr/>
      <dgm:t>
        <a:bodyPr/>
        <a:lstStyle/>
        <a:p>
          <a:endParaRPr lang="en-US" dirty="0"/>
        </a:p>
      </dgm:t>
    </dgm:pt>
    <dgm:pt modelId="{2C6A23BF-84B1-FC4A-8208-15DF80C65475}">
      <dgm:prSet phldrT="[Text]"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2. Identificando factores de riesgo y resistencia</a:t>
          </a:r>
        </a:p>
      </dgm:t>
    </dgm:pt>
    <dgm:pt modelId="{1AD61A83-26FC-034D-B51F-79D79DA1EACE}" type="parTrans" cxnId="{07A87D34-E437-F54D-B9D9-E75F56377805}">
      <dgm:prSet/>
      <dgm:spPr/>
      <dgm:t>
        <a:bodyPr/>
        <a:lstStyle/>
        <a:p>
          <a:endParaRPr lang="en-US"/>
        </a:p>
      </dgm:t>
    </dgm:pt>
    <dgm:pt modelId="{D7CC33FA-41B7-7141-B207-B1EC306019B1}" type="sibTrans" cxnId="{07A87D34-E437-F54D-B9D9-E75F56377805}">
      <dgm:prSet/>
      <dgm:spPr/>
      <dgm:t>
        <a:bodyPr/>
        <a:lstStyle/>
        <a:p>
          <a:endParaRPr lang="en-US" dirty="0"/>
        </a:p>
      </dgm:t>
    </dgm:pt>
    <dgm:pt modelId="{EFDA4A07-2EC6-454D-AB25-8CB4EB1F47F0}">
      <dgm:prSet phldrT="[Text]"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3. </a:t>
          </a:r>
          <a:r>
            <a:rPr lang="es-MX" noProof="0" dirty="0">
              <a:solidFill>
                <a:srgbClr val="404040"/>
              </a:solidFill>
            </a:rPr>
            <a:t>Haciendo intervenciones que disminuyan los factores de riesgo y aumenten los de resistencia</a:t>
          </a:r>
        </a:p>
      </dgm:t>
    </dgm:pt>
    <dgm:pt modelId="{020C6E15-9EC9-7843-8744-82E702F9C966}" type="parTrans" cxnId="{A0EFD91B-C6F9-4F4F-B674-D78524EC575A}">
      <dgm:prSet/>
      <dgm:spPr/>
      <dgm:t>
        <a:bodyPr/>
        <a:lstStyle/>
        <a:p>
          <a:endParaRPr lang="en-US"/>
        </a:p>
      </dgm:t>
    </dgm:pt>
    <dgm:pt modelId="{FA8C7C08-FA58-EC40-91FF-4CE2A605202E}" type="sibTrans" cxnId="{A0EFD91B-C6F9-4F4F-B674-D78524EC575A}">
      <dgm:prSet/>
      <dgm:spPr/>
      <dgm:t>
        <a:bodyPr/>
        <a:lstStyle/>
        <a:p>
          <a:endParaRPr lang="en-US" dirty="0"/>
        </a:p>
      </dgm:t>
    </dgm:pt>
    <dgm:pt modelId="{8B0596C2-B69F-E94A-84A1-CE3B623069BB}">
      <dgm:prSet phldrT="[Text]"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4. </a:t>
          </a:r>
          <a:r>
            <a:rPr lang="es-MX" noProof="0" dirty="0">
              <a:solidFill>
                <a:srgbClr val="404040"/>
              </a:solidFill>
            </a:rPr>
            <a:t>Evaluando si las intervenciones funcionaron en el programa</a:t>
          </a:r>
        </a:p>
      </dgm:t>
    </dgm:pt>
    <dgm:pt modelId="{A8FF3526-C27B-FB44-B1D4-54E2D5605D44}" type="parTrans" cxnId="{73D460D1-D66F-4943-B93E-365DD9905DFA}">
      <dgm:prSet/>
      <dgm:spPr/>
      <dgm:t>
        <a:bodyPr/>
        <a:lstStyle/>
        <a:p>
          <a:endParaRPr lang="en-US"/>
        </a:p>
      </dgm:t>
    </dgm:pt>
    <dgm:pt modelId="{4BE25C20-C216-CD4F-897F-7B881949400A}" type="sibTrans" cxnId="{73D460D1-D66F-4943-B93E-365DD9905DFA}">
      <dgm:prSet/>
      <dgm:spPr/>
      <dgm:t>
        <a:bodyPr/>
        <a:lstStyle/>
        <a:p>
          <a:endParaRPr lang="en-US" dirty="0"/>
        </a:p>
      </dgm:t>
    </dgm:pt>
    <dgm:pt modelId="{020CB40F-A805-884E-8A7D-7D03A17F5A86}" type="pres">
      <dgm:prSet presAssocID="{A1B0D37D-A519-0044-BDD2-DCD14161D02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CF0838-6020-0049-936B-7B834DFD4355}" type="pres">
      <dgm:prSet presAssocID="{580350C4-7282-E14B-BA41-3307B9FFB8AB}" presName="node" presStyleLbl="node1" presStyleIdx="0" presStyleCnt="4" custScaleX="139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86882-622F-EB46-A03A-67A0BE3C5001}" type="pres">
      <dgm:prSet presAssocID="{58F86CD2-BA01-1E40-BB1E-9FAD9D3E904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2D0A74E-FBBD-B145-A1AA-849638263D99}" type="pres">
      <dgm:prSet presAssocID="{58F86CD2-BA01-1E40-BB1E-9FAD9D3E904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C6CFFE1-40B6-3947-9446-B3F48202E663}" type="pres">
      <dgm:prSet presAssocID="{2C6A23BF-84B1-FC4A-8208-15DF80C65475}" presName="node" presStyleLbl="node1" presStyleIdx="1" presStyleCnt="4" custScaleX="1396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B4949-48A0-A149-8968-242B3C3C3A4C}" type="pres">
      <dgm:prSet presAssocID="{D7CC33FA-41B7-7141-B207-B1EC306019B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F04D29F-EB7B-5448-8134-802D1EDC6036}" type="pres">
      <dgm:prSet presAssocID="{D7CC33FA-41B7-7141-B207-B1EC306019B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DD6EC84-D0ED-E241-80FC-F359F36F6216}" type="pres">
      <dgm:prSet presAssocID="{EFDA4A07-2EC6-454D-AB25-8CB4EB1F47F0}" presName="node" presStyleLbl="node1" presStyleIdx="2" presStyleCnt="4" custScaleX="140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FD4C4-DC57-4C4E-A7C3-FB60C5513A04}" type="pres">
      <dgm:prSet presAssocID="{FA8C7C08-FA58-EC40-91FF-4CE2A605202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52F26D-FD8F-A145-996A-E2674D3BB44B}" type="pres">
      <dgm:prSet presAssocID="{FA8C7C08-FA58-EC40-91FF-4CE2A605202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4A8E6AC-7382-464B-B07B-70FB2B9DE8CF}" type="pres">
      <dgm:prSet presAssocID="{8B0596C2-B69F-E94A-84A1-CE3B623069BB}" presName="node" presStyleLbl="node1" presStyleIdx="3" presStyleCnt="4" custScaleX="139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54F08-36C7-084F-9AF5-F217625CA15B}" type="pres">
      <dgm:prSet presAssocID="{4BE25C20-C216-CD4F-897F-7B881949400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BC8A730A-9CBD-6F49-989E-E77205C427EC}" type="pres">
      <dgm:prSet presAssocID="{4BE25C20-C216-CD4F-897F-7B881949400A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6CD44B79-EB23-434F-9CDD-31B79D3E47AC}" type="presOf" srcId="{EFDA4A07-2EC6-454D-AB25-8CB4EB1F47F0}" destId="{8DD6EC84-D0ED-E241-80FC-F359F36F6216}" srcOrd="0" destOrd="0" presId="urn:microsoft.com/office/officeart/2005/8/layout/cycle2"/>
    <dgm:cxn modelId="{1EC1A600-1EB7-2741-8D57-BA6591ABF240}" type="presOf" srcId="{FA8C7C08-FA58-EC40-91FF-4CE2A605202E}" destId="{72FFD4C4-DC57-4C4E-A7C3-FB60C5513A04}" srcOrd="0" destOrd="0" presId="urn:microsoft.com/office/officeart/2005/8/layout/cycle2"/>
    <dgm:cxn modelId="{F75884ED-F64D-4A40-AC6E-92F472F06D1F}" type="presOf" srcId="{A1B0D37D-A519-0044-BDD2-DCD14161D020}" destId="{020CB40F-A805-884E-8A7D-7D03A17F5A86}" srcOrd="0" destOrd="0" presId="urn:microsoft.com/office/officeart/2005/8/layout/cycle2"/>
    <dgm:cxn modelId="{A0EFD91B-C6F9-4F4F-B674-D78524EC575A}" srcId="{A1B0D37D-A519-0044-BDD2-DCD14161D020}" destId="{EFDA4A07-2EC6-454D-AB25-8CB4EB1F47F0}" srcOrd="2" destOrd="0" parTransId="{020C6E15-9EC9-7843-8744-82E702F9C966}" sibTransId="{FA8C7C08-FA58-EC40-91FF-4CE2A605202E}"/>
    <dgm:cxn modelId="{D48FA7A0-9550-0741-99B8-8A3093B6D2DC}" type="presOf" srcId="{58F86CD2-BA01-1E40-BB1E-9FAD9D3E9041}" destId="{62D0A74E-FBBD-B145-A1AA-849638263D99}" srcOrd="1" destOrd="0" presId="urn:microsoft.com/office/officeart/2005/8/layout/cycle2"/>
    <dgm:cxn modelId="{07A87D34-E437-F54D-B9D9-E75F56377805}" srcId="{A1B0D37D-A519-0044-BDD2-DCD14161D020}" destId="{2C6A23BF-84B1-FC4A-8208-15DF80C65475}" srcOrd="1" destOrd="0" parTransId="{1AD61A83-26FC-034D-B51F-79D79DA1EACE}" sibTransId="{D7CC33FA-41B7-7141-B207-B1EC306019B1}"/>
    <dgm:cxn modelId="{5060FEDC-C041-814B-A951-0FA7C5709247}" type="presOf" srcId="{2C6A23BF-84B1-FC4A-8208-15DF80C65475}" destId="{0C6CFFE1-40B6-3947-9446-B3F48202E663}" srcOrd="0" destOrd="0" presId="urn:microsoft.com/office/officeart/2005/8/layout/cycle2"/>
    <dgm:cxn modelId="{BDB6D81D-D290-854F-920E-F31B9E6EB735}" type="presOf" srcId="{4BE25C20-C216-CD4F-897F-7B881949400A}" destId="{BC8A730A-9CBD-6F49-989E-E77205C427EC}" srcOrd="1" destOrd="0" presId="urn:microsoft.com/office/officeart/2005/8/layout/cycle2"/>
    <dgm:cxn modelId="{EDAC255F-CF3D-A64E-BA3F-ADFF04FC7BCD}" type="presOf" srcId="{580350C4-7282-E14B-BA41-3307B9FFB8AB}" destId="{C6CF0838-6020-0049-936B-7B834DFD4355}" srcOrd="0" destOrd="0" presId="urn:microsoft.com/office/officeart/2005/8/layout/cycle2"/>
    <dgm:cxn modelId="{4734D5CC-4D91-E247-884F-D29213E35DF8}" type="presOf" srcId="{D7CC33FA-41B7-7141-B207-B1EC306019B1}" destId="{E95B4949-48A0-A149-8968-242B3C3C3A4C}" srcOrd="0" destOrd="0" presId="urn:microsoft.com/office/officeart/2005/8/layout/cycle2"/>
    <dgm:cxn modelId="{C4B65DAB-0D7B-2D40-8542-F2610786B4B4}" type="presOf" srcId="{8B0596C2-B69F-E94A-84A1-CE3B623069BB}" destId="{34A8E6AC-7382-464B-B07B-70FB2B9DE8CF}" srcOrd="0" destOrd="0" presId="urn:microsoft.com/office/officeart/2005/8/layout/cycle2"/>
    <dgm:cxn modelId="{6B3F7E1D-2207-EF42-8838-26114CDD62B6}" type="presOf" srcId="{FA8C7C08-FA58-EC40-91FF-4CE2A605202E}" destId="{2052F26D-FD8F-A145-996A-E2674D3BB44B}" srcOrd="1" destOrd="0" presId="urn:microsoft.com/office/officeart/2005/8/layout/cycle2"/>
    <dgm:cxn modelId="{BA5414A4-0128-B74D-9839-61E641D0DB1B}" srcId="{A1B0D37D-A519-0044-BDD2-DCD14161D020}" destId="{580350C4-7282-E14B-BA41-3307B9FFB8AB}" srcOrd="0" destOrd="0" parTransId="{99CE5BC7-9640-6343-88D8-81598CCAAC56}" sibTransId="{58F86CD2-BA01-1E40-BB1E-9FAD9D3E9041}"/>
    <dgm:cxn modelId="{EA13F27E-9A35-4243-91CB-752EE79CBD0B}" type="presOf" srcId="{D7CC33FA-41B7-7141-B207-B1EC306019B1}" destId="{3F04D29F-EB7B-5448-8134-802D1EDC6036}" srcOrd="1" destOrd="0" presId="urn:microsoft.com/office/officeart/2005/8/layout/cycle2"/>
    <dgm:cxn modelId="{CA00A25E-B1C9-2544-B09E-1BDC60627AAB}" type="presOf" srcId="{58F86CD2-BA01-1E40-BB1E-9FAD9D3E9041}" destId="{7B286882-622F-EB46-A03A-67A0BE3C5001}" srcOrd="0" destOrd="0" presId="urn:microsoft.com/office/officeart/2005/8/layout/cycle2"/>
    <dgm:cxn modelId="{73D460D1-D66F-4943-B93E-365DD9905DFA}" srcId="{A1B0D37D-A519-0044-BDD2-DCD14161D020}" destId="{8B0596C2-B69F-E94A-84A1-CE3B623069BB}" srcOrd="3" destOrd="0" parTransId="{A8FF3526-C27B-FB44-B1D4-54E2D5605D44}" sibTransId="{4BE25C20-C216-CD4F-897F-7B881949400A}"/>
    <dgm:cxn modelId="{BC70E5B9-24D8-B141-9627-FF5296B8447D}" type="presOf" srcId="{4BE25C20-C216-CD4F-897F-7B881949400A}" destId="{61454F08-36C7-084F-9AF5-F217625CA15B}" srcOrd="0" destOrd="0" presId="urn:microsoft.com/office/officeart/2005/8/layout/cycle2"/>
    <dgm:cxn modelId="{91F4BB5F-D07A-694B-9D5F-3A4B61385E9D}" type="presParOf" srcId="{020CB40F-A805-884E-8A7D-7D03A17F5A86}" destId="{C6CF0838-6020-0049-936B-7B834DFD4355}" srcOrd="0" destOrd="0" presId="urn:microsoft.com/office/officeart/2005/8/layout/cycle2"/>
    <dgm:cxn modelId="{0E063D25-901E-5747-82CC-5A95F0DCC6AA}" type="presParOf" srcId="{020CB40F-A805-884E-8A7D-7D03A17F5A86}" destId="{7B286882-622F-EB46-A03A-67A0BE3C5001}" srcOrd="1" destOrd="0" presId="urn:microsoft.com/office/officeart/2005/8/layout/cycle2"/>
    <dgm:cxn modelId="{AA08DB5B-3688-0447-9657-2157BA0532B8}" type="presParOf" srcId="{7B286882-622F-EB46-A03A-67A0BE3C5001}" destId="{62D0A74E-FBBD-B145-A1AA-849638263D99}" srcOrd="0" destOrd="0" presId="urn:microsoft.com/office/officeart/2005/8/layout/cycle2"/>
    <dgm:cxn modelId="{6266C5CC-72F3-674C-9F24-F4AC061B44D3}" type="presParOf" srcId="{020CB40F-A805-884E-8A7D-7D03A17F5A86}" destId="{0C6CFFE1-40B6-3947-9446-B3F48202E663}" srcOrd="2" destOrd="0" presId="urn:microsoft.com/office/officeart/2005/8/layout/cycle2"/>
    <dgm:cxn modelId="{E9ED71AF-DC1A-5A4A-AA73-992258167C56}" type="presParOf" srcId="{020CB40F-A805-884E-8A7D-7D03A17F5A86}" destId="{E95B4949-48A0-A149-8968-242B3C3C3A4C}" srcOrd="3" destOrd="0" presId="urn:microsoft.com/office/officeart/2005/8/layout/cycle2"/>
    <dgm:cxn modelId="{F2BA23C9-CD65-BD44-B48A-3FE2E13125D9}" type="presParOf" srcId="{E95B4949-48A0-A149-8968-242B3C3C3A4C}" destId="{3F04D29F-EB7B-5448-8134-802D1EDC6036}" srcOrd="0" destOrd="0" presId="urn:microsoft.com/office/officeart/2005/8/layout/cycle2"/>
    <dgm:cxn modelId="{7859D332-E692-AD45-8D3C-E751696B095C}" type="presParOf" srcId="{020CB40F-A805-884E-8A7D-7D03A17F5A86}" destId="{8DD6EC84-D0ED-E241-80FC-F359F36F6216}" srcOrd="4" destOrd="0" presId="urn:microsoft.com/office/officeart/2005/8/layout/cycle2"/>
    <dgm:cxn modelId="{6F341A06-9436-324F-B8C3-1DD3CE1706B4}" type="presParOf" srcId="{020CB40F-A805-884E-8A7D-7D03A17F5A86}" destId="{72FFD4C4-DC57-4C4E-A7C3-FB60C5513A04}" srcOrd="5" destOrd="0" presId="urn:microsoft.com/office/officeart/2005/8/layout/cycle2"/>
    <dgm:cxn modelId="{1897E40A-01B7-A14A-B8E0-027467FE1408}" type="presParOf" srcId="{72FFD4C4-DC57-4C4E-A7C3-FB60C5513A04}" destId="{2052F26D-FD8F-A145-996A-E2674D3BB44B}" srcOrd="0" destOrd="0" presId="urn:microsoft.com/office/officeart/2005/8/layout/cycle2"/>
    <dgm:cxn modelId="{823A7492-97A3-9B4E-95EB-3EB4F22D3108}" type="presParOf" srcId="{020CB40F-A805-884E-8A7D-7D03A17F5A86}" destId="{34A8E6AC-7382-464B-B07B-70FB2B9DE8CF}" srcOrd="6" destOrd="0" presId="urn:microsoft.com/office/officeart/2005/8/layout/cycle2"/>
    <dgm:cxn modelId="{8D8BDB58-3020-6342-87BE-AD8378C0F7E9}" type="presParOf" srcId="{020CB40F-A805-884E-8A7D-7D03A17F5A86}" destId="{61454F08-36C7-084F-9AF5-F217625CA15B}" srcOrd="7" destOrd="0" presId="urn:microsoft.com/office/officeart/2005/8/layout/cycle2"/>
    <dgm:cxn modelId="{9C65FCC3-EC8E-B549-8B7F-48061E4A288B}" type="presParOf" srcId="{61454F08-36C7-084F-9AF5-F217625CA15B}" destId="{BC8A730A-9CBD-6F49-989E-E77205C427E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AD76E9-6E0F-B642-B1C0-C377943A4814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3C0162B-A599-8345-AAE7-EB5A6BCB1585}">
      <dgm:prSet phldrT="[Text]" custT="1"/>
      <dgm:spPr/>
      <dgm:t>
        <a:bodyPr/>
        <a:lstStyle/>
        <a:p>
          <a:r>
            <a:rPr lang="en-US" sz="1500" dirty="0">
              <a:solidFill>
                <a:sysClr val="windowText" lastClr="000000"/>
              </a:solidFill>
            </a:rPr>
            <a:t>PROBLEMA</a:t>
          </a:r>
        </a:p>
        <a:p>
          <a:endParaRPr lang="en-US" sz="1500" dirty="0">
            <a:solidFill>
              <a:sysClr val="windowText" lastClr="000000"/>
            </a:solidFill>
          </a:endParaRPr>
        </a:p>
        <a:p>
          <a:r>
            <a:rPr lang="es-MX" sz="1500" noProof="0" dirty="0">
              <a:solidFill>
                <a:sysClr val="windowText" lastClr="000000"/>
              </a:solidFill>
            </a:rPr>
            <a:t>Alta incidencia de obesidad en una comunidad de bajos recursos</a:t>
          </a:r>
        </a:p>
        <a:p>
          <a:endParaRPr lang="en-US" sz="900" dirty="0">
            <a:solidFill>
              <a:sysClr val="windowText" lastClr="000000"/>
            </a:solidFill>
          </a:endParaRPr>
        </a:p>
      </dgm:t>
    </dgm:pt>
    <dgm:pt modelId="{5CC12E28-534D-934D-8117-4DD7FB1BB81A}" type="parTrans" cxnId="{2DDC717E-9D21-3C4F-8423-907AC3A5E171}">
      <dgm:prSet/>
      <dgm:spPr/>
      <dgm:t>
        <a:bodyPr/>
        <a:lstStyle/>
        <a:p>
          <a:endParaRPr lang="en-US"/>
        </a:p>
      </dgm:t>
    </dgm:pt>
    <dgm:pt modelId="{658DE6AC-384F-DD49-A42A-41567ED32746}" type="sibTrans" cxnId="{2DDC717E-9D21-3C4F-8423-907AC3A5E171}">
      <dgm:prSet/>
      <dgm:spPr/>
      <dgm:t>
        <a:bodyPr/>
        <a:lstStyle/>
        <a:p>
          <a:endParaRPr lang="en-US"/>
        </a:p>
      </dgm:t>
    </dgm:pt>
    <dgm:pt modelId="{67D34789-088A-4145-9E49-95035019CAC6}">
      <dgm:prSet phldrT="[Text]" custT="1"/>
      <dgm:spPr/>
      <dgm:t>
        <a:bodyPr/>
        <a:lstStyle/>
        <a:p>
          <a:r>
            <a:rPr lang="en-US" sz="1500" dirty="0">
              <a:solidFill>
                <a:sysClr val="windowText" lastClr="000000"/>
              </a:solidFill>
            </a:rPr>
            <a:t>BARRERA</a:t>
          </a:r>
        </a:p>
        <a:p>
          <a:endParaRPr lang="es-MX" sz="1500" noProof="0" dirty="0">
            <a:solidFill>
              <a:sysClr val="windowText" lastClr="000000"/>
            </a:solidFill>
          </a:endParaRPr>
        </a:p>
        <a:p>
          <a:r>
            <a:rPr lang="es-MX" sz="1500" noProof="0" dirty="0">
              <a:solidFill>
                <a:sysClr val="windowText" lastClr="000000"/>
              </a:solidFill>
            </a:rPr>
            <a:t>Falta de acceso a comida saludable y econ</a:t>
          </a:r>
          <a:r>
            <a:rPr lang="es-MX" sz="1500" noProof="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s-MX" sz="1500" noProof="0" dirty="0">
              <a:solidFill>
                <a:sysClr val="windowText" lastClr="000000"/>
              </a:solidFill>
            </a:rPr>
            <a:t>mica</a:t>
          </a:r>
        </a:p>
        <a:p>
          <a:endParaRPr lang="en-US" sz="900" dirty="0">
            <a:solidFill>
              <a:sysClr val="windowText" lastClr="000000"/>
            </a:solidFill>
          </a:endParaRPr>
        </a:p>
      </dgm:t>
    </dgm:pt>
    <dgm:pt modelId="{81C81AF0-1ABF-D647-82BA-BE70EA3F2C51}" type="parTrans" cxnId="{164FF95C-DD07-C342-A1B2-3C2D64C7EB65}">
      <dgm:prSet/>
      <dgm:spPr/>
      <dgm:t>
        <a:bodyPr/>
        <a:lstStyle/>
        <a:p>
          <a:endParaRPr lang="en-US"/>
        </a:p>
      </dgm:t>
    </dgm:pt>
    <dgm:pt modelId="{690294E6-D3A3-2149-94FA-5208B436087B}" type="sibTrans" cxnId="{164FF95C-DD07-C342-A1B2-3C2D64C7EB65}">
      <dgm:prSet/>
      <dgm:spPr/>
      <dgm:t>
        <a:bodyPr/>
        <a:lstStyle/>
        <a:p>
          <a:endParaRPr lang="en-US"/>
        </a:p>
      </dgm:t>
    </dgm:pt>
    <dgm:pt modelId="{F0ECA27F-7F74-4540-9D39-441467A80394}">
      <dgm:prSet phldrT="[Text]" custT="1"/>
      <dgm:spPr/>
      <dgm:t>
        <a:bodyPr/>
        <a:lstStyle/>
        <a:p>
          <a:r>
            <a:rPr lang="en-US" sz="1500" dirty="0">
              <a:solidFill>
                <a:sysClr val="windowText" lastClr="000000"/>
              </a:solidFill>
            </a:rPr>
            <a:t>INTERVENCI</a:t>
          </a:r>
          <a:r>
            <a:rPr lang="en-US" sz="150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n-US" sz="1500" dirty="0">
              <a:solidFill>
                <a:sysClr val="windowText" lastClr="000000"/>
              </a:solidFill>
            </a:rPr>
            <a:t>N</a:t>
          </a:r>
        </a:p>
        <a:p>
          <a:endParaRPr lang="en-US" sz="1500" dirty="0">
            <a:solidFill>
              <a:sysClr val="windowText" lastClr="000000"/>
            </a:solidFill>
          </a:endParaRPr>
        </a:p>
        <a:p>
          <a:r>
            <a:rPr lang="es-MX" sz="1500" noProof="0" dirty="0">
              <a:solidFill>
                <a:sysClr val="windowText" lastClr="000000"/>
              </a:solidFill>
            </a:rPr>
            <a:t>Trabajar con el due</a:t>
          </a:r>
          <a:r>
            <a:rPr lang="es-MX" sz="1500" noProof="0" dirty="0">
              <a:solidFill>
                <a:sysClr val="windowText" lastClr="000000"/>
              </a:solidFill>
              <a:latin typeface="Arial"/>
              <a:cs typeface="Arial"/>
            </a:rPr>
            <a:t>ñ</a:t>
          </a:r>
          <a:r>
            <a:rPr lang="es-MX" sz="1500" noProof="0" dirty="0">
              <a:solidFill>
                <a:sysClr val="windowText" lastClr="000000"/>
              </a:solidFill>
            </a:rPr>
            <a:t>o del mercadito en la vecindad para que venda frutas y verduras frescas y acepte EBT</a:t>
          </a:r>
        </a:p>
        <a:p>
          <a:endParaRPr lang="en-US" sz="100" dirty="0">
            <a:solidFill>
              <a:sysClr val="windowText" lastClr="000000"/>
            </a:solidFill>
          </a:endParaRPr>
        </a:p>
      </dgm:t>
    </dgm:pt>
    <dgm:pt modelId="{B59ECDA3-1A3A-C34E-B08F-2D57F5E8BE16}" type="parTrans" cxnId="{1B503BDB-0C5C-B34F-BF79-A289DBF09183}">
      <dgm:prSet/>
      <dgm:spPr/>
      <dgm:t>
        <a:bodyPr/>
        <a:lstStyle/>
        <a:p>
          <a:endParaRPr lang="en-US"/>
        </a:p>
      </dgm:t>
    </dgm:pt>
    <dgm:pt modelId="{43CE1146-9548-E74E-AD83-A3CACD799FD4}" type="sibTrans" cxnId="{1B503BDB-0C5C-B34F-BF79-A289DBF09183}">
      <dgm:prSet/>
      <dgm:spPr/>
      <dgm:t>
        <a:bodyPr/>
        <a:lstStyle/>
        <a:p>
          <a:endParaRPr lang="en-US"/>
        </a:p>
      </dgm:t>
    </dgm:pt>
    <dgm:pt modelId="{2234087B-E6D2-BF4B-B5DA-06964CB656DC}">
      <dgm:prSet phldrT="[Text]" custT="1"/>
      <dgm:spPr/>
      <dgm:t>
        <a:bodyPr/>
        <a:lstStyle/>
        <a:p>
          <a:r>
            <a:rPr lang="en-US" sz="1500" dirty="0">
              <a:solidFill>
                <a:sysClr val="windowText" lastClr="000000"/>
              </a:solidFill>
            </a:rPr>
            <a:t>EVALUACI</a:t>
          </a:r>
          <a:r>
            <a:rPr lang="en-US" sz="150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n-US" sz="1500" dirty="0">
              <a:solidFill>
                <a:sysClr val="windowText" lastClr="000000"/>
              </a:solidFill>
            </a:rPr>
            <a:t>N</a:t>
          </a:r>
        </a:p>
        <a:p>
          <a:endParaRPr lang="en-US" sz="1500" dirty="0">
            <a:solidFill>
              <a:sysClr val="windowText" lastClr="000000"/>
            </a:solidFill>
          </a:endParaRPr>
        </a:p>
        <a:p>
          <a:r>
            <a:rPr lang="es-MX" sz="1500" noProof="0" dirty="0">
              <a:solidFill>
                <a:sysClr val="windowText" lastClr="000000"/>
              </a:solidFill>
            </a:rPr>
            <a:t>Incrementado consumo de comida saludable</a:t>
          </a:r>
        </a:p>
        <a:p>
          <a:endParaRPr lang="en-US" sz="800" dirty="0">
            <a:solidFill>
              <a:sysClr val="windowText" lastClr="000000"/>
            </a:solidFill>
          </a:endParaRPr>
        </a:p>
      </dgm:t>
    </dgm:pt>
    <dgm:pt modelId="{E308613A-F192-CC4D-971A-F7B9121AB421}" type="parTrans" cxnId="{9C4CB5B0-BCA0-D047-BDCE-F859D5721B2D}">
      <dgm:prSet/>
      <dgm:spPr/>
      <dgm:t>
        <a:bodyPr/>
        <a:lstStyle/>
        <a:p>
          <a:endParaRPr lang="en-US"/>
        </a:p>
      </dgm:t>
    </dgm:pt>
    <dgm:pt modelId="{3E8F0F29-8011-5246-BCC5-19FFC701D58E}" type="sibTrans" cxnId="{9C4CB5B0-BCA0-D047-BDCE-F859D5721B2D}">
      <dgm:prSet/>
      <dgm:spPr/>
      <dgm:t>
        <a:bodyPr/>
        <a:lstStyle/>
        <a:p>
          <a:endParaRPr lang="en-US"/>
        </a:p>
      </dgm:t>
    </dgm:pt>
    <dgm:pt modelId="{4EF1942A-78BE-1E41-ABC8-DE347F88885C}" type="pres">
      <dgm:prSet presAssocID="{02AD76E9-6E0F-B642-B1C0-C377943A48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90A368-BF16-A84B-B39B-6AEFB847ACB7}" type="pres">
      <dgm:prSet presAssocID="{02AD76E9-6E0F-B642-B1C0-C377943A4814}" presName="cycle" presStyleCnt="0"/>
      <dgm:spPr/>
    </dgm:pt>
    <dgm:pt modelId="{E3182C72-28BA-3041-9A58-4CC0D842ADC2}" type="pres">
      <dgm:prSet presAssocID="{C3C0162B-A599-8345-AAE7-EB5A6BCB1585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DBA87-BFFF-CB47-AE86-D9563CD85C0A}" type="pres">
      <dgm:prSet presAssocID="{658DE6AC-384F-DD49-A42A-41567ED32746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515960AA-B941-B44E-B631-69E1FBAFB156}" type="pres">
      <dgm:prSet presAssocID="{67D34789-088A-4145-9E49-95035019CAC6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0FDBE-F4C1-F34F-A8AE-82F8134F9267}" type="pres">
      <dgm:prSet presAssocID="{F0ECA27F-7F74-4540-9D39-441467A80394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8ABD2-2D03-5943-810F-BD4E0E164736}" type="pres">
      <dgm:prSet presAssocID="{2234087B-E6D2-BF4B-B5DA-06964CB656DC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258D3B-63B2-B446-9B3E-2AAC8E0C8B18}" type="presOf" srcId="{67D34789-088A-4145-9E49-95035019CAC6}" destId="{515960AA-B941-B44E-B631-69E1FBAFB156}" srcOrd="0" destOrd="0" presId="urn:microsoft.com/office/officeart/2005/8/layout/cycle3"/>
    <dgm:cxn modelId="{8EECDA12-7D84-B947-A088-D7F4D2E9D15C}" type="presOf" srcId="{F0ECA27F-7F74-4540-9D39-441467A80394}" destId="{9F40FDBE-F4C1-F34F-A8AE-82F8134F9267}" srcOrd="0" destOrd="0" presId="urn:microsoft.com/office/officeart/2005/8/layout/cycle3"/>
    <dgm:cxn modelId="{C156AE24-6875-704B-860C-2A364890ED95}" type="presOf" srcId="{2234087B-E6D2-BF4B-B5DA-06964CB656DC}" destId="{BDB8ABD2-2D03-5943-810F-BD4E0E164736}" srcOrd="0" destOrd="0" presId="urn:microsoft.com/office/officeart/2005/8/layout/cycle3"/>
    <dgm:cxn modelId="{164FF95C-DD07-C342-A1B2-3C2D64C7EB65}" srcId="{02AD76E9-6E0F-B642-B1C0-C377943A4814}" destId="{67D34789-088A-4145-9E49-95035019CAC6}" srcOrd="1" destOrd="0" parTransId="{81C81AF0-1ABF-D647-82BA-BE70EA3F2C51}" sibTransId="{690294E6-D3A3-2149-94FA-5208B436087B}"/>
    <dgm:cxn modelId="{2DDC717E-9D21-3C4F-8423-907AC3A5E171}" srcId="{02AD76E9-6E0F-B642-B1C0-C377943A4814}" destId="{C3C0162B-A599-8345-AAE7-EB5A6BCB1585}" srcOrd="0" destOrd="0" parTransId="{5CC12E28-534D-934D-8117-4DD7FB1BB81A}" sibTransId="{658DE6AC-384F-DD49-A42A-41567ED32746}"/>
    <dgm:cxn modelId="{BF9589D0-0D5C-A348-8144-2D1AF7B343AE}" type="presOf" srcId="{658DE6AC-384F-DD49-A42A-41567ED32746}" destId="{6D3DBA87-BFFF-CB47-AE86-D9563CD85C0A}" srcOrd="0" destOrd="0" presId="urn:microsoft.com/office/officeart/2005/8/layout/cycle3"/>
    <dgm:cxn modelId="{7457CB52-3640-7A4B-81E5-A5142324D0F6}" type="presOf" srcId="{C3C0162B-A599-8345-AAE7-EB5A6BCB1585}" destId="{E3182C72-28BA-3041-9A58-4CC0D842ADC2}" srcOrd="0" destOrd="0" presId="urn:microsoft.com/office/officeart/2005/8/layout/cycle3"/>
    <dgm:cxn modelId="{3C8AED0E-05ED-9B4B-89F1-F06F6DC74E23}" type="presOf" srcId="{02AD76E9-6E0F-B642-B1C0-C377943A4814}" destId="{4EF1942A-78BE-1E41-ABC8-DE347F88885C}" srcOrd="0" destOrd="0" presId="urn:microsoft.com/office/officeart/2005/8/layout/cycle3"/>
    <dgm:cxn modelId="{1B503BDB-0C5C-B34F-BF79-A289DBF09183}" srcId="{02AD76E9-6E0F-B642-B1C0-C377943A4814}" destId="{F0ECA27F-7F74-4540-9D39-441467A80394}" srcOrd="2" destOrd="0" parTransId="{B59ECDA3-1A3A-C34E-B08F-2D57F5E8BE16}" sibTransId="{43CE1146-9548-E74E-AD83-A3CACD799FD4}"/>
    <dgm:cxn modelId="{9C4CB5B0-BCA0-D047-BDCE-F859D5721B2D}" srcId="{02AD76E9-6E0F-B642-B1C0-C377943A4814}" destId="{2234087B-E6D2-BF4B-B5DA-06964CB656DC}" srcOrd="3" destOrd="0" parTransId="{E308613A-F192-CC4D-971A-F7B9121AB421}" sibTransId="{3E8F0F29-8011-5246-BCC5-19FFC701D58E}"/>
    <dgm:cxn modelId="{AFF8BEA8-89A7-044E-AFED-C31AC2D136AA}" type="presParOf" srcId="{4EF1942A-78BE-1E41-ABC8-DE347F88885C}" destId="{BC90A368-BF16-A84B-B39B-6AEFB847ACB7}" srcOrd="0" destOrd="0" presId="urn:microsoft.com/office/officeart/2005/8/layout/cycle3"/>
    <dgm:cxn modelId="{02F3B2EF-4995-9340-900A-23F0CB89D6A6}" type="presParOf" srcId="{BC90A368-BF16-A84B-B39B-6AEFB847ACB7}" destId="{E3182C72-28BA-3041-9A58-4CC0D842ADC2}" srcOrd="0" destOrd="0" presId="urn:microsoft.com/office/officeart/2005/8/layout/cycle3"/>
    <dgm:cxn modelId="{AFFFC159-09DE-9847-9DD2-2F04035BF960}" type="presParOf" srcId="{BC90A368-BF16-A84B-B39B-6AEFB847ACB7}" destId="{6D3DBA87-BFFF-CB47-AE86-D9563CD85C0A}" srcOrd="1" destOrd="0" presId="urn:microsoft.com/office/officeart/2005/8/layout/cycle3"/>
    <dgm:cxn modelId="{15E3A114-FC30-9643-9CC4-D8E6AE3790AF}" type="presParOf" srcId="{BC90A368-BF16-A84B-B39B-6AEFB847ACB7}" destId="{515960AA-B941-B44E-B631-69E1FBAFB156}" srcOrd="2" destOrd="0" presId="urn:microsoft.com/office/officeart/2005/8/layout/cycle3"/>
    <dgm:cxn modelId="{53A3CB8B-2B04-9D42-8FD0-345427CBC743}" type="presParOf" srcId="{BC90A368-BF16-A84B-B39B-6AEFB847ACB7}" destId="{9F40FDBE-F4C1-F34F-A8AE-82F8134F9267}" srcOrd="3" destOrd="0" presId="urn:microsoft.com/office/officeart/2005/8/layout/cycle3"/>
    <dgm:cxn modelId="{A4EC8C94-503C-1C4F-8436-001D71707BFE}" type="presParOf" srcId="{BC90A368-BF16-A84B-B39B-6AEFB847ACB7}" destId="{BDB8ABD2-2D03-5943-810F-BD4E0E16473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124632-6249-AC40-B36C-8AD84590819D}" type="doc">
      <dgm:prSet loTypeId="urn:microsoft.com/office/officeart/2005/8/layout/cycle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0E04A9-379C-3C44-AB04-08D7753CEE97}">
      <dgm:prSet phldrT="[Text]" custT="1"/>
      <dgm:spPr/>
      <dgm:t>
        <a:bodyPr/>
        <a:lstStyle/>
        <a:p>
          <a:pPr algn="ctr"/>
          <a:r>
            <a:rPr lang="en-US" sz="1000" dirty="0"/>
            <a:t> </a:t>
          </a:r>
          <a:r>
            <a:rPr lang="en-US" sz="1500" dirty="0">
              <a:solidFill>
                <a:sysClr val="windowText" lastClr="000000"/>
              </a:solidFill>
            </a:rPr>
            <a:t>PROBLEMA</a:t>
          </a: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</dgm:t>
    </dgm:pt>
    <dgm:pt modelId="{D15E12F2-214A-5C40-93D3-E53BFFBF63B7}" type="parTrans" cxnId="{0E369ADD-E3F3-FF42-97B8-F7C818897382}">
      <dgm:prSet/>
      <dgm:spPr/>
      <dgm:t>
        <a:bodyPr/>
        <a:lstStyle/>
        <a:p>
          <a:endParaRPr lang="en-US"/>
        </a:p>
      </dgm:t>
    </dgm:pt>
    <dgm:pt modelId="{CC60D9D2-223B-4B49-86FE-43C5E7DD54E6}" type="sibTrans" cxnId="{0E369ADD-E3F3-FF42-97B8-F7C818897382}">
      <dgm:prSet/>
      <dgm:spPr/>
      <dgm:t>
        <a:bodyPr/>
        <a:lstStyle/>
        <a:p>
          <a:endParaRPr lang="en-US"/>
        </a:p>
      </dgm:t>
    </dgm:pt>
    <dgm:pt modelId="{97ACC6D8-1B73-FC41-B376-9DF5F2E4D9B2}">
      <dgm:prSet phldrT="[Text]" custT="1"/>
      <dgm:spPr/>
      <dgm:t>
        <a:bodyPr/>
        <a:lstStyle/>
        <a:p>
          <a:pPr algn="ctr"/>
          <a:r>
            <a:rPr lang="en-US" sz="1500" dirty="0"/>
            <a:t> </a:t>
          </a:r>
          <a:r>
            <a:rPr lang="en-US" sz="1500" dirty="0">
              <a:solidFill>
                <a:sysClr val="windowText" lastClr="000000"/>
              </a:solidFill>
            </a:rPr>
            <a:t>BARRERA</a:t>
          </a:r>
        </a:p>
        <a:p>
          <a:pPr algn="l"/>
          <a:endParaRPr lang="en-US" sz="1000" dirty="0">
            <a:solidFill>
              <a:sysClr val="windowText" lastClr="000000"/>
            </a:solidFill>
          </a:endParaRPr>
        </a:p>
        <a:p>
          <a:pPr algn="l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</dgm:t>
    </dgm:pt>
    <dgm:pt modelId="{1519411F-5EFE-DC4E-BEAD-8038ECC4E0F4}" type="parTrans" cxnId="{82927AE5-3E37-3A45-B77A-6955FEC7DB51}">
      <dgm:prSet/>
      <dgm:spPr/>
      <dgm:t>
        <a:bodyPr/>
        <a:lstStyle/>
        <a:p>
          <a:endParaRPr lang="en-US"/>
        </a:p>
      </dgm:t>
    </dgm:pt>
    <dgm:pt modelId="{ECAA33EF-60A5-A94E-A6E1-494CC9E32524}" type="sibTrans" cxnId="{82927AE5-3E37-3A45-B77A-6955FEC7DB51}">
      <dgm:prSet/>
      <dgm:spPr/>
      <dgm:t>
        <a:bodyPr/>
        <a:lstStyle/>
        <a:p>
          <a:endParaRPr lang="en-US"/>
        </a:p>
      </dgm:t>
    </dgm:pt>
    <dgm:pt modelId="{DA6FCCCC-0E66-D14B-9605-660858760904}">
      <dgm:prSet phldrT="[Text]" custT="1"/>
      <dgm:spPr/>
      <dgm:t>
        <a:bodyPr/>
        <a:lstStyle/>
        <a:p>
          <a:pPr algn="ctr"/>
          <a:r>
            <a:rPr lang="en-US" sz="1500" dirty="0"/>
            <a:t> </a:t>
          </a:r>
          <a:r>
            <a:rPr lang="en-US" sz="1500" dirty="0">
              <a:solidFill>
                <a:sysClr val="windowText" lastClr="000000"/>
              </a:solidFill>
            </a:rPr>
            <a:t>INTERVENCIÓN</a:t>
          </a: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</dgm:t>
    </dgm:pt>
    <dgm:pt modelId="{DB5CB570-F63C-7548-A24D-C8C49F1853D9}" type="parTrans" cxnId="{8B832D2C-67D3-F549-B440-B9B9AFB2C623}">
      <dgm:prSet/>
      <dgm:spPr/>
      <dgm:t>
        <a:bodyPr/>
        <a:lstStyle/>
        <a:p>
          <a:endParaRPr lang="en-US"/>
        </a:p>
      </dgm:t>
    </dgm:pt>
    <dgm:pt modelId="{8EC540D2-8F6E-134D-87A5-EBD9015D8114}" type="sibTrans" cxnId="{8B832D2C-67D3-F549-B440-B9B9AFB2C623}">
      <dgm:prSet/>
      <dgm:spPr/>
      <dgm:t>
        <a:bodyPr/>
        <a:lstStyle/>
        <a:p>
          <a:endParaRPr lang="en-US"/>
        </a:p>
      </dgm:t>
    </dgm:pt>
    <dgm:pt modelId="{50F98BC9-DF42-7B4A-9729-13B3C2DF3424}">
      <dgm:prSet phldrT="[Text]" custT="1"/>
      <dgm:spPr/>
      <dgm:t>
        <a:bodyPr/>
        <a:lstStyle/>
        <a:p>
          <a:pPr algn="ctr"/>
          <a:r>
            <a:rPr lang="en-US" sz="1500" dirty="0">
              <a:solidFill>
                <a:sysClr val="windowText" lastClr="000000"/>
              </a:solidFill>
            </a:rPr>
            <a:t>EVALUACIÓN</a:t>
          </a: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  <a:p>
          <a:pPr algn="ctr"/>
          <a:endParaRPr lang="en-US" sz="1000" dirty="0">
            <a:solidFill>
              <a:sysClr val="windowText" lastClr="000000"/>
            </a:solidFill>
          </a:endParaRPr>
        </a:p>
      </dgm:t>
    </dgm:pt>
    <dgm:pt modelId="{97C31BE0-EE44-D940-94D3-DF1EC2DE7A91}" type="sibTrans" cxnId="{8006F6B7-C40B-8140-B5D5-DD9917877B4C}">
      <dgm:prSet/>
      <dgm:spPr/>
      <dgm:t>
        <a:bodyPr/>
        <a:lstStyle/>
        <a:p>
          <a:endParaRPr lang="en-US"/>
        </a:p>
      </dgm:t>
    </dgm:pt>
    <dgm:pt modelId="{224BDEA3-3EB3-7049-B3DD-D289EC5487A6}" type="parTrans" cxnId="{8006F6B7-C40B-8140-B5D5-DD9917877B4C}">
      <dgm:prSet/>
      <dgm:spPr/>
      <dgm:t>
        <a:bodyPr/>
        <a:lstStyle/>
        <a:p>
          <a:endParaRPr lang="en-US"/>
        </a:p>
      </dgm:t>
    </dgm:pt>
    <dgm:pt modelId="{0983FB83-3D7F-3D4C-9269-75339F0F696A}" type="pres">
      <dgm:prSet presAssocID="{98124632-6249-AC40-B36C-8AD8459081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20D147-CE6A-BD4A-BC71-657F8F6200AB}" type="pres">
      <dgm:prSet presAssocID="{98124632-6249-AC40-B36C-8AD84590819D}" presName="cycle" presStyleCnt="0"/>
      <dgm:spPr/>
    </dgm:pt>
    <dgm:pt modelId="{E172D5C7-2662-1044-B7D9-50B21FC68B39}" type="pres">
      <dgm:prSet presAssocID="{9E0E04A9-379C-3C44-AB04-08D7753CEE97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E5EA6-870C-4F46-87CE-040563B00D9E}" type="pres">
      <dgm:prSet presAssocID="{CC60D9D2-223B-4B49-86FE-43C5E7DD54E6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67DBF452-875C-1245-A6C4-4B0B8DF3DAD2}" type="pres">
      <dgm:prSet presAssocID="{97ACC6D8-1B73-FC41-B376-9DF5F2E4D9B2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6C4A1-3A6B-CB4D-915F-2CF38E4CDC2A}" type="pres">
      <dgm:prSet presAssocID="{DA6FCCCC-0E66-D14B-9605-660858760904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B2EED-B977-1F40-BDA4-49B9BB24BE36}" type="pres">
      <dgm:prSet presAssocID="{50F98BC9-DF42-7B4A-9729-13B3C2DF3424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A3E440-B4D2-A844-90D7-54FB81EF7516}" type="presOf" srcId="{DA6FCCCC-0E66-D14B-9605-660858760904}" destId="{7CF6C4A1-3A6B-CB4D-915F-2CF38E4CDC2A}" srcOrd="0" destOrd="0" presId="urn:microsoft.com/office/officeart/2005/8/layout/cycle3"/>
    <dgm:cxn modelId="{82927AE5-3E37-3A45-B77A-6955FEC7DB51}" srcId="{98124632-6249-AC40-B36C-8AD84590819D}" destId="{97ACC6D8-1B73-FC41-B376-9DF5F2E4D9B2}" srcOrd="1" destOrd="0" parTransId="{1519411F-5EFE-DC4E-BEAD-8038ECC4E0F4}" sibTransId="{ECAA33EF-60A5-A94E-A6E1-494CC9E32524}"/>
    <dgm:cxn modelId="{BD453ED2-E340-8046-93D1-534559358552}" type="presOf" srcId="{50F98BC9-DF42-7B4A-9729-13B3C2DF3424}" destId="{E88B2EED-B977-1F40-BDA4-49B9BB24BE36}" srcOrd="0" destOrd="0" presId="urn:microsoft.com/office/officeart/2005/8/layout/cycle3"/>
    <dgm:cxn modelId="{8B832D2C-67D3-F549-B440-B9B9AFB2C623}" srcId="{98124632-6249-AC40-B36C-8AD84590819D}" destId="{DA6FCCCC-0E66-D14B-9605-660858760904}" srcOrd="2" destOrd="0" parTransId="{DB5CB570-F63C-7548-A24D-C8C49F1853D9}" sibTransId="{8EC540D2-8F6E-134D-87A5-EBD9015D8114}"/>
    <dgm:cxn modelId="{1A9EB4A4-F9AB-7C45-8DBB-E7426EEB1E3E}" type="presOf" srcId="{98124632-6249-AC40-B36C-8AD84590819D}" destId="{0983FB83-3D7F-3D4C-9269-75339F0F696A}" srcOrd="0" destOrd="0" presId="urn:microsoft.com/office/officeart/2005/8/layout/cycle3"/>
    <dgm:cxn modelId="{0E369ADD-E3F3-FF42-97B8-F7C818897382}" srcId="{98124632-6249-AC40-B36C-8AD84590819D}" destId="{9E0E04A9-379C-3C44-AB04-08D7753CEE97}" srcOrd="0" destOrd="0" parTransId="{D15E12F2-214A-5C40-93D3-E53BFFBF63B7}" sibTransId="{CC60D9D2-223B-4B49-86FE-43C5E7DD54E6}"/>
    <dgm:cxn modelId="{6DCCDD04-89B8-4249-9125-2796A73D5F31}" type="presOf" srcId="{97ACC6D8-1B73-FC41-B376-9DF5F2E4D9B2}" destId="{67DBF452-875C-1245-A6C4-4B0B8DF3DAD2}" srcOrd="0" destOrd="0" presId="urn:microsoft.com/office/officeart/2005/8/layout/cycle3"/>
    <dgm:cxn modelId="{8006F6B7-C40B-8140-B5D5-DD9917877B4C}" srcId="{98124632-6249-AC40-B36C-8AD84590819D}" destId="{50F98BC9-DF42-7B4A-9729-13B3C2DF3424}" srcOrd="3" destOrd="0" parTransId="{224BDEA3-3EB3-7049-B3DD-D289EC5487A6}" sibTransId="{97C31BE0-EE44-D940-94D3-DF1EC2DE7A91}"/>
    <dgm:cxn modelId="{1473FCC1-B859-974E-A93D-A4DC3789CDE0}" type="presOf" srcId="{CC60D9D2-223B-4B49-86FE-43C5E7DD54E6}" destId="{DE5E5EA6-870C-4F46-87CE-040563B00D9E}" srcOrd="0" destOrd="0" presId="urn:microsoft.com/office/officeart/2005/8/layout/cycle3"/>
    <dgm:cxn modelId="{F27F0488-CDBA-7A4D-826E-809CD79E6985}" type="presOf" srcId="{9E0E04A9-379C-3C44-AB04-08D7753CEE97}" destId="{E172D5C7-2662-1044-B7D9-50B21FC68B39}" srcOrd="0" destOrd="0" presId="urn:microsoft.com/office/officeart/2005/8/layout/cycle3"/>
    <dgm:cxn modelId="{4C270513-61E1-C244-B066-CB86F931E6E5}" type="presParOf" srcId="{0983FB83-3D7F-3D4C-9269-75339F0F696A}" destId="{9E20D147-CE6A-BD4A-BC71-657F8F6200AB}" srcOrd="0" destOrd="0" presId="urn:microsoft.com/office/officeart/2005/8/layout/cycle3"/>
    <dgm:cxn modelId="{BAA0CA38-7AA1-F44F-94D1-60862BEC3EE1}" type="presParOf" srcId="{9E20D147-CE6A-BD4A-BC71-657F8F6200AB}" destId="{E172D5C7-2662-1044-B7D9-50B21FC68B39}" srcOrd="0" destOrd="0" presId="urn:microsoft.com/office/officeart/2005/8/layout/cycle3"/>
    <dgm:cxn modelId="{F477C7CD-772D-A94D-91DA-DBF41B95DCF9}" type="presParOf" srcId="{9E20D147-CE6A-BD4A-BC71-657F8F6200AB}" destId="{DE5E5EA6-870C-4F46-87CE-040563B00D9E}" srcOrd="1" destOrd="0" presId="urn:microsoft.com/office/officeart/2005/8/layout/cycle3"/>
    <dgm:cxn modelId="{F5463389-0B33-F541-929C-9F0F7FE74955}" type="presParOf" srcId="{9E20D147-CE6A-BD4A-BC71-657F8F6200AB}" destId="{67DBF452-875C-1245-A6C4-4B0B8DF3DAD2}" srcOrd="2" destOrd="0" presId="urn:microsoft.com/office/officeart/2005/8/layout/cycle3"/>
    <dgm:cxn modelId="{17DC2B15-D16F-A34E-B5A5-667155E4721C}" type="presParOf" srcId="{9E20D147-CE6A-BD4A-BC71-657F8F6200AB}" destId="{7CF6C4A1-3A6B-CB4D-915F-2CF38E4CDC2A}" srcOrd="3" destOrd="0" presId="urn:microsoft.com/office/officeart/2005/8/layout/cycle3"/>
    <dgm:cxn modelId="{68F03502-A8D1-A349-8C81-B05B71D8CC7E}" type="presParOf" srcId="{9E20D147-CE6A-BD4A-BC71-657F8F6200AB}" destId="{E88B2EED-B977-1F40-BDA4-49B9BB24BE3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F0838-6020-0049-936B-7B834DFD4355}">
      <dsp:nvSpPr>
        <dsp:cNvPr id="0" name=""/>
        <dsp:cNvSpPr/>
      </dsp:nvSpPr>
      <dsp:spPr>
        <a:xfrm>
          <a:off x="2868669" y="1729"/>
          <a:ext cx="2257493" cy="16139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noProof="0" dirty="0">
              <a:solidFill>
                <a:srgbClr val="404040"/>
              </a:solidFill>
            </a:rPr>
            <a:t>1. Definiendo el problema claramente</a:t>
          </a:r>
        </a:p>
      </dsp:txBody>
      <dsp:txXfrm>
        <a:off x="3199271" y="238090"/>
        <a:ext cx="1596289" cy="1141249"/>
      </dsp:txXfrm>
    </dsp:sp>
    <dsp:sp modelId="{7B286882-622F-EB46-A03A-67A0BE3C5001}">
      <dsp:nvSpPr>
        <dsp:cNvPr id="0" name=""/>
        <dsp:cNvSpPr/>
      </dsp:nvSpPr>
      <dsp:spPr>
        <a:xfrm rot="2700000">
          <a:off x="4697968" y="1386785"/>
          <a:ext cx="299751" cy="544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4711137" y="1463935"/>
        <a:ext cx="209826" cy="326829"/>
      </dsp:txXfrm>
    </dsp:sp>
    <dsp:sp modelId="{0C6CFFE1-40B6-3947-9446-B3F48202E663}">
      <dsp:nvSpPr>
        <dsp:cNvPr id="0" name=""/>
        <dsp:cNvSpPr/>
      </dsp:nvSpPr>
      <dsp:spPr>
        <a:xfrm>
          <a:off x="4582728" y="1714287"/>
          <a:ext cx="2254491" cy="1613971"/>
        </a:xfrm>
        <a:prstGeom prst="ellipse">
          <a:avLst/>
        </a:prstGeom>
        <a:gradFill rotWithShape="0">
          <a:gsLst>
            <a:gs pos="0">
              <a:schemeClr val="accent2">
                <a:hueOff val="829816"/>
                <a:satOff val="-13999"/>
                <a:lumOff val="-352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829816"/>
                <a:satOff val="-13999"/>
                <a:lumOff val="-352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noProof="0" dirty="0">
              <a:solidFill>
                <a:srgbClr val="404040"/>
              </a:solidFill>
            </a:rPr>
            <a:t>2. Identificando factores de riesgo y resistencia</a:t>
          </a:r>
        </a:p>
      </dsp:txBody>
      <dsp:txXfrm>
        <a:off x="4912891" y="1950648"/>
        <a:ext cx="1594165" cy="1141249"/>
      </dsp:txXfrm>
    </dsp:sp>
    <dsp:sp modelId="{E95B4949-48A0-A149-8968-242B3C3C3A4C}">
      <dsp:nvSpPr>
        <dsp:cNvPr id="0" name=""/>
        <dsp:cNvSpPr/>
      </dsp:nvSpPr>
      <dsp:spPr>
        <a:xfrm rot="8100000">
          <a:off x="4710286" y="3098867"/>
          <a:ext cx="299472" cy="544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829816"/>
                <a:satOff val="-13999"/>
                <a:lumOff val="-352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829816"/>
                <a:satOff val="-13999"/>
                <a:lumOff val="-352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10800000">
        <a:off x="4786971" y="3176046"/>
        <a:ext cx="209630" cy="326829"/>
      </dsp:txXfrm>
    </dsp:sp>
    <dsp:sp modelId="{8DD6EC84-D0ED-E241-80FC-F359F36F6216}">
      <dsp:nvSpPr>
        <dsp:cNvPr id="0" name=""/>
        <dsp:cNvSpPr/>
      </dsp:nvSpPr>
      <dsp:spPr>
        <a:xfrm>
          <a:off x="2866772" y="3426846"/>
          <a:ext cx="2261286" cy="1613971"/>
        </a:xfrm>
        <a:prstGeom prst="ellipse">
          <a:avLst/>
        </a:prstGeom>
        <a:gradFill rotWithShape="0">
          <a:gsLst>
            <a:gs pos="0">
              <a:schemeClr val="accent2">
                <a:hueOff val="1659631"/>
                <a:satOff val="-27998"/>
                <a:lumOff val="-7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659631"/>
                <a:satOff val="-27998"/>
                <a:lumOff val="-7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404040"/>
              </a:solidFill>
            </a:rPr>
            <a:t>3. </a:t>
          </a:r>
          <a:r>
            <a:rPr lang="es-MX" sz="1400" kern="1200" noProof="0" dirty="0">
              <a:solidFill>
                <a:srgbClr val="404040"/>
              </a:solidFill>
            </a:rPr>
            <a:t>Haciendo intervenciones que disminuyan los factores de riesgo y aumenten los de resistencia</a:t>
          </a:r>
        </a:p>
      </dsp:txBody>
      <dsp:txXfrm>
        <a:off x="3197930" y="3663207"/>
        <a:ext cx="1598970" cy="1141249"/>
      </dsp:txXfrm>
    </dsp:sp>
    <dsp:sp modelId="{72FFD4C4-DC57-4C4E-A7C3-FB60C5513A04}">
      <dsp:nvSpPr>
        <dsp:cNvPr id="0" name=""/>
        <dsp:cNvSpPr/>
      </dsp:nvSpPr>
      <dsp:spPr>
        <a:xfrm rot="13500000">
          <a:off x="2997244" y="3110958"/>
          <a:ext cx="299311" cy="544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659631"/>
                <a:satOff val="-27998"/>
                <a:lumOff val="-7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659631"/>
                <a:satOff val="-27998"/>
                <a:lumOff val="-7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 rot="10800000">
        <a:off x="3073887" y="3251648"/>
        <a:ext cx="209518" cy="326829"/>
      </dsp:txXfrm>
    </dsp:sp>
    <dsp:sp modelId="{34A8E6AC-7382-464B-B07B-70FB2B9DE8CF}">
      <dsp:nvSpPr>
        <dsp:cNvPr id="0" name=""/>
        <dsp:cNvSpPr/>
      </dsp:nvSpPr>
      <dsp:spPr>
        <a:xfrm>
          <a:off x="1156522" y="1714287"/>
          <a:ext cx="2256670" cy="1613971"/>
        </a:xfrm>
        <a:prstGeom prst="ellipse">
          <a:avLst/>
        </a:prstGeom>
        <a:gradFill rotWithShape="0">
          <a:gsLst>
            <a:gs pos="0">
              <a:schemeClr val="accent2">
                <a:hueOff val="2489447"/>
                <a:satOff val="-41997"/>
                <a:lumOff val="-105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489447"/>
                <a:satOff val="-41997"/>
                <a:lumOff val="-105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404040"/>
              </a:solidFill>
            </a:rPr>
            <a:t>4. </a:t>
          </a:r>
          <a:r>
            <a:rPr lang="es-MX" sz="1400" kern="1200" noProof="0" dirty="0">
              <a:solidFill>
                <a:srgbClr val="404040"/>
              </a:solidFill>
            </a:rPr>
            <a:t>Evaluando si las intervenciones funcionaron en el programa</a:t>
          </a:r>
        </a:p>
      </dsp:txBody>
      <dsp:txXfrm>
        <a:off x="1487004" y="1950648"/>
        <a:ext cx="1595706" cy="1141249"/>
      </dsp:txXfrm>
    </dsp:sp>
    <dsp:sp modelId="{61454F08-36C7-084F-9AF5-F217625CA15B}">
      <dsp:nvSpPr>
        <dsp:cNvPr id="0" name=""/>
        <dsp:cNvSpPr/>
      </dsp:nvSpPr>
      <dsp:spPr>
        <a:xfrm rot="18900000">
          <a:off x="2985305" y="1398672"/>
          <a:ext cx="299590" cy="54471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489447"/>
                <a:satOff val="-41997"/>
                <a:lumOff val="-105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489447"/>
                <a:satOff val="-41997"/>
                <a:lumOff val="-105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998467" y="1539391"/>
        <a:ext cx="209713" cy="326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DBA87-BFFF-CB47-AE86-D9563CD85C0A}">
      <dsp:nvSpPr>
        <dsp:cNvPr id="0" name=""/>
        <dsp:cNvSpPr/>
      </dsp:nvSpPr>
      <dsp:spPr>
        <a:xfrm>
          <a:off x="1932259" y="-110942"/>
          <a:ext cx="4489588" cy="4489588"/>
        </a:xfrm>
        <a:prstGeom prst="circularArrow">
          <a:avLst>
            <a:gd name="adj1" fmla="val 4668"/>
            <a:gd name="adj2" fmla="val 272909"/>
            <a:gd name="adj3" fmla="val 12879107"/>
            <a:gd name="adj4" fmla="val 17998386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182C72-28BA-3041-9A58-4CC0D842ADC2}">
      <dsp:nvSpPr>
        <dsp:cNvPr id="0" name=""/>
        <dsp:cNvSpPr/>
      </dsp:nvSpPr>
      <dsp:spPr>
        <a:xfrm>
          <a:off x="2700400" y="801"/>
          <a:ext cx="2953307" cy="14766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Text" lastClr="000000"/>
              </a:solidFill>
            </a:rPr>
            <a:t>PROBLEMA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>
              <a:solidFill>
                <a:sysClr val="windowText" lastClr="000000"/>
              </a:solidFill>
            </a:rPr>
            <a:t>Alta incidencia de obesidad en una comunidad de bajos recursos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ysClr val="windowText" lastClr="000000"/>
            </a:solidFill>
          </a:endParaRPr>
        </a:p>
      </dsp:txBody>
      <dsp:txXfrm>
        <a:off x="2772484" y="72885"/>
        <a:ext cx="2809139" cy="1332485"/>
      </dsp:txXfrm>
    </dsp:sp>
    <dsp:sp modelId="{515960AA-B941-B44E-B631-69E1FBAFB156}">
      <dsp:nvSpPr>
        <dsp:cNvPr id="0" name=""/>
        <dsp:cNvSpPr/>
      </dsp:nvSpPr>
      <dsp:spPr>
        <a:xfrm>
          <a:off x="4312460" y="1612862"/>
          <a:ext cx="2953307" cy="14766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Text" lastClr="000000"/>
              </a:solidFill>
            </a:rPr>
            <a:t>BARRERA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noProof="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>
              <a:solidFill>
                <a:sysClr val="windowText" lastClr="000000"/>
              </a:solidFill>
            </a:rPr>
            <a:t>Falta de acceso a comida saludable y econ</a:t>
          </a:r>
          <a:r>
            <a:rPr lang="es-MX" sz="1500" kern="1200" noProof="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s-MX" sz="1500" kern="1200" noProof="0" dirty="0">
              <a:solidFill>
                <a:sysClr val="windowText" lastClr="000000"/>
              </a:solidFill>
            </a:rPr>
            <a:t>mica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>
            <a:solidFill>
              <a:sysClr val="windowText" lastClr="000000"/>
            </a:solidFill>
          </a:endParaRPr>
        </a:p>
      </dsp:txBody>
      <dsp:txXfrm>
        <a:off x="4384544" y="1684946"/>
        <a:ext cx="2809139" cy="1332485"/>
      </dsp:txXfrm>
    </dsp:sp>
    <dsp:sp modelId="{9F40FDBE-F4C1-F34F-A8AE-82F8134F9267}">
      <dsp:nvSpPr>
        <dsp:cNvPr id="0" name=""/>
        <dsp:cNvSpPr/>
      </dsp:nvSpPr>
      <dsp:spPr>
        <a:xfrm>
          <a:off x="2700400" y="3224923"/>
          <a:ext cx="2953307" cy="14766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Text" lastClr="000000"/>
              </a:solidFill>
            </a:rPr>
            <a:t>INTERVENCI</a:t>
          </a:r>
          <a:r>
            <a:rPr lang="en-US" sz="1500" kern="120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n-US" sz="1500" kern="1200" dirty="0">
              <a:solidFill>
                <a:sysClr val="windowText" lastClr="000000"/>
              </a:solidFill>
            </a:rPr>
            <a:t>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>
              <a:solidFill>
                <a:sysClr val="windowText" lastClr="000000"/>
              </a:solidFill>
            </a:rPr>
            <a:t>Trabajar con el due</a:t>
          </a:r>
          <a:r>
            <a:rPr lang="es-MX" sz="1500" kern="1200" noProof="0" dirty="0">
              <a:solidFill>
                <a:sysClr val="windowText" lastClr="000000"/>
              </a:solidFill>
              <a:latin typeface="Arial"/>
              <a:cs typeface="Arial"/>
            </a:rPr>
            <a:t>ñ</a:t>
          </a:r>
          <a:r>
            <a:rPr lang="es-MX" sz="1500" kern="1200" noProof="0" dirty="0">
              <a:solidFill>
                <a:sysClr val="windowText" lastClr="000000"/>
              </a:solidFill>
            </a:rPr>
            <a:t>o del mercadito en la vecindad para que venda frutas y verduras frescas y acepte EBT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>
            <a:solidFill>
              <a:sysClr val="windowText" lastClr="000000"/>
            </a:solidFill>
          </a:endParaRPr>
        </a:p>
      </dsp:txBody>
      <dsp:txXfrm>
        <a:off x="2772484" y="3297007"/>
        <a:ext cx="2809139" cy="1332485"/>
      </dsp:txXfrm>
    </dsp:sp>
    <dsp:sp modelId="{BDB8ABD2-2D03-5943-810F-BD4E0E164736}">
      <dsp:nvSpPr>
        <dsp:cNvPr id="0" name=""/>
        <dsp:cNvSpPr/>
      </dsp:nvSpPr>
      <dsp:spPr>
        <a:xfrm>
          <a:off x="1088339" y="1612862"/>
          <a:ext cx="2953307" cy="14766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Text" lastClr="000000"/>
              </a:solidFill>
            </a:rPr>
            <a:t>EVALUACI</a:t>
          </a:r>
          <a:r>
            <a:rPr lang="en-US" sz="1500" kern="1200" dirty="0">
              <a:solidFill>
                <a:sysClr val="windowText" lastClr="000000"/>
              </a:solidFill>
              <a:latin typeface="Arial"/>
              <a:cs typeface="Arial"/>
            </a:rPr>
            <a:t>Ó</a:t>
          </a:r>
          <a:r>
            <a:rPr lang="en-US" sz="1500" kern="1200" dirty="0">
              <a:solidFill>
                <a:sysClr val="windowText" lastClr="000000"/>
              </a:solidFill>
            </a:rPr>
            <a:t>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noProof="0" dirty="0">
              <a:solidFill>
                <a:sysClr val="windowText" lastClr="000000"/>
              </a:solidFill>
            </a:rPr>
            <a:t>Incrementado consumo de comida saludable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ysClr val="windowText" lastClr="000000"/>
            </a:solidFill>
          </a:endParaRPr>
        </a:p>
      </dsp:txBody>
      <dsp:txXfrm>
        <a:off x="1160423" y="1684946"/>
        <a:ext cx="2809139" cy="1332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E5EA6-870C-4F46-87CE-040563B00D9E}">
      <dsp:nvSpPr>
        <dsp:cNvPr id="0" name=""/>
        <dsp:cNvSpPr/>
      </dsp:nvSpPr>
      <dsp:spPr>
        <a:xfrm>
          <a:off x="514901" y="321040"/>
          <a:ext cx="3159609" cy="3159609"/>
        </a:xfrm>
        <a:prstGeom prst="circularArrow">
          <a:avLst>
            <a:gd name="adj1" fmla="val 4668"/>
            <a:gd name="adj2" fmla="val 272909"/>
            <a:gd name="adj3" fmla="val 13167032"/>
            <a:gd name="adj4" fmla="val 17806443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72D5C7-2662-1044-B7D9-50B21FC68B39}">
      <dsp:nvSpPr>
        <dsp:cNvPr id="0" name=""/>
        <dsp:cNvSpPr/>
      </dsp:nvSpPr>
      <dsp:spPr>
        <a:xfrm>
          <a:off x="1135314" y="361438"/>
          <a:ext cx="1918783" cy="9593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 </a:t>
          </a:r>
          <a:r>
            <a:rPr lang="en-US" sz="1500" kern="1200" dirty="0">
              <a:solidFill>
                <a:sysClr val="windowText" lastClr="000000"/>
              </a:solidFill>
            </a:rPr>
            <a:t>PROBLEMA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</dsp:txBody>
      <dsp:txXfrm>
        <a:off x="1182148" y="408272"/>
        <a:ext cx="1825115" cy="865723"/>
      </dsp:txXfrm>
    </dsp:sp>
    <dsp:sp modelId="{67DBF452-875C-1245-A6C4-4B0B8DF3DAD2}">
      <dsp:nvSpPr>
        <dsp:cNvPr id="0" name=""/>
        <dsp:cNvSpPr/>
      </dsp:nvSpPr>
      <dsp:spPr>
        <a:xfrm>
          <a:off x="2269824" y="1495948"/>
          <a:ext cx="1918783" cy="9593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 </a:t>
          </a:r>
          <a:r>
            <a:rPr lang="en-US" sz="1500" kern="1200" dirty="0">
              <a:solidFill>
                <a:sysClr val="windowText" lastClr="000000"/>
              </a:solidFill>
            </a:rPr>
            <a:t>BARRERA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</dsp:txBody>
      <dsp:txXfrm>
        <a:off x="2316658" y="1542782"/>
        <a:ext cx="1825115" cy="865723"/>
      </dsp:txXfrm>
    </dsp:sp>
    <dsp:sp modelId="{7CF6C4A1-3A6B-CB4D-915F-2CF38E4CDC2A}">
      <dsp:nvSpPr>
        <dsp:cNvPr id="0" name=""/>
        <dsp:cNvSpPr/>
      </dsp:nvSpPr>
      <dsp:spPr>
        <a:xfrm>
          <a:off x="1135314" y="2630457"/>
          <a:ext cx="1918783" cy="9593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 </a:t>
          </a:r>
          <a:r>
            <a:rPr lang="en-US" sz="1500" kern="1200" dirty="0">
              <a:solidFill>
                <a:sysClr val="windowText" lastClr="000000"/>
              </a:solidFill>
            </a:rPr>
            <a:t>INTERVENCIÓN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</dsp:txBody>
      <dsp:txXfrm>
        <a:off x="1182148" y="2677291"/>
        <a:ext cx="1825115" cy="865723"/>
      </dsp:txXfrm>
    </dsp:sp>
    <dsp:sp modelId="{E88B2EED-B977-1F40-BDA4-49B9BB24BE36}">
      <dsp:nvSpPr>
        <dsp:cNvPr id="0" name=""/>
        <dsp:cNvSpPr/>
      </dsp:nvSpPr>
      <dsp:spPr>
        <a:xfrm>
          <a:off x="804" y="1495948"/>
          <a:ext cx="1918783" cy="95939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ysClr val="windowText" lastClr="000000"/>
              </a:solidFill>
            </a:rPr>
            <a:t>EVALUACIÓN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ysClr val="windowText" lastClr="000000"/>
            </a:solidFill>
          </a:endParaRPr>
        </a:p>
      </dsp:txBody>
      <dsp:txXfrm>
        <a:off x="47638" y="1542782"/>
        <a:ext cx="1825115" cy="865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kGx6gRGIY" TargetMode="External"/><Relationship Id="rId4" Type="http://schemas.openxmlformats.org/officeDocument/2006/relationships/hyperlink" Target="https://www.youtube.com/watch?v=oy1CAMObRzc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www.ted.com/talks/rebecca_onie_what_if_our_healthcare_system_kept_us_healthy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://www.unnaturalcauses.org/video_clips_detail.php?res_id=213" TargetMode="Externa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Relationship Id="rId3" Type="http://schemas.openxmlformats.org/officeDocument/2006/relationships/hyperlink" Target="https://www.ted.com/talks/drew_dudley_everyday_leadership" TargetMode="Externa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youtu.be/LSk0Gxl5dyQ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amistosas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lvl="0" indent="-22860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Arial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Preséntese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RLA,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 de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emocionado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/a. </a:t>
            </a:r>
          </a:p>
          <a:p>
            <a:pPr marL="228600" lvl="0" indent="-22860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anfitriona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reconózcala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refrescos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2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200" b="1" dirty="0"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La meta principal de Vive Bien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tratar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con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concepto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3-4-50.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Discusión</a:t>
            </a:r>
            <a:r>
              <a:rPr lang="en-US" sz="12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: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Hable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los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tres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hábitos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que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contribuyen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enfermedades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Pregunte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sobre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hábitos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individuales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cuantos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nosotros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o personas que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conocemos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comen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comida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chatarra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ven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demasiada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televisión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o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fuman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actualmente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o lo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hicieron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pasado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.</a:t>
            </a:r>
            <a:endParaRPr lang="en-US" sz="1200" dirty="0">
              <a:solidFill>
                <a:srgbClr val="000090"/>
              </a:solidFill>
              <a:effectLst/>
              <a:latin typeface="Arial"/>
              <a:ea typeface="ＭＳ Ｐゴシック"/>
              <a:cs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Hable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las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cuatro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enfermedades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crónicas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. ¿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Cuantos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participantes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tienen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familiares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amistades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apegadas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han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sido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afectadas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las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enfermedades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mencionadas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?  </a:t>
            </a:r>
            <a:endParaRPr lang="en-US" sz="1200" dirty="0">
              <a:solidFill>
                <a:srgbClr val="000090"/>
              </a:solidFill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Hable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del 50%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muertes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. ¿Les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sorprende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porcentaje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? ¿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Porque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si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o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porque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no?</a:t>
            </a:r>
            <a:endParaRPr lang="en-US" sz="1200" dirty="0">
              <a:solidFill>
                <a:srgbClr val="000090"/>
              </a:solidFill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i="1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Consejo</a:t>
            </a:r>
            <a:r>
              <a:rPr lang="en-US" sz="1200" i="1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(s) para el/la </a:t>
            </a:r>
            <a:r>
              <a:rPr lang="en-US" sz="1200" i="1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facilitador</a:t>
            </a:r>
            <a:r>
              <a:rPr lang="en-US" sz="1200" i="1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(a):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Recuerde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, y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recuérdele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al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, que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deberían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compartir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acuerdo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nivel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comodidad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. No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requiera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participación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de un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individuo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en particular y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permítalos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participar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manera</a:t>
            </a:r>
            <a:r>
              <a:rPr lang="en-US" sz="1200" dirty="0">
                <a:solidFill>
                  <a:srgbClr val="008000"/>
                </a:solidFill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6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100" b="1" dirty="0"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Pídale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al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que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vean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las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estadísticas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libro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trabajo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Esta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buena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oportunidad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para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lección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rápida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100" dirty="0" err="1">
                <a:effectLst/>
                <a:latin typeface="Arial"/>
                <a:ea typeface="ＭＳ Ｐゴシック"/>
                <a:cs typeface="Arial"/>
              </a:rPr>
              <a:t>estadísticas</a:t>
            </a: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1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1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Discusión</a:t>
            </a:r>
            <a:r>
              <a:rPr lang="en-US" sz="11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1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1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Haciendo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las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matemáticas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estadísticas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ejemplo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10%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uno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diez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personas o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diez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cada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100 personas.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Eso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significa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si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hay 20 personas en el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10%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significaría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2 de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ellos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tendrían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enfermedad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crónica</a:t>
            </a:r>
            <a:r>
              <a:rPr lang="en-US" sz="11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.</a:t>
            </a:r>
            <a:endParaRPr lang="en-US" sz="11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2FB4BC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1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i="1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Actividad</a:t>
            </a:r>
            <a:r>
              <a:rPr lang="en-US" sz="1100" i="1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i="1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sugerida</a:t>
            </a:r>
            <a:r>
              <a:rPr lang="en-US" sz="1100" i="1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Comparen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estadísticas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comunes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o las del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grafico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al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número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de personas en el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salón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Señale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cada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estadística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pídale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al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correspondiente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número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 de personas que se </a:t>
            </a:r>
            <a:r>
              <a:rPr lang="en-US" sz="1100" dirty="0" err="1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levanten</a:t>
            </a:r>
            <a:r>
              <a:rPr lang="en-US" sz="1100" dirty="0">
                <a:solidFill>
                  <a:srgbClr val="AF0000"/>
                </a:solidFill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100" dirty="0">
              <a:effectLst/>
              <a:latin typeface="Arial"/>
              <a:ea typeface="ＭＳ Ｐゴシック"/>
              <a:cs typeface="Times New Roman"/>
            </a:endParaRP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7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https://www.youtube.com/watch?v=oQkGx6gRGIY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video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https://www.youtube.com/watch?v=oy1CAMObRzc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82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Ayúdale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video y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Bien San Diego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RLAs.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gubernamentales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(ONG)?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alrededor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apuntelas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rotafolio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drenaje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control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</a:t>
            </a:r>
          </a:p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4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Ofrezca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sencilla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cuestiones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Refiéralos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recuérdeles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compañero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 largo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subraya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ajustes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doctor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descubriría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indent="0">
              <a:buFont typeface="+mj-lt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descubriría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47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7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ecológico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Social-Ecological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ingles)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CIP.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SEM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apegadas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amigos.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escuelas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desigualdad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social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Dahlberg LL, Krug EG.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(Violence-a global public health problem). In: Krug E, Dahlberg LL, Mercy JA,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AB, Lozano R, eds.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Mundial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(World Report on Violence and Health). Geneva, Switzerland: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Mundial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(World Health Organization); 2002:1–56.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61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Resumen: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actividad le da al grupo la oportunidad de aplicar el modelo de salud pública a las enfermedades crónicas en su comunidad.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Sepárelos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dele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crónicas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dinámica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dinámica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sola persona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sermonear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de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05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3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200" b="1" dirty="0">
                <a:effectLst/>
                <a:latin typeface="Arial"/>
                <a:ea typeface="ＭＳ Ｐゴシック"/>
                <a:cs typeface="Arial"/>
              </a:rPr>
              <a:t>: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Continus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introducción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Este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un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curso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semanal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compuesto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un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mínimo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7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sesiones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pero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puede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hasta 10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sesiones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Cada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sesión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dura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2-2.5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horas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Aparte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cursos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usaran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tiempo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adicional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implementar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lo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menos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un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Proyecto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Mejoramiento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Comunitario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(CIP).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Hable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sus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expectativas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para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dentro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curso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tal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comenzar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tiempo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leer las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secciones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asignadas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hacer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tarea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participación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activa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Este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un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proceso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aprendizaje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son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expertos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comunidad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ellos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son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las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voces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más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importantes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salón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23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Discusión</a:t>
            </a:r>
            <a:r>
              <a:rPr lang="en-US" sz="12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Noten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algunas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razones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las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cual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población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sana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les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beneficia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todos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ejemplo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Todos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son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más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productivos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trabajo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(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menos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faltas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).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Alto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costo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a la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sociedad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prevención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más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barata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tratamiento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(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piensa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costo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estudios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médicos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comparación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cuidado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intensivo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el hospital).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Impacto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medio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ambiente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desde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la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contaminación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a la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seguridad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(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asma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humo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segunda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mano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transportando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comida a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través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país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).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5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Mundial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Mundial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dinámico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físico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mental,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espiritual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social,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Reafirme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el manual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LIBRO DE TRABAJO y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van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el material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añadir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manual.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Reafirmar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noviembre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20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erróneo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enfermizos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genética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28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video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el SEM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fácil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https://www.ted.com/talks/rebecca_onie_what_if_our_healthcare_system_kept_us_healthy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56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desigualdades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particular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desventajas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(Healthy People) 2020,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8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video da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desigualdades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http://www.unnaturalcauses.org/video_clips_detail.php?res_id=213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05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desigualdades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físicos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estructurales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moldeados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Control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(Centers for Disease Control and Prevention - CDC),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federal con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términos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sencillos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Reafirme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simplificar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65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continúe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20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2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afuera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general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0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Introduce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crónicas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 Diego y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cuestiones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11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temprano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07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discriminación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discriminación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parcialidad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glutendude.com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/celiac/celiac-discrimination/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www.sipherdburkelaw.com.com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27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director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ejecutivo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supervisor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demuestran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pagan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suficiente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control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DVD: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Unnatural Causes: In Sickness and in Health)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064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32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98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primero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La meta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empiecen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enfermizos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38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enfermizos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base de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988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enfermizos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base de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83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 en Linda Vista con Centro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Bayside (Community Center).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49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 en National City.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1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principio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hay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introduzcan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antes del primer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46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dirigido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jóvenes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adecuada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peatones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239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final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Drew Dudley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https://www.ted.com/talks/drew_dudley_everyday_leadership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885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Reafirma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idea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amigo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tonelada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Academia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Resident Leadership Academy 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ingles)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 Diego,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miembros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Felicidades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conduzcan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RLA,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Proyecto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Improvement Project o CIP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ingles). El/Los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plan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0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: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porción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del RLA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solo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incluye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curso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sigue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este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modelo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: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b="1" dirty="0" err="1">
                <a:effectLst/>
                <a:latin typeface="Arial"/>
                <a:ea typeface="Arial"/>
                <a:cs typeface="Arial"/>
              </a:rPr>
              <a:t>Sección</a:t>
            </a:r>
            <a:r>
              <a:rPr lang="en-US" sz="1200" b="1" dirty="0">
                <a:effectLst/>
                <a:latin typeface="Arial"/>
                <a:ea typeface="Arial"/>
                <a:cs typeface="Arial"/>
              </a:rPr>
              <a:t> 1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les da un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resumen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del RLA,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enfermedades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crónicas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las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causas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fundamentales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esas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enfermedades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.</a:t>
            </a:r>
            <a:endParaRPr lang="en-US" sz="1100" dirty="0">
              <a:effectLst/>
              <a:latin typeface="Arial"/>
              <a:ea typeface="Arial"/>
              <a:cs typeface="Times New Roman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Arial"/>
                <a:cs typeface="Arial"/>
              </a:rPr>
              <a:t> </a:t>
            </a:r>
            <a:endParaRPr lang="en-US" sz="1100" dirty="0">
              <a:effectLst/>
              <a:latin typeface="Arial"/>
              <a:ea typeface="Arial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b="1" dirty="0" err="1">
                <a:effectLst/>
                <a:latin typeface="Arial"/>
                <a:ea typeface="Arial"/>
                <a:cs typeface="Arial"/>
              </a:rPr>
              <a:t>Sección</a:t>
            </a:r>
            <a:r>
              <a:rPr lang="en-US" sz="1200" b="1" dirty="0">
                <a:effectLst/>
                <a:latin typeface="Arial"/>
                <a:ea typeface="Arial"/>
                <a:cs typeface="Arial"/>
              </a:rPr>
              <a:t> 2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les da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estrategias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específicas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pueden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usar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para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promover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cambio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apoye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la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salud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comunidad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.</a:t>
            </a:r>
            <a:endParaRPr lang="en-US" sz="1100" dirty="0">
              <a:effectLst/>
              <a:latin typeface="Arial"/>
              <a:ea typeface="Arial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b="1" dirty="0" err="1">
                <a:effectLst/>
                <a:latin typeface="Arial"/>
                <a:ea typeface="Arial"/>
                <a:cs typeface="Arial"/>
              </a:rPr>
              <a:t>Sección</a:t>
            </a:r>
            <a:r>
              <a:rPr lang="en-US" sz="1200" b="1" dirty="0">
                <a:effectLst/>
                <a:latin typeface="Arial"/>
                <a:ea typeface="Arial"/>
                <a:cs typeface="Arial"/>
              </a:rPr>
              <a:t> 3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les da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información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sobre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tomar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acción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trabajando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con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vecinos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agencias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gubernamentales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tomadores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decisiones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organizaciones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comunitarias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para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promover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cambios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positivos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efectivos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.</a:t>
            </a:r>
            <a:endParaRPr lang="en-US" sz="1100" dirty="0">
              <a:effectLst/>
              <a:latin typeface="Arial"/>
              <a:ea typeface="Arial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b="1" dirty="0" err="1">
                <a:effectLst/>
                <a:latin typeface="Arial"/>
                <a:ea typeface="Arial"/>
                <a:cs typeface="Arial"/>
              </a:rPr>
              <a:t>Sección</a:t>
            </a:r>
            <a:r>
              <a:rPr lang="en-US" sz="1200" b="1" dirty="0">
                <a:effectLst/>
                <a:latin typeface="Arial"/>
                <a:ea typeface="Arial"/>
                <a:cs typeface="Arial"/>
              </a:rPr>
              <a:t> 4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les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ayuda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evaluar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impacto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que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está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teniendo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proyecto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en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comunidad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celebrarlo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Arial"/>
                <a:cs typeface="Arial"/>
              </a:rPr>
              <a:t>estratégicamente</a:t>
            </a:r>
            <a:r>
              <a:rPr lang="en-US" sz="1200" dirty="0">
                <a:effectLst/>
                <a:latin typeface="Arial"/>
                <a:ea typeface="Arial"/>
                <a:cs typeface="Arial"/>
              </a:rPr>
              <a:t>. </a:t>
            </a:r>
            <a:endParaRPr lang="en-US" sz="1100" dirty="0">
              <a:effectLst/>
              <a:latin typeface="Arial"/>
              <a:ea typeface="Arial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Su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libro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trabajo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herramienta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Contiene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un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todos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temas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sobre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vamos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aprender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más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fondo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durante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curso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por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se les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pide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lean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las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secciones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asignadas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antemano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Hay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actividades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deben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hacer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lo largo del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libro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trabajo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que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les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ayudaran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pensar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sobre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conexión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entre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temas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aplican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su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comunidad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Discusión</a:t>
            </a:r>
            <a:r>
              <a:rPr lang="en-US" sz="1200" b="1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b="1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Grupo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Repasando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contenido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este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curso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, ¿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cuales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temas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o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secciones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suenan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más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interesantes</a:t>
            </a:r>
            <a:r>
              <a:rPr lang="en-US" sz="1200" dirty="0">
                <a:solidFill>
                  <a:srgbClr val="000090"/>
                </a:solidFill>
                <a:effectLst/>
                <a:latin typeface="Arial"/>
                <a:ea typeface="ＭＳ Ｐゴシック"/>
                <a:cs typeface="Arial"/>
              </a:rPr>
              <a:t>?</a:t>
            </a:r>
            <a:r>
              <a:rPr lang="en-US" sz="1200" dirty="0">
                <a:solidFill>
                  <a:srgbClr val="2FB4BC"/>
                </a:solidFill>
                <a:effectLst/>
                <a:latin typeface="Arial"/>
                <a:ea typeface="ＭＳ Ｐゴシック"/>
                <a:cs typeface="Arial"/>
              </a:rPr>
              <a:t>   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5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/>
                <a:ea typeface="ＭＳ Ｐゴシック"/>
                <a:cs typeface="Arial"/>
              </a:rPr>
              <a:t>Resumen</a:t>
            </a:r>
            <a:r>
              <a:rPr lang="en-US" sz="1200" b="1" dirty="0">
                <a:effectLst/>
                <a:latin typeface="Arial"/>
                <a:ea typeface="ＭＳ Ｐゴシック"/>
                <a:cs typeface="Arial"/>
              </a:rPr>
              <a:t>: 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En 2010, la junta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supervisores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condado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adopto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una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visión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llamada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i="1" dirty="0">
                <a:effectLst/>
                <a:latin typeface="Arial"/>
                <a:ea typeface="ＭＳ Ｐゴシック"/>
                <a:cs typeface="Arial"/>
              </a:rPr>
              <a:t>Vive Bien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(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conocido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i="1" dirty="0">
                <a:effectLst/>
                <a:latin typeface="Arial"/>
                <a:ea typeface="ＭＳ Ｐゴシック"/>
                <a:cs typeface="Arial"/>
              </a:rPr>
              <a:t>Live Well, </a:t>
            </a:r>
            <a:r>
              <a:rPr lang="en-US" sz="1200" i="1" dirty="0" err="1">
                <a:effectLst/>
                <a:latin typeface="Arial"/>
                <a:ea typeface="ＭＳ Ｐゴシック"/>
                <a:cs typeface="Arial"/>
              </a:rPr>
              <a:t>en</a:t>
            </a:r>
            <a:r>
              <a:rPr lang="en-US" sz="1200" i="1" dirty="0">
                <a:effectLst/>
                <a:latin typeface="Arial"/>
                <a:ea typeface="ＭＳ Ｐゴシック"/>
                <a:cs typeface="Arial"/>
              </a:rPr>
              <a:t> ingles) San Diego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visión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avanzar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salud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seguridad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bienestar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total de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región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está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realizando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con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participación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comunitaria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tres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partes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 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El primer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componente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– </a:t>
            </a:r>
            <a:r>
              <a:rPr lang="en-US" sz="1200" b="1" i="1" dirty="0" err="1">
                <a:effectLst/>
                <a:latin typeface="Arial"/>
                <a:ea typeface="ＭＳ Ｐゴシック"/>
                <a:cs typeface="Arial"/>
              </a:rPr>
              <a:t>desarrollando</a:t>
            </a:r>
            <a:r>
              <a:rPr lang="en-US" sz="1200" b="1" i="1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b="1" i="1" dirty="0" err="1">
                <a:effectLst/>
                <a:latin typeface="Arial"/>
                <a:ea typeface="ＭＳ Ｐゴシック"/>
                <a:cs typeface="Arial"/>
              </a:rPr>
              <a:t>mejor</a:t>
            </a:r>
            <a:r>
              <a:rPr lang="en-US" sz="1200" b="1" i="1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b="1" i="1" dirty="0" err="1">
                <a:effectLst/>
                <a:latin typeface="Arial"/>
                <a:ea typeface="ＭＳ Ｐゴシック"/>
                <a:cs typeface="Arial"/>
              </a:rPr>
              <a:t>salud</a:t>
            </a:r>
            <a:r>
              <a:rPr lang="en-US" sz="1200" b="1" i="1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–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fue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adoptado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julio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2010.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Desarrollando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mejor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salud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pide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mejoramiento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la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salud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todos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los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residentes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apoyo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acciones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saludables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segundo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componente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– </a:t>
            </a:r>
            <a:r>
              <a:rPr lang="en-US" sz="1200" b="1" i="1" dirty="0" err="1">
                <a:effectLst/>
                <a:latin typeface="Arial"/>
                <a:ea typeface="ＭＳ Ｐゴシック"/>
                <a:cs typeface="Arial"/>
              </a:rPr>
              <a:t>viviendo</a:t>
            </a:r>
            <a:r>
              <a:rPr lang="en-US" sz="1200" b="1" i="1" dirty="0">
                <a:effectLst/>
                <a:latin typeface="Arial"/>
                <a:ea typeface="ＭＳ Ｐゴシック"/>
                <a:cs typeface="Arial"/>
              </a:rPr>
              <a:t> sin </a:t>
            </a:r>
            <a:r>
              <a:rPr lang="en-US" sz="1200" b="1" i="1" dirty="0" err="1">
                <a:effectLst/>
                <a:latin typeface="Arial"/>
                <a:ea typeface="ＭＳ Ｐゴシック"/>
                <a:cs typeface="Arial"/>
              </a:rPr>
              <a:t>peligro</a:t>
            </a:r>
            <a:r>
              <a:rPr lang="en-US" sz="1200" b="1" i="1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–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fue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adoptado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octubre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2012.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Viviendo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sin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peligro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pide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asegurar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que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residentes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estén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protegidos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del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crimen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abuso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, que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haiga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seguridad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nuestras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vecindades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que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comunidades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sean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resistentes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a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desastres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 y </a:t>
            </a:r>
            <a:r>
              <a:rPr lang="en-US" sz="1200" dirty="0" err="1">
                <a:effectLst/>
                <a:latin typeface="Arial"/>
                <a:ea typeface="ＭＳ Ｐゴシック"/>
                <a:cs typeface="Arial"/>
              </a:rPr>
              <a:t>emergencias</a:t>
            </a:r>
            <a:r>
              <a:rPr lang="en-US" sz="1200" dirty="0">
                <a:effectLst/>
                <a:latin typeface="Arial"/>
                <a:ea typeface="ＭＳ Ｐゴシック"/>
                <a:cs typeface="Arial"/>
              </a:rPr>
              <a:t>.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200" dirty="0">
                <a:effectLst/>
                <a:latin typeface="Arial"/>
                <a:ea typeface="ＭＳ Ｐゴシック"/>
              </a:rPr>
              <a:t>El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tercer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componente</a:t>
            </a:r>
            <a:r>
              <a:rPr lang="en-US" sz="1200" dirty="0">
                <a:effectLst/>
                <a:latin typeface="Arial"/>
                <a:ea typeface="ＭＳ Ｐゴシック"/>
              </a:rPr>
              <a:t> – </a:t>
            </a:r>
            <a:r>
              <a:rPr lang="en-US" sz="1200" b="1" i="1" dirty="0" err="1">
                <a:effectLst/>
                <a:latin typeface="Arial"/>
                <a:ea typeface="ＭＳ Ｐゴシック"/>
              </a:rPr>
              <a:t>prosperando</a:t>
            </a:r>
            <a:r>
              <a:rPr lang="en-US" sz="1200" dirty="0">
                <a:effectLst/>
                <a:latin typeface="Arial"/>
                <a:ea typeface="ＭＳ Ｐゴシック"/>
              </a:rPr>
              <a:t> –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fue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adoptado</a:t>
            </a:r>
            <a:r>
              <a:rPr lang="en-US" sz="1200" dirty="0">
                <a:effectLst/>
                <a:latin typeface="Arial"/>
                <a:ea typeface="ＭＳ Ｐゴシック"/>
              </a:rPr>
              <a:t> en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octubre</a:t>
            </a:r>
            <a:r>
              <a:rPr lang="en-US" sz="1200" dirty="0">
                <a:effectLst/>
                <a:latin typeface="Arial"/>
                <a:ea typeface="ＭＳ Ｐゴシック"/>
              </a:rPr>
              <a:t> 2014,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pide</a:t>
            </a:r>
            <a:r>
              <a:rPr lang="en-US" sz="1200" dirty="0">
                <a:effectLst/>
                <a:latin typeface="Arial"/>
                <a:ea typeface="ＭＳ Ｐゴシック"/>
              </a:rPr>
              <a:t> la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cultivación</a:t>
            </a:r>
            <a:r>
              <a:rPr lang="en-US" sz="1200" dirty="0">
                <a:effectLst/>
                <a:latin typeface="Arial"/>
                <a:ea typeface="ＭＳ Ｐゴシック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una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región</a:t>
            </a:r>
            <a:r>
              <a:rPr lang="en-US" sz="1200" dirty="0">
                <a:effectLst/>
                <a:latin typeface="Arial"/>
                <a:ea typeface="ＭＳ Ｐゴシック"/>
              </a:rPr>
              <a:t> en que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todos</a:t>
            </a:r>
            <a:r>
              <a:rPr lang="en-US" sz="1200" dirty="0">
                <a:effectLst/>
                <a:latin typeface="Arial"/>
                <a:ea typeface="ＭＳ Ｐゴシック"/>
              </a:rPr>
              <a:t> los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residentes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puedan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disfrutar</a:t>
            </a:r>
            <a:r>
              <a:rPr lang="en-US" sz="1200" dirty="0">
                <a:effectLst/>
                <a:latin typeface="Arial"/>
                <a:ea typeface="ＭＳ Ｐゴシック"/>
              </a:rPr>
              <a:t> la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mejor</a:t>
            </a:r>
            <a:r>
              <a:rPr lang="en-US" sz="1200" dirty="0">
                <a:effectLst/>
                <a:latin typeface="Arial"/>
                <a:ea typeface="ＭＳ Ｐゴシック"/>
              </a:rPr>
              <a:t>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calidad</a:t>
            </a:r>
            <a:r>
              <a:rPr lang="en-US" sz="1200" dirty="0">
                <a:effectLst/>
                <a:latin typeface="Arial"/>
                <a:ea typeface="ＭＳ Ｐゴシック"/>
              </a:rPr>
              <a:t> de </a:t>
            </a:r>
            <a:r>
              <a:rPr lang="en-US" sz="1200" dirty="0" err="1">
                <a:effectLst/>
                <a:latin typeface="Arial"/>
                <a:ea typeface="ＭＳ Ｐゴシック"/>
              </a:rPr>
              <a:t>vida</a:t>
            </a:r>
            <a:r>
              <a:rPr lang="en-US" sz="1200" dirty="0">
                <a:effectLst/>
                <a:latin typeface="+mn-lt"/>
                <a:ea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73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video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Bien San Diego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</a:t>
            </a:r>
            <a:r>
              <a:rPr lang="en-US" sz="120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/LSk0Gxl5dyQ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3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Bien San Diego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 Diego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prosperas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 Bien San Diego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propósito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podremos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 Diego.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Bien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 Diego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Creando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contribuyendo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Apoyando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acciones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inspiren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Mejorando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comprensión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proveedores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Vive Bien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empleados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0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  <a:latin typeface="+mn-lt"/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6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g"/><Relationship Id="rId9" Type="http://schemas.openxmlformats.org/officeDocument/2006/relationships/image" Target="../media/image34.jpg"/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7.jpg"/><Relationship Id="rId8" Type="http://schemas.openxmlformats.org/officeDocument/2006/relationships/image" Target="../media/image59.png"/><Relationship Id="rId9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63.jpg"/><Relationship Id="rId6" Type="http://schemas.openxmlformats.org/officeDocument/2006/relationships/image" Target="../media/image64.jp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2.jp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</a:t>
            </a:r>
            <a:r>
              <a:rPr lang="en-US" spc="310" dirty="0"/>
              <a:t> 1: RESUMEN</a:t>
            </a:r>
          </a:p>
        </p:txBody>
      </p:sp>
    </p:spTree>
    <p:extLst>
      <p:ext uri="{BB962C8B-B14F-4D97-AF65-F5344CB8AC3E}">
        <p14:creationId xmlns:p14="http://schemas.microsoft.com/office/powerpoint/2010/main" val="1488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Desarrollando mejor salud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¿</a:t>
            </a:r>
            <a:r>
              <a:rPr lang="es-MX" dirty="0" err="1"/>
              <a:t>SabiAn</a:t>
            </a:r>
            <a:r>
              <a:rPr lang="es-MX" dirty="0"/>
              <a:t> que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" y="2519751"/>
            <a:ext cx="8630325" cy="2852187"/>
          </a:xfrm>
        </p:spPr>
      </p:pic>
    </p:spTree>
    <p:extLst>
      <p:ext uri="{BB962C8B-B14F-4D97-AF65-F5344CB8AC3E}">
        <p14:creationId xmlns:p14="http://schemas.microsoft.com/office/powerpoint/2010/main" val="127374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Problemas</a:t>
            </a:r>
            <a:r>
              <a:rPr lang="en-US" dirty="0"/>
              <a:t> </a:t>
            </a:r>
            <a:r>
              <a:rPr lang="en-US" dirty="0" err="1"/>
              <a:t>CrÓnicos</a:t>
            </a:r>
            <a:r>
              <a:rPr lang="en-US" dirty="0"/>
              <a:t> de la </a:t>
            </a:r>
            <a:r>
              <a:rPr lang="en-US" dirty="0" err="1"/>
              <a:t>Salud</a:t>
            </a:r>
            <a:r>
              <a:rPr lang="en-US" dirty="0"/>
              <a:t> </a:t>
            </a:r>
          </a:p>
        </p:txBody>
      </p:sp>
      <p:pic>
        <p:nvPicPr>
          <p:cNvPr id="3" name="Picture 2" descr="ChronicHealth_Espan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>
          <a:xfrm>
            <a:off x="1290907" y="1242742"/>
            <a:ext cx="6562186" cy="51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Esto es la salud pública</a:t>
            </a:r>
          </a:p>
        </p:txBody>
      </p:sp>
      <p:pic>
        <p:nvPicPr>
          <p:cNvPr id="10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107012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Actividad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7" lvl="1" indent="0">
              <a:buNone/>
            </a:pPr>
            <a:r>
              <a:rPr lang="es-MX" sz="2400" dirty="0"/>
              <a:t>La salud pública esta todo a nuestro alrededor. ¿Pueden identificar estrategias y habilidades de salud publica en su comunidad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8681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Comparando la salud pública y el cuidado de salud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Salud</a:t>
            </a:r>
            <a:r>
              <a:rPr lang="en-US" sz="2400" dirty="0"/>
              <a:t> </a:t>
            </a:r>
            <a:r>
              <a:rPr lang="en-US" sz="2400" dirty="0" err="1"/>
              <a:t>Pública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CUiDADO</a:t>
            </a:r>
            <a:r>
              <a:rPr lang="en-US" sz="2400" dirty="0"/>
              <a:t> DE SALUD </a:t>
            </a:r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614808"/>
              </p:ext>
            </p:extLst>
          </p:nvPr>
        </p:nvGraphicFramePr>
        <p:xfrm>
          <a:off x="693738" y="1215233"/>
          <a:ext cx="7993062" cy="56427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11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9885">
                <a:tc>
                  <a:txBody>
                    <a:bodyPr/>
                    <a:lstStyle/>
                    <a:p>
                      <a:r>
                        <a:rPr lang="es-MX" sz="2000" noProof="0" dirty="0"/>
                        <a:t>La meta es prevenir enfermedad</a:t>
                      </a:r>
                      <a:r>
                        <a:rPr lang="es-MX" sz="2000" baseline="0" noProof="0" dirty="0"/>
                        <a:t> y lesión</a:t>
                      </a:r>
                      <a:endParaRPr lang="es-MX" sz="2000" noProof="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noProof="0" dirty="0"/>
                        <a:t>La meta es tratar las enfermedades y lesiones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3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" name="Picture 13" descr="syringe-417786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60" y="2703140"/>
            <a:ext cx="3232727" cy="1581897"/>
          </a:xfrm>
          <a:prstGeom prst="rect">
            <a:avLst/>
          </a:prstGeom>
        </p:spPr>
      </p:pic>
      <p:pic>
        <p:nvPicPr>
          <p:cNvPr id="15" name="Picture 14" descr="pills-684989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57" y="4541490"/>
            <a:ext cx="2491034" cy="1868276"/>
          </a:xfrm>
          <a:prstGeom prst="rect">
            <a:avLst/>
          </a:prstGeom>
        </p:spPr>
      </p:pic>
      <p:pic>
        <p:nvPicPr>
          <p:cNvPr id="16" name="Picture 15" descr="medication-41112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36" y="4392078"/>
            <a:ext cx="1213970" cy="2261836"/>
          </a:xfrm>
          <a:prstGeom prst="rect">
            <a:avLst/>
          </a:prstGeom>
        </p:spPr>
      </p:pic>
      <p:pic>
        <p:nvPicPr>
          <p:cNvPr id="18" name="Picture 17" descr="plate-604423_128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7" t="18928" r="35685" b="31620"/>
          <a:stretch/>
        </p:blipFill>
        <p:spPr>
          <a:xfrm>
            <a:off x="209175" y="2749619"/>
            <a:ext cx="2360707" cy="1986733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" name="Picture 19" descr="running-573762_128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3"/>
          <a:stretch/>
        </p:blipFill>
        <p:spPr>
          <a:xfrm>
            <a:off x="2569882" y="4153647"/>
            <a:ext cx="2026908" cy="2500267"/>
          </a:xfrm>
          <a:prstGeom prst="rect">
            <a:avLst/>
          </a:prstGeom>
        </p:spPr>
      </p:pic>
      <p:pic>
        <p:nvPicPr>
          <p:cNvPr id="22" name="Picture 21" descr="architecture-107598_128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5" y="5122151"/>
            <a:ext cx="2166471" cy="15317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565398">
            <a:off x="505212" y="5601786"/>
            <a:ext cx="164454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000" b="1" dirty="0">
                <a:solidFill>
                  <a:srgbClr val="404040"/>
                </a:solidFill>
                <a:latin typeface="Chalkboard"/>
                <a:cs typeface="Chalkboard"/>
              </a:rPr>
              <a:t>Planificaci</a:t>
            </a:r>
            <a:r>
              <a:rPr lang="es-MX" sz="2000" b="1" dirty="0">
                <a:solidFill>
                  <a:srgbClr val="404040"/>
                </a:solidFill>
                <a:latin typeface="Arial"/>
                <a:cs typeface="Arial"/>
              </a:rPr>
              <a:t>ó</a:t>
            </a:r>
            <a:r>
              <a:rPr lang="es-MX" sz="2000" b="1" dirty="0">
                <a:solidFill>
                  <a:srgbClr val="404040"/>
                </a:solidFill>
                <a:latin typeface="Chalkboard"/>
                <a:cs typeface="Chalkboard"/>
              </a:rPr>
              <a:t>n urbana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75645" y="2375647"/>
            <a:ext cx="22211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0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Educación de salud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75646" y="3235933"/>
            <a:ext cx="22211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000" b="1" dirty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000090"/>
                </a:solidFill>
              </a:rPr>
              <a:t>Promoción de salud</a:t>
            </a:r>
          </a:p>
        </p:txBody>
      </p:sp>
    </p:spTree>
    <p:extLst>
      <p:ext uri="{BB962C8B-B14F-4D97-AF65-F5344CB8AC3E}">
        <p14:creationId xmlns:p14="http://schemas.microsoft.com/office/powerpoint/2010/main" val="264669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modelo de Prevención de la Salud pública</a:t>
            </a:r>
          </a:p>
        </p:txBody>
      </p:sp>
      <p:graphicFrame>
        <p:nvGraphicFramePr>
          <p:cNvPr id="6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169658"/>
              </p:ext>
            </p:extLst>
          </p:nvPr>
        </p:nvGraphicFramePr>
        <p:xfrm>
          <a:off x="693056" y="1234881"/>
          <a:ext cx="7993743" cy="504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5220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modelo de Prevención de la Salud pública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ejemplo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62261330"/>
              </p:ext>
            </p:extLst>
          </p:nvPr>
        </p:nvGraphicFramePr>
        <p:xfrm>
          <a:off x="332689" y="1959427"/>
          <a:ext cx="8354108" cy="4702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435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modelo socio-ecológico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5911" y="3768647"/>
            <a:ext cx="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pic>
        <p:nvPicPr>
          <p:cNvPr id="4" name="Picture 3" descr="SEM_Diagram_Espan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14" y="1071212"/>
            <a:ext cx="5109972" cy="53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1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789530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/>
              <a:t>En grupos chicos, usen el modelo socio-ecol</a:t>
            </a:r>
            <a:r>
              <a:rPr lang="es-MX" sz="2400" dirty="0">
                <a:latin typeface="Arial"/>
                <a:cs typeface="Arial"/>
              </a:rPr>
              <a:t>ó</a:t>
            </a:r>
            <a:r>
              <a:rPr lang="es-MX" sz="2400" dirty="0"/>
              <a:t>gico para crear intervenciones al nivel comunitario para la enfermedad asignada</a:t>
            </a:r>
            <a:r>
              <a:rPr lang="en-US" sz="2400" dirty="0"/>
              <a:t>.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246731" y="1535113"/>
            <a:ext cx="4440070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s-MX" sz="2400" dirty="0"/>
              <a:t>El modelo de salud publica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15678669"/>
              </p:ext>
            </p:extLst>
          </p:nvPr>
        </p:nvGraphicFramePr>
        <p:xfrm>
          <a:off x="4497389" y="2174875"/>
          <a:ext cx="4189412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3721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Hora de descanso</a:t>
            </a: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ORDEN DEL DÍA</a:t>
            </a:r>
          </a:p>
        </p:txBody>
      </p:sp>
      <p:pic>
        <p:nvPicPr>
          <p:cNvPr id="8" name="Content Placeholder 7" descr="Compas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2908"/>
          <a:stretch>
            <a:fillRect/>
          </a:stretch>
        </p:blipFill>
        <p:spPr/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76279"/>
              </p:ext>
            </p:extLst>
          </p:nvPr>
        </p:nvGraphicFramePr>
        <p:xfrm>
          <a:off x="4652048" y="2159757"/>
          <a:ext cx="3834981" cy="39319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349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5324">
                <a:tc>
                  <a:txBody>
                    <a:bodyPr/>
                    <a:lstStyle/>
                    <a:p>
                      <a:pPr algn="ctr"/>
                      <a:r>
                        <a:rPr lang="es-MX" noProof="0" dirty="0"/>
                        <a:t>Sección 1: resumen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5324">
                <a:tc>
                  <a:txBody>
                    <a:bodyPr/>
                    <a:lstStyle/>
                    <a:p>
                      <a:r>
                        <a:rPr lang="es-MX" noProof="0"/>
                        <a:t>Introducciones/bienvenida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324">
                <a:tc>
                  <a:txBody>
                    <a:bodyPr/>
                    <a:lstStyle/>
                    <a:p>
                      <a:r>
                        <a:rPr lang="es-MX" noProof="0" dirty="0"/>
                        <a:t>Orientación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324">
                <a:tc>
                  <a:txBody>
                    <a:bodyPr/>
                    <a:lstStyle/>
                    <a:p>
                      <a:r>
                        <a:rPr lang="es-MX" noProof="0" dirty="0"/>
                        <a:t>Determinantes sociales</a:t>
                      </a:r>
                      <a:r>
                        <a:rPr lang="es-MX" baseline="0" noProof="0" dirty="0"/>
                        <a:t> de la salud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5324">
                <a:tc>
                  <a:txBody>
                    <a:bodyPr/>
                    <a:lstStyle/>
                    <a:p>
                      <a:r>
                        <a:rPr lang="es-MX" noProof="0" dirty="0"/>
                        <a:t>Resumen del CIP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5324">
                <a:tc>
                  <a:txBody>
                    <a:bodyPr/>
                    <a:lstStyle/>
                    <a:p>
                      <a:r>
                        <a:rPr lang="es-MX" noProof="0" dirty="0"/>
                        <a:t>Conclusión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552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Una población saludable le beneficia a todos</a:t>
            </a:r>
          </a:p>
        </p:txBody>
      </p:sp>
      <p:pic>
        <p:nvPicPr>
          <p:cNvPr id="12" name="Picture 11" descr="surfer-816985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23" y="4930590"/>
            <a:ext cx="2373657" cy="1616727"/>
          </a:xfrm>
          <a:prstGeom prst="rect">
            <a:avLst/>
          </a:prstGeom>
        </p:spPr>
      </p:pic>
      <p:pic>
        <p:nvPicPr>
          <p:cNvPr id="13" name="Picture 12" descr="cycling-65980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4" y="4086754"/>
            <a:ext cx="3424940" cy="2445622"/>
          </a:xfrm>
          <a:prstGeom prst="rect">
            <a:avLst/>
          </a:prstGeom>
        </p:spPr>
      </p:pic>
      <p:pic>
        <p:nvPicPr>
          <p:cNvPr id="11" name="Picture 10" descr="African American Fami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4" y="1547938"/>
            <a:ext cx="3424940" cy="2458791"/>
          </a:xfrm>
          <a:prstGeom prst="rect">
            <a:avLst/>
          </a:prstGeom>
        </p:spPr>
      </p:pic>
      <p:pic>
        <p:nvPicPr>
          <p:cNvPr id="14" name="Picture 13" descr="girls-765847_128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b="6867"/>
          <a:stretch/>
        </p:blipFill>
        <p:spPr>
          <a:xfrm>
            <a:off x="6125882" y="4697572"/>
            <a:ext cx="2868708" cy="1846662"/>
          </a:xfrm>
          <a:prstGeom prst="rect">
            <a:avLst/>
          </a:prstGeom>
        </p:spPr>
      </p:pic>
      <p:pic>
        <p:nvPicPr>
          <p:cNvPr id="15" name="Picture 14" descr="kid-677098_12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12" y="3159640"/>
            <a:ext cx="2370067" cy="1734208"/>
          </a:xfrm>
          <a:prstGeom prst="rect">
            <a:avLst/>
          </a:prstGeom>
        </p:spPr>
      </p:pic>
      <p:pic>
        <p:nvPicPr>
          <p:cNvPr id="16" name="Picture 15" descr="family-photo-827763_128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22" y="1547938"/>
            <a:ext cx="2373657" cy="1581820"/>
          </a:xfrm>
          <a:prstGeom prst="rect">
            <a:avLst/>
          </a:prstGeom>
        </p:spPr>
      </p:pic>
      <p:pic>
        <p:nvPicPr>
          <p:cNvPr id="17" name="Picture 16" descr="grandmother-692691_12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" b="4773"/>
          <a:stretch/>
        </p:blipFill>
        <p:spPr>
          <a:xfrm>
            <a:off x="6125882" y="1547938"/>
            <a:ext cx="2870874" cy="1906923"/>
          </a:xfrm>
          <a:prstGeom prst="rect">
            <a:avLst/>
          </a:prstGeom>
        </p:spPr>
      </p:pic>
      <p:pic>
        <p:nvPicPr>
          <p:cNvPr id="18" name="Picture 17" descr="grandmother-453131_1280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4020" b="33753"/>
          <a:stretch/>
        </p:blipFill>
        <p:spPr>
          <a:xfrm>
            <a:off x="6125882" y="3496238"/>
            <a:ext cx="2870874" cy="11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7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Que</a:t>
            </a:r>
            <a:r>
              <a:rPr lang="en-US" dirty="0"/>
              <a:t> es la salud?</a:t>
            </a:r>
          </a:p>
        </p:txBody>
      </p:sp>
      <p:pic>
        <p:nvPicPr>
          <p:cNvPr id="9" name="Picture 8" descr="brain-303186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96" y="1868974"/>
            <a:ext cx="2831890" cy="2241176"/>
          </a:xfrm>
          <a:prstGeom prst="rect">
            <a:avLst/>
          </a:prstGeom>
        </p:spPr>
      </p:pic>
      <p:pic>
        <p:nvPicPr>
          <p:cNvPr id="10" name="Picture 9" descr="child-817369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11" y="4669821"/>
            <a:ext cx="2778084" cy="1938148"/>
          </a:xfrm>
          <a:prstGeom prst="rect">
            <a:avLst/>
          </a:prstGeom>
        </p:spPr>
      </p:pic>
      <p:pic>
        <p:nvPicPr>
          <p:cNvPr id="11" name="Picture 10" descr="fitness-315843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2" y="1230572"/>
            <a:ext cx="2883600" cy="2162700"/>
          </a:xfrm>
          <a:prstGeom prst="rect">
            <a:avLst/>
          </a:prstGeom>
        </p:spPr>
      </p:pic>
      <p:pic>
        <p:nvPicPr>
          <p:cNvPr id="14" name="Picture 13" descr="runners-635906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37" y="2088576"/>
            <a:ext cx="3076359" cy="2050105"/>
          </a:xfrm>
          <a:prstGeom prst="rect">
            <a:avLst/>
          </a:prstGeom>
        </p:spPr>
      </p:pic>
      <p:pic>
        <p:nvPicPr>
          <p:cNvPr id="8" name="Picture 7" descr="call-15828_12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93" y="3765629"/>
            <a:ext cx="2060775" cy="3092371"/>
          </a:xfrm>
          <a:prstGeom prst="rect">
            <a:avLst/>
          </a:prstGeom>
        </p:spPr>
      </p:pic>
      <p:pic>
        <p:nvPicPr>
          <p:cNvPr id="13" name="Picture 12" descr="yoga-682360_128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9"/>
          <a:stretch/>
        </p:blipFill>
        <p:spPr>
          <a:xfrm>
            <a:off x="2242629" y="4177026"/>
            <a:ext cx="2484012" cy="2606262"/>
          </a:xfrm>
          <a:prstGeom prst="rect">
            <a:avLst/>
          </a:prstGeom>
        </p:spPr>
      </p:pic>
      <p:pic>
        <p:nvPicPr>
          <p:cNvPr id="12" name="Picture 11" descr="hands-543593_128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" y="4822456"/>
            <a:ext cx="2260882" cy="20100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524859">
            <a:off x="2488963" y="1348410"/>
            <a:ext cx="2510573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50" dirty="0">
                <a:ln w="13500">
                  <a:solidFill>
                    <a:schemeClr val="tx1">
                      <a:lumMod val="500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</a:t>
            </a:r>
            <a:r>
              <a:rPr lang="en-US" sz="3600" b="1" spc="50" dirty="0">
                <a:ln w="13500">
                  <a:solidFill>
                    <a:schemeClr val="tx1">
                      <a:lumMod val="500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í</a:t>
            </a:r>
            <a:r>
              <a:rPr lang="en-US" sz="3600" b="1" spc="50" dirty="0">
                <a:ln w="13500">
                  <a:solidFill>
                    <a:schemeClr val="tx1">
                      <a:lumMod val="50000"/>
                      <a:alpha val="65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sica</a:t>
            </a:r>
          </a:p>
        </p:txBody>
      </p:sp>
      <p:sp>
        <p:nvSpPr>
          <p:cNvPr id="16" name="Rectangle 15"/>
          <p:cNvSpPr/>
          <p:nvPr/>
        </p:nvSpPr>
        <p:spPr>
          <a:xfrm rot="2231393">
            <a:off x="6561200" y="1535631"/>
            <a:ext cx="2042226" cy="10695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Mental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67" y="3952747"/>
            <a:ext cx="33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Espiritual</a:t>
            </a:r>
          </a:p>
        </p:txBody>
      </p:sp>
      <p:sp>
        <p:nvSpPr>
          <p:cNvPr id="18" name="Rectangle 17"/>
          <p:cNvSpPr/>
          <p:nvPr/>
        </p:nvSpPr>
        <p:spPr>
          <a:xfrm rot="21122033">
            <a:off x="4699805" y="3923386"/>
            <a:ext cx="2337488" cy="66098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8A2EA4"/>
                  </a:solidFill>
                  <a:prstDash val="solid"/>
                  <a:miter lim="800000"/>
                </a:ln>
                <a:solidFill>
                  <a:srgbClr val="8A2EA4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Social</a:t>
            </a:r>
          </a:p>
        </p:txBody>
      </p:sp>
    </p:spTree>
    <p:extLst>
      <p:ext uri="{BB962C8B-B14F-4D97-AF65-F5344CB8AC3E}">
        <p14:creationId xmlns:p14="http://schemas.microsoft.com/office/powerpoint/2010/main" val="186653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57136120"/>
              </p:ext>
            </p:extLst>
          </p:nvPr>
        </p:nvGraphicFramePr>
        <p:xfrm>
          <a:off x="550819" y="462810"/>
          <a:ext cx="8063399" cy="6486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¿Que determina la salud?</a:t>
            </a:r>
          </a:p>
        </p:txBody>
      </p:sp>
    </p:spTree>
    <p:extLst>
      <p:ext uri="{BB962C8B-B14F-4D97-AF65-F5344CB8AC3E}">
        <p14:creationId xmlns:p14="http://schemas.microsoft.com/office/powerpoint/2010/main" val="3589936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dirty="0"/>
              <a:t>¿Que tal si  nuestro sistema de cuidado de salud nos mantuviera sanos?</a:t>
            </a:r>
          </a:p>
          <a:p>
            <a:endParaRPr lang="en-US" dirty="0"/>
          </a:p>
        </p:txBody>
      </p:sp>
      <p:pic>
        <p:nvPicPr>
          <p:cNvPr id="5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76411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Comparando la desigualdad en salud y la igualdad en salud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rgbClr val="404040"/>
                </a:solidFill>
              </a:rPr>
              <a:t>Desigualdad </a:t>
            </a:r>
            <a:r>
              <a:rPr lang="en-US" sz="2400" b="1" u="sng" dirty="0" err="1">
                <a:solidFill>
                  <a:srgbClr val="404040"/>
                </a:solidFill>
              </a:rPr>
              <a:t>en</a:t>
            </a:r>
            <a:r>
              <a:rPr lang="en-US" sz="2400" b="1" u="sng" dirty="0">
                <a:solidFill>
                  <a:srgbClr val="404040"/>
                </a:solidFill>
              </a:rPr>
              <a:t> </a:t>
            </a:r>
            <a:r>
              <a:rPr lang="en-US" sz="2400" b="1" u="sng" dirty="0" err="1">
                <a:solidFill>
                  <a:srgbClr val="404040"/>
                </a:solidFill>
              </a:rPr>
              <a:t>salud</a:t>
            </a:r>
            <a:endParaRPr lang="en-US" sz="2400" b="1" u="sng" dirty="0">
              <a:solidFill>
                <a:srgbClr val="404040"/>
              </a:solidFill>
            </a:endParaRPr>
          </a:p>
          <a:p>
            <a:r>
              <a:rPr lang="es-MX" sz="2400" dirty="0">
                <a:solidFill>
                  <a:srgbClr val="404040"/>
                </a:solidFill>
              </a:rPr>
              <a:t>Diferencias en resultados de salud entre grupos</a:t>
            </a:r>
          </a:p>
          <a:p>
            <a:r>
              <a:rPr lang="es-MX" sz="2400" dirty="0">
                <a:solidFill>
                  <a:srgbClr val="404040"/>
                </a:solidFill>
              </a:rPr>
              <a:t>Normalmente basado en variaci</a:t>
            </a:r>
            <a:r>
              <a:rPr lang="es-MX" sz="2400" dirty="0">
                <a:solidFill>
                  <a:srgbClr val="404040"/>
                </a:solidFill>
                <a:latin typeface="Arial"/>
                <a:cs typeface="Arial"/>
              </a:rPr>
              <a:t>ó</a:t>
            </a:r>
            <a:r>
              <a:rPr lang="es-MX" sz="2400" dirty="0">
                <a:solidFill>
                  <a:srgbClr val="404040"/>
                </a:solidFill>
              </a:rPr>
              <a:t>n gen</a:t>
            </a:r>
            <a:r>
              <a:rPr lang="es-MX" sz="2400" dirty="0">
                <a:solidFill>
                  <a:srgbClr val="404040"/>
                </a:solidFill>
                <a:latin typeface="Arial"/>
                <a:cs typeface="Arial"/>
              </a:rPr>
              <a:t>é</a:t>
            </a:r>
            <a:r>
              <a:rPr lang="es-MX" sz="2400" dirty="0">
                <a:solidFill>
                  <a:srgbClr val="404040"/>
                </a:solidFill>
              </a:rPr>
              <a:t>tica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591050"/>
          </a:xfr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MX" sz="2400" b="1" u="sng" dirty="0">
                <a:solidFill>
                  <a:schemeClr val="tx1">
                    <a:lumMod val="50000"/>
                  </a:schemeClr>
                </a:solidFill>
              </a:rPr>
              <a:t>Igualdad en salud</a:t>
            </a:r>
          </a:p>
          <a:p>
            <a:r>
              <a:rPr lang="es-MX" sz="2400" dirty="0">
                <a:solidFill>
                  <a:schemeClr val="tx1">
                    <a:lumMod val="50000"/>
                  </a:schemeClr>
                </a:solidFill>
              </a:rPr>
              <a:t>A trav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é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</a:rPr>
              <a:t>s de todos los grupos demogr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</a:rPr>
              <a:t>ficos personas tienen niveles similares de salud</a:t>
            </a:r>
          </a:p>
          <a:p>
            <a:r>
              <a:rPr lang="es-MX" sz="2400" dirty="0">
                <a:solidFill>
                  <a:schemeClr val="tx1">
                    <a:lumMod val="50000"/>
                  </a:schemeClr>
                </a:solidFill>
              </a:rPr>
              <a:t>Los antecedentes de individuos no tienen ning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ú</a:t>
            </a:r>
            <a:r>
              <a:rPr lang="es-MX" sz="2400" dirty="0">
                <a:solidFill>
                  <a:schemeClr val="tx1">
                    <a:lumMod val="50000"/>
                  </a:schemeClr>
                </a:solidFill>
              </a:rPr>
              <a:t>n efecto positivo ni negativo en su salud </a:t>
            </a:r>
          </a:p>
        </p:txBody>
      </p:sp>
    </p:spTree>
    <p:extLst>
      <p:ext uri="{BB962C8B-B14F-4D97-AF65-F5344CB8AC3E}">
        <p14:creationId xmlns:p14="http://schemas.microsoft.com/office/powerpoint/2010/main" val="2286058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400" i="1" dirty="0"/>
              <a:t>Causas no naturales: </a:t>
            </a:r>
            <a:r>
              <a:rPr lang="es-MX" i="1" dirty="0"/>
              <a:t>gemelos</a:t>
            </a:r>
            <a:endParaRPr lang="es-MX" sz="2400" i="1" dirty="0"/>
          </a:p>
        </p:txBody>
      </p:sp>
      <p:pic>
        <p:nvPicPr>
          <p:cNvPr id="16" name="Content Placeholder 15" descr="Twin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7" t="36443" r="10285"/>
          <a:stretch/>
        </p:blipFill>
        <p:spPr>
          <a:xfrm>
            <a:off x="2035030" y="1959427"/>
            <a:ext cx="5351701" cy="4317999"/>
          </a:xfrm>
          <a:prstGeom prst="ellipse">
            <a:avLst/>
          </a:prstGeom>
        </p:spPr>
      </p:pic>
      <p:pic>
        <p:nvPicPr>
          <p:cNvPr id="6" name="Content Placeholder 4" descr="projector-36178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759005" y="5287338"/>
            <a:ext cx="2384995" cy="12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69221"/>
            <a:ext cx="6278358" cy="741362"/>
          </a:xfrm>
        </p:spPr>
        <p:txBody>
          <a:bodyPr/>
          <a:lstStyle/>
          <a:p>
            <a:r>
              <a:rPr lang="es-MX" dirty="0"/>
              <a:t>Determinantes sociales de la salud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56" y="1600200"/>
            <a:ext cx="3487561" cy="488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07" y="3535742"/>
            <a:ext cx="4073879" cy="2953562"/>
          </a:xfrm>
          <a:prstGeom prst="rect">
            <a:avLst/>
          </a:prstGeom>
        </p:spPr>
      </p:pic>
      <p:pic>
        <p:nvPicPr>
          <p:cNvPr id="7" name="Picture 6" descr="200235995-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67" y="1600200"/>
            <a:ext cx="1708190" cy="1708190"/>
          </a:xfrm>
          <a:prstGeom prst="rect">
            <a:avLst/>
          </a:prstGeom>
        </p:spPr>
      </p:pic>
      <p:pic>
        <p:nvPicPr>
          <p:cNvPr id="8" name="Picture 7" descr="AA0392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29" y="1600200"/>
            <a:ext cx="1818507" cy="17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34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Educación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710859"/>
              </p:ext>
            </p:extLst>
          </p:nvPr>
        </p:nvGraphicFramePr>
        <p:xfrm>
          <a:off x="693738" y="1320800"/>
          <a:ext cx="7993062" cy="55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791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Determinante social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Impacto</a:t>
                      </a:r>
                      <a:r>
                        <a:rPr lang="es-MX" sz="2400" b="1" baseline="0" noProof="0" dirty="0"/>
                        <a:t> </a:t>
                      </a:r>
                      <a:endParaRPr lang="es-MX" sz="2400" b="1" noProof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604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Picture 5" descr="graduates-35160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31" y="4727830"/>
            <a:ext cx="2905039" cy="1935936"/>
          </a:xfrm>
          <a:prstGeom prst="rect">
            <a:avLst/>
          </a:prstGeom>
        </p:spPr>
      </p:pic>
      <p:pic>
        <p:nvPicPr>
          <p:cNvPr id="9" name="Picture 8" descr="diploma-303427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171">
            <a:off x="4973588" y="5439385"/>
            <a:ext cx="1136403" cy="1045846"/>
          </a:xfrm>
          <a:prstGeom prst="rect">
            <a:avLst/>
          </a:prstGeom>
        </p:spPr>
      </p:pic>
      <p:pic>
        <p:nvPicPr>
          <p:cNvPr id="11" name="Picture 10" descr="kids-717168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2" y="2065444"/>
            <a:ext cx="4097921" cy="2146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b="9537"/>
          <a:stretch/>
        </p:blipFill>
        <p:spPr>
          <a:xfrm>
            <a:off x="278442" y="4473333"/>
            <a:ext cx="3351984" cy="2190433"/>
          </a:xfrm>
          <a:prstGeom prst="rect">
            <a:avLst/>
          </a:prstGeom>
        </p:spPr>
      </p:pic>
      <p:pic>
        <p:nvPicPr>
          <p:cNvPr id="7" name="Picture 6" descr="graduation-cap-311936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2865">
            <a:off x="6796850" y="2547714"/>
            <a:ext cx="1971583" cy="1748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749" y="3911637"/>
            <a:ext cx="1653647" cy="1029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3033" y="2065444"/>
            <a:ext cx="2005443" cy="3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2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ddy-562960_128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/>
          <a:stretch/>
        </p:blipFill>
        <p:spPr>
          <a:xfrm>
            <a:off x="6762850" y="2718139"/>
            <a:ext cx="2260051" cy="22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empleo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548472"/>
              </p:ext>
            </p:extLst>
          </p:nvPr>
        </p:nvGraphicFramePr>
        <p:xfrm>
          <a:off x="693738" y="1320800"/>
          <a:ext cx="7993062" cy="55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5245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Determinante social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Impacto</a:t>
                      </a:r>
                      <a:r>
                        <a:rPr lang="es-MX" sz="2400" b="1" baseline="0" noProof="0" dirty="0"/>
                        <a:t> </a:t>
                      </a:r>
                      <a:endParaRPr lang="es-MX" sz="2400" b="1" noProof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1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Picture 2" descr="construction-759298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0" y="1931267"/>
            <a:ext cx="2756152" cy="1832410"/>
          </a:xfrm>
          <a:prstGeom prst="rect">
            <a:avLst/>
          </a:prstGeom>
        </p:spPr>
      </p:pic>
      <p:pic>
        <p:nvPicPr>
          <p:cNvPr id="6" name="Picture 5" descr="tractor-340392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" y="3886085"/>
            <a:ext cx="2450202" cy="1632830"/>
          </a:xfrm>
          <a:prstGeom prst="rect">
            <a:avLst/>
          </a:prstGeom>
        </p:spPr>
      </p:pic>
      <p:pic>
        <p:nvPicPr>
          <p:cNvPr id="5" name="Picture 4" descr="steel-mill-616526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04" y="3042991"/>
            <a:ext cx="2357973" cy="1571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12219"/>
          <a:stretch/>
        </p:blipFill>
        <p:spPr>
          <a:xfrm>
            <a:off x="4850273" y="1931267"/>
            <a:ext cx="2386888" cy="1810077"/>
          </a:xfrm>
          <a:prstGeom prst="rect">
            <a:avLst/>
          </a:prstGeom>
        </p:spPr>
      </p:pic>
      <p:pic>
        <p:nvPicPr>
          <p:cNvPr id="7" name="Picture 6" descr="ambulance-24405_128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07" y="4804406"/>
            <a:ext cx="3868506" cy="1970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7542"/>
          <a:stretch/>
        </p:blipFill>
        <p:spPr>
          <a:xfrm>
            <a:off x="1897270" y="4804042"/>
            <a:ext cx="2752408" cy="19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ingresos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315504"/>
              </p:ext>
            </p:extLst>
          </p:nvPr>
        </p:nvGraphicFramePr>
        <p:xfrm>
          <a:off x="693738" y="1320800"/>
          <a:ext cx="7993062" cy="55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5245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Determinante social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Impacto</a:t>
                      </a:r>
                      <a:r>
                        <a:rPr lang="es-MX" sz="2400" b="1" baseline="0" noProof="0" dirty="0"/>
                        <a:t> </a:t>
                      </a:r>
                      <a:endParaRPr lang="es-MX" sz="2400" b="1" noProof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1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4" descr="houses-764286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475" y="1932457"/>
            <a:ext cx="4437525" cy="1345460"/>
          </a:xfrm>
          <a:prstGeom prst="rect">
            <a:avLst/>
          </a:prstGeom>
        </p:spPr>
      </p:pic>
      <p:pic>
        <p:nvPicPr>
          <p:cNvPr id="6" name="Picture 5" descr="Foo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29" y="3280032"/>
            <a:ext cx="3163655" cy="2107289"/>
          </a:xfrm>
          <a:prstGeom prst="rect">
            <a:avLst/>
          </a:prstGeom>
        </p:spPr>
      </p:pic>
      <p:pic>
        <p:nvPicPr>
          <p:cNvPr id="4" name="Picture 3" descr="house-insurance-419058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48" y="4720569"/>
            <a:ext cx="2442688" cy="2106818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money-548948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4544730"/>
            <a:ext cx="3241620" cy="2160236"/>
          </a:xfrm>
          <a:prstGeom prst="rect">
            <a:avLst/>
          </a:prstGeom>
        </p:spPr>
      </p:pic>
      <p:pic>
        <p:nvPicPr>
          <p:cNvPr id="10" name="Picture 9" descr="dollar-664717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2811">
            <a:off x="-68621" y="1851698"/>
            <a:ext cx="3365554" cy="1722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6893" y="2836122"/>
            <a:ext cx="2697128" cy="15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8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Sección 1: RESUMEN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400" dirty="0"/>
              <a:t>Objetivos de aprendizaje: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000" dirty="0"/>
              <a:t>Identificar los problemas de enfermedades crónicas en nuestras comunidades. cuatro enfermedades crónicas</a:t>
            </a:r>
            <a:r>
              <a:rPr lang="en-US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Introducir el modelo socio-ecológico y como aplicarlo para promover la salud comunitaria.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Entender los determinantes sociales y su impacto en la salud.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12219"/>
          <a:stretch/>
        </p:blipFill>
        <p:spPr>
          <a:xfrm>
            <a:off x="5886355" y="4500087"/>
            <a:ext cx="2800444" cy="21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5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CUIDADO DE la SALUD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480877"/>
              </p:ext>
            </p:extLst>
          </p:nvPr>
        </p:nvGraphicFramePr>
        <p:xfrm>
          <a:off x="693738" y="1320800"/>
          <a:ext cx="7993062" cy="55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5245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Determinante</a:t>
                      </a:r>
                      <a:r>
                        <a:rPr lang="es-MX" sz="2400" b="1" baseline="0" noProof="0" dirty="0"/>
                        <a:t> social</a:t>
                      </a:r>
                      <a:endParaRPr lang="es-MX" sz="2400" b="1" noProof="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Impacto</a:t>
                      </a:r>
                      <a:r>
                        <a:rPr lang="es-MX" sz="2400" b="1" baseline="0" noProof="0" dirty="0"/>
                        <a:t> </a:t>
                      </a:r>
                      <a:endParaRPr lang="es-MX" sz="2400" b="1" noProof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1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1" name="Picture 10" descr="nurse-748186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01" y="1928629"/>
            <a:ext cx="2483835" cy="1649421"/>
          </a:xfrm>
          <a:prstGeom prst="rect">
            <a:avLst/>
          </a:prstGeom>
        </p:spPr>
      </p:pic>
      <p:pic>
        <p:nvPicPr>
          <p:cNvPr id="12" name="Picture 11" descr="syringe-435809_12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/>
          <a:stretch/>
        </p:blipFill>
        <p:spPr>
          <a:xfrm>
            <a:off x="5969938" y="3499650"/>
            <a:ext cx="2917603" cy="1721759"/>
          </a:xfrm>
          <a:prstGeom prst="rect">
            <a:avLst/>
          </a:prstGeom>
        </p:spPr>
      </p:pic>
      <p:pic>
        <p:nvPicPr>
          <p:cNvPr id="3" name="Picture 2" descr="heartbeat-163709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54" y="5064611"/>
            <a:ext cx="2935227" cy="1651065"/>
          </a:xfrm>
          <a:prstGeom prst="rect">
            <a:avLst/>
          </a:prstGeom>
        </p:spPr>
      </p:pic>
      <p:pic>
        <p:nvPicPr>
          <p:cNvPr id="13" name="Picture 12" descr="aesculapian-staff-306956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4" y="1931659"/>
            <a:ext cx="2791040" cy="2405092"/>
          </a:xfrm>
          <a:prstGeom prst="rect">
            <a:avLst/>
          </a:prstGeom>
        </p:spPr>
      </p:pic>
      <p:pic>
        <p:nvPicPr>
          <p:cNvPr id="15" name="Picture 14" descr="red-cross-158454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63" y="3940341"/>
            <a:ext cx="3310744" cy="27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8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Opresión y discriminación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526944"/>
              </p:ext>
            </p:extLst>
          </p:nvPr>
        </p:nvGraphicFramePr>
        <p:xfrm>
          <a:off x="693738" y="1320800"/>
          <a:ext cx="7993062" cy="553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5245"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Determinante</a:t>
                      </a:r>
                      <a:r>
                        <a:rPr lang="es-MX" sz="2400" b="1" baseline="0" noProof="0" dirty="0"/>
                        <a:t> social</a:t>
                      </a:r>
                      <a:endParaRPr lang="es-MX" sz="2400" b="1" noProof="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noProof="0" dirty="0"/>
                        <a:t>Impacto</a:t>
                      </a:r>
                      <a:r>
                        <a:rPr lang="es-MX" sz="2400" b="1" baseline="0" noProof="0" dirty="0"/>
                        <a:t> </a:t>
                      </a:r>
                      <a:endParaRPr lang="es-MX" sz="2400" b="1" noProof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1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Picture 2" descr="discrimin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0" y="3716138"/>
            <a:ext cx="3972264" cy="2820307"/>
          </a:xfrm>
          <a:prstGeom prst="rect">
            <a:avLst/>
          </a:prstGeom>
        </p:spPr>
      </p:pic>
      <p:pic>
        <p:nvPicPr>
          <p:cNvPr id="11" name="Picture 10" descr="celiac-discriminatio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9" y="1897269"/>
            <a:ext cx="3950875" cy="2038388"/>
          </a:xfrm>
          <a:prstGeom prst="rect">
            <a:avLst/>
          </a:prstGeom>
        </p:spPr>
      </p:pic>
      <p:pic>
        <p:nvPicPr>
          <p:cNvPr id="12" name="Picture 11" descr="fence-450670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99" y="1897269"/>
            <a:ext cx="3260416" cy="2172762"/>
          </a:xfrm>
          <a:prstGeom prst="rect">
            <a:avLst/>
          </a:prstGeom>
        </p:spPr>
      </p:pic>
      <p:pic>
        <p:nvPicPr>
          <p:cNvPr id="13" name="Picture 12" descr="business-163462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7" y="4070030"/>
            <a:ext cx="3778253" cy="25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67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0064" y="1014414"/>
            <a:ext cx="8286750" cy="945014"/>
          </a:xfrm>
        </p:spPr>
        <p:txBody>
          <a:bodyPr>
            <a:normAutofit fontScale="92500"/>
          </a:bodyPr>
          <a:lstStyle/>
          <a:p>
            <a:r>
              <a:rPr lang="es-MX" i="1" dirty="0"/>
              <a:t>Causas no naturales: en salud y en enfermedad</a:t>
            </a:r>
          </a:p>
        </p:txBody>
      </p:sp>
      <p:pic>
        <p:nvPicPr>
          <p:cNvPr id="10" name="Content Placeholder 9" descr="home_big_hour_01_up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6074" r="50858" b="5590"/>
          <a:stretch/>
        </p:blipFill>
        <p:spPr>
          <a:xfrm>
            <a:off x="987824" y="1959429"/>
            <a:ext cx="4374657" cy="4417484"/>
          </a:xfrm>
          <a:prstGeom prst="ellipse">
            <a:avLst/>
          </a:prstGeom>
        </p:spPr>
      </p:pic>
      <p:pic>
        <p:nvPicPr>
          <p:cNvPr id="5" name="Content Placeholder 4" descr="projector-36178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4826300" y="4392647"/>
            <a:ext cx="4317699" cy="23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0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2" name="Picture 1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 del rla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dirty="0"/>
              <a:t>Cambiar algo de la vecindad, la comunidad, o el entorno que conduce a la mala salud y enfermedad</a:t>
            </a:r>
          </a:p>
          <a:p>
            <a:pPr>
              <a:buFont typeface="Wingdings" charset="2"/>
              <a:buChar char="ü"/>
            </a:pPr>
            <a:r>
              <a:rPr lang="es-MX" dirty="0"/>
              <a:t>Mejorar nuestra comunidad</a:t>
            </a:r>
          </a:p>
          <a:p>
            <a:pPr>
              <a:buFont typeface="Wingdings" charset="2"/>
              <a:buChar char="ü"/>
            </a:pPr>
            <a:r>
              <a:rPr lang="es-MX" dirty="0"/>
              <a:t>Facilitar el </a:t>
            </a:r>
            <a:r>
              <a:rPr lang="es-MX" dirty="0">
                <a:latin typeface="Arial"/>
                <a:cs typeface="Arial"/>
              </a:rPr>
              <a:t>é</a:t>
            </a:r>
            <a:r>
              <a:rPr lang="es-MX" dirty="0"/>
              <a:t>xito de todos promoviendo hábitos y acciones que producen mejor salud</a:t>
            </a:r>
          </a:p>
          <a:p>
            <a:pPr lvl="1">
              <a:buFont typeface="Wingdings" charset="2"/>
              <a:buChar char="ü"/>
            </a:pPr>
            <a:r>
              <a:rPr lang="es-MX" dirty="0"/>
              <a:t>Caminar</a:t>
            </a:r>
          </a:p>
          <a:p>
            <a:pPr lvl="1">
              <a:buFont typeface="Wingdings" charset="2"/>
              <a:buChar char="ü"/>
            </a:pPr>
            <a:r>
              <a:rPr lang="es-MX" dirty="0"/>
              <a:t>Andar en bicicleta</a:t>
            </a:r>
          </a:p>
          <a:p>
            <a:pPr lvl="1">
              <a:buFont typeface="Wingdings" charset="2"/>
              <a:buChar char="ü"/>
            </a:pPr>
            <a:r>
              <a:rPr lang="es-MX" dirty="0"/>
              <a:t>Comer comidas saludables</a:t>
            </a:r>
          </a:p>
        </p:txBody>
      </p:sp>
      <p:pic>
        <p:nvPicPr>
          <p:cNvPr id="10" name="Picture 9" descr="jogger-276201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3648" y="3512575"/>
            <a:ext cx="2091763" cy="3152588"/>
          </a:xfrm>
          <a:prstGeom prst="rect">
            <a:avLst/>
          </a:prstGeom>
        </p:spPr>
      </p:pic>
      <p:pic>
        <p:nvPicPr>
          <p:cNvPr id="11" name="Picture 10" descr="fruits-155616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61" y="4551734"/>
            <a:ext cx="2868706" cy="2113429"/>
          </a:xfrm>
          <a:prstGeom prst="rect">
            <a:avLst/>
          </a:prstGeom>
        </p:spPr>
      </p:pic>
      <p:pic>
        <p:nvPicPr>
          <p:cNvPr id="12" name="Picture 7" descr="000C3E3A-E952-1C34-80BD80D21AC3FE77"/>
          <p:cNvPicPr>
            <a:picLocks noChangeArrowheads="1"/>
          </p:cNvPicPr>
          <p:nvPr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r="15499" b="11592"/>
          <a:stretch/>
        </p:blipFill>
        <p:spPr bwMode="auto">
          <a:xfrm>
            <a:off x="4624248" y="2735634"/>
            <a:ext cx="1883419" cy="1553882"/>
          </a:xfrm>
          <a:prstGeom prst="roundRect">
            <a:avLst>
              <a:gd name="adj" fmla="val 3307"/>
            </a:avLst>
          </a:prstGeom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afety-helmet-150913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33" y="1794744"/>
            <a:ext cx="1479102" cy="15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2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Comparación del Modelo A y el Modelo B</a:t>
            </a:r>
            <a:endParaRPr lang="en-US" dirty="0"/>
          </a:p>
        </p:txBody>
      </p:sp>
      <p:pic>
        <p:nvPicPr>
          <p:cNvPr id="11" name="Picture 10" descr="Taco Be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8" y="1248615"/>
            <a:ext cx="3604172" cy="2670377"/>
          </a:xfrm>
          <a:prstGeom prst="rect">
            <a:avLst/>
          </a:prstGeom>
        </p:spPr>
      </p:pic>
      <p:pic>
        <p:nvPicPr>
          <p:cNvPr id="12" name="Picture 11" descr="8 Freewa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"/>
          <a:stretch/>
        </p:blipFill>
        <p:spPr>
          <a:xfrm>
            <a:off x="4620057" y="4030529"/>
            <a:ext cx="3776884" cy="267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addict-84430_12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/>
          <a:stretch/>
        </p:blipFill>
        <p:spPr>
          <a:xfrm>
            <a:off x="837138" y="4030529"/>
            <a:ext cx="3604172" cy="267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Poli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56" y="1354461"/>
            <a:ext cx="3776885" cy="254926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286124" y="3493461"/>
            <a:ext cx="2714625" cy="1026537"/>
          </a:xfr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</a:rPr>
              <a:t>Modelo A</a:t>
            </a:r>
          </a:p>
        </p:txBody>
      </p:sp>
    </p:spTree>
    <p:extLst>
      <p:ext uri="{BB962C8B-B14F-4D97-AF65-F5344CB8AC3E}">
        <p14:creationId xmlns:p14="http://schemas.microsoft.com/office/powerpoint/2010/main" val="3126418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Comparación del Modelo A y el Modelo 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/>
          <a:stretch/>
        </p:blipFill>
        <p:spPr>
          <a:xfrm>
            <a:off x="837138" y="1382882"/>
            <a:ext cx="3604172" cy="2536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6"/>
          <a:stretch/>
        </p:blipFill>
        <p:spPr>
          <a:xfrm>
            <a:off x="4620057" y="4030529"/>
            <a:ext cx="3776884" cy="267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/>
          <a:stretch/>
        </p:blipFill>
        <p:spPr>
          <a:xfrm>
            <a:off x="4633289" y="1382882"/>
            <a:ext cx="3763651" cy="2536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addict-84430_128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/>
          <a:stretch/>
        </p:blipFill>
        <p:spPr>
          <a:xfrm>
            <a:off x="837138" y="4030529"/>
            <a:ext cx="3604172" cy="267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071004" y="3493461"/>
            <a:ext cx="2812211" cy="1026537"/>
          </a:xfr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MX" sz="4000" dirty="0">
                <a:solidFill>
                  <a:schemeClr val="tx1">
                    <a:lumMod val="50000"/>
                  </a:schemeClr>
                </a:solidFill>
              </a:rPr>
              <a:t>Modelo B</a:t>
            </a:r>
          </a:p>
        </p:txBody>
      </p:sp>
      <p:pic>
        <p:nvPicPr>
          <p:cNvPr id="4" name="Picture 3" descr="no-smoking-145888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05" y="4198471"/>
            <a:ext cx="2386999" cy="2386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059" y="2435412"/>
            <a:ext cx="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2962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Actividad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Instrucciones: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Divídanse en grupos chicos.</a:t>
            </a:r>
          </a:p>
          <a:p>
            <a:pPr lvl="0"/>
            <a:r>
              <a:rPr lang="es-MX" dirty="0"/>
              <a:t>Respondan a 3 preguntas</a:t>
            </a:r>
          </a:p>
          <a:p>
            <a:pPr marL="628650" lvl="1" indent="-342900">
              <a:buFont typeface="+mj-lt"/>
              <a:buAutoNum type="arabicPeriod"/>
            </a:pPr>
            <a:r>
              <a:rPr lang="es-MX" dirty="0"/>
              <a:t>¿Que elementos del Modelo A  son similares en su vecindad?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dirty="0"/>
              <a:t>¿Que elementos del Modelo B son similares en su vecindad?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dirty="0"/>
              <a:t>¿Que elementos les gustaría tener en su vecindad que se ven en el Modelo B?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9650" b="-29650"/>
          <a:stretch>
            <a:fillRect/>
          </a:stretch>
        </p:blipFill>
        <p:spPr>
          <a:xfrm>
            <a:off x="457200" y="1535113"/>
            <a:ext cx="4040188" cy="4591050"/>
          </a:xfrm>
        </p:spPr>
      </p:pic>
    </p:spTree>
    <p:extLst>
      <p:ext uri="{BB962C8B-B14F-4D97-AF65-F5344CB8AC3E}">
        <p14:creationId xmlns:p14="http://schemas.microsoft.com/office/powerpoint/2010/main" val="784673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¡Éxito del RLA! Linda Placita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antes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400" dirty="0"/>
              <a:t>después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0" y="2174874"/>
            <a:ext cx="4040188" cy="332877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3"/>
          <a:stretch/>
        </p:blipFill>
        <p:spPr bwMode="auto">
          <a:xfrm>
            <a:off x="4462441" y="2174874"/>
            <a:ext cx="4536866" cy="33287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573233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Arial"/>
                <a:cs typeface="Arial"/>
              </a:rPr>
              <a:t>¡É</a:t>
            </a:r>
            <a:r>
              <a:rPr lang="es-MX" dirty="0"/>
              <a:t>xito del RLA! Rutas seguras a lugares saludables</a:t>
            </a:r>
          </a:p>
        </p:txBody>
      </p:sp>
      <p:pic>
        <p:nvPicPr>
          <p:cNvPr id="5" name="Picture 4" descr="C:\Users\mherrer2\AppData\Local\Microsoft\Windows\Temporary Internet Files\Content.Word\Kimball SRTS 8-14-14  (78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1" y="1881591"/>
            <a:ext cx="7663139" cy="3888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71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Introducciones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5910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sz="1800" dirty="0"/>
              <a:t>Comparta su </a:t>
            </a:r>
            <a:r>
              <a:rPr lang="es-MX" sz="1800" b="1" dirty="0"/>
              <a:t>nombre</a:t>
            </a:r>
            <a:r>
              <a:rPr lang="es-MX" sz="1800" dirty="0"/>
              <a:t>.</a:t>
            </a:r>
          </a:p>
          <a:p>
            <a:pPr>
              <a:buFont typeface="Wingdings" charset="2"/>
              <a:buChar char="ü"/>
            </a:pPr>
            <a:r>
              <a:rPr lang="es-MX" sz="1800" b="1" dirty="0"/>
              <a:t>Cuanto tiempo </a:t>
            </a:r>
            <a:r>
              <a:rPr lang="es-MX" sz="1800" dirty="0"/>
              <a:t>ha: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Vivido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Trabajado o </a:t>
            </a:r>
          </a:p>
          <a:p>
            <a:pPr lvl="1">
              <a:buFont typeface="Wingdings" charset="2"/>
              <a:buChar char="ü"/>
            </a:pPr>
            <a:r>
              <a:rPr lang="es-MX" sz="1800" dirty="0"/>
              <a:t>¿Tenido una conexión a esta comunidad?</a:t>
            </a:r>
          </a:p>
          <a:p>
            <a:pPr>
              <a:buFont typeface="Wingdings" charset="2"/>
              <a:buChar char="ü"/>
            </a:pPr>
            <a:r>
              <a:rPr lang="es-MX" sz="1800" dirty="0"/>
              <a:t>Una cosa que  le </a:t>
            </a:r>
            <a:r>
              <a:rPr lang="es-MX" sz="1800" b="1" dirty="0"/>
              <a:t>gusta </a:t>
            </a:r>
            <a:r>
              <a:rPr lang="es-MX" sz="1800" dirty="0"/>
              <a:t>de su colonia y una cosa que le gustaría </a:t>
            </a:r>
            <a:r>
              <a:rPr lang="es-MX" sz="1800" b="1" dirty="0"/>
              <a:t>mejorar</a:t>
            </a:r>
            <a:r>
              <a:rPr lang="es-MX" sz="1800" dirty="0"/>
              <a:t>.</a:t>
            </a:r>
          </a:p>
        </p:txBody>
      </p:sp>
      <p:pic>
        <p:nvPicPr>
          <p:cNvPr id="7" name="Content Placeholder 6" descr="bu004740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887" b="-53887"/>
          <a:stretch>
            <a:fillRect/>
          </a:stretch>
        </p:blipFill>
        <p:spPr>
          <a:xfrm>
            <a:off x="457200" y="1535113"/>
            <a:ext cx="4040188" cy="4591050"/>
          </a:xfrm>
        </p:spPr>
      </p:pic>
    </p:spTree>
    <p:extLst>
      <p:ext uri="{BB962C8B-B14F-4D97-AF65-F5344CB8AC3E}">
        <p14:creationId xmlns:p14="http://schemas.microsoft.com/office/powerpoint/2010/main" val="1635270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000" dirty="0">
                <a:cs typeface="Arial"/>
              </a:rPr>
              <a:t>É</a:t>
            </a:r>
            <a:r>
              <a:rPr lang="es-MX" sz="2000" dirty="0"/>
              <a:t>xito del RLA! Jóvenes crean cambios positivos en el sureste de san diego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Antes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2400" dirty="0"/>
              <a:t>después</a:t>
            </a:r>
            <a:endParaRPr lang="en-US" sz="2400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5" y="2174875"/>
            <a:ext cx="3210682" cy="365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 t="3616" r="8725"/>
          <a:stretch/>
        </p:blipFill>
        <p:spPr bwMode="auto">
          <a:xfrm>
            <a:off x="4327039" y="2174875"/>
            <a:ext cx="4485185" cy="3658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40521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liderazgo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Drew Dudley – liderazgo cotidiano</a:t>
            </a:r>
          </a:p>
        </p:txBody>
      </p:sp>
      <p:pic>
        <p:nvPicPr>
          <p:cNvPr id="5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2360212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</a:t>
            </a:r>
            <a:r>
              <a:rPr lang="en-US" dirty="0">
                <a:latin typeface="Arial"/>
                <a:cs typeface="Arial"/>
              </a:rPr>
              <a:t>Ó</a:t>
            </a:r>
            <a:r>
              <a:rPr lang="en-US" dirty="0"/>
              <a:t>n 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535112"/>
            <a:ext cx="4040188" cy="4007724"/>
          </a:xfr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s-MX" sz="2000" b="1" u="sng" dirty="0">
                <a:solidFill>
                  <a:schemeClr val="tx1">
                    <a:lumMod val="50000"/>
                  </a:schemeClr>
                </a:solidFill>
              </a:rPr>
              <a:t>Tarea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Repasar sección 1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 Leer sección 2.1 promoviendo la salud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Terminar todas las actividades en esa sección del libro de trabajo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4007724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¿preguntas?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¿comentarios?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¿preocupaciones?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0603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BIENVENIDOS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199" y="1357313"/>
            <a:ext cx="8229601" cy="817562"/>
          </a:xfrm>
        </p:spPr>
        <p:txBody>
          <a:bodyPr>
            <a:noAutofit/>
          </a:bodyPr>
          <a:lstStyle/>
          <a:p>
            <a:r>
              <a:rPr lang="en-US" sz="2400" dirty="0"/>
              <a:t>¿QUE ES LA ACADEMIA DE LIDERAZGO PARA RESIDENTES (</a:t>
            </a:r>
            <a:r>
              <a:rPr lang="en-US" sz="2400" dirty="0" err="1"/>
              <a:t>rla</a:t>
            </a:r>
            <a:r>
              <a:rPr lang="en-US" sz="2400" dirty="0"/>
              <a:t>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4187826" cy="39512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MX" sz="2000" dirty="0"/>
              <a:t>Un programa iniciada por el condado de San Diego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Apoya a miembros de la comunidad a crear mejores y mas saludables vecindades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ClrTx/>
              <a:buSzTx/>
              <a:buFont typeface="Wingdings" charset="2"/>
              <a:buChar char="§"/>
            </a:pPr>
            <a:r>
              <a:rPr lang="es-MX" sz="2000" dirty="0">
                <a:solidFill>
                  <a:srgbClr val="808080"/>
                </a:solidFill>
                <a:ea typeface="ＭＳ Ｐゴシック" pitchFamily="34" charset="-128"/>
              </a:rPr>
              <a:t>Participantes aprenden maneras de colaborar con redes locales de partes interesadas en Proyectos de Mejoramiento Comunitario</a:t>
            </a:r>
          </a:p>
        </p:txBody>
      </p:sp>
      <p:pic>
        <p:nvPicPr>
          <p:cNvPr id="12" name="Content Placeholder 11" descr="Group of People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37" b="-36437"/>
          <a:stretch>
            <a:fillRect/>
          </a:stretch>
        </p:blipFill>
        <p:spPr>
          <a:xfrm>
            <a:off x="4760210" y="3019318"/>
            <a:ext cx="3926590" cy="3838682"/>
          </a:xfrm>
        </p:spPr>
      </p:pic>
      <p:sp>
        <p:nvSpPr>
          <p:cNvPr id="4" name="TextBox 3"/>
          <p:cNvSpPr txBox="1"/>
          <p:nvPr/>
        </p:nvSpPr>
        <p:spPr>
          <a:xfrm>
            <a:off x="4645025" y="2155632"/>
            <a:ext cx="404177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s-MX" sz="2000" dirty="0"/>
              <a:t>Promueve la participación de residentes en actividades y la aplicación de conocimientos</a:t>
            </a:r>
            <a:r>
              <a:rPr lang="es-MX" sz="2000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s-MX" sz="2000" dirty="0">
                <a:ea typeface="ＭＳ Ｐゴシック" pitchFamily="34" charset="-128"/>
              </a:rPr>
              <a:t>que conducen a entornos mas saludables en la comunidad</a:t>
            </a:r>
          </a:p>
        </p:txBody>
      </p:sp>
    </p:spTree>
    <p:extLst>
      <p:ext uri="{BB962C8B-B14F-4D97-AF65-F5344CB8AC3E}">
        <p14:creationId xmlns:p14="http://schemas.microsoft.com/office/powerpoint/2010/main" val="390073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Secciones del curso del RLA </a:t>
            </a:r>
          </a:p>
        </p:txBody>
      </p:sp>
      <p:sp>
        <p:nvSpPr>
          <p:cNvPr id="22" name="Text Box 16"/>
          <p:cNvSpPr txBox="1"/>
          <p:nvPr/>
        </p:nvSpPr>
        <p:spPr>
          <a:xfrm>
            <a:off x="2662375" y="2609081"/>
            <a:ext cx="1769443" cy="124126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Apoyando la salud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Uso de la tierra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Transporte activo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Sistema alimentario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ea typeface="ＭＳ 明朝"/>
                <a:cs typeface="Times New Roman"/>
              </a:rPr>
              <a:t> </a:t>
            </a:r>
          </a:p>
        </p:txBody>
      </p:sp>
      <p:sp>
        <p:nvSpPr>
          <p:cNvPr id="23" name="Text Box 15"/>
          <p:cNvSpPr txBox="1"/>
          <p:nvPr/>
        </p:nvSpPr>
        <p:spPr>
          <a:xfrm>
            <a:off x="4795623" y="2565749"/>
            <a:ext cx="1789194" cy="128459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</a:pPr>
            <a:r>
              <a:rPr lang="es-MX" sz="1200" dirty="0">
                <a:effectLst/>
                <a:ea typeface="ＭＳ 明朝"/>
                <a:cs typeface="Times New Roman"/>
              </a:rPr>
              <a:t>Participación cívica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</a:pPr>
            <a:r>
              <a:rPr lang="es-MX" sz="1200" dirty="0">
                <a:ea typeface="ＭＳ 明朝"/>
                <a:cs typeface="Times New Roman"/>
              </a:rPr>
              <a:t>Pl</a:t>
            </a:r>
            <a:r>
              <a:rPr lang="es-MX" sz="1200" dirty="0">
                <a:effectLst/>
                <a:ea typeface="ＭＳ 明朝"/>
                <a:cs typeface="Times New Roman"/>
              </a:rPr>
              <a:t>anificación e implementación del CIP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08280" y="1846756"/>
            <a:ext cx="1371600" cy="73407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effectLst/>
                <a:ea typeface="ＭＳ 明朝"/>
                <a:cs typeface="Times New Roman"/>
              </a:rPr>
              <a:t>Acción</a:t>
            </a:r>
          </a:p>
        </p:txBody>
      </p:sp>
      <p:sp>
        <p:nvSpPr>
          <p:cNvPr id="26" name="Text Box 14"/>
          <p:cNvSpPr txBox="1"/>
          <p:nvPr/>
        </p:nvSpPr>
        <p:spPr>
          <a:xfrm>
            <a:off x="527534" y="2565750"/>
            <a:ext cx="1769443" cy="128459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MX" sz="1200" dirty="0">
                <a:effectLst/>
                <a:ea typeface="ＭＳ 明朝"/>
                <a:cs typeface="Times New Roman"/>
              </a:rPr>
              <a:t>Orientación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MX" sz="1200" dirty="0">
                <a:effectLst/>
                <a:ea typeface="ＭＳ 明朝"/>
                <a:cs typeface="Times New Roman"/>
              </a:rPr>
              <a:t>Determinantes sociales de la salud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s-MX" sz="1200" dirty="0">
                <a:effectLst/>
                <a:ea typeface="ＭＳ 明朝"/>
                <a:cs typeface="Times New Roman"/>
              </a:rPr>
              <a:t>Resumen del CIP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MX" sz="1200" dirty="0">
                <a:effectLst/>
                <a:ea typeface="ＭＳ 明朝"/>
                <a:cs typeface="Times New Roman"/>
              </a:rPr>
              <a:t> </a:t>
            </a:r>
          </a:p>
        </p:txBody>
      </p:sp>
      <p:sp>
        <p:nvSpPr>
          <p:cNvPr id="27" name="Text Box 17"/>
          <p:cNvSpPr txBox="1"/>
          <p:nvPr/>
        </p:nvSpPr>
        <p:spPr>
          <a:xfrm>
            <a:off x="6889928" y="2609503"/>
            <a:ext cx="1789194" cy="124084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Evaluación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"/>
              <a:buChar char="•"/>
              <a:tabLst>
                <a:tab pos="457200" algn="l"/>
              </a:tabLst>
            </a:pPr>
            <a:r>
              <a:rPr lang="es-MX" sz="1200" dirty="0">
                <a:effectLst/>
                <a:ea typeface="ＭＳ 明朝"/>
                <a:cs typeface="Times New Roman"/>
              </a:rPr>
              <a:t>Celebraciones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5736" y="1852061"/>
            <a:ext cx="1371600" cy="7004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ea typeface="ＭＳ 明朝"/>
                <a:cs typeface="Times New Roman"/>
              </a:rPr>
              <a:t>Resumen</a:t>
            </a:r>
            <a:endParaRPr lang="es-MX" sz="1600" dirty="0">
              <a:effectLst/>
              <a:ea typeface="ＭＳ 明朝"/>
              <a:cs typeface="Times New Roman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40191" y="1856180"/>
            <a:ext cx="1371600" cy="7529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effectLst/>
                <a:ea typeface="ＭＳ 明朝"/>
                <a:cs typeface="Times New Roman"/>
              </a:rPr>
              <a:t>Estrategias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1874023" y="1921609"/>
            <a:ext cx="585096" cy="567329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8184194" y="1944519"/>
            <a:ext cx="601907" cy="57171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>
            <a:off x="6035845" y="1921609"/>
            <a:ext cx="601907" cy="561002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3979349" y="1921609"/>
            <a:ext cx="601907" cy="56100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5" name="Content Placeholder 6" descr="CoverArt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7" b="65859"/>
          <a:stretch/>
        </p:blipFill>
        <p:spPr>
          <a:xfrm>
            <a:off x="4608281" y="4080011"/>
            <a:ext cx="2029472" cy="144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36" descr="heart-665186_12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8"/>
          <a:stretch/>
        </p:blipFill>
        <p:spPr>
          <a:xfrm>
            <a:off x="2540190" y="4080012"/>
            <a:ext cx="2041066" cy="144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j01826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35" y="4080011"/>
            <a:ext cx="2033383" cy="1445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LS00329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78" y="4080013"/>
            <a:ext cx="1838144" cy="144556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738591" y="1894382"/>
            <a:ext cx="1371600" cy="7146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effectLst/>
                <a:ea typeface="ＭＳ 明朝"/>
                <a:cs typeface="Times New Roman"/>
              </a:rPr>
              <a:t>Evaluación</a:t>
            </a:r>
          </a:p>
        </p:txBody>
      </p:sp>
    </p:spTree>
    <p:extLst>
      <p:ext uri="{BB962C8B-B14F-4D97-AF65-F5344CB8AC3E}">
        <p14:creationId xmlns:p14="http://schemas.microsoft.com/office/powerpoint/2010/main" val="311831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_Translation_LWSD Vision Pyramid V2 0901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7" t="4858" r="39723" b="62960"/>
          <a:stretch/>
        </p:blipFill>
        <p:spPr>
          <a:xfrm>
            <a:off x="2239776" y="812029"/>
            <a:ext cx="4664449" cy="5684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087" y="321734"/>
            <a:ext cx="329737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/>
            <a:r>
              <a:rPr lang="es-MX" sz="2400" i="1" cap="all" dirty="0">
                <a:solidFill>
                  <a:prstClr val="white"/>
                </a:solidFill>
                <a:cs typeface="Avenir Medium"/>
              </a:rPr>
              <a:t>VIVE BIEN SAN DIEGO</a:t>
            </a:r>
            <a:endParaRPr lang="en-US" sz="1600" dirty="0">
              <a:solidFill>
                <a:srgbClr val="95AF39"/>
              </a:solidFill>
              <a:latin typeface="Avenir Light"/>
              <a:cs typeface="Avenir Light"/>
            </a:endParaRPr>
          </a:p>
          <a:p>
            <a:endParaRPr lang="en-US" sz="1600" dirty="0" smtClean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96657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VIVE BIEN San Diego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82" y="1959427"/>
            <a:ext cx="4764690" cy="4318001"/>
          </a:xfrm>
        </p:spPr>
      </p:pic>
      <p:pic>
        <p:nvPicPr>
          <p:cNvPr id="7" name="Content Placeholder 4" descr="projector-36178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202401" y="4934857"/>
            <a:ext cx="2484396" cy="13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7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_Translation_LWSD Vision Pyramid V2 0901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478887"/>
            <a:ext cx="881742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321733"/>
            <a:ext cx="329737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MX" sz="2400" i="1" cap="all" dirty="0" smtClean="0">
                <a:solidFill>
                  <a:prstClr val="white"/>
                </a:solidFill>
                <a:cs typeface="Avenir Medium"/>
              </a:rPr>
              <a:t>VIVE BIEN SAN DIEGO</a:t>
            </a:r>
            <a:endParaRPr lang="en-US" sz="1600" dirty="0" smtClean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6187024"/>
      </p:ext>
    </p:extLst>
  </p:cSld>
  <p:clrMapOvr>
    <a:masterClrMapping/>
  </p:clrMapOvr>
</p:sld>
</file>

<file path=ppt/theme/theme1.xml><?xml version="1.0" encoding="utf-8"?>
<a:theme xmlns:a="http://schemas.openxmlformats.org/drawingml/2006/main" name="LWSD 2013 Blue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Blue 2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Blue 3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Blue 4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1E3CD7-2B00-41A5-92B6-914235362425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49B195-FC51-4345-AFDE-0B1D0B17B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CD2F7E-991E-42D6-A086-7BDBBEC3B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2738</Words>
  <Application>Microsoft Macintosh PowerPoint</Application>
  <PresentationFormat>On-screen Show (4:3)</PresentationFormat>
  <Paragraphs>473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Avenir Light</vt:lpstr>
      <vt:lpstr>Avenir Medium</vt:lpstr>
      <vt:lpstr>Avenir Medium Oblique</vt:lpstr>
      <vt:lpstr>Calibri</vt:lpstr>
      <vt:lpstr>Chalkboard</vt:lpstr>
      <vt:lpstr>ＭＳ Ｐゴシック</vt:lpstr>
      <vt:lpstr>ＭＳ 明朝</vt:lpstr>
      <vt:lpstr>Symbol</vt:lpstr>
      <vt:lpstr>Times</vt:lpstr>
      <vt:lpstr>Times New Roman</vt:lpstr>
      <vt:lpstr>Wingdings</vt:lpstr>
      <vt:lpstr>LWSD 2013 Blue</vt:lpstr>
      <vt:lpstr>LWSD 2013 Blue 2</vt:lpstr>
      <vt:lpstr>LWSD 2013 Blue 3</vt:lpstr>
      <vt:lpstr>LWSD 2013 Blue 4</vt:lpstr>
      <vt:lpstr>Sección 1: RESUMEN</vt:lpstr>
      <vt:lpstr>ORDEN DEL DÍA</vt:lpstr>
      <vt:lpstr>Sección 1: RESUMEN </vt:lpstr>
      <vt:lpstr>Introducciones</vt:lpstr>
      <vt:lpstr>BIENVENIDOS</vt:lpstr>
      <vt:lpstr>Secciones del curso del RLA </vt:lpstr>
      <vt:lpstr>PowerPoint Presentation</vt:lpstr>
      <vt:lpstr>Segmento de Video</vt:lpstr>
      <vt:lpstr>PowerPoint Presentation</vt:lpstr>
      <vt:lpstr>Desarrollando mejor salud</vt:lpstr>
      <vt:lpstr>Problemas CrÓnicos de la Salud </vt:lpstr>
      <vt:lpstr>Segmento de video</vt:lpstr>
      <vt:lpstr>Actividad</vt:lpstr>
      <vt:lpstr>Comparando la salud pública y el cuidado de salud</vt:lpstr>
      <vt:lpstr>El modelo de Prevención de la Salud pública</vt:lpstr>
      <vt:lpstr>El modelo de Prevención de la Salud pública</vt:lpstr>
      <vt:lpstr>El modelo socio-ecológico</vt:lpstr>
      <vt:lpstr>Actividad</vt:lpstr>
      <vt:lpstr>Hora de descanso</vt:lpstr>
      <vt:lpstr>Una población saludable le beneficia a todos</vt:lpstr>
      <vt:lpstr>¿Que es la salud?</vt:lpstr>
      <vt:lpstr>¿Que determina la salud?</vt:lpstr>
      <vt:lpstr>Segmento de Video</vt:lpstr>
      <vt:lpstr>Comparando la desigualdad en salud y la igualdad en salud</vt:lpstr>
      <vt:lpstr>Segmento de Video</vt:lpstr>
      <vt:lpstr>Determinantes sociales de la salud</vt:lpstr>
      <vt:lpstr>Educación</vt:lpstr>
      <vt:lpstr>empleo</vt:lpstr>
      <vt:lpstr>ingresos</vt:lpstr>
      <vt:lpstr>CUIDADO DE la SALUD</vt:lpstr>
      <vt:lpstr>Opresión y discriminación</vt:lpstr>
      <vt:lpstr>Segmento de Video</vt:lpstr>
      <vt:lpstr>Hora de descanso</vt:lpstr>
      <vt:lpstr>Metas del rla</vt:lpstr>
      <vt:lpstr>Comparación del Modelo A y el Modelo B</vt:lpstr>
      <vt:lpstr>Comparación del Modelo A y el Modelo B</vt:lpstr>
      <vt:lpstr>Actividad</vt:lpstr>
      <vt:lpstr>¡Éxito del RLA! Linda Placita</vt:lpstr>
      <vt:lpstr>¡Éxito del RLA! Rutas seguras a lugares saludables</vt:lpstr>
      <vt:lpstr>Éxito del RLA! Jóvenes crean cambios positivos en el sureste de san diego</vt:lpstr>
      <vt:lpstr>liderazgo</vt:lpstr>
      <vt:lpstr>ConclusiÓn 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Blue</dc:title>
  <dc:creator>Creative Contractor</dc:creator>
  <cp:lastModifiedBy>Jaime Sykes-Summerville</cp:lastModifiedBy>
  <cp:revision>99</cp:revision>
  <dcterms:created xsi:type="dcterms:W3CDTF">2013-10-28T20:20:09Z</dcterms:created>
  <dcterms:modified xsi:type="dcterms:W3CDTF">2017-07-15T05:20:05Z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