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gif" ContentType="image/gif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674" r:id="rId5"/>
    <p:sldMasterId id="2147483680" r:id="rId6"/>
    <p:sldMasterId id="2147483668" r:id="rId7"/>
  </p:sldMasterIdLst>
  <p:notesMasterIdLst>
    <p:notesMasterId r:id="rId41"/>
  </p:notesMasterIdLst>
  <p:sldIdLst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orient="horz" pos="142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lo Roshnaye" initials="K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69774" autoAdjust="0"/>
  </p:normalViewPr>
  <p:slideViewPr>
    <p:cSldViewPr snapToGrid="0" snapToObjects="1">
      <p:cViewPr varScale="1">
        <p:scale>
          <a:sx n="89" d="100"/>
          <a:sy n="89" d="100"/>
        </p:scale>
        <p:origin x="3048" y="176"/>
      </p:cViewPr>
      <p:guideLst>
        <p:guide orient="horz"/>
        <p:guide orient="horz" pos="4128"/>
        <p:guide orient="horz" pos="14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9" Type="http://schemas.openxmlformats.org/officeDocument/2006/relationships/slide" Target="slides/slide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notesMaster" Target="notesMasters/notesMaster1.xml"/><Relationship Id="rId42" Type="http://schemas.openxmlformats.org/officeDocument/2006/relationships/commentAuthors" Target="commentAuthors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C715-202B-AC41-8CAD-EA3D67F3A591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0785-9338-114B-891F-4D52A71C2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Relationship Id="rId3" Type="http://schemas.openxmlformats.org/officeDocument/2006/relationships/hyperlink" Target="NULL" TargetMode="Externa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Bienvenidos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comisión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oficina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916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anterior?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887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planes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planes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ante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conectarse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apropiados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computadora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antes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ensenársela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internet que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(CIP).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915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ciudades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plan general, en el internet.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plan general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internet. Si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decide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CIP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empezar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disfruta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/a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encargarse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Nota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Reemplazca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internet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ciudad.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73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revitalización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terreno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industrial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abandonado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involucrar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complicado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dado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percibida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substancias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peligrosas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contaminación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y/o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www.epa.gov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/brownfields/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about.htm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792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videos en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llamada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pequeños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ciudad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(“Little Kids, Big City”)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comercial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Residencial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mixto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reglamentos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hoy y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7920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edificio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determinarlo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algún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edificios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parques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departamentos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mixto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etc.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7920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92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tan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gustaría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ocurriera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ocurriera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2994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expansión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urbana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San Diego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gases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invernadero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climático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fotografía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derecho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bungalowhouseplans.com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/craftsman-house-plans-blog/a-retro-fit-of-suburbia/</a:t>
            </a:r>
            <a:r>
              <a:rPr lang="en-US" dirty="0">
                <a:effectLst/>
              </a:rPr>
              <a:t>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792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recuerde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el RLA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hay personas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plática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luego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pequeños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identifiquen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aplicarían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CIP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CIP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definitivamente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Revise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organize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apropiadamente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cubra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través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307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8376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movilización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escuchándolos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analizando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recibieron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6085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valor de un plan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Indirecta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¡la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últimas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TODOS!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3700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autoridades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ciudad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mensaje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400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interconectado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creativamente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Quiénes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las personas/los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obvios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religiosa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colaboración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dueño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franquicia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 de comida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rápida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4135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Enfóquense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Al final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(o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pequeño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562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Perseverancia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económica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paciencia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5154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capital social?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capital social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contribuyen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amigos,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dirty="0">
                <a:effectLst/>
              </a:rPr>
              <a:t>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796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Vive Bien (Live Well) San Diego…la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asunto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principal…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herramienta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enfrentarla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video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perspectiva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policía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Prevención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Diseño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(CPTED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inglés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localizado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policía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encargado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vigilancia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arquitecto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diseñador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urbano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029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CPTED.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tome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conocerla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conseguir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4228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CPTED.</a:t>
            </a:r>
            <a:r>
              <a:rPr lang="en-US" dirty="0">
                <a:effectLst/>
              </a:rPr>
              <a:t>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03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escoger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iluminación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compártelo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base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emergentes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las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apropiada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localizada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Great Group Games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Si no lo ha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hecho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pongase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triunfos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178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que 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invalidUrl="http://www.cdc.gov/healthyplaces/ healthy_comm_design.htm"/>
              </a:rPr>
              <a:t>http://www.cdc.gov/healthyplaces/healthy_comm_design.htm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483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RLA!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cajas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eléctricas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pintadas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Cajón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locales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añaden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belleza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orgullo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vandalismo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9744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electrónico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disco USB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pasarla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computadoras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Y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encuentren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añadirla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1013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básico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Pregúntele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última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Pregúnteles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2.1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2.2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ideas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93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Recuérdele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a un alto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complejos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23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complicados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prácticos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términos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coloquiales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refiriéndolos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adicional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particular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entonces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luego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continúe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detrás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manejaron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hoy,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manejaron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contexto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lejos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pie?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carriles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ciclistas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banquetas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228600" indent="-228600">
              <a:buFont typeface="+mj-lt"/>
              <a:buAutoNum type="arabicPeriod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reunión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solo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¿que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228600" indent="-228600">
              <a:buFont typeface="+mj-lt"/>
              <a:buAutoNum type="arabicPeriod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Debatan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que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que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diseñadas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04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énfasis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que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abierta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diseñada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oír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población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probabilidades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satisfacían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lectura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que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hechas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disfrutan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mejoramientos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gustaría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ver.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83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complicado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francamente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Recuérdeles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son parte de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personas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espíritu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94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entorno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531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1835" y="2130425"/>
            <a:ext cx="7772400" cy="1470025"/>
          </a:xfrm>
        </p:spPr>
        <p:txBody>
          <a:bodyPr/>
          <a:lstStyle>
            <a:lvl1pPr algn="ctr">
              <a:lnSpc>
                <a:spcPct val="90000"/>
              </a:lnSpc>
              <a:defRPr sz="4200" cap="all" spc="100">
                <a:latin typeface="+mj-lt"/>
                <a:cs typeface="Avenir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635" y="3840845"/>
            <a:ext cx="6400800" cy="127544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b="0" i="1" cap="none" spc="80">
                <a:solidFill>
                  <a:schemeClr val="bg1"/>
                </a:solidFill>
                <a:latin typeface="+mn-lt"/>
                <a:cs typeface="Avenir Medium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4246" y="6528699"/>
            <a:ext cx="2133600" cy="365125"/>
          </a:xfrm>
        </p:spPr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9472" y="6528699"/>
            <a:ext cx="2133600" cy="365125"/>
          </a:xfrm>
        </p:spPr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tx1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2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9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0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645556" y="1260930"/>
            <a:ext cx="7041242" cy="47171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sz="1800" cap="all">
                <a:solidFill>
                  <a:schemeClr val="accent3"/>
                </a:solidFill>
                <a:latin typeface="+mn-lt"/>
              </a:defRPr>
            </a:lvl1pPr>
            <a:lvl2pPr marL="344487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2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1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 marL="0" indent="0">
              <a:buNone/>
              <a:defRPr sz="2400" cap="all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1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accent2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87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3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4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theme" Target="../theme/theme4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53267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169221"/>
            <a:ext cx="5715000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91088"/>
            <a:ext cx="48314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557" y="269002"/>
            <a:ext cx="7041240" cy="7413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556" y="1732643"/>
            <a:ext cx="7041241" cy="4254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555" y="6356350"/>
            <a:ext cx="1710874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 baseline="0">
          <a:solidFill>
            <a:schemeClr val="accent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microsoft.com/office/2007/relationships/hdphoto" Target="../media/hdphoto1.wdp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jpg"/><Relationship Id="rId5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image" Target="../media/image27.jpg"/><Relationship Id="rId6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pc="310" dirty="0"/>
              <a:t>Sección 2: estrategias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MX" sz="5400" dirty="0"/>
              <a:t>Uso de la tierra</a:t>
            </a:r>
          </a:p>
        </p:txBody>
      </p:sp>
    </p:spTree>
    <p:extLst>
      <p:ext uri="{BB962C8B-B14F-4D97-AF65-F5344CB8AC3E}">
        <p14:creationId xmlns:p14="http://schemas.microsoft.com/office/powerpoint/2010/main" val="922158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Entornos construidos</a:t>
            </a:r>
          </a:p>
        </p:txBody>
      </p:sp>
      <p:pic>
        <p:nvPicPr>
          <p:cNvPr id="5" name="Content Placeholder 4" descr="Complete Streets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5" b="9345"/>
          <a:stretch>
            <a:fillRect/>
          </a:stretch>
        </p:blipFill>
        <p:spPr>
          <a:xfrm>
            <a:off x="693056" y="1558473"/>
            <a:ext cx="7993743" cy="4718956"/>
          </a:xfrm>
        </p:spPr>
      </p:pic>
    </p:spTree>
    <p:extLst>
      <p:ext uri="{BB962C8B-B14F-4D97-AF65-F5344CB8AC3E}">
        <p14:creationId xmlns:p14="http://schemas.microsoft.com/office/powerpoint/2010/main" val="867172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Obteniendo información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8" y="1074965"/>
            <a:ext cx="7993741" cy="88446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s-MX" sz="2200" dirty="0"/>
              <a:t>Como obtener acceso a los documentos de planificación en su Área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s-MX" sz="2800" dirty="0" err="1"/>
              <a:t>Comienzen</a:t>
            </a:r>
            <a:r>
              <a:rPr lang="es-MX" sz="2800" dirty="0"/>
              <a:t> por buscar en el internet “plan general de [nombre de su ciudad].”</a:t>
            </a:r>
          </a:p>
          <a:p>
            <a:pPr lvl="0"/>
            <a:r>
              <a:rPr lang="es-MX" sz="2800" dirty="0"/>
              <a:t>Otros tipos de planes incluyen: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300" dirty="0"/>
              <a:t>Planes específicos o planes para el centro de una ciudad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300" dirty="0"/>
              <a:t>Plan maestro para peatones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300" dirty="0"/>
              <a:t>Plan maestro para ciclistas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300" dirty="0">
                <a:ea typeface="ＭＳ Ｐゴシック" pitchFamily="34" charset="-128"/>
              </a:rPr>
              <a:t>Plan maestro para parques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300" dirty="0">
                <a:ea typeface="ＭＳ Ｐゴシック" pitchFamily="34" charset="-128"/>
              </a:rPr>
              <a:t>Planes urbanos para la agricultura</a:t>
            </a:r>
            <a:endParaRPr lang="es-MX" dirty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3" descr="C:\Users\acabal1\AppData\Local\Microsoft\Windows\Temporary Internet Files\Content.IE5\Y7EQ4JT2\MP900404896[1]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8153">
            <a:off x="4795329" y="3768819"/>
            <a:ext cx="4721062" cy="33721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386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329" y="169221"/>
            <a:ext cx="5856727" cy="741362"/>
          </a:xfrm>
        </p:spPr>
        <p:txBody>
          <a:bodyPr/>
          <a:lstStyle/>
          <a:p>
            <a:r>
              <a:rPr lang="es-MX" dirty="0"/>
              <a:t>Obteniendo información sobre su comunidad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93058" y="1127739"/>
            <a:ext cx="7993741" cy="94310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s-MX" dirty="0"/>
              <a:t>Coloque un  imagen del sitio de internet de su ciudad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Ejemplo:</a:t>
            </a: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946" y="2673847"/>
            <a:ext cx="6328109" cy="349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601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Desarrollo/revitalización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/>
          </a:bodyPr>
          <a:lstStyle/>
          <a:p>
            <a:r>
              <a:rPr lang="es-MX" sz="2400" dirty="0"/>
              <a:t>Terreno industrial  abandonado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/>
              <a:t>Antes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400" dirty="0"/>
              <a:t>Después</a:t>
            </a:r>
          </a:p>
        </p:txBody>
      </p:sp>
      <p:pic>
        <p:nvPicPr>
          <p:cNvPr id="5" name="Picture 4" descr="Picture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25" y="2786989"/>
            <a:ext cx="4166688" cy="2806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 descr="Picture 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152" y="2803701"/>
            <a:ext cx="4332419" cy="27495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69639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Reglamento de zonificación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Reglamento de zonificación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93057" y="1959427"/>
            <a:ext cx="4529532" cy="4318001"/>
          </a:xfrm>
        </p:spPr>
        <p:txBody>
          <a:bodyPr>
            <a:normAutofit fontScale="92500" lnSpcReduction="10000"/>
          </a:bodyPr>
          <a:lstStyle/>
          <a:p>
            <a:r>
              <a:rPr lang="es-MX" sz="2000" dirty="0"/>
              <a:t>Reglamentos y leyes escritas que definen como se pueden usar las propiedades en áreas geográficas especificas. </a:t>
            </a:r>
          </a:p>
          <a:p>
            <a:r>
              <a:rPr lang="es-MX" sz="2000" dirty="0"/>
              <a:t>Reglamentos de zonificación  especifican si una zona es para uso residencial o comercial, y también pueden regular el tamaño, colocación, y densidad del lote, y la estatura de las estructuras.</a:t>
            </a:r>
          </a:p>
        </p:txBody>
      </p:sp>
      <p:pic>
        <p:nvPicPr>
          <p:cNvPr id="3" name="Picture 2" descr="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361" y="2126414"/>
            <a:ext cx="3559450" cy="35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31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Uso de La Tierra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Visual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400" dirty="0"/>
              <a:t>Coloca fotos de su comunidad</a:t>
            </a:r>
          </a:p>
        </p:txBody>
      </p:sp>
    </p:spTree>
    <p:extLst>
      <p:ext uri="{BB962C8B-B14F-4D97-AF65-F5344CB8AC3E}">
        <p14:creationId xmlns:p14="http://schemas.microsoft.com/office/powerpoint/2010/main" val="1432582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3" name="Picture 2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03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056" y="169221"/>
            <a:ext cx="5715000" cy="812414"/>
          </a:xfrm>
        </p:spPr>
        <p:txBody>
          <a:bodyPr>
            <a:normAutofit fontScale="90000"/>
          </a:bodyPr>
          <a:lstStyle/>
          <a:p>
            <a:r>
              <a:rPr lang="es-MX" dirty="0"/>
              <a:t>Preocupaciones de las personas interesadas en el uso de la tierra</a:t>
            </a:r>
          </a:p>
        </p:txBody>
      </p:sp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263892"/>
            <a:ext cx="9143999" cy="55177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6308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Desorden</a:t>
            </a:r>
            <a:r>
              <a:rPr lang="en-US" dirty="0"/>
              <a:t> social </a:t>
            </a:r>
          </a:p>
        </p:txBody>
      </p:sp>
      <p:pic>
        <p:nvPicPr>
          <p:cNvPr id="5" name="Picture 4" descr="Picture 1.png"/>
          <p:cNvPicPr>
            <a:picLocks noChangeAspect="1"/>
          </p:cNvPicPr>
          <p:nvPr/>
        </p:nvPicPr>
        <p:blipFill rotWithShape="1">
          <a:blip r:embed="rId3"/>
          <a:srcRect b="21026"/>
          <a:stretch/>
        </p:blipFill>
        <p:spPr>
          <a:xfrm>
            <a:off x="330947" y="1119674"/>
            <a:ext cx="4739316" cy="5581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451" y="1119675"/>
            <a:ext cx="3415192" cy="30845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 descr="traffic-jam-688566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007" y="4429889"/>
            <a:ext cx="3408636" cy="2271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32110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7 pasos para entender e influenciar el uso de la tierra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 smtClean="0"/>
              <a:t>1. Hagan </a:t>
            </a:r>
            <a:r>
              <a:rPr lang="es-MX" dirty="0"/>
              <a:t>investigación</a:t>
            </a:r>
          </a:p>
        </p:txBody>
      </p:sp>
      <p:pic>
        <p:nvPicPr>
          <p:cNvPr id="10" name="Picture 9" descr="entrepreneur-593357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072" y="1608715"/>
            <a:ext cx="3767725" cy="2493174"/>
          </a:xfrm>
          <a:prstGeom prst="rect">
            <a:avLst/>
          </a:prstGeom>
        </p:spPr>
      </p:pic>
      <p:pic>
        <p:nvPicPr>
          <p:cNvPr id="11" name="Picture 10" descr="startup-593322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6" y="4101889"/>
            <a:ext cx="3747834" cy="2497580"/>
          </a:xfrm>
          <a:prstGeom prst="rect">
            <a:avLst/>
          </a:prstGeom>
        </p:spPr>
      </p:pic>
      <p:pic>
        <p:nvPicPr>
          <p:cNvPr id="12" name="Picture 11" descr="computer-767776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731" y="1959427"/>
            <a:ext cx="2927754" cy="1951074"/>
          </a:xfrm>
          <a:prstGeom prst="rect">
            <a:avLst/>
          </a:prstGeom>
        </p:spPr>
      </p:pic>
      <p:pic>
        <p:nvPicPr>
          <p:cNvPr id="13" name="Picture 12" descr="notepad-593363_12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809" y="4314165"/>
            <a:ext cx="2948494" cy="195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9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Orden del día</a:t>
            </a:r>
          </a:p>
        </p:txBody>
      </p:sp>
      <p:pic>
        <p:nvPicPr>
          <p:cNvPr id="9" name="Content Placeholder 8" descr="Land Use Plan.pn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7"/>
          <a:stretch/>
        </p:blipFill>
        <p:spPr>
          <a:xfrm>
            <a:off x="4645025" y="1535113"/>
            <a:ext cx="4041775" cy="4591050"/>
          </a:xfrm>
          <a:ln>
            <a:solidFill>
              <a:schemeClr val="tx1">
                <a:lumMod val="50000"/>
              </a:schemeClr>
            </a:solidFill>
          </a:ln>
        </p:spPr>
      </p:pic>
      <p:graphicFrame>
        <p:nvGraphicFramePr>
          <p:cNvPr id="5" name="Content Placeholder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7293949"/>
              </p:ext>
            </p:extLst>
          </p:nvPr>
        </p:nvGraphicFramePr>
        <p:xfrm>
          <a:off x="364399" y="1535113"/>
          <a:ext cx="4041775" cy="485193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41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56255">
                <a:tc>
                  <a:txBody>
                    <a:bodyPr/>
                    <a:lstStyle/>
                    <a:p>
                      <a:pPr algn="ctr"/>
                      <a:r>
                        <a:rPr lang="es-MX" noProof="0" dirty="0"/>
                        <a:t>Secci</a:t>
                      </a:r>
                      <a:r>
                        <a:rPr lang="es-MX" noProof="0" dirty="0">
                          <a:latin typeface="Arial"/>
                          <a:cs typeface="Arial"/>
                        </a:rPr>
                        <a:t>ó</a:t>
                      </a:r>
                      <a:r>
                        <a:rPr lang="es-MX" noProof="0" dirty="0"/>
                        <a:t>n</a:t>
                      </a:r>
                      <a:r>
                        <a:rPr lang="es-MX" baseline="0" noProof="0" dirty="0"/>
                        <a:t> 2.2: uso de la tierra 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Actividad rompehielos/repaso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Planificaci</a:t>
                      </a:r>
                      <a:r>
                        <a:rPr lang="es-MX" noProof="0" dirty="0">
                          <a:latin typeface="Arial"/>
                          <a:cs typeface="Arial"/>
                        </a:rPr>
                        <a:t>ó</a:t>
                      </a:r>
                      <a:r>
                        <a:rPr lang="es-MX" noProof="0" dirty="0"/>
                        <a:t>n comunitaria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Prevenci</a:t>
                      </a:r>
                      <a:r>
                        <a:rPr lang="es-MX" noProof="0" dirty="0">
                          <a:latin typeface="Arial"/>
                          <a:cs typeface="Arial"/>
                        </a:rPr>
                        <a:t>ó</a:t>
                      </a:r>
                      <a:r>
                        <a:rPr lang="es-MX" noProof="0" dirty="0"/>
                        <a:t>n de</a:t>
                      </a:r>
                      <a:r>
                        <a:rPr lang="es-MX" baseline="0" noProof="0" dirty="0"/>
                        <a:t> la delincuencia mediante el dise</a:t>
                      </a:r>
                      <a:r>
                        <a:rPr lang="es-MX" baseline="0" noProof="0" dirty="0">
                          <a:latin typeface="Arial"/>
                          <a:cs typeface="Arial"/>
                        </a:rPr>
                        <a:t>ñ</a:t>
                      </a:r>
                      <a:r>
                        <a:rPr lang="es-MX" baseline="0" noProof="0" dirty="0"/>
                        <a:t>o de entornos (conocido como CPTED, en ingles)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Entornos construidos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Comunidades</a:t>
                      </a:r>
                      <a:r>
                        <a:rPr lang="es-MX" baseline="0" noProof="0" dirty="0"/>
                        <a:t> </a:t>
                      </a:r>
                      <a:r>
                        <a:rPr lang="es-MX" noProof="0" dirty="0"/>
                        <a:t>mas seguras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56255">
                <a:tc>
                  <a:txBody>
                    <a:bodyPr/>
                    <a:lstStyle/>
                    <a:p>
                      <a:r>
                        <a:rPr lang="es-MX" noProof="0" dirty="0"/>
                        <a:t>Conclusi</a:t>
                      </a:r>
                      <a:r>
                        <a:rPr lang="es-MX" noProof="0" dirty="0">
                          <a:latin typeface="Arial"/>
                          <a:cs typeface="Arial"/>
                        </a:rPr>
                        <a:t>ó</a:t>
                      </a:r>
                      <a:r>
                        <a:rPr lang="es-MX" noProof="0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848225" y="1587500"/>
            <a:ext cx="3571875" cy="4924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es-MX" sz="1600" dirty="0">
                <a:solidFill>
                  <a:srgbClr val="404040"/>
                </a:solidFill>
                <a:latin typeface="Arial"/>
                <a:cs typeface="Arial"/>
              </a:rPr>
              <a:t>Plan general – Designaciones del uso de la tierra</a:t>
            </a:r>
          </a:p>
        </p:txBody>
      </p:sp>
    </p:spTree>
    <p:extLst>
      <p:ext uri="{BB962C8B-B14F-4D97-AF65-F5344CB8AC3E}">
        <p14:creationId xmlns:p14="http://schemas.microsoft.com/office/powerpoint/2010/main" val="2439010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7 pasos para entender e influenciar el uso de la tierra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s-MX" dirty="0" smtClean="0"/>
              <a:t>2. Ponganse </a:t>
            </a:r>
            <a:r>
              <a:rPr lang="es-MX" dirty="0"/>
              <a:t>en contacto con otros residentes</a:t>
            </a:r>
          </a:p>
        </p:txBody>
      </p:sp>
      <p:pic>
        <p:nvPicPr>
          <p:cNvPr id="3" name="Picture 2" descr="system-825314_64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595" y="1959428"/>
            <a:ext cx="6144810" cy="433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63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7 pasos para entender e influenciar el uso de la tierra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/>
          <a:lstStyle/>
          <a:p>
            <a:r>
              <a:rPr lang="es-MX" dirty="0" smtClean="0"/>
              <a:t>3. Creen </a:t>
            </a:r>
            <a:r>
              <a:rPr lang="es-MX" dirty="0"/>
              <a:t>un plan de acción</a:t>
            </a:r>
          </a:p>
        </p:txBody>
      </p:sp>
      <p:pic>
        <p:nvPicPr>
          <p:cNvPr id="5" name="Content Placeholder 4" descr="PeopleCharette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-19549" r="-19549"/>
          <a:stretch>
            <a:fillRect/>
          </a:stretch>
        </p:blipFill>
        <p:spPr bwMode="auto">
          <a:xfrm>
            <a:off x="693738" y="1958975"/>
            <a:ext cx="7993062" cy="431800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30726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7 pasos para entender e influenciar el uso de la tierra 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 smtClean="0"/>
              <a:t>4. Desarrollen </a:t>
            </a:r>
            <a:r>
              <a:rPr lang="es-MX" dirty="0"/>
              <a:t>su mensaje</a:t>
            </a:r>
          </a:p>
        </p:txBody>
      </p:sp>
      <p:pic>
        <p:nvPicPr>
          <p:cNvPr id="3" name="Content Placeholder 2" descr="group-835427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45" r="-15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39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7 pasos para entender e influenciar el uso de la tierra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237130"/>
            <a:ext cx="7993741" cy="722298"/>
          </a:xfrm>
        </p:spPr>
        <p:txBody>
          <a:bodyPr>
            <a:normAutofit lnSpcReduction="10000"/>
          </a:bodyPr>
          <a:lstStyle/>
          <a:p>
            <a:r>
              <a:rPr lang="es-MX" sz="1600" dirty="0" smtClean="0"/>
              <a:t>5. Fomenten </a:t>
            </a:r>
            <a:r>
              <a:rPr lang="es-MX" sz="1600" dirty="0"/>
              <a:t>apoyo con colaboradores tradicionales y no tradicionales</a:t>
            </a:r>
          </a:p>
        </p:txBody>
      </p:sp>
      <p:pic>
        <p:nvPicPr>
          <p:cNvPr id="9" name="Content Placeholder 11" descr="Group of People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0" r="-2340"/>
          <a:stretch>
            <a:fillRect/>
          </a:stretch>
        </p:blipFill>
        <p:spPr>
          <a:xfrm>
            <a:off x="693738" y="1958975"/>
            <a:ext cx="7993062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53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7 pasos para entender e influenciar el uso del Terreno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250576"/>
            <a:ext cx="7993741" cy="708851"/>
          </a:xfrm>
        </p:spPr>
        <p:txBody>
          <a:bodyPr>
            <a:noAutofit/>
          </a:bodyPr>
          <a:lstStyle/>
          <a:p>
            <a:r>
              <a:rPr lang="es-MX" sz="1600" dirty="0" smtClean="0"/>
              <a:t>6. Tengan </a:t>
            </a:r>
            <a:r>
              <a:rPr lang="es-MX" sz="1600" dirty="0"/>
              <a:t>reuniones con planificadores, autoridades elegidas y sus empleados</a:t>
            </a:r>
          </a:p>
        </p:txBody>
      </p:sp>
      <p:pic>
        <p:nvPicPr>
          <p:cNvPr id="9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3" b="9503"/>
          <a:stretch/>
        </p:blipFill>
        <p:spPr bwMode="auto">
          <a:xfrm>
            <a:off x="693738" y="1958975"/>
            <a:ext cx="7993062" cy="431800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45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7 pasos para entender e influenciar el uso de la tierra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s-MX" smtClean="0"/>
              <a:t>7. Sean </a:t>
            </a:r>
            <a:r>
              <a:rPr lang="es-MX" dirty="0"/>
              <a:t>persistente y paciente</a:t>
            </a:r>
          </a:p>
        </p:txBody>
      </p:sp>
      <p:pic>
        <p:nvPicPr>
          <p:cNvPr id="3" name="Content Placeholder 2" descr="personal-885550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85" r="-116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9032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Sentido de CONEXIÓN SOCIAL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/>
          <a:p>
            <a:r>
              <a:rPr lang="es-MX" sz="2400" dirty="0"/>
              <a:t>Relaciones son importantes</a:t>
            </a:r>
          </a:p>
          <a:p>
            <a:r>
              <a:rPr lang="es-MX" sz="2400" dirty="0"/>
              <a:t>Desarrolla su capital social</a:t>
            </a:r>
          </a:p>
          <a:p>
            <a:r>
              <a:rPr lang="es-MX" sz="2400" dirty="0"/>
              <a:t>Ligado a mejor salud</a:t>
            </a:r>
          </a:p>
          <a:p>
            <a:r>
              <a:rPr lang="es-MX" sz="2400" dirty="0"/>
              <a:t>Contribuye a la prevenci</a:t>
            </a:r>
            <a:r>
              <a:rPr lang="es-MX" sz="2400" dirty="0">
                <a:latin typeface="Arial"/>
                <a:cs typeface="Arial"/>
              </a:rPr>
              <a:t>ó</a:t>
            </a:r>
            <a:r>
              <a:rPr lang="es-MX" sz="2400" dirty="0"/>
              <a:t>n de enfermedades cr</a:t>
            </a:r>
            <a:r>
              <a:rPr lang="es-MX" sz="2400" dirty="0">
                <a:latin typeface="Arial"/>
                <a:cs typeface="Arial"/>
              </a:rPr>
              <a:t>ó</a:t>
            </a:r>
            <a:r>
              <a:rPr lang="es-MX" sz="2400" dirty="0"/>
              <a:t>nicas</a:t>
            </a:r>
          </a:p>
          <a:p>
            <a:endParaRPr lang="en-US" dirty="0"/>
          </a:p>
        </p:txBody>
      </p:sp>
      <p:pic>
        <p:nvPicPr>
          <p:cNvPr id="7" name="Content Placeholder 6" descr="human-757444_1280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118" b="-38118"/>
          <a:stretch>
            <a:fillRect/>
          </a:stretch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30955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Prevención de la delincuencia mediante el diseño (CPTED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3749"/>
            <a:ext cx="4040188" cy="495392"/>
          </a:xfrm>
        </p:spPr>
        <p:txBody>
          <a:bodyPr>
            <a:normAutofit/>
          </a:bodyPr>
          <a:lstStyle/>
          <a:p>
            <a:r>
              <a:rPr lang="es-MX" sz="2200" dirty="0"/>
              <a:t>¿Que es</a:t>
            </a:r>
            <a:r>
              <a:rPr lang="en-US" sz="2200" dirty="0"/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1869141"/>
            <a:ext cx="8229600" cy="14883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es-MX" sz="2400" dirty="0"/>
              <a:t>CPTED es una filosofía para la prevención del crimen que promueve el diseño apropiado y uso efectivo de entornos construidos para: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57200" y="3413919"/>
            <a:ext cx="4041775" cy="3232414"/>
          </a:xfrm>
        </p:spPr>
        <p:txBody>
          <a:bodyPr>
            <a:normAutofit fontScale="92500"/>
          </a:bodyPr>
          <a:lstStyle/>
          <a:p>
            <a:pPr lvl="1">
              <a:buFont typeface="Wingdings" charset="2"/>
              <a:buChar char="ü"/>
              <a:defRPr/>
            </a:pPr>
            <a:r>
              <a:rPr lang="es-MX" sz="2400" dirty="0"/>
              <a:t>Reducir actividad criminal</a:t>
            </a:r>
          </a:p>
          <a:p>
            <a:pPr lvl="1">
              <a:buFont typeface="Wingdings" charset="2"/>
              <a:buChar char="ü"/>
              <a:defRPr/>
            </a:pPr>
            <a:r>
              <a:rPr lang="es-MX" sz="2400" dirty="0"/>
              <a:t>Reducir el miedo a la delincuencia</a:t>
            </a:r>
          </a:p>
          <a:p>
            <a:pPr lvl="1">
              <a:buFont typeface="Wingdings" charset="2"/>
              <a:buChar char="ü"/>
              <a:defRPr/>
            </a:pPr>
            <a:r>
              <a:rPr lang="es-MX" sz="2400" dirty="0"/>
              <a:t>Mejorar la calidad de vida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8"/>
          <p:cNvSpPr txBox="1">
            <a:spLocks/>
          </p:cNvSpPr>
          <p:nvPr/>
        </p:nvSpPr>
        <p:spPr>
          <a:xfrm>
            <a:off x="4758266" y="3413919"/>
            <a:ext cx="4041775" cy="32324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b="0" i="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b="0" i="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b="0" i="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b="0" i="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b="0" i="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pic>
        <p:nvPicPr>
          <p:cNvPr id="11" name="Picture 10" descr="Polic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69" y="2967865"/>
            <a:ext cx="4407408" cy="297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14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CPTED de Primera generación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s-MX" sz="2400" dirty="0"/>
              <a:t>Vigilancia natural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Reforzamiento territorial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Control de acceso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Mantenimiento</a:t>
            </a:r>
          </a:p>
        </p:txBody>
      </p:sp>
      <p:pic>
        <p:nvPicPr>
          <p:cNvPr id="7" name="Content Placeholder 6"/>
          <p:cNvPicPr>
            <a:picLocks noGrp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1" r="22911"/>
          <a:stretch/>
        </p:blipFill>
        <p:spPr bwMode="auto">
          <a:xfrm>
            <a:off x="4344341" y="1535113"/>
            <a:ext cx="4310922" cy="4591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7476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CPTED de segunda generación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89481"/>
            <a:ext cx="4040188" cy="3836681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s-MX" sz="2400" dirty="0"/>
              <a:t>Capacidad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Unión social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Sentido de conexi</a:t>
            </a:r>
            <a:r>
              <a:rPr lang="es-MX" sz="2400" dirty="0">
                <a:latin typeface="Arial"/>
                <a:cs typeface="Arial"/>
              </a:rPr>
              <a:t>ón social</a:t>
            </a:r>
            <a:endParaRPr lang="es-MX" sz="2400" dirty="0"/>
          </a:p>
          <a:p>
            <a:pPr>
              <a:buFont typeface="Wingdings" charset="2"/>
              <a:buChar char="ü"/>
            </a:pPr>
            <a:r>
              <a:rPr lang="es-MX" sz="2400" dirty="0"/>
              <a:t>Cultura comunitaria</a:t>
            </a:r>
          </a:p>
        </p:txBody>
      </p:sp>
      <p:pic>
        <p:nvPicPr>
          <p:cNvPr id="8" name="Content Placeholder 7"/>
          <p:cNvPicPr>
            <a:picLocks noGrp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727" b="-25727"/>
          <a:stretch/>
        </p:blipFill>
        <p:spPr bwMode="auto">
          <a:xfrm>
            <a:off x="4645025" y="1535113"/>
            <a:ext cx="4041775" cy="4591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0529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y-42913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75" y="1207352"/>
            <a:ext cx="7387851" cy="554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 rompehielos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1906" y="1535113"/>
            <a:ext cx="4040188" cy="639762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3272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93056" y="1100844"/>
            <a:ext cx="7993741" cy="862426"/>
          </a:xfrm>
        </p:spPr>
        <p:txBody>
          <a:bodyPr/>
          <a:lstStyle/>
          <a:p>
            <a:r>
              <a:rPr lang="es-MX" sz="2200" dirty="0"/>
              <a:t>Beneficios de salud y diseño comunitario saludable</a:t>
            </a:r>
          </a:p>
        </p:txBody>
      </p:sp>
      <p:pic>
        <p:nvPicPr>
          <p:cNvPr id="5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9" r="-15439"/>
          <a:stretch>
            <a:fillRect/>
          </a:stretch>
        </p:blipFill>
        <p:spPr>
          <a:xfrm>
            <a:off x="693738" y="2084293"/>
            <a:ext cx="7993062" cy="4192681"/>
          </a:xfrm>
        </p:spPr>
      </p:pic>
    </p:spTree>
    <p:extLst>
      <p:ext uri="{BB962C8B-B14F-4D97-AF65-F5344CB8AC3E}">
        <p14:creationId xmlns:p14="http://schemas.microsoft.com/office/powerpoint/2010/main" val="38538805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Proyecto de arte para cajas eléctricas en El Cajón</a:t>
            </a:r>
          </a:p>
        </p:txBody>
      </p:sp>
      <p:pic>
        <p:nvPicPr>
          <p:cNvPr id="8" name="Content Placeholder 7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430" b="-29430"/>
          <a:stretch>
            <a:fillRect/>
          </a:stretch>
        </p:blipFill>
        <p:spPr bwMode="auto">
          <a:xfrm>
            <a:off x="457200" y="1571091"/>
            <a:ext cx="4040188" cy="459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14"/>
          <p:cNvSpPr txBox="1"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3590" t="-2712" r="-45333"/>
            </a:stretch>
          </a:blipFill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spc="50" dirty="0">
                <a:ln>
                  <a:noFill/>
                </a:ln>
                <a:gradFill>
                  <a:gsLst>
                    <a:gs pos="25000">
                      <a:srgbClr val="A7CF19"/>
                    </a:gs>
                    <a:gs pos="100000">
                      <a:srgbClr val="769509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Arial"/>
                <a:ea typeface="ＭＳ Ｐゴシック"/>
                <a:cs typeface="Times New Roman"/>
              </a:rPr>
              <a:t> </a:t>
            </a:r>
            <a:endParaRPr lang="en-US" sz="1200" dirty="0">
              <a:effectLst/>
              <a:latin typeface="Arial"/>
              <a:ea typeface="ＭＳ Ｐゴシック"/>
              <a:cs typeface="Times New Roman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Arial"/>
                <a:ea typeface="ＭＳ Ｐゴシック"/>
                <a:cs typeface="Times New Roman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33989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Conclusión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57200" y="1535112"/>
            <a:ext cx="4040188" cy="3845070"/>
          </a:xfrm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s-MX" sz="2000" b="1" u="sng" dirty="0">
                <a:solidFill>
                  <a:schemeClr val="tx1">
                    <a:lumMod val="50000"/>
                  </a:schemeClr>
                </a:solidFill>
              </a:rPr>
              <a:t>Tarea</a:t>
            </a:r>
          </a:p>
          <a:p>
            <a:pPr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Leer sección 2.3 transporte activo</a:t>
            </a:r>
          </a:p>
          <a:p>
            <a:pPr marL="0" indent="0">
              <a:buNone/>
            </a:pPr>
            <a:endParaRPr lang="es-MX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3683433"/>
          </a:xfrm>
        </p:spPr>
        <p:txBody>
          <a:bodyPr>
            <a:normAutofit/>
          </a:bodyPr>
          <a:lstStyle/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¿preguntas?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¿comentarios?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¿preocupaciones?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05004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5200" y="4190291"/>
            <a:ext cx="583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Este plan de </a:t>
            </a:r>
            <a:r>
              <a:rPr lang="en-US" sz="1200" dirty="0" err="1"/>
              <a:t>estudio</a:t>
            </a:r>
            <a:r>
              <a:rPr lang="en-US" sz="1200" dirty="0"/>
              <a:t> </a:t>
            </a:r>
            <a:r>
              <a:rPr lang="en-US" sz="1200" dirty="0" err="1"/>
              <a:t>fue</a:t>
            </a:r>
            <a:r>
              <a:rPr lang="en-US" sz="1200" dirty="0"/>
              <a:t> </a:t>
            </a:r>
            <a:r>
              <a:rPr lang="en-US" sz="1200" dirty="0" err="1"/>
              <a:t>creado</a:t>
            </a:r>
            <a:r>
              <a:rPr lang="en-US" sz="1200" dirty="0"/>
              <a:t> gracias al </a:t>
            </a:r>
            <a:r>
              <a:rPr lang="en-US" sz="1200" dirty="0" err="1"/>
              <a:t>apoyo</a:t>
            </a:r>
            <a:r>
              <a:rPr lang="en-US" sz="1200" dirty="0"/>
              <a:t> del </a:t>
            </a:r>
            <a:r>
              <a:rPr lang="en-US" sz="1200" dirty="0" err="1"/>
              <a:t>Acuerdo</a:t>
            </a:r>
            <a:r>
              <a:rPr lang="en-US" sz="1200" dirty="0"/>
              <a:t> </a:t>
            </a:r>
            <a:r>
              <a:rPr lang="en-US" sz="1200" dirty="0" err="1"/>
              <a:t>Cooperativo</a:t>
            </a:r>
            <a:r>
              <a:rPr lang="en-US" sz="1200" dirty="0"/>
              <a:t> </a:t>
            </a:r>
            <a:r>
              <a:rPr lang="en-US" sz="1200" dirty="0" err="1"/>
              <a:t>Numero</a:t>
            </a:r>
            <a:r>
              <a:rPr lang="en-US" sz="1200" dirty="0"/>
              <a:t> DP005528-01, </a:t>
            </a:r>
            <a:r>
              <a:rPr lang="en-US" sz="1200" dirty="0" err="1"/>
              <a:t>financiado</a:t>
            </a:r>
            <a:r>
              <a:rPr lang="en-US" sz="1200" dirty="0"/>
              <a:t> </a:t>
            </a:r>
            <a:r>
              <a:rPr lang="en-US" sz="1200" dirty="0" err="1"/>
              <a:t>por</a:t>
            </a:r>
            <a:r>
              <a:rPr lang="en-US" sz="1200" dirty="0"/>
              <a:t>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 del </a:t>
            </a:r>
            <a:r>
              <a:rPr lang="en-US" sz="1200" dirty="0" err="1"/>
              <a:t>Condado</a:t>
            </a:r>
            <a:r>
              <a:rPr lang="en-US" sz="1200" dirty="0"/>
              <a:t> de San Diego. Su </a:t>
            </a:r>
            <a:r>
              <a:rPr lang="en-US" sz="1200" dirty="0" err="1"/>
              <a:t>contenido</a:t>
            </a:r>
            <a:r>
              <a:rPr lang="en-US" sz="1200" dirty="0"/>
              <a:t>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exclusivamente</a:t>
            </a:r>
            <a:r>
              <a:rPr lang="en-US" sz="1200" dirty="0"/>
              <a:t> la </a:t>
            </a:r>
            <a:r>
              <a:rPr lang="en-US" sz="1200" dirty="0" err="1"/>
              <a:t>responsabilidad</a:t>
            </a:r>
            <a:r>
              <a:rPr lang="en-US" sz="1200" dirty="0"/>
              <a:t> de los </a:t>
            </a:r>
            <a:r>
              <a:rPr lang="en-US" sz="1200" dirty="0" err="1"/>
              <a:t>autores</a:t>
            </a:r>
            <a:r>
              <a:rPr lang="en-US" sz="1200" dirty="0"/>
              <a:t> y no </a:t>
            </a:r>
            <a:r>
              <a:rPr lang="en-US" sz="1200" dirty="0" err="1"/>
              <a:t>necesariamente</a:t>
            </a:r>
            <a:r>
              <a:rPr lang="en-US" sz="1200" dirty="0"/>
              <a:t> </a:t>
            </a:r>
            <a:r>
              <a:rPr lang="en-US" sz="1200" dirty="0" err="1"/>
              <a:t>representan</a:t>
            </a:r>
            <a:r>
              <a:rPr lang="en-US" sz="1200" dirty="0"/>
              <a:t> </a:t>
            </a:r>
            <a:r>
              <a:rPr lang="en-US" sz="1200" dirty="0" err="1"/>
              <a:t>las</a:t>
            </a:r>
            <a:r>
              <a:rPr lang="en-US" sz="1200" dirty="0"/>
              <a:t> </a:t>
            </a:r>
            <a:r>
              <a:rPr lang="en-US" sz="1200" dirty="0" err="1"/>
              <a:t>opiniones</a:t>
            </a:r>
            <a:r>
              <a:rPr lang="en-US" sz="1200" dirty="0"/>
              <a:t> </a:t>
            </a:r>
            <a:r>
              <a:rPr lang="en-US" sz="1200" dirty="0" err="1"/>
              <a:t>oficiales</a:t>
            </a:r>
            <a:r>
              <a:rPr lang="en-US" sz="1200" dirty="0"/>
              <a:t> de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6" y="2102459"/>
            <a:ext cx="4241808" cy="22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97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Repaso del acceso al cuidado de salud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 fontScale="92500" lnSpcReduction="20000"/>
          </a:bodyPr>
          <a:lstStyle/>
          <a:p>
            <a:r>
              <a:rPr lang="es-MX" sz="2400" dirty="0"/>
              <a:t>¿Que aprendimos sobre el acceso al cuidado de salud?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613" y="2174875"/>
            <a:ext cx="4041775" cy="3951288"/>
          </a:xfrm>
        </p:spPr>
        <p:txBody>
          <a:bodyPr>
            <a:normAutofit/>
          </a:bodyPr>
          <a:lstStyle/>
          <a:p>
            <a:r>
              <a:rPr lang="es-MX" sz="2000" dirty="0"/>
              <a:t>Sistema del cuidado de la salud</a:t>
            </a:r>
          </a:p>
          <a:p>
            <a:r>
              <a:rPr lang="es-MX" sz="2000" dirty="0"/>
              <a:t>Hogar y vecindad</a:t>
            </a:r>
          </a:p>
          <a:p>
            <a:r>
              <a:rPr lang="es-MX" sz="2000" dirty="0"/>
              <a:t>Lugar de trabajo</a:t>
            </a:r>
          </a:p>
          <a:p>
            <a:r>
              <a:rPr lang="es-MX" sz="2000" dirty="0"/>
              <a:t>Mercado</a:t>
            </a:r>
          </a:p>
          <a:p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442" y="2174874"/>
            <a:ext cx="3158639" cy="439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67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Sección 2: estrategias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sz="2400" dirty="0"/>
              <a:t>Objetivos de aprendizaje: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2000" dirty="0"/>
              <a:t>Identificar los determinantes sociales y como afectan la salud.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000"/>
              <a:t>Identificar los cambios comunitarios que se pueden hacer para mejorar la salud.</a:t>
            </a:r>
            <a:endParaRPr lang="es-MX" sz="2000" dirty="0"/>
          </a:p>
        </p:txBody>
      </p:sp>
      <p:pic>
        <p:nvPicPr>
          <p:cNvPr id="4" name="Picture 3" descr="engineer-23810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39434" y="3381392"/>
            <a:ext cx="2244166" cy="297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6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¿Como viajaron aquí hoy?</a:t>
            </a:r>
          </a:p>
        </p:txBody>
      </p:sp>
      <p:pic>
        <p:nvPicPr>
          <p:cNvPr id="11" name="Content Placeholder 10" descr="transportation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3" b="7243"/>
          <a:stretch/>
        </p:blipFill>
        <p:spPr>
          <a:xfrm>
            <a:off x="693738" y="1762960"/>
            <a:ext cx="7993062" cy="2651125"/>
          </a:xfrm>
        </p:spPr>
      </p:pic>
      <p:sp>
        <p:nvSpPr>
          <p:cNvPr id="14" name="Text Placeholder 9"/>
          <p:cNvSpPr txBox="1">
            <a:spLocks/>
          </p:cNvSpPr>
          <p:nvPr/>
        </p:nvSpPr>
        <p:spPr>
          <a:xfrm>
            <a:off x="693738" y="4732239"/>
            <a:ext cx="7993741" cy="5896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Tx/>
              <a:buNone/>
              <a:defRPr sz="2400" kern="1200" cap="all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44487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Tx/>
              <a:buNone/>
              <a:tabLst/>
              <a:defRPr sz="2400" kern="1200" cap="none" baseline="0">
                <a:solidFill>
                  <a:schemeClr val="accent2">
                    <a:lumMod val="20000"/>
                    <a:lumOff val="80000"/>
                  </a:schemeClr>
                </a:solidFill>
                <a:latin typeface="Avenir Light"/>
                <a:ea typeface="+mn-ea"/>
                <a:cs typeface="+mn-cs"/>
              </a:defRPr>
            </a:lvl2pPr>
            <a:lvl3pPr marL="688975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Tx/>
              <a:buNone/>
              <a:defRPr sz="2400" kern="1200" cap="none" baseline="0">
                <a:solidFill>
                  <a:schemeClr val="accent2">
                    <a:lumMod val="20000"/>
                    <a:lumOff val="80000"/>
                  </a:schemeClr>
                </a:solidFill>
                <a:latin typeface="Avenir Light"/>
                <a:ea typeface="+mn-ea"/>
                <a:cs typeface="+mn-cs"/>
              </a:defRPr>
            </a:lvl3pPr>
            <a:lvl4pPr marL="1025525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Tx/>
              <a:buNone/>
              <a:defRPr sz="2400" kern="1200" cap="none" baseline="0">
                <a:solidFill>
                  <a:schemeClr val="accent2">
                    <a:lumMod val="20000"/>
                    <a:lumOff val="80000"/>
                  </a:schemeClr>
                </a:solidFill>
                <a:latin typeface="Avenir Light"/>
                <a:ea typeface="+mn-ea"/>
                <a:cs typeface="+mn-cs"/>
              </a:defRPr>
            </a:lvl4pPr>
            <a:lvl5pPr marL="1370013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Tx/>
              <a:buNone/>
              <a:defRPr sz="2400" kern="1200" cap="none" baseline="0">
                <a:solidFill>
                  <a:schemeClr val="accent2">
                    <a:lumMod val="20000"/>
                    <a:lumOff val="80000"/>
                  </a:schemeClr>
                </a:solidFill>
                <a:latin typeface="Avenir Ligh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dirty="0"/>
              <a:t>¿porque?</a:t>
            </a:r>
          </a:p>
        </p:txBody>
      </p:sp>
    </p:spTree>
    <p:extLst>
      <p:ext uri="{BB962C8B-B14F-4D97-AF65-F5344CB8AC3E}">
        <p14:creationId xmlns:p14="http://schemas.microsoft.com/office/powerpoint/2010/main" val="453671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Planificación comunitaria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¿Que es?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400" dirty="0"/>
              <a:t>Como trabajamos, vivimos, y jugamos en el mismo lugar.</a:t>
            </a:r>
          </a:p>
        </p:txBody>
      </p:sp>
      <p:pic>
        <p:nvPicPr>
          <p:cNvPr id="5" name="Picture 4" descr="Communit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9" y="3347830"/>
            <a:ext cx="9148918" cy="351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56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 plan general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225" y="1260473"/>
            <a:ext cx="6661551" cy="537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09901" y="1341279"/>
            <a:ext cx="4623352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es-MX" sz="1600" dirty="0">
                <a:solidFill>
                  <a:srgbClr val="404040"/>
                </a:solidFill>
                <a:cs typeface="Arial"/>
              </a:rPr>
              <a:t>Plan general – Designaciones del uso de la tierra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04725" y="2667000"/>
            <a:ext cx="981275" cy="246221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4725" y="2875121"/>
            <a:ext cx="1133675" cy="98488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4725" y="3860006"/>
            <a:ext cx="1273375" cy="98488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4725" y="4844891"/>
            <a:ext cx="1273375" cy="98488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04725" y="5527833"/>
            <a:ext cx="1705175" cy="98488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0" rIns="0" bIns="0" rtlCol="0">
            <a:spAutoFit/>
          </a:bodyPr>
          <a:lstStyle/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  <a:p>
            <a:endParaRPr lang="en-US" sz="1600" dirty="0">
              <a:solidFill>
                <a:schemeClr val="tx2"/>
              </a:solidFill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3603879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Entornos construidos</a:t>
            </a:r>
          </a:p>
        </p:txBody>
      </p:sp>
      <p:pic>
        <p:nvPicPr>
          <p:cNvPr id="13" name="Content Placeholder 12" descr="Built Environment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r="-105"/>
          <a:stretch/>
        </p:blipFill>
        <p:spPr>
          <a:xfrm>
            <a:off x="693738" y="1354138"/>
            <a:ext cx="7993062" cy="4922837"/>
          </a:xfrm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959556" y="1213557"/>
            <a:ext cx="2395172" cy="141389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txBody>
          <a:bodyPr vert="horz" lIns="0" tIns="0" rIns="0" bIns="0" rtlCol="0">
            <a:normAutofit fontScale="25000" lnSpcReduction="20000"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s-MX" sz="5200" dirty="0">
                <a:ea typeface="ＭＳ Ｐゴシック" pitchFamily="34" charset="-128"/>
              </a:rPr>
              <a:t>Todos los aspectos de nuestro alrededor que alguien construyo: casas, edificios, carreteras, parques, etc</a:t>
            </a:r>
            <a:r>
              <a:rPr lang="es-MX" sz="4800" b="1" dirty="0">
                <a:ea typeface="ＭＳ Ｐゴシック" pitchFamily="34" charset="-128"/>
              </a:rPr>
              <a:t>. </a:t>
            </a:r>
          </a:p>
          <a:p>
            <a:pPr>
              <a:buFont typeface="Wingdings 2" pitchFamily="18" charset="2"/>
              <a:buNone/>
            </a:pPr>
            <a:endParaRPr lang="en-US" dirty="0">
              <a:ea typeface="ＭＳ Ｐゴシック" pitchFamily="34" charset="-128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2173111" y="2627453"/>
            <a:ext cx="581664" cy="2734769"/>
          </a:xfrm>
          <a:prstGeom prst="straightConnector1">
            <a:avLst/>
          </a:prstGeom>
          <a:ln w="762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354728" y="2071868"/>
            <a:ext cx="1217272" cy="1230132"/>
          </a:xfrm>
          <a:prstGeom prst="straightConnector1">
            <a:avLst/>
          </a:prstGeom>
          <a:ln w="762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206186" y="2571508"/>
            <a:ext cx="1168258" cy="2268603"/>
          </a:xfrm>
          <a:prstGeom prst="straightConnector1">
            <a:avLst/>
          </a:prstGeom>
          <a:ln w="762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95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</p:bldLst>
  </p:timing>
</p:sld>
</file>

<file path=ppt/theme/theme1.xml><?xml version="1.0" encoding="utf-8"?>
<a:theme xmlns:a="http://schemas.openxmlformats.org/drawingml/2006/main" name="LWSD 2013 Orange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WSD 2013 Orange 2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WSD 2013 Orange 3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WSD 2013 Orange 4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Template to be used for business-focused presentations on Live Well</RoutingRuleDescription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C836218537D469586CDA6A9969B1B" ma:contentTypeVersion="20" ma:contentTypeDescription="Create a new document." ma:contentTypeScope="" ma:versionID="50e7bc90de03086eaadc9881d02a345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dfdf64d0d6ddb84bda85ee5373dcf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ma:displayName="Description" ma:description="" ma:internalName="RoutingRule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7B01B4-6917-4177-9932-BBC53A000DCC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662C8DB-ABB7-474A-AC93-AFD7EE84A7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B99079-1E3C-4F36-B61F-C2C31DDE0E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1931</Words>
  <Application>Microsoft Macintosh PowerPoint</Application>
  <PresentationFormat>On-screen Show (4:3)</PresentationFormat>
  <Paragraphs>231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Arial</vt:lpstr>
      <vt:lpstr>Avenir Light</vt:lpstr>
      <vt:lpstr>Avenir Medium</vt:lpstr>
      <vt:lpstr>Avenir Medium Oblique</vt:lpstr>
      <vt:lpstr>Calibri</vt:lpstr>
      <vt:lpstr>ＭＳ Ｐゴシック</vt:lpstr>
      <vt:lpstr>Times New Roman</vt:lpstr>
      <vt:lpstr>Wingdings</vt:lpstr>
      <vt:lpstr>Wingdings 2</vt:lpstr>
      <vt:lpstr>LWSD 2013 Orange</vt:lpstr>
      <vt:lpstr>LWSD 2013 Orange 2</vt:lpstr>
      <vt:lpstr>LWSD 2013 Orange 3</vt:lpstr>
      <vt:lpstr>LWSD 2013 Orange 4</vt:lpstr>
      <vt:lpstr>Sección 2: estrategias</vt:lpstr>
      <vt:lpstr>Orden del día</vt:lpstr>
      <vt:lpstr>Actividad rompehielos</vt:lpstr>
      <vt:lpstr>Repaso del acceso al cuidado de salud</vt:lpstr>
      <vt:lpstr>Sección 2: estrategias</vt:lpstr>
      <vt:lpstr>Actividad</vt:lpstr>
      <vt:lpstr>Planificación comunitaria</vt:lpstr>
      <vt:lpstr>El plan general</vt:lpstr>
      <vt:lpstr>Entornos construidos</vt:lpstr>
      <vt:lpstr>Entornos construidos</vt:lpstr>
      <vt:lpstr>Obteniendo información</vt:lpstr>
      <vt:lpstr>Obteniendo información sobre su comunidad</vt:lpstr>
      <vt:lpstr>Desarrollo/revitalización</vt:lpstr>
      <vt:lpstr>Reglamento de zonificación</vt:lpstr>
      <vt:lpstr>Uso de La Tierra</vt:lpstr>
      <vt:lpstr>Hora de descanso</vt:lpstr>
      <vt:lpstr>Preocupaciones de las personas interesadas en el uso de la tierra</vt:lpstr>
      <vt:lpstr>Desorden social </vt:lpstr>
      <vt:lpstr>7 pasos para entender e influenciar el uso de la tierra</vt:lpstr>
      <vt:lpstr>7 pasos para entender e influenciar el uso de la tierra</vt:lpstr>
      <vt:lpstr>7 pasos para entender e influenciar el uso de la tierra</vt:lpstr>
      <vt:lpstr>7 pasos para entender e influenciar el uso de la tierra </vt:lpstr>
      <vt:lpstr>7 pasos para entender e influenciar el uso de la tierra</vt:lpstr>
      <vt:lpstr>7 pasos para entender e influenciar el uso del Terreno</vt:lpstr>
      <vt:lpstr>7 pasos para entender e influenciar el uso de la tierra</vt:lpstr>
      <vt:lpstr>Sentido de CONEXIÓN SOCIAL</vt:lpstr>
      <vt:lpstr>Prevención de la delincuencia mediante el diseño (CPTED) </vt:lpstr>
      <vt:lpstr>CPTED de Primera generación</vt:lpstr>
      <vt:lpstr>CPTED de segunda generación</vt:lpstr>
      <vt:lpstr>Segmento de video</vt:lpstr>
      <vt:lpstr>Proyecto de arte para cajas eléctricas en El Cajón</vt:lpstr>
      <vt:lpstr>Conclusión</vt:lpstr>
      <vt:lpstr>PowerPoint Presentation</vt:lpstr>
    </vt:vector>
  </TitlesOfParts>
  <Company>AdEase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LWSD PowerPoint Template - Business Orange</dc:title>
  <dc:creator>Creative Contractor</dc:creator>
  <cp:lastModifiedBy>Jaime Sykes-Summerville</cp:lastModifiedBy>
  <cp:revision>98</cp:revision>
  <dcterms:created xsi:type="dcterms:W3CDTF">2013-10-28T20:20:09Z</dcterms:created>
  <dcterms:modified xsi:type="dcterms:W3CDTF">2017-07-15T05:58:29Z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0x0101003F9C836218537D469586CDA6A9969B1B</vt:lpwstr>
  </property>
</Properties>
</file>