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4"/>
    <p:sldMasterId id="2147483674" r:id="rId5"/>
    <p:sldMasterId id="2147483680" r:id="rId6"/>
    <p:sldMasterId id="2147483668" r:id="rId7"/>
  </p:sldMasterIdLst>
  <p:notesMasterIdLst>
    <p:notesMasterId r:id="rId38"/>
  </p:notesMasterIdLst>
  <p:sldIdLst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8" r:id="rId16"/>
    <p:sldId id="271" r:id="rId17"/>
    <p:sldId id="272" r:id="rId18"/>
    <p:sldId id="273" r:id="rId19"/>
    <p:sldId id="274" r:id="rId20"/>
    <p:sldId id="289" r:id="rId21"/>
    <p:sldId id="290" r:id="rId22"/>
    <p:sldId id="291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4128">
          <p15:clr>
            <a:srgbClr val="A4A3A4"/>
          </p15:clr>
        </p15:guide>
        <p15:guide id="3" orient="horz" pos="142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5" autoAdjust="0"/>
    <p:restoredTop sz="82746" autoAdjust="0"/>
  </p:normalViewPr>
  <p:slideViewPr>
    <p:cSldViewPr snapToGrid="0" snapToObjects="1">
      <p:cViewPr varScale="1">
        <p:scale>
          <a:sx n="79" d="100"/>
          <a:sy n="79" d="100"/>
        </p:scale>
        <p:origin x="2280" y="200"/>
      </p:cViewPr>
      <p:guideLst>
        <p:guide orient="horz"/>
        <p:guide orient="horz" pos="4128"/>
        <p:guide orient="horz" pos="14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93BD93-3F19-934E-8B3B-0F982E6A5F07}" type="doc">
      <dgm:prSet loTypeId="urn:microsoft.com/office/officeart/2005/8/layout/lProcess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7D5C524-EBD9-5245-AAC9-46F3D175DF96}">
      <dgm:prSet phldrT="[Text]"/>
      <dgm:spPr/>
      <dgm:t>
        <a:bodyPr/>
        <a:lstStyle/>
        <a:p>
          <a:pPr algn="l"/>
          <a:r>
            <a:rPr lang="es-MX" noProof="0" dirty="0">
              <a:solidFill>
                <a:srgbClr val="404040"/>
              </a:solidFill>
            </a:rPr>
            <a:t>Paso 1: Establezcan su grupo del lideres comunitarios</a:t>
          </a:r>
        </a:p>
      </dgm:t>
    </dgm:pt>
    <dgm:pt modelId="{0050AB17-67A0-9F4E-9648-714791E46537}" type="parTrans" cxnId="{82BCB73F-F792-2648-B865-53435E58F4B7}">
      <dgm:prSet/>
      <dgm:spPr/>
      <dgm:t>
        <a:bodyPr/>
        <a:lstStyle/>
        <a:p>
          <a:endParaRPr lang="en-US"/>
        </a:p>
      </dgm:t>
    </dgm:pt>
    <dgm:pt modelId="{30555583-29D2-4A49-8C06-FBB328241679}" type="sibTrans" cxnId="{82BCB73F-F792-2648-B865-53435E58F4B7}">
      <dgm:prSet/>
      <dgm:spPr/>
      <dgm:t>
        <a:bodyPr/>
        <a:lstStyle/>
        <a:p>
          <a:endParaRPr lang="en-US"/>
        </a:p>
      </dgm:t>
    </dgm:pt>
    <dgm:pt modelId="{F6D379D7-BEFE-1B4C-9964-4A852099E5FD}">
      <dgm:prSet phldrT="[Text]"/>
      <dgm:spPr/>
      <dgm:t>
        <a:bodyPr/>
        <a:lstStyle/>
        <a:p>
          <a:pPr algn="l"/>
          <a:r>
            <a:rPr lang="es-MX" noProof="0" dirty="0">
              <a:solidFill>
                <a:schemeClr val="tx1">
                  <a:lumMod val="50000"/>
                </a:schemeClr>
              </a:solidFill>
            </a:rPr>
            <a:t>Paso 2: Fomenten relaciones</a:t>
          </a:r>
        </a:p>
      </dgm:t>
    </dgm:pt>
    <dgm:pt modelId="{1152DE12-5DE1-7F48-955A-CA99B3EC2A7C}" type="parTrans" cxnId="{C2416C56-7251-5043-80AC-A0EEE3CDCC54}">
      <dgm:prSet/>
      <dgm:spPr/>
      <dgm:t>
        <a:bodyPr/>
        <a:lstStyle/>
        <a:p>
          <a:endParaRPr lang="en-US"/>
        </a:p>
      </dgm:t>
    </dgm:pt>
    <dgm:pt modelId="{A4F7E3AC-226A-F646-8D7E-8F8D8E7185D1}" type="sibTrans" cxnId="{C2416C56-7251-5043-80AC-A0EEE3CDCC54}">
      <dgm:prSet/>
      <dgm:spPr/>
      <dgm:t>
        <a:bodyPr/>
        <a:lstStyle/>
        <a:p>
          <a:endParaRPr lang="en-US"/>
        </a:p>
      </dgm:t>
    </dgm:pt>
    <dgm:pt modelId="{A52D7D6A-4017-F745-8E3C-BAB88DF1DB5D}">
      <dgm:prSet phldrT="[Text]"/>
      <dgm:spPr/>
      <dgm:t>
        <a:bodyPr/>
        <a:lstStyle/>
        <a:p>
          <a:pPr algn="l"/>
          <a:r>
            <a:rPr lang="es-MX" noProof="0" dirty="0">
              <a:solidFill>
                <a:srgbClr val="404040"/>
              </a:solidFill>
            </a:rPr>
            <a:t>Paso 3: Lleven acabo un análisis comunitario</a:t>
          </a:r>
        </a:p>
      </dgm:t>
    </dgm:pt>
    <dgm:pt modelId="{B4482F64-2CA1-9C40-9D04-28A2DE5F249D}" type="parTrans" cxnId="{33077B60-E137-984A-B736-ACFB7251EF57}">
      <dgm:prSet/>
      <dgm:spPr/>
      <dgm:t>
        <a:bodyPr/>
        <a:lstStyle/>
        <a:p>
          <a:endParaRPr lang="en-US"/>
        </a:p>
      </dgm:t>
    </dgm:pt>
    <dgm:pt modelId="{01EBAC90-DACF-724E-BA46-1EF01AC48578}" type="sibTrans" cxnId="{33077B60-E137-984A-B736-ACFB7251EF57}">
      <dgm:prSet/>
      <dgm:spPr/>
      <dgm:t>
        <a:bodyPr/>
        <a:lstStyle/>
        <a:p>
          <a:endParaRPr lang="en-US"/>
        </a:p>
      </dgm:t>
    </dgm:pt>
    <dgm:pt modelId="{05F2252A-1137-7E43-A97C-24B4C0258DA8}">
      <dgm:prSet phldrT="[Text]"/>
      <dgm:spPr/>
      <dgm:t>
        <a:bodyPr/>
        <a:lstStyle/>
        <a:p>
          <a:pPr algn="l"/>
          <a:r>
            <a:rPr lang="en-US" dirty="0">
              <a:solidFill>
                <a:srgbClr val="404040"/>
              </a:solidFill>
            </a:rPr>
            <a:t>Paso 4: </a:t>
          </a:r>
          <a:r>
            <a:rPr lang="es-MX" noProof="0" dirty="0">
              <a:solidFill>
                <a:srgbClr val="404040"/>
              </a:solidFill>
            </a:rPr>
            <a:t>Diseñen y lleven a cabo un proyecto donde todos ganan</a:t>
          </a:r>
          <a:r>
            <a:rPr lang="en-US" dirty="0">
              <a:solidFill>
                <a:srgbClr val="404040"/>
              </a:solidFill>
            </a:rPr>
            <a:t>  </a:t>
          </a:r>
        </a:p>
      </dgm:t>
    </dgm:pt>
    <dgm:pt modelId="{E83B34C0-DBA9-9048-A3B6-AA8E2FC377EB}" type="parTrans" cxnId="{092973F3-D956-5440-A068-00088593889C}">
      <dgm:prSet/>
      <dgm:spPr/>
      <dgm:t>
        <a:bodyPr/>
        <a:lstStyle/>
        <a:p>
          <a:endParaRPr lang="en-US"/>
        </a:p>
      </dgm:t>
    </dgm:pt>
    <dgm:pt modelId="{A733F1A3-D1B5-934D-95F2-C66D95C37876}" type="sibTrans" cxnId="{092973F3-D956-5440-A068-00088593889C}">
      <dgm:prSet/>
      <dgm:spPr/>
      <dgm:t>
        <a:bodyPr/>
        <a:lstStyle/>
        <a:p>
          <a:endParaRPr lang="en-US"/>
        </a:p>
      </dgm:t>
    </dgm:pt>
    <dgm:pt modelId="{32F0AF71-03DD-3047-8A53-4972482B7CD8}">
      <dgm:prSet phldrT="[Text]"/>
      <dgm:spPr/>
      <dgm:t>
        <a:bodyPr/>
        <a:lstStyle/>
        <a:p>
          <a:pPr algn="l"/>
          <a:r>
            <a:rPr lang="es-MX" noProof="0" dirty="0">
              <a:solidFill>
                <a:srgbClr val="404040"/>
              </a:solidFill>
            </a:rPr>
            <a:t>Paso 5: Compartan información</a:t>
          </a:r>
        </a:p>
      </dgm:t>
    </dgm:pt>
    <dgm:pt modelId="{E2649D2C-F72D-8441-8D3E-3ED7E88BFA40}" type="parTrans" cxnId="{E9BE6CB6-928B-B14E-8187-1C8B058F3B32}">
      <dgm:prSet/>
      <dgm:spPr/>
      <dgm:t>
        <a:bodyPr/>
        <a:lstStyle/>
        <a:p>
          <a:endParaRPr lang="en-US"/>
        </a:p>
      </dgm:t>
    </dgm:pt>
    <dgm:pt modelId="{2F53CEBA-AAC5-7448-B0A9-A6B49CA2B032}" type="sibTrans" cxnId="{E9BE6CB6-928B-B14E-8187-1C8B058F3B32}">
      <dgm:prSet/>
      <dgm:spPr/>
      <dgm:t>
        <a:bodyPr/>
        <a:lstStyle/>
        <a:p>
          <a:endParaRPr lang="en-US"/>
        </a:p>
      </dgm:t>
    </dgm:pt>
    <dgm:pt modelId="{E459FA4A-BA30-7240-8193-E2CFCDCA5E61}">
      <dgm:prSet phldrT="[Text]"/>
      <dgm:spPr/>
      <dgm:t>
        <a:bodyPr/>
        <a:lstStyle/>
        <a:p>
          <a:pPr algn="l"/>
          <a:r>
            <a:rPr lang="es-MX" noProof="0" dirty="0">
              <a:solidFill>
                <a:srgbClr val="404040"/>
              </a:solidFill>
            </a:rPr>
            <a:t>Paso 6: Desarrollen estrategias e implementen un plan de acción</a:t>
          </a:r>
        </a:p>
      </dgm:t>
    </dgm:pt>
    <dgm:pt modelId="{2D325997-70FB-3040-9316-3807F61FF472}" type="parTrans" cxnId="{DCBBA461-3F5F-6347-8407-F7644BE1F6A9}">
      <dgm:prSet/>
      <dgm:spPr/>
      <dgm:t>
        <a:bodyPr/>
        <a:lstStyle/>
        <a:p>
          <a:endParaRPr lang="en-US"/>
        </a:p>
      </dgm:t>
    </dgm:pt>
    <dgm:pt modelId="{8CA7BCBF-6254-504C-B933-25876BDBA6B4}" type="sibTrans" cxnId="{DCBBA461-3F5F-6347-8407-F7644BE1F6A9}">
      <dgm:prSet/>
      <dgm:spPr/>
      <dgm:t>
        <a:bodyPr/>
        <a:lstStyle/>
        <a:p>
          <a:endParaRPr lang="en-US"/>
        </a:p>
      </dgm:t>
    </dgm:pt>
    <dgm:pt modelId="{C7D28D7F-1DD6-1746-9115-92ECE4854D92}">
      <dgm:prSet/>
      <dgm:spPr/>
      <dgm:t>
        <a:bodyPr/>
        <a:lstStyle/>
        <a:p>
          <a:pPr algn="l"/>
          <a:r>
            <a:rPr lang="es-MX" noProof="0" dirty="0">
              <a:solidFill>
                <a:srgbClr val="404040"/>
              </a:solidFill>
            </a:rPr>
            <a:t>Paso 7: Desarrollen liderazgo entre el grupo</a:t>
          </a:r>
        </a:p>
      </dgm:t>
    </dgm:pt>
    <dgm:pt modelId="{CAC167AB-B77D-9D41-98E9-63B9EFBFAAE1}" type="parTrans" cxnId="{AF6C6871-AC54-6843-8138-2D706DB429CD}">
      <dgm:prSet/>
      <dgm:spPr/>
      <dgm:t>
        <a:bodyPr/>
        <a:lstStyle/>
        <a:p>
          <a:endParaRPr lang="en-US"/>
        </a:p>
      </dgm:t>
    </dgm:pt>
    <dgm:pt modelId="{5C8F2D61-217B-2640-80BF-E6A35805884D}" type="sibTrans" cxnId="{AF6C6871-AC54-6843-8138-2D706DB429CD}">
      <dgm:prSet/>
      <dgm:spPr/>
      <dgm:t>
        <a:bodyPr/>
        <a:lstStyle/>
        <a:p>
          <a:endParaRPr lang="en-US"/>
        </a:p>
      </dgm:t>
    </dgm:pt>
    <dgm:pt modelId="{0C17A143-ADBB-1B41-90B4-4FE4C9C4A5FA}" type="pres">
      <dgm:prSet presAssocID="{0193BD93-3F19-934E-8B3B-0F982E6A5F0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61008CD-54DD-7549-8587-46AF7C352302}" type="pres">
      <dgm:prSet presAssocID="{F7D5C524-EBD9-5245-AAC9-46F3D175DF96}" presName="horFlow" presStyleCnt="0"/>
      <dgm:spPr/>
    </dgm:pt>
    <dgm:pt modelId="{801026A9-5DCD-A74E-A3EC-B5B147C6AB71}" type="pres">
      <dgm:prSet presAssocID="{F7D5C524-EBD9-5245-AAC9-46F3D175DF96}" presName="bigChev" presStyleLbl="node1" presStyleIdx="0" presStyleCnt="7" custScaleX="614093"/>
      <dgm:spPr/>
      <dgm:t>
        <a:bodyPr/>
        <a:lstStyle/>
        <a:p>
          <a:endParaRPr lang="en-US"/>
        </a:p>
      </dgm:t>
    </dgm:pt>
    <dgm:pt modelId="{F5A9734C-B1BC-024B-BCB9-D52C7D2C3977}" type="pres">
      <dgm:prSet presAssocID="{F7D5C524-EBD9-5245-AAC9-46F3D175DF96}" presName="vSp" presStyleCnt="0"/>
      <dgm:spPr/>
    </dgm:pt>
    <dgm:pt modelId="{EE21EE48-CF41-8143-BCFC-9891358E40C2}" type="pres">
      <dgm:prSet presAssocID="{F6D379D7-BEFE-1B4C-9964-4A852099E5FD}" presName="horFlow" presStyleCnt="0"/>
      <dgm:spPr/>
    </dgm:pt>
    <dgm:pt modelId="{42AE5316-30F4-534B-BC6D-0C636CE1E015}" type="pres">
      <dgm:prSet presAssocID="{F6D379D7-BEFE-1B4C-9964-4A852099E5FD}" presName="bigChev" presStyleLbl="node1" presStyleIdx="1" presStyleCnt="7" custScaleX="615015"/>
      <dgm:spPr/>
      <dgm:t>
        <a:bodyPr/>
        <a:lstStyle/>
        <a:p>
          <a:endParaRPr lang="en-US"/>
        </a:p>
      </dgm:t>
    </dgm:pt>
    <dgm:pt modelId="{4C22ADB3-AC32-6848-A6A7-BCE0356DAD7E}" type="pres">
      <dgm:prSet presAssocID="{F6D379D7-BEFE-1B4C-9964-4A852099E5FD}" presName="vSp" presStyleCnt="0"/>
      <dgm:spPr/>
    </dgm:pt>
    <dgm:pt modelId="{EF14985C-34AF-704C-A35D-694006995711}" type="pres">
      <dgm:prSet presAssocID="{A52D7D6A-4017-F745-8E3C-BAB88DF1DB5D}" presName="horFlow" presStyleCnt="0"/>
      <dgm:spPr/>
    </dgm:pt>
    <dgm:pt modelId="{17F65AB4-38C3-3546-AEA7-A562E1987E73}" type="pres">
      <dgm:prSet presAssocID="{A52D7D6A-4017-F745-8E3C-BAB88DF1DB5D}" presName="bigChev" presStyleLbl="node1" presStyleIdx="2" presStyleCnt="7" custScaleX="615015"/>
      <dgm:spPr/>
      <dgm:t>
        <a:bodyPr/>
        <a:lstStyle/>
        <a:p>
          <a:endParaRPr lang="en-US"/>
        </a:p>
      </dgm:t>
    </dgm:pt>
    <dgm:pt modelId="{5FEC0D52-31CB-5F4A-B5B5-726586D26CFB}" type="pres">
      <dgm:prSet presAssocID="{A52D7D6A-4017-F745-8E3C-BAB88DF1DB5D}" presName="vSp" presStyleCnt="0"/>
      <dgm:spPr/>
    </dgm:pt>
    <dgm:pt modelId="{F08678E8-2EA3-7A4F-83E1-06EC064449B3}" type="pres">
      <dgm:prSet presAssocID="{05F2252A-1137-7E43-A97C-24B4C0258DA8}" presName="horFlow" presStyleCnt="0"/>
      <dgm:spPr/>
    </dgm:pt>
    <dgm:pt modelId="{FDA4BE13-ACF9-FB43-B284-0BBC906298B8}" type="pres">
      <dgm:prSet presAssocID="{05F2252A-1137-7E43-A97C-24B4C0258DA8}" presName="bigChev" presStyleLbl="node1" presStyleIdx="3" presStyleCnt="7" custScaleX="615015"/>
      <dgm:spPr/>
      <dgm:t>
        <a:bodyPr/>
        <a:lstStyle/>
        <a:p>
          <a:endParaRPr lang="en-US"/>
        </a:p>
      </dgm:t>
    </dgm:pt>
    <dgm:pt modelId="{6A2D58E0-7BE3-2F46-B8EB-217E419BD16B}" type="pres">
      <dgm:prSet presAssocID="{05F2252A-1137-7E43-A97C-24B4C0258DA8}" presName="vSp" presStyleCnt="0"/>
      <dgm:spPr/>
    </dgm:pt>
    <dgm:pt modelId="{B1D72462-BA38-7742-8B20-9359C5684265}" type="pres">
      <dgm:prSet presAssocID="{32F0AF71-03DD-3047-8A53-4972482B7CD8}" presName="horFlow" presStyleCnt="0"/>
      <dgm:spPr/>
    </dgm:pt>
    <dgm:pt modelId="{E21BDCA4-1EE9-E142-8BAF-B7E0D51D3A7D}" type="pres">
      <dgm:prSet presAssocID="{32F0AF71-03DD-3047-8A53-4972482B7CD8}" presName="bigChev" presStyleLbl="node1" presStyleIdx="4" presStyleCnt="7" custScaleX="615015"/>
      <dgm:spPr/>
      <dgm:t>
        <a:bodyPr/>
        <a:lstStyle/>
        <a:p>
          <a:endParaRPr lang="en-US"/>
        </a:p>
      </dgm:t>
    </dgm:pt>
    <dgm:pt modelId="{1BAE9786-54B9-EC45-9443-DB31A5DDCE60}" type="pres">
      <dgm:prSet presAssocID="{32F0AF71-03DD-3047-8A53-4972482B7CD8}" presName="vSp" presStyleCnt="0"/>
      <dgm:spPr/>
    </dgm:pt>
    <dgm:pt modelId="{D8290413-A3CF-1148-9064-1140795928FE}" type="pres">
      <dgm:prSet presAssocID="{E459FA4A-BA30-7240-8193-E2CFCDCA5E61}" presName="horFlow" presStyleCnt="0"/>
      <dgm:spPr/>
    </dgm:pt>
    <dgm:pt modelId="{2458883E-5CC4-2548-8746-6C7B3B5BE3D9}" type="pres">
      <dgm:prSet presAssocID="{E459FA4A-BA30-7240-8193-E2CFCDCA5E61}" presName="bigChev" presStyleLbl="node1" presStyleIdx="5" presStyleCnt="7" custScaleX="615015"/>
      <dgm:spPr/>
      <dgm:t>
        <a:bodyPr/>
        <a:lstStyle/>
        <a:p>
          <a:endParaRPr lang="en-US"/>
        </a:p>
      </dgm:t>
    </dgm:pt>
    <dgm:pt modelId="{3F3ECFAB-495B-E24E-88FE-0E27069181E4}" type="pres">
      <dgm:prSet presAssocID="{E459FA4A-BA30-7240-8193-E2CFCDCA5E61}" presName="vSp" presStyleCnt="0"/>
      <dgm:spPr/>
    </dgm:pt>
    <dgm:pt modelId="{4CEC126B-E83D-D64D-9C95-13AD0DBBF47E}" type="pres">
      <dgm:prSet presAssocID="{C7D28D7F-1DD6-1746-9115-92ECE4854D92}" presName="horFlow" presStyleCnt="0"/>
      <dgm:spPr/>
    </dgm:pt>
    <dgm:pt modelId="{EB18749B-153E-1748-9D7E-9527A4AFA8B6}" type="pres">
      <dgm:prSet presAssocID="{C7D28D7F-1DD6-1746-9115-92ECE4854D92}" presName="bigChev" presStyleLbl="node1" presStyleIdx="6" presStyleCnt="7" custScaleX="613174"/>
      <dgm:spPr/>
      <dgm:t>
        <a:bodyPr/>
        <a:lstStyle/>
        <a:p>
          <a:endParaRPr lang="en-US"/>
        </a:p>
      </dgm:t>
    </dgm:pt>
  </dgm:ptLst>
  <dgm:cxnLst>
    <dgm:cxn modelId="{15735F74-68B7-0540-B545-558DB0A401C4}" type="presOf" srcId="{C7D28D7F-1DD6-1746-9115-92ECE4854D92}" destId="{EB18749B-153E-1748-9D7E-9527A4AFA8B6}" srcOrd="0" destOrd="0" presId="urn:microsoft.com/office/officeart/2005/8/layout/lProcess3"/>
    <dgm:cxn modelId="{E8572479-4B89-9A4C-A6EE-14AA14430024}" type="presOf" srcId="{F7D5C524-EBD9-5245-AAC9-46F3D175DF96}" destId="{801026A9-5DCD-A74E-A3EC-B5B147C6AB71}" srcOrd="0" destOrd="0" presId="urn:microsoft.com/office/officeart/2005/8/layout/lProcess3"/>
    <dgm:cxn modelId="{382EE652-F54D-BF41-AE01-6B15373EE70D}" type="presOf" srcId="{A52D7D6A-4017-F745-8E3C-BAB88DF1DB5D}" destId="{17F65AB4-38C3-3546-AEA7-A562E1987E73}" srcOrd="0" destOrd="0" presId="urn:microsoft.com/office/officeart/2005/8/layout/lProcess3"/>
    <dgm:cxn modelId="{DCBBA461-3F5F-6347-8407-F7644BE1F6A9}" srcId="{0193BD93-3F19-934E-8B3B-0F982E6A5F07}" destId="{E459FA4A-BA30-7240-8193-E2CFCDCA5E61}" srcOrd="5" destOrd="0" parTransId="{2D325997-70FB-3040-9316-3807F61FF472}" sibTransId="{8CA7BCBF-6254-504C-B933-25876BDBA6B4}"/>
    <dgm:cxn modelId="{0E46D489-A4B6-3D42-8884-CE2249A1BD8A}" type="presOf" srcId="{32F0AF71-03DD-3047-8A53-4972482B7CD8}" destId="{E21BDCA4-1EE9-E142-8BAF-B7E0D51D3A7D}" srcOrd="0" destOrd="0" presId="urn:microsoft.com/office/officeart/2005/8/layout/lProcess3"/>
    <dgm:cxn modelId="{82BCB73F-F792-2648-B865-53435E58F4B7}" srcId="{0193BD93-3F19-934E-8B3B-0F982E6A5F07}" destId="{F7D5C524-EBD9-5245-AAC9-46F3D175DF96}" srcOrd="0" destOrd="0" parTransId="{0050AB17-67A0-9F4E-9648-714791E46537}" sibTransId="{30555583-29D2-4A49-8C06-FBB328241679}"/>
    <dgm:cxn modelId="{9590E0D8-DC36-3046-8A7C-85035E6FC29C}" type="presOf" srcId="{E459FA4A-BA30-7240-8193-E2CFCDCA5E61}" destId="{2458883E-5CC4-2548-8746-6C7B3B5BE3D9}" srcOrd="0" destOrd="0" presId="urn:microsoft.com/office/officeart/2005/8/layout/lProcess3"/>
    <dgm:cxn modelId="{AF6C6871-AC54-6843-8138-2D706DB429CD}" srcId="{0193BD93-3F19-934E-8B3B-0F982E6A5F07}" destId="{C7D28D7F-1DD6-1746-9115-92ECE4854D92}" srcOrd="6" destOrd="0" parTransId="{CAC167AB-B77D-9D41-98E9-63B9EFBFAAE1}" sibTransId="{5C8F2D61-217B-2640-80BF-E6A35805884D}"/>
    <dgm:cxn modelId="{092973F3-D956-5440-A068-00088593889C}" srcId="{0193BD93-3F19-934E-8B3B-0F982E6A5F07}" destId="{05F2252A-1137-7E43-A97C-24B4C0258DA8}" srcOrd="3" destOrd="0" parTransId="{E83B34C0-DBA9-9048-A3B6-AA8E2FC377EB}" sibTransId="{A733F1A3-D1B5-934D-95F2-C66D95C37876}"/>
    <dgm:cxn modelId="{E9BE6CB6-928B-B14E-8187-1C8B058F3B32}" srcId="{0193BD93-3F19-934E-8B3B-0F982E6A5F07}" destId="{32F0AF71-03DD-3047-8A53-4972482B7CD8}" srcOrd="4" destOrd="0" parTransId="{E2649D2C-F72D-8441-8D3E-3ED7E88BFA40}" sibTransId="{2F53CEBA-AAC5-7448-B0A9-A6B49CA2B032}"/>
    <dgm:cxn modelId="{33077B60-E137-984A-B736-ACFB7251EF57}" srcId="{0193BD93-3F19-934E-8B3B-0F982E6A5F07}" destId="{A52D7D6A-4017-F745-8E3C-BAB88DF1DB5D}" srcOrd="2" destOrd="0" parTransId="{B4482F64-2CA1-9C40-9D04-28A2DE5F249D}" sibTransId="{01EBAC90-DACF-724E-BA46-1EF01AC48578}"/>
    <dgm:cxn modelId="{CFFCF35B-86F5-8D4E-9560-B9BB00350AB0}" type="presOf" srcId="{F6D379D7-BEFE-1B4C-9964-4A852099E5FD}" destId="{42AE5316-30F4-534B-BC6D-0C636CE1E015}" srcOrd="0" destOrd="0" presId="urn:microsoft.com/office/officeart/2005/8/layout/lProcess3"/>
    <dgm:cxn modelId="{5EE10399-8008-2848-A4C7-E7131244D735}" type="presOf" srcId="{0193BD93-3F19-934E-8B3B-0F982E6A5F07}" destId="{0C17A143-ADBB-1B41-90B4-4FE4C9C4A5FA}" srcOrd="0" destOrd="0" presId="urn:microsoft.com/office/officeart/2005/8/layout/lProcess3"/>
    <dgm:cxn modelId="{C2416C56-7251-5043-80AC-A0EEE3CDCC54}" srcId="{0193BD93-3F19-934E-8B3B-0F982E6A5F07}" destId="{F6D379D7-BEFE-1B4C-9964-4A852099E5FD}" srcOrd="1" destOrd="0" parTransId="{1152DE12-5DE1-7F48-955A-CA99B3EC2A7C}" sibTransId="{A4F7E3AC-226A-F646-8D7E-8F8D8E7185D1}"/>
    <dgm:cxn modelId="{5989B2AD-C6D2-0C4F-A0F5-43BED189BE4A}" type="presOf" srcId="{05F2252A-1137-7E43-A97C-24B4C0258DA8}" destId="{FDA4BE13-ACF9-FB43-B284-0BBC906298B8}" srcOrd="0" destOrd="0" presId="urn:microsoft.com/office/officeart/2005/8/layout/lProcess3"/>
    <dgm:cxn modelId="{324DF471-0E1C-EF43-91FD-474CAF875532}" type="presParOf" srcId="{0C17A143-ADBB-1B41-90B4-4FE4C9C4A5FA}" destId="{761008CD-54DD-7549-8587-46AF7C352302}" srcOrd="0" destOrd="0" presId="urn:microsoft.com/office/officeart/2005/8/layout/lProcess3"/>
    <dgm:cxn modelId="{3F4B61C6-EB0A-F545-AD1B-11B0B3CEF781}" type="presParOf" srcId="{761008CD-54DD-7549-8587-46AF7C352302}" destId="{801026A9-5DCD-A74E-A3EC-B5B147C6AB71}" srcOrd="0" destOrd="0" presId="urn:microsoft.com/office/officeart/2005/8/layout/lProcess3"/>
    <dgm:cxn modelId="{A28AA0EE-DCC4-5B4D-9E82-B1DE5B9B70A1}" type="presParOf" srcId="{0C17A143-ADBB-1B41-90B4-4FE4C9C4A5FA}" destId="{F5A9734C-B1BC-024B-BCB9-D52C7D2C3977}" srcOrd="1" destOrd="0" presId="urn:microsoft.com/office/officeart/2005/8/layout/lProcess3"/>
    <dgm:cxn modelId="{4204124C-E8E8-4941-BECA-4118A53118FA}" type="presParOf" srcId="{0C17A143-ADBB-1B41-90B4-4FE4C9C4A5FA}" destId="{EE21EE48-CF41-8143-BCFC-9891358E40C2}" srcOrd="2" destOrd="0" presId="urn:microsoft.com/office/officeart/2005/8/layout/lProcess3"/>
    <dgm:cxn modelId="{E14AFE6F-1FF0-2544-9F0C-185467FBE6C3}" type="presParOf" srcId="{EE21EE48-CF41-8143-BCFC-9891358E40C2}" destId="{42AE5316-30F4-534B-BC6D-0C636CE1E015}" srcOrd="0" destOrd="0" presId="urn:microsoft.com/office/officeart/2005/8/layout/lProcess3"/>
    <dgm:cxn modelId="{9F46F241-BF09-F242-8204-754B80BC1BD0}" type="presParOf" srcId="{0C17A143-ADBB-1B41-90B4-4FE4C9C4A5FA}" destId="{4C22ADB3-AC32-6848-A6A7-BCE0356DAD7E}" srcOrd="3" destOrd="0" presId="urn:microsoft.com/office/officeart/2005/8/layout/lProcess3"/>
    <dgm:cxn modelId="{42C345F8-F995-9944-8D10-0AA346350349}" type="presParOf" srcId="{0C17A143-ADBB-1B41-90B4-4FE4C9C4A5FA}" destId="{EF14985C-34AF-704C-A35D-694006995711}" srcOrd="4" destOrd="0" presId="urn:microsoft.com/office/officeart/2005/8/layout/lProcess3"/>
    <dgm:cxn modelId="{5E58868D-1D90-294C-96AA-9DD2FF5444F1}" type="presParOf" srcId="{EF14985C-34AF-704C-A35D-694006995711}" destId="{17F65AB4-38C3-3546-AEA7-A562E1987E73}" srcOrd="0" destOrd="0" presId="urn:microsoft.com/office/officeart/2005/8/layout/lProcess3"/>
    <dgm:cxn modelId="{91E78CAD-AAEE-9744-8D6B-A3F910FE938C}" type="presParOf" srcId="{0C17A143-ADBB-1B41-90B4-4FE4C9C4A5FA}" destId="{5FEC0D52-31CB-5F4A-B5B5-726586D26CFB}" srcOrd="5" destOrd="0" presId="urn:microsoft.com/office/officeart/2005/8/layout/lProcess3"/>
    <dgm:cxn modelId="{C1E857DD-A163-4946-A7A0-29405095FD54}" type="presParOf" srcId="{0C17A143-ADBB-1B41-90B4-4FE4C9C4A5FA}" destId="{F08678E8-2EA3-7A4F-83E1-06EC064449B3}" srcOrd="6" destOrd="0" presId="urn:microsoft.com/office/officeart/2005/8/layout/lProcess3"/>
    <dgm:cxn modelId="{9DE4533F-E8A9-ED4C-8803-A7A20138A147}" type="presParOf" srcId="{F08678E8-2EA3-7A4F-83E1-06EC064449B3}" destId="{FDA4BE13-ACF9-FB43-B284-0BBC906298B8}" srcOrd="0" destOrd="0" presId="urn:microsoft.com/office/officeart/2005/8/layout/lProcess3"/>
    <dgm:cxn modelId="{1BE016C0-84C2-F442-8DF9-F1163503618E}" type="presParOf" srcId="{0C17A143-ADBB-1B41-90B4-4FE4C9C4A5FA}" destId="{6A2D58E0-7BE3-2F46-B8EB-217E419BD16B}" srcOrd="7" destOrd="0" presId="urn:microsoft.com/office/officeart/2005/8/layout/lProcess3"/>
    <dgm:cxn modelId="{BCC13941-E6C3-C94D-B0F3-843801E4EB52}" type="presParOf" srcId="{0C17A143-ADBB-1B41-90B4-4FE4C9C4A5FA}" destId="{B1D72462-BA38-7742-8B20-9359C5684265}" srcOrd="8" destOrd="0" presId="urn:microsoft.com/office/officeart/2005/8/layout/lProcess3"/>
    <dgm:cxn modelId="{4C07338C-AE66-A141-A4F8-BFEECCFDD8E1}" type="presParOf" srcId="{B1D72462-BA38-7742-8B20-9359C5684265}" destId="{E21BDCA4-1EE9-E142-8BAF-B7E0D51D3A7D}" srcOrd="0" destOrd="0" presId="urn:microsoft.com/office/officeart/2005/8/layout/lProcess3"/>
    <dgm:cxn modelId="{36B4DDBD-C374-694A-97CD-3CEECB100306}" type="presParOf" srcId="{0C17A143-ADBB-1B41-90B4-4FE4C9C4A5FA}" destId="{1BAE9786-54B9-EC45-9443-DB31A5DDCE60}" srcOrd="9" destOrd="0" presId="urn:microsoft.com/office/officeart/2005/8/layout/lProcess3"/>
    <dgm:cxn modelId="{D1099DF4-9BA9-4940-AB1A-76BC10A3E66D}" type="presParOf" srcId="{0C17A143-ADBB-1B41-90B4-4FE4C9C4A5FA}" destId="{D8290413-A3CF-1148-9064-1140795928FE}" srcOrd="10" destOrd="0" presId="urn:microsoft.com/office/officeart/2005/8/layout/lProcess3"/>
    <dgm:cxn modelId="{BD5A86A1-3F77-4746-BDEA-263CEF0FDE0D}" type="presParOf" srcId="{D8290413-A3CF-1148-9064-1140795928FE}" destId="{2458883E-5CC4-2548-8746-6C7B3B5BE3D9}" srcOrd="0" destOrd="0" presId="urn:microsoft.com/office/officeart/2005/8/layout/lProcess3"/>
    <dgm:cxn modelId="{262DBA40-B245-8B4F-810C-776240996F85}" type="presParOf" srcId="{0C17A143-ADBB-1B41-90B4-4FE4C9C4A5FA}" destId="{3F3ECFAB-495B-E24E-88FE-0E27069181E4}" srcOrd="11" destOrd="0" presId="urn:microsoft.com/office/officeart/2005/8/layout/lProcess3"/>
    <dgm:cxn modelId="{83B9A73B-E8A7-6549-AD55-3CE7DB71F3D0}" type="presParOf" srcId="{0C17A143-ADBB-1B41-90B4-4FE4C9C4A5FA}" destId="{4CEC126B-E83D-D64D-9C95-13AD0DBBF47E}" srcOrd="12" destOrd="0" presId="urn:microsoft.com/office/officeart/2005/8/layout/lProcess3"/>
    <dgm:cxn modelId="{8F48F5E0-EFBB-024F-A5F1-8A90DD8FE97C}" type="presParOf" srcId="{4CEC126B-E83D-D64D-9C95-13AD0DBBF47E}" destId="{EB18749B-153E-1748-9D7E-9527A4AFA8B6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026A9-5DCD-A74E-A3EC-B5B147C6AB71}">
      <dsp:nvSpPr>
        <dsp:cNvPr id="0" name=""/>
        <dsp:cNvSpPr/>
      </dsp:nvSpPr>
      <dsp:spPr>
        <a:xfrm>
          <a:off x="0" y="121143"/>
          <a:ext cx="7981079" cy="5198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noProof="0" dirty="0">
              <a:solidFill>
                <a:srgbClr val="404040"/>
              </a:solidFill>
            </a:rPr>
            <a:t>Paso 1: Establezcan su grupo del lideres comunitarios</a:t>
          </a:r>
        </a:p>
      </dsp:txBody>
      <dsp:txXfrm>
        <a:off x="259931" y="121143"/>
        <a:ext cx="7461218" cy="519861"/>
      </dsp:txXfrm>
    </dsp:sp>
    <dsp:sp modelId="{42AE5316-30F4-534B-BC6D-0C636CE1E015}">
      <dsp:nvSpPr>
        <dsp:cNvPr id="0" name=""/>
        <dsp:cNvSpPr/>
      </dsp:nvSpPr>
      <dsp:spPr>
        <a:xfrm>
          <a:off x="0" y="713785"/>
          <a:ext cx="7993061" cy="5198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noProof="0" dirty="0">
              <a:solidFill>
                <a:schemeClr val="tx1">
                  <a:lumMod val="50000"/>
                </a:schemeClr>
              </a:solidFill>
            </a:rPr>
            <a:t>Paso 2: Fomenten relaciones</a:t>
          </a:r>
        </a:p>
      </dsp:txBody>
      <dsp:txXfrm>
        <a:off x="259931" y="713785"/>
        <a:ext cx="7473200" cy="519861"/>
      </dsp:txXfrm>
    </dsp:sp>
    <dsp:sp modelId="{17F65AB4-38C3-3546-AEA7-A562E1987E73}">
      <dsp:nvSpPr>
        <dsp:cNvPr id="0" name=""/>
        <dsp:cNvSpPr/>
      </dsp:nvSpPr>
      <dsp:spPr>
        <a:xfrm>
          <a:off x="0" y="1306427"/>
          <a:ext cx="7993061" cy="519861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noProof="0" dirty="0">
              <a:solidFill>
                <a:srgbClr val="404040"/>
              </a:solidFill>
            </a:rPr>
            <a:t>Paso 3: Lleven acabo un análisis comunitario</a:t>
          </a:r>
        </a:p>
      </dsp:txBody>
      <dsp:txXfrm>
        <a:off x="259931" y="1306427"/>
        <a:ext cx="7473200" cy="519861"/>
      </dsp:txXfrm>
    </dsp:sp>
    <dsp:sp modelId="{FDA4BE13-ACF9-FB43-B284-0BBC906298B8}">
      <dsp:nvSpPr>
        <dsp:cNvPr id="0" name=""/>
        <dsp:cNvSpPr/>
      </dsp:nvSpPr>
      <dsp:spPr>
        <a:xfrm>
          <a:off x="0" y="1899069"/>
          <a:ext cx="7993061" cy="51986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404040"/>
              </a:solidFill>
            </a:rPr>
            <a:t>Paso 4: </a:t>
          </a:r>
          <a:r>
            <a:rPr lang="es-MX" sz="2000" kern="1200" noProof="0" dirty="0">
              <a:solidFill>
                <a:srgbClr val="404040"/>
              </a:solidFill>
            </a:rPr>
            <a:t>Diseñen y lleven a cabo un proyecto donde todos ganan</a:t>
          </a:r>
          <a:r>
            <a:rPr lang="en-US" sz="2000" kern="1200" dirty="0">
              <a:solidFill>
                <a:srgbClr val="404040"/>
              </a:solidFill>
            </a:rPr>
            <a:t>  </a:t>
          </a:r>
        </a:p>
      </dsp:txBody>
      <dsp:txXfrm>
        <a:off x="259931" y="1899069"/>
        <a:ext cx="7473200" cy="519861"/>
      </dsp:txXfrm>
    </dsp:sp>
    <dsp:sp modelId="{E21BDCA4-1EE9-E142-8BAF-B7E0D51D3A7D}">
      <dsp:nvSpPr>
        <dsp:cNvPr id="0" name=""/>
        <dsp:cNvSpPr/>
      </dsp:nvSpPr>
      <dsp:spPr>
        <a:xfrm>
          <a:off x="0" y="2491711"/>
          <a:ext cx="7993061" cy="51986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noProof="0" dirty="0">
              <a:solidFill>
                <a:srgbClr val="404040"/>
              </a:solidFill>
            </a:rPr>
            <a:t>Paso 5: Compartan información</a:t>
          </a:r>
        </a:p>
      </dsp:txBody>
      <dsp:txXfrm>
        <a:off x="259931" y="2491711"/>
        <a:ext cx="7473200" cy="519861"/>
      </dsp:txXfrm>
    </dsp:sp>
    <dsp:sp modelId="{2458883E-5CC4-2548-8746-6C7B3B5BE3D9}">
      <dsp:nvSpPr>
        <dsp:cNvPr id="0" name=""/>
        <dsp:cNvSpPr/>
      </dsp:nvSpPr>
      <dsp:spPr>
        <a:xfrm>
          <a:off x="0" y="3084353"/>
          <a:ext cx="7993061" cy="5198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noProof="0" dirty="0">
              <a:solidFill>
                <a:srgbClr val="404040"/>
              </a:solidFill>
            </a:rPr>
            <a:t>Paso 6: Desarrollen estrategias e implementen un plan de acción</a:t>
          </a:r>
        </a:p>
      </dsp:txBody>
      <dsp:txXfrm>
        <a:off x="259931" y="3084353"/>
        <a:ext cx="7473200" cy="519861"/>
      </dsp:txXfrm>
    </dsp:sp>
    <dsp:sp modelId="{EB18749B-153E-1748-9D7E-9527A4AFA8B6}">
      <dsp:nvSpPr>
        <dsp:cNvPr id="0" name=""/>
        <dsp:cNvSpPr/>
      </dsp:nvSpPr>
      <dsp:spPr>
        <a:xfrm>
          <a:off x="0" y="3676994"/>
          <a:ext cx="7969135" cy="5198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noProof="0" dirty="0">
              <a:solidFill>
                <a:srgbClr val="404040"/>
              </a:solidFill>
            </a:rPr>
            <a:t>Paso 7: Desarrollen liderazgo entre el grupo</a:t>
          </a:r>
        </a:p>
      </dsp:txBody>
      <dsp:txXfrm>
        <a:off x="259931" y="3676994"/>
        <a:ext cx="7449274" cy="519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FC715-202B-AC41-8CAD-EA3D67F3A591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60785-9338-114B-891F-4D52A71C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74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Relationship Id="rId3" Type="http://schemas.openxmlformats.org/officeDocument/2006/relationships/hyperlink" Target="https://www.youtube.com/watch?v=saUjx_WTvMY" TargetMode="Externa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Relationship Id="rId3" Type="http://schemas.openxmlformats.org/officeDocument/2006/relationships/hyperlink" Target="http://www.sagepub.com/sites/default/files/upm-binaries/24165_Chapter1.pdf" TargetMode="Externa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Relationship Id="rId3" Type="http://schemas.openxmlformats.org/officeDocument/2006/relationships/hyperlink" Target="https://www.youtube.com/watch?v=AH2Q1vOMsBM" TargetMode="Externa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s://www.youtube.com/watch?v=buQQuyWFtZU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¡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Bienvenidos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mayoría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CIPs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comienzan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mejoramientos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efectivo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mencionar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requiere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56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Líderes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locales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CIP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asunto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ejercicio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breves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líderes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Sugerida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pares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actúen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estuvieran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sugiriendo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Dele 10-15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Imagínense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</a:t>
            </a:r>
          </a:p>
          <a:p>
            <a:endParaRPr lang="es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asunto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Ofrezcan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actitudes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colaboración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cualquier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Note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hora.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omitirla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sin embargo,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CIP y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asuntos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los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déjela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784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Use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Deles a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diez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dependiendo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necesidades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de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Use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elegir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ejercicio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632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Padres en Lakeview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logran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https://www.youtube.com/watch?v=saUjx_WTvMY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092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Cívica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familiarizar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buscando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http://www.sagepub.com/sites/ default/files/upm-binaries /24165_Chapter1.pdf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50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www.sagepub.com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sites/default/files/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-binaries/ 24165_Chapter1.pdf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73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Consenso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consenso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mientras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diapositivas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liderazgo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www.sagepub.com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sites/default/files/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-binaries/ 24165_Chapter1.pdf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81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teoría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fomentación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consenso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834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liderazgo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recuerden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video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noche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liderazgo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cotidiano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¡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Liderazgo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título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líderes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fortalezas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valor.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fortalezas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miembros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 general,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sucediendo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ustedes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líderes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¡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empezado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se ha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fortalecido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percepción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líderes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 largo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reconocer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fortalezas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miembro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tome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apunte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especial que ha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Asegúraee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miembros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695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teoría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lectura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ayúdelos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teoría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práctica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imaginarse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CIPs.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00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de: 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www.wcpss.net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carrollms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23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herramientas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disponibles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herramientas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el/la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(a)).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valor de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análisis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FODA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página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94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fortalezas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debilidades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amenazas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 (SWOT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análisis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CIP.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análisis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fortalezas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debilidades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amenazas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690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CIP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salieron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involucradas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Pregúntele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 para un CIP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saldrían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493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disponibles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¡No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descuenten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antiguos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prensa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llamadas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teléfono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puerta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puerta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platicar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Piensen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personas con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adecuados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Identifiquen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escribir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y/o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diseñar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informativas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5666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plan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mantenerse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enfocados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le 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claridad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meta.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17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fortalezas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tareas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Este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continuo,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RLA a lo largo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de: 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sportstao.com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/group-links-becoming-ineffective-free-tickets/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273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liderazgo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fortalezas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éxito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CIP.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fortalezas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usándolas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efectivamente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promueve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éxito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responsabilidades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pedazo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rotafolio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colóquelo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pared.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apunten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gustaría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sienten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Luego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apunten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compañeros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RLA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sienten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adecuado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nosotros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nosotros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0897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Abogados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ciudad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industrial, Richmond, California,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tuvieron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éxito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tráfico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diésel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áreas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nuevas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contaminación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https://www.youtube.com/watch?v=AH2Q1vOMsBM</a:t>
            </a:r>
            <a:r>
              <a:rPr lang="en-US" dirty="0">
                <a:effectLst/>
              </a:rPr>
              <a:t> </a:t>
            </a:r>
            <a:endParaRPr lang="es-MX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764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Refiereaal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Paulo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Paulo?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4596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Enfóquense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fortalezas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paciencia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Este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aprendizaje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cualquier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de: 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kevinlhagan.com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/where-are-you-looking/</a:t>
            </a:r>
            <a:r>
              <a:rPr lang="en-US" dirty="0">
                <a:effectLst/>
              </a:rPr>
              <a:t> </a:t>
            </a: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755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semana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empezaremos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CIP!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oír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anotaron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ctividades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SEM y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reflexión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favor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favoritas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prepárense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consenso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17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aprendizaje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47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17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para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escoger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rompehielos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617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228600" lvl="0" indent="-228600">
              <a:buFont typeface="Arial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jardines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huertos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Arial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Arial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Tierra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ciclistas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Arial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Arial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reparando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banqueta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Arial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Arial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Apoyando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tabaco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2?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Pregúntele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sugerencias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 Proyecto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conocido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 Improvement Project o CIP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ingles). 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hizo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tuvieron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918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cívica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define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cívica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la meta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ustedes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cívica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asistir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audiencias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peticiones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Fuente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cívica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universitaria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(Civic Responsibility and Higher Education),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Thomas Ehrlich,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Oryx Press, 2000.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856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areas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hermanos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https://www.youtube.com/watch?v=buQQuyWFtZU</a:t>
            </a:r>
            <a:r>
              <a:rPr lang="en-US" dirty="0">
                <a:effectLst/>
              </a:rPr>
              <a:t> 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092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ocupan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personas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país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Pregúntele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títulos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Federal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presidente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senador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secretaria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(o)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gobernador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diputado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asamblea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sheriff, supervisor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Ciudad/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Municipio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alcalde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jefe 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pPr marL="171450" indent="-171450">
              <a:buFont typeface="Arial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de: 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education.mnhs.org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/northern-lights/learning-resources/chapter-7-minnesotas-newcomers/levels-government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092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gobernados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elegidos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municipales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estatales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federales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www.sandag.org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67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1835" y="2130425"/>
            <a:ext cx="7772400" cy="1470025"/>
          </a:xfrm>
        </p:spPr>
        <p:txBody>
          <a:bodyPr/>
          <a:lstStyle>
            <a:lvl1pPr algn="ctr">
              <a:lnSpc>
                <a:spcPct val="90000"/>
              </a:lnSpc>
              <a:defRPr sz="4200" cap="all" spc="100">
                <a:latin typeface="+mj-lt"/>
                <a:cs typeface="Avenir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57635" y="3840845"/>
            <a:ext cx="6400800" cy="127544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0" i="1" cap="none" spc="80">
                <a:solidFill>
                  <a:schemeClr val="bg1"/>
                </a:solidFill>
                <a:latin typeface="+mn-lt"/>
                <a:cs typeface="Avenir Medium Obliq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4246" y="6528699"/>
            <a:ext cx="2133600" cy="365125"/>
          </a:xfrm>
        </p:spPr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9472" y="6528699"/>
            <a:ext cx="2133600" cy="365125"/>
          </a:xfrm>
        </p:spPr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340285" y="3627663"/>
            <a:ext cx="463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340285" y="3627663"/>
            <a:ext cx="463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42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>
              <a:buFontTx/>
              <a:buNone/>
              <a:defRPr sz="2400" cap="all">
                <a:solidFill>
                  <a:schemeClr val="tx1"/>
                </a:solidFill>
              </a:defRPr>
            </a:lvl1pPr>
            <a:lvl2pPr marL="344487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688975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1025525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1370013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04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32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39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5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645556" y="1260930"/>
            <a:ext cx="7041242" cy="47171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FontTx/>
              <a:buNone/>
              <a:defRPr sz="1800" cap="all">
                <a:solidFill>
                  <a:schemeClr val="accent3"/>
                </a:solidFill>
                <a:latin typeface="+mn-lt"/>
              </a:defRPr>
            </a:lvl1pPr>
            <a:lvl2pPr marL="344487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 marL="688975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 marL="1025525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 marL="1370012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518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97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 marL="0" indent="0">
              <a:buNone/>
              <a:defRPr sz="2400" cap="all">
                <a:solidFill>
                  <a:schemeClr val="accent3"/>
                </a:solidFill>
              </a:defRPr>
            </a:lvl1pPr>
            <a:lvl2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pPr/>
              <a:t>7/14/17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1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5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>
              <a:buFontTx/>
              <a:buNone/>
              <a:defRPr sz="2400" cap="all">
                <a:solidFill>
                  <a:schemeClr val="accent2"/>
                </a:solidFill>
              </a:defRPr>
            </a:lvl1pPr>
            <a:lvl2pPr marL="344487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 marL="688975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 marL="1025525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 marL="1370013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879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3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9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4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theme" Target="../theme/theme4.xm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269002"/>
            <a:ext cx="5326743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5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169221"/>
            <a:ext cx="5715000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tabLst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278771"/>
            <a:ext cx="4831443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4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8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i="0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tabLst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557" y="269002"/>
            <a:ext cx="7041240" cy="7413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556" y="1732643"/>
            <a:ext cx="7041241" cy="4254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555" y="6356350"/>
            <a:ext cx="1710874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1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accent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860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1.wdp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pc="310" dirty="0"/>
              <a:t>Sección 3: tomando acción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s-MX" sz="5400" dirty="0"/>
              <a:t>Participación cívica</a:t>
            </a:r>
          </a:p>
        </p:txBody>
      </p:sp>
    </p:spTree>
    <p:extLst>
      <p:ext uri="{BB962C8B-B14F-4D97-AF65-F5344CB8AC3E}">
        <p14:creationId xmlns:p14="http://schemas.microsoft.com/office/powerpoint/2010/main" val="413206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La mayoría de los CIPs  comienzan con el gobierno local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176" y="1369786"/>
            <a:ext cx="4104310" cy="490764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ü"/>
            </a:pPr>
            <a:r>
              <a:rPr lang="es-MX" sz="2400" dirty="0"/>
              <a:t>Junta de supervisores del condado</a:t>
            </a:r>
          </a:p>
          <a:p>
            <a:pPr>
              <a:buFont typeface="Wingdings" charset="2"/>
              <a:buChar char="ü"/>
            </a:pPr>
            <a:r>
              <a:rPr lang="es-MX" sz="2400" dirty="0"/>
              <a:t>Alcalde</a:t>
            </a:r>
          </a:p>
          <a:p>
            <a:pPr>
              <a:buFont typeface="Wingdings" charset="2"/>
              <a:buChar char="ü"/>
            </a:pPr>
            <a:r>
              <a:rPr lang="es-MX" sz="2400" dirty="0"/>
              <a:t>Personal del condado</a:t>
            </a:r>
          </a:p>
          <a:p>
            <a:pPr>
              <a:buFont typeface="Wingdings" charset="2"/>
              <a:buChar char="ü"/>
            </a:pPr>
            <a:r>
              <a:rPr lang="es-MX" sz="2400" dirty="0"/>
              <a:t>Miembros de la comisión</a:t>
            </a:r>
          </a:p>
          <a:p>
            <a:pPr>
              <a:buFont typeface="Wingdings" charset="2"/>
              <a:buChar char="ü"/>
            </a:pPr>
            <a:r>
              <a:rPr lang="es-MX" sz="2400" dirty="0"/>
              <a:t>Miembros del ayuntamiento</a:t>
            </a:r>
          </a:p>
          <a:p>
            <a:pPr>
              <a:buFont typeface="Wingdings" charset="2"/>
              <a:buChar char="ü"/>
            </a:pPr>
            <a:r>
              <a:rPr lang="es-MX" sz="2400" dirty="0"/>
              <a:t>Personal de la ciudad</a:t>
            </a:r>
          </a:p>
          <a:p>
            <a:pPr>
              <a:buFont typeface="Wingdings" charset="2"/>
              <a:buChar char="ü"/>
            </a:pPr>
            <a:r>
              <a:rPr lang="es-MX" sz="2400" dirty="0"/>
              <a:t>Planificadores de </a:t>
            </a:r>
            <a:r>
              <a:rPr lang="en-US" sz="2400" dirty="0"/>
              <a:t>la ciudad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C:\Users\acabal1\AppData\Local\Microsoft\Windows\Temporary Internet Files\Content.IE5\BFUNFP5J\MP900439274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7" b="100000" l="7238" r="96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347" y="3818949"/>
            <a:ext cx="3605313" cy="2458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ealthy regional plann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168" y="1369787"/>
            <a:ext cx="3296203" cy="2449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7926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Como interactuar con lideres en la toma de decisiones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2400" dirty="0" err="1"/>
              <a:t>DebeN</a:t>
            </a:r>
            <a:r>
              <a:rPr lang="es-MX" sz="2400" dirty="0"/>
              <a:t> ser: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2400" dirty="0"/>
              <a:t>Profesional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Preparado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Paciente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Conciso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Convincente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Apasionado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Respetuoso</a:t>
            </a:r>
          </a:p>
        </p:txBody>
      </p:sp>
      <p:pic>
        <p:nvPicPr>
          <p:cNvPr id="7" name="Content Placeholder 6" descr="team-866663_1280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1" b="111"/>
          <a:stretch/>
        </p:blipFill>
        <p:spPr>
          <a:xfrm>
            <a:off x="3527474" y="2311661"/>
            <a:ext cx="5122489" cy="3437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64307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MX" dirty="0"/>
              <a:t>Hora de descanso</a:t>
            </a:r>
          </a:p>
        </p:txBody>
      </p:sp>
      <p:pic>
        <p:nvPicPr>
          <p:cNvPr id="2" name="Picture 1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939800"/>
            <a:ext cx="3596640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65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Segmento de video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s-MX" dirty="0"/>
              <a:t>Primaria Lakeview</a:t>
            </a:r>
          </a:p>
        </p:txBody>
      </p:sp>
      <p:pic>
        <p:nvPicPr>
          <p:cNvPr id="6" name="Content Placeholder 4" descr="projector-361784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39" r="-15439"/>
          <a:stretch>
            <a:fillRect/>
          </a:stretch>
        </p:blipFill>
        <p:spPr>
          <a:xfrm>
            <a:off x="693738" y="1958975"/>
            <a:ext cx="7993062" cy="4318000"/>
          </a:xfrm>
        </p:spPr>
      </p:pic>
    </p:spTree>
    <p:extLst>
      <p:ext uri="{BB962C8B-B14F-4D97-AF65-F5344CB8AC3E}">
        <p14:creationId xmlns:p14="http://schemas.microsoft.com/office/powerpoint/2010/main" val="2797026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Organización cívica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2400" dirty="0"/>
              <a:t>Organización cívica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MX" sz="2000" dirty="0"/>
              <a:t>Crea un foro para que lideres comunitarios promuevan el bien social y la estructura comunitaria. </a:t>
            </a:r>
          </a:p>
          <a:p>
            <a:r>
              <a:rPr lang="es-MX" sz="2000" dirty="0"/>
              <a:t>Lideres comunitarios usan canales oficiales y se asocian con el gobierno para promover cambios y el acceso a servicios. </a:t>
            </a:r>
          </a:p>
        </p:txBody>
      </p:sp>
      <p:pic>
        <p:nvPicPr>
          <p:cNvPr id="7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15174" b="-151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8555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Organización cívica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Autofit/>
          </a:bodyPr>
          <a:lstStyle/>
          <a:p>
            <a:r>
              <a:rPr lang="es-MX" sz="2400" dirty="0"/>
              <a:t>Desarrollo comunitario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2" y="2174875"/>
            <a:ext cx="4040188" cy="3951288"/>
          </a:xfrm>
        </p:spPr>
        <p:txBody>
          <a:bodyPr>
            <a:normAutofit fontScale="92500"/>
          </a:bodyPr>
          <a:lstStyle/>
          <a:p>
            <a:r>
              <a:rPr lang="es-MX" dirty="0"/>
              <a:t>Desarrolla alianzas entre: </a:t>
            </a:r>
          </a:p>
          <a:p>
            <a:pPr lvl="1"/>
            <a:r>
              <a:rPr lang="es-MX" dirty="0"/>
              <a:t>Residentes</a:t>
            </a:r>
          </a:p>
          <a:p>
            <a:pPr lvl="1"/>
            <a:r>
              <a:rPr lang="es-MX" dirty="0"/>
              <a:t>Gobierno</a:t>
            </a:r>
          </a:p>
          <a:p>
            <a:pPr lvl="1"/>
            <a:r>
              <a:rPr lang="es-MX" dirty="0"/>
              <a:t>Negocios</a:t>
            </a:r>
          </a:p>
          <a:p>
            <a:pPr lvl="1"/>
            <a:r>
              <a:rPr lang="es-MX" dirty="0"/>
              <a:t>Partes interesadas. </a:t>
            </a:r>
          </a:p>
          <a:p>
            <a:r>
              <a:rPr lang="es-MX" dirty="0"/>
              <a:t>En general, el proceso tiene un líder designado quien guía al grupo para lograr planificación a alto nivel y establecer prioridades para la comunidad. </a:t>
            </a:r>
          </a:p>
        </p:txBody>
      </p:sp>
      <p:pic>
        <p:nvPicPr>
          <p:cNvPr id="7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23367" b="-23367"/>
          <a:stretch>
            <a:fillRect/>
          </a:stretch>
        </p:blipFill>
        <p:spPr>
          <a:xfrm>
            <a:off x="457200" y="2174875"/>
            <a:ext cx="4041775" cy="3951288"/>
          </a:xfrm>
        </p:spPr>
      </p:pic>
    </p:spTree>
    <p:extLst>
      <p:ext uri="{BB962C8B-B14F-4D97-AF65-F5344CB8AC3E}">
        <p14:creationId xmlns:p14="http://schemas.microsoft.com/office/powerpoint/2010/main" val="216786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Organización cívica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Autofit/>
          </a:bodyPr>
          <a:lstStyle/>
          <a:p>
            <a:r>
              <a:rPr lang="es-MX" sz="2400" dirty="0"/>
              <a:t>Organización de consenso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MX" sz="2000" dirty="0"/>
              <a:t>Reúne a aliados en base de interés mutuo para lograr metas que beneficien a todos los involucrados. </a:t>
            </a:r>
          </a:p>
          <a:p>
            <a:r>
              <a:rPr lang="es-MX" sz="2000" dirty="0"/>
              <a:t>Construye alianzas a base de liderazgo compartido y conexión social, aunque generalmente tiene a un líder designado.</a:t>
            </a:r>
          </a:p>
        </p:txBody>
      </p:sp>
      <p:pic>
        <p:nvPicPr>
          <p:cNvPr id="7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15495" b="-154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3722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Liderazgo y organizando el consenso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7 pasos para organizar el consenso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0289188"/>
              </p:ext>
            </p:extLst>
          </p:nvPr>
        </p:nvGraphicFramePr>
        <p:xfrm>
          <a:off x="693738" y="1958975"/>
          <a:ext cx="7993062" cy="43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1874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Liderazgo y organizando el consenso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s-MX" dirty="0"/>
              <a:t>Paso 1: establezcan su grupo de lideres comunitarios</a:t>
            </a:r>
          </a:p>
        </p:txBody>
      </p:sp>
      <p:pic>
        <p:nvPicPr>
          <p:cNvPr id="7" name="Content Placeholder 6" descr="CoverArt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0617" b="65859"/>
          <a:stretch/>
        </p:blipFill>
        <p:spPr>
          <a:xfrm>
            <a:off x="1265632" y="1959427"/>
            <a:ext cx="6612736" cy="45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34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Liderazgo y organizando el consenso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2: </a:t>
            </a:r>
            <a:r>
              <a:rPr lang="es-MX" dirty="0">
                <a:ea typeface="Calibri"/>
                <a:cs typeface="Arial"/>
              </a:rPr>
              <a:t>fomenten relaciones</a:t>
            </a:r>
            <a:endParaRPr lang="es-MX" dirty="0"/>
          </a:p>
        </p:txBody>
      </p:sp>
      <p:pic>
        <p:nvPicPr>
          <p:cNvPr id="5" name="Content Placeholder 4" descr="handshake-310912_128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0" b="11240"/>
          <a:stretch>
            <a:fillRect/>
          </a:stretch>
        </p:blipFill>
        <p:spPr>
          <a:xfrm>
            <a:off x="693738" y="1958975"/>
            <a:ext cx="7993062" cy="4318000"/>
          </a:xfrm>
        </p:spPr>
      </p:pic>
    </p:spTree>
    <p:extLst>
      <p:ext uri="{BB962C8B-B14F-4D97-AF65-F5344CB8AC3E}">
        <p14:creationId xmlns:p14="http://schemas.microsoft.com/office/powerpoint/2010/main" val="2592979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Orden del día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841094"/>
              </p:ext>
            </p:extLst>
          </p:nvPr>
        </p:nvGraphicFramePr>
        <p:xfrm>
          <a:off x="4908328" y="1848719"/>
          <a:ext cx="3834981" cy="420213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8349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08865">
                <a:tc>
                  <a:txBody>
                    <a:bodyPr/>
                    <a:lstStyle/>
                    <a:p>
                      <a:pPr algn="ctr"/>
                      <a:r>
                        <a:rPr lang="es-MX" noProof="0" dirty="0"/>
                        <a:t>Sección</a:t>
                      </a:r>
                      <a:r>
                        <a:rPr lang="es-MX" baseline="0" noProof="0" dirty="0"/>
                        <a:t> 3.1</a:t>
                      </a:r>
                      <a:r>
                        <a:rPr lang="es-MX" noProof="0" dirty="0"/>
                        <a:t>: participación </a:t>
                      </a:r>
                      <a:r>
                        <a:rPr lang="es-MX" baseline="0" noProof="0" dirty="0"/>
                        <a:t>cívica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8865">
                <a:tc>
                  <a:txBody>
                    <a:bodyPr/>
                    <a:lstStyle/>
                    <a:p>
                      <a:r>
                        <a:rPr lang="es-MX" noProof="0" dirty="0"/>
                        <a:t>Actividad rompehielos/repaso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8865">
                <a:tc>
                  <a:txBody>
                    <a:bodyPr/>
                    <a:lstStyle/>
                    <a:p>
                      <a:r>
                        <a:rPr lang="es-MX" noProof="0" dirty="0"/>
                        <a:t>¿Que es la participación</a:t>
                      </a:r>
                      <a:r>
                        <a:rPr lang="es-MX" baseline="0" noProof="0" dirty="0"/>
                        <a:t> cívica?</a:t>
                      </a:r>
                      <a:endParaRPr lang="es-MX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8865">
                <a:tc>
                  <a:txBody>
                    <a:bodyPr/>
                    <a:lstStyle/>
                    <a:p>
                      <a:r>
                        <a:rPr lang="es-MX" noProof="0" dirty="0"/>
                        <a:t>Niveles de gobierno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8865">
                <a:tc>
                  <a:txBody>
                    <a:bodyPr/>
                    <a:lstStyle/>
                    <a:p>
                      <a:r>
                        <a:rPr lang="es-MX" noProof="0" dirty="0"/>
                        <a:t>Gobierno local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8865">
                <a:tc>
                  <a:txBody>
                    <a:bodyPr/>
                    <a:lstStyle/>
                    <a:p>
                      <a:r>
                        <a:rPr lang="es-MX" noProof="0" dirty="0"/>
                        <a:t>Interactuando</a:t>
                      </a:r>
                      <a:r>
                        <a:rPr lang="es-MX" baseline="0" noProof="0" dirty="0"/>
                        <a:t> </a:t>
                      </a:r>
                      <a:r>
                        <a:rPr lang="es-MX" noProof="0" dirty="0"/>
                        <a:t>con</a:t>
                      </a:r>
                      <a:r>
                        <a:rPr lang="es-MX" baseline="0" noProof="0" dirty="0"/>
                        <a:t> lideres en la toma de decisiones</a:t>
                      </a:r>
                      <a:endParaRPr lang="es-MX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08865">
                <a:tc>
                  <a:txBody>
                    <a:bodyPr/>
                    <a:lstStyle/>
                    <a:p>
                      <a:r>
                        <a:rPr lang="es-MX" noProof="0" dirty="0"/>
                        <a:t>Organizando el consenso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08865">
                <a:tc>
                  <a:txBody>
                    <a:bodyPr/>
                    <a:lstStyle/>
                    <a:p>
                      <a:r>
                        <a:rPr lang="en-US" dirty="0"/>
                        <a:t>Conclusion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Content Placeholder 6" descr="volunteer-652383_1280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1" t="50580" r="26153" b="2752"/>
          <a:stretch/>
        </p:blipFill>
        <p:spPr>
          <a:xfrm>
            <a:off x="571931" y="1848719"/>
            <a:ext cx="3951955" cy="4202135"/>
          </a:xfrm>
        </p:spPr>
      </p:pic>
    </p:spTree>
    <p:extLst>
      <p:ext uri="{BB962C8B-B14F-4D97-AF65-F5344CB8AC3E}">
        <p14:creationId xmlns:p14="http://schemas.microsoft.com/office/powerpoint/2010/main" val="1830152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Liderazgo y organizando el consenso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es-MX" dirty="0"/>
              <a:t>Paso 3: lleven  acabo un análisis comunitario</a:t>
            </a:r>
          </a:p>
        </p:txBody>
      </p:sp>
      <p:pic>
        <p:nvPicPr>
          <p:cNvPr id="5" name="Content Placeholder 4" descr="CoverArt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7564" r="16863"/>
          <a:stretch/>
        </p:blipFill>
        <p:spPr>
          <a:xfrm>
            <a:off x="505539" y="2037827"/>
            <a:ext cx="8132922" cy="31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44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Liderazgo y organizando el consenso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s-MX" dirty="0"/>
              <a:t>Paso 4: diseñen e implementen proyectos donde todos salen ganando</a:t>
            </a:r>
          </a:p>
        </p:txBody>
      </p:sp>
      <p:pic>
        <p:nvPicPr>
          <p:cNvPr id="5" name="Content Placeholder 4" descr="white-board-593309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79" r="-11679"/>
          <a:stretch>
            <a:fillRect/>
          </a:stretch>
        </p:blipFill>
        <p:spPr>
          <a:xfrm>
            <a:off x="693738" y="1958975"/>
            <a:ext cx="7993062" cy="4318000"/>
          </a:xfrm>
        </p:spPr>
      </p:pic>
    </p:spTree>
    <p:extLst>
      <p:ext uri="{BB962C8B-B14F-4D97-AF65-F5344CB8AC3E}">
        <p14:creationId xmlns:p14="http://schemas.microsoft.com/office/powerpoint/2010/main" val="336668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Liderazgo y organizando el consenso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es-MX" dirty="0"/>
              <a:t>Paso 5: compartan información</a:t>
            </a:r>
          </a:p>
        </p:txBody>
      </p:sp>
      <p:pic>
        <p:nvPicPr>
          <p:cNvPr id="15" name="Picture 14" descr="call-15683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6" y="1959427"/>
            <a:ext cx="3031583" cy="4549152"/>
          </a:xfrm>
          <a:prstGeom prst="rect">
            <a:avLst/>
          </a:prstGeom>
        </p:spPr>
      </p:pic>
      <p:pic>
        <p:nvPicPr>
          <p:cNvPr id="16" name="Picture 15" descr="envelope-158279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83" y="2444388"/>
            <a:ext cx="2479710" cy="1720299"/>
          </a:xfrm>
          <a:prstGeom prst="rect">
            <a:avLst/>
          </a:prstGeom>
        </p:spPr>
      </p:pic>
      <p:pic>
        <p:nvPicPr>
          <p:cNvPr id="17" name="Picture 16" descr="icons-842893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619" y="2132587"/>
            <a:ext cx="1345111" cy="1345111"/>
          </a:xfrm>
          <a:prstGeom prst="rect">
            <a:avLst/>
          </a:prstGeom>
        </p:spPr>
      </p:pic>
      <p:pic>
        <p:nvPicPr>
          <p:cNvPr id="18" name="Picture 17" descr="icons-847272_128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613" y="5019169"/>
            <a:ext cx="1345110" cy="1345110"/>
          </a:xfrm>
          <a:prstGeom prst="rect">
            <a:avLst/>
          </a:prstGeom>
        </p:spPr>
      </p:pic>
      <p:pic>
        <p:nvPicPr>
          <p:cNvPr id="19" name="Picture 18" descr="icons-847259_128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613" y="3569952"/>
            <a:ext cx="1345110" cy="1345110"/>
          </a:xfrm>
          <a:prstGeom prst="rect">
            <a:avLst/>
          </a:prstGeom>
        </p:spPr>
      </p:pic>
      <p:pic>
        <p:nvPicPr>
          <p:cNvPr id="20" name="Picture 19" descr="mailbox-296465_1280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20"/>
          <a:stretch/>
        </p:blipFill>
        <p:spPr>
          <a:xfrm>
            <a:off x="4118145" y="4716128"/>
            <a:ext cx="2491948" cy="179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21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Liderazgo y organizando el consenso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s-MX" dirty="0"/>
              <a:t>Paso 6: desarrollen estrategias e implementen un plan de acción</a:t>
            </a:r>
          </a:p>
        </p:txBody>
      </p:sp>
      <p:pic>
        <p:nvPicPr>
          <p:cNvPr id="7" name="Content Placeholder 6" descr="list-372766_128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t="26817" r="121"/>
          <a:stretch/>
        </p:blipFill>
        <p:spPr>
          <a:xfrm>
            <a:off x="658094" y="1959427"/>
            <a:ext cx="7827812" cy="4317548"/>
          </a:xfrm>
        </p:spPr>
      </p:pic>
    </p:spTree>
    <p:extLst>
      <p:ext uri="{BB962C8B-B14F-4D97-AF65-F5344CB8AC3E}">
        <p14:creationId xmlns:p14="http://schemas.microsoft.com/office/powerpoint/2010/main" val="3500589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Liderazgo y organizando el consenso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s-MX" dirty="0"/>
              <a:t>Paso 7: desarrollen liderazgo dentro del grupo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9965" y="1977973"/>
            <a:ext cx="5706672" cy="4280004"/>
          </a:xfrm>
          <a:prstGeom prst="rect">
            <a:avLst/>
          </a:prstGeom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236445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Actividad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2400" dirty="0"/>
              <a:t>Instrucciones</a:t>
            </a:r>
            <a:r>
              <a:rPr lang="en-US" sz="2400" dirty="0"/>
              <a:t>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MX" sz="2400" dirty="0"/>
              <a:t>Escriba su nombre a un lado de la responsabilidad y papel que siente que es el mas adecuado para usted.</a:t>
            </a:r>
          </a:p>
          <a:p>
            <a:r>
              <a:rPr lang="es-MX" sz="2400" dirty="0"/>
              <a:t>Escriba el nombre de sus compañeros a un lado de la responsabilidad y papel que sienta que es el mas adecuado para ellos.</a:t>
            </a:r>
          </a:p>
        </p:txBody>
      </p:sp>
      <p:pic>
        <p:nvPicPr>
          <p:cNvPr id="7" name="Content Placeholder 6" descr="flipchart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87" r="-13487"/>
          <a:stretch>
            <a:fillRect/>
          </a:stretch>
        </p:blipFill>
        <p:spPr>
          <a:xfrm>
            <a:off x="4645025" y="1535113"/>
            <a:ext cx="4041775" cy="4591050"/>
          </a:xfrm>
        </p:spPr>
      </p:pic>
    </p:spTree>
    <p:extLst>
      <p:ext uri="{BB962C8B-B14F-4D97-AF65-F5344CB8AC3E}">
        <p14:creationId xmlns:p14="http://schemas.microsoft.com/office/powerpoint/2010/main" val="1068492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Segmento de video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Un cambio en el aire</a:t>
            </a:r>
          </a:p>
        </p:txBody>
      </p:sp>
      <p:pic>
        <p:nvPicPr>
          <p:cNvPr id="10" name="Content Placeholder 4" descr="projector-361784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39" r="-15439"/>
          <a:stretch>
            <a:fillRect/>
          </a:stretch>
        </p:blipFill>
        <p:spPr>
          <a:xfrm>
            <a:off x="693738" y="1958975"/>
            <a:ext cx="7993062" cy="4318000"/>
          </a:xfrm>
        </p:spPr>
      </p:pic>
    </p:spTree>
    <p:extLst>
      <p:ext uri="{BB962C8B-B14F-4D97-AF65-F5344CB8AC3E}">
        <p14:creationId xmlns:p14="http://schemas.microsoft.com/office/powerpoint/2010/main" val="3544629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historia de paulo y julia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s-MX" dirty="0"/>
              <a:t>Todos salen ganando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1" r="-11451"/>
          <a:stretch>
            <a:fillRect/>
          </a:stretch>
        </p:blipFill>
        <p:spPr bwMode="auto">
          <a:xfrm>
            <a:off x="693738" y="1958975"/>
            <a:ext cx="7993062" cy="431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721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historia de julia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s-MX" dirty="0"/>
              <a:t>El gusto de hacer preguntas</a:t>
            </a:r>
          </a:p>
        </p:txBody>
      </p:sp>
      <p:pic>
        <p:nvPicPr>
          <p:cNvPr id="7" name="Content Placeholder 6" descr="160937576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53" r="-61053"/>
          <a:stretch/>
        </p:blipFill>
        <p:spPr>
          <a:xfrm>
            <a:off x="693738" y="1958975"/>
            <a:ext cx="7993062" cy="4318000"/>
          </a:xfrm>
        </p:spPr>
      </p:pic>
    </p:spTree>
    <p:extLst>
      <p:ext uri="{BB962C8B-B14F-4D97-AF65-F5344CB8AC3E}">
        <p14:creationId xmlns:p14="http://schemas.microsoft.com/office/powerpoint/2010/main" val="4119000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Conclusión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343197" y="1535113"/>
            <a:ext cx="4040188" cy="4257263"/>
          </a:xfr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0" tIns="0" rIns="0" bIns="0" rtlCol="0" anchor="t"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MX" sz="2000" b="1" u="sng" dirty="0">
                <a:solidFill>
                  <a:schemeClr val="tx1">
                    <a:lumMod val="50000"/>
                  </a:schemeClr>
                </a:solidFill>
              </a:rPr>
              <a:t>Tarea</a:t>
            </a:r>
          </a:p>
          <a:p>
            <a:pPr>
              <a:buFont typeface="Wingdings" charset="2"/>
              <a:buChar char="q"/>
            </a:pPr>
            <a:r>
              <a:rPr lang="es-MX" sz="2000" dirty="0">
                <a:solidFill>
                  <a:schemeClr val="tx1">
                    <a:lumMod val="50000"/>
                  </a:schemeClr>
                </a:solidFill>
              </a:rPr>
              <a:t>Llena la actividad de causas principales que va ser coleccionada la siguiente semana. </a:t>
            </a:r>
          </a:p>
          <a:p>
            <a:pPr>
              <a:buFont typeface="Wingdings" charset="2"/>
              <a:buChar char="q"/>
            </a:pPr>
            <a:r>
              <a:rPr lang="es-MX" sz="2000" dirty="0">
                <a:solidFill>
                  <a:schemeClr val="tx1">
                    <a:lumMod val="50000"/>
                  </a:schemeClr>
                </a:solidFill>
              </a:rPr>
              <a:t>Repasa todas tus actividades SEM y preguntas de  reflexión, y por lo menos una idea para el CIP.. </a:t>
            </a:r>
          </a:p>
          <a:p>
            <a:pPr>
              <a:buFont typeface="Wingdings" charset="2"/>
              <a:buChar char="q"/>
            </a:pPr>
            <a:r>
              <a:rPr lang="es-MX" sz="2000" dirty="0">
                <a:solidFill>
                  <a:schemeClr val="tx1">
                    <a:lumMod val="50000"/>
                  </a:schemeClr>
                </a:solidFill>
              </a:rPr>
              <a:t>Lee sección 3.2 planificación e implementación del CIP y sección 4 evaluación</a:t>
            </a:r>
          </a:p>
          <a:p>
            <a:pPr marL="0" indent="0" algn="ctr">
              <a:buNone/>
            </a:pPr>
            <a:r>
              <a:rPr lang="es-MX" sz="2000" u="sng" dirty="0">
                <a:solidFill>
                  <a:schemeClr val="tx1">
                    <a:lumMod val="50000"/>
                  </a:schemeClr>
                </a:solidFill>
              </a:rPr>
              <a:t>*Por favor no hagan las actividades!*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3930120"/>
          </a:xfrm>
        </p:spPr>
        <p:txBody>
          <a:bodyPr>
            <a:normAutofit/>
          </a:bodyPr>
          <a:lstStyle/>
          <a:p>
            <a:pPr marL="457200" indent="-457200" algn="ctr">
              <a:buFont typeface="Wingdings" charset="2"/>
              <a:buChar char="²"/>
            </a:pPr>
            <a:r>
              <a:rPr lang="en-US" sz="2000" dirty="0"/>
              <a:t>¿</a:t>
            </a:r>
            <a:r>
              <a:rPr lang="es-MX" sz="2000" dirty="0"/>
              <a:t>preguntas?</a:t>
            </a:r>
          </a:p>
          <a:p>
            <a:pPr algn="ctr"/>
            <a:endParaRPr lang="es-MX" sz="2000" dirty="0"/>
          </a:p>
          <a:p>
            <a:pPr marL="457200" indent="-457200" algn="ctr">
              <a:buFont typeface="Wingdings" charset="2"/>
              <a:buChar char="²"/>
            </a:pPr>
            <a:r>
              <a:rPr lang="es-MX" sz="2000" dirty="0"/>
              <a:t>¿comentarios?</a:t>
            </a:r>
          </a:p>
          <a:p>
            <a:pPr algn="ctr"/>
            <a:endParaRPr lang="es-MX" sz="2000" dirty="0"/>
          </a:p>
          <a:p>
            <a:pPr marL="457200" indent="-457200" algn="ctr">
              <a:buFont typeface="Wingdings" charset="2"/>
              <a:buChar char="²"/>
            </a:pPr>
            <a:r>
              <a:rPr lang="es-MX" sz="2000" dirty="0"/>
              <a:t>¿preocupaciones?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3198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Sección 3: tomando acción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sz="2400" dirty="0"/>
              <a:t>Objetivos de aprendizaje: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MX" sz="2400" dirty="0"/>
              <a:t>Entender que es la participación cívica y como influenciar el proceso de la toma de decisiones.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400" dirty="0"/>
              <a:t>Crear un plan de implementación para un Proyecto de Mejoramiento Comunitario (conocido como </a:t>
            </a:r>
            <a:r>
              <a:rPr lang="es-MX" sz="2400" dirty="0" err="1"/>
              <a:t>Community</a:t>
            </a:r>
            <a:r>
              <a:rPr lang="es-MX" sz="2400" dirty="0"/>
              <a:t> Improvement Project o CIP por sus siglas, en ingles).</a:t>
            </a:r>
            <a:endParaRPr lang="en-US" sz="2000" dirty="0"/>
          </a:p>
        </p:txBody>
      </p:sp>
      <p:pic>
        <p:nvPicPr>
          <p:cNvPr id="4" name="Picture 3" descr="group-157476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195" y="4736881"/>
            <a:ext cx="1632602" cy="16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06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55200" y="4190291"/>
            <a:ext cx="583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Este plan de </a:t>
            </a:r>
            <a:r>
              <a:rPr lang="en-US" sz="1200" dirty="0" err="1"/>
              <a:t>estudio</a:t>
            </a:r>
            <a:r>
              <a:rPr lang="en-US" sz="1200" dirty="0"/>
              <a:t> </a:t>
            </a:r>
            <a:r>
              <a:rPr lang="en-US" sz="1200" dirty="0" err="1"/>
              <a:t>fue</a:t>
            </a:r>
            <a:r>
              <a:rPr lang="en-US" sz="1200" dirty="0"/>
              <a:t> </a:t>
            </a:r>
            <a:r>
              <a:rPr lang="en-US" sz="1200" dirty="0" err="1"/>
              <a:t>creado</a:t>
            </a:r>
            <a:r>
              <a:rPr lang="en-US" sz="1200" dirty="0"/>
              <a:t> gracias al </a:t>
            </a:r>
            <a:r>
              <a:rPr lang="en-US" sz="1200" dirty="0" err="1"/>
              <a:t>apoyo</a:t>
            </a:r>
            <a:r>
              <a:rPr lang="en-US" sz="1200" dirty="0"/>
              <a:t> del </a:t>
            </a:r>
            <a:r>
              <a:rPr lang="en-US" sz="1200" dirty="0" err="1"/>
              <a:t>Acuerdo</a:t>
            </a:r>
            <a:r>
              <a:rPr lang="en-US" sz="1200" dirty="0"/>
              <a:t> </a:t>
            </a:r>
            <a:r>
              <a:rPr lang="en-US" sz="1200" dirty="0" err="1"/>
              <a:t>Cooperativo</a:t>
            </a:r>
            <a:r>
              <a:rPr lang="en-US" sz="1200" dirty="0"/>
              <a:t> </a:t>
            </a:r>
            <a:r>
              <a:rPr lang="en-US" sz="1200" dirty="0" err="1"/>
              <a:t>Numero</a:t>
            </a:r>
            <a:r>
              <a:rPr lang="en-US" sz="1200" dirty="0"/>
              <a:t> DP005528-01, </a:t>
            </a:r>
            <a:r>
              <a:rPr lang="en-US" sz="1200" dirty="0" err="1"/>
              <a:t>financiado</a:t>
            </a:r>
            <a:r>
              <a:rPr lang="en-US" sz="1200" dirty="0"/>
              <a:t> </a:t>
            </a:r>
            <a:r>
              <a:rPr lang="en-US" sz="1200" dirty="0" err="1"/>
              <a:t>por</a:t>
            </a:r>
            <a:r>
              <a:rPr lang="en-US" sz="1200" dirty="0"/>
              <a:t> los </a:t>
            </a:r>
            <a:r>
              <a:rPr lang="en-US" sz="1200" dirty="0" err="1"/>
              <a:t>Centros</a:t>
            </a:r>
            <a:r>
              <a:rPr lang="en-US" sz="1200" dirty="0"/>
              <a:t> </a:t>
            </a:r>
            <a:r>
              <a:rPr lang="en-US" sz="1200" dirty="0" err="1"/>
              <a:t>para</a:t>
            </a:r>
            <a:r>
              <a:rPr lang="en-US" sz="1200" dirty="0"/>
              <a:t> el Control y la </a:t>
            </a:r>
            <a:r>
              <a:rPr lang="en-US" sz="1200" dirty="0" err="1"/>
              <a:t>Prevención</a:t>
            </a:r>
            <a:r>
              <a:rPr lang="en-US" sz="1200" dirty="0"/>
              <a:t> de </a:t>
            </a:r>
            <a:r>
              <a:rPr lang="en-US" sz="1200" dirty="0" err="1"/>
              <a:t>Enfermedades</a:t>
            </a:r>
            <a:r>
              <a:rPr lang="en-US" sz="1200" dirty="0"/>
              <a:t> </a:t>
            </a:r>
            <a:r>
              <a:rPr lang="en-US" sz="1200" dirty="0" err="1"/>
              <a:t>mediante</a:t>
            </a:r>
            <a:r>
              <a:rPr lang="en-US" sz="1200" dirty="0"/>
              <a:t> la </a:t>
            </a:r>
            <a:r>
              <a:rPr lang="en-US" sz="1200" dirty="0" err="1"/>
              <a:t>Agencia</a:t>
            </a:r>
            <a:r>
              <a:rPr lang="en-US" sz="1200" dirty="0"/>
              <a:t> de </a:t>
            </a:r>
            <a:r>
              <a:rPr lang="en-US" sz="1200" dirty="0" err="1"/>
              <a:t>Salud</a:t>
            </a:r>
            <a:r>
              <a:rPr lang="en-US" sz="1200" dirty="0"/>
              <a:t> y </a:t>
            </a:r>
            <a:r>
              <a:rPr lang="en-US" sz="1200" dirty="0" err="1"/>
              <a:t>Servicios</a:t>
            </a:r>
            <a:r>
              <a:rPr lang="en-US" sz="1200" dirty="0"/>
              <a:t> </a:t>
            </a:r>
            <a:r>
              <a:rPr lang="en-US" sz="1200" dirty="0" err="1"/>
              <a:t>Humanos</a:t>
            </a:r>
            <a:r>
              <a:rPr lang="en-US" sz="1200" dirty="0"/>
              <a:t> del </a:t>
            </a:r>
            <a:r>
              <a:rPr lang="en-US" sz="1200" dirty="0" err="1"/>
              <a:t>Condado</a:t>
            </a:r>
            <a:r>
              <a:rPr lang="en-US" sz="1200" dirty="0"/>
              <a:t> de San Diego. Su </a:t>
            </a:r>
            <a:r>
              <a:rPr lang="en-US" sz="1200" dirty="0" err="1"/>
              <a:t>contenido</a:t>
            </a:r>
            <a:r>
              <a:rPr lang="en-US" sz="1200" dirty="0"/>
              <a:t> </a:t>
            </a:r>
            <a:r>
              <a:rPr lang="en-US" sz="1200" dirty="0" err="1"/>
              <a:t>es</a:t>
            </a:r>
            <a:r>
              <a:rPr lang="en-US" sz="1200" dirty="0"/>
              <a:t> </a:t>
            </a:r>
            <a:r>
              <a:rPr lang="en-US" sz="1200" dirty="0" err="1"/>
              <a:t>exclusivamente</a:t>
            </a:r>
            <a:r>
              <a:rPr lang="en-US" sz="1200" dirty="0"/>
              <a:t> la </a:t>
            </a:r>
            <a:r>
              <a:rPr lang="en-US" sz="1200" dirty="0" err="1"/>
              <a:t>responsabilidad</a:t>
            </a:r>
            <a:r>
              <a:rPr lang="en-US" sz="1200" dirty="0"/>
              <a:t> de los </a:t>
            </a:r>
            <a:r>
              <a:rPr lang="en-US" sz="1200" dirty="0" err="1"/>
              <a:t>autores</a:t>
            </a:r>
            <a:r>
              <a:rPr lang="en-US" sz="1200" dirty="0"/>
              <a:t> y no </a:t>
            </a:r>
            <a:r>
              <a:rPr lang="en-US" sz="1200" dirty="0" err="1"/>
              <a:t>necesariamente</a:t>
            </a:r>
            <a:r>
              <a:rPr lang="en-US" sz="1200" dirty="0"/>
              <a:t> </a:t>
            </a:r>
            <a:r>
              <a:rPr lang="en-US" sz="1200" dirty="0" err="1"/>
              <a:t>representan</a:t>
            </a:r>
            <a:r>
              <a:rPr lang="en-US" sz="1200" dirty="0"/>
              <a:t> </a:t>
            </a:r>
            <a:r>
              <a:rPr lang="en-US" sz="1200" dirty="0" err="1"/>
              <a:t>las</a:t>
            </a:r>
            <a:r>
              <a:rPr lang="en-US" sz="1200" dirty="0"/>
              <a:t> </a:t>
            </a:r>
            <a:r>
              <a:rPr lang="en-US" sz="1200" dirty="0" err="1"/>
              <a:t>opiniones</a:t>
            </a:r>
            <a:r>
              <a:rPr lang="en-US" sz="1200" dirty="0"/>
              <a:t> </a:t>
            </a:r>
            <a:r>
              <a:rPr lang="en-US" sz="1200" dirty="0" err="1"/>
              <a:t>oficiales</a:t>
            </a:r>
            <a:r>
              <a:rPr lang="en-US" sz="1200" dirty="0"/>
              <a:t> de los </a:t>
            </a:r>
            <a:r>
              <a:rPr lang="en-US" sz="1200" dirty="0" err="1"/>
              <a:t>Centros</a:t>
            </a:r>
            <a:r>
              <a:rPr lang="en-US" sz="1200" dirty="0"/>
              <a:t> </a:t>
            </a:r>
            <a:r>
              <a:rPr lang="en-US" sz="1200" dirty="0" err="1"/>
              <a:t>para</a:t>
            </a:r>
            <a:r>
              <a:rPr lang="en-US" sz="1200" dirty="0"/>
              <a:t> el Control y la </a:t>
            </a:r>
            <a:r>
              <a:rPr lang="en-US" sz="1200" dirty="0" err="1"/>
              <a:t>Prevención</a:t>
            </a:r>
            <a:r>
              <a:rPr lang="en-US" sz="1200" dirty="0"/>
              <a:t> de </a:t>
            </a:r>
            <a:r>
              <a:rPr lang="en-US" sz="1200" dirty="0" err="1"/>
              <a:t>Enfermedades</a:t>
            </a:r>
            <a:r>
              <a:rPr lang="en-US" sz="1200" dirty="0"/>
              <a:t> </a:t>
            </a:r>
            <a:r>
              <a:rPr lang="en-US" sz="1200" dirty="0" err="1"/>
              <a:t>mediante</a:t>
            </a:r>
            <a:r>
              <a:rPr lang="en-US" sz="1200" dirty="0"/>
              <a:t> la </a:t>
            </a:r>
            <a:r>
              <a:rPr lang="en-US" sz="1200" dirty="0" err="1"/>
              <a:t>Agencia</a:t>
            </a:r>
            <a:r>
              <a:rPr lang="en-US" sz="1200" dirty="0"/>
              <a:t> de </a:t>
            </a:r>
            <a:r>
              <a:rPr lang="en-US" sz="1200" dirty="0" err="1"/>
              <a:t>Salud</a:t>
            </a:r>
            <a:r>
              <a:rPr lang="en-US" sz="1200" dirty="0"/>
              <a:t> y </a:t>
            </a:r>
            <a:r>
              <a:rPr lang="en-US" sz="1200" dirty="0" err="1"/>
              <a:t>Servicios</a:t>
            </a:r>
            <a:r>
              <a:rPr lang="en-US" sz="1200" dirty="0"/>
              <a:t> </a:t>
            </a:r>
            <a:r>
              <a:rPr lang="en-US" sz="1200" dirty="0" err="1"/>
              <a:t>Humanos</a:t>
            </a:r>
            <a:r>
              <a:rPr lang="en-US" sz="1200" dirty="0"/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6" y="2102459"/>
            <a:ext cx="4241808" cy="229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74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y-429133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5" y="1207352"/>
            <a:ext cx="7387851" cy="554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Actividad rompehielos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1906" y="1535113"/>
            <a:ext cx="4040188" cy="63976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2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Repaso de sistemas alimentarios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 fontScale="92500"/>
          </a:bodyPr>
          <a:lstStyle/>
          <a:p>
            <a:r>
              <a:rPr lang="es-MX" sz="2400" dirty="0"/>
              <a:t>¿Que aprendimos sobre los sistemas alimentarios?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sz="2400" dirty="0"/>
              <a:t>Políticas alimentarias</a:t>
            </a:r>
          </a:p>
          <a:p>
            <a:r>
              <a:rPr lang="es-MX" sz="2400" dirty="0"/>
              <a:t>Empresas grandes</a:t>
            </a:r>
          </a:p>
          <a:p>
            <a:r>
              <a:rPr lang="es-MX" sz="2400" dirty="0"/>
              <a:t>Entornos alimentarios</a:t>
            </a:r>
          </a:p>
          <a:p>
            <a:r>
              <a:rPr lang="es-MX" sz="2400" dirty="0"/>
              <a:t>Costo de salud</a:t>
            </a:r>
          </a:p>
          <a:p>
            <a:r>
              <a:rPr lang="es-MX" sz="2400" dirty="0"/>
              <a:t>Desarrollando un sistema alimentario saludable</a:t>
            </a:r>
          </a:p>
          <a:p>
            <a:endParaRPr lang="en-US" dirty="0"/>
          </a:p>
        </p:txBody>
      </p:sp>
      <p:pic>
        <p:nvPicPr>
          <p:cNvPr id="8" name="Content Placeholder 7" descr="CoverArt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3964" b="-396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8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Participación cívica</a:t>
            </a:r>
          </a:p>
        </p:txBody>
      </p:sp>
      <p:pic>
        <p:nvPicPr>
          <p:cNvPr id="9" name="Content Placeholder 8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214" y="1529612"/>
            <a:ext cx="4224709" cy="43886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Content Placeholder 4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b="3052"/>
          <a:stretch/>
        </p:blipFill>
        <p:spPr bwMode="auto">
          <a:xfrm>
            <a:off x="5016850" y="3910888"/>
            <a:ext cx="3544525" cy="2575915"/>
          </a:xfrm>
          <a:prstGeom prst="roundRect">
            <a:avLst>
              <a:gd name="adj" fmla="val 3307"/>
            </a:avLst>
          </a:prstGeom>
          <a:gradFill flip="none" rotWithShape="1">
            <a:gsLst>
              <a:gs pos="0">
                <a:srgbClr val="18153A"/>
              </a:gs>
              <a:gs pos="100000">
                <a:schemeClr val="accent4"/>
              </a:gs>
            </a:gsLst>
            <a:lin ang="16200000" scaled="0"/>
            <a:tileRect/>
          </a:gradFill>
          <a:ln w="25400">
            <a:solidFill>
              <a:srgbClr val="18153A"/>
            </a:solidFill>
          </a:ln>
          <a:effectLst/>
          <a:extLst/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6850" y="1333941"/>
            <a:ext cx="3472736" cy="2455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62032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Segmento de video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MX" dirty="0"/>
              <a:t>El gobierno de los Estados unidos explicado en 5 minutos</a:t>
            </a:r>
          </a:p>
          <a:p>
            <a:endParaRPr lang="en-US" dirty="0"/>
          </a:p>
        </p:txBody>
      </p:sp>
      <p:pic>
        <p:nvPicPr>
          <p:cNvPr id="6" name="Content Placeholder 4" descr="projector-361784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39" r="-15439"/>
          <a:stretch>
            <a:fillRect/>
          </a:stretch>
        </p:blipFill>
        <p:spPr>
          <a:xfrm>
            <a:off x="693738" y="1958975"/>
            <a:ext cx="7993062" cy="4318000"/>
          </a:xfrm>
        </p:spPr>
      </p:pic>
    </p:spTree>
    <p:extLst>
      <p:ext uri="{BB962C8B-B14F-4D97-AF65-F5344CB8AC3E}">
        <p14:creationId xmlns:p14="http://schemas.microsoft.com/office/powerpoint/2010/main" val="1550610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Niveles del gobierno</a:t>
            </a:r>
          </a:p>
        </p:txBody>
      </p:sp>
      <p:pic>
        <p:nvPicPr>
          <p:cNvPr id="4" name="Picture 3" descr="Levels of Gov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06" y="1186337"/>
            <a:ext cx="5749006" cy="5107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1176" y="2853765"/>
            <a:ext cx="17481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/>
                <a:cs typeface="Arial"/>
              </a:rPr>
              <a:t>FEDERAL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8941" y="4037106"/>
            <a:ext cx="315249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/>
                <a:cs typeface="Arial"/>
              </a:rPr>
              <a:t>ESTATAL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9576" y="5217459"/>
            <a:ext cx="13716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/>
                <a:cs typeface="Arial"/>
              </a:rPr>
              <a:t>CONDADO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0470" y="5217459"/>
            <a:ext cx="139251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/>
                <a:cs typeface="Arial"/>
              </a:rPr>
              <a:t>MUNICIPIO PARROQUIAL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9293" y="5217459"/>
            <a:ext cx="136263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/>
                <a:cs typeface="Arial"/>
              </a:rPr>
              <a:t>MUNICIPIO</a:t>
            </a:r>
          </a:p>
        </p:txBody>
      </p:sp>
    </p:spTree>
    <p:extLst>
      <p:ext uri="{BB962C8B-B14F-4D97-AF65-F5344CB8AC3E}">
        <p14:creationId xmlns:p14="http://schemas.microsoft.com/office/powerpoint/2010/main" val="1224184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Condado de san diego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/>
          </a:bodyPr>
          <a:lstStyle/>
          <a:p>
            <a:r>
              <a:rPr lang="en-US" sz="2400" dirty="0" err="1"/>
              <a:t>Municipios</a:t>
            </a:r>
            <a:r>
              <a:rPr lang="en-US" sz="2400" dirty="0"/>
              <a:t> y </a:t>
            </a:r>
            <a:r>
              <a:rPr lang="en-US" sz="2400" dirty="0" err="1"/>
              <a:t>naciones</a:t>
            </a:r>
            <a:r>
              <a:rPr lang="en-US" sz="2400" dirty="0"/>
              <a:t> </a:t>
            </a:r>
            <a:r>
              <a:rPr lang="en-US" sz="2400" dirty="0" err="1"/>
              <a:t>indigenas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2400" dirty="0">
                <a:latin typeface="Arial"/>
                <a:cs typeface="Arial"/>
              </a:rPr>
              <a:t>Hay 18 municipios, o ciudades incorporadas, y 18 reservas indias en el condado de San Diego. 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901" b="90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8375"/>
      </p:ext>
    </p:extLst>
  </p:cSld>
  <p:clrMapOvr>
    <a:masterClrMapping/>
  </p:clrMapOvr>
</p:sld>
</file>

<file path=ppt/theme/theme1.xml><?xml version="1.0" encoding="utf-8"?>
<a:theme xmlns:a="http://schemas.openxmlformats.org/drawingml/2006/main" name="LWSD 2013 Green">
  <a:themeElements>
    <a:clrScheme name="LWSD green">
      <a:dk1>
        <a:srgbClr val="808080"/>
      </a:dk1>
      <a:lt1>
        <a:sysClr val="window" lastClr="FFFFFF"/>
      </a:lt1>
      <a:dk2>
        <a:srgbClr val="F79527"/>
      </a:dk2>
      <a:lt2>
        <a:srgbClr val="FFFFFF"/>
      </a:lt2>
      <a:accent1>
        <a:srgbClr val="95AF39"/>
      </a:accent1>
      <a:accent2>
        <a:srgbClr val="2FB4BC"/>
      </a:accent2>
      <a:accent3>
        <a:srgbClr val="F79527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WSD 2013 Green 2">
  <a:themeElements>
    <a:clrScheme name="LWSD green">
      <a:dk1>
        <a:srgbClr val="808080"/>
      </a:dk1>
      <a:lt1>
        <a:sysClr val="window" lastClr="FFFFFF"/>
      </a:lt1>
      <a:dk2>
        <a:srgbClr val="F79527"/>
      </a:dk2>
      <a:lt2>
        <a:srgbClr val="FFFFFF"/>
      </a:lt2>
      <a:accent1>
        <a:srgbClr val="95AF39"/>
      </a:accent1>
      <a:accent2>
        <a:srgbClr val="2FB4BC"/>
      </a:accent2>
      <a:accent3>
        <a:srgbClr val="F79527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LWSD 2013 Green 3">
  <a:themeElements>
    <a:clrScheme name="LWSD green">
      <a:dk1>
        <a:srgbClr val="808080"/>
      </a:dk1>
      <a:lt1>
        <a:sysClr val="window" lastClr="FFFFFF"/>
      </a:lt1>
      <a:dk2>
        <a:srgbClr val="F79527"/>
      </a:dk2>
      <a:lt2>
        <a:srgbClr val="FFFFFF"/>
      </a:lt2>
      <a:accent1>
        <a:srgbClr val="95AF39"/>
      </a:accent1>
      <a:accent2>
        <a:srgbClr val="2FB4BC"/>
      </a:accent2>
      <a:accent3>
        <a:srgbClr val="F79527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LWSD 2013 Green 4">
  <a:themeElements>
    <a:clrScheme name="LWSD green">
      <a:dk1>
        <a:srgbClr val="808080"/>
      </a:dk1>
      <a:lt1>
        <a:sysClr val="window" lastClr="FFFFFF"/>
      </a:lt1>
      <a:dk2>
        <a:srgbClr val="F79527"/>
      </a:dk2>
      <a:lt2>
        <a:srgbClr val="FFFFFF"/>
      </a:lt2>
      <a:accent1>
        <a:srgbClr val="95AF39"/>
      </a:accent1>
      <a:accent2>
        <a:srgbClr val="2FB4BC"/>
      </a:accent2>
      <a:accent3>
        <a:srgbClr val="F79527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outingRuleDescription xmlns="http://schemas.microsoft.com/sharepoint/v3">Template to be used for business-focused presentations on Live Well</RoutingRuleDescription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9C836218537D469586CDA6A9969B1B" ma:contentTypeVersion="20" ma:contentTypeDescription="Create a new document." ma:contentTypeScope="" ma:versionID="50e7bc90de03086eaadc9881d02a345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bdfdf64d0d6ddb84bda85ee5373dcf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RoutingRuleDescription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2" ma:displayName="Description" ma:description="" ma:internalName="RoutingRuleDescrip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85EAFE-2243-4649-B973-5732A8FA88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E0400D-9846-42A6-B6F7-ABABE2392D02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120C1DF-34E5-4BD2-B673-7DC750E40E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1718</Words>
  <Application>Microsoft Macintosh PowerPoint</Application>
  <PresentationFormat>On-screen Show (4:3)</PresentationFormat>
  <Paragraphs>251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Avenir Light</vt:lpstr>
      <vt:lpstr>Avenir Medium</vt:lpstr>
      <vt:lpstr>Avenir Medium Oblique</vt:lpstr>
      <vt:lpstr>Calibri</vt:lpstr>
      <vt:lpstr>Wingdings</vt:lpstr>
      <vt:lpstr>Arial</vt:lpstr>
      <vt:lpstr>LWSD 2013 Green</vt:lpstr>
      <vt:lpstr>LWSD 2013 Green 2</vt:lpstr>
      <vt:lpstr>LWSD 2013 Green 3</vt:lpstr>
      <vt:lpstr>LWSD 2013 Green 4</vt:lpstr>
      <vt:lpstr>Sección 3: tomando acción</vt:lpstr>
      <vt:lpstr>Orden del día</vt:lpstr>
      <vt:lpstr>Sección 3: tomando acción</vt:lpstr>
      <vt:lpstr>Actividad rompehielos</vt:lpstr>
      <vt:lpstr>Repaso de sistemas alimentarios</vt:lpstr>
      <vt:lpstr>Participación cívica</vt:lpstr>
      <vt:lpstr>Segmento de video</vt:lpstr>
      <vt:lpstr>Niveles del gobierno</vt:lpstr>
      <vt:lpstr>Condado de san diego</vt:lpstr>
      <vt:lpstr>La mayoría de los CIPs  comienzan con el gobierno local</vt:lpstr>
      <vt:lpstr>Como interactuar con lideres en la toma de decisiones</vt:lpstr>
      <vt:lpstr>Hora de descanso</vt:lpstr>
      <vt:lpstr>Segmento de video</vt:lpstr>
      <vt:lpstr>Organización cívica</vt:lpstr>
      <vt:lpstr>Organización cívica</vt:lpstr>
      <vt:lpstr>Organización cívica</vt:lpstr>
      <vt:lpstr>Liderazgo y organizando el consenso</vt:lpstr>
      <vt:lpstr>Liderazgo y organizando el consenso</vt:lpstr>
      <vt:lpstr>Liderazgo y organizando el consenso</vt:lpstr>
      <vt:lpstr>Liderazgo y organizando el consenso</vt:lpstr>
      <vt:lpstr>Liderazgo y organizando el consenso</vt:lpstr>
      <vt:lpstr>Liderazgo y organizando el consenso</vt:lpstr>
      <vt:lpstr>Liderazgo y organizando el consenso</vt:lpstr>
      <vt:lpstr>Liderazgo y organizando el consenso</vt:lpstr>
      <vt:lpstr>Actividad</vt:lpstr>
      <vt:lpstr>Segmento de video</vt:lpstr>
      <vt:lpstr>La historia de paulo y julia</vt:lpstr>
      <vt:lpstr>La historia de julia</vt:lpstr>
      <vt:lpstr>Conclusión </vt:lpstr>
      <vt:lpstr>PowerPoint Presentation</vt:lpstr>
    </vt:vector>
  </TitlesOfParts>
  <Company>AdEase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LWSD PowerPoint Template - Business Green</dc:title>
  <dc:creator>Creative Contractor</dc:creator>
  <cp:lastModifiedBy>Jessie</cp:lastModifiedBy>
  <cp:revision>107</cp:revision>
  <dcterms:created xsi:type="dcterms:W3CDTF">2013-10-28T20:20:09Z</dcterms:created>
  <dcterms:modified xsi:type="dcterms:W3CDTF">2017-07-14T22:32:23Z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0x0101003F9C836218537D469586CDA6A9969B1B</vt:lpwstr>
  </property>
</Properties>
</file>