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24"/>
  </p:notesMasterIdLst>
  <p:sldIdLst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lo Roshnaye" initials="K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61884" autoAdjust="0"/>
  </p:normalViewPr>
  <p:slideViewPr>
    <p:cSldViewPr snapToGrid="0" snapToObjects="1">
      <p:cViewPr varScale="1">
        <p:scale>
          <a:sx n="57" d="100"/>
          <a:sy n="57" d="100"/>
        </p:scale>
        <p:origin x="2840" y="168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://www.chetday.com/mindfuleating.htm" TargetMode="Externa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¡Hoy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(CIP)!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485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meta.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349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380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afuera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280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Amenazas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afuera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Anticipando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amenazas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enfrentarlas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evitarlas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38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plan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plan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plan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FADO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000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especial,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CIP.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Tx/>
              <a:buNone/>
            </a:pPr>
            <a:endParaRPr lang="en-US" sz="1200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23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asegúrense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limpia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plan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encaminado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les 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requerir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encaminados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dale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consenso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personas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monopolizando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disminuirá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entusiasmo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compromiso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2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hoy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relajarse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naranjas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Naranja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Hanh’s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Orange Meditation)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http://www.chetday.com/mindfuleating.htm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790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CIP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ideas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 y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CIP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criterio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arriba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rotafolio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para un CIP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traído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última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combinen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discútanlas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criterio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arriba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primer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39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esencial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perderán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636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63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rotafolio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FADO (SWOT) –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Amenazas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escriban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FADO en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lo largo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FADO: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FADO.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885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78771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4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2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 3: tomando acción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MX" sz="5400" dirty="0"/>
              <a:t>Planificación e implementación del CIP</a:t>
            </a:r>
          </a:p>
        </p:txBody>
      </p:sp>
    </p:spTree>
    <p:extLst>
      <p:ext uri="{BB962C8B-B14F-4D97-AF65-F5344CB8AC3E}">
        <p14:creationId xmlns:p14="http://schemas.microsoft.com/office/powerpoint/2010/main" val="2352444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FODA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fortalezas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Ventajas</a:t>
            </a:r>
          </a:p>
          <a:p>
            <a:r>
              <a:rPr lang="es-MX" sz="2400" dirty="0"/>
              <a:t>Logros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8" name="Content Placeholder 7" descr="community-307615_1280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28" b="-6928"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1812751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FODA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debilidades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sz="2400" dirty="0"/>
              <a:t>Vulnerabilidades</a:t>
            </a:r>
          </a:p>
          <a:p>
            <a:r>
              <a:rPr lang="es-MX" sz="2400" dirty="0"/>
              <a:t>Habilidades o conocimientos ausentes</a:t>
            </a:r>
          </a:p>
          <a:p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 rot="20993949">
            <a:off x="4798009" y="2250452"/>
            <a:ext cx="2734159" cy="112903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600" dirty="0" err="1">
                <a:solidFill>
                  <a:srgbClr val="404040"/>
                </a:solidFill>
              </a:rPr>
              <a:t>Examinar</a:t>
            </a:r>
            <a:r>
              <a:rPr lang="en-US" sz="2600" dirty="0">
                <a:solidFill>
                  <a:srgbClr val="404040"/>
                </a:solidFill>
              </a:rPr>
              <a:t> </a:t>
            </a:r>
            <a:r>
              <a:rPr lang="en-US" sz="2600" dirty="0" err="1">
                <a:solidFill>
                  <a:srgbClr val="404040"/>
                </a:solidFill>
              </a:rPr>
              <a:t>sus</a:t>
            </a:r>
            <a:r>
              <a:rPr lang="en-US" sz="2600" dirty="0">
                <a:solidFill>
                  <a:srgbClr val="404040"/>
                </a:solidFill>
              </a:rPr>
              <a:t> DEBILIDADES</a:t>
            </a:r>
          </a:p>
        </p:txBody>
      </p:sp>
      <p:pic>
        <p:nvPicPr>
          <p:cNvPr id="6" name="Content Placeholder 5" descr="magnifying-glass-145942_1280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090" b="-11090"/>
          <a:stretch>
            <a:fillRect/>
          </a:stretch>
        </p:blipFill>
        <p:spPr>
          <a:xfrm>
            <a:off x="4620868" y="1301675"/>
            <a:ext cx="4065187" cy="4617643"/>
          </a:xfrm>
        </p:spPr>
      </p:pic>
    </p:spTree>
    <p:extLst>
      <p:ext uri="{BB962C8B-B14F-4D97-AF65-F5344CB8AC3E}">
        <p14:creationId xmlns:p14="http://schemas.microsoft.com/office/powerpoint/2010/main" val="3101383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FODA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2400" dirty="0"/>
              <a:t>oportunidades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Recursos</a:t>
            </a:r>
          </a:p>
          <a:p>
            <a:r>
              <a:rPr lang="es-MX" sz="2400" dirty="0"/>
              <a:t>Persona(s) de contacto</a:t>
            </a:r>
          </a:p>
        </p:txBody>
      </p:sp>
      <p:pic>
        <p:nvPicPr>
          <p:cNvPr id="10" name="Content Placeholder 9" descr="Light-tunnel-thumb-350x262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3" r="12844"/>
          <a:stretch/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3232323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FODA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amenazas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Obstáculos</a:t>
            </a:r>
          </a:p>
          <a:p>
            <a:r>
              <a:rPr lang="es-MX" sz="2400" dirty="0"/>
              <a:t>Problemas/riesgos potenciales </a:t>
            </a:r>
          </a:p>
          <a:p>
            <a:endParaRPr lang="en-US" sz="2400" dirty="0"/>
          </a:p>
        </p:txBody>
      </p:sp>
      <p:pic>
        <p:nvPicPr>
          <p:cNvPr id="8" name="Content Placeholder 7" descr="caution-152926_1280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245" b="-11245"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39564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Proyecto de mejoramiento comunitario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75130" y="1369786"/>
            <a:ext cx="7993741" cy="589641"/>
          </a:xfrm>
        </p:spPr>
        <p:txBody>
          <a:bodyPr/>
          <a:lstStyle/>
          <a:p>
            <a:r>
              <a:rPr lang="es-MX" dirty="0"/>
              <a:t>Plan de acción para el CIP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361729"/>
              </p:ext>
            </p:extLst>
          </p:nvPr>
        </p:nvGraphicFramePr>
        <p:xfrm>
          <a:off x="574675" y="2143125"/>
          <a:ext cx="7994650" cy="415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5" imgW="6426200" imgH="5613400" progId="Word.Document.12">
                  <p:embed/>
                </p:oleObj>
              </mc:Choice>
              <mc:Fallback>
                <p:oleObj name="Document" r:id="rId5" imgW="6426200" imgH="5613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4675" y="2143125"/>
                        <a:ext cx="7994650" cy="4157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574675" y="2085975"/>
            <a:ext cx="455" cy="414092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929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535112"/>
            <a:ext cx="4040188" cy="3967159"/>
          </a:xfr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000" b="1" u="sng" dirty="0" smtClean="0">
                <a:solidFill>
                  <a:schemeClr val="tx1">
                    <a:lumMod val="50000"/>
                  </a:schemeClr>
                </a:solidFill>
              </a:rPr>
              <a:t>Tarea</a:t>
            </a:r>
            <a:endParaRPr lang="es-MX" sz="2000" b="1" u="sng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Repase de nuevo sus herramientas de planificación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 Piense en como va a contribuir al CIP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3649720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¿preocupaciones?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26825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4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285852"/>
              </p:ext>
            </p:extLst>
          </p:nvPr>
        </p:nvGraphicFramePr>
        <p:xfrm>
          <a:off x="4728863" y="1794747"/>
          <a:ext cx="3834981" cy="43314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349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93998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Sección 3.2:</a:t>
                      </a:r>
                      <a:r>
                        <a:rPr lang="es-MX" baseline="0" noProof="0" dirty="0"/>
                        <a:t> planificación e implementación del CIP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6236">
                <a:tc>
                  <a:txBody>
                    <a:bodyPr/>
                    <a:lstStyle/>
                    <a:p>
                      <a:r>
                        <a:rPr lang="es-MX" noProof="0" dirty="0"/>
                        <a:t>Actividad rompehielos/repaso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6236">
                <a:tc>
                  <a:txBody>
                    <a:bodyPr/>
                    <a:lstStyle/>
                    <a:p>
                      <a:r>
                        <a:rPr lang="es-MX" noProof="0" dirty="0"/>
                        <a:t>Objetivos EMART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6236">
                <a:tc>
                  <a:txBody>
                    <a:bodyPr/>
                    <a:lstStyle/>
                    <a:p>
                      <a:r>
                        <a:rPr lang="es-MX" noProof="0" dirty="0"/>
                        <a:t>Análisis comunitario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6236">
                <a:tc>
                  <a:txBody>
                    <a:bodyPr/>
                    <a:lstStyle/>
                    <a:p>
                      <a:r>
                        <a:rPr lang="es-MX" noProof="0" dirty="0"/>
                        <a:t>Análisis</a:t>
                      </a:r>
                      <a:r>
                        <a:rPr lang="es-MX" baseline="0" noProof="0" dirty="0"/>
                        <a:t> FODA (SWOT)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6236">
                <a:tc>
                  <a:txBody>
                    <a:bodyPr/>
                    <a:lstStyle/>
                    <a:p>
                      <a:r>
                        <a:rPr lang="es-MX" noProof="0" dirty="0"/>
                        <a:t>Herramientas</a:t>
                      </a:r>
                      <a:r>
                        <a:rPr lang="es-MX" baseline="0" noProof="0" dirty="0"/>
                        <a:t> para el CIP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06236">
                <a:tc>
                  <a:txBody>
                    <a:bodyPr/>
                    <a:lstStyle/>
                    <a:p>
                      <a:r>
                        <a:rPr lang="es-MX" noProof="0" dirty="0"/>
                        <a:t>Conclusión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Content Placeholder 4" descr="confused-880735_1280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6" t="17" r="13604" b="-17"/>
          <a:stretch/>
        </p:blipFill>
        <p:spPr>
          <a:xfrm>
            <a:off x="457200" y="1795463"/>
            <a:ext cx="4040188" cy="4330700"/>
          </a:xfrm>
        </p:spPr>
      </p:pic>
    </p:spTree>
    <p:extLst>
      <p:ext uri="{BB962C8B-B14F-4D97-AF65-F5344CB8AC3E}">
        <p14:creationId xmlns:p14="http://schemas.microsoft.com/office/powerpoint/2010/main" val="380834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3: tomando acción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MX" sz="2400" dirty="0"/>
              <a:t>Entender que es la participación cívica y como influenciar el proceso de la toma de decisiones.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Crear un plan de implementación para un Proyecto de Mejoramiento Comunitario (conocido como </a:t>
            </a:r>
            <a:r>
              <a:rPr lang="es-MX" sz="2400" dirty="0" err="1"/>
              <a:t>Community</a:t>
            </a:r>
            <a:r>
              <a:rPr lang="es-MX" sz="2400" dirty="0"/>
              <a:t> Improvement Project o CIP por sus siglas, en ingles).</a:t>
            </a:r>
            <a:endParaRPr lang="en-US" sz="2000" dirty="0"/>
          </a:p>
          <a:p>
            <a:pPr marL="0" indent="0">
              <a:buNone/>
            </a:pPr>
            <a:endParaRPr lang="en-US" sz="2000" b="1" dirty="0"/>
          </a:p>
        </p:txBody>
      </p:sp>
      <p:pic>
        <p:nvPicPr>
          <p:cNvPr id="6" name="Picture 5" descr="group-157476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991" y="4645472"/>
            <a:ext cx="1565807" cy="156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8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3.1 repaso de la participación cívica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Autofit/>
          </a:bodyPr>
          <a:lstStyle/>
          <a:p>
            <a:r>
              <a:rPr lang="es-MX" sz="2400" dirty="0"/>
              <a:t>¿Que aprendimos sobre la participación cívica?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229600" cy="3951288"/>
          </a:xfrm>
        </p:spPr>
        <p:txBody>
          <a:bodyPr/>
          <a:lstStyle/>
          <a:p>
            <a:r>
              <a:rPr lang="es-MX" sz="2000" dirty="0"/>
              <a:t>Individuos son expertos en sus propias vidas</a:t>
            </a:r>
          </a:p>
          <a:p>
            <a:r>
              <a:rPr lang="es-MX" sz="2000" dirty="0"/>
              <a:t>Satisface las necesidades expresadas por los residentes y desarrolla su capacidad e influencia</a:t>
            </a:r>
          </a:p>
          <a:p>
            <a:r>
              <a:rPr lang="es-MX" sz="2000" dirty="0"/>
              <a:t>Se enfoca en mejorar la comunidad total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Content Placeholder 6" descr="circle-159252_1280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0" b="43"/>
          <a:stretch/>
        </p:blipFill>
        <p:spPr>
          <a:xfrm>
            <a:off x="2212119" y="4270474"/>
            <a:ext cx="4719763" cy="2365212"/>
          </a:xfrm>
        </p:spPr>
      </p:pic>
    </p:spTree>
    <p:extLst>
      <p:ext uri="{BB962C8B-B14F-4D97-AF65-F5344CB8AC3E}">
        <p14:creationId xmlns:p14="http://schemas.microsoft.com/office/powerpoint/2010/main" val="3045799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Escogiendo un proyecto de mejoramiento comunitario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¿Todos salen ganando?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MX" sz="1800" dirty="0"/>
              <a:t>¿Es algo bueno para la mayoría de los residentes de la vecindad?</a:t>
            </a:r>
          </a:p>
          <a:p>
            <a:r>
              <a:rPr lang="es-MX" sz="1800" dirty="0"/>
              <a:t>¿Sera apoyado por la mayoría de las personas?</a:t>
            </a:r>
          </a:p>
          <a:p>
            <a:r>
              <a:rPr lang="es-MX" sz="1800" dirty="0"/>
              <a:t>¿Tendremos suficientes personas para realizar el proyecto</a:t>
            </a:r>
            <a:r>
              <a:rPr lang="en-US" sz="1800" dirty="0"/>
              <a:t>?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498975" cy="639762"/>
          </a:xfrm>
        </p:spPr>
        <p:txBody>
          <a:bodyPr/>
          <a:lstStyle/>
          <a:p>
            <a:r>
              <a:rPr lang="es-MX" dirty="0"/>
              <a:t>Empezando con nuestra comunidad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33602" cy="3951288"/>
          </a:xfrm>
        </p:spPr>
        <p:txBody>
          <a:bodyPr/>
          <a:lstStyle/>
          <a:p>
            <a:r>
              <a:rPr lang="es-MX" sz="1800" dirty="0"/>
              <a:t>¿Es un cambio al nivel comunitario?</a:t>
            </a:r>
          </a:p>
          <a:p>
            <a:r>
              <a:rPr lang="es-MX" sz="1800" dirty="0"/>
              <a:t>¿Podremos ver pronto el impacto del cambio?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3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comunitario</a:t>
            </a:r>
          </a:p>
        </p:txBody>
      </p:sp>
      <p:pic>
        <p:nvPicPr>
          <p:cNvPr id="4" name="Picture 3" descr="CX3 Photovoice Portrait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1" t="5550" r="9932" b="12001"/>
          <a:stretch/>
        </p:blipFill>
        <p:spPr>
          <a:xfrm>
            <a:off x="4574067" y="1345030"/>
            <a:ext cx="3861250" cy="5198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20140616_13553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64" y="4366063"/>
            <a:ext cx="2918111" cy="2177855"/>
          </a:xfrm>
          <a:prstGeom prst="rect">
            <a:avLst/>
          </a:prstGeom>
        </p:spPr>
      </p:pic>
      <p:pic>
        <p:nvPicPr>
          <p:cNvPr id="7" name="Picture 6" descr="142835206763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5" y="1345030"/>
            <a:ext cx="3810000" cy="2857500"/>
          </a:xfrm>
          <a:prstGeom prst="rect">
            <a:avLst/>
          </a:prstGeom>
        </p:spPr>
      </p:pic>
      <p:pic>
        <p:nvPicPr>
          <p:cNvPr id="9" name="Picture 8" descr="magnifying-glass-303408_128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8263">
            <a:off x="-9378" y="4001709"/>
            <a:ext cx="2116979" cy="22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73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Hora de descanso</a:t>
            </a:r>
          </a:p>
        </p:txBody>
      </p:sp>
      <p:pic>
        <p:nvPicPr>
          <p:cNvPr id="3" name="Picture 2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FODA</a:t>
            </a:r>
            <a:endParaRPr lang="en-US" dirty="0"/>
          </a:p>
        </p:txBody>
      </p:sp>
      <p:pic>
        <p:nvPicPr>
          <p:cNvPr id="7" name="Content Placeholder 12" descr="Screen Shot 2015-08-28 at 9.43.39 PM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96" r="-7096"/>
          <a:stretch>
            <a:fillRect/>
          </a:stretch>
        </p:blipFill>
        <p:spPr>
          <a:xfrm>
            <a:off x="2209599" y="1076794"/>
            <a:ext cx="4724803" cy="5366901"/>
          </a:xfrm>
        </p:spPr>
      </p:pic>
      <p:sp>
        <p:nvSpPr>
          <p:cNvPr id="8" name="TextBox 7"/>
          <p:cNvSpPr txBox="1"/>
          <p:nvPr/>
        </p:nvSpPr>
        <p:spPr>
          <a:xfrm>
            <a:off x="2526291" y="2348744"/>
            <a:ext cx="20569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MX" sz="2000" dirty="0">
                <a:solidFill>
                  <a:srgbClr val="000000"/>
                </a:solidFill>
                <a:latin typeface="Lucida Calligraphy"/>
                <a:cs typeface="Lucida Calligraphy"/>
              </a:rPr>
              <a:t>Fortalezas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6291" y="4909081"/>
            <a:ext cx="202931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MX" sz="2000" dirty="0">
                <a:solidFill>
                  <a:srgbClr val="000000"/>
                </a:solidFill>
                <a:latin typeface="Lucida Calligraphy"/>
                <a:cs typeface="Lucida Calligraphy"/>
              </a:rPr>
              <a:t>Debilidades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83216" y="2348744"/>
            <a:ext cx="20569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MX" sz="2000" dirty="0">
                <a:solidFill>
                  <a:srgbClr val="000000"/>
                </a:solidFill>
                <a:latin typeface="Lucida Calligraphy"/>
                <a:cs typeface="Lucida Calligraphy"/>
              </a:rPr>
              <a:t>Oportunidades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5607" y="4919452"/>
            <a:ext cx="20569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MX" sz="2000" dirty="0">
                <a:solidFill>
                  <a:srgbClr val="000000"/>
                </a:solidFill>
                <a:latin typeface="Lucida Calligraphy"/>
                <a:cs typeface="Lucida Calligraphy"/>
              </a:rPr>
              <a:t>Amenazas</a:t>
            </a:r>
          </a:p>
        </p:txBody>
      </p:sp>
    </p:spTree>
    <p:extLst>
      <p:ext uri="{BB962C8B-B14F-4D97-AF65-F5344CB8AC3E}">
        <p14:creationId xmlns:p14="http://schemas.microsoft.com/office/powerpoint/2010/main" val="3100642836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Green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Green 2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Green 3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Green 4">
  <a:themeElements>
    <a:clrScheme name="LWSD green">
      <a:dk1>
        <a:srgbClr val="808080"/>
      </a:dk1>
      <a:lt1>
        <a:sysClr val="window" lastClr="FFFFFF"/>
      </a:lt1>
      <a:dk2>
        <a:srgbClr val="F79527"/>
      </a:dk2>
      <a:lt2>
        <a:srgbClr val="FFFFFF"/>
      </a:lt2>
      <a:accent1>
        <a:srgbClr val="95AF39"/>
      </a:accent1>
      <a:accent2>
        <a:srgbClr val="2FB4BC"/>
      </a:accent2>
      <a:accent3>
        <a:srgbClr val="F79527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20C1DF-34E5-4BD2-B673-7DC750E40E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E0400D-9846-42A6-B6F7-ABABE2392D02}">
  <ds:schemaRefs>
    <ds:schemaRef ds:uri="http://schemas.microsoft.com/sharepoint/v3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D85EAFE-2243-4649-B973-5732A8FA88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977</Words>
  <Application>Microsoft Macintosh PowerPoint</Application>
  <PresentationFormat>On-screen Show (4:3)</PresentationFormat>
  <Paragraphs>105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Avenir Light</vt:lpstr>
      <vt:lpstr>Avenir Medium</vt:lpstr>
      <vt:lpstr>Avenir Medium Oblique</vt:lpstr>
      <vt:lpstr>Calibri</vt:lpstr>
      <vt:lpstr>Lucida Calligraphy</vt:lpstr>
      <vt:lpstr>Wingdings</vt:lpstr>
      <vt:lpstr>Arial</vt:lpstr>
      <vt:lpstr>LWSD 2013 Green</vt:lpstr>
      <vt:lpstr>LWSD 2013 Green 2</vt:lpstr>
      <vt:lpstr>LWSD 2013 Green 3</vt:lpstr>
      <vt:lpstr>LWSD 2013 Green 4</vt:lpstr>
      <vt:lpstr>Document</vt:lpstr>
      <vt:lpstr>Sección 3: tomando acción</vt:lpstr>
      <vt:lpstr>Orden del día</vt:lpstr>
      <vt:lpstr>Sección 3: tomando acción</vt:lpstr>
      <vt:lpstr>Actividad rompehielos</vt:lpstr>
      <vt:lpstr>3.1 repaso de la participación cívica </vt:lpstr>
      <vt:lpstr>Escogiendo un proyecto de mejoramiento comunitario</vt:lpstr>
      <vt:lpstr>Análisis comunitario</vt:lpstr>
      <vt:lpstr>Hora de descanso</vt:lpstr>
      <vt:lpstr>Análisis FODA</vt:lpstr>
      <vt:lpstr>Análisis FODA</vt:lpstr>
      <vt:lpstr>Análisis FODA</vt:lpstr>
      <vt:lpstr>Análisis FODA</vt:lpstr>
      <vt:lpstr>Análisis FODA</vt:lpstr>
      <vt:lpstr>Proyecto de mejoramiento comunitario </vt:lpstr>
      <vt:lpstr>Conclusión 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Green</dc:title>
  <dc:creator>Creative Contractor</dc:creator>
  <cp:lastModifiedBy>Jessie</cp:lastModifiedBy>
  <cp:revision>100</cp:revision>
  <dcterms:created xsi:type="dcterms:W3CDTF">2013-10-28T20:20:09Z</dcterms:created>
  <dcterms:modified xsi:type="dcterms:W3CDTF">2017-07-14T22:32:44Z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