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  <p:sldMasterId id="2147483674" r:id="rId5"/>
    <p:sldMasterId id="2147483680" r:id="rId6"/>
    <p:sldMasterId id="2147483668" r:id="rId7"/>
  </p:sldMasterIdLst>
  <p:notesMasterIdLst>
    <p:notesMasterId r:id="rId24"/>
  </p:notesMasterIdLst>
  <p:sldIdLst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4128">
          <p15:clr>
            <a:srgbClr val="A4A3A4"/>
          </p15:clr>
        </p15:guide>
        <p15:guide id="3" orient="horz" pos="142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lo Roshnaye" initials="K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8" autoAdjust="0"/>
    <p:restoredTop sz="61884" autoAdjust="0"/>
  </p:normalViewPr>
  <p:slideViewPr>
    <p:cSldViewPr snapToGrid="0" snapToObjects="1">
      <p:cViewPr varScale="1">
        <p:scale>
          <a:sx n="57" d="100"/>
          <a:sy n="57" d="100"/>
        </p:scale>
        <p:origin x="2840" y="168"/>
      </p:cViewPr>
      <p:guideLst>
        <p:guide orient="horz"/>
        <p:guide orient="horz" pos="4128"/>
        <p:guide orient="horz" pos="14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FC715-202B-AC41-8CAD-EA3D67F3A591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60785-9338-114B-891F-4D52A71C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7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chetday.com/mindfuleating.htm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¡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Bienvenidos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siguiente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¡Hoy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comenzamos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Mejoramiento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Comunitario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(CIP)!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48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Fortalezas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meta.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encuentran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49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Debilidades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encuentran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debilidades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y/o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encontrar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compensar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80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Oportunidades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encuentran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afuera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éxito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80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Amenazas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encuentran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afuera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Anticipando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amenazas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enfrentarlas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evitarlas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8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plan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enfocados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tareas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responsables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plan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debería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plan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el FADO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00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¡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mucho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esfuerzo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siguiente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especial,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CIP.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17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1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Tx/>
              <a:buNone/>
            </a:pPr>
            <a:endParaRPr lang="en-US" sz="120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hoy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práctica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planificación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CIP.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herramientas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asegúrense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miembros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limpia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plan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finalizado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Teniendo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encaminado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les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responsabilidades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planificación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enfocados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encaminados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Vayan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dale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llegar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consenso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antes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siguiente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Consejo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el/la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cuidado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personas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monopolizando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conversación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personas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contribuyendo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ideas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opiniones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disminuirá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entusiasmo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compromiso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planificación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dos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2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Habrá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planificación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hoy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relajarse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centrarse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naranjas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Meditación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Hanh’s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Orange Meditation)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http://www.chetday.com/mindfuleating.htm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1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pídele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aprendieron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CIP.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9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¡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Escoger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CIP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fácil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Usaremos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ideas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 y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reflexión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escoger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CIP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comenzar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miembros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CIPs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adicionales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mejoramientos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complejos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Antes de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empiece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hojas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rotafolio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alrededor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miembro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RLA.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apunten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 para un CIP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deberían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traído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última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apunten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cualquieras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discútanlas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Luego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pídale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que les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gustaría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realizarlos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primer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quieren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39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esencial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planificación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 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perderán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CIP.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36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Consejo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(s) para el/la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(a): Use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un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descanso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Deles a los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cinco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diez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minutos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descanso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dependiendo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necesidades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el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total de la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sesión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Use los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para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elegir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ejercicio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63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alrededor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rotafolio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FADO (SWOT)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Fortalezas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Amenazas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Debilidades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Oportunidades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incluyendo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escriban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FADO en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hojas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lo largo de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siguientes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cuatro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diapositivas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siguiente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FADO: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pídale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cuatro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FADO.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Pregúnteles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ideas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adicionales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>
                <a:effectLst/>
              </a:rPr>
              <a:t> </a:t>
            </a:r>
            <a:endParaRPr lang="es-MX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8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1835" y="2130425"/>
            <a:ext cx="7772400" cy="1470025"/>
          </a:xfrm>
        </p:spPr>
        <p:txBody>
          <a:bodyPr/>
          <a:lstStyle>
            <a:lvl1pPr algn="ctr">
              <a:lnSpc>
                <a:spcPct val="90000"/>
              </a:lnSpc>
              <a:defRPr sz="4200" cap="all" spc="100">
                <a:latin typeface="+mj-lt"/>
                <a:cs typeface="Avenir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7635" y="3840845"/>
            <a:ext cx="6400800" cy="12754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b="0" i="1" cap="none" spc="80">
                <a:solidFill>
                  <a:schemeClr val="bg1"/>
                </a:solidFill>
                <a:latin typeface="+mn-lt"/>
                <a:cs typeface="Avenir Medium Obliq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4246" y="6528699"/>
            <a:ext cx="2133600" cy="365125"/>
          </a:xfrm>
        </p:spPr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9472" y="6528699"/>
            <a:ext cx="2133600" cy="365125"/>
          </a:xfrm>
        </p:spPr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340285" y="3627663"/>
            <a:ext cx="46355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340285" y="3627663"/>
            <a:ext cx="46355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42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>
              <a:buFontTx/>
              <a:buNone/>
              <a:defRPr sz="2400" cap="all">
                <a:solidFill>
                  <a:schemeClr val="tx1"/>
                </a:solidFill>
              </a:defRPr>
            </a:lvl1pPr>
            <a:lvl2pPr marL="344487" indent="0">
              <a:buFontTx/>
              <a:buNone/>
              <a:defRPr sz="240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688975" indent="0">
              <a:buFontTx/>
              <a:buNone/>
              <a:defRPr sz="2400"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025525" indent="0">
              <a:buFontTx/>
              <a:buNone/>
              <a:defRPr sz="2400"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370013" indent="0">
              <a:buFontTx/>
              <a:buNone/>
              <a:defRPr sz="2400"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4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39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45556" y="1260930"/>
            <a:ext cx="7041242" cy="47171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sz="1800" cap="all">
                <a:solidFill>
                  <a:schemeClr val="accent3"/>
                </a:solidFill>
                <a:latin typeface="+mn-lt"/>
              </a:defRPr>
            </a:lvl1pPr>
            <a:lvl2pPr marL="344487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2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51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9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 marL="0" indent="0">
              <a:buNone/>
              <a:defRPr sz="2400" cap="all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7/14/17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1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5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>
              <a:buFontTx/>
              <a:buNone/>
              <a:defRPr sz="2400" cap="all">
                <a:solidFill>
                  <a:schemeClr val="accent2"/>
                </a:solidFill>
              </a:defRPr>
            </a:lvl1pPr>
            <a:lvl2pPr marL="344487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3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79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3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9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4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4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57" y="269002"/>
            <a:ext cx="5326743" cy="741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56" y="1959427"/>
            <a:ext cx="7993743" cy="431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57" y="6356350"/>
            <a:ext cx="2133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 cap="all">
          <a:solidFill>
            <a:schemeClr val="bg1"/>
          </a:solidFill>
          <a:latin typeface="+mj-lt"/>
          <a:ea typeface="+mj-ea"/>
          <a:cs typeface="Avenir Medium"/>
        </a:defRPr>
      </a:lvl1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57" y="169221"/>
            <a:ext cx="5715000" cy="741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56" y="1959427"/>
            <a:ext cx="7993743" cy="431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57" y="6356350"/>
            <a:ext cx="2133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bg1"/>
          </a:solidFill>
          <a:latin typeface="+mj-lt"/>
          <a:ea typeface="+mj-ea"/>
          <a:cs typeface="Avenir Medium"/>
        </a:defRPr>
      </a:lvl1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tabLst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57" y="278771"/>
            <a:ext cx="4831443" cy="741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54" y="1959427"/>
            <a:ext cx="7993743" cy="431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57" y="6356350"/>
            <a:ext cx="2133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8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 cap="all">
          <a:solidFill>
            <a:schemeClr val="bg1"/>
          </a:solidFill>
          <a:latin typeface="+mj-lt"/>
          <a:ea typeface="+mj-ea"/>
          <a:cs typeface="Avenir Medium"/>
        </a:defRPr>
      </a:lvl1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tabLst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557" y="269002"/>
            <a:ext cx="7041240" cy="7413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556" y="1732643"/>
            <a:ext cx="7041241" cy="4254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555" y="6356350"/>
            <a:ext cx="1710874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/>
              <a:pPr/>
              <a:t>7/14/17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accent1"/>
          </a:solidFill>
          <a:latin typeface="+mj-lt"/>
          <a:ea typeface="+mj-ea"/>
          <a:cs typeface="Avenir Medium"/>
        </a:defRPr>
      </a:lvl1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2860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pc="310" dirty="0"/>
              <a:t>Sección 3: tomando acción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sz="5400" dirty="0"/>
              <a:t>Planificación e implementación del CIP</a:t>
            </a:r>
          </a:p>
        </p:txBody>
      </p:sp>
    </p:spTree>
    <p:extLst>
      <p:ext uri="{BB962C8B-B14F-4D97-AF65-F5344CB8AC3E}">
        <p14:creationId xmlns:p14="http://schemas.microsoft.com/office/powerpoint/2010/main" val="235244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FODA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fortalezas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Ventajas</a:t>
            </a:r>
          </a:p>
          <a:p>
            <a:r>
              <a:rPr lang="es-MX" sz="2400" dirty="0"/>
              <a:t>Logros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Content Placeholder 7" descr="community-307615_1280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28" b="-6928"/>
          <a:stretch>
            <a:fillRect/>
          </a:stretch>
        </p:blipFill>
        <p:spPr>
          <a:xfrm>
            <a:off x="4645025" y="1535113"/>
            <a:ext cx="4041775" cy="4591050"/>
          </a:xfrm>
        </p:spPr>
      </p:pic>
    </p:spTree>
    <p:extLst>
      <p:ext uri="{BB962C8B-B14F-4D97-AF65-F5344CB8AC3E}">
        <p14:creationId xmlns:p14="http://schemas.microsoft.com/office/powerpoint/2010/main" val="181275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FODA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debilidades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sz="2400" dirty="0"/>
              <a:t>Vulnerabilidades</a:t>
            </a:r>
          </a:p>
          <a:p>
            <a:r>
              <a:rPr lang="es-MX" sz="2400" dirty="0"/>
              <a:t>Habilidades o conocimientos ausentes</a:t>
            </a: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20993949">
            <a:off x="4798009" y="2250452"/>
            <a:ext cx="2734159" cy="112903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600" dirty="0" err="1">
                <a:solidFill>
                  <a:srgbClr val="404040"/>
                </a:solidFill>
              </a:rPr>
              <a:t>Examinar</a:t>
            </a:r>
            <a:r>
              <a:rPr lang="en-US" sz="2600" dirty="0">
                <a:solidFill>
                  <a:srgbClr val="404040"/>
                </a:solidFill>
              </a:rPr>
              <a:t> </a:t>
            </a:r>
            <a:r>
              <a:rPr lang="en-US" sz="2600" dirty="0" err="1">
                <a:solidFill>
                  <a:srgbClr val="404040"/>
                </a:solidFill>
              </a:rPr>
              <a:t>sus</a:t>
            </a:r>
            <a:r>
              <a:rPr lang="en-US" sz="2600" dirty="0">
                <a:solidFill>
                  <a:srgbClr val="404040"/>
                </a:solidFill>
              </a:rPr>
              <a:t> DEBILIDADES</a:t>
            </a:r>
          </a:p>
        </p:txBody>
      </p:sp>
      <p:pic>
        <p:nvPicPr>
          <p:cNvPr id="6" name="Content Placeholder 5" descr="magnifying-glass-145942_1280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90" b="-11090"/>
          <a:stretch>
            <a:fillRect/>
          </a:stretch>
        </p:blipFill>
        <p:spPr>
          <a:xfrm>
            <a:off x="4620868" y="1301675"/>
            <a:ext cx="4065187" cy="4617643"/>
          </a:xfrm>
        </p:spPr>
      </p:pic>
    </p:spTree>
    <p:extLst>
      <p:ext uri="{BB962C8B-B14F-4D97-AF65-F5344CB8AC3E}">
        <p14:creationId xmlns:p14="http://schemas.microsoft.com/office/powerpoint/2010/main" val="310138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FODA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2400" dirty="0"/>
              <a:t>oportunidades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Recursos</a:t>
            </a:r>
          </a:p>
          <a:p>
            <a:r>
              <a:rPr lang="es-MX" sz="2400" dirty="0"/>
              <a:t>Persona(s) de contacto</a:t>
            </a:r>
          </a:p>
        </p:txBody>
      </p:sp>
      <p:pic>
        <p:nvPicPr>
          <p:cNvPr id="10" name="Content Placeholder 9" descr="Light-tunnel-thumb-350x262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3" r="12844"/>
          <a:stretch/>
        </p:blipFill>
        <p:spPr>
          <a:xfrm>
            <a:off x="4645025" y="1535113"/>
            <a:ext cx="4041775" cy="4591050"/>
          </a:xfrm>
        </p:spPr>
      </p:pic>
    </p:spTree>
    <p:extLst>
      <p:ext uri="{BB962C8B-B14F-4D97-AF65-F5344CB8AC3E}">
        <p14:creationId xmlns:p14="http://schemas.microsoft.com/office/powerpoint/2010/main" val="323232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FODA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amenazas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Obstáculos</a:t>
            </a:r>
          </a:p>
          <a:p>
            <a:r>
              <a:rPr lang="es-MX" sz="2400" dirty="0"/>
              <a:t>Problemas/riesgos potenciales </a:t>
            </a:r>
          </a:p>
          <a:p>
            <a:endParaRPr lang="en-US" sz="2400" dirty="0"/>
          </a:p>
        </p:txBody>
      </p:sp>
      <p:pic>
        <p:nvPicPr>
          <p:cNvPr id="8" name="Content Placeholder 7" descr="caution-152926_1280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45" b="-11245"/>
          <a:stretch>
            <a:fillRect/>
          </a:stretch>
        </p:blipFill>
        <p:spPr>
          <a:xfrm>
            <a:off x="4645025" y="1535113"/>
            <a:ext cx="4041775" cy="4591050"/>
          </a:xfrm>
        </p:spPr>
      </p:pic>
    </p:spTree>
    <p:extLst>
      <p:ext uri="{BB962C8B-B14F-4D97-AF65-F5344CB8AC3E}">
        <p14:creationId xmlns:p14="http://schemas.microsoft.com/office/powerpoint/2010/main" val="3956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Proyecto de mejoramiento comunitario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5130" y="1369786"/>
            <a:ext cx="7993741" cy="589641"/>
          </a:xfrm>
        </p:spPr>
        <p:txBody>
          <a:bodyPr/>
          <a:lstStyle/>
          <a:p>
            <a:r>
              <a:rPr lang="es-MX" dirty="0"/>
              <a:t>Plan de acción para el CIP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61729"/>
              </p:ext>
            </p:extLst>
          </p:nvPr>
        </p:nvGraphicFramePr>
        <p:xfrm>
          <a:off x="574675" y="2143125"/>
          <a:ext cx="7994650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5" imgW="6426200" imgH="5613400" progId="Word.Document.12">
                  <p:embed/>
                </p:oleObj>
              </mc:Choice>
              <mc:Fallback>
                <p:oleObj name="Document" r:id="rId5" imgW="6426200" imgH="561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675" y="2143125"/>
                        <a:ext cx="7994650" cy="415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74675" y="2085975"/>
            <a:ext cx="455" cy="414092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92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Conclusión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1535112"/>
            <a:ext cx="4040188" cy="3967159"/>
          </a:xfr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b="1" u="sng" dirty="0" smtClean="0">
                <a:solidFill>
                  <a:schemeClr val="tx1">
                    <a:lumMod val="50000"/>
                  </a:schemeClr>
                </a:solidFill>
              </a:rPr>
              <a:t>Tarea</a:t>
            </a:r>
            <a:endParaRPr lang="es-MX" sz="2000" b="1" u="sng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charset="2"/>
              <a:buChar char="q"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</a:rPr>
              <a:t>Repase de nuevo sus herramientas de planificación</a:t>
            </a:r>
          </a:p>
          <a:p>
            <a:pPr>
              <a:buFont typeface="Wingdings" charset="2"/>
              <a:buChar char="q"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</a:rPr>
              <a:t> Piense en como va a contribuir al CIP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649720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charset="2"/>
              <a:buChar char="²"/>
            </a:pPr>
            <a:r>
              <a:rPr lang="es-MX" sz="2000" dirty="0"/>
              <a:t>¿preguntas?</a:t>
            </a:r>
          </a:p>
          <a:p>
            <a:pPr algn="ctr"/>
            <a:endParaRPr lang="es-MX" sz="2000" dirty="0"/>
          </a:p>
          <a:p>
            <a:pPr marL="457200" indent="-457200" algn="ctr">
              <a:buFont typeface="Wingdings" charset="2"/>
              <a:buChar char="²"/>
            </a:pPr>
            <a:r>
              <a:rPr lang="es-MX" sz="2000" dirty="0"/>
              <a:t>¿comentarios?</a:t>
            </a:r>
          </a:p>
          <a:p>
            <a:pPr algn="ctr"/>
            <a:endParaRPr lang="es-MX" sz="2000" dirty="0"/>
          </a:p>
          <a:p>
            <a:pPr marL="457200" indent="-457200" algn="ctr">
              <a:buFont typeface="Wingdings" charset="2"/>
              <a:buChar char="²"/>
            </a:pPr>
            <a:r>
              <a:rPr lang="es-MX" sz="2000" dirty="0"/>
              <a:t>¿preocupaciones?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6825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55200" y="4190291"/>
            <a:ext cx="583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Este plan de </a:t>
            </a:r>
            <a:r>
              <a:rPr lang="en-US" sz="1200" dirty="0" err="1"/>
              <a:t>estudio</a:t>
            </a:r>
            <a:r>
              <a:rPr lang="en-US" sz="1200" dirty="0"/>
              <a:t> </a:t>
            </a:r>
            <a:r>
              <a:rPr lang="en-US" sz="1200" dirty="0" err="1"/>
              <a:t>fue</a:t>
            </a:r>
            <a:r>
              <a:rPr lang="en-US" sz="1200" dirty="0"/>
              <a:t> </a:t>
            </a:r>
            <a:r>
              <a:rPr lang="en-US" sz="1200" dirty="0" err="1"/>
              <a:t>creado</a:t>
            </a:r>
            <a:r>
              <a:rPr lang="en-US" sz="1200" dirty="0"/>
              <a:t> gracias al </a:t>
            </a:r>
            <a:r>
              <a:rPr lang="en-US" sz="1200" dirty="0" err="1"/>
              <a:t>apoyo</a:t>
            </a:r>
            <a:r>
              <a:rPr lang="en-US" sz="1200" dirty="0"/>
              <a:t> del </a:t>
            </a:r>
            <a:r>
              <a:rPr lang="en-US" sz="1200" dirty="0" err="1"/>
              <a:t>Acuerdo</a:t>
            </a:r>
            <a:r>
              <a:rPr lang="en-US" sz="1200" dirty="0"/>
              <a:t> </a:t>
            </a:r>
            <a:r>
              <a:rPr lang="en-US" sz="1200" dirty="0" err="1"/>
              <a:t>Cooperativo</a:t>
            </a:r>
            <a:r>
              <a:rPr lang="en-US" sz="1200" dirty="0"/>
              <a:t> </a:t>
            </a:r>
            <a:r>
              <a:rPr lang="en-US" sz="1200" dirty="0" err="1"/>
              <a:t>Numero</a:t>
            </a:r>
            <a:r>
              <a:rPr lang="en-US" sz="1200" dirty="0"/>
              <a:t> DP005528-01, </a:t>
            </a:r>
            <a:r>
              <a:rPr lang="en-US" sz="1200" dirty="0" err="1"/>
              <a:t>financiado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los </a:t>
            </a:r>
            <a:r>
              <a:rPr lang="en-US" sz="1200" dirty="0" err="1"/>
              <a:t>Centros</a:t>
            </a:r>
            <a:r>
              <a:rPr lang="en-US" sz="1200" dirty="0"/>
              <a:t> </a:t>
            </a:r>
            <a:r>
              <a:rPr lang="en-US" sz="1200" dirty="0" err="1"/>
              <a:t>para</a:t>
            </a:r>
            <a:r>
              <a:rPr lang="en-US" sz="1200" dirty="0"/>
              <a:t> el Control y la </a:t>
            </a:r>
            <a:r>
              <a:rPr lang="en-US" sz="1200" dirty="0" err="1"/>
              <a:t>Prevención</a:t>
            </a:r>
            <a:r>
              <a:rPr lang="en-US" sz="1200" dirty="0"/>
              <a:t> de </a:t>
            </a:r>
            <a:r>
              <a:rPr lang="en-US" sz="1200" dirty="0" err="1"/>
              <a:t>Enfermedades</a:t>
            </a:r>
            <a:r>
              <a:rPr lang="en-US" sz="1200" dirty="0"/>
              <a:t> </a:t>
            </a:r>
            <a:r>
              <a:rPr lang="en-US" sz="1200" dirty="0" err="1"/>
              <a:t>mediante</a:t>
            </a:r>
            <a:r>
              <a:rPr lang="en-US" sz="1200" dirty="0"/>
              <a:t> la </a:t>
            </a:r>
            <a:r>
              <a:rPr lang="en-US" sz="1200" dirty="0" err="1"/>
              <a:t>Agencia</a:t>
            </a:r>
            <a:r>
              <a:rPr lang="en-US" sz="1200" dirty="0"/>
              <a:t> de </a:t>
            </a:r>
            <a:r>
              <a:rPr lang="en-US" sz="1200" dirty="0" err="1"/>
              <a:t>Salud</a:t>
            </a:r>
            <a:r>
              <a:rPr lang="en-US" sz="1200" dirty="0"/>
              <a:t> y </a:t>
            </a:r>
            <a:r>
              <a:rPr lang="en-US" sz="1200" dirty="0" err="1"/>
              <a:t>Servicios</a:t>
            </a:r>
            <a:r>
              <a:rPr lang="en-US" sz="1200" dirty="0"/>
              <a:t> </a:t>
            </a:r>
            <a:r>
              <a:rPr lang="en-US" sz="1200" dirty="0" err="1"/>
              <a:t>Humanos</a:t>
            </a:r>
            <a:r>
              <a:rPr lang="en-US" sz="1200" dirty="0"/>
              <a:t> del </a:t>
            </a:r>
            <a:r>
              <a:rPr lang="en-US" sz="1200" dirty="0" err="1"/>
              <a:t>Condado</a:t>
            </a:r>
            <a:r>
              <a:rPr lang="en-US" sz="1200" dirty="0"/>
              <a:t> de San Diego. Su </a:t>
            </a:r>
            <a:r>
              <a:rPr lang="en-US" sz="1200" dirty="0" err="1"/>
              <a:t>contenido</a:t>
            </a:r>
            <a:r>
              <a:rPr lang="en-US" sz="1200" dirty="0"/>
              <a:t> </a:t>
            </a:r>
            <a:r>
              <a:rPr lang="en-US" sz="1200" dirty="0" err="1"/>
              <a:t>es</a:t>
            </a:r>
            <a:r>
              <a:rPr lang="en-US" sz="1200" dirty="0"/>
              <a:t> </a:t>
            </a:r>
            <a:r>
              <a:rPr lang="en-US" sz="1200" dirty="0" err="1"/>
              <a:t>exclusivamente</a:t>
            </a:r>
            <a:r>
              <a:rPr lang="en-US" sz="1200" dirty="0"/>
              <a:t> la </a:t>
            </a:r>
            <a:r>
              <a:rPr lang="en-US" sz="1200" dirty="0" err="1"/>
              <a:t>responsabilidad</a:t>
            </a:r>
            <a:r>
              <a:rPr lang="en-US" sz="1200" dirty="0"/>
              <a:t> de los </a:t>
            </a:r>
            <a:r>
              <a:rPr lang="en-US" sz="1200" dirty="0" err="1"/>
              <a:t>autores</a:t>
            </a:r>
            <a:r>
              <a:rPr lang="en-US" sz="1200" dirty="0"/>
              <a:t> y no </a:t>
            </a:r>
            <a:r>
              <a:rPr lang="en-US" sz="1200" dirty="0" err="1"/>
              <a:t>necesariamente</a:t>
            </a:r>
            <a:r>
              <a:rPr lang="en-US" sz="1200" dirty="0"/>
              <a:t> </a:t>
            </a:r>
            <a:r>
              <a:rPr lang="en-US" sz="1200" dirty="0" err="1"/>
              <a:t>representan</a:t>
            </a:r>
            <a:r>
              <a:rPr lang="en-US" sz="1200" dirty="0"/>
              <a:t> </a:t>
            </a:r>
            <a:r>
              <a:rPr lang="en-US" sz="1200" dirty="0" err="1"/>
              <a:t>las</a:t>
            </a:r>
            <a:r>
              <a:rPr lang="en-US" sz="1200" dirty="0"/>
              <a:t> </a:t>
            </a:r>
            <a:r>
              <a:rPr lang="en-US" sz="1200" dirty="0" err="1"/>
              <a:t>opiniones</a:t>
            </a:r>
            <a:r>
              <a:rPr lang="en-US" sz="1200" dirty="0"/>
              <a:t> </a:t>
            </a:r>
            <a:r>
              <a:rPr lang="en-US" sz="1200" dirty="0" err="1"/>
              <a:t>oficiales</a:t>
            </a:r>
            <a:r>
              <a:rPr lang="en-US" sz="1200" dirty="0"/>
              <a:t> de los </a:t>
            </a:r>
            <a:r>
              <a:rPr lang="en-US" sz="1200" dirty="0" err="1"/>
              <a:t>Centros</a:t>
            </a:r>
            <a:r>
              <a:rPr lang="en-US" sz="1200" dirty="0"/>
              <a:t> </a:t>
            </a:r>
            <a:r>
              <a:rPr lang="en-US" sz="1200" dirty="0" err="1"/>
              <a:t>para</a:t>
            </a:r>
            <a:r>
              <a:rPr lang="en-US" sz="1200" dirty="0"/>
              <a:t> el Control y la </a:t>
            </a:r>
            <a:r>
              <a:rPr lang="en-US" sz="1200" dirty="0" err="1"/>
              <a:t>Prevención</a:t>
            </a:r>
            <a:r>
              <a:rPr lang="en-US" sz="1200" dirty="0"/>
              <a:t> de </a:t>
            </a:r>
            <a:r>
              <a:rPr lang="en-US" sz="1200" dirty="0" err="1"/>
              <a:t>Enfermedades</a:t>
            </a:r>
            <a:r>
              <a:rPr lang="en-US" sz="1200" dirty="0"/>
              <a:t> </a:t>
            </a:r>
            <a:r>
              <a:rPr lang="en-US" sz="1200" dirty="0" err="1"/>
              <a:t>mediante</a:t>
            </a:r>
            <a:r>
              <a:rPr lang="en-US" sz="1200" dirty="0"/>
              <a:t> la </a:t>
            </a:r>
            <a:r>
              <a:rPr lang="en-US" sz="1200" dirty="0" err="1"/>
              <a:t>Agencia</a:t>
            </a:r>
            <a:r>
              <a:rPr lang="en-US" sz="1200" dirty="0"/>
              <a:t> de </a:t>
            </a:r>
            <a:r>
              <a:rPr lang="en-US" sz="1200" dirty="0" err="1"/>
              <a:t>Salud</a:t>
            </a:r>
            <a:r>
              <a:rPr lang="en-US" sz="1200" dirty="0"/>
              <a:t> y </a:t>
            </a:r>
            <a:r>
              <a:rPr lang="en-US" sz="1200" dirty="0" err="1"/>
              <a:t>Servicios</a:t>
            </a:r>
            <a:r>
              <a:rPr lang="en-US" sz="1200" dirty="0"/>
              <a:t> </a:t>
            </a:r>
            <a:r>
              <a:rPr lang="en-US" sz="1200" dirty="0" err="1"/>
              <a:t>Humanos</a:t>
            </a:r>
            <a:r>
              <a:rPr lang="en-US" sz="1200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96" y="2102459"/>
            <a:ext cx="4241808" cy="229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7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Orden del día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85852"/>
              </p:ext>
            </p:extLst>
          </p:nvPr>
        </p:nvGraphicFramePr>
        <p:xfrm>
          <a:off x="4728863" y="1794747"/>
          <a:ext cx="3834981" cy="43314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349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93998"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Sección 3.2:</a:t>
                      </a:r>
                      <a:r>
                        <a:rPr lang="es-MX" baseline="0" noProof="0" dirty="0"/>
                        <a:t> planificación e implementación del CIP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6236">
                <a:tc>
                  <a:txBody>
                    <a:bodyPr/>
                    <a:lstStyle/>
                    <a:p>
                      <a:r>
                        <a:rPr lang="es-MX" noProof="0" dirty="0"/>
                        <a:t>Actividad rompehielos/repaso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6236">
                <a:tc>
                  <a:txBody>
                    <a:bodyPr/>
                    <a:lstStyle/>
                    <a:p>
                      <a:r>
                        <a:rPr lang="es-MX" noProof="0" dirty="0"/>
                        <a:t>Objetivos EMART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6236">
                <a:tc>
                  <a:txBody>
                    <a:bodyPr/>
                    <a:lstStyle/>
                    <a:p>
                      <a:r>
                        <a:rPr lang="es-MX" noProof="0" dirty="0"/>
                        <a:t>Análisis comunitario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6236">
                <a:tc>
                  <a:txBody>
                    <a:bodyPr/>
                    <a:lstStyle/>
                    <a:p>
                      <a:r>
                        <a:rPr lang="es-MX" noProof="0" dirty="0"/>
                        <a:t>Análisis</a:t>
                      </a:r>
                      <a:r>
                        <a:rPr lang="es-MX" baseline="0" noProof="0" dirty="0"/>
                        <a:t> FODA (SWOT)</a:t>
                      </a:r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6236">
                <a:tc>
                  <a:txBody>
                    <a:bodyPr/>
                    <a:lstStyle/>
                    <a:p>
                      <a:r>
                        <a:rPr lang="es-MX" noProof="0" dirty="0"/>
                        <a:t>Herramientas</a:t>
                      </a:r>
                      <a:r>
                        <a:rPr lang="es-MX" baseline="0" noProof="0" dirty="0"/>
                        <a:t> para el CIP</a:t>
                      </a:r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6236">
                <a:tc>
                  <a:txBody>
                    <a:bodyPr/>
                    <a:lstStyle/>
                    <a:p>
                      <a:r>
                        <a:rPr lang="es-MX" noProof="0" dirty="0"/>
                        <a:t>Conclusión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Content Placeholder 4" descr="confused-880735_1280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t="17" r="13604" b="-17"/>
          <a:stretch/>
        </p:blipFill>
        <p:spPr>
          <a:xfrm>
            <a:off x="457200" y="1795463"/>
            <a:ext cx="4040188" cy="4330700"/>
          </a:xfrm>
        </p:spPr>
      </p:pic>
    </p:spTree>
    <p:extLst>
      <p:ext uri="{BB962C8B-B14F-4D97-AF65-F5344CB8AC3E}">
        <p14:creationId xmlns:p14="http://schemas.microsoft.com/office/powerpoint/2010/main" val="380834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Sección 3: tomando acción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sz="2400" dirty="0"/>
              <a:t>Objetivos de aprendizaje: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/>
              <a:t>Entender que es la participación cívica y como influenciar el proceso de la toma de decisiones.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/>
              <a:t>Crear un plan de implementación para un Proyecto de Mejoramiento Comunitario (conocido como </a:t>
            </a:r>
            <a:r>
              <a:rPr lang="es-MX" sz="2400" dirty="0" err="1"/>
              <a:t>Community</a:t>
            </a:r>
            <a:r>
              <a:rPr lang="es-MX" sz="2400" dirty="0"/>
              <a:t> Improvement Project o CIP por sus siglas, en ingles).</a:t>
            </a:r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6" name="Picture 5" descr="group-157476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91" y="4645472"/>
            <a:ext cx="1565807" cy="156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8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y-429133_12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5" y="1207352"/>
            <a:ext cx="7387851" cy="554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rompehielos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1906" y="1535113"/>
            <a:ext cx="4040188" cy="63976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3.1 repaso de la participación cívica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Autofit/>
          </a:bodyPr>
          <a:lstStyle/>
          <a:p>
            <a:r>
              <a:rPr lang="es-MX" sz="2400" dirty="0"/>
              <a:t>¿Que aprendimos sobre la participación cívica?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/>
          <a:lstStyle/>
          <a:p>
            <a:r>
              <a:rPr lang="es-MX" sz="2000" dirty="0"/>
              <a:t>Individuos son expertos en sus propias vidas</a:t>
            </a:r>
          </a:p>
          <a:p>
            <a:r>
              <a:rPr lang="es-MX" sz="2000" dirty="0"/>
              <a:t>Satisface las necesidades expresadas por los residentes y desarrolla su capacidad e influencia</a:t>
            </a:r>
          </a:p>
          <a:p>
            <a:r>
              <a:rPr lang="es-MX" sz="2000" dirty="0"/>
              <a:t>Se enfoca en mejorar la comunidad total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circle-159252_1280.pn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" b="43"/>
          <a:stretch/>
        </p:blipFill>
        <p:spPr>
          <a:xfrm>
            <a:off x="2212119" y="4270474"/>
            <a:ext cx="4719763" cy="2365212"/>
          </a:xfrm>
        </p:spPr>
      </p:pic>
    </p:spTree>
    <p:extLst>
      <p:ext uri="{BB962C8B-B14F-4D97-AF65-F5344CB8AC3E}">
        <p14:creationId xmlns:p14="http://schemas.microsoft.com/office/powerpoint/2010/main" val="304579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Escogiendo un proyecto de mejoramiento comunitario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¿Todos salen ganando?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sz="1800" dirty="0"/>
              <a:t>¿Es algo bueno para la mayoría de los residentes de la vecindad?</a:t>
            </a:r>
          </a:p>
          <a:p>
            <a:r>
              <a:rPr lang="es-MX" sz="1800" dirty="0"/>
              <a:t>¿Sera apoyado por la mayoría de las personas?</a:t>
            </a:r>
          </a:p>
          <a:p>
            <a:r>
              <a:rPr lang="es-MX" sz="1800" dirty="0"/>
              <a:t>¿Tendremos suficientes personas para realizar el proyecto</a:t>
            </a:r>
            <a:r>
              <a:rPr lang="en-US" sz="1800" dirty="0"/>
              <a:t>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/>
          <a:lstStyle/>
          <a:p>
            <a:r>
              <a:rPr lang="es-MX" dirty="0"/>
              <a:t>Empezando con nuestra comunidad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33602" cy="3951288"/>
          </a:xfrm>
        </p:spPr>
        <p:txBody>
          <a:bodyPr/>
          <a:lstStyle/>
          <a:p>
            <a:r>
              <a:rPr lang="es-MX" sz="1800" dirty="0"/>
              <a:t>¿Es un cambio al nivel comunitario?</a:t>
            </a:r>
          </a:p>
          <a:p>
            <a:r>
              <a:rPr lang="es-MX" sz="1800" dirty="0"/>
              <a:t>¿Podremos ver pronto el impacto del cambio?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comunitario</a:t>
            </a:r>
          </a:p>
        </p:txBody>
      </p:sp>
      <p:pic>
        <p:nvPicPr>
          <p:cNvPr id="4" name="Picture 3" descr="CX3 Photovoice Portrait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5550" r="9932" b="12001"/>
          <a:stretch/>
        </p:blipFill>
        <p:spPr>
          <a:xfrm>
            <a:off x="4574067" y="1345030"/>
            <a:ext cx="3861250" cy="519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20140616_1355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64" y="4366063"/>
            <a:ext cx="2918111" cy="2177855"/>
          </a:xfrm>
          <a:prstGeom prst="rect">
            <a:avLst/>
          </a:prstGeom>
        </p:spPr>
      </p:pic>
      <p:pic>
        <p:nvPicPr>
          <p:cNvPr id="7" name="Picture 6" descr="142835206763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5" y="1345030"/>
            <a:ext cx="3810000" cy="2857500"/>
          </a:xfrm>
          <a:prstGeom prst="rect">
            <a:avLst/>
          </a:prstGeom>
        </p:spPr>
      </p:pic>
      <p:pic>
        <p:nvPicPr>
          <p:cNvPr id="9" name="Picture 8" descr="magnifying-glass-303408_12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8263">
            <a:off x="-9378" y="4001709"/>
            <a:ext cx="2116979" cy="22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7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Hora de descanso</a:t>
            </a:r>
          </a:p>
        </p:txBody>
      </p:sp>
      <p:pic>
        <p:nvPicPr>
          <p:cNvPr id="3" name="Picture 2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939800"/>
            <a:ext cx="3596640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FODA</a:t>
            </a:r>
            <a:endParaRPr lang="en-US" dirty="0"/>
          </a:p>
        </p:txBody>
      </p:sp>
      <p:pic>
        <p:nvPicPr>
          <p:cNvPr id="7" name="Content Placeholder 12" descr="Screen Shot 2015-08-28 at 9.43.39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96" r="-7096"/>
          <a:stretch>
            <a:fillRect/>
          </a:stretch>
        </p:blipFill>
        <p:spPr>
          <a:xfrm>
            <a:off x="2209599" y="1076794"/>
            <a:ext cx="4724803" cy="5366901"/>
          </a:xfrm>
        </p:spPr>
      </p:pic>
      <p:sp>
        <p:nvSpPr>
          <p:cNvPr id="8" name="TextBox 7"/>
          <p:cNvSpPr txBox="1"/>
          <p:nvPr/>
        </p:nvSpPr>
        <p:spPr>
          <a:xfrm>
            <a:off x="2526291" y="2348744"/>
            <a:ext cx="20569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000" dirty="0">
                <a:solidFill>
                  <a:srgbClr val="000000"/>
                </a:solidFill>
                <a:latin typeface="Lucida Calligraphy"/>
                <a:cs typeface="Lucida Calligraphy"/>
              </a:rPr>
              <a:t>Fortalezas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6291" y="4909081"/>
            <a:ext cx="20293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000" dirty="0">
                <a:solidFill>
                  <a:srgbClr val="000000"/>
                </a:solidFill>
                <a:latin typeface="Lucida Calligraphy"/>
                <a:cs typeface="Lucida Calligraphy"/>
              </a:rPr>
              <a:t>Debilidades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3216" y="2348744"/>
            <a:ext cx="20569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000" dirty="0">
                <a:solidFill>
                  <a:srgbClr val="000000"/>
                </a:solidFill>
                <a:latin typeface="Lucida Calligraphy"/>
                <a:cs typeface="Lucida Calligraphy"/>
              </a:rPr>
              <a:t>Oportunidades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5607" y="4919452"/>
            <a:ext cx="20569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000" dirty="0">
                <a:solidFill>
                  <a:srgbClr val="000000"/>
                </a:solidFill>
                <a:latin typeface="Lucida Calligraphy"/>
                <a:cs typeface="Lucida Calligraphy"/>
              </a:rPr>
              <a:t>Amenazas</a:t>
            </a:r>
          </a:p>
        </p:txBody>
      </p:sp>
    </p:spTree>
    <p:extLst>
      <p:ext uri="{BB962C8B-B14F-4D97-AF65-F5344CB8AC3E}">
        <p14:creationId xmlns:p14="http://schemas.microsoft.com/office/powerpoint/2010/main" val="3100642836"/>
      </p:ext>
    </p:extLst>
  </p:cSld>
  <p:clrMapOvr>
    <a:masterClrMapping/>
  </p:clrMapOvr>
</p:sld>
</file>

<file path=ppt/theme/theme1.xml><?xml version="1.0" encoding="utf-8"?>
<a:theme xmlns:a="http://schemas.openxmlformats.org/drawingml/2006/main" name="LWSD 2013 Green">
  <a:themeElements>
    <a:clrScheme name="LWSD green">
      <a:dk1>
        <a:srgbClr val="808080"/>
      </a:dk1>
      <a:lt1>
        <a:sysClr val="window" lastClr="FFFFFF"/>
      </a:lt1>
      <a:dk2>
        <a:srgbClr val="F79527"/>
      </a:dk2>
      <a:lt2>
        <a:srgbClr val="FFFFFF"/>
      </a:lt2>
      <a:accent1>
        <a:srgbClr val="95AF39"/>
      </a:accent1>
      <a:accent2>
        <a:srgbClr val="2FB4BC"/>
      </a:accent2>
      <a:accent3>
        <a:srgbClr val="F79527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WSD 2013 Green 2">
  <a:themeElements>
    <a:clrScheme name="LWSD green">
      <a:dk1>
        <a:srgbClr val="808080"/>
      </a:dk1>
      <a:lt1>
        <a:sysClr val="window" lastClr="FFFFFF"/>
      </a:lt1>
      <a:dk2>
        <a:srgbClr val="F79527"/>
      </a:dk2>
      <a:lt2>
        <a:srgbClr val="FFFFFF"/>
      </a:lt2>
      <a:accent1>
        <a:srgbClr val="95AF39"/>
      </a:accent1>
      <a:accent2>
        <a:srgbClr val="2FB4BC"/>
      </a:accent2>
      <a:accent3>
        <a:srgbClr val="F79527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WSD 2013 Green 3">
  <a:themeElements>
    <a:clrScheme name="LWSD green">
      <a:dk1>
        <a:srgbClr val="808080"/>
      </a:dk1>
      <a:lt1>
        <a:sysClr val="window" lastClr="FFFFFF"/>
      </a:lt1>
      <a:dk2>
        <a:srgbClr val="F79527"/>
      </a:dk2>
      <a:lt2>
        <a:srgbClr val="FFFFFF"/>
      </a:lt2>
      <a:accent1>
        <a:srgbClr val="95AF39"/>
      </a:accent1>
      <a:accent2>
        <a:srgbClr val="2FB4BC"/>
      </a:accent2>
      <a:accent3>
        <a:srgbClr val="F79527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LWSD 2013 Green 4">
  <a:themeElements>
    <a:clrScheme name="LWSD green">
      <a:dk1>
        <a:srgbClr val="808080"/>
      </a:dk1>
      <a:lt1>
        <a:sysClr val="window" lastClr="FFFFFF"/>
      </a:lt1>
      <a:dk2>
        <a:srgbClr val="F79527"/>
      </a:dk2>
      <a:lt2>
        <a:srgbClr val="FFFFFF"/>
      </a:lt2>
      <a:accent1>
        <a:srgbClr val="95AF39"/>
      </a:accent1>
      <a:accent2>
        <a:srgbClr val="2FB4BC"/>
      </a:accent2>
      <a:accent3>
        <a:srgbClr val="F79527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C836218537D469586CDA6A9969B1B" ma:contentTypeVersion="20" ma:contentTypeDescription="Create a new document." ma:contentTypeScope="" ma:versionID="50e7bc90de03086eaadc9881d02a345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bdfdf64d0d6ddb84bda85ee5373dcf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RoutingRuleDescrip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ma:displayName="Description" ma:description="" ma:internalName="RoutingRule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RuleDescription xmlns="http://schemas.microsoft.com/sharepoint/v3">Template to be used for business-focused presentations on Live Well</RoutingRuleDescrip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20C1DF-34E5-4BD2-B673-7DC750E40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E0400D-9846-42A6-B6F7-ABABE2392D02}">
  <ds:schemaRefs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85EAFE-2243-4649-B973-5732A8FA8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977</Words>
  <Application>Microsoft Macintosh PowerPoint</Application>
  <PresentationFormat>On-screen Show (4:3)</PresentationFormat>
  <Paragraphs>105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Avenir Light</vt:lpstr>
      <vt:lpstr>Avenir Medium</vt:lpstr>
      <vt:lpstr>Avenir Medium Oblique</vt:lpstr>
      <vt:lpstr>Calibri</vt:lpstr>
      <vt:lpstr>Lucida Calligraphy</vt:lpstr>
      <vt:lpstr>Wingdings</vt:lpstr>
      <vt:lpstr>Arial</vt:lpstr>
      <vt:lpstr>LWSD 2013 Green</vt:lpstr>
      <vt:lpstr>LWSD 2013 Green 2</vt:lpstr>
      <vt:lpstr>LWSD 2013 Green 3</vt:lpstr>
      <vt:lpstr>LWSD 2013 Green 4</vt:lpstr>
      <vt:lpstr>Document</vt:lpstr>
      <vt:lpstr>Sección 3: tomando acción</vt:lpstr>
      <vt:lpstr>Orden del día</vt:lpstr>
      <vt:lpstr>Sección 3: tomando acción</vt:lpstr>
      <vt:lpstr>Actividad rompehielos</vt:lpstr>
      <vt:lpstr>3.1 repaso de la participación cívica </vt:lpstr>
      <vt:lpstr>Escogiendo un proyecto de mejoramiento comunitario</vt:lpstr>
      <vt:lpstr>Análisis comunitario</vt:lpstr>
      <vt:lpstr>Hora de descanso</vt:lpstr>
      <vt:lpstr>Análisis FODA</vt:lpstr>
      <vt:lpstr>Análisis FODA</vt:lpstr>
      <vt:lpstr>Análisis FODA</vt:lpstr>
      <vt:lpstr>Análisis FODA</vt:lpstr>
      <vt:lpstr>Análisis FODA</vt:lpstr>
      <vt:lpstr>Proyecto de mejoramiento comunitario </vt:lpstr>
      <vt:lpstr>Conclusión </vt:lpstr>
      <vt:lpstr>PowerPoint Presentation</vt:lpstr>
    </vt:vector>
  </TitlesOfParts>
  <Company>AdEase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LWSD PowerPoint Template - Business Green</dc:title>
  <dc:creator>Creative Contractor</dc:creator>
  <cp:lastModifiedBy>Jessie</cp:lastModifiedBy>
  <cp:revision>100</cp:revision>
  <dcterms:created xsi:type="dcterms:W3CDTF">2013-10-28T20:20:09Z</dcterms:created>
  <dcterms:modified xsi:type="dcterms:W3CDTF">2017-07-14T22:32:44Z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0x0101003F9C836218537D469586CDA6A9969B1B</vt:lpwstr>
  </property>
</Properties>
</file>