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84_EEEE4E17.xml" ContentType="application/vnd.ms-powerpoint.comments+xml"/>
  <Override PartName="/ppt/notesSlides/notesSlide5.xml" ContentType="application/vnd.openxmlformats-officedocument.presentationml.notesSlide+xml"/>
  <Override PartName="/ppt/comments/modernComment_11E_29923F0D.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6E_3CB1256A.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73_CEF4CE2.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85" r:id="rId5"/>
    <p:sldId id="387" r:id="rId6"/>
    <p:sldId id="365" r:id="rId7"/>
    <p:sldId id="388" r:id="rId8"/>
    <p:sldId id="286" r:id="rId9"/>
    <p:sldId id="389" r:id="rId10"/>
    <p:sldId id="384" r:id="rId11"/>
    <p:sldId id="390" r:id="rId12"/>
    <p:sldId id="391" r:id="rId13"/>
    <p:sldId id="382" r:id="rId14"/>
    <p:sldId id="392" r:id="rId15"/>
    <p:sldId id="366" r:id="rId16"/>
    <p:sldId id="367" r:id="rId17"/>
    <p:sldId id="393" r:id="rId18"/>
    <p:sldId id="370" r:id="rId19"/>
    <p:sldId id="394" r:id="rId20"/>
    <p:sldId id="385" r:id="rId21"/>
    <p:sldId id="395" r:id="rId22"/>
    <p:sldId id="371" r:id="rId23"/>
    <p:sldId id="396" r:id="rId24"/>
    <p:sldId id="383" r:id="rId25"/>
    <p:sldId id="399" r:id="rId26"/>
    <p:sldId id="386" r:id="rId27"/>
    <p:sldId id="397" r:id="rId28"/>
    <p:sldId id="374" r:id="rId29"/>
    <p:sldId id="398" r:id="rId30"/>
    <p:sldId id="380" r:id="rId31"/>
    <p:sldId id="400" r:id="rId32"/>
    <p:sldId id="379" r:id="rId33"/>
    <p:sldId id="401" r:id="rId34"/>
    <p:sldId id="364" r:id="rId35"/>
    <p:sldId id="4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16721-0A8A-C301-36FA-7F8C14E25DD7}" name="Reyes, Sofia I" initials="RS" userId="S::sofiai.reyes@sdcounty.ca.gov::c17e25e5-c766-4414-82e1-551b5f60eaee" providerId="AD"/>
  <p188:author id="{DC1D742E-0A08-58DC-ED31-1CD976C9687D}" name="Calderon-Vargas, Erica" initials="EC" userId="S::Erica.Calderon-Vargas@sdcounty.ca.gov::0286c849-9f35-46e6-8200-48f778dbb4b2" providerId="AD"/>
  <p188:author id="{1637272F-4F92-39E3-54EF-948381391D5B}" name="Escobedo, Leslie" initials="EL" userId="S::leslie.escobedo@sdcounty.ca.gov::ea726cd1-c1f5-4675-a505-61c65e75c207" providerId="AD"/>
  <p188:author id="{AA87D650-2CBD-AB4C-5EB3-CDA8C8D82FD7}" name="Surban, Cassandra" initials="SC" userId="S::cassandra.surban1@sdcounty.ca.gov::899db4f5-8efa-4e3b-acaf-0a6e492f9f9b" providerId="AD"/>
  <p188:author id="{DB19CD5C-A243-8D07-47C0-014174E052D4}" name="Bchir, Luciana" initials="LB" userId="S::Luciana.Bchir@sdcounty.ca.gov::dcc52478-7f92-4241-bb03-acfe2e19cb83" providerId="AD"/>
  <p188:author id="{C89446EC-4A16-4EA1-8B70-275B47DB0519}" name="Valenzuela, Genevieve F" initials="GV" userId="S::GenevieveF.Valenzuela@sdcounty.ca.gov::e9d2dda0-413c-41fe-a7d1-13024319d50e" providerId="AD"/>
  <p188:author id="{91A369F0-FD02-DEBC-D3A9-91AEBBBB442A}" name="Romero, Daniel M" initials="DR" userId="S::DanielM.Romero@sdcounty.ca.gov::d1b3f820-6e32-4f17-8cc9-77bae282db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2A1"/>
    <a:srgbClr val="0070C0"/>
    <a:srgbClr val="FFFAF7"/>
    <a:srgbClr val="778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10011-5558-6E99-A8CB-B523629E3237}" v="169" dt="2025-10-07T15:57:55.185"/>
    <p1510:client id="{86F01470-0F5E-8376-CC70-EB4BEDCE45BF}" v="7" dt="2025-10-07T16:00:36.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1E_29923F0D.xml><?xml version="1.0" encoding="utf-8"?>
<p188:cmLst xmlns:a="http://schemas.openxmlformats.org/drawingml/2006/main" xmlns:r="http://schemas.openxmlformats.org/officeDocument/2006/relationships" xmlns:p188="http://schemas.microsoft.com/office/powerpoint/2018/8/main">
  <p188:cm id="{184CBB46-2BE7-464A-9BB2-3DCA8ECE3204}" authorId="{91A369F0-FD02-DEBC-D3A9-91AEBBBB442A}" status="resolved" created="2025-09-17T00:40:09.857" complete="100000">
    <ac:txMkLst xmlns:ac="http://schemas.microsoft.com/office/drawing/2013/main/command">
      <pc:docMk xmlns:pc="http://schemas.microsoft.com/office/powerpoint/2013/main/command"/>
      <pc:sldMk xmlns:pc="http://schemas.microsoft.com/office/powerpoint/2013/main/command" cId="697450253" sldId="286"/>
      <ac:spMk id="9" creationId="{3BC74A9D-6FA9-6E0D-18A2-5476D4EC1CCE}"/>
      <ac:txMk cp="90">
        <ac:context len="155" hash="2313039129"/>
      </ac:txMk>
    </ac:txMkLst>
    <p188:pos x="10292607" y="306665"/>
    <p188:txBody>
      <a:bodyPr/>
      <a:lstStyle/>
      <a:p>
        <a:r>
          <a:rPr lang="en-US"/>
          <a:t>Perhaps reword for evergreen….
CYM is a year long campaign that commences/kicks off every October during National Depressing Screening and Mental Illness Awareness Week.</a:t>
        </a:r>
      </a:p>
    </p188:txBody>
  </p188:cm>
</p188:cmLst>
</file>

<file path=ppt/comments/modernComment_16E_3CB1256A.xml><?xml version="1.0" encoding="utf-8"?>
<p188:cmLst xmlns:a="http://schemas.openxmlformats.org/drawingml/2006/main" xmlns:r="http://schemas.openxmlformats.org/officeDocument/2006/relationships" xmlns:p188="http://schemas.microsoft.com/office/powerpoint/2018/8/main">
  <p188:cm id="{7E86D47D-7238-49CE-9B61-2532D5A2FDE0}" authorId="{DC1D742E-0A08-58DC-ED31-1CD976C9687D}" status="resolved" created="2025-09-09T17:56:51.464" complete="100000">
    <pc:sldMkLst xmlns:pc="http://schemas.microsoft.com/office/powerpoint/2013/main/command">
      <pc:docMk/>
      <pc:sldMk cId="1018242410" sldId="366"/>
    </pc:sldMkLst>
    <p188:txBody>
      <a:bodyPr/>
      <a:lstStyle/>
      <a:p>
        <a:r>
          <a:rPr lang="en-US"/>
          <a:t>Add assessment webpage link </a:t>
        </a:r>
      </a:p>
    </p188:txBody>
  </p188:cm>
  <p188:cm id="{55DD1BF8-ACC1-40BF-89B3-8ACBEDC1075D}" authorId="{1637272F-4F92-39E3-54EF-948381391D5B}" status="resolved" created="2025-09-11T19:06:48.170" complete="100000">
    <pc:sldMkLst xmlns:pc="http://schemas.microsoft.com/office/powerpoint/2013/main/command">
      <pc:docMk/>
      <pc:sldMk cId="1018242410" sldId="366"/>
    </pc:sldMkLst>
    <p188:txBody>
      <a:bodyPr/>
      <a:lstStyle/>
      <a:p>
        <a:r>
          <a:rPr lang="en-US"/>
          <a:t>Should we move the PHQ2 slide first and then follow-up with the PHQ9? We can encourage using the PHQ2 first and depending on their result they can choose to take the PHQ9, considering it is more detailed?</a:t>
        </a:r>
      </a:p>
    </p188:txBody>
    <p188:extLst>
      <p:ext xmlns:p="http://schemas.openxmlformats.org/presentationml/2006/main" uri="{57CB4572-C831-44C2-8A1C-0ADB6CCDFE69}">
        <p223:reactions xmlns:p223="http://schemas.microsoft.com/office/powerpoint/2022/03/main">
          <p223:rxn type="👍">
            <p223:instance time="2025-09-11T22:52:08.604" authorId="{DC1D742E-0A08-58DC-ED31-1CD976C9687D}"/>
          </p223:rxn>
        </p223:reactions>
      </p:ext>
    </p188:extLst>
  </p188:cm>
</p188:cmLst>
</file>

<file path=ppt/comments/modernComment_173_CEF4CE2.xml><?xml version="1.0" encoding="utf-8"?>
<p188:cmLst xmlns:a="http://schemas.openxmlformats.org/drawingml/2006/main" xmlns:r="http://schemas.openxmlformats.org/officeDocument/2006/relationships" xmlns:p188="http://schemas.microsoft.com/office/powerpoint/2018/8/main">
  <p188:cm id="{FDDACDF8-C7CC-4306-95D8-22D8255516A8}" authorId="{DC1D742E-0A08-58DC-ED31-1CD976C9687D}" status="resolved" created="2025-08-20T21:34:48.868" complete="100000">
    <pc:sldMkLst xmlns:pc="http://schemas.microsoft.com/office/powerpoint/2013/main/command">
      <pc:docMk/>
      <pc:sldMk cId="217009378" sldId="371"/>
    </pc:sldMkLst>
    <p188:txBody>
      <a:bodyPr/>
      <a:lstStyle/>
      <a:p>
        <a:r>
          <a:rPr lang="en-US"/>
          <a:t>Add Youth materials here or slide 8? </a:t>
        </a:r>
      </a:p>
    </p188:txBody>
  </p188:cm>
  <p188:cm id="{19D5541D-CE76-4038-A0E0-64CCD955D546}" authorId="{DB19CD5C-A243-8D07-47C0-014174E052D4}" status="resolved" created="2025-08-22T23:44:28.704" complete="100000">
    <pc:sldMkLst xmlns:pc="http://schemas.microsoft.com/office/powerpoint/2013/main/command">
      <pc:docMk/>
      <pc:sldMk cId="217009378" sldId="371"/>
    </pc:sldMkLst>
    <p188:txBody>
      <a:bodyPr/>
      <a:lstStyle/>
      <a:p>
        <a:r>
          <a:rPr lang="en-US"/>
          <a:t>Current process if request is submitted 2 weeks before the date of the event it will be consider for assignment</a:t>
        </a:r>
      </a:p>
    </p188:txBody>
  </p188:cm>
  <p188:cm id="{F42270B9-B5AA-477B-9749-738D3C998A9A}" authorId="{91A369F0-FD02-DEBC-D3A9-91AEBBBB442A}" status="resolved" created="2025-09-17T00:55:24.816" complete="100000">
    <ac:txMkLst xmlns:ac="http://schemas.microsoft.com/office/drawing/2013/main/command">
      <pc:docMk xmlns:pc="http://schemas.microsoft.com/office/powerpoint/2013/main/command"/>
      <pc:sldMk xmlns:pc="http://schemas.microsoft.com/office/powerpoint/2013/main/command" cId="217009378" sldId="371"/>
      <ac:spMk id="5" creationId="{C2F4C4D0-DF85-E9B9-504F-9AA738451ECA}"/>
      <ac:txMk cp="0" len="27">
        <ac:context len="364" hash="1753383345"/>
      </ac:txMk>
    </ac:txMkLst>
    <p188:pos x="4343474" y="450278"/>
    <p188:txBody>
      <a:bodyPr/>
      <a:lstStyle/>
      <a:p>
        <a:r>
          <a:rPr lang="en-US"/>
          <a:t>Recommending this landing page:
https://www.sandiegocounty.gov/content/sdc/hhsa/programs/bhs/all_services.html</a:t>
        </a:r>
      </a:p>
    </p188:txBody>
  </p188:cm>
</p188:cmLst>
</file>

<file path=ppt/comments/modernComment_184_EEEE4E17.xml><?xml version="1.0" encoding="utf-8"?>
<p188:cmLst xmlns:a="http://schemas.openxmlformats.org/drawingml/2006/main" xmlns:r="http://schemas.openxmlformats.org/officeDocument/2006/relationships" xmlns:p188="http://schemas.microsoft.com/office/powerpoint/2018/8/main">
  <p188:cm id="{DF1D9179-0925-42C8-9247-76EE3E82B14B}" authorId="{17C16721-0A8A-C301-36FA-7F8C14E25DD7}" status="resolved" created="2025-09-26T17:01:29.651" complete="100000">
    <ac:txMkLst xmlns:ac="http://schemas.microsoft.com/office/drawing/2013/main/command">
      <pc:docMk xmlns:pc="http://schemas.microsoft.com/office/powerpoint/2013/main/command"/>
      <pc:sldMk xmlns:pc="http://schemas.microsoft.com/office/powerpoint/2013/main/command" cId="4008594967" sldId="388"/>
      <ac:spMk id="2" creationId="{EBA0CAFD-6E20-5159-FA8F-0772CDE32BFA}"/>
      <ac:txMk cp="274" len="7">
        <ac:context len="616" hash="2539134620"/>
      </ac:txMk>
    </ac:txMkLst>
    <p188:pos x="3633107" y="3007178"/>
    <p188:txBody>
      <a:bodyPr/>
      <a:lstStyle/>
      <a:p>
        <a:r>
          <a:rPr lang="en-US"/>
          <a:t>Decide between using "salud mental" or "salud conductual" I would recommend using "salud mental"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A8EBE-7F14-4D16-991B-DBE244BB1509}"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30303-3748-4A3A-A831-CF5F625BCDB0}" type="slidenum">
              <a:rPr lang="en-US" smtClean="0"/>
              <a:t>‹#›</a:t>
            </a:fld>
            <a:endParaRPr lang="en-US"/>
          </a:p>
        </p:txBody>
      </p:sp>
    </p:spTree>
    <p:extLst>
      <p:ext uri="{BB962C8B-B14F-4D97-AF65-F5344CB8AC3E}">
        <p14:creationId xmlns:p14="http://schemas.microsoft.com/office/powerpoint/2010/main" val="26211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ivewellsd.org/events/check-your-mood/take-the-cym-screen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creening.mhanational.org/screening-tools/depress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reening.mhanational.org/screening-tools/depress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Introduction (3 mins to let folks into the room)</a:t>
            </a:r>
            <a:endParaRPr lang="en-US" b="1">
              <a:latin typeface="Calibri"/>
              <a:cs typeface="Calibri"/>
            </a:endParaRPr>
          </a:p>
          <a:p>
            <a:endParaRPr lang="en-US">
              <a:latin typeface="Calibri"/>
              <a:cs typeface="Calibri"/>
            </a:endParaRPr>
          </a:p>
          <a:p>
            <a:r>
              <a:rPr lang="en-US">
                <a:latin typeface="Calibri"/>
                <a:cs typeface="Calibri"/>
              </a:rPr>
              <a:t>If participants want to introduce themselves, please utilize the chat and enter your name and one thing you do to support your mental health</a:t>
            </a:r>
            <a:endParaRPr lang="en-US">
              <a:latin typeface="Calibri"/>
              <a:ea typeface="Calibri"/>
              <a:cs typeface="Calibri"/>
            </a:endParaRPr>
          </a:p>
          <a:p>
            <a:pPr>
              <a:defRPr/>
            </a:pPr>
            <a:r>
              <a:rPr lang="en-US" b="1">
                <a:latin typeface="Calibri"/>
                <a:cs typeface="Calibri"/>
              </a:rPr>
              <a:t>*Feel free to share </a:t>
            </a:r>
            <a:r>
              <a:rPr lang="en-US" b="1">
                <a:cs typeface="Calibri"/>
              </a:rPr>
              <a:t>links throughout the presentation if able or share slide deck pdf after the presentation.</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D6830303-3748-4A3A-A831-CF5F625BCDB0}" type="slidenum">
              <a:rPr lang="en-US" smtClean="0"/>
              <a:t>1</a:t>
            </a:fld>
            <a:endParaRPr lang="en-US"/>
          </a:p>
        </p:txBody>
      </p:sp>
    </p:spTree>
    <p:extLst>
      <p:ext uri="{BB962C8B-B14F-4D97-AF65-F5344CB8AC3E}">
        <p14:creationId xmlns:p14="http://schemas.microsoft.com/office/powerpoint/2010/main" val="215140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4C58A-BA10-F722-A2C1-99327A6D6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380A9-A743-6471-31AD-3A3C37200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7E62E-A16F-0C31-4DD2-E0ADB20F9506}"/>
              </a:ext>
            </a:extLst>
          </p:cNvPr>
          <p:cNvSpPr>
            <a:spLocks noGrp="1"/>
          </p:cNvSpPr>
          <p:nvPr>
            <p:ph type="body" idx="1"/>
          </p:nvPr>
        </p:nvSpPr>
        <p:spPr/>
        <p:txBody>
          <a:bodyPr/>
          <a:lstStyle/>
          <a:p>
            <a:r>
              <a:rPr lang="es">
                <a:solidFill>
                  <a:srgbClr val="1F1F1F"/>
                </a:solidFill>
              </a:rPr>
              <a:t>Esta mapa de tu bienestar emocional es una herramienta para las personas a tomar el control de su bienestar con pasos pequeños y manejables. </a:t>
            </a:r>
            <a:endParaRPr lang="en-US"/>
          </a:p>
          <a:p>
            <a:endParaRPr lang="es">
              <a:solidFill>
                <a:srgbClr val="1F1F1F"/>
              </a:solidFill>
            </a:endParaRPr>
          </a:p>
          <a:p>
            <a:pPr marL="171450" indent="-171450">
              <a:buFont typeface="Arial"/>
              <a:buChar char="•"/>
            </a:pPr>
            <a:r>
              <a:rPr lang="es">
                <a:solidFill>
                  <a:srgbClr val="1F1F1F"/>
                </a:solidFill>
              </a:rPr>
              <a:t>Comienza con:</a:t>
            </a:r>
            <a:endParaRPr lang="en-US">
              <a:solidFill>
                <a:srgbClr val="000000"/>
              </a:solidFill>
            </a:endParaRPr>
          </a:p>
          <a:p>
            <a:pPr marL="171450" indent="-171450">
              <a:buFont typeface="Arial"/>
              <a:buChar char="•"/>
            </a:pPr>
            <a:r>
              <a:rPr lang="es">
                <a:solidFill>
                  <a:srgbClr val="1F1F1F"/>
                </a:solidFill>
              </a:rPr>
              <a:t>Reconocer los signos de depresión</a:t>
            </a:r>
            <a:endParaRPr lang="en-US">
              <a:solidFill>
                <a:srgbClr val="000000"/>
              </a:solidFill>
            </a:endParaRPr>
          </a:p>
          <a:p>
            <a:pPr marL="171450" indent="-171450">
              <a:buFont typeface="Arial"/>
              <a:buChar char="•"/>
            </a:pPr>
            <a:r>
              <a:rPr lang="es">
                <a:solidFill>
                  <a:srgbClr val="1F1F1F"/>
                </a:solidFill>
              </a:rPr>
              <a:t>Realizar una sencilla autoevaluación en línea, como el Cuestionario de Salud del Paciente (PHQ-2)</a:t>
            </a:r>
            <a:endParaRPr lang="en-US">
              <a:solidFill>
                <a:srgbClr val="000000"/>
              </a:solidFill>
            </a:endParaRPr>
          </a:p>
          <a:p>
            <a:pPr marL="171450" indent="-171450">
              <a:buFont typeface="Arial"/>
              <a:buChar char="•"/>
            </a:pPr>
            <a:r>
              <a:rPr lang="es">
                <a:solidFill>
                  <a:srgbClr val="1F1F1F"/>
                </a:solidFill>
              </a:rPr>
              <a:t>Conectarse con los sistemas de apoyo adecuados, como el 988 o la Línea de Acceso y Crisis</a:t>
            </a:r>
            <a:endParaRPr lang="en-US">
              <a:solidFill>
                <a:srgbClr val="000000"/>
              </a:solidFill>
            </a:endParaRPr>
          </a:p>
          <a:p>
            <a:pPr marL="171450" indent="-171450">
              <a:buFont typeface="Arial"/>
              <a:buChar char="•"/>
            </a:pPr>
            <a:endParaRPr lang="es">
              <a:solidFill>
                <a:srgbClr val="1F1F1F"/>
              </a:solidFill>
            </a:endParaRPr>
          </a:p>
          <a:p>
            <a:r>
              <a:rPr lang="es">
                <a:solidFill>
                  <a:srgbClr val="1F1F1F"/>
                </a:solidFill>
              </a:rPr>
              <a:t>Esta mapa de tu bienestar emocional ayuda a las personas a desarrollar planes de bienestar personalizados utilizando herramientas como la aplicación </a:t>
            </a:r>
            <a:r>
              <a:rPr lang="es" err="1">
                <a:solidFill>
                  <a:srgbClr val="1F1F1F"/>
                </a:solidFill>
              </a:rPr>
              <a:t>Soluna</a:t>
            </a:r>
            <a:r>
              <a:rPr lang="es">
                <a:solidFill>
                  <a:srgbClr val="1F1F1F"/>
                </a:solidFill>
              </a:rPr>
              <a:t> o una Práctica de Bienestar Mental de 30 días, haciendo que el bienestar mental sea accesible, práctico y al alcance de todos.</a:t>
            </a:r>
            <a:endParaRPr lang="en-US"/>
          </a:p>
          <a:p>
            <a:endParaRPr lang="en-US"/>
          </a:p>
        </p:txBody>
      </p:sp>
      <p:sp>
        <p:nvSpPr>
          <p:cNvPr id="4" name="Slide Number Placeholder 3">
            <a:extLst>
              <a:ext uri="{FF2B5EF4-FFF2-40B4-BE49-F238E27FC236}">
                <a16:creationId xmlns:a16="http://schemas.microsoft.com/office/drawing/2014/main" id="{FF9F6CDA-9974-8989-AB50-BCD5955F4B48}"/>
              </a:ext>
            </a:extLst>
          </p:cNvPr>
          <p:cNvSpPr>
            <a:spLocks noGrp="1"/>
          </p:cNvSpPr>
          <p:nvPr>
            <p:ph type="sldNum" sz="quarter" idx="5"/>
          </p:nvPr>
        </p:nvSpPr>
        <p:spPr/>
        <p:txBody>
          <a:bodyPr/>
          <a:lstStyle/>
          <a:p>
            <a:fld id="{D6830303-3748-4A3A-A831-CF5F625BCDB0}" type="slidenum">
              <a:rPr lang="en-US" smtClean="0"/>
              <a:t>10</a:t>
            </a:fld>
            <a:endParaRPr lang="en-US"/>
          </a:p>
        </p:txBody>
      </p:sp>
    </p:spTree>
    <p:extLst>
      <p:ext uri="{BB962C8B-B14F-4D97-AF65-F5344CB8AC3E}">
        <p14:creationId xmlns:p14="http://schemas.microsoft.com/office/powerpoint/2010/main" val="189593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9BA7-12EC-C331-8F73-44380E285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ADD07-58F6-C957-E9D6-3512E0E73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A5389-D8C5-E83D-389A-94503B1C0B97}"/>
              </a:ext>
            </a:extLst>
          </p:cNvPr>
          <p:cNvSpPr>
            <a:spLocks noGrp="1"/>
          </p:cNvSpPr>
          <p:nvPr>
            <p:ph type="body" idx="1"/>
          </p:nvPr>
        </p:nvSpPr>
        <p:spPr/>
        <p:txBody>
          <a:bodyPr/>
          <a:lstStyle/>
          <a:p>
            <a:r>
              <a:rPr lang="en-US"/>
              <a:t>The PHQ-2 is an easy two-question self assessment an individual can take independently to assess and monitor their mental health. </a:t>
            </a:r>
          </a:p>
          <a:p>
            <a:endParaRPr lang="en-US"/>
          </a:p>
          <a:p>
            <a:r>
              <a:rPr lang="en-US"/>
              <a:t>The assessment gives a little background about stress and mental health and can be found in various threshold languages on the Check Your Mood webpage (https://www.livewellsd.org/events/check-your-mood/take-the-cym-screening).</a:t>
            </a:r>
          </a:p>
          <a:p>
            <a:endParaRPr lang="en-US"/>
          </a:p>
          <a:p>
            <a:r>
              <a:rPr lang="en-US"/>
              <a:t>The 2 questions asked will each use a rating scale from 0-3, 0 the lowest and 3 the highest. </a:t>
            </a:r>
          </a:p>
          <a:p>
            <a:endParaRPr lang="en-US"/>
          </a:p>
          <a:p>
            <a:r>
              <a:rPr lang="en-US" b="1"/>
              <a:t>Over the last two weeks, how often have you been bothered by any of the following problems?</a:t>
            </a:r>
          </a:p>
          <a:p>
            <a:r>
              <a:rPr lang="en-US" b="1"/>
              <a:t> - Little interest or pleasure in doing things</a:t>
            </a:r>
          </a:p>
          <a:p>
            <a:pPr marL="171450" indent="-171450">
              <a:buFont typeface="Calibri"/>
              <a:buChar char="-"/>
            </a:pPr>
            <a:r>
              <a:rPr lang="en-US" b="1"/>
              <a:t>Feeing down, depressed or hopeless</a:t>
            </a:r>
          </a:p>
          <a:p>
            <a:pPr marL="171450" indent="-171450">
              <a:buFont typeface="Calibri"/>
              <a:buChar char="-"/>
            </a:pPr>
            <a:r>
              <a:rPr lang="en-US" b="1"/>
              <a:t>If the score is higher than a 4, consider taking the full 9 question version online and consider additional resources available on the webpage. The second page of the PHQ2 explains symptoms of depression and has a few key resources. </a:t>
            </a:r>
          </a:p>
          <a:p>
            <a:endParaRPr lang="en-US"/>
          </a:p>
          <a:p>
            <a:r>
              <a:rPr lang="en-US"/>
              <a:t>Note that this is not a diagnostic tool and it's meant to be a way that someone can monitor their own mood and check in with themselves before considering additional resources or seeking professional support if needed.</a:t>
            </a:r>
          </a:p>
        </p:txBody>
      </p:sp>
      <p:sp>
        <p:nvSpPr>
          <p:cNvPr id="4" name="Slide Number Placeholder 3">
            <a:extLst>
              <a:ext uri="{FF2B5EF4-FFF2-40B4-BE49-F238E27FC236}">
                <a16:creationId xmlns:a16="http://schemas.microsoft.com/office/drawing/2014/main" id="{55A697A7-204C-442A-BF40-EB7E7513CB48}"/>
              </a:ext>
            </a:extLst>
          </p:cNvPr>
          <p:cNvSpPr>
            <a:spLocks noGrp="1"/>
          </p:cNvSpPr>
          <p:nvPr>
            <p:ph type="sldNum" sz="quarter" idx="5"/>
          </p:nvPr>
        </p:nvSpPr>
        <p:spPr/>
        <p:txBody>
          <a:bodyPr/>
          <a:lstStyle/>
          <a:p>
            <a:fld id="{D6830303-3748-4A3A-A831-CF5F625BCDB0}" type="slidenum">
              <a:rPr lang="en-US" smtClean="0"/>
              <a:t>11</a:t>
            </a:fld>
            <a:endParaRPr lang="en-US"/>
          </a:p>
        </p:txBody>
      </p:sp>
    </p:spTree>
    <p:extLst>
      <p:ext uri="{BB962C8B-B14F-4D97-AF65-F5344CB8AC3E}">
        <p14:creationId xmlns:p14="http://schemas.microsoft.com/office/powerpoint/2010/main" val="3230782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PHQ-2 es una autoevaluación sencilla de dos preguntas que una persona puede realizar de forma independiente para evaluar y monitorear su salud mental.</a:t>
            </a:r>
          </a:p>
          <a:p>
            <a:r>
              <a:rPr lang="en-US"/>
              <a:t> </a:t>
            </a:r>
          </a:p>
          <a:p>
            <a:r>
              <a:rPr lang="en-US"/>
              <a:t>  </a:t>
            </a:r>
          </a:p>
          <a:p>
            <a:r>
              <a:rPr lang="en-US"/>
              <a:t>Esta </a:t>
            </a:r>
            <a:r>
              <a:rPr lang="en-US" err="1"/>
              <a:t>evaluación</a:t>
            </a:r>
            <a:r>
              <a:rPr lang="en-US"/>
              <a:t> </a:t>
            </a:r>
            <a:r>
              <a:rPr lang="en-US" err="1"/>
              <a:t>ofrece</a:t>
            </a:r>
            <a:r>
              <a:rPr lang="en-US"/>
              <a:t> </a:t>
            </a:r>
            <a:r>
              <a:rPr lang="en-US" err="1"/>
              <a:t>información</a:t>
            </a:r>
            <a:r>
              <a:rPr lang="en-US"/>
              <a:t> </a:t>
            </a:r>
            <a:r>
              <a:rPr lang="en-US" err="1"/>
              <a:t>básica</a:t>
            </a:r>
            <a:r>
              <a:rPr lang="en-US"/>
              <a:t> </a:t>
            </a:r>
            <a:r>
              <a:rPr lang="en-US" err="1"/>
              <a:t>sobre</a:t>
            </a:r>
            <a:r>
              <a:rPr lang="en-US"/>
              <a:t> </a:t>
            </a:r>
            <a:r>
              <a:rPr lang="en-US" err="1"/>
              <a:t>el</a:t>
            </a:r>
            <a:r>
              <a:rPr lang="en-US"/>
              <a:t> </a:t>
            </a:r>
            <a:r>
              <a:rPr lang="en-US" err="1"/>
              <a:t>estrés</a:t>
            </a:r>
            <a:r>
              <a:rPr lang="en-US"/>
              <a:t> y la </a:t>
            </a:r>
            <a:r>
              <a:rPr lang="en-US" err="1"/>
              <a:t>salud</a:t>
            </a:r>
            <a:r>
              <a:rPr lang="en-US"/>
              <a:t> mental y </a:t>
            </a:r>
            <a:r>
              <a:rPr lang="en-US" err="1"/>
              <a:t>está</a:t>
            </a:r>
            <a:r>
              <a:rPr lang="en-US"/>
              <a:t> disponible </a:t>
            </a:r>
            <a:r>
              <a:rPr lang="en-US" err="1"/>
              <a:t>en</a:t>
            </a:r>
            <a:r>
              <a:rPr lang="en-US"/>
              <a:t> </a:t>
            </a:r>
            <a:r>
              <a:rPr lang="en-US" err="1"/>
              <a:t>varios</a:t>
            </a:r>
            <a:r>
              <a:rPr lang="en-US"/>
              <a:t> </a:t>
            </a:r>
            <a:r>
              <a:rPr lang="en-US" err="1"/>
              <a:t>idiomas</a:t>
            </a:r>
            <a:r>
              <a:rPr lang="en-US"/>
              <a:t> </a:t>
            </a:r>
            <a:r>
              <a:rPr lang="en-US" err="1"/>
              <a:t>en</a:t>
            </a:r>
            <a:r>
              <a:rPr lang="en-US"/>
              <a:t> la </a:t>
            </a:r>
            <a:r>
              <a:rPr lang="en-US" err="1"/>
              <a:t>página</a:t>
            </a:r>
            <a:r>
              <a:rPr lang="en-US"/>
              <a:t> web de "Check Your Mood" (</a:t>
            </a:r>
            <a:r>
              <a:rPr lang="en-US">
                <a:hlinkClick r:id="rId3"/>
              </a:rPr>
              <a:t>https://www.livewellsd.org/events/check-your-mood/take-the-cym-screening</a:t>
            </a:r>
            <a:r>
              <a:rPr lang="en-US"/>
              <a:t>).</a:t>
            </a:r>
          </a:p>
          <a:p>
            <a:r>
              <a:rPr lang="en-US"/>
              <a:t> </a:t>
            </a:r>
          </a:p>
          <a:p>
            <a:r>
              <a:rPr lang="en-US"/>
              <a:t>  </a:t>
            </a:r>
          </a:p>
          <a:p>
            <a:r>
              <a:rPr lang="en-US"/>
              <a:t>Las dos </a:t>
            </a:r>
            <a:r>
              <a:rPr lang="en-US" err="1"/>
              <a:t>preguntas</a:t>
            </a:r>
            <a:r>
              <a:rPr lang="en-US"/>
              <a:t> </a:t>
            </a:r>
            <a:r>
              <a:rPr lang="en-US" err="1"/>
              <a:t>utilizan</a:t>
            </a:r>
            <a:r>
              <a:rPr lang="en-US"/>
              <a:t> </a:t>
            </a:r>
            <a:r>
              <a:rPr lang="en-US" err="1"/>
              <a:t>una</a:t>
            </a:r>
            <a:r>
              <a:rPr lang="en-US"/>
              <a:t> </a:t>
            </a:r>
            <a:r>
              <a:rPr lang="en-US" err="1"/>
              <a:t>escala</a:t>
            </a:r>
            <a:r>
              <a:rPr lang="en-US"/>
              <a:t> de </a:t>
            </a:r>
            <a:r>
              <a:rPr lang="en-US" err="1"/>
              <a:t>calificación</a:t>
            </a:r>
            <a:r>
              <a:rPr lang="en-US"/>
              <a:t> de 0 a 3, </a:t>
            </a:r>
            <a:r>
              <a:rPr lang="en-US" err="1"/>
              <a:t>siendo</a:t>
            </a:r>
            <a:r>
              <a:rPr lang="en-US"/>
              <a:t> 0 la </a:t>
            </a:r>
            <a:r>
              <a:rPr lang="en-US" err="1"/>
              <a:t>puntuación</a:t>
            </a:r>
            <a:r>
              <a:rPr lang="en-US"/>
              <a:t> </a:t>
            </a:r>
            <a:r>
              <a:rPr lang="en-US" err="1"/>
              <a:t>más</a:t>
            </a:r>
            <a:r>
              <a:rPr lang="en-US"/>
              <a:t> baja y 3 la </a:t>
            </a:r>
            <a:r>
              <a:rPr lang="en-US" err="1"/>
              <a:t>más</a:t>
            </a:r>
            <a:r>
              <a:rPr lang="en-US"/>
              <a:t> </a:t>
            </a:r>
            <a:r>
              <a:rPr lang="en-US" err="1"/>
              <a:t>alta.</a:t>
            </a:r>
          </a:p>
          <a:p>
            <a:endParaRPr lang="en-US"/>
          </a:p>
          <a:p>
            <a:r>
              <a:rPr lang="es" b="1">
                <a:solidFill>
                  <a:srgbClr val="1F1F1F"/>
                </a:solidFill>
              </a:rPr>
              <a:t>Durante las últimas dos semanas, ¿con qué frecuencia le ha molestado alguno de los siguientes problemas?
</a:t>
            </a:r>
          </a:p>
          <a:p>
            <a:pPr marL="171450" indent="-171450">
              <a:buFont typeface="Calibri"/>
              <a:buChar char="-"/>
            </a:pPr>
            <a:r>
              <a:rPr lang="es" b="1">
                <a:solidFill>
                  <a:srgbClr val="1F1F1F"/>
                </a:solidFill>
              </a:rPr>
              <a:t> Poco interés o placer al hacer las cosas</a:t>
            </a:r>
            <a:endParaRPr lang="en-US" b="1">
              <a:solidFill>
                <a:srgbClr val="000000"/>
              </a:solidFill>
            </a:endParaRPr>
          </a:p>
          <a:p>
            <a:pPr marL="171450" indent="-171450">
              <a:buFont typeface="Calibri"/>
              <a:buChar char="-"/>
            </a:pPr>
            <a:r>
              <a:rPr lang="es" b="1">
                <a:solidFill>
                  <a:srgbClr val="1F1F1F"/>
                </a:solidFill>
              </a:rPr>
              <a:t>Sentirse decaído, deprimido o desesperanzado</a:t>
            </a:r>
            <a:endParaRPr lang="en-US" b="1">
              <a:solidFill>
                <a:srgbClr val="000000"/>
              </a:solidFill>
            </a:endParaRPr>
          </a:p>
          <a:p>
            <a:pPr marL="171450" indent="-171450">
              <a:buFont typeface="Calibri"/>
              <a:buChar char="-"/>
            </a:pPr>
            <a:r>
              <a:rPr lang="es" b="1">
                <a:solidFill>
                  <a:srgbClr val="1F1F1F"/>
                </a:solidFill>
              </a:rPr>
              <a:t>Si su puntuación es superior a 4, considere realizar la versión completa de 9 preguntas en línea y consultar los recursos adicionales disponibles en la página web. La segunda página del PHQ2 explica los síntomas de la depresión y ofrece algunos recursos clave.</a:t>
            </a:r>
            <a:endParaRPr lang="en-US" b="1"/>
          </a:p>
          <a:p>
            <a:endParaRPr lang="en-US"/>
          </a:p>
          <a:p>
            <a:endParaRPr lang="en-US"/>
          </a:p>
          <a:p>
            <a:r>
              <a:rPr lang="en-US" err="1"/>
              <a:t>Tenga</a:t>
            </a:r>
            <a:r>
              <a:rPr lang="en-US"/>
              <a:t> </a:t>
            </a:r>
            <a:r>
              <a:rPr lang="en-US" err="1"/>
              <a:t>en</a:t>
            </a:r>
            <a:r>
              <a:rPr lang="en-US"/>
              <a:t> </a:t>
            </a:r>
            <a:r>
              <a:rPr lang="en-US" err="1"/>
              <a:t>cuenta</a:t>
            </a:r>
            <a:r>
              <a:rPr lang="en-US"/>
              <a:t> </a:t>
            </a:r>
            <a:r>
              <a:rPr lang="en-US" err="1"/>
              <a:t>que</a:t>
            </a:r>
            <a:r>
              <a:rPr lang="en-US"/>
              <a:t> </a:t>
            </a:r>
            <a:r>
              <a:rPr lang="en-US" err="1"/>
              <a:t>esta</a:t>
            </a:r>
            <a:r>
              <a:rPr lang="en-US"/>
              <a:t> no es </a:t>
            </a:r>
            <a:r>
              <a:rPr lang="en-US" err="1"/>
              <a:t>una</a:t>
            </a:r>
            <a:r>
              <a:rPr lang="en-US"/>
              <a:t> </a:t>
            </a:r>
            <a:r>
              <a:rPr lang="en-US" err="1"/>
              <a:t>herramienta</a:t>
            </a:r>
            <a:r>
              <a:rPr lang="en-US"/>
              <a:t> de </a:t>
            </a:r>
            <a:r>
              <a:rPr lang="en-US" err="1"/>
              <a:t>diagnóstico</a:t>
            </a:r>
            <a:r>
              <a:rPr lang="en-US"/>
              <a:t> y </a:t>
            </a:r>
            <a:r>
              <a:rPr lang="en-US" err="1"/>
              <a:t>su</a:t>
            </a:r>
            <a:r>
              <a:rPr lang="en-US"/>
              <a:t> </a:t>
            </a:r>
            <a:r>
              <a:rPr lang="en-US" err="1"/>
              <a:t>propósito</a:t>
            </a:r>
            <a:r>
              <a:rPr lang="en-US"/>
              <a:t> es </a:t>
            </a:r>
            <a:r>
              <a:rPr lang="en-US" err="1"/>
              <a:t>que</a:t>
            </a:r>
            <a:r>
              <a:rPr lang="en-US"/>
              <a:t> </a:t>
            </a:r>
            <a:r>
              <a:rPr lang="en-US" err="1"/>
              <a:t>cada</a:t>
            </a:r>
            <a:r>
              <a:rPr lang="en-US"/>
              <a:t> persona </a:t>
            </a:r>
            <a:r>
              <a:rPr lang="en-US" err="1"/>
              <a:t>pueda</a:t>
            </a:r>
            <a:r>
              <a:rPr lang="en-US"/>
              <a:t> </a:t>
            </a:r>
            <a:r>
              <a:rPr lang="en-US" err="1"/>
              <a:t>monitorear</a:t>
            </a:r>
            <a:r>
              <a:rPr lang="en-US"/>
              <a:t> </a:t>
            </a:r>
            <a:r>
              <a:rPr lang="en-US" err="1"/>
              <a:t>su</a:t>
            </a:r>
            <a:r>
              <a:rPr lang="en-US"/>
              <a:t> </a:t>
            </a:r>
            <a:r>
              <a:rPr lang="en-US" err="1"/>
              <a:t>propio</a:t>
            </a:r>
            <a:r>
              <a:rPr lang="en-US"/>
              <a:t> </a:t>
            </a:r>
            <a:r>
              <a:rPr lang="en-US" err="1"/>
              <a:t>estado</a:t>
            </a:r>
            <a:r>
              <a:rPr lang="en-US"/>
              <a:t> de </a:t>
            </a:r>
            <a:r>
              <a:rPr lang="en-US" err="1"/>
              <a:t>ánimo</a:t>
            </a:r>
            <a:r>
              <a:rPr lang="en-US"/>
              <a:t> y </a:t>
            </a:r>
            <a:r>
              <a:rPr lang="en-US" err="1"/>
              <a:t>comprobar</a:t>
            </a:r>
            <a:r>
              <a:rPr lang="en-US"/>
              <a:t> </a:t>
            </a:r>
            <a:r>
              <a:rPr lang="en-US" err="1"/>
              <a:t>cómo</a:t>
            </a:r>
            <a:r>
              <a:rPr lang="en-US"/>
              <a:t> </a:t>
            </a:r>
            <a:r>
              <a:rPr lang="en-US" err="1"/>
              <a:t>está</a:t>
            </a:r>
            <a:r>
              <a:rPr lang="en-US"/>
              <a:t> antes de </a:t>
            </a:r>
            <a:r>
              <a:rPr lang="en-US" err="1"/>
              <a:t>considerar</a:t>
            </a:r>
            <a:r>
              <a:rPr lang="en-US"/>
              <a:t> </a:t>
            </a:r>
            <a:r>
              <a:rPr lang="en-US" err="1"/>
              <a:t>recursos</a:t>
            </a:r>
            <a:r>
              <a:rPr lang="en-US"/>
              <a:t> </a:t>
            </a:r>
            <a:r>
              <a:rPr lang="en-US" err="1"/>
              <a:t>adicionales</a:t>
            </a:r>
            <a:r>
              <a:rPr lang="en-US"/>
              <a:t> o </a:t>
            </a:r>
            <a:r>
              <a:rPr lang="en-US" err="1"/>
              <a:t>buscar</a:t>
            </a:r>
            <a:r>
              <a:rPr lang="en-US"/>
              <a:t> </a:t>
            </a:r>
            <a:r>
              <a:rPr lang="en-US" err="1"/>
              <a:t>apoyo</a:t>
            </a:r>
            <a:r>
              <a:rPr lang="en-US"/>
              <a:t> </a:t>
            </a:r>
            <a:r>
              <a:rPr lang="en-US" err="1"/>
              <a:t>profesional</a:t>
            </a:r>
            <a:r>
              <a:rPr lang="en-US"/>
              <a:t> </a:t>
            </a:r>
            <a:r>
              <a:rPr lang="en-US" err="1"/>
              <a:t>si</a:t>
            </a:r>
            <a:r>
              <a:rPr lang="en-US"/>
              <a:t> es necesario.</a:t>
            </a:r>
          </a:p>
        </p:txBody>
      </p:sp>
      <p:sp>
        <p:nvSpPr>
          <p:cNvPr id="4" name="Slide Number Placeholder 3"/>
          <p:cNvSpPr>
            <a:spLocks noGrp="1"/>
          </p:cNvSpPr>
          <p:nvPr>
            <p:ph type="sldNum" sz="quarter" idx="5"/>
          </p:nvPr>
        </p:nvSpPr>
        <p:spPr/>
        <p:txBody>
          <a:bodyPr/>
          <a:lstStyle/>
          <a:p>
            <a:fld id="{D6830303-3748-4A3A-A831-CF5F625BCDB0}" type="slidenum">
              <a:rPr lang="en-US" smtClean="0"/>
              <a:t>12</a:t>
            </a:fld>
            <a:endParaRPr lang="en-US"/>
          </a:p>
        </p:txBody>
      </p:sp>
    </p:spTree>
    <p:extLst>
      <p:ext uri="{BB962C8B-B14F-4D97-AF65-F5344CB8AC3E}">
        <p14:creationId xmlns:p14="http://schemas.microsoft.com/office/powerpoint/2010/main" val="385603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PHQ- 9 is the full self assessment available online- anonymous, free, confidential assessment- not a diagnosis, but helpful tool to inform. </a:t>
            </a:r>
            <a:r>
              <a:rPr lang="en-US" b="1"/>
              <a:t>We do not collect or track scores</a:t>
            </a:r>
            <a:r>
              <a:rPr lang="en-US"/>
              <a:t>. ​</a:t>
            </a:r>
          </a:p>
          <a:p>
            <a:r>
              <a:rPr lang="en-US">
                <a:hlinkClick r:id="rId3"/>
              </a:rPr>
              <a:t>Depression Test – Free mental health tests from Mental Health America (mhanational.org)</a:t>
            </a:r>
            <a:endParaRPr lang="en-US"/>
          </a:p>
          <a:p>
            <a:endParaRPr lang="en-US"/>
          </a:p>
          <a:p>
            <a:r>
              <a:rPr lang="en-US"/>
              <a:t>PhQ-9 goes into depth on the symptoms and severity of depression. Encourage folks to take the assessment for their own reflection. Results can be used as support for a diagnosis with a healthcare professional. </a:t>
            </a:r>
          </a:p>
        </p:txBody>
      </p:sp>
      <p:sp>
        <p:nvSpPr>
          <p:cNvPr id="4" name="Slide Number Placeholder 3"/>
          <p:cNvSpPr>
            <a:spLocks noGrp="1"/>
          </p:cNvSpPr>
          <p:nvPr>
            <p:ph type="sldNum" sz="quarter" idx="5"/>
          </p:nvPr>
        </p:nvSpPr>
        <p:spPr/>
        <p:txBody>
          <a:bodyPr/>
          <a:lstStyle/>
          <a:p>
            <a:fld id="{D6830303-3748-4A3A-A831-CF5F625BCDB0}" type="slidenum">
              <a:rPr lang="en-US" smtClean="0"/>
              <a:t>13</a:t>
            </a:fld>
            <a:endParaRPr lang="en-US"/>
          </a:p>
        </p:txBody>
      </p:sp>
    </p:spTree>
    <p:extLst>
      <p:ext uri="{BB962C8B-B14F-4D97-AF65-F5344CB8AC3E}">
        <p14:creationId xmlns:p14="http://schemas.microsoft.com/office/powerpoint/2010/main" val="131193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A45F5-3AFF-BA54-72B6-0028CC4E2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61DAC-F50B-5824-71F2-8A3B93E95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8C48F-78A6-23F5-999D-BC03DB356E05}"/>
              </a:ext>
            </a:extLst>
          </p:cNvPr>
          <p:cNvSpPr>
            <a:spLocks noGrp="1"/>
          </p:cNvSpPr>
          <p:nvPr>
            <p:ph type="body" idx="1"/>
          </p:nvPr>
        </p:nvSpPr>
        <p:spPr/>
        <p:txBody>
          <a:bodyPr/>
          <a:lstStyle/>
          <a:p>
            <a:r>
              <a:rPr lang="es">
                <a:solidFill>
                  <a:srgbClr val="1F1F1F"/>
                </a:solidFill>
              </a:rPr>
              <a:t>El PHQ-9 es una autoevaluación completa disponible en línea: anónima, gratuita y confidencial. No constituye un diagnóstico, sino una herramienta útil para obtener información. </a:t>
            </a:r>
            <a:r>
              <a:rPr lang="es" b="1">
                <a:solidFill>
                  <a:srgbClr val="1F1F1F"/>
                </a:solidFill>
              </a:rPr>
              <a:t>No recopilamos ni registramos las puntuaciones.
</a:t>
            </a:r>
            <a:br>
              <a:rPr lang="es" b="1">
                <a:cs typeface="+mn-lt"/>
              </a:rPr>
            </a:br>
            <a:r>
              <a:rPr lang="en-US">
                <a:hlinkClick r:id="rId3"/>
              </a:rPr>
              <a:t>Prueba de Depresión: Pruebas gratuitas de salud mental de Mental Health America (mhanational.org)</a:t>
            </a:r>
            <a:endParaRPr lang="en-US"/>
          </a:p>
          <a:p>
            <a:endParaRPr lang="en-US"/>
          </a:p>
          <a:p>
            <a:r>
              <a:rPr lang="es">
                <a:solidFill>
                  <a:srgbClr val="1F1F1F"/>
                </a:solidFill>
              </a:rPr>
              <a:t>El PHQ-9 profundiza en los síntomas y la gravedad de la depresión. Anima a las personas a realizar la evaluación para su propia reflexión. Los resultados pueden servir como base para un diagnóstico con un profesional de la salud.</a:t>
            </a:r>
          </a:p>
        </p:txBody>
      </p:sp>
      <p:sp>
        <p:nvSpPr>
          <p:cNvPr id="4" name="Slide Number Placeholder 3">
            <a:extLst>
              <a:ext uri="{FF2B5EF4-FFF2-40B4-BE49-F238E27FC236}">
                <a16:creationId xmlns:a16="http://schemas.microsoft.com/office/drawing/2014/main" id="{4A7D3899-BC55-C5AC-C523-99A58C06FE3A}"/>
              </a:ext>
            </a:extLst>
          </p:cNvPr>
          <p:cNvSpPr>
            <a:spLocks noGrp="1"/>
          </p:cNvSpPr>
          <p:nvPr>
            <p:ph type="sldNum" sz="quarter" idx="5"/>
          </p:nvPr>
        </p:nvSpPr>
        <p:spPr/>
        <p:txBody>
          <a:bodyPr/>
          <a:lstStyle/>
          <a:p>
            <a:fld id="{D6830303-3748-4A3A-A831-CF5F625BCDB0}" type="slidenum">
              <a:rPr lang="en-US" smtClean="0"/>
              <a:t>14</a:t>
            </a:fld>
            <a:endParaRPr lang="en-US"/>
          </a:p>
        </p:txBody>
      </p:sp>
    </p:spTree>
    <p:extLst>
      <p:ext uri="{BB962C8B-B14F-4D97-AF65-F5344CB8AC3E}">
        <p14:creationId xmlns:p14="http://schemas.microsoft.com/office/powerpoint/2010/main" val="343146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444444"/>
                </a:solidFill>
                <a:highlight>
                  <a:srgbClr val="F5F5F5"/>
                </a:highlight>
                <a:latin typeface="Calibri"/>
                <a:ea typeface="Calibri"/>
                <a:cs typeface="Calibri"/>
              </a:rPr>
              <a:t>These are some examples of content for the CYM social media campaign. The full list of evergreen content and suggested captions can be found under the “</a:t>
            </a:r>
            <a:r>
              <a:rPr lang="en-US" err="1">
                <a:solidFill>
                  <a:srgbClr val="444444"/>
                </a:solidFill>
                <a:highlight>
                  <a:srgbClr val="F5F5F5"/>
                </a:highlight>
                <a:latin typeface="Calibri"/>
                <a:ea typeface="Calibri"/>
                <a:cs typeface="Calibri"/>
              </a:rPr>
              <a:t>etoolkit</a:t>
            </a:r>
            <a:r>
              <a:rPr lang="en-US">
                <a:solidFill>
                  <a:srgbClr val="444444"/>
                </a:solidFill>
                <a:highlight>
                  <a:srgbClr val="F5F5F5"/>
                </a:highlight>
                <a:latin typeface="Calibri"/>
                <a:ea typeface="Calibri"/>
                <a:cs typeface="Calibri"/>
              </a:rPr>
              <a:t>” (</a:t>
            </a:r>
            <a:r>
              <a:rPr lang="en-US">
                <a:solidFill>
                  <a:srgbClr val="444444"/>
                </a:solidFill>
                <a:latin typeface="Calibri"/>
                <a:ea typeface="Calibri"/>
                <a:cs typeface="Calibri"/>
              </a:rPr>
              <a:t>https://www.livewellsd.org/events/check-your-mood/etoolkit) </a:t>
            </a:r>
            <a:r>
              <a:rPr lang="en-US">
                <a:solidFill>
                  <a:srgbClr val="444444"/>
                </a:solidFill>
                <a:highlight>
                  <a:srgbClr val="F5F5F5"/>
                </a:highlight>
                <a:latin typeface="Calibri"/>
                <a:ea typeface="Calibri"/>
                <a:cs typeface="Calibri"/>
              </a:rPr>
              <a:t>tab on the Check Your Mood webpage for download.</a:t>
            </a:r>
          </a:p>
          <a:p>
            <a:pPr fontAlgn="base"/>
            <a:endParaRPr lang="en-US">
              <a:solidFill>
                <a:srgbClr val="444444"/>
              </a:solidFill>
              <a:highlight>
                <a:srgbClr val="F5F5F5"/>
              </a:highlight>
              <a:latin typeface="Calibri"/>
              <a:ea typeface="Calibri"/>
              <a:cs typeface="Calibri"/>
            </a:endParaRPr>
          </a:p>
          <a:p>
            <a:pPr fontAlgn="base"/>
            <a:r>
              <a:rPr lang="en-US">
                <a:solidFill>
                  <a:srgbClr val="444444"/>
                </a:solidFill>
                <a:highlight>
                  <a:srgbClr val="F5F5F5"/>
                </a:highlight>
                <a:latin typeface="Calibri"/>
                <a:ea typeface="Calibri"/>
                <a:cs typeface="Calibri"/>
              </a:rPr>
              <a:t>Tag us @livewell_sd and use the hashtags #StigmaFreeSD, #CheckYourMoodToday, and #LiveWellSD. The campaign can also be interacted with or reposted from the @livewell_sd account where they will be postings reminders for folks to check their mood and participate in self care. </a:t>
            </a:r>
          </a:p>
          <a:p>
            <a:endParaRPr lang="en-US">
              <a:solidFill>
                <a:srgbClr val="444444"/>
              </a:solidFill>
              <a:highlight>
                <a:srgbClr val="F5F5F5"/>
              </a:highlight>
              <a:latin typeface="Calibri" panose="020F0502020204030204" pitchFamily="34" charset="0"/>
              <a:ea typeface="Calibri"/>
              <a:cs typeface="Calibri"/>
            </a:endParaRPr>
          </a:p>
        </p:txBody>
      </p:sp>
      <p:sp>
        <p:nvSpPr>
          <p:cNvPr id="4" name="Slide Number Placeholder 3"/>
          <p:cNvSpPr>
            <a:spLocks noGrp="1"/>
          </p:cNvSpPr>
          <p:nvPr>
            <p:ph type="sldNum" sz="quarter" idx="5"/>
          </p:nvPr>
        </p:nvSpPr>
        <p:spPr/>
        <p:txBody>
          <a:bodyPr/>
          <a:lstStyle/>
          <a:p>
            <a:fld id="{D6830303-3748-4A3A-A831-CF5F625BCDB0}" type="slidenum">
              <a:rPr lang="en-US" smtClean="0"/>
              <a:t>15</a:t>
            </a:fld>
            <a:endParaRPr lang="en-US"/>
          </a:p>
        </p:txBody>
      </p:sp>
    </p:spTree>
    <p:extLst>
      <p:ext uri="{BB962C8B-B14F-4D97-AF65-F5344CB8AC3E}">
        <p14:creationId xmlns:p14="http://schemas.microsoft.com/office/powerpoint/2010/main" val="294167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C728-5DCE-40B3-4FF8-37171EF33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A401E-4037-EB78-59EF-290DF1A64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44516-5FEB-3988-EE28-841482D56AF4}"/>
              </a:ext>
            </a:extLst>
          </p:cNvPr>
          <p:cNvSpPr>
            <a:spLocks noGrp="1"/>
          </p:cNvSpPr>
          <p:nvPr>
            <p:ph type="body" idx="1"/>
          </p:nvPr>
        </p:nvSpPr>
        <p:spPr/>
        <p:txBody>
          <a:bodyPr/>
          <a:lstStyle/>
          <a:p>
            <a:r>
              <a:rPr lang="es">
                <a:solidFill>
                  <a:srgbClr val="1F1F1F"/>
                </a:solidFill>
                <a:highlight>
                  <a:srgbClr val="F5F5F5"/>
                </a:highlight>
              </a:rPr>
              <a:t>Estos son algunos ejemplos de contenido para la campaña de CYM en redes sociales. La lista completa de contenido permanente y los subtítulos sugeridos se pueden encontrar en la pestaña "etoolkit" (https://www.livewellsd.org/events/check-your-mood/etoolkit) de la página web de "Check Your Mood" para descargar.
Etiquétanos en @livewell_sd y usa las etiquetas #StigmaFreeSD, #CheckYourMoodToday y #LiveWellSD. También puedes interactuar con la campaña o compartirla desde la cuenta @livewell_sd, donde publicarán recordatorios para que la gente revise su estado de ánimo y se participan en actividades de bienestar.</a:t>
            </a:r>
            <a:endParaRPr lang="en-US"/>
          </a:p>
          <a:p>
            <a:endParaRPr lang="en-US">
              <a:solidFill>
                <a:srgbClr val="444444"/>
              </a:solidFill>
              <a:highlight>
                <a:srgbClr val="F5F5F5"/>
              </a:highlight>
              <a:latin typeface="Calibri" panose="020F0502020204030204" pitchFamily="34" charset="0"/>
              <a:ea typeface="Calibri"/>
              <a:cs typeface="Calibri"/>
            </a:endParaRPr>
          </a:p>
        </p:txBody>
      </p:sp>
      <p:sp>
        <p:nvSpPr>
          <p:cNvPr id="4" name="Slide Number Placeholder 3">
            <a:extLst>
              <a:ext uri="{FF2B5EF4-FFF2-40B4-BE49-F238E27FC236}">
                <a16:creationId xmlns:a16="http://schemas.microsoft.com/office/drawing/2014/main" id="{88CDFCBA-51FA-8753-08F0-CBE84D0CAE27}"/>
              </a:ext>
            </a:extLst>
          </p:cNvPr>
          <p:cNvSpPr>
            <a:spLocks noGrp="1"/>
          </p:cNvSpPr>
          <p:nvPr>
            <p:ph type="sldNum" sz="quarter" idx="5"/>
          </p:nvPr>
        </p:nvSpPr>
        <p:spPr/>
        <p:txBody>
          <a:bodyPr/>
          <a:lstStyle/>
          <a:p>
            <a:fld id="{D6830303-3748-4A3A-A831-CF5F625BCDB0}" type="slidenum">
              <a:rPr lang="en-US" smtClean="0"/>
              <a:t>16</a:t>
            </a:fld>
            <a:endParaRPr lang="en-US"/>
          </a:p>
        </p:txBody>
      </p:sp>
    </p:spTree>
    <p:extLst>
      <p:ext uri="{BB962C8B-B14F-4D97-AF65-F5344CB8AC3E}">
        <p14:creationId xmlns:p14="http://schemas.microsoft.com/office/powerpoint/2010/main" val="181237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5859-93E3-3F42-5551-85F91402E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A3D42-D8D8-FDAA-F626-67F730398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116A4-FC98-0E87-2C43-D14AA026FD8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0E045EF7-646D-32B6-3C16-A4C66C60FF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49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0182F-6872-E9F7-BD08-DDFF7D224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06465-A632-DED8-A86F-CE479273F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A80C4-0C0E-C341-34EC-7379C29C6E8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B1ED91DD-48CA-0439-1A84-B9DC8269EA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1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44444"/>
                </a:solidFill>
                <a:highlight>
                  <a:srgbClr val="F5F5F5"/>
                </a:highlight>
              </a:rPr>
              <a:t>We also have additional resources available through Behavioral Health Services (BHS) and Aging &amp; Independence Services (AIS). </a:t>
            </a:r>
            <a:endParaRPr lang="en-US"/>
          </a:p>
          <a:p>
            <a:r>
              <a:rPr lang="en-US" b="1">
                <a:solidFill>
                  <a:srgbClr val="444444"/>
                </a:solidFill>
                <a:highlight>
                  <a:srgbClr val="F5F5F5"/>
                </a:highlight>
              </a:rPr>
              <a:t>Behavioral Health Services (BHS):</a:t>
            </a:r>
            <a:r>
              <a:rPr lang="en-US">
                <a:solidFill>
                  <a:srgbClr val="444444"/>
                </a:solidFill>
                <a:highlight>
                  <a:srgbClr val="F5F5F5"/>
                </a:highlight>
              </a:rPr>
              <a:t> </a:t>
            </a:r>
            <a:br>
              <a:rPr lang="en-US">
                <a:highlight>
                  <a:srgbClr val="F5F5F5"/>
                </a:highlight>
                <a:cs typeface="+mn-lt"/>
              </a:rPr>
            </a:br>
            <a:r>
              <a:rPr lang="en-US">
                <a:solidFill>
                  <a:srgbClr val="444444"/>
                </a:solidFill>
                <a:highlight>
                  <a:srgbClr val="F5F5F5"/>
                </a:highlight>
              </a:rPr>
              <a:t> </a:t>
            </a:r>
            <a:r>
              <a:rPr lang="en-US" b="1">
                <a:solidFill>
                  <a:srgbClr val="444444"/>
                </a:solidFill>
                <a:highlight>
                  <a:srgbClr val="F5F5F5"/>
                </a:highlight>
              </a:rPr>
              <a:t>If you’re interested in presentations, printed materials, or other BHS-specific resources, we encourage you to use our Community Request Form</a:t>
            </a:r>
            <a:r>
              <a:rPr lang="en-US">
                <a:solidFill>
                  <a:srgbClr val="444444"/>
                </a:solidFill>
                <a:highlight>
                  <a:srgbClr val="F5F5F5"/>
                </a:highlight>
              </a:rPr>
              <a:t>. </a:t>
            </a:r>
            <a:endParaRPr lang="en-US"/>
          </a:p>
          <a:p>
            <a:pPr marL="171450" indent="-171450">
              <a:buFont typeface="Arial"/>
              <a:buChar char="•"/>
            </a:pPr>
            <a:r>
              <a:rPr lang="en-US">
                <a:solidFill>
                  <a:srgbClr val="444444"/>
                </a:solidFill>
                <a:highlight>
                  <a:srgbClr val="F5F5F5"/>
                </a:highlight>
              </a:rPr>
              <a:t>Please submit your request at least </a:t>
            </a:r>
            <a:r>
              <a:rPr lang="en-US" b="1">
                <a:solidFill>
                  <a:srgbClr val="444444"/>
                </a:solidFill>
                <a:highlight>
                  <a:srgbClr val="F5F5F5"/>
                </a:highlight>
              </a:rPr>
              <a:t>two weeks in advance</a:t>
            </a:r>
            <a:r>
              <a:rPr lang="en-US">
                <a:solidFill>
                  <a:srgbClr val="444444"/>
                </a:solidFill>
                <a:highlight>
                  <a:srgbClr val="F5F5F5"/>
                </a:highlight>
              </a:rPr>
              <a:t>, as this allows us time to review, triage, and assign the appropriate staff member. </a:t>
            </a:r>
            <a:endParaRPr lang="en-US"/>
          </a:p>
          <a:p>
            <a:pPr marL="171450" indent="-171450">
              <a:buFont typeface="Arial"/>
              <a:buChar char="•"/>
            </a:pPr>
            <a:r>
              <a:rPr lang="en-US">
                <a:solidFill>
                  <a:srgbClr val="444444"/>
                </a:solidFill>
                <a:highlight>
                  <a:srgbClr val="F5F5F5"/>
                </a:highlight>
              </a:rPr>
              <a:t>While we aim to support as many requests as possible, fulfillment depends on staff availability and scheduling. </a:t>
            </a:r>
            <a:endParaRPr lang="en-US"/>
          </a:p>
          <a:p>
            <a:pPr marL="0" indent="0">
              <a:buFont typeface="Arial"/>
              <a:buNone/>
            </a:pPr>
            <a:endParaRPr lang="en-US">
              <a:solidFill>
                <a:srgbClr val="444444"/>
              </a:solidFill>
              <a:highlight>
                <a:srgbClr val="F5F5F5"/>
              </a:highlight>
            </a:endParaRPr>
          </a:p>
          <a:p>
            <a:r>
              <a:rPr lang="en-US" b="1">
                <a:solidFill>
                  <a:srgbClr val="444444"/>
                </a:solidFill>
                <a:highlight>
                  <a:srgbClr val="F5F5F5"/>
                </a:highlight>
              </a:rPr>
              <a:t>Aging &amp; Independence Services (AIS):</a:t>
            </a:r>
            <a:r>
              <a:rPr lang="en-US">
                <a:solidFill>
                  <a:srgbClr val="444444"/>
                </a:solidFill>
                <a:highlight>
                  <a:srgbClr val="F5F5F5"/>
                </a:highlight>
              </a:rPr>
              <a:t> </a:t>
            </a:r>
            <a:br>
              <a:rPr lang="en-US">
                <a:highlight>
                  <a:srgbClr val="F5F5F5"/>
                </a:highlight>
                <a:cs typeface="+mn-lt"/>
              </a:rPr>
            </a:br>
            <a:r>
              <a:rPr lang="en-US">
                <a:solidFill>
                  <a:srgbClr val="444444"/>
                </a:solidFill>
                <a:highlight>
                  <a:srgbClr val="F5F5F5"/>
                </a:highlight>
              </a:rPr>
              <a:t> </a:t>
            </a:r>
            <a:r>
              <a:rPr lang="en-US" b="1">
                <a:solidFill>
                  <a:srgbClr val="444444"/>
                </a:solidFill>
                <a:highlight>
                  <a:srgbClr val="F5F5F5"/>
                </a:highlight>
              </a:rPr>
              <a:t>AIS offers a wide range of resources, including:</a:t>
            </a:r>
            <a:r>
              <a:rPr lang="en-US">
                <a:solidFill>
                  <a:srgbClr val="444444"/>
                </a:solidFill>
                <a:highlight>
                  <a:srgbClr val="F5F5F5"/>
                </a:highlight>
              </a:rPr>
              <a:t> </a:t>
            </a:r>
            <a:endParaRPr lang="en-US"/>
          </a:p>
          <a:p>
            <a:pPr marL="171450" indent="-171450">
              <a:buFont typeface="Arial"/>
              <a:buChar char="•"/>
            </a:pPr>
            <a:r>
              <a:rPr lang="en-US">
                <a:solidFill>
                  <a:srgbClr val="444444"/>
                </a:solidFill>
                <a:highlight>
                  <a:srgbClr val="F5F5F5"/>
                </a:highlight>
              </a:rPr>
              <a:t>Healthy Living programs </a:t>
            </a:r>
            <a:endParaRPr lang="en-US"/>
          </a:p>
          <a:p>
            <a:pPr marL="171450" indent="-171450">
              <a:buFont typeface="Arial"/>
              <a:buChar char="•"/>
            </a:pPr>
            <a:r>
              <a:rPr lang="en-US">
                <a:solidFill>
                  <a:srgbClr val="444444"/>
                </a:solidFill>
                <a:highlight>
                  <a:srgbClr val="F5F5F5"/>
                </a:highlight>
              </a:rPr>
              <a:t>A caregiver handbook </a:t>
            </a:r>
            <a:endParaRPr lang="en-US"/>
          </a:p>
          <a:p>
            <a:pPr marL="171450" indent="-171450">
              <a:buFont typeface="Arial"/>
              <a:buChar char="•"/>
            </a:pPr>
            <a:r>
              <a:rPr lang="en-US">
                <a:solidFill>
                  <a:srgbClr val="444444"/>
                </a:solidFill>
                <a:highlight>
                  <a:srgbClr val="F5F5F5"/>
                </a:highlight>
              </a:rPr>
              <a:t>Information on how to connect with AIS services </a:t>
            </a:r>
            <a:endParaRPr lang="en-US"/>
          </a:p>
          <a:p>
            <a:r>
              <a:rPr lang="en-US">
                <a:solidFill>
                  <a:srgbClr val="444444"/>
                </a:solidFill>
                <a:highlight>
                  <a:srgbClr val="F5F5F5"/>
                </a:highlight>
              </a:rPr>
              <a:t>To access any of the resources mentioned, please contact </a:t>
            </a:r>
            <a:r>
              <a:rPr lang="en-US" b="1">
                <a:solidFill>
                  <a:srgbClr val="444444"/>
                </a:solidFill>
                <a:highlight>
                  <a:srgbClr val="F5F5F5"/>
                </a:highlight>
              </a:rPr>
              <a:t>Reina Ortega: </a:t>
            </a:r>
            <a:r>
              <a:rPr lang="en-US">
                <a:solidFill>
                  <a:srgbClr val="444444"/>
                </a:solidFill>
                <a:highlight>
                  <a:srgbClr val="F5F5F5"/>
                </a:highlight>
              </a:rPr>
              <a:t>Reina.Ortega@sdcounty.ca.gov </a:t>
            </a:r>
            <a:br>
              <a:rPr lang="en-US">
                <a:highlight>
                  <a:srgbClr val="F5F5F5"/>
                </a:highlight>
                <a:cs typeface="+mn-lt"/>
              </a:rPr>
            </a:br>
            <a:r>
              <a:rPr lang="en-US">
                <a:solidFill>
                  <a:srgbClr val="444444"/>
                </a:solidFill>
                <a:highlight>
                  <a:srgbClr val="F5F5F5"/>
                </a:highlight>
              </a:rPr>
              <a:t> Once this presentation is shared with you, the resource links will be clickable for your convenience.</a:t>
            </a:r>
            <a:endParaRPr lang="en-US"/>
          </a:p>
          <a:p>
            <a:endParaRPr lang="en-US">
              <a:solidFill>
                <a:srgbClr val="444444"/>
              </a:solidFill>
              <a:highlight>
                <a:srgbClr val="F5F5F5"/>
              </a:highlight>
            </a:endParaRPr>
          </a:p>
          <a:p>
            <a:endParaRPr lang="en-US">
              <a:solidFill>
                <a:srgbClr val="444444"/>
              </a:solidFill>
              <a:highlight>
                <a:srgbClr val="F5F5F5"/>
              </a:highlight>
              <a:latin typeface="Calibri"/>
              <a:ea typeface="Calibri"/>
              <a:cs typeface="Calibri"/>
            </a:endParaRPr>
          </a:p>
        </p:txBody>
      </p:sp>
      <p:sp>
        <p:nvSpPr>
          <p:cNvPr id="4" name="Slide Number Placeholder 3"/>
          <p:cNvSpPr>
            <a:spLocks noGrp="1"/>
          </p:cNvSpPr>
          <p:nvPr>
            <p:ph type="sldNum" sz="quarter" idx="5"/>
          </p:nvPr>
        </p:nvSpPr>
        <p:spPr/>
        <p:txBody>
          <a:bodyPr/>
          <a:lstStyle/>
          <a:p>
            <a:fld id="{D6830303-3748-4A3A-A831-CF5F625BCDB0}" type="slidenum">
              <a:rPr lang="en-US" smtClean="0"/>
              <a:t>19</a:t>
            </a:fld>
            <a:endParaRPr lang="en-US"/>
          </a:p>
        </p:txBody>
      </p:sp>
    </p:spTree>
    <p:extLst>
      <p:ext uri="{BB962C8B-B14F-4D97-AF65-F5344CB8AC3E}">
        <p14:creationId xmlns:p14="http://schemas.microsoft.com/office/powerpoint/2010/main" val="238862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FF33-9ADD-792C-B02F-7E602BFFA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19D46-BD98-1D30-33D8-D11378E81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DEC6A-F745-0F05-4CA9-5496BACE10AE}"/>
              </a:ext>
            </a:extLst>
          </p:cNvPr>
          <p:cNvSpPr>
            <a:spLocks noGrp="1"/>
          </p:cNvSpPr>
          <p:nvPr>
            <p:ph type="body" idx="1"/>
          </p:nvPr>
        </p:nvSpPr>
        <p:spPr/>
        <p:txBody>
          <a:bodyPr/>
          <a:lstStyle/>
          <a:p>
            <a:r>
              <a:rPr lang="es">
                <a:solidFill>
                  <a:srgbClr val="1F1F1F"/>
                </a:solidFill>
              </a:rPr>
              <a:t>Introducción (3 minutos para que todos entren a la sala)
Si los participantes desean presentarse, utilicen el chat e indiquen su nombre y una actividad que realizan para apoyar su salud mental.
</a:t>
            </a:r>
            <a:r>
              <a:rPr lang="es" b="1">
                <a:solidFill>
                  <a:srgbClr val="1F1F1F"/>
                </a:solidFill>
              </a:rPr>
              <a:t>*Si es posible, compartan enlaces durante la presentación o el PDF de las diapositivas después de la presentación.</a:t>
            </a:r>
            <a:endParaRPr lang="en-US" b="1"/>
          </a:p>
          <a:p>
            <a:endParaRPr lang="en-US">
              <a:latin typeface="Calibri"/>
              <a:cs typeface="Calibri"/>
            </a:endParaRPr>
          </a:p>
        </p:txBody>
      </p:sp>
      <p:sp>
        <p:nvSpPr>
          <p:cNvPr id="4" name="Slide Number Placeholder 3">
            <a:extLst>
              <a:ext uri="{FF2B5EF4-FFF2-40B4-BE49-F238E27FC236}">
                <a16:creationId xmlns:a16="http://schemas.microsoft.com/office/drawing/2014/main" id="{D0E5875E-753E-6147-32C1-11FACF79CB99}"/>
              </a:ext>
            </a:extLst>
          </p:cNvPr>
          <p:cNvSpPr>
            <a:spLocks noGrp="1"/>
          </p:cNvSpPr>
          <p:nvPr>
            <p:ph type="sldNum" sz="quarter" idx="5"/>
          </p:nvPr>
        </p:nvSpPr>
        <p:spPr/>
        <p:txBody>
          <a:bodyPr/>
          <a:lstStyle/>
          <a:p>
            <a:fld id="{D6830303-3748-4A3A-A831-CF5F625BCDB0}" type="slidenum">
              <a:rPr lang="en-US" smtClean="0"/>
              <a:t>2</a:t>
            </a:fld>
            <a:endParaRPr lang="en-US"/>
          </a:p>
        </p:txBody>
      </p:sp>
    </p:spTree>
    <p:extLst>
      <p:ext uri="{BB962C8B-B14F-4D97-AF65-F5344CB8AC3E}">
        <p14:creationId xmlns:p14="http://schemas.microsoft.com/office/powerpoint/2010/main" val="1224177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0E52C-9A3C-DBC2-0A1F-5C22D76AB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B7B29-CF2B-54ED-665A-7923C0539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1F4F6-EBAB-D640-F61C-EF7D0087CA19}"/>
              </a:ext>
            </a:extLst>
          </p:cNvPr>
          <p:cNvSpPr>
            <a:spLocks noGrp="1"/>
          </p:cNvSpPr>
          <p:nvPr>
            <p:ph type="body" idx="1"/>
          </p:nvPr>
        </p:nvSpPr>
        <p:spPr/>
        <p:txBody>
          <a:bodyPr/>
          <a:lstStyle/>
          <a:p>
            <a:r>
              <a:rPr lang="es">
                <a:solidFill>
                  <a:srgbClr val="1F1F1F"/>
                </a:solidFill>
                <a:highlight>
                  <a:srgbClr val="F5F5F5"/>
                </a:highlight>
              </a:rPr>
              <a:t>También contamos con recursos adicionales disponibles a través de los Servicios de Salud Mental (BHS) y los Servicios para el Envejecimiento y la Independencia (AIS). </a:t>
            </a:r>
            <a:r>
              <a:rPr lang="es" b="1">
                <a:solidFill>
                  <a:srgbClr val="1F1F1F"/>
                </a:solidFill>
                <a:highlight>
                  <a:srgbClr val="F5F5F5"/>
                </a:highlight>
              </a:rPr>
              <a:t>Servicios de Salud Mental (BHS): </a:t>
            </a:r>
            <a:r>
              <a:rPr lang="es">
                <a:solidFill>
                  <a:srgbClr val="1F1F1F"/>
                </a:solidFill>
                <a:highlight>
                  <a:srgbClr val="F5F5F5"/>
                </a:highlight>
              </a:rPr>
              <a:t>
</a:t>
            </a:r>
            <a:br>
              <a:rPr lang="es">
                <a:highlight>
                  <a:srgbClr val="F5F5F5"/>
                </a:highlight>
                <a:cs typeface="+mn-lt"/>
              </a:rPr>
            </a:br>
            <a:br>
              <a:rPr lang="en-US">
                <a:highlight>
                  <a:srgbClr val="F5F5F5"/>
                </a:highlight>
                <a:cs typeface="+mn-lt"/>
              </a:rPr>
            </a:br>
            <a:r>
              <a:rPr lang="en-US">
                <a:solidFill>
                  <a:srgbClr val="444444"/>
                </a:solidFill>
                <a:highlight>
                  <a:srgbClr val="F5F5F5"/>
                </a:highlight>
              </a:rPr>
              <a:t> </a:t>
            </a:r>
            <a:r>
              <a:rPr lang="es" b="1">
                <a:solidFill>
                  <a:srgbClr val="1F1F1F"/>
                </a:solidFill>
                <a:highlight>
                  <a:srgbClr val="F5F5F5"/>
                </a:highlight>
              </a:rPr>
              <a:t>Si le interesan presentaciones, materiales impresos u otros recursos específicos de BHS, le recomendamos utilizar nuestro Formulario de Solicitud para la Comunidad.</a:t>
            </a:r>
            <a:endParaRPr lang="en-US">
              <a:solidFill>
                <a:srgbClr val="444444"/>
              </a:solidFill>
              <a:highlight>
                <a:srgbClr val="F5F5F5"/>
              </a:highlight>
            </a:endParaRPr>
          </a:p>
          <a:p>
            <a:pPr marL="171450" indent="-171450">
              <a:buFont typeface="Arial"/>
              <a:buChar char="•"/>
            </a:pPr>
            <a:r>
              <a:rPr lang="es">
                <a:solidFill>
                  <a:srgbClr val="1F1F1F"/>
                </a:solidFill>
                <a:highlight>
                  <a:srgbClr val="F5F5F5"/>
                </a:highlight>
              </a:rPr>
              <a:t>Por favor, envíe su solicitud con al menos dos </a:t>
            </a:r>
            <a:r>
              <a:rPr lang="es" b="1">
                <a:solidFill>
                  <a:srgbClr val="1F1F1F"/>
                </a:solidFill>
                <a:highlight>
                  <a:srgbClr val="F5F5F5"/>
                </a:highlight>
              </a:rPr>
              <a:t>semanas de anticipación </a:t>
            </a:r>
            <a:r>
              <a:rPr lang="es">
                <a:solidFill>
                  <a:srgbClr val="1F1F1F"/>
                </a:solidFill>
                <a:highlight>
                  <a:srgbClr val="F5F5F5"/>
                </a:highlight>
              </a:rPr>
              <a:t>para que podamos revisarla, clasificarla y asignar al miembro del personal adecuado.</a:t>
            </a:r>
            <a:r>
              <a:rPr lang="en-US">
                <a:solidFill>
                  <a:srgbClr val="444444"/>
                </a:solidFill>
                <a:highlight>
                  <a:srgbClr val="F5F5F5"/>
                </a:highlight>
              </a:rPr>
              <a:t> </a:t>
            </a:r>
            <a:endParaRPr lang="en-US"/>
          </a:p>
          <a:p>
            <a:pPr marL="171450" indent="-171450">
              <a:buFont typeface="Arial"/>
              <a:buChar char="•"/>
            </a:pPr>
            <a:r>
              <a:rPr lang="es">
                <a:solidFill>
                  <a:srgbClr val="1F1F1F"/>
                </a:solidFill>
                <a:highlight>
                  <a:srgbClr val="F5F5F5"/>
                </a:highlight>
              </a:rPr>
              <a:t>Nuestro objetivo es atender la mayor cantidad de solicitudes posible, su cumplimiento depende de la disponibilidad y el horario del personal.</a:t>
            </a:r>
            <a:endParaRPr lang="en-US">
              <a:solidFill>
                <a:srgbClr val="444444"/>
              </a:solidFill>
              <a:highlight>
                <a:srgbClr val="F5F5F5"/>
              </a:highlight>
            </a:endParaRPr>
          </a:p>
          <a:p>
            <a:pPr marL="0" indent="0">
              <a:buFont typeface="Arial"/>
              <a:buNone/>
            </a:pPr>
            <a:endParaRPr lang="en-US">
              <a:solidFill>
                <a:srgbClr val="444444"/>
              </a:solidFill>
              <a:highlight>
                <a:srgbClr val="F5F5F5"/>
              </a:highlight>
            </a:endParaRPr>
          </a:p>
          <a:p>
            <a:r>
              <a:rPr lang="es" b="1">
                <a:solidFill>
                  <a:srgbClr val="1F1F1F"/>
                </a:solidFill>
                <a:highlight>
                  <a:srgbClr val="F5F5F5"/>
                </a:highlight>
              </a:rPr>
              <a:t>Servicios para el Envejecimiento y la Independencia (AIS):
AIS ofrece una amplia gama de recursos, incluyendo:</a:t>
            </a:r>
            <a:r>
              <a:rPr lang="en-US">
                <a:solidFill>
                  <a:srgbClr val="444444"/>
                </a:solidFill>
                <a:highlight>
                  <a:srgbClr val="F5F5F5"/>
                </a:highlight>
              </a:rPr>
              <a:t> </a:t>
            </a:r>
            <a:endParaRPr lang="en-US"/>
          </a:p>
          <a:p>
            <a:pPr marL="171450" indent="-171450">
              <a:buFont typeface="Arial"/>
              <a:buChar char="•"/>
            </a:pPr>
            <a:r>
              <a:rPr lang="es">
                <a:solidFill>
                  <a:srgbClr val="1F1F1F"/>
                </a:solidFill>
                <a:highlight>
                  <a:srgbClr val="F5F5F5"/>
                </a:highlight>
              </a:rPr>
              <a:t>Programas de Vida Saludable</a:t>
            </a:r>
            <a:endParaRPr lang="en-US">
              <a:solidFill>
                <a:srgbClr val="000000"/>
              </a:solidFill>
            </a:endParaRPr>
          </a:p>
          <a:p>
            <a:pPr marL="171450" indent="-171450">
              <a:buFont typeface="Arial"/>
              <a:buChar char="•"/>
            </a:pPr>
            <a:r>
              <a:rPr lang="es">
                <a:solidFill>
                  <a:srgbClr val="1F1F1F"/>
                </a:solidFill>
                <a:highlight>
                  <a:srgbClr val="F5F5F5"/>
                </a:highlight>
              </a:rPr>
              <a:t>Un manual para cuidadores</a:t>
            </a:r>
            <a:endParaRPr lang="en-US"/>
          </a:p>
          <a:p>
            <a:pPr marL="171450" indent="-171450">
              <a:buFont typeface="Arial"/>
              <a:buChar char="•"/>
            </a:pPr>
            <a:r>
              <a:rPr lang="es">
                <a:solidFill>
                  <a:srgbClr val="1F1F1F"/>
                </a:solidFill>
                <a:highlight>
                  <a:srgbClr val="F5F5F5"/>
                </a:highlight>
              </a:rPr>
              <a:t>Información sobre cómo contactar con los servicios de AIS</a:t>
            </a:r>
            <a:endParaRPr lang="en-US"/>
          </a:p>
          <a:p>
            <a:r>
              <a:rPr lang="es">
                <a:solidFill>
                  <a:srgbClr val="1F1F1F"/>
                </a:solidFill>
                <a:highlight>
                  <a:srgbClr val="F5F5F5"/>
                </a:highlight>
              </a:rPr>
              <a:t>Para acceder a cualquiera de los recursos mencionados, comuníquese con </a:t>
            </a:r>
            <a:r>
              <a:rPr lang="es" b="1">
                <a:solidFill>
                  <a:srgbClr val="1F1F1F"/>
                </a:solidFill>
                <a:highlight>
                  <a:srgbClr val="F5F5F5"/>
                </a:highlight>
              </a:rPr>
              <a:t>Reina Ortega</a:t>
            </a:r>
            <a:r>
              <a:rPr lang="es">
                <a:solidFill>
                  <a:srgbClr val="1F1F1F"/>
                </a:solidFill>
                <a:highlight>
                  <a:srgbClr val="F5F5F5"/>
                </a:highlight>
              </a:rPr>
              <a:t>: Reina.Ortega@sdcounty.ca.gov
Una vez que reciba esta presentación, podrá hacer clic en los enlaces de los recursos para su comodidad.</a:t>
            </a:r>
            <a:endParaRPr lang="en-US">
              <a:solidFill>
                <a:srgbClr val="444444"/>
              </a:solidFill>
              <a:highlight>
                <a:srgbClr val="F5F5F5"/>
              </a:highlight>
            </a:endParaRPr>
          </a:p>
          <a:p>
            <a:endParaRPr lang="en-US">
              <a:solidFill>
                <a:srgbClr val="444444"/>
              </a:solidFill>
              <a:highlight>
                <a:srgbClr val="F5F5F5"/>
              </a:highlight>
            </a:endParaRPr>
          </a:p>
          <a:p>
            <a:endParaRPr lang="en-US">
              <a:solidFill>
                <a:srgbClr val="444444"/>
              </a:solidFill>
              <a:highlight>
                <a:srgbClr val="F5F5F5"/>
              </a:highlight>
              <a:latin typeface="Calibri"/>
              <a:ea typeface="Calibri"/>
              <a:cs typeface="Calibri"/>
            </a:endParaRPr>
          </a:p>
        </p:txBody>
      </p:sp>
      <p:sp>
        <p:nvSpPr>
          <p:cNvPr id="4" name="Slide Number Placeholder 3">
            <a:extLst>
              <a:ext uri="{FF2B5EF4-FFF2-40B4-BE49-F238E27FC236}">
                <a16:creationId xmlns:a16="http://schemas.microsoft.com/office/drawing/2014/main" id="{48BD6C36-4ADC-6E6B-9014-663BD79C8874}"/>
              </a:ext>
            </a:extLst>
          </p:cNvPr>
          <p:cNvSpPr>
            <a:spLocks noGrp="1"/>
          </p:cNvSpPr>
          <p:nvPr>
            <p:ph type="sldNum" sz="quarter" idx="5"/>
          </p:nvPr>
        </p:nvSpPr>
        <p:spPr/>
        <p:txBody>
          <a:bodyPr/>
          <a:lstStyle/>
          <a:p>
            <a:fld id="{D6830303-3748-4A3A-A831-CF5F625BCDB0}" type="slidenum">
              <a:rPr lang="en-US" smtClean="0"/>
              <a:t>20</a:t>
            </a:fld>
            <a:endParaRPr lang="en-US"/>
          </a:p>
        </p:txBody>
      </p:sp>
    </p:spTree>
    <p:extLst>
      <p:ext uri="{BB962C8B-B14F-4D97-AF65-F5344CB8AC3E}">
        <p14:creationId xmlns:p14="http://schemas.microsoft.com/office/powerpoint/2010/main" val="61665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4A9EF-929E-3C08-6FE5-B8ADA6E95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9C6CF-B3E4-9E96-E8B9-AEF80E4A6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D49FA-A4EB-190D-F60E-F78B8467F139}"/>
              </a:ext>
            </a:extLst>
          </p:cNvPr>
          <p:cNvSpPr>
            <a:spLocks noGrp="1"/>
          </p:cNvSpPr>
          <p:nvPr>
            <p:ph type="body" idx="1"/>
          </p:nvPr>
        </p:nvSpPr>
        <p:spPr/>
        <p:txBody>
          <a:bodyPr/>
          <a:lstStyle/>
          <a:p>
            <a:r>
              <a:rPr lang="en-US"/>
              <a:t>These resources are more specific to wellness and come from the County and the State. </a:t>
            </a:r>
          </a:p>
          <a:p>
            <a:endParaRPr lang="en-US"/>
          </a:p>
          <a:p>
            <a:r>
              <a:rPr lang="en-US" b="1"/>
              <a:t>30-Day Mental Wellness Practice </a:t>
            </a:r>
            <a:endParaRPr lang="en-US"/>
          </a:p>
          <a:p>
            <a:r>
              <a:rPr lang="en-US"/>
              <a:t>• This is an interactive tool encouraging people to build daily habits that support their mental health.</a:t>
            </a:r>
          </a:p>
          <a:p>
            <a:r>
              <a:rPr lang="en-US"/>
              <a:t>• Each day provides a simple, practical activity — such as journaling, breathing exercises, or acts of kindness.</a:t>
            </a:r>
          </a:p>
          <a:p>
            <a:r>
              <a:rPr lang="en-US"/>
              <a:t>• The goal is to help people create a sustainable wellness routine, one small step at a time.</a:t>
            </a:r>
          </a:p>
          <a:p>
            <a:endParaRPr lang="en-US"/>
          </a:p>
          <a:p>
            <a:r>
              <a:rPr lang="en-US" b="1"/>
              <a:t>Youth Mental Wellness Extension Pack </a:t>
            </a:r>
          </a:p>
          <a:p>
            <a:pPr marL="171450" indent="-171450">
              <a:buFont typeface="Arial" panose="020B0604020202020204" pitchFamily="34" charset="0"/>
              <a:buChar char="•"/>
            </a:pPr>
            <a:r>
              <a:rPr lang="en-US" b="0"/>
              <a:t>This is a youth created new resource in extension of the 30-Day Mental Wellness Practice </a:t>
            </a:r>
          </a:p>
          <a:p>
            <a:pPr marL="171450" indent="-171450">
              <a:buFont typeface="Arial" panose="020B0604020202020204" pitchFamily="34" charset="0"/>
              <a:buChar char="•"/>
            </a:pPr>
            <a:r>
              <a:rPr lang="en-US" b="0"/>
              <a:t>The toolkit contains various topics to help youth create and maintain wellness habits </a:t>
            </a:r>
          </a:p>
          <a:p>
            <a:pPr marL="171450" indent="-171450">
              <a:buFont typeface="Arial" panose="020B0604020202020204" pitchFamily="34" charset="0"/>
              <a:buChar char="•"/>
            </a:pPr>
            <a:r>
              <a:rPr lang="en-US" b="0"/>
              <a:t>The full toolkit is available for download and print or individual section download or print </a:t>
            </a:r>
          </a:p>
          <a:p>
            <a:pPr marL="171450" indent="-171450">
              <a:buFont typeface="Arial" panose="020B0604020202020204" pitchFamily="34" charset="0"/>
              <a:buChar char="•"/>
            </a:pPr>
            <a:endParaRPr lang="en-US" b="1"/>
          </a:p>
          <a:p>
            <a:r>
              <a:rPr lang="en-US" b="1"/>
              <a:t>Never a Bother-State campaign </a:t>
            </a:r>
            <a:endParaRPr lang="en-US"/>
          </a:p>
          <a:p>
            <a:r>
              <a:rPr lang="en-US"/>
              <a:t>• This is a youth-focused suicide prevention campaign with a very powerful message: </a:t>
            </a:r>
            <a:r>
              <a:rPr lang="en-US" i="1"/>
              <a:t>You are never a bother for reaching out for help.</a:t>
            </a:r>
            <a:endParaRPr lang="en-US"/>
          </a:p>
          <a:p>
            <a:r>
              <a:rPr lang="en-US"/>
              <a:t>• It’s especially impactful for young people who may feel like they’re a burden when struggling.</a:t>
            </a:r>
          </a:p>
          <a:p>
            <a:r>
              <a:rPr lang="en-US"/>
              <a:t>• This resource provides messaging, videos, and support options specifically designed for youth.</a:t>
            </a:r>
          </a:p>
          <a:p>
            <a:endParaRPr lang="en-US"/>
          </a:p>
          <a:p>
            <a:r>
              <a:rPr lang="en-US" b="1"/>
              <a:t>Take Action-State campaign </a:t>
            </a:r>
            <a:endParaRPr lang="en-US"/>
          </a:p>
          <a:p>
            <a:r>
              <a:rPr lang="en-US"/>
              <a:t>• This is a statewide mental health campaign that encourages all Californians to take proactive steps for their mental wellness.</a:t>
            </a:r>
          </a:p>
          <a:p>
            <a:r>
              <a:rPr lang="en-US"/>
              <a:t>• It includes stories, challenges, and activities to help people of all ages feel empowered to take charge of their mental health.</a:t>
            </a:r>
          </a:p>
          <a:p>
            <a:r>
              <a:rPr lang="en-US"/>
              <a:t>• The emphasis here is action — moving beyond awareness to concrete steps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D2A049B-7A66-A0AF-1DF5-A54E71AF64A2}"/>
              </a:ext>
            </a:extLst>
          </p:cNvPr>
          <p:cNvSpPr>
            <a:spLocks noGrp="1"/>
          </p:cNvSpPr>
          <p:nvPr>
            <p:ph type="sldNum" sz="quarter" idx="5"/>
          </p:nvPr>
        </p:nvSpPr>
        <p:spPr/>
        <p:txBody>
          <a:bodyPr/>
          <a:lstStyle/>
          <a:p>
            <a:fld id="{D6830303-3748-4A3A-A831-CF5F625BCDB0}" type="slidenum">
              <a:rPr lang="en-US" smtClean="0"/>
              <a:t>21</a:t>
            </a:fld>
            <a:endParaRPr lang="en-US"/>
          </a:p>
        </p:txBody>
      </p:sp>
    </p:spTree>
    <p:extLst>
      <p:ext uri="{BB962C8B-B14F-4D97-AF65-F5344CB8AC3E}">
        <p14:creationId xmlns:p14="http://schemas.microsoft.com/office/powerpoint/2010/main" val="3234955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E33E0-5952-E52B-FBC1-D7F637218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6C139-1922-24DF-1343-8EB25F992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793E6-F6DB-8E7F-34FE-41BDAC83049A}"/>
              </a:ext>
            </a:extLst>
          </p:cNvPr>
          <p:cNvSpPr>
            <a:spLocks noGrp="1"/>
          </p:cNvSpPr>
          <p:nvPr>
            <p:ph type="body" idx="1"/>
          </p:nvPr>
        </p:nvSpPr>
        <p:spPr/>
        <p:txBody>
          <a:bodyPr/>
          <a:lstStyle/>
          <a:p>
            <a:r>
              <a:rPr lang="en-US" err="1"/>
              <a:t>Estos</a:t>
            </a:r>
            <a:r>
              <a:rPr lang="en-US"/>
              <a:t> </a:t>
            </a:r>
            <a:r>
              <a:rPr lang="en-US" err="1"/>
              <a:t>recursos</a:t>
            </a:r>
            <a:r>
              <a:rPr lang="en-US"/>
              <a:t> son </a:t>
            </a:r>
            <a:r>
              <a:rPr lang="en-US" err="1"/>
              <a:t>más</a:t>
            </a:r>
            <a:r>
              <a:rPr lang="en-US"/>
              <a:t> </a:t>
            </a:r>
            <a:r>
              <a:rPr lang="en-US" err="1"/>
              <a:t>específicos</a:t>
            </a:r>
            <a:r>
              <a:rPr lang="en-US"/>
              <a:t> del </a:t>
            </a:r>
            <a:r>
              <a:rPr lang="en-US" err="1"/>
              <a:t>bienestar</a:t>
            </a:r>
            <a:r>
              <a:rPr lang="en-US"/>
              <a:t> y </a:t>
            </a:r>
            <a:r>
              <a:rPr lang="en-US" err="1"/>
              <a:t>provienen</a:t>
            </a:r>
            <a:r>
              <a:rPr lang="en-US"/>
              <a:t> del Condado y del Estado.</a:t>
            </a:r>
          </a:p>
          <a:p>
            <a:endParaRPr lang="en-US" b="1"/>
          </a:p>
          <a:p>
            <a:r>
              <a:rPr lang="es" b="1">
                <a:solidFill>
                  <a:srgbClr val="1F1F1F"/>
                </a:solidFill>
              </a:rPr>
              <a:t>Práctica de Bienestar Mental de 30 Días</a:t>
            </a:r>
            <a:r>
              <a:rPr lang="en-US" b="1"/>
              <a:t> </a:t>
            </a:r>
            <a:endParaRPr lang="en-US"/>
          </a:p>
          <a:p>
            <a:r>
              <a:rPr lang="en-US"/>
              <a:t>• </a:t>
            </a:r>
            <a:r>
              <a:rPr lang="es">
                <a:solidFill>
                  <a:srgbClr val="1F1F1F"/>
                </a:solidFill>
              </a:rPr>
              <a:t>Esta es una herramienta interactiva que anima a las personas a desarrollar hábitos diarios que favorezcan su salud mental.</a:t>
            </a:r>
          </a:p>
          <a:p>
            <a:r>
              <a:rPr lang="en-US"/>
              <a:t>• </a:t>
            </a:r>
            <a:r>
              <a:rPr lang="es">
                <a:solidFill>
                  <a:srgbClr val="1F1F1F"/>
                </a:solidFill>
              </a:rPr>
              <a:t>Cada día ofrece una actividad sencilla y práctica, como escribir un diario, ejercicios de respiración o actos de bondad</a:t>
            </a:r>
          </a:p>
          <a:p>
            <a:r>
              <a:rPr lang="en-US"/>
              <a:t>• </a:t>
            </a:r>
            <a:r>
              <a:rPr lang="es">
                <a:solidFill>
                  <a:srgbClr val="1F1F1F"/>
                </a:solidFill>
              </a:rPr>
              <a:t>El objetivo es ayudar a las personas a crear una rutina de bienestar sostenible, paso a paso</a:t>
            </a:r>
          </a:p>
          <a:p>
            <a:endParaRPr lang="en-US" b="1"/>
          </a:p>
          <a:p>
            <a:r>
              <a:rPr lang="es" b="1">
                <a:solidFill>
                  <a:srgbClr val="1F1F1F"/>
                </a:solidFill>
              </a:rPr>
              <a:t>Paquete de extensión para el bienestar mental juvenil</a:t>
            </a:r>
          </a:p>
          <a:p>
            <a:pPr marL="171450" indent="-171450">
              <a:buFont typeface="Arial" panose="020B0604020202020204" pitchFamily="34" charset="0"/>
              <a:buChar char="•"/>
            </a:pPr>
            <a:r>
              <a:rPr lang="es">
                <a:solidFill>
                  <a:srgbClr val="1F1F1F"/>
                </a:solidFill>
              </a:rPr>
              <a:t>Este es un nuevo recurso creado por jóvenes como extensión de la Práctica de Bienestar Mental de 30 días.</a:t>
            </a:r>
            <a:r>
              <a:rPr lang="en-US"/>
              <a:t> </a:t>
            </a:r>
            <a:endParaRPr lang="en-US" b="0"/>
          </a:p>
          <a:p>
            <a:pPr marL="171450" indent="-171450">
              <a:buFont typeface="Arial" panose="020B0604020202020204" pitchFamily="34" charset="0"/>
              <a:buChar char="•"/>
            </a:pPr>
            <a:r>
              <a:rPr lang="es">
                <a:solidFill>
                  <a:srgbClr val="1F1F1F"/>
                </a:solidFill>
              </a:rPr>
              <a:t>El kit de herramientas contiene diversos temas para ayudar a los jóvenes a crear y mantener hábitos de bienestar</a:t>
            </a:r>
            <a:endParaRPr lang="es" b="0">
              <a:solidFill>
                <a:srgbClr val="1F1F1F"/>
              </a:solidFill>
            </a:endParaRPr>
          </a:p>
          <a:p>
            <a:pPr marL="171450" indent="-171450">
              <a:buFont typeface="Arial" panose="020B0604020202020204" pitchFamily="34" charset="0"/>
              <a:buChar char="•"/>
            </a:pPr>
            <a:r>
              <a:rPr lang="es">
                <a:solidFill>
                  <a:srgbClr val="1F1F1F"/>
                </a:solidFill>
              </a:rPr>
              <a:t>El kit de herramientas completo está disponible para descargar e imprimir, o para descargar o imprimir secciones individuales</a:t>
            </a:r>
            <a:r>
              <a:rPr lang="en-US"/>
              <a:t> </a:t>
            </a:r>
            <a:endParaRPr lang="en-US" b="0"/>
          </a:p>
          <a:p>
            <a:pPr marL="171450" indent="-171450">
              <a:buFont typeface="Arial" panose="020B0604020202020204" pitchFamily="34" charset="0"/>
              <a:buChar char="•"/>
            </a:pPr>
            <a:endParaRPr lang="en-US" b="1"/>
          </a:p>
          <a:p>
            <a:r>
              <a:rPr lang="es">
                <a:solidFill>
                  <a:srgbClr val="1F1F1F"/>
                </a:solidFill>
              </a:rPr>
              <a:t>Campaña del estado de California </a:t>
            </a:r>
            <a:r>
              <a:rPr lang="es" b="1">
                <a:solidFill>
                  <a:srgbClr val="1F1F1F"/>
                </a:solidFill>
              </a:rPr>
              <a:t>"</a:t>
            </a:r>
            <a:r>
              <a:rPr lang="es" b="1" err="1">
                <a:solidFill>
                  <a:srgbClr val="1F1F1F"/>
                </a:solidFill>
              </a:rPr>
              <a:t>Never</a:t>
            </a:r>
            <a:r>
              <a:rPr lang="es" b="1">
                <a:solidFill>
                  <a:srgbClr val="1F1F1F"/>
                </a:solidFill>
              </a:rPr>
              <a:t> a </a:t>
            </a:r>
            <a:r>
              <a:rPr lang="es" b="1" err="1">
                <a:solidFill>
                  <a:srgbClr val="1F1F1F"/>
                </a:solidFill>
              </a:rPr>
              <a:t>Bother</a:t>
            </a:r>
            <a:r>
              <a:rPr lang="es" b="1">
                <a:solidFill>
                  <a:srgbClr val="1F1F1F"/>
                </a:solidFill>
              </a:rPr>
              <a:t>"</a:t>
            </a:r>
            <a:r>
              <a:rPr lang="es">
                <a:solidFill>
                  <a:srgbClr val="1F1F1F"/>
                </a:solidFill>
              </a:rPr>
              <a:t> </a:t>
            </a:r>
            <a:endParaRPr lang="en-US" b="1"/>
          </a:p>
          <a:p>
            <a:r>
              <a:rPr lang="en-US"/>
              <a:t>• </a:t>
            </a:r>
            <a:r>
              <a:rPr lang="es">
                <a:solidFill>
                  <a:srgbClr val="1F1F1F"/>
                </a:solidFill>
              </a:rPr>
              <a:t>Esta es una campaña de prevención del suicidio enfocada en jóvenes con un mensaje muy </a:t>
            </a:r>
            <a:r>
              <a:rPr lang="es" err="1">
                <a:solidFill>
                  <a:srgbClr val="1F1F1F"/>
                </a:solidFill>
              </a:rPr>
              <a:t>podersoso</a:t>
            </a:r>
            <a:r>
              <a:rPr lang="es">
                <a:solidFill>
                  <a:srgbClr val="1F1F1F"/>
                </a:solidFill>
              </a:rPr>
              <a:t>: </a:t>
            </a:r>
            <a:r>
              <a:rPr lang="es" i="1">
                <a:solidFill>
                  <a:srgbClr val="1F1F1F"/>
                </a:solidFill>
              </a:rPr>
              <a:t>Nunca eres una molestia por buscar ayuda.</a:t>
            </a:r>
            <a:endParaRPr lang="en-US" i="1"/>
          </a:p>
          <a:p>
            <a:r>
              <a:rPr lang="en-US"/>
              <a:t>• </a:t>
            </a:r>
            <a:r>
              <a:rPr lang="es">
                <a:solidFill>
                  <a:srgbClr val="1F1F1F"/>
                </a:solidFill>
              </a:rPr>
              <a:t>Es especialmente efectiva para jóvenes que pueden sentirse una carga cuando enfrentan dificultades.</a:t>
            </a:r>
          </a:p>
          <a:p>
            <a:r>
              <a:rPr lang="en-US"/>
              <a:t>• </a:t>
            </a:r>
            <a:r>
              <a:rPr lang="es">
                <a:solidFill>
                  <a:srgbClr val="1F1F1F"/>
                </a:solidFill>
              </a:rPr>
              <a:t>Este recurso ofrece mensajes, videos y opciones de apoyo diseñadas específicamente para jóvenes.</a:t>
            </a:r>
          </a:p>
          <a:p>
            <a:br>
              <a:rPr lang="en-US">
                <a:cs typeface="+mn-lt"/>
              </a:rPr>
            </a:br>
            <a:r>
              <a:rPr lang="en-US" b="1" err="1">
                <a:solidFill>
                  <a:srgbClr val="1F1F1F"/>
                </a:solidFill>
              </a:rPr>
              <a:t>Campaña</a:t>
            </a:r>
            <a:r>
              <a:rPr lang="en-US" b="1">
                <a:solidFill>
                  <a:srgbClr val="1F1F1F"/>
                </a:solidFill>
              </a:rPr>
              <a:t> </a:t>
            </a:r>
            <a:r>
              <a:rPr lang="en-US" b="1" err="1">
                <a:solidFill>
                  <a:srgbClr val="1F1F1F"/>
                </a:solidFill>
              </a:rPr>
              <a:t>estatal</a:t>
            </a:r>
            <a:r>
              <a:rPr lang="en-US" b="1">
                <a:solidFill>
                  <a:srgbClr val="1F1F1F"/>
                </a:solidFill>
              </a:rPr>
              <a:t> "</a:t>
            </a:r>
            <a:r>
              <a:rPr lang="en-US" b="1" err="1">
                <a:solidFill>
                  <a:srgbClr val="1F1F1F"/>
                </a:solidFill>
              </a:rPr>
              <a:t>Actúa</a:t>
            </a:r>
            <a:r>
              <a:rPr lang="en-US" b="1">
                <a:solidFill>
                  <a:srgbClr val="1F1F1F"/>
                </a:solidFill>
              </a:rPr>
              <a:t>"</a:t>
            </a:r>
            <a:endParaRPr lang="en-US" b="1"/>
          </a:p>
          <a:p>
            <a:r>
              <a:rPr lang="en-US"/>
              <a:t>• </a:t>
            </a:r>
            <a:r>
              <a:rPr lang="es">
                <a:solidFill>
                  <a:srgbClr val="1F1F1F"/>
                </a:solidFill>
              </a:rPr>
              <a:t>Esta es una campaña estatal de salud mental que anima a todos los californianos a tomar medidas proactivas para su bienestar mental.
</a:t>
            </a:r>
            <a:r>
              <a:rPr lang="en-US"/>
              <a:t>• </a:t>
            </a:r>
            <a:r>
              <a:rPr lang="es">
                <a:solidFill>
                  <a:srgbClr val="1F1F1F"/>
                </a:solidFill>
              </a:rPr>
              <a:t>Incluye historias, desafíos y actividades para ayudar a personas de todas las edades a sentirse empoderadas para hacerse cargo de su salud mental.</a:t>
            </a:r>
            <a:endParaRPr lang="en-US"/>
          </a:p>
          <a:p>
            <a:r>
              <a:rPr lang="en-US"/>
              <a:t>• </a:t>
            </a:r>
            <a:r>
              <a:rPr lang="es">
                <a:solidFill>
                  <a:srgbClr val="1F1F1F"/>
                </a:solidFill>
              </a:rPr>
              <a:t>El énfasis está en la acción: ir más allá de la consciencia y dar pasos concretos.</a:t>
            </a:r>
            <a:endParaRPr lang="en-US"/>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A5D635E3-FA88-6816-8B46-CB3E8AEE7956}"/>
              </a:ext>
            </a:extLst>
          </p:cNvPr>
          <p:cNvSpPr>
            <a:spLocks noGrp="1"/>
          </p:cNvSpPr>
          <p:nvPr>
            <p:ph type="sldNum" sz="quarter" idx="5"/>
          </p:nvPr>
        </p:nvSpPr>
        <p:spPr/>
        <p:txBody>
          <a:bodyPr/>
          <a:lstStyle/>
          <a:p>
            <a:fld id="{D6830303-3748-4A3A-A831-CF5F625BCDB0}" type="slidenum">
              <a:rPr lang="en-US" smtClean="0"/>
              <a:t>22</a:t>
            </a:fld>
            <a:endParaRPr lang="en-US"/>
          </a:p>
        </p:txBody>
      </p:sp>
    </p:spTree>
    <p:extLst>
      <p:ext uri="{BB962C8B-B14F-4D97-AF65-F5344CB8AC3E}">
        <p14:creationId xmlns:p14="http://schemas.microsoft.com/office/powerpoint/2010/main" val="3049899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F82ED-25A2-5DB7-55C3-4142DFC1B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376AD-9029-7E7F-4E58-CBFAAC90F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3C6A1-CA62-68C0-B04C-FF6E55A3BC9A}"/>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EF80BEF-B100-F9A2-2D29-9CF17918E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9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4503-8785-B54F-FDAA-1A77C07F1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B2397-BCE2-DB2A-6B1F-AE9429FE8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E570B-B8F3-8299-E9BD-C6138945AA8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B2BD6B4-E05D-E7BE-458D-0E69EB0EBD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522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There are many ways to get involved with this campaign and observance, the Check Your Mood campaign website and materials are updated annually to have current and relevant evergreen resources to share throughout the year. </a:t>
            </a:r>
          </a:p>
          <a:p>
            <a:endParaRPr lang="en-US" b="1">
              <a:latin typeface="Calibri"/>
              <a:cs typeface="Calibri"/>
            </a:endParaRPr>
          </a:p>
        </p:txBody>
      </p:sp>
      <p:sp>
        <p:nvSpPr>
          <p:cNvPr id="4" name="Slide Number Placeholder 3"/>
          <p:cNvSpPr>
            <a:spLocks noGrp="1"/>
          </p:cNvSpPr>
          <p:nvPr>
            <p:ph type="sldNum" sz="quarter" idx="5"/>
          </p:nvPr>
        </p:nvSpPr>
        <p:spPr/>
        <p:txBody>
          <a:bodyPr/>
          <a:lstStyle/>
          <a:p>
            <a:fld id="{D6830303-3748-4A3A-A831-CF5F625BCDB0}" type="slidenum">
              <a:rPr lang="en-US" smtClean="0"/>
              <a:t>25</a:t>
            </a:fld>
            <a:endParaRPr lang="en-US"/>
          </a:p>
        </p:txBody>
      </p:sp>
    </p:spTree>
    <p:extLst>
      <p:ext uri="{BB962C8B-B14F-4D97-AF65-F5344CB8AC3E}">
        <p14:creationId xmlns:p14="http://schemas.microsoft.com/office/powerpoint/2010/main" val="375155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2220D-D501-B147-BE31-C481EF802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40095-8B07-15CC-8ADA-5C475AAC9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7345E-822C-5E78-F14D-35567D04A343}"/>
              </a:ext>
            </a:extLst>
          </p:cNvPr>
          <p:cNvSpPr>
            <a:spLocks noGrp="1"/>
          </p:cNvSpPr>
          <p:nvPr>
            <p:ph type="body" idx="1"/>
          </p:nvPr>
        </p:nvSpPr>
        <p:spPr/>
        <p:txBody>
          <a:bodyPr/>
          <a:lstStyle/>
          <a:p>
            <a:r>
              <a:rPr lang="es" b="1">
                <a:solidFill>
                  <a:srgbClr val="1F1F1F"/>
                </a:solidFill>
              </a:rPr>
              <a:t>Hay muchas formas de participar en esta campaña y conmemoración; el sitio web y los materiales de la campaña </a:t>
            </a:r>
            <a:r>
              <a:rPr lang="es" b="1" err="1">
                <a:solidFill>
                  <a:srgbClr val="1F1F1F"/>
                </a:solidFill>
              </a:rPr>
              <a:t>Check</a:t>
            </a:r>
            <a:r>
              <a:rPr lang="es" b="1">
                <a:solidFill>
                  <a:srgbClr val="1F1F1F"/>
                </a:solidFill>
              </a:rPr>
              <a:t> </a:t>
            </a:r>
            <a:r>
              <a:rPr lang="es" b="1" err="1">
                <a:solidFill>
                  <a:srgbClr val="1F1F1F"/>
                </a:solidFill>
              </a:rPr>
              <a:t>Your</a:t>
            </a:r>
            <a:r>
              <a:rPr lang="es" b="1">
                <a:solidFill>
                  <a:srgbClr val="1F1F1F"/>
                </a:solidFill>
              </a:rPr>
              <a:t> </a:t>
            </a:r>
            <a:r>
              <a:rPr lang="es" b="1" err="1">
                <a:solidFill>
                  <a:srgbClr val="1F1F1F"/>
                </a:solidFill>
              </a:rPr>
              <a:t>Mood</a:t>
            </a:r>
            <a:r>
              <a:rPr lang="es" b="1">
                <a:solidFill>
                  <a:srgbClr val="1F1F1F"/>
                </a:solidFill>
              </a:rPr>
              <a:t> / Revisa tu </a:t>
            </a:r>
            <a:r>
              <a:rPr lang="es" b="1" err="1">
                <a:solidFill>
                  <a:srgbClr val="1F1F1F"/>
                </a:solidFill>
              </a:rPr>
              <a:t>Etado</a:t>
            </a:r>
            <a:r>
              <a:rPr lang="es" b="1">
                <a:solidFill>
                  <a:srgbClr val="1F1F1F"/>
                </a:solidFill>
              </a:rPr>
              <a:t> de Animo, se actualizan anualmente para contar con recursos actuales y relevantes para compartir durante todo el año.</a:t>
            </a:r>
            <a:endParaRPr lang="en-US" b="1"/>
          </a:p>
          <a:p>
            <a:endParaRPr lang="en-US" b="1">
              <a:latin typeface="Calibri"/>
              <a:cs typeface="Calibri"/>
            </a:endParaRPr>
          </a:p>
        </p:txBody>
      </p:sp>
      <p:sp>
        <p:nvSpPr>
          <p:cNvPr id="4" name="Slide Number Placeholder 3">
            <a:extLst>
              <a:ext uri="{FF2B5EF4-FFF2-40B4-BE49-F238E27FC236}">
                <a16:creationId xmlns:a16="http://schemas.microsoft.com/office/drawing/2014/main" id="{01F4422E-2F3D-A400-4704-3D1274520E82}"/>
              </a:ext>
            </a:extLst>
          </p:cNvPr>
          <p:cNvSpPr>
            <a:spLocks noGrp="1"/>
          </p:cNvSpPr>
          <p:nvPr>
            <p:ph type="sldNum" sz="quarter" idx="5"/>
          </p:nvPr>
        </p:nvSpPr>
        <p:spPr/>
        <p:txBody>
          <a:bodyPr/>
          <a:lstStyle/>
          <a:p>
            <a:fld id="{D6830303-3748-4A3A-A831-CF5F625BCDB0}" type="slidenum">
              <a:rPr lang="en-US" smtClean="0"/>
              <a:t>26</a:t>
            </a:fld>
            <a:endParaRPr lang="en-US"/>
          </a:p>
        </p:txBody>
      </p:sp>
    </p:spTree>
    <p:extLst>
      <p:ext uri="{BB962C8B-B14F-4D97-AF65-F5344CB8AC3E}">
        <p14:creationId xmlns:p14="http://schemas.microsoft.com/office/powerpoint/2010/main" val="253667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solidFill>
                  <a:srgbClr val="000000"/>
                </a:solidFill>
                <a:highlight>
                  <a:srgbClr val="F5F5F5"/>
                </a:highlight>
                <a:latin typeface="Calibri"/>
                <a:ea typeface="Calibri"/>
                <a:cs typeface="Calibri"/>
              </a:rPr>
              <a:t>Best practices for distributing resources:</a:t>
            </a:r>
          </a:p>
          <a:p>
            <a:pPr marL="742950" lvl="1" indent="-285750">
              <a:lnSpc>
                <a:spcPct val="150000"/>
              </a:lnSpc>
              <a:buFont typeface="Arial,Sans-Serif"/>
              <a:buChar char="•"/>
            </a:pPr>
            <a:r>
              <a:rPr lang="en-US">
                <a:solidFill>
                  <a:srgbClr val="000000"/>
                </a:solidFill>
                <a:highlight>
                  <a:srgbClr val="F5F5F5"/>
                </a:highlight>
              </a:rPr>
              <a:t>Provide community resources following participant screening and demographics if conducted in-person</a:t>
            </a:r>
          </a:p>
          <a:p>
            <a:pPr marL="1200150" lvl="2" indent="-285750">
              <a:lnSpc>
                <a:spcPct val="150000"/>
              </a:lnSpc>
              <a:buFont typeface="Arial,Sans-Serif"/>
              <a:buChar char="•"/>
            </a:pPr>
            <a:r>
              <a:rPr lang="en-US">
                <a:solidFill>
                  <a:srgbClr val="000000"/>
                </a:solidFill>
                <a:highlight>
                  <a:srgbClr val="F5F5F5"/>
                </a:highlight>
              </a:rPr>
              <a:t>If an individual is in crisis, utilize Access and Crisis Line or local emergency lines</a:t>
            </a:r>
          </a:p>
          <a:p>
            <a:pPr marL="742950" lvl="1" indent="-285750">
              <a:lnSpc>
                <a:spcPct val="150000"/>
              </a:lnSpc>
              <a:buFont typeface="Arial,Sans-Serif"/>
              <a:buChar char="•"/>
            </a:pPr>
            <a:r>
              <a:rPr lang="en-US">
                <a:solidFill>
                  <a:srgbClr val="000000"/>
                </a:solidFill>
                <a:highlight>
                  <a:srgbClr val="F5F5F5"/>
                </a:highlight>
              </a:rPr>
              <a:t>Encourage folks to </a:t>
            </a:r>
            <a:r>
              <a:rPr lang="en-US" b="1">
                <a:solidFill>
                  <a:srgbClr val="000000"/>
                </a:solidFill>
                <a:highlight>
                  <a:srgbClr val="F5F5F5"/>
                </a:highlight>
              </a:rPr>
              <a:t>view this tool as a personal reflection opportunity and to remember that there are numerous programs and resources available to support them</a:t>
            </a:r>
            <a:endParaRPr lang="en-US">
              <a:solidFill>
                <a:srgbClr val="000000"/>
              </a:solidFill>
              <a:highlight>
                <a:srgbClr val="F5F5F5"/>
              </a:highlight>
            </a:endParaRPr>
          </a:p>
          <a:p>
            <a:pPr marL="1200150" lvl="2" indent="-285750">
              <a:lnSpc>
                <a:spcPct val="150000"/>
              </a:lnSpc>
              <a:buFont typeface="Arial,Sans-Serif"/>
              <a:buChar char="•"/>
            </a:pPr>
            <a:r>
              <a:rPr lang="en-US">
                <a:solidFill>
                  <a:srgbClr val="000000"/>
                </a:solidFill>
                <a:highlight>
                  <a:srgbClr val="F5F5F5"/>
                </a:highlight>
              </a:rPr>
              <a:t>Remind folks that they can use this assessment for further discussion with their medical provider.</a:t>
            </a:r>
          </a:p>
          <a:p>
            <a:pPr marL="742950" lvl="1" indent="-285750">
              <a:lnSpc>
                <a:spcPct val="150000"/>
              </a:lnSpc>
              <a:buFont typeface="Arial,Sans-Serif"/>
              <a:buChar char="•"/>
            </a:pPr>
            <a:r>
              <a:rPr lang="en-US">
                <a:solidFill>
                  <a:srgbClr val="000000"/>
                </a:solidFill>
                <a:highlight>
                  <a:srgbClr val="F5F5F5"/>
                </a:highlight>
              </a:rPr>
              <a:t>Carry yourself with optimism and empathy</a:t>
            </a:r>
          </a:p>
        </p:txBody>
      </p:sp>
      <p:sp>
        <p:nvSpPr>
          <p:cNvPr id="4" name="Slide Number Placeholder 3"/>
          <p:cNvSpPr>
            <a:spLocks noGrp="1"/>
          </p:cNvSpPr>
          <p:nvPr>
            <p:ph type="sldNum" sz="quarter" idx="5"/>
          </p:nvPr>
        </p:nvSpPr>
        <p:spPr/>
        <p:txBody>
          <a:bodyPr/>
          <a:lstStyle/>
          <a:p>
            <a:fld id="{D6830303-3748-4A3A-A831-CF5F625BCDB0}" type="slidenum">
              <a:rPr lang="en-US" smtClean="0"/>
              <a:t>27</a:t>
            </a:fld>
            <a:endParaRPr lang="en-US"/>
          </a:p>
        </p:txBody>
      </p:sp>
    </p:spTree>
    <p:extLst>
      <p:ext uri="{BB962C8B-B14F-4D97-AF65-F5344CB8AC3E}">
        <p14:creationId xmlns:p14="http://schemas.microsoft.com/office/powerpoint/2010/main" val="3991537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2E664-3517-9FF6-B8A9-6276FBB17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4DD19-4CAD-8C15-6EFD-A0EC04856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6EFC9-1733-4A77-F492-E46FEE9AD2EA}"/>
              </a:ext>
            </a:extLst>
          </p:cNvPr>
          <p:cNvSpPr>
            <a:spLocks noGrp="1"/>
          </p:cNvSpPr>
          <p:nvPr>
            <p:ph type="body" idx="1"/>
          </p:nvPr>
        </p:nvSpPr>
        <p:spPr/>
        <p:txBody>
          <a:bodyPr/>
          <a:lstStyle/>
          <a:p>
            <a:r>
              <a:rPr lang="es-ES">
                <a:highlight>
                  <a:srgbClr val="F5F5F5"/>
                </a:highlight>
              </a:rPr>
              <a:t>Mejores prácticas para la distribución de recursos:</a:t>
            </a:r>
          </a:p>
          <a:p>
            <a:br>
              <a:rPr lang="es-ES">
                <a:highlight>
                  <a:srgbClr val="F5F5F5"/>
                </a:highlight>
              </a:rPr>
            </a:br>
            <a:endParaRPr lang="es-ES">
              <a:highlight>
                <a:srgbClr val="F5F5F5"/>
              </a:highlight>
            </a:endParaRPr>
          </a:p>
          <a:p>
            <a:pPr marL="742950" lvl="1" indent="-285750">
              <a:lnSpc>
                <a:spcPct val="150000"/>
              </a:lnSpc>
              <a:buFont typeface="Arial,Sans-Serif"/>
              <a:buChar char="•"/>
            </a:pPr>
            <a:r>
              <a:rPr lang="es">
                <a:solidFill>
                  <a:srgbClr val="1F1F1F"/>
                </a:solidFill>
                <a:highlight>
                  <a:srgbClr val="F5F5F5"/>
                </a:highlight>
              </a:rPr>
              <a:t>Proporcionar recursos comunitarios tras la evaluación y el análisis demográfico de los participantes, si se realiza en persona.</a:t>
            </a:r>
            <a:endParaRPr lang="en-US">
              <a:solidFill>
                <a:srgbClr val="000000"/>
              </a:solidFill>
              <a:highlight>
                <a:srgbClr val="F5F5F5"/>
              </a:highlight>
            </a:endParaRPr>
          </a:p>
          <a:p>
            <a:pPr marL="1200150" lvl="2" indent="-285750">
              <a:lnSpc>
                <a:spcPct val="150000"/>
              </a:lnSpc>
              <a:buFont typeface="Arial,Sans-Serif"/>
              <a:buChar char="•"/>
            </a:pPr>
            <a:r>
              <a:rPr lang="es">
                <a:solidFill>
                  <a:srgbClr val="1F1F1F"/>
                </a:solidFill>
                <a:highlight>
                  <a:srgbClr val="F5F5F5"/>
                </a:highlight>
              </a:rPr>
              <a:t>Si una persona se encuentra en crisis, utilice la Línea de Acceso y Crisis o las líneas de emergencia locales</a:t>
            </a:r>
            <a:endParaRPr lang="en-US">
              <a:solidFill>
                <a:srgbClr val="000000"/>
              </a:solidFill>
              <a:highlight>
                <a:srgbClr val="F5F5F5"/>
              </a:highlight>
            </a:endParaRPr>
          </a:p>
          <a:p>
            <a:pPr marL="742950" lvl="1" indent="-285750">
              <a:lnSpc>
                <a:spcPct val="150000"/>
              </a:lnSpc>
              <a:buFont typeface="Arial,Sans-Serif"/>
              <a:buChar char="•"/>
            </a:pPr>
            <a:r>
              <a:rPr lang="es">
                <a:solidFill>
                  <a:srgbClr val="1F1F1F"/>
                </a:solidFill>
                <a:highlight>
                  <a:srgbClr val="F5F5F5"/>
                </a:highlight>
              </a:rPr>
              <a:t>Anime a las personas a </a:t>
            </a:r>
            <a:r>
              <a:rPr lang="es" b="1">
                <a:solidFill>
                  <a:srgbClr val="1F1F1F"/>
                </a:solidFill>
                <a:highlight>
                  <a:srgbClr val="F5F5F5"/>
                </a:highlight>
              </a:rPr>
              <a:t>considerar esta herramienta como una oportunidad de reflexión personal y a recordar que existen numerosos programas y recursos disponibles para apoyarlas</a:t>
            </a:r>
            <a:endParaRPr lang="en-US" b="1">
              <a:solidFill>
                <a:srgbClr val="000000"/>
              </a:solidFill>
              <a:highlight>
                <a:srgbClr val="F5F5F5"/>
              </a:highlight>
            </a:endParaRPr>
          </a:p>
          <a:p>
            <a:pPr marL="1200150" lvl="2" indent="-285750">
              <a:lnSpc>
                <a:spcPct val="150000"/>
              </a:lnSpc>
              <a:buFont typeface="Arial,Sans-Serif"/>
              <a:buChar char="•"/>
            </a:pPr>
            <a:r>
              <a:rPr lang="es">
                <a:solidFill>
                  <a:srgbClr val="1F1F1F"/>
                </a:solidFill>
                <a:highlight>
                  <a:srgbClr val="F5F5F5"/>
                </a:highlight>
              </a:rPr>
              <a:t>Recuerde a las personas que pueden usar esta evaluación para una conversación más profunda con su proveedor de atención médica.</a:t>
            </a:r>
            <a:endParaRPr lang="en-US">
              <a:solidFill>
                <a:srgbClr val="000000"/>
              </a:solidFill>
              <a:highlight>
                <a:srgbClr val="F5F5F5"/>
              </a:highlight>
            </a:endParaRPr>
          </a:p>
          <a:p>
            <a:pPr marL="742950" lvl="1" indent="-285750">
              <a:lnSpc>
                <a:spcPct val="150000"/>
              </a:lnSpc>
              <a:buFont typeface="Arial,Sans-Serif"/>
              <a:buChar char="•"/>
            </a:pPr>
            <a:r>
              <a:rPr lang="es">
                <a:solidFill>
                  <a:srgbClr val="1F1F1F"/>
                </a:solidFill>
                <a:highlight>
                  <a:srgbClr val="F5F5F5"/>
                </a:highlight>
              </a:rPr>
              <a:t>Manténgase optimista y empático</a:t>
            </a:r>
          </a:p>
        </p:txBody>
      </p:sp>
      <p:sp>
        <p:nvSpPr>
          <p:cNvPr id="4" name="Slide Number Placeholder 3">
            <a:extLst>
              <a:ext uri="{FF2B5EF4-FFF2-40B4-BE49-F238E27FC236}">
                <a16:creationId xmlns:a16="http://schemas.microsoft.com/office/drawing/2014/main" id="{7E9EDA1D-94DF-53A2-7B28-B93E8C1493EC}"/>
              </a:ext>
            </a:extLst>
          </p:cNvPr>
          <p:cNvSpPr>
            <a:spLocks noGrp="1"/>
          </p:cNvSpPr>
          <p:nvPr>
            <p:ph type="sldNum" sz="quarter" idx="5"/>
          </p:nvPr>
        </p:nvSpPr>
        <p:spPr/>
        <p:txBody>
          <a:bodyPr/>
          <a:lstStyle/>
          <a:p>
            <a:fld id="{D6830303-3748-4A3A-A831-CF5F625BCDB0}" type="slidenum">
              <a:rPr lang="en-US" smtClean="0"/>
              <a:t>28</a:t>
            </a:fld>
            <a:endParaRPr lang="en-US"/>
          </a:p>
        </p:txBody>
      </p:sp>
    </p:spTree>
    <p:extLst>
      <p:ext uri="{BB962C8B-B14F-4D97-AF65-F5344CB8AC3E}">
        <p14:creationId xmlns:p14="http://schemas.microsoft.com/office/powerpoint/2010/main" val="3681273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 enhance the check your mood experience, use the resources available on the webpage along with any other relevant materials to display on your table.</a:t>
            </a:r>
          </a:p>
        </p:txBody>
      </p:sp>
      <p:sp>
        <p:nvSpPr>
          <p:cNvPr id="4" name="Slide Number Placeholder 3"/>
          <p:cNvSpPr>
            <a:spLocks noGrp="1"/>
          </p:cNvSpPr>
          <p:nvPr>
            <p:ph type="sldNum" sz="quarter" idx="5"/>
          </p:nvPr>
        </p:nvSpPr>
        <p:spPr/>
        <p:txBody>
          <a:bodyPr/>
          <a:lstStyle/>
          <a:p>
            <a:fld id="{D6830303-3748-4A3A-A831-CF5F625BCDB0}" type="slidenum">
              <a:rPr lang="en-US" smtClean="0"/>
              <a:t>29</a:t>
            </a:fld>
            <a:endParaRPr lang="en-US"/>
          </a:p>
        </p:txBody>
      </p:sp>
    </p:spTree>
    <p:extLst>
      <p:ext uri="{BB962C8B-B14F-4D97-AF65-F5344CB8AC3E}">
        <p14:creationId xmlns:p14="http://schemas.microsoft.com/office/powerpoint/2010/main" val="23664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Overview of Check Your Mood Day: </a:t>
            </a:r>
            <a:endParaRPr lang="en-US">
              <a:solidFill>
                <a:prstClr val="black"/>
              </a:solidFill>
              <a:latin typeface="Aptos" panose="02110004020202020204"/>
            </a:endParaRPr>
          </a:p>
          <a:p>
            <a:pPr marL="285750" indent="-285750">
              <a:buFont typeface="Arial"/>
              <a:buChar char="•"/>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go over the purpose and goals of the event</a:t>
            </a:r>
            <a:endParaRPr lang="en-US">
              <a:solidFill>
                <a:prstClr val="black"/>
              </a:solidFill>
              <a:latin typeface="Aptos" panose="02110004020202020204"/>
            </a:endParaRPr>
          </a:p>
          <a:p>
            <a:pPr marL="285750" indent="-285750">
              <a:buFont typeface="Arial"/>
              <a:buChar char="•"/>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review the Check Your Mood E-Toolkit</a:t>
            </a:r>
            <a:endParaRPr lang="en-US">
              <a:solidFill>
                <a:prstClr val="black"/>
              </a:solidFill>
              <a:latin typeface="Aptos" panose="02110004020202020204"/>
            </a:endParaRPr>
          </a:p>
          <a:p>
            <a:pPr marL="285750" indent="-285750">
              <a:buFont typeface="Arial"/>
              <a:buChar char="•"/>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share resources from Behavioral Health and Aging &amp; Independence </a:t>
            </a:r>
            <a:r>
              <a:rPr lang="en-US">
                <a:solidFill>
                  <a:prstClr val="black"/>
                </a:solidFill>
                <a:latin typeface="Aptos" panose="02110004020202020204"/>
              </a:rPr>
              <a:t>Services</a:t>
            </a:r>
          </a:p>
          <a:p>
            <a:pPr marL="285750" indent="-285750">
              <a:buFont typeface="Arial"/>
              <a:buChar char="•"/>
              <a:defRPr/>
            </a:pPr>
            <a:r>
              <a:rPr lang="en-US">
                <a:solidFill>
                  <a:prstClr val="black"/>
                </a:solidFill>
                <a:latin typeface="Aptos" panose="02110004020202020204"/>
              </a:rPr>
              <a:t>tips</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 for hosting a </a:t>
            </a:r>
            <a:r>
              <a:rPr lang="en-US">
                <a:solidFill>
                  <a:prstClr val="black"/>
                </a:solidFill>
                <a:latin typeface="Aptos" panose="02110004020202020204"/>
              </a:rPr>
              <a:t>table</a:t>
            </a:r>
          </a:p>
          <a:p>
            <a:pPr marL="285750" indent="-285750">
              <a:buFont typeface="Arial"/>
              <a:buChar char="•"/>
              <a:defRPr/>
            </a:pPr>
            <a:r>
              <a:rPr lang="en-US">
                <a:solidFill>
                  <a:prstClr val="black"/>
                </a:solidFill>
                <a:latin typeface="Aptos" panose="02110004020202020204"/>
              </a:rPr>
              <a:t>end</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 with questions and answers</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683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EA947-EDA0-0C79-F33F-EB8F2805B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FF11F0-B10E-4C25-2E71-76EA44D5D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367C1-F742-9AB0-15CD-938D084879DD}"/>
              </a:ext>
            </a:extLst>
          </p:cNvPr>
          <p:cNvSpPr>
            <a:spLocks noGrp="1"/>
          </p:cNvSpPr>
          <p:nvPr>
            <p:ph type="body" idx="1"/>
          </p:nvPr>
        </p:nvSpPr>
        <p:spPr/>
        <p:txBody>
          <a:bodyPr/>
          <a:lstStyle/>
          <a:p>
            <a:r>
              <a:rPr lang="es-ES"/>
              <a:t>Para mejorar la experiencia de revisar tu estado de ánimo, utiliza los recursos disponibles en la página web junto con cualquier otro material relevante para mostrar en tu mesa.</a:t>
            </a:r>
          </a:p>
          <a:p>
            <a:br>
              <a:rPr lang="es-ES"/>
            </a:br>
            <a:endParaRPr lang="es-ES"/>
          </a:p>
        </p:txBody>
      </p:sp>
      <p:sp>
        <p:nvSpPr>
          <p:cNvPr id="4" name="Slide Number Placeholder 3">
            <a:extLst>
              <a:ext uri="{FF2B5EF4-FFF2-40B4-BE49-F238E27FC236}">
                <a16:creationId xmlns:a16="http://schemas.microsoft.com/office/drawing/2014/main" id="{4671CBE2-B98F-9D13-6782-8895CE5D5C6A}"/>
              </a:ext>
            </a:extLst>
          </p:cNvPr>
          <p:cNvSpPr>
            <a:spLocks noGrp="1"/>
          </p:cNvSpPr>
          <p:nvPr>
            <p:ph type="sldNum" sz="quarter" idx="5"/>
          </p:nvPr>
        </p:nvSpPr>
        <p:spPr/>
        <p:txBody>
          <a:bodyPr/>
          <a:lstStyle/>
          <a:p>
            <a:fld id="{D6830303-3748-4A3A-A831-CF5F625BCDB0}" type="slidenum">
              <a:rPr lang="en-US" smtClean="0"/>
              <a:t>30</a:t>
            </a:fld>
            <a:endParaRPr lang="en-US"/>
          </a:p>
        </p:txBody>
      </p:sp>
    </p:spTree>
    <p:extLst>
      <p:ext uri="{BB962C8B-B14F-4D97-AF65-F5344CB8AC3E}">
        <p14:creationId xmlns:p14="http://schemas.microsoft.com/office/powerpoint/2010/main" val="638532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to learn about the Check Your Mood campaign and the tools available to support mental health in our communities.</a:t>
            </a:r>
          </a:p>
          <a:p>
            <a:br>
              <a:rPr lang="en-US">
                <a:cs typeface="+mn-lt"/>
              </a:rPr>
            </a:br>
            <a:r>
              <a:rPr lang="en-US"/>
              <a:t> We appreciate your interest and commitment to promoting well-being.</a:t>
            </a:r>
          </a:p>
          <a:p>
            <a:endParaRPr lang="en-US"/>
          </a:p>
          <a:p>
            <a:r>
              <a:rPr lang="en-US"/>
              <a:t>Now, we’d like to open the floor for any questions or comments you may have.</a:t>
            </a:r>
          </a:p>
          <a:p>
            <a:endParaRPr lang="en-US" b="1"/>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C5719-BDD7-5EC6-A9BF-6CE12E110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FCFC8-D9F5-D927-E5D6-4DDD06880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7E5B7-7A01-7860-F80C-90D20743BBB6}"/>
              </a:ext>
            </a:extLst>
          </p:cNvPr>
          <p:cNvSpPr>
            <a:spLocks noGrp="1"/>
          </p:cNvSpPr>
          <p:nvPr>
            <p:ph type="body" idx="1"/>
          </p:nvPr>
        </p:nvSpPr>
        <p:spPr/>
        <p:txBody>
          <a:bodyPr/>
          <a:lstStyle/>
          <a:p>
            <a:r>
              <a:rPr lang="es-ES"/>
              <a:t>Gracias por dedicar su tiempo a informarse sobre la campaña « Revisa tu estado de ánimo » y las herramientas disponibles para apoyar la salud mental en nuestras comunidades.</a:t>
            </a:r>
          </a:p>
          <a:p>
            <a:endParaRPr lang="en-US"/>
          </a:p>
          <a:p>
            <a:r>
              <a:rPr lang="es-ES"/>
              <a:t>Ahora, nos gustaría abrir un turno de preguntas y comentarios.</a:t>
            </a:r>
          </a:p>
          <a:p>
            <a:br>
              <a:rPr lang="es-ES"/>
            </a:br>
            <a:endParaRPr lang="es-ES"/>
          </a:p>
          <a:p>
            <a:endParaRPr lang="en-US" b="1"/>
          </a:p>
          <a:p>
            <a:endParaRPr lang="en-US" b="1">
              <a:cs typeface="Calibri"/>
            </a:endParaRPr>
          </a:p>
        </p:txBody>
      </p:sp>
      <p:sp>
        <p:nvSpPr>
          <p:cNvPr id="4" name="Slide Number Placeholder 3">
            <a:extLst>
              <a:ext uri="{FF2B5EF4-FFF2-40B4-BE49-F238E27FC236}">
                <a16:creationId xmlns:a16="http://schemas.microsoft.com/office/drawing/2014/main" id="{46667D2A-5D9A-7E30-B82B-369C272F09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72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C64D-2488-E897-2CC6-A3C855F4D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54518-DF24-C07F-D3E2-70C26B07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3899C3-CE68-8511-AA13-6D9122A5B609}"/>
              </a:ext>
            </a:extLst>
          </p:cNvPr>
          <p:cNvSpPr>
            <a:spLocks noGrp="1"/>
          </p:cNvSpPr>
          <p:nvPr>
            <p:ph type="body" idx="1"/>
          </p:nvPr>
        </p:nvSpPr>
        <p:spPr/>
        <p:txBody>
          <a:bodyPr/>
          <a:lstStyle/>
          <a:p>
            <a:pPr>
              <a:defRPr/>
            </a:pPr>
            <a:r>
              <a:rPr lang="es">
                <a:solidFill>
                  <a:srgbClr val="1F1F1F"/>
                </a:solidFill>
              </a:rPr>
              <a:t>Resumen de Revisa tu Estado de Ánimo:</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 </a:t>
            </a:r>
            <a:endParaRPr lang="en-US"/>
          </a:p>
          <a:p>
            <a:pPr marL="285750" indent="-285750">
              <a:buFont typeface="Arial"/>
              <a:buChar char="•"/>
              <a:defRPr/>
            </a:pPr>
            <a:r>
              <a:rPr lang="es">
                <a:solidFill>
                  <a:srgbClr val="1F1F1F"/>
                </a:solidFill>
              </a:rPr>
              <a:t>Revisar el propósito y los objetivos del evento</a:t>
            </a:r>
            <a:endParaRPr lang="es">
              <a:cs typeface="+mn-lt"/>
            </a:endParaRPr>
          </a:p>
          <a:p>
            <a:pPr marL="285750" indent="-285750">
              <a:buFont typeface="Arial"/>
              <a:buChar char="•"/>
              <a:defRPr/>
            </a:pPr>
            <a:r>
              <a:rPr lang="es">
                <a:solidFill>
                  <a:srgbClr val="1F1F1F"/>
                </a:solidFill>
              </a:rPr>
              <a:t>Revisar el Kit de Herramientas Digitales de Controla tu Estado de Ánimo</a:t>
            </a:r>
            <a:endParaRPr lang="en-US">
              <a:solidFill>
                <a:prstClr val="black"/>
              </a:solidFill>
              <a:latin typeface="Aptos" panose="02110004020202020204"/>
            </a:endParaRPr>
          </a:p>
          <a:p>
            <a:pPr marL="285750" indent="-285750">
              <a:buFont typeface="Arial"/>
              <a:buChar char="•"/>
              <a:defRPr/>
            </a:pPr>
            <a:r>
              <a:rPr lang="es">
                <a:solidFill>
                  <a:srgbClr val="1F1F1F"/>
                </a:solidFill>
              </a:rPr>
              <a:t>Compartir recursos de Salud Conductual y Servicios para el Envejecimiento y la Independencia</a:t>
            </a:r>
            <a:endParaRPr lang="en-US">
              <a:solidFill>
                <a:prstClr val="black"/>
              </a:solidFill>
              <a:latin typeface="Aptos" panose="02110004020202020204"/>
            </a:endParaRPr>
          </a:p>
          <a:p>
            <a:pPr marL="285750" indent="-285750">
              <a:buFont typeface="Arial"/>
              <a:buChar char="•"/>
              <a:defRPr/>
            </a:pPr>
            <a:r>
              <a:rPr lang="es">
                <a:solidFill>
                  <a:srgbClr val="1F1F1F"/>
                </a:solidFill>
              </a:rPr>
              <a:t>Consejos para organizar una mesa</a:t>
            </a:r>
            <a:endParaRPr lang="en-US">
              <a:solidFill>
                <a:prstClr val="black"/>
              </a:solidFill>
              <a:latin typeface="Aptos" panose="02110004020202020204"/>
            </a:endParaRPr>
          </a:p>
          <a:p>
            <a:pPr marL="285750" indent="-285750">
              <a:buFont typeface="Arial"/>
              <a:buChar char="•"/>
              <a:defRPr/>
            </a:pPr>
            <a:r>
              <a:rPr lang="es">
                <a:solidFill>
                  <a:srgbClr val="1F1F1F"/>
                </a:solidFill>
              </a:rPr>
              <a:t>Finalizar con preguntas y respuestas</a:t>
            </a:r>
            <a:endParaRPr lang="en-US"/>
          </a:p>
          <a:p>
            <a:endParaRPr lang="en-US">
              <a:cs typeface="Calibri"/>
            </a:endParaRPr>
          </a:p>
        </p:txBody>
      </p:sp>
      <p:sp>
        <p:nvSpPr>
          <p:cNvPr id="4" name="Slide Number Placeholder 3">
            <a:extLst>
              <a:ext uri="{FF2B5EF4-FFF2-40B4-BE49-F238E27FC236}">
                <a16:creationId xmlns:a16="http://schemas.microsoft.com/office/drawing/2014/main" id="{A28232E7-0490-B258-0ED5-7078400E45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62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highlight>
                  <a:srgbClr val="F5F5F5"/>
                </a:highlight>
                <a:latin typeface="Calibri"/>
                <a:cs typeface="Calibri"/>
              </a:rPr>
              <a:t>What is Check Your Mood? </a:t>
            </a:r>
          </a:p>
          <a:p>
            <a:endParaRPr lang="en-US" b="1">
              <a:solidFill>
                <a:srgbClr val="000000"/>
              </a:solidFill>
              <a:highlight>
                <a:srgbClr val="F5F5F5"/>
              </a:highlight>
              <a:latin typeface="Calibri"/>
              <a:cs typeface="Calibri"/>
            </a:endParaRPr>
          </a:p>
          <a:p>
            <a:r>
              <a:rPr lang="en-US" b="1">
                <a:solidFill>
                  <a:srgbClr val="000000"/>
                </a:solidFill>
                <a:highlight>
                  <a:srgbClr val="F5F5F5"/>
                </a:highlight>
                <a:latin typeface="Calibri"/>
                <a:cs typeface="Calibri"/>
              </a:rPr>
              <a:t>National Depression Screening day is observed annually on the first Thursday of the first full week of October. </a:t>
            </a:r>
          </a:p>
          <a:p>
            <a:endParaRPr lang="en-US" b="1">
              <a:solidFill>
                <a:srgbClr val="000000"/>
              </a:solidFill>
              <a:highlight>
                <a:srgbClr val="F5F5F5"/>
              </a:highlight>
              <a:latin typeface="Calibri"/>
              <a:cs typeface="Calibri"/>
            </a:endParaRPr>
          </a:p>
          <a:p>
            <a:r>
              <a:rPr lang="en-US" sz="1200" b="0" i="0" u="none" strike="noStrike">
                <a:solidFill>
                  <a:srgbClr val="000000"/>
                </a:solidFill>
                <a:effectLst/>
                <a:highlight>
                  <a:srgbClr val="F5F5F5"/>
                </a:highlight>
                <a:latin typeface="Calibri"/>
                <a:cs typeface="Calibri"/>
              </a:rPr>
              <a:t>The purpose of this campaign is to engage and encourage San Diegans of all ages to monitor and assess their emotional well-being</a:t>
            </a:r>
            <a:r>
              <a:rPr lang="en-US">
                <a:solidFill>
                  <a:srgbClr val="000000"/>
                </a:solidFill>
                <a:highlight>
                  <a:srgbClr val="F5F5F5"/>
                </a:highlight>
                <a:latin typeface="Calibri"/>
                <a:cs typeface="Calibri"/>
              </a:rPr>
              <a:t> all year round</a:t>
            </a:r>
            <a:r>
              <a:rPr lang="en-US" sz="1200" b="0" i="0" u="none" strike="noStrike">
                <a:solidFill>
                  <a:srgbClr val="000000"/>
                </a:solidFill>
                <a:effectLst/>
                <a:highlight>
                  <a:srgbClr val="F5F5F5"/>
                </a:highlight>
                <a:latin typeface="Calibri"/>
                <a:cs typeface="Calibri"/>
              </a:rPr>
              <a:t>. We hope to raise awareness of mental health</a:t>
            </a:r>
            <a:r>
              <a:rPr lang="en-US">
                <a:solidFill>
                  <a:srgbClr val="000000"/>
                </a:solidFill>
                <a:highlight>
                  <a:srgbClr val="F5F5F5"/>
                </a:highlight>
                <a:latin typeface="Calibri"/>
                <a:cs typeface="Calibri"/>
              </a:rPr>
              <a:t>, </a:t>
            </a:r>
            <a:r>
              <a:rPr lang="en-US" sz="1200" b="0" i="0" u="none" strike="noStrike">
                <a:solidFill>
                  <a:srgbClr val="000000"/>
                </a:solidFill>
                <a:effectLst/>
                <a:highlight>
                  <a:srgbClr val="F5F5F5"/>
                </a:highlight>
                <a:latin typeface="Calibri"/>
                <a:cs typeface="Calibri"/>
              </a:rPr>
              <a:t>related resources</a:t>
            </a:r>
            <a:r>
              <a:rPr lang="en-US">
                <a:solidFill>
                  <a:srgbClr val="000000"/>
                </a:solidFill>
                <a:highlight>
                  <a:srgbClr val="F5F5F5"/>
                </a:highlight>
                <a:latin typeface="Calibri"/>
                <a:cs typeface="Calibri"/>
              </a:rPr>
              <a:t>,</a:t>
            </a:r>
            <a:r>
              <a:rPr lang="en-US" sz="1200" b="0" i="0" u="none" strike="noStrike">
                <a:solidFill>
                  <a:srgbClr val="000000"/>
                </a:solidFill>
                <a:effectLst/>
                <a:highlight>
                  <a:srgbClr val="F5F5F5"/>
                </a:highlight>
                <a:latin typeface="Calibri"/>
                <a:cs typeface="Calibri"/>
              </a:rPr>
              <a:t> and to reduce the stigma and emphasize the importance of mental health check ups. Getting screened for depression is an important part of health care. </a:t>
            </a:r>
            <a:r>
              <a:rPr lang="en-US" sz="1200" b="0" i="0">
                <a:solidFill>
                  <a:srgbClr val="444444"/>
                </a:solidFill>
                <a:effectLst/>
                <a:highlight>
                  <a:srgbClr val="F5F5F5"/>
                </a:highlight>
                <a:latin typeface="Calibri"/>
                <a:cs typeface="Calibri"/>
              </a:rPr>
              <a:t>​</a:t>
            </a:r>
            <a:br>
              <a:rPr lang="en-US" sz="1200" b="0" i="0">
                <a:effectLst/>
                <a:highlight>
                  <a:srgbClr val="F5F5F5"/>
                </a:highlight>
                <a:latin typeface="Calibri" panose="020F0502020204030204" pitchFamily="34" charset="0"/>
                <a:cs typeface="Calibri"/>
              </a:rPr>
            </a:br>
            <a:r>
              <a:rPr lang="en-US" sz="1200" b="0" i="0">
                <a:solidFill>
                  <a:srgbClr val="444444"/>
                </a:solidFill>
                <a:effectLst/>
                <a:highlight>
                  <a:srgbClr val="F5F5F5"/>
                </a:highlight>
                <a:latin typeface="Calibri"/>
                <a:cs typeface="Calibri"/>
              </a:rPr>
              <a:t>​</a:t>
            </a:r>
            <a:endParaRPr lang="en-US">
              <a:latin typeface="Calibri"/>
              <a:cs typeface="Calibri"/>
            </a:endParaRPr>
          </a:p>
          <a:p>
            <a:pPr algn="l" rtl="0" fontAlgn="base"/>
            <a:r>
              <a:rPr lang="en-US" sz="1200" b="0" i="0" u="none" strike="noStrike">
                <a:solidFill>
                  <a:srgbClr val="000000"/>
                </a:solidFill>
                <a:effectLst/>
                <a:highlight>
                  <a:srgbClr val="F5F5F5"/>
                </a:highlight>
                <a:latin typeface="Calibri"/>
                <a:cs typeface="Calibri"/>
              </a:rPr>
              <a:t>What we plan to achieve with this event, </a:t>
            </a:r>
            <a:r>
              <a:rPr lang="en-US">
                <a:solidFill>
                  <a:srgbClr val="000000"/>
                </a:solidFill>
                <a:highlight>
                  <a:srgbClr val="F5F5F5"/>
                </a:highlight>
                <a:latin typeface="Calibri"/>
                <a:cs typeface="Calibri"/>
              </a:rPr>
              <a:t>ties</a:t>
            </a:r>
            <a:r>
              <a:rPr lang="en-US" sz="1200" b="0" i="0" u="none" strike="noStrike">
                <a:solidFill>
                  <a:srgbClr val="000000"/>
                </a:solidFill>
                <a:effectLst/>
                <a:highlight>
                  <a:srgbClr val="F5F5F5"/>
                </a:highlight>
                <a:latin typeface="Calibri"/>
                <a:cs typeface="Calibri"/>
              </a:rPr>
              <a:t> with the purpose of encouraging community members and people across the county to take an online self- assessment and advocate for mental health. </a:t>
            </a:r>
            <a:r>
              <a:rPr lang="en-US">
                <a:solidFill>
                  <a:srgbClr val="000000"/>
                </a:solidFill>
                <a:highlight>
                  <a:srgbClr val="F5F5F5"/>
                </a:highlight>
                <a:latin typeface="Calibri"/>
                <a:cs typeface="Calibri"/>
              </a:rPr>
              <a:t>Ensuring</a:t>
            </a:r>
            <a:r>
              <a:rPr lang="en-US" sz="1200" b="0" i="0" u="none" strike="noStrike">
                <a:solidFill>
                  <a:srgbClr val="000000"/>
                </a:solidFill>
                <a:effectLst/>
                <a:highlight>
                  <a:srgbClr val="F5F5F5"/>
                </a:highlight>
                <a:latin typeface="Calibri"/>
                <a:cs typeface="Calibri"/>
              </a:rPr>
              <a:t> the community understands the basics of mental health issues- if someone notices the signs or symptoms in someone or themselves – do they know what to do next? Who to call ? What to recommend ? It’s okay to talk about mental health – it is part of our physical health. </a:t>
            </a:r>
            <a:endParaRPr lang="en-US" b="0" i="0">
              <a:solidFill>
                <a:srgbClr val="444444"/>
              </a:solidFill>
              <a:effectLst/>
              <a:highlight>
                <a:srgbClr val="F5F5F5"/>
              </a:highlight>
              <a:latin typeface="Calibri"/>
              <a:cs typeface="Calibri"/>
            </a:endParaRPr>
          </a:p>
          <a:p>
            <a:endParaRPr lang="en-US"/>
          </a:p>
        </p:txBody>
      </p:sp>
      <p:sp>
        <p:nvSpPr>
          <p:cNvPr id="4" name="Slide Number Placeholder 3"/>
          <p:cNvSpPr>
            <a:spLocks noGrp="1"/>
          </p:cNvSpPr>
          <p:nvPr>
            <p:ph type="sldNum" sz="quarter" idx="5"/>
          </p:nvPr>
        </p:nvSpPr>
        <p:spPr/>
        <p:txBody>
          <a:bodyPr/>
          <a:lstStyle/>
          <a:p>
            <a:fld id="{D6830303-3748-4A3A-A831-CF5F625BCDB0}" type="slidenum">
              <a:rPr lang="en-US" smtClean="0"/>
              <a:t>5</a:t>
            </a:fld>
            <a:endParaRPr lang="en-US"/>
          </a:p>
        </p:txBody>
      </p:sp>
    </p:spTree>
    <p:extLst>
      <p:ext uri="{BB962C8B-B14F-4D97-AF65-F5344CB8AC3E}">
        <p14:creationId xmlns:p14="http://schemas.microsoft.com/office/powerpoint/2010/main" val="164909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5268-3EB0-6C20-41D4-9FCF0F384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75BE9-25D1-31BE-E8B2-88EBBA830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C24C7-E9FC-50B1-5D7C-E404A5ACC388}"/>
              </a:ext>
            </a:extLst>
          </p:cNvPr>
          <p:cNvSpPr>
            <a:spLocks noGrp="1"/>
          </p:cNvSpPr>
          <p:nvPr>
            <p:ph type="body" idx="1"/>
          </p:nvPr>
        </p:nvSpPr>
        <p:spPr/>
        <p:txBody>
          <a:bodyPr/>
          <a:lstStyle/>
          <a:p>
            <a:r>
              <a:rPr lang="en-US" b="1">
                <a:solidFill>
                  <a:srgbClr val="000000"/>
                </a:solidFill>
                <a:highlight>
                  <a:srgbClr val="F5F5F5"/>
                </a:highlight>
                <a:latin typeface="Calibri"/>
                <a:cs typeface="Calibri"/>
              </a:rPr>
              <a:t>Que es Revisa </a:t>
            </a:r>
            <a:r>
              <a:rPr lang="en-US" b="1" err="1">
                <a:solidFill>
                  <a:srgbClr val="000000"/>
                </a:solidFill>
                <a:highlight>
                  <a:srgbClr val="F5F5F5"/>
                </a:highlight>
                <a:latin typeface="Calibri"/>
                <a:cs typeface="Calibri"/>
              </a:rPr>
              <a:t>tu</a:t>
            </a:r>
            <a:r>
              <a:rPr lang="en-US" b="1">
                <a:solidFill>
                  <a:srgbClr val="000000"/>
                </a:solidFill>
                <a:highlight>
                  <a:srgbClr val="F5F5F5"/>
                </a:highlight>
                <a:latin typeface="Calibri"/>
                <a:cs typeface="Calibri"/>
              </a:rPr>
              <a:t> Estado de Amino? </a:t>
            </a:r>
          </a:p>
          <a:p>
            <a:endParaRPr lang="en-US" b="1">
              <a:solidFill>
                <a:srgbClr val="000000"/>
              </a:solidFill>
              <a:highlight>
                <a:srgbClr val="F5F5F5"/>
              </a:highlight>
              <a:latin typeface="Calibri"/>
              <a:cs typeface="Calibri"/>
            </a:endParaRPr>
          </a:p>
          <a:p>
            <a:r>
              <a:rPr lang="es" b="1">
                <a:solidFill>
                  <a:srgbClr val="1F1F1F"/>
                </a:solidFill>
                <a:highlight>
                  <a:srgbClr val="F5F5F5"/>
                </a:highlight>
              </a:rPr>
              <a:t>El Día Nacional de la Detección de la Depresión se celebra anualmente el primer jueves de la primera semana completa de octubre.</a:t>
            </a:r>
            <a:r>
              <a:rPr lang="es">
                <a:solidFill>
                  <a:srgbClr val="1F1F1F"/>
                </a:solidFill>
                <a:highlight>
                  <a:srgbClr val="F5F5F5"/>
                </a:highlight>
              </a:rPr>
              <a:t>
El propósito de esta campaña es involucrar y animar a los habitantes de San Diego de todas las edades a monitorear y evaluar su bienestar emocional durante todo el año. Esperamos crear conciencia sobre la salud mental y los recursos relacionados, reducir el estigma y enfatizar la importancia de los chequeos de salud mental. Realizarse la prueba de detección de la depresión es una parte importante de la atención médica.
Nuestro objetivo con este evento se relaciona con el propósito de animar a los miembros de la comunidad y a las personas de todo el condado a realizar una autoevaluación en línea y abogar por la salud mental. Garantizar que la comunidad comprenda los fundamentos de los problemas de salud mental: si alguien nota signos o síntomas en alguien o en sí mismo, ¿sabe qué hacer? ¿A quién llamar? ¿Qué recomendar? Está bien hablar de salud mental; es parte de nuestra salud física.</a:t>
            </a:r>
            <a:endParaRPr lang="en-US"/>
          </a:p>
          <a:p>
            <a:endParaRPr lang="en-US">
              <a:solidFill>
                <a:srgbClr val="000000"/>
              </a:solidFill>
              <a:latin typeface="Aptos" panose="02110004020202020204"/>
              <a:cs typeface="Calibri"/>
            </a:endParaRPr>
          </a:p>
          <a:p>
            <a:endParaRPr lang="en-US" b="0" i="0">
              <a:solidFill>
                <a:srgbClr val="444444"/>
              </a:solidFill>
              <a:effectLst/>
              <a:highlight>
                <a:srgbClr val="F5F5F5"/>
              </a:highlight>
              <a:latin typeface="Calibri"/>
              <a:ea typeface="Calibri"/>
              <a:cs typeface="Calibri"/>
            </a:endParaRPr>
          </a:p>
        </p:txBody>
      </p:sp>
      <p:sp>
        <p:nvSpPr>
          <p:cNvPr id="4" name="Slide Number Placeholder 3">
            <a:extLst>
              <a:ext uri="{FF2B5EF4-FFF2-40B4-BE49-F238E27FC236}">
                <a16:creationId xmlns:a16="http://schemas.microsoft.com/office/drawing/2014/main" id="{C1FACF2A-49C6-1847-610B-2037BA215EC3}"/>
              </a:ext>
            </a:extLst>
          </p:cNvPr>
          <p:cNvSpPr>
            <a:spLocks noGrp="1"/>
          </p:cNvSpPr>
          <p:nvPr>
            <p:ph type="sldNum" sz="quarter" idx="5"/>
          </p:nvPr>
        </p:nvSpPr>
        <p:spPr/>
        <p:txBody>
          <a:bodyPr/>
          <a:lstStyle/>
          <a:p>
            <a:fld id="{D6830303-3748-4A3A-A831-CF5F625BCDB0}" type="slidenum">
              <a:rPr lang="en-US" smtClean="0"/>
              <a:t>6</a:t>
            </a:fld>
            <a:endParaRPr lang="en-US"/>
          </a:p>
        </p:txBody>
      </p:sp>
    </p:spTree>
    <p:extLst>
      <p:ext uri="{BB962C8B-B14F-4D97-AF65-F5344CB8AC3E}">
        <p14:creationId xmlns:p14="http://schemas.microsoft.com/office/powerpoint/2010/main" val="48177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779A-1752-F448-1E49-12B3BC0C1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A5F0A-AC27-433E-B5B2-4E21BF29B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A40E0-CDD3-1F4E-4FE7-E6CABF547996}"/>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4017FAA-F8EE-270D-5794-CBBE916ECA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33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4C0C-B174-9314-00A2-B20336884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7D1D7-7062-9432-C147-6E349AC02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5EB54-F4F3-604F-C8EE-AAA7FE1D803B}"/>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2CE388B-C87D-7107-48A4-3EE5CEA318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B8BB2-0C23-40ED-BCA5-734C8F537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14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AB1F1-EA76-6445-2391-BB5A8CFCC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D4CEE-30CD-AFBC-88E9-640635E9D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88A5E-26E9-1034-90B6-0F12166FFE65}"/>
              </a:ext>
            </a:extLst>
          </p:cNvPr>
          <p:cNvSpPr>
            <a:spLocks noGrp="1"/>
          </p:cNvSpPr>
          <p:nvPr>
            <p:ph type="body" idx="1"/>
          </p:nvPr>
        </p:nvSpPr>
        <p:spPr/>
        <p:txBody>
          <a:bodyPr/>
          <a:lstStyle/>
          <a:p>
            <a:r>
              <a:rPr lang="en-US"/>
              <a:t>This mental health roadmap encourages individuals to take control of their well-being through small, manageable steps. </a:t>
            </a:r>
          </a:p>
          <a:p>
            <a:endParaRPr lang="en-US"/>
          </a:p>
          <a:p>
            <a:r>
              <a:rPr lang="en-US"/>
              <a:t>It begins with:</a:t>
            </a:r>
          </a:p>
          <a:p>
            <a:pPr marL="171450" indent="-171450">
              <a:buFont typeface="Arial"/>
              <a:buChar char="•"/>
            </a:pPr>
            <a:r>
              <a:rPr lang="en-US"/>
              <a:t>recognizing signs of depression </a:t>
            </a:r>
          </a:p>
          <a:p>
            <a:pPr marL="171450" indent="-171450">
              <a:buFont typeface="Arial"/>
              <a:buChar char="•"/>
            </a:pPr>
            <a:r>
              <a:rPr lang="en-US"/>
              <a:t>taking a simple online self-assessment like the Patient Health Questionnaire (PHQ-2)</a:t>
            </a:r>
          </a:p>
          <a:p>
            <a:pPr marL="171450" indent="-171450">
              <a:buFont typeface="Arial"/>
              <a:buChar char="•"/>
            </a:pPr>
            <a:r>
              <a:rPr lang="en-US"/>
              <a:t>and connecting with appropriate support systems such as 988 or the Access &amp; Crisis Line</a:t>
            </a:r>
          </a:p>
          <a:p>
            <a:endParaRPr lang="en-US"/>
          </a:p>
          <a:p>
            <a:r>
              <a:rPr lang="en-US"/>
              <a:t>The roadmap helps people develop personalized wellness plans using tools like the Soluna app or a 30-Day Mental Wellness Practice, making mental wellness accessible, actionable, and within everyone's reach.</a:t>
            </a:r>
          </a:p>
          <a:p>
            <a:endParaRPr lang="en-US" b="1"/>
          </a:p>
        </p:txBody>
      </p:sp>
      <p:sp>
        <p:nvSpPr>
          <p:cNvPr id="4" name="Slide Number Placeholder 3">
            <a:extLst>
              <a:ext uri="{FF2B5EF4-FFF2-40B4-BE49-F238E27FC236}">
                <a16:creationId xmlns:a16="http://schemas.microsoft.com/office/drawing/2014/main" id="{43C49D07-0DE2-A7A6-FD08-121AACB284A9}"/>
              </a:ext>
            </a:extLst>
          </p:cNvPr>
          <p:cNvSpPr>
            <a:spLocks noGrp="1"/>
          </p:cNvSpPr>
          <p:nvPr>
            <p:ph type="sldNum" sz="quarter" idx="5"/>
          </p:nvPr>
        </p:nvSpPr>
        <p:spPr/>
        <p:txBody>
          <a:bodyPr/>
          <a:lstStyle/>
          <a:p>
            <a:fld id="{D6830303-3748-4A3A-A831-CF5F625BCDB0}" type="slidenum">
              <a:rPr lang="en-US" smtClean="0"/>
              <a:t>9</a:t>
            </a:fld>
            <a:endParaRPr lang="en-US"/>
          </a:p>
        </p:txBody>
      </p:sp>
    </p:spTree>
    <p:extLst>
      <p:ext uri="{BB962C8B-B14F-4D97-AF65-F5344CB8AC3E}">
        <p14:creationId xmlns:p14="http://schemas.microsoft.com/office/powerpoint/2010/main" val="8944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BC36-8979-D3A7-6075-8AA04014E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E7D51D-A252-8D15-2A7C-0171129D0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08C5E1-D6E0-1C22-DBC5-5FC7D8BE3597}"/>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5" name="Footer Placeholder 4">
            <a:extLst>
              <a:ext uri="{FF2B5EF4-FFF2-40B4-BE49-F238E27FC236}">
                <a16:creationId xmlns:a16="http://schemas.microsoft.com/office/drawing/2014/main" id="{35E6997A-33E7-95A5-CB79-BE040D3C3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D63AD-3AFA-E42E-BFA3-C335F437D8C6}"/>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33808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4E97-0DD5-4564-3C1F-5FADAA8B37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11B637-6904-B40D-1238-1D6F826D5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58F61-CA05-3797-0331-F4E74E68306B}"/>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5" name="Footer Placeholder 4">
            <a:extLst>
              <a:ext uri="{FF2B5EF4-FFF2-40B4-BE49-F238E27FC236}">
                <a16:creationId xmlns:a16="http://schemas.microsoft.com/office/drawing/2014/main" id="{41A76D7A-46D1-CADE-A1AA-643401CA6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46FA0-1B0F-6EFD-C24D-FF480424781C}"/>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421868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D722C-F10D-46D0-F85C-F386FB5E42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6FC35-7556-1A8D-9AFE-FEE2042283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F203F-CF5F-F081-5640-C2DAB41C7F2B}"/>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5" name="Footer Placeholder 4">
            <a:extLst>
              <a:ext uri="{FF2B5EF4-FFF2-40B4-BE49-F238E27FC236}">
                <a16:creationId xmlns:a16="http://schemas.microsoft.com/office/drawing/2014/main" id="{4CDBDE30-C397-199F-4DB5-806186B41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AD828-445E-09DB-1D4A-661000449BD0}"/>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113840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B3B2-66F1-943F-635D-6504A532C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E85BC-7520-5634-33C2-4672B66FE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34E9D-F721-AF98-1AC9-24D045312FE1}"/>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5" name="Footer Placeholder 4">
            <a:extLst>
              <a:ext uri="{FF2B5EF4-FFF2-40B4-BE49-F238E27FC236}">
                <a16:creationId xmlns:a16="http://schemas.microsoft.com/office/drawing/2014/main" id="{D627EC32-B297-AF97-A97A-0EE20182D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0E73D-CBDF-27EB-AC96-B99A588A36D6}"/>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27630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604F-3A11-CE08-390E-CFF48880C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AAE731-1950-13C4-6173-715640664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D307D-8BD5-94C1-E75C-F4507E347417}"/>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5" name="Footer Placeholder 4">
            <a:extLst>
              <a:ext uri="{FF2B5EF4-FFF2-40B4-BE49-F238E27FC236}">
                <a16:creationId xmlns:a16="http://schemas.microsoft.com/office/drawing/2014/main" id="{E9793497-E827-F73C-B83E-8AD279BF37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93DF8-D85C-9CF7-CFBB-0036E375A517}"/>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105094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14ED-586C-4E8B-F6B2-E146FE142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997E1-D404-8092-10C5-A54E8B9532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D850F-69BA-AE8E-B34A-C29CA7CBA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71231C-CAFD-BD54-BC5F-8B15F1B031B3}"/>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6" name="Footer Placeholder 5">
            <a:extLst>
              <a:ext uri="{FF2B5EF4-FFF2-40B4-BE49-F238E27FC236}">
                <a16:creationId xmlns:a16="http://schemas.microsoft.com/office/drawing/2014/main" id="{D60D036F-6E6E-E1E4-821A-D1EF51E1C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6D979-C9AC-841C-5367-DD24BD3DE416}"/>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44915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08BA-7C05-6B43-EB85-B25DCA5729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0BEAD-BBA9-9C30-8F22-3D1FD29F5B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F45C8-0DF0-9583-C874-7EF12F1C50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67CAF-3BE0-A348-CBBE-17F92C927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DDCA4-35D0-D9D6-B1B9-FD5340629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CD699B-959B-0B73-1899-A7A5D935B7FD}"/>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8" name="Footer Placeholder 7">
            <a:extLst>
              <a:ext uri="{FF2B5EF4-FFF2-40B4-BE49-F238E27FC236}">
                <a16:creationId xmlns:a16="http://schemas.microsoft.com/office/drawing/2014/main" id="{21B14609-F329-D5B1-8BB6-F8691DA06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DC6068-FEBA-053B-55A6-EA368E89615A}"/>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16364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6183-B70A-18B2-56B7-9324E662E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AA5CB2-138B-B4B9-7EF8-7918E93AB33D}"/>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4" name="Footer Placeholder 3">
            <a:extLst>
              <a:ext uri="{FF2B5EF4-FFF2-40B4-BE49-F238E27FC236}">
                <a16:creationId xmlns:a16="http://schemas.microsoft.com/office/drawing/2014/main" id="{425470CC-37D9-BAB0-A6E9-529BF5069B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4FF4E4-FF61-C358-DF50-2B46FC66B692}"/>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80662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42914-5BC0-276A-6780-95FB5FB673E8}"/>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3" name="Footer Placeholder 2">
            <a:extLst>
              <a:ext uri="{FF2B5EF4-FFF2-40B4-BE49-F238E27FC236}">
                <a16:creationId xmlns:a16="http://schemas.microsoft.com/office/drawing/2014/main" id="{E472A7C2-BB47-5107-9FA0-93309CD4B6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F1EB8-7CA0-CAE4-591F-73C74F53542B}"/>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217061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337E-E845-F2EE-0C75-04C1ABC00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631D2A-63F6-FB30-B970-A645391B6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0A445-E8EF-EEB5-11EE-6C146CDF9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99B3E-ACB4-2E99-29A5-4106594CFBBB}"/>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6" name="Footer Placeholder 5">
            <a:extLst>
              <a:ext uri="{FF2B5EF4-FFF2-40B4-BE49-F238E27FC236}">
                <a16:creationId xmlns:a16="http://schemas.microsoft.com/office/drawing/2014/main" id="{717A66C6-E4B0-B28B-F61F-25F669E7D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1A243-5F69-436F-E494-0EA0B0E280AB}"/>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37150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A037-9AB2-3542-BBA8-6F449D3C4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4706CB-E6A9-54E1-845B-03533BD4B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E117B1-6DF4-BEEE-0851-5B966597C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AD8CD-D38B-C582-D658-C0D7C82B850C}"/>
              </a:ext>
            </a:extLst>
          </p:cNvPr>
          <p:cNvSpPr>
            <a:spLocks noGrp="1"/>
          </p:cNvSpPr>
          <p:nvPr>
            <p:ph type="dt" sz="half" idx="10"/>
          </p:nvPr>
        </p:nvSpPr>
        <p:spPr/>
        <p:txBody>
          <a:bodyPr/>
          <a:lstStyle/>
          <a:p>
            <a:fld id="{B21B4C07-E5B3-4735-913E-F216C7F6BFF9}" type="datetimeFigureOut">
              <a:rPr lang="en-US" smtClean="0"/>
              <a:t>10/7/2025</a:t>
            </a:fld>
            <a:endParaRPr lang="en-US"/>
          </a:p>
        </p:txBody>
      </p:sp>
      <p:sp>
        <p:nvSpPr>
          <p:cNvPr id="6" name="Footer Placeholder 5">
            <a:extLst>
              <a:ext uri="{FF2B5EF4-FFF2-40B4-BE49-F238E27FC236}">
                <a16:creationId xmlns:a16="http://schemas.microsoft.com/office/drawing/2014/main" id="{D167DF59-8C58-B10C-3F85-2D828971D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257A1-D9F3-BF66-01A8-6EE89341F2BF}"/>
              </a:ext>
            </a:extLst>
          </p:cNvPr>
          <p:cNvSpPr>
            <a:spLocks noGrp="1"/>
          </p:cNvSpPr>
          <p:nvPr>
            <p:ph type="sldNum" sz="quarter" idx="12"/>
          </p:nvPr>
        </p:nvSpPr>
        <p:spPr/>
        <p:txBody>
          <a:bodyPr/>
          <a:lstStyle/>
          <a:p>
            <a:fld id="{6F46B917-E1FF-42EA-A7C1-B4483111E13D}" type="slidenum">
              <a:rPr lang="en-US" smtClean="0"/>
              <a:t>‹#›</a:t>
            </a:fld>
            <a:endParaRPr lang="en-US"/>
          </a:p>
        </p:txBody>
      </p:sp>
    </p:spTree>
    <p:extLst>
      <p:ext uri="{BB962C8B-B14F-4D97-AF65-F5344CB8AC3E}">
        <p14:creationId xmlns:p14="http://schemas.microsoft.com/office/powerpoint/2010/main" val="273783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F10CA5-31AC-9C44-6F54-878D35220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0E40AC-965D-EC19-5EE3-682B16247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36AEF-1586-6B37-E340-FE5475881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B4C07-E5B3-4735-913E-F216C7F6BFF9}" type="datetimeFigureOut">
              <a:rPr lang="en-US" smtClean="0"/>
              <a:t>10/7/2025</a:t>
            </a:fld>
            <a:endParaRPr lang="en-US"/>
          </a:p>
        </p:txBody>
      </p:sp>
      <p:sp>
        <p:nvSpPr>
          <p:cNvPr id="5" name="Footer Placeholder 4">
            <a:extLst>
              <a:ext uri="{FF2B5EF4-FFF2-40B4-BE49-F238E27FC236}">
                <a16:creationId xmlns:a16="http://schemas.microsoft.com/office/drawing/2014/main" id="{C48BF060-642C-CEE1-CBA8-4CCEEEC18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B3CE68-70BB-32D8-E0C5-4711515F3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6B917-E1FF-42EA-A7C1-B4483111E13D}" type="slidenum">
              <a:rPr lang="en-US" smtClean="0"/>
              <a:t>‹#›</a:t>
            </a:fld>
            <a:endParaRPr lang="en-US"/>
          </a:p>
        </p:txBody>
      </p:sp>
    </p:spTree>
    <p:extLst>
      <p:ext uri="{BB962C8B-B14F-4D97-AF65-F5344CB8AC3E}">
        <p14:creationId xmlns:p14="http://schemas.microsoft.com/office/powerpoint/2010/main" val="245084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CheckYourMood@sdcounty.ca.gov" TargetMode="External"/><Relationship Id="rId4" Type="http://schemas.openxmlformats.org/officeDocument/2006/relationships/hyperlink" Target="https://bit.ly/Check_Your_Mood"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sandiegocounty.gov/content/sdc/hhsa/programs/bhs/wellness_challenge.html" TargetMode="External"/><Relationship Id="rId3" Type="http://schemas.openxmlformats.org/officeDocument/2006/relationships/image" Target="../media/image1.png"/><Relationship Id="rId7" Type="http://schemas.openxmlformats.org/officeDocument/2006/relationships/hyperlink" Target="https://bit.ly/BHSservices" TargetMode="External"/><Relationship Id="rId12"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p2sd.org/" TargetMode="External"/><Relationship Id="rId11" Type="http://schemas.openxmlformats.org/officeDocument/2006/relationships/image" Target="../media/image9.png"/><Relationship Id="rId5" Type="http://schemas.openxmlformats.org/officeDocument/2006/relationships/hyperlink" Target="http://www.CheckYourMoodSD.org" TargetMode="External"/><Relationship Id="rId10" Type="http://schemas.openxmlformats.org/officeDocument/2006/relationships/image" Target="../media/image7.jpeg"/><Relationship Id="rId4" Type="http://schemas.openxmlformats.org/officeDocument/2006/relationships/image" Target="../media/image8.png"/><Relationship Id="rId9" Type="http://schemas.openxmlformats.org/officeDocument/2006/relationships/hyperlink" Target="https://www.sandiegocounty.gov/content/sdc/hhsa/programs/bhs/wellness_challenge/youth_extension_pack.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6E_3CB1256A.xml"/><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bit.ly/Check_Your_Mood"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bit.ly/Check_Your_Moo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hyperlink" Target="https://up2sd.org/" TargetMode="External"/><Relationship Id="rId13" Type="http://schemas.openxmlformats.org/officeDocument/2006/relationships/hyperlink" Target="https://www.caregivercoalitionsd.org/resources.html" TargetMode="External"/><Relationship Id="rId3" Type="http://schemas.microsoft.com/office/2018/10/relationships/comments" Target="../comments/modernComment_173_CEF4CE2.xml"/><Relationship Id="rId7" Type="http://schemas.openxmlformats.org/officeDocument/2006/relationships/hyperlink" Target="https://www.sandiegocounty.gov/content/sdc/hhsa/programs/bhs/mental_health_resources.html" TargetMode="External"/><Relationship Id="rId12" Type="http://schemas.openxmlformats.org/officeDocument/2006/relationships/hyperlink" Target="https://www.sandiegocounty.gov/content/sdc/hhsa/programs/ais/health_promoti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sandiegocounty.gov/content/sdc/hhsa/programs/bhs/all_services.html" TargetMode="External"/><Relationship Id="rId11" Type="http://schemas.openxmlformats.org/officeDocument/2006/relationships/hyperlink" Target="https://www.sandiegocounty.gov/content/sdc/hhsa/programs/ais.html" TargetMode="External"/><Relationship Id="rId5" Type="http://schemas.openxmlformats.org/officeDocument/2006/relationships/image" Target="../media/image2.png"/><Relationship Id="rId15" Type="http://schemas.openxmlformats.org/officeDocument/2006/relationships/hyperlink" Target="mailto:Aging@sdcounty.ca.gov" TargetMode="External"/><Relationship Id="rId10" Type="http://schemas.openxmlformats.org/officeDocument/2006/relationships/hyperlink" Target="https://app.smartsheet.com/b/form/7e7b445a0deb41abbbf8237a3aadf7f2" TargetMode="External"/><Relationship Id="rId4" Type="http://schemas.openxmlformats.org/officeDocument/2006/relationships/image" Target="../media/image1.png"/><Relationship Id="rId9" Type="http://schemas.openxmlformats.org/officeDocument/2006/relationships/hyperlink" Target="https://www.chhs.ca.gov/youthresources/" TargetMode="External"/><Relationship Id="rId14" Type="http://schemas.openxmlformats.org/officeDocument/2006/relationships/hyperlink" Target="https://www.sandiegocounty.gov/content/dam/sdc/hhsa/programs/ais/AISResources/GetConnectedGuide_COVID%20edition_final.pdf#:~:text=This%20guide%20provides%20strategies%20to%20help%20you%20get%20connected,%20whethe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CheckYourMood@sdcounty.ca.gov" TargetMode="External"/><Relationship Id="rId4" Type="http://schemas.openxmlformats.org/officeDocument/2006/relationships/hyperlink" Target="https://bit.ly/Check_Your_Mood"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app.smartsheet.com/b/form/7e7b445a0deb41abbbf8237a3aadf7f2" TargetMode="External"/><Relationship Id="rId13" Type="http://schemas.openxmlformats.org/officeDocument/2006/relationships/hyperlink" Target="mailto:Aging@sdcounty.ca.gov" TargetMode="External"/><Relationship Id="rId3" Type="http://schemas.openxmlformats.org/officeDocument/2006/relationships/image" Target="../media/image1.png"/><Relationship Id="rId7" Type="http://schemas.openxmlformats.org/officeDocument/2006/relationships/hyperlink" Target="https://www.chhs.ca.gov/youthresources/" TargetMode="External"/><Relationship Id="rId12" Type="http://schemas.openxmlformats.org/officeDocument/2006/relationships/hyperlink" Target="https://www.sandiegocounty.gov/content/dam/sdc/hhsa/programs/ais/AISResources/GetConnectedGuide_COVID%20edition_final.pdf#:~:text=This%20guide%20provides%20strategies%20to%20help%20you%20get%20connected,%20whethe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up2sd.org/" TargetMode="External"/><Relationship Id="rId11" Type="http://schemas.openxmlformats.org/officeDocument/2006/relationships/hyperlink" Target="https://www.caregivercoalitionsd.org/resources.html" TargetMode="External"/><Relationship Id="rId5" Type="http://schemas.openxmlformats.org/officeDocument/2006/relationships/hyperlink" Target="https://www.sandiegocounty.gov/content/sdc/hhsa/programs/bhs/mental_health_resources.html" TargetMode="External"/><Relationship Id="rId10" Type="http://schemas.openxmlformats.org/officeDocument/2006/relationships/hyperlink" Target="https://www.sandiegocounty.gov/content/sdc/hhsa/programs/ais/health_promotions.html" TargetMode="External"/><Relationship Id="rId4" Type="http://schemas.openxmlformats.org/officeDocument/2006/relationships/hyperlink" Target="https://www.sandiegocounty.gov/content/sdc/hhsa/programs/bhs/all_services.html" TargetMode="External"/><Relationship Id="rId9" Type="http://schemas.openxmlformats.org/officeDocument/2006/relationships/hyperlink" Target="https://www.sandiegocounty.gov/content/sdc/hhsa/programs/ais.html" TargetMode="External"/><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neverabother.org/" TargetMode="External"/><Relationship Id="rId3" Type="http://schemas.openxmlformats.org/officeDocument/2006/relationships/image" Target="../media/image1.png"/><Relationship Id="rId7" Type="http://schemas.openxmlformats.org/officeDocument/2006/relationships/hyperlink" Target="https://bit.ly/30D-YEP" TargetMode="External"/><Relationship Id="rId12"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bit.ly/BHS_MWC" TargetMode="External"/><Relationship Id="rId11" Type="http://schemas.openxmlformats.org/officeDocument/2006/relationships/image" Target="../media/image21.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hyperlink" Target="https://takeaction4mh.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hyperlink" Target="https://takeaction4mh.com/" TargetMode="External"/><Relationship Id="rId12"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neverabother.org/" TargetMode="External"/><Relationship Id="rId11" Type="http://schemas.openxmlformats.org/officeDocument/2006/relationships/image" Target="../media/image24.png"/><Relationship Id="rId5" Type="http://schemas.openxmlformats.org/officeDocument/2006/relationships/hyperlink" Target="https://bit.ly/30D-YEP" TargetMode="External"/><Relationship Id="rId10" Type="http://schemas.openxmlformats.org/officeDocument/2006/relationships/image" Target="../media/image23.png"/><Relationship Id="rId4" Type="http://schemas.openxmlformats.org/officeDocument/2006/relationships/hyperlink" Target="https://bit.ly/BHS_MWC"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livewellsd.org/events/check-your-mood/take-the-cym-screening"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ivewellsd.org/events/check-your-mood/take-the-cym-screening" TargetMode="Externa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84_EEEE4E17.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E_29923F0D.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www.sandiegocounty.gov/content/sdc/hhsa/programs/bhs/all_services.html" TargetMode="External"/><Relationship Id="rId3" Type="http://schemas.openxmlformats.org/officeDocument/2006/relationships/image" Target="../media/image1.png"/><Relationship Id="rId7" Type="http://schemas.openxmlformats.org/officeDocument/2006/relationships/hyperlink" Target="https://up2sd.org/" TargetMode="External"/><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heckyourmoodsd.org/" TargetMode="External"/><Relationship Id="rId11" Type="http://schemas.openxmlformats.org/officeDocument/2006/relationships/image" Target="../media/image7.jpeg"/><Relationship Id="rId5" Type="http://schemas.openxmlformats.org/officeDocument/2006/relationships/image" Target="../media/image2.png"/><Relationship Id="rId10" Type="http://schemas.openxmlformats.org/officeDocument/2006/relationships/hyperlink" Target="https://www.sandiegocounty.gov/content/sdc/hhsa/programs/bhs/wellness_challenge/youth_extension_pack.html" TargetMode="External"/><Relationship Id="rId4" Type="http://schemas.openxmlformats.org/officeDocument/2006/relationships/image" Target="../media/image8.png"/><Relationship Id="rId9" Type="http://schemas.openxmlformats.org/officeDocument/2006/relationships/hyperlink" Target="https://www.sandiegocounty.gov/content/sdc/hhsa/programs/bhs/wellness_challeng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rot="10800000" flipV="1">
            <a:off x="0" y="3121965"/>
            <a:ext cx="12192000" cy="3747052"/>
          </a:xfrm>
          <a:prstGeom prst="rect">
            <a:avLst/>
          </a:prstGeom>
        </p:spPr>
      </p:pic>
      <p:sp>
        <p:nvSpPr>
          <p:cNvPr id="10" name="Title 1">
            <a:extLst>
              <a:ext uri="{FF2B5EF4-FFF2-40B4-BE49-F238E27FC236}">
                <a16:creationId xmlns:a16="http://schemas.microsoft.com/office/drawing/2014/main" id="{665B1D22-D31D-F447-1F26-65DBA6130411}"/>
              </a:ext>
            </a:extLst>
          </p:cNvPr>
          <p:cNvSpPr>
            <a:spLocks noGrp="1"/>
          </p:cNvSpPr>
          <p:nvPr>
            <p:ph type="title"/>
          </p:nvPr>
        </p:nvSpPr>
        <p:spPr>
          <a:xfrm>
            <a:off x="-1" y="3623677"/>
            <a:ext cx="12191999" cy="1821034"/>
          </a:xfrm>
        </p:spPr>
        <p:txBody>
          <a:bodyPr>
            <a:normAutofit fontScale="90000"/>
          </a:bodyPr>
          <a:lstStyle/>
          <a:p>
            <a:pPr algn="ctr">
              <a:lnSpc>
                <a:spcPct val="100000"/>
              </a:lnSpc>
            </a:pPr>
            <a:r>
              <a:rPr lang="en-US" sz="4000">
                <a:latin typeface="Verdana Pro Black"/>
              </a:rPr>
              <a:t>Check Your Mood</a:t>
            </a:r>
            <a:br>
              <a:rPr lang="en-US" sz="4000">
                <a:latin typeface="Verdana Pro Black"/>
              </a:rPr>
            </a:br>
            <a:r>
              <a:rPr lang="en-US" sz="4000" i="1">
                <a:latin typeface="Verdana Pro" panose="020F0502020204030204" pitchFamily="34" charset="0"/>
              </a:rPr>
              <a:t>Pause, Reflect, &amp; Reset</a:t>
            </a:r>
            <a:br>
              <a:rPr lang="en-US" sz="4000" i="1">
                <a:latin typeface="Verdana Pro" panose="020F0502020204030204" pitchFamily="34" charset="0"/>
              </a:rPr>
            </a:br>
            <a:r>
              <a:rPr lang="en-US" sz="3600">
                <a:latin typeface="Verdana Pro Black"/>
              </a:rPr>
              <a:t>Information and Resource Guide</a:t>
            </a:r>
            <a:br>
              <a:rPr lang="en-US" sz="3600">
                <a:latin typeface="Verdana Pro Black"/>
              </a:rPr>
            </a:br>
            <a:r>
              <a:rPr lang="en-US" sz="2200" u="sng">
                <a:solidFill>
                  <a:srgbClr val="467886"/>
                </a:solidFill>
                <a:latin typeface="Aptos" panose="020B0004020202020204" pitchFamily="34" charset="0"/>
                <a:ea typeface="MS Mincho" panose="02020609040205080304" pitchFamily="49" charset="-128"/>
                <a:cs typeface="Arial" panose="020B0604020202020204" pitchFamily="34" charset="0"/>
                <a:hlinkClick r:id="rId4"/>
              </a:rPr>
              <a:t>https://bit.ly/Check_Your_Mood</a:t>
            </a:r>
            <a:br>
              <a:rPr lang="en-US" sz="2200" u="sng">
                <a:solidFill>
                  <a:srgbClr val="467886"/>
                </a:solidFill>
                <a:latin typeface="Aptos" panose="020B0004020202020204" pitchFamily="34" charset="0"/>
                <a:ea typeface="MS Mincho" panose="02020609040205080304" pitchFamily="49" charset="-128"/>
                <a:cs typeface="Arial" panose="020B0604020202020204" pitchFamily="34" charset="0"/>
              </a:rPr>
            </a:br>
            <a:r>
              <a:rPr lang="en-US" sz="2200">
                <a:latin typeface="Helvetica"/>
                <a:cs typeface="Helvetica"/>
                <a:hlinkClick r:id="rId5"/>
              </a:rPr>
              <a:t>CheckYourMood@sdcounty.ca.gov</a:t>
            </a:r>
            <a:br>
              <a:rPr lang="en-US" sz="2200">
                <a:latin typeface="Helvetica"/>
                <a:cs typeface="Helvetica"/>
              </a:rPr>
            </a:br>
            <a:endParaRPr lang="en-US" sz="2200">
              <a:latin typeface="Helvetica"/>
              <a:cs typeface="Helvetica"/>
            </a:endParaRPr>
          </a:p>
        </p:txBody>
      </p:sp>
      <p:pic>
        <p:nvPicPr>
          <p:cNvPr id="5" name="Picture 4" descr="A black and white logo&#10;&#10;Description automatically generated">
            <a:extLst>
              <a:ext uri="{FF2B5EF4-FFF2-40B4-BE49-F238E27FC236}">
                <a16:creationId xmlns:a16="http://schemas.microsoft.com/office/drawing/2014/main" id="{A15E66BF-DE3C-C5E8-9498-78488B2D7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64" y="268562"/>
            <a:ext cx="2544320" cy="1050915"/>
          </a:xfrm>
          <a:prstGeom prst="rect">
            <a:avLst/>
          </a:prstGeom>
        </p:spPr>
      </p:pic>
      <p:pic>
        <p:nvPicPr>
          <p:cNvPr id="1028" name="Picture 4">
            <a:extLst>
              <a:ext uri="{FF2B5EF4-FFF2-40B4-BE49-F238E27FC236}">
                <a16:creationId xmlns:a16="http://schemas.microsoft.com/office/drawing/2014/main" id="{66646DFB-34B5-BA20-D158-BE8C33417F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8460" y="268562"/>
            <a:ext cx="7620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AI-generated content may be incorrect.">
            <a:extLst>
              <a:ext uri="{FF2B5EF4-FFF2-40B4-BE49-F238E27FC236}">
                <a16:creationId xmlns:a16="http://schemas.microsoft.com/office/drawing/2014/main" id="{32189A9D-AC88-5A10-2318-7D310398FD1C}"/>
              </a:ext>
            </a:extLst>
          </p:cNvPr>
          <p:cNvPicPr>
            <a:picLocks noChangeAspect="1"/>
          </p:cNvPicPr>
          <p:nvPr/>
        </p:nvPicPr>
        <p:blipFill>
          <a:blip r:embed="rId8">
            <a:alphaModFix/>
            <a:extLst>
              <a:ext uri="{28A0092B-C50C-407E-A947-70E740481C1C}">
                <a14:useLocalDpi xmlns:a14="http://schemas.microsoft.com/office/drawing/2010/main" val="0"/>
              </a:ext>
            </a:extLst>
          </a:blip>
          <a:srcRect l="17273" t="26934" r="13879" b="23599"/>
          <a:stretch/>
        </p:blipFill>
        <p:spPr>
          <a:xfrm>
            <a:off x="4356788" y="0"/>
            <a:ext cx="3478424" cy="3234324"/>
          </a:xfrm>
          <a:prstGeom prst="rect">
            <a:avLst/>
          </a:prstGeom>
        </p:spPr>
      </p:pic>
    </p:spTree>
    <p:extLst>
      <p:ext uri="{BB962C8B-B14F-4D97-AF65-F5344CB8AC3E}">
        <p14:creationId xmlns:p14="http://schemas.microsoft.com/office/powerpoint/2010/main" val="44935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07130-8D1E-C048-BA0F-C58C8CAA0CDC}"/>
            </a:ext>
          </a:extLst>
        </p:cNvPr>
        <p:cNvGrpSpPr/>
        <p:nvPr/>
      </p:nvGrpSpPr>
      <p:grpSpPr>
        <a:xfrm>
          <a:off x="0" y="0"/>
          <a:ext cx="0" cy="0"/>
          <a:chOff x="0" y="0"/>
          <a:chExt cx="0" cy="0"/>
        </a:xfrm>
      </p:grpSpPr>
      <p:pic>
        <p:nvPicPr>
          <p:cNvPr id="4" name="Picture 3" descr="A picture containing screenshot, blue, electric blue, graphics&#10;&#10;Description automatically generated">
            <a:extLst>
              <a:ext uri="{FF2B5EF4-FFF2-40B4-BE49-F238E27FC236}">
                <a16:creationId xmlns:a16="http://schemas.microsoft.com/office/drawing/2014/main" id="{A6A9EAE2-FE4A-4367-24D6-B31D8AC20396}"/>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926211"/>
            <a:ext cx="12601018" cy="1931789"/>
          </a:xfrm>
          <a:prstGeom prst="rect">
            <a:avLst/>
          </a:prstGeom>
        </p:spPr>
      </p:pic>
      <p:pic>
        <p:nvPicPr>
          <p:cNvPr id="15" name="Picture 14">
            <a:extLst>
              <a:ext uri="{FF2B5EF4-FFF2-40B4-BE49-F238E27FC236}">
                <a16:creationId xmlns:a16="http://schemas.microsoft.com/office/drawing/2014/main" id="{7FB4B1D9-D0A4-E208-6614-21BFD2FF2CE0}"/>
              </a:ext>
            </a:extLst>
          </p:cNvPr>
          <p:cNvPicPr>
            <a:picLocks noChangeAspect="1"/>
          </p:cNvPicPr>
          <p:nvPr/>
        </p:nvPicPr>
        <p:blipFill>
          <a:blip r:embed="rId4"/>
          <a:stretch>
            <a:fillRect/>
          </a:stretch>
        </p:blipFill>
        <p:spPr>
          <a:xfrm>
            <a:off x="10472356" y="3399542"/>
            <a:ext cx="1544384" cy="217032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A9EE48D-D36E-9CDA-87D7-0427816E6DB2}"/>
              </a:ext>
            </a:extLst>
          </p:cNvPr>
          <p:cNvSpPr>
            <a:spLocks noGrp="1"/>
          </p:cNvSpPr>
          <p:nvPr>
            <p:ph type="title"/>
          </p:nvPr>
        </p:nvSpPr>
        <p:spPr>
          <a:xfrm>
            <a:off x="233759" y="-195671"/>
            <a:ext cx="10904692" cy="1325563"/>
          </a:xfrm>
        </p:spPr>
        <p:txBody>
          <a:bodyPr>
            <a:normAutofit/>
          </a:bodyPr>
          <a:lstStyle/>
          <a:p>
            <a:r>
              <a:rPr lang="en-US" sz="2400">
                <a:solidFill>
                  <a:srgbClr val="1562A1"/>
                </a:solidFill>
                <a:latin typeface="Verdana Pro Black"/>
              </a:rPr>
              <a:t>Revisa </a:t>
            </a:r>
            <a:r>
              <a:rPr lang="en-US" sz="2400" err="1">
                <a:solidFill>
                  <a:srgbClr val="1562A1"/>
                </a:solidFill>
                <a:latin typeface="Verdana Pro Black"/>
              </a:rPr>
              <a:t>tu</a:t>
            </a:r>
            <a:r>
              <a:rPr lang="en-US" sz="2400">
                <a:solidFill>
                  <a:srgbClr val="1562A1"/>
                </a:solidFill>
                <a:latin typeface="Verdana Pro Black"/>
              </a:rPr>
              <a:t> Estado de </a:t>
            </a:r>
            <a:r>
              <a:rPr lang="en-US" sz="2400" err="1">
                <a:solidFill>
                  <a:srgbClr val="1562A1"/>
                </a:solidFill>
                <a:latin typeface="Verdana Pro Black"/>
              </a:rPr>
              <a:t>Ánimo</a:t>
            </a:r>
            <a:r>
              <a:rPr lang="en-US" sz="2400">
                <a:solidFill>
                  <a:srgbClr val="1562A1"/>
                </a:solidFill>
                <a:latin typeface="Verdana Pro Black"/>
              </a:rPr>
              <a:t>: Mapa de </a:t>
            </a:r>
            <a:r>
              <a:rPr lang="en-US" sz="2400" err="1">
                <a:solidFill>
                  <a:srgbClr val="1562A1"/>
                </a:solidFill>
                <a:latin typeface="Verdana Pro Black"/>
              </a:rPr>
              <a:t>tu</a:t>
            </a:r>
            <a:r>
              <a:rPr lang="en-US" sz="2400">
                <a:solidFill>
                  <a:srgbClr val="1562A1"/>
                </a:solidFill>
                <a:latin typeface="Verdana Pro Black"/>
              </a:rPr>
              <a:t> </a:t>
            </a:r>
            <a:r>
              <a:rPr lang="en-US" sz="2400" err="1">
                <a:solidFill>
                  <a:srgbClr val="1562A1"/>
                </a:solidFill>
                <a:latin typeface="Verdana Pro Black"/>
              </a:rPr>
              <a:t>Beinestar</a:t>
            </a:r>
            <a:r>
              <a:rPr lang="en-US" sz="2400">
                <a:solidFill>
                  <a:srgbClr val="1562A1"/>
                </a:solidFill>
                <a:latin typeface="Verdana Pro Black"/>
              </a:rPr>
              <a:t> </a:t>
            </a:r>
            <a:r>
              <a:rPr lang="en-US" sz="2400" err="1">
                <a:solidFill>
                  <a:srgbClr val="1562A1"/>
                </a:solidFill>
                <a:latin typeface="Verdana Pro Black"/>
              </a:rPr>
              <a:t>Emocional</a:t>
            </a:r>
            <a:r>
              <a:rPr lang="en-US" sz="2800">
                <a:solidFill>
                  <a:srgbClr val="1562A1"/>
                </a:solidFill>
                <a:latin typeface="Verdana Pro Black"/>
              </a:rPr>
              <a:t> </a:t>
            </a:r>
          </a:p>
        </p:txBody>
      </p:sp>
      <p:sp>
        <p:nvSpPr>
          <p:cNvPr id="5" name="TextBox 4">
            <a:extLst>
              <a:ext uri="{FF2B5EF4-FFF2-40B4-BE49-F238E27FC236}">
                <a16:creationId xmlns:a16="http://schemas.microsoft.com/office/drawing/2014/main" id="{18BD3AFA-FB76-24DB-11BB-E7684519E26F}"/>
              </a:ext>
            </a:extLst>
          </p:cNvPr>
          <p:cNvSpPr txBox="1"/>
          <p:nvPr/>
        </p:nvSpPr>
        <p:spPr>
          <a:xfrm>
            <a:off x="233758" y="903449"/>
            <a:ext cx="10541334" cy="5124480"/>
          </a:xfrm>
          <a:prstGeom prst="rect">
            <a:avLst/>
          </a:prstGeom>
          <a:noFill/>
        </p:spPr>
        <p:txBody>
          <a:bodyPr wrap="square" lIns="91440" tIns="45720" rIns="91440" bIns="45720" anchor="t">
            <a:spAutoFit/>
          </a:bodyPr>
          <a:lstStyle/>
          <a:p>
            <a:r>
              <a:rPr lang="en-US" dirty="0">
                <a:solidFill>
                  <a:srgbClr val="000000"/>
                </a:solidFill>
                <a:latin typeface="Helvetica"/>
                <a:cs typeface="Helvetica"/>
              </a:rPr>
              <a:t>Esta </a:t>
            </a:r>
            <a:r>
              <a:rPr lang="en-US" dirty="0" err="1">
                <a:solidFill>
                  <a:srgbClr val="000000"/>
                </a:solidFill>
                <a:latin typeface="Helvetica"/>
                <a:cs typeface="Helvetica"/>
              </a:rPr>
              <a:t>mapa</a:t>
            </a:r>
            <a:r>
              <a:rPr lang="en-US" dirty="0">
                <a:solidFill>
                  <a:srgbClr val="000000"/>
                </a:solidFill>
                <a:latin typeface="Helvetica"/>
                <a:cs typeface="Helvetica"/>
              </a:rPr>
              <a:t> </a:t>
            </a:r>
            <a:r>
              <a:rPr lang="en-US" dirty="0" err="1">
                <a:solidFill>
                  <a:srgbClr val="000000"/>
                </a:solidFill>
                <a:latin typeface="Helvetica"/>
                <a:cs typeface="Helvetica"/>
              </a:rPr>
              <a:t>te</a:t>
            </a:r>
            <a:r>
              <a:rPr lang="en-US" dirty="0">
                <a:solidFill>
                  <a:srgbClr val="000000"/>
                </a:solidFill>
                <a:latin typeface="Helvetica"/>
                <a:cs typeface="Helvetica"/>
              </a:rPr>
              <a:t> </a:t>
            </a:r>
            <a:r>
              <a:rPr lang="en-US" dirty="0" err="1">
                <a:solidFill>
                  <a:srgbClr val="000000"/>
                </a:solidFill>
                <a:latin typeface="Helvetica"/>
                <a:cs typeface="Helvetica"/>
              </a:rPr>
              <a:t>puede</a:t>
            </a:r>
            <a:r>
              <a:rPr lang="en-US" dirty="0">
                <a:solidFill>
                  <a:srgbClr val="000000"/>
                </a:solidFill>
                <a:latin typeface="Helvetica"/>
                <a:cs typeface="Helvetica"/>
              </a:rPr>
              <a:t> </a:t>
            </a:r>
            <a:r>
              <a:rPr lang="en-US" dirty="0" err="1">
                <a:solidFill>
                  <a:srgbClr val="000000"/>
                </a:solidFill>
                <a:latin typeface="Helvetica"/>
                <a:cs typeface="Helvetica"/>
              </a:rPr>
              <a:t>guiar</a:t>
            </a:r>
            <a:r>
              <a:rPr lang="en-US" dirty="0">
                <a:solidFill>
                  <a:srgbClr val="000000"/>
                </a:solidFill>
                <a:latin typeface="Helvetica"/>
                <a:cs typeface="Helvetica"/>
              </a:rPr>
              <a:t> paso a paso traves de </a:t>
            </a:r>
            <a:r>
              <a:rPr lang="en-US" dirty="0" err="1">
                <a:solidFill>
                  <a:srgbClr val="000000"/>
                </a:solidFill>
                <a:latin typeface="Helvetica"/>
                <a:cs typeface="Helvetica"/>
              </a:rPr>
              <a:t>este</a:t>
            </a:r>
            <a:r>
              <a:rPr lang="en-US" dirty="0">
                <a:solidFill>
                  <a:srgbClr val="000000"/>
                </a:solidFill>
                <a:latin typeface="Helvetica"/>
                <a:cs typeface="Helvetica"/>
              </a:rPr>
              <a:t> </a:t>
            </a:r>
            <a:r>
              <a:rPr lang="en-US" dirty="0" err="1">
                <a:solidFill>
                  <a:srgbClr val="000000"/>
                </a:solidFill>
                <a:latin typeface="Helvetica"/>
                <a:cs typeface="Helvetica"/>
              </a:rPr>
              <a:t>viaje</a:t>
            </a:r>
            <a:r>
              <a:rPr lang="en-US" dirty="0">
                <a:solidFill>
                  <a:srgbClr val="000000"/>
                </a:solidFill>
                <a:latin typeface="Helvetica"/>
                <a:cs typeface="Helvetica"/>
              </a:rPr>
              <a:t> </a:t>
            </a:r>
            <a:r>
              <a:rPr lang="en-US" dirty="0" err="1">
                <a:solidFill>
                  <a:srgbClr val="000000"/>
                </a:solidFill>
                <a:latin typeface="Helvetica"/>
                <a:cs typeface="Helvetica"/>
              </a:rPr>
              <a:t>hacia</a:t>
            </a:r>
            <a:r>
              <a:rPr lang="en-US" dirty="0">
                <a:solidFill>
                  <a:srgbClr val="000000"/>
                </a:solidFill>
                <a:latin typeface="Helvetica"/>
                <a:cs typeface="Helvetica"/>
              </a:rPr>
              <a:t> la </a:t>
            </a:r>
            <a:r>
              <a:rPr lang="en-US" dirty="0" err="1">
                <a:solidFill>
                  <a:srgbClr val="000000"/>
                </a:solidFill>
                <a:latin typeface="Helvetica"/>
                <a:cs typeface="Helvetica"/>
              </a:rPr>
              <a:t>salud</a:t>
            </a:r>
            <a:r>
              <a:rPr lang="en-US" dirty="0">
                <a:solidFill>
                  <a:srgbClr val="000000"/>
                </a:solidFill>
                <a:latin typeface="Helvetica"/>
                <a:cs typeface="Helvetica"/>
              </a:rPr>
              <a:t> mental</a:t>
            </a:r>
            <a:endParaRPr lang="en-US" dirty="0">
              <a:latin typeface="Helvetica"/>
              <a:cs typeface="Helvetica"/>
            </a:endParaRPr>
          </a:p>
          <a:p>
            <a:endParaRPr lang="en-US" b="1">
              <a:solidFill>
                <a:srgbClr val="000000"/>
              </a:solidFill>
              <a:latin typeface="Helvetica"/>
              <a:cs typeface="Helvetica"/>
            </a:endParaRPr>
          </a:p>
          <a:p>
            <a:r>
              <a:rPr lang="en-US" b="1" dirty="0">
                <a:solidFill>
                  <a:srgbClr val="000000"/>
                </a:solidFill>
                <a:latin typeface="Helvetica"/>
                <a:cs typeface="Helvetica"/>
              </a:rPr>
              <a:t>          Paso 1</a:t>
            </a:r>
            <a:r>
              <a:rPr lang="en-US" dirty="0">
                <a:solidFill>
                  <a:srgbClr val="000000"/>
                </a:solidFill>
                <a:latin typeface="Helvetica"/>
                <a:cs typeface="Helvetica"/>
              </a:rPr>
              <a:t>: </a:t>
            </a:r>
            <a:r>
              <a:rPr lang="en-US" b="1" dirty="0" err="1">
                <a:solidFill>
                  <a:srgbClr val="000000"/>
                </a:solidFill>
                <a:latin typeface="Helvetica"/>
                <a:cs typeface="Helvetica"/>
              </a:rPr>
              <a:t>Reconocer</a:t>
            </a:r>
            <a:r>
              <a:rPr lang="en-US" b="1" dirty="0">
                <a:solidFill>
                  <a:srgbClr val="000000"/>
                </a:solidFill>
                <a:latin typeface="Helvetica"/>
                <a:cs typeface="Helvetica"/>
              </a:rPr>
              <a:t> las S</a:t>
            </a:r>
            <a:r>
              <a:rPr lang="es" b="1" dirty="0" err="1">
                <a:solidFill>
                  <a:srgbClr val="1F1F1F"/>
                </a:solidFill>
                <a:latin typeface="Helvetica"/>
                <a:cs typeface="Helvetica"/>
              </a:rPr>
              <a:t>eñales</a:t>
            </a:r>
            <a:r>
              <a:rPr lang="es" b="1" dirty="0">
                <a:solidFill>
                  <a:srgbClr val="1F1F1F"/>
                </a:solidFill>
                <a:latin typeface="Helvetica"/>
                <a:cs typeface="Helvetica"/>
              </a:rPr>
              <a:t> de Depresión</a:t>
            </a:r>
            <a:endParaRPr lang="en-US" b="1" dirty="0">
              <a:solidFill>
                <a:srgbClr val="000000"/>
              </a:solidFill>
              <a:latin typeface="Helvetica"/>
              <a:cs typeface="Helvetica"/>
            </a:endParaRPr>
          </a:p>
          <a:p>
            <a:pPr marL="1257300" lvl="2" indent="-342900">
              <a:buFont typeface="Arial" panose="020B0604020202020204" pitchFamily="34" charset="0"/>
              <a:buChar char="•"/>
            </a:pPr>
            <a:r>
              <a:rPr lang="es" dirty="0">
                <a:solidFill>
                  <a:srgbClr val="1F1F1F"/>
                </a:solidFill>
                <a:latin typeface="Helvetica"/>
                <a:cs typeface="Helvetica"/>
              </a:rPr>
              <a:t>Observe cambios en el estado de ánimo, el sueño, el apetito, la energía o la </a:t>
            </a:r>
          </a:p>
          <a:p>
            <a:pPr lvl="2"/>
            <a:r>
              <a:rPr lang="es" dirty="0">
                <a:solidFill>
                  <a:srgbClr val="1F1F1F"/>
                </a:solidFill>
                <a:latin typeface="Helvetica"/>
                <a:cs typeface="Helvetica"/>
              </a:rPr>
              <a:t>      pérdida de interés</a:t>
            </a:r>
            <a:endParaRPr lang="en-US" sz="1600" dirty="0">
              <a:solidFill>
                <a:srgbClr val="000000"/>
              </a:solidFill>
              <a:latin typeface="Helvetica"/>
              <a:cs typeface="Helvetica"/>
            </a:endParaRPr>
          </a:p>
          <a:p>
            <a:endParaRPr lang="en-US">
              <a:solidFill>
                <a:srgbClr val="000000"/>
              </a:solidFill>
              <a:latin typeface="Helvetica" panose="020B0604020202020204" pitchFamily="34" charset="0"/>
              <a:cs typeface="Helvetica" panose="020B0604020202020204" pitchFamily="34" charset="0"/>
            </a:endParaRPr>
          </a:p>
          <a:p>
            <a:r>
              <a:rPr lang="en-US" b="1" dirty="0">
                <a:solidFill>
                  <a:srgbClr val="000000"/>
                </a:solidFill>
                <a:latin typeface="Helvetica"/>
                <a:cs typeface="Helvetica"/>
              </a:rPr>
              <a:t>          Paso 2</a:t>
            </a:r>
            <a:r>
              <a:rPr lang="en-US" dirty="0">
                <a:solidFill>
                  <a:srgbClr val="000000"/>
                </a:solidFill>
                <a:latin typeface="Helvetica"/>
                <a:cs typeface="Helvetica"/>
              </a:rPr>
              <a:t>: </a:t>
            </a:r>
            <a:r>
              <a:rPr lang="en-US" b="1" dirty="0">
                <a:solidFill>
                  <a:srgbClr val="000000"/>
                </a:solidFill>
                <a:latin typeface="Helvetica"/>
                <a:cs typeface="Helvetica"/>
              </a:rPr>
              <a:t>T</a:t>
            </a:r>
            <a:r>
              <a:rPr lang="es" b="1" dirty="0" err="1">
                <a:solidFill>
                  <a:srgbClr val="1F1F1F"/>
                </a:solidFill>
                <a:latin typeface="Helvetica"/>
                <a:cs typeface="Helvetica"/>
              </a:rPr>
              <a:t>omar</a:t>
            </a:r>
            <a:r>
              <a:rPr lang="es" b="1" dirty="0">
                <a:solidFill>
                  <a:srgbClr val="1F1F1F"/>
                </a:solidFill>
                <a:latin typeface="Helvetica"/>
                <a:cs typeface="Helvetica"/>
              </a:rPr>
              <a:t> una Autoevaluación</a:t>
            </a:r>
            <a:endParaRPr lang="en-US" b="1" dirty="0">
              <a:solidFill>
                <a:srgbClr val="000000"/>
              </a:solidFill>
              <a:latin typeface="Helvetica"/>
              <a:cs typeface="Helvetica"/>
            </a:endParaRPr>
          </a:p>
          <a:p>
            <a:pPr marL="1257300" lvl="2" indent="-342900">
              <a:buFont typeface="Arial" panose="020B0604020202020204" pitchFamily="34" charset="0"/>
              <a:buChar char="•"/>
            </a:pPr>
            <a:r>
              <a:rPr lang="es" dirty="0">
                <a:solidFill>
                  <a:srgbClr val="1F1F1F"/>
                </a:solidFill>
                <a:latin typeface="Helvetica"/>
                <a:cs typeface="Helvetica"/>
              </a:rPr>
              <a:t>Pruebe la herramienta de evaluación PHQ-2 en </a:t>
            </a:r>
            <a:r>
              <a:rPr lang="es" dirty="0">
                <a:solidFill>
                  <a:srgbClr val="1F1F1F"/>
                </a:solidFill>
                <a:latin typeface="Helvetica"/>
                <a:cs typeface="Helvetica"/>
                <a:hlinkClick r:id="rId5"/>
              </a:rPr>
              <a:t>www.CheckYourMoodSD.org</a:t>
            </a:r>
            <a:r>
              <a:rPr lang="es" dirty="0">
                <a:solidFill>
                  <a:srgbClr val="1F1F1F"/>
                </a:solidFill>
                <a:latin typeface="Helvetica"/>
                <a:cs typeface="Helvetica"/>
              </a:rPr>
              <a:t> para reflexionar sobre tus sentimientos</a:t>
            </a:r>
            <a:endParaRPr lang="en-US" dirty="0">
              <a:solidFill>
                <a:srgbClr val="000000"/>
              </a:solidFill>
              <a:latin typeface="Helvetica"/>
              <a:cs typeface="Helvetica"/>
            </a:endParaRPr>
          </a:p>
          <a:p>
            <a:endParaRPr lang="en-US">
              <a:solidFill>
                <a:srgbClr val="000000"/>
              </a:solidFill>
              <a:latin typeface="Helvetica" panose="020B0604020202020204" pitchFamily="34" charset="0"/>
              <a:cs typeface="Helvetica" panose="020B0604020202020204" pitchFamily="34" charset="0"/>
            </a:endParaRPr>
          </a:p>
          <a:p>
            <a:r>
              <a:rPr lang="en-US" b="1" dirty="0">
                <a:solidFill>
                  <a:srgbClr val="000000"/>
                </a:solidFill>
                <a:latin typeface="Helvetica"/>
                <a:cs typeface="Helvetica"/>
              </a:rPr>
              <a:t>          Paso 3</a:t>
            </a:r>
            <a:r>
              <a:rPr lang="en-US" dirty="0">
                <a:solidFill>
                  <a:srgbClr val="000000"/>
                </a:solidFill>
                <a:latin typeface="Helvetica"/>
                <a:cs typeface="Helvetica"/>
              </a:rPr>
              <a:t>: </a:t>
            </a:r>
            <a:r>
              <a:rPr lang="en-US" b="1" dirty="0" err="1">
                <a:solidFill>
                  <a:srgbClr val="000000"/>
                </a:solidFill>
                <a:latin typeface="Helvetica"/>
                <a:cs typeface="Helvetica"/>
              </a:rPr>
              <a:t>Encuentra</a:t>
            </a:r>
            <a:r>
              <a:rPr lang="en-US" b="1" dirty="0">
                <a:solidFill>
                  <a:srgbClr val="000000"/>
                </a:solidFill>
                <a:latin typeface="Helvetica"/>
                <a:cs typeface="Helvetica"/>
              </a:rPr>
              <a:t> </a:t>
            </a:r>
            <a:r>
              <a:rPr lang="en-US" b="1" dirty="0" err="1">
                <a:solidFill>
                  <a:srgbClr val="000000"/>
                </a:solidFill>
                <a:latin typeface="Helvetica"/>
                <a:cs typeface="Helvetica"/>
              </a:rPr>
              <a:t>el</a:t>
            </a:r>
            <a:r>
              <a:rPr lang="en-US" b="1" dirty="0">
                <a:solidFill>
                  <a:srgbClr val="000000"/>
                </a:solidFill>
                <a:latin typeface="Helvetica"/>
                <a:cs typeface="Helvetica"/>
              </a:rPr>
              <a:t> </a:t>
            </a:r>
            <a:r>
              <a:rPr lang="en-US" b="1" dirty="0" err="1">
                <a:solidFill>
                  <a:srgbClr val="000000"/>
                </a:solidFill>
                <a:latin typeface="Helvetica"/>
                <a:cs typeface="Helvetica"/>
              </a:rPr>
              <a:t>Apoyo</a:t>
            </a:r>
            <a:r>
              <a:rPr lang="en-US" b="1" dirty="0">
                <a:solidFill>
                  <a:srgbClr val="000000"/>
                </a:solidFill>
                <a:latin typeface="Helvetica"/>
                <a:cs typeface="Helvetica"/>
              </a:rPr>
              <a:t> Adecuado</a:t>
            </a:r>
          </a:p>
          <a:p>
            <a:pPr marL="1257300" lvl="2" indent="-342900">
              <a:buFont typeface="Arial" panose="020B0604020202020204" pitchFamily="34" charset="0"/>
              <a:buChar char="•"/>
            </a:pPr>
            <a:r>
              <a:rPr lang="en-US" dirty="0">
                <a:solidFill>
                  <a:srgbClr val="000000"/>
                </a:solidFill>
                <a:latin typeface="Helvetica"/>
                <a:cs typeface="Helvetica"/>
              </a:rPr>
              <a:t>Llama o </a:t>
            </a:r>
            <a:r>
              <a:rPr lang="en-US" dirty="0" err="1">
                <a:solidFill>
                  <a:srgbClr val="1F1F1F"/>
                </a:solidFill>
                <a:latin typeface="Helvetica"/>
                <a:cs typeface="Helvetica"/>
              </a:rPr>
              <a:t>envía</a:t>
            </a:r>
            <a:r>
              <a:rPr lang="es" dirty="0">
                <a:solidFill>
                  <a:srgbClr val="1F1F1F"/>
                </a:solidFill>
                <a:latin typeface="Helvetica"/>
                <a:cs typeface="Helvetica"/>
              </a:rPr>
              <a:t> un mensaje de texto al</a:t>
            </a:r>
            <a:r>
              <a:rPr lang="en-US" dirty="0">
                <a:solidFill>
                  <a:srgbClr val="000000"/>
                </a:solidFill>
                <a:latin typeface="Helvetica"/>
                <a:cs typeface="Helvetica"/>
              </a:rPr>
              <a:t> 988 o 1-888-724-7240 (24/7)</a:t>
            </a:r>
          </a:p>
          <a:p>
            <a:pPr marL="1257300" lvl="2" indent="-342900">
              <a:buFont typeface="Arial" panose="020B0604020202020204" pitchFamily="34" charset="0"/>
              <a:buChar char="•"/>
            </a:pPr>
            <a:r>
              <a:rPr lang="en-US" dirty="0" err="1">
                <a:solidFill>
                  <a:srgbClr val="000000"/>
                </a:solidFill>
                <a:latin typeface="Helvetica"/>
                <a:cs typeface="Helvetica"/>
              </a:rPr>
              <a:t>Descubra</a:t>
            </a:r>
            <a:r>
              <a:rPr lang="en-US" dirty="0">
                <a:solidFill>
                  <a:srgbClr val="000000"/>
                </a:solidFill>
                <a:latin typeface="Helvetica"/>
                <a:cs typeface="Helvetica"/>
              </a:rPr>
              <a:t> </a:t>
            </a:r>
            <a:r>
              <a:rPr lang="en-US" dirty="0" err="1">
                <a:solidFill>
                  <a:srgbClr val="000000"/>
                </a:solidFill>
                <a:latin typeface="Helvetica"/>
                <a:cs typeface="Helvetica"/>
              </a:rPr>
              <a:t>recursos</a:t>
            </a:r>
            <a:r>
              <a:rPr lang="en-US" dirty="0">
                <a:solidFill>
                  <a:srgbClr val="000000"/>
                </a:solidFill>
                <a:latin typeface="Helvetica"/>
                <a:cs typeface="Helvetica"/>
              </a:rPr>
              <a:t> </a:t>
            </a:r>
            <a:r>
              <a:rPr lang="en-US" dirty="0" err="1">
                <a:solidFill>
                  <a:srgbClr val="000000"/>
                </a:solidFill>
                <a:latin typeface="Helvetica"/>
                <a:cs typeface="Helvetica"/>
              </a:rPr>
              <a:t>en</a:t>
            </a:r>
            <a:r>
              <a:rPr lang="en-US" dirty="0">
                <a:solidFill>
                  <a:srgbClr val="000000"/>
                </a:solidFill>
                <a:latin typeface="Helvetica"/>
                <a:cs typeface="Helvetica"/>
              </a:rPr>
              <a:t> </a:t>
            </a:r>
            <a:r>
              <a:rPr lang="en-US" dirty="0">
                <a:solidFill>
                  <a:srgbClr val="000000"/>
                </a:solidFill>
                <a:latin typeface="Helvetica"/>
                <a:cs typeface="Helvetica"/>
                <a:hlinkClick r:id="rId6"/>
              </a:rPr>
              <a:t>Up2SD.org </a:t>
            </a:r>
            <a:r>
              <a:rPr lang="en-US" dirty="0">
                <a:solidFill>
                  <a:srgbClr val="000000"/>
                </a:solidFill>
                <a:latin typeface="Helvetica"/>
                <a:cs typeface="Helvetica"/>
              </a:rPr>
              <a:t>y </a:t>
            </a:r>
            <a:r>
              <a:rPr lang="en-US" dirty="0">
                <a:solidFill>
                  <a:srgbClr val="000000"/>
                </a:solidFill>
                <a:latin typeface="Helvetica"/>
                <a:cs typeface="Helvetica"/>
                <a:hlinkClick r:id="rId7"/>
              </a:rPr>
              <a:t>https://bit.ly/BHSservices</a:t>
            </a:r>
            <a:r>
              <a:rPr lang="en-US" dirty="0">
                <a:solidFill>
                  <a:srgbClr val="000000"/>
                </a:solidFill>
                <a:latin typeface="Helvetica"/>
                <a:cs typeface="Helvetica"/>
              </a:rPr>
              <a:t> para </a:t>
            </a:r>
            <a:r>
              <a:rPr lang="en-US" dirty="0" err="1">
                <a:solidFill>
                  <a:srgbClr val="000000"/>
                </a:solidFill>
                <a:latin typeface="Helvetica"/>
                <a:cs typeface="Helvetica"/>
              </a:rPr>
              <a:t>servicios</a:t>
            </a:r>
            <a:r>
              <a:rPr lang="en-US" dirty="0">
                <a:solidFill>
                  <a:srgbClr val="000000"/>
                </a:solidFill>
                <a:latin typeface="Helvetica"/>
                <a:cs typeface="Helvetica"/>
              </a:rPr>
              <a:t> de </a:t>
            </a:r>
            <a:r>
              <a:rPr lang="en-US" dirty="0" err="1">
                <a:solidFill>
                  <a:srgbClr val="000000"/>
                </a:solidFill>
                <a:latin typeface="Helvetica"/>
                <a:cs typeface="Helvetica"/>
              </a:rPr>
              <a:t>salud</a:t>
            </a:r>
            <a:r>
              <a:rPr lang="en-US" dirty="0">
                <a:solidFill>
                  <a:srgbClr val="000000"/>
                </a:solidFill>
                <a:latin typeface="Helvetica"/>
                <a:cs typeface="Helvetica"/>
              </a:rPr>
              <a:t> mental  </a:t>
            </a:r>
          </a:p>
          <a:p>
            <a:endParaRPr lang="en-US">
              <a:solidFill>
                <a:srgbClr val="000000"/>
              </a:solidFill>
              <a:latin typeface="Helvetica" panose="020B0604020202020204" pitchFamily="34" charset="0"/>
              <a:cs typeface="Helvetica" panose="020B0604020202020204" pitchFamily="34" charset="0"/>
            </a:endParaRPr>
          </a:p>
          <a:p>
            <a:r>
              <a:rPr lang="en-US" b="1" dirty="0">
                <a:solidFill>
                  <a:srgbClr val="000000"/>
                </a:solidFill>
                <a:latin typeface="Helvetica"/>
                <a:cs typeface="Helvetica"/>
              </a:rPr>
              <a:t>          Paso 4</a:t>
            </a:r>
            <a:r>
              <a:rPr lang="en-US" dirty="0">
                <a:solidFill>
                  <a:srgbClr val="000000"/>
                </a:solidFill>
                <a:latin typeface="Helvetica"/>
                <a:cs typeface="Helvetica"/>
              </a:rPr>
              <a:t>: </a:t>
            </a:r>
            <a:r>
              <a:rPr lang="en-US" b="1" dirty="0">
                <a:solidFill>
                  <a:srgbClr val="000000"/>
                </a:solidFill>
                <a:latin typeface="Helvetica"/>
                <a:cs typeface="Helvetica"/>
              </a:rPr>
              <a:t>Crea </a:t>
            </a:r>
            <a:r>
              <a:rPr lang="en-US" b="1" dirty="0" err="1">
                <a:solidFill>
                  <a:srgbClr val="000000"/>
                </a:solidFill>
                <a:latin typeface="Helvetica"/>
                <a:cs typeface="Helvetica"/>
              </a:rPr>
              <a:t>tu</a:t>
            </a:r>
            <a:r>
              <a:rPr lang="en-US" b="1" dirty="0">
                <a:solidFill>
                  <a:srgbClr val="000000"/>
                </a:solidFill>
                <a:latin typeface="Helvetica"/>
                <a:cs typeface="Helvetica"/>
              </a:rPr>
              <a:t> Plan de </a:t>
            </a:r>
            <a:r>
              <a:rPr lang="en-US" b="1" dirty="0" err="1">
                <a:solidFill>
                  <a:srgbClr val="000000"/>
                </a:solidFill>
                <a:latin typeface="Helvetica"/>
                <a:cs typeface="Helvetica"/>
              </a:rPr>
              <a:t>Bienestar</a:t>
            </a:r>
            <a:endParaRPr lang="en-US" b="1">
              <a:solidFill>
                <a:srgbClr val="000000"/>
              </a:solidFill>
              <a:latin typeface="Helvetica"/>
              <a:cs typeface="Helvetica"/>
            </a:endParaRPr>
          </a:p>
          <a:p>
            <a:pPr marL="1257300" lvl="2" indent="-342900">
              <a:buFont typeface="Arial" panose="020B0604020202020204" pitchFamily="34" charset="0"/>
              <a:buChar char="•"/>
            </a:pPr>
            <a:r>
              <a:rPr lang="es" dirty="0">
                <a:solidFill>
                  <a:srgbClr val="1F1F1F"/>
                </a:solidFill>
                <a:latin typeface="Helvetica"/>
                <a:cs typeface="Helvetica"/>
              </a:rPr>
              <a:t>Establece metas pequeñas, practica técnicas de </a:t>
            </a:r>
            <a:r>
              <a:rPr lang="en-US" dirty="0" err="1">
                <a:solidFill>
                  <a:srgbClr val="1F1F1F"/>
                </a:solidFill>
                <a:latin typeface="Helvetica"/>
                <a:cs typeface="Helvetica"/>
              </a:rPr>
              <a:t>atención</a:t>
            </a:r>
            <a:r>
              <a:rPr lang="en-US" dirty="0">
                <a:solidFill>
                  <a:srgbClr val="1F1F1F"/>
                </a:solidFill>
                <a:latin typeface="Helvetica"/>
                <a:cs typeface="Helvetica"/>
              </a:rPr>
              <a:t> </a:t>
            </a:r>
            <a:r>
              <a:rPr lang="en-US" dirty="0" err="1">
                <a:solidFill>
                  <a:srgbClr val="1F1F1F"/>
                </a:solidFill>
                <a:latin typeface="Helvetica"/>
                <a:cs typeface="Helvetica"/>
              </a:rPr>
              <a:t>consciente</a:t>
            </a:r>
            <a:r>
              <a:rPr lang="en-US" dirty="0">
                <a:solidFill>
                  <a:srgbClr val="1F1F1F"/>
                </a:solidFill>
                <a:latin typeface="Helvetica"/>
                <a:cs typeface="Helvetica"/>
              </a:rPr>
              <a:t> </a:t>
            </a:r>
            <a:r>
              <a:rPr lang="es" dirty="0">
                <a:solidFill>
                  <a:srgbClr val="1F1F1F"/>
                </a:solidFill>
                <a:latin typeface="Helvetica"/>
                <a:cs typeface="Helvetica"/>
              </a:rPr>
              <a:t>y explora la </a:t>
            </a:r>
            <a:r>
              <a:rPr lang="es" dirty="0">
                <a:solidFill>
                  <a:srgbClr val="1F1F1F"/>
                </a:solidFill>
                <a:latin typeface="Helvetica"/>
                <a:cs typeface="Helvetica"/>
                <a:hlinkClick r:id="rId8"/>
              </a:rPr>
              <a:t>Práctica de Bienestar Mental de 30 Días</a:t>
            </a:r>
            <a:r>
              <a:rPr lang="es" dirty="0">
                <a:solidFill>
                  <a:srgbClr val="1F1F1F"/>
                </a:solidFill>
                <a:latin typeface="Helvetica"/>
                <a:cs typeface="Helvetica"/>
              </a:rPr>
              <a:t> y la </a:t>
            </a:r>
            <a:r>
              <a:rPr lang="es" dirty="0">
                <a:solidFill>
                  <a:srgbClr val="1F1F1F"/>
                </a:solidFill>
                <a:latin typeface="Helvetica"/>
                <a:cs typeface="Helvetica"/>
                <a:hlinkClick r:id="rId9"/>
              </a:rPr>
              <a:t>Práctica de Bienestar Mental para Jóvenes</a:t>
            </a:r>
            <a:endParaRPr lang="es" sz="2100" dirty="0">
              <a:solidFill>
                <a:srgbClr val="1F1F1F"/>
              </a:solidFill>
              <a:latin typeface="Consolas"/>
              <a:cs typeface="Helvetica"/>
            </a:endParaRPr>
          </a:p>
        </p:txBody>
      </p:sp>
      <p:pic>
        <p:nvPicPr>
          <p:cNvPr id="6" name="Picture 2">
            <a:extLst>
              <a:ext uri="{FF2B5EF4-FFF2-40B4-BE49-F238E27FC236}">
                <a16:creationId xmlns:a16="http://schemas.microsoft.com/office/drawing/2014/main" id="{57F22B5A-9B5B-6CB3-CDF5-A750977CBC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924" y="1416858"/>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9C196B1C-EDC5-590F-62DC-67FB16459A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924" y="2515978"/>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A7201AAB-6D2B-C47E-07E6-53B1595327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924" y="3660811"/>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81955AB-6699-F87F-1B15-A560CC2167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923" y="5049810"/>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A4688A1-9FB5-5231-ECAB-9B9287FCA2B8}"/>
              </a:ext>
            </a:extLst>
          </p:cNvPr>
          <p:cNvPicPr>
            <a:picLocks noChangeAspect="1"/>
          </p:cNvPicPr>
          <p:nvPr/>
        </p:nvPicPr>
        <p:blipFill>
          <a:blip r:embed="rId11"/>
          <a:stretch>
            <a:fillRect/>
          </a:stretch>
        </p:blipFill>
        <p:spPr>
          <a:xfrm>
            <a:off x="10018441" y="1288130"/>
            <a:ext cx="1634924" cy="2296974"/>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graphical user interface&#10;&#10;AI-generated content may be incorrect.">
            <a:extLst>
              <a:ext uri="{FF2B5EF4-FFF2-40B4-BE49-F238E27FC236}">
                <a16:creationId xmlns:a16="http://schemas.microsoft.com/office/drawing/2014/main" id="{F4564501-01A4-7831-5FD6-4C3C7AB0B2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8427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F6470-1D26-D7C9-1D62-4CB705120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3EBEA-9E0A-9901-F06F-9D82DBE2F3A8}"/>
              </a:ext>
            </a:extLst>
          </p:cNvPr>
          <p:cNvSpPr>
            <a:spLocks noGrp="1"/>
          </p:cNvSpPr>
          <p:nvPr>
            <p:ph type="title"/>
          </p:nvPr>
        </p:nvSpPr>
        <p:spPr>
          <a:xfrm>
            <a:off x="105335" y="17096"/>
            <a:ext cx="10515600" cy="1325563"/>
          </a:xfrm>
        </p:spPr>
        <p:txBody>
          <a:bodyPr>
            <a:normAutofit/>
          </a:bodyPr>
          <a:lstStyle/>
          <a:p>
            <a:r>
              <a:rPr lang="en-US" sz="3200">
                <a:solidFill>
                  <a:srgbClr val="1562A1"/>
                </a:solidFill>
                <a:latin typeface="Verdana Pro Black" panose="020B0A04030504040204" pitchFamily="34" charset="0"/>
              </a:rPr>
              <a:t>PHQ-2 The Short Self-Assessment</a:t>
            </a:r>
            <a:endParaRPr lang="en-US" sz="3200">
              <a:solidFill>
                <a:srgbClr val="1562A1"/>
              </a:solidFill>
            </a:endParaRPr>
          </a:p>
        </p:txBody>
      </p:sp>
      <p:pic>
        <p:nvPicPr>
          <p:cNvPr id="7" name="Picture 6" descr="A black and white logo&#10;&#10;Description automatically generated">
            <a:extLst>
              <a:ext uri="{FF2B5EF4-FFF2-40B4-BE49-F238E27FC236}">
                <a16:creationId xmlns:a16="http://schemas.microsoft.com/office/drawing/2014/main" id="{B5EC6B7C-A7CF-2E31-8E7F-7BE531DB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7AD468F6-C6B1-FC5F-C7FC-D41359ECE750}"/>
              </a:ext>
            </a:extLst>
          </p:cNvPr>
          <p:cNvPicPr>
            <a:picLocks noChangeAspect="1"/>
          </p:cNvPicPr>
          <p:nvPr/>
        </p:nvPicPr>
        <p:blipFill rotWithShape="1">
          <a:blip r:embed="rId4">
            <a:extLst>
              <a:ext uri="{28A0092B-C50C-407E-A947-70E740481C1C}">
                <a14:useLocalDpi xmlns:a14="http://schemas.microsoft.com/office/drawing/2010/main" val="0"/>
              </a:ext>
            </a:extLst>
          </a:blip>
          <a:srcRect t="79818" b="1060"/>
          <a:stretch/>
        </p:blipFill>
        <p:spPr>
          <a:xfrm>
            <a:off x="0" y="4791512"/>
            <a:ext cx="12192000" cy="2082675"/>
          </a:xfrm>
          <a:prstGeom prst="rect">
            <a:avLst/>
          </a:prstGeom>
        </p:spPr>
      </p:pic>
      <p:pic>
        <p:nvPicPr>
          <p:cNvPr id="8" name="Picture 7" descr="A close-up of a survey&#10;&#10;Description automatically generated">
            <a:extLst>
              <a:ext uri="{FF2B5EF4-FFF2-40B4-BE49-F238E27FC236}">
                <a16:creationId xmlns:a16="http://schemas.microsoft.com/office/drawing/2014/main" id="{17879AF6-A72B-DC37-AF4E-EDAA40AC9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440" y="1342422"/>
            <a:ext cx="3488780" cy="4259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A40DA15F-4DFC-71B0-07EB-37663396D22F}"/>
              </a:ext>
            </a:extLst>
          </p:cNvPr>
          <p:cNvSpPr/>
          <p:nvPr/>
        </p:nvSpPr>
        <p:spPr>
          <a:xfrm>
            <a:off x="5204282" y="2848195"/>
            <a:ext cx="3279162" cy="11821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389086-6F88-87D3-0F91-894FB0CD6FF1}"/>
              </a:ext>
            </a:extLst>
          </p:cNvPr>
          <p:cNvSpPr txBox="1"/>
          <p:nvPr/>
        </p:nvSpPr>
        <p:spPr>
          <a:xfrm>
            <a:off x="108241" y="1282550"/>
            <a:ext cx="4970574" cy="21503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2300" b="1">
                <a:solidFill>
                  <a:prstClr val="black"/>
                </a:solidFill>
                <a:latin typeface="Helvetica"/>
                <a:ea typeface="Gadugi"/>
                <a:cs typeface="Helvetica"/>
              </a:rPr>
              <a:t>PHQ-2 self-assessment is…</a:t>
            </a:r>
            <a:endParaRPr lang="en-US" sz="2300">
              <a:solidFill>
                <a:prstClr val="black"/>
              </a:solidFill>
              <a:latin typeface="Helvetica"/>
              <a:cs typeface="Helvetica"/>
            </a:endParaRPr>
          </a:p>
          <a:p>
            <a:pPr marL="800100" lvl="1" indent="-342900">
              <a:lnSpc>
                <a:spcPct val="150000"/>
              </a:lnSpc>
              <a:buFont typeface="Arial"/>
              <a:buChar char="•"/>
              <a:defRPr/>
            </a:pPr>
            <a:r>
              <a:rPr lang="en-US" sz="2300">
                <a:solidFill>
                  <a:prstClr val="black"/>
                </a:solidFill>
                <a:latin typeface="Helvetica"/>
                <a:ea typeface="Gadugi"/>
                <a:cs typeface="Helvetica"/>
              </a:rPr>
              <a:t>Free </a:t>
            </a:r>
          </a:p>
          <a:p>
            <a:pPr marL="800100" lvl="1" indent="-342900">
              <a:lnSpc>
                <a:spcPct val="150000"/>
              </a:lnSpc>
              <a:buFont typeface="Arial"/>
              <a:buChar char="•"/>
              <a:defRPr/>
            </a:pPr>
            <a:r>
              <a:rPr lang="en-US" sz="2300">
                <a:solidFill>
                  <a:prstClr val="black"/>
                </a:solidFill>
                <a:latin typeface="Helvetica"/>
                <a:ea typeface="Gadugi"/>
                <a:cs typeface="Helvetica"/>
              </a:rPr>
              <a:t>Anonymous</a:t>
            </a:r>
          </a:p>
          <a:p>
            <a:pPr marL="800100" lvl="1" indent="-342900">
              <a:lnSpc>
                <a:spcPct val="150000"/>
              </a:lnSpc>
              <a:buFont typeface="Arial"/>
              <a:buChar char="•"/>
              <a:defRPr/>
            </a:pPr>
            <a:r>
              <a:rPr lang="en-US" sz="2300" b="1">
                <a:solidFill>
                  <a:prstClr val="black"/>
                </a:solidFill>
                <a:latin typeface="Helvetica"/>
                <a:ea typeface="Gadugi"/>
                <a:cs typeface="Helvetica"/>
              </a:rPr>
              <a:t>2 Questions</a:t>
            </a:r>
            <a:r>
              <a:rPr lang="en-US" sz="2300">
                <a:solidFill>
                  <a:prstClr val="black"/>
                </a:solidFill>
                <a:latin typeface="Helvetica"/>
                <a:ea typeface="Gadugi"/>
                <a:cs typeface="Helvetica"/>
              </a:rPr>
              <a:t> to assess mood</a:t>
            </a:r>
          </a:p>
        </p:txBody>
      </p:sp>
      <p:sp>
        <p:nvSpPr>
          <p:cNvPr id="9" name="TextBox 8">
            <a:extLst>
              <a:ext uri="{FF2B5EF4-FFF2-40B4-BE49-F238E27FC236}">
                <a16:creationId xmlns:a16="http://schemas.microsoft.com/office/drawing/2014/main" id="{78ADCBD2-4640-E7FF-0529-CBD957031A71}"/>
              </a:ext>
            </a:extLst>
          </p:cNvPr>
          <p:cNvSpPr txBox="1"/>
          <p:nvPr/>
        </p:nvSpPr>
        <p:spPr>
          <a:xfrm>
            <a:off x="304800" y="3779870"/>
            <a:ext cx="4409513" cy="778966"/>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Helvetica"/>
                <a:cs typeface="Calibri"/>
              </a:rPr>
              <a:t>Not a diagnosis, but a tool for self-awareness</a:t>
            </a:r>
          </a:p>
        </p:txBody>
      </p:sp>
      <p:pic>
        <p:nvPicPr>
          <p:cNvPr id="10" name="Picture 9" descr="A close-up of a document&#10;&#10;Description automatically generated">
            <a:extLst>
              <a:ext uri="{FF2B5EF4-FFF2-40B4-BE49-F238E27FC236}">
                <a16:creationId xmlns:a16="http://schemas.microsoft.com/office/drawing/2014/main" id="{C4FD2CA2-D950-6D49-AF0D-838EFC7E8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124" y="1344833"/>
            <a:ext cx="3300521" cy="4259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7700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06497C-6477-0EB8-D0EE-2D0D677770B8}"/>
              </a:ext>
            </a:extLst>
          </p:cNvPr>
          <p:cNvPicPr>
            <a:picLocks noChangeAspect="1"/>
          </p:cNvPicPr>
          <p:nvPr/>
        </p:nvPicPr>
        <p:blipFill>
          <a:blip r:embed="rId4"/>
          <a:stretch>
            <a:fillRect/>
          </a:stretch>
        </p:blipFill>
        <p:spPr>
          <a:xfrm>
            <a:off x="5078815" y="1252225"/>
            <a:ext cx="3488463" cy="4259133"/>
          </a:xfrm>
          <a:prstGeom prst="rect">
            <a:avLst/>
          </a:prstGeom>
          <a:ln w="31750">
            <a:solidFill>
              <a:schemeClr val="accent6">
                <a:lumMod val="75000"/>
              </a:schemeClr>
            </a:solidFill>
          </a:ln>
        </p:spPr>
      </p:pic>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105335" y="17096"/>
            <a:ext cx="10515600" cy="1325563"/>
          </a:xfrm>
        </p:spPr>
        <p:txBody>
          <a:bodyPr>
            <a:normAutofit/>
          </a:bodyPr>
          <a:lstStyle/>
          <a:p>
            <a:r>
              <a:rPr lang="en-US" sz="3200">
                <a:solidFill>
                  <a:srgbClr val="1562A1"/>
                </a:solidFill>
                <a:latin typeface="Verdana Pro Black" panose="020B0A04030504040204" pitchFamily="34" charset="0"/>
              </a:rPr>
              <a:t>PHQ-2 La Breve </a:t>
            </a:r>
            <a:r>
              <a:rPr lang="en-US" sz="3200" err="1">
                <a:solidFill>
                  <a:srgbClr val="1562A1"/>
                </a:solidFill>
                <a:latin typeface="Verdana Pro Black" panose="020B0A04030504040204" pitchFamily="34" charset="0"/>
              </a:rPr>
              <a:t>Autoevaluaci</a:t>
            </a:r>
            <a:r>
              <a:rPr lang="es" sz="3200" b="1">
                <a:solidFill>
                  <a:srgbClr val="1562A1"/>
                </a:solidFill>
                <a:latin typeface="Verdana Pro Black" panose="020B0A04030504040204" pitchFamily="34" charset="0"/>
                <a:ea typeface="Verdana"/>
              </a:rPr>
              <a:t>ón</a:t>
            </a:r>
            <a:endParaRPr lang="en-US" sz="3200" b="1">
              <a:solidFill>
                <a:srgbClr val="1562A1"/>
              </a:solidFill>
              <a:latin typeface="Verdana Pro Black" panose="020B0A04030504040204" pitchFamily="34" charset="0"/>
              <a:ea typeface="Verdana"/>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5">
            <a:extLst>
              <a:ext uri="{28A0092B-C50C-407E-A947-70E740481C1C}">
                <a14:useLocalDpi xmlns:a14="http://schemas.microsoft.com/office/drawing/2010/main" val="0"/>
              </a:ext>
            </a:extLst>
          </a:blip>
          <a:srcRect t="79818" b="1060"/>
          <a:stretch/>
        </p:blipFill>
        <p:spPr>
          <a:xfrm>
            <a:off x="0" y="4791512"/>
            <a:ext cx="12192000" cy="2082675"/>
          </a:xfrm>
          <a:prstGeom prst="rect">
            <a:avLst/>
          </a:prstGeom>
        </p:spPr>
      </p:pic>
      <p:sp>
        <p:nvSpPr>
          <p:cNvPr id="3" name="Rectangle 2">
            <a:extLst>
              <a:ext uri="{FF2B5EF4-FFF2-40B4-BE49-F238E27FC236}">
                <a16:creationId xmlns:a16="http://schemas.microsoft.com/office/drawing/2014/main" id="{E6189ABD-272F-6F74-0642-50FD927079F5}"/>
              </a:ext>
            </a:extLst>
          </p:cNvPr>
          <p:cNvSpPr/>
          <p:nvPr/>
        </p:nvSpPr>
        <p:spPr>
          <a:xfrm>
            <a:off x="5204282" y="2848195"/>
            <a:ext cx="3279162" cy="11821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C6DED26-B1C0-F133-FEB1-0FED8C1AE675}"/>
              </a:ext>
            </a:extLst>
          </p:cNvPr>
          <p:cNvSpPr txBox="1"/>
          <p:nvPr/>
        </p:nvSpPr>
        <p:spPr>
          <a:xfrm>
            <a:off x="108241" y="1282550"/>
            <a:ext cx="4970574" cy="26813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2300" b="1" dirty="0">
                <a:solidFill>
                  <a:prstClr val="black"/>
                </a:solidFill>
                <a:latin typeface="Helvetica"/>
                <a:ea typeface="Gadugi"/>
                <a:cs typeface="Helvetica"/>
              </a:rPr>
              <a:t>PHQ-2 </a:t>
            </a:r>
            <a:r>
              <a:rPr lang="en-US" sz="2300" b="1">
                <a:solidFill>
                  <a:prstClr val="black"/>
                </a:solidFill>
                <a:latin typeface="Helvetica"/>
                <a:ea typeface="Gadugi"/>
                <a:cs typeface="Helvetica"/>
              </a:rPr>
              <a:t>A</a:t>
            </a:r>
            <a:r>
              <a:rPr lang="es" sz="2300" b="1" err="1">
                <a:solidFill>
                  <a:srgbClr val="1F1F1F"/>
                </a:solidFill>
                <a:latin typeface="Helvetica"/>
                <a:ea typeface="Gadugi"/>
                <a:cs typeface="Helvetica"/>
              </a:rPr>
              <a:t>utoevaluación</a:t>
            </a:r>
            <a:r>
              <a:rPr lang="en-US" sz="2300" b="1">
                <a:solidFill>
                  <a:prstClr val="black"/>
                </a:solidFill>
                <a:latin typeface="Helvetica"/>
                <a:ea typeface="Gadugi"/>
                <a:cs typeface="Helvetica"/>
              </a:rPr>
              <a:t> es…</a:t>
            </a:r>
            <a:endParaRPr lang="en-US" sz="2300">
              <a:solidFill>
                <a:prstClr val="black"/>
              </a:solidFill>
              <a:latin typeface="Helvetica"/>
              <a:cs typeface="Helvetica"/>
            </a:endParaRPr>
          </a:p>
          <a:p>
            <a:pPr marL="800100" lvl="1" indent="-342900">
              <a:lnSpc>
                <a:spcPct val="150000"/>
              </a:lnSpc>
              <a:buFont typeface="Arial"/>
              <a:buChar char="•"/>
              <a:defRPr/>
            </a:pPr>
            <a:r>
              <a:rPr lang="en-US" sz="2300" dirty="0">
                <a:solidFill>
                  <a:prstClr val="black"/>
                </a:solidFill>
                <a:latin typeface="Helvetica"/>
                <a:ea typeface="Gadugi"/>
                <a:cs typeface="Helvetica"/>
              </a:rPr>
              <a:t>Gratis</a:t>
            </a:r>
          </a:p>
          <a:p>
            <a:pPr marL="800100" lvl="1" indent="-342900">
              <a:lnSpc>
                <a:spcPct val="150000"/>
              </a:lnSpc>
              <a:buFont typeface="Arial"/>
              <a:buChar char="•"/>
              <a:defRPr/>
            </a:pPr>
            <a:r>
              <a:rPr lang="en-US" sz="2300" dirty="0">
                <a:solidFill>
                  <a:prstClr val="black"/>
                </a:solidFill>
                <a:latin typeface="Helvetica"/>
                <a:ea typeface="Gadugi"/>
                <a:cs typeface="Helvetica"/>
              </a:rPr>
              <a:t>A</a:t>
            </a:r>
            <a:r>
              <a:rPr lang="es" sz="2300" dirty="0" err="1">
                <a:solidFill>
                  <a:srgbClr val="1F1F1F"/>
                </a:solidFill>
                <a:latin typeface="Helvetica"/>
                <a:ea typeface="Gadugi"/>
                <a:cs typeface="Helvetica"/>
              </a:rPr>
              <a:t>nónimo</a:t>
            </a:r>
            <a:endParaRPr lang="es" sz="2300" dirty="0">
              <a:solidFill>
                <a:srgbClr val="1F1F1F"/>
              </a:solidFill>
              <a:latin typeface="Helvetica"/>
              <a:ea typeface="Gadugi"/>
              <a:cs typeface="Helvetica"/>
            </a:endParaRPr>
          </a:p>
          <a:p>
            <a:pPr marL="800100" lvl="1" indent="-342900">
              <a:lnSpc>
                <a:spcPct val="150000"/>
              </a:lnSpc>
              <a:buFont typeface="Arial"/>
              <a:buChar char="•"/>
              <a:defRPr/>
            </a:pPr>
            <a:r>
              <a:rPr lang="en-US" sz="2300" b="1" dirty="0">
                <a:solidFill>
                  <a:prstClr val="black"/>
                </a:solidFill>
                <a:latin typeface="Helvetica"/>
                <a:ea typeface="Gadugi"/>
                <a:cs typeface="Helvetica"/>
              </a:rPr>
              <a:t>2 </a:t>
            </a:r>
            <a:r>
              <a:rPr lang="en-US" sz="2300" b="1" dirty="0" err="1">
                <a:solidFill>
                  <a:prstClr val="black"/>
                </a:solidFill>
                <a:latin typeface="Helvetica"/>
                <a:ea typeface="Gadugi"/>
                <a:cs typeface="Helvetica"/>
              </a:rPr>
              <a:t>Preguntas</a:t>
            </a:r>
            <a:r>
              <a:rPr lang="en-US" sz="2300" dirty="0">
                <a:solidFill>
                  <a:prstClr val="black"/>
                </a:solidFill>
                <a:latin typeface="Helvetica"/>
                <a:ea typeface="Gadugi"/>
                <a:cs typeface="Helvetica"/>
              </a:rPr>
              <a:t> para </a:t>
            </a:r>
            <a:r>
              <a:rPr lang="en-US" sz="2300" dirty="0" err="1">
                <a:solidFill>
                  <a:prstClr val="black"/>
                </a:solidFill>
                <a:latin typeface="Helvetica"/>
                <a:ea typeface="Gadugi"/>
                <a:cs typeface="Helvetica"/>
              </a:rPr>
              <a:t>evaluar</a:t>
            </a:r>
            <a:r>
              <a:rPr lang="en-US" sz="2300" dirty="0">
                <a:solidFill>
                  <a:prstClr val="black"/>
                </a:solidFill>
                <a:latin typeface="Helvetica"/>
                <a:ea typeface="Gadugi"/>
                <a:cs typeface="Helvetica"/>
              </a:rPr>
              <a:t> </a:t>
            </a:r>
            <a:r>
              <a:rPr lang="en-US" sz="2300" dirty="0" err="1">
                <a:solidFill>
                  <a:prstClr val="black"/>
                </a:solidFill>
                <a:latin typeface="Helvetica"/>
                <a:ea typeface="Gadugi"/>
                <a:cs typeface="Helvetica"/>
              </a:rPr>
              <a:t>el</a:t>
            </a:r>
            <a:r>
              <a:rPr lang="en-US" sz="2300" dirty="0">
                <a:solidFill>
                  <a:prstClr val="black"/>
                </a:solidFill>
                <a:latin typeface="Helvetica"/>
                <a:ea typeface="Gadugi"/>
                <a:cs typeface="Helvetica"/>
              </a:rPr>
              <a:t> </a:t>
            </a:r>
            <a:r>
              <a:rPr lang="en-US" sz="2300" dirty="0" err="1">
                <a:solidFill>
                  <a:prstClr val="black"/>
                </a:solidFill>
                <a:latin typeface="Helvetica"/>
                <a:ea typeface="Gadugi"/>
                <a:cs typeface="Helvetica"/>
              </a:rPr>
              <a:t>estado</a:t>
            </a:r>
            <a:r>
              <a:rPr lang="en-US" sz="2300" dirty="0">
                <a:solidFill>
                  <a:prstClr val="black"/>
                </a:solidFill>
                <a:latin typeface="Helvetica"/>
                <a:ea typeface="Gadugi"/>
                <a:cs typeface="Helvetica"/>
              </a:rPr>
              <a:t> de </a:t>
            </a:r>
            <a:r>
              <a:rPr lang="es" sz="2300" dirty="0">
                <a:solidFill>
                  <a:srgbClr val="1F1F1F"/>
                </a:solidFill>
                <a:latin typeface="Helvetica"/>
                <a:ea typeface="Gadugi"/>
                <a:cs typeface="Helvetica"/>
              </a:rPr>
              <a:t>ánimo</a:t>
            </a:r>
            <a:endParaRPr lang="en-US" sz="2300" dirty="0">
              <a:solidFill>
                <a:prstClr val="black"/>
              </a:solidFill>
              <a:latin typeface="Helvetica"/>
              <a:ea typeface="Gadugi"/>
              <a:cs typeface="Helvetica"/>
            </a:endParaRPr>
          </a:p>
        </p:txBody>
      </p:sp>
      <p:sp>
        <p:nvSpPr>
          <p:cNvPr id="9" name="TextBox 8">
            <a:extLst>
              <a:ext uri="{FF2B5EF4-FFF2-40B4-BE49-F238E27FC236}">
                <a16:creationId xmlns:a16="http://schemas.microsoft.com/office/drawing/2014/main" id="{F8740AFC-2910-08E8-4938-6134A5832D9B}"/>
              </a:ext>
            </a:extLst>
          </p:cNvPr>
          <p:cNvSpPr txBox="1"/>
          <p:nvPr/>
        </p:nvSpPr>
        <p:spPr>
          <a:xfrm>
            <a:off x="713848" y="4237514"/>
            <a:ext cx="3651119" cy="1107996"/>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200" b="1">
                <a:solidFill>
                  <a:srgbClr val="1F1F1F"/>
                </a:solidFill>
                <a:latin typeface="Helvetica"/>
                <a:cs typeface="Calibri"/>
              </a:rPr>
              <a:t>No es un diagnóstico, sino una herramienta para el autoconocimiento</a:t>
            </a:r>
            <a:endParaRPr lang="en-US" sz="2200" b="1">
              <a:latin typeface="Helvetica"/>
              <a:cs typeface="Calibri"/>
            </a:endParaRPr>
          </a:p>
        </p:txBody>
      </p:sp>
      <p:pic>
        <p:nvPicPr>
          <p:cNvPr id="13" name="Picture 12">
            <a:extLst>
              <a:ext uri="{FF2B5EF4-FFF2-40B4-BE49-F238E27FC236}">
                <a16:creationId xmlns:a16="http://schemas.microsoft.com/office/drawing/2014/main" id="{4DD9D34F-CD2F-B122-D839-8D81EF9BF9AB}"/>
              </a:ext>
            </a:extLst>
          </p:cNvPr>
          <p:cNvPicPr>
            <a:picLocks noChangeAspect="1"/>
          </p:cNvPicPr>
          <p:nvPr/>
        </p:nvPicPr>
        <p:blipFill>
          <a:blip r:embed="rId6"/>
          <a:stretch>
            <a:fillRect/>
          </a:stretch>
        </p:blipFill>
        <p:spPr>
          <a:xfrm>
            <a:off x="8692745" y="1252225"/>
            <a:ext cx="3226651" cy="4259133"/>
          </a:xfrm>
          <a:prstGeom prst="rect">
            <a:avLst/>
          </a:prstGeom>
          <a:noFill/>
          <a:ln w="31750">
            <a:solidFill>
              <a:schemeClr val="accent6">
                <a:lumMod val="75000"/>
              </a:schemeClr>
            </a:solidFill>
          </a:ln>
        </p:spPr>
      </p:pic>
      <p:pic>
        <p:nvPicPr>
          <p:cNvPr id="5" name="Picture 4" descr="A picture containing graphical user interface&#10;&#10;AI-generated content may be incorrect.">
            <a:extLst>
              <a:ext uri="{FF2B5EF4-FFF2-40B4-BE49-F238E27FC236}">
                <a16:creationId xmlns:a16="http://schemas.microsoft.com/office/drawing/2014/main" id="{2E14A961-51FD-B411-FE83-F814E087C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101824241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248771" y="17096"/>
            <a:ext cx="10515600" cy="1325563"/>
          </a:xfrm>
        </p:spPr>
        <p:txBody>
          <a:bodyPr>
            <a:normAutofit/>
          </a:bodyPr>
          <a:lstStyle/>
          <a:p>
            <a:r>
              <a:rPr lang="en-US" sz="3200">
                <a:solidFill>
                  <a:srgbClr val="1562A1"/>
                </a:solidFill>
                <a:latin typeface="Verdana Pro Black" panose="020B0A04030504040204" pitchFamily="34" charset="0"/>
              </a:rPr>
              <a:t>PHQ-9 The Full Self Assessment</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777738"/>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pic>
        <p:nvPicPr>
          <p:cNvPr id="6" name="Picture 5">
            <a:extLst>
              <a:ext uri="{FF2B5EF4-FFF2-40B4-BE49-F238E27FC236}">
                <a16:creationId xmlns:a16="http://schemas.microsoft.com/office/drawing/2014/main" id="{872A1788-DCD0-7F1F-E612-D4CF270C4F38}"/>
              </a:ext>
            </a:extLst>
          </p:cNvPr>
          <p:cNvPicPr>
            <a:picLocks noChangeAspect="1"/>
          </p:cNvPicPr>
          <p:nvPr/>
        </p:nvPicPr>
        <p:blipFill>
          <a:blip r:embed="rId5"/>
          <a:stretch>
            <a:fillRect/>
          </a:stretch>
        </p:blipFill>
        <p:spPr>
          <a:xfrm>
            <a:off x="773525" y="1343678"/>
            <a:ext cx="4091151" cy="4231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D311EE7-05D3-6874-D8FD-AEF8BA3C20D3}"/>
              </a:ext>
            </a:extLst>
          </p:cNvPr>
          <p:cNvSpPr txBox="1"/>
          <p:nvPr/>
        </p:nvSpPr>
        <p:spPr>
          <a:xfrm>
            <a:off x="5094212" y="1214379"/>
            <a:ext cx="7097788" cy="3545907"/>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2300" b="1">
                <a:solidFill>
                  <a:prstClr val="black"/>
                </a:solidFill>
                <a:latin typeface="Helvetica"/>
                <a:ea typeface="Gadugi"/>
                <a:cs typeface="Helvetica"/>
              </a:rPr>
              <a:t>PHQ-9 is the full self-assessment</a:t>
            </a:r>
          </a:p>
          <a:p>
            <a:pPr>
              <a:lnSpc>
                <a:spcPct val="150000"/>
              </a:lnSpc>
              <a:defRPr/>
            </a:pPr>
            <a:endParaRPr lang="en-US" sz="1200" b="1">
              <a:solidFill>
                <a:prstClr val="black"/>
              </a:solidFill>
              <a:latin typeface="Helvetica"/>
              <a:ea typeface="Gadugi"/>
              <a:cs typeface="Helvetica"/>
            </a:endParaRPr>
          </a:p>
          <a:p>
            <a:pPr marL="342900" indent="-342900">
              <a:buFont typeface="Arial" panose="020B0604020202020204" pitchFamily="34" charset="0"/>
              <a:buChar char="•"/>
              <a:defRPr/>
            </a:pPr>
            <a:r>
              <a:rPr lang="en-US" sz="2200">
                <a:solidFill>
                  <a:prstClr val="black"/>
                </a:solidFill>
                <a:latin typeface="Helvetica"/>
                <a:ea typeface="Gadugi"/>
                <a:cs typeface="Helvetica"/>
              </a:rPr>
              <a:t>Free assessment though Mental Health America website</a:t>
            </a:r>
          </a:p>
          <a:p>
            <a:pPr marL="342900" indent="-342900">
              <a:lnSpc>
                <a:spcPct val="150000"/>
              </a:lnSpc>
              <a:buFont typeface="Arial"/>
              <a:buChar char="•"/>
              <a:defRPr/>
            </a:pPr>
            <a:r>
              <a:rPr lang="en-US" sz="2200">
                <a:solidFill>
                  <a:prstClr val="black"/>
                </a:solidFill>
                <a:latin typeface="Helvetica"/>
                <a:ea typeface="Gadugi"/>
                <a:cs typeface="Helvetica"/>
              </a:rPr>
              <a:t>Anonymous and confidential</a:t>
            </a:r>
          </a:p>
          <a:p>
            <a:pPr marL="342900" indent="-342900">
              <a:lnSpc>
                <a:spcPct val="150000"/>
              </a:lnSpc>
              <a:buFont typeface="Arial"/>
              <a:buChar char="•"/>
              <a:defRPr/>
            </a:pPr>
            <a:r>
              <a:rPr lang="en-US" sz="2200">
                <a:solidFill>
                  <a:prstClr val="black"/>
                </a:solidFill>
                <a:latin typeface="Helvetica"/>
                <a:ea typeface="Gadugi"/>
                <a:cs typeface="Helvetica"/>
              </a:rPr>
              <a:t>Optional demographic survey</a:t>
            </a:r>
          </a:p>
          <a:p>
            <a:pPr marL="342900" indent="-342900">
              <a:lnSpc>
                <a:spcPct val="150000"/>
              </a:lnSpc>
              <a:buFont typeface="Arial"/>
              <a:buChar char="•"/>
              <a:defRPr/>
            </a:pPr>
            <a:r>
              <a:rPr lang="en-US" sz="2200" b="1">
                <a:solidFill>
                  <a:prstClr val="black"/>
                </a:solidFill>
                <a:latin typeface="Helvetica"/>
                <a:ea typeface="Gadugi"/>
                <a:cs typeface="Helvetica"/>
              </a:rPr>
              <a:t>9 Questions</a:t>
            </a:r>
            <a:r>
              <a:rPr lang="en-US" sz="2200">
                <a:solidFill>
                  <a:prstClr val="black"/>
                </a:solidFill>
                <a:latin typeface="Helvetica"/>
                <a:ea typeface="Gadugi"/>
                <a:cs typeface="Helvetica"/>
              </a:rPr>
              <a:t> dive deeper into symptoms</a:t>
            </a:r>
          </a:p>
          <a:p>
            <a:pPr marL="1257300" lvl="2" indent="-342900">
              <a:lnSpc>
                <a:spcPct val="150000"/>
              </a:lnSpc>
              <a:buFont typeface="Arial" panose="020B0604020202020204" pitchFamily="34" charset="0"/>
              <a:buChar char="•"/>
              <a:defRPr/>
            </a:pPr>
            <a:r>
              <a:rPr lang="en-US" sz="2200">
                <a:solidFill>
                  <a:prstClr val="black"/>
                </a:solidFill>
                <a:latin typeface="Helvetica"/>
                <a:ea typeface="Gadugi"/>
                <a:cs typeface="Helvetica"/>
              </a:rPr>
              <a:t>More questions than PHQ-2</a:t>
            </a:r>
          </a:p>
        </p:txBody>
      </p:sp>
      <p:sp>
        <p:nvSpPr>
          <p:cNvPr id="8" name="TextBox 7">
            <a:extLst>
              <a:ext uri="{FF2B5EF4-FFF2-40B4-BE49-F238E27FC236}">
                <a16:creationId xmlns:a16="http://schemas.microsoft.com/office/drawing/2014/main" id="{E6ADFFDB-F1EB-A4BE-826A-26AC35832609}"/>
              </a:ext>
            </a:extLst>
          </p:cNvPr>
          <p:cNvSpPr txBox="1"/>
          <p:nvPr/>
        </p:nvSpPr>
        <p:spPr>
          <a:xfrm>
            <a:off x="5459942" y="4850656"/>
            <a:ext cx="4012478" cy="957683"/>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a:latin typeface="Helvetica"/>
              <a:cs typeface="Helvetica"/>
            </a:endParaRPr>
          </a:p>
        </p:txBody>
      </p:sp>
      <p:sp>
        <p:nvSpPr>
          <p:cNvPr id="3" name="TextBox 2">
            <a:extLst>
              <a:ext uri="{FF2B5EF4-FFF2-40B4-BE49-F238E27FC236}">
                <a16:creationId xmlns:a16="http://schemas.microsoft.com/office/drawing/2014/main" id="{225FDA3D-4BEF-F314-67DA-4155C54A6838}"/>
              </a:ext>
            </a:extLst>
          </p:cNvPr>
          <p:cNvSpPr txBox="1"/>
          <p:nvPr/>
        </p:nvSpPr>
        <p:spPr>
          <a:xfrm>
            <a:off x="5457131" y="4917680"/>
            <a:ext cx="401528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Helvetica"/>
                <a:ea typeface="Calibri"/>
                <a:cs typeface="Calibri"/>
              </a:rPr>
              <a:t>Not a diagnosis, but a tool for self-awareness </a:t>
            </a:r>
            <a:endParaRPr lang="en-US" sz="2200" b="1">
              <a:latin typeface="Helvetica"/>
              <a:cs typeface="Helvetica"/>
            </a:endParaRPr>
          </a:p>
        </p:txBody>
      </p:sp>
    </p:spTree>
    <p:extLst>
      <p:ext uri="{BB962C8B-B14F-4D97-AF65-F5344CB8AC3E}">
        <p14:creationId xmlns:p14="http://schemas.microsoft.com/office/powerpoint/2010/main" val="361772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B13DD-D046-AF56-0393-E2326B2D2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D7EC24-0415-9D68-DF0B-FACAB38F9D28}"/>
              </a:ext>
            </a:extLst>
          </p:cNvPr>
          <p:cNvSpPr>
            <a:spLocks noGrp="1"/>
          </p:cNvSpPr>
          <p:nvPr>
            <p:ph type="title"/>
          </p:nvPr>
        </p:nvSpPr>
        <p:spPr>
          <a:xfrm>
            <a:off x="248771" y="17096"/>
            <a:ext cx="10515600" cy="1325563"/>
          </a:xfrm>
        </p:spPr>
        <p:txBody>
          <a:bodyPr>
            <a:normAutofit/>
          </a:bodyPr>
          <a:lstStyle/>
          <a:p>
            <a:r>
              <a:rPr lang="en-US" sz="3200">
                <a:solidFill>
                  <a:srgbClr val="1562A1"/>
                </a:solidFill>
                <a:latin typeface="Verdana Pro Black"/>
              </a:rPr>
              <a:t>PHQ-9 La </a:t>
            </a:r>
            <a:r>
              <a:rPr lang="en-US" sz="3200" err="1">
                <a:solidFill>
                  <a:srgbClr val="1562A1"/>
                </a:solidFill>
                <a:latin typeface="Verdana Pro Black"/>
              </a:rPr>
              <a:t>Autoevaluaci</a:t>
            </a:r>
            <a:r>
              <a:rPr lang="es" sz="3200" b="1" err="1">
                <a:solidFill>
                  <a:srgbClr val="1562A1"/>
                </a:solidFill>
                <a:latin typeface="Verdana Pro Black"/>
                <a:ea typeface="Verdana"/>
              </a:rPr>
              <a:t>ón</a:t>
            </a:r>
            <a:r>
              <a:rPr lang="es" sz="3200" b="1">
                <a:solidFill>
                  <a:srgbClr val="1562A1"/>
                </a:solidFill>
                <a:latin typeface="Verdana Pro Black"/>
                <a:ea typeface="Verdana"/>
              </a:rPr>
              <a:t> Completa</a:t>
            </a:r>
            <a:endParaRPr lang="en-US" sz="3200">
              <a:solidFill>
                <a:srgbClr val="1562A1"/>
              </a:solidFill>
              <a:latin typeface="Verdana Pro Black"/>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92D100CF-6AC6-6A54-555A-716056ECCC6C}"/>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777738"/>
            <a:ext cx="12192000" cy="2082675"/>
          </a:xfrm>
          <a:prstGeom prst="rect">
            <a:avLst/>
          </a:prstGeom>
        </p:spPr>
      </p:pic>
      <p:pic>
        <p:nvPicPr>
          <p:cNvPr id="6" name="Picture 5">
            <a:extLst>
              <a:ext uri="{FF2B5EF4-FFF2-40B4-BE49-F238E27FC236}">
                <a16:creationId xmlns:a16="http://schemas.microsoft.com/office/drawing/2014/main" id="{FC15B8B3-1FE8-10F3-34B9-77A4438AC5DA}"/>
              </a:ext>
            </a:extLst>
          </p:cNvPr>
          <p:cNvPicPr>
            <a:picLocks noChangeAspect="1"/>
          </p:cNvPicPr>
          <p:nvPr/>
        </p:nvPicPr>
        <p:blipFill>
          <a:blip r:embed="rId4"/>
          <a:stretch>
            <a:fillRect/>
          </a:stretch>
        </p:blipFill>
        <p:spPr>
          <a:xfrm>
            <a:off x="773525" y="1343678"/>
            <a:ext cx="4091151" cy="4231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9D760F4D-A7CE-F237-08F4-3658AA5DDCB8}"/>
              </a:ext>
            </a:extLst>
          </p:cNvPr>
          <p:cNvSpPr txBox="1"/>
          <p:nvPr/>
        </p:nvSpPr>
        <p:spPr>
          <a:xfrm>
            <a:off x="5094212" y="1214379"/>
            <a:ext cx="7097788" cy="3268908"/>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2300" b="1" dirty="0">
                <a:solidFill>
                  <a:prstClr val="black"/>
                </a:solidFill>
                <a:latin typeface="Helvetica"/>
                <a:ea typeface="Gadugi"/>
                <a:cs typeface="Helvetica"/>
              </a:rPr>
              <a:t>PHQ-9 es la </a:t>
            </a:r>
            <a:r>
              <a:rPr lang="es" sz="2300" b="1" dirty="0">
                <a:solidFill>
                  <a:srgbClr val="1F1F1F"/>
                </a:solidFill>
                <a:latin typeface="Helvetica"/>
                <a:ea typeface="Gadugi"/>
                <a:cs typeface="Helvetica"/>
              </a:rPr>
              <a:t>autoevaluación</a:t>
            </a:r>
            <a:r>
              <a:rPr lang="en-US" sz="2300" b="1" dirty="0">
                <a:solidFill>
                  <a:prstClr val="black"/>
                </a:solidFill>
                <a:latin typeface="Helvetica"/>
                <a:ea typeface="Gadugi"/>
                <a:cs typeface="Helvetica"/>
              </a:rPr>
              <a:t> </a:t>
            </a:r>
            <a:r>
              <a:rPr lang="en-US" sz="2300" b="1" err="1">
                <a:solidFill>
                  <a:prstClr val="black"/>
                </a:solidFill>
                <a:latin typeface="Helvetica"/>
                <a:ea typeface="Gadugi"/>
                <a:cs typeface="Helvetica"/>
              </a:rPr>
              <a:t>completa</a:t>
            </a:r>
            <a:endParaRPr lang="en-US" sz="2300" b="1">
              <a:solidFill>
                <a:prstClr val="black"/>
              </a:solidFill>
              <a:latin typeface="Helvetica"/>
              <a:ea typeface="Gadugi"/>
              <a:cs typeface="Helvetica"/>
            </a:endParaRPr>
          </a:p>
          <a:p>
            <a:pPr marL="342900" indent="-342900">
              <a:buFont typeface="Arial" panose="020B0604020202020204" pitchFamily="34" charset="0"/>
              <a:buChar char="•"/>
              <a:defRPr/>
            </a:pPr>
            <a:r>
              <a:rPr lang="es" sz="2200" dirty="0">
                <a:solidFill>
                  <a:srgbClr val="1F1F1F"/>
                </a:solidFill>
                <a:latin typeface="Helvetica"/>
                <a:ea typeface="Gadugi"/>
                <a:cs typeface="Helvetica"/>
              </a:rPr>
              <a:t>Evaluación gratuita a través del sitio web de Mental </a:t>
            </a:r>
            <a:r>
              <a:rPr lang="es" sz="2200" dirty="0" err="1">
                <a:solidFill>
                  <a:srgbClr val="1F1F1F"/>
                </a:solidFill>
                <a:latin typeface="Helvetica"/>
                <a:ea typeface="Gadugi"/>
                <a:cs typeface="Helvetica"/>
              </a:rPr>
              <a:t>Health</a:t>
            </a:r>
            <a:r>
              <a:rPr lang="es" sz="2200" dirty="0">
                <a:solidFill>
                  <a:srgbClr val="1F1F1F"/>
                </a:solidFill>
                <a:latin typeface="Helvetica"/>
                <a:ea typeface="Gadugi"/>
                <a:cs typeface="Helvetica"/>
              </a:rPr>
              <a:t> </a:t>
            </a:r>
            <a:r>
              <a:rPr lang="es" sz="2200" dirty="0" err="1">
                <a:solidFill>
                  <a:srgbClr val="1F1F1F"/>
                </a:solidFill>
                <a:latin typeface="Helvetica"/>
                <a:ea typeface="Gadugi"/>
                <a:cs typeface="Helvetica"/>
              </a:rPr>
              <a:t>America</a:t>
            </a:r>
            <a:endParaRPr lang="en-US" sz="2200" dirty="0">
              <a:solidFill>
                <a:prstClr val="black"/>
              </a:solidFill>
              <a:latin typeface="Helvetica"/>
              <a:cs typeface="Helvetica"/>
            </a:endParaRPr>
          </a:p>
          <a:p>
            <a:pPr marL="342900" indent="-342900">
              <a:lnSpc>
                <a:spcPct val="150000"/>
              </a:lnSpc>
              <a:buFont typeface="Arial"/>
              <a:buChar char="•"/>
              <a:defRPr/>
            </a:pPr>
            <a:r>
              <a:rPr lang="es" sz="2200" dirty="0">
                <a:solidFill>
                  <a:srgbClr val="1F1F1F"/>
                </a:solidFill>
                <a:latin typeface="Helvetica"/>
                <a:ea typeface="Gadugi"/>
                <a:cs typeface="Helvetica"/>
              </a:rPr>
              <a:t>Anónimo y confidencial</a:t>
            </a:r>
          </a:p>
          <a:p>
            <a:pPr marL="342900" indent="-342900">
              <a:lnSpc>
                <a:spcPct val="150000"/>
              </a:lnSpc>
              <a:buFont typeface="Arial"/>
              <a:buChar char="•"/>
              <a:defRPr/>
            </a:pPr>
            <a:r>
              <a:rPr lang="es" sz="2200" dirty="0">
                <a:solidFill>
                  <a:srgbClr val="1F1F1F"/>
                </a:solidFill>
                <a:latin typeface="Helvetica"/>
                <a:ea typeface="Gadugi"/>
                <a:cs typeface="Helvetica"/>
              </a:rPr>
              <a:t>Encuesta demográfica opcional</a:t>
            </a:r>
            <a:endParaRPr lang="es" sz="2200" dirty="0">
              <a:latin typeface="Helvetica"/>
              <a:ea typeface="Gadugi"/>
              <a:cs typeface="Helvetica"/>
            </a:endParaRPr>
          </a:p>
          <a:p>
            <a:pPr marL="342900" indent="-342900">
              <a:lnSpc>
                <a:spcPct val="150000"/>
              </a:lnSpc>
              <a:buFont typeface="Arial"/>
              <a:buChar char="•"/>
              <a:defRPr/>
            </a:pPr>
            <a:r>
              <a:rPr lang="en-US" sz="2200" b="1" dirty="0">
                <a:solidFill>
                  <a:prstClr val="black"/>
                </a:solidFill>
                <a:latin typeface="Helvetica"/>
                <a:ea typeface="Gadugi"/>
                <a:cs typeface="Helvetica"/>
              </a:rPr>
              <a:t>9 </a:t>
            </a:r>
            <a:r>
              <a:rPr lang="en-US" sz="2200" b="1" dirty="0" err="1">
                <a:solidFill>
                  <a:prstClr val="black"/>
                </a:solidFill>
                <a:latin typeface="Helvetica"/>
                <a:ea typeface="Gadugi"/>
                <a:cs typeface="Helvetica"/>
              </a:rPr>
              <a:t>Preguntas</a:t>
            </a:r>
            <a:r>
              <a:rPr lang="en-US" sz="2200" dirty="0">
                <a:solidFill>
                  <a:prstClr val="black"/>
                </a:solidFill>
                <a:latin typeface="Helvetica"/>
                <a:ea typeface="Gadugi"/>
                <a:cs typeface="Helvetica"/>
              </a:rPr>
              <a:t> </a:t>
            </a:r>
            <a:r>
              <a:rPr lang="es" sz="2200" dirty="0">
                <a:solidFill>
                  <a:srgbClr val="1F1F1F"/>
                </a:solidFill>
                <a:latin typeface="Helvetica"/>
                <a:ea typeface="Gadugi"/>
                <a:cs typeface="Helvetica"/>
              </a:rPr>
              <a:t>que profundizan en los síntomas</a:t>
            </a:r>
          </a:p>
          <a:p>
            <a:pPr marL="800100" lvl="1" indent="-342900">
              <a:lnSpc>
                <a:spcPct val="150000"/>
              </a:lnSpc>
              <a:buFont typeface="Arial"/>
              <a:buChar char="•"/>
              <a:defRPr/>
            </a:pPr>
            <a:r>
              <a:rPr lang="es" sz="2200" dirty="0">
                <a:solidFill>
                  <a:srgbClr val="1F1F1F"/>
                </a:solidFill>
                <a:latin typeface="Helvetica"/>
                <a:ea typeface="Gadugi"/>
                <a:cs typeface="Helvetica"/>
              </a:rPr>
              <a:t>Más preguntas que el PHQ-2</a:t>
            </a:r>
            <a:endParaRPr lang="en-US" sz="2200" dirty="0">
              <a:solidFill>
                <a:prstClr val="black"/>
              </a:solidFill>
              <a:latin typeface="Helvetica"/>
              <a:ea typeface="Gadugi"/>
              <a:cs typeface="Helvetica"/>
            </a:endParaRPr>
          </a:p>
        </p:txBody>
      </p:sp>
      <p:sp>
        <p:nvSpPr>
          <p:cNvPr id="3" name="TextBox 2">
            <a:extLst>
              <a:ext uri="{FF2B5EF4-FFF2-40B4-BE49-F238E27FC236}">
                <a16:creationId xmlns:a16="http://schemas.microsoft.com/office/drawing/2014/main" id="{F0A318AD-9F4A-48CF-D5C6-E9B8BA96CFFB}"/>
              </a:ext>
            </a:extLst>
          </p:cNvPr>
          <p:cNvSpPr txBox="1"/>
          <p:nvPr/>
        </p:nvSpPr>
        <p:spPr>
          <a:xfrm>
            <a:off x="5266631" y="4686361"/>
            <a:ext cx="559371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100" b="1">
                <a:solidFill>
                  <a:srgbClr val="1F1F1F"/>
                </a:solidFill>
                <a:latin typeface="Helvetica"/>
                <a:ea typeface="Calibri"/>
                <a:cs typeface="Helvetica"/>
              </a:rPr>
              <a:t>No es un diagnóstico, sino una herramienta para el autoconocimiento</a:t>
            </a:r>
            <a:endParaRPr lang="en-US" sz="2100">
              <a:ea typeface="Calibri" panose="020F0502020204030204"/>
              <a:cs typeface="Calibri" panose="020F0502020204030204"/>
            </a:endParaRPr>
          </a:p>
        </p:txBody>
      </p:sp>
      <p:sp>
        <p:nvSpPr>
          <p:cNvPr id="8" name="TextBox 7">
            <a:extLst>
              <a:ext uri="{FF2B5EF4-FFF2-40B4-BE49-F238E27FC236}">
                <a16:creationId xmlns:a16="http://schemas.microsoft.com/office/drawing/2014/main" id="{DFDE2E07-00D6-04C1-A795-39F524D0C884}"/>
              </a:ext>
            </a:extLst>
          </p:cNvPr>
          <p:cNvSpPr txBox="1"/>
          <p:nvPr/>
        </p:nvSpPr>
        <p:spPr>
          <a:xfrm>
            <a:off x="5269442" y="4605728"/>
            <a:ext cx="5590905" cy="957683"/>
          </a:xfrm>
          <a:prstGeom prst="rect">
            <a:avLst/>
          </a:prstGeom>
          <a:noFill/>
          <a:ln w="57150">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2400">
              <a:latin typeface="Helvetica"/>
              <a:cs typeface="Helvetica"/>
            </a:endParaRPr>
          </a:p>
        </p:txBody>
      </p:sp>
      <p:pic>
        <p:nvPicPr>
          <p:cNvPr id="9" name="Picture 8" descr="A picture containing graphical user interface&#10;&#10;AI-generated content may be incorrect.">
            <a:extLst>
              <a:ext uri="{FF2B5EF4-FFF2-40B4-BE49-F238E27FC236}">
                <a16:creationId xmlns:a16="http://schemas.microsoft.com/office/drawing/2014/main" id="{69D367A8-2A69-6E49-BC16-69F7A6D4E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271154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172172" y="17094"/>
            <a:ext cx="10515600" cy="1325563"/>
          </a:xfrm>
        </p:spPr>
        <p:txBody>
          <a:bodyPr>
            <a:normAutofit/>
          </a:bodyPr>
          <a:lstStyle/>
          <a:p>
            <a:r>
              <a:rPr lang="en-US" sz="3200">
                <a:solidFill>
                  <a:srgbClr val="1562A1"/>
                </a:solidFill>
                <a:latin typeface="Verdana Pro Black" panose="020B0A04030504040204" pitchFamily="34" charset="0"/>
              </a:rPr>
              <a:t>Social Media Campaign Materials</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5100583"/>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
        <p:nvSpPr>
          <p:cNvPr id="3" name="TextBox 23">
            <a:extLst>
              <a:ext uri="{FF2B5EF4-FFF2-40B4-BE49-F238E27FC236}">
                <a16:creationId xmlns:a16="http://schemas.microsoft.com/office/drawing/2014/main" id="{CD8DD78B-7859-EC75-BBDF-824C02D44756}"/>
              </a:ext>
            </a:extLst>
          </p:cNvPr>
          <p:cNvSpPr txBox="1"/>
          <p:nvPr/>
        </p:nvSpPr>
        <p:spPr>
          <a:xfrm>
            <a:off x="4067087" y="4572261"/>
            <a:ext cx="3233312" cy="15696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base">
              <a:buNone/>
            </a:pPr>
            <a:r>
              <a:rPr lang="en-US" sz="1600" b="1">
                <a:solidFill>
                  <a:srgbClr val="0D1216"/>
                </a:solidFill>
                <a:latin typeface="Helvetica"/>
                <a:ea typeface="Noto Sans"/>
                <a:cs typeface="Noto Sans"/>
              </a:rPr>
              <a:t>🎉National Depression Screening Day is coming up on October 9</a:t>
            </a:r>
            <a:r>
              <a:rPr lang="en-US" sz="1600" b="1" baseline="30000">
                <a:solidFill>
                  <a:srgbClr val="0D1216"/>
                </a:solidFill>
                <a:latin typeface="Helvetica"/>
                <a:ea typeface="Noto Sans"/>
                <a:cs typeface="Noto Sans"/>
              </a:rPr>
              <a:t>th</a:t>
            </a:r>
            <a:r>
              <a:rPr lang="en-US" sz="1600" b="1">
                <a:solidFill>
                  <a:srgbClr val="0D1216"/>
                </a:solidFill>
                <a:latin typeface="Helvetica"/>
                <a:ea typeface="Noto Sans"/>
                <a:cs typeface="Noto Sans"/>
              </a:rPr>
              <a:t>. Mark your calendars and take a step toward greater self-awareness and well-being🎉 </a:t>
            </a:r>
            <a:endParaRPr lang="en-US" sz="1600" b="1" i="0">
              <a:solidFill>
                <a:srgbClr val="000000"/>
              </a:solidFill>
              <a:effectLst/>
              <a:latin typeface="Helvetica" panose="020B0604020202020204" pitchFamily="34" charset="0"/>
              <a:cs typeface="Helvetica" panose="020B0604020202020204" pitchFamily="34" charset="0"/>
            </a:endParaRPr>
          </a:p>
        </p:txBody>
      </p:sp>
      <p:sp>
        <p:nvSpPr>
          <p:cNvPr id="5" name="TextBox 23">
            <a:extLst>
              <a:ext uri="{FF2B5EF4-FFF2-40B4-BE49-F238E27FC236}">
                <a16:creationId xmlns:a16="http://schemas.microsoft.com/office/drawing/2014/main" id="{872F83DB-7997-299C-EC15-4E07B598ABF9}"/>
              </a:ext>
            </a:extLst>
          </p:cNvPr>
          <p:cNvSpPr txBox="1"/>
          <p:nvPr/>
        </p:nvSpPr>
        <p:spPr>
          <a:xfrm>
            <a:off x="7501178" y="4572261"/>
            <a:ext cx="3242117" cy="156966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0000"/>
                </a:solidFill>
                <a:latin typeface="Helvetica"/>
                <a:ea typeface="Calibri"/>
                <a:cs typeface="Calibri"/>
              </a:rPr>
              <a:t>🌼 We have compiled 4 essential tips to help you care for yourself and improve your mental health🌼 Learn how you can start today visiting: </a:t>
            </a:r>
            <a:r>
              <a:rPr lang="en-US" sz="1600" u="sng">
                <a:latin typeface="Helvetica" panose="020B0604020202020204"/>
                <a:cs typeface="Helvetica" panose="020B0604020202020204"/>
                <a:hlinkClick r:id="rId5"/>
              </a:rPr>
              <a:t>https://bit.ly/Check_Your_Mood</a:t>
            </a:r>
            <a:endParaRPr lang="en-US" sz="1600" b="1">
              <a:latin typeface="Helvetica" panose="020B0604020202020204"/>
              <a:ea typeface="Calibri"/>
              <a:cs typeface="Helvetica" panose="020B0604020202020204"/>
            </a:endParaRPr>
          </a:p>
        </p:txBody>
      </p:sp>
      <p:sp>
        <p:nvSpPr>
          <p:cNvPr id="9" name="TextBox 8">
            <a:extLst>
              <a:ext uri="{FF2B5EF4-FFF2-40B4-BE49-F238E27FC236}">
                <a16:creationId xmlns:a16="http://schemas.microsoft.com/office/drawing/2014/main" id="{70C4A282-7F4F-B79D-4EC2-75B5B9A33707}"/>
              </a:ext>
            </a:extLst>
          </p:cNvPr>
          <p:cNvSpPr txBox="1"/>
          <p:nvPr/>
        </p:nvSpPr>
        <p:spPr>
          <a:xfrm>
            <a:off x="172172" y="1339259"/>
            <a:ext cx="3894915"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562A1"/>
                </a:solidFill>
                <a:latin typeface="Helvetica"/>
                <a:ea typeface="Calibri"/>
                <a:cs typeface="Helvetica"/>
              </a:rPr>
              <a:t>Tag us! </a:t>
            </a:r>
            <a:r>
              <a:rPr lang="en-US" sz="2400" b="1">
                <a:latin typeface="Helvetica"/>
                <a:ea typeface="Calibri"/>
                <a:cs typeface="Calibri"/>
              </a:rPr>
              <a:t>@livewell_sd</a:t>
            </a:r>
            <a:endParaRPr lang="en-US" sz="2400" b="1">
              <a:latin typeface="Helvetica"/>
              <a:cs typeface="Helvetica"/>
            </a:endParaRPr>
          </a:p>
          <a:p>
            <a:endParaRPr lang="en-US" sz="2400">
              <a:latin typeface="Helvetica"/>
              <a:ea typeface="Calibri"/>
              <a:cs typeface="Calibri"/>
            </a:endParaRPr>
          </a:p>
          <a:p>
            <a:r>
              <a:rPr lang="en-US" sz="2400" b="1" u="sng">
                <a:solidFill>
                  <a:srgbClr val="1562A1"/>
                </a:solidFill>
                <a:latin typeface="Helvetica"/>
                <a:ea typeface="Calibri"/>
                <a:cs typeface="Helvetica"/>
              </a:rPr>
              <a:t>Hashtags for CYM:</a:t>
            </a:r>
          </a:p>
          <a:p>
            <a:r>
              <a:rPr lang="en-US" sz="2400">
                <a:latin typeface="Helvetica"/>
                <a:ea typeface="Calibri"/>
                <a:cs typeface="Helvetica"/>
              </a:rPr>
              <a:t>#</a:t>
            </a:r>
            <a:r>
              <a:rPr lang="en-US" sz="2400">
                <a:latin typeface="Helvetica" panose="020B0604020202020204" pitchFamily="34" charset="0"/>
                <a:ea typeface="Calibri"/>
                <a:cs typeface="Helvetica" panose="020B0604020202020204" pitchFamily="34" charset="0"/>
              </a:rPr>
              <a:t>PauseReflectReset</a:t>
            </a:r>
          </a:p>
          <a:p>
            <a:endParaRPr lang="en-US" sz="1200">
              <a:latin typeface="Helvetica" panose="020B0604020202020204" pitchFamily="34" charset="0"/>
              <a:cs typeface="Helvetica" panose="020B0604020202020204" pitchFamily="34" charset="0"/>
            </a:endParaRPr>
          </a:p>
          <a:p>
            <a:r>
              <a:rPr lang="en-US" sz="2400">
                <a:latin typeface="Helvetica"/>
                <a:ea typeface="Calibri"/>
                <a:cs typeface="Calibri"/>
              </a:rPr>
              <a:t>#StigmaFreeSD</a:t>
            </a:r>
          </a:p>
          <a:p>
            <a:endParaRPr lang="en-US" sz="1200">
              <a:latin typeface="Helvetica"/>
              <a:ea typeface="Calibri"/>
              <a:cs typeface="Calibri"/>
            </a:endParaRPr>
          </a:p>
          <a:p>
            <a:r>
              <a:rPr lang="en-US" sz="2400">
                <a:latin typeface="Helvetica"/>
                <a:ea typeface="Calibri"/>
                <a:cs typeface="Calibri"/>
              </a:rPr>
              <a:t>#CheckYourMoodToday </a:t>
            </a:r>
          </a:p>
          <a:p>
            <a:endParaRPr lang="en-US" sz="1200">
              <a:latin typeface="Helvetica"/>
              <a:ea typeface="Calibri"/>
              <a:cs typeface="Calibri"/>
            </a:endParaRPr>
          </a:p>
          <a:p>
            <a:r>
              <a:rPr lang="en-US" sz="2400">
                <a:latin typeface="Helvetica"/>
                <a:ea typeface="Calibri"/>
                <a:cs typeface="Calibri"/>
              </a:rPr>
              <a:t>#LiveWellSD</a:t>
            </a:r>
          </a:p>
        </p:txBody>
      </p:sp>
      <p:pic>
        <p:nvPicPr>
          <p:cNvPr id="1032" name="Picture 8" descr="Picture 1989663272, Picture">
            <a:extLst>
              <a:ext uri="{FF2B5EF4-FFF2-40B4-BE49-F238E27FC236}">
                <a16:creationId xmlns:a16="http://schemas.microsoft.com/office/drawing/2014/main" id="{7453D14D-8EAF-1B68-758A-2156C10D8C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4941" y="1375872"/>
            <a:ext cx="3114593" cy="3021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E144B3D-2AF4-CC82-2E08-5DF360BC9495}"/>
              </a:ext>
            </a:extLst>
          </p:cNvPr>
          <p:cNvPicPr>
            <a:picLocks noChangeAspect="1"/>
          </p:cNvPicPr>
          <p:nvPr/>
        </p:nvPicPr>
        <p:blipFill>
          <a:blip r:embed="rId7"/>
          <a:stretch>
            <a:fillRect/>
          </a:stretch>
        </p:blipFill>
        <p:spPr>
          <a:xfrm>
            <a:off x="4067087" y="1375872"/>
            <a:ext cx="3110103" cy="3098284"/>
          </a:xfrm>
          <a:prstGeom prst="rect">
            <a:avLst/>
          </a:prstGeom>
        </p:spPr>
      </p:pic>
    </p:spTree>
    <p:extLst>
      <p:ext uri="{BB962C8B-B14F-4D97-AF65-F5344CB8AC3E}">
        <p14:creationId xmlns:p14="http://schemas.microsoft.com/office/powerpoint/2010/main" val="214727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747C7-F695-6934-B2E7-3283390D9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F3E4C-3379-AE13-5445-33E9F6355C98}"/>
              </a:ext>
            </a:extLst>
          </p:cNvPr>
          <p:cNvSpPr>
            <a:spLocks noGrp="1"/>
          </p:cNvSpPr>
          <p:nvPr>
            <p:ph type="title"/>
          </p:nvPr>
        </p:nvSpPr>
        <p:spPr>
          <a:xfrm>
            <a:off x="172172" y="17094"/>
            <a:ext cx="10515600" cy="1325563"/>
          </a:xfrm>
        </p:spPr>
        <p:txBody>
          <a:bodyPr>
            <a:normAutofit/>
          </a:bodyPr>
          <a:lstStyle/>
          <a:p>
            <a:r>
              <a:rPr lang="en-US" sz="3200">
                <a:solidFill>
                  <a:srgbClr val="1562A1"/>
                </a:solidFill>
                <a:latin typeface="Verdana Pro Black"/>
              </a:rPr>
              <a:t>Materiales de </a:t>
            </a:r>
            <a:r>
              <a:rPr lang="en-US" sz="3200" err="1">
                <a:solidFill>
                  <a:srgbClr val="1562A1"/>
                </a:solidFill>
                <a:latin typeface="Verdana Pro Black"/>
              </a:rPr>
              <a:t>uso</a:t>
            </a:r>
            <a:r>
              <a:rPr lang="en-US" sz="3200">
                <a:solidFill>
                  <a:srgbClr val="1562A1"/>
                </a:solidFill>
                <a:latin typeface="Verdana Pro Black"/>
              </a:rPr>
              <a:t> </a:t>
            </a:r>
            <a:r>
              <a:rPr lang="en-US" sz="3200" err="1">
                <a:solidFill>
                  <a:srgbClr val="1562A1"/>
                </a:solidFill>
                <a:latin typeface="Verdana Pro Black"/>
              </a:rPr>
              <a:t>en</a:t>
            </a:r>
            <a:r>
              <a:rPr lang="en-US" sz="3200">
                <a:solidFill>
                  <a:srgbClr val="1562A1"/>
                </a:solidFill>
                <a:latin typeface="Verdana Pro Black"/>
              </a:rPr>
              <a:t> Redes </a:t>
            </a:r>
            <a:r>
              <a:rPr lang="en-US" sz="3200" err="1">
                <a:solidFill>
                  <a:srgbClr val="1562A1"/>
                </a:solidFill>
                <a:latin typeface="Verdana Pro Black"/>
              </a:rPr>
              <a:t>Sociales</a:t>
            </a:r>
          </a:p>
        </p:txBody>
      </p:sp>
      <p:pic>
        <p:nvPicPr>
          <p:cNvPr id="4" name="Picture 3" descr="A picture containing screenshot, blue, electric blue, graphics&#10;&#10;Description automatically generated">
            <a:extLst>
              <a:ext uri="{FF2B5EF4-FFF2-40B4-BE49-F238E27FC236}">
                <a16:creationId xmlns:a16="http://schemas.microsoft.com/office/drawing/2014/main" id="{DE9CA92C-CDB1-9C18-FFEC-36726B31E78F}"/>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5100583"/>
            <a:ext cx="12192000" cy="2082675"/>
          </a:xfrm>
          <a:prstGeom prst="rect">
            <a:avLst/>
          </a:prstGeom>
        </p:spPr>
      </p:pic>
      <p:sp>
        <p:nvSpPr>
          <p:cNvPr id="3" name="TextBox 23">
            <a:extLst>
              <a:ext uri="{FF2B5EF4-FFF2-40B4-BE49-F238E27FC236}">
                <a16:creationId xmlns:a16="http://schemas.microsoft.com/office/drawing/2014/main" id="{C1DD0F2E-A25B-ED33-1AE6-03773AFAFE54}"/>
              </a:ext>
            </a:extLst>
          </p:cNvPr>
          <p:cNvSpPr txBox="1"/>
          <p:nvPr/>
        </p:nvSpPr>
        <p:spPr>
          <a:xfrm>
            <a:off x="3401592" y="4574550"/>
            <a:ext cx="3627919" cy="181588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b="1">
                <a:solidFill>
                  <a:srgbClr val="0D1216"/>
                </a:solidFill>
                <a:latin typeface="Helvetica"/>
                <a:ea typeface="Noto Sans"/>
                <a:cs typeface="Noto Sans"/>
              </a:rPr>
              <a:t>🎉</a:t>
            </a:r>
            <a:r>
              <a:rPr lang="en-US" sz="1600" b="1" err="1">
                <a:solidFill>
                  <a:srgbClr val="000000"/>
                </a:solidFill>
                <a:latin typeface="Helvetica"/>
                <a:ea typeface="Noto Sans"/>
                <a:cs typeface="Noto Sans"/>
              </a:rPr>
              <a:t>Tómate</a:t>
            </a:r>
            <a:r>
              <a:rPr lang="en-US" sz="1600" b="1">
                <a:solidFill>
                  <a:srgbClr val="000000"/>
                </a:solidFill>
                <a:latin typeface="Helvetica"/>
                <a:ea typeface="Noto Sans"/>
                <a:cs typeface="Noto Sans"/>
              </a:rPr>
              <a:t> un </a:t>
            </a:r>
            <a:r>
              <a:rPr lang="en-US" sz="1600" b="1" err="1">
                <a:solidFill>
                  <a:srgbClr val="000000"/>
                </a:solidFill>
                <a:latin typeface="Helvetica"/>
                <a:ea typeface="Noto Sans"/>
                <a:cs typeface="Noto Sans"/>
              </a:rPr>
              <a:t>momento</a:t>
            </a:r>
            <a:r>
              <a:rPr lang="en-US" sz="1600" b="1">
                <a:solidFill>
                  <a:srgbClr val="000000"/>
                </a:solidFill>
                <a:latin typeface="Helvetica"/>
                <a:ea typeface="Noto Sans"/>
                <a:cs typeface="Noto Sans"/>
              </a:rPr>
              <a:t> para </a:t>
            </a:r>
            <a:r>
              <a:rPr lang="en-US" sz="1600" b="1" err="1">
                <a:solidFill>
                  <a:srgbClr val="000000"/>
                </a:solidFill>
                <a:latin typeface="Helvetica"/>
                <a:ea typeface="Noto Sans"/>
                <a:cs typeface="Noto Sans"/>
              </a:rPr>
              <a:t>hacer</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una</a:t>
            </a:r>
            <a:r>
              <a:rPr lang="en-US" sz="1600" b="1">
                <a:solidFill>
                  <a:srgbClr val="000000"/>
                </a:solidFill>
                <a:latin typeface="Helvetica"/>
                <a:ea typeface="Noto Sans"/>
                <a:cs typeface="Noto Sans"/>
              </a:rPr>
              <a:t> pausa. Tu </a:t>
            </a:r>
            <a:r>
              <a:rPr lang="en-US" sz="1600" b="1" err="1">
                <a:solidFill>
                  <a:srgbClr val="000000"/>
                </a:solidFill>
                <a:latin typeface="Helvetica"/>
                <a:ea typeface="Noto Sans"/>
                <a:cs typeface="Noto Sans"/>
              </a:rPr>
              <a:t>salud</a:t>
            </a:r>
            <a:r>
              <a:rPr lang="en-US" sz="1600" b="1">
                <a:solidFill>
                  <a:srgbClr val="000000"/>
                </a:solidFill>
                <a:latin typeface="Helvetica"/>
                <a:ea typeface="Noto Sans"/>
                <a:cs typeface="Noto Sans"/>
              </a:rPr>
              <a:t> mental es </a:t>
            </a:r>
            <a:r>
              <a:rPr lang="en-US" sz="1600" b="1" err="1">
                <a:solidFill>
                  <a:srgbClr val="000000"/>
                </a:solidFill>
                <a:latin typeface="Helvetica"/>
                <a:ea typeface="Noto Sans"/>
                <a:cs typeface="Noto Sans"/>
              </a:rPr>
              <a:t>importante</a:t>
            </a:r>
            <a:r>
              <a:rPr lang="en-US" sz="1600" b="1">
                <a:solidFill>
                  <a:srgbClr val="000000"/>
                </a:solidFill>
                <a:latin typeface="Helvetica"/>
                <a:ea typeface="Noto Sans"/>
                <a:cs typeface="Noto Sans"/>
              </a:rPr>
              <a:t>, y </a:t>
            </a:r>
            <a:r>
              <a:rPr lang="en-US" sz="1600" b="1" err="1">
                <a:solidFill>
                  <a:srgbClr val="000000"/>
                </a:solidFill>
                <a:latin typeface="Helvetica"/>
                <a:ea typeface="Noto Sans"/>
                <a:cs typeface="Noto Sans"/>
              </a:rPr>
              <a:t>una</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rápida</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revisión</a:t>
            </a:r>
            <a:r>
              <a:rPr lang="en-US" sz="1600" b="1">
                <a:solidFill>
                  <a:srgbClr val="000000"/>
                </a:solidFill>
                <a:latin typeface="Helvetica"/>
                <a:ea typeface="Noto Sans"/>
                <a:cs typeface="Noto Sans"/>
              </a:rPr>
              <a:t> de </a:t>
            </a:r>
            <a:r>
              <a:rPr lang="en-US" sz="1600" b="1" err="1">
                <a:solidFill>
                  <a:srgbClr val="000000"/>
                </a:solidFill>
                <a:latin typeface="Helvetica"/>
                <a:ea typeface="Noto Sans"/>
                <a:cs typeface="Noto Sans"/>
              </a:rPr>
              <a:t>cómo</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te</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sientes</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puede</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hacer</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una</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diferencia</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Cómo</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te</a:t>
            </a:r>
            <a:r>
              <a:rPr lang="en-US" sz="1600" b="1">
                <a:solidFill>
                  <a:srgbClr val="000000"/>
                </a:solidFill>
                <a:latin typeface="Helvetica"/>
                <a:ea typeface="Noto Sans"/>
                <a:cs typeface="Noto Sans"/>
              </a:rPr>
              <a:t> </a:t>
            </a:r>
            <a:r>
              <a:rPr lang="en-US" sz="1600" b="1" err="1">
                <a:solidFill>
                  <a:srgbClr val="000000"/>
                </a:solidFill>
                <a:latin typeface="Helvetica"/>
                <a:ea typeface="Noto Sans"/>
                <a:cs typeface="Noto Sans"/>
              </a:rPr>
              <a:t>sientes</a:t>
            </a:r>
            <a:r>
              <a:rPr lang="en-US" sz="1600" b="1">
                <a:solidFill>
                  <a:srgbClr val="000000"/>
                </a:solidFill>
                <a:latin typeface="Helvetica"/>
                <a:ea typeface="Noto Sans"/>
                <a:cs typeface="Noto Sans"/>
              </a:rPr>
              <a:t> hoy? </a:t>
            </a:r>
            <a:r>
              <a:rPr lang="en-US" sz="1600" b="1" u="sng">
                <a:solidFill>
                  <a:srgbClr val="0D1216"/>
                </a:solidFill>
                <a:latin typeface="Helvetica"/>
                <a:ea typeface="Noto Sans"/>
                <a:cs typeface="Noto Sans"/>
                <a:hlinkClick r:id="rId4"/>
              </a:rPr>
              <a:t>https://bit.ly/Check_Your_Mood</a:t>
            </a:r>
            <a:r>
              <a:rPr lang="en-US" sz="1600" b="1">
                <a:solidFill>
                  <a:srgbClr val="000000"/>
                </a:solidFill>
                <a:latin typeface="Helvetica"/>
                <a:ea typeface="Noto Sans"/>
                <a:cs typeface="Noto Sans"/>
              </a:rPr>
              <a:t>  </a:t>
            </a:r>
            <a:r>
              <a:rPr lang="en-US" sz="1600" b="1">
                <a:solidFill>
                  <a:srgbClr val="0D1216"/>
                </a:solidFill>
                <a:latin typeface="Helvetica"/>
                <a:ea typeface="Noto Sans"/>
                <a:cs typeface="Helvetica"/>
              </a:rPr>
              <a:t>🎉</a:t>
            </a:r>
            <a:endParaRPr lang="en-US" sz="1600" b="1" i="0">
              <a:solidFill>
                <a:srgbClr val="000000"/>
              </a:solidFill>
              <a:effectLst/>
              <a:latin typeface="Aptos"/>
              <a:cs typeface="Helvetica" panose="020B0604020202020204" pitchFamily="34" charset="0"/>
            </a:endParaRPr>
          </a:p>
        </p:txBody>
      </p:sp>
      <p:sp>
        <p:nvSpPr>
          <p:cNvPr id="5" name="TextBox 23">
            <a:extLst>
              <a:ext uri="{FF2B5EF4-FFF2-40B4-BE49-F238E27FC236}">
                <a16:creationId xmlns:a16="http://schemas.microsoft.com/office/drawing/2014/main" id="{DAF327F6-5075-2E4D-A103-8BF4FB7EED01}"/>
              </a:ext>
            </a:extLst>
          </p:cNvPr>
          <p:cNvSpPr txBox="1"/>
          <p:nvPr/>
        </p:nvSpPr>
        <p:spPr>
          <a:xfrm>
            <a:off x="7029511" y="4574550"/>
            <a:ext cx="3934928" cy="181588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600" b="1">
                <a:solidFill>
                  <a:srgbClr val="000000"/>
                </a:solidFill>
                <a:latin typeface="Helvetica"/>
                <a:ea typeface="Calibri"/>
                <a:cs typeface="Calibri"/>
              </a:rPr>
              <a:t>¿Te sientes abrumado? Está bien presionar el botón de reinicio. Nuestra campaña Revisa tu estado de ánimo consiste en darte permiso para pausar, reflexionar y reiniciar. ¡Estamos aquí para ayudarte en ese viaje! </a:t>
            </a:r>
            <a:r>
              <a:rPr lang="en-US" sz="1600" b="1" u="sng">
                <a:solidFill>
                  <a:srgbClr val="0D1216"/>
                </a:solidFill>
                <a:latin typeface="Helvetica"/>
                <a:ea typeface="Noto Sans"/>
                <a:cs typeface="Noto Sans"/>
                <a:hlinkClick r:id="rId4"/>
              </a:rPr>
              <a:t>https://bit.ly/Check_Your_Mood</a:t>
            </a:r>
            <a:r>
              <a:rPr lang="en-US" sz="1600" b="1">
                <a:solidFill>
                  <a:srgbClr val="000000"/>
                </a:solidFill>
                <a:latin typeface="Helvetica"/>
                <a:ea typeface="Noto Sans"/>
                <a:cs typeface="Noto Sans"/>
              </a:rPr>
              <a:t>  </a:t>
            </a:r>
            <a:endParaRPr lang="en-US" sz="1600" b="1">
              <a:latin typeface="Helvetica" panose="020B0604020202020204"/>
              <a:ea typeface="Calibri"/>
              <a:cs typeface="Helvetica" panose="020B0604020202020204"/>
            </a:endParaRPr>
          </a:p>
        </p:txBody>
      </p:sp>
      <p:sp>
        <p:nvSpPr>
          <p:cNvPr id="9" name="TextBox 8">
            <a:extLst>
              <a:ext uri="{FF2B5EF4-FFF2-40B4-BE49-F238E27FC236}">
                <a16:creationId xmlns:a16="http://schemas.microsoft.com/office/drawing/2014/main" id="{D2053AD3-05E8-BD17-242D-637CA88159EA}"/>
              </a:ext>
            </a:extLst>
          </p:cNvPr>
          <p:cNvSpPr txBox="1"/>
          <p:nvPr/>
        </p:nvSpPr>
        <p:spPr>
          <a:xfrm>
            <a:off x="172172" y="1339259"/>
            <a:ext cx="3894915"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562A1"/>
                </a:solidFill>
                <a:latin typeface="Helvetica"/>
                <a:ea typeface="Calibri"/>
                <a:cs typeface="Helvetica"/>
              </a:rPr>
              <a:t>¡E</a:t>
            </a:r>
            <a:r>
              <a:rPr lang="es" sz="2400" b="1">
                <a:solidFill>
                  <a:srgbClr val="1562A1"/>
                </a:solidFill>
                <a:latin typeface="Helvetica"/>
                <a:ea typeface="Calibri"/>
                <a:cs typeface="Helvetica"/>
              </a:rPr>
              <a:t>tiquétanos</a:t>
            </a:r>
            <a:r>
              <a:rPr lang="en-US" sz="2400" b="1">
                <a:solidFill>
                  <a:srgbClr val="1562A1"/>
                </a:solidFill>
                <a:latin typeface="Helvetica"/>
                <a:ea typeface="Calibri"/>
                <a:cs typeface="Helvetica"/>
              </a:rPr>
              <a:t>! </a:t>
            </a:r>
            <a:r>
              <a:rPr lang="en-US" sz="2400" b="1">
                <a:latin typeface="Helvetica"/>
                <a:ea typeface="Calibri"/>
                <a:cs typeface="Calibri"/>
              </a:rPr>
              <a:t>@livewell_sd</a:t>
            </a:r>
            <a:endParaRPr lang="en-US" sz="2400" b="1">
              <a:latin typeface="Helvetica"/>
              <a:cs typeface="Helvetica"/>
            </a:endParaRPr>
          </a:p>
          <a:p>
            <a:endParaRPr lang="en-US" sz="2400">
              <a:latin typeface="Helvetica"/>
              <a:ea typeface="Calibri"/>
              <a:cs typeface="Calibri"/>
            </a:endParaRPr>
          </a:p>
          <a:p>
            <a:r>
              <a:rPr lang="en-US" sz="2400" b="1" u="sng">
                <a:solidFill>
                  <a:srgbClr val="1562A1"/>
                </a:solidFill>
                <a:latin typeface="Helvetica"/>
                <a:ea typeface="Calibri"/>
                <a:cs typeface="Helvetica"/>
              </a:rPr>
              <a:t>Hashtags for CYM:</a:t>
            </a:r>
          </a:p>
          <a:p>
            <a:r>
              <a:rPr lang="en-US" sz="2400">
                <a:latin typeface="Helvetica"/>
                <a:ea typeface="Calibri"/>
                <a:cs typeface="Helvetica"/>
              </a:rPr>
              <a:t>#PauseReflectReset</a:t>
            </a:r>
          </a:p>
          <a:p>
            <a:endParaRPr lang="en-US" sz="1200">
              <a:latin typeface="Helvetica" panose="020B0604020202020204" pitchFamily="34" charset="0"/>
              <a:cs typeface="Helvetica" panose="020B0604020202020204" pitchFamily="34" charset="0"/>
            </a:endParaRPr>
          </a:p>
          <a:p>
            <a:r>
              <a:rPr lang="en-US" sz="2400">
                <a:latin typeface="Helvetica"/>
                <a:ea typeface="Calibri"/>
                <a:cs typeface="Calibri"/>
              </a:rPr>
              <a:t>#StigmaFreeSD</a:t>
            </a:r>
          </a:p>
          <a:p>
            <a:endParaRPr lang="en-US" sz="1200">
              <a:latin typeface="Helvetica"/>
              <a:ea typeface="Calibri"/>
              <a:cs typeface="Calibri"/>
            </a:endParaRPr>
          </a:p>
          <a:p>
            <a:r>
              <a:rPr lang="en-US" sz="2400">
                <a:latin typeface="Helvetica"/>
                <a:ea typeface="Calibri"/>
                <a:cs typeface="Calibri"/>
              </a:rPr>
              <a:t>#CheckYourMoodToday </a:t>
            </a:r>
          </a:p>
          <a:p>
            <a:endParaRPr lang="en-US" sz="1200">
              <a:latin typeface="Helvetica"/>
              <a:ea typeface="Calibri"/>
              <a:cs typeface="Calibri"/>
            </a:endParaRPr>
          </a:p>
          <a:p>
            <a:r>
              <a:rPr lang="en-US" sz="2400">
                <a:latin typeface="Helvetica"/>
                <a:ea typeface="Calibri"/>
                <a:cs typeface="Calibri"/>
              </a:rPr>
              <a:t>#LiveWellSD</a:t>
            </a:r>
          </a:p>
        </p:txBody>
      </p:sp>
      <p:pic>
        <p:nvPicPr>
          <p:cNvPr id="10" name="Picture 9">
            <a:extLst>
              <a:ext uri="{FF2B5EF4-FFF2-40B4-BE49-F238E27FC236}">
                <a16:creationId xmlns:a16="http://schemas.microsoft.com/office/drawing/2014/main" id="{1BA26AC7-967B-F5BA-8C3B-5356A8651FAA}"/>
              </a:ext>
            </a:extLst>
          </p:cNvPr>
          <p:cNvPicPr>
            <a:picLocks noChangeAspect="1"/>
          </p:cNvPicPr>
          <p:nvPr/>
        </p:nvPicPr>
        <p:blipFill>
          <a:blip r:embed="rId5"/>
          <a:stretch>
            <a:fillRect/>
          </a:stretch>
        </p:blipFill>
        <p:spPr>
          <a:xfrm>
            <a:off x="3672480" y="1339259"/>
            <a:ext cx="3086144" cy="3098285"/>
          </a:xfrm>
          <a:prstGeom prst="rect">
            <a:avLst/>
          </a:prstGeom>
        </p:spPr>
      </p:pic>
      <p:pic>
        <p:nvPicPr>
          <p:cNvPr id="12" name="Picture 11">
            <a:extLst>
              <a:ext uri="{FF2B5EF4-FFF2-40B4-BE49-F238E27FC236}">
                <a16:creationId xmlns:a16="http://schemas.microsoft.com/office/drawing/2014/main" id="{93C3199C-7AD7-25A2-FD91-285677B00027}"/>
              </a:ext>
            </a:extLst>
          </p:cNvPr>
          <p:cNvPicPr>
            <a:picLocks noChangeAspect="1"/>
          </p:cNvPicPr>
          <p:nvPr/>
        </p:nvPicPr>
        <p:blipFill>
          <a:blip r:embed="rId6"/>
          <a:stretch>
            <a:fillRect/>
          </a:stretch>
        </p:blipFill>
        <p:spPr>
          <a:xfrm>
            <a:off x="7180126" y="1365672"/>
            <a:ext cx="3086143" cy="3071745"/>
          </a:xfrm>
          <a:prstGeom prst="rect">
            <a:avLst/>
          </a:prstGeom>
        </p:spPr>
      </p:pic>
      <p:pic>
        <p:nvPicPr>
          <p:cNvPr id="6" name="Picture 5" descr="A picture containing graphical user interface&#10;&#10;AI-generated content may be incorrect.">
            <a:extLst>
              <a:ext uri="{FF2B5EF4-FFF2-40B4-BE49-F238E27FC236}">
                <a16:creationId xmlns:a16="http://schemas.microsoft.com/office/drawing/2014/main" id="{CA16A8DE-5AD1-519B-EC80-66B74A4ADE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232429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8CC6-8B2F-C9C1-7B27-94276AB535A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A95AD83-2E23-32E5-7316-10C669F4865B}"/>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A58CC98B-C09B-9B08-ADB2-ACA66274F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40" y="5655535"/>
            <a:ext cx="2544320" cy="1050915"/>
          </a:xfrm>
          <a:prstGeom prst="rect">
            <a:avLst/>
          </a:prstGeom>
        </p:spPr>
      </p:pic>
      <p:grpSp>
        <p:nvGrpSpPr>
          <p:cNvPr id="3" name="Group 2">
            <a:extLst>
              <a:ext uri="{FF2B5EF4-FFF2-40B4-BE49-F238E27FC236}">
                <a16:creationId xmlns:a16="http://schemas.microsoft.com/office/drawing/2014/main" id="{69BCC4DC-1AF5-DB3A-8B70-D8B77CDA4D89}"/>
              </a:ext>
            </a:extLst>
          </p:cNvPr>
          <p:cNvGrpSpPr/>
          <p:nvPr/>
        </p:nvGrpSpPr>
        <p:grpSpPr>
          <a:xfrm>
            <a:off x="-5" y="-67307"/>
            <a:ext cx="12192005" cy="6992614"/>
            <a:chOff x="-3" y="151068"/>
            <a:chExt cx="12192003" cy="6764864"/>
          </a:xfrm>
        </p:grpSpPr>
        <p:sp>
          <p:nvSpPr>
            <p:cNvPr id="9" name="Rectangle 8">
              <a:extLst>
                <a:ext uri="{FF2B5EF4-FFF2-40B4-BE49-F238E27FC236}">
                  <a16:creationId xmlns:a16="http://schemas.microsoft.com/office/drawing/2014/main" id="{A5EA355A-37B9-095F-CBB1-BAF3E44F243D}"/>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A8329067-A0CF-D3CA-4AEE-A1E45D00F039}"/>
                </a:ext>
              </a:extLst>
            </p:cNvPr>
            <p:cNvPicPr/>
            <p:nvPr/>
          </p:nvPicPr>
          <p:blipFill rotWithShape="1">
            <a:blip r:embed="rId4">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8DD16BB4-D932-B534-35BB-2C85AA28CFC5}"/>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6EEA9D61-5ADD-4C58-09CD-666B49547233}"/>
              </a:ext>
            </a:extLst>
          </p:cNvPr>
          <p:cNvSpPr txBox="1">
            <a:spLocks/>
          </p:cNvSpPr>
          <p:nvPr/>
        </p:nvSpPr>
        <p:spPr>
          <a:xfrm>
            <a:off x="1304723" y="2207153"/>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000">
                <a:solidFill>
                  <a:prstClr val="white"/>
                </a:solidFill>
                <a:latin typeface="Verdana Pro Black"/>
              </a:rPr>
              <a:t>Finding Additional Support</a:t>
            </a:r>
            <a:endParaRPr lang="en-US"/>
          </a:p>
        </p:txBody>
      </p:sp>
    </p:spTree>
    <p:extLst>
      <p:ext uri="{BB962C8B-B14F-4D97-AF65-F5344CB8AC3E}">
        <p14:creationId xmlns:p14="http://schemas.microsoft.com/office/powerpoint/2010/main" val="238913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238EB-2D85-0543-B485-520337E7C90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63EBB8B-7896-27BC-A433-1686AC6FC313}"/>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2B96913C-E63D-B474-ED5E-59BE5911A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40" y="5655535"/>
            <a:ext cx="2544320" cy="1050915"/>
          </a:xfrm>
          <a:prstGeom prst="rect">
            <a:avLst/>
          </a:prstGeom>
        </p:spPr>
      </p:pic>
      <p:grpSp>
        <p:nvGrpSpPr>
          <p:cNvPr id="3" name="Group 2">
            <a:extLst>
              <a:ext uri="{FF2B5EF4-FFF2-40B4-BE49-F238E27FC236}">
                <a16:creationId xmlns:a16="http://schemas.microsoft.com/office/drawing/2014/main" id="{335E6FE1-C15D-E6D7-DCD9-590E0AF3DF8F}"/>
              </a:ext>
            </a:extLst>
          </p:cNvPr>
          <p:cNvGrpSpPr/>
          <p:nvPr/>
        </p:nvGrpSpPr>
        <p:grpSpPr>
          <a:xfrm>
            <a:off x="-5" y="-67307"/>
            <a:ext cx="12192005" cy="6992614"/>
            <a:chOff x="-3" y="151068"/>
            <a:chExt cx="12192003" cy="6764864"/>
          </a:xfrm>
        </p:grpSpPr>
        <p:sp>
          <p:nvSpPr>
            <p:cNvPr id="9" name="Rectangle 8">
              <a:extLst>
                <a:ext uri="{FF2B5EF4-FFF2-40B4-BE49-F238E27FC236}">
                  <a16:creationId xmlns:a16="http://schemas.microsoft.com/office/drawing/2014/main" id="{96FCC824-4517-9714-C80A-C7732B96DB1F}"/>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EBD4FC3A-AC29-8488-D576-754D89569C7C}"/>
                </a:ext>
              </a:extLst>
            </p:cNvPr>
            <p:cNvPicPr/>
            <p:nvPr/>
          </p:nvPicPr>
          <p:blipFill rotWithShape="1">
            <a:blip r:embed="rId4">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8EE8AF49-E95D-576C-6140-C6FB35D1985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EA7421B1-15CF-2DB8-91CA-42E625D608A9}"/>
              </a:ext>
            </a:extLst>
          </p:cNvPr>
          <p:cNvSpPr txBox="1">
            <a:spLocks/>
          </p:cNvSpPr>
          <p:nvPr/>
        </p:nvSpPr>
        <p:spPr>
          <a:xfrm>
            <a:off x="1304723" y="2207153"/>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000" err="1">
                <a:solidFill>
                  <a:prstClr val="white"/>
                </a:solidFill>
                <a:latin typeface="Verdana Pro Black"/>
              </a:rPr>
              <a:t>Encontrar</a:t>
            </a:r>
            <a:r>
              <a:rPr lang="en-US" sz="5000">
                <a:solidFill>
                  <a:prstClr val="white"/>
                </a:solidFill>
                <a:latin typeface="Verdana Pro Black"/>
              </a:rPr>
              <a:t> </a:t>
            </a:r>
            <a:r>
              <a:rPr lang="en-US" sz="5000" err="1">
                <a:solidFill>
                  <a:prstClr val="white"/>
                </a:solidFill>
                <a:latin typeface="Verdana Pro Black"/>
              </a:rPr>
              <a:t>Apoyo</a:t>
            </a:r>
            <a:r>
              <a:rPr lang="en-US" sz="5000">
                <a:solidFill>
                  <a:prstClr val="white"/>
                </a:solidFill>
                <a:latin typeface="Verdana Pro Black"/>
              </a:rPr>
              <a:t> </a:t>
            </a:r>
            <a:r>
              <a:rPr lang="en-US" sz="5000" err="1">
                <a:solidFill>
                  <a:prstClr val="white"/>
                </a:solidFill>
                <a:latin typeface="Verdana Pro Black"/>
              </a:rPr>
              <a:t>Adicional</a:t>
            </a:r>
            <a:endParaRPr lang="en-US" err="1">
              <a:solidFill>
                <a:prstClr val="white"/>
              </a:solidFill>
            </a:endParaRPr>
          </a:p>
        </p:txBody>
      </p:sp>
    </p:spTree>
    <p:extLst>
      <p:ext uri="{BB962C8B-B14F-4D97-AF65-F5344CB8AC3E}">
        <p14:creationId xmlns:p14="http://schemas.microsoft.com/office/powerpoint/2010/main" val="214592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419100" y="17096"/>
            <a:ext cx="10515600" cy="1325563"/>
          </a:xfrm>
        </p:spPr>
        <p:txBody>
          <a:bodyPr>
            <a:normAutofit/>
          </a:bodyPr>
          <a:lstStyle/>
          <a:p>
            <a:r>
              <a:rPr lang="en-US" sz="3200">
                <a:solidFill>
                  <a:srgbClr val="1562A1"/>
                </a:solidFill>
                <a:latin typeface="Verdana Pro Black" panose="020B0A04030504040204" pitchFamily="34" charset="0"/>
              </a:rPr>
              <a:t>Additional Resources</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4">
            <a:extLst>
              <a:ext uri="{28A0092B-C50C-407E-A947-70E740481C1C}">
                <a14:useLocalDpi xmlns:a14="http://schemas.microsoft.com/office/drawing/2010/main" val="0"/>
              </a:ext>
            </a:extLst>
          </a:blip>
          <a:srcRect t="79818" b="1060"/>
          <a:stretch/>
        </p:blipFill>
        <p:spPr>
          <a:xfrm>
            <a:off x="0" y="4868631"/>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
        <p:nvSpPr>
          <p:cNvPr id="5" name="object 6">
            <a:extLst>
              <a:ext uri="{FF2B5EF4-FFF2-40B4-BE49-F238E27FC236}">
                <a16:creationId xmlns:a16="http://schemas.microsoft.com/office/drawing/2014/main" id="{C2F4C4D0-DF85-E9B9-504F-9AA738451ECA}"/>
              </a:ext>
            </a:extLst>
          </p:cNvPr>
          <p:cNvSpPr txBox="1">
            <a:spLocks/>
          </p:cNvSpPr>
          <p:nvPr/>
        </p:nvSpPr>
        <p:spPr>
          <a:xfrm>
            <a:off x="514965" y="1114117"/>
            <a:ext cx="11677035" cy="4860305"/>
          </a:xfrm>
          <a:prstGeom prst="rect">
            <a:avLst/>
          </a:prstGeom>
        </p:spPr>
        <p:txBody>
          <a:bodyPr vert="horz" wrap="square" lIns="0" tIns="19558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algn="l" defTabSz="914400" rtl="0" eaLnBrk="1" fontAlgn="auto" latinLnBrk="0" hangingPunct="1">
              <a:lnSpc>
                <a:spcPct val="100000"/>
              </a:lnSpc>
              <a:spcBef>
                <a:spcPts val="1440"/>
              </a:spcBef>
              <a:spcAft>
                <a:spcPts val="0"/>
              </a:spcAft>
              <a:buClrTx/>
              <a:buSzTx/>
              <a:tabLst>
                <a:tab pos="354965" algn="l"/>
              </a:tabLst>
              <a:defRPr/>
            </a:pPr>
            <a:r>
              <a:rPr kumimoji="0" lang="en-US" sz="2400" b="1" i="0" u="none" strike="noStrike" kern="1200" cap="none" spc="0" normalizeH="0" baseline="0" noProof="0">
                <a:ln>
                  <a:noFill/>
                </a:ln>
                <a:solidFill>
                  <a:srgbClr val="0070C0"/>
                </a:solidFill>
                <a:effectLst/>
                <a:uLnTx/>
                <a:uFillTx/>
                <a:latin typeface="Helvetica"/>
                <a:ea typeface="Gadugi"/>
                <a:cs typeface="Microsoft Sans Serif"/>
                <a:hlinkClick r:id="rId6">
                  <a:extLst>
                    <a:ext uri="{A12FA001-AC4F-418D-AE19-62706E023703}">
                      <ahyp:hlinkClr xmlns:ahyp="http://schemas.microsoft.com/office/drawing/2018/hyperlinkcolor" val="tx"/>
                    </a:ext>
                  </a:extLst>
                </a:hlinkClick>
              </a:rPr>
              <a:t>Behavioral</a:t>
            </a:r>
            <a:r>
              <a:rPr kumimoji="0" lang="en-US" sz="2400" b="1" i="0" u="none" strike="noStrike" kern="1200" cap="none" spc="-30" normalizeH="0" baseline="0" noProof="0">
                <a:ln>
                  <a:noFill/>
                </a:ln>
                <a:solidFill>
                  <a:srgbClr val="0070C0"/>
                </a:solidFill>
                <a:effectLst/>
                <a:uLnTx/>
                <a:uFillTx/>
                <a:latin typeface="Helvetica"/>
                <a:ea typeface="Gadugi"/>
                <a:cs typeface="Microsoft Sans Serif"/>
                <a:hlinkClick r:id="rId6">
                  <a:extLst>
                    <a:ext uri="{A12FA001-AC4F-418D-AE19-62706E023703}">
                      <ahyp:hlinkClr xmlns:ahyp="http://schemas.microsoft.com/office/drawing/2018/hyperlinkcolor" val="tx"/>
                    </a:ext>
                  </a:extLst>
                </a:hlinkClick>
              </a:rPr>
              <a:t> </a:t>
            </a:r>
            <a:r>
              <a:rPr kumimoji="0" lang="en-US" sz="2400" b="1" i="0" u="none" strike="noStrike" kern="1200" cap="none" spc="0" normalizeH="0" baseline="0" noProof="0">
                <a:ln>
                  <a:noFill/>
                </a:ln>
                <a:solidFill>
                  <a:srgbClr val="0070C0"/>
                </a:solidFill>
                <a:effectLst/>
                <a:uLnTx/>
                <a:uFillTx/>
                <a:latin typeface="Helvetica"/>
                <a:ea typeface="Gadugi"/>
                <a:cs typeface="Microsoft Sans Serif"/>
                <a:hlinkClick r:id="rId6">
                  <a:extLst>
                    <a:ext uri="{A12FA001-AC4F-418D-AE19-62706E023703}">
                      <ahyp:hlinkClr xmlns:ahyp="http://schemas.microsoft.com/office/drawing/2018/hyperlinkcolor" val="tx"/>
                    </a:ext>
                  </a:extLst>
                </a:hlinkClick>
              </a:rPr>
              <a:t>Health</a:t>
            </a:r>
            <a:r>
              <a:rPr kumimoji="0" lang="en-US" sz="2400" b="1" i="0" u="none" strike="noStrike" kern="1200" cap="none" spc="-10" normalizeH="0" baseline="0" noProof="0">
                <a:ln>
                  <a:noFill/>
                </a:ln>
                <a:solidFill>
                  <a:srgbClr val="0070C0"/>
                </a:solidFill>
                <a:effectLst/>
                <a:uLnTx/>
                <a:uFillTx/>
                <a:latin typeface="Helvetica"/>
                <a:ea typeface="Gadugi"/>
                <a:cs typeface="Microsoft Sans Serif"/>
                <a:hlinkClick r:id="rId6">
                  <a:extLst>
                    <a:ext uri="{A12FA001-AC4F-418D-AE19-62706E023703}">
                      <ahyp:hlinkClr xmlns:ahyp="http://schemas.microsoft.com/office/drawing/2018/hyperlinkcolor" val="tx"/>
                    </a:ext>
                  </a:extLst>
                </a:hlinkClick>
              </a:rPr>
              <a:t> Resources</a:t>
            </a:r>
            <a:endParaRPr lang="en-US">
              <a:solidFill>
                <a:srgbClr val="0070C0"/>
              </a:solidFill>
              <a:latin typeface="Helvetica"/>
              <a:cs typeface="Helvetica"/>
            </a:endParaRPr>
          </a:p>
          <a:p>
            <a:pPr marL="857250" lvl="1" indent="-285750">
              <a:spcBef>
                <a:spcPts val="1300"/>
              </a:spcBef>
              <a:buFont typeface="Arial"/>
              <a:buChar char="•"/>
              <a:tabLst>
                <a:tab pos="699770" algn="l"/>
              </a:tabLst>
              <a:defRPr/>
            </a:pPr>
            <a:r>
              <a:rPr kumimoji="0" lang="en-US" sz="2000" i="0" u="none" strike="noStrike" kern="1200" cap="none" spc="0" normalizeH="0" baseline="0" noProof="0">
                <a:ln>
                  <a:noFill/>
                </a:ln>
                <a:solidFill>
                  <a:srgbClr val="0070C0"/>
                </a:solidFill>
                <a:effectLst/>
                <a:uLnTx/>
                <a:uFill>
                  <a:solidFill>
                    <a:srgbClr val="4F6128"/>
                  </a:solidFill>
                </a:uFill>
                <a:latin typeface="Helvetica"/>
                <a:ea typeface="Gadugi"/>
                <a:cs typeface="Microsoft Sans Serif"/>
                <a:hlinkClick r:id="rId7">
                  <a:extLst>
                    <a:ext uri="{A12FA001-AC4F-418D-AE19-62706E023703}">
                      <ahyp:hlinkClr xmlns:ahyp="http://schemas.microsoft.com/office/drawing/2018/hyperlinkcolor" val="tx"/>
                    </a:ext>
                  </a:extLst>
                </a:hlinkClick>
              </a:rPr>
              <a:t>Additional Mental Health</a:t>
            </a:r>
            <a:r>
              <a:rPr kumimoji="0" lang="en-US" sz="2000" i="0" u="none" strike="noStrike" kern="1200" cap="none" spc="-55" normalizeH="0" baseline="0" noProof="0">
                <a:ln>
                  <a:noFill/>
                </a:ln>
                <a:solidFill>
                  <a:srgbClr val="0070C0"/>
                </a:solidFill>
                <a:effectLst/>
                <a:uLnTx/>
                <a:uFill>
                  <a:solidFill>
                    <a:srgbClr val="4F6128"/>
                  </a:solidFill>
                </a:uFill>
                <a:latin typeface="Helvetica"/>
                <a:ea typeface="Gadugi"/>
                <a:cs typeface="Microsoft Sans Serif"/>
                <a:hlinkClick r:id="rId7">
                  <a:extLst>
                    <a:ext uri="{A12FA001-AC4F-418D-AE19-62706E023703}">
                      <ahyp:hlinkClr xmlns:ahyp="http://schemas.microsoft.com/office/drawing/2018/hyperlinkcolor" val="tx"/>
                    </a:ext>
                  </a:extLst>
                </a:hlinkClick>
              </a:rPr>
              <a:t> </a:t>
            </a:r>
            <a:r>
              <a:rPr kumimoji="0" lang="en-US" sz="2000" i="0" u="none" strike="noStrike" kern="1200" cap="none" spc="-10" normalizeH="0" baseline="0" noProof="0">
                <a:ln>
                  <a:noFill/>
                </a:ln>
                <a:solidFill>
                  <a:srgbClr val="0070C0"/>
                </a:solidFill>
                <a:effectLst/>
                <a:uLnTx/>
                <a:uFill>
                  <a:solidFill>
                    <a:srgbClr val="4F6128"/>
                  </a:solidFill>
                </a:uFill>
                <a:latin typeface="Helvetica"/>
                <a:ea typeface="Gadugi"/>
                <a:cs typeface="Microsoft Sans Serif"/>
                <a:hlinkClick r:id="rId7">
                  <a:extLst>
                    <a:ext uri="{A12FA001-AC4F-418D-AE19-62706E023703}">
                      <ahyp:hlinkClr xmlns:ahyp="http://schemas.microsoft.com/office/drawing/2018/hyperlinkcolor" val="tx"/>
                    </a:ext>
                  </a:extLst>
                </a:hlinkClick>
              </a:rPr>
              <a:t>Resources</a:t>
            </a:r>
            <a:endParaRPr lang="en-US" sz="2000" i="0" strike="noStrike" kern="1200" cap="none" spc="-10" normalizeH="0" baseline="0" noProof="0">
              <a:ln>
                <a:noFill/>
              </a:ln>
              <a:solidFill>
                <a:srgbClr val="0070C0"/>
              </a:solidFill>
              <a:effectLst/>
              <a:uLnTx/>
              <a:uFill>
                <a:solidFill>
                  <a:srgbClr val="4F6128"/>
                </a:solidFill>
              </a:uFill>
              <a:latin typeface="Helvetica"/>
              <a:ea typeface="Gadugi"/>
              <a:cs typeface="Microsoft Sans Serif"/>
            </a:endParaRPr>
          </a:p>
          <a:p>
            <a:pPr marL="857250" lvl="1" indent="-285750">
              <a:spcBef>
                <a:spcPts val="1300"/>
              </a:spcBef>
              <a:buFont typeface="Arial"/>
              <a:buChar char="•"/>
              <a:tabLst>
                <a:tab pos="699770" algn="l"/>
              </a:tabLst>
              <a:defRPr/>
            </a:pPr>
            <a:r>
              <a:rPr kumimoji="0" lang="en-US" sz="2000" i="0" u="none" strike="noStrike" kern="1200" cap="none" spc="-10" normalizeH="0" baseline="0" noProof="0">
                <a:ln>
                  <a:noFill/>
                </a:ln>
                <a:solidFill>
                  <a:srgbClr val="0070C0"/>
                </a:solidFill>
                <a:effectLst/>
                <a:uLnTx/>
                <a:uFill>
                  <a:solidFill>
                    <a:srgbClr val="4F6128"/>
                  </a:solidFill>
                </a:uFill>
                <a:latin typeface="Helvetica"/>
                <a:ea typeface="Gadugi"/>
                <a:cs typeface="Microsoft Sans Serif"/>
                <a:hlinkClick r:id="rId8">
                  <a:extLst>
                    <a:ext uri="{A12FA001-AC4F-418D-AE19-62706E023703}">
                      <ahyp:hlinkClr xmlns:ahyp="http://schemas.microsoft.com/office/drawing/2018/hyperlinkcolor" val="tx"/>
                    </a:ext>
                  </a:extLst>
                </a:hlinkClick>
              </a:rPr>
              <a:t>It’s Up to Us</a:t>
            </a:r>
            <a:endParaRPr lang="en-US" sz="2000" spc="-10">
              <a:solidFill>
                <a:srgbClr val="0070C0"/>
              </a:solidFill>
              <a:uFill>
                <a:solidFill>
                  <a:srgbClr val="4F6128"/>
                </a:solidFill>
              </a:uFill>
              <a:latin typeface="Helvetica"/>
              <a:ea typeface="Gadugi"/>
              <a:cs typeface="Microsoft Sans Serif"/>
            </a:endParaRPr>
          </a:p>
          <a:p>
            <a:pPr marL="857250" lvl="1" indent="-285750">
              <a:spcBef>
                <a:spcPts val="1300"/>
              </a:spcBef>
              <a:buFont typeface="Arial"/>
              <a:buChar char="•"/>
              <a:tabLst>
                <a:tab pos="699770" algn="l"/>
              </a:tabLst>
              <a:defRPr/>
            </a:pPr>
            <a:r>
              <a:rPr lang="en-US" sz="2000" spc="-10">
                <a:solidFill>
                  <a:srgbClr val="0070C0"/>
                </a:solidFill>
                <a:uFill>
                  <a:solidFill>
                    <a:srgbClr val="4F6128"/>
                  </a:solidFill>
                </a:uFill>
                <a:latin typeface="Helvetica"/>
                <a:ea typeface="Gadugi"/>
                <a:cs typeface="Microsoft Sans Serif"/>
                <a:hlinkClick r:id="rId9">
                  <a:extLst>
                    <a:ext uri="{A12FA001-AC4F-418D-AE19-62706E023703}">
                      <ahyp:hlinkClr xmlns:ahyp="http://schemas.microsoft.com/office/drawing/2018/hyperlinkcolor" val="tx"/>
                    </a:ext>
                  </a:extLst>
                </a:hlinkClick>
              </a:rPr>
              <a:t>Youth Mental Health Resources </a:t>
            </a:r>
            <a:endParaRPr lang="en-US" sz="2000" spc="-10">
              <a:solidFill>
                <a:srgbClr val="0070C0"/>
              </a:solidFill>
              <a:uFill>
                <a:solidFill>
                  <a:srgbClr val="4F6128"/>
                </a:solidFill>
              </a:uFill>
              <a:latin typeface="Helvetica"/>
              <a:ea typeface="Gadugi"/>
              <a:cs typeface="Microsoft Sans Serif"/>
            </a:endParaRPr>
          </a:p>
          <a:p>
            <a:pPr marL="857250" lvl="1" indent="-285750">
              <a:spcBef>
                <a:spcPts val="1300"/>
              </a:spcBef>
              <a:buFont typeface="Arial"/>
              <a:buChar char="•"/>
              <a:tabLst>
                <a:tab pos="699770" algn="l"/>
              </a:tabLst>
              <a:defRPr/>
            </a:pPr>
            <a:r>
              <a:rPr lang="en-US" sz="2000" spc="-10">
                <a:solidFill>
                  <a:srgbClr val="0070C0"/>
                </a:solidFill>
                <a:uFill>
                  <a:solidFill>
                    <a:srgbClr val="4F6128"/>
                  </a:solidFill>
                </a:uFill>
                <a:latin typeface="Helvetica"/>
                <a:ea typeface="Gadugi"/>
                <a:cs typeface="Microsoft Sans Serif"/>
                <a:hlinkClick r:id="rId10">
                  <a:extLst>
                    <a:ext uri="{A12FA001-AC4F-418D-AE19-62706E023703}">
                      <ahyp:hlinkClr xmlns:ahyp="http://schemas.microsoft.com/office/drawing/2018/hyperlinkcolor" val="tx"/>
                    </a:ext>
                  </a:extLst>
                </a:hlinkClick>
              </a:rPr>
              <a:t>Community Request Form</a:t>
            </a:r>
            <a:r>
              <a:rPr lang="en-US" sz="2000" spc="-10">
                <a:solidFill>
                  <a:srgbClr val="0070C0"/>
                </a:solidFill>
                <a:uFill>
                  <a:solidFill>
                    <a:srgbClr val="4F6128"/>
                  </a:solidFill>
                </a:uFill>
                <a:latin typeface="Helvetica"/>
                <a:ea typeface="Gadugi"/>
                <a:cs typeface="Microsoft Sans Serif"/>
              </a:rPr>
              <a:t>  (</a:t>
            </a:r>
            <a:r>
              <a:rPr lang="en-US" sz="2000" i="1" spc="-10">
                <a:solidFill>
                  <a:srgbClr val="0070C0"/>
                </a:solidFill>
                <a:uFill>
                  <a:solidFill>
                    <a:srgbClr val="4F6128"/>
                  </a:solidFill>
                </a:uFill>
                <a:latin typeface="Helvetica"/>
                <a:ea typeface="Gadugi"/>
                <a:cs typeface="Microsoft Sans Serif"/>
              </a:rPr>
              <a:t>requires minimum 2-week advance notice for coordinated support</a:t>
            </a:r>
            <a:r>
              <a:rPr lang="en-US" sz="2000" spc="-10">
                <a:solidFill>
                  <a:srgbClr val="0070C0"/>
                </a:solidFill>
                <a:uFill>
                  <a:solidFill>
                    <a:srgbClr val="4F6128"/>
                  </a:solidFill>
                </a:uFill>
                <a:latin typeface="Helvetica"/>
                <a:ea typeface="Gadugi"/>
                <a:cs typeface="Microsoft Sans Serif"/>
              </a:rPr>
              <a:t>) </a:t>
            </a:r>
            <a:endParaRPr lang="en-US" sz="2000" i="0" u="none" strike="noStrike" kern="1200" cap="none" spc="0" normalizeH="0" baseline="0" noProof="0">
              <a:ln>
                <a:noFill/>
              </a:ln>
              <a:solidFill>
                <a:srgbClr val="0070C0"/>
              </a:solidFill>
              <a:effectLst/>
              <a:uLnTx/>
              <a:uFillTx/>
              <a:latin typeface="Helvetica"/>
              <a:ea typeface="Gadugi"/>
              <a:cs typeface="Microsoft Sans Serif"/>
            </a:endParaRPr>
          </a:p>
          <a:p>
            <a:pPr marL="12700">
              <a:spcBef>
                <a:spcPts val="1340"/>
              </a:spcBef>
              <a:tabLst>
                <a:tab pos="354965" algn="l"/>
              </a:tabLst>
              <a:defRPr/>
            </a:pPr>
            <a:r>
              <a:rPr kumimoji="0" lang="en-US" sz="2400" b="1" i="0" u="none" strike="noStrike" kern="1200" cap="none" spc="-10" normalizeH="0" baseline="0" noProof="0">
                <a:ln>
                  <a:noFill/>
                </a:ln>
                <a:solidFill>
                  <a:srgbClr val="0070C0"/>
                </a:solidFill>
                <a:effectLst/>
                <a:uLnTx/>
                <a:uFillTx/>
                <a:latin typeface="Helvetica"/>
                <a:ea typeface="Gadugi"/>
                <a:cs typeface="Microsoft Sans Serif"/>
                <a:hlinkClick r:id="rId11">
                  <a:extLst>
                    <a:ext uri="{A12FA001-AC4F-418D-AE19-62706E023703}">
                      <ahyp:hlinkClr xmlns:ahyp="http://schemas.microsoft.com/office/drawing/2018/hyperlinkcolor" val="tx"/>
                    </a:ext>
                  </a:extLst>
                </a:hlinkClick>
              </a:rPr>
              <a:t>Aging</a:t>
            </a:r>
            <a:r>
              <a:rPr lang="en-US" sz="2400" b="1" spc="-10">
                <a:solidFill>
                  <a:srgbClr val="0070C0"/>
                </a:solidFill>
                <a:latin typeface="Helvetica"/>
                <a:ea typeface="Gadugi"/>
                <a:cs typeface="Microsoft Sans Serif"/>
                <a:hlinkClick r:id="rId11">
                  <a:extLst>
                    <a:ext uri="{A12FA001-AC4F-418D-AE19-62706E023703}">
                      <ahyp:hlinkClr xmlns:ahyp="http://schemas.microsoft.com/office/drawing/2018/hyperlinkcolor" val="tx"/>
                    </a:ext>
                  </a:extLst>
                </a:hlinkClick>
              </a:rPr>
              <a:t> </a:t>
            </a:r>
            <a:r>
              <a:rPr kumimoji="0" lang="en-US" sz="2400" b="1" i="0" u="none" strike="noStrike" kern="1200" cap="none" spc="-10" normalizeH="0" baseline="0" noProof="0">
                <a:ln>
                  <a:noFill/>
                </a:ln>
                <a:solidFill>
                  <a:srgbClr val="0070C0"/>
                </a:solidFill>
                <a:effectLst/>
                <a:uLnTx/>
                <a:uFillTx/>
                <a:latin typeface="Helvetica"/>
                <a:ea typeface="Gadugi"/>
                <a:cs typeface="Microsoft Sans Serif"/>
                <a:hlinkClick r:id="rId11">
                  <a:extLst>
                    <a:ext uri="{A12FA001-AC4F-418D-AE19-62706E023703}">
                      <ahyp:hlinkClr xmlns:ahyp="http://schemas.microsoft.com/office/drawing/2018/hyperlinkcolor" val="tx"/>
                    </a:ext>
                  </a:extLst>
                </a:hlinkClick>
              </a:rPr>
              <a:t>&amp; Independence</a:t>
            </a:r>
            <a:r>
              <a:rPr lang="en-US" sz="2400" b="1" spc="-10">
                <a:solidFill>
                  <a:srgbClr val="0070C0"/>
                </a:solidFill>
                <a:latin typeface="Helvetica"/>
                <a:ea typeface="Gadugi"/>
                <a:cs typeface="Microsoft Sans Serif"/>
                <a:hlinkClick r:id="rId11">
                  <a:extLst>
                    <a:ext uri="{A12FA001-AC4F-418D-AE19-62706E023703}">
                      <ahyp:hlinkClr xmlns:ahyp="http://schemas.microsoft.com/office/drawing/2018/hyperlinkcolor" val="tx"/>
                    </a:ext>
                  </a:extLst>
                </a:hlinkClick>
              </a:rPr>
              <a:t> </a:t>
            </a:r>
            <a:r>
              <a:rPr kumimoji="0" lang="en-US" sz="2400" b="1" i="0" u="none" strike="noStrike" kern="1200" cap="none" spc="-10" normalizeH="0" baseline="0" noProof="0">
                <a:ln>
                  <a:noFill/>
                </a:ln>
                <a:solidFill>
                  <a:srgbClr val="0070C0"/>
                </a:solidFill>
                <a:effectLst/>
                <a:uLnTx/>
                <a:uFillTx/>
                <a:latin typeface="Helvetica"/>
                <a:ea typeface="Gadugi"/>
                <a:cs typeface="Microsoft Sans Serif"/>
                <a:hlinkClick r:id="rId11">
                  <a:extLst>
                    <a:ext uri="{A12FA001-AC4F-418D-AE19-62706E023703}">
                      <ahyp:hlinkClr xmlns:ahyp="http://schemas.microsoft.com/office/drawing/2018/hyperlinkcolor" val="tx"/>
                    </a:ext>
                  </a:extLst>
                </a:hlinkClick>
              </a:rPr>
              <a:t>Services</a:t>
            </a:r>
            <a:r>
              <a:rPr lang="en-US" sz="2400" b="1" spc="-10">
                <a:solidFill>
                  <a:srgbClr val="0070C0"/>
                </a:solidFill>
                <a:latin typeface="Helvetica"/>
                <a:ea typeface="Gadugi"/>
                <a:cs typeface="Microsoft Sans Serif"/>
                <a:hlinkClick r:id="rId11">
                  <a:extLst>
                    <a:ext uri="{A12FA001-AC4F-418D-AE19-62706E023703}">
                      <ahyp:hlinkClr xmlns:ahyp="http://schemas.microsoft.com/office/drawing/2018/hyperlinkcolor" val="tx"/>
                    </a:ext>
                  </a:extLst>
                </a:hlinkClick>
              </a:rPr>
              <a:t> </a:t>
            </a:r>
            <a:r>
              <a:rPr kumimoji="0" lang="en-US" sz="2400" b="1" i="0" u="none" strike="noStrike" kern="1200" cap="none" spc="-10" normalizeH="0" baseline="0" noProof="0">
                <a:ln>
                  <a:noFill/>
                </a:ln>
                <a:solidFill>
                  <a:srgbClr val="0070C0"/>
                </a:solidFill>
                <a:effectLst/>
                <a:uLnTx/>
                <a:uFillTx/>
                <a:latin typeface="Helvetica"/>
                <a:ea typeface="Gadugi"/>
                <a:cs typeface="Microsoft Sans Serif"/>
                <a:hlinkClick r:id="rId11">
                  <a:extLst>
                    <a:ext uri="{A12FA001-AC4F-418D-AE19-62706E023703}">
                      <ahyp:hlinkClr xmlns:ahyp="http://schemas.microsoft.com/office/drawing/2018/hyperlinkcolor" val="tx"/>
                    </a:ext>
                  </a:extLst>
                </a:hlinkClick>
              </a:rPr>
              <a:t>(AIS)</a:t>
            </a:r>
            <a:r>
              <a:rPr lang="en-US" sz="2400" b="1" spc="-10">
                <a:solidFill>
                  <a:srgbClr val="0070C0"/>
                </a:solidFill>
                <a:latin typeface="Helvetica"/>
                <a:ea typeface="Gadugi"/>
                <a:cs typeface="Microsoft Sans Serif"/>
                <a:hlinkClick r:id="rId11">
                  <a:extLst>
                    <a:ext uri="{A12FA001-AC4F-418D-AE19-62706E023703}">
                      <ahyp:hlinkClr xmlns:ahyp="http://schemas.microsoft.com/office/drawing/2018/hyperlinkcolor" val="tx"/>
                    </a:ext>
                  </a:extLst>
                </a:hlinkClick>
              </a:rPr>
              <a:t> </a:t>
            </a:r>
            <a:r>
              <a:rPr kumimoji="0" lang="en-US" sz="2400" b="1" i="0" u="none" strike="noStrike" kern="1200" cap="none" spc="-10" normalizeH="0" baseline="0" noProof="0">
                <a:ln>
                  <a:noFill/>
                </a:ln>
                <a:solidFill>
                  <a:srgbClr val="0070C0"/>
                </a:solidFill>
                <a:effectLst/>
                <a:uLnTx/>
                <a:uFillTx/>
                <a:latin typeface="Helvetica"/>
                <a:ea typeface="Gadugi"/>
                <a:cs typeface="Microsoft Sans Serif"/>
                <a:hlinkClick r:id="rId11">
                  <a:extLst>
                    <a:ext uri="{A12FA001-AC4F-418D-AE19-62706E023703}">
                      <ahyp:hlinkClr xmlns:ahyp="http://schemas.microsoft.com/office/drawing/2018/hyperlinkcolor" val="tx"/>
                    </a:ext>
                  </a:extLst>
                </a:hlinkClick>
              </a:rPr>
              <a:t>Resources</a:t>
            </a:r>
            <a:endParaRPr lang="en-US" sz="2400" i="0" u="none" strike="noStrike" kern="1200" cap="none" spc="-10" normalizeH="0" baseline="0" noProof="0">
              <a:ln>
                <a:noFill/>
              </a:ln>
              <a:solidFill>
                <a:srgbClr val="0070C0"/>
              </a:solidFill>
              <a:effectLst/>
              <a:uLnTx/>
              <a:uFillTx/>
              <a:latin typeface="Helvetica"/>
              <a:ea typeface="Calibri"/>
              <a:cs typeface="Calibri"/>
            </a:endParaRPr>
          </a:p>
          <a:p>
            <a:pPr marL="864235" lvl="1" indent="-342900">
              <a:spcBef>
                <a:spcPts val="1300"/>
              </a:spcBef>
              <a:buFont typeface="Arial,Sans-Serif"/>
              <a:buChar char="•"/>
              <a:tabLst>
                <a:tab pos="864235" algn="l"/>
              </a:tabLst>
              <a:defRPr/>
            </a:pPr>
            <a:r>
              <a:rPr kumimoji="0" lang="en-US" sz="2000" i="0" strike="noStrike" kern="1200" cap="none" spc="-10" normalizeH="0" baseline="0" noProof="0">
                <a:ln>
                  <a:noFill/>
                </a:ln>
                <a:solidFill>
                  <a:srgbClr val="0070C0"/>
                </a:solidFill>
                <a:effectLst/>
                <a:uLnTx/>
                <a:latin typeface="Helvetica"/>
                <a:ea typeface="Gadugi"/>
                <a:cs typeface="Microsoft Sans Serif"/>
                <a:hlinkClick r:id="rId12">
                  <a:extLst>
                    <a:ext uri="{A12FA001-AC4F-418D-AE19-62706E023703}">
                      <ahyp:hlinkClr xmlns:ahyp="http://schemas.microsoft.com/office/drawing/2018/hyperlinkcolor" val="tx"/>
                    </a:ext>
                  </a:extLst>
                </a:hlinkClick>
              </a:rPr>
              <a:t>Healthy</a:t>
            </a:r>
            <a:r>
              <a:rPr lang="en-US" sz="2000" spc="-10">
                <a:solidFill>
                  <a:srgbClr val="0070C0"/>
                </a:solidFill>
                <a:latin typeface="Helvetica"/>
                <a:ea typeface="Gadugi"/>
                <a:cs typeface="Microsoft Sans Serif"/>
                <a:hlinkClick r:id="rId12">
                  <a:extLst>
                    <a:ext uri="{A12FA001-AC4F-418D-AE19-62706E023703}">
                      <ahyp:hlinkClr xmlns:ahyp="http://schemas.microsoft.com/office/drawing/2018/hyperlinkcolor" val="tx"/>
                    </a:ext>
                  </a:extLst>
                </a:hlinkClick>
              </a:rPr>
              <a:t> </a:t>
            </a:r>
            <a:r>
              <a:rPr kumimoji="0" lang="en-US" sz="2000" i="0" strike="noStrike" kern="1200" cap="none" spc="-10" normalizeH="0" baseline="0" noProof="0">
                <a:ln>
                  <a:noFill/>
                </a:ln>
                <a:solidFill>
                  <a:srgbClr val="0070C0"/>
                </a:solidFill>
                <a:effectLst/>
                <a:uLnTx/>
                <a:latin typeface="Helvetica"/>
                <a:ea typeface="Gadugi"/>
                <a:cs typeface="Microsoft Sans Serif"/>
                <a:hlinkClick r:id="rId12">
                  <a:extLst>
                    <a:ext uri="{A12FA001-AC4F-418D-AE19-62706E023703}">
                      <ahyp:hlinkClr xmlns:ahyp="http://schemas.microsoft.com/office/drawing/2018/hyperlinkcolor" val="tx"/>
                    </a:ext>
                  </a:extLst>
                </a:hlinkClick>
              </a:rPr>
              <a:t>Living</a:t>
            </a:r>
            <a:r>
              <a:rPr lang="en-US" sz="2000" spc="-10">
                <a:solidFill>
                  <a:srgbClr val="0070C0"/>
                </a:solidFill>
                <a:latin typeface="Helvetica"/>
                <a:ea typeface="Gadugi"/>
                <a:cs typeface="Microsoft Sans Serif"/>
                <a:hlinkClick r:id="rId12">
                  <a:extLst>
                    <a:ext uri="{A12FA001-AC4F-418D-AE19-62706E023703}">
                      <ahyp:hlinkClr xmlns:ahyp="http://schemas.microsoft.com/office/drawing/2018/hyperlinkcolor" val="tx"/>
                    </a:ext>
                  </a:extLst>
                </a:hlinkClick>
              </a:rPr>
              <a:t> </a:t>
            </a:r>
            <a:r>
              <a:rPr kumimoji="0" lang="en-US" sz="2000" i="0" strike="noStrike" kern="1200" cap="none" spc="-10" normalizeH="0" baseline="0" noProof="0">
                <a:ln>
                  <a:noFill/>
                </a:ln>
                <a:solidFill>
                  <a:srgbClr val="0070C0"/>
                </a:solidFill>
                <a:effectLst/>
                <a:uLnTx/>
                <a:latin typeface="Helvetica"/>
                <a:ea typeface="Gadugi"/>
                <a:cs typeface="Microsoft Sans Serif"/>
                <a:hlinkClick r:id="rId12">
                  <a:extLst>
                    <a:ext uri="{A12FA001-AC4F-418D-AE19-62706E023703}">
                      <ahyp:hlinkClr xmlns:ahyp="http://schemas.microsoft.com/office/drawing/2018/hyperlinkcolor" val="tx"/>
                    </a:ext>
                  </a:extLst>
                </a:hlinkClick>
              </a:rPr>
              <a:t>Programs</a:t>
            </a:r>
            <a:endParaRPr lang="en-US" sz="2000" i="0" strike="noStrike" kern="1200" cap="none" spc="-10" normalizeH="0" baseline="0" noProof="0">
              <a:ln>
                <a:noFill/>
              </a:ln>
              <a:solidFill>
                <a:srgbClr val="0070C0"/>
              </a:solidFill>
              <a:effectLst/>
              <a:uLnTx/>
              <a:uFillTx/>
              <a:latin typeface="Helvetica"/>
              <a:ea typeface="Gadugi"/>
              <a:cs typeface="Microsoft Sans Serif"/>
            </a:endParaRPr>
          </a:p>
          <a:p>
            <a:pPr marL="864235" lvl="1" indent="-342900">
              <a:spcBef>
                <a:spcPts val="1200"/>
              </a:spcBef>
              <a:buFont typeface="Arial,Sans-Serif"/>
              <a:buChar char="•"/>
              <a:tabLst>
                <a:tab pos="864235" algn="l"/>
              </a:tabLst>
              <a:defRPr/>
            </a:pPr>
            <a:r>
              <a:rPr kumimoji="0" lang="en-US" sz="2000" i="0" strike="noStrike" kern="1200" cap="none" spc="-10" normalizeH="0" baseline="0" noProof="0">
                <a:ln>
                  <a:noFill/>
                </a:ln>
                <a:solidFill>
                  <a:srgbClr val="0070C0"/>
                </a:solidFill>
                <a:effectLst/>
                <a:uLnTx/>
                <a:latin typeface="Helvetica"/>
                <a:ea typeface="Gadugi"/>
                <a:cs typeface="Microsoft Sans Serif"/>
                <a:hlinkClick r:id="rId13">
                  <a:extLst>
                    <a:ext uri="{A12FA001-AC4F-418D-AE19-62706E023703}">
                      <ahyp:hlinkClr xmlns:ahyp="http://schemas.microsoft.com/office/drawing/2018/hyperlinkcolor" val="tx"/>
                    </a:ext>
                  </a:extLst>
                </a:hlinkClick>
              </a:rPr>
              <a:t>Caregiver</a:t>
            </a:r>
            <a:r>
              <a:rPr lang="en-US" sz="2000" spc="-10">
                <a:solidFill>
                  <a:srgbClr val="0070C0"/>
                </a:solidFill>
                <a:latin typeface="Helvetica"/>
                <a:ea typeface="Gadugi"/>
                <a:cs typeface="Microsoft Sans Serif"/>
                <a:hlinkClick r:id="rId13">
                  <a:extLst>
                    <a:ext uri="{A12FA001-AC4F-418D-AE19-62706E023703}">
                      <ahyp:hlinkClr xmlns:ahyp="http://schemas.microsoft.com/office/drawing/2018/hyperlinkcolor" val="tx"/>
                    </a:ext>
                  </a:extLst>
                </a:hlinkClick>
              </a:rPr>
              <a:t> </a:t>
            </a:r>
            <a:r>
              <a:rPr kumimoji="0" lang="en-US" sz="2000" i="0" strike="noStrike" kern="1200" cap="none" spc="-10" normalizeH="0" baseline="0" noProof="0">
                <a:ln>
                  <a:noFill/>
                </a:ln>
                <a:solidFill>
                  <a:srgbClr val="0070C0"/>
                </a:solidFill>
                <a:effectLst/>
                <a:uLnTx/>
                <a:latin typeface="Helvetica"/>
                <a:ea typeface="Gadugi"/>
                <a:cs typeface="Microsoft Sans Serif"/>
                <a:hlinkClick r:id="rId13">
                  <a:extLst>
                    <a:ext uri="{A12FA001-AC4F-418D-AE19-62706E023703}">
                      <ahyp:hlinkClr xmlns:ahyp="http://schemas.microsoft.com/office/drawing/2018/hyperlinkcolor" val="tx"/>
                    </a:ext>
                  </a:extLst>
                </a:hlinkClick>
              </a:rPr>
              <a:t>Handbook</a:t>
            </a:r>
            <a:endParaRPr lang="en-US" sz="2000" i="0" strike="noStrike" kern="1200" cap="none" spc="-10" normalizeH="0" baseline="0" noProof="0">
              <a:ln>
                <a:noFill/>
              </a:ln>
              <a:solidFill>
                <a:srgbClr val="0070C0"/>
              </a:solidFill>
              <a:effectLst/>
              <a:uLnTx/>
              <a:uFillTx/>
              <a:latin typeface="Helvetica"/>
              <a:ea typeface="Gadugi"/>
              <a:cs typeface="Microsoft Sans Serif"/>
            </a:endParaRPr>
          </a:p>
          <a:p>
            <a:pPr marL="864235" lvl="1" indent="-342900">
              <a:spcBef>
                <a:spcPts val="1200"/>
              </a:spcBef>
              <a:buFont typeface="Arial,Sans-Serif"/>
              <a:buChar char="•"/>
              <a:tabLst>
                <a:tab pos="864235" algn="l"/>
              </a:tabLst>
              <a:defRPr/>
            </a:pPr>
            <a:r>
              <a:rPr kumimoji="0" lang="en-US" sz="2000" i="0" strike="noStrike" kern="1200" cap="none" spc="-10" normalizeH="0" baseline="0" noProof="0">
                <a:ln>
                  <a:noFill/>
                </a:ln>
                <a:solidFill>
                  <a:srgbClr val="0070C0"/>
                </a:solidFill>
                <a:effectLst/>
                <a:uLnTx/>
                <a:latin typeface="Helvetica"/>
                <a:ea typeface="Gadugi"/>
                <a:cs typeface="Microsoft Sans Serif"/>
                <a:hlinkClick r:id="rId14">
                  <a:extLst>
                    <a:ext uri="{A12FA001-AC4F-418D-AE19-62706E023703}">
                      <ahyp:hlinkClr xmlns:ahyp="http://schemas.microsoft.com/office/drawing/2018/hyperlinkcolor" val="tx"/>
                    </a:ext>
                  </a:extLst>
                </a:hlinkClick>
              </a:rPr>
              <a:t>Get</a:t>
            </a:r>
            <a:r>
              <a:rPr lang="en-US" sz="2000" spc="-10">
                <a:solidFill>
                  <a:srgbClr val="0070C0"/>
                </a:solidFill>
                <a:latin typeface="Helvetica"/>
                <a:ea typeface="Gadugi"/>
                <a:cs typeface="Microsoft Sans Serif"/>
                <a:hlinkClick r:id="rId14">
                  <a:extLst>
                    <a:ext uri="{A12FA001-AC4F-418D-AE19-62706E023703}">
                      <ahyp:hlinkClr xmlns:ahyp="http://schemas.microsoft.com/office/drawing/2018/hyperlinkcolor" val="tx"/>
                    </a:ext>
                  </a:extLst>
                </a:hlinkClick>
              </a:rPr>
              <a:t> </a:t>
            </a:r>
            <a:r>
              <a:rPr kumimoji="0" lang="en-US" sz="2000" i="0" strike="noStrike" kern="1200" cap="none" spc="-10" normalizeH="0" baseline="0" noProof="0">
                <a:ln>
                  <a:noFill/>
                </a:ln>
                <a:solidFill>
                  <a:srgbClr val="0070C0"/>
                </a:solidFill>
                <a:effectLst/>
                <a:uLnTx/>
                <a:latin typeface="Helvetica"/>
                <a:ea typeface="Gadugi"/>
                <a:cs typeface="Microsoft Sans Serif"/>
                <a:hlinkClick r:id="rId14">
                  <a:extLst>
                    <a:ext uri="{A12FA001-AC4F-418D-AE19-62706E023703}">
                      <ahyp:hlinkClr xmlns:ahyp="http://schemas.microsoft.com/office/drawing/2018/hyperlinkcolor" val="tx"/>
                    </a:ext>
                  </a:extLst>
                </a:hlinkClick>
              </a:rPr>
              <a:t>Connected</a:t>
            </a:r>
            <a:r>
              <a:rPr lang="en-US" sz="2000" spc="-10">
                <a:solidFill>
                  <a:srgbClr val="0070C0"/>
                </a:solidFill>
                <a:latin typeface="Helvetica"/>
                <a:ea typeface="Gadugi"/>
                <a:cs typeface="Microsoft Sans Serif"/>
                <a:hlinkClick r:id="rId14">
                  <a:extLst>
                    <a:ext uri="{A12FA001-AC4F-418D-AE19-62706E023703}">
                      <ahyp:hlinkClr xmlns:ahyp="http://schemas.microsoft.com/office/drawing/2018/hyperlinkcolor" val="tx"/>
                    </a:ext>
                  </a:extLst>
                </a:hlinkClick>
              </a:rPr>
              <a:t> </a:t>
            </a:r>
            <a:r>
              <a:rPr kumimoji="0" lang="en-US" sz="2000" i="0" strike="noStrike" kern="1200" cap="none" spc="-10" normalizeH="0" baseline="0" noProof="0">
                <a:ln>
                  <a:noFill/>
                </a:ln>
                <a:solidFill>
                  <a:srgbClr val="0070C0"/>
                </a:solidFill>
                <a:effectLst/>
                <a:uLnTx/>
                <a:latin typeface="Helvetica"/>
                <a:ea typeface="Gadugi"/>
                <a:cs typeface="Microsoft Sans Serif"/>
                <a:hlinkClick r:id="rId14">
                  <a:extLst>
                    <a:ext uri="{A12FA001-AC4F-418D-AE19-62706E023703}">
                      <ahyp:hlinkClr xmlns:ahyp="http://schemas.microsoft.com/office/drawing/2018/hyperlinkcolor" val="tx"/>
                    </a:ext>
                  </a:extLst>
                </a:hlinkClick>
              </a:rPr>
              <a:t>Guide</a:t>
            </a:r>
            <a:endParaRPr lang="en-US" sz="2000" spc="-10">
              <a:solidFill>
                <a:srgbClr val="0070C0"/>
              </a:solidFill>
              <a:latin typeface="Helvetica"/>
              <a:ea typeface="Gadugi"/>
              <a:cs typeface="Microsoft Sans Serif"/>
              <a:hlinkClick r:id="rId14"/>
            </a:endParaRPr>
          </a:p>
          <a:p>
            <a:pPr marL="864235" lvl="1" indent="-342900">
              <a:spcBef>
                <a:spcPts val="1200"/>
              </a:spcBef>
              <a:buFont typeface="Arial"/>
              <a:buChar char="•"/>
              <a:tabLst>
                <a:tab pos="864235" algn="l"/>
              </a:tabLst>
              <a:defRPr/>
            </a:pPr>
            <a:r>
              <a:rPr kumimoji="0" lang="en-US" sz="2000" i="0" u="none" strike="noStrike" kern="1200" cap="none" spc="0" normalizeH="0" baseline="0" noProof="0">
                <a:ln>
                  <a:noFill/>
                </a:ln>
                <a:solidFill>
                  <a:srgbClr val="0070C0"/>
                </a:solidFill>
                <a:effectLst/>
                <a:uLnTx/>
                <a:uFillTx/>
                <a:latin typeface="Helvetica"/>
                <a:ea typeface="Gadugi"/>
                <a:cs typeface="Microsoft Sans Serif"/>
              </a:rPr>
              <a:t>Request</a:t>
            </a:r>
            <a:r>
              <a:rPr kumimoji="0" lang="en-US" sz="2000" i="0" u="none" strike="noStrike" kern="1200" cap="none" spc="-65" normalizeH="0" baseline="0" noProof="0">
                <a:ln>
                  <a:noFill/>
                </a:ln>
                <a:solidFill>
                  <a:srgbClr val="0070C0"/>
                </a:solidFill>
                <a:effectLst/>
                <a:uLnTx/>
                <a:uFillTx/>
                <a:latin typeface="Helvetica"/>
                <a:ea typeface="Gadugi"/>
                <a:cs typeface="Microsoft Sans Serif"/>
              </a:rPr>
              <a:t> </a:t>
            </a:r>
            <a:r>
              <a:rPr kumimoji="0" lang="en-US" sz="2000" i="0" u="none" strike="noStrike" kern="1200" cap="none" spc="0" normalizeH="0" baseline="0" noProof="0">
                <a:ln>
                  <a:noFill/>
                </a:ln>
                <a:solidFill>
                  <a:srgbClr val="0070C0"/>
                </a:solidFill>
                <a:effectLst/>
                <a:uLnTx/>
                <a:uFillTx/>
                <a:latin typeface="Helvetica"/>
                <a:ea typeface="Gadugi"/>
                <a:cs typeface="Microsoft Sans Serif"/>
              </a:rPr>
              <a:t>AIS</a:t>
            </a:r>
            <a:r>
              <a:rPr kumimoji="0" lang="en-US" sz="2000" i="0" u="none" strike="noStrike" kern="1200" cap="none" spc="-35" normalizeH="0" baseline="0" noProof="0">
                <a:ln>
                  <a:noFill/>
                </a:ln>
                <a:solidFill>
                  <a:srgbClr val="0070C0"/>
                </a:solidFill>
                <a:effectLst/>
                <a:uLnTx/>
                <a:uFillTx/>
                <a:latin typeface="Helvetica"/>
                <a:ea typeface="Gadugi"/>
                <a:cs typeface="Microsoft Sans Serif"/>
              </a:rPr>
              <a:t> </a:t>
            </a:r>
            <a:r>
              <a:rPr kumimoji="0" lang="en-US" sz="2000" i="0" u="none" strike="noStrike" kern="1200" cap="none" spc="0" normalizeH="0" baseline="0" noProof="0">
                <a:ln>
                  <a:noFill/>
                </a:ln>
                <a:solidFill>
                  <a:srgbClr val="0070C0"/>
                </a:solidFill>
                <a:effectLst/>
                <a:uLnTx/>
                <a:uFillTx/>
                <a:latin typeface="Helvetica"/>
                <a:ea typeface="Gadugi"/>
                <a:cs typeface="Microsoft Sans Serif"/>
              </a:rPr>
              <a:t>resources</a:t>
            </a:r>
            <a:r>
              <a:rPr kumimoji="0" lang="en-US" sz="2000" i="0" u="none" strike="noStrike" kern="1200" cap="none" spc="-35" normalizeH="0" baseline="0" noProof="0">
                <a:ln>
                  <a:noFill/>
                </a:ln>
                <a:solidFill>
                  <a:srgbClr val="0070C0"/>
                </a:solidFill>
                <a:effectLst/>
                <a:uLnTx/>
                <a:uFillTx/>
                <a:latin typeface="Helvetica"/>
                <a:ea typeface="Gadugi"/>
                <a:cs typeface="Microsoft Sans Serif"/>
              </a:rPr>
              <a:t> </a:t>
            </a:r>
            <a:r>
              <a:rPr kumimoji="0" lang="en-US" sz="2000" i="0" u="none" strike="noStrike" kern="1200" cap="none" spc="0" normalizeH="0" baseline="0" noProof="0">
                <a:ln>
                  <a:noFill/>
                </a:ln>
                <a:solidFill>
                  <a:srgbClr val="0070C0"/>
                </a:solidFill>
                <a:effectLst/>
                <a:uLnTx/>
                <a:uFillTx/>
                <a:latin typeface="Helvetica"/>
                <a:ea typeface="Gadugi"/>
                <a:cs typeface="Microsoft Sans Serif"/>
              </a:rPr>
              <a:t>by emailing: </a:t>
            </a:r>
            <a:r>
              <a:rPr lang="en-US" sz="2000" b="1">
                <a:solidFill>
                  <a:srgbClr val="0070C0"/>
                </a:solidFill>
                <a:latin typeface="Helvetica"/>
                <a:ea typeface="Gadugi"/>
                <a:cs typeface="Microsoft Sans Serif"/>
                <a:hlinkClick r:id="rId15"/>
              </a:rPr>
              <a:t>Aging</a:t>
            </a:r>
            <a:r>
              <a:rPr lang="en-US" sz="2000" b="1">
                <a:solidFill>
                  <a:srgbClr val="0070C0"/>
                </a:solidFill>
                <a:latin typeface="Helvetica"/>
                <a:ea typeface="+mn-lt"/>
                <a:cs typeface="+mn-lt"/>
                <a:hlinkClick r:id="rId15"/>
              </a:rPr>
              <a:t>@sdcounty.ca.gov</a:t>
            </a:r>
            <a:endParaRPr lang="en-US" sz="2000" b="1" i="0" u="none" strike="noStrike" kern="1200" cap="none" spc="-60" normalizeH="0" baseline="0" noProof="0">
              <a:ln>
                <a:noFill/>
              </a:ln>
              <a:solidFill>
                <a:srgbClr val="0070C0"/>
              </a:solidFill>
              <a:effectLst/>
              <a:uLnTx/>
              <a:uFillTx/>
              <a:latin typeface="Helvetica"/>
              <a:ea typeface="Gadugi"/>
              <a:cs typeface="Microsoft Sans Serif"/>
            </a:endParaRPr>
          </a:p>
        </p:txBody>
      </p:sp>
    </p:spTree>
    <p:extLst>
      <p:ext uri="{BB962C8B-B14F-4D97-AF65-F5344CB8AC3E}">
        <p14:creationId xmlns:p14="http://schemas.microsoft.com/office/powerpoint/2010/main" val="21700937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21DC2-DC6C-AC2B-769D-361BAF41CC62}"/>
            </a:ext>
          </a:extLst>
        </p:cNvPr>
        <p:cNvGrpSpPr/>
        <p:nvPr/>
      </p:nvGrpSpPr>
      <p:grpSpPr>
        <a:xfrm>
          <a:off x="0" y="0"/>
          <a:ext cx="0" cy="0"/>
          <a:chOff x="0" y="0"/>
          <a:chExt cx="0" cy="0"/>
        </a:xfrm>
      </p:grpSpPr>
      <p:pic>
        <p:nvPicPr>
          <p:cNvPr id="4" name="Picture 3" descr="A picture containing screenshot, blue, electric blue, graphics&#10;&#10;Description automatically generated">
            <a:extLst>
              <a:ext uri="{FF2B5EF4-FFF2-40B4-BE49-F238E27FC236}">
                <a16:creationId xmlns:a16="http://schemas.microsoft.com/office/drawing/2014/main" id="{9304FD64-DF4D-8786-0F4B-28C6E9CB64C9}"/>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rot="10800000" flipV="1">
            <a:off x="0" y="3121965"/>
            <a:ext cx="12192000" cy="3747052"/>
          </a:xfrm>
          <a:prstGeom prst="rect">
            <a:avLst/>
          </a:prstGeom>
        </p:spPr>
      </p:pic>
      <p:sp>
        <p:nvSpPr>
          <p:cNvPr id="10" name="Title 1">
            <a:extLst>
              <a:ext uri="{FF2B5EF4-FFF2-40B4-BE49-F238E27FC236}">
                <a16:creationId xmlns:a16="http://schemas.microsoft.com/office/drawing/2014/main" id="{A4588588-CF5D-41C8-80DB-9959DAF84526}"/>
              </a:ext>
            </a:extLst>
          </p:cNvPr>
          <p:cNvSpPr>
            <a:spLocks noGrp="1"/>
          </p:cNvSpPr>
          <p:nvPr>
            <p:ph type="title"/>
          </p:nvPr>
        </p:nvSpPr>
        <p:spPr>
          <a:xfrm>
            <a:off x="0" y="3051497"/>
            <a:ext cx="12191999" cy="1821034"/>
          </a:xfrm>
        </p:spPr>
        <p:txBody>
          <a:bodyPr>
            <a:normAutofit fontScale="90000"/>
          </a:bodyPr>
          <a:lstStyle/>
          <a:p>
            <a:pPr algn="ctr">
              <a:lnSpc>
                <a:spcPct val="100000"/>
              </a:lnSpc>
            </a:pPr>
            <a:br>
              <a:rPr lang="en-US" sz="4000">
                <a:latin typeface="Verdana Pro Black"/>
              </a:rPr>
            </a:br>
            <a:br>
              <a:rPr lang="en-US" sz="4000">
                <a:latin typeface="Verdana Pro Black"/>
              </a:rPr>
            </a:br>
            <a:r>
              <a:rPr lang="en-US" sz="4200">
                <a:latin typeface="Verdana Pro Black"/>
              </a:rPr>
              <a:t>Revisa </a:t>
            </a:r>
            <a:r>
              <a:rPr lang="en-US" sz="4200" err="1">
                <a:latin typeface="Verdana Pro Black"/>
              </a:rPr>
              <a:t>tu</a:t>
            </a:r>
            <a:r>
              <a:rPr lang="en-US" sz="4200">
                <a:latin typeface="Verdana Pro Black"/>
              </a:rPr>
              <a:t> Estado de </a:t>
            </a:r>
            <a:r>
              <a:rPr lang="en-US" sz="4200" err="1">
                <a:latin typeface="Verdana Pro Black"/>
              </a:rPr>
              <a:t>Ánimo</a:t>
            </a:r>
            <a:br>
              <a:rPr lang="en-US" sz="4000">
                <a:latin typeface="Verdana Pro Black"/>
              </a:rPr>
            </a:br>
            <a:r>
              <a:rPr lang="es-MX" sz="3000">
                <a:latin typeface="Verdana Pro" panose="020B0604030504040204" pitchFamily="34" charset="0"/>
                <a:ea typeface="Verdana" panose="020B0604030504040204" pitchFamily="34" charset="0"/>
              </a:rPr>
              <a:t>Haz una pausa, reflexiona y vuelve a empezar</a:t>
            </a:r>
            <a:br>
              <a:rPr lang="es-MX" sz="3000"/>
            </a:br>
            <a:r>
              <a:rPr lang="es-MX" sz="3000" b="1">
                <a:latin typeface="Verdana" panose="020B0604030504040204" pitchFamily="34" charset="0"/>
                <a:ea typeface="Verdana" panose="020B0604030504040204" pitchFamily="34" charset="0"/>
              </a:rPr>
              <a:t>Guía de Información y Recursos</a:t>
            </a:r>
            <a:br>
              <a:rPr lang="en-US" sz="3600">
                <a:latin typeface="Verdana Pro Black" panose="020B0A04030504040204" pitchFamily="34" charset="0"/>
              </a:rPr>
            </a:br>
            <a:r>
              <a:rPr lang="en-US" sz="2400" u="sng">
                <a:solidFill>
                  <a:srgbClr val="467886"/>
                </a:solidFill>
                <a:effectLst/>
                <a:latin typeface="Aptos" panose="020B0004020202020204" pitchFamily="34" charset="0"/>
                <a:ea typeface="MS Mincho" panose="02020609040205080304" pitchFamily="49" charset="-128"/>
                <a:cs typeface="Arial" panose="020B0604020202020204" pitchFamily="34" charset="0"/>
                <a:hlinkClick r:id="rId4"/>
              </a:rPr>
              <a:t>https://bit.ly/Check_Your_Mood</a:t>
            </a:r>
            <a:br>
              <a:rPr lang="en-US" sz="2400" u="sng">
                <a:solidFill>
                  <a:srgbClr val="467886"/>
                </a:solidFill>
                <a:effectLst/>
                <a:latin typeface="Aptos" panose="020B0004020202020204" pitchFamily="34" charset="0"/>
                <a:ea typeface="MS Mincho" panose="02020609040205080304" pitchFamily="49" charset="-128"/>
                <a:cs typeface="Arial" panose="020B0604020202020204" pitchFamily="34" charset="0"/>
              </a:rPr>
            </a:br>
            <a:r>
              <a:rPr lang="en-US" sz="2200">
                <a:latin typeface="Helvetica"/>
                <a:cs typeface="Helvetica"/>
                <a:hlinkClick r:id="rId5"/>
              </a:rPr>
              <a:t>CheckYourMood@sdcounty.ca.gov</a:t>
            </a:r>
            <a:br>
              <a:rPr lang="en-US" sz="2200">
                <a:latin typeface="Helvetica"/>
                <a:cs typeface="Helvetica"/>
              </a:rPr>
            </a:br>
            <a:endParaRPr lang="en-US" sz="2200">
              <a:latin typeface="Helvetica"/>
              <a:cs typeface="Helvetica"/>
            </a:endParaRPr>
          </a:p>
        </p:txBody>
      </p:sp>
      <p:pic>
        <p:nvPicPr>
          <p:cNvPr id="1028" name="Picture 4">
            <a:extLst>
              <a:ext uri="{FF2B5EF4-FFF2-40B4-BE49-F238E27FC236}">
                <a16:creationId xmlns:a16="http://schemas.microsoft.com/office/drawing/2014/main" id="{4DA599E0-FA71-CBD1-651A-E139C121D8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8460" y="268562"/>
            <a:ext cx="7620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AI-generated content may be incorrect.">
            <a:extLst>
              <a:ext uri="{FF2B5EF4-FFF2-40B4-BE49-F238E27FC236}">
                <a16:creationId xmlns:a16="http://schemas.microsoft.com/office/drawing/2014/main" id="{50E7A16E-143C-8CEE-A6F5-A011BF2D35C5}"/>
              </a:ext>
            </a:extLst>
          </p:cNvPr>
          <p:cNvPicPr>
            <a:picLocks noChangeAspect="1"/>
          </p:cNvPicPr>
          <p:nvPr/>
        </p:nvPicPr>
        <p:blipFill>
          <a:blip r:embed="rId7">
            <a:alphaModFix/>
            <a:extLst>
              <a:ext uri="{28A0092B-C50C-407E-A947-70E740481C1C}">
                <a14:useLocalDpi xmlns:a14="http://schemas.microsoft.com/office/drawing/2010/main" val="0"/>
              </a:ext>
            </a:extLst>
          </a:blip>
          <a:srcRect l="17273" t="26934" r="13879" b="23599"/>
          <a:stretch/>
        </p:blipFill>
        <p:spPr>
          <a:xfrm>
            <a:off x="4356788" y="0"/>
            <a:ext cx="3478424" cy="3234324"/>
          </a:xfrm>
          <a:prstGeom prst="rect">
            <a:avLst/>
          </a:prstGeom>
        </p:spPr>
      </p:pic>
      <p:pic>
        <p:nvPicPr>
          <p:cNvPr id="6" name="Picture 5" descr="A picture containing graphical user interface&#10;&#10;AI-generated content may be incorrect.">
            <a:extLst>
              <a:ext uri="{FF2B5EF4-FFF2-40B4-BE49-F238E27FC236}">
                <a16:creationId xmlns:a16="http://schemas.microsoft.com/office/drawing/2014/main" id="{6E7FE44E-14DE-799D-5152-76C89AC4E7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540" y="268562"/>
            <a:ext cx="2626644" cy="1063007"/>
          </a:xfrm>
          <a:prstGeom prst="rect">
            <a:avLst/>
          </a:prstGeom>
        </p:spPr>
      </p:pic>
    </p:spTree>
    <p:extLst>
      <p:ext uri="{BB962C8B-B14F-4D97-AF65-F5344CB8AC3E}">
        <p14:creationId xmlns:p14="http://schemas.microsoft.com/office/powerpoint/2010/main" val="313338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DBDED-4CC2-44A8-8204-B53DDB2E3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6FC4E-06FF-0D1C-4D88-A1F3E73594AA}"/>
              </a:ext>
            </a:extLst>
          </p:cNvPr>
          <p:cNvSpPr>
            <a:spLocks noGrp="1"/>
          </p:cNvSpPr>
          <p:nvPr>
            <p:ph type="title"/>
          </p:nvPr>
        </p:nvSpPr>
        <p:spPr>
          <a:xfrm>
            <a:off x="419100" y="17096"/>
            <a:ext cx="10515600" cy="1325563"/>
          </a:xfrm>
        </p:spPr>
        <p:txBody>
          <a:bodyPr>
            <a:normAutofit/>
          </a:bodyPr>
          <a:lstStyle/>
          <a:p>
            <a:r>
              <a:rPr lang="en-US" sz="3200" err="1">
                <a:solidFill>
                  <a:srgbClr val="1562A1"/>
                </a:solidFill>
                <a:latin typeface="Verdana Pro Black"/>
              </a:rPr>
              <a:t>Recursos</a:t>
            </a:r>
            <a:r>
              <a:rPr lang="en-US" sz="3200">
                <a:solidFill>
                  <a:srgbClr val="1562A1"/>
                </a:solidFill>
                <a:latin typeface="Verdana Pro Black"/>
              </a:rPr>
              <a:t> </a:t>
            </a:r>
            <a:r>
              <a:rPr lang="en-US" sz="3200" err="1">
                <a:solidFill>
                  <a:srgbClr val="1562A1"/>
                </a:solidFill>
                <a:latin typeface="Verdana Pro Black"/>
              </a:rPr>
              <a:t>Adicionales</a:t>
            </a:r>
          </a:p>
        </p:txBody>
      </p:sp>
      <p:pic>
        <p:nvPicPr>
          <p:cNvPr id="4" name="Picture 3" descr="A picture containing screenshot, blue, electric blue, graphics&#10;&#10;Description automatically generated">
            <a:extLst>
              <a:ext uri="{FF2B5EF4-FFF2-40B4-BE49-F238E27FC236}">
                <a16:creationId xmlns:a16="http://schemas.microsoft.com/office/drawing/2014/main" id="{DA5C822A-1AE2-3E11-D3D8-E9F2E0EA761F}"/>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868631"/>
            <a:ext cx="12192000" cy="2082675"/>
          </a:xfrm>
          <a:prstGeom prst="rect">
            <a:avLst/>
          </a:prstGeom>
        </p:spPr>
      </p:pic>
      <p:sp>
        <p:nvSpPr>
          <p:cNvPr id="5" name="object 6">
            <a:extLst>
              <a:ext uri="{FF2B5EF4-FFF2-40B4-BE49-F238E27FC236}">
                <a16:creationId xmlns:a16="http://schemas.microsoft.com/office/drawing/2014/main" id="{FB435F96-7852-75E7-8C62-E7C394C52BA3}"/>
              </a:ext>
            </a:extLst>
          </p:cNvPr>
          <p:cNvSpPr txBox="1">
            <a:spLocks/>
          </p:cNvSpPr>
          <p:nvPr/>
        </p:nvSpPr>
        <p:spPr>
          <a:xfrm>
            <a:off x="514965" y="828367"/>
            <a:ext cx="11677035" cy="5121915"/>
          </a:xfrm>
          <a:prstGeom prst="rect">
            <a:avLst/>
          </a:prstGeom>
        </p:spPr>
        <p:txBody>
          <a:bodyPr vert="horz" wrap="square" lIns="0" tIns="19558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440"/>
              </a:spcBef>
              <a:tabLst>
                <a:tab pos="354965" algn="l"/>
              </a:tabLst>
              <a:defRPr/>
            </a:pPr>
            <a:r>
              <a:rPr lang="en-US" sz="2400" b="1" err="1">
                <a:solidFill>
                  <a:srgbClr val="0070C0"/>
                </a:solidFill>
                <a:latin typeface="Helvetica"/>
                <a:ea typeface="Gadugi"/>
                <a:cs typeface="Microsoft Sans Serif"/>
                <a:hlinkClick r:id="rId4">
                  <a:extLst>
                    <a:ext uri="{A12FA001-AC4F-418D-AE19-62706E023703}">
                      <ahyp:hlinkClr xmlns:ahyp="http://schemas.microsoft.com/office/drawing/2018/hyperlinkcolor" val="tx"/>
                    </a:ext>
                  </a:extLst>
                </a:hlinkClick>
              </a:rPr>
              <a:t>Recursos</a:t>
            </a:r>
            <a:r>
              <a:rPr lang="en-US" sz="2400" b="1">
                <a:solidFill>
                  <a:srgbClr val="0070C0"/>
                </a:solidFill>
                <a:latin typeface="Helvetica"/>
                <a:ea typeface="Gadugi"/>
                <a:cs typeface="Microsoft Sans Serif"/>
                <a:hlinkClick r:id="rId4">
                  <a:extLst>
                    <a:ext uri="{A12FA001-AC4F-418D-AE19-62706E023703}">
                      <ahyp:hlinkClr xmlns:ahyp="http://schemas.microsoft.com/office/drawing/2018/hyperlinkcolor" val="tx"/>
                    </a:ext>
                  </a:extLst>
                </a:hlinkClick>
              </a:rPr>
              <a:t> de Salud Mental</a:t>
            </a:r>
            <a:endParaRPr lang="en-US" sz="2400" b="1" spc="-10">
              <a:solidFill>
                <a:srgbClr val="0070C0"/>
              </a:solidFill>
              <a:latin typeface="Helvetica"/>
              <a:ea typeface="Gadugi"/>
              <a:cs typeface="Microsoft Sans Serif"/>
            </a:endParaRPr>
          </a:p>
          <a:p>
            <a:pPr marL="857250" lvl="1" indent="-285750">
              <a:spcBef>
                <a:spcPts val="1300"/>
              </a:spcBef>
              <a:buFont typeface="Arial"/>
              <a:buChar char="•"/>
              <a:tabLst>
                <a:tab pos="699770" algn="l"/>
              </a:tabLst>
              <a:defRPr/>
            </a:pPr>
            <a:r>
              <a:rPr lang="en-US" sz="2000" err="1">
                <a:solidFill>
                  <a:srgbClr val="0070C0"/>
                </a:solidFill>
                <a:uFill>
                  <a:solidFill>
                    <a:srgbClr val="4F6128"/>
                  </a:solidFill>
                </a:uFill>
                <a:latin typeface="Helvetica"/>
                <a:ea typeface="Gadugi"/>
                <a:cs typeface="Microsoft Sans Serif"/>
                <a:hlinkClick r:id="rId5">
                  <a:extLst>
                    <a:ext uri="{A12FA001-AC4F-418D-AE19-62706E023703}">
                      <ahyp:hlinkClr xmlns:ahyp="http://schemas.microsoft.com/office/drawing/2018/hyperlinkcolor" val="tx"/>
                    </a:ext>
                  </a:extLst>
                </a:hlinkClick>
              </a:rPr>
              <a:t>Recursos</a:t>
            </a:r>
            <a:r>
              <a:rPr lang="en-US" sz="2000">
                <a:solidFill>
                  <a:srgbClr val="0070C0"/>
                </a:solidFill>
                <a:uFill>
                  <a:solidFill>
                    <a:srgbClr val="4F6128"/>
                  </a:solidFill>
                </a:uFill>
                <a:latin typeface="Helvetica"/>
                <a:ea typeface="Gadugi"/>
                <a:cs typeface="Microsoft Sans Serif"/>
                <a:hlinkClick r:id="rId5">
                  <a:extLst>
                    <a:ext uri="{A12FA001-AC4F-418D-AE19-62706E023703}">
                      <ahyp:hlinkClr xmlns:ahyp="http://schemas.microsoft.com/office/drawing/2018/hyperlinkcolor" val="tx"/>
                    </a:ext>
                  </a:extLst>
                </a:hlinkClick>
              </a:rPr>
              <a:t> </a:t>
            </a:r>
            <a:r>
              <a:rPr lang="en-US" sz="2000" err="1">
                <a:solidFill>
                  <a:srgbClr val="0070C0"/>
                </a:solidFill>
                <a:uFill>
                  <a:solidFill>
                    <a:srgbClr val="4F6128"/>
                  </a:solidFill>
                </a:uFill>
                <a:latin typeface="Helvetica"/>
                <a:ea typeface="Gadugi"/>
                <a:cs typeface="Microsoft Sans Serif"/>
                <a:hlinkClick r:id="rId5">
                  <a:extLst>
                    <a:ext uri="{A12FA001-AC4F-418D-AE19-62706E023703}">
                      <ahyp:hlinkClr xmlns:ahyp="http://schemas.microsoft.com/office/drawing/2018/hyperlinkcolor" val="tx"/>
                    </a:ext>
                  </a:extLst>
                </a:hlinkClick>
              </a:rPr>
              <a:t>Addicionales</a:t>
            </a:r>
            <a:r>
              <a:rPr lang="en-US" sz="2000">
                <a:solidFill>
                  <a:srgbClr val="0070C0"/>
                </a:solidFill>
                <a:uFill>
                  <a:solidFill>
                    <a:srgbClr val="4F6128"/>
                  </a:solidFill>
                </a:uFill>
                <a:latin typeface="Helvetica"/>
                <a:ea typeface="Gadugi"/>
                <a:cs typeface="Microsoft Sans Serif"/>
                <a:hlinkClick r:id="rId5">
                  <a:extLst>
                    <a:ext uri="{A12FA001-AC4F-418D-AE19-62706E023703}">
                      <ahyp:hlinkClr xmlns:ahyp="http://schemas.microsoft.com/office/drawing/2018/hyperlinkcolor" val="tx"/>
                    </a:ext>
                  </a:extLst>
                </a:hlinkClick>
              </a:rPr>
              <a:t> de Salud Mental</a:t>
            </a:r>
            <a:endParaRPr lang="en-US" sz="2000" i="0" strike="noStrike" kern="1200" cap="none" spc="-10" normalizeH="0" baseline="0" noProof="0">
              <a:ln>
                <a:noFill/>
              </a:ln>
              <a:solidFill>
                <a:srgbClr val="0070C0"/>
              </a:solidFill>
              <a:effectLst/>
              <a:uLnTx/>
              <a:uFill>
                <a:solidFill>
                  <a:srgbClr val="4F6128"/>
                </a:solidFill>
              </a:uFill>
              <a:latin typeface="Helvetica"/>
              <a:ea typeface="Gadugi"/>
              <a:cs typeface="Microsoft Sans Serif"/>
            </a:endParaRPr>
          </a:p>
          <a:p>
            <a:pPr marL="857250" lvl="1" indent="-285750">
              <a:spcBef>
                <a:spcPts val="1300"/>
              </a:spcBef>
              <a:buFont typeface="Arial"/>
              <a:buChar char="•"/>
              <a:tabLst>
                <a:tab pos="699770" algn="l"/>
              </a:tabLst>
              <a:defRPr/>
            </a:pPr>
            <a:r>
              <a:rPr kumimoji="0" lang="en-US" sz="2000" i="0" u="none" strike="noStrike" kern="1200" cap="none" spc="-10" normalizeH="0" baseline="0" noProof="0">
                <a:ln>
                  <a:noFill/>
                </a:ln>
                <a:solidFill>
                  <a:srgbClr val="0070C0"/>
                </a:solidFill>
                <a:effectLst/>
                <a:uLnTx/>
                <a:uFill>
                  <a:solidFill>
                    <a:srgbClr val="4F6128"/>
                  </a:solidFill>
                </a:uFill>
                <a:latin typeface="Helvetica"/>
                <a:ea typeface="Gadugi"/>
                <a:cs typeface="Microsoft Sans Serif"/>
                <a:hlinkClick r:id="rId6">
                  <a:extLst>
                    <a:ext uri="{A12FA001-AC4F-418D-AE19-62706E023703}">
                      <ahyp:hlinkClr xmlns:ahyp="http://schemas.microsoft.com/office/drawing/2018/hyperlinkcolor" val="tx"/>
                    </a:ext>
                  </a:extLst>
                </a:hlinkClick>
              </a:rPr>
              <a:t>It’s Up to Us</a:t>
            </a:r>
            <a:endParaRPr lang="en-US" sz="2000" spc="-10">
              <a:solidFill>
                <a:srgbClr val="0070C0"/>
              </a:solidFill>
              <a:uFill>
                <a:solidFill>
                  <a:srgbClr val="4F6128"/>
                </a:solidFill>
              </a:uFill>
              <a:latin typeface="Helvetica"/>
              <a:ea typeface="Gadugi"/>
              <a:cs typeface="Microsoft Sans Serif"/>
            </a:endParaRPr>
          </a:p>
          <a:p>
            <a:pPr marL="857250" lvl="1" indent="-285750">
              <a:spcBef>
                <a:spcPts val="1300"/>
              </a:spcBef>
              <a:buFont typeface="Arial"/>
              <a:buChar char="•"/>
              <a:tabLst>
                <a:tab pos="699770" algn="l"/>
              </a:tabLst>
              <a:defRPr/>
            </a:pPr>
            <a:r>
              <a:rPr lang="en-US" sz="2000" spc="-10" err="1">
                <a:solidFill>
                  <a:srgbClr val="0070C0"/>
                </a:solidFill>
                <a:uFill>
                  <a:solidFill>
                    <a:srgbClr val="4F6128"/>
                  </a:solidFill>
                </a:uFill>
                <a:latin typeface="Helvetica"/>
                <a:ea typeface="Gadugi"/>
                <a:cs typeface="Microsoft Sans Serif"/>
                <a:hlinkClick r:id="rId7">
                  <a:extLst>
                    <a:ext uri="{A12FA001-AC4F-418D-AE19-62706E023703}">
                      <ahyp:hlinkClr xmlns:ahyp="http://schemas.microsoft.com/office/drawing/2018/hyperlinkcolor" val="tx"/>
                    </a:ext>
                  </a:extLst>
                </a:hlinkClick>
              </a:rPr>
              <a:t>Recursos</a:t>
            </a:r>
            <a:r>
              <a:rPr lang="en-US" sz="2000" spc="-10">
                <a:solidFill>
                  <a:srgbClr val="0070C0"/>
                </a:solidFill>
                <a:uFill>
                  <a:solidFill>
                    <a:srgbClr val="4F6128"/>
                  </a:solidFill>
                </a:uFill>
                <a:latin typeface="Helvetica"/>
                <a:ea typeface="Gadugi"/>
                <a:cs typeface="Microsoft Sans Serif"/>
                <a:hlinkClick r:id="rId7">
                  <a:extLst>
                    <a:ext uri="{A12FA001-AC4F-418D-AE19-62706E023703}">
                      <ahyp:hlinkClr xmlns:ahyp="http://schemas.microsoft.com/office/drawing/2018/hyperlinkcolor" val="tx"/>
                    </a:ext>
                  </a:extLst>
                </a:hlinkClick>
              </a:rPr>
              <a:t> de Salud Mental de Jovenes</a:t>
            </a:r>
            <a:endParaRPr lang="en-US" sz="2000" spc="-10">
              <a:solidFill>
                <a:srgbClr val="0070C0"/>
              </a:solidFill>
              <a:uFill>
                <a:solidFill>
                  <a:srgbClr val="4F6128"/>
                </a:solidFill>
              </a:uFill>
              <a:latin typeface="Helvetica"/>
              <a:ea typeface="Gadugi"/>
              <a:cs typeface="Microsoft Sans Serif"/>
            </a:endParaRPr>
          </a:p>
          <a:p>
            <a:pPr marL="857250" lvl="1" indent="-285750">
              <a:spcBef>
                <a:spcPts val="1300"/>
              </a:spcBef>
              <a:buFont typeface="Arial"/>
              <a:buChar char="•"/>
              <a:tabLst>
                <a:tab pos="699770" algn="l"/>
              </a:tabLst>
              <a:defRPr/>
            </a:pPr>
            <a:r>
              <a:rPr lang="es-ES" sz="2000" spc="-10">
                <a:solidFill>
                  <a:srgbClr val="0070C0"/>
                </a:solidFill>
                <a:uFill>
                  <a:solidFill>
                    <a:srgbClr val="4F6128"/>
                  </a:solidFill>
                </a:uFill>
                <a:latin typeface="Helvetica"/>
                <a:ea typeface="Gadugi"/>
                <a:cs typeface="Microsoft Sans Serif"/>
                <a:hlinkClick r:id="rId8">
                  <a:extLst>
                    <a:ext uri="{A12FA001-AC4F-418D-AE19-62706E023703}">
                      <ahyp:hlinkClr xmlns:ahyp="http://schemas.microsoft.com/office/drawing/2018/hyperlinkcolor" val="tx"/>
                    </a:ext>
                  </a:extLst>
                </a:hlinkClick>
              </a:rPr>
              <a:t>Formulario de solicitud de la comunidad (</a:t>
            </a:r>
            <a:r>
              <a:rPr lang="en-US" sz="2000" spc="-10">
                <a:solidFill>
                  <a:srgbClr val="0070C0"/>
                </a:solidFill>
                <a:uFill>
                  <a:solidFill>
                    <a:srgbClr val="4F6128"/>
                  </a:solidFill>
                </a:uFill>
                <a:latin typeface="Helvetica"/>
                <a:ea typeface="Gadugi"/>
                <a:cs typeface="Microsoft Sans Serif"/>
                <a:hlinkClick r:id="rId8">
                  <a:extLst>
                    <a:ext uri="{A12FA001-AC4F-418D-AE19-62706E023703}">
                      <ahyp:hlinkClr xmlns:ahyp="http://schemas.microsoft.com/office/drawing/2018/hyperlinkcolor" val="tx"/>
                    </a:ext>
                  </a:extLst>
                </a:hlinkClick>
              </a:rPr>
              <a:t>Community Request Form</a:t>
            </a:r>
            <a:r>
              <a:rPr lang="en-US" sz="2000" spc="-10">
                <a:solidFill>
                  <a:srgbClr val="0070C0"/>
                </a:solidFill>
                <a:uFill>
                  <a:solidFill>
                    <a:srgbClr val="4F6128"/>
                  </a:solidFill>
                </a:uFill>
                <a:latin typeface="Helvetica"/>
                <a:ea typeface="Gadugi"/>
                <a:cs typeface="Microsoft Sans Serif"/>
              </a:rPr>
              <a:t>)  </a:t>
            </a:r>
          </a:p>
          <a:p>
            <a:pPr marL="571500" lvl="1">
              <a:spcBef>
                <a:spcPts val="600"/>
              </a:spcBef>
              <a:tabLst>
                <a:tab pos="699770" algn="l"/>
              </a:tabLst>
              <a:defRPr/>
            </a:pPr>
            <a:r>
              <a:rPr lang="en-US" sz="1200" b="1" i="1" spc="-10">
                <a:solidFill>
                  <a:srgbClr val="1562A1"/>
                </a:solidFill>
                <a:uFill>
                  <a:solidFill>
                    <a:srgbClr val="4F6128"/>
                  </a:solidFill>
                </a:uFill>
                <a:latin typeface="Helvetica"/>
                <a:ea typeface="Gadugi"/>
                <a:cs typeface="Microsoft Sans Serif"/>
              </a:rPr>
              <a:t>		(</a:t>
            </a:r>
            <a:r>
              <a:rPr lang="es" sz="1200" b="1" i="1" spc="-10">
                <a:solidFill>
                  <a:srgbClr val="1562A1"/>
                </a:solidFill>
                <a:uFill>
                  <a:solidFill>
                    <a:srgbClr val="4F6128"/>
                  </a:solidFill>
                </a:uFill>
                <a:latin typeface="Helvetica"/>
                <a:ea typeface="Gadugi"/>
                <a:cs typeface="Microsoft Sans Serif"/>
              </a:rPr>
              <a:t>Requiere un aviso mínimo de 2 semanas de anticipación para recibir apoyo coordinado</a:t>
            </a:r>
            <a:r>
              <a:rPr lang="en-US" sz="1200" b="1" spc="-10">
                <a:solidFill>
                  <a:srgbClr val="0070C0"/>
                </a:solidFill>
                <a:uFill>
                  <a:solidFill>
                    <a:srgbClr val="4F6128"/>
                  </a:solidFill>
                </a:uFill>
                <a:latin typeface="Helvetica"/>
                <a:ea typeface="Gadugi"/>
                <a:cs typeface="Microsoft Sans Serif"/>
              </a:rPr>
              <a:t>) </a:t>
            </a:r>
            <a:endParaRPr lang="en-US" sz="1200" b="1" i="0" u="none" strike="noStrike" kern="1200" cap="none" spc="0" normalizeH="0" baseline="0" noProof="0">
              <a:ln>
                <a:noFill/>
              </a:ln>
              <a:solidFill>
                <a:srgbClr val="0070C0"/>
              </a:solidFill>
              <a:effectLst/>
              <a:uLnTx/>
              <a:uFillTx/>
              <a:latin typeface="Helvetica"/>
              <a:ea typeface="Gadugi"/>
              <a:cs typeface="Microsoft Sans Serif"/>
            </a:endParaRPr>
          </a:p>
          <a:p>
            <a:pPr marL="12700">
              <a:spcBef>
                <a:spcPts val="1340"/>
              </a:spcBef>
              <a:tabLst>
                <a:tab pos="354965" algn="l"/>
              </a:tabLst>
              <a:defRPr/>
            </a:pPr>
            <a:r>
              <a:rPr lang="en-US" sz="2400" b="1" spc="-10" err="1">
                <a:solidFill>
                  <a:srgbClr val="0070C0"/>
                </a:solidFill>
                <a:latin typeface="Helvetica"/>
                <a:ea typeface="Gadugi"/>
                <a:cs typeface="Microsoft Sans Serif"/>
                <a:hlinkClick r:id="rId9"/>
              </a:rPr>
              <a:t>Recursos</a:t>
            </a:r>
            <a:r>
              <a:rPr lang="en-US" sz="2400" b="1" spc="-10">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 de </a:t>
            </a:r>
            <a:r>
              <a:rPr lang="en-US" sz="2400" b="1" spc="-10" err="1">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Servicios</a:t>
            </a:r>
            <a:r>
              <a:rPr lang="en-US" sz="2400" b="1" spc="-10">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 de </a:t>
            </a:r>
            <a:r>
              <a:rPr lang="en-US" sz="2400" b="1" spc="-10" err="1">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Envejicimiento</a:t>
            </a:r>
            <a:r>
              <a:rPr lang="en-US" sz="2400" b="1" spc="-10">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 e </a:t>
            </a:r>
            <a:r>
              <a:rPr lang="en-US" sz="2400" b="1" spc="-10" err="1">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Independencia</a:t>
            </a:r>
            <a:r>
              <a:rPr lang="en-US" sz="2400" b="1" spc="-10">
                <a:solidFill>
                  <a:srgbClr val="0070C0"/>
                </a:solidFill>
                <a:latin typeface="Helvetica"/>
                <a:ea typeface="Gadugi"/>
                <a:cs typeface="Microsoft Sans Serif"/>
                <a:hlinkClick r:id="rId9">
                  <a:extLst>
                    <a:ext uri="{A12FA001-AC4F-418D-AE19-62706E023703}">
                      <ahyp:hlinkClr xmlns:ahyp="http://schemas.microsoft.com/office/drawing/2018/hyperlinkcolor" val="tx"/>
                    </a:ext>
                  </a:extLst>
                </a:hlinkClick>
              </a:rPr>
              <a:t> </a:t>
            </a:r>
            <a:endParaRPr lang="en-US" sz="2400" b="1" i="0" u="none" strike="noStrike" kern="1200" cap="none" spc="-10" normalizeH="0" baseline="0" noProof="0">
              <a:ln>
                <a:noFill/>
              </a:ln>
              <a:solidFill>
                <a:srgbClr val="0070C0"/>
              </a:solidFill>
              <a:effectLst/>
              <a:uLnTx/>
              <a:uFillTx/>
              <a:latin typeface="Helvetica"/>
              <a:ea typeface="Gadugi"/>
              <a:cs typeface="Microsoft Sans Serif"/>
            </a:endParaRPr>
          </a:p>
          <a:p>
            <a:pPr marL="864235" lvl="1" indent="-342900">
              <a:spcBef>
                <a:spcPts val="1300"/>
              </a:spcBef>
              <a:buFont typeface="Arial,Sans-Serif"/>
              <a:buChar char="•"/>
              <a:tabLst>
                <a:tab pos="864235" algn="l"/>
              </a:tabLst>
              <a:defRPr/>
            </a:pPr>
            <a:r>
              <a:rPr lang="en-US" sz="2000" spc="-10" err="1">
                <a:solidFill>
                  <a:srgbClr val="0070C0"/>
                </a:solidFill>
                <a:latin typeface="Helvetica"/>
                <a:ea typeface="Gadugi"/>
                <a:cs typeface="Microsoft Sans Serif"/>
                <a:hlinkClick r:id="rId10"/>
              </a:rPr>
              <a:t>Programas</a:t>
            </a:r>
            <a:r>
              <a:rPr lang="en-US" sz="2000" spc="-10">
                <a:solidFill>
                  <a:srgbClr val="0070C0"/>
                </a:solidFill>
                <a:latin typeface="Helvetica"/>
                <a:ea typeface="Gadugi"/>
                <a:cs typeface="Microsoft Sans Serif"/>
                <a:hlinkClick r:id="rId10"/>
              </a:rPr>
              <a:t> de Vivir </a:t>
            </a:r>
            <a:r>
              <a:rPr lang="en-US" sz="2000" spc="-10" err="1">
                <a:solidFill>
                  <a:srgbClr val="0070C0"/>
                </a:solidFill>
                <a:latin typeface="Helvetica"/>
                <a:ea typeface="Gadugi"/>
                <a:cs typeface="Microsoft Sans Serif"/>
                <a:hlinkClick r:id="rId10"/>
              </a:rPr>
              <a:t>Saludable</a:t>
            </a:r>
            <a:endParaRPr lang="en-US" sz="2000" i="0" strike="noStrike" kern="1200" cap="none" spc="-10" normalizeH="0" baseline="0" noProof="0">
              <a:ln>
                <a:noFill/>
              </a:ln>
              <a:solidFill>
                <a:srgbClr val="0070C0"/>
              </a:solidFill>
              <a:effectLst/>
              <a:uLnTx/>
              <a:uFillTx/>
              <a:latin typeface="Helvetica"/>
              <a:ea typeface="Gadugi"/>
              <a:cs typeface="Microsoft Sans Serif"/>
            </a:endParaRPr>
          </a:p>
          <a:p>
            <a:pPr marL="864235" lvl="1" indent="-342900">
              <a:spcBef>
                <a:spcPts val="1200"/>
              </a:spcBef>
              <a:buFont typeface="Arial,Sans-Serif"/>
              <a:buChar char="•"/>
              <a:tabLst>
                <a:tab pos="864235" algn="l"/>
              </a:tabLst>
              <a:defRPr/>
            </a:pPr>
            <a:r>
              <a:rPr lang="en-US" sz="2000" spc="-10">
                <a:solidFill>
                  <a:srgbClr val="0070C0"/>
                </a:solidFill>
                <a:latin typeface="Helvetica"/>
                <a:ea typeface="Gadugi"/>
                <a:cs typeface="Microsoft Sans Serif"/>
                <a:hlinkClick r:id="rId11">
                  <a:extLst>
                    <a:ext uri="{A12FA001-AC4F-418D-AE19-62706E023703}">
                      <ahyp:hlinkClr xmlns:ahyp="http://schemas.microsoft.com/office/drawing/2018/hyperlinkcolor" val="tx"/>
                    </a:ext>
                  </a:extLst>
                </a:hlinkClick>
              </a:rPr>
              <a:t>Manual del </a:t>
            </a:r>
            <a:r>
              <a:rPr lang="en-US" sz="2000" spc="-10" err="1">
                <a:solidFill>
                  <a:srgbClr val="0070C0"/>
                </a:solidFill>
                <a:latin typeface="Helvetica"/>
                <a:ea typeface="Gadugi"/>
                <a:cs typeface="Microsoft Sans Serif"/>
                <a:hlinkClick r:id="rId11">
                  <a:extLst>
                    <a:ext uri="{A12FA001-AC4F-418D-AE19-62706E023703}">
                      <ahyp:hlinkClr xmlns:ahyp="http://schemas.microsoft.com/office/drawing/2018/hyperlinkcolor" val="tx"/>
                    </a:ext>
                  </a:extLst>
                </a:hlinkClick>
              </a:rPr>
              <a:t>Cuidador</a:t>
            </a:r>
            <a:endParaRPr lang="en-US" sz="2000" i="0" strike="noStrike" kern="1200" cap="none" spc="-10" normalizeH="0" baseline="0" noProof="0">
              <a:ln>
                <a:noFill/>
              </a:ln>
              <a:solidFill>
                <a:srgbClr val="0070C0"/>
              </a:solidFill>
              <a:effectLst/>
              <a:uLnTx/>
              <a:uFillTx/>
              <a:latin typeface="Helvetica"/>
              <a:ea typeface="Gadugi"/>
              <a:cs typeface="Microsoft Sans Serif"/>
            </a:endParaRPr>
          </a:p>
          <a:p>
            <a:pPr marL="864235" lvl="1" indent="-342900">
              <a:spcBef>
                <a:spcPts val="1200"/>
              </a:spcBef>
              <a:buFont typeface="Arial,Sans-Serif"/>
              <a:buChar char="•"/>
              <a:tabLst>
                <a:tab pos="864235" algn="l"/>
              </a:tabLst>
              <a:defRPr/>
            </a:pPr>
            <a:r>
              <a:rPr lang="en-US" sz="2000" spc="-10">
                <a:solidFill>
                  <a:srgbClr val="0070C0"/>
                </a:solidFill>
                <a:latin typeface="Helvetica"/>
                <a:ea typeface="Gadugi"/>
                <a:cs typeface="Microsoft Sans Serif"/>
                <a:hlinkClick r:id="rId12"/>
              </a:rPr>
              <a:t>Guía</a:t>
            </a:r>
            <a:r>
              <a:rPr lang="en-US" sz="2000" spc="-10">
                <a:solidFill>
                  <a:srgbClr val="0070C0"/>
                </a:solidFill>
                <a:latin typeface="Helvetica"/>
                <a:ea typeface="Gadugi"/>
                <a:cs typeface="Microsoft Sans Serif"/>
                <a:hlinkClick r:id="rId12">
                  <a:extLst>
                    <a:ext uri="{A12FA001-AC4F-418D-AE19-62706E023703}">
                      <ahyp:hlinkClr xmlns:ahyp="http://schemas.microsoft.com/office/drawing/2018/hyperlinkcolor" val="tx"/>
                    </a:ext>
                  </a:extLst>
                </a:hlinkClick>
              </a:rPr>
              <a:t> Para </a:t>
            </a:r>
            <a:r>
              <a:rPr lang="en-US" sz="2000" spc="-10" err="1">
                <a:solidFill>
                  <a:srgbClr val="0070C0"/>
                </a:solidFill>
                <a:latin typeface="Helvetica"/>
                <a:ea typeface="Gadugi"/>
                <a:cs typeface="Microsoft Sans Serif"/>
                <a:hlinkClick r:id="rId12">
                  <a:extLst>
                    <a:ext uri="{A12FA001-AC4F-418D-AE19-62706E023703}">
                      <ahyp:hlinkClr xmlns:ahyp="http://schemas.microsoft.com/office/drawing/2018/hyperlinkcolor" val="tx"/>
                    </a:ext>
                  </a:extLst>
                </a:hlinkClick>
              </a:rPr>
              <a:t>Conectarse</a:t>
            </a:r>
            <a:endParaRPr lang="en-US" sz="2000" spc="-10">
              <a:solidFill>
                <a:srgbClr val="0070C0"/>
              </a:solidFill>
              <a:latin typeface="Helvetica"/>
              <a:ea typeface="Gadugi"/>
              <a:cs typeface="Microsoft Sans Serif"/>
            </a:endParaRPr>
          </a:p>
          <a:p>
            <a:pPr marL="864235" lvl="1" indent="-342900">
              <a:spcBef>
                <a:spcPts val="1200"/>
              </a:spcBef>
              <a:buFont typeface="Arial"/>
              <a:buChar char="•"/>
              <a:tabLst>
                <a:tab pos="864235" algn="l"/>
              </a:tabLst>
              <a:defRPr/>
            </a:pPr>
            <a:r>
              <a:rPr lang="es" sz="2000">
                <a:solidFill>
                  <a:srgbClr val="1562A1"/>
                </a:solidFill>
                <a:latin typeface="Helvetica"/>
                <a:ea typeface="Gadugi"/>
                <a:cs typeface="Microsoft Sans Serif"/>
              </a:rPr>
              <a:t>Solicite recursos AIS enviando un correo electrónico:</a:t>
            </a:r>
            <a:r>
              <a:rPr kumimoji="0" lang="en-US" sz="2000" i="0" u="none" strike="noStrike" kern="1200" cap="none" spc="0" normalizeH="0" baseline="0" noProof="0">
                <a:ln>
                  <a:noFill/>
                </a:ln>
                <a:solidFill>
                  <a:srgbClr val="0070C0"/>
                </a:solidFill>
                <a:effectLst/>
                <a:uLnTx/>
                <a:uFillTx/>
                <a:latin typeface="Helvetica"/>
                <a:ea typeface="Gadugi"/>
                <a:cs typeface="Microsoft Sans Serif"/>
              </a:rPr>
              <a:t> </a:t>
            </a:r>
            <a:r>
              <a:rPr lang="en-US" sz="2000" b="1">
                <a:solidFill>
                  <a:srgbClr val="0070C0"/>
                </a:solidFill>
                <a:latin typeface="Helvetica"/>
                <a:ea typeface="Gadugi"/>
                <a:cs typeface="Microsoft Sans Serif"/>
                <a:hlinkClick r:id="rId13"/>
              </a:rPr>
              <a:t>Aging</a:t>
            </a:r>
            <a:r>
              <a:rPr lang="en-US" sz="2000" b="1">
                <a:solidFill>
                  <a:srgbClr val="0070C0"/>
                </a:solidFill>
                <a:latin typeface="Helvetica"/>
                <a:ea typeface="+mn-lt"/>
                <a:cs typeface="+mn-lt"/>
                <a:hlinkClick r:id="rId13"/>
              </a:rPr>
              <a:t>@sdcounty.ca.gov</a:t>
            </a:r>
            <a:endParaRPr lang="en-US" sz="2000" b="1" i="0" u="none" strike="noStrike" kern="1200" cap="none" spc="-60" normalizeH="0" baseline="0" noProof="0">
              <a:ln>
                <a:noFill/>
              </a:ln>
              <a:solidFill>
                <a:srgbClr val="0070C0"/>
              </a:solidFill>
              <a:effectLst/>
              <a:uLnTx/>
              <a:uFillTx/>
              <a:latin typeface="Helvetica"/>
              <a:ea typeface="Gadugi"/>
              <a:cs typeface="Microsoft Sans Serif"/>
            </a:endParaRPr>
          </a:p>
        </p:txBody>
      </p:sp>
      <p:pic>
        <p:nvPicPr>
          <p:cNvPr id="3" name="Picture 2" descr="A picture containing graphical user interface&#10;&#10;AI-generated content may be incorrect.">
            <a:extLst>
              <a:ext uri="{FF2B5EF4-FFF2-40B4-BE49-F238E27FC236}">
                <a16:creationId xmlns:a16="http://schemas.microsoft.com/office/drawing/2014/main" id="{0FFDE5C4-E1F6-CDD5-5EA3-0F74F7DC2A3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187025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EEFFF-1331-4BC7-7CC0-C8114DACD697}"/>
            </a:ext>
          </a:extLst>
        </p:cNvPr>
        <p:cNvGrpSpPr/>
        <p:nvPr/>
      </p:nvGrpSpPr>
      <p:grpSpPr>
        <a:xfrm>
          <a:off x="0" y="0"/>
          <a:ext cx="0" cy="0"/>
          <a:chOff x="0" y="0"/>
          <a:chExt cx="0" cy="0"/>
        </a:xfrm>
      </p:grpSpPr>
      <p:pic>
        <p:nvPicPr>
          <p:cNvPr id="4" name="Picture 3" descr="A picture containing screenshot, blue, electric blue, graphics&#10;&#10;Description automatically generated">
            <a:extLst>
              <a:ext uri="{FF2B5EF4-FFF2-40B4-BE49-F238E27FC236}">
                <a16:creationId xmlns:a16="http://schemas.microsoft.com/office/drawing/2014/main" id="{DC9EB9A2-FA0C-7A2A-8D0A-5DB783A176FD}"/>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780263"/>
            <a:ext cx="12192000" cy="2082675"/>
          </a:xfrm>
          <a:prstGeom prst="rect">
            <a:avLst/>
          </a:prstGeom>
        </p:spPr>
      </p:pic>
      <p:pic>
        <p:nvPicPr>
          <p:cNvPr id="10" name="Picture 9">
            <a:extLst>
              <a:ext uri="{FF2B5EF4-FFF2-40B4-BE49-F238E27FC236}">
                <a16:creationId xmlns:a16="http://schemas.microsoft.com/office/drawing/2014/main" id="{6CA36F96-A7A6-0F4C-DA12-7E607385DF18}"/>
              </a:ext>
            </a:extLst>
          </p:cNvPr>
          <p:cNvPicPr>
            <a:picLocks noChangeAspect="1"/>
          </p:cNvPicPr>
          <p:nvPr/>
        </p:nvPicPr>
        <p:blipFill>
          <a:blip r:embed="rId4"/>
          <a:stretch>
            <a:fillRect/>
          </a:stretch>
        </p:blipFill>
        <p:spPr>
          <a:xfrm>
            <a:off x="7721269" y="4780263"/>
            <a:ext cx="1238330" cy="1283498"/>
          </a:xfrm>
          <a:prstGeom prst="rect">
            <a:avLst/>
          </a:prstGeom>
        </p:spPr>
      </p:pic>
      <p:sp>
        <p:nvSpPr>
          <p:cNvPr id="2" name="Title 1">
            <a:extLst>
              <a:ext uri="{FF2B5EF4-FFF2-40B4-BE49-F238E27FC236}">
                <a16:creationId xmlns:a16="http://schemas.microsoft.com/office/drawing/2014/main" id="{43D01C4E-E8EF-B684-1E40-DC7A3EB31CE4}"/>
              </a:ext>
            </a:extLst>
          </p:cNvPr>
          <p:cNvSpPr>
            <a:spLocks noGrp="1"/>
          </p:cNvSpPr>
          <p:nvPr>
            <p:ph type="title"/>
          </p:nvPr>
        </p:nvSpPr>
        <p:spPr>
          <a:xfrm>
            <a:off x="222827" y="17096"/>
            <a:ext cx="10515600" cy="1325563"/>
          </a:xfrm>
        </p:spPr>
        <p:txBody>
          <a:bodyPr>
            <a:normAutofit/>
          </a:bodyPr>
          <a:lstStyle/>
          <a:p>
            <a:r>
              <a:rPr lang="en-US" sz="3200">
                <a:solidFill>
                  <a:srgbClr val="1562A1"/>
                </a:solidFill>
                <a:latin typeface="Verdana Pro Black"/>
              </a:rPr>
              <a:t>Wellness Resources</a:t>
            </a:r>
            <a:endParaRPr lang="en-US"/>
          </a:p>
        </p:txBody>
      </p:sp>
      <p:pic>
        <p:nvPicPr>
          <p:cNvPr id="7" name="Picture 6" descr="A black and white logo&#10;&#10;Description automatically generated">
            <a:extLst>
              <a:ext uri="{FF2B5EF4-FFF2-40B4-BE49-F238E27FC236}">
                <a16:creationId xmlns:a16="http://schemas.microsoft.com/office/drawing/2014/main" id="{3D279D6C-DA81-4564-4965-70A754955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
        <p:nvSpPr>
          <p:cNvPr id="9" name="object 2">
            <a:extLst>
              <a:ext uri="{FF2B5EF4-FFF2-40B4-BE49-F238E27FC236}">
                <a16:creationId xmlns:a16="http://schemas.microsoft.com/office/drawing/2014/main" id="{CA5878E0-DED5-5D4A-9A01-0AD614D949CB}"/>
              </a:ext>
            </a:extLst>
          </p:cNvPr>
          <p:cNvSpPr txBox="1"/>
          <p:nvPr/>
        </p:nvSpPr>
        <p:spPr>
          <a:xfrm>
            <a:off x="358235" y="1205334"/>
            <a:ext cx="7372721" cy="5544467"/>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200"/>
            <a:r>
              <a:rPr lang="en-US" sz="2000" b="1" spc="-10">
                <a:latin typeface="Helvetica" panose="020B0604020202020204" pitchFamily="34" charset="0"/>
                <a:cs typeface="Helvetica" panose="020B0604020202020204" pitchFamily="34" charset="0"/>
              </a:rPr>
              <a:t>30-Day Mental Wellness Practice </a:t>
            </a:r>
            <a:endParaRPr lang="en-US" sz="2000">
              <a:latin typeface="Helvetica" panose="020B0604020202020204" pitchFamily="34" charset="0"/>
              <a:ea typeface="+mn-lt"/>
              <a:cs typeface="Helvetica" panose="020B0604020202020204" pitchFamily="34" charset="0"/>
            </a:endParaRPr>
          </a:p>
          <a:p>
            <a:pPr marL="76200"/>
            <a:r>
              <a:rPr lang="en-US" sz="2000" spc="-10">
                <a:latin typeface="Helvetica" panose="020B0604020202020204" pitchFamily="34" charset="0"/>
                <a:ea typeface="+mn-lt"/>
                <a:cs typeface="Helvetica" panose="020B0604020202020204" pitchFamily="34" charset="0"/>
                <a:hlinkClick r:id="rId6"/>
              </a:rPr>
              <a:t>https://bit.ly/BHS_MWC </a:t>
            </a:r>
            <a:endParaRPr lang="en-US" sz="2000" spc="-10">
              <a:latin typeface="Helvetica" panose="020B0604020202020204" pitchFamily="34" charset="0"/>
              <a:ea typeface="+mn-lt"/>
              <a:cs typeface="Helvetica" panose="020B0604020202020204" pitchFamily="34" charset="0"/>
            </a:endParaRPr>
          </a:p>
          <a:p>
            <a:pPr marL="419100" indent="-342900">
              <a:buFont typeface="Arial" panose="020B0604020202020204" pitchFamily="34" charset="0"/>
              <a:buChar char="•"/>
            </a:pPr>
            <a:r>
              <a:rPr lang="en-US" sz="2000" spc="-10">
                <a:solidFill>
                  <a:srgbClr val="000000"/>
                </a:solidFill>
                <a:latin typeface="Helvetica" panose="020B0604020202020204" pitchFamily="34" charset="0"/>
                <a:ea typeface="+mn-lt"/>
                <a:cs typeface="Helvetica" panose="020B0604020202020204" pitchFamily="34" charset="0"/>
              </a:rPr>
              <a:t>Build a wellness routine unique to your lifestyle and needs</a:t>
            </a:r>
          </a:p>
          <a:p>
            <a:pPr marL="76200"/>
            <a:endParaRPr lang="en-US" sz="2000" spc="-10">
              <a:solidFill>
                <a:srgbClr val="000000"/>
              </a:solidFill>
              <a:latin typeface="Helvetica" panose="020B0604020202020204" pitchFamily="34" charset="0"/>
              <a:ea typeface="+mn-lt"/>
              <a:cs typeface="Helvetica" panose="020B0604020202020204" pitchFamily="34" charset="0"/>
            </a:endParaRPr>
          </a:p>
          <a:p>
            <a:pPr marL="76200"/>
            <a:r>
              <a:rPr lang="en-US" sz="2000" b="1" spc="-10">
                <a:solidFill>
                  <a:srgbClr val="000000"/>
                </a:solidFill>
                <a:latin typeface="Helvetica" panose="020B0604020202020204"/>
                <a:ea typeface="+mn-lt"/>
                <a:cs typeface="Helvetica" panose="020B0604020202020204"/>
              </a:rPr>
              <a:t>Youth Mental Wellness Extension Pack </a:t>
            </a:r>
          </a:p>
          <a:p>
            <a:pPr marL="76200"/>
            <a:r>
              <a:rPr lang="en-US" sz="2000" u="sng">
                <a:latin typeface="Helvetica" panose="020B0604020202020204"/>
                <a:cs typeface="Helvetica" panose="020B0604020202020204"/>
                <a:hlinkClick r:id="rId7"/>
              </a:rPr>
              <a:t>https://bit.ly/30D-YEP</a:t>
            </a:r>
            <a:r>
              <a:rPr lang="en-US" sz="2000">
                <a:latin typeface="Helvetica" panose="020B0604020202020204"/>
                <a:cs typeface="Helvetica" panose="020B0604020202020204"/>
              </a:rPr>
              <a:t>  </a:t>
            </a:r>
          </a:p>
          <a:p>
            <a:pPr marL="419100" indent="-342900">
              <a:buFont typeface="Arial" panose="020B0604020202020204" pitchFamily="34" charset="0"/>
              <a:buChar char="•"/>
            </a:pPr>
            <a:r>
              <a:rPr lang="en-US" sz="2000">
                <a:latin typeface="Helvetica" panose="020B0604020202020204"/>
                <a:cs typeface="Helvetica" panose="020B0604020202020204"/>
              </a:rPr>
              <a:t>Wellness toolkit for youth by youth </a:t>
            </a:r>
          </a:p>
          <a:p>
            <a:pPr marL="76200"/>
            <a:endParaRPr lang="en-US" sz="2000" spc="-10">
              <a:solidFill>
                <a:srgbClr val="000000"/>
              </a:solidFill>
              <a:latin typeface="Helvetica" panose="020B0604020202020204" pitchFamily="34" charset="0"/>
              <a:ea typeface="Gadugi"/>
              <a:cs typeface="Helvetica" panose="020B0604020202020204" pitchFamily="34" charset="0"/>
            </a:endParaRPr>
          </a:p>
          <a:p>
            <a:pPr marR="772160">
              <a:spcBef>
                <a:spcPts val="95"/>
              </a:spcBef>
            </a:pPr>
            <a:r>
              <a:rPr lang="en-US" sz="2000" b="1" spc="-10">
                <a:solidFill>
                  <a:srgbClr val="000000"/>
                </a:solidFill>
                <a:latin typeface="Helvetica" panose="020B0604020202020204" pitchFamily="34" charset="0"/>
                <a:ea typeface="Gadugi"/>
                <a:cs typeface="Helvetica" panose="020B0604020202020204" pitchFamily="34" charset="0"/>
              </a:rPr>
              <a:t>Never a Bother</a:t>
            </a:r>
            <a:r>
              <a:rPr lang="en-US" sz="2000" spc="-10">
                <a:solidFill>
                  <a:srgbClr val="000000"/>
                </a:solidFill>
                <a:latin typeface="Helvetica" panose="020B0604020202020204" pitchFamily="34" charset="0"/>
                <a:ea typeface="Gadugi"/>
                <a:cs typeface="Helvetica" panose="020B0604020202020204" pitchFamily="34" charset="0"/>
              </a:rPr>
              <a:t> </a:t>
            </a:r>
          </a:p>
          <a:p>
            <a:pPr marR="772160">
              <a:spcBef>
                <a:spcPts val="95"/>
              </a:spcBef>
            </a:pPr>
            <a:r>
              <a:rPr lang="en-US" sz="2000" spc="-10">
                <a:solidFill>
                  <a:srgbClr val="000000"/>
                </a:solidFill>
                <a:latin typeface="Helvetica" panose="020B0604020202020204" pitchFamily="34" charset="0"/>
                <a:ea typeface="Gadugi"/>
                <a:cs typeface="Helvetica" panose="020B0604020202020204" pitchFamily="34" charset="0"/>
                <a:hlinkClick r:id="rId8"/>
              </a:rPr>
              <a:t>NeverABother.org</a:t>
            </a:r>
            <a:endParaRPr lang="en-US" sz="2000" spc="-10">
              <a:latin typeface="Helvetica" panose="020B0604020202020204" pitchFamily="34" charset="0"/>
              <a:ea typeface="Gadugi"/>
              <a:cs typeface="Helvetica" panose="020B0604020202020204" pitchFamily="34" charset="0"/>
            </a:endParaRPr>
          </a:p>
          <a:p>
            <a:pPr marL="419100" indent="-342900">
              <a:buFont typeface="Arial"/>
              <a:buChar char="•"/>
            </a:pPr>
            <a:r>
              <a:rPr lang="en-US" sz="2000" spc="-10">
                <a:solidFill>
                  <a:srgbClr val="000000"/>
                </a:solidFill>
                <a:latin typeface="Helvetica" panose="020B0604020202020204" pitchFamily="34" charset="0"/>
                <a:ea typeface="Gadugi"/>
                <a:cs typeface="Helvetica" panose="020B0604020202020204" pitchFamily="34" charset="0"/>
              </a:rPr>
              <a:t>Youth suicide prevention campaign</a:t>
            </a:r>
          </a:p>
          <a:p>
            <a:pPr marL="76200"/>
            <a:endParaRPr lang="en-US" sz="2000" spc="-10">
              <a:solidFill>
                <a:srgbClr val="000000"/>
              </a:solidFill>
              <a:latin typeface="Helvetica" panose="020B0604020202020204" pitchFamily="34" charset="0"/>
              <a:ea typeface="Gadugi"/>
              <a:cs typeface="Helvetica" panose="020B0604020202020204" pitchFamily="34" charset="0"/>
            </a:endParaRPr>
          </a:p>
          <a:p>
            <a:pPr marL="76200"/>
            <a:r>
              <a:rPr lang="en-US" sz="2000" b="1" spc="-10">
                <a:solidFill>
                  <a:srgbClr val="000000"/>
                </a:solidFill>
                <a:latin typeface="Helvetica" panose="020B0604020202020204" pitchFamily="34" charset="0"/>
                <a:ea typeface="Gadugi"/>
                <a:cs typeface="Helvetica" panose="020B0604020202020204" pitchFamily="34" charset="0"/>
              </a:rPr>
              <a:t>Take Action</a:t>
            </a:r>
            <a:r>
              <a:rPr lang="en-US" sz="2000" spc="-10">
                <a:solidFill>
                  <a:srgbClr val="000000"/>
                </a:solidFill>
                <a:latin typeface="Helvetica" panose="020B0604020202020204" pitchFamily="34" charset="0"/>
                <a:ea typeface="Gadugi"/>
                <a:cs typeface="Helvetica" panose="020B0604020202020204" pitchFamily="34" charset="0"/>
              </a:rPr>
              <a:t> </a:t>
            </a:r>
          </a:p>
          <a:p>
            <a:pPr marL="76200"/>
            <a:r>
              <a:rPr lang="en-US" sz="2000" spc="-10">
                <a:solidFill>
                  <a:srgbClr val="000000"/>
                </a:solidFill>
                <a:latin typeface="Helvetica" panose="020B0604020202020204" pitchFamily="34" charset="0"/>
                <a:ea typeface="Gadugi"/>
                <a:cs typeface="Helvetica" panose="020B0604020202020204" pitchFamily="34" charset="0"/>
                <a:hlinkClick r:id="rId9"/>
              </a:rPr>
              <a:t>TakeAction4MH.com</a:t>
            </a:r>
            <a:endParaRPr lang="en-US" sz="2000" spc="-10">
              <a:solidFill>
                <a:srgbClr val="000000"/>
              </a:solidFill>
              <a:latin typeface="Helvetica" panose="020B0604020202020204" pitchFamily="34" charset="0"/>
              <a:ea typeface="Gadugi"/>
              <a:cs typeface="Helvetica" panose="020B0604020202020204" pitchFamily="34" charset="0"/>
            </a:endParaRPr>
          </a:p>
          <a:p>
            <a:pPr marL="419100" indent="-342900">
              <a:buFont typeface="Arial"/>
              <a:buChar char="•"/>
            </a:pPr>
            <a:r>
              <a:rPr lang="en-US" sz="2000" spc="-10">
                <a:solidFill>
                  <a:srgbClr val="000000"/>
                </a:solidFill>
                <a:latin typeface="Helvetica" panose="020B0604020202020204" pitchFamily="34" charset="0"/>
                <a:ea typeface="Gadugi"/>
                <a:cs typeface="Helvetica" panose="020B0604020202020204" pitchFamily="34" charset="0"/>
              </a:rPr>
              <a:t>Mental</a:t>
            </a:r>
            <a:r>
              <a:rPr lang="en-US" sz="2000" spc="-10">
                <a:solidFill>
                  <a:srgbClr val="000000"/>
                </a:solidFill>
                <a:latin typeface="Helvetica" panose="020B0604020202020204" pitchFamily="34" charset="0"/>
                <a:ea typeface="+mn-lt"/>
                <a:cs typeface="Helvetica" panose="020B0604020202020204" pitchFamily="34" charset="0"/>
              </a:rPr>
              <a:t> health campaign for all</a:t>
            </a:r>
            <a:endParaRPr lang="en-US" sz="2000" spc="-10">
              <a:solidFill>
                <a:srgbClr val="000000"/>
              </a:solidFill>
              <a:latin typeface="Helvetica" panose="020B0604020202020204" pitchFamily="34" charset="0"/>
              <a:ea typeface="Gadugi"/>
              <a:cs typeface="Helvetica" panose="020B0604020202020204" pitchFamily="34" charset="0"/>
            </a:endParaRPr>
          </a:p>
          <a:p>
            <a:endParaRPr lang="en-US" sz="2200">
              <a:solidFill>
                <a:srgbClr val="000000"/>
              </a:solidFill>
              <a:latin typeface="Gadugi"/>
              <a:ea typeface="Gadugi"/>
              <a:cs typeface="Gadugi"/>
            </a:endParaRPr>
          </a:p>
          <a:p>
            <a:pPr marR="99060" algn="ctr">
              <a:spcBef>
                <a:spcPts val="1880"/>
              </a:spcBef>
            </a:pPr>
            <a:endParaRPr lang="en-US" sz="2000" b="1" u="sng" spc="-10">
              <a:solidFill>
                <a:srgbClr val="4F6128"/>
              </a:solidFill>
              <a:uFill>
                <a:solidFill>
                  <a:srgbClr val="4F6128"/>
                </a:solidFill>
              </a:uFill>
              <a:latin typeface="Gadugi"/>
              <a:ea typeface="Gadugi"/>
              <a:cs typeface="Gadugi"/>
            </a:endParaRPr>
          </a:p>
        </p:txBody>
      </p:sp>
      <p:sp>
        <p:nvSpPr>
          <p:cNvPr id="11" name="object 2">
            <a:extLst>
              <a:ext uri="{FF2B5EF4-FFF2-40B4-BE49-F238E27FC236}">
                <a16:creationId xmlns:a16="http://schemas.microsoft.com/office/drawing/2014/main" id="{57335EE3-519D-0195-8D30-BD2B1FAEE55B}"/>
              </a:ext>
            </a:extLst>
          </p:cNvPr>
          <p:cNvSpPr txBox="1"/>
          <p:nvPr/>
        </p:nvSpPr>
        <p:spPr>
          <a:xfrm>
            <a:off x="6286500" y="2360445"/>
            <a:ext cx="5312553" cy="1243289"/>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200">
              <a:spcAft>
                <a:spcPts val="1200"/>
              </a:spcAft>
            </a:pPr>
            <a:endParaRPr lang="en-US" sz="2000" spc="-10">
              <a:solidFill>
                <a:srgbClr val="000000"/>
              </a:solidFill>
              <a:latin typeface="Helvetica"/>
              <a:ea typeface="Gadugi"/>
              <a:cs typeface="Calibri"/>
            </a:endParaRPr>
          </a:p>
          <a:p>
            <a:pPr marL="76200">
              <a:spcAft>
                <a:spcPts val="1200"/>
              </a:spcAft>
            </a:pPr>
            <a:endParaRPr lang="en-US" sz="2000" spc="-10">
              <a:solidFill>
                <a:srgbClr val="000000"/>
              </a:solidFill>
              <a:latin typeface="Helvetica"/>
              <a:ea typeface="Gadugi"/>
              <a:cs typeface="Calibri"/>
            </a:endParaRPr>
          </a:p>
          <a:p>
            <a:pPr marL="76200">
              <a:spcAft>
                <a:spcPts val="1200"/>
              </a:spcAft>
            </a:pPr>
            <a:endParaRPr lang="en-US" sz="2000" spc="-10">
              <a:solidFill>
                <a:srgbClr val="000000"/>
              </a:solidFill>
              <a:latin typeface="Helvetica"/>
              <a:ea typeface="Gadugi"/>
              <a:cs typeface="Calibri"/>
            </a:endParaRPr>
          </a:p>
        </p:txBody>
      </p:sp>
      <p:pic>
        <p:nvPicPr>
          <p:cNvPr id="12" name="Picture 11">
            <a:extLst>
              <a:ext uri="{FF2B5EF4-FFF2-40B4-BE49-F238E27FC236}">
                <a16:creationId xmlns:a16="http://schemas.microsoft.com/office/drawing/2014/main" id="{0C0D8AC5-0C94-772C-0760-CE40E70F54FB}"/>
              </a:ext>
            </a:extLst>
          </p:cNvPr>
          <p:cNvPicPr>
            <a:picLocks noChangeAspect="1"/>
          </p:cNvPicPr>
          <p:nvPr/>
        </p:nvPicPr>
        <p:blipFill>
          <a:blip r:embed="rId10"/>
          <a:stretch>
            <a:fillRect/>
          </a:stretch>
        </p:blipFill>
        <p:spPr>
          <a:xfrm>
            <a:off x="7721270" y="743812"/>
            <a:ext cx="1238330" cy="1267059"/>
          </a:xfrm>
          <a:prstGeom prst="rect">
            <a:avLst/>
          </a:prstGeom>
        </p:spPr>
      </p:pic>
      <p:pic>
        <p:nvPicPr>
          <p:cNvPr id="13" name="Picture 12">
            <a:extLst>
              <a:ext uri="{FF2B5EF4-FFF2-40B4-BE49-F238E27FC236}">
                <a16:creationId xmlns:a16="http://schemas.microsoft.com/office/drawing/2014/main" id="{D686A73B-B334-6148-E93C-F59E2E8A95A2}"/>
              </a:ext>
            </a:extLst>
          </p:cNvPr>
          <p:cNvPicPr>
            <a:picLocks noChangeAspect="1"/>
          </p:cNvPicPr>
          <p:nvPr/>
        </p:nvPicPr>
        <p:blipFill>
          <a:blip r:embed="rId11"/>
          <a:stretch>
            <a:fillRect/>
          </a:stretch>
        </p:blipFill>
        <p:spPr>
          <a:xfrm>
            <a:off x="7507790" y="3910176"/>
            <a:ext cx="1665289" cy="756950"/>
          </a:xfrm>
          <a:prstGeom prst="rect">
            <a:avLst/>
          </a:prstGeom>
        </p:spPr>
      </p:pic>
      <p:pic>
        <p:nvPicPr>
          <p:cNvPr id="6" name="Picture 5">
            <a:extLst>
              <a:ext uri="{FF2B5EF4-FFF2-40B4-BE49-F238E27FC236}">
                <a16:creationId xmlns:a16="http://schemas.microsoft.com/office/drawing/2014/main" id="{EF3D58E9-B9E0-84A1-793D-FFE933D5AC16}"/>
              </a:ext>
            </a:extLst>
          </p:cNvPr>
          <p:cNvPicPr>
            <a:picLocks noChangeAspect="1"/>
          </p:cNvPicPr>
          <p:nvPr/>
        </p:nvPicPr>
        <p:blipFill>
          <a:blip r:embed="rId12"/>
          <a:stretch>
            <a:fillRect/>
          </a:stretch>
        </p:blipFill>
        <p:spPr>
          <a:xfrm>
            <a:off x="7624467" y="2226054"/>
            <a:ext cx="1451210" cy="1446389"/>
          </a:xfrm>
          <a:prstGeom prst="rect">
            <a:avLst/>
          </a:prstGeom>
        </p:spPr>
      </p:pic>
    </p:spTree>
    <p:extLst>
      <p:ext uri="{BB962C8B-B14F-4D97-AF65-F5344CB8AC3E}">
        <p14:creationId xmlns:p14="http://schemas.microsoft.com/office/powerpoint/2010/main" val="267560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8C3E4-D204-54B1-D630-AF74DB19A30A}"/>
            </a:ext>
          </a:extLst>
        </p:cNvPr>
        <p:cNvGrpSpPr/>
        <p:nvPr/>
      </p:nvGrpSpPr>
      <p:grpSpPr>
        <a:xfrm>
          <a:off x="0" y="0"/>
          <a:ext cx="0" cy="0"/>
          <a:chOff x="0" y="0"/>
          <a:chExt cx="0" cy="0"/>
        </a:xfrm>
      </p:grpSpPr>
      <p:pic>
        <p:nvPicPr>
          <p:cNvPr id="4" name="Picture 3" descr="A picture containing screenshot, blue, electric blue, graphics&#10;&#10;Description automatically generated">
            <a:extLst>
              <a:ext uri="{FF2B5EF4-FFF2-40B4-BE49-F238E27FC236}">
                <a16:creationId xmlns:a16="http://schemas.microsoft.com/office/drawing/2014/main" id="{88B36748-3A93-E09F-E038-6359F3113945}"/>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780263"/>
            <a:ext cx="12192000" cy="2082675"/>
          </a:xfrm>
          <a:prstGeom prst="rect">
            <a:avLst/>
          </a:prstGeom>
        </p:spPr>
      </p:pic>
      <p:sp>
        <p:nvSpPr>
          <p:cNvPr id="2" name="Title 1">
            <a:extLst>
              <a:ext uri="{FF2B5EF4-FFF2-40B4-BE49-F238E27FC236}">
                <a16:creationId xmlns:a16="http://schemas.microsoft.com/office/drawing/2014/main" id="{0B148B0A-D455-EFD3-6B76-AD0985AD0996}"/>
              </a:ext>
            </a:extLst>
          </p:cNvPr>
          <p:cNvSpPr>
            <a:spLocks noGrp="1"/>
          </p:cNvSpPr>
          <p:nvPr>
            <p:ph type="title"/>
          </p:nvPr>
        </p:nvSpPr>
        <p:spPr>
          <a:xfrm>
            <a:off x="222827" y="17096"/>
            <a:ext cx="10515600" cy="1325563"/>
          </a:xfrm>
        </p:spPr>
        <p:txBody>
          <a:bodyPr>
            <a:normAutofit/>
          </a:bodyPr>
          <a:lstStyle/>
          <a:p>
            <a:r>
              <a:rPr lang="en-US" sz="3200" err="1">
                <a:solidFill>
                  <a:srgbClr val="1562A1"/>
                </a:solidFill>
                <a:latin typeface="Verdana Pro Black"/>
              </a:rPr>
              <a:t>Recursos</a:t>
            </a:r>
            <a:r>
              <a:rPr lang="en-US" sz="3200">
                <a:solidFill>
                  <a:srgbClr val="1562A1"/>
                </a:solidFill>
                <a:latin typeface="Verdana Pro Black"/>
              </a:rPr>
              <a:t> de </a:t>
            </a:r>
            <a:r>
              <a:rPr lang="en-US" sz="3200" err="1">
                <a:solidFill>
                  <a:srgbClr val="1562A1"/>
                </a:solidFill>
                <a:latin typeface="Verdana Pro Black"/>
              </a:rPr>
              <a:t>Bienestar</a:t>
            </a:r>
            <a:endParaRPr lang="en-US" err="1"/>
          </a:p>
        </p:txBody>
      </p:sp>
      <p:sp>
        <p:nvSpPr>
          <p:cNvPr id="9" name="object 2">
            <a:extLst>
              <a:ext uri="{FF2B5EF4-FFF2-40B4-BE49-F238E27FC236}">
                <a16:creationId xmlns:a16="http://schemas.microsoft.com/office/drawing/2014/main" id="{9D2F328E-D5A2-D805-A89B-57D99A260A5E}"/>
              </a:ext>
            </a:extLst>
          </p:cNvPr>
          <p:cNvSpPr txBox="1"/>
          <p:nvPr/>
        </p:nvSpPr>
        <p:spPr>
          <a:xfrm>
            <a:off x="358235" y="1218941"/>
            <a:ext cx="9332149" cy="5636800"/>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200"/>
            <a:r>
              <a:rPr lang="es-ES" sz="2000" b="1" spc="-10" dirty="0">
                <a:solidFill>
                  <a:srgbClr val="000000"/>
                </a:solidFill>
                <a:latin typeface="Helvetica"/>
                <a:cs typeface="Helvetica"/>
              </a:rPr>
              <a:t>Práctica de </a:t>
            </a:r>
            <a:r>
              <a:rPr lang="es-ES" sz="2000" b="1" spc="-10" dirty="0">
                <a:latin typeface="Helvetica"/>
                <a:cs typeface="Helvetica"/>
              </a:rPr>
              <a:t>Bienestar Mental de 30 Días</a:t>
            </a:r>
            <a:endParaRPr lang="en-US" dirty="0"/>
          </a:p>
          <a:p>
            <a:pPr marL="76200"/>
            <a:r>
              <a:rPr lang="en-US" sz="2000" spc="-10" dirty="0">
                <a:latin typeface="Helvetica"/>
                <a:ea typeface="+mn-lt"/>
                <a:cs typeface="Helvetica"/>
                <a:hlinkClick r:id="rId4"/>
              </a:rPr>
              <a:t>https://bit.ly/BHS_MWC </a:t>
            </a:r>
            <a:endParaRPr lang="en-US" sz="2000" spc="-10" dirty="0">
              <a:latin typeface="Helvetica"/>
              <a:ea typeface="+mn-lt"/>
              <a:cs typeface="Helvetica"/>
            </a:endParaRPr>
          </a:p>
          <a:p>
            <a:pPr marL="419100" indent="-342900">
              <a:buFont typeface="Arial" panose="020B0604020202020204" pitchFamily="34" charset="0"/>
              <a:buChar char="•"/>
            </a:pPr>
            <a:r>
              <a:rPr lang="es" sz="2000" spc="-10" dirty="0">
                <a:solidFill>
                  <a:srgbClr val="1F1F1F"/>
                </a:solidFill>
                <a:latin typeface="Helvetica"/>
                <a:ea typeface="+mn-lt"/>
                <a:cs typeface="Helvetica"/>
              </a:rPr>
              <a:t>Crea una rutina de bienestar adaptada a tu estilo de vida y necesidades</a:t>
            </a:r>
            <a:endParaRPr lang="en-US" sz="2000" spc="-10" dirty="0">
              <a:solidFill>
                <a:srgbClr val="000000"/>
              </a:solidFill>
              <a:latin typeface="Helvetica"/>
              <a:ea typeface="+mn-lt"/>
              <a:cs typeface="Helvetica"/>
            </a:endParaRPr>
          </a:p>
          <a:p>
            <a:pPr marL="76200"/>
            <a:endParaRPr lang="es" sz="2000" b="1" dirty="0">
              <a:solidFill>
                <a:srgbClr val="1F1F1F"/>
              </a:solidFill>
              <a:latin typeface="Helvetica"/>
              <a:cs typeface="Helvetica" panose="020B0604020202020204"/>
            </a:endParaRPr>
          </a:p>
          <a:p>
            <a:pPr marL="76200"/>
            <a:r>
              <a:rPr lang="es" sz="2000" b="1" dirty="0">
                <a:solidFill>
                  <a:srgbClr val="1F1F1F"/>
                </a:solidFill>
                <a:latin typeface="Helvetica"/>
                <a:cs typeface="Helvetica" panose="020B0604020202020204"/>
              </a:rPr>
              <a:t>Práctica de Bienestar Mental para Jóvenes</a:t>
            </a:r>
            <a:r>
              <a:rPr lang="es-ES" sz="2000" b="1" dirty="0">
                <a:latin typeface="Helvetica" panose="020B0604020202020204"/>
                <a:cs typeface="Helvetica" panose="020B0604020202020204"/>
              </a:rPr>
              <a:t>  </a:t>
            </a:r>
            <a:r>
              <a:rPr lang="es-ES" sz="2000" dirty="0">
                <a:latin typeface="Helvetica" panose="020B0604020202020204"/>
                <a:cs typeface="Helvetica" panose="020B0604020202020204"/>
              </a:rPr>
              <a:t>  </a:t>
            </a:r>
            <a:endParaRPr lang="en-US" sz="2000" spc="-10" dirty="0">
              <a:latin typeface="Helvetica" panose="020B0604020202020204" pitchFamily="34" charset="0"/>
              <a:ea typeface="Calibri" panose="020F0502020204030204"/>
              <a:cs typeface="Helvetica" panose="020B0604020202020204" pitchFamily="34" charset="0"/>
            </a:endParaRPr>
          </a:p>
          <a:p>
            <a:pPr marL="76200"/>
            <a:r>
              <a:rPr lang="en-US" sz="2000" u="sng" dirty="0">
                <a:latin typeface="Helvetica" panose="020B0604020202020204"/>
                <a:cs typeface="Helvetica" panose="020B0604020202020204"/>
                <a:hlinkClick r:id="rId5"/>
              </a:rPr>
              <a:t>https://bit.ly/30D-YEP</a:t>
            </a:r>
            <a:r>
              <a:rPr lang="en-US" sz="2000" dirty="0">
                <a:latin typeface="Helvetica" panose="020B0604020202020204"/>
                <a:cs typeface="Helvetica" panose="020B0604020202020204"/>
              </a:rPr>
              <a:t>  </a:t>
            </a:r>
          </a:p>
          <a:p>
            <a:pPr marL="419100" indent="-342900">
              <a:buFont typeface="Arial" panose="020B0604020202020204" pitchFamily="34" charset="0"/>
              <a:buChar char="•"/>
            </a:pPr>
            <a:r>
              <a:rPr lang="es" sz="2000" dirty="0">
                <a:solidFill>
                  <a:srgbClr val="1F1F1F"/>
                </a:solidFill>
                <a:latin typeface="Helvetica"/>
                <a:cs typeface="Helvetica" panose="020B0604020202020204"/>
              </a:rPr>
              <a:t>Kit de herramientas de bienestar para jóvenes, creado por jóvenes</a:t>
            </a:r>
            <a:r>
              <a:rPr lang="en-US" sz="2000" dirty="0">
                <a:latin typeface="Helvetica" panose="020B0604020202020204"/>
                <a:cs typeface="Helvetica" panose="020B0604020202020204"/>
              </a:rPr>
              <a:t> </a:t>
            </a:r>
          </a:p>
          <a:p>
            <a:pPr marL="76200"/>
            <a:endParaRPr lang="en-US" sz="2000">
              <a:solidFill>
                <a:srgbClr val="000000"/>
              </a:solidFill>
              <a:latin typeface="Helvetica"/>
              <a:ea typeface="Gadugi"/>
              <a:cs typeface="Helvetica"/>
            </a:endParaRPr>
          </a:p>
          <a:p>
            <a:pPr marR="772160">
              <a:spcBef>
                <a:spcPts val="95"/>
              </a:spcBef>
            </a:pPr>
            <a:r>
              <a:rPr lang="en-US" sz="2000" b="1" spc="-10" dirty="0" err="1">
                <a:solidFill>
                  <a:srgbClr val="000000"/>
                </a:solidFill>
                <a:latin typeface="Helvetica"/>
                <a:ea typeface="Gadugi"/>
                <a:cs typeface="Helvetica"/>
              </a:rPr>
              <a:t>Nunca</a:t>
            </a:r>
            <a:r>
              <a:rPr lang="en-US" sz="2000" b="1" spc="-10" dirty="0">
                <a:solidFill>
                  <a:srgbClr val="000000"/>
                </a:solidFill>
                <a:latin typeface="Helvetica"/>
                <a:ea typeface="Gadugi"/>
                <a:cs typeface="Helvetica"/>
              </a:rPr>
              <a:t> </a:t>
            </a:r>
            <a:r>
              <a:rPr lang="en-US" sz="2000" b="1" spc="-10" dirty="0" err="1">
                <a:solidFill>
                  <a:srgbClr val="000000"/>
                </a:solidFill>
                <a:latin typeface="Helvetica"/>
                <a:ea typeface="Gadugi"/>
                <a:cs typeface="Helvetica"/>
              </a:rPr>
              <a:t>una</a:t>
            </a:r>
            <a:r>
              <a:rPr lang="en-US" sz="2000" b="1" spc="-10" dirty="0">
                <a:solidFill>
                  <a:srgbClr val="000000"/>
                </a:solidFill>
                <a:latin typeface="Helvetica"/>
                <a:ea typeface="Gadugi"/>
                <a:cs typeface="Helvetica"/>
              </a:rPr>
              <a:t> </a:t>
            </a:r>
            <a:r>
              <a:rPr lang="en-US" sz="2000" b="1" spc="-10" dirty="0" err="1">
                <a:solidFill>
                  <a:srgbClr val="000000"/>
                </a:solidFill>
                <a:latin typeface="Helvetica"/>
                <a:ea typeface="Gadugi"/>
                <a:cs typeface="Helvetica"/>
              </a:rPr>
              <a:t>Molestia</a:t>
            </a:r>
            <a:endParaRPr lang="en-US" sz="2000" spc="-10" dirty="0">
              <a:solidFill>
                <a:srgbClr val="000000"/>
              </a:solidFill>
              <a:latin typeface="Helvetica"/>
              <a:ea typeface="Gadugi"/>
              <a:cs typeface="Helvetica"/>
            </a:endParaRPr>
          </a:p>
          <a:p>
            <a:pPr marR="772160">
              <a:spcBef>
                <a:spcPts val="95"/>
              </a:spcBef>
            </a:pPr>
            <a:r>
              <a:rPr lang="en-US" sz="2000" spc="-10" dirty="0">
                <a:solidFill>
                  <a:srgbClr val="000000"/>
                </a:solidFill>
                <a:latin typeface="Helvetica"/>
                <a:ea typeface="Gadugi"/>
                <a:cs typeface="Helvetica"/>
                <a:hlinkClick r:id="rId6"/>
              </a:rPr>
              <a:t>NeverABother.org</a:t>
            </a:r>
            <a:endParaRPr lang="en-US" sz="2000" spc="-10" dirty="0">
              <a:latin typeface="Helvetica"/>
              <a:ea typeface="Gadugi"/>
              <a:cs typeface="Helvetica"/>
            </a:endParaRPr>
          </a:p>
          <a:p>
            <a:pPr marL="419100" indent="-342900">
              <a:buFont typeface="Arial"/>
              <a:buChar char="•"/>
            </a:pPr>
            <a:r>
              <a:rPr lang="es" sz="2000" spc="-10" dirty="0">
                <a:solidFill>
                  <a:srgbClr val="1F1F1F"/>
                </a:solidFill>
                <a:latin typeface="Helvetica"/>
                <a:ea typeface="Gadugi"/>
                <a:cs typeface="Helvetica"/>
              </a:rPr>
              <a:t>Campaña de prevención del suicidio juvenil</a:t>
            </a:r>
            <a:endParaRPr lang="en-US" sz="2000" spc="-10" dirty="0">
              <a:solidFill>
                <a:srgbClr val="000000"/>
              </a:solidFill>
              <a:latin typeface="Helvetica"/>
              <a:ea typeface="Gadugi"/>
              <a:cs typeface="Helvetica"/>
            </a:endParaRPr>
          </a:p>
          <a:p>
            <a:pPr marL="76200"/>
            <a:endParaRPr lang="en-US" sz="2000" spc="-10">
              <a:solidFill>
                <a:srgbClr val="000000"/>
              </a:solidFill>
              <a:latin typeface="Helvetica" panose="020B0604020202020204" pitchFamily="34" charset="0"/>
              <a:ea typeface="Gadugi"/>
              <a:cs typeface="Helvetica" panose="020B0604020202020204" pitchFamily="34" charset="0"/>
            </a:endParaRPr>
          </a:p>
          <a:p>
            <a:pPr marL="76200"/>
            <a:r>
              <a:rPr lang="en-US" sz="2000" b="1" spc="-10" dirty="0">
                <a:solidFill>
                  <a:srgbClr val="000000"/>
                </a:solidFill>
                <a:latin typeface="Helvetica"/>
                <a:ea typeface="Gadugi"/>
                <a:cs typeface="Helvetica"/>
              </a:rPr>
              <a:t>Toma </a:t>
            </a:r>
            <a:r>
              <a:rPr lang="en-US" sz="2000" b="1" spc="-10" dirty="0" err="1">
                <a:solidFill>
                  <a:srgbClr val="000000"/>
                </a:solidFill>
                <a:latin typeface="Helvetica"/>
                <a:ea typeface="Gadugi"/>
                <a:cs typeface="Helvetica"/>
              </a:rPr>
              <a:t>Acción</a:t>
            </a:r>
            <a:endParaRPr lang="en-US" sz="2000" b="1" spc="-10" dirty="0">
              <a:solidFill>
                <a:srgbClr val="000000"/>
              </a:solidFill>
              <a:latin typeface="Helvetica"/>
              <a:ea typeface="Gadugi"/>
              <a:cs typeface="Helvetica"/>
            </a:endParaRPr>
          </a:p>
          <a:p>
            <a:pPr marL="76200"/>
            <a:r>
              <a:rPr lang="en-US" sz="2000" spc="-10" dirty="0">
                <a:solidFill>
                  <a:srgbClr val="000000"/>
                </a:solidFill>
                <a:latin typeface="Helvetica"/>
                <a:ea typeface="Gadugi"/>
                <a:cs typeface="Helvetica"/>
                <a:hlinkClick r:id="rId7"/>
              </a:rPr>
              <a:t>TakeAction4MH.com</a:t>
            </a:r>
            <a:endParaRPr lang="en-US" sz="2000" spc="-10" dirty="0">
              <a:solidFill>
                <a:srgbClr val="000000"/>
              </a:solidFill>
              <a:latin typeface="Helvetica"/>
              <a:ea typeface="Gadugi"/>
              <a:cs typeface="Helvetica"/>
            </a:endParaRPr>
          </a:p>
          <a:p>
            <a:pPr marL="419100" indent="-342900">
              <a:buFont typeface="Arial"/>
              <a:buChar char="•"/>
            </a:pPr>
            <a:r>
              <a:rPr lang="es" sz="2000" spc="-10" dirty="0">
                <a:solidFill>
                  <a:srgbClr val="1F1F1F"/>
                </a:solidFill>
                <a:latin typeface="Helvetica"/>
                <a:ea typeface="Gadugi"/>
                <a:cs typeface="Helvetica"/>
              </a:rPr>
              <a:t>Campaña de salud mental para todos</a:t>
            </a:r>
            <a:endParaRPr lang="en-US" sz="2000" spc="-10" dirty="0">
              <a:solidFill>
                <a:srgbClr val="000000"/>
              </a:solidFill>
              <a:latin typeface="Helvetica"/>
              <a:ea typeface="Calibri"/>
              <a:cs typeface="Helvetica"/>
            </a:endParaRPr>
          </a:p>
          <a:p>
            <a:endParaRPr lang="en-US" sz="2200">
              <a:solidFill>
                <a:srgbClr val="000000"/>
              </a:solidFill>
              <a:latin typeface="Gadugi"/>
              <a:ea typeface="Gadugi"/>
              <a:cs typeface="Gadugi"/>
            </a:endParaRPr>
          </a:p>
          <a:p>
            <a:pPr marR="99060" algn="ctr">
              <a:spcBef>
                <a:spcPts val="1880"/>
              </a:spcBef>
            </a:pPr>
            <a:endParaRPr lang="en-US" sz="2000" b="1" u="sng" spc="-10">
              <a:solidFill>
                <a:srgbClr val="4F6128"/>
              </a:solidFill>
              <a:uFill>
                <a:solidFill>
                  <a:srgbClr val="4F6128"/>
                </a:solidFill>
              </a:uFill>
              <a:latin typeface="Gadugi"/>
              <a:ea typeface="Gadugi"/>
              <a:cs typeface="Gadugi"/>
            </a:endParaRPr>
          </a:p>
        </p:txBody>
      </p:sp>
      <p:pic>
        <p:nvPicPr>
          <p:cNvPr id="12" name="Picture 11">
            <a:extLst>
              <a:ext uri="{FF2B5EF4-FFF2-40B4-BE49-F238E27FC236}">
                <a16:creationId xmlns:a16="http://schemas.microsoft.com/office/drawing/2014/main" id="{C8FBC3BC-7E5F-486F-4F87-C973AABBE585}"/>
              </a:ext>
            </a:extLst>
          </p:cNvPr>
          <p:cNvPicPr>
            <a:picLocks noChangeAspect="1"/>
          </p:cNvPicPr>
          <p:nvPr/>
        </p:nvPicPr>
        <p:blipFill>
          <a:blip r:embed="rId8"/>
          <a:stretch>
            <a:fillRect/>
          </a:stretch>
        </p:blipFill>
        <p:spPr>
          <a:xfrm>
            <a:off x="10306628" y="1492204"/>
            <a:ext cx="1238330" cy="1267059"/>
          </a:xfrm>
          <a:prstGeom prst="rect">
            <a:avLst/>
          </a:prstGeom>
        </p:spPr>
      </p:pic>
      <p:pic>
        <p:nvPicPr>
          <p:cNvPr id="6" name="Picture 5">
            <a:extLst>
              <a:ext uri="{FF2B5EF4-FFF2-40B4-BE49-F238E27FC236}">
                <a16:creationId xmlns:a16="http://schemas.microsoft.com/office/drawing/2014/main" id="{E333C4C5-DA56-B7C4-3B22-A0FBA77D3D45}"/>
              </a:ext>
            </a:extLst>
          </p:cNvPr>
          <p:cNvPicPr>
            <a:picLocks noChangeAspect="1"/>
          </p:cNvPicPr>
          <p:nvPr/>
        </p:nvPicPr>
        <p:blipFill>
          <a:blip r:embed="rId9"/>
          <a:stretch>
            <a:fillRect/>
          </a:stretch>
        </p:blipFill>
        <p:spPr>
          <a:xfrm>
            <a:off x="8794682" y="2525410"/>
            <a:ext cx="1355960" cy="1296711"/>
          </a:xfrm>
          <a:prstGeom prst="rect">
            <a:avLst/>
          </a:prstGeom>
        </p:spPr>
      </p:pic>
      <p:sp>
        <p:nvSpPr>
          <p:cNvPr id="5" name="AutoShape 4">
            <a:extLst>
              <a:ext uri="{FF2B5EF4-FFF2-40B4-BE49-F238E27FC236}">
                <a16:creationId xmlns:a16="http://schemas.microsoft.com/office/drawing/2014/main" id="{138F58C1-6D8D-7582-13AD-431295C64E4E}"/>
              </a:ext>
            </a:extLst>
          </p:cNvPr>
          <p:cNvSpPr>
            <a:spLocks noChangeAspect="1" noChangeArrowheads="1"/>
          </p:cNvSpPr>
          <p:nvPr/>
        </p:nvSpPr>
        <p:spPr bwMode="auto">
          <a:xfrm>
            <a:off x="5943599" y="3276599"/>
            <a:ext cx="1802027" cy="18020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5FC0E34E-6259-1B5B-1C2B-8F79E4284FAE}"/>
              </a:ext>
            </a:extLst>
          </p:cNvPr>
          <p:cNvPicPr>
            <a:picLocks noChangeAspect="1"/>
          </p:cNvPicPr>
          <p:nvPr/>
        </p:nvPicPr>
        <p:blipFill>
          <a:blip r:embed="rId10"/>
          <a:stretch>
            <a:fillRect/>
          </a:stretch>
        </p:blipFill>
        <p:spPr>
          <a:xfrm>
            <a:off x="8289618" y="4856993"/>
            <a:ext cx="2365603" cy="1017606"/>
          </a:xfrm>
          <a:prstGeom prst="rect">
            <a:avLst/>
          </a:prstGeom>
        </p:spPr>
      </p:pic>
      <p:pic>
        <p:nvPicPr>
          <p:cNvPr id="17" name="Picture 16">
            <a:extLst>
              <a:ext uri="{FF2B5EF4-FFF2-40B4-BE49-F238E27FC236}">
                <a16:creationId xmlns:a16="http://schemas.microsoft.com/office/drawing/2014/main" id="{2291BD4F-1F8B-5E81-BF81-65A67D51FED7}"/>
              </a:ext>
            </a:extLst>
          </p:cNvPr>
          <p:cNvPicPr>
            <a:picLocks noChangeAspect="1"/>
          </p:cNvPicPr>
          <p:nvPr/>
        </p:nvPicPr>
        <p:blipFill>
          <a:blip r:embed="rId11"/>
          <a:stretch>
            <a:fillRect/>
          </a:stretch>
        </p:blipFill>
        <p:spPr>
          <a:xfrm>
            <a:off x="10139822" y="3830211"/>
            <a:ext cx="1876918" cy="800191"/>
          </a:xfrm>
          <a:prstGeom prst="rect">
            <a:avLst/>
          </a:prstGeom>
        </p:spPr>
      </p:pic>
      <p:pic>
        <p:nvPicPr>
          <p:cNvPr id="3" name="Picture 2" descr="A picture containing graphical user interface&#10;&#10;AI-generated content may be incorrect.">
            <a:extLst>
              <a:ext uri="{FF2B5EF4-FFF2-40B4-BE49-F238E27FC236}">
                <a16:creationId xmlns:a16="http://schemas.microsoft.com/office/drawing/2014/main" id="{ED9BD990-095A-9FAC-BCBE-20AA84E222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379172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9ACF-27AA-4D79-2E4C-0CBFBC689CA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9761D92-9C07-12E2-883D-821F673480D5}"/>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8E6FC2E1-DDD7-A841-4C7E-1E05067ED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40" y="5655535"/>
            <a:ext cx="2544320" cy="1050915"/>
          </a:xfrm>
          <a:prstGeom prst="rect">
            <a:avLst/>
          </a:prstGeom>
        </p:spPr>
      </p:pic>
      <p:grpSp>
        <p:nvGrpSpPr>
          <p:cNvPr id="3" name="Group 2">
            <a:extLst>
              <a:ext uri="{FF2B5EF4-FFF2-40B4-BE49-F238E27FC236}">
                <a16:creationId xmlns:a16="http://schemas.microsoft.com/office/drawing/2014/main" id="{7BABBE80-2070-9097-35FD-7A4ED87B73AE}"/>
              </a:ext>
            </a:extLst>
          </p:cNvPr>
          <p:cNvGrpSpPr/>
          <p:nvPr/>
        </p:nvGrpSpPr>
        <p:grpSpPr>
          <a:xfrm>
            <a:off x="-5" y="-67307"/>
            <a:ext cx="12192005" cy="6992614"/>
            <a:chOff x="-3" y="151068"/>
            <a:chExt cx="12192003" cy="6764864"/>
          </a:xfrm>
        </p:grpSpPr>
        <p:sp>
          <p:nvSpPr>
            <p:cNvPr id="9" name="Rectangle 8">
              <a:extLst>
                <a:ext uri="{FF2B5EF4-FFF2-40B4-BE49-F238E27FC236}">
                  <a16:creationId xmlns:a16="http://schemas.microsoft.com/office/drawing/2014/main" id="{53C48175-6601-F78A-F6DC-6B2B21E927A4}"/>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7B9EECAF-BF5E-4C9F-8F2B-26D9567161F2}"/>
                </a:ext>
              </a:extLst>
            </p:cNvPr>
            <p:cNvPicPr/>
            <p:nvPr/>
          </p:nvPicPr>
          <p:blipFill rotWithShape="1">
            <a:blip r:embed="rId4">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62D2DBBD-8BE7-E836-0004-077F3DC734D8}"/>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1B8C3E71-FE89-B994-2DD9-5187B6A714A7}"/>
              </a:ext>
            </a:extLst>
          </p:cNvPr>
          <p:cNvSpPr txBox="1">
            <a:spLocks/>
          </p:cNvSpPr>
          <p:nvPr/>
        </p:nvSpPr>
        <p:spPr>
          <a:xfrm>
            <a:off x="1304723" y="2207153"/>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000">
                <a:solidFill>
                  <a:prstClr val="white"/>
                </a:solidFill>
                <a:latin typeface="Verdana Pro Black"/>
              </a:rPr>
              <a:t>Get Involved</a:t>
            </a:r>
            <a:endParaRPr lang="en-US"/>
          </a:p>
        </p:txBody>
      </p:sp>
    </p:spTree>
    <p:extLst>
      <p:ext uri="{BB962C8B-B14F-4D97-AF65-F5344CB8AC3E}">
        <p14:creationId xmlns:p14="http://schemas.microsoft.com/office/powerpoint/2010/main" val="23812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08889-6D18-E28E-7400-A23B11CF18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E4F3CC-8601-7DA4-04D4-858D249461E4}"/>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B27A974F-A696-C59B-EB05-69C0E4C7F771}"/>
              </a:ext>
            </a:extLst>
          </p:cNvPr>
          <p:cNvGrpSpPr/>
          <p:nvPr/>
        </p:nvGrpSpPr>
        <p:grpSpPr>
          <a:xfrm>
            <a:off x="-5" y="31470"/>
            <a:ext cx="12192005" cy="7063170"/>
            <a:chOff x="-3" y="82810"/>
            <a:chExt cx="12192003" cy="6833122"/>
          </a:xfrm>
        </p:grpSpPr>
        <p:pic>
          <p:nvPicPr>
            <p:cNvPr id="4" name="Picture 3" descr="A picture containing screenshot, blue, electric blue, graphics&#10;&#10;Description automatically generated">
              <a:extLst>
                <a:ext uri="{FF2B5EF4-FFF2-40B4-BE49-F238E27FC236}">
                  <a16:creationId xmlns:a16="http://schemas.microsoft.com/office/drawing/2014/main" id="{7EE90746-3A52-F74F-CD2F-83C19927EE1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sp>
          <p:nvSpPr>
            <p:cNvPr id="9" name="Rectangle 8">
              <a:extLst>
                <a:ext uri="{FF2B5EF4-FFF2-40B4-BE49-F238E27FC236}">
                  <a16:creationId xmlns:a16="http://schemas.microsoft.com/office/drawing/2014/main" id="{4D713634-FEED-04DB-5329-FD72431325DF}"/>
                </a:ext>
              </a:extLst>
            </p:cNvPr>
            <p:cNvSpPr>
              <a:spLocks/>
            </p:cNvSpPr>
            <p:nvPr/>
          </p:nvSpPr>
          <p:spPr>
            <a:xfrm>
              <a:off x="-1" y="2011091"/>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76E8B8B0-7680-E47D-D564-05993FF415A5}"/>
                </a:ext>
              </a:extLst>
            </p:cNvPr>
            <p:cNvPicPr/>
            <p:nvPr/>
          </p:nvPicPr>
          <p:blipFill rotWithShape="1">
            <a:blip r:embed="rId3">
              <a:extLst>
                <a:ext uri="{28A0092B-C50C-407E-A947-70E740481C1C}">
                  <a14:useLocalDpi xmlns:a14="http://schemas.microsoft.com/office/drawing/2010/main" val="0"/>
                </a:ext>
              </a:extLst>
            </a:blip>
            <a:srcRect t="79818" b="1060"/>
            <a:stretch/>
          </p:blipFill>
          <p:spPr>
            <a:xfrm rot="10800000" flipV="1">
              <a:off x="-3" y="82810"/>
              <a:ext cx="12192000" cy="2082675"/>
            </a:xfrm>
            <a:prstGeom prst="rect">
              <a:avLst/>
            </a:prstGeom>
          </p:spPr>
        </p:pic>
      </p:grpSp>
      <p:sp>
        <p:nvSpPr>
          <p:cNvPr id="6" name="Title 1">
            <a:extLst>
              <a:ext uri="{FF2B5EF4-FFF2-40B4-BE49-F238E27FC236}">
                <a16:creationId xmlns:a16="http://schemas.microsoft.com/office/drawing/2014/main" id="{DAF7B4D1-74E4-7D7F-BA81-A3851B9E80EA}"/>
              </a:ext>
            </a:extLst>
          </p:cNvPr>
          <p:cNvSpPr txBox="1">
            <a:spLocks/>
          </p:cNvSpPr>
          <p:nvPr/>
        </p:nvSpPr>
        <p:spPr>
          <a:xfrm>
            <a:off x="1304723" y="2207153"/>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s">
                <a:solidFill>
                  <a:schemeClr val="bg1"/>
                </a:solidFill>
                <a:latin typeface="Verdana Pro Black"/>
              </a:rPr>
              <a:t>Involúcrate</a:t>
            </a:r>
            <a:endParaRPr lang="en-US">
              <a:solidFill>
                <a:schemeClr val="bg1"/>
              </a:solidFill>
              <a:latin typeface="Verdana Pro Black"/>
              <a:ea typeface="Calibri Light" panose="020F0302020204030204"/>
              <a:cs typeface="Calibri Light" panose="020F0302020204030204"/>
            </a:endParaRPr>
          </a:p>
        </p:txBody>
      </p:sp>
      <p:pic>
        <p:nvPicPr>
          <p:cNvPr id="8" name="Picture 7" descr="A picture containing graphical user interface&#10;&#10;AI-generated content may be incorrect.">
            <a:extLst>
              <a:ext uri="{FF2B5EF4-FFF2-40B4-BE49-F238E27FC236}">
                <a16:creationId xmlns:a16="http://schemas.microsoft.com/office/drawing/2014/main" id="{A6B88B04-062B-08DC-8094-4C748177E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498" y="5635680"/>
            <a:ext cx="2626644" cy="1063007"/>
          </a:xfrm>
          <a:prstGeom prst="rect">
            <a:avLst/>
          </a:prstGeom>
        </p:spPr>
      </p:pic>
    </p:spTree>
    <p:extLst>
      <p:ext uri="{BB962C8B-B14F-4D97-AF65-F5344CB8AC3E}">
        <p14:creationId xmlns:p14="http://schemas.microsoft.com/office/powerpoint/2010/main" val="192532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491391" y="200318"/>
            <a:ext cx="10515600" cy="1325563"/>
          </a:xfrm>
        </p:spPr>
        <p:txBody>
          <a:bodyPr>
            <a:normAutofit/>
          </a:bodyPr>
          <a:lstStyle/>
          <a:p>
            <a:r>
              <a:rPr lang="en-US" sz="3200">
                <a:solidFill>
                  <a:srgbClr val="1562A1"/>
                </a:solidFill>
                <a:latin typeface="Verdana Pro Black"/>
              </a:rPr>
              <a:t>Participating in Check Your Mood </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868631"/>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pic>
        <p:nvPicPr>
          <p:cNvPr id="5122" name="Picture 2">
            <a:extLst>
              <a:ext uri="{FF2B5EF4-FFF2-40B4-BE49-F238E27FC236}">
                <a16:creationId xmlns:a16="http://schemas.microsoft.com/office/drawing/2014/main" id="{A77F832E-14B1-995D-F6CB-1ABB54FEA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74" y="1574451"/>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13524D4-C0A5-820D-1677-79B54F86A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73" y="2188627"/>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1625513-7395-5450-8024-E99BFE6C1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72" y="2800901"/>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1688C7-BDC5-02A3-808C-8EB739BCF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72" y="3834766"/>
            <a:ext cx="428625" cy="3429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BD6D1C9A-8417-6BE1-4EB8-3F5242A8E7C0}"/>
              </a:ext>
            </a:extLst>
          </p:cNvPr>
          <p:cNvSpPr txBox="1"/>
          <p:nvPr/>
        </p:nvSpPr>
        <p:spPr>
          <a:xfrm>
            <a:off x="996266" y="822339"/>
            <a:ext cx="10515599" cy="5087931"/>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772160" algn="ctr">
              <a:spcBef>
                <a:spcPts val="95"/>
              </a:spcBef>
            </a:pPr>
            <a:endParaRPr lang="en-US" sz="4200">
              <a:latin typeface="Helvetica"/>
              <a:cs typeface="Gadugi"/>
            </a:endParaRPr>
          </a:p>
          <a:p>
            <a:pPr marL="76200">
              <a:lnSpc>
                <a:spcPct val="150000"/>
              </a:lnSpc>
              <a:spcAft>
                <a:spcPts val="1200"/>
              </a:spcAft>
            </a:pPr>
            <a:r>
              <a:rPr sz="2000">
                <a:latin typeface="Helvetica"/>
                <a:cs typeface="Gadugi"/>
              </a:rPr>
              <a:t>Download</a:t>
            </a:r>
            <a:r>
              <a:rPr sz="2000" spc="-30">
                <a:latin typeface="Helvetica"/>
                <a:cs typeface="Gadugi"/>
              </a:rPr>
              <a:t> </a:t>
            </a:r>
            <a:r>
              <a:rPr sz="2000">
                <a:latin typeface="Helvetica"/>
                <a:cs typeface="Gadugi"/>
              </a:rPr>
              <a:t>and</a:t>
            </a:r>
            <a:r>
              <a:rPr sz="2000" spc="-35">
                <a:latin typeface="Helvetica"/>
                <a:cs typeface="Gadugi"/>
              </a:rPr>
              <a:t> </a:t>
            </a:r>
            <a:r>
              <a:rPr sz="2000">
                <a:latin typeface="Helvetica"/>
                <a:cs typeface="Gadugi"/>
              </a:rPr>
              <a:t>share</a:t>
            </a:r>
            <a:r>
              <a:rPr sz="2000" spc="-30">
                <a:latin typeface="Helvetica"/>
                <a:cs typeface="Gadugi"/>
              </a:rPr>
              <a:t> </a:t>
            </a:r>
            <a:r>
              <a:rPr sz="2000">
                <a:latin typeface="Helvetica"/>
                <a:cs typeface="Gadugi"/>
              </a:rPr>
              <a:t>the</a:t>
            </a:r>
            <a:r>
              <a:rPr sz="2000" spc="-35">
                <a:latin typeface="Helvetica"/>
                <a:cs typeface="Gadugi"/>
              </a:rPr>
              <a:t> </a:t>
            </a:r>
            <a:r>
              <a:rPr sz="2000">
                <a:latin typeface="Helvetica"/>
                <a:cs typeface="Gadugi"/>
              </a:rPr>
              <a:t>CYM</a:t>
            </a:r>
            <a:r>
              <a:rPr sz="2000" spc="-30">
                <a:latin typeface="Helvetica"/>
                <a:cs typeface="Gadugi"/>
              </a:rPr>
              <a:t> </a:t>
            </a:r>
            <a:r>
              <a:rPr lang="en-US" sz="2000">
                <a:latin typeface="Helvetica"/>
                <a:cs typeface="Gadugi"/>
              </a:rPr>
              <a:t>E-</a:t>
            </a:r>
            <a:r>
              <a:rPr lang="en-US" sz="2000" spc="-10">
                <a:latin typeface="Helvetica"/>
                <a:cs typeface="Gadugi"/>
              </a:rPr>
              <a:t>Toolkit</a:t>
            </a:r>
          </a:p>
          <a:p>
            <a:pPr marL="76200">
              <a:lnSpc>
                <a:spcPct val="150000"/>
              </a:lnSpc>
              <a:spcAft>
                <a:spcPts val="1200"/>
              </a:spcAft>
            </a:pPr>
            <a:r>
              <a:rPr sz="2000">
                <a:latin typeface="Helvetica"/>
                <a:cs typeface="Gadugi"/>
              </a:rPr>
              <a:t>Participate</a:t>
            </a:r>
            <a:r>
              <a:rPr sz="2000" spc="-65">
                <a:latin typeface="Helvetica"/>
                <a:cs typeface="Gadugi"/>
              </a:rPr>
              <a:t> </a:t>
            </a:r>
            <a:r>
              <a:rPr sz="2000">
                <a:latin typeface="Helvetica"/>
                <a:cs typeface="Gadugi"/>
              </a:rPr>
              <a:t>in</a:t>
            </a:r>
            <a:r>
              <a:rPr sz="2000" spc="-35">
                <a:latin typeface="Helvetica"/>
                <a:cs typeface="Gadugi"/>
              </a:rPr>
              <a:t> </a:t>
            </a:r>
            <a:r>
              <a:rPr sz="2000">
                <a:latin typeface="Helvetica"/>
                <a:cs typeface="Gadugi"/>
              </a:rPr>
              <a:t>the</a:t>
            </a:r>
            <a:r>
              <a:rPr sz="2000" spc="-45">
                <a:latin typeface="Helvetica"/>
                <a:cs typeface="Gadugi"/>
              </a:rPr>
              <a:t> </a:t>
            </a:r>
            <a:r>
              <a:rPr sz="2000">
                <a:latin typeface="Helvetica"/>
                <a:cs typeface="Gadugi"/>
              </a:rPr>
              <a:t>social</a:t>
            </a:r>
            <a:r>
              <a:rPr sz="2000" spc="-35">
                <a:latin typeface="Helvetica"/>
                <a:cs typeface="Gadugi"/>
              </a:rPr>
              <a:t> </a:t>
            </a:r>
            <a:r>
              <a:rPr sz="2000">
                <a:latin typeface="Helvetica"/>
                <a:cs typeface="Gadugi"/>
              </a:rPr>
              <a:t>media</a:t>
            </a:r>
            <a:r>
              <a:rPr sz="2000" spc="-25">
                <a:latin typeface="Helvetica"/>
                <a:cs typeface="Gadugi"/>
              </a:rPr>
              <a:t> </a:t>
            </a:r>
            <a:r>
              <a:rPr sz="2000">
                <a:latin typeface="Helvetica"/>
                <a:cs typeface="Gadugi"/>
              </a:rPr>
              <a:t>campaign</a:t>
            </a:r>
            <a:r>
              <a:rPr sz="2000" spc="-50">
                <a:latin typeface="Helvetica"/>
                <a:cs typeface="Gadugi"/>
              </a:rPr>
              <a:t> </a:t>
            </a:r>
            <a:endParaRPr lang="en-US" sz="2000" spc="-45">
              <a:latin typeface="Helvetica"/>
              <a:cs typeface="Gadugi"/>
            </a:endParaRPr>
          </a:p>
          <a:p>
            <a:pPr marL="76200">
              <a:lnSpc>
                <a:spcPct val="150000"/>
              </a:lnSpc>
              <a:spcAft>
                <a:spcPts val="1200"/>
              </a:spcAft>
            </a:pPr>
            <a:r>
              <a:rPr lang="en-US" sz="2000" spc="-50">
                <a:latin typeface="Helvetica"/>
                <a:cs typeface="Gadugi"/>
              </a:rPr>
              <a:t>Distribute</a:t>
            </a:r>
            <a:r>
              <a:rPr sz="2000" spc="-50">
                <a:latin typeface="Helvetica"/>
                <a:cs typeface="Gadugi"/>
              </a:rPr>
              <a:t> the</a:t>
            </a:r>
            <a:r>
              <a:rPr sz="2000" spc="-45">
                <a:latin typeface="Helvetica"/>
                <a:cs typeface="Gadugi"/>
              </a:rPr>
              <a:t> </a:t>
            </a:r>
            <a:r>
              <a:rPr sz="2000">
                <a:latin typeface="Helvetica"/>
                <a:cs typeface="Gadugi"/>
              </a:rPr>
              <a:t>PHQ-2</a:t>
            </a:r>
            <a:r>
              <a:rPr sz="2000" spc="-65">
                <a:latin typeface="Helvetica"/>
                <a:cs typeface="Gadugi"/>
              </a:rPr>
              <a:t> </a:t>
            </a:r>
            <a:r>
              <a:rPr sz="2000">
                <a:latin typeface="Helvetica"/>
                <a:cs typeface="Gadugi"/>
              </a:rPr>
              <a:t>self</a:t>
            </a:r>
            <a:r>
              <a:rPr sz="2000" spc="-35">
                <a:latin typeface="Helvetica"/>
                <a:cs typeface="Gadugi"/>
              </a:rPr>
              <a:t> </a:t>
            </a:r>
            <a:r>
              <a:rPr sz="2000">
                <a:latin typeface="Helvetica"/>
                <a:cs typeface="Gadugi"/>
              </a:rPr>
              <a:t>assessment</a:t>
            </a:r>
            <a:r>
              <a:rPr lang="en-US" sz="2000">
                <a:latin typeface="Helvetica"/>
                <a:cs typeface="Gadugi"/>
              </a:rPr>
              <a:t> (in-person)</a:t>
            </a:r>
            <a:r>
              <a:rPr sz="2000" spc="-25">
                <a:latin typeface="Helvetica"/>
                <a:cs typeface="Gadugi"/>
              </a:rPr>
              <a:t> </a:t>
            </a:r>
            <a:r>
              <a:rPr sz="2000">
                <a:latin typeface="Helvetica"/>
                <a:cs typeface="Gadugi"/>
              </a:rPr>
              <a:t>or</a:t>
            </a:r>
            <a:r>
              <a:rPr sz="2000" spc="-25">
                <a:latin typeface="Helvetica"/>
                <a:cs typeface="Gadugi"/>
              </a:rPr>
              <a:t> </a:t>
            </a:r>
            <a:r>
              <a:rPr lang="en-US" sz="2000" spc="-25">
                <a:latin typeface="Helvetica"/>
                <a:cs typeface="Gadugi"/>
              </a:rPr>
              <a:t>                                                             </a:t>
            </a:r>
            <a:r>
              <a:rPr sz="2000">
                <a:latin typeface="Helvetica"/>
                <a:cs typeface="Gadugi"/>
                <a:hlinkClick r:id="rId6"/>
              </a:rPr>
              <a:t>Check</a:t>
            </a:r>
            <a:r>
              <a:rPr sz="2000" spc="-30">
                <a:latin typeface="Helvetica"/>
                <a:cs typeface="Gadugi"/>
                <a:hlinkClick r:id="rId6"/>
              </a:rPr>
              <a:t> </a:t>
            </a:r>
            <a:r>
              <a:rPr sz="2000" spc="-20">
                <a:latin typeface="Helvetica"/>
                <a:cs typeface="Gadugi"/>
                <a:hlinkClick r:id="rId6"/>
              </a:rPr>
              <a:t>Your Mood </a:t>
            </a:r>
            <a:r>
              <a:rPr sz="2000">
                <a:latin typeface="Helvetica"/>
                <a:cs typeface="Gadugi"/>
                <a:hlinkClick r:id="rId6"/>
              </a:rPr>
              <a:t>Self</a:t>
            </a:r>
            <a:r>
              <a:rPr sz="2000" spc="-20">
                <a:latin typeface="Helvetica"/>
                <a:cs typeface="Gadugi"/>
                <a:hlinkClick r:id="rId6"/>
              </a:rPr>
              <a:t> </a:t>
            </a:r>
            <a:r>
              <a:rPr sz="2000" spc="-10">
                <a:latin typeface="Helvetica"/>
                <a:cs typeface="Gadugi"/>
                <a:hlinkClick r:id="rId6"/>
              </a:rPr>
              <a:t>Assessment</a:t>
            </a:r>
            <a:r>
              <a:rPr lang="en-US" sz="2000" spc="-10">
                <a:latin typeface="Helvetica"/>
                <a:cs typeface="Gadugi"/>
                <a:hlinkClick r:id="rId6"/>
              </a:rPr>
              <a:t> </a:t>
            </a:r>
            <a:r>
              <a:rPr lang="en-US" sz="2000" spc="-10">
                <a:latin typeface="Helvetica"/>
                <a:cs typeface="Gadugi"/>
              </a:rPr>
              <a:t>(online)</a:t>
            </a:r>
            <a:endParaRPr lang="en-US" sz="2350" spc="-10">
              <a:latin typeface="Helvetica"/>
              <a:cs typeface="Gadugi"/>
            </a:endParaRPr>
          </a:p>
          <a:p>
            <a:pPr marL="76200">
              <a:lnSpc>
                <a:spcPct val="150000"/>
              </a:lnSpc>
              <a:spcAft>
                <a:spcPts val="1200"/>
              </a:spcAft>
            </a:pPr>
            <a:r>
              <a:rPr lang="en-US" sz="2000">
                <a:latin typeface="Helvetica"/>
                <a:cs typeface="Gadugi"/>
              </a:rPr>
              <a:t>Provide the Check Your Mood Roadmap </a:t>
            </a:r>
            <a:r>
              <a:rPr lang="en-US" sz="2000" spc="-40">
                <a:latin typeface="Helvetica"/>
                <a:cs typeface="Gadugi"/>
              </a:rPr>
              <a:t>for more information </a:t>
            </a:r>
            <a:r>
              <a:rPr sz="2000" spc="-10">
                <a:latin typeface="Helvetica"/>
                <a:cs typeface="Gadugi"/>
              </a:rPr>
              <a:t>about </a:t>
            </a:r>
            <a:r>
              <a:rPr sz="2000">
                <a:latin typeface="Helvetica"/>
                <a:cs typeface="Gadugi"/>
              </a:rPr>
              <a:t>behavioral</a:t>
            </a:r>
            <a:r>
              <a:rPr sz="2000" spc="-55">
                <a:latin typeface="Helvetica"/>
                <a:cs typeface="Gadugi"/>
              </a:rPr>
              <a:t> </a:t>
            </a:r>
            <a:r>
              <a:rPr sz="2000">
                <a:latin typeface="Helvetica"/>
                <a:cs typeface="Gadugi"/>
              </a:rPr>
              <a:t>health</a:t>
            </a:r>
            <a:r>
              <a:rPr sz="2000" spc="-50">
                <a:latin typeface="Helvetica"/>
                <a:cs typeface="Gadugi"/>
              </a:rPr>
              <a:t> </a:t>
            </a:r>
            <a:r>
              <a:rPr sz="2000">
                <a:latin typeface="Helvetica"/>
                <a:cs typeface="Gadugi"/>
              </a:rPr>
              <a:t>resources</a:t>
            </a:r>
            <a:r>
              <a:rPr sz="2000" spc="15">
                <a:latin typeface="Helvetica"/>
                <a:cs typeface="Gadugi"/>
              </a:rPr>
              <a:t> </a:t>
            </a:r>
            <a:r>
              <a:rPr sz="2000">
                <a:latin typeface="Helvetica"/>
                <a:cs typeface="Gadugi"/>
              </a:rPr>
              <a:t>and</a:t>
            </a:r>
            <a:r>
              <a:rPr sz="2000" spc="-35">
                <a:latin typeface="Helvetica"/>
                <a:cs typeface="Gadugi"/>
              </a:rPr>
              <a:t> </a:t>
            </a:r>
            <a:r>
              <a:rPr sz="2000">
                <a:latin typeface="Helvetica"/>
                <a:cs typeface="Gadugi"/>
              </a:rPr>
              <a:t>services</a:t>
            </a:r>
            <a:r>
              <a:rPr sz="2000" spc="-10">
                <a:latin typeface="Helvetica"/>
                <a:cs typeface="Gadugi"/>
              </a:rPr>
              <a:t> </a:t>
            </a:r>
            <a:r>
              <a:rPr sz="2000">
                <a:latin typeface="Helvetica"/>
                <a:cs typeface="Gadugi"/>
              </a:rPr>
              <a:t>in</a:t>
            </a:r>
            <a:r>
              <a:rPr sz="2000" spc="-15">
                <a:latin typeface="Helvetica"/>
                <a:cs typeface="Gadugi"/>
              </a:rPr>
              <a:t> </a:t>
            </a:r>
            <a:r>
              <a:rPr sz="2000">
                <a:latin typeface="Helvetica"/>
                <a:cs typeface="Gadugi"/>
              </a:rPr>
              <a:t>San</a:t>
            </a:r>
            <a:r>
              <a:rPr sz="2000" spc="-30">
                <a:latin typeface="Helvetica"/>
                <a:cs typeface="Gadugi"/>
              </a:rPr>
              <a:t> </a:t>
            </a:r>
            <a:r>
              <a:rPr sz="2000">
                <a:latin typeface="Helvetica"/>
                <a:cs typeface="Gadugi"/>
              </a:rPr>
              <a:t>Diego</a:t>
            </a:r>
            <a:r>
              <a:rPr sz="2000" spc="-5">
                <a:latin typeface="Helvetica"/>
                <a:cs typeface="Gadugi"/>
              </a:rPr>
              <a:t> </a:t>
            </a:r>
            <a:r>
              <a:rPr sz="2000">
                <a:latin typeface="Helvetica"/>
                <a:cs typeface="Gadugi"/>
              </a:rPr>
              <a:t>County</a:t>
            </a:r>
            <a:r>
              <a:rPr sz="2000" spc="-20">
                <a:latin typeface="Helvetica"/>
                <a:cs typeface="Gadugi"/>
              </a:rPr>
              <a:t> </a:t>
            </a:r>
            <a:r>
              <a:rPr sz="2000" spc="-25">
                <a:latin typeface="Helvetica"/>
                <a:cs typeface="Gadugi"/>
              </a:rPr>
              <a:t>and </a:t>
            </a:r>
            <a:r>
              <a:rPr sz="2000" spc="-10">
                <a:latin typeface="Helvetica"/>
                <a:cs typeface="Gadugi"/>
              </a:rPr>
              <a:t>beyond</a:t>
            </a:r>
            <a:endParaRPr lang="en-US" sz="2000" spc="-10">
              <a:latin typeface="Helvetica"/>
              <a:cs typeface="Gadugi"/>
            </a:endParaRPr>
          </a:p>
          <a:p>
            <a:pPr>
              <a:lnSpc>
                <a:spcPct val="100000"/>
              </a:lnSpc>
              <a:spcAft>
                <a:spcPts val="1200"/>
              </a:spcAft>
            </a:pPr>
            <a:endParaRPr sz="2200">
              <a:latin typeface="Gadugi"/>
              <a:cs typeface="Gadugi"/>
            </a:endParaRPr>
          </a:p>
          <a:p>
            <a:pPr marR="99060" algn="ctr">
              <a:lnSpc>
                <a:spcPct val="100000"/>
              </a:lnSpc>
              <a:spcBef>
                <a:spcPts val="1880"/>
              </a:spcBef>
            </a:pPr>
            <a:endParaRPr lang="en-US" sz="2000" b="1" u="sng" spc="-10">
              <a:solidFill>
                <a:srgbClr val="4F6128"/>
              </a:solidFill>
              <a:uFill>
                <a:solidFill>
                  <a:srgbClr val="4F6128"/>
                </a:solidFill>
              </a:uFill>
              <a:latin typeface="Gadugi"/>
              <a:ea typeface="Gadugi"/>
              <a:cs typeface="Gadugi"/>
            </a:endParaRPr>
          </a:p>
        </p:txBody>
      </p:sp>
    </p:spTree>
    <p:extLst>
      <p:ext uri="{BB962C8B-B14F-4D97-AF65-F5344CB8AC3E}">
        <p14:creationId xmlns:p14="http://schemas.microsoft.com/office/powerpoint/2010/main" val="95067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81803-37A3-8EF0-D084-AB63B3744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BB0F-A784-5508-689B-C2B7173C59C3}"/>
              </a:ext>
            </a:extLst>
          </p:cNvPr>
          <p:cNvSpPr>
            <a:spLocks noGrp="1"/>
          </p:cNvSpPr>
          <p:nvPr>
            <p:ph type="title"/>
          </p:nvPr>
        </p:nvSpPr>
        <p:spPr>
          <a:xfrm>
            <a:off x="175260" y="115911"/>
            <a:ext cx="10515600" cy="1325563"/>
          </a:xfrm>
        </p:spPr>
        <p:txBody>
          <a:bodyPr>
            <a:normAutofit/>
          </a:bodyPr>
          <a:lstStyle/>
          <a:p>
            <a:pPr>
              <a:lnSpc>
                <a:spcPct val="100000"/>
              </a:lnSpc>
            </a:pPr>
            <a:r>
              <a:rPr lang="en-US" sz="3200" err="1">
                <a:solidFill>
                  <a:srgbClr val="1562A1"/>
                </a:solidFill>
                <a:latin typeface="Verdana Pro Black"/>
              </a:rPr>
              <a:t>Participa</a:t>
            </a:r>
            <a:r>
              <a:rPr lang="en-US" sz="3200">
                <a:solidFill>
                  <a:srgbClr val="1562A1"/>
                </a:solidFill>
                <a:latin typeface="Verdana Pro Black"/>
              </a:rPr>
              <a:t> </a:t>
            </a:r>
            <a:r>
              <a:rPr lang="en-US" sz="3200" err="1">
                <a:solidFill>
                  <a:srgbClr val="1562A1"/>
                </a:solidFill>
                <a:latin typeface="Verdana Pro Black"/>
              </a:rPr>
              <a:t>en</a:t>
            </a:r>
            <a:r>
              <a:rPr lang="en-US" sz="3200">
                <a:solidFill>
                  <a:srgbClr val="1562A1"/>
                </a:solidFill>
                <a:latin typeface="Verdana Pro Black"/>
              </a:rPr>
              <a:t> Revisa </a:t>
            </a:r>
            <a:r>
              <a:rPr lang="en-US" sz="3200" err="1">
                <a:solidFill>
                  <a:srgbClr val="1562A1"/>
                </a:solidFill>
                <a:latin typeface="Verdana Pro Black"/>
              </a:rPr>
              <a:t>tu</a:t>
            </a:r>
            <a:r>
              <a:rPr lang="en-US" sz="3200">
                <a:solidFill>
                  <a:srgbClr val="1562A1"/>
                </a:solidFill>
                <a:latin typeface="Verdana Pro Black"/>
              </a:rPr>
              <a:t> Estado          de Á</a:t>
            </a:r>
            <a:r>
              <a:rPr lang="es" sz="3200">
                <a:solidFill>
                  <a:srgbClr val="1562A1"/>
                </a:solidFill>
                <a:latin typeface="Verdana Pro Black"/>
              </a:rPr>
              <a:t>nimo</a:t>
            </a:r>
            <a:r>
              <a:rPr lang="en-US" sz="3200">
                <a:solidFill>
                  <a:srgbClr val="1562A1"/>
                </a:solidFill>
                <a:latin typeface="Verdana Pro Black"/>
              </a:rPr>
              <a:t> </a:t>
            </a:r>
            <a:endParaRPr lang="en-US" sz="3200">
              <a:solidFill>
                <a:srgbClr val="1562A1"/>
              </a:solidFill>
              <a:ea typeface="Calibri Light" panose="020F0302020204030204"/>
              <a:cs typeface="Calibri Light" panose="020F0302020204030204"/>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AA5ADB-E499-9125-10E7-53C7FD24F013}"/>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868631"/>
            <a:ext cx="12192000" cy="2082675"/>
          </a:xfrm>
          <a:prstGeom prst="rect">
            <a:avLst/>
          </a:prstGeom>
        </p:spPr>
      </p:pic>
      <p:pic>
        <p:nvPicPr>
          <p:cNvPr id="5122" name="Picture 2">
            <a:extLst>
              <a:ext uri="{FF2B5EF4-FFF2-40B4-BE49-F238E27FC236}">
                <a16:creationId xmlns:a16="http://schemas.microsoft.com/office/drawing/2014/main" id="{8C43FEB0-FB41-EC9F-CA06-9FF4FBC4B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7" y="1841609"/>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BBFCBD-D6E2-E8AA-523C-E44BBB5F4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7" y="2473042"/>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BADDE98-912F-830B-B89F-83E9D3AC8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7" y="3048756"/>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CFFAE83-8DC4-8698-DEC2-A6CA53AED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7" y="4126120"/>
            <a:ext cx="428625" cy="342900"/>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0D8F47C3-3EC7-60F4-82A4-9CA45C9A01AF}"/>
              </a:ext>
            </a:extLst>
          </p:cNvPr>
          <p:cNvSpPr txBox="1"/>
          <p:nvPr/>
        </p:nvSpPr>
        <p:spPr>
          <a:xfrm>
            <a:off x="1008622" y="1571780"/>
            <a:ext cx="10515599" cy="3802388"/>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772160" algn="ctr">
              <a:spcBef>
                <a:spcPts val="95"/>
              </a:spcBef>
            </a:pPr>
            <a:endParaRPr lang="en-US" sz="1000">
              <a:latin typeface="Helvetica"/>
              <a:cs typeface="Gadugi"/>
            </a:endParaRPr>
          </a:p>
          <a:p>
            <a:pPr marL="76200">
              <a:lnSpc>
                <a:spcPct val="150000"/>
              </a:lnSpc>
              <a:spcAft>
                <a:spcPts val="1200"/>
              </a:spcAft>
            </a:pPr>
            <a:r>
              <a:rPr lang="en-US" sz="2000" err="1">
                <a:latin typeface="Helvetica"/>
                <a:cs typeface="Gadugi"/>
              </a:rPr>
              <a:t>Descarga</a:t>
            </a:r>
            <a:r>
              <a:rPr lang="en-US" sz="2000">
                <a:latin typeface="Helvetica"/>
                <a:cs typeface="Gadugi"/>
              </a:rPr>
              <a:t> y </a:t>
            </a:r>
            <a:r>
              <a:rPr lang="en-US" sz="2000" err="1">
                <a:latin typeface="Helvetica"/>
                <a:cs typeface="Gadugi"/>
              </a:rPr>
              <a:t>comparte</a:t>
            </a:r>
            <a:r>
              <a:rPr lang="en-US" sz="2000">
                <a:latin typeface="Helvetica"/>
                <a:cs typeface="Gadugi"/>
              </a:rPr>
              <a:t> </a:t>
            </a:r>
            <a:r>
              <a:rPr lang="en-US" sz="2000" err="1">
                <a:latin typeface="Helvetica"/>
                <a:cs typeface="Gadugi"/>
              </a:rPr>
              <a:t>el</a:t>
            </a:r>
            <a:r>
              <a:rPr lang="en-US" sz="2000">
                <a:latin typeface="Helvetica"/>
                <a:cs typeface="Gadugi"/>
              </a:rPr>
              <a:t> kit de </a:t>
            </a:r>
            <a:r>
              <a:rPr lang="en-US" sz="2000" err="1">
                <a:latin typeface="Helvetica"/>
                <a:cs typeface="Gadugi"/>
              </a:rPr>
              <a:t>herramientas</a:t>
            </a:r>
            <a:r>
              <a:rPr lang="en-US" sz="2000">
                <a:latin typeface="Helvetica"/>
                <a:cs typeface="Gadugi"/>
              </a:rPr>
              <a:t> </a:t>
            </a:r>
            <a:r>
              <a:rPr lang="en-US" sz="2000" err="1">
                <a:latin typeface="Helvetica"/>
                <a:cs typeface="Gadugi"/>
              </a:rPr>
              <a:t>electrónicas</a:t>
            </a:r>
            <a:r>
              <a:rPr lang="en-US" sz="2000">
                <a:latin typeface="Helvetica"/>
                <a:cs typeface="Gadugi"/>
              </a:rPr>
              <a:t> de </a:t>
            </a:r>
            <a:r>
              <a:rPr sz="2000">
                <a:latin typeface="Helvetica"/>
                <a:cs typeface="Gadugi"/>
              </a:rPr>
              <a:t>CYM</a:t>
            </a:r>
            <a:r>
              <a:rPr sz="2000" spc="-30">
                <a:latin typeface="Helvetica"/>
                <a:cs typeface="Gadugi"/>
              </a:rPr>
              <a:t> </a:t>
            </a:r>
            <a:endParaRPr lang="en-US" sz="2000">
              <a:latin typeface="Helvetica"/>
              <a:cs typeface="Gadugi"/>
            </a:endParaRPr>
          </a:p>
          <a:p>
            <a:pPr marL="76200">
              <a:lnSpc>
                <a:spcPct val="150000"/>
              </a:lnSpc>
              <a:spcAft>
                <a:spcPts val="1200"/>
              </a:spcAft>
            </a:pPr>
            <a:r>
              <a:rPr lang="en-US" sz="2000" err="1">
                <a:latin typeface="Helvetica"/>
                <a:cs typeface="Gadugi"/>
              </a:rPr>
              <a:t>Participa</a:t>
            </a:r>
            <a:r>
              <a:rPr lang="en-US" sz="2000">
                <a:latin typeface="Helvetica"/>
                <a:cs typeface="Gadugi"/>
              </a:rPr>
              <a:t> </a:t>
            </a:r>
            <a:r>
              <a:rPr lang="en-US" sz="2000" err="1">
                <a:latin typeface="Helvetica"/>
                <a:cs typeface="Gadugi"/>
              </a:rPr>
              <a:t>en</a:t>
            </a:r>
            <a:r>
              <a:rPr sz="2000" spc="-65">
                <a:latin typeface="Helvetica"/>
                <a:cs typeface="Gadugi"/>
              </a:rPr>
              <a:t> </a:t>
            </a:r>
            <a:r>
              <a:rPr lang="es" sz="2000" spc="-65">
                <a:solidFill>
                  <a:srgbClr val="1F1F1F"/>
                </a:solidFill>
                <a:latin typeface="Helvetica"/>
                <a:cs typeface="Gadugi"/>
              </a:rPr>
              <a:t>en la campaña en redes sociales</a:t>
            </a:r>
            <a:r>
              <a:rPr sz="2000" spc="-50">
                <a:latin typeface="Helvetica"/>
                <a:cs typeface="Gadugi"/>
              </a:rPr>
              <a:t> </a:t>
            </a:r>
            <a:endParaRPr lang="en-US" sz="2000" spc="-45">
              <a:latin typeface="Helvetica"/>
              <a:cs typeface="Gadugi"/>
            </a:endParaRPr>
          </a:p>
          <a:p>
            <a:pPr marL="76200">
              <a:lnSpc>
                <a:spcPct val="150000"/>
              </a:lnSpc>
              <a:spcAft>
                <a:spcPts val="1200"/>
              </a:spcAft>
            </a:pPr>
            <a:r>
              <a:rPr lang="es" sz="2000" spc="-50">
                <a:solidFill>
                  <a:srgbClr val="1F1F1F"/>
                </a:solidFill>
                <a:latin typeface="Helvetica"/>
                <a:cs typeface="Gadugi"/>
              </a:rPr>
              <a:t>Distribuye la autoevaluación PHQ-2 (en persona) o la autoevaluación </a:t>
            </a:r>
            <a:r>
              <a:rPr lang="en-US" sz="2000">
                <a:latin typeface="Helvetica"/>
                <a:cs typeface="Gadugi"/>
                <a:hlinkClick r:id="rId5"/>
              </a:rPr>
              <a:t>Revisa </a:t>
            </a:r>
            <a:r>
              <a:rPr lang="en-US" sz="2000" err="1">
                <a:latin typeface="Helvetica"/>
                <a:cs typeface="Gadugi"/>
                <a:hlinkClick r:id="rId5"/>
              </a:rPr>
              <a:t>tu</a:t>
            </a:r>
            <a:r>
              <a:rPr lang="en-US" sz="2000">
                <a:latin typeface="Helvetica"/>
                <a:cs typeface="Gadugi"/>
                <a:hlinkClick r:id="rId5"/>
              </a:rPr>
              <a:t> </a:t>
            </a:r>
            <a:r>
              <a:rPr lang="en-US" sz="2000" err="1">
                <a:latin typeface="Helvetica"/>
                <a:cs typeface="Gadugi"/>
                <a:hlinkClick r:id="rId5"/>
              </a:rPr>
              <a:t>estado</a:t>
            </a:r>
            <a:r>
              <a:rPr lang="en-US" sz="2000">
                <a:latin typeface="Helvetica"/>
                <a:cs typeface="Gadugi"/>
                <a:hlinkClick r:id="rId5"/>
              </a:rPr>
              <a:t> de </a:t>
            </a:r>
            <a:r>
              <a:rPr lang="en-US" sz="2000" err="1">
                <a:latin typeface="Helvetica"/>
                <a:cs typeface="Gadugi"/>
                <a:hlinkClick r:id="rId5"/>
              </a:rPr>
              <a:t>ánimo</a:t>
            </a:r>
            <a:r>
              <a:rPr lang="en-US" sz="2000" spc="-10">
                <a:latin typeface="Helvetica"/>
                <a:cs typeface="Gadugi"/>
                <a:hlinkClick r:id="rId5"/>
              </a:rPr>
              <a:t> </a:t>
            </a:r>
            <a:r>
              <a:rPr lang="es" sz="2000" spc="-10">
                <a:solidFill>
                  <a:srgbClr val="1F1F1F"/>
                </a:solidFill>
                <a:latin typeface="Helvetica"/>
                <a:cs typeface="Helvetica"/>
              </a:rPr>
              <a:t>(en línea)</a:t>
            </a:r>
            <a:endParaRPr lang="en-US" sz="2000" spc="-10">
              <a:latin typeface="Helvetica"/>
              <a:cs typeface="Gadugi"/>
            </a:endParaRPr>
          </a:p>
          <a:p>
            <a:pPr>
              <a:lnSpc>
                <a:spcPct val="150000"/>
              </a:lnSpc>
              <a:spcAft>
                <a:spcPts val="1200"/>
              </a:spcAft>
            </a:pPr>
            <a:r>
              <a:rPr lang="en-US" sz="2000" err="1">
                <a:latin typeface="Helvetica"/>
                <a:cs typeface="Helvetica"/>
              </a:rPr>
              <a:t>Proporciona</a:t>
            </a:r>
            <a:r>
              <a:rPr lang="en-US" sz="2000">
                <a:latin typeface="Helvetica"/>
                <a:cs typeface="Helvetica"/>
              </a:rPr>
              <a:t> </a:t>
            </a:r>
            <a:r>
              <a:rPr lang="en-US" sz="2000" err="1">
                <a:latin typeface="Helvetica"/>
                <a:cs typeface="Helvetica"/>
              </a:rPr>
              <a:t>el</a:t>
            </a:r>
            <a:r>
              <a:rPr lang="en-US" sz="2000">
                <a:latin typeface="Helvetica"/>
                <a:cs typeface="Helvetica"/>
              </a:rPr>
              <a:t> </a:t>
            </a:r>
            <a:r>
              <a:rPr lang="en-US" sz="2000" err="1">
                <a:latin typeface="Helvetica"/>
                <a:cs typeface="Helvetica"/>
              </a:rPr>
              <a:t>recurso</a:t>
            </a:r>
            <a:r>
              <a:rPr lang="en-US" sz="2000">
                <a:latin typeface="Helvetica"/>
                <a:cs typeface="Helvetica"/>
              </a:rPr>
              <a:t> </a:t>
            </a:r>
            <a:r>
              <a:rPr lang="es-MX" sz="2000">
                <a:latin typeface="Helvetica"/>
                <a:cs typeface="Helvetica"/>
              </a:rPr>
              <a:t>Estado de ánimo: Mapa de tu Bienestar Emocional </a:t>
            </a:r>
            <a:r>
              <a:rPr lang="es" sz="2000">
                <a:latin typeface="Helvetica"/>
                <a:cs typeface="Helvetica"/>
              </a:rPr>
              <a:t>para obtener más información sobre recursos y servicios de salud mental en el condado de San Diego y tus alrededores</a:t>
            </a:r>
            <a:endParaRPr lang="en-US" sz="2000">
              <a:latin typeface="Helvetica"/>
              <a:cs typeface="Helvetica"/>
            </a:endParaRPr>
          </a:p>
        </p:txBody>
      </p:sp>
      <p:pic>
        <p:nvPicPr>
          <p:cNvPr id="5" name="Picture 4" descr="A picture containing graphical user interface&#10;&#10;AI-generated content may be incorrect.">
            <a:extLst>
              <a:ext uri="{FF2B5EF4-FFF2-40B4-BE49-F238E27FC236}">
                <a16:creationId xmlns:a16="http://schemas.microsoft.com/office/drawing/2014/main" id="{97AF5D63-3EF9-5DE0-3D36-A225CC4CA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2084084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142875" y="16536"/>
            <a:ext cx="10515600" cy="1325563"/>
          </a:xfrm>
        </p:spPr>
        <p:txBody>
          <a:bodyPr>
            <a:normAutofit/>
          </a:bodyPr>
          <a:lstStyle/>
          <a:p>
            <a:r>
              <a:rPr lang="en-US" sz="3200">
                <a:solidFill>
                  <a:srgbClr val="1562A1"/>
                </a:solidFill>
                <a:latin typeface="Verdana Pro Black"/>
              </a:rPr>
              <a:t>Best Practices Distributing Resources</a:t>
            </a:r>
            <a:endParaRPr lang="en-US">
              <a:latin typeface="Verdana Pro Black"/>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780495"/>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
        <p:nvSpPr>
          <p:cNvPr id="3" name="TextBox 2">
            <a:extLst>
              <a:ext uri="{FF2B5EF4-FFF2-40B4-BE49-F238E27FC236}">
                <a16:creationId xmlns:a16="http://schemas.microsoft.com/office/drawing/2014/main" id="{E5E188C8-7B43-E41E-4835-1480C63BACDD}"/>
              </a:ext>
            </a:extLst>
          </p:cNvPr>
          <p:cNvSpPr txBox="1"/>
          <p:nvPr/>
        </p:nvSpPr>
        <p:spPr>
          <a:xfrm>
            <a:off x="140539" y="1339305"/>
            <a:ext cx="7626353" cy="4036426"/>
          </a:xfrm>
          <a:prstGeom prst="rect">
            <a:avLst/>
          </a:prstGeom>
          <a:noFill/>
        </p:spPr>
        <p:txBody>
          <a:bodyPr wrap="square" lIns="91440" tIns="45720" rIns="91440" bIns="45720" rtlCol="0" anchor="t">
            <a:spAutoFit/>
          </a:bodyPr>
          <a:lstStyle/>
          <a:p>
            <a:r>
              <a:rPr lang="en-US" sz="2000" b="1">
                <a:latin typeface="Helvetica"/>
                <a:cs typeface="Helvetica"/>
              </a:rPr>
              <a:t>As a CYM Partner/Facilitator:</a:t>
            </a:r>
          </a:p>
          <a:p>
            <a:pPr marL="742950" lvl="1" indent="-285750">
              <a:lnSpc>
                <a:spcPct val="150000"/>
              </a:lnSpc>
              <a:buFont typeface="Arial" panose="020B0604020202020204" pitchFamily="34" charset="0"/>
              <a:buChar char="•"/>
            </a:pPr>
            <a:r>
              <a:rPr lang="en-US" sz="2000">
                <a:latin typeface="Helvetica"/>
                <a:cs typeface="Helvetica"/>
              </a:rPr>
              <a:t>Share community resources following participant screening</a:t>
            </a:r>
          </a:p>
          <a:p>
            <a:pPr marL="1200150" lvl="2" indent="-285750">
              <a:lnSpc>
                <a:spcPct val="150000"/>
              </a:lnSpc>
              <a:buFont typeface="Arial" panose="020B0604020202020204" pitchFamily="34" charset="0"/>
              <a:buChar char="•"/>
            </a:pPr>
            <a:r>
              <a:rPr lang="en-US" sz="2000">
                <a:latin typeface="Helvetica"/>
                <a:cs typeface="Helvetica"/>
              </a:rPr>
              <a:t>If an individual is in crisis, utilize </a:t>
            </a:r>
            <a:r>
              <a:rPr lang="en-US" sz="2000" b="1">
                <a:latin typeface="Helvetica"/>
                <a:cs typeface="Helvetica"/>
              </a:rPr>
              <a:t>9-8-8 Lifeline </a:t>
            </a:r>
            <a:r>
              <a:rPr lang="en-US" sz="2000">
                <a:latin typeface="Helvetica"/>
                <a:cs typeface="Helvetica"/>
              </a:rPr>
              <a:t>or Access and Crisis Line (</a:t>
            </a:r>
            <a:r>
              <a:rPr lang="en-US" sz="2000" b="1" i="0">
                <a:solidFill>
                  <a:srgbClr val="2D3742"/>
                </a:solidFill>
                <a:effectLst/>
                <a:highlight>
                  <a:srgbClr val="FFFFFF"/>
                </a:highlight>
                <a:latin typeface="Helvetica Neue"/>
              </a:rPr>
              <a:t>1-888-724-7240</a:t>
            </a:r>
            <a:r>
              <a:rPr lang="en-US" sz="2000">
                <a:latin typeface="Helvetica"/>
                <a:cs typeface="Helvetica"/>
              </a:rPr>
              <a:t>) or            local emergency lines</a:t>
            </a:r>
          </a:p>
          <a:p>
            <a:pPr marL="742950" lvl="1" indent="-285750">
              <a:lnSpc>
                <a:spcPct val="150000"/>
              </a:lnSpc>
              <a:buFont typeface="Arial" panose="020B0604020202020204" pitchFamily="34" charset="0"/>
              <a:buChar char="•"/>
            </a:pPr>
            <a:r>
              <a:rPr lang="en-US" sz="2000">
                <a:latin typeface="Helvetica"/>
                <a:ea typeface="+mn-lt"/>
                <a:cs typeface="+mn-lt"/>
              </a:rPr>
              <a:t>Encourage folks to </a:t>
            </a:r>
            <a:r>
              <a:rPr lang="en-US" sz="2000" b="1">
                <a:latin typeface="Helvetica"/>
                <a:ea typeface="+mn-lt"/>
                <a:cs typeface="+mn-lt"/>
              </a:rPr>
              <a:t>view this tool as a personal reflection opportunity and keep in mind that there are numerous programs and resources available to support</a:t>
            </a:r>
          </a:p>
          <a:p>
            <a:pPr marL="742950" lvl="1" indent="-285750">
              <a:lnSpc>
                <a:spcPct val="150000"/>
              </a:lnSpc>
              <a:buFont typeface="Arial" panose="020B0604020202020204" pitchFamily="34" charset="0"/>
              <a:buChar char="•"/>
            </a:pPr>
            <a:r>
              <a:rPr lang="en-US" sz="2000">
                <a:latin typeface="Helvetica"/>
                <a:cs typeface="Helvetica"/>
              </a:rPr>
              <a:t>Carry yourself with optimism and empathy</a:t>
            </a:r>
          </a:p>
        </p:txBody>
      </p:sp>
      <p:pic>
        <p:nvPicPr>
          <p:cNvPr id="8" name="Picture 7" descr="Man holding a red heart">
            <a:extLst>
              <a:ext uri="{FF2B5EF4-FFF2-40B4-BE49-F238E27FC236}">
                <a16:creationId xmlns:a16="http://schemas.microsoft.com/office/drawing/2014/main" id="{275ACD26-075A-41CB-679D-4C31462005AE}"/>
              </a:ext>
            </a:extLst>
          </p:cNvPr>
          <p:cNvPicPr>
            <a:picLocks noChangeAspect="1"/>
          </p:cNvPicPr>
          <p:nvPr/>
        </p:nvPicPr>
        <p:blipFill>
          <a:blip r:embed="rId5"/>
          <a:stretch>
            <a:fillRect/>
          </a:stretch>
        </p:blipFill>
        <p:spPr>
          <a:xfrm>
            <a:off x="8290720" y="1845169"/>
            <a:ext cx="3396022" cy="2429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9020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C569E-347C-203F-DC47-A76C90237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4AA63-41B5-1735-D9F5-5AE797D5F4CE}"/>
              </a:ext>
            </a:extLst>
          </p:cNvPr>
          <p:cNvSpPr>
            <a:spLocks noGrp="1"/>
          </p:cNvSpPr>
          <p:nvPr>
            <p:ph type="title"/>
          </p:nvPr>
        </p:nvSpPr>
        <p:spPr>
          <a:xfrm>
            <a:off x="142875" y="16536"/>
            <a:ext cx="10515600" cy="1325563"/>
          </a:xfrm>
        </p:spPr>
        <p:txBody>
          <a:bodyPr>
            <a:normAutofit/>
          </a:bodyPr>
          <a:lstStyle/>
          <a:p>
            <a:r>
              <a:rPr lang="es" sz="2800">
                <a:solidFill>
                  <a:srgbClr val="1562A1"/>
                </a:solidFill>
                <a:latin typeface="Verdana Pro Black"/>
              </a:rPr>
              <a:t>Mejores Prácticas Para Distribuir Recursos</a:t>
            </a:r>
            <a:endParaRPr lang="en-US" sz="2800">
              <a:solidFill>
                <a:srgbClr val="1562A1"/>
              </a:solidFill>
              <a:latin typeface="Verdana Pro Black"/>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70CFC0EB-A1C4-C0BC-A4BC-D8D9D1E0B885}"/>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780495"/>
            <a:ext cx="12192000" cy="2082675"/>
          </a:xfrm>
          <a:prstGeom prst="rect">
            <a:avLst/>
          </a:prstGeom>
        </p:spPr>
      </p:pic>
      <p:sp>
        <p:nvSpPr>
          <p:cNvPr id="3" name="TextBox 2">
            <a:extLst>
              <a:ext uri="{FF2B5EF4-FFF2-40B4-BE49-F238E27FC236}">
                <a16:creationId xmlns:a16="http://schemas.microsoft.com/office/drawing/2014/main" id="{D64DF2FC-FE4A-07B8-849E-16107CDA417E}"/>
              </a:ext>
            </a:extLst>
          </p:cNvPr>
          <p:cNvSpPr txBox="1"/>
          <p:nvPr/>
        </p:nvSpPr>
        <p:spPr>
          <a:xfrm>
            <a:off x="242449" y="999126"/>
            <a:ext cx="8345497" cy="4959756"/>
          </a:xfrm>
          <a:prstGeom prst="rect">
            <a:avLst/>
          </a:prstGeom>
          <a:noFill/>
        </p:spPr>
        <p:txBody>
          <a:bodyPr wrap="square" lIns="91440" tIns="45720" rIns="91440" bIns="45720" rtlCol="0" anchor="t">
            <a:spAutoFit/>
          </a:bodyPr>
          <a:lstStyle/>
          <a:p>
            <a:r>
              <a:rPr lang="en-US" sz="2000" b="1">
                <a:latin typeface="Helvetica"/>
                <a:cs typeface="Helvetica"/>
              </a:rPr>
              <a:t>Como socio/</a:t>
            </a:r>
            <a:r>
              <a:rPr lang="en-US" sz="2000" b="1" err="1">
                <a:latin typeface="Helvetica"/>
                <a:cs typeface="Helvetica"/>
              </a:rPr>
              <a:t>facilitador</a:t>
            </a:r>
            <a:r>
              <a:rPr lang="en-US" sz="2000" b="1">
                <a:latin typeface="Helvetica"/>
                <a:cs typeface="Helvetica"/>
              </a:rPr>
              <a:t> de CYM:</a:t>
            </a:r>
          </a:p>
          <a:p>
            <a:pPr marL="742950" lvl="1" indent="-285750">
              <a:lnSpc>
                <a:spcPct val="150000"/>
              </a:lnSpc>
              <a:buFont typeface="Arial" panose="020B0604020202020204" pitchFamily="34" charset="0"/>
              <a:buChar char="•"/>
            </a:pPr>
            <a:r>
              <a:rPr lang="es" sz="2000">
                <a:solidFill>
                  <a:srgbClr val="1F1F1F"/>
                </a:solidFill>
                <a:latin typeface="Helvetica"/>
                <a:cs typeface="Helvetica"/>
              </a:rPr>
              <a:t>Comparta recursos comunitarios tras la evaluación de los participantes</a:t>
            </a:r>
            <a:endParaRPr lang="en-US" sz="2000">
              <a:latin typeface="Helvetica"/>
              <a:cs typeface="Helvetica"/>
            </a:endParaRPr>
          </a:p>
          <a:p>
            <a:pPr marL="1200150" lvl="2" indent="-285750">
              <a:lnSpc>
                <a:spcPct val="150000"/>
              </a:lnSpc>
              <a:buFont typeface="Arial" panose="020B0604020202020204" pitchFamily="34" charset="0"/>
              <a:buChar char="•"/>
            </a:pPr>
            <a:r>
              <a:rPr lang="es" sz="2000">
                <a:solidFill>
                  <a:srgbClr val="1F1F1F"/>
                </a:solidFill>
                <a:latin typeface="Helvetica"/>
                <a:cs typeface="Helvetica"/>
              </a:rPr>
              <a:t>Si una persona se encuentra en crisis, utilice la Línea de Ayuda 9-8-8 o la Línea de Acceso y Crisis (1-888-724-7240) o las líneas locales de emergencia</a:t>
            </a:r>
            <a:r>
              <a:rPr lang="en-US">
                <a:latin typeface="Helvetica"/>
                <a:cs typeface="Helvetica"/>
              </a:rPr>
              <a:t> </a:t>
            </a:r>
          </a:p>
          <a:p>
            <a:pPr marL="742950" lvl="1" indent="-285750">
              <a:lnSpc>
                <a:spcPct val="150000"/>
              </a:lnSpc>
              <a:buFont typeface="Arial" panose="020B0604020202020204" pitchFamily="34" charset="0"/>
              <a:buChar char="•"/>
            </a:pPr>
            <a:r>
              <a:rPr lang="es" sz="2000">
                <a:solidFill>
                  <a:srgbClr val="1F1F1F"/>
                </a:solidFill>
                <a:latin typeface="Helvetica"/>
                <a:ea typeface="+mn-lt"/>
                <a:cs typeface="+mn-lt"/>
              </a:rPr>
              <a:t>Anime a las personas a </a:t>
            </a:r>
            <a:r>
              <a:rPr lang="es" sz="2000" b="1">
                <a:solidFill>
                  <a:srgbClr val="1F1F1F"/>
                </a:solidFill>
                <a:latin typeface="Helvetica"/>
                <a:ea typeface="+mn-lt"/>
                <a:cs typeface="+mn-lt"/>
              </a:rPr>
              <a:t>considerar esta herramienta como una oportunidad de reflexión personal y tenga en cuenta que existen numerosos programas y recursos disponibles para apoyarla</a:t>
            </a:r>
          </a:p>
          <a:p>
            <a:pPr marL="742950" lvl="1" indent="-285750">
              <a:lnSpc>
                <a:spcPct val="150000"/>
              </a:lnSpc>
              <a:buFont typeface="Arial" panose="020B0604020202020204" pitchFamily="34" charset="0"/>
              <a:buChar char="•"/>
            </a:pPr>
            <a:r>
              <a:rPr lang="es" sz="2000">
                <a:solidFill>
                  <a:srgbClr val="1F1F1F"/>
                </a:solidFill>
                <a:latin typeface="Helvetica"/>
                <a:ea typeface="+mn-lt"/>
                <a:cs typeface="+mn-lt"/>
              </a:rPr>
              <a:t>Manténgase optimista y empático</a:t>
            </a:r>
            <a:endParaRPr lang="en-US" sz="2000">
              <a:latin typeface="Helvetica"/>
              <a:cs typeface="Helvetica"/>
            </a:endParaRPr>
          </a:p>
        </p:txBody>
      </p:sp>
      <p:pic>
        <p:nvPicPr>
          <p:cNvPr id="8" name="Picture 7" descr="Man holding a red heart">
            <a:extLst>
              <a:ext uri="{FF2B5EF4-FFF2-40B4-BE49-F238E27FC236}">
                <a16:creationId xmlns:a16="http://schemas.microsoft.com/office/drawing/2014/main" id="{2E500ACA-8C7A-3BA2-6E1A-41A69F307B79}"/>
              </a:ext>
            </a:extLst>
          </p:cNvPr>
          <p:cNvPicPr>
            <a:picLocks noChangeAspect="1"/>
          </p:cNvPicPr>
          <p:nvPr/>
        </p:nvPicPr>
        <p:blipFill>
          <a:blip r:embed="rId4"/>
          <a:stretch>
            <a:fillRect/>
          </a:stretch>
        </p:blipFill>
        <p:spPr>
          <a:xfrm>
            <a:off x="8878299" y="2191956"/>
            <a:ext cx="3071251" cy="2197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picture containing graphical user interface&#10;&#10;AI-generated content may be incorrect.">
            <a:extLst>
              <a:ext uri="{FF2B5EF4-FFF2-40B4-BE49-F238E27FC236}">
                <a16:creationId xmlns:a16="http://schemas.microsoft.com/office/drawing/2014/main" id="{F8089D28-D115-E231-A78B-9A7EB641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124881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FBE5DA-1BF8-0C84-2C64-963022AED5D3}"/>
              </a:ext>
            </a:extLst>
          </p:cNvPr>
          <p:cNvPicPr>
            <a:picLocks noChangeAspect="1"/>
          </p:cNvPicPr>
          <p:nvPr/>
        </p:nvPicPr>
        <p:blipFill>
          <a:blip r:embed="rId3"/>
          <a:stretch>
            <a:fillRect/>
          </a:stretch>
        </p:blipFill>
        <p:spPr>
          <a:xfrm>
            <a:off x="1810855" y="1002717"/>
            <a:ext cx="8570289" cy="4852566"/>
          </a:xfrm>
          <a:prstGeom prst="rect">
            <a:avLst/>
          </a:prstGeom>
        </p:spPr>
      </p:pic>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205205" y="3728"/>
            <a:ext cx="10515600" cy="1325563"/>
          </a:xfrm>
        </p:spPr>
        <p:txBody>
          <a:bodyPr>
            <a:normAutofit/>
          </a:bodyPr>
          <a:lstStyle/>
          <a:p>
            <a:r>
              <a:rPr lang="en-US" sz="3200">
                <a:solidFill>
                  <a:srgbClr val="1562A1"/>
                </a:solidFill>
                <a:latin typeface="Verdana Pro Black"/>
              </a:rPr>
              <a:t>Examples of CYM Tables </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4">
            <a:extLst>
              <a:ext uri="{28A0092B-C50C-407E-A947-70E740481C1C}">
                <a14:useLocalDpi xmlns:a14="http://schemas.microsoft.com/office/drawing/2010/main" val="0"/>
              </a:ext>
            </a:extLst>
          </a:blip>
          <a:srcRect t="79818" b="1060"/>
          <a:stretch/>
        </p:blipFill>
        <p:spPr>
          <a:xfrm>
            <a:off x="0" y="4868631"/>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Tree>
    <p:extLst>
      <p:ext uri="{BB962C8B-B14F-4D97-AF65-F5344CB8AC3E}">
        <p14:creationId xmlns:p14="http://schemas.microsoft.com/office/powerpoint/2010/main" val="116046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56090-226D-BDA0-5CD5-9383917A859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2A7238D-A30D-A787-E808-2206533BEFD3}"/>
              </a:ext>
            </a:extLst>
          </p:cNvPr>
          <p:cNvSpPr>
            <a:spLocks noGrp="1" noRot="1" noMove="1" noResize="1" noEditPoints="1" noAdjustHandles="1" noChangeArrowheads="1" noChangeShapeType="1"/>
          </p:cNvSpPr>
          <p:nvPr/>
        </p:nvSpPr>
        <p:spPr>
          <a:xfrm rot="16200000">
            <a:off x="-923730" y="923730"/>
            <a:ext cx="6858003" cy="5010539"/>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E384F1F6-18C1-2587-68C8-580C676563D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9808" t="79818" r="13941" b="1060"/>
          <a:stretch/>
        </p:blipFill>
        <p:spPr>
          <a:xfrm rot="16200000" flipV="1">
            <a:off x="2436174" y="2387659"/>
            <a:ext cx="6858005" cy="2082675"/>
          </a:xfrm>
          <a:prstGeom prst="rect">
            <a:avLst/>
          </a:prstGeom>
        </p:spPr>
      </p:pic>
      <p:sp>
        <p:nvSpPr>
          <p:cNvPr id="10" name="Title 1">
            <a:extLst>
              <a:ext uri="{FF2B5EF4-FFF2-40B4-BE49-F238E27FC236}">
                <a16:creationId xmlns:a16="http://schemas.microsoft.com/office/drawing/2014/main" id="{3C3A81FA-E486-2F00-CCCB-0D509833511A}"/>
              </a:ext>
            </a:extLst>
          </p:cNvPr>
          <p:cNvSpPr>
            <a:spLocks noGrp="1"/>
          </p:cNvSpPr>
          <p:nvPr>
            <p:ph type="title"/>
          </p:nvPr>
        </p:nvSpPr>
        <p:spPr>
          <a:xfrm>
            <a:off x="373218" y="1306282"/>
            <a:ext cx="3922590" cy="4245428"/>
          </a:xfrm>
        </p:spPr>
        <p:txBody>
          <a:bodyPr>
            <a:normAutofit/>
          </a:bodyPr>
          <a:lstStyle/>
          <a:p>
            <a:pPr algn="ctr"/>
            <a:r>
              <a:rPr lang="en-US" sz="4800">
                <a:solidFill>
                  <a:schemeClr val="bg1"/>
                </a:solidFill>
                <a:latin typeface="Verdana Pro Black"/>
                <a:cs typeface="Calibri Light"/>
              </a:rPr>
              <a:t>Agenda</a:t>
            </a:r>
          </a:p>
        </p:txBody>
      </p:sp>
      <p:pic>
        <p:nvPicPr>
          <p:cNvPr id="5" name="Picture 4" descr="A black and white logo&#10;&#10;Description automatically generated">
            <a:extLst>
              <a:ext uri="{FF2B5EF4-FFF2-40B4-BE49-F238E27FC236}">
                <a16:creationId xmlns:a16="http://schemas.microsoft.com/office/drawing/2014/main" id="{D24BC737-D6EB-E799-6221-54F18EBA0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5840" y="75902"/>
            <a:ext cx="2544320" cy="1050915"/>
          </a:xfrm>
          <a:prstGeom prst="rect">
            <a:avLst/>
          </a:prstGeom>
        </p:spPr>
      </p:pic>
      <p:sp>
        <p:nvSpPr>
          <p:cNvPr id="2" name="TextBox 1">
            <a:extLst>
              <a:ext uri="{FF2B5EF4-FFF2-40B4-BE49-F238E27FC236}">
                <a16:creationId xmlns:a16="http://schemas.microsoft.com/office/drawing/2014/main" id="{A158A2A3-6B93-6DD8-F704-371D4381C552}"/>
              </a:ext>
            </a:extLst>
          </p:cNvPr>
          <p:cNvSpPr txBox="1"/>
          <p:nvPr/>
        </p:nvSpPr>
        <p:spPr>
          <a:xfrm>
            <a:off x="5791200" y="1222990"/>
            <a:ext cx="6148960" cy="5078313"/>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b="1" i="0" u="none" strike="noStrike" kern="1200" cap="none" spc="0" normalizeH="0" baseline="0" noProof="0">
                <a:ln>
                  <a:noFill/>
                </a:ln>
                <a:solidFill>
                  <a:srgbClr val="1562A1"/>
                </a:solidFill>
                <a:effectLst/>
                <a:uLnTx/>
                <a:uFillTx/>
                <a:latin typeface="Helvetica"/>
                <a:ea typeface="Calibri" panose="020F0502020204030204"/>
                <a:cs typeface="Helvetica"/>
              </a:rPr>
              <a:t>Overview of Check Your Mood</a:t>
            </a:r>
            <a:endParaRPr lang="en-US" sz="2000" b="1" i="0" u="none" strike="noStrike" kern="1200" cap="none" spc="0" normalizeH="0" baseline="0" noProof="0">
              <a:ln>
                <a:noFill/>
              </a:ln>
              <a:solidFill>
                <a:srgbClr val="1562A1"/>
              </a:solidFill>
              <a:effectLst/>
              <a:uLnTx/>
              <a:uFillTx/>
              <a:latin typeface="Helvetica"/>
              <a:ea typeface="Calibri" panose="020F0502020204030204"/>
              <a:cs typeface="Helvetica"/>
            </a:endParaRPr>
          </a:p>
          <a:p>
            <a:pPr marL="742950" lvl="1" indent="-285750">
              <a:buFont typeface="Arial" panose="020B0604020202020204" pitchFamily="34" charset="0"/>
              <a:buChar char="•"/>
              <a:defRPr/>
            </a:pPr>
            <a:r>
              <a:rPr lang="en-US">
                <a:solidFill>
                  <a:prstClr val="black"/>
                </a:solidFill>
                <a:latin typeface="Helvetica"/>
                <a:ea typeface="Calibri" panose="020F0502020204030204"/>
                <a:cs typeface="Helvetica"/>
              </a:rPr>
              <a:t>Goal</a:t>
            </a:r>
          </a:p>
          <a:p>
            <a:pPr marL="742950" marR="0" lvl="1" indent="-285750" algn="l" defTabSz="914400">
              <a:lnSpc>
                <a:spcPct val="100000"/>
              </a:lnSpc>
              <a:spcBef>
                <a:spcPts val="0"/>
              </a:spcBef>
              <a:spcAft>
                <a:spcPts val="0"/>
              </a:spcAft>
              <a:buClrTx/>
              <a:buSzTx/>
              <a:buFont typeface="Arial" panose="020B0604020202020204" pitchFamily="34" charset="0"/>
              <a:buChar char="•"/>
              <a:tabLst/>
              <a:defRPr/>
            </a:pPr>
            <a:r>
              <a:rPr lang="en-US">
                <a:solidFill>
                  <a:prstClr val="black"/>
                </a:solidFill>
                <a:latin typeface="Helvetica"/>
                <a:ea typeface="Calibri" panose="020F0502020204030204"/>
                <a:cs typeface="Helvetica"/>
              </a:rPr>
              <a:t>Purpose</a:t>
            </a:r>
            <a:endParaRPr lang="en-US" b="0" i="0" u="none" strike="noStrike" kern="1200" cap="none" spc="0" normalizeH="0" baseline="0" noProof="0">
              <a:ln>
                <a:noFill/>
              </a:ln>
              <a:solidFill>
                <a:prstClr val="black"/>
              </a:solidFill>
              <a:effectLst/>
              <a:uLnTx/>
              <a:uFillTx/>
              <a:latin typeface="Helvetica" panose="020B0604020202020204" pitchFamily="34" charset="0"/>
              <a:ea typeface="Calibri" panose="020F0502020204030204"/>
              <a:cs typeface="Helvetica"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Helvetica" panose="020B0604020202020204" pitchFamily="34" charset="0"/>
              <a:ea typeface="Calibri" panose="020F0502020204030204"/>
              <a:cs typeface="Helvetica"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1">
                <a:solidFill>
                  <a:srgbClr val="1562A1"/>
                </a:solidFill>
                <a:latin typeface="Helvetica"/>
                <a:ea typeface="Calibri" panose="020F0502020204030204"/>
                <a:cs typeface="Helvetica"/>
              </a:rPr>
              <a:t>Check Your Mood E-Toolkit</a:t>
            </a:r>
            <a:endParaRPr lang="en-US" b="0" i="0" u="none" strike="noStrike" kern="1200" cap="none" spc="0" normalizeH="0" baseline="0" noProof="0">
              <a:ln>
                <a:noFill/>
              </a:ln>
              <a:solidFill>
                <a:prstClr val="black"/>
              </a:solidFill>
              <a:effectLst/>
              <a:uLnTx/>
              <a:uFillTx/>
              <a:latin typeface="Helvetica"/>
              <a:ea typeface="Calibri" panose="020F0502020204030204"/>
              <a:cs typeface="Helvetica"/>
            </a:endParaRPr>
          </a:p>
          <a:p>
            <a:pPr marL="800100" lvl="1" indent="-342900">
              <a:buFont typeface="Arial"/>
              <a:buChar char="•"/>
              <a:defRPr/>
            </a:pPr>
            <a:r>
              <a:rPr lang="en-US">
                <a:solidFill>
                  <a:prstClr val="black"/>
                </a:solidFill>
                <a:latin typeface="Helvetica"/>
                <a:cs typeface="Helvetica"/>
              </a:rPr>
              <a:t>Check Your Mood Roadmap</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a:solidFill>
                  <a:prstClr val="black"/>
                </a:solidFill>
                <a:latin typeface="Helvetica"/>
                <a:cs typeface="Helvetica"/>
              </a:rPr>
              <a:t>Screening</a:t>
            </a:r>
            <a:r>
              <a:rPr kumimoji="0" lang="en-US" b="0" i="0" u="none" strike="noStrike" kern="1200" cap="none" spc="0" normalizeH="0" baseline="0" noProof="0">
                <a:ln>
                  <a:noFill/>
                </a:ln>
                <a:solidFill>
                  <a:prstClr val="black"/>
                </a:solidFill>
                <a:effectLst/>
                <a:uLnTx/>
                <a:uFillTx/>
                <a:latin typeface="Helvetica"/>
                <a:cs typeface="Helvetica"/>
              </a:rPr>
              <a:t>: PHQ-9 vs. PHQ-2</a:t>
            </a:r>
            <a:endParaRPr lang="en-US" b="0" i="0" u="none" strike="noStrike" kern="1200" cap="none" spc="0" normalizeH="0" baseline="0" noProof="0">
              <a:ln>
                <a:noFill/>
              </a:ln>
              <a:solidFill>
                <a:prstClr val="black"/>
              </a:solidFill>
              <a:effectLst/>
              <a:uLnTx/>
              <a:uFillTx/>
              <a:latin typeface="Helvetica"/>
              <a:cs typeface="Helvetica"/>
            </a:endParaRP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Helvetica"/>
                <a:cs typeface="Helvetica"/>
              </a:rPr>
              <a:t>Social Media Campaign</a:t>
            </a:r>
            <a:endParaRPr lang="en-US" b="0" i="0" u="none" strike="noStrike" kern="1200" cap="none" spc="0" normalizeH="0" baseline="0" noProof="0">
              <a:ln>
                <a:noFill/>
              </a:ln>
              <a:solidFill>
                <a:prstClr val="black"/>
              </a:solidFill>
              <a:effectLst/>
              <a:uLnTx/>
              <a:uFillTx/>
              <a:latin typeface="Helvetica"/>
              <a:cs typeface="Helvetica"/>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Helvetica" panose="020B0604020202020204" pitchFamily="34" charset="0"/>
              <a:cs typeface="Helvetica"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1">
                <a:solidFill>
                  <a:srgbClr val="1562A1"/>
                </a:solidFill>
                <a:latin typeface="Helvetica"/>
                <a:cs typeface="Helvetica"/>
              </a:rPr>
              <a:t>Additional Resources</a:t>
            </a:r>
          </a:p>
          <a:p>
            <a:pPr marL="800100" lvl="1" indent="-342900">
              <a:buFont typeface="Arial"/>
              <a:buChar char="•"/>
              <a:defRPr/>
            </a:pPr>
            <a:r>
              <a:rPr lang="en-US">
                <a:latin typeface="Helvetica"/>
                <a:cs typeface="Helvetica"/>
              </a:rPr>
              <a:t>Behavioral Health Resources</a:t>
            </a:r>
          </a:p>
          <a:p>
            <a:pPr marL="800100" lvl="1" indent="-342900">
              <a:buFont typeface="Arial"/>
              <a:buChar char="•"/>
              <a:defRPr/>
            </a:pPr>
            <a:r>
              <a:rPr lang="en-US">
                <a:latin typeface="Helvetica"/>
                <a:cs typeface="Helvetica"/>
              </a:rPr>
              <a:t>Aging &amp; Independence Services Resources</a:t>
            </a:r>
            <a:endParaRPr lang="en-US"/>
          </a:p>
          <a:p>
            <a:pPr marL="800100" lvl="1" indent="-342900">
              <a:buFont typeface="Arial"/>
              <a:buChar char="•"/>
              <a:defRPr/>
            </a:pPr>
            <a:r>
              <a:rPr lang="en-US">
                <a:latin typeface="Helvetica"/>
                <a:cs typeface="Helvetica"/>
              </a:rPr>
              <a:t>Wellness Resources</a:t>
            </a:r>
            <a:endParaRPr lang="en-US"/>
          </a:p>
          <a:p>
            <a:pPr lvl="1">
              <a:defRPr/>
            </a:pPr>
            <a:endParaRPr lang="en-US">
              <a:solidFill>
                <a:srgbClr val="000000"/>
              </a:solidFill>
              <a:latin typeface="Helvetica" panose="020B0604020202020204" pitchFamily="34" charset="0"/>
              <a:cs typeface="Helvetica"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b="1">
                <a:solidFill>
                  <a:srgbClr val="1562A1"/>
                </a:solidFill>
                <a:latin typeface="Helvetica"/>
                <a:cs typeface="Helvetica"/>
              </a:rPr>
              <a:t>Engaging with the Check Your Mood Campaign</a:t>
            </a:r>
          </a:p>
          <a:p>
            <a:pPr marL="742950" lvl="1" indent="-285750">
              <a:buFont typeface="Arial"/>
              <a:buChar char="•"/>
              <a:defRPr/>
            </a:pPr>
            <a:r>
              <a:rPr lang="en-US">
                <a:solidFill>
                  <a:srgbClr val="000000"/>
                </a:solidFill>
                <a:latin typeface="Helvetica"/>
                <a:cs typeface="Helvetica"/>
              </a:rPr>
              <a:t>CYM Webpage Navigation </a:t>
            </a:r>
          </a:p>
          <a:p>
            <a:pPr marL="742950" lvl="1" indent="-285750">
              <a:buFont typeface="Arial"/>
              <a:buChar char="•"/>
              <a:defRPr/>
            </a:pPr>
            <a:r>
              <a:rPr lang="en-US">
                <a:solidFill>
                  <a:srgbClr val="000000"/>
                </a:solidFill>
                <a:latin typeface="Helvetica"/>
                <a:cs typeface="Helvetica"/>
              </a:rPr>
              <a:t>Best Practices Distributing Resources</a:t>
            </a:r>
            <a:endParaRPr lang="en-US">
              <a:solidFill>
                <a:srgbClr val="000000"/>
              </a:solidFill>
              <a:latin typeface="Helvetica" panose="020B0604020202020204" pitchFamily="34" charset="0"/>
              <a:cs typeface="Helvetica" panose="020B0604020202020204" pitchFamily="34" charset="0"/>
            </a:endParaRPr>
          </a:p>
          <a:p>
            <a:pPr marL="742950" lvl="1" indent="-285750">
              <a:buFont typeface="Arial"/>
              <a:buChar char="•"/>
              <a:defRPr/>
            </a:pPr>
            <a:r>
              <a:rPr lang="en-US">
                <a:solidFill>
                  <a:srgbClr val="000000"/>
                </a:solidFill>
                <a:latin typeface="Helvetica"/>
                <a:cs typeface="Helvetica"/>
              </a:rPr>
              <a:t>Examples of CYM Tables</a:t>
            </a:r>
            <a:endParaRPr lang="en-US">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19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276E5-9C94-6374-1724-2B4E7CD23E9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F3B32B-357A-F1BF-8419-A750EAEDBE21}"/>
              </a:ext>
            </a:extLst>
          </p:cNvPr>
          <p:cNvPicPr>
            <a:picLocks noChangeAspect="1"/>
          </p:cNvPicPr>
          <p:nvPr/>
        </p:nvPicPr>
        <p:blipFill>
          <a:blip r:embed="rId3"/>
          <a:stretch>
            <a:fillRect/>
          </a:stretch>
        </p:blipFill>
        <p:spPr>
          <a:xfrm>
            <a:off x="1810855" y="1002717"/>
            <a:ext cx="8570289" cy="4852566"/>
          </a:xfrm>
          <a:prstGeom prst="rect">
            <a:avLst/>
          </a:prstGeom>
        </p:spPr>
      </p:pic>
      <p:sp>
        <p:nvSpPr>
          <p:cNvPr id="2" name="Title 1">
            <a:extLst>
              <a:ext uri="{FF2B5EF4-FFF2-40B4-BE49-F238E27FC236}">
                <a16:creationId xmlns:a16="http://schemas.microsoft.com/office/drawing/2014/main" id="{9DC74005-B327-CFF0-4BC6-EF2A67AF6F13}"/>
              </a:ext>
            </a:extLst>
          </p:cNvPr>
          <p:cNvSpPr>
            <a:spLocks noGrp="1"/>
          </p:cNvSpPr>
          <p:nvPr>
            <p:ph type="title"/>
          </p:nvPr>
        </p:nvSpPr>
        <p:spPr>
          <a:xfrm>
            <a:off x="205205" y="3728"/>
            <a:ext cx="10515600" cy="1325563"/>
          </a:xfrm>
        </p:spPr>
        <p:txBody>
          <a:bodyPr>
            <a:normAutofit/>
          </a:bodyPr>
          <a:lstStyle/>
          <a:p>
            <a:r>
              <a:rPr lang="en-US" sz="3200" err="1">
                <a:solidFill>
                  <a:srgbClr val="1562A1"/>
                </a:solidFill>
                <a:latin typeface="Verdana Pro Black"/>
              </a:rPr>
              <a:t>Ejemplos</a:t>
            </a:r>
            <a:r>
              <a:rPr lang="en-US" sz="3200">
                <a:solidFill>
                  <a:srgbClr val="1562A1"/>
                </a:solidFill>
                <a:latin typeface="Verdana Pro Black"/>
              </a:rPr>
              <a:t> de Mesas para CYM </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4550B7DD-D438-07AD-0C14-6651E2E493F0}"/>
              </a:ext>
            </a:extLst>
          </p:cNvPr>
          <p:cNvPicPr>
            <a:picLocks noChangeAspect="1"/>
          </p:cNvPicPr>
          <p:nvPr/>
        </p:nvPicPr>
        <p:blipFill rotWithShape="1">
          <a:blip r:embed="rId4">
            <a:extLst>
              <a:ext uri="{28A0092B-C50C-407E-A947-70E740481C1C}">
                <a14:useLocalDpi xmlns:a14="http://schemas.microsoft.com/office/drawing/2010/main" val="0"/>
              </a:ext>
            </a:extLst>
          </a:blip>
          <a:srcRect t="79818" b="1060"/>
          <a:stretch/>
        </p:blipFill>
        <p:spPr>
          <a:xfrm>
            <a:off x="0" y="4868631"/>
            <a:ext cx="12192000" cy="2082675"/>
          </a:xfrm>
          <a:prstGeom prst="rect">
            <a:avLst/>
          </a:prstGeom>
        </p:spPr>
      </p:pic>
      <p:pic>
        <p:nvPicPr>
          <p:cNvPr id="3" name="Picture 2" descr="A picture containing graphical user interface&#10;&#10;AI-generated content may be incorrect.">
            <a:extLst>
              <a:ext uri="{FF2B5EF4-FFF2-40B4-BE49-F238E27FC236}">
                <a16:creationId xmlns:a16="http://schemas.microsoft.com/office/drawing/2014/main" id="{6255F904-DFD8-AFB1-7764-52EA2F91B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2030176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5B1D22-D31D-F447-1F26-65DBA6130411}"/>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A15E66BF-DE3C-C5E8-9498-78488B2D7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40" y="5655535"/>
            <a:ext cx="2544320" cy="1050915"/>
          </a:xfrm>
          <a:prstGeom prst="rect">
            <a:avLst/>
          </a:prstGeom>
        </p:spPr>
      </p:pic>
      <p:grpSp>
        <p:nvGrpSpPr>
          <p:cNvPr id="3" name="Group 2">
            <a:extLst>
              <a:ext uri="{FF2B5EF4-FFF2-40B4-BE49-F238E27FC236}">
                <a16:creationId xmlns:a16="http://schemas.microsoft.com/office/drawing/2014/main" id="{06FDA124-450B-3172-BEF7-B7AC854CAE4B}"/>
              </a:ext>
            </a:extLst>
          </p:cNvPr>
          <p:cNvGrpSpPr/>
          <p:nvPr/>
        </p:nvGrpSpPr>
        <p:grpSpPr>
          <a:xfrm>
            <a:off x="-5" y="-67307"/>
            <a:ext cx="12192005" cy="6992614"/>
            <a:chOff x="-3" y="151068"/>
            <a:chExt cx="12192003" cy="6764864"/>
          </a:xfrm>
        </p:grpSpPr>
        <p:sp>
          <p:nvSpPr>
            <p:cNvPr id="9" name="Rectangle 8">
              <a:extLst>
                <a:ext uri="{FF2B5EF4-FFF2-40B4-BE49-F238E27FC236}">
                  <a16:creationId xmlns:a16="http://schemas.microsoft.com/office/drawing/2014/main" id="{266287CE-3434-E743-989A-34C1EE87DD8E}"/>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B6AC86FC-955C-EA6F-B315-57A78BC7725F}"/>
                </a:ext>
              </a:extLst>
            </p:cNvPr>
            <p:cNvPicPr/>
            <p:nvPr/>
          </p:nvPicPr>
          <p:blipFill rotWithShape="1">
            <a:blip r:embed="rId4">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288EB05B-66D5-01DA-1993-183915AC6202}"/>
              </a:ext>
            </a:extLst>
          </p:cNvPr>
          <p:cNvSpPr txBox="1">
            <a:spLocks/>
          </p:cNvSpPr>
          <p:nvPr/>
        </p:nvSpPr>
        <p:spPr>
          <a:xfrm>
            <a:off x="1304723" y="1869448"/>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Verdana Pro Black"/>
                <a:ea typeface="+mj-ea"/>
                <a:cs typeface="+mj-cs"/>
              </a:rPr>
              <a:t>THANK YOU</a:t>
            </a:r>
            <a:endParaRPr kumimoji="0" lang="en-US" sz="6600" b="0" i="0" u="none" strike="noStrike" kern="1200" cap="none" spc="0" normalizeH="0" baseline="0" noProof="0">
              <a:ln>
                <a:noFill/>
              </a:ln>
              <a:solidFill>
                <a:prstClr val="white"/>
              </a:solidFill>
              <a:effectLst/>
              <a:uLnTx/>
              <a:uFillTx/>
              <a:latin typeface="Calibri Light" panose="020F0302020204030204"/>
              <a:ea typeface="+mj-ea"/>
              <a:cs typeface="Calibri Light"/>
            </a:endParaRPr>
          </a:p>
        </p:txBody>
      </p:sp>
      <p:sp>
        <p:nvSpPr>
          <p:cNvPr id="7" name="TextBox 9">
            <a:extLst>
              <a:ext uri="{FF2B5EF4-FFF2-40B4-BE49-F238E27FC236}">
                <a16:creationId xmlns:a16="http://schemas.microsoft.com/office/drawing/2014/main" id="{91128021-644A-9E44-08BE-0F8202FB824F}"/>
              </a:ext>
            </a:extLst>
          </p:cNvPr>
          <p:cNvSpPr txBox="1"/>
          <p:nvPr/>
        </p:nvSpPr>
        <p:spPr>
          <a:xfrm>
            <a:off x="3612686" y="3545540"/>
            <a:ext cx="4966616" cy="57785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400">
                <a:solidFill>
                  <a:schemeClr val="bg1"/>
                </a:solidFill>
                <a:latin typeface="Helvetica"/>
                <a:cs typeface="Helvetica"/>
              </a:rPr>
              <a:t>CheckYourMood@sdcounty.ca.gov</a:t>
            </a:r>
          </a:p>
        </p:txBody>
      </p:sp>
    </p:spTree>
    <p:extLst>
      <p:ext uri="{BB962C8B-B14F-4D97-AF65-F5344CB8AC3E}">
        <p14:creationId xmlns:p14="http://schemas.microsoft.com/office/powerpoint/2010/main" val="203266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D44C-8234-A0CF-A7A8-A9BC54DF5D2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2F73C52-8416-E6F2-1B68-BEDC2781BD18}"/>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D3A4EAC7-55D7-B480-4002-5402473B2100}"/>
              </a:ext>
            </a:extLst>
          </p:cNvPr>
          <p:cNvGrpSpPr/>
          <p:nvPr/>
        </p:nvGrpSpPr>
        <p:grpSpPr>
          <a:xfrm>
            <a:off x="-11" y="-222985"/>
            <a:ext cx="12192005" cy="6992614"/>
            <a:chOff x="-3" y="151068"/>
            <a:chExt cx="12192003" cy="6764864"/>
          </a:xfrm>
        </p:grpSpPr>
        <p:sp>
          <p:nvSpPr>
            <p:cNvPr id="9" name="Rectangle 8">
              <a:extLst>
                <a:ext uri="{FF2B5EF4-FFF2-40B4-BE49-F238E27FC236}">
                  <a16:creationId xmlns:a16="http://schemas.microsoft.com/office/drawing/2014/main" id="{A15272AF-4CDE-D042-9684-59D6B2FF1E14}"/>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9B74782F-7EF1-908F-7A38-3F639FB4E1BC}"/>
                </a:ext>
              </a:extLst>
            </p:cNvPr>
            <p:cNvPicPr/>
            <p:nvPr/>
          </p:nvPicPr>
          <p:blipFill rotWithShape="1">
            <a:blip r:embed="rId3">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84D21463-0E78-0BB3-2F04-CF1441312BC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65DE1EAE-31F3-6BED-3905-F817E947CB3D}"/>
              </a:ext>
            </a:extLst>
          </p:cNvPr>
          <p:cNvSpPr txBox="1">
            <a:spLocks/>
          </p:cNvSpPr>
          <p:nvPr/>
        </p:nvSpPr>
        <p:spPr>
          <a:xfrm>
            <a:off x="1304723" y="1869448"/>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600">
                <a:solidFill>
                  <a:prstClr val="white"/>
                </a:solidFill>
                <a:latin typeface="Verdana Pro Black"/>
              </a:rPr>
              <a:t>GRACIAS</a:t>
            </a:r>
            <a:endParaRPr lang="en-US" sz="6600" b="0" i="0" u="none" strike="noStrike" kern="1200" cap="none" spc="0" normalizeH="0" baseline="0" noProof="0">
              <a:ln>
                <a:noFill/>
              </a:ln>
              <a:solidFill>
                <a:prstClr val="white"/>
              </a:solidFill>
              <a:effectLst/>
              <a:uLnTx/>
              <a:uFillTx/>
              <a:latin typeface="Verdana Pro Black"/>
              <a:cs typeface="Calibri Light"/>
            </a:endParaRPr>
          </a:p>
        </p:txBody>
      </p:sp>
      <p:sp>
        <p:nvSpPr>
          <p:cNvPr id="7" name="TextBox 9">
            <a:extLst>
              <a:ext uri="{FF2B5EF4-FFF2-40B4-BE49-F238E27FC236}">
                <a16:creationId xmlns:a16="http://schemas.microsoft.com/office/drawing/2014/main" id="{022BA3B8-907C-43C6-2250-A1ADB4D90A96}"/>
              </a:ext>
            </a:extLst>
          </p:cNvPr>
          <p:cNvSpPr txBox="1"/>
          <p:nvPr/>
        </p:nvSpPr>
        <p:spPr>
          <a:xfrm>
            <a:off x="3612686" y="3545540"/>
            <a:ext cx="4966616" cy="57785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400">
                <a:solidFill>
                  <a:schemeClr val="bg1"/>
                </a:solidFill>
                <a:latin typeface="Helvetica"/>
                <a:cs typeface="Helvetica"/>
              </a:rPr>
              <a:t>CheckYourMood@sdcounty.ca.gov</a:t>
            </a:r>
          </a:p>
        </p:txBody>
      </p:sp>
      <p:pic>
        <p:nvPicPr>
          <p:cNvPr id="8" name="Picture 7" descr="A picture containing graphical user interface&#10;&#10;AI-generated content may be incorrect.">
            <a:extLst>
              <a:ext uri="{FF2B5EF4-FFF2-40B4-BE49-F238E27FC236}">
                <a16:creationId xmlns:a16="http://schemas.microsoft.com/office/drawing/2014/main" id="{8B7B0D1E-689F-068E-53EB-BD9A9E6D6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670" y="5455330"/>
            <a:ext cx="2626644" cy="1063007"/>
          </a:xfrm>
          <a:prstGeom prst="rect">
            <a:avLst/>
          </a:prstGeom>
        </p:spPr>
      </p:pic>
    </p:spTree>
    <p:extLst>
      <p:ext uri="{BB962C8B-B14F-4D97-AF65-F5344CB8AC3E}">
        <p14:creationId xmlns:p14="http://schemas.microsoft.com/office/powerpoint/2010/main" val="152294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D57F-A8B6-40F0-C152-28EA9135A34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6D06DD8-064C-0B10-FBDB-D6E3808DCF9A}"/>
              </a:ext>
            </a:extLst>
          </p:cNvPr>
          <p:cNvSpPr>
            <a:spLocks noGrp="1" noRot="1" noMove="1" noResize="1" noEditPoints="1" noAdjustHandles="1" noChangeArrowheads="1" noChangeShapeType="1"/>
          </p:cNvSpPr>
          <p:nvPr/>
        </p:nvSpPr>
        <p:spPr>
          <a:xfrm rot="16200000">
            <a:off x="-923730" y="923730"/>
            <a:ext cx="6858003" cy="5010539"/>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BC49CB94-E985-5A27-F623-4EE305ACE83F}"/>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9808" t="79818" r="13941" b="1060"/>
          <a:stretch/>
        </p:blipFill>
        <p:spPr>
          <a:xfrm rot="16200000" flipV="1">
            <a:off x="2436174" y="2387659"/>
            <a:ext cx="6858005" cy="2082675"/>
          </a:xfrm>
          <a:prstGeom prst="rect">
            <a:avLst/>
          </a:prstGeom>
        </p:spPr>
      </p:pic>
      <p:sp>
        <p:nvSpPr>
          <p:cNvPr id="10" name="Title 1">
            <a:extLst>
              <a:ext uri="{FF2B5EF4-FFF2-40B4-BE49-F238E27FC236}">
                <a16:creationId xmlns:a16="http://schemas.microsoft.com/office/drawing/2014/main" id="{E836FEE3-BD9E-1EB7-41BD-15638EE57217}"/>
              </a:ext>
            </a:extLst>
          </p:cNvPr>
          <p:cNvSpPr>
            <a:spLocks noGrp="1"/>
          </p:cNvSpPr>
          <p:nvPr>
            <p:ph type="title"/>
          </p:nvPr>
        </p:nvSpPr>
        <p:spPr>
          <a:xfrm>
            <a:off x="373218" y="1306282"/>
            <a:ext cx="3922590" cy="4245428"/>
          </a:xfrm>
        </p:spPr>
        <p:txBody>
          <a:bodyPr>
            <a:normAutofit/>
          </a:bodyPr>
          <a:lstStyle/>
          <a:p>
            <a:pPr algn="ctr"/>
            <a:r>
              <a:rPr lang="es-MX" sz="4800">
                <a:solidFill>
                  <a:schemeClr val="bg1"/>
                </a:solidFill>
                <a:latin typeface="Verdana Pro Black"/>
                <a:cs typeface="Calibri Light"/>
              </a:rPr>
              <a:t>Agenda</a:t>
            </a:r>
          </a:p>
        </p:txBody>
      </p:sp>
      <p:sp>
        <p:nvSpPr>
          <p:cNvPr id="2" name="TextBox 1">
            <a:extLst>
              <a:ext uri="{FF2B5EF4-FFF2-40B4-BE49-F238E27FC236}">
                <a16:creationId xmlns:a16="http://schemas.microsoft.com/office/drawing/2014/main" id="{EBA0CAFD-6E20-5159-FA8F-0772CDE32BFA}"/>
              </a:ext>
            </a:extLst>
          </p:cNvPr>
          <p:cNvSpPr txBox="1"/>
          <p:nvPr/>
        </p:nvSpPr>
        <p:spPr>
          <a:xfrm>
            <a:off x="5791200" y="1222990"/>
            <a:ext cx="6148960" cy="6124754"/>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s-MX" sz="1600" b="1" i="0" u="none" strike="noStrike" kern="1200" cap="none" spc="0" normalizeH="0" baseline="0" noProof="0" dirty="0">
                <a:ln>
                  <a:noFill/>
                </a:ln>
                <a:solidFill>
                  <a:srgbClr val="1562A1"/>
                </a:solidFill>
                <a:effectLst/>
                <a:uLnTx/>
                <a:uFillTx/>
                <a:latin typeface="Helvetica"/>
                <a:ea typeface="Calibri" panose="020F0502020204030204"/>
                <a:cs typeface="Helvetica"/>
              </a:rPr>
              <a:t>Descripción General De Revisa Tu Estado De Ánimo</a:t>
            </a:r>
            <a:endParaRPr lang="es-MX" sz="1600" dirty="0">
              <a:solidFill>
                <a:prstClr val="black"/>
              </a:solidFill>
              <a:latin typeface="Helvetica"/>
              <a:ea typeface="Calibri" panose="020F0502020204030204"/>
              <a:cs typeface="Helvetica"/>
            </a:endParaRPr>
          </a:p>
          <a:p>
            <a:pPr marL="742950" lvl="1" indent="-285750">
              <a:buFont typeface="Arial" panose="020B0604020202020204" pitchFamily="34" charset="0"/>
              <a:buChar char="•"/>
              <a:defRPr/>
            </a:pPr>
            <a:r>
              <a:rPr lang="es-MX" sz="1600" dirty="0">
                <a:latin typeface="Helvetica"/>
                <a:cs typeface="Helvetica"/>
              </a:rPr>
              <a:t>Objetivo</a:t>
            </a:r>
          </a:p>
          <a:p>
            <a:pPr marL="742950" lvl="1" indent="-285750">
              <a:buFont typeface="Arial" panose="020B0604020202020204" pitchFamily="34" charset="0"/>
              <a:buChar char="•"/>
              <a:defRPr/>
            </a:pPr>
            <a:r>
              <a:rPr lang="es-MX" sz="1600" dirty="0">
                <a:solidFill>
                  <a:prstClr val="black"/>
                </a:solidFill>
                <a:latin typeface="Helvetica"/>
                <a:ea typeface="Calibri" panose="020F0502020204030204"/>
                <a:cs typeface="Helvetica"/>
              </a:rPr>
              <a:t>Propósito</a:t>
            </a:r>
            <a:endParaRPr lang="es-MX" sz="1600" b="0" i="0" u="none" strike="noStrike" kern="1200" cap="none" spc="0" normalizeH="0" baseline="0" noProof="0" dirty="0">
              <a:ln>
                <a:noFill/>
              </a:ln>
              <a:solidFill>
                <a:prstClr val="black"/>
              </a:solidFill>
              <a:effectLst/>
              <a:uLnTx/>
              <a:uFillTx/>
              <a:latin typeface="Helvetica"/>
              <a:ea typeface="Calibri" panose="020F0502020204030204"/>
              <a:cs typeface="Helvetica"/>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a:ln>
                <a:noFill/>
              </a:ln>
              <a:solidFill>
                <a:prstClr val="black"/>
              </a:solidFill>
              <a:effectLst/>
              <a:uLnTx/>
              <a:uFillTx/>
              <a:latin typeface="Helvetica" panose="020B0604020202020204" pitchFamily="34" charset="0"/>
              <a:ea typeface="Calibri" panose="020F0502020204030204"/>
              <a:cs typeface="Helvetica" panose="020B0604020202020204" pitchFamily="34" charset="0"/>
            </a:endParaRPr>
          </a:p>
          <a:p>
            <a:pPr lvl="0">
              <a:defRPr/>
            </a:pPr>
            <a:r>
              <a:rPr lang="es-MX" sz="1600" b="1" dirty="0">
                <a:solidFill>
                  <a:srgbClr val="1562A1"/>
                </a:solidFill>
                <a:latin typeface="Helvetica"/>
                <a:ea typeface="Calibri" panose="020F0502020204030204"/>
                <a:cs typeface="Helvetica"/>
              </a:rPr>
              <a:t>Kit de Herramientas Digital de Revisa Tu Estado de </a:t>
            </a:r>
            <a:r>
              <a:rPr lang="es-MX" b="1" dirty="0">
                <a:solidFill>
                  <a:srgbClr val="1562A1"/>
                </a:solidFill>
                <a:latin typeface="Helvetica"/>
                <a:ea typeface="Calibri" panose="020F0502020204030204"/>
                <a:cs typeface="Helvetica"/>
              </a:rPr>
              <a:t>Ánimo</a:t>
            </a:r>
            <a:endParaRPr lang="es-MX" dirty="0">
              <a:solidFill>
                <a:prstClr val="black"/>
              </a:solidFill>
              <a:latin typeface="Helvetica"/>
              <a:ea typeface="Calibri" panose="020F0502020204030204"/>
              <a:cs typeface="Helvetica"/>
            </a:endParaRPr>
          </a:p>
          <a:p>
            <a:pPr marL="742950" lvl="1" indent="-285750">
              <a:buFont typeface="Arial" panose="020B0604020202020204" pitchFamily="34" charset="0"/>
              <a:buChar char="•"/>
              <a:defRPr/>
            </a:pPr>
            <a:r>
              <a:rPr lang="es-MX" sz="1600" dirty="0">
                <a:latin typeface="Helvetica"/>
                <a:cs typeface="Helvetica"/>
              </a:rPr>
              <a:t>Revisa Tu Estado de Ánimo: Mapa de tu Bienestar Emocional</a:t>
            </a:r>
          </a:p>
          <a:p>
            <a:pPr marL="742950" lvl="1" indent="-285750">
              <a:buFont typeface="Arial" panose="020B0604020202020204" pitchFamily="34" charset="0"/>
              <a:buChar char="•"/>
              <a:defRPr/>
            </a:pPr>
            <a:r>
              <a:rPr lang="es-MX" sz="1600" dirty="0">
                <a:latin typeface="Helvetica"/>
                <a:cs typeface="Helvetica"/>
              </a:rPr>
              <a:t>Cuestionario: PHQ-9 vs. PHQ-2</a:t>
            </a:r>
          </a:p>
          <a:p>
            <a:pPr marL="742950" lvl="1" indent="-285750">
              <a:buFont typeface="Arial" panose="020B0604020202020204" pitchFamily="34" charset="0"/>
              <a:buChar char="•"/>
              <a:defRPr/>
            </a:pPr>
            <a:r>
              <a:rPr lang="es-MX" sz="1600" dirty="0">
                <a:latin typeface="Helvetica"/>
                <a:cs typeface="Helvetica"/>
              </a:rPr>
              <a:t>Campaña en Redes Sociales</a:t>
            </a:r>
          </a:p>
          <a:p>
            <a:pPr lvl="1">
              <a:defRPr/>
            </a:pPr>
            <a:endParaRPr kumimoji="0" lang="es-MX" sz="1600" b="1" i="0" u="none" strike="noStrike" kern="1200" cap="none" spc="0" normalizeH="0" baseline="0" noProof="0">
              <a:ln>
                <a:noFill/>
              </a:ln>
              <a:solidFill>
                <a:prstClr val="black"/>
              </a:solidFill>
              <a:effectLst/>
              <a:uLnTx/>
              <a:uFillTx/>
              <a:latin typeface="Helvetica" panose="020B0604020202020204" pitchFamily="34" charset="0"/>
              <a:cs typeface="Helvetica"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s-MX" sz="1600" b="1" dirty="0">
                <a:solidFill>
                  <a:srgbClr val="1562A1"/>
                </a:solidFill>
                <a:latin typeface="Helvetica"/>
                <a:cs typeface="Helvetica"/>
              </a:rPr>
              <a:t>Recursos Adicionales</a:t>
            </a:r>
          </a:p>
          <a:p>
            <a:pPr marL="742950" lvl="1" indent="-285750">
              <a:buFont typeface="Arial" panose="020B0604020202020204" pitchFamily="34" charset="0"/>
              <a:buChar char="•"/>
              <a:defRPr/>
            </a:pPr>
            <a:r>
              <a:rPr lang="es-MX" sz="1600" dirty="0">
                <a:latin typeface="Helvetica"/>
                <a:cs typeface="Helvetica"/>
              </a:rPr>
              <a:t>Recursos de Salud Mental</a:t>
            </a:r>
          </a:p>
          <a:p>
            <a:pPr marL="742950" lvl="1" indent="-285750">
              <a:buFont typeface="Arial" panose="020B0604020202020204" pitchFamily="34" charset="0"/>
              <a:buChar char="•"/>
              <a:defRPr/>
            </a:pPr>
            <a:r>
              <a:rPr lang="es-MX" sz="1600" dirty="0">
                <a:latin typeface="Helvetica"/>
                <a:cs typeface="Helvetica"/>
              </a:rPr>
              <a:t>Recursos de Servicios Para la Independencia de Adultos Mayores</a:t>
            </a:r>
          </a:p>
          <a:p>
            <a:pPr marL="742950" lvl="1" indent="-285750">
              <a:buFont typeface="Arial" panose="020B0604020202020204" pitchFamily="34" charset="0"/>
              <a:buChar char="•"/>
              <a:defRPr/>
            </a:pPr>
            <a:r>
              <a:rPr lang="es-MX" sz="1600" dirty="0">
                <a:latin typeface="Helvetica"/>
                <a:cs typeface="Helvetica"/>
              </a:rPr>
              <a:t>Recursos de Bienestar</a:t>
            </a:r>
          </a:p>
          <a:p>
            <a:pPr lvl="1">
              <a:defRPr/>
            </a:pPr>
            <a:endParaRPr lang="es-MX" sz="1600">
              <a:solidFill>
                <a:srgbClr val="000000"/>
              </a:solidFill>
              <a:latin typeface="Helvetica" panose="020B0604020202020204" pitchFamily="34" charset="0"/>
              <a:cs typeface="Helvetica" panose="020B0604020202020204" pitchFamily="34" charset="0"/>
            </a:endParaRPr>
          </a:p>
          <a:p>
            <a:pPr lvl="0">
              <a:defRPr/>
            </a:pPr>
            <a:r>
              <a:rPr lang="es-MX" sz="1600" b="1" dirty="0">
                <a:solidFill>
                  <a:srgbClr val="1562A1"/>
                </a:solidFill>
                <a:latin typeface="Helvetica"/>
                <a:cs typeface="Helvetica"/>
              </a:rPr>
              <a:t>Participar en la Campaña 'Revisa tu Estado de </a:t>
            </a:r>
            <a:r>
              <a:rPr lang="es-MX" sz="1600" b="1" dirty="0">
                <a:solidFill>
                  <a:srgbClr val="1562A1"/>
                </a:solidFill>
                <a:latin typeface="Helvetica"/>
                <a:ea typeface="Calibri" panose="020F0502020204030204"/>
                <a:cs typeface="Helvetica"/>
              </a:rPr>
              <a:t>Á</a:t>
            </a:r>
            <a:r>
              <a:rPr lang="es-MX" sz="1600" b="1" dirty="0">
                <a:solidFill>
                  <a:srgbClr val="1562A1"/>
                </a:solidFill>
                <a:latin typeface="Helvetica"/>
                <a:cs typeface="Helvetica"/>
              </a:rPr>
              <a:t>nimo'</a:t>
            </a:r>
          </a:p>
          <a:p>
            <a:pPr marL="742950" lvl="1" indent="-285750">
              <a:buFont typeface="Arial" panose="020B0604020202020204" pitchFamily="34" charset="0"/>
              <a:buChar char="•"/>
              <a:defRPr/>
            </a:pPr>
            <a:r>
              <a:rPr lang="es-MX" sz="1600" dirty="0">
                <a:latin typeface="Helvetica"/>
                <a:cs typeface="Helvetica"/>
              </a:rPr>
              <a:t>Navegación de la Página web de Revisa tu Estado de Ánimo</a:t>
            </a:r>
          </a:p>
          <a:p>
            <a:pPr marL="742950" lvl="1" indent="-285750">
              <a:buFont typeface="Arial" panose="020B0604020202020204" pitchFamily="34" charset="0"/>
              <a:buChar char="•"/>
              <a:defRPr/>
            </a:pPr>
            <a:r>
              <a:rPr lang="es-MX" sz="1600" dirty="0">
                <a:latin typeface="Helvetica"/>
                <a:cs typeface="Helvetica"/>
              </a:rPr>
              <a:t>Mejores Prácticas para Distribuir Recursos</a:t>
            </a:r>
          </a:p>
          <a:p>
            <a:pPr marL="742950" lvl="1" indent="-285750">
              <a:buFont typeface="Arial" panose="020B0604020202020204" pitchFamily="34" charset="0"/>
              <a:buChar char="•"/>
              <a:defRPr/>
            </a:pPr>
            <a:r>
              <a:rPr lang="es-MX" sz="1600" dirty="0">
                <a:latin typeface="Helvetica"/>
                <a:cs typeface="Helvetica"/>
              </a:rPr>
              <a:t>Sugerencias para Organizar Mesas Informativas de la campaña 'Revisa tu Estado de Ánimo’</a:t>
            </a:r>
            <a:endParaRPr lang="es-MX" sz="1600" b="1" dirty="0">
              <a:solidFill>
                <a:srgbClr val="1562A1"/>
              </a:solidFill>
              <a:latin typeface="Helvetica"/>
              <a:cs typeface="Helvetica"/>
            </a:endParaRPr>
          </a:p>
          <a:p>
            <a:pPr marR="0" lvl="0" algn="l" defTabSz="914400" rtl="0" eaLnBrk="1" fontAlgn="auto" latinLnBrk="0" hangingPunct="1">
              <a:lnSpc>
                <a:spcPct val="100000"/>
              </a:lnSpc>
              <a:spcBef>
                <a:spcPts val="0"/>
              </a:spcBef>
              <a:spcAft>
                <a:spcPts val="0"/>
              </a:spcAft>
              <a:buClrTx/>
              <a:buSzTx/>
              <a:tabLst/>
              <a:defRPr/>
            </a:pPr>
            <a:endParaRPr lang="es-MX" b="1">
              <a:solidFill>
                <a:srgbClr val="1562A1"/>
              </a:solidFill>
              <a:latin typeface="Helvetica" panose="020B0604020202020204" pitchFamily="34" charset="0"/>
              <a:cs typeface="Helvetica"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s-MX" b="1">
              <a:solidFill>
                <a:srgbClr val="1562A1"/>
              </a:solidFill>
              <a:latin typeface="Helvetica"/>
              <a:cs typeface="Helvetica"/>
            </a:endParaRPr>
          </a:p>
        </p:txBody>
      </p:sp>
      <p:pic>
        <p:nvPicPr>
          <p:cNvPr id="3" name="Picture 2" descr="A picture containing graphical user interface&#10;&#10;AI-generated content may be incorrect.">
            <a:extLst>
              <a:ext uri="{FF2B5EF4-FFF2-40B4-BE49-F238E27FC236}">
                <a16:creationId xmlns:a16="http://schemas.microsoft.com/office/drawing/2014/main" id="{5EA6457E-0703-F6D6-D9E5-1D99F4D5C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400859496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81CF-71AC-AFCE-F44F-AFC513C78C94}"/>
              </a:ext>
            </a:extLst>
          </p:cNvPr>
          <p:cNvSpPr>
            <a:spLocks noGrp="1"/>
          </p:cNvSpPr>
          <p:nvPr>
            <p:ph type="title"/>
          </p:nvPr>
        </p:nvSpPr>
        <p:spPr>
          <a:xfrm>
            <a:off x="172172" y="37823"/>
            <a:ext cx="10112912" cy="1325563"/>
          </a:xfrm>
        </p:spPr>
        <p:txBody>
          <a:bodyPr>
            <a:normAutofit/>
          </a:bodyPr>
          <a:lstStyle/>
          <a:p>
            <a:r>
              <a:rPr lang="en-US" sz="3200">
                <a:solidFill>
                  <a:srgbClr val="1562A1"/>
                </a:solidFill>
                <a:latin typeface="Verdana Pro Black" panose="020B0A04030504040204" pitchFamily="34" charset="0"/>
              </a:rPr>
              <a:t>What is Check Your Mood (CYM)?</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C5768-3DEB-D1D3-7EA3-936C7039B582}"/>
              </a:ext>
            </a:extLst>
          </p:cNvPr>
          <p:cNvPicPr>
            <a:picLocks noChangeAspect="1"/>
          </p:cNvPicPr>
          <p:nvPr/>
        </p:nvPicPr>
        <p:blipFill rotWithShape="1">
          <a:blip r:embed="rId4">
            <a:extLst>
              <a:ext uri="{28A0092B-C50C-407E-A947-70E740481C1C}">
                <a14:useLocalDpi xmlns:a14="http://schemas.microsoft.com/office/drawing/2010/main" val="0"/>
              </a:ext>
            </a:extLst>
          </a:blip>
          <a:srcRect t="79818" b="1060"/>
          <a:stretch/>
        </p:blipFill>
        <p:spPr>
          <a:xfrm>
            <a:off x="0" y="4795425"/>
            <a:ext cx="12192000" cy="20826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49DD27E5-6A11-AF13-CE88-FDBD1818D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
        <p:nvSpPr>
          <p:cNvPr id="9" name="TextBox 4">
            <a:extLst>
              <a:ext uri="{FF2B5EF4-FFF2-40B4-BE49-F238E27FC236}">
                <a16:creationId xmlns:a16="http://schemas.microsoft.com/office/drawing/2014/main" id="{3BC74A9D-6FA9-6E0D-18A2-5476D4EC1CCE}"/>
              </a:ext>
            </a:extLst>
          </p:cNvPr>
          <p:cNvSpPr txBox="1"/>
          <p:nvPr/>
        </p:nvSpPr>
        <p:spPr>
          <a:xfrm>
            <a:off x="757311" y="1389933"/>
            <a:ext cx="10677378"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a:solidFill>
                  <a:prstClr val="black"/>
                </a:solidFill>
                <a:latin typeface="Helvetica"/>
                <a:ea typeface="Gadugi"/>
                <a:cs typeface="Helvetica"/>
              </a:rPr>
              <a:t>Check Your Mood is a year-long mental health campaign that commences every October during National Depression Screening and Mental Illness Awareness Week.</a:t>
            </a:r>
            <a:endParaRPr lang="en-US" sz="2400">
              <a:solidFill>
                <a:prstClr val="black"/>
              </a:solidFill>
              <a:latin typeface="Helvetica"/>
              <a:ea typeface="Gadugi"/>
              <a:cs typeface="Helvetica"/>
            </a:endParaRPr>
          </a:p>
        </p:txBody>
      </p:sp>
      <p:sp>
        <p:nvSpPr>
          <p:cNvPr id="10" name="TextBox 10">
            <a:extLst>
              <a:ext uri="{FF2B5EF4-FFF2-40B4-BE49-F238E27FC236}">
                <a16:creationId xmlns:a16="http://schemas.microsoft.com/office/drawing/2014/main" id="{7097D2CF-BDD8-A010-0DFA-6A79B324730E}"/>
              </a:ext>
            </a:extLst>
          </p:cNvPr>
          <p:cNvSpPr txBox="1"/>
          <p:nvPr/>
        </p:nvSpPr>
        <p:spPr>
          <a:xfrm>
            <a:off x="702850" y="2804398"/>
            <a:ext cx="10313964" cy="313932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defRPr/>
            </a:pPr>
            <a:r>
              <a:rPr lang="en-US" sz="2200" b="1" u="sng">
                <a:solidFill>
                  <a:prstClr val="black"/>
                </a:solidFill>
                <a:latin typeface="Helvetica"/>
                <a:ea typeface="Gadugi"/>
                <a:cs typeface="Helvetica"/>
              </a:rPr>
              <a:t>Purpose:</a:t>
            </a:r>
          </a:p>
          <a:p>
            <a:pPr>
              <a:defRPr/>
            </a:pPr>
            <a:endParaRPr lang="en-US" sz="1400" b="1" u="sng">
              <a:solidFill>
                <a:prstClr val="black"/>
              </a:solidFill>
              <a:latin typeface="Helvetica"/>
              <a:ea typeface="Gadugi"/>
              <a:cs typeface="Helvetica"/>
            </a:endParaRPr>
          </a:p>
          <a:p>
            <a:pPr lvl="1">
              <a:defRPr/>
            </a:pPr>
            <a:r>
              <a:rPr lang="en-US">
                <a:solidFill>
                  <a:prstClr val="black"/>
                </a:solidFill>
                <a:latin typeface="Helvetica"/>
                <a:ea typeface="Gadugi"/>
                <a:cs typeface="Helvetica"/>
              </a:rPr>
              <a:t>Raise awareness of mental health and related resources</a:t>
            </a:r>
            <a:endParaRPr lang="en-US">
              <a:solidFill>
                <a:prstClr val="black"/>
              </a:solidFill>
              <a:latin typeface="Helvetica"/>
              <a:ea typeface="Calibri"/>
              <a:cs typeface="Calibri"/>
            </a:endParaRPr>
          </a:p>
          <a:p>
            <a:pPr>
              <a:defRPr/>
            </a:pPr>
            <a:endParaRPr lang="en-US">
              <a:solidFill>
                <a:prstClr val="black"/>
              </a:solidFill>
              <a:latin typeface="Helvetica"/>
              <a:ea typeface="Gadugi"/>
              <a:cs typeface="Helvetica"/>
            </a:endParaRPr>
          </a:p>
          <a:p>
            <a:pPr lvl="1">
              <a:defRPr/>
            </a:pPr>
            <a:r>
              <a:rPr lang="en-US">
                <a:solidFill>
                  <a:prstClr val="black"/>
                </a:solidFill>
                <a:latin typeface="Helvetica"/>
                <a:ea typeface="Gadugi"/>
                <a:cs typeface="Helvetica"/>
              </a:rPr>
              <a:t>Reduce stigma</a:t>
            </a:r>
          </a:p>
          <a:p>
            <a:pPr>
              <a:defRPr/>
            </a:pPr>
            <a:endParaRPr lang="en-US">
              <a:solidFill>
                <a:prstClr val="black"/>
              </a:solidFill>
              <a:latin typeface="Helvetica"/>
              <a:ea typeface="Gadugi"/>
              <a:cs typeface="Helvetica"/>
            </a:endParaRPr>
          </a:p>
          <a:p>
            <a:pPr lvl="1">
              <a:defRPr/>
            </a:pPr>
            <a:r>
              <a:rPr lang="en-US">
                <a:solidFill>
                  <a:prstClr val="black"/>
                </a:solidFill>
                <a:latin typeface="Helvetica"/>
                <a:ea typeface="Gadugi"/>
                <a:cs typeface="Helvetica"/>
              </a:rPr>
              <a:t>Highlight the importance of mental health check-ups in supporting overall health and well-being</a:t>
            </a:r>
          </a:p>
          <a:p>
            <a:pPr lvl="1">
              <a:defRPr/>
            </a:pPr>
            <a:endParaRPr lang="en-US">
              <a:solidFill>
                <a:prstClr val="black"/>
              </a:solidFill>
              <a:latin typeface="Helvetica"/>
              <a:ea typeface="Gadugi"/>
              <a:cs typeface="Helvetica"/>
            </a:endParaRPr>
          </a:p>
          <a:p>
            <a:pPr lvl="1">
              <a:defRPr/>
            </a:pPr>
            <a:r>
              <a:rPr lang="en-US">
                <a:solidFill>
                  <a:prstClr val="black"/>
                </a:solidFill>
                <a:latin typeface="Helvetica"/>
                <a:ea typeface="Gadugi"/>
                <a:cs typeface="Helvetica"/>
              </a:rPr>
              <a:t>Establish social connections</a:t>
            </a:r>
          </a:p>
          <a:p>
            <a:pPr lvl="1">
              <a:defRPr/>
            </a:pPr>
            <a:endParaRPr lang="en-US">
              <a:solidFill>
                <a:prstClr val="black"/>
              </a:solidFill>
              <a:latin typeface="Helvetica"/>
              <a:ea typeface="Gadugi"/>
              <a:cs typeface="Helvetica"/>
            </a:endParaRPr>
          </a:p>
          <a:p>
            <a:pPr lvl="1">
              <a:defRPr/>
            </a:pPr>
            <a:r>
              <a:rPr lang="en-US">
                <a:solidFill>
                  <a:prstClr val="black"/>
                </a:solidFill>
                <a:latin typeface="Helvetica"/>
                <a:ea typeface="Gadugi"/>
                <a:cs typeface="Helvetica"/>
              </a:rPr>
              <a:t>Informing potential allies (adult/youth)</a:t>
            </a:r>
          </a:p>
        </p:txBody>
      </p:sp>
      <p:pic>
        <p:nvPicPr>
          <p:cNvPr id="5" name="Picture 2">
            <a:extLst>
              <a:ext uri="{FF2B5EF4-FFF2-40B4-BE49-F238E27FC236}">
                <a16:creationId xmlns:a16="http://schemas.microsoft.com/office/drawing/2014/main" id="{22E60402-4150-3C59-B284-6FE6F3DA1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46" y="4469121"/>
            <a:ext cx="428625" cy="342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A10F27A-A199-BB00-9920-3ECCB88284CF}"/>
              </a:ext>
            </a:extLst>
          </p:cNvPr>
          <p:cNvSpPr/>
          <p:nvPr/>
        </p:nvSpPr>
        <p:spPr>
          <a:xfrm>
            <a:off x="670559" y="1288512"/>
            <a:ext cx="10861530" cy="1414465"/>
          </a:xfrm>
          <a:prstGeom prst="rect">
            <a:avLst/>
          </a:prstGeom>
          <a:noFill/>
          <a:ln w="57150">
            <a:solidFill>
              <a:srgbClr val="778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79557D6-EB0E-D337-EA47-AA6BBB316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46" y="5034970"/>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4A790E9-0672-8CF9-7513-79BD029A3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46" y="5600819"/>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B4D8DF4-13BD-D711-FF6A-D160D4DF2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850" y="3911460"/>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FD8FFC0-446E-C884-782D-C73A1D83D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46" y="3362684"/>
            <a:ext cx="42862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45025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23C4-092B-91A0-1076-6FF4F374D29C}"/>
            </a:ext>
          </a:extLst>
        </p:cNvPr>
        <p:cNvGrpSpPr/>
        <p:nvPr/>
      </p:nvGrpSpPr>
      <p:grpSpPr>
        <a:xfrm>
          <a:off x="0" y="0"/>
          <a:ext cx="0" cy="0"/>
          <a:chOff x="0" y="0"/>
          <a:chExt cx="0" cy="0"/>
        </a:xfrm>
      </p:grpSpPr>
      <p:pic>
        <p:nvPicPr>
          <p:cNvPr id="14" name="Picture 2">
            <a:extLst>
              <a:ext uri="{FF2B5EF4-FFF2-40B4-BE49-F238E27FC236}">
                <a16:creationId xmlns:a16="http://schemas.microsoft.com/office/drawing/2014/main" id="{2CFF3196-60DE-B50F-3DDA-5EFDAEA88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46" y="5600819"/>
            <a:ext cx="428625" cy="342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490F80-9958-D781-5217-CD2CD19E24FA}"/>
              </a:ext>
            </a:extLst>
          </p:cNvPr>
          <p:cNvSpPr>
            <a:spLocks noGrp="1"/>
          </p:cNvSpPr>
          <p:nvPr>
            <p:ph type="title"/>
          </p:nvPr>
        </p:nvSpPr>
        <p:spPr>
          <a:xfrm>
            <a:off x="172172" y="37823"/>
            <a:ext cx="10112912" cy="1325563"/>
          </a:xfrm>
        </p:spPr>
        <p:txBody>
          <a:bodyPr>
            <a:normAutofit/>
          </a:bodyPr>
          <a:lstStyle/>
          <a:p>
            <a:r>
              <a:rPr lang="es-MX" sz="3200">
                <a:solidFill>
                  <a:srgbClr val="1562A1"/>
                </a:solidFill>
                <a:latin typeface="Verdana Pro Black" panose="020B0A04030504040204" pitchFamily="34" charset="0"/>
              </a:rPr>
              <a:t>¿Qué es Revisa tu Estado de Ánimo? </a:t>
            </a:r>
            <a:endParaRPr lang="en-US" sz="3200">
              <a:solidFill>
                <a:srgbClr val="1562A1"/>
              </a:solidFill>
            </a:endParaRPr>
          </a:p>
        </p:txBody>
      </p:sp>
      <p:pic>
        <p:nvPicPr>
          <p:cNvPr id="4" name="Picture 3" descr="A picture containing screenshot, blue, electric blue, graphics&#10;&#10;Description automatically generated">
            <a:extLst>
              <a:ext uri="{FF2B5EF4-FFF2-40B4-BE49-F238E27FC236}">
                <a16:creationId xmlns:a16="http://schemas.microsoft.com/office/drawing/2014/main" id="{CA8AA77D-824F-E0E9-B5FA-606C26E4D2D7}"/>
              </a:ext>
            </a:extLst>
          </p:cNvPr>
          <p:cNvPicPr>
            <a:picLocks noChangeAspect="1"/>
          </p:cNvPicPr>
          <p:nvPr/>
        </p:nvPicPr>
        <p:blipFill rotWithShape="1">
          <a:blip r:embed="rId4">
            <a:extLst>
              <a:ext uri="{28A0092B-C50C-407E-A947-70E740481C1C}">
                <a14:useLocalDpi xmlns:a14="http://schemas.microsoft.com/office/drawing/2010/main" val="0"/>
              </a:ext>
            </a:extLst>
          </a:blip>
          <a:srcRect t="79818" b="1060"/>
          <a:stretch/>
        </p:blipFill>
        <p:spPr>
          <a:xfrm>
            <a:off x="0" y="4795425"/>
            <a:ext cx="12192000" cy="2082675"/>
          </a:xfrm>
          <a:prstGeom prst="rect">
            <a:avLst/>
          </a:prstGeom>
        </p:spPr>
      </p:pic>
      <p:sp>
        <p:nvSpPr>
          <p:cNvPr id="9" name="TextBox 4">
            <a:extLst>
              <a:ext uri="{FF2B5EF4-FFF2-40B4-BE49-F238E27FC236}">
                <a16:creationId xmlns:a16="http://schemas.microsoft.com/office/drawing/2014/main" id="{5818CC3B-036B-48F4-6652-3C4FE3AA0356}"/>
              </a:ext>
            </a:extLst>
          </p:cNvPr>
          <p:cNvSpPr txBox="1"/>
          <p:nvPr/>
        </p:nvSpPr>
        <p:spPr>
          <a:xfrm>
            <a:off x="757311" y="1389933"/>
            <a:ext cx="10677378"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MX" sz="2000" b="1">
                <a:solidFill>
                  <a:prstClr val="black"/>
                </a:solidFill>
                <a:latin typeface="Helvetica"/>
                <a:ea typeface="Gadugi"/>
                <a:cs typeface="Helvetica"/>
              </a:rPr>
              <a:t>‘Revisa tu Estado de Ánimo’ es una campaña de salud mental que se lleva a cabo durante todo el año y que comienza cada octubre, coincidiendo con la Semana Nacional de Detección de la Depresión y Concienciación sobre las Enfermedades Mentales.</a:t>
            </a:r>
            <a:endParaRPr lang="en-US" sz="2000">
              <a:solidFill>
                <a:prstClr val="black"/>
              </a:solidFill>
              <a:latin typeface="Helvetica"/>
              <a:ea typeface="Gadugi"/>
              <a:cs typeface="Helvetica"/>
            </a:endParaRPr>
          </a:p>
        </p:txBody>
      </p:sp>
      <p:sp>
        <p:nvSpPr>
          <p:cNvPr id="10" name="TextBox 10">
            <a:extLst>
              <a:ext uri="{FF2B5EF4-FFF2-40B4-BE49-F238E27FC236}">
                <a16:creationId xmlns:a16="http://schemas.microsoft.com/office/drawing/2014/main" id="{0157B6B7-C857-9456-366E-8B6CA28F86C6}"/>
              </a:ext>
            </a:extLst>
          </p:cNvPr>
          <p:cNvSpPr txBox="1"/>
          <p:nvPr/>
        </p:nvSpPr>
        <p:spPr>
          <a:xfrm>
            <a:off x="689746" y="2676579"/>
            <a:ext cx="10300357" cy="152349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defRPr/>
            </a:pPr>
            <a:endParaRPr lang="en-US" sz="1200" b="1" u="sng">
              <a:solidFill>
                <a:prstClr val="black"/>
              </a:solidFill>
              <a:latin typeface="Helvetica"/>
              <a:ea typeface="Gadugi"/>
              <a:cs typeface="Helvetica"/>
            </a:endParaRPr>
          </a:p>
          <a:p>
            <a:pPr>
              <a:defRPr/>
            </a:pPr>
            <a:r>
              <a:rPr lang="en-US" sz="2200" b="1" u="sng" dirty="0" err="1">
                <a:solidFill>
                  <a:prstClr val="black"/>
                </a:solidFill>
                <a:latin typeface="Helvetica"/>
                <a:ea typeface="Gadugi"/>
                <a:cs typeface="Helvetica"/>
              </a:rPr>
              <a:t>Propósito</a:t>
            </a:r>
            <a:r>
              <a:rPr lang="en-US" sz="2200" b="1" u="sng" dirty="0">
                <a:solidFill>
                  <a:prstClr val="black"/>
                </a:solidFill>
                <a:latin typeface="Helvetica"/>
                <a:ea typeface="Gadugi"/>
                <a:cs typeface="Helvetica"/>
              </a:rPr>
              <a:t>:</a:t>
            </a:r>
          </a:p>
          <a:p>
            <a:pPr lvl="1">
              <a:defRPr/>
            </a:pPr>
            <a:endParaRPr lang="en-US" sz="500" b="1" u="sng">
              <a:solidFill>
                <a:prstClr val="black"/>
              </a:solidFill>
              <a:latin typeface="Helvetica"/>
              <a:ea typeface="Gadugi"/>
              <a:cs typeface="Helvetica"/>
            </a:endParaRPr>
          </a:p>
          <a:p>
            <a:pPr lvl="1">
              <a:defRPr/>
            </a:pPr>
            <a:r>
              <a:rPr lang="es-MX" dirty="0">
                <a:latin typeface="Helvetica"/>
                <a:cs typeface="Helvetica"/>
              </a:rPr>
              <a:t>Crear conciencia sobre la importancia de la salud mental y los recursos que pueden ayudar</a:t>
            </a:r>
          </a:p>
          <a:p>
            <a:pPr lvl="1">
              <a:defRPr/>
            </a:pPr>
            <a:endParaRPr lang="en-US">
              <a:solidFill>
                <a:prstClr val="black"/>
              </a:solidFill>
              <a:latin typeface="Helvetica" panose="020B0604020202020204" pitchFamily="34" charset="0"/>
              <a:ea typeface="Gadugi"/>
              <a:cs typeface="Helvetica" panose="020B0604020202020204" pitchFamily="34" charset="0"/>
            </a:endParaRPr>
          </a:p>
          <a:p>
            <a:pPr lvl="1">
              <a:defRPr/>
            </a:pPr>
            <a:r>
              <a:rPr lang="en-US" dirty="0" err="1">
                <a:solidFill>
                  <a:prstClr val="black"/>
                </a:solidFill>
                <a:latin typeface="Helvetica"/>
                <a:ea typeface="Gadugi"/>
                <a:cs typeface="Helvetica"/>
              </a:rPr>
              <a:t>Reducir</a:t>
            </a:r>
            <a:r>
              <a:rPr lang="en-US" dirty="0">
                <a:solidFill>
                  <a:prstClr val="black"/>
                </a:solidFill>
                <a:latin typeface="Helvetica"/>
                <a:ea typeface="Gadugi"/>
                <a:cs typeface="Helvetica"/>
              </a:rPr>
              <a:t> </a:t>
            </a:r>
            <a:r>
              <a:rPr lang="en-US" dirty="0" err="1">
                <a:solidFill>
                  <a:prstClr val="black"/>
                </a:solidFill>
                <a:latin typeface="Helvetica"/>
                <a:ea typeface="Gadugi"/>
                <a:cs typeface="Helvetica"/>
              </a:rPr>
              <a:t>el</a:t>
            </a:r>
            <a:r>
              <a:rPr lang="en-US" dirty="0">
                <a:solidFill>
                  <a:prstClr val="black"/>
                </a:solidFill>
                <a:latin typeface="Helvetica"/>
                <a:ea typeface="Gadugi"/>
                <a:cs typeface="Helvetica"/>
              </a:rPr>
              <a:t> </a:t>
            </a:r>
            <a:r>
              <a:rPr lang="en-US" dirty="0" err="1">
                <a:solidFill>
                  <a:prstClr val="black"/>
                </a:solidFill>
                <a:latin typeface="Helvetica"/>
                <a:ea typeface="Gadugi"/>
                <a:cs typeface="Helvetica"/>
              </a:rPr>
              <a:t>estigma</a:t>
            </a:r>
            <a:endParaRPr lang="en-US" dirty="0" err="1">
              <a:solidFill>
                <a:prstClr val="black"/>
              </a:solidFill>
              <a:latin typeface="Helvetica" panose="020B0604020202020204" pitchFamily="34" charset="0"/>
              <a:ea typeface="Gadugi"/>
              <a:cs typeface="Helvetica" panose="020B0604020202020204" pitchFamily="34" charset="0"/>
            </a:endParaRPr>
          </a:p>
        </p:txBody>
      </p:sp>
      <p:pic>
        <p:nvPicPr>
          <p:cNvPr id="5" name="Picture 2">
            <a:extLst>
              <a:ext uri="{FF2B5EF4-FFF2-40B4-BE49-F238E27FC236}">
                <a16:creationId xmlns:a16="http://schemas.microsoft.com/office/drawing/2014/main" id="{B72E4304-8764-A960-47A6-B6ADF4BF1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46" y="4469121"/>
            <a:ext cx="428625" cy="342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B37CF07-782C-F096-9173-920E2EFB8564}"/>
              </a:ext>
            </a:extLst>
          </p:cNvPr>
          <p:cNvSpPr/>
          <p:nvPr/>
        </p:nvSpPr>
        <p:spPr>
          <a:xfrm>
            <a:off x="670559" y="1288512"/>
            <a:ext cx="10861530" cy="1414465"/>
          </a:xfrm>
          <a:prstGeom prst="rect">
            <a:avLst/>
          </a:prstGeom>
          <a:noFill/>
          <a:ln w="57150">
            <a:solidFill>
              <a:srgbClr val="778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24F6098-516F-6F7F-B022-1A8084158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46" y="5034970"/>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F9F3CB73-25B8-1DE7-27F2-29E23836E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50" y="3911460"/>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0803592-6BB0-71F5-1A8A-D4FC86837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46" y="3362684"/>
            <a:ext cx="428625" cy="342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0DB4A1-E139-E96C-5080-4A2988728A6E}"/>
              </a:ext>
            </a:extLst>
          </p:cNvPr>
          <p:cNvSpPr txBox="1"/>
          <p:nvPr/>
        </p:nvSpPr>
        <p:spPr>
          <a:xfrm>
            <a:off x="1132114" y="5037364"/>
            <a:ext cx="9601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Helvetica"/>
                <a:cs typeface="Helvetica"/>
              </a:rPr>
              <a:t>Establecer conexiones sociales</a:t>
            </a:r>
            <a:endParaRPr lang="en-US">
              <a:latin typeface="Helvetica"/>
              <a:cs typeface="Helvetica"/>
            </a:endParaRPr>
          </a:p>
        </p:txBody>
      </p:sp>
      <p:sp>
        <p:nvSpPr>
          <p:cNvPr id="13" name="TextBox 12">
            <a:extLst>
              <a:ext uri="{FF2B5EF4-FFF2-40B4-BE49-F238E27FC236}">
                <a16:creationId xmlns:a16="http://schemas.microsoft.com/office/drawing/2014/main" id="{F6AD141A-9FB2-EA8D-35DE-0500708827AF}"/>
              </a:ext>
            </a:extLst>
          </p:cNvPr>
          <p:cNvSpPr txBox="1"/>
          <p:nvPr/>
        </p:nvSpPr>
        <p:spPr>
          <a:xfrm>
            <a:off x="1159329" y="5568043"/>
            <a:ext cx="81860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Helvetica"/>
              </a:rPr>
              <a:t>Informar a los posibles aliados (adultos/jóvenes)</a:t>
            </a:r>
            <a:endParaRPr lang="en-US"/>
          </a:p>
        </p:txBody>
      </p:sp>
      <p:sp>
        <p:nvSpPr>
          <p:cNvPr id="15" name="TextBox 14">
            <a:extLst>
              <a:ext uri="{FF2B5EF4-FFF2-40B4-BE49-F238E27FC236}">
                <a16:creationId xmlns:a16="http://schemas.microsoft.com/office/drawing/2014/main" id="{20A167C7-4428-D687-3597-B545057BB43B}"/>
              </a:ext>
            </a:extLst>
          </p:cNvPr>
          <p:cNvSpPr txBox="1"/>
          <p:nvPr/>
        </p:nvSpPr>
        <p:spPr>
          <a:xfrm>
            <a:off x="1131475" y="4452707"/>
            <a:ext cx="108574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Helvetica"/>
                <a:cs typeface="Helvetica"/>
              </a:rPr>
              <a:t>Destacar la importancia de los chequeos de salud mental para promover la salud y el bienestar general</a:t>
            </a:r>
            <a:endParaRPr lang="en-US">
              <a:latin typeface="Helvetica"/>
              <a:cs typeface="Helvetica"/>
            </a:endParaRPr>
          </a:p>
        </p:txBody>
      </p:sp>
      <p:pic>
        <p:nvPicPr>
          <p:cNvPr id="18" name="Picture 17" descr="A picture containing graphical user interface&#10;&#10;AI-generated content may be incorrect.">
            <a:extLst>
              <a:ext uri="{FF2B5EF4-FFF2-40B4-BE49-F238E27FC236}">
                <a16:creationId xmlns:a16="http://schemas.microsoft.com/office/drawing/2014/main" id="{C4AD39A2-B92F-F7AC-44BC-567DD43B52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498" y="75902"/>
            <a:ext cx="2626644" cy="1063007"/>
          </a:xfrm>
          <a:prstGeom prst="rect">
            <a:avLst/>
          </a:prstGeom>
        </p:spPr>
      </p:pic>
    </p:spTree>
    <p:extLst>
      <p:ext uri="{BB962C8B-B14F-4D97-AF65-F5344CB8AC3E}">
        <p14:creationId xmlns:p14="http://schemas.microsoft.com/office/powerpoint/2010/main" val="139075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087C6-AB9D-CC6C-78A4-4F7511880CF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90B8CEE-5866-7196-E40D-63A58AEC8029}"/>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038427B1-0C09-2570-7CE8-4567E4392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40" y="5655535"/>
            <a:ext cx="2544320" cy="1050915"/>
          </a:xfrm>
          <a:prstGeom prst="rect">
            <a:avLst/>
          </a:prstGeom>
        </p:spPr>
      </p:pic>
      <p:grpSp>
        <p:nvGrpSpPr>
          <p:cNvPr id="3" name="Group 2">
            <a:extLst>
              <a:ext uri="{FF2B5EF4-FFF2-40B4-BE49-F238E27FC236}">
                <a16:creationId xmlns:a16="http://schemas.microsoft.com/office/drawing/2014/main" id="{2962A7D2-CC69-A465-BFDD-A0DDBDD5BCDD}"/>
              </a:ext>
            </a:extLst>
          </p:cNvPr>
          <p:cNvGrpSpPr/>
          <p:nvPr/>
        </p:nvGrpSpPr>
        <p:grpSpPr>
          <a:xfrm>
            <a:off x="-5" y="-67307"/>
            <a:ext cx="12192005" cy="6992614"/>
            <a:chOff x="-3" y="151068"/>
            <a:chExt cx="12192003" cy="6764864"/>
          </a:xfrm>
        </p:grpSpPr>
        <p:sp>
          <p:nvSpPr>
            <p:cNvPr id="9" name="Rectangle 8">
              <a:extLst>
                <a:ext uri="{FF2B5EF4-FFF2-40B4-BE49-F238E27FC236}">
                  <a16:creationId xmlns:a16="http://schemas.microsoft.com/office/drawing/2014/main" id="{DD10E39E-05BE-7346-3F98-9A459BD44D0A}"/>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D4A0A930-77E5-9FCA-FFD0-2515F694D75B}"/>
                </a:ext>
              </a:extLst>
            </p:cNvPr>
            <p:cNvPicPr/>
            <p:nvPr/>
          </p:nvPicPr>
          <p:blipFill rotWithShape="1">
            <a:blip r:embed="rId4">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AFEAE31E-3E44-1310-719B-8B5028423DFD}"/>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5AC95207-F7D8-7DF4-FA49-70046705927D}"/>
              </a:ext>
            </a:extLst>
          </p:cNvPr>
          <p:cNvSpPr txBox="1">
            <a:spLocks/>
          </p:cNvSpPr>
          <p:nvPr/>
        </p:nvSpPr>
        <p:spPr>
          <a:xfrm>
            <a:off x="1304723" y="2207153"/>
            <a:ext cx="9582539"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000">
                <a:solidFill>
                  <a:prstClr val="white"/>
                </a:solidFill>
                <a:latin typeface="Verdana Pro Black"/>
              </a:rPr>
              <a:t>Check Your Mood </a:t>
            </a:r>
          </a:p>
          <a:p>
            <a:pPr algn="ctr">
              <a:defRPr/>
            </a:pPr>
            <a:r>
              <a:rPr lang="en-US" sz="5000">
                <a:solidFill>
                  <a:prstClr val="white"/>
                </a:solidFill>
                <a:latin typeface="Verdana Pro Black"/>
              </a:rPr>
              <a:t>E-Toolkit</a:t>
            </a:r>
            <a:endParaRPr lang="en-US"/>
          </a:p>
        </p:txBody>
      </p:sp>
    </p:spTree>
    <p:extLst>
      <p:ext uri="{BB962C8B-B14F-4D97-AF65-F5344CB8AC3E}">
        <p14:creationId xmlns:p14="http://schemas.microsoft.com/office/powerpoint/2010/main" val="117077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408F9-7AC3-DCCF-11E4-257A2F858DC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305614F-538F-47B0-E9BD-EB35210A8335}"/>
              </a:ext>
            </a:extLst>
          </p:cNvPr>
          <p:cNvSpPr>
            <a:spLocks noGrp="1"/>
          </p:cNvSpPr>
          <p:nvPr>
            <p:ph type="title"/>
          </p:nvPr>
        </p:nvSpPr>
        <p:spPr>
          <a:xfrm>
            <a:off x="1304728" y="1504388"/>
            <a:ext cx="9582539" cy="3537869"/>
          </a:xfrm>
        </p:spPr>
        <p:txBody>
          <a:bodyPr>
            <a:normAutofit/>
          </a:bodyPr>
          <a:lstStyle/>
          <a:p>
            <a:pPr algn="ctr"/>
            <a:r>
              <a:rPr lang="en-US" sz="9600">
                <a:solidFill>
                  <a:schemeClr val="bg1"/>
                </a:solidFill>
                <a:latin typeface="Verdana Pro Black" panose="020B0A04030504040204" pitchFamily="34" charset="0"/>
              </a:rPr>
              <a:t>Services</a:t>
            </a:r>
            <a:endParaRPr lang="en-US" sz="6600" i="1">
              <a:solidFill>
                <a:schemeClr val="bg1"/>
              </a:solidFill>
              <a:latin typeface="Helvetica" panose="020B0604020202020204" pitchFamily="34" charset="0"/>
              <a:cs typeface="Helvetica"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FE40C4C9-984F-4CF6-7658-8A20F57D2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840" y="5655535"/>
            <a:ext cx="2544320" cy="1050915"/>
          </a:xfrm>
          <a:prstGeom prst="rect">
            <a:avLst/>
          </a:prstGeom>
        </p:spPr>
      </p:pic>
      <p:grpSp>
        <p:nvGrpSpPr>
          <p:cNvPr id="3" name="Group 2">
            <a:extLst>
              <a:ext uri="{FF2B5EF4-FFF2-40B4-BE49-F238E27FC236}">
                <a16:creationId xmlns:a16="http://schemas.microsoft.com/office/drawing/2014/main" id="{5154659B-3B71-1C12-DD6D-EC1F5FE91B18}"/>
              </a:ext>
            </a:extLst>
          </p:cNvPr>
          <p:cNvGrpSpPr/>
          <p:nvPr/>
        </p:nvGrpSpPr>
        <p:grpSpPr>
          <a:xfrm>
            <a:off x="-5" y="-67307"/>
            <a:ext cx="12192005" cy="6992614"/>
            <a:chOff x="-3" y="151068"/>
            <a:chExt cx="12192003" cy="6764864"/>
          </a:xfrm>
        </p:grpSpPr>
        <p:sp>
          <p:nvSpPr>
            <p:cNvPr id="9" name="Rectangle 8">
              <a:extLst>
                <a:ext uri="{FF2B5EF4-FFF2-40B4-BE49-F238E27FC236}">
                  <a16:creationId xmlns:a16="http://schemas.microsoft.com/office/drawing/2014/main" id="{227712D1-6389-4605-E436-0BAF94ED1F12}"/>
                </a:ext>
              </a:extLst>
            </p:cNvPr>
            <p:cNvSpPr>
              <a:spLocks/>
            </p:cNvSpPr>
            <p:nvPr/>
          </p:nvSpPr>
          <p:spPr>
            <a:xfrm>
              <a:off x="-1" y="2024743"/>
              <a:ext cx="12192000" cy="2985796"/>
            </a:xfrm>
            <a:prstGeom prst="rect">
              <a:avLst/>
            </a:prstGeom>
            <a:solidFill>
              <a:srgbClr val="156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screenshot, blue, electric blue, graphics&#10;&#10;Description automatically generated">
              <a:extLst>
                <a:ext uri="{FF2B5EF4-FFF2-40B4-BE49-F238E27FC236}">
                  <a16:creationId xmlns:a16="http://schemas.microsoft.com/office/drawing/2014/main" id="{3722CA48-1213-F55E-56A9-92A3E97F3785}"/>
                </a:ext>
              </a:extLst>
            </p:cNvPr>
            <p:cNvPicPr/>
            <p:nvPr/>
          </p:nvPicPr>
          <p:blipFill rotWithShape="1">
            <a:blip r:embed="rId4">
              <a:extLst>
                <a:ext uri="{28A0092B-C50C-407E-A947-70E740481C1C}">
                  <a14:useLocalDpi xmlns:a14="http://schemas.microsoft.com/office/drawing/2010/main" val="0"/>
                </a:ext>
              </a:extLst>
            </a:blip>
            <a:srcRect t="79818" b="1060"/>
            <a:stretch/>
          </p:blipFill>
          <p:spPr>
            <a:xfrm rot="10800000" flipV="1">
              <a:off x="-3" y="151068"/>
              <a:ext cx="12192000" cy="2082675"/>
            </a:xfrm>
            <a:prstGeom prst="rect">
              <a:avLst/>
            </a:prstGeom>
          </p:spPr>
        </p:pic>
        <p:pic>
          <p:nvPicPr>
            <p:cNvPr id="4" name="Picture 3" descr="A picture containing screenshot, blue, electric blue, graphics&#10;&#10;Description automatically generated">
              <a:extLst>
                <a:ext uri="{FF2B5EF4-FFF2-40B4-BE49-F238E27FC236}">
                  <a16:creationId xmlns:a16="http://schemas.microsoft.com/office/drawing/2014/main" id="{C0F61773-8C53-54C5-52D7-25BDF496E7FE}"/>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79818" b="1060"/>
            <a:stretch/>
          </p:blipFill>
          <p:spPr>
            <a:xfrm flipV="1">
              <a:off x="0" y="4833257"/>
              <a:ext cx="12192000" cy="2082675"/>
            </a:xfrm>
            <a:prstGeom prst="rect">
              <a:avLst/>
            </a:prstGeom>
          </p:spPr>
        </p:pic>
      </p:grpSp>
      <p:sp>
        <p:nvSpPr>
          <p:cNvPr id="6" name="Title 1">
            <a:extLst>
              <a:ext uri="{FF2B5EF4-FFF2-40B4-BE49-F238E27FC236}">
                <a16:creationId xmlns:a16="http://schemas.microsoft.com/office/drawing/2014/main" id="{A52CDFB3-6100-B218-5872-C6B43A9AEA0E}"/>
              </a:ext>
            </a:extLst>
          </p:cNvPr>
          <p:cNvSpPr txBox="1">
            <a:spLocks/>
          </p:cNvSpPr>
          <p:nvPr/>
        </p:nvSpPr>
        <p:spPr>
          <a:xfrm>
            <a:off x="823292" y="2208353"/>
            <a:ext cx="10545407" cy="2441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000">
                <a:solidFill>
                  <a:prstClr val="white"/>
                </a:solidFill>
                <a:latin typeface="Verdana Pro Black"/>
              </a:rPr>
              <a:t>Revisa </a:t>
            </a:r>
            <a:r>
              <a:rPr lang="en-US" sz="5000" err="1">
                <a:solidFill>
                  <a:prstClr val="white"/>
                </a:solidFill>
                <a:latin typeface="Verdana Pro Black"/>
              </a:rPr>
              <a:t>tu</a:t>
            </a:r>
            <a:r>
              <a:rPr lang="en-US" sz="5000">
                <a:solidFill>
                  <a:prstClr val="white"/>
                </a:solidFill>
                <a:latin typeface="Verdana Pro Black"/>
              </a:rPr>
              <a:t> Estado de </a:t>
            </a:r>
            <a:r>
              <a:rPr lang="en-US" sz="5000" err="1">
                <a:solidFill>
                  <a:prstClr val="white"/>
                </a:solidFill>
                <a:latin typeface="Verdana Pro Black"/>
              </a:rPr>
              <a:t>Ánimo</a:t>
            </a:r>
            <a:r>
              <a:rPr lang="en-US" sz="5000">
                <a:solidFill>
                  <a:prstClr val="white"/>
                </a:solidFill>
                <a:latin typeface="Verdana Pro Black"/>
              </a:rPr>
              <a:t>  </a:t>
            </a:r>
          </a:p>
          <a:p>
            <a:pPr algn="ctr">
              <a:defRPr/>
            </a:pPr>
            <a:r>
              <a:rPr lang="en-US" sz="5000">
                <a:solidFill>
                  <a:prstClr val="white"/>
                </a:solidFill>
                <a:latin typeface="Verdana Pro Black"/>
              </a:rPr>
              <a:t>kit de Herramientas </a:t>
            </a:r>
            <a:endParaRPr lang="en-US">
              <a:solidFill>
                <a:prstClr val="white"/>
              </a:solidFill>
            </a:endParaRPr>
          </a:p>
        </p:txBody>
      </p:sp>
    </p:spTree>
    <p:extLst>
      <p:ext uri="{BB962C8B-B14F-4D97-AF65-F5344CB8AC3E}">
        <p14:creationId xmlns:p14="http://schemas.microsoft.com/office/powerpoint/2010/main" val="3284457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69E4E-8214-BFAD-9DE4-69AF49DC04D1}"/>
            </a:ext>
          </a:extLst>
        </p:cNvPr>
        <p:cNvGrpSpPr/>
        <p:nvPr/>
      </p:nvGrpSpPr>
      <p:grpSpPr>
        <a:xfrm>
          <a:off x="0" y="0"/>
          <a:ext cx="0" cy="0"/>
          <a:chOff x="0" y="0"/>
          <a:chExt cx="0" cy="0"/>
        </a:xfrm>
      </p:grpSpPr>
      <p:pic>
        <p:nvPicPr>
          <p:cNvPr id="4" name="Picture 3" descr="A picture containing screenshot, blue, electric blue, graphics&#10;&#10;Description automatically generated">
            <a:extLst>
              <a:ext uri="{FF2B5EF4-FFF2-40B4-BE49-F238E27FC236}">
                <a16:creationId xmlns:a16="http://schemas.microsoft.com/office/drawing/2014/main" id="{F7B0FD1E-D910-3357-934D-5D15F8A5410B}"/>
              </a:ext>
            </a:extLst>
          </p:cNvPr>
          <p:cNvPicPr>
            <a:picLocks noChangeAspect="1"/>
          </p:cNvPicPr>
          <p:nvPr/>
        </p:nvPicPr>
        <p:blipFill rotWithShape="1">
          <a:blip r:embed="rId3">
            <a:extLst>
              <a:ext uri="{28A0092B-C50C-407E-A947-70E740481C1C}">
                <a14:useLocalDpi xmlns:a14="http://schemas.microsoft.com/office/drawing/2010/main" val="0"/>
              </a:ext>
            </a:extLst>
          </a:blip>
          <a:srcRect t="79818" b="1060"/>
          <a:stretch/>
        </p:blipFill>
        <p:spPr>
          <a:xfrm>
            <a:off x="0" y="4931381"/>
            <a:ext cx="12192000" cy="1931789"/>
          </a:xfrm>
          <a:prstGeom prst="rect">
            <a:avLst/>
          </a:prstGeom>
        </p:spPr>
      </p:pic>
      <p:pic>
        <p:nvPicPr>
          <p:cNvPr id="15" name="Picture 14">
            <a:extLst>
              <a:ext uri="{FF2B5EF4-FFF2-40B4-BE49-F238E27FC236}">
                <a16:creationId xmlns:a16="http://schemas.microsoft.com/office/drawing/2014/main" id="{6D2B9A3D-0512-9BE9-69A7-B4AE0CAE893A}"/>
              </a:ext>
            </a:extLst>
          </p:cNvPr>
          <p:cNvPicPr>
            <a:picLocks noChangeAspect="1"/>
          </p:cNvPicPr>
          <p:nvPr/>
        </p:nvPicPr>
        <p:blipFill>
          <a:blip r:embed="rId4"/>
          <a:stretch>
            <a:fillRect/>
          </a:stretch>
        </p:blipFill>
        <p:spPr>
          <a:xfrm>
            <a:off x="9627794" y="3299080"/>
            <a:ext cx="2203282" cy="309627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33F03F0-E01B-8176-82A2-11B7EC5F25F4}"/>
              </a:ext>
            </a:extLst>
          </p:cNvPr>
          <p:cNvSpPr>
            <a:spLocks noGrp="1"/>
          </p:cNvSpPr>
          <p:nvPr>
            <p:ph type="title"/>
          </p:nvPr>
        </p:nvSpPr>
        <p:spPr>
          <a:xfrm>
            <a:off x="288188" y="-5171"/>
            <a:ext cx="9367085" cy="1325563"/>
          </a:xfrm>
        </p:spPr>
        <p:txBody>
          <a:bodyPr>
            <a:normAutofit/>
          </a:bodyPr>
          <a:lstStyle/>
          <a:p>
            <a:r>
              <a:rPr lang="en-US" sz="3200">
                <a:solidFill>
                  <a:srgbClr val="1562A1"/>
                </a:solidFill>
                <a:latin typeface="Verdana Pro Black" panose="020B0A04030504040204" pitchFamily="34" charset="0"/>
              </a:rPr>
              <a:t>The Check Your Mood Roadmap</a:t>
            </a:r>
            <a:endParaRPr lang="en-US" sz="3200">
              <a:solidFill>
                <a:srgbClr val="1562A1"/>
              </a:solidFill>
            </a:endParaRPr>
          </a:p>
        </p:txBody>
      </p:sp>
      <p:pic>
        <p:nvPicPr>
          <p:cNvPr id="7" name="Picture 6" descr="A black and white logo&#10;&#10;Description automatically generated">
            <a:extLst>
              <a:ext uri="{FF2B5EF4-FFF2-40B4-BE49-F238E27FC236}">
                <a16:creationId xmlns:a16="http://schemas.microsoft.com/office/drawing/2014/main" id="{9364535C-8F64-5D80-C0F1-14D181B196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2420" y="154419"/>
            <a:ext cx="2544320" cy="1050915"/>
          </a:xfrm>
          <a:prstGeom prst="rect">
            <a:avLst/>
          </a:prstGeom>
        </p:spPr>
      </p:pic>
      <p:sp>
        <p:nvSpPr>
          <p:cNvPr id="5" name="TextBox 4">
            <a:extLst>
              <a:ext uri="{FF2B5EF4-FFF2-40B4-BE49-F238E27FC236}">
                <a16:creationId xmlns:a16="http://schemas.microsoft.com/office/drawing/2014/main" id="{619F6175-0ECB-CD58-B650-B4D1EFE0BCE7}"/>
              </a:ext>
            </a:extLst>
          </p:cNvPr>
          <p:cNvSpPr txBox="1"/>
          <p:nvPr/>
        </p:nvSpPr>
        <p:spPr>
          <a:xfrm>
            <a:off x="288188" y="889843"/>
            <a:ext cx="8469446" cy="4801314"/>
          </a:xfrm>
          <a:prstGeom prst="rect">
            <a:avLst/>
          </a:prstGeom>
          <a:noFill/>
        </p:spPr>
        <p:txBody>
          <a:bodyPr wrap="square" lIns="91440" tIns="45720" rIns="91440" bIns="45720" anchor="t">
            <a:spAutoFit/>
          </a:bodyPr>
          <a:lstStyle/>
          <a:p>
            <a:r>
              <a:rPr lang="en-US" b="0" i="0">
                <a:solidFill>
                  <a:srgbClr val="000000"/>
                </a:solidFill>
                <a:effectLst/>
                <a:latin typeface="Helvetica"/>
                <a:cs typeface="Helvetica"/>
              </a:rPr>
              <a:t>This roadmap can help guide you </a:t>
            </a:r>
            <a:r>
              <a:rPr lang="en-US">
                <a:solidFill>
                  <a:srgbClr val="000000"/>
                </a:solidFill>
                <a:latin typeface="Helvetica"/>
                <a:cs typeface="Helvetica"/>
              </a:rPr>
              <a:t>step-by-step</a:t>
            </a:r>
            <a:r>
              <a:rPr lang="en-US" b="0" i="0">
                <a:solidFill>
                  <a:srgbClr val="000000"/>
                </a:solidFill>
                <a:effectLst/>
                <a:latin typeface="Helvetica"/>
                <a:cs typeface="Helvetica"/>
              </a:rPr>
              <a:t> through this mental health journey</a:t>
            </a:r>
          </a:p>
          <a:p>
            <a:endParaRPr lang="en-US" b="1">
              <a:solidFill>
                <a:srgbClr val="000000"/>
              </a:solidFill>
              <a:latin typeface="Helvetica"/>
              <a:cs typeface="Helvetica"/>
            </a:endParaRPr>
          </a:p>
          <a:p>
            <a:r>
              <a:rPr lang="en-US" b="1">
                <a:solidFill>
                  <a:srgbClr val="000000"/>
                </a:solidFill>
                <a:latin typeface="Helvetica"/>
                <a:cs typeface="Helvetica"/>
              </a:rPr>
              <a:t>          Step 1</a:t>
            </a:r>
            <a:r>
              <a:rPr lang="en-US">
                <a:solidFill>
                  <a:srgbClr val="000000"/>
                </a:solidFill>
                <a:latin typeface="Helvetica"/>
                <a:cs typeface="Helvetica"/>
              </a:rPr>
              <a:t>: </a:t>
            </a:r>
            <a:r>
              <a:rPr lang="en-US" b="1">
                <a:solidFill>
                  <a:srgbClr val="000000"/>
                </a:solidFill>
                <a:latin typeface="Helvetica"/>
                <a:cs typeface="Helvetica"/>
              </a:rPr>
              <a:t>Recognizing Signs of Depression</a:t>
            </a:r>
            <a:endParaRPr lang="en-US">
              <a:solidFill>
                <a:srgbClr val="000000"/>
              </a:solidFill>
              <a:latin typeface="Helvetica"/>
              <a:cs typeface="Helvetica"/>
            </a:endParaRPr>
          </a:p>
          <a:p>
            <a:pPr marL="1257300" lvl="2" indent="-342900">
              <a:buFont typeface="Arial" panose="020B0604020202020204" pitchFamily="34" charset="0"/>
              <a:buChar char="•"/>
            </a:pPr>
            <a:r>
              <a:rPr lang="en-US">
                <a:solidFill>
                  <a:srgbClr val="000000"/>
                </a:solidFill>
                <a:latin typeface="Helvetica"/>
                <a:cs typeface="Helvetica"/>
              </a:rPr>
              <a:t>Notice changes in mood, sleep, appetite, energy, or loss of interest</a:t>
            </a:r>
          </a:p>
          <a:p>
            <a:endParaRPr lang="en-US">
              <a:solidFill>
                <a:srgbClr val="000000"/>
              </a:solidFill>
              <a:latin typeface="Helvetica" panose="020B0604020202020204" pitchFamily="34" charset="0"/>
              <a:cs typeface="Helvetica" panose="020B0604020202020204" pitchFamily="34" charset="0"/>
            </a:endParaRPr>
          </a:p>
          <a:p>
            <a:r>
              <a:rPr lang="en-US" b="1">
                <a:solidFill>
                  <a:srgbClr val="000000"/>
                </a:solidFill>
                <a:latin typeface="Helvetica"/>
                <a:cs typeface="Helvetica"/>
              </a:rPr>
              <a:t>          Step 2</a:t>
            </a:r>
            <a:r>
              <a:rPr lang="en-US">
                <a:solidFill>
                  <a:srgbClr val="000000"/>
                </a:solidFill>
                <a:latin typeface="Helvetica"/>
                <a:cs typeface="Helvetica"/>
              </a:rPr>
              <a:t>: </a:t>
            </a:r>
            <a:r>
              <a:rPr lang="en-US" b="1">
                <a:solidFill>
                  <a:srgbClr val="000000"/>
                </a:solidFill>
                <a:latin typeface="Helvetica"/>
                <a:cs typeface="Helvetica"/>
              </a:rPr>
              <a:t>Take a Self-Assessment</a:t>
            </a:r>
          </a:p>
          <a:p>
            <a:pPr marL="1257300" lvl="2" indent="-342900">
              <a:buFont typeface="Arial" panose="020B0604020202020204" pitchFamily="34" charset="0"/>
              <a:buChar char="•"/>
            </a:pPr>
            <a:r>
              <a:rPr lang="en-US">
                <a:solidFill>
                  <a:srgbClr val="000000"/>
                </a:solidFill>
                <a:latin typeface="Helvetica"/>
                <a:cs typeface="Helvetica"/>
              </a:rPr>
              <a:t>Try the PHQ-2 screening tool at </a:t>
            </a:r>
            <a:r>
              <a:rPr lang="en-US">
                <a:solidFill>
                  <a:srgbClr val="000000"/>
                </a:solidFill>
                <a:latin typeface="Helvetica"/>
                <a:cs typeface="Helvetica"/>
                <a:hlinkClick r:id="rId6"/>
              </a:rPr>
              <a:t>www.CheckYourMoodSD.org</a:t>
            </a:r>
            <a:r>
              <a:rPr lang="en-US">
                <a:solidFill>
                  <a:srgbClr val="000000"/>
                </a:solidFill>
                <a:latin typeface="Helvetica"/>
                <a:cs typeface="Helvetica"/>
              </a:rPr>
              <a:t>          to reflect on your feelings</a:t>
            </a:r>
          </a:p>
          <a:p>
            <a:endParaRPr lang="en-US">
              <a:solidFill>
                <a:srgbClr val="000000"/>
              </a:solidFill>
              <a:latin typeface="Helvetica" panose="020B0604020202020204" pitchFamily="34" charset="0"/>
              <a:cs typeface="Helvetica" panose="020B0604020202020204" pitchFamily="34" charset="0"/>
            </a:endParaRPr>
          </a:p>
          <a:p>
            <a:r>
              <a:rPr lang="en-US" b="1">
                <a:solidFill>
                  <a:srgbClr val="000000"/>
                </a:solidFill>
                <a:latin typeface="Helvetica"/>
                <a:cs typeface="Helvetica"/>
              </a:rPr>
              <a:t>          Step 3</a:t>
            </a:r>
            <a:r>
              <a:rPr lang="en-US">
                <a:solidFill>
                  <a:srgbClr val="000000"/>
                </a:solidFill>
                <a:latin typeface="Helvetica"/>
                <a:cs typeface="Helvetica"/>
              </a:rPr>
              <a:t>: </a:t>
            </a:r>
            <a:r>
              <a:rPr lang="en-US" b="1">
                <a:solidFill>
                  <a:srgbClr val="000000"/>
                </a:solidFill>
                <a:latin typeface="Helvetica"/>
                <a:cs typeface="Helvetica"/>
              </a:rPr>
              <a:t>Find the Right Support</a:t>
            </a:r>
          </a:p>
          <a:p>
            <a:pPr marL="1257300" lvl="2" indent="-342900">
              <a:buFont typeface="Arial" panose="020B0604020202020204" pitchFamily="34" charset="0"/>
              <a:buChar char="•"/>
            </a:pPr>
            <a:r>
              <a:rPr lang="en-US">
                <a:solidFill>
                  <a:srgbClr val="000000"/>
                </a:solidFill>
                <a:latin typeface="Helvetica"/>
                <a:cs typeface="Helvetica"/>
              </a:rPr>
              <a:t>Call or Text 988 or 1-888-724-7240 (24/7).</a:t>
            </a:r>
          </a:p>
          <a:p>
            <a:pPr marL="1257300" lvl="2" indent="-342900">
              <a:buFont typeface="Arial" panose="020B0604020202020204" pitchFamily="34" charset="0"/>
              <a:buChar char="•"/>
            </a:pPr>
            <a:r>
              <a:rPr lang="en-US">
                <a:solidFill>
                  <a:srgbClr val="000000"/>
                </a:solidFill>
                <a:latin typeface="Helvetica"/>
                <a:cs typeface="Helvetica"/>
              </a:rPr>
              <a:t>Explore resources at </a:t>
            </a:r>
            <a:r>
              <a:rPr lang="en-US">
                <a:solidFill>
                  <a:srgbClr val="000000"/>
                </a:solidFill>
                <a:latin typeface="Helvetica"/>
                <a:cs typeface="Helvetica"/>
                <a:hlinkClick r:id="rId7"/>
              </a:rPr>
              <a:t>Up2SD.org </a:t>
            </a:r>
            <a:r>
              <a:rPr lang="en-US">
                <a:solidFill>
                  <a:srgbClr val="000000"/>
                </a:solidFill>
                <a:latin typeface="Helvetica"/>
                <a:cs typeface="Helvetica"/>
              </a:rPr>
              <a:t>and </a:t>
            </a:r>
            <a:r>
              <a:rPr lang="en-US">
                <a:solidFill>
                  <a:srgbClr val="000000"/>
                </a:solidFill>
                <a:latin typeface="Helvetica"/>
                <a:cs typeface="Helvetica"/>
                <a:hlinkClick r:id="rId8"/>
              </a:rPr>
              <a:t>https://bit.ly/BHSservices </a:t>
            </a:r>
            <a:r>
              <a:rPr lang="en-US">
                <a:solidFill>
                  <a:srgbClr val="000000"/>
                </a:solidFill>
                <a:latin typeface="Helvetica"/>
                <a:cs typeface="Helvetica"/>
              </a:rPr>
              <a:t>for  Behavioral Health Services  </a:t>
            </a:r>
          </a:p>
          <a:p>
            <a:endParaRPr lang="en-US">
              <a:solidFill>
                <a:srgbClr val="000000"/>
              </a:solidFill>
              <a:latin typeface="Helvetica" panose="020B0604020202020204" pitchFamily="34" charset="0"/>
              <a:cs typeface="Helvetica" panose="020B0604020202020204" pitchFamily="34" charset="0"/>
            </a:endParaRPr>
          </a:p>
          <a:p>
            <a:r>
              <a:rPr lang="en-US" b="1">
                <a:solidFill>
                  <a:srgbClr val="000000"/>
                </a:solidFill>
                <a:latin typeface="Helvetica"/>
                <a:cs typeface="Helvetica"/>
              </a:rPr>
              <a:t>          Step 4</a:t>
            </a:r>
            <a:r>
              <a:rPr lang="en-US">
                <a:solidFill>
                  <a:srgbClr val="000000"/>
                </a:solidFill>
                <a:latin typeface="Helvetica"/>
                <a:cs typeface="Helvetica"/>
              </a:rPr>
              <a:t>: </a:t>
            </a:r>
            <a:r>
              <a:rPr lang="en-US" b="1">
                <a:solidFill>
                  <a:srgbClr val="000000"/>
                </a:solidFill>
                <a:latin typeface="Helvetica"/>
                <a:cs typeface="Helvetica"/>
              </a:rPr>
              <a:t>Create Your Wellness Road Map</a:t>
            </a:r>
          </a:p>
          <a:p>
            <a:pPr marL="1257300" lvl="2" indent="-342900">
              <a:buFont typeface="Arial" panose="020B0604020202020204" pitchFamily="34" charset="0"/>
              <a:buChar char="•"/>
            </a:pPr>
            <a:r>
              <a:rPr lang="en-US">
                <a:solidFill>
                  <a:srgbClr val="000000"/>
                </a:solidFill>
                <a:latin typeface="Helvetica"/>
                <a:cs typeface="Helvetica"/>
              </a:rPr>
              <a:t>Set small goals, the mindfulness techniques, and explore the         </a:t>
            </a:r>
            <a:r>
              <a:rPr lang="en-US">
                <a:solidFill>
                  <a:srgbClr val="000000"/>
                </a:solidFill>
                <a:latin typeface="Helvetica"/>
                <a:cs typeface="Helvetica"/>
                <a:hlinkClick r:id="rId9"/>
              </a:rPr>
              <a:t>30-Day Mental Wellness Practice </a:t>
            </a:r>
            <a:r>
              <a:rPr lang="en-US">
                <a:solidFill>
                  <a:srgbClr val="000000"/>
                </a:solidFill>
                <a:latin typeface="Helvetica"/>
                <a:cs typeface="Helvetica"/>
              </a:rPr>
              <a:t>&amp; </a:t>
            </a:r>
            <a:r>
              <a:rPr lang="en-US">
                <a:solidFill>
                  <a:srgbClr val="000000"/>
                </a:solidFill>
                <a:latin typeface="Helvetica"/>
                <a:cs typeface="Helvetica"/>
                <a:hlinkClick r:id="rId10"/>
              </a:rPr>
              <a:t>Youth Mental Wellness Practice </a:t>
            </a:r>
            <a:endParaRPr lang="en-US">
              <a:solidFill>
                <a:srgbClr val="000000"/>
              </a:solidFill>
              <a:latin typeface="Helvetica"/>
              <a:cs typeface="Helvetica"/>
            </a:endParaRPr>
          </a:p>
        </p:txBody>
      </p:sp>
      <p:pic>
        <p:nvPicPr>
          <p:cNvPr id="6" name="Picture 2">
            <a:extLst>
              <a:ext uri="{FF2B5EF4-FFF2-40B4-BE49-F238E27FC236}">
                <a16:creationId xmlns:a16="http://schemas.microsoft.com/office/drawing/2014/main" id="{5C229BD5-321D-8C2D-66AF-A76413F2D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924" y="1544193"/>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ECDBB4B-47E4-9F33-0679-E30A337ADA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924" y="2372138"/>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45D1F58D-368A-CBED-4FEE-AD3F8BAF9B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924" y="3508720"/>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60E24EB-5B36-4113-2CEF-EEE963F2DC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924" y="4828349"/>
            <a:ext cx="4286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332E5A1-2428-6311-269A-419EFDD6E67D}"/>
              </a:ext>
            </a:extLst>
          </p:cNvPr>
          <p:cNvPicPr>
            <a:picLocks noChangeAspect="1"/>
          </p:cNvPicPr>
          <p:nvPr/>
        </p:nvPicPr>
        <p:blipFill>
          <a:blip r:embed="rId12"/>
          <a:stretch>
            <a:fillRect/>
          </a:stretch>
        </p:blipFill>
        <p:spPr>
          <a:xfrm>
            <a:off x="8540733" y="1320392"/>
            <a:ext cx="2203847" cy="3096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7264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B3D9C07-D8FB-4200-9520-46372E6CEAB5}" vid="{F82D24DA-476C-4661-8108-F1CEB199E7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421e04-878b-4d7b-bac3-18637c1780e2">
      <Terms xmlns="http://schemas.microsoft.com/office/infopath/2007/PartnerControls"/>
    </lcf76f155ced4ddcb4097134ff3c332f>
    <TaxCatchAll xmlns="5d197e54-91c0-4925-86c9-3f60cc8fd4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DD2AD35C10214095C7408DB828DA89" ma:contentTypeVersion="15" ma:contentTypeDescription="Create a new document." ma:contentTypeScope="" ma:versionID="f8b17e1f6e81852c3f8307fbc27da6c3">
  <xsd:schema xmlns:xsd="http://www.w3.org/2001/XMLSchema" xmlns:xs="http://www.w3.org/2001/XMLSchema" xmlns:p="http://schemas.microsoft.com/office/2006/metadata/properties" xmlns:ns2="35421e04-878b-4d7b-bac3-18637c1780e2" xmlns:ns3="5d197e54-91c0-4925-86c9-3f60cc8fd4af" targetNamespace="http://schemas.microsoft.com/office/2006/metadata/properties" ma:root="true" ma:fieldsID="6bf0266f49bc41f9f5fd8e6ffe47f1ac" ns2:_="" ns3:_="">
    <xsd:import namespace="35421e04-878b-4d7b-bac3-18637c1780e2"/>
    <xsd:import namespace="5d197e54-91c0-4925-86c9-3f60cc8fd4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421e04-878b-4d7b-bac3-18637c178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197e54-91c0-4925-86c9-3f60cc8fd4a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ec1509-bfa9-4a70-8bc1-db5719fcde21}" ma:internalName="TaxCatchAll" ma:showField="CatchAllData" ma:web="5d197e54-91c0-4925-86c9-3f60cc8fd4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31DBA-FFBD-4CFE-B7BF-2B3B316F5A94}">
  <ds:schemaRefs>
    <ds:schemaRef ds:uri="4deb9657-b166-4a5b-b7a1-3c42e1a5678f"/>
    <ds:schemaRef ds:uri="f661cd3e-a21e-42ec-ae01-7a63716b56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CA7D42-BDF8-4451-94A7-C83C3DA1D28F}"/>
</file>

<file path=customXml/itemProps3.xml><?xml version="1.0" encoding="utf-8"?>
<ds:datastoreItem xmlns:ds="http://schemas.openxmlformats.org/officeDocument/2006/customXml" ds:itemID="{CB814F6B-2080-4956-A255-8C1294E659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E</Template>
  <Application>Microsoft Office PowerPoint</Application>
  <PresentationFormat>Widescreen</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Check Your Mood Pause, Reflect, &amp; Reset Information and Resource Guide https://bit.ly/Check_Your_Mood CheckYourMood@sdcounty.ca.gov </vt:lpstr>
      <vt:lpstr>  Revisa tu Estado de Ánimo Haz una pausa, reflexiona y vuelve a empezar Guía de Información y Recursos https://bit.ly/Check_Your_Mood CheckYourMood@sdcounty.ca.gov </vt:lpstr>
      <vt:lpstr>Agenda</vt:lpstr>
      <vt:lpstr>Agenda</vt:lpstr>
      <vt:lpstr>What is Check Your Mood (CYM)?</vt:lpstr>
      <vt:lpstr>¿Qué es Revisa tu Estado de Ánimo? </vt:lpstr>
      <vt:lpstr>Services</vt:lpstr>
      <vt:lpstr>Services</vt:lpstr>
      <vt:lpstr>The Check Your Mood Roadmap</vt:lpstr>
      <vt:lpstr>Revisa tu Estado de Ánimo: Mapa de tu Beinestar Emocional </vt:lpstr>
      <vt:lpstr>PHQ-2 The Short Self-Assessment</vt:lpstr>
      <vt:lpstr>PHQ-2 La Breve Autoevaluación</vt:lpstr>
      <vt:lpstr>PHQ-9 The Full Self Assessment</vt:lpstr>
      <vt:lpstr>PHQ-9 La Autoevaluación Completa</vt:lpstr>
      <vt:lpstr>Social Media Campaign Materials</vt:lpstr>
      <vt:lpstr>Materiales de uso en Redes Sociales</vt:lpstr>
      <vt:lpstr>Services</vt:lpstr>
      <vt:lpstr>Services</vt:lpstr>
      <vt:lpstr>Additional Resources</vt:lpstr>
      <vt:lpstr>Recursos Adicionales</vt:lpstr>
      <vt:lpstr>Wellness Resources</vt:lpstr>
      <vt:lpstr>Recursos de Bienestar</vt:lpstr>
      <vt:lpstr>Services</vt:lpstr>
      <vt:lpstr>Services</vt:lpstr>
      <vt:lpstr>Participating in Check Your Mood </vt:lpstr>
      <vt:lpstr>Participa en Revisa tu Estado          de Ánimo </vt:lpstr>
      <vt:lpstr>Best Practices Distributing Resources</vt:lpstr>
      <vt:lpstr>Mejores Prácticas Para Distribuir Recursos</vt:lpstr>
      <vt:lpstr>Examples of CYM Tables </vt:lpstr>
      <vt:lpstr>Ejemplos de Mesas para CYM </vt:lpstr>
      <vt:lpstr>Services</vt:lpstr>
      <vt:lpstr>Services</vt:lpstr>
    </vt:vector>
  </TitlesOfParts>
  <Company>County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Your Mood Day Information and Resource Guide  Thursday, October 10th, 2024  www.CheckYourMoodSD.org Checkyourmood@sdcounty.ca.gov   </dc:title>
  <dc:creator>Surban, Cassandra</dc:creator>
  <cp:revision>47</cp:revision>
  <dcterms:created xsi:type="dcterms:W3CDTF">2024-09-16T20:27:49Z</dcterms:created>
  <dcterms:modified xsi:type="dcterms:W3CDTF">2025-10-07T16:01:58Z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0x0101007CDD2AD35C10214095C7408DB828DA89</vt:lpwstr>
  </property>
  <property fmtid="{D5CDD505-2E9C-101B-9397-08002B2CF9AE}" pid="3" name="MediaServiceImageTags">
    <vt:lpwstr/>
  </property>
</Properties>
</file>