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 id="2147483680" r:id="rId5"/>
    <p:sldMasterId id="2147483668" r:id="rId6"/>
    <p:sldMasterId id="2147483725" r:id="rId7"/>
    <p:sldMasterId id="2147483731" r:id="rId8"/>
    <p:sldMasterId id="2147483736" r:id="rId9"/>
    <p:sldMasterId id="2147483741" r:id="rId10"/>
  </p:sldMasterIdLst>
  <p:notesMasterIdLst>
    <p:notesMasterId r:id="rId32"/>
  </p:notesMasterIdLst>
  <p:sldIdLst>
    <p:sldId id="260" r:id="rId11"/>
    <p:sldId id="262" r:id="rId12"/>
    <p:sldId id="309" r:id="rId13"/>
    <p:sldId id="268" r:id="rId14"/>
    <p:sldId id="270" r:id="rId15"/>
    <p:sldId id="276" r:id="rId16"/>
    <p:sldId id="302" r:id="rId17"/>
    <p:sldId id="307" r:id="rId18"/>
    <p:sldId id="305" r:id="rId19"/>
    <p:sldId id="284" r:id="rId20"/>
    <p:sldId id="303" r:id="rId21"/>
    <p:sldId id="275" r:id="rId22"/>
    <p:sldId id="308" r:id="rId23"/>
    <p:sldId id="299" r:id="rId24"/>
    <p:sldId id="300" r:id="rId25"/>
    <p:sldId id="301" r:id="rId26"/>
    <p:sldId id="312" r:id="rId27"/>
    <p:sldId id="304" r:id="rId28"/>
    <p:sldId id="311" r:id="rId29"/>
    <p:sldId id="266" r:id="rId30"/>
    <p:sldId id="31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orient="horz" pos="4128">
          <p15:clr>
            <a:srgbClr val="A4A3A4"/>
          </p15:clr>
        </p15:guide>
        <p15:guide id="3" orient="horz" pos="1428">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5481" autoAdjust="0"/>
  </p:normalViewPr>
  <p:slideViewPr>
    <p:cSldViewPr snapToGrid="0" snapToObjects="1">
      <p:cViewPr varScale="1">
        <p:scale>
          <a:sx n="68" d="100"/>
          <a:sy n="68" d="100"/>
        </p:scale>
        <p:origin x="1398" y="72"/>
      </p:cViewPr>
      <p:guideLst>
        <p:guide orient="horz"/>
        <p:guide orient="horz" pos="4128"/>
        <p:guide orient="horz" pos="1428"/>
        <p:guide pos="2880"/>
      </p:guideLst>
    </p:cSldViewPr>
  </p:slideViewPr>
  <p:outlineViewPr>
    <p:cViewPr>
      <p:scale>
        <a:sx n="33" d="100"/>
        <a:sy n="33" d="100"/>
      </p:scale>
      <p:origin x="0" y="433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B6886B-8035-F241-B0C4-B462DE2F2AEE}" type="doc">
      <dgm:prSet loTypeId="urn:microsoft.com/office/officeart/2005/8/layout/hList1" loCatId="" qsTypeId="urn:microsoft.com/office/officeart/2005/8/quickstyle/simple4" qsCatId="simple" csTypeId="urn:microsoft.com/office/officeart/2005/8/colors/colorful1#1" csCatId="colorful" phldr="1"/>
      <dgm:spPr/>
      <dgm:t>
        <a:bodyPr/>
        <a:lstStyle/>
        <a:p>
          <a:endParaRPr lang="en-US"/>
        </a:p>
      </dgm:t>
    </dgm:pt>
    <dgm:pt modelId="{164CD849-8F10-184B-8924-73F58115B32C}">
      <dgm:prSet phldrT="[Text]"/>
      <dgm:spPr/>
      <dgm:t>
        <a:bodyPr/>
        <a:lstStyle/>
        <a:p>
          <a:pPr rtl="1"/>
          <a:r>
            <a:rPr lang="ar-EG" dirty="0">
              <a:solidFill>
                <a:srgbClr val="404040"/>
              </a:solidFill>
            </a:rPr>
            <a:t>الاستفادة من الرعاية الصحية</a:t>
          </a:r>
          <a:endParaRPr lang="en-US" dirty="0">
            <a:solidFill>
              <a:srgbClr val="404040"/>
            </a:solidFill>
          </a:endParaRPr>
        </a:p>
      </dgm:t>
    </dgm:pt>
    <dgm:pt modelId="{23AF7F4F-BC3D-4844-9480-069C1AF03AC2}" type="parTrans" cxnId="{C09E9CF8-9D17-B94F-912A-F0B4B118B5FE}">
      <dgm:prSet/>
      <dgm:spPr/>
      <dgm:t>
        <a:bodyPr/>
        <a:lstStyle/>
        <a:p>
          <a:endParaRPr lang="en-US"/>
        </a:p>
      </dgm:t>
    </dgm:pt>
    <dgm:pt modelId="{C2E56195-3E9D-CC4A-91DE-54E859D946BD}" type="sibTrans" cxnId="{C09E9CF8-9D17-B94F-912A-F0B4B118B5FE}">
      <dgm:prSet/>
      <dgm:spPr/>
      <dgm:t>
        <a:bodyPr/>
        <a:lstStyle/>
        <a:p>
          <a:endParaRPr lang="en-US"/>
        </a:p>
      </dgm:t>
    </dgm:pt>
    <dgm:pt modelId="{EF2C2172-7730-DD48-B34B-DDF5B8474DF0}">
      <dgm:prSet phldrT="[Text]"/>
      <dgm:spPr/>
      <dgm:t>
        <a:bodyPr/>
        <a:lstStyle/>
        <a:p>
          <a:endParaRPr lang="en-US"/>
        </a:p>
      </dgm:t>
    </dgm:pt>
    <dgm:pt modelId="{083E0724-2BF7-BA4F-AE39-C12D94E7D1B3}" type="parTrans" cxnId="{ECFBC98F-6802-514E-A2C2-122A6CD178FD}">
      <dgm:prSet/>
      <dgm:spPr/>
      <dgm:t>
        <a:bodyPr/>
        <a:lstStyle/>
        <a:p>
          <a:endParaRPr lang="en-US"/>
        </a:p>
      </dgm:t>
    </dgm:pt>
    <dgm:pt modelId="{45F849EE-49F6-6D43-8AB0-6B3B24AFFF65}" type="sibTrans" cxnId="{ECFBC98F-6802-514E-A2C2-122A6CD178FD}">
      <dgm:prSet/>
      <dgm:spPr/>
      <dgm:t>
        <a:bodyPr/>
        <a:lstStyle/>
        <a:p>
          <a:endParaRPr lang="en-US"/>
        </a:p>
      </dgm:t>
    </dgm:pt>
    <dgm:pt modelId="{B59523AE-9509-4F4E-BD18-35845D5C943D}">
      <dgm:prSet phldrT="[Text]"/>
      <dgm:spPr/>
      <dgm:t>
        <a:bodyPr/>
        <a:lstStyle/>
        <a:p>
          <a:pPr rtl="1"/>
          <a:r>
            <a:rPr lang="ar-EG" dirty="0">
              <a:solidFill>
                <a:srgbClr val="404040"/>
              </a:solidFill>
            </a:rPr>
            <a:t>الحصول على الفرص الاقتصادية</a:t>
          </a:r>
          <a:endParaRPr lang="en-US" dirty="0">
            <a:solidFill>
              <a:srgbClr val="404040"/>
            </a:solidFill>
          </a:endParaRPr>
        </a:p>
      </dgm:t>
    </dgm:pt>
    <dgm:pt modelId="{61DA69F5-AEAB-F244-8DEC-BFD1A627C762}" type="parTrans" cxnId="{C012E0D6-ECB5-B542-BB28-A08425BFCC1C}">
      <dgm:prSet/>
      <dgm:spPr/>
      <dgm:t>
        <a:bodyPr/>
        <a:lstStyle/>
        <a:p>
          <a:endParaRPr lang="en-US"/>
        </a:p>
      </dgm:t>
    </dgm:pt>
    <dgm:pt modelId="{B4685575-3D38-AB42-AA44-6807269928E7}" type="sibTrans" cxnId="{C012E0D6-ECB5-B542-BB28-A08425BFCC1C}">
      <dgm:prSet/>
      <dgm:spPr/>
      <dgm:t>
        <a:bodyPr/>
        <a:lstStyle/>
        <a:p>
          <a:endParaRPr lang="en-US"/>
        </a:p>
      </dgm:t>
    </dgm:pt>
    <dgm:pt modelId="{8B5F240E-E574-964B-8153-3D2EC7134F6E}">
      <dgm:prSet phldrT="[Text]"/>
      <dgm:spPr/>
      <dgm:t>
        <a:bodyPr/>
        <a:lstStyle/>
        <a:p>
          <a:endParaRPr lang="en-US"/>
        </a:p>
      </dgm:t>
    </dgm:pt>
    <dgm:pt modelId="{1BB388AB-594B-B341-9449-C58AC7CF5FFB}" type="parTrans" cxnId="{9E7C29D4-AB6E-DF42-87F6-21B80DD8841F}">
      <dgm:prSet/>
      <dgm:spPr/>
      <dgm:t>
        <a:bodyPr/>
        <a:lstStyle/>
        <a:p>
          <a:endParaRPr lang="en-US"/>
        </a:p>
      </dgm:t>
    </dgm:pt>
    <dgm:pt modelId="{0E76992E-719E-0B4B-82CA-F036F29A7948}" type="sibTrans" cxnId="{9E7C29D4-AB6E-DF42-87F6-21B80DD8841F}">
      <dgm:prSet/>
      <dgm:spPr/>
      <dgm:t>
        <a:bodyPr/>
        <a:lstStyle/>
        <a:p>
          <a:endParaRPr lang="en-US"/>
        </a:p>
      </dgm:t>
    </dgm:pt>
    <dgm:pt modelId="{E053BBDE-5F4F-9D46-9147-80967D453AE3}">
      <dgm:prSet phldrT="[Text]"/>
      <dgm:spPr/>
      <dgm:t>
        <a:bodyPr/>
        <a:lstStyle/>
        <a:p>
          <a:endParaRPr lang="en-US"/>
        </a:p>
      </dgm:t>
    </dgm:pt>
    <dgm:pt modelId="{2BDAFA5E-2507-5A45-AF45-0C9C21D0DEEA}" type="parTrans" cxnId="{BD975174-1884-0941-98EB-FD104E6596FB}">
      <dgm:prSet/>
      <dgm:spPr/>
      <dgm:t>
        <a:bodyPr/>
        <a:lstStyle/>
        <a:p>
          <a:endParaRPr lang="en-US"/>
        </a:p>
      </dgm:t>
    </dgm:pt>
    <dgm:pt modelId="{10218999-C659-AB47-BD72-6DBB691C8728}" type="sibTrans" cxnId="{BD975174-1884-0941-98EB-FD104E6596FB}">
      <dgm:prSet/>
      <dgm:spPr/>
      <dgm:t>
        <a:bodyPr/>
        <a:lstStyle/>
        <a:p>
          <a:endParaRPr lang="en-US"/>
        </a:p>
      </dgm:t>
    </dgm:pt>
    <dgm:pt modelId="{513871C8-30DF-0845-9696-002973D6BACC}">
      <dgm:prSet/>
      <dgm:spPr/>
      <dgm:t>
        <a:bodyPr/>
        <a:lstStyle/>
        <a:p>
          <a:pPr rtl="1"/>
          <a:r>
            <a:rPr lang="ar-EG" dirty="0">
              <a:solidFill>
                <a:srgbClr val="404040"/>
              </a:solidFill>
            </a:rPr>
            <a:t>الحصول على أطعمة صحية</a:t>
          </a:r>
          <a:endParaRPr lang="en-US" dirty="0">
            <a:solidFill>
              <a:srgbClr val="404040"/>
            </a:solidFill>
          </a:endParaRPr>
        </a:p>
      </dgm:t>
    </dgm:pt>
    <dgm:pt modelId="{032B2EF3-F2D8-2F4F-A588-BA941512A722}" type="parTrans" cxnId="{8DD66143-C6A8-534F-821F-E388F3613F2E}">
      <dgm:prSet/>
      <dgm:spPr/>
      <dgm:t>
        <a:bodyPr/>
        <a:lstStyle/>
        <a:p>
          <a:endParaRPr lang="en-US"/>
        </a:p>
      </dgm:t>
    </dgm:pt>
    <dgm:pt modelId="{77F3E15E-11F3-5A46-A5D3-2B8114ADC675}" type="sibTrans" cxnId="{8DD66143-C6A8-534F-821F-E388F3613F2E}">
      <dgm:prSet/>
      <dgm:spPr/>
      <dgm:t>
        <a:bodyPr/>
        <a:lstStyle/>
        <a:p>
          <a:endParaRPr lang="en-US"/>
        </a:p>
      </dgm:t>
    </dgm:pt>
    <dgm:pt modelId="{A71B4448-1DE8-D64C-8AB7-0D0A626500F0}">
      <dgm:prSet phldrT="[Text]"/>
      <dgm:spPr/>
      <dgm:t>
        <a:bodyPr/>
        <a:lstStyle/>
        <a:p>
          <a:endParaRPr lang="en-US"/>
        </a:p>
      </dgm:t>
    </dgm:pt>
    <dgm:pt modelId="{549F1192-80F8-4548-92BC-1933EF666C70}" type="parTrans" cxnId="{F4DC4630-F731-714D-B542-4F9BEAB8454E}">
      <dgm:prSet/>
      <dgm:spPr/>
      <dgm:t>
        <a:bodyPr/>
        <a:lstStyle/>
        <a:p>
          <a:endParaRPr lang="en-US"/>
        </a:p>
      </dgm:t>
    </dgm:pt>
    <dgm:pt modelId="{BB31CC1F-A782-9D46-8D9D-12AF17A2CC7F}" type="sibTrans" cxnId="{F4DC4630-F731-714D-B542-4F9BEAB8454E}">
      <dgm:prSet/>
      <dgm:spPr/>
      <dgm:t>
        <a:bodyPr/>
        <a:lstStyle/>
        <a:p>
          <a:endParaRPr lang="en-US"/>
        </a:p>
      </dgm:t>
    </dgm:pt>
    <dgm:pt modelId="{573DFC85-DF96-6B4A-B5BF-AC6BF8EDB924}">
      <dgm:prSet phldrT="[Text]"/>
      <dgm:spPr/>
      <dgm:t>
        <a:bodyPr/>
        <a:lstStyle/>
        <a:p>
          <a:endParaRPr lang="en-US"/>
        </a:p>
      </dgm:t>
    </dgm:pt>
    <dgm:pt modelId="{18671E76-3778-184F-A267-99E1A572A21F}" type="sibTrans" cxnId="{8FF6486A-027B-F649-8F50-BABA9C81025E}">
      <dgm:prSet/>
      <dgm:spPr/>
      <dgm:t>
        <a:bodyPr/>
        <a:lstStyle/>
        <a:p>
          <a:endParaRPr lang="en-US"/>
        </a:p>
      </dgm:t>
    </dgm:pt>
    <dgm:pt modelId="{777EF5C0-1F62-8A41-9277-A2E092A74854}" type="parTrans" cxnId="{8FF6486A-027B-F649-8F50-BABA9C81025E}">
      <dgm:prSet/>
      <dgm:spPr/>
      <dgm:t>
        <a:bodyPr/>
        <a:lstStyle/>
        <a:p>
          <a:endParaRPr lang="en-US"/>
        </a:p>
      </dgm:t>
    </dgm:pt>
    <dgm:pt modelId="{F969E192-F938-4346-A5B9-D1CFD91B30C8}">
      <dgm:prSet phldrT="[Text]"/>
      <dgm:spPr/>
      <dgm:t>
        <a:bodyPr/>
        <a:lstStyle/>
        <a:p>
          <a:endParaRPr lang="en-US"/>
        </a:p>
      </dgm:t>
    </dgm:pt>
    <dgm:pt modelId="{DA7C101E-1910-834A-9007-F67EAC518720}" type="parTrans" cxnId="{8894B26F-E6DD-A346-AF5D-AC8FAFDB4F4D}">
      <dgm:prSet/>
      <dgm:spPr/>
      <dgm:t>
        <a:bodyPr/>
        <a:lstStyle/>
        <a:p>
          <a:endParaRPr lang="en-US"/>
        </a:p>
      </dgm:t>
    </dgm:pt>
    <dgm:pt modelId="{A70180DA-61BC-1240-B5D4-5E0D82DB215C}" type="sibTrans" cxnId="{8894B26F-E6DD-A346-AF5D-AC8FAFDB4F4D}">
      <dgm:prSet/>
      <dgm:spPr/>
      <dgm:t>
        <a:bodyPr/>
        <a:lstStyle/>
        <a:p>
          <a:endParaRPr lang="en-US"/>
        </a:p>
      </dgm:t>
    </dgm:pt>
    <dgm:pt modelId="{401512FE-54F5-A741-A6BC-51ABE283C073}" type="pres">
      <dgm:prSet presAssocID="{5FB6886B-8035-F241-B0C4-B462DE2F2AEE}" presName="Name0" presStyleCnt="0">
        <dgm:presLayoutVars>
          <dgm:dir/>
          <dgm:animLvl val="lvl"/>
          <dgm:resizeHandles val="exact"/>
        </dgm:presLayoutVars>
      </dgm:prSet>
      <dgm:spPr/>
    </dgm:pt>
    <dgm:pt modelId="{9F95F40B-54CA-EC42-AD31-A438F49824AE}" type="pres">
      <dgm:prSet presAssocID="{164CD849-8F10-184B-8924-73F58115B32C}" presName="composite" presStyleCnt="0"/>
      <dgm:spPr/>
    </dgm:pt>
    <dgm:pt modelId="{34AA94FF-C488-C64A-B85B-66FE9375BD21}" type="pres">
      <dgm:prSet presAssocID="{164CD849-8F10-184B-8924-73F58115B32C}" presName="parTx" presStyleLbl="alignNode1" presStyleIdx="0" presStyleCnt="3">
        <dgm:presLayoutVars>
          <dgm:chMax val="0"/>
          <dgm:chPref val="0"/>
          <dgm:bulletEnabled val="1"/>
        </dgm:presLayoutVars>
      </dgm:prSet>
      <dgm:spPr/>
    </dgm:pt>
    <dgm:pt modelId="{359E8763-999E-314D-810E-939CC23F8ACA}" type="pres">
      <dgm:prSet presAssocID="{164CD849-8F10-184B-8924-73F58115B32C}" presName="desTx" presStyleLbl="alignAccFollowNode1" presStyleIdx="0" presStyleCnt="3" custScaleY="103224">
        <dgm:presLayoutVars>
          <dgm:bulletEnabled val="1"/>
        </dgm:presLayoutVars>
      </dgm:prSet>
      <dgm:spPr/>
    </dgm:pt>
    <dgm:pt modelId="{88EF58F9-9ACC-4F48-AC9C-806F9B02E418}" type="pres">
      <dgm:prSet presAssocID="{C2E56195-3E9D-CC4A-91DE-54E859D946BD}" presName="space" presStyleCnt="0"/>
      <dgm:spPr/>
    </dgm:pt>
    <dgm:pt modelId="{92F65093-3B84-F94A-8CB0-C2E430FA4920}" type="pres">
      <dgm:prSet presAssocID="{513871C8-30DF-0845-9696-002973D6BACC}" presName="composite" presStyleCnt="0"/>
      <dgm:spPr/>
    </dgm:pt>
    <dgm:pt modelId="{166045BC-6008-5144-AE51-53A4692814AA}" type="pres">
      <dgm:prSet presAssocID="{513871C8-30DF-0845-9696-002973D6BACC}" presName="parTx" presStyleLbl="alignNode1" presStyleIdx="1" presStyleCnt="3">
        <dgm:presLayoutVars>
          <dgm:chMax val="0"/>
          <dgm:chPref val="0"/>
          <dgm:bulletEnabled val="1"/>
        </dgm:presLayoutVars>
      </dgm:prSet>
      <dgm:spPr/>
    </dgm:pt>
    <dgm:pt modelId="{05AE8BE8-B887-D241-8525-FDE98405C575}" type="pres">
      <dgm:prSet presAssocID="{513871C8-30DF-0845-9696-002973D6BACC}" presName="desTx" presStyleLbl="alignAccFollowNode1" presStyleIdx="1" presStyleCnt="3">
        <dgm:presLayoutVars>
          <dgm:bulletEnabled val="1"/>
        </dgm:presLayoutVars>
      </dgm:prSet>
      <dgm:spPr/>
    </dgm:pt>
    <dgm:pt modelId="{D7D8B196-F1B3-3745-B244-E0DB2E3F6683}" type="pres">
      <dgm:prSet presAssocID="{77F3E15E-11F3-5A46-A5D3-2B8114ADC675}" presName="space" presStyleCnt="0"/>
      <dgm:spPr/>
    </dgm:pt>
    <dgm:pt modelId="{25BCC4C4-BFA7-E847-B9F1-924C7CA30D29}" type="pres">
      <dgm:prSet presAssocID="{B59523AE-9509-4F4E-BD18-35845D5C943D}" presName="composite" presStyleCnt="0"/>
      <dgm:spPr/>
    </dgm:pt>
    <dgm:pt modelId="{D3E82038-2A4F-434D-B963-AB6D6EB3F14B}" type="pres">
      <dgm:prSet presAssocID="{B59523AE-9509-4F4E-BD18-35845D5C943D}" presName="parTx" presStyleLbl="alignNode1" presStyleIdx="2" presStyleCnt="3">
        <dgm:presLayoutVars>
          <dgm:chMax val="0"/>
          <dgm:chPref val="0"/>
          <dgm:bulletEnabled val="1"/>
        </dgm:presLayoutVars>
      </dgm:prSet>
      <dgm:spPr/>
    </dgm:pt>
    <dgm:pt modelId="{16DB30B8-9580-DA43-B3ED-38387CEB1043}" type="pres">
      <dgm:prSet presAssocID="{B59523AE-9509-4F4E-BD18-35845D5C943D}" presName="desTx" presStyleLbl="alignAccFollowNode1" presStyleIdx="2" presStyleCnt="3">
        <dgm:presLayoutVars>
          <dgm:bulletEnabled val="1"/>
        </dgm:presLayoutVars>
      </dgm:prSet>
      <dgm:spPr/>
    </dgm:pt>
  </dgm:ptLst>
  <dgm:cxnLst>
    <dgm:cxn modelId="{6ADB3EE4-5B52-6C4B-90F6-CE3DDC5611E1}" type="presOf" srcId="{E053BBDE-5F4F-9D46-9147-80967D453AE3}" destId="{16DB30B8-9580-DA43-B3ED-38387CEB1043}" srcOrd="0" destOrd="1" presId="urn:microsoft.com/office/officeart/2005/8/layout/hList1"/>
    <dgm:cxn modelId="{9E7C29D4-AB6E-DF42-87F6-21B80DD8841F}" srcId="{B59523AE-9509-4F4E-BD18-35845D5C943D}" destId="{8B5F240E-E574-964B-8153-3D2EC7134F6E}" srcOrd="0" destOrd="0" parTransId="{1BB388AB-594B-B341-9449-C58AC7CF5FFB}" sibTransId="{0E76992E-719E-0B4B-82CA-F036F29A7948}"/>
    <dgm:cxn modelId="{9F0D47A5-3310-C942-A5A8-F52D63DE9A34}" type="presOf" srcId="{EF2C2172-7730-DD48-B34B-DDF5B8474DF0}" destId="{359E8763-999E-314D-810E-939CC23F8ACA}" srcOrd="0" destOrd="1" presId="urn:microsoft.com/office/officeart/2005/8/layout/hList1"/>
    <dgm:cxn modelId="{6DA2ED6B-8786-1348-A3E9-68BCA478B0F7}" type="presOf" srcId="{164CD849-8F10-184B-8924-73F58115B32C}" destId="{34AA94FF-C488-C64A-B85B-66FE9375BD21}" srcOrd="0" destOrd="0" presId="urn:microsoft.com/office/officeart/2005/8/layout/hList1"/>
    <dgm:cxn modelId="{93D02DBC-B082-FC4F-A679-444C9D999BF6}" type="presOf" srcId="{573DFC85-DF96-6B4A-B5BF-AC6BF8EDB924}" destId="{359E8763-999E-314D-810E-939CC23F8ACA}" srcOrd="0" destOrd="2" presId="urn:microsoft.com/office/officeart/2005/8/layout/hList1"/>
    <dgm:cxn modelId="{08011F32-0054-FD42-8723-35016C199E32}" type="presOf" srcId="{8B5F240E-E574-964B-8153-3D2EC7134F6E}" destId="{16DB30B8-9580-DA43-B3ED-38387CEB1043}" srcOrd="0" destOrd="0" presId="urn:microsoft.com/office/officeart/2005/8/layout/hList1"/>
    <dgm:cxn modelId="{8FF6486A-027B-F649-8F50-BABA9C81025E}" srcId="{164CD849-8F10-184B-8924-73F58115B32C}" destId="{573DFC85-DF96-6B4A-B5BF-AC6BF8EDB924}" srcOrd="2" destOrd="0" parTransId="{777EF5C0-1F62-8A41-9277-A2E092A74854}" sibTransId="{18671E76-3778-184F-A267-99E1A572A21F}"/>
    <dgm:cxn modelId="{ECFBC98F-6802-514E-A2C2-122A6CD178FD}" srcId="{164CD849-8F10-184B-8924-73F58115B32C}" destId="{EF2C2172-7730-DD48-B34B-DDF5B8474DF0}" srcOrd="1" destOrd="0" parTransId="{083E0724-2BF7-BA4F-AE39-C12D94E7D1B3}" sibTransId="{45F849EE-49F6-6D43-8AB0-6B3B24AFFF65}"/>
    <dgm:cxn modelId="{C09E9CF8-9D17-B94F-912A-F0B4B118B5FE}" srcId="{5FB6886B-8035-F241-B0C4-B462DE2F2AEE}" destId="{164CD849-8F10-184B-8924-73F58115B32C}" srcOrd="0" destOrd="0" parTransId="{23AF7F4F-BC3D-4844-9480-069C1AF03AC2}" sibTransId="{C2E56195-3E9D-CC4A-91DE-54E859D946BD}"/>
    <dgm:cxn modelId="{C012E0D6-ECB5-B542-BB28-A08425BFCC1C}" srcId="{5FB6886B-8035-F241-B0C4-B462DE2F2AEE}" destId="{B59523AE-9509-4F4E-BD18-35845D5C943D}" srcOrd="2" destOrd="0" parTransId="{61DA69F5-AEAB-F244-8DEC-BFD1A627C762}" sibTransId="{B4685575-3D38-AB42-AA44-6807269928E7}"/>
    <dgm:cxn modelId="{361EF590-B2D5-604D-A815-28876A35EC10}" type="presOf" srcId="{B59523AE-9509-4F4E-BD18-35845D5C943D}" destId="{D3E82038-2A4F-434D-B963-AB6D6EB3F14B}" srcOrd="0" destOrd="0" presId="urn:microsoft.com/office/officeart/2005/8/layout/hList1"/>
    <dgm:cxn modelId="{EEA334B7-E1BE-F04C-8172-3B7AFFD3F4E6}" type="presOf" srcId="{513871C8-30DF-0845-9696-002973D6BACC}" destId="{166045BC-6008-5144-AE51-53A4692814AA}" srcOrd="0" destOrd="0" presId="urn:microsoft.com/office/officeart/2005/8/layout/hList1"/>
    <dgm:cxn modelId="{8DD66143-C6A8-534F-821F-E388F3613F2E}" srcId="{5FB6886B-8035-F241-B0C4-B462DE2F2AEE}" destId="{513871C8-30DF-0845-9696-002973D6BACC}" srcOrd="1" destOrd="0" parTransId="{032B2EF3-F2D8-2F4F-A588-BA941512A722}" sibTransId="{77F3E15E-11F3-5A46-A5D3-2B8114ADC675}"/>
    <dgm:cxn modelId="{B28C48B5-D647-674B-AB31-6D517CCAEA96}" type="presOf" srcId="{F969E192-F938-4346-A5B9-D1CFD91B30C8}" destId="{359E8763-999E-314D-810E-939CC23F8ACA}" srcOrd="0" destOrd="0" presId="urn:microsoft.com/office/officeart/2005/8/layout/hList1"/>
    <dgm:cxn modelId="{8894B26F-E6DD-A346-AF5D-AC8FAFDB4F4D}" srcId="{164CD849-8F10-184B-8924-73F58115B32C}" destId="{F969E192-F938-4346-A5B9-D1CFD91B30C8}" srcOrd="0" destOrd="0" parTransId="{DA7C101E-1910-834A-9007-F67EAC518720}" sibTransId="{A70180DA-61BC-1240-B5D4-5E0D82DB215C}"/>
    <dgm:cxn modelId="{BD975174-1884-0941-98EB-FD104E6596FB}" srcId="{B59523AE-9509-4F4E-BD18-35845D5C943D}" destId="{E053BBDE-5F4F-9D46-9147-80967D453AE3}" srcOrd="1" destOrd="0" parTransId="{2BDAFA5E-2507-5A45-AF45-0C9C21D0DEEA}" sibTransId="{10218999-C659-AB47-BD72-6DBB691C8728}"/>
    <dgm:cxn modelId="{59A7F5E2-9E12-6044-93D7-5A7D448E4A33}" type="presOf" srcId="{5FB6886B-8035-F241-B0C4-B462DE2F2AEE}" destId="{401512FE-54F5-A741-A6BC-51ABE283C073}" srcOrd="0" destOrd="0" presId="urn:microsoft.com/office/officeart/2005/8/layout/hList1"/>
    <dgm:cxn modelId="{4D4860D4-3B90-F142-A627-02177A362994}" type="presOf" srcId="{A71B4448-1DE8-D64C-8AB7-0D0A626500F0}" destId="{359E8763-999E-314D-810E-939CC23F8ACA}" srcOrd="0" destOrd="3" presId="urn:microsoft.com/office/officeart/2005/8/layout/hList1"/>
    <dgm:cxn modelId="{F4DC4630-F731-714D-B542-4F9BEAB8454E}" srcId="{164CD849-8F10-184B-8924-73F58115B32C}" destId="{A71B4448-1DE8-D64C-8AB7-0D0A626500F0}" srcOrd="3" destOrd="0" parTransId="{549F1192-80F8-4548-92BC-1933EF666C70}" sibTransId="{BB31CC1F-A782-9D46-8D9D-12AF17A2CC7F}"/>
    <dgm:cxn modelId="{021389F0-855B-5140-95FA-3FF3364E6C99}" type="presParOf" srcId="{401512FE-54F5-A741-A6BC-51ABE283C073}" destId="{9F95F40B-54CA-EC42-AD31-A438F49824AE}" srcOrd="0" destOrd="0" presId="urn:microsoft.com/office/officeart/2005/8/layout/hList1"/>
    <dgm:cxn modelId="{A9025124-D66A-8646-906F-E4C8B2E2EAB3}" type="presParOf" srcId="{9F95F40B-54CA-EC42-AD31-A438F49824AE}" destId="{34AA94FF-C488-C64A-B85B-66FE9375BD21}" srcOrd="0" destOrd="0" presId="urn:microsoft.com/office/officeart/2005/8/layout/hList1"/>
    <dgm:cxn modelId="{86AA41C2-3506-DC45-8F7A-2461ADC1789E}" type="presParOf" srcId="{9F95F40B-54CA-EC42-AD31-A438F49824AE}" destId="{359E8763-999E-314D-810E-939CC23F8ACA}" srcOrd="1" destOrd="0" presId="urn:microsoft.com/office/officeart/2005/8/layout/hList1"/>
    <dgm:cxn modelId="{C2BA5152-5E1F-A644-8A68-F4C56C7BAD47}" type="presParOf" srcId="{401512FE-54F5-A741-A6BC-51ABE283C073}" destId="{88EF58F9-9ACC-4F48-AC9C-806F9B02E418}" srcOrd="1" destOrd="0" presId="urn:microsoft.com/office/officeart/2005/8/layout/hList1"/>
    <dgm:cxn modelId="{C7DD46E6-3C0F-214A-9503-2E0F5F3C587D}" type="presParOf" srcId="{401512FE-54F5-A741-A6BC-51ABE283C073}" destId="{92F65093-3B84-F94A-8CB0-C2E430FA4920}" srcOrd="2" destOrd="0" presId="urn:microsoft.com/office/officeart/2005/8/layout/hList1"/>
    <dgm:cxn modelId="{0C6BB9A5-11A8-1F49-8E74-E5E984F4571A}" type="presParOf" srcId="{92F65093-3B84-F94A-8CB0-C2E430FA4920}" destId="{166045BC-6008-5144-AE51-53A4692814AA}" srcOrd="0" destOrd="0" presId="urn:microsoft.com/office/officeart/2005/8/layout/hList1"/>
    <dgm:cxn modelId="{1D99050E-A7AE-9F49-BDC6-B937AC87C44A}" type="presParOf" srcId="{92F65093-3B84-F94A-8CB0-C2E430FA4920}" destId="{05AE8BE8-B887-D241-8525-FDE98405C575}" srcOrd="1" destOrd="0" presId="urn:microsoft.com/office/officeart/2005/8/layout/hList1"/>
    <dgm:cxn modelId="{21DA3C60-3E53-774E-90C7-152FA626D353}" type="presParOf" srcId="{401512FE-54F5-A741-A6BC-51ABE283C073}" destId="{D7D8B196-F1B3-3745-B244-E0DB2E3F6683}" srcOrd="3" destOrd="0" presId="urn:microsoft.com/office/officeart/2005/8/layout/hList1"/>
    <dgm:cxn modelId="{1D25615C-3B5D-134D-BB3C-5BF53921AF53}" type="presParOf" srcId="{401512FE-54F5-A741-A6BC-51ABE283C073}" destId="{25BCC4C4-BFA7-E847-B9F1-924C7CA30D29}" srcOrd="4" destOrd="0" presId="urn:microsoft.com/office/officeart/2005/8/layout/hList1"/>
    <dgm:cxn modelId="{98105DFB-43CC-E540-A0D9-36D057F8C606}" type="presParOf" srcId="{25BCC4C4-BFA7-E847-B9F1-924C7CA30D29}" destId="{D3E82038-2A4F-434D-B963-AB6D6EB3F14B}" srcOrd="0" destOrd="0" presId="urn:microsoft.com/office/officeart/2005/8/layout/hList1"/>
    <dgm:cxn modelId="{D7F98E42-02C6-744C-85C8-5760F518AEB0}" type="presParOf" srcId="{25BCC4C4-BFA7-E847-B9F1-924C7CA30D29}" destId="{16DB30B8-9580-DA43-B3ED-38387CEB104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A94FF-C488-C64A-B85B-66FE9375BD21}">
      <dsp:nvSpPr>
        <dsp:cNvPr id="0" name=""/>
        <dsp:cNvSpPr/>
      </dsp:nvSpPr>
      <dsp:spPr>
        <a:xfrm>
          <a:off x="2556" y="481941"/>
          <a:ext cx="2492755" cy="967305"/>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rtl="1">
            <a:lnSpc>
              <a:spcPct val="90000"/>
            </a:lnSpc>
            <a:spcBef>
              <a:spcPct val="0"/>
            </a:spcBef>
            <a:spcAft>
              <a:spcPct val="35000"/>
            </a:spcAft>
            <a:buNone/>
          </a:pPr>
          <a:r>
            <a:rPr lang="ar-EG" sz="2800" kern="1200" dirty="0">
              <a:solidFill>
                <a:srgbClr val="404040"/>
              </a:solidFill>
            </a:rPr>
            <a:t>الاستفادة من الرعاية الصحية</a:t>
          </a:r>
          <a:endParaRPr lang="en-US" sz="2800" kern="1200" dirty="0">
            <a:solidFill>
              <a:srgbClr val="404040"/>
            </a:solidFill>
          </a:endParaRPr>
        </a:p>
      </dsp:txBody>
      <dsp:txXfrm>
        <a:off x="2556" y="481941"/>
        <a:ext cx="2492755" cy="967305"/>
      </dsp:txXfrm>
    </dsp:sp>
    <dsp:sp modelId="{359E8763-999E-314D-810E-939CC23F8ACA}">
      <dsp:nvSpPr>
        <dsp:cNvPr id="0" name=""/>
        <dsp:cNvSpPr/>
      </dsp:nvSpPr>
      <dsp:spPr>
        <a:xfrm>
          <a:off x="2556" y="1416087"/>
          <a:ext cx="2492755" cy="2123281"/>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endParaRPr lang="en-US" sz="2800" kern="1200"/>
        </a:p>
        <a:p>
          <a:pPr marL="285750" lvl="1" indent="-285750" algn="l" defTabSz="1244600">
            <a:lnSpc>
              <a:spcPct val="90000"/>
            </a:lnSpc>
            <a:spcBef>
              <a:spcPct val="0"/>
            </a:spcBef>
            <a:spcAft>
              <a:spcPct val="15000"/>
            </a:spcAft>
            <a:buChar char="•"/>
          </a:pPr>
          <a:endParaRPr lang="en-US" sz="2800" kern="1200"/>
        </a:p>
        <a:p>
          <a:pPr marL="285750" lvl="1" indent="-285750" algn="l" defTabSz="1244600">
            <a:lnSpc>
              <a:spcPct val="90000"/>
            </a:lnSpc>
            <a:spcBef>
              <a:spcPct val="0"/>
            </a:spcBef>
            <a:spcAft>
              <a:spcPct val="15000"/>
            </a:spcAft>
            <a:buChar char="•"/>
          </a:pPr>
          <a:endParaRPr lang="en-US" sz="2800" kern="1200"/>
        </a:p>
        <a:p>
          <a:pPr marL="285750" lvl="1" indent="-285750" algn="l" defTabSz="1244600">
            <a:lnSpc>
              <a:spcPct val="90000"/>
            </a:lnSpc>
            <a:spcBef>
              <a:spcPct val="0"/>
            </a:spcBef>
            <a:spcAft>
              <a:spcPct val="15000"/>
            </a:spcAft>
            <a:buChar char="•"/>
          </a:pPr>
          <a:endParaRPr lang="en-US" sz="2800" kern="1200"/>
        </a:p>
      </dsp:txBody>
      <dsp:txXfrm>
        <a:off x="2556" y="1416087"/>
        <a:ext cx="2492755" cy="2123281"/>
      </dsp:txXfrm>
    </dsp:sp>
    <dsp:sp modelId="{166045BC-6008-5144-AE51-53A4692814AA}">
      <dsp:nvSpPr>
        <dsp:cNvPr id="0" name=""/>
        <dsp:cNvSpPr/>
      </dsp:nvSpPr>
      <dsp:spPr>
        <a:xfrm>
          <a:off x="2844298" y="498520"/>
          <a:ext cx="2492755" cy="967305"/>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rtl="1">
            <a:lnSpc>
              <a:spcPct val="90000"/>
            </a:lnSpc>
            <a:spcBef>
              <a:spcPct val="0"/>
            </a:spcBef>
            <a:spcAft>
              <a:spcPct val="35000"/>
            </a:spcAft>
            <a:buNone/>
          </a:pPr>
          <a:r>
            <a:rPr lang="ar-EG" sz="2800" kern="1200" dirty="0">
              <a:solidFill>
                <a:srgbClr val="404040"/>
              </a:solidFill>
            </a:rPr>
            <a:t>الحصول على أطعمة صحية</a:t>
          </a:r>
          <a:endParaRPr lang="en-US" sz="2800" kern="1200" dirty="0">
            <a:solidFill>
              <a:srgbClr val="404040"/>
            </a:solidFill>
          </a:endParaRPr>
        </a:p>
      </dsp:txBody>
      <dsp:txXfrm>
        <a:off x="2844298" y="498520"/>
        <a:ext cx="2492755" cy="967305"/>
      </dsp:txXfrm>
    </dsp:sp>
    <dsp:sp modelId="{05AE8BE8-B887-D241-8525-FDE98405C575}">
      <dsp:nvSpPr>
        <dsp:cNvPr id="0" name=""/>
        <dsp:cNvSpPr/>
      </dsp:nvSpPr>
      <dsp:spPr>
        <a:xfrm>
          <a:off x="2844298" y="1465825"/>
          <a:ext cx="2492755" cy="2056964"/>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3E82038-2A4F-434D-B963-AB6D6EB3F14B}">
      <dsp:nvSpPr>
        <dsp:cNvPr id="0" name=""/>
        <dsp:cNvSpPr/>
      </dsp:nvSpPr>
      <dsp:spPr>
        <a:xfrm>
          <a:off x="5686040" y="498520"/>
          <a:ext cx="2492755" cy="967305"/>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rtl="1">
            <a:lnSpc>
              <a:spcPct val="90000"/>
            </a:lnSpc>
            <a:spcBef>
              <a:spcPct val="0"/>
            </a:spcBef>
            <a:spcAft>
              <a:spcPct val="35000"/>
            </a:spcAft>
            <a:buNone/>
          </a:pPr>
          <a:r>
            <a:rPr lang="ar-EG" sz="2800" kern="1200" dirty="0">
              <a:solidFill>
                <a:srgbClr val="404040"/>
              </a:solidFill>
            </a:rPr>
            <a:t>الحصول على الفرص الاقتصادية</a:t>
          </a:r>
          <a:endParaRPr lang="en-US" sz="2800" kern="1200" dirty="0">
            <a:solidFill>
              <a:srgbClr val="404040"/>
            </a:solidFill>
          </a:endParaRPr>
        </a:p>
      </dsp:txBody>
      <dsp:txXfrm>
        <a:off x="5686040" y="498520"/>
        <a:ext cx="2492755" cy="967305"/>
      </dsp:txXfrm>
    </dsp:sp>
    <dsp:sp modelId="{16DB30B8-9580-DA43-B3ED-38387CEB1043}">
      <dsp:nvSpPr>
        <dsp:cNvPr id="0" name=""/>
        <dsp:cNvSpPr/>
      </dsp:nvSpPr>
      <dsp:spPr>
        <a:xfrm>
          <a:off x="5686040" y="1465825"/>
          <a:ext cx="2492755" cy="2056964"/>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endParaRPr lang="en-US" sz="2800" kern="1200"/>
        </a:p>
        <a:p>
          <a:pPr marL="285750" lvl="1" indent="-285750" algn="l" defTabSz="1244600">
            <a:lnSpc>
              <a:spcPct val="90000"/>
            </a:lnSpc>
            <a:spcBef>
              <a:spcPct val="0"/>
            </a:spcBef>
            <a:spcAft>
              <a:spcPct val="15000"/>
            </a:spcAft>
            <a:buChar char="•"/>
          </a:pPr>
          <a:endParaRPr lang="en-US" sz="2800" kern="1200"/>
        </a:p>
      </dsp:txBody>
      <dsp:txXfrm>
        <a:off x="5686040" y="1465825"/>
        <a:ext cx="2492755" cy="205696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2FC715-202B-AC41-8CAD-EA3D67F3A591}" type="datetimeFigureOut">
              <a:rPr lang="en-US" smtClean="0"/>
              <a:pPr/>
              <a:t>9/27/2016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B60785-9338-114B-891F-4D52A71C2C76}" type="slidenum">
              <a:rPr lang="en-US" smtClean="0"/>
              <a:pPr/>
              <a:t>‹#›</a:t>
            </a:fld>
            <a:endParaRPr lang="en-US"/>
          </a:p>
        </p:txBody>
      </p:sp>
    </p:spTree>
    <p:extLst>
      <p:ext uri="{BB962C8B-B14F-4D97-AF65-F5344CB8AC3E}">
        <p14:creationId xmlns:p14="http://schemas.microsoft.com/office/powerpoint/2010/main" val="16520745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npr.org/sections/health-shots/2015/08/20/432872330/can-health-care-be-cured-of-racial-bias?sc=tw"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list=PLxdDQiAI50j9dvC6FgzlIi7dHbevdQz86&amp;v=Cfcv6QRss_c"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wMuXcuudvCc"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Overview: </a:t>
            </a:r>
            <a:r>
              <a:rPr lang="en-US" sz="1200" kern="1200" dirty="0">
                <a:solidFill>
                  <a:schemeClr val="tx1"/>
                </a:solidFill>
                <a:effectLst/>
                <a:latin typeface="+mn-lt"/>
                <a:ea typeface="+mn-ea"/>
                <a:cs typeface="+mn-cs"/>
              </a:rPr>
              <a:t>Welcome to our next session.</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1</a:t>
            </a:fld>
            <a:endParaRPr lang="en-US"/>
          </a:p>
        </p:txBody>
      </p:sp>
    </p:spTree>
    <p:extLst>
      <p:ext uri="{BB962C8B-B14F-4D97-AF65-F5344CB8AC3E}">
        <p14:creationId xmlns:p14="http://schemas.microsoft.com/office/powerpoint/2010/main" val="2238046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Overview</a:t>
            </a:r>
            <a:r>
              <a:rPr lang="en-US" sz="1200" kern="1200" dirty="0">
                <a:solidFill>
                  <a:schemeClr val="tx1"/>
                </a:solidFill>
                <a:effectLst/>
                <a:latin typeface="+mn-lt"/>
                <a:ea typeface="+mn-ea"/>
                <a:cs typeface="+mn-cs"/>
              </a:rPr>
              <a:t>: Revisit Ciara and talk about the group’s answers about her health determinants in the workbook.</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10</a:t>
            </a:fld>
            <a:endParaRPr lang="en-US"/>
          </a:p>
        </p:txBody>
      </p:sp>
    </p:spTree>
    <p:extLst>
      <p:ext uri="{BB962C8B-B14F-4D97-AF65-F5344CB8AC3E}">
        <p14:creationId xmlns:p14="http://schemas.microsoft.com/office/powerpoint/2010/main" val="3595824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Group Discussion: </a:t>
            </a:r>
            <a:r>
              <a:rPr lang="en-US" sz="1200" kern="1200" dirty="0">
                <a:solidFill>
                  <a:schemeClr val="tx1"/>
                </a:solidFill>
                <a:effectLst/>
                <a:latin typeface="+mn-lt"/>
                <a:ea typeface="+mn-ea"/>
                <a:cs typeface="+mn-cs"/>
              </a:rPr>
              <a:t>Ask for a few participants to share their answers. </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Facilitator Tip</a:t>
            </a:r>
            <a:r>
              <a:rPr lang="en-US" sz="1200" kern="1200" dirty="0">
                <a:solidFill>
                  <a:schemeClr val="tx1"/>
                </a:solidFill>
                <a:effectLst/>
                <a:latin typeface="+mn-lt"/>
                <a:ea typeface="+mn-ea"/>
                <a:cs typeface="+mn-cs"/>
              </a:rPr>
              <a:t>: This was an activity in the reading assignment from last week. If they did not complete it let them know that you will revisit these workbook activities in class.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B60785-9338-114B-891F-4D52A71C2C76}" type="slidenum">
              <a:rPr lang="en-US" smtClean="0"/>
              <a:pPr/>
              <a:t>11</a:t>
            </a:fld>
            <a:endParaRPr lang="en-US"/>
          </a:p>
        </p:txBody>
      </p:sp>
    </p:spTree>
    <p:extLst>
      <p:ext uri="{BB962C8B-B14F-4D97-AF65-F5344CB8AC3E}">
        <p14:creationId xmlns:p14="http://schemas.microsoft.com/office/powerpoint/2010/main" val="1365614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Overview</a:t>
            </a:r>
            <a:r>
              <a:rPr lang="en-US" sz="1200" kern="1200" dirty="0">
                <a:solidFill>
                  <a:schemeClr val="tx1"/>
                </a:solidFill>
                <a:effectLst/>
                <a:latin typeface="+mn-lt"/>
                <a:ea typeface="+mn-ea"/>
                <a:cs typeface="+mn-cs"/>
              </a:rPr>
              <a:t>: At this point the trainings will shift to strategies rather than a review of the reading. Help guide the group in thinking about their own neighborhood and keeping them at the community rather than individual level.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Group Discussion</a:t>
            </a:r>
            <a:r>
              <a:rPr lang="en-US" sz="1200" kern="1200" dirty="0">
                <a:solidFill>
                  <a:schemeClr val="tx1"/>
                </a:solidFill>
                <a:effectLst/>
                <a:latin typeface="+mn-lt"/>
                <a:ea typeface="+mn-ea"/>
                <a:cs typeface="+mn-cs"/>
              </a:rPr>
              <a:t>: Thinking about the SEM, what are some community level strategies for increasing community access to healthcare?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 answers may include bringing screenings into the community, putting together a list of preventive classes and services that are already in the neighborhood, and pairing people together (in particular seniors and those with disabilities, a chronic health issue(s), or an emerging health issue) to attend doctor appointments. </a:t>
            </a:r>
          </a:p>
          <a:p>
            <a:r>
              <a:rPr lang="en-US" sz="1200" kern="1200" dirty="0">
                <a:solidFill>
                  <a:schemeClr val="tx1"/>
                </a:solidFill>
                <a:effectLst/>
                <a:latin typeface="+mn-lt"/>
                <a:ea typeface="+mn-ea"/>
                <a:cs typeface="+mn-cs"/>
              </a:rPr>
              <a:t> </a:t>
            </a:r>
            <a:endParaRPr lang="en-US" dirty="0">
              <a:effectLst/>
            </a:endParaRPr>
          </a:p>
          <a:p>
            <a:r>
              <a:rPr lang="en-US" sz="1200" i="1" kern="1200" dirty="0">
                <a:solidFill>
                  <a:schemeClr val="tx1"/>
                </a:solidFill>
                <a:effectLst/>
                <a:latin typeface="+mn-lt"/>
                <a:ea typeface="+mn-ea"/>
                <a:cs typeface="+mn-cs"/>
              </a:rPr>
              <a:t>Facilitator Tip</a:t>
            </a:r>
            <a:r>
              <a:rPr lang="en-US" sz="1200" kern="1200" dirty="0">
                <a:solidFill>
                  <a:schemeClr val="tx1"/>
                </a:solidFill>
                <a:effectLst/>
                <a:latin typeface="+mn-lt"/>
                <a:ea typeface="+mn-ea"/>
                <a:cs typeface="+mn-cs"/>
              </a:rPr>
              <a:t>: This may be an opportunity to have a quest speaker from a local health clinic to talk about how to enroll people in their neighborhoods in ACA and offer links to free services. Also a good opportunity to briefly mention the concept of patient advocacy (individuals taking control of how they receive healthcare services) and remind people about further information in the Deep Dive.</a:t>
            </a:r>
            <a:r>
              <a:rPr lang="en-US" dirty="0">
                <a:effectLst/>
              </a:rPr>
              <a:t> </a:t>
            </a:r>
            <a:endParaRPr lang="en-US" baseline="0"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12</a:t>
            </a:fld>
            <a:endParaRPr lang="en-US"/>
          </a:p>
        </p:txBody>
      </p:sp>
    </p:spTree>
    <p:extLst>
      <p:ext uri="{BB962C8B-B14F-4D97-AF65-F5344CB8AC3E}">
        <p14:creationId xmlns:p14="http://schemas.microsoft.com/office/powerpoint/2010/main" val="774304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Overview: </a:t>
            </a:r>
            <a:r>
              <a:rPr lang="en-US" sz="1200" kern="1200" dirty="0">
                <a:solidFill>
                  <a:schemeClr val="tx1"/>
                </a:solidFill>
                <a:effectLst/>
                <a:latin typeface="+mn-lt"/>
                <a:ea typeface="+mn-ea"/>
                <a:cs typeface="+mn-cs"/>
              </a:rPr>
              <a:t>This connects access to healthcare with oppression and discrimination as a social determinant.</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3"/>
              </a:rPr>
              <a:t>http://www.npr.org/sections/health-shots/2015/08/20/ 432872330/can-health-care-be-cured-of-racial-bias?sc=tw</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13</a:t>
            </a:fld>
            <a:endParaRPr lang="en-US"/>
          </a:p>
        </p:txBody>
      </p:sp>
    </p:spTree>
    <p:extLst>
      <p:ext uri="{BB962C8B-B14F-4D97-AF65-F5344CB8AC3E}">
        <p14:creationId xmlns:p14="http://schemas.microsoft.com/office/powerpoint/2010/main" val="2000173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Group Discussion</a:t>
            </a:r>
            <a:r>
              <a:rPr lang="en-US" sz="1200" kern="1200" dirty="0">
                <a:solidFill>
                  <a:schemeClr val="tx1"/>
                </a:solidFill>
                <a:effectLst/>
                <a:latin typeface="+mn-lt"/>
                <a:ea typeface="+mn-ea"/>
                <a:cs typeface="+mn-cs"/>
              </a:rPr>
              <a:t>: Thinking about the SEM, what are some community level strategies for increasing health in homes and neighborhoods?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 possible answers include limiting exposure to mold and lead, smoke free Multiunit Housing (MUH), parks and faith organizations, and exposure to pollution through industry in neighborhood.</a:t>
            </a:r>
          </a:p>
          <a:p>
            <a:r>
              <a:rPr lang="en-US" sz="1200" kern="1200" dirty="0">
                <a:solidFill>
                  <a:schemeClr val="tx1"/>
                </a:solidFill>
                <a:effectLst/>
                <a:latin typeface="+mn-lt"/>
                <a:ea typeface="+mn-ea"/>
                <a:cs typeface="+mn-cs"/>
              </a:rPr>
              <a:t> </a:t>
            </a:r>
            <a:endParaRPr lang="en-US" dirty="0">
              <a:effectLst/>
            </a:endParaRPr>
          </a:p>
          <a:p>
            <a:r>
              <a:rPr lang="en-US" sz="1200" i="1" kern="1200" dirty="0">
                <a:solidFill>
                  <a:schemeClr val="tx1"/>
                </a:solidFill>
                <a:effectLst/>
                <a:latin typeface="+mn-lt"/>
                <a:ea typeface="+mn-ea"/>
                <a:cs typeface="+mn-cs"/>
              </a:rPr>
              <a:t>Facilitator Tip: </a:t>
            </a:r>
            <a:r>
              <a:rPr lang="en-US" sz="1200" kern="1200" dirty="0">
                <a:solidFill>
                  <a:schemeClr val="tx1"/>
                </a:solidFill>
                <a:effectLst/>
                <a:latin typeface="+mn-lt"/>
                <a:ea typeface="+mn-ea"/>
                <a:cs typeface="+mn-cs"/>
              </a:rPr>
              <a:t>The next slides include group discussion. Assess how much time you have, and adjust the discussion for each slide accordingly.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Apartment picture from: http://</a:t>
            </a:r>
            <a:r>
              <a:rPr lang="en-US" sz="1200" kern="1200" dirty="0" err="1">
                <a:solidFill>
                  <a:schemeClr val="tx1"/>
                </a:solidFill>
                <a:effectLst/>
                <a:latin typeface="+mn-lt"/>
                <a:ea typeface="+mn-ea"/>
                <a:cs typeface="+mn-cs"/>
              </a:rPr>
              <a:t>missoulian.com</a:t>
            </a:r>
            <a:r>
              <a:rPr lang="en-US" sz="1200" kern="1200" dirty="0">
                <a:solidFill>
                  <a:schemeClr val="tx1"/>
                </a:solidFill>
                <a:effectLst/>
                <a:latin typeface="+mn-lt"/>
                <a:ea typeface="+mn-ea"/>
                <a:cs typeface="+mn-cs"/>
              </a:rPr>
              <a:t>/news/local/new--unit-apartment-planned-for-former-</a:t>
            </a:r>
            <a:r>
              <a:rPr lang="en-US" sz="1200" kern="1200" dirty="0" err="1">
                <a:solidFill>
                  <a:schemeClr val="tx1"/>
                </a:solidFill>
                <a:effectLst/>
                <a:latin typeface="+mn-lt"/>
                <a:ea typeface="+mn-ea"/>
                <a:cs typeface="+mn-cs"/>
              </a:rPr>
              <a:t>missoula</a:t>
            </a:r>
            <a:r>
              <a:rPr lang="en-US" sz="1200" kern="1200" dirty="0">
                <a:solidFill>
                  <a:schemeClr val="tx1"/>
                </a:solidFill>
                <a:effectLst/>
                <a:latin typeface="+mn-lt"/>
                <a:ea typeface="+mn-ea"/>
                <a:cs typeface="+mn-cs"/>
              </a:rPr>
              <a:t>-trailer-park/article_dc291641-d6e5-5454-9e7a-1909f2cbe61c.html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B60785-9338-114B-891F-4D52A71C2C76}" type="slidenum">
              <a:rPr lang="en-US" smtClean="0"/>
              <a:pPr/>
              <a:t>14</a:t>
            </a:fld>
            <a:endParaRPr lang="en-US"/>
          </a:p>
        </p:txBody>
      </p:sp>
    </p:spTree>
    <p:extLst>
      <p:ext uri="{BB962C8B-B14F-4D97-AF65-F5344CB8AC3E}">
        <p14:creationId xmlns:p14="http://schemas.microsoft.com/office/powerpoint/2010/main" val="774304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Group Discussion</a:t>
            </a:r>
            <a:r>
              <a:rPr lang="en-US" sz="1200" kern="1200" dirty="0">
                <a:solidFill>
                  <a:schemeClr val="tx1"/>
                </a:solidFill>
                <a:effectLst/>
                <a:latin typeface="+mn-lt"/>
                <a:ea typeface="+mn-ea"/>
                <a:cs typeface="+mn-cs"/>
              </a:rPr>
              <a:t>: Thinking about the SEM, what are some community level strategies for increasing health through workplaces?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 possible answers include enforcement of safety standards and provision of proper protective equipment, walking meetings, providing healthy snacks and a water dispenser, and employee wellness programs.</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15</a:t>
            </a:fld>
            <a:endParaRPr lang="en-US"/>
          </a:p>
        </p:txBody>
      </p:sp>
    </p:spTree>
    <p:extLst>
      <p:ext uri="{BB962C8B-B14F-4D97-AF65-F5344CB8AC3E}">
        <p14:creationId xmlns:p14="http://schemas.microsoft.com/office/powerpoint/2010/main" val="774304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Group Discussion</a:t>
            </a:r>
            <a:r>
              <a:rPr lang="en-US" sz="1200" kern="1200" dirty="0">
                <a:solidFill>
                  <a:schemeClr val="tx1"/>
                </a:solidFill>
                <a:effectLst/>
                <a:latin typeface="+mn-lt"/>
                <a:ea typeface="+mn-ea"/>
                <a:cs typeface="+mn-cs"/>
              </a:rPr>
              <a:t>: Thinking about the SEM, what are some community level strategies for increasing health through the marketplace?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 possible answers include bringing fresh food to small markets in food deserts, curbing advertisements of unhealthy food, alcohol, and cigarettes, enforcement of not selling tobacco and alcohol to minors, and tobacco retail licensing.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16</a:t>
            </a:fld>
            <a:endParaRPr lang="en-US"/>
          </a:p>
        </p:txBody>
      </p:sp>
    </p:spTree>
    <p:extLst>
      <p:ext uri="{BB962C8B-B14F-4D97-AF65-F5344CB8AC3E}">
        <p14:creationId xmlns:p14="http://schemas.microsoft.com/office/powerpoint/2010/main" val="774304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Overview: </a:t>
            </a:r>
            <a:r>
              <a:rPr lang="en-US" sz="1200" kern="1200" dirty="0">
                <a:solidFill>
                  <a:schemeClr val="tx1"/>
                </a:solidFill>
                <a:effectLst/>
                <a:latin typeface="+mn-lt"/>
                <a:ea typeface="+mn-ea"/>
                <a:cs typeface="+mn-cs"/>
              </a:rPr>
              <a:t>Communities that support and encourage healthy behaviors including exercise, eating right, and not smoking help residents get healthy and stay healthy.</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17</a:t>
            </a:fld>
            <a:endParaRPr lang="en-US"/>
          </a:p>
        </p:txBody>
      </p:sp>
    </p:spTree>
    <p:extLst>
      <p:ext uri="{BB962C8B-B14F-4D97-AF65-F5344CB8AC3E}">
        <p14:creationId xmlns:p14="http://schemas.microsoft.com/office/powerpoint/2010/main" val="2741193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Overview</a:t>
            </a:r>
            <a:r>
              <a:rPr lang="en-US" sz="1200" kern="1200" dirty="0">
                <a:solidFill>
                  <a:schemeClr val="tx1"/>
                </a:solidFill>
                <a:effectLst/>
                <a:latin typeface="+mn-lt"/>
                <a:ea typeface="+mn-ea"/>
                <a:cs typeface="+mn-cs"/>
              </a:rPr>
              <a:t>: This is a resident led success story that got tobacco out of this multiunit housing complex.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Group Discussion: </a:t>
            </a:r>
            <a:r>
              <a:rPr lang="en-US" sz="1200" kern="1200" dirty="0">
                <a:solidFill>
                  <a:schemeClr val="tx1"/>
                </a:solidFill>
                <a:effectLst/>
                <a:latin typeface="+mn-lt"/>
                <a:ea typeface="+mn-ea"/>
                <a:cs typeface="+mn-cs"/>
              </a:rPr>
              <a:t>What health determinants did this RLA address? What was the solution? How do you imagine the group participants made decisions about what strategy to use? What challenges did you think they faced?</a:t>
            </a:r>
          </a:p>
        </p:txBody>
      </p:sp>
      <p:sp>
        <p:nvSpPr>
          <p:cNvPr id="4" name="Slide Number Placeholder 3"/>
          <p:cNvSpPr>
            <a:spLocks noGrp="1"/>
          </p:cNvSpPr>
          <p:nvPr>
            <p:ph type="sldNum" sz="quarter" idx="10"/>
          </p:nvPr>
        </p:nvSpPr>
        <p:spPr/>
        <p:txBody>
          <a:bodyPr/>
          <a:lstStyle/>
          <a:p>
            <a:fld id="{74B60785-9338-114B-891F-4D52A71C2C76}" type="slidenum">
              <a:rPr lang="en-US" smtClean="0"/>
              <a:pPr/>
              <a:t>18</a:t>
            </a:fld>
            <a:endParaRPr lang="en-US"/>
          </a:p>
        </p:txBody>
      </p:sp>
    </p:spTree>
    <p:extLst>
      <p:ext uri="{BB962C8B-B14F-4D97-AF65-F5344CB8AC3E}">
        <p14:creationId xmlns:p14="http://schemas.microsoft.com/office/powerpoint/2010/main" val="941858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Overview: </a:t>
            </a:r>
            <a:r>
              <a:rPr lang="en-US" sz="1200" kern="1200" dirty="0">
                <a:solidFill>
                  <a:schemeClr val="tx1"/>
                </a:solidFill>
                <a:effectLst/>
                <a:latin typeface="+mn-lt"/>
                <a:ea typeface="+mn-ea"/>
                <a:cs typeface="+mn-cs"/>
              </a:rPr>
              <a:t>Tobacco prevention efforts aimed at community and policy change have decreased the rate of smoking by about 50%. Even so, smoking is still the number one cause of preventable death. This video series shows lots of examples of community level changes that RLAs can think about for their own communities. </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3"/>
              </a:rPr>
              <a:t>https://www.youtube.com/watch?list=PLxdDQiAI50j9 dvC6FgzlIi7dHbevdQz86&amp;v=Cfcv6QRss_c</a:t>
            </a:r>
            <a:endParaRPr lang="en-US" sz="1200" kern="1200" dirty="0">
              <a:solidFill>
                <a:schemeClr val="tx1"/>
              </a:solidFill>
              <a:effectLst/>
              <a:latin typeface="+mn-lt"/>
              <a:ea typeface="+mn-ea"/>
              <a:cs typeface="+mn-cs"/>
            </a:endParaRPr>
          </a:p>
          <a:p>
            <a:endParaRPr lang="en-US" b="0" baseline="0"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19</a:t>
            </a:fld>
            <a:endParaRPr lang="en-US"/>
          </a:p>
        </p:txBody>
      </p:sp>
    </p:spTree>
    <p:extLst>
      <p:ext uri="{BB962C8B-B14F-4D97-AF65-F5344CB8AC3E}">
        <p14:creationId xmlns:p14="http://schemas.microsoft.com/office/powerpoint/2010/main" val="224100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Overview:</a:t>
            </a:r>
            <a:r>
              <a:rPr lang="en-US" dirty="0"/>
              <a:t> Brief review of agenda.</a:t>
            </a:r>
          </a:p>
        </p:txBody>
      </p:sp>
      <p:sp>
        <p:nvSpPr>
          <p:cNvPr id="4" name="Slide Number Placeholder 3"/>
          <p:cNvSpPr>
            <a:spLocks noGrp="1"/>
          </p:cNvSpPr>
          <p:nvPr>
            <p:ph type="sldNum" sz="quarter" idx="10"/>
          </p:nvPr>
        </p:nvSpPr>
        <p:spPr/>
        <p:txBody>
          <a:bodyPr/>
          <a:lstStyle/>
          <a:p>
            <a:fld id="{74B60785-9338-114B-891F-4D52A71C2C76}" type="slidenum">
              <a:rPr lang="en-US" smtClean="0"/>
              <a:pPr/>
              <a:t>2</a:t>
            </a:fld>
            <a:endParaRPr lang="en-US"/>
          </a:p>
        </p:txBody>
      </p:sp>
    </p:spTree>
    <p:extLst>
      <p:ext uri="{BB962C8B-B14F-4D97-AF65-F5344CB8AC3E}">
        <p14:creationId xmlns:p14="http://schemas.microsoft.com/office/powerpoint/2010/main" val="1014369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Overview</a:t>
            </a:r>
            <a:r>
              <a:rPr lang="en-US" sz="1200" kern="1200" dirty="0">
                <a:solidFill>
                  <a:schemeClr val="tx1"/>
                </a:solidFill>
                <a:effectLst/>
                <a:latin typeface="+mn-lt"/>
                <a:ea typeface="+mn-ea"/>
                <a:cs typeface="+mn-cs"/>
              </a:rPr>
              <a:t>: Answer any lingering questions and/or take the time to address issues that you think may remain unclear. </a:t>
            </a:r>
            <a:r>
              <a:rPr lang="en-US" sz="1200" kern="1200">
                <a:solidFill>
                  <a:schemeClr val="tx1"/>
                </a:solidFill>
                <a:effectLst/>
                <a:latin typeface="+mn-lt"/>
                <a:ea typeface="+mn-ea"/>
                <a:cs typeface="+mn-cs"/>
              </a:rPr>
              <a:t>Remind participants that the sections are an overview and there is more information about each topic in the Deep Dive.   </a:t>
            </a:r>
          </a:p>
        </p:txBody>
      </p:sp>
      <p:sp>
        <p:nvSpPr>
          <p:cNvPr id="4" name="Slide Number Placeholder 3"/>
          <p:cNvSpPr>
            <a:spLocks noGrp="1"/>
          </p:cNvSpPr>
          <p:nvPr>
            <p:ph type="sldNum" sz="quarter" idx="10"/>
          </p:nvPr>
        </p:nvSpPr>
        <p:spPr/>
        <p:txBody>
          <a:bodyPr/>
          <a:lstStyle/>
          <a:p>
            <a:fld id="{74B60785-9338-114B-891F-4D52A71C2C76}" type="slidenum">
              <a:rPr lang="en-US" smtClean="0"/>
              <a:pPr/>
              <a:t>20</a:t>
            </a:fld>
            <a:endParaRPr lang="en-US"/>
          </a:p>
        </p:txBody>
      </p:sp>
    </p:spTree>
    <p:extLst>
      <p:ext uri="{BB962C8B-B14F-4D97-AF65-F5344CB8AC3E}">
        <p14:creationId xmlns:p14="http://schemas.microsoft.com/office/powerpoint/2010/main" val="4009527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21</a:t>
            </a:fld>
            <a:endParaRPr lang="en-US"/>
          </a:p>
        </p:txBody>
      </p:sp>
    </p:spTree>
    <p:extLst>
      <p:ext uri="{BB962C8B-B14F-4D97-AF65-F5344CB8AC3E}">
        <p14:creationId xmlns:p14="http://schemas.microsoft.com/office/powerpoint/2010/main" val="485117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Overview: </a:t>
            </a:r>
            <a:r>
              <a:rPr lang="en-US" sz="1200" kern="1200" dirty="0">
                <a:solidFill>
                  <a:schemeClr val="tx1"/>
                </a:solidFill>
                <a:effectLst/>
                <a:latin typeface="+mn-lt"/>
                <a:ea typeface="+mn-ea"/>
                <a:cs typeface="+mn-cs"/>
              </a:rPr>
              <a:t>This is a fun, non-scientific activity to get participants thinking about their own leadership and communication styles, to get to know one another, and to begin to learn how they will work together as a team using the variety of natural strengths in the group.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Activity: </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Before class print out the shape descriptions in the Ice Breaker section of the Digital Library. </a:t>
            </a:r>
          </a:p>
          <a:p>
            <a:pPr marL="228600" lvl="0" indent="-228600">
              <a:buFont typeface="+mj-lt"/>
              <a:buAutoNum type="arabicPeriod"/>
            </a:pPr>
            <a:r>
              <a:rPr lang="en-US" sz="1200" kern="1200" dirty="0">
                <a:solidFill>
                  <a:schemeClr val="tx1"/>
                </a:solidFill>
                <a:effectLst/>
                <a:latin typeface="+mn-lt"/>
                <a:ea typeface="+mn-ea"/>
                <a:cs typeface="+mn-cs"/>
              </a:rPr>
              <a:t>Ask the participants to pick the first shape they are attracted to then get into groups with other participants who picked the same shape. </a:t>
            </a:r>
          </a:p>
          <a:p>
            <a:pPr marL="228600" lvl="0" indent="-228600">
              <a:buFont typeface="+mj-lt"/>
              <a:buAutoNum type="arabicPeriod"/>
            </a:pPr>
            <a:r>
              <a:rPr lang="en-US" sz="1200" kern="1200" dirty="0">
                <a:solidFill>
                  <a:schemeClr val="tx1"/>
                </a:solidFill>
                <a:effectLst/>
                <a:latin typeface="+mn-lt"/>
                <a:ea typeface="+mn-ea"/>
                <a:cs typeface="+mn-cs"/>
              </a:rPr>
              <a:t>Read the description of each shape out loud to the entire group. You can find the descriptions in the Ice Breaker section of your Digital Library. </a:t>
            </a:r>
          </a:p>
          <a:p>
            <a:pPr marL="228600" lvl="0" indent="-228600">
              <a:buFont typeface="+mj-lt"/>
              <a:buAutoNum type="arabicPeriod"/>
            </a:pPr>
            <a:r>
              <a:rPr lang="en-US" sz="1200" kern="1200" dirty="0">
                <a:solidFill>
                  <a:schemeClr val="tx1"/>
                </a:solidFill>
                <a:effectLst/>
                <a:latin typeface="+mn-lt"/>
                <a:ea typeface="+mn-ea"/>
                <a:cs typeface="+mn-cs"/>
              </a:rPr>
              <a:t>Then have the groups discuss the questions on the slide. </a:t>
            </a:r>
          </a:p>
          <a:p>
            <a:pPr marL="228600" lvl="0" indent="-228600">
              <a:buFont typeface="+mj-lt"/>
              <a:buAutoNum type="arabicPeriod"/>
            </a:pPr>
            <a:r>
              <a:rPr lang="en-US" sz="1200" kern="1200" dirty="0">
                <a:solidFill>
                  <a:schemeClr val="tx1"/>
                </a:solidFill>
                <a:effectLst/>
                <a:latin typeface="+mn-lt"/>
                <a:ea typeface="+mn-ea"/>
                <a:cs typeface="+mn-cs"/>
              </a:rPr>
              <a:t>After about ten minutes mix up the groups so that they are in “mixed-shape” groups and have them discuss the same questions. </a:t>
            </a:r>
          </a:p>
          <a:p>
            <a:pPr marL="228600" lvl="0" indent="-228600">
              <a:buFont typeface="+mj-lt"/>
              <a:buAutoNum type="arabicPeriod"/>
            </a:pPr>
            <a:r>
              <a:rPr lang="en-US" sz="1200" kern="1200" dirty="0">
                <a:solidFill>
                  <a:schemeClr val="tx1"/>
                </a:solidFill>
                <a:effectLst/>
                <a:latin typeface="+mn-lt"/>
                <a:ea typeface="+mn-ea"/>
                <a:cs typeface="+mn-cs"/>
              </a:rPr>
              <a:t>After about ten minutes bring the entire group back together and ask for a volunteers to talk about their observations.  </a:t>
            </a:r>
          </a:p>
          <a:p>
            <a:endParaRPr lang="en-US" b="0"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3</a:t>
            </a:fld>
            <a:endParaRPr lang="en-US"/>
          </a:p>
        </p:txBody>
      </p:sp>
    </p:spTree>
    <p:extLst>
      <p:ext uri="{BB962C8B-B14F-4D97-AF65-F5344CB8AC3E}">
        <p14:creationId xmlns:p14="http://schemas.microsoft.com/office/powerpoint/2010/main" val="4036139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Overview:</a:t>
            </a:r>
            <a:r>
              <a:rPr lang="en-US" sz="1200" kern="1200" dirty="0">
                <a:solidFill>
                  <a:schemeClr val="tx1"/>
                </a:solidFill>
                <a:effectLst/>
                <a:latin typeface="+mn-lt"/>
                <a:ea typeface="+mn-ea"/>
                <a:cs typeface="+mn-cs"/>
              </a:rPr>
              <a:t> Time for a basic review. Also ask if there were any “aha” moments since the last time you met. If appropriate, have a very brief group discussion.</a:t>
            </a:r>
          </a:p>
        </p:txBody>
      </p:sp>
      <p:sp>
        <p:nvSpPr>
          <p:cNvPr id="4" name="Slide Number Placeholder 3"/>
          <p:cNvSpPr>
            <a:spLocks noGrp="1"/>
          </p:cNvSpPr>
          <p:nvPr>
            <p:ph type="sldNum" sz="quarter" idx="10"/>
          </p:nvPr>
        </p:nvSpPr>
        <p:spPr/>
        <p:txBody>
          <a:bodyPr/>
          <a:lstStyle/>
          <a:p>
            <a:fld id="{74B60785-9338-114B-891F-4D52A71C2C76}" type="slidenum">
              <a:rPr lang="en-US" smtClean="0"/>
              <a:pPr/>
              <a:t>4</a:t>
            </a:fld>
            <a:endParaRPr lang="en-US"/>
          </a:p>
        </p:txBody>
      </p:sp>
    </p:spTree>
    <p:extLst>
      <p:ext uri="{BB962C8B-B14F-4D97-AF65-F5344CB8AC3E}">
        <p14:creationId xmlns:p14="http://schemas.microsoft.com/office/powerpoint/2010/main" val="98777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Overview:</a:t>
            </a:r>
            <a:r>
              <a:rPr lang="en-US" sz="1200" kern="1200" dirty="0">
                <a:solidFill>
                  <a:schemeClr val="tx1"/>
                </a:solidFill>
                <a:effectLst/>
                <a:latin typeface="+mn-lt"/>
                <a:ea typeface="+mn-ea"/>
                <a:cs typeface="+mn-cs"/>
              </a:rPr>
              <a:t> Review the learning objectives.</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5</a:t>
            </a:fld>
            <a:endParaRPr lang="en-US"/>
          </a:p>
        </p:txBody>
      </p:sp>
    </p:spTree>
    <p:extLst>
      <p:ext uri="{BB962C8B-B14F-4D97-AF65-F5344CB8AC3E}">
        <p14:creationId xmlns:p14="http://schemas.microsoft.com/office/powerpoint/2010/main" val="368286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Overview</a:t>
            </a:r>
            <a:r>
              <a:rPr lang="en-US" sz="1200" kern="1200" dirty="0">
                <a:solidFill>
                  <a:schemeClr val="tx1"/>
                </a:solidFill>
                <a:effectLst/>
                <a:latin typeface="+mn-lt"/>
                <a:ea typeface="+mn-ea"/>
                <a:cs typeface="+mn-cs"/>
              </a:rPr>
              <a:t>: The participants “met” Ciara in their workbook homework. Direct participants to their workbook to quickly review her story on page 23.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Group Discussion: </a:t>
            </a:r>
            <a:r>
              <a:rPr lang="en-US" sz="1200" kern="1200" dirty="0">
                <a:solidFill>
                  <a:schemeClr val="tx1"/>
                </a:solidFill>
                <a:effectLst/>
                <a:latin typeface="+mn-lt"/>
                <a:ea typeface="+mn-ea"/>
                <a:cs typeface="+mn-cs"/>
              </a:rPr>
              <a:t>Could you relate with Ciara? What were some of the barriers she faces in making healthy decisions? What were some of the things that supported her making healthy decisions? Ask if any participants are willing to share some of the things that challenge or support their ability to make healthy decisions.</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6</a:t>
            </a:fld>
            <a:endParaRPr lang="en-US"/>
          </a:p>
        </p:txBody>
      </p:sp>
    </p:spTree>
    <p:extLst>
      <p:ext uri="{BB962C8B-B14F-4D97-AF65-F5344CB8AC3E}">
        <p14:creationId xmlns:p14="http://schemas.microsoft.com/office/powerpoint/2010/main" val="2343821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Overview</a:t>
            </a:r>
            <a:r>
              <a:rPr lang="en-US" sz="1200" kern="1200" dirty="0">
                <a:solidFill>
                  <a:schemeClr val="tx1"/>
                </a:solidFill>
                <a:effectLst/>
                <a:latin typeface="+mn-lt"/>
                <a:ea typeface="+mn-ea"/>
                <a:cs typeface="+mn-cs"/>
              </a:rPr>
              <a:t>: The healthcare system is big and complex. There are many factors that impact how individuals, communities, and societies use the healthcare system. This is an opportunity to break down the health pyramid in laymen’s terms. The overall goal is to show that focusing efforts on upstream approaches such as community and policy changes are better models because they decrease the need for treatment by decreasing the incidence of chronic diseases. </a:t>
            </a:r>
          </a:p>
        </p:txBody>
      </p:sp>
      <p:sp>
        <p:nvSpPr>
          <p:cNvPr id="4" name="Slide Number Placeholder 3"/>
          <p:cNvSpPr>
            <a:spLocks noGrp="1"/>
          </p:cNvSpPr>
          <p:nvPr>
            <p:ph type="sldNum" sz="quarter" idx="10"/>
          </p:nvPr>
        </p:nvSpPr>
        <p:spPr/>
        <p:txBody>
          <a:bodyPr/>
          <a:lstStyle/>
          <a:p>
            <a:fld id="{74B60785-9338-114B-891F-4D52A71C2C76}" type="slidenum">
              <a:rPr lang="en-US" smtClean="0"/>
              <a:pPr/>
              <a:t>7</a:t>
            </a:fld>
            <a:endParaRPr lang="en-US"/>
          </a:p>
        </p:txBody>
      </p:sp>
    </p:spTree>
    <p:extLst>
      <p:ext uri="{BB962C8B-B14F-4D97-AF65-F5344CB8AC3E}">
        <p14:creationId xmlns:p14="http://schemas.microsoft.com/office/powerpoint/2010/main" val="4002102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Overview</a:t>
            </a:r>
            <a:r>
              <a:rPr lang="en-US" sz="1200" kern="1200" dirty="0">
                <a:solidFill>
                  <a:schemeClr val="tx1"/>
                </a:solidFill>
                <a:effectLst/>
                <a:latin typeface="+mn-lt"/>
                <a:ea typeface="+mn-ea"/>
                <a:cs typeface="+mn-cs"/>
              </a:rPr>
              <a:t>: The Affordable Care Act (ACA) is a government policy that attempts to make our complex and expensive healthcare system more accessible and easier to manage for all Americans. </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3"/>
              </a:rPr>
              <a:t>https://www.youtube.com/watch?v=wMuXcuudvCc</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8</a:t>
            </a:fld>
            <a:endParaRPr lang="en-US"/>
          </a:p>
        </p:txBody>
      </p:sp>
    </p:spTree>
    <p:extLst>
      <p:ext uri="{BB962C8B-B14F-4D97-AF65-F5344CB8AC3E}">
        <p14:creationId xmlns:p14="http://schemas.microsoft.com/office/powerpoint/2010/main" val="1337638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Facilitator Tip: </a:t>
            </a:r>
            <a:r>
              <a:rPr lang="en-US" sz="1200" kern="1200" dirty="0">
                <a:solidFill>
                  <a:schemeClr val="tx1"/>
                </a:solidFill>
                <a:effectLst/>
                <a:latin typeface="+mn-lt"/>
                <a:ea typeface="+mn-ea"/>
                <a:cs typeface="+mn-cs"/>
              </a:rPr>
              <a:t>Use this time for a break. Give participants a five to ten minute break depending on the needs of the group and the length of the meeting. Use the resources in the Digital Library to choose one stretch for your group.</a:t>
            </a:r>
            <a:r>
              <a:rPr lang="en-US" dirty="0">
                <a:effectLst/>
              </a:rPr>
              <a:t> </a:t>
            </a:r>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9</a:t>
            </a:fld>
            <a:endParaRPr lang="en-US"/>
          </a:p>
        </p:txBody>
      </p:sp>
    </p:spTree>
    <p:extLst>
      <p:ext uri="{BB962C8B-B14F-4D97-AF65-F5344CB8AC3E}">
        <p14:creationId xmlns:p14="http://schemas.microsoft.com/office/powerpoint/2010/main" val="2746693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8AB2E955-1FCD-504A-A4D9-17915D554538}" type="datetimeFigureOut">
              <a:rPr lang="en-US" smtClean="0"/>
              <a:pPr/>
              <a:t>9/27/2016</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pPr/>
              <a:t>‹#›</a:t>
            </a:fld>
            <a:endParaRPr lang="en-US"/>
          </a:p>
        </p:txBody>
      </p:sp>
      <p:sp>
        <p:nvSpPr>
          <p:cNvPr id="8" name="Text Placeholder 7"/>
          <p:cNvSpPr>
            <a:spLocks noGrp="1"/>
          </p:cNvSpPr>
          <p:nvPr>
            <p:ph type="body" sz="quarter" idx="13"/>
          </p:nvPr>
        </p:nvSpPr>
        <p:spPr>
          <a:xfrm>
            <a:off x="693056" y="1369786"/>
            <a:ext cx="7993741" cy="589641"/>
          </a:xfrm>
        </p:spPr>
        <p:txBody>
          <a:bodyPr>
            <a:noAutofit/>
          </a:bodyPr>
          <a:lstStyle>
            <a:lvl1pPr>
              <a:buFontTx/>
              <a:buNone/>
              <a:defRPr sz="2400" cap="all">
                <a:solidFill>
                  <a:schemeClr val="accent2"/>
                </a:solidFill>
                <a:latin typeface="+mn-lt"/>
              </a:defRPr>
            </a:lvl1pPr>
            <a:lvl2pPr marL="344487" indent="0">
              <a:buFontTx/>
              <a:buNone/>
              <a:defRPr sz="2400">
                <a:solidFill>
                  <a:schemeClr val="accent2">
                    <a:lumMod val="20000"/>
                    <a:lumOff val="80000"/>
                  </a:schemeClr>
                </a:solidFill>
              </a:defRPr>
            </a:lvl2pPr>
            <a:lvl3pPr marL="688975" indent="0">
              <a:buFontTx/>
              <a:buNone/>
              <a:defRPr sz="2400">
                <a:solidFill>
                  <a:schemeClr val="accent2">
                    <a:lumMod val="20000"/>
                    <a:lumOff val="80000"/>
                  </a:schemeClr>
                </a:solidFill>
              </a:defRPr>
            </a:lvl3pPr>
            <a:lvl4pPr marL="1025525" indent="0">
              <a:buFontTx/>
              <a:buNone/>
              <a:defRPr sz="2400">
                <a:solidFill>
                  <a:schemeClr val="accent2">
                    <a:lumMod val="20000"/>
                    <a:lumOff val="80000"/>
                  </a:schemeClr>
                </a:solidFill>
              </a:defRPr>
            </a:lvl4pPr>
            <a:lvl5pPr marL="1370013" indent="0">
              <a:buFontTx/>
              <a:buNone/>
              <a:defRPr sz="2400">
                <a:solidFill>
                  <a:schemeClr val="accent2">
                    <a:lumMod val="20000"/>
                    <a:lumOff val="80000"/>
                  </a:schemeClr>
                </a:solidFill>
              </a:defRPr>
            </a:lvl5pPr>
          </a:lstStyle>
          <a:p>
            <a:pPr lvl="0"/>
            <a:r>
              <a:rPr lang="en-US" dirty="0"/>
              <a:t>Click to edit Master text styles</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8790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2E955-1FCD-504A-A4D9-17915D554538}" type="datetimeFigureOut">
              <a:rPr lang="en-US" smtClean="0"/>
              <a:pPr/>
              <a:t>9/27/2016</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2412397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pPr/>
              <a:t>9/27/2016</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125349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71835" y="2130425"/>
            <a:ext cx="7772400" cy="1470025"/>
          </a:xfrm>
        </p:spPr>
        <p:txBody>
          <a:bodyPr/>
          <a:lstStyle>
            <a:lvl1pPr algn="ctr">
              <a:lnSpc>
                <a:spcPct val="90000"/>
              </a:lnSpc>
              <a:defRPr sz="4200" cap="all" spc="100">
                <a:latin typeface="+mj-lt"/>
                <a:cs typeface="Avenir Medium"/>
              </a:defRPr>
            </a:lvl1pPr>
          </a:lstStyle>
          <a:p>
            <a:r>
              <a:rPr lang="en-US" dirty="0"/>
              <a:t>CLICK TO EDIT MASTER TITLE STYLE</a:t>
            </a:r>
          </a:p>
        </p:txBody>
      </p:sp>
      <p:sp>
        <p:nvSpPr>
          <p:cNvPr id="3" name="Subtitle 2"/>
          <p:cNvSpPr>
            <a:spLocks noGrp="1"/>
          </p:cNvSpPr>
          <p:nvPr>
            <p:ph type="subTitle" idx="1" hasCustomPrompt="1"/>
          </p:nvPr>
        </p:nvSpPr>
        <p:spPr>
          <a:xfrm>
            <a:off x="1457635" y="3840845"/>
            <a:ext cx="6400800" cy="1275441"/>
          </a:xfrm>
        </p:spPr>
        <p:txBody>
          <a:bodyPr>
            <a:normAutofit/>
          </a:bodyPr>
          <a:lstStyle>
            <a:lvl1pPr marL="0" indent="0" algn="ctr">
              <a:lnSpc>
                <a:spcPct val="100000"/>
              </a:lnSpc>
              <a:buNone/>
              <a:defRPr sz="2200" b="0" i="1" cap="none" spc="80">
                <a:solidFill>
                  <a:schemeClr val="bg1"/>
                </a:solidFill>
                <a:latin typeface="+mn-lt"/>
                <a:cs typeface="Avenir Medium Obliqu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284246" y="6528699"/>
            <a:ext cx="2133600" cy="365125"/>
          </a:xfrm>
        </p:spPr>
        <p:txBody>
          <a:bodyPr/>
          <a:lstStyle/>
          <a:p>
            <a:fld id="{8AB2E955-1FCD-504A-A4D9-17915D554538}" type="datetimeFigureOut">
              <a:rPr lang="en-US" smtClean="0"/>
              <a:pPr/>
              <a:t>9/27/2016</a:t>
            </a:fld>
            <a:endParaRPr lang="en-US" dirty="0"/>
          </a:p>
        </p:txBody>
      </p:sp>
      <p:sp>
        <p:nvSpPr>
          <p:cNvPr id="6" name="Slide Number Placeholder 5"/>
          <p:cNvSpPr>
            <a:spLocks noGrp="1"/>
          </p:cNvSpPr>
          <p:nvPr>
            <p:ph type="sldNum" sz="quarter" idx="12"/>
          </p:nvPr>
        </p:nvSpPr>
        <p:spPr>
          <a:xfrm>
            <a:off x="6739472" y="6528699"/>
            <a:ext cx="2133600" cy="365125"/>
          </a:xfrm>
        </p:spPr>
        <p:txBody>
          <a:bodyPr/>
          <a:lstStyle/>
          <a:p>
            <a:fld id="{CFBA6597-D7DA-DC49-90B6-6291F05CD5D3}" type="slidenum">
              <a:rPr lang="en-US" smtClean="0"/>
              <a:pPr/>
              <a:t>‹#›</a:t>
            </a:fld>
            <a:endParaRPr lang="en-US" dirty="0"/>
          </a:p>
        </p:txBody>
      </p:sp>
      <p:cxnSp>
        <p:nvCxnSpPr>
          <p:cNvPr id="13" name="Straight Connector 12"/>
          <p:cNvCxnSpPr/>
          <p:nvPr/>
        </p:nvCxnSpPr>
        <p:spPr>
          <a:xfrm>
            <a:off x="2340285" y="3627663"/>
            <a:ext cx="46355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340285" y="3627663"/>
            <a:ext cx="46355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2340285" y="3627663"/>
            <a:ext cx="46355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9420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pPr/>
              <a:t>9/27/2016</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pPr/>
              <a:t>‹#›</a:t>
            </a:fld>
            <a:endParaRPr lang="en-US"/>
          </a:p>
        </p:txBody>
      </p:sp>
      <p:sp>
        <p:nvSpPr>
          <p:cNvPr id="8" name="Text Placeholder 7"/>
          <p:cNvSpPr>
            <a:spLocks noGrp="1"/>
          </p:cNvSpPr>
          <p:nvPr>
            <p:ph type="body" sz="quarter" idx="13"/>
          </p:nvPr>
        </p:nvSpPr>
        <p:spPr>
          <a:xfrm>
            <a:off x="693056" y="1369786"/>
            <a:ext cx="7993741" cy="589641"/>
          </a:xfrm>
        </p:spPr>
        <p:txBody>
          <a:bodyPr>
            <a:noAutofit/>
          </a:bodyPr>
          <a:lstStyle>
            <a:lvl1pPr marL="0" indent="0">
              <a:buNone/>
              <a:defRPr sz="2400" cap="all">
                <a:solidFill>
                  <a:schemeClr val="accent3"/>
                </a:solidFill>
              </a:defRPr>
            </a:lvl1pPr>
            <a:lvl2pPr>
              <a:defRPr sz="2400">
                <a:solidFill>
                  <a:schemeClr val="accent2">
                    <a:lumMod val="20000"/>
                    <a:lumOff val="80000"/>
                  </a:schemeClr>
                </a:solidFill>
              </a:defRPr>
            </a:lvl2pPr>
            <a:lvl3pPr>
              <a:defRPr sz="2400">
                <a:solidFill>
                  <a:schemeClr val="accent2">
                    <a:lumMod val="20000"/>
                    <a:lumOff val="80000"/>
                  </a:schemeClr>
                </a:solidFill>
              </a:defRPr>
            </a:lvl3pPr>
            <a:lvl4pPr>
              <a:defRPr sz="2400">
                <a:solidFill>
                  <a:schemeClr val="accent2">
                    <a:lumMod val="20000"/>
                    <a:lumOff val="80000"/>
                  </a:schemeClr>
                </a:solidFill>
              </a:defRPr>
            </a:lvl4pPr>
            <a:lvl5pPr>
              <a:defRPr sz="2400">
                <a:solidFill>
                  <a:schemeClr val="accent2">
                    <a:lumMod val="20000"/>
                    <a:lumOff val="80000"/>
                  </a:schemeClr>
                </a:solidFill>
              </a:defRPr>
            </a:lvl5pPr>
          </a:lstStyle>
          <a:p>
            <a:pPr lvl="0"/>
            <a:r>
              <a:rPr lang="en-US"/>
              <a:t>Click to edit Master text styles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913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B2E955-1FCD-504A-A4D9-17915D554538}" type="datetimeFigureOut">
              <a:rPr lang="en-US" smtClean="0"/>
              <a:pPr/>
              <a:t>9/27/2016</a:t>
            </a:fld>
            <a:endParaRPr lang="en-US" dirty="0"/>
          </a:p>
        </p:txBody>
      </p:sp>
      <p:sp>
        <p:nvSpPr>
          <p:cNvPr id="9" name="Slide Number Placeholder 8"/>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2046813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2E955-1FCD-504A-A4D9-17915D554538}" type="datetimeFigureOut">
              <a:rPr lang="en-US" smtClean="0"/>
              <a:pPr/>
              <a:t>9/27/2016</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1042953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pPr/>
              <a:t>9/27/2016</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39622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pPr/>
              <a:t>9/27/2016</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pPr/>
              <a:t>‹#›</a:t>
            </a:fld>
            <a:endParaRPr lang="en-US"/>
          </a:p>
        </p:txBody>
      </p:sp>
      <p:sp>
        <p:nvSpPr>
          <p:cNvPr id="8" name="Text Placeholder 7"/>
          <p:cNvSpPr>
            <a:spLocks noGrp="1"/>
          </p:cNvSpPr>
          <p:nvPr>
            <p:ph type="body" sz="quarter" idx="13"/>
          </p:nvPr>
        </p:nvSpPr>
        <p:spPr>
          <a:xfrm>
            <a:off x="693056" y="1369786"/>
            <a:ext cx="7993741" cy="589641"/>
          </a:xfrm>
        </p:spPr>
        <p:txBody>
          <a:bodyPr>
            <a:noAutofit/>
          </a:bodyPr>
          <a:lstStyle>
            <a:lvl1pPr>
              <a:buFontTx/>
              <a:buNone/>
              <a:defRPr sz="2400" cap="all">
                <a:solidFill>
                  <a:schemeClr val="accent2"/>
                </a:solidFill>
              </a:defRPr>
            </a:lvl1pPr>
            <a:lvl2pPr marL="344487" indent="0">
              <a:buFontTx/>
              <a:buNone/>
              <a:defRPr sz="2400">
                <a:solidFill>
                  <a:schemeClr val="accent2">
                    <a:lumMod val="20000"/>
                    <a:lumOff val="80000"/>
                  </a:schemeClr>
                </a:solidFill>
              </a:defRPr>
            </a:lvl2pPr>
            <a:lvl3pPr marL="688975" indent="0">
              <a:buFontTx/>
              <a:buNone/>
              <a:defRPr sz="2400">
                <a:solidFill>
                  <a:schemeClr val="accent2">
                    <a:lumMod val="20000"/>
                    <a:lumOff val="80000"/>
                  </a:schemeClr>
                </a:solidFill>
              </a:defRPr>
            </a:lvl3pPr>
            <a:lvl4pPr marL="1025525" indent="0">
              <a:buFontTx/>
              <a:buNone/>
              <a:defRPr sz="2400">
                <a:solidFill>
                  <a:schemeClr val="accent2">
                    <a:lumMod val="20000"/>
                    <a:lumOff val="80000"/>
                  </a:schemeClr>
                </a:solidFill>
              </a:defRPr>
            </a:lvl4pPr>
            <a:lvl5pPr marL="1370013" indent="0">
              <a:buFontTx/>
              <a:buNone/>
              <a:defRPr sz="2400">
                <a:solidFill>
                  <a:schemeClr val="accent2">
                    <a:lumMod val="20000"/>
                    <a:lumOff val="80000"/>
                  </a:schemeClr>
                </a:solidFill>
              </a:defRPr>
            </a:lvl5pPr>
          </a:lstStyle>
          <a:p>
            <a:pPr lvl="0"/>
            <a:r>
              <a:rPr lang="en-US"/>
              <a:t>Click to edit Master text styles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8790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B2E955-1FCD-504A-A4D9-17915D554538}" type="datetimeFigureOut">
              <a:rPr lang="en-US" smtClean="0"/>
              <a:pPr/>
              <a:t>9/27/2016</a:t>
            </a:fld>
            <a:endParaRPr lang="en-US"/>
          </a:p>
        </p:txBody>
      </p:sp>
      <p:sp>
        <p:nvSpPr>
          <p:cNvPr id="9" name="Slide Number Placeholder 8"/>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2076532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2E955-1FCD-504A-A4D9-17915D554538}" type="datetimeFigureOut">
              <a:rPr lang="en-US" smtClean="0"/>
              <a:pPr/>
              <a:t>9/27/2016</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2502798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baseline="0">
                <a:latin typeface="+mn-lt"/>
              </a:defRPr>
            </a:lvl1pPr>
            <a:lvl2pPr>
              <a:defRPr sz="1600" b="0" i="0" baseline="0">
                <a:latin typeface="+mn-lt"/>
              </a:defRPr>
            </a:lvl2pPr>
            <a:lvl3pPr>
              <a:defRPr sz="1600" b="0" i="0" baseline="0">
                <a:latin typeface="+mn-lt"/>
              </a:defRPr>
            </a:lvl3pPr>
            <a:lvl4pPr>
              <a:defRPr sz="1600" b="0" i="0" baseline="0">
                <a:latin typeface="+mn-lt"/>
              </a:defRPr>
            </a:lvl4pPr>
            <a:lvl5pPr>
              <a:defRPr sz="1600" b="0" i="0" baseline="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baseline="0">
                <a:latin typeface="+mn-lt"/>
              </a:defRPr>
            </a:lvl1pPr>
            <a:lvl2pPr>
              <a:defRPr sz="1600" b="0" i="0" baseline="0">
                <a:latin typeface="+mn-lt"/>
              </a:defRPr>
            </a:lvl2pPr>
            <a:lvl3pPr>
              <a:defRPr sz="1600" b="0" i="0" baseline="0">
                <a:latin typeface="+mn-lt"/>
              </a:defRPr>
            </a:lvl3pPr>
            <a:lvl4pPr>
              <a:defRPr sz="1600" b="0" i="0" baseline="0">
                <a:latin typeface="+mn-lt"/>
              </a:defRPr>
            </a:lvl4pPr>
            <a:lvl5pPr>
              <a:defRPr sz="1600" b="0" i="0" baseline="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B2E955-1FCD-504A-A4D9-17915D554538}" type="datetimeFigureOut">
              <a:rPr lang="en-US" smtClean="0"/>
              <a:pPr/>
              <a:t>9/27/2016</a:t>
            </a:fld>
            <a:endParaRPr lang="en-US"/>
          </a:p>
        </p:txBody>
      </p:sp>
      <p:sp>
        <p:nvSpPr>
          <p:cNvPr id="9" name="Slide Number Placeholder 8"/>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2076532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pPr/>
              <a:t>9/27/2016</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2565346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pPr/>
              <a:t>9/27/2016</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pPr/>
              <a:t>‹#›</a:t>
            </a:fld>
            <a:endParaRPr lang="en-US"/>
          </a:p>
        </p:txBody>
      </p:sp>
      <p:sp>
        <p:nvSpPr>
          <p:cNvPr id="8" name="Text Placeholder 7"/>
          <p:cNvSpPr>
            <a:spLocks noGrp="1"/>
          </p:cNvSpPr>
          <p:nvPr>
            <p:ph type="body" sz="quarter" idx="13"/>
          </p:nvPr>
        </p:nvSpPr>
        <p:spPr>
          <a:xfrm>
            <a:off x="693056" y="1369786"/>
            <a:ext cx="7993741" cy="589641"/>
          </a:xfrm>
        </p:spPr>
        <p:txBody>
          <a:bodyPr>
            <a:noAutofit/>
          </a:bodyPr>
          <a:lstStyle>
            <a:lvl1pPr>
              <a:buFontTx/>
              <a:buNone/>
              <a:defRPr sz="2400" cap="all">
                <a:solidFill>
                  <a:schemeClr val="tx1"/>
                </a:solidFill>
              </a:defRPr>
            </a:lvl1pPr>
            <a:lvl2pPr marL="344487" indent="0">
              <a:buFontTx/>
              <a:buNone/>
              <a:defRPr sz="2400">
                <a:solidFill>
                  <a:schemeClr val="tx1">
                    <a:lumMod val="20000"/>
                    <a:lumOff val="80000"/>
                  </a:schemeClr>
                </a:solidFill>
              </a:defRPr>
            </a:lvl2pPr>
            <a:lvl3pPr marL="688975" indent="0">
              <a:buFontTx/>
              <a:buNone/>
              <a:defRPr sz="2400">
                <a:solidFill>
                  <a:schemeClr val="tx1">
                    <a:lumMod val="20000"/>
                    <a:lumOff val="80000"/>
                  </a:schemeClr>
                </a:solidFill>
              </a:defRPr>
            </a:lvl3pPr>
            <a:lvl4pPr marL="1025525" indent="0">
              <a:buFontTx/>
              <a:buNone/>
              <a:defRPr sz="2400">
                <a:solidFill>
                  <a:schemeClr val="tx1">
                    <a:lumMod val="20000"/>
                    <a:lumOff val="80000"/>
                  </a:schemeClr>
                </a:solidFill>
              </a:defRPr>
            </a:lvl4pPr>
            <a:lvl5pPr marL="1370013" indent="0">
              <a:buFontTx/>
              <a:buNone/>
              <a:defRPr sz="2400">
                <a:solidFill>
                  <a:schemeClr val="tx1">
                    <a:lumMod val="20000"/>
                    <a:lumOff val="80000"/>
                  </a:schemeClr>
                </a:solidFill>
              </a:defRPr>
            </a:lvl5pPr>
          </a:lstStyle>
          <a:p>
            <a:pPr lvl="0"/>
            <a:r>
              <a:rPr lang="en-US"/>
              <a:t>Click to edit Master text styles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045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B2E955-1FCD-504A-A4D9-17915D554538}" type="datetimeFigureOut">
              <a:rPr lang="en-US" smtClean="0"/>
              <a:pPr/>
              <a:t>9/27/2016</a:t>
            </a:fld>
            <a:endParaRPr lang="en-US"/>
          </a:p>
        </p:txBody>
      </p:sp>
      <p:sp>
        <p:nvSpPr>
          <p:cNvPr id="9" name="Slide Number Placeholder 8"/>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2141232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2E955-1FCD-504A-A4D9-17915D554538}" type="datetimeFigureOut">
              <a:rPr lang="en-US" smtClean="0"/>
              <a:pPr/>
              <a:t>9/27/2016</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4087639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pPr/>
              <a:t>9/27/2016</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4250505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pPr/>
              <a:t>9/27/2016</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pPr/>
              <a:t>‹#›</a:t>
            </a:fld>
            <a:endParaRPr lang="en-US"/>
          </a:p>
        </p:txBody>
      </p:sp>
      <p:sp>
        <p:nvSpPr>
          <p:cNvPr id="8" name="Text Placeholder 7"/>
          <p:cNvSpPr>
            <a:spLocks noGrp="1"/>
          </p:cNvSpPr>
          <p:nvPr>
            <p:ph type="body" sz="quarter" idx="13"/>
          </p:nvPr>
        </p:nvSpPr>
        <p:spPr>
          <a:xfrm>
            <a:off x="1645556" y="1260930"/>
            <a:ext cx="7041242" cy="471714"/>
          </a:xfrm>
        </p:spPr>
        <p:txBody>
          <a:bodyPr>
            <a:noAutofit/>
          </a:bodyPr>
          <a:lstStyle>
            <a:lvl1pPr>
              <a:lnSpc>
                <a:spcPct val="100000"/>
              </a:lnSpc>
              <a:buFontTx/>
              <a:buNone/>
              <a:defRPr sz="1800" cap="all">
                <a:solidFill>
                  <a:schemeClr val="accent3"/>
                </a:solidFill>
                <a:latin typeface="+mn-lt"/>
              </a:defRPr>
            </a:lvl1pPr>
            <a:lvl2pPr marL="344487" indent="0">
              <a:lnSpc>
                <a:spcPct val="100000"/>
              </a:lnSpc>
              <a:buFontTx/>
              <a:buNone/>
              <a:defRPr sz="2400">
                <a:solidFill>
                  <a:schemeClr val="accent2">
                    <a:lumMod val="20000"/>
                    <a:lumOff val="80000"/>
                  </a:schemeClr>
                </a:solidFill>
              </a:defRPr>
            </a:lvl2pPr>
            <a:lvl3pPr marL="688975" indent="0">
              <a:lnSpc>
                <a:spcPct val="100000"/>
              </a:lnSpc>
              <a:buFontTx/>
              <a:buNone/>
              <a:defRPr sz="2400">
                <a:solidFill>
                  <a:schemeClr val="accent2">
                    <a:lumMod val="20000"/>
                    <a:lumOff val="80000"/>
                  </a:schemeClr>
                </a:solidFill>
              </a:defRPr>
            </a:lvl3pPr>
            <a:lvl4pPr marL="1025525" indent="0">
              <a:lnSpc>
                <a:spcPct val="100000"/>
              </a:lnSpc>
              <a:buFontTx/>
              <a:buNone/>
              <a:defRPr sz="2400">
                <a:solidFill>
                  <a:schemeClr val="accent2">
                    <a:lumMod val="20000"/>
                    <a:lumOff val="80000"/>
                  </a:schemeClr>
                </a:solidFill>
              </a:defRPr>
            </a:lvl4pPr>
            <a:lvl5pPr marL="1370012" indent="0">
              <a:lnSpc>
                <a:spcPct val="100000"/>
              </a:lnSpc>
              <a:buFontTx/>
              <a:buNone/>
              <a:defRPr sz="2400">
                <a:solidFill>
                  <a:schemeClr val="accent2">
                    <a:lumMod val="20000"/>
                    <a:lumOff val="80000"/>
                  </a:schemeClr>
                </a:solidFill>
              </a:defRPr>
            </a:lvl5pPr>
          </a:lstStyle>
          <a:p>
            <a:pPr lvl="0"/>
            <a:r>
              <a:rPr lang="en-US"/>
              <a:t>Click to edit Master text styles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518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2E955-1FCD-504A-A4D9-17915D554538}" type="datetimeFigureOut">
              <a:rPr lang="en-US" smtClean="0"/>
              <a:pPr/>
              <a:t>9/27/2016</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2412397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pPr/>
              <a:t>9/27/2016</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125349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2E955-1FCD-504A-A4D9-17915D554538}" type="datetimeFigureOut">
              <a:rPr lang="en-US" smtClean="0"/>
              <a:pPr/>
              <a:t>9/27/2016</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250279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pPr/>
              <a:t>9/27/2016</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2565346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8AB2E955-1FCD-504A-A4D9-17915D554538}" type="datetimeFigureOut">
              <a:rPr lang="en-US" smtClean="0"/>
              <a:pPr/>
              <a:t>9/27/2016</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pPr/>
              <a:t>‹#›</a:t>
            </a:fld>
            <a:endParaRPr lang="en-US"/>
          </a:p>
        </p:txBody>
      </p:sp>
      <p:sp>
        <p:nvSpPr>
          <p:cNvPr id="8" name="Text Placeholder 7"/>
          <p:cNvSpPr>
            <a:spLocks noGrp="1"/>
          </p:cNvSpPr>
          <p:nvPr>
            <p:ph type="body" sz="quarter" idx="13"/>
          </p:nvPr>
        </p:nvSpPr>
        <p:spPr>
          <a:xfrm>
            <a:off x="693056" y="1369786"/>
            <a:ext cx="7993741" cy="589641"/>
          </a:xfrm>
        </p:spPr>
        <p:txBody>
          <a:bodyPr>
            <a:noAutofit/>
          </a:bodyPr>
          <a:lstStyle>
            <a:lvl1pPr>
              <a:buFontTx/>
              <a:buNone/>
              <a:defRPr sz="2400" cap="all">
                <a:solidFill>
                  <a:schemeClr val="tx1"/>
                </a:solidFill>
              </a:defRPr>
            </a:lvl1pPr>
            <a:lvl2pPr marL="344487" indent="0">
              <a:buFontTx/>
              <a:buNone/>
              <a:defRPr sz="2400">
                <a:solidFill>
                  <a:schemeClr val="tx1">
                    <a:lumMod val="20000"/>
                    <a:lumOff val="80000"/>
                  </a:schemeClr>
                </a:solidFill>
              </a:defRPr>
            </a:lvl2pPr>
            <a:lvl3pPr marL="688975" indent="0">
              <a:buFontTx/>
              <a:buNone/>
              <a:defRPr sz="2400">
                <a:solidFill>
                  <a:schemeClr val="tx1">
                    <a:lumMod val="20000"/>
                    <a:lumOff val="80000"/>
                  </a:schemeClr>
                </a:solidFill>
              </a:defRPr>
            </a:lvl3pPr>
            <a:lvl4pPr marL="1025525" indent="0">
              <a:buFontTx/>
              <a:buNone/>
              <a:defRPr sz="2400">
                <a:solidFill>
                  <a:schemeClr val="tx1">
                    <a:lumMod val="20000"/>
                    <a:lumOff val="80000"/>
                  </a:schemeClr>
                </a:solidFill>
              </a:defRPr>
            </a:lvl4pPr>
            <a:lvl5pPr marL="1370013" indent="0">
              <a:buFontTx/>
              <a:buNone/>
              <a:defRPr sz="2400">
                <a:solidFill>
                  <a:schemeClr val="tx1">
                    <a:lumMod val="20000"/>
                    <a:lumOff val="80000"/>
                  </a:schemeClr>
                </a:solidFill>
              </a:defRPr>
            </a:lvl5pPr>
          </a:lstStyle>
          <a:p>
            <a:pPr lvl="0"/>
            <a:r>
              <a:rPr lang="en-US" dirty="0"/>
              <a:t>Click to edit Master text styles</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045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B2E955-1FCD-504A-A4D9-17915D554538}" type="datetimeFigureOut">
              <a:rPr lang="en-US" smtClean="0"/>
              <a:pPr/>
              <a:t>9/27/2016</a:t>
            </a:fld>
            <a:endParaRPr lang="en-US"/>
          </a:p>
        </p:txBody>
      </p:sp>
      <p:sp>
        <p:nvSpPr>
          <p:cNvPr id="9" name="Slide Number Placeholder 8"/>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2141232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2E955-1FCD-504A-A4D9-17915D554538}" type="datetimeFigureOut">
              <a:rPr lang="en-US" smtClean="0"/>
              <a:pPr/>
              <a:t>9/27/2016</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4087639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pPr/>
              <a:t>9/27/2016</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4250505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8AB2E955-1FCD-504A-A4D9-17915D554538}" type="datetimeFigureOut">
              <a:rPr lang="en-US" smtClean="0"/>
              <a:pPr/>
              <a:t>9/27/2016</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pPr/>
              <a:t>‹#›</a:t>
            </a:fld>
            <a:endParaRPr lang="en-US"/>
          </a:p>
        </p:txBody>
      </p:sp>
      <p:sp>
        <p:nvSpPr>
          <p:cNvPr id="8" name="Text Placeholder 7"/>
          <p:cNvSpPr>
            <a:spLocks noGrp="1"/>
          </p:cNvSpPr>
          <p:nvPr>
            <p:ph type="body" sz="quarter" idx="13"/>
          </p:nvPr>
        </p:nvSpPr>
        <p:spPr>
          <a:xfrm>
            <a:off x="1645556" y="1260930"/>
            <a:ext cx="7041242" cy="471714"/>
          </a:xfrm>
        </p:spPr>
        <p:txBody>
          <a:bodyPr>
            <a:noAutofit/>
          </a:bodyPr>
          <a:lstStyle>
            <a:lvl1pPr>
              <a:lnSpc>
                <a:spcPct val="100000"/>
              </a:lnSpc>
              <a:buFontTx/>
              <a:buNone/>
              <a:defRPr sz="1800" cap="all">
                <a:solidFill>
                  <a:schemeClr val="accent3"/>
                </a:solidFill>
                <a:latin typeface="+mn-lt"/>
              </a:defRPr>
            </a:lvl1pPr>
            <a:lvl2pPr marL="344487" indent="0">
              <a:lnSpc>
                <a:spcPct val="100000"/>
              </a:lnSpc>
              <a:buFontTx/>
              <a:buNone/>
              <a:defRPr sz="2400">
                <a:solidFill>
                  <a:schemeClr val="accent2">
                    <a:lumMod val="20000"/>
                    <a:lumOff val="80000"/>
                  </a:schemeClr>
                </a:solidFill>
              </a:defRPr>
            </a:lvl2pPr>
            <a:lvl3pPr marL="688975" indent="0">
              <a:lnSpc>
                <a:spcPct val="100000"/>
              </a:lnSpc>
              <a:buFontTx/>
              <a:buNone/>
              <a:defRPr sz="2400">
                <a:solidFill>
                  <a:schemeClr val="accent2">
                    <a:lumMod val="20000"/>
                    <a:lumOff val="80000"/>
                  </a:schemeClr>
                </a:solidFill>
              </a:defRPr>
            </a:lvl3pPr>
            <a:lvl4pPr marL="1025525" indent="0">
              <a:lnSpc>
                <a:spcPct val="100000"/>
              </a:lnSpc>
              <a:buFontTx/>
              <a:buNone/>
              <a:defRPr sz="2400">
                <a:solidFill>
                  <a:schemeClr val="accent2">
                    <a:lumMod val="20000"/>
                    <a:lumOff val="80000"/>
                  </a:schemeClr>
                </a:solidFill>
              </a:defRPr>
            </a:lvl4pPr>
            <a:lvl5pPr marL="1370012" indent="0">
              <a:lnSpc>
                <a:spcPct val="100000"/>
              </a:lnSpc>
              <a:buFontTx/>
              <a:buNone/>
              <a:defRPr sz="2400">
                <a:solidFill>
                  <a:schemeClr val="accent2">
                    <a:lumMod val="20000"/>
                    <a:lumOff val="80000"/>
                  </a:schemeClr>
                </a:solidFill>
              </a:defRPr>
            </a:lvl5pPr>
          </a:lstStyle>
          <a:p>
            <a:pPr lvl="0"/>
            <a:r>
              <a:rPr lang="en-US" dirty="0"/>
              <a:t>Click to edit Master text styles</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5182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8.pn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6" y="169221"/>
            <a:ext cx="5715000" cy="741362"/>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9/27/2016</a:t>
            </a:fld>
            <a:endParaRPr lang="en-US"/>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val="72244715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xStyles>
    <p:title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Avenir Ligh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Avenir Ligh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Avenir Ligh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Avenir Ligh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Avenir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269002"/>
            <a:ext cx="4831443" cy="741362"/>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9/27/2016</a:t>
            </a:fld>
            <a:endParaRPr lang="en-US"/>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val="288668044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txStyles>
    <p:titleStyle>
      <a:lvl1pPr algn="l" defTabSz="457200" rtl="0" eaLnBrk="1" latinLnBrk="0" hangingPunct="1">
        <a:lnSpc>
          <a:spcPct val="90000"/>
        </a:lnSpc>
        <a:spcBef>
          <a:spcPct val="0"/>
        </a:spcBef>
        <a:buNone/>
        <a:defRPr sz="2800" b="1" i="0" kern="1200" cap="all" baseline="0">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557" y="269002"/>
            <a:ext cx="7041240" cy="741362"/>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1645556" y="1732643"/>
            <a:ext cx="7041241" cy="42545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45555" y="6356350"/>
            <a:ext cx="1710874"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9/27/2016</a:t>
            </a:fld>
            <a:endParaRPr lang="en-US" dirty="0"/>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val="3116210396"/>
      </p:ext>
    </p:extLst>
  </p:cSld>
  <p:clrMap bg1="lt1" tx1="dk1" bg2="lt2" tx2="dk2" accent1="accent1" accent2="accent2" accent3="accent3" accent4="accent4" accent5="accent5" accent6="accent6" hlink="hlink" folHlink="folHlink"/>
  <p:sldLayoutIdLst>
    <p:sldLayoutId id="2147483670" r:id="rId1"/>
    <p:sldLayoutId id="2147483672" r:id="rId2"/>
    <p:sldLayoutId id="2147483673" r:id="rId3"/>
  </p:sldLayoutIdLst>
  <p:txStyles>
    <p:titleStyle>
      <a:lvl1pPr algn="l" defTabSz="457200" rtl="0" eaLnBrk="1" latinLnBrk="0" hangingPunct="1">
        <a:lnSpc>
          <a:spcPct val="90000"/>
        </a:lnSpc>
        <a:spcBef>
          <a:spcPct val="0"/>
        </a:spcBef>
        <a:buNone/>
        <a:defRPr sz="2800" b="1" kern="1200" cap="all" baseline="0">
          <a:solidFill>
            <a:schemeClr val="accent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8600"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8600"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269002"/>
            <a:ext cx="5326743" cy="741362"/>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9/27/2016</a:t>
            </a:fld>
            <a:endParaRPr lang="en-US"/>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
        <p:nvSpPr>
          <p:cNvPr id="14" name="Footer Placeholder 1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9635026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Lst>
  <p:txStyles>
    <p:title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169221"/>
            <a:ext cx="5715000" cy="741362"/>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9/27/2016</a:t>
            </a:fld>
            <a:endParaRPr lang="en-US"/>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val="72244715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Lst>
  <p:txStyles>
    <p:title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291088"/>
            <a:ext cx="4831443" cy="741362"/>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9/27/2016</a:t>
            </a:fld>
            <a:endParaRPr lang="en-US"/>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val="288668044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Lst>
  <p:txStyles>
    <p:titleStyle>
      <a:lvl1pPr algn="l" defTabSz="457200" rtl="0" eaLnBrk="1" latinLnBrk="0" hangingPunct="1">
        <a:lnSpc>
          <a:spcPct val="90000"/>
        </a:lnSpc>
        <a:spcBef>
          <a:spcPct val="0"/>
        </a:spcBef>
        <a:buNone/>
        <a:defRPr sz="2800" b="1" kern="1200" cap="all">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557" y="269002"/>
            <a:ext cx="7041240" cy="741362"/>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645556" y="1732643"/>
            <a:ext cx="7041241" cy="42545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45555" y="6356350"/>
            <a:ext cx="1710874"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9/27/2016</a:t>
            </a:fld>
            <a:endParaRPr lang="en-US" dirty="0"/>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val="311621039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Lst>
  <p:txStyles>
    <p:titleStyle>
      <a:lvl1pPr algn="l" defTabSz="457200" rtl="0" eaLnBrk="1" latinLnBrk="0" hangingPunct="1">
        <a:lnSpc>
          <a:spcPct val="90000"/>
        </a:lnSpc>
        <a:spcBef>
          <a:spcPct val="0"/>
        </a:spcBef>
        <a:buNone/>
        <a:defRPr sz="2800" b="1" i="0" kern="1200" cap="all" baseline="0">
          <a:solidFill>
            <a:schemeClr val="accent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8600"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8600"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26.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26.pn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35.jpeg"/><Relationship Id="rId5" Type="http://schemas.microsoft.com/office/2007/relationships/hdphoto" Target="../media/hdphoto1.wdp"/><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rtl="1"/>
            <a:r>
              <a:rPr lang="ar-EG" spc="310" dirty="0">
                <a:latin typeface="AnNahar" panose="020B0800040000020004" pitchFamily="34" charset="-78"/>
                <a:ea typeface="AnNahar" panose="020B0800040000020004" pitchFamily="34" charset="-78"/>
                <a:cs typeface="AnNahar" panose="020B0800040000020004" pitchFamily="34" charset="-78"/>
              </a:rPr>
              <a:t>القسم الثاني: </a:t>
            </a:r>
            <a:r>
              <a:rPr lang="ar-EG" spc="310" dirty="0" err="1">
                <a:latin typeface="AnNahar" panose="020B0800040000020004" pitchFamily="34" charset="-78"/>
                <a:ea typeface="AnNahar" panose="020B0800040000020004" pitchFamily="34" charset="-78"/>
                <a:cs typeface="AnNahar" panose="020B0800040000020004" pitchFamily="34" charset="-78"/>
              </a:rPr>
              <a:t>الستراتيجيات</a:t>
            </a:r>
            <a:endParaRPr lang="en-US" spc="310" dirty="0">
              <a:latin typeface="AnNahar" panose="020B0800040000020004" pitchFamily="34" charset="-78"/>
              <a:ea typeface="AnNahar" panose="020B0800040000020004" pitchFamily="34" charset="-78"/>
              <a:cs typeface="AnNahar" panose="020B0800040000020004" pitchFamily="34" charset="-78"/>
            </a:endParaRPr>
          </a:p>
        </p:txBody>
      </p:sp>
      <p:sp>
        <p:nvSpPr>
          <p:cNvPr id="5" name="Subtitle 4"/>
          <p:cNvSpPr>
            <a:spLocks noGrp="1"/>
          </p:cNvSpPr>
          <p:nvPr>
            <p:ph type="subTitle" idx="1"/>
          </p:nvPr>
        </p:nvSpPr>
        <p:spPr/>
        <p:txBody>
          <a:bodyPr>
            <a:normAutofit/>
          </a:bodyPr>
          <a:lstStyle/>
          <a:p>
            <a:pPr rtl="1">
              <a:lnSpc>
                <a:spcPct val="90000"/>
              </a:lnSpc>
              <a:spcBef>
                <a:spcPct val="0"/>
              </a:spcBef>
            </a:pPr>
            <a:r>
              <a:rPr lang="ar-EG" sz="4200" cap="all" spc="310" dirty="0">
                <a:latin typeface="AnNahar" panose="020B0800040000020004" pitchFamily="34" charset="-78"/>
                <a:ea typeface="AnNahar" panose="020B0800040000020004" pitchFamily="34" charset="-78"/>
                <a:cs typeface="AnNahar" panose="020B0800040000020004" pitchFamily="34" charset="-78"/>
              </a:rPr>
              <a:t>تعزيز الصحة: يوميًا بكل الطرق  </a:t>
            </a:r>
            <a:endParaRPr lang="en-US" sz="4200" cap="all" spc="310" dirty="0">
              <a:latin typeface="AnNahar" panose="020B0800040000020004" pitchFamily="34" charset="-78"/>
              <a:ea typeface="AnNahar" panose="020B0800040000020004" pitchFamily="34" charset="-78"/>
              <a:cs typeface="AnNahar" panose="020B0800040000020004" pitchFamily="34" charset="-78"/>
            </a:endParaRPr>
          </a:p>
        </p:txBody>
      </p:sp>
    </p:spTree>
    <p:extLst>
      <p:ext uri="{BB962C8B-B14F-4D97-AF65-F5344CB8AC3E}">
        <p14:creationId xmlns:p14="http://schemas.microsoft.com/office/powerpoint/2010/main" val="33725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dirty="0"/>
              <a:t>قصة </a:t>
            </a:r>
            <a:r>
              <a:rPr lang="ar-EG" dirty="0" err="1"/>
              <a:t>سيارا</a:t>
            </a:r>
            <a:endParaRPr lang="en-US" dirty="0"/>
          </a:p>
        </p:txBody>
      </p:sp>
      <p:pic>
        <p:nvPicPr>
          <p:cNvPr id="3" name="Picture 2" descr="unnamed.jpg"/>
          <p:cNvPicPr>
            <a:picLocks noChangeAspect="1"/>
          </p:cNvPicPr>
          <p:nvPr/>
        </p:nvPicPr>
        <p:blipFill rotWithShape="1">
          <a:blip r:embed="rId3">
            <a:extLst>
              <a:ext uri="{28A0092B-C50C-407E-A947-70E740481C1C}">
                <a14:useLocalDpi xmlns:a14="http://schemas.microsoft.com/office/drawing/2010/main" val="0"/>
              </a:ext>
            </a:extLst>
          </a:blip>
          <a:srcRect l="8905" t="10304" r="6612"/>
          <a:stretch/>
        </p:blipFill>
        <p:spPr>
          <a:xfrm>
            <a:off x="2368289" y="926672"/>
            <a:ext cx="4407423" cy="5931328"/>
          </a:xfrm>
          <a:prstGeom prst="ellipse">
            <a:avLst/>
          </a:prstGeom>
        </p:spPr>
      </p:pic>
    </p:spTree>
    <p:extLst>
      <p:ext uri="{BB962C8B-B14F-4D97-AF65-F5344CB8AC3E}">
        <p14:creationId xmlns:p14="http://schemas.microsoft.com/office/powerpoint/2010/main" val="2434828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dirty="0"/>
              <a:t>النشاط</a:t>
            </a:r>
            <a:endParaRPr lang="en-US" dirty="0"/>
          </a:p>
        </p:txBody>
      </p:sp>
      <p:sp>
        <p:nvSpPr>
          <p:cNvPr id="3" name="Text Placeholder 2"/>
          <p:cNvSpPr>
            <a:spLocks noGrp="1"/>
          </p:cNvSpPr>
          <p:nvPr>
            <p:ph type="body" idx="1"/>
          </p:nvPr>
        </p:nvSpPr>
        <p:spPr/>
        <p:txBody>
          <a:bodyPr>
            <a:normAutofit/>
          </a:bodyPr>
          <a:lstStyle/>
          <a:p>
            <a:pPr algn="r" rtl="1"/>
            <a:r>
              <a:rPr lang="ar-EG" sz="2400" dirty="0"/>
              <a:t>الإرشادات:</a:t>
            </a:r>
            <a:endParaRPr lang="en-US" sz="2400" dirty="0"/>
          </a:p>
        </p:txBody>
      </p:sp>
      <p:sp>
        <p:nvSpPr>
          <p:cNvPr id="4" name="Content Placeholder 3"/>
          <p:cNvSpPr>
            <a:spLocks noGrp="1"/>
          </p:cNvSpPr>
          <p:nvPr>
            <p:ph sz="half" idx="2"/>
          </p:nvPr>
        </p:nvSpPr>
        <p:spPr>
          <a:xfrm>
            <a:off x="457199" y="2174875"/>
            <a:ext cx="8181353" cy="3951288"/>
          </a:xfrm>
        </p:spPr>
        <p:txBody>
          <a:bodyPr>
            <a:normAutofit/>
          </a:bodyPr>
          <a:lstStyle/>
          <a:p>
            <a:pPr marL="0" indent="0">
              <a:buNone/>
            </a:pPr>
            <a:r>
              <a:rPr lang="en-US" sz="2400" dirty="0"/>
              <a:t>Fill in the boxes below with your answers.</a:t>
            </a:r>
          </a:p>
        </p:txBody>
      </p:sp>
      <p:graphicFrame>
        <p:nvGraphicFramePr>
          <p:cNvPr id="6" name="Diagram 5"/>
          <p:cNvGraphicFramePr/>
          <p:nvPr>
            <p:extLst>
              <p:ext uri="{D42A27DB-BD31-4B8C-83A1-F6EECF244321}">
                <p14:modId xmlns:p14="http://schemas.microsoft.com/office/powerpoint/2010/main" val="3188675945"/>
              </p:ext>
            </p:extLst>
          </p:nvPr>
        </p:nvGraphicFramePr>
        <p:xfrm>
          <a:off x="457198" y="2367915"/>
          <a:ext cx="8181353" cy="4021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5472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r" rtl="1"/>
            <a:r>
              <a:rPr lang="ar-EG" dirty="0"/>
              <a:t>محدد الصحة</a:t>
            </a:r>
            <a:endParaRPr lang="en-US" dirty="0"/>
          </a:p>
        </p:txBody>
      </p:sp>
      <p:sp>
        <p:nvSpPr>
          <p:cNvPr id="10" name="Text Placeholder 9"/>
          <p:cNvSpPr>
            <a:spLocks noGrp="1"/>
          </p:cNvSpPr>
          <p:nvPr>
            <p:ph type="body" sz="quarter" idx="13"/>
          </p:nvPr>
        </p:nvSpPr>
        <p:spPr/>
        <p:txBody>
          <a:bodyPr/>
          <a:lstStyle/>
          <a:p>
            <a:pPr algn="l"/>
            <a:r>
              <a:rPr lang="ar-EG" dirty="0"/>
              <a:t>النظام الصحي</a:t>
            </a:r>
            <a:endParaRPr lang="en-US" dirty="0"/>
          </a:p>
        </p:txBody>
      </p:sp>
      <p:pic>
        <p:nvPicPr>
          <p:cNvPr id="4" name="Content Placeholder 3" descr="doctor-563428_1280.jpg"/>
          <p:cNvPicPr>
            <a:picLocks noGrp="1" noChangeAspect="1"/>
          </p:cNvPicPr>
          <p:nvPr>
            <p:ph idx="1"/>
          </p:nvPr>
        </p:nvPicPr>
        <p:blipFill rotWithShape="1">
          <a:blip r:embed="rId3">
            <a:extLst>
              <a:ext uri="{28A0092B-C50C-407E-A947-70E740481C1C}">
                <a14:useLocalDpi xmlns:a14="http://schemas.microsoft.com/office/drawing/2010/main" val="0"/>
              </a:ext>
            </a:extLst>
          </a:blip>
          <a:srcRect l="402" r="19"/>
          <a:stretch/>
        </p:blipFill>
        <p:spPr>
          <a:xfrm>
            <a:off x="4877145" y="1657837"/>
            <a:ext cx="3809652" cy="2549525"/>
          </a:xfrm>
        </p:spPr>
      </p:pic>
      <p:pic>
        <p:nvPicPr>
          <p:cNvPr id="5" name="Picture 4" descr="love-804309_1280.jpg"/>
          <p:cNvPicPr>
            <a:picLocks noChangeAspect="1"/>
          </p:cNvPicPr>
          <p:nvPr/>
        </p:nvPicPr>
        <p:blipFill rotWithShape="1">
          <a:blip r:embed="rId4">
            <a:extLst>
              <a:ext uri="{28A0092B-C50C-407E-A947-70E740481C1C}">
                <a14:useLocalDpi xmlns:a14="http://schemas.microsoft.com/office/drawing/2010/main" val="0"/>
              </a:ext>
            </a:extLst>
          </a:blip>
          <a:srcRect l="16438" r="13698"/>
          <a:stretch/>
        </p:blipFill>
        <p:spPr>
          <a:xfrm>
            <a:off x="2690410" y="2393939"/>
            <a:ext cx="1854438" cy="1679731"/>
          </a:xfrm>
          <a:prstGeom prst="rect">
            <a:avLst/>
          </a:prstGeom>
        </p:spPr>
      </p:pic>
      <p:pic>
        <p:nvPicPr>
          <p:cNvPr id="6" name="Picture 5" descr="human-body-311864_128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392" y="2210107"/>
            <a:ext cx="2192346" cy="4384691"/>
          </a:xfrm>
          <a:prstGeom prst="rect">
            <a:avLst/>
          </a:prstGeom>
        </p:spPr>
      </p:pic>
      <p:pic>
        <p:nvPicPr>
          <p:cNvPr id="7" name="Picture 6" descr="x-ray-image-568241_128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0411" y="4349189"/>
            <a:ext cx="1854438" cy="2252069"/>
          </a:xfrm>
          <a:prstGeom prst="rect">
            <a:avLst/>
          </a:prstGeom>
        </p:spPr>
      </p:pic>
      <p:pic>
        <p:nvPicPr>
          <p:cNvPr id="8" name="Picture 7" descr="thermometer-833085_1280.jpg"/>
          <p:cNvPicPr>
            <a:picLocks noChangeAspect="1"/>
          </p:cNvPicPr>
          <p:nvPr/>
        </p:nvPicPr>
        <p:blipFill rotWithShape="1">
          <a:blip r:embed="rId7">
            <a:extLst>
              <a:ext uri="{28A0092B-C50C-407E-A947-70E740481C1C}">
                <a14:useLocalDpi xmlns:a14="http://schemas.microsoft.com/office/drawing/2010/main" val="0"/>
              </a:ext>
            </a:extLst>
          </a:blip>
          <a:srcRect l="18707" t="39595" r="9141"/>
          <a:stretch/>
        </p:blipFill>
        <p:spPr>
          <a:xfrm>
            <a:off x="4877145" y="4475828"/>
            <a:ext cx="3809652" cy="2125430"/>
          </a:xfrm>
          <a:prstGeom prst="rect">
            <a:avLst/>
          </a:prstGeom>
        </p:spPr>
      </p:pic>
    </p:spTree>
    <p:extLst>
      <p:ext uri="{BB962C8B-B14F-4D97-AF65-F5344CB8AC3E}">
        <p14:creationId xmlns:p14="http://schemas.microsoft.com/office/powerpoint/2010/main" val="740827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dirty="0"/>
              <a:t>نشرة صوتية</a:t>
            </a:r>
            <a:endParaRPr lang="en-US" dirty="0"/>
          </a:p>
        </p:txBody>
      </p:sp>
      <p:sp>
        <p:nvSpPr>
          <p:cNvPr id="3" name="Text Placeholder 2"/>
          <p:cNvSpPr>
            <a:spLocks noGrp="1"/>
          </p:cNvSpPr>
          <p:nvPr>
            <p:ph type="body" sz="quarter" idx="13"/>
          </p:nvPr>
        </p:nvSpPr>
        <p:spPr/>
        <p:txBody>
          <a:bodyPr/>
          <a:lstStyle/>
          <a:p>
            <a:pPr algn="ctr" rtl="1"/>
            <a:r>
              <a:rPr lang="ar-EG" dirty="0"/>
              <a:t>هل يمكن علاج الصحة من التحيز العنصري؟</a:t>
            </a:r>
            <a:endParaRPr lang="en-US" dirty="0"/>
          </a:p>
        </p:txBody>
      </p:sp>
      <p:pic>
        <p:nvPicPr>
          <p:cNvPr id="6" name="Content Placeholder 5" descr="unconsciousbias3_wide-e4faaff73818e3f23ff807e0fa2ed44dc0b73c33-s800-c85.jpeg"/>
          <p:cNvPicPr>
            <a:picLocks noGrp="1" noChangeAspect="1"/>
          </p:cNvPicPr>
          <p:nvPr>
            <p:ph idx="1"/>
          </p:nvPr>
        </p:nvPicPr>
        <p:blipFill>
          <a:blip r:embed="rId3">
            <a:extLst>
              <a:ext uri="{28A0092B-C50C-407E-A947-70E740481C1C}">
                <a14:useLocalDpi xmlns:a14="http://schemas.microsoft.com/office/drawing/2010/main" val="0"/>
              </a:ext>
            </a:extLst>
          </a:blip>
          <a:srcRect t="1874" b="1874"/>
          <a:stretch>
            <a:fillRect/>
          </a:stretch>
        </p:blipFill>
        <p:spPr/>
      </p:pic>
    </p:spTree>
    <p:extLst>
      <p:ext uri="{BB962C8B-B14F-4D97-AF65-F5344CB8AC3E}">
        <p14:creationId xmlns:p14="http://schemas.microsoft.com/office/powerpoint/2010/main" val="2212846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r" rtl="1"/>
            <a:r>
              <a:rPr lang="ar-EG" dirty="0"/>
              <a:t>محددات الصحة</a:t>
            </a:r>
            <a:endParaRPr lang="en-US" dirty="0"/>
          </a:p>
        </p:txBody>
      </p:sp>
      <p:sp>
        <p:nvSpPr>
          <p:cNvPr id="10" name="Text Placeholder 9"/>
          <p:cNvSpPr>
            <a:spLocks noGrp="1"/>
          </p:cNvSpPr>
          <p:nvPr>
            <p:ph type="body" sz="quarter" idx="13"/>
          </p:nvPr>
        </p:nvSpPr>
        <p:spPr/>
        <p:txBody>
          <a:bodyPr/>
          <a:lstStyle/>
          <a:p>
            <a:pPr algn="r" rtl="1"/>
            <a:r>
              <a:rPr lang="ar-EG" dirty="0"/>
              <a:t>المنزل ومنطقة السكن</a:t>
            </a:r>
            <a:endParaRPr lang="en-US" dirty="0"/>
          </a:p>
        </p:txBody>
      </p:sp>
      <p:pic>
        <p:nvPicPr>
          <p:cNvPr id="11" name="Picture 10" descr="54e53e83d3b84.preview-699.jpg"/>
          <p:cNvPicPr>
            <a:picLocks noChangeAspect="1"/>
          </p:cNvPicPr>
          <p:nvPr/>
        </p:nvPicPr>
        <p:blipFill rotWithShape="1">
          <a:blip r:embed="rId3">
            <a:extLst>
              <a:ext uri="{28A0092B-C50C-407E-A947-70E740481C1C}">
                <a14:useLocalDpi xmlns:a14="http://schemas.microsoft.com/office/drawing/2010/main" val="0"/>
              </a:ext>
            </a:extLst>
          </a:blip>
          <a:srcRect b="35168"/>
          <a:stretch/>
        </p:blipFill>
        <p:spPr>
          <a:xfrm>
            <a:off x="693056" y="2005384"/>
            <a:ext cx="5905500" cy="2877657"/>
          </a:xfrm>
          <a:prstGeom prst="rect">
            <a:avLst/>
          </a:prstGeom>
        </p:spPr>
      </p:pic>
      <p:pic>
        <p:nvPicPr>
          <p:cNvPr id="12" name="Picture 11" descr="person-731281_128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5748" y="3695587"/>
            <a:ext cx="4365615" cy="2909273"/>
          </a:xfrm>
          <a:prstGeom prst="rect">
            <a:avLst/>
          </a:prstGeom>
        </p:spPr>
      </p:pic>
      <p:pic>
        <p:nvPicPr>
          <p:cNvPr id="14" name="Picture 13" descr="no-smoking-296652_128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8311" y="4972778"/>
            <a:ext cx="1632082" cy="1632082"/>
          </a:xfrm>
          <a:prstGeom prst="rect">
            <a:avLst/>
          </a:prstGeom>
        </p:spPr>
      </p:pic>
    </p:spTree>
    <p:extLst>
      <p:ext uri="{BB962C8B-B14F-4D97-AF65-F5344CB8AC3E}">
        <p14:creationId xmlns:p14="http://schemas.microsoft.com/office/powerpoint/2010/main" val="1659544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r" rtl="1"/>
            <a:r>
              <a:rPr lang="ar-EG" dirty="0"/>
              <a:t>محددات الصحة</a:t>
            </a:r>
            <a:endParaRPr lang="en-US" dirty="0"/>
          </a:p>
        </p:txBody>
      </p:sp>
      <p:sp>
        <p:nvSpPr>
          <p:cNvPr id="10" name="Text Placeholder 9"/>
          <p:cNvSpPr>
            <a:spLocks noGrp="1"/>
          </p:cNvSpPr>
          <p:nvPr>
            <p:ph type="body" sz="quarter" idx="13"/>
          </p:nvPr>
        </p:nvSpPr>
        <p:spPr/>
        <p:txBody>
          <a:bodyPr/>
          <a:lstStyle/>
          <a:p>
            <a:pPr algn="r" rtl="1"/>
            <a:r>
              <a:rPr lang="ar-EG" dirty="0"/>
              <a:t>مكان العمل</a:t>
            </a:r>
            <a:endParaRPr lang="en-US" dirty="0"/>
          </a:p>
        </p:txBody>
      </p:sp>
      <p:pic>
        <p:nvPicPr>
          <p:cNvPr id="5" name="Picture 4" descr="lab-385348_128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24" y="2454552"/>
            <a:ext cx="5323994" cy="3547943"/>
          </a:xfrm>
          <a:prstGeom prst="rect">
            <a:avLst/>
          </a:prstGeom>
        </p:spPr>
      </p:pic>
      <p:pic>
        <p:nvPicPr>
          <p:cNvPr id="6" name="Picture 5" descr="Mercato_7000_00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1838" y="2247600"/>
            <a:ext cx="2100072" cy="3754895"/>
          </a:xfrm>
          <a:prstGeom prst="rect">
            <a:avLst/>
          </a:prstGeom>
        </p:spPr>
      </p:pic>
      <p:pic>
        <p:nvPicPr>
          <p:cNvPr id="8" name="Picture 7" descr="no-smoking-296652_128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91143">
            <a:off x="4906225" y="5009326"/>
            <a:ext cx="1632082" cy="1632082"/>
          </a:xfrm>
          <a:prstGeom prst="rect">
            <a:avLst/>
          </a:prstGeom>
        </p:spPr>
      </p:pic>
    </p:spTree>
    <p:extLst>
      <p:ext uri="{BB962C8B-B14F-4D97-AF65-F5344CB8AC3E}">
        <p14:creationId xmlns:p14="http://schemas.microsoft.com/office/powerpoint/2010/main" val="461242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r" rtl="1"/>
            <a:r>
              <a:rPr lang="ar-EG" dirty="0"/>
              <a:t>محددات الصحة</a:t>
            </a:r>
            <a:endParaRPr lang="en-US" dirty="0"/>
          </a:p>
        </p:txBody>
      </p:sp>
      <p:sp>
        <p:nvSpPr>
          <p:cNvPr id="10" name="Text Placeholder 9"/>
          <p:cNvSpPr>
            <a:spLocks noGrp="1"/>
          </p:cNvSpPr>
          <p:nvPr>
            <p:ph type="body" sz="quarter" idx="13"/>
          </p:nvPr>
        </p:nvSpPr>
        <p:spPr/>
        <p:txBody>
          <a:bodyPr/>
          <a:lstStyle/>
          <a:p>
            <a:pPr algn="r" rtl="1"/>
            <a:r>
              <a:rPr lang="ar-EG" dirty="0"/>
              <a:t>مكان العمل</a:t>
            </a:r>
            <a:endParaRPr lang="en-US" dirty="0"/>
          </a:p>
        </p:txBody>
      </p:sp>
      <p:pic>
        <p:nvPicPr>
          <p:cNvPr id="6" name="Picture 5" descr="fruits-25266_1280.jpg"/>
          <p:cNvPicPr>
            <a:picLocks noChangeAspect="1"/>
          </p:cNvPicPr>
          <p:nvPr/>
        </p:nvPicPr>
        <p:blipFill rotWithShape="1">
          <a:blip r:embed="rId3">
            <a:extLst>
              <a:ext uri="{28A0092B-C50C-407E-A947-70E740481C1C}">
                <a14:useLocalDpi xmlns:a14="http://schemas.microsoft.com/office/drawing/2010/main" val="0"/>
              </a:ext>
            </a:extLst>
          </a:blip>
          <a:srcRect l="7523" t="19573" r="3934" b="24349"/>
          <a:stretch/>
        </p:blipFill>
        <p:spPr>
          <a:xfrm>
            <a:off x="475840" y="4811645"/>
            <a:ext cx="4249702" cy="1789416"/>
          </a:xfrm>
          <a:prstGeom prst="rect">
            <a:avLst/>
          </a:prstGeom>
        </p:spPr>
      </p:pic>
      <p:pic>
        <p:nvPicPr>
          <p:cNvPr id="9" name="Picture 8" descr="674e58075684d593efb8e346c5a186276c313fcb_500.jpg"/>
          <p:cNvPicPr>
            <a:picLocks noChangeAspect="1"/>
          </p:cNvPicPr>
          <p:nvPr/>
        </p:nvPicPr>
        <p:blipFill rotWithShape="1">
          <a:blip r:embed="rId4">
            <a:extLst>
              <a:ext uri="{28A0092B-C50C-407E-A947-70E740481C1C}">
                <a14:useLocalDpi xmlns:a14="http://schemas.microsoft.com/office/drawing/2010/main" val="0"/>
              </a:ext>
            </a:extLst>
          </a:blip>
          <a:srcRect l="1827" t="14020" r="14866" b="15332"/>
          <a:stretch/>
        </p:blipFill>
        <p:spPr>
          <a:xfrm>
            <a:off x="475839" y="1959427"/>
            <a:ext cx="4249703" cy="2702940"/>
          </a:xfrm>
          <a:prstGeom prst="rect">
            <a:avLst/>
          </a:prstGeom>
        </p:spPr>
      </p:pic>
      <p:pic>
        <p:nvPicPr>
          <p:cNvPr id="7" name="Picture 6" descr="cigarettes-461894_128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4666" y="4195514"/>
            <a:ext cx="3658588" cy="2438106"/>
          </a:xfrm>
          <a:prstGeom prst="rect">
            <a:avLst/>
          </a:prstGeom>
        </p:spPr>
      </p:pic>
      <p:pic>
        <p:nvPicPr>
          <p:cNvPr id="8" name="Picture 7" descr="supermarket-435452_128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4666" y="1938542"/>
            <a:ext cx="3658588" cy="2057955"/>
          </a:xfrm>
          <a:prstGeom prst="rect">
            <a:avLst/>
          </a:prstGeom>
        </p:spPr>
      </p:pic>
    </p:spTree>
    <p:extLst>
      <p:ext uri="{BB962C8B-B14F-4D97-AF65-F5344CB8AC3E}">
        <p14:creationId xmlns:p14="http://schemas.microsoft.com/office/powerpoint/2010/main" val="2295490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dirty="0"/>
              <a:t>الفوائد الصحية</a:t>
            </a:r>
            <a:endParaRPr lang="en-US" dirty="0"/>
          </a:p>
        </p:txBody>
      </p:sp>
      <p:pic>
        <p:nvPicPr>
          <p:cNvPr id="5" name="Picture 2"/>
          <p:cNvPicPr>
            <a:picLocks noGrp="1" noChangeAspect="1" noChangeArrowheads="1"/>
          </p:cNvPicPr>
          <p:nvPr>
            <p:ph type="body" sz="quarter" idx="13"/>
          </p:nvPr>
        </p:nvPicPr>
        <p:blipFill>
          <a:blip r:embed="rId3">
            <a:extLst>
              <a:ext uri="{28A0092B-C50C-407E-A947-70E740481C1C}">
                <a14:useLocalDpi xmlns:a14="http://schemas.microsoft.com/office/drawing/2010/main" val="0"/>
              </a:ext>
            </a:extLst>
          </a:blip>
          <a:stretch>
            <a:fillRect/>
          </a:stretch>
        </p:blipFill>
        <p:spPr>
          <a:xfrm>
            <a:off x="5931107" y="1903531"/>
            <a:ext cx="2954337" cy="1968788"/>
          </a:xfrm>
          <a:prstGeom prst="roundRect">
            <a:avLst>
              <a:gd name="adj" fmla="val 8594"/>
            </a:avLst>
          </a:prstGeom>
          <a:solidFill>
            <a:srgbClr val="FFFFFF">
              <a:shade val="85000"/>
            </a:srgbClr>
          </a:solidFill>
          <a:ln w="76200">
            <a:solidFill>
              <a:schemeClr val="accent5">
                <a:lumMod val="75000"/>
              </a:schemeClr>
            </a:solidFill>
          </a:ln>
          <a:effectLst/>
        </p:spPr>
      </p:pic>
      <p:pic>
        <p:nvPicPr>
          <p:cNvPr id="6" name="Picture 7" descr="unc1"/>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69026"/>
          <a:stretch>
            <a:fillRect/>
          </a:stretch>
        </p:blipFill>
        <p:spPr bwMode="auto">
          <a:xfrm>
            <a:off x="3581630" y="1179736"/>
            <a:ext cx="2665775" cy="2284950"/>
          </a:xfrm>
          <a:prstGeom prst="roundRect">
            <a:avLst>
              <a:gd name="adj" fmla="val 8594"/>
            </a:avLst>
          </a:prstGeom>
          <a:solidFill>
            <a:srgbClr val="FFFFFF">
              <a:shade val="85000"/>
            </a:srgbClr>
          </a:solidFill>
          <a:ln w="76200">
            <a:solidFill>
              <a:schemeClr val="accent5">
                <a:lumMod val="75000"/>
              </a:schemeClr>
            </a:solidFill>
            <a:miter lim="800000"/>
            <a:headEnd/>
            <a:tailEnd/>
          </a:ln>
          <a:effectLst>
            <a:outerShdw dist="35921" dir="2700000" algn="ctr" rotWithShape="0">
              <a:srgbClr val="808080"/>
            </a:outerShdw>
          </a:effectLst>
          <a:extLst/>
        </p:spPr>
      </p:pic>
      <p:pic>
        <p:nvPicPr>
          <p:cNvPr id="7" name="Picture 39"/>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39761" y="3681594"/>
            <a:ext cx="3140548" cy="2094745"/>
          </a:xfrm>
          <a:prstGeom prst="roundRect">
            <a:avLst>
              <a:gd name="adj" fmla="val 8594"/>
            </a:avLst>
          </a:prstGeom>
          <a:solidFill>
            <a:srgbClr val="FFFFFF">
              <a:shade val="85000"/>
            </a:srgbClr>
          </a:solidFill>
          <a:ln w="76200">
            <a:solidFill>
              <a:schemeClr val="accent5">
                <a:lumMod val="75000"/>
              </a:schemeClr>
            </a:solidFill>
          </a:ln>
          <a:effectLst/>
          <a:extLst/>
        </p:spPr>
      </p:pic>
      <p:sp>
        <p:nvSpPr>
          <p:cNvPr id="8" name="Rounded Rectangle 7"/>
          <p:cNvSpPr/>
          <p:nvPr/>
        </p:nvSpPr>
        <p:spPr>
          <a:xfrm>
            <a:off x="156441" y="1217184"/>
            <a:ext cx="3223867" cy="2226863"/>
          </a:xfrm>
          <a:prstGeom prst="roundRect">
            <a:avLst>
              <a:gd name="adj" fmla="val 27084"/>
            </a:avLst>
          </a:prstGeom>
          <a:gradFill>
            <a:gsLst>
              <a:gs pos="0">
                <a:schemeClr val="accent6"/>
              </a:gs>
              <a:gs pos="100000">
                <a:srgbClr val="E78E23"/>
              </a:gs>
            </a:gsLst>
          </a:gra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r" rtl="1"/>
            <a:r>
              <a:rPr lang="ar-EG" sz="2400" dirty="0"/>
              <a:t>أماكن خلقت بيئة م</a:t>
            </a:r>
            <a:r>
              <a:rPr lang="ar-IQ" sz="2400" dirty="0"/>
              <a:t>لائمة</a:t>
            </a:r>
            <a:r>
              <a:rPr lang="ar-EG" sz="2400" dirty="0"/>
              <a:t> للأنشطة </a:t>
            </a:r>
            <a:endParaRPr lang="en-US" sz="2400" dirty="0"/>
          </a:p>
        </p:txBody>
      </p:sp>
      <p:sp>
        <p:nvSpPr>
          <p:cNvPr id="9" name="Rounded Rectangle 8"/>
          <p:cNvSpPr/>
          <p:nvPr/>
        </p:nvSpPr>
        <p:spPr>
          <a:xfrm>
            <a:off x="5836216" y="4032510"/>
            <a:ext cx="3168887" cy="2226863"/>
          </a:xfrm>
          <a:prstGeom prst="roundRect">
            <a:avLst>
              <a:gd name="adj" fmla="val 27084"/>
            </a:avLst>
          </a:prstGeom>
          <a:gradFill>
            <a:gsLst>
              <a:gs pos="0">
                <a:schemeClr val="accent6"/>
              </a:gs>
              <a:gs pos="100000">
                <a:srgbClr val="E78E23"/>
              </a:gs>
            </a:gsLst>
          </a:gra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r" rtl="1"/>
            <a:r>
              <a:rPr lang="ar-EG" sz="2400" dirty="0"/>
              <a:t>مع الحصول على أطعمة طازجة وصحية سيكون هناك أناس متمتعون بالصحة </a:t>
            </a:r>
            <a:endParaRPr lang="en-US" sz="2400" dirty="0"/>
          </a:p>
        </p:txBody>
      </p:sp>
      <p:pic>
        <p:nvPicPr>
          <p:cNvPr id="12" name="Picture 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835120" y="4340506"/>
            <a:ext cx="3095987" cy="2321990"/>
          </a:xfrm>
          <a:prstGeom prst="roundRect">
            <a:avLst>
              <a:gd name="adj" fmla="val 8594"/>
            </a:avLst>
          </a:prstGeom>
          <a:solidFill>
            <a:srgbClr val="FFFFFF">
              <a:shade val="85000"/>
            </a:srgbClr>
          </a:solidFill>
          <a:ln w="76200">
            <a:solidFill>
              <a:schemeClr val="accent5">
                <a:lumMod val="75000"/>
              </a:schemeClr>
            </a:solidFill>
            <a:miter lim="800000"/>
            <a:headEnd/>
            <a:tailEnd/>
          </a:ln>
          <a:effectLst>
            <a:outerShdw dist="35921" dir="2700000" algn="ctr" rotWithShape="0">
              <a:srgbClr val="808080"/>
            </a:outerShdw>
          </a:effectLst>
          <a:extLst/>
        </p:spPr>
      </p:pic>
      <p:cxnSp>
        <p:nvCxnSpPr>
          <p:cNvPr id="11" name="Elbow Connector 10"/>
          <p:cNvCxnSpPr/>
          <p:nvPr/>
        </p:nvCxnSpPr>
        <p:spPr>
          <a:xfrm>
            <a:off x="3380309" y="2450648"/>
            <a:ext cx="2455907" cy="2303362"/>
          </a:xfrm>
          <a:prstGeom prst="bentConnector3">
            <a:avLst/>
          </a:prstGeom>
          <a:ln w="101600">
            <a:solidFill>
              <a:srgbClr val="FFFF00"/>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447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dirty="0"/>
              <a:t>سياسة حظر التدخين في </a:t>
            </a:r>
            <a:r>
              <a:rPr lang="en-US" dirty="0"/>
              <a:t>PJAM</a:t>
            </a:r>
            <a:r>
              <a:rPr lang="ar-EG" dirty="0"/>
              <a:t> </a:t>
            </a:r>
            <a:endParaRPr lang="en-US" dirty="0"/>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bwMode="auto">
          <a:xfrm>
            <a:off x="575440" y="1251152"/>
            <a:ext cx="7993121" cy="5359417"/>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1602240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dirty="0"/>
              <a:t>استراتجيات حظر استخدام التبغ</a:t>
            </a:r>
            <a:endParaRPr lang="en-US" dirty="0"/>
          </a:p>
        </p:txBody>
      </p:sp>
      <p:sp>
        <p:nvSpPr>
          <p:cNvPr id="4" name="Text Placeholder 3"/>
          <p:cNvSpPr>
            <a:spLocks noGrp="1"/>
          </p:cNvSpPr>
          <p:nvPr>
            <p:ph type="body" sz="quarter" idx="13"/>
          </p:nvPr>
        </p:nvSpPr>
        <p:spPr/>
        <p:txBody>
          <a:bodyPr/>
          <a:lstStyle/>
          <a:p>
            <a:pPr algn="r" rtl="1"/>
            <a:r>
              <a:rPr lang="ar-EG" dirty="0"/>
              <a:t>تنفس ب</a:t>
            </a:r>
            <a:r>
              <a:rPr lang="ar-IQ" dirty="0"/>
              <a:t>راحة</a:t>
            </a:r>
            <a:r>
              <a:rPr lang="ar-EG" dirty="0"/>
              <a:t> في المنزل</a:t>
            </a:r>
            <a:endParaRPr lang="en-US" dirty="0"/>
          </a:p>
        </p:txBody>
      </p:sp>
      <p:pic>
        <p:nvPicPr>
          <p:cNvPr id="5" name="Content Placeholder 4" descr="projector-361784_1280.jpg"/>
          <p:cNvPicPr>
            <a:picLocks noGrp="1" noChangeAspect="1"/>
          </p:cNvPicPr>
          <p:nvPr>
            <p:ph idx="1"/>
          </p:nvPr>
        </p:nvPicPr>
        <p:blipFill>
          <a:blip r:embed="rId3">
            <a:extLst>
              <a:ext uri="{28A0092B-C50C-407E-A947-70E740481C1C}">
                <a14:useLocalDpi xmlns:a14="http://schemas.microsoft.com/office/drawing/2010/main" val="0"/>
              </a:ext>
            </a:extLst>
          </a:blip>
          <a:srcRect l="-15439" r="-15439"/>
          <a:stretch>
            <a:fillRect/>
          </a:stretch>
        </p:blipFill>
        <p:spPr>
          <a:xfrm>
            <a:off x="693738" y="1958975"/>
            <a:ext cx="7993062" cy="4318000"/>
          </a:xfrm>
        </p:spPr>
      </p:pic>
    </p:spTree>
    <p:extLst>
      <p:ext uri="{BB962C8B-B14F-4D97-AF65-F5344CB8AC3E}">
        <p14:creationId xmlns:p14="http://schemas.microsoft.com/office/powerpoint/2010/main" val="4237981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dirty="0"/>
              <a:t>الأجندة</a:t>
            </a:r>
            <a:endParaRPr lang="en-US"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3132517183"/>
              </p:ext>
            </p:extLst>
          </p:nvPr>
        </p:nvGraphicFramePr>
        <p:xfrm>
          <a:off x="4387168" y="1811373"/>
          <a:ext cx="4041775" cy="4593785"/>
        </p:xfrm>
        <a:graphic>
          <a:graphicData uri="http://schemas.openxmlformats.org/drawingml/2006/table">
            <a:tbl>
              <a:tblPr firstRow="1" bandRow="1">
                <a:tableStyleId>{BC89EF96-8CEA-46FF-86C4-4CE0E7609802}</a:tableStyleId>
              </a:tblPr>
              <a:tblGrid>
                <a:gridCol w="4041775">
                  <a:extLst>
                    <a:ext uri="{9D8B030D-6E8A-4147-A177-3AD203B41FA5}">
                      <a16:colId xmlns:a16="http://schemas.microsoft.com/office/drawing/2014/main" val="20000"/>
                    </a:ext>
                  </a:extLst>
                </a:gridCol>
              </a:tblGrid>
              <a:tr h="656255">
                <a:tc>
                  <a:txBody>
                    <a:bodyPr/>
                    <a:lstStyle/>
                    <a:p>
                      <a:pPr algn="ctr" rtl="1"/>
                      <a:r>
                        <a:rPr lang="ar-EG" sz="2000" dirty="0"/>
                        <a:t>القسم الثاني:</a:t>
                      </a:r>
                      <a:r>
                        <a:rPr lang="ar-EG" sz="2000" baseline="0" dirty="0"/>
                        <a:t> تعزيز الصحة: يوميًا بكل الطرق</a:t>
                      </a:r>
                      <a:endParaRPr lang="en-US" sz="2000" dirty="0"/>
                    </a:p>
                  </a:txBody>
                  <a:tcPr/>
                </a:tc>
                <a:extLst>
                  <a:ext uri="{0D108BD9-81ED-4DB2-BD59-A6C34878D82A}">
                    <a16:rowId xmlns:a16="http://schemas.microsoft.com/office/drawing/2014/main" val="10000"/>
                  </a:ext>
                </a:extLst>
              </a:tr>
              <a:tr h="656255">
                <a:tc>
                  <a:txBody>
                    <a:bodyPr/>
                    <a:lstStyle/>
                    <a:p>
                      <a:pPr algn="r" rtl="1"/>
                      <a:r>
                        <a:rPr lang="ar-EG" baseline="0" dirty="0"/>
                        <a:t>تهيئة/مراجعة</a:t>
                      </a:r>
                      <a:endParaRPr lang="en-US" dirty="0"/>
                    </a:p>
                  </a:txBody>
                  <a:tcPr/>
                </a:tc>
                <a:extLst>
                  <a:ext uri="{0D108BD9-81ED-4DB2-BD59-A6C34878D82A}">
                    <a16:rowId xmlns:a16="http://schemas.microsoft.com/office/drawing/2014/main" val="10001"/>
                  </a:ext>
                </a:extLst>
              </a:tr>
              <a:tr h="656255">
                <a:tc>
                  <a:txBody>
                    <a:bodyPr/>
                    <a:lstStyle/>
                    <a:p>
                      <a:pPr algn="r" rtl="1"/>
                      <a:r>
                        <a:rPr lang="ar-EG" dirty="0"/>
                        <a:t>الأنظمة الصحية</a:t>
                      </a:r>
                      <a:endParaRPr lang="en-US" dirty="0"/>
                    </a:p>
                  </a:txBody>
                  <a:tcPr/>
                </a:tc>
                <a:extLst>
                  <a:ext uri="{0D108BD9-81ED-4DB2-BD59-A6C34878D82A}">
                    <a16:rowId xmlns:a16="http://schemas.microsoft.com/office/drawing/2014/main" val="10002"/>
                  </a:ext>
                </a:extLst>
              </a:tr>
              <a:tr h="656255">
                <a:tc>
                  <a:txBody>
                    <a:bodyPr/>
                    <a:lstStyle/>
                    <a:p>
                      <a:pPr algn="r" rtl="1"/>
                      <a:r>
                        <a:rPr lang="ar-EG" dirty="0"/>
                        <a:t>المنزل</a:t>
                      </a:r>
                      <a:r>
                        <a:rPr lang="ar-EG" baseline="0" dirty="0"/>
                        <a:t> والأحياء السكنية</a:t>
                      </a:r>
                      <a:endParaRPr lang="en-US" dirty="0"/>
                    </a:p>
                  </a:txBody>
                  <a:tcPr/>
                </a:tc>
                <a:extLst>
                  <a:ext uri="{0D108BD9-81ED-4DB2-BD59-A6C34878D82A}">
                    <a16:rowId xmlns:a16="http://schemas.microsoft.com/office/drawing/2014/main" val="10003"/>
                  </a:ext>
                </a:extLst>
              </a:tr>
              <a:tr h="656255">
                <a:tc>
                  <a:txBody>
                    <a:bodyPr/>
                    <a:lstStyle/>
                    <a:p>
                      <a:pPr algn="r" rtl="1"/>
                      <a:r>
                        <a:rPr lang="ar-EG" dirty="0"/>
                        <a:t>مكان العمل</a:t>
                      </a:r>
                      <a:endParaRPr lang="en-US" dirty="0"/>
                    </a:p>
                  </a:txBody>
                  <a:tcPr/>
                </a:tc>
                <a:extLst>
                  <a:ext uri="{0D108BD9-81ED-4DB2-BD59-A6C34878D82A}">
                    <a16:rowId xmlns:a16="http://schemas.microsoft.com/office/drawing/2014/main" val="10004"/>
                  </a:ext>
                </a:extLst>
              </a:tr>
              <a:tr h="656255">
                <a:tc>
                  <a:txBody>
                    <a:bodyPr/>
                    <a:lstStyle/>
                    <a:p>
                      <a:pPr algn="r" rtl="1"/>
                      <a:r>
                        <a:rPr lang="ar-EG" dirty="0"/>
                        <a:t>السوق التجاري</a:t>
                      </a:r>
                      <a:endParaRPr lang="en-US" dirty="0"/>
                    </a:p>
                  </a:txBody>
                  <a:tcPr/>
                </a:tc>
                <a:extLst>
                  <a:ext uri="{0D108BD9-81ED-4DB2-BD59-A6C34878D82A}">
                    <a16:rowId xmlns:a16="http://schemas.microsoft.com/office/drawing/2014/main" val="10005"/>
                  </a:ext>
                </a:extLst>
              </a:tr>
              <a:tr h="656255">
                <a:tc>
                  <a:txBody>
                    <a:bodyPr/>
                    <a:lstStyle/>
                    <a:p>
                      <a:pPr algn="r" rtl="1"/>
                      <a:r>
                        <a:rPr lang="ar-EG" dirty="0"/>
                        <a:t>الخاتمة</a:t>
                      </a:r>
                      <a:endParaRPr lang="en-US" dirty="0"/>
                    </a:p>
                  </a:txBody>
                  <a:tcPr/>
                </a:tc>
                <a:extLst>
                  <a:ext uri="{0D108BD9-81ED-4DB2-BD59-A6C34878D82A}">
                    <a16:rowId xmlns:a16="http://schemas.microsoft.com/office/drawing/2014/main" val="10006"/>
                  </a:ext>
                </a:extLst>
              </a:tr>
            </a:tbl>
          </a:graphicData>
        </a:graphic>
      </p:graphicFrame>
      <p:sp>
        <p:nvSpPr>
          <p:cNvPr id="10" name="Right Arrow 9"/>
          <p:cNvSpPr/>
          <p:nvPr/>
        </p:nvSpPr>
        <p:spPr>
          <a:xfrm>
            <a:off x="2092896" y="2483632"/>
            <a:ext cx="2294271" cy="971045"/>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algn="r" rtl="1"/>
            <a:r>
              <a:rPr lang="ar-EG" sz="1400" dirty="0"/>
              <a:t>الاستفادة </a:t>
            </a:r>
            <a:r>
              <a:rPr lang="ar-IQ" sz="1400" dirty="0"/>
              <a:t>من </a:t>
            </a:r>
            <a:r>
              <a:rPr lang="ar-EG" sz="1400" dirty="0"/>
              <a:t>الخدمة الصحية</a:t>
            </a:r>
            <a:endParaRPr lang="en-US" sz="1400" dirty="0"/>
          </a:p>
        </p:txBody>
      </p:sp>
      <p:cxnSp>
        <p:nvCxnSpPr>
          <p:cNvPr id="13" name="Straight Connector 12"/>
          <p:cNvCxnSpPr/>
          <p:nvPr/>
        </p:nvCxnSpPr>
        <p:spPr>
          <a:xfrm>
            <a:off x="2092897" y="2483632"/>
            <a:ext cx="0" cy="3921526"/>
          </a:xfrm>
          <a:prstGeom prst="line">
            <a:avLst/>
          </a:prstGeom>
          <a:ln/>
        </p:spPr>
        <p:style>
          <a:lnRef idx="3">
            <a:schemeClr val="accent1"/>
          </a:lnRef>
          <a:fillRef idx="0">
            <a:schemeClr val="accent1"/>
          </a:fillRef>
          <a:effectRef idx="2">
            <a:schemeClr val="accent1"/>
          </a:effectRef>
          <a:fontRef idx="minor">
            <a:schemeClr val="tx1"/>
          </a:fontRef>
        </p:style>
      </p:cxnSp>
      <p:sp>
        <p:nvSpPr>
          <p:cNvPr id="21" name="Right Arrow 20"/>
          <p:cNvSpPr/>
          <p:nvPr/>
        </p:nvSpPr>
        <p:spPr>
          <a:xfrm flipH="1">
            <a:off x="90311" y="3211915"/>
            <a:ext cx="1983910" cy="971045"/>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algn="r" rtl="1"/>
            <a:r>
              <a:rPr lang="ar-EG" sz="1400" dirty="0"/>
              <a:t>الاستفادة </a:t>
            </a:r>
            <a:r>
              <a:rPr lang="ar-IQ" sz="1400" dirty="0"/>
              <a:t>من </a:t>
            </a:r>
            <a:r>
              <a:rPr lang="ar-EG" sz="1400" dirty="0"/>
              <a:t>الخدمة الصحية</a:t>
            </a:r>
            <a:endParaRPr lang="en-US" sz="1400" dirty="0"/>
          </a:p>
        </p:txBody>
      </p:sp>
    </p:spTree>
    <p:extLst>
      <p:ext uri="{BB962C8B-B14F-4D97-AF65-F5344CB8AC3E}">
        <p14:creationId xmlns:p14="http://schemas.microsoft.com/office/powerpoint/2010/main" val="2343597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r" rtl="1"/>
            <a:r>
              <a:rPr lang="ar-EG" dirty="0"/>
              <a:t>الخاتمة</a:t>
            </a:r>
            <a:endParaRPr lang="en-US" dirty="0"/>
          </a:p>
        </p:txBody>
      </p:sp>
      <p:sp>
        <p:nvSpPr>
          <p:cNvPr id="10" name="Text Placeholder 1"/>
          <p:cNvSpPr>
            <a:spLocks noGrp="1"/>
          </p:cNvSpPr>
          <p:nvPr>
            <p:ph type="body" idx="1"/>
          </p:nvPr>
        </p:nvSpPr>
        <p:spPr>
          <a:xfrm>
            <a:off x="4645025" y="1535112"/>
            <a:ext cx="4041775" cy="4142953"/>
          </a:xfrm>
        </p:spPr>
        <p:txBody>
          <a:bodyPr>
            <a:normAutofit/>
          </a:bodyPr>
          <a:lstStyle/>
          <a:p>
            <a:pPr marL="457200" indent="-457200" algn="ctr" rtl="1">
              <a:buFont typeface="Wingdings" charset="2"/>
              <a:buChar char="²"/>
            </a:pPr>
            <a:r>
              <a:rPr lang="ar-EG" sz="2400" dirty="0"/>
              <a:t>الأسئلة؟</a:t>
            </a:r>
            <a:endParaRPr lang="en-US" sz="2400" dirty="0"/>
          </a:p>
          <a:p>
            <a:pPr algn="ctr"/>
            <a:endParaRPr lang="en-US" sz="2400" dirty="0"/>
          </a:p>
          <a:p>
            <a:pPr marL="457200" indent="-457200" algn="ctr" rtl="1">
              <a:buFont typeface="Wingdings" charset="2"/>
              <a:buChar char="²"/>
            </a:pPr>
            <a:r>
              <a:rPr lang="ar-EG" sz="2400" dirty="0"/>
              <a:t>التعليقات؟</a:t>
            </a:r>
            <a:endParaRPr lang="en-US" sz="2400" dirty="0"/>
          </a:p>
          <a:p>
            <a:pPr algn="ctr"/>
            <a:endParaRPr lang="en-US" sz="2400" dirty="0"/>
          </a:p>
          <a:p>
            <a:pPr marL="457200" indent="-457200" algn="ctr" rtl="1">
              <a:buFont typeface="Wingdings" charset="2"/>
              <a:buChar char="²"/>
            </a:pPr>
            <a:r>
              <a:rPr lang="ar-EG" sz="2400" dirty="0"/>
              <a:t>المخاوف؟</a:t>
            </a:r>
            <a:endParaRPr lang="en-US" sz="2400" dirty="0"/>
          </a:p>
          <a:p>
            <a:pPr algn="ctr"/>
            <a:endParaRPr lang="en-US" sz="3200" dirty="0"/>
          </a:p>
        </p:txBody>
      </p:sp>
      <p:sp>
        <p:nvSpPr>
          <p:cNvPr id="12" name="Content Placeholder 11"/>
          <p:cNvSpPr>
            <a:spLocks noGrp="1"/>
          </p:cNvSpPr>
          <p:nvPr>
            <p:ph sz="half" idx="2"/>
          </p:nvPr>
        </p:nvSpPr>
        <p:spPr>
          <a:xfrm>
            <a:off x="457200" y="1535112"/>
            <a:ext cx="4040188" cy="4574197"/>
          </a:xfrm>
          <a:ln>
            <a:solidFill>
              <a:schemeClr val="tx1">
                <a:lumMod val="50000"/>
              </a:schemeClr>
            </a:solidFill>
          </a:ln>
        </p:spPr>
        <p:style>
          <a:lnRef idx="1">
            <a:schemeClr val="accent3"/>
          </a:lnRef>
          <a:fillRef idx="3">
            <a:schemeClr val="accent3"/>
          </a:fillRef>
          <a:effectRef idx="2">
            <a:schemeClr val="accent3"/>
          </a:effectRef>
          <a:fontRef idx="minor">
            <a:schemeClr val="lt1"/>
          </a:fontRef>
        </p:style>
        <p:txBody>
          <a:bodyPr>
            <a:normAutofit/>
          </a:bodyPr>
          <a:lstStyle/>
          <a:p>
            <a:pPr marL="0" indent="0" algn="ctr">
              <a:buNone/>
            </a:pPr>
            <a:r>
              <a:rPr lang="ar-EG" sz="2000" b="1" u="sng" dirty="0">
                <a:solidFill>
                  <a:schemeClr val="tx1">
                    <a:lumMod val="50000"/>
                  </a:schemeClr>
                </a:solidFill>
              </a:rPr>
              <a:t>الواجب المنزلي</a:t>
            </a:r>
            <a:endParaRPr lang="en-US" sz="2000" b="1" u="sng" dirty="0">
              <a:solidFill>
                <a:schemeClr val="tx1">
                  <a:lumMod val="50000"/>
                </a:schemeClr>
              </a:solidFill>
            </a:endParaRPr>
          </a:p>
          <a:p>
            <a:pPr algn="r" rtl="1">
              <a:buFont typeface="Wingdings" charset="2"/>
              <a:buChar char="q"/>
            </a:pPr>
            <a:r>
              <a:rPr lang="ar-EG" sz="2000" dirty="0">
                <a:solidFill>
                  <a:schemeClr val="tx1">
                    <a:lumMod val="50000"/>
                  </a:schemeClr>
                </a:solidFill>
              </a:rPr>
              <a:t>قم بقراءة قسم 2.2 عن استعمالات الأراضي</a:t>
            </a:r>
          </a:p>
          <a:p>
            <a:pPr algn="r" rtl="1">
              <a:buFont typeface="Wingdings" charset="2"/>
              <a:buChar char="q"/>
            </a:pPr>
            <a:r>
              <a:rPr lang="ar-EG" sz="2000" dirty="0">
                <a:solidFill>
                  <a:schemeClr val="tx1">
                    <a:lumMod val="50000"/>
                  </a:schemeClr>
                </a:solidFill>
              </a:rPr>
              <a:t>ألق نظرة على جزء</a:t>
            </a:r>
            <a:r>
              <a:rPr lang="en-US" sz="2000" dirty="0">
                <a:solidFill>
                  <a:schemeClr val="tx1">
                    <a:lumMod val="50000"/>
                  </a:schemeClr>
                </a:solidFill>
              </a:rPr>
              <a:t>Deep Dive </a:t>
            </a:r>
            <a:r>
              <a:rPr lang="ar-EG" sz="2000" dirty="0">
                <a:solidFill>
                  <a:schemeClr val="tx1">
                    <a:lumMod val="50000"/>
                  </a:schemeClr>
                </a:solidFill>
              </a:rPr>
              <a:t> لتأخذ فكرة عن المعلومات الإضافية المتاحة </a:t>
            </a:r>
            <a:r>
              <a:rPr lang="ar-EG" sz="2000" dirty="0" err="1">
                <a:solidFill>
                  <a:schemeClr val="tx1">
                    <a:lumMod val="50000"/>
                  </a:schemeClr>
                </a:solidFill>
              </a:rPr>
              <a:t>لك</a:t>
            </a:r>
            <a:endParaRPr lang="en-US" sz="2000" dirty="0">
              <a:solidFill>
                <a:schemeClr val="tx1">
                  <a:lumMod val="50000"/>
                </a:schemeClr>
              </a:solidFill>
            </a:endParaRPr>
          </a:p>
        </p:txBody>
      </p:sp>
    </p:spTree>
    <p:extLst>
      <p:ext uri="{BB962C8B-B14F-4D97-AF65-F5344CB8AC3E}">
        <p14:creationId xmlns:p14="http://schemas.microsoft.com/office/powerpoint/2010/main" val="1584287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ealthyWorks logo_not stacked_transparent.png"/>
          <p:cNvPicPr>
            <a:picLocks noChangeAspect="1"/>
          </p:cNvPicPr>
          <p:nvPr/>
        </p:nvPicPr>
        <p:blipFill rotWithShape="1">
          <a:blip r:embed="rId3">
            <a:extLst>
              <a:ext uri="{28A0092B-C50C-407E-A947-70E740481C1C}">
                <a14:useLocalDpi xmlns:a14="http://schemas.microsoft.com/office/drawing/2010/main" val="0"/>
              </a:ext>
            </a:extLst>
          </a:blip>
          <a:srcRect r="50603"/>
          <a:stretch/>
        </p:blipFill>
        <p:spPr>
          <a:xfrm>
            <a:off x="1713409" y="2313781"/>
            <a:ext cx="2640182" cy="1643462"/>
          </a:xfrm>
          <a:prstGeom prst="rect">
            <a:avLst/>
          </a:prstGeom>
        </p:spPr>
      </p:pic>
      <p:sp>
        <p:nvSpPr>
          <p:cNvPr id="5" name="Rectangle 4"/>
          <p:cNvSpPr/>
          <p:nvPr/>
        </p:nvSpPr>
        <p:spPr>
          <a:xfrm>
            <a:off x="1655200" y="4398777"/>
            <a:ext cx="5833600" cy="830997"/>
          </a:xfrm>
          <a:prstGeom prst="rect">
            <a:avLst/>
          </a:prstGeom>
        </p:spPr>
        <p:txBody>
          <a:bodyPr wrap="square">
            <a:spAutoFit/>
          </a:bodyPr>
          <a:lstStyle/>
          <a:p>
            <a:pPr algn="just" rtl="1"/>
            <a:r>
              <a:rPr lang="ar-EG" sz="1200" dirty="0"/>
              <a:t>"هذا ال</a:t>
            </a:r>
            <a:r>
              <a:rPr lang="ar-IQ" sz="1200"/>
              <a:t>منهج</a:t>
            </a:r>
            <a:r>
              <a:rPr lang="ar-EG" sz="1200"/>
              <a:t> </a:t>
            </a:r>
            <a:r>
              <a:rPr lang="ar-EG" sz="1200" dirty="0"/>
              <a:t>حاصل على دعم الاتفاقية التعاونية رقم </a:t>
            </a:r>
            <a:r>
              <a:rPr lang="en-US" sz="1200" dirty="0"/>
              <a:t>DP005528-01</a:t>
            </a:r>
            <a:r>
              <a:rPr lang="ar-EG" sz="1200" dirty="0"/>
              <a:t>، وتم تمويله من قِبل مراكز مكافحة الأمراض والوقاية منها، من خلال هيئة الخدمات الصحية والإنسانية في مقاطعة سان دييغو. ويتحمل المؤلفون المسؤولية كاملة عن محتوياته، والتي لا تعبر بالضرورة عن الآراء الرسمية لمراكز مكافحة الأمراض والوقاية منها أو إدارة الخدمات الصحية والإنسانية".</a:t>
            </a:r>
            <a:endParaRPr lang="en-US" sz="12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3413" y="2376244"/>
            <a:ext cx="2568121" cy="1580999"/>
          </a:xfrm>
          <a:prstGeom prst="rect">
            <a:avLst/>
          </a:prstGeom>
        </p:spPr>
      </p:pic>
    </p:spTree>
    <p:extLst>
      <p:ext uri="{BB962C8B-B14F-4D97-AF65-F5344CB8AC3E}">
        <p14:creationId xmlns:p14="http://schemas.microsoft.com/office/powerpoint/2010/main" val="420937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cy-429133_128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075" y="1146154"/>
            <a:ext cx="7387851" cy="5540888"/>
          </a:xfrm>
          <a:prstGeom prst="rect">
            <a:avLst/>
          </a:prstGeom>
          <a:ln>
            <a:noFill/>
          </a:ln>
          <a:effectLst>
            <a:softEdge rad="112500"/>
          </a:effectLst>
        </p:spPr>
      </p:pic>
      <p:sp>
        <p:nvSpPr>
          <p:cNvPr id="2" name="Title 1"/>
          <p:cNvSpPr>
            <a:spLocks noGrp="1"/>
          </p:cNvSpPr>
          <p:nvPr>
            <p:ph type="title"/>
          </p:nvPr>
        </p:nvSpPr>
        <p:spPr/>
        <p:txBody>
          <a:bodyPr/>
          <a:lstStyle/>
          <a:p>
            <a:pPr algn="r" rtl="1"/>
            <a:r>
              <a:rPr lang="ar-EG" dirty="0"/>
              <a:t>تهيئة</a:t>
            </a:r>
            <a:endParaRPr lang="en-US" dirty="0"/>
          </a:p>
        </p:txBody>
      </p:sp>
      <p:sp>
        <p:nvSpPr>
          <p:cNvPr id="9" name="Text Placeholder 8"/>
          <p:cNvSpPr>
            <a:spLocks noGrp="1"/>
          </p:cNvSpPr>
          <p:nvPr>
            <p:ph type="body" idx="1"/>
          </p:nvPr>
        </p:nvSpPr>
        <p:spPr>
          <a:xfrm>
            <a:off x="2475812" y="1713544"/>
            <a:ext cx="3932244" cy="933268"/>
          </a:xfrm>
        </p:spPr>
        <p:txBody>
          <a:bodyPr>
            <a:normAutofit/>
          </a:bodyPr>
          <a:lstStyle/>
          <a:p>
            <a:pPr algn="ctr" rtl="1"/>
            <a:r>
              <a:rPr lang="ar-EG" sz="2400" dirty="0">
                <a:solidFill>
                  <a:schemeClr val="bg1"/>
                </a:solidFill>
              </a:rPr>
              <a:t>مشاركة أساليبنا ال</a:t>
            </a:r>
            <a:r>
              <a:rPr lang="ar-IQ" sz="2400" dirty="0">
                <a:solidFill>
                  <a:schemeClr val="bg1"/>
                </a:solidFill>
              </a:rPr>
              <a:t>ق</a:t>
            </a:r>
            <a:r>
              <a:rPr lang="ar-EG" sz="2400" dirty="0" err="1">
                <a:solidFill>
                  <a:schemeClr val="bg1"/>
                </a:solidFill>
              </a:rPr>
              <a:t>يادية</a:t>
            </a:r>
            <a:endParaRPr lang="en-US" sz="2400" dirty="0">
              <a:solidFill>
                <a:schemeClr val="bg1"/>
              </a:solidFill>
            </a:endParaRPr>
          </a:p>
        </p:txBody>
      </p:sp>
      <p:sp>
        <p:nvSpPr>
          <p:cNvPr id="6" name="TextBox 5"/>
          <p:cNvSpPr txBox="1"/>
          <p:nvPr/>
        </p:nvSpPr>
        <p:spPr>
          <a:xfrm>
            <a:off x="2907107" y="2861006"/>
            <a:ext cx="5033886" cy="830997"/>
          </a:xfrm>
          <a:prstGeom prst="rect">
            <a:avLst/>
          </a:prstGeom>
          <a:noFill/>
        </p:spPr>
        <p:txBody>
          <a:bodyPr wrap="square" lIns="0" tIns="0" rIns="0" bIns="0" rtlCol="0">
            <a:spAutoFit/>
          </a:bodyPr>
          <a:lstStyle/>
          <a:p>
            <a:pPr marL="342900" indent="-342900" algn="r"/>
            <a:r>
              <a:rPr lang="ar-EG" dirty="0"/>
              <a:t>ماذا كانت نتيجتك وهل تناسبك؟</a:t>
            </a:r>
            <a:endParaRPr lang="en-US" dirty="0"/>
          </a:p>
          <a:p>
            <a:pPr algn="r"/>
            <a:r>
              <a:rPr lang="ar-EG" dirty="0"/>
              <a:t>كيف يبدو أسلوبك في الحفلات؟</a:t>
            </a:r>
            <a:endParaRPr lang="en-US" dirty="0"/>
          </a:p>
          <a:p>
            <a:pPr algn="r"/>
            <a:r>
              <a:rPr lang="ar-EG" dirty="0"/>
              <a:t>كيف يبدو أسلوبك في الأزمات أو الخلافات؟</a:t>
            </a:r>
            <a:endParaRPr lang="en-US" dirty="0"/>
          </a:p>
        </p:txBody>
      </p:sp>
      <p:pic>
        <p:nvPicPr>
          <p:cNvPr id="7" name="Picture 6"/>
          <p:cNvPicPr>
            <a:picLocks noChangeAspect="1"/>
          </p:cNvPicPr>
          <p:nvPr/>
        </p:nvPicPr>
        <p:blipFill>
          <a:blip r:embed="rId4"/>
          <a:stretch>
            <a:fillRect/>
          </a:stretch>
        </p:blipFill>
        <p:spPr>
          <a:xfrm>
            <a:off x="3531331" y="4691436"/>
            <a:ext cx="3721100" cy="711200"/>
          </a:xfrm>
          <a:prstGeom prst="rect">
            <a:avLst/>
          </a:prstGeom>
        </p:spPr>
      </p:pic>
    </p:spTree>
    <p:extLst>
      <p:ext uri="{BB962C8B-B14F-4D97-AF65-F5344CB8AC3E}">
        <p14:creationId xmlns:p14="http://schemas.microsoft.com/office/powerpoint/2010/main" val="1231222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dirty="0"/>
              <a:t>مراجعة القسم الأول</a:t>
            </a:r>
            <a:endParaRPr lang="en-US" dirty="0"/>
          </a:p>
        </p:txBody>
      </p:sp>
      <p:sp>
        <p:nvSpPr>
          <p:cNvPr id="3" name="Text Placeholder 2"/>
          <p:cNvSpPr>
            <a:spLocks noGrp="1"/>
          </p:cNvSpPr>
          <p:nvPr>
            <p:ph type="body" idx="1"/>
          </p:nvPr>
        </p:nvSpPr>
        <p:spPr>
          <a:xfrm>
            <a:off x="457200" y="1535113"/>
            <a:ext cx="8229600" cy="639762"/>
          </a:xfrm>
        </p:spPr>
        <p:txBody>
          <a:bodyPr>
            <a:noAutofit/>
          </a:bodyPr>
          <a:lstStyle/>
          <a:p>
            <a:pPr algn="r" rtl="1"/>
            <a:r>
              <a:rPr lang="ar-EG" sz="2400" dirty="0"/>
              <a:t>ماذا تعلمنا في القسم الأول؟</a:t>
            </a:r>
            <a:endParaRPr lang="en-US" sz="2400" dirty="0"/>
          </a:p>
        </p:txBody>
      </p:sp>
      <p:sp>
        <p:nvSpPr>
          <p:cNvPr id="4" name="Content Placeholder 3"/>
          <p:cNvSpPr>
            <a:spLocks noGrp="1"/>
          </p:cNvSpPr>
          <p:nvPr>
            <p:ph sz="half" idx="2"/>
          </p:nvPr>
        </p:nvSpPr>
        <p:spPr/>
        <p:txBody>
          <a:bodyPr/>
          <a:lstStyle/>
          <a:p>
            <a:pPr algn="r" rtl="1"/>
            <a:r>
              <a:rPr lang="ar-EG" sz="2000" dirty="0"/>
              <a:t>المحددات الاجتماعية</a:t>
            </a:r>
            <a:endParaRPr lang="en-US" sz="2000" dirty="0"/>
          </a:p>
          <a:p>
            <a:pPr algn="r" rtl="1"/>
            <a:r>
              <a:rPr lang="ar-EG" sz="2000" dirty="0"/>
              <a:t>العدالة الصحية</a:t>
            </a:r>
            <a:endParaRPr lang="en-US" sz="2000" dirty="0"/>
          </a:p>
          <a:p>
            <a:pPr algn="r" rtl="1"/>
            <a:r>
              <a:rPr lang="ar-EG" sz="2000" dirty="0"/>
              <a:t>التفاوتات الصحية</a:t>
            </a:r>
            <a:endParaRPr lang="en-US" sz="2000" dirty="0"/>
          </a:p>
          <a:p>
            <a:pPr algn="r" rtl="1"/>
            <a:r>
              <a:rPr lang="ar-EG" sz="2000" dirty="0"/>
              <a:t>مشروع تحسين المجتمع</a:t>
            </a:r>
            <a:endParaRPr lang="en-US" sz="2000" dirty="0"/>
          </a:p>
          <a:p>
            <a:pPr marL="0" indent="0">
              <a:buNone/>
            </a:pPr>
            <a:endParaRPr lang="en-US" dirty="0"/>
          </a:p>
          <a:p>
            <a:endParaRPr lang="en-US" dirty="0"/>
          </a:p>
        </p:txBody>
      </p:sp>
      <p:pic>
        <p:nvPicPr>
          <p:cNvPr id="5" name="Content Placeholder 4" descr="heart-665185_1280.jpg"/>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l="19313" r="19313"/>
          <a:stretch/>
        </p:blipFill>
        <p:spPr/>
      </p:pic>
    </p:spTree>
    <p:extLst>
      <p:ext uri="{BB962C8B-B14F-4D97-AF65-F5344CB8AC3E}">
        <p14:creationId xmlns:p14="http://schemas.microsoft.com/office/powerpoint/2010/main" val="3154489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dirty="0"/>
              <a:t>القسم الثاني: </a:t>
            </a:r>
            <a:r>
              <a:rPr lang="ar-EG" dirty="0" err="1"/>
              <a:t>الستراتيجيات</a:t>
            </a:r>
            <a:r>
              <a:rPr lang="ar-EG" dirty="0"/>
              <a:t> </a:t>
            </a:r>
            <a:endParaRPr lang="en-US" dirty="0"/>
          </a:p>
        </p:txBody>
      </p:sp>
      <p:sp>
        <p:nvSpPr>
          <p:cNvPr id="5" name="Text Placeholder 4"/>
          <p:cNvSpPr>
            <a:spLocks noGrp="1"/>
          </p:cNvSpPr>
          <p:nvPr>
            <p:ph type="body" sz="quarter" idx="13"/>
          </p:nvPr>
        </p:nvSpPr>
        <p:spPr/>
        <p:txBody>
          <a:bodyPr/>
          <a:lstStyle/>
          <a:p>
            <a:pPr algn="r" rtl="1"/>
            <a:r>
              <a:rPr lang="ar-EG" sz="2400" dirty="0"/>
              <a:t>الأهداف التعليمية: </a:t>
            </a:r>
            <a:endParaRPr lang="en-US" sz="2400" dirty="0"/>
          </a:p>
        </p:txBody>
      </p:sp>
      <p:sp>
        <p:nvSpPr>
          <p:cNvPr id="3" name="Content Placeholder 2"/>
          <p:cNvSpPr>
            <a:spLocks noGrp="1"/>
          </p:cNvSpPr>
          <p:nvPr>
            <p:ph idx="1"/>
          </p:nvPr>
        </p:nvSpPr>
        <p:spPr/>
        <p:txBody>
          <a:bodyPr>
            <a:normAutofit/>
          </a:bodyPr>
          <a:lstStyle/>
          <a:p>
            <a:pPr marL="457200" indent="-457200" algn="r" rtl="1">
              <a:buFont typeface="+mj-lt"/>
              <a:buAutoNum type="arabicPeriod"/>
            </a:pPr>
            <a:r>
              <a:rPr lang="ar-EG" sz="2400" dirty="0"/>
              <a:t>معرفة محددات الصحة وكيف تؤثر على الصحة </a:t>
            </a:r>
            <a:endParaRPr lang="en-US" sz="2400" dirty="0"/>
          </a:p>
          <a:p>
            <a:pPr marL="457200" indent="-457200" algn="r" rtl="1">
              <a:buFont typeface="+mj-lt"/>
              <a:buAutoNum type="arabicPeriod"/>
            </a:pPr>
            <a:r>
              <a:rPr lang="ar-EG" sz="2400" dirty="0"/>
              <a:t>معرفة التغيرات التي يمكن إحداثها في المجتمعات للارتقاء بالمستوى الصحي</a:t>
            </a:r>
            <a:endParaRPr lang="en-US" sz="2400" dirty="0"/>
          </a:p>
        </p:txBody>
      </p:sp>
      <p:pic>
        <p:nvPicPr>
          <p:cNvPr id="4" name="Picture 3" descr="heart-29328_128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699" y="4178041"/>
            <a:ext cx="2241099" cy="2104532"/>
          </a:xfrm>
          <a:prstGeom prst="rect">
            <a:avLst/>
          </a:prstGeom>
        </p:spPr>
      </p:pic>
    </p:spTree>
    <p:extLst>
      <p:ext uri="{BB962C8B-B14F-4D97-AF65-F5344CB8AC3E}">
        <p14:creationId xmlns:p14="http://schemas.microsoft.com/office/powerpoint/2010/main" val="1932404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a:t>محددات الصحة</a:t>
            </a:r>
            <a:endParaRPr lang="en-US" dirty="0"/>
          </a:p>
        </p:txBody>
      </p:sp>
      <p:pic>
        <p:nvPicPr>
          <p:cNvPr id="5" name="Picture 4" descr="47027181961522.t1QS2lJxC013LtYYt0ie_height640.png"/>
          <p:cNvPicPr>
            <a:picLocks noChangeAspect="1"/>
          </p:cNvPicPr>
          <p:nvPr/>
        </p:nvPicPr>
        <p:blipFill rotWithShape="1">
          <a:blip r:embed="rId3">
            <a:extLst>
              <a:ext uri="{28A0092B-C50C-407E-A947-70E740481C1C}">
                <a14:useLocalDpi xmlns:a14="http://schemas.microsoft.com/office/drawing/2010/main" val="0"/>
              </a:ext>
            </a:extLst>
          </a:blip>
          <a:srcRect t="13599" b="7160"/>
          <a:stretch/>
        </p:blipFill>
        <p:spPr>
          <a:xfrm>
            <a:off x="1848155" y="1064414"/>
            <a:ext cx="5447690" cy="5585106"/>
          </a:xfrm>
          <a:prstGeom prst="rect">
            <a:avLst/>
          </a:prstGeom>
        </p:spPr>
      </p:pic>
    </p:spTree>
    <p:extLst>
      <p:ext uri="{BB962C8B-B14F-4D97-AF65-F5344CB8AC3E}">
        <p14:creationId xmlns:p14="http://schemas.microsoft.com/office/powerpoint/2010/main" val="1025449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dirty="0"/>
              <a:t>النظام الصحي</a:t>
            </a:r>
            <a:endParaRPr lang="en-US" dirty="0"/>
          </a:p>
        </p:txBody>
      </p:sp>
      <p:sp>
        <p:nvSpPr>
          <p:cNvPr id="6" name="Text Placeholder 5"/>
          <p:cNvSpPr>
            <a:spLocks noGrp="1"/>
          </p:cNvSpPr>
          <p:nvPr>
            <p:ph type="body" sz="quarter" idx="13"/>
          </p:nvPr>
        </p:nvSpPr>
        <p:spPr/>
        <p:txBody>
          <a:bodyPr/>
          <a:lstStyle/>
          <a:p>
            <a:pPr algn="r" rtl="1"/>
            <a:r>
              <a:rPr lang="ar-EG" dirty="0"/>
              <a:t>هرم الأثر الصحي</a:t>
            </a:r>
            <a:endParaRPr lang="en-US" dirty="0"/>
          </a:p>
        </p:txBody>
      </p:sp>
      <p:pic>
        <p:nvPicPr>
          <p:cNvPr id="7" name="Content Placeholder 6"/>
          <p:cNvPicPr>
            <a:picLocks noGrp="1"/>
          </p:cNvPicPr>
          <p:nvPr>
            <p:ph idx="1"/>
          </p:nvPr>
        </p:nvPicPr>
        <p:blipFill rotWithShape="1">
          <a:blip r:embed="rId3">
            <a:extLst>
              <a:ext uri="{28A0092B-C50C-407E-A947-70E740481C1C}">
                <a14:useLocalDpi xmlns:a14="http://schemas.microsoft.com/office/drawing/2010/main" val="0"/>
              </a:ext>
            </a:extLst>
          </a:blip>
          <a:srcRect l="-613" t="10" r="-161" b="-10"/>
          <a:stretch/>
        </p:blipFill>
        <p:spPr bwMode="auto">
          <a:xfrm>
            <a:off x="1551814" y="1959427"/>
            <a:ext cx="6040372" cy="4731702"/>
          </a:xfrm>
          <a:prstGeom prst="rect">
            <a:avLst/>
          </a:prstGeom>
          <a:noFill/>
          <a:ln w="28575" cmpd="sng">
            <a:noFill/>
          </a:ln>
        </p:spPr>
      </p:pic>
    </p:spTree>
    <p:extLst>
      <p:ext uri="{BB962C8B-B14F-4D97-AF65-F5344CB8AC3E}">
        <p14:creationId xmlns:p14="http://schemas.microsoft.com/office/powerpoint/2010/main" val="282948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dirty="0"/>
              <a:t>مقطع فيديو</a:t>
            </a:r>
            <a:endParaRPr lang="en-US" dirty="0"/>
          </a:p>
        </p:txBody>
      </p:sp>
      <p:sp>
        <p:nvSpPr>
          <p:cNvPr id="3" name="Text Placeholder 2"/>
          <p:cNvSpPr>
            <a:spLocks noGrp="1"/>
          </p:cNvSpPr>
          <p:nvPr>
            <p:ph type="body" sz="quarter" idx="13"/>
          </p:nvPr>
        </p:nvSpPr>
        <p:spPr/>
        <p:txBody>
          <a:bodyPr>
            <a:normAutofit fontScale="70000" lnSpcReduction="20000"/>
          </a:bodyPr>
          <a:lstStyle/>
          <a:p>
            <a:pPr marL="0" algn="r" rtl="1">
              <a:spcAft>
                <a:spcPts val="0"/>
              </a:spcAft>
            </a:pPr>
            <a:r>
              <a:rPr lang="ar-EG" dirty="0">
                <a:ea typeface="ＭＳ 明朝"/>
              </a:rPr>
              <a:t>هل قانون إصلاح الرعاية الصحية (أوباما كير) فعال؟ قانون الرعاية الصحية يسير التكلفة بعد خمس سنوات</a:t>
            </a:r>
            <a:endParaRPr lang="en-US" dirty="0">
              <a:latin typeface="Cambria"/>
              <a:ea typeface="ＭＳ 明朝"/>
              <a:cs typeface="Times New Roman"/>
            </a:endParaRPr>
          </a:p>
          <a:p>
            <a:endParaRPr lang="en-US" dirty="0"/>
          </a:p>
        </p:txBody>
      </p:sp>
      <p:pic>
        <p:nvPicPr>
          <p:cNvPr id="5" name="Content Placeholder 4" descr="projector-361784_1280.jpg"/>
          <p:cNvPicPr>
            <a:picLocks noGrp="1" noChangeAspect="1"/>
          </p:cNvPicPr>
          <p:nvPr>
            <p:ph idx="1"/>
          </p:nvPr>
        </p:nvPicPr>
        <p:blipFill>
          <a:blip r:embed="rId3">
            <a:extLst>
              <a:ext uri="{28A0092B-C50C-407E-A947-70E740481C1C}">
                <a14:useLocalDpi xmlns:a14="http://schemas.microsoft.com/office/drawing/2010/main" val="0"/>
              </a:ext>
            </a:extLst>
          </a:blip>
          <a:srcRect l="-15445" r="-15445"/>
          <a:stretch>
            <a:fillRect/>
          </a:stretch>
        </p:blipFill>
        <p:spPr/>
      </p:pic>
    </p:spTree>
    <p:extLst>
      <p:ext uri="{BB962C8B-B14F-4D97-AF65-F5344CB8AC3E}">
        <p14:creationId xmlns:p14="http://schemas.microsoft.com/office/powerpoint/2010/main" val="2461923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dirty="0"/>
              <a:t>استراحة</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599" y="2036054"/>
            <a:ext cx="4022802" cy="4022802"/>
          </a:xfrm>
          <a:prstGeom prst="rect">
            <a:avLst/>
          </a:prstGeom>
        </p:spPr>
      </p:pic>
    </p:spTree>
    <p:extLst>
      <p:ext uri="{BB962C8B-B14F-4D97-AF65-F5344CB8AC3E}">
        <p14:creationId xmlns:p14="http://schemas.microsoft.com/office/powerpoint/2010/main" val="1934777203"/>
      </p:ext>
    </p:extLst>
  </p:cSld>
  <p:clrMapOvr>
    <a:masterClrMapping/>
  </p:clrMapOvr>
</p:sld>
</file>

<file path=ppt/theme/theme1.xml><?xml version="1.0" encoding="utf-8"?>
<a:theme xmlns:a="http://schemas.openxmlformats.org/drawingml/2006/main" name="LWSD 2013 Blue 2">
  <a:themeElements>
    <a:clrScheme name="LWSD_blue">
      <a:dk1>
        <a:srgbClr val="808080"/>
      </a:dk1>
      <a:lt1>
        <a:sysClr val="window" lastClr="FFFFFF"/>
      </a:lt1>
      <a:dk2>
        <a:srgbClr val="95AF39"/>
      </a:dk2>
      <a:lt2>
        <a:srgbClr val="FFFFFF"/>
      </a:lt2>
      <a:accent1>
        <a:srgbClr val="2FB4BC"/>
      </a:accent1>
      <a:accent2>
        <a:srgbClr val="F79527"/>
      </a:accent2>
      <a:accent3>
        <a:srgbClr val="95AF39"/>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2.xml><?xml version="1.0" encoding="utf-8"?>
<a:theme xmlns:a="http://schemas.openxmlformats.org/drawingml/2006/main" name="LWSD 2013 Blue 3">
  <a:themeElements>
    <a:clrScheme name="LWSD_blue">
      <a:dk1>
        <a:srgbClr val="808080"/>
      </a:dk1>
      <a:lt1>
        <a:sysClr val="window" lastClr="FFFFFF"/>
      </a:lt1>
      <a:dk2>
        <a:srgbClr val="95AF39"/>
      </a:dk2>
      <a:lt2>
        <a:srgbClr val="FFFFFF"/>
      </a:lt2>
      <a:accent1>
        <a:srgbClr val="2FB4BC"/>
      </a:accent1>
      <a:accent2>
        <a:srgbClr val="F79527"/>
      </a:accent2>
      <a:accent3>
        <a:srgbClr val="95AF39"/>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3.xml><?xml version="1.0" encoding="utf-8"?>
<a:theme xmlns:a="http://schemas.openxmlformats.org/drawingml/2006/main" name="LWSD 2013 Blue 4">
  <a:themeElements>
    <a:clrScheme name="LWSD_blue">
      <a:dk1>
        <a:srgbClr val="808080"/>
      </a:dk1>
      <a:lt1>
        <a:sysClr val="window" lastClr="FFFFFF"/>
      </a:lt1>
      <a:dk2>
        <a:srgbClr val="95AF39"/>
      </a:dk2>
      <a:lt2>
        <a:srgbClr val="FFFFFF"/>
      </a:lt2>
      <a:accent1>
        <a:srgbClr val="2FB4BC"/>
      </a:accent1>
      <a:accent2>
        <a:srgbClr val="F79527"/>
      </a:accent2>
      <a:accent3>
        <a:srgbClr val="95AF39"/>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4.xml><?xml version="1.0" encoding="utf-8"?>
<a:theme xmlns:a="http://schemas.openxmlformats.org/drawingml/2006/main" name="RLA">
  <a:themeElements>
    <a:clrScheme name="LWSD_orange">
      <a:dk1>
        <a:srgbClr val="808080"/>
      </a:dk1>
      <a:lt1>
        <a:sysClr val="window" lastClr="FFFFFF"/>
      </a:lt1>
      <a:dk2>
        <a:srgbClr val="2FB4BC"/>
      </a:dk2>
      <a:lt2>
        <a:srgbClr val="FFFFFF"/>
      </a:lt2>
      <a:accent1>
        <a:srgbClr val="F79527"/>
      </a:accent1>
      <a:accent2>
        <a:srgbClr val="95AF39"/>
      </a:accent2>
      <a:accent3>
        <a:srgbClr val="2FB4BC"/>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5.xml><?xml version="1.0" encoding="utf-8"?>
<a:theme xmlns:a="http://schemas.openxmlformats.org/drawingml/2006/main" name="LWSD 2013 Orange 2">
  <a:themeElements>
    <a:clrScheme name="LWSD_orange">
      <a:dk1>
        <a:srgbClr val="808080"/>
      </a:dk1>
      <a:lt1>
        <a:sysClr val="window" lastClr="FFFFFF"/>
      </a:lt1>
      <a:dk2>
        <a:srgbClr val="2FB4BC"/>
      </a:dk2>
      <a:lt2>
        <a:srgbClr val="FFFFFF"/>
      </a:lt2>
      <a:accent1>
        <a:srgbClr val="F79527"/>
      </a:accent1>
      <a:accent2>
        <a:srgbClr val="95AF39"/>
      </a:accent2>
      <a:accent3>
        <a:srgbClr val="2FB4BC"/>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6.xml><?xml version="1.0" encoding="utf-8"?>
<a:theme xmlns:a="http://schemas.openxmlformats.org/drawingml/2006/main" name="LWSD 2013 Orange 3">
  <a:themeElements>
    <a:clrScheme name="LWSD_orange">
      <a:dk1>
        <a:srgbClr val="808080"/>
      </a:dk1>
      <a:lt1>
        <a:sysClr val="window" lastClr="FFFFFF"/>
      </a:lt1>
      <a:dk2>
        <a:srgbClr val="2FB4BC"/>
      </a:dk2>
      <a:lt2>
        <a:srgbClr val="FFFFFF"/>
      </a:lt2>
      <a:accent1>
        <a:srgbClr val="F79527"/>
      </a:accent1>
      <a:accent2>
        <a:srgbClr val="95AF39"/>
      </a:accent2>
      <a:accent3>
        <a:srgbClr val="2FB4BC"/>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7.xml><?xml version="1.0" encoding="utf-8"?>
<a:theme xmlns:a="http://schemas.openxmlformats.org/drawingml/2006/main" name="LWSD 2013 Orange 4">
  <a:themeElements>
    <a:clrScheme name="LWSD_orange">
      <a:dk1>
        <a:srgbClr val="808080"/>
      </a:dk1>
      <a:lt1>
        <a:sysClr val="window" lastClr="FFFFFF"/>
      </a:lt1>
      <a:dk2>
        <a:srgbClr val="2FB4BC"/>
      </a:dk2>
      <a:lt2>
        <a:srgbClr val="FFFFFF"/>
      </a:lt2>
      <a:accent1>
        <a:srgbClr val="F79527"/>
      </a:accent1>
      <a:accent2>
        <a:srgbClr val="95AF39"/>
      </a:accent2>
      <a:accent3>
        <a:srgbClr val="2FB4BC"/>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9C836218537D469586CDA6A9969B1B" ma:contentTypeVersion="20" ma:contentTypeDescription="Create a new document." ma:contentTypeScope="" ma:versionID="50e7bc90de03086eaadc9881d02a345a">
  <xsd:schema xmlns:xsd="http://www.w3.org/2001/XMLSchema" xmlns:xs="http://www.w3.org/2001/XMLSchema" xmlns:p="http://schemas.microsoft.com/office/2006/metadata/properties" xmlns:ns1="http://schemas.microsoft.com/sharepoint/v3" targetNamespace="http://schemas.microsoft.com/office/2006/metadata/properties" ma:root="true" ma:fieldsID="2bdfdf64d0d6ddb84bda85ee5373dcfe" ns1:_="">
    <xsd:import namespace="http://schemas.microsoft.com/sharepoint/v3"/>
    <xsd:element name="properties">
      <xsd:complexType>
        <xsd:sequence>
          <xsd:element name="documentManagement">
            <xsd:complexType>
              <xsd:all>
                <xsd:element ref="ns1:RoutingRuleDescrip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ma:displayName="Description" ma:description="" ma:internalName="RoutingRuleDescrip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outingRuleDescription xmlns="http://schemas.microsoft.com/sharepoint/v3">Template to be used for business-focused presentations on Live Well</RoutingRuleDescription>
  </documentManagement>
</p:properties>
</file>

<file path=customXml/itemProps1.xml><?xml version="1.0" encoding="utf-8"?>
<ds:datastoreItem xmlns:ds="http://schemas.openxmlformats.org/officeDocument/2006/customXml" ds:itemID="{9149B195-FC51-4345-AFDE-0B1D0B17B0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CD2F7E-991E-42D6-A086-7BDBBEC3BF2D}">
  <ds:schemaRefs>
    <ds:schemaRef ds:uri="http://schemas.microsoft.com/sharepoint/v3/contenttype/forms"/>
  </ds:schemaRefs>
</ds:datastoreItem>
</file>

<file path=customXml/itemProps3.xml><?xml version="1.0" encoding="utf-8"?>
<ds:datastoreItem xmlns:ds="http://schemas.openxmlformats.org/officeDocument/2006/customXml" ds:itemID="{671E3CD7-2B00-41A5-92B6-914235362425}">
  <ds:schemaRefs>
    <ds:schemaRef ds:uri="http://purl.org/dc/elements/1.1/"/>
    <ds:schemaRef ds:uri="http://schemas.microsoft.com/office/2006/metadata/properties"/>
    <ds:schemaRef ds:uri="http://schemas.openxmlformats.org/package/2006/metadata/core-properties"/>
    <ds:schemaRef ds:uri="http://www.w3.org/XML/1998/namespace"/>
    <ds:schemaRef ds:uri="http://purl.org/dc/terms/"/>
    <ds:schemaRef ds:uri="http://schemas.microsoft.com/office/2006/documentManagement/types"/>
    <ds:schemaRef ds:uri="http://schemas.microsoft.com/office/infopath/2007/PartnerControls"/>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1562</TotalTime>
  <Words>915</Words>
  <Application>Microsoft Office PowerPoint</Application>
  <PresentationFormat>On-screen Show (4:3)</PresentationFormat>
  <Paragraphs>148</Paragraphs>
  <Slides>21</Slides>
  <Notes>21</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21</vt:i4>
      </vt:variant>
    </vt:vector>
  </HeadingPairs>
  <TitlesOfParts>
    <vt:vector size="38" baseType="lpstr">
      <vt:lpstr>ＭＳ 明朝</vt:lpstr>
      <vt:lpstr>AnNahar</vt:lpstr>
      <vt:lpstr>Arial</vt:lpstr>
      <vt:lpstr>Avenir Light</vt:lpstr>
      <vt:lpstr>Avenir Medium</vt:lpstr>
      <vt:lpstr>Avenir Medium Oblique</vt:lpstr>
      <vt:lpstr>Calibri</vt:lpstr>
      <vt:lpstr>Cambria</vt:lpstr>
      <vt:lpstr>Times New Roman</vt:lpstr>
      <vt:lpstr>Wingdings</vt:lpstr>
      <vt:lpstr>LWSD 2013 Blue 2</vt:lpstr>
      <vt:lpstr>LWSD 2013 Blue 3</vt:lpstr>
      <vt:lpstr>LWSD 2013 Blue 4</vt:lpstr>
      <vt:lpstr>RLA</vt:lpstr>
      <vt:lpstr>LWSD 2013 Orange 2</vt:lpstr>
      <vt:lpstr>LWSD 2013 Orange 3</vt:lpstr>
      <vt:lpstr>LWSD 2013 Orange 4</vt:lpstr>
      <vt:lpstr>القسم الثاني: الستراتيجيات</vt:lpstr>
      <vt:lpstr>الأجندة</vt:lpstr>
      <vt:lpstr>تهيئة</vt:lpstr>
      <vt:lpstr>مراجعة القسم الأول</vt:lpstr>
      <vt:lpstr>القسم الثاني: الستراتيجيات </vt:lpstr>
      <vt:lpstr>محددات الصحة</vt:lpstr>
      <vt:lpstr>النظام الصحي</vt:lpstr>
      <vt:lpstr>مقطع فيديو</vt:lpstr>
      <vt:lpstr>استراحة</vt:lpstr>
      <vt:lpstr>قصة سيارا</vt:lpstr>
      <vt:lpstr>النشاط</vt:lpstr>
      <vt:lpstr>محدد الصحة</vt:lpstr>
      <vt:lpstr>نشرة صوتية</vt:lpstr>
      <vt:lpstr>محددات الصحة</vt:lpstr>
      <vt:lpstr>محددات الصحة</vt:lpstr>
      <vt:lpstr>محددات الصحة</vt:lpstr>
      <vt:lpstr>الفوائد الصحية</vt:lpstr>
      <vt:lpstr>سياسة حظر التدخين في PJAM </vt:lpstr>
      <vt:lpstr>استراتجيات حظر استخدام التبغ</vt:lpstr>
      <vt:lpstr>الخاتمة</vt:lpstr>
      <vt:lpstr>PowerPoint Presentation</vt:lpstr>
    </vt:vector>
  </TitlesOfParts>
  <Company>AdEase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LWSD PowerPoint Template - Business Blue</dc:title>
  <dc:creator>Creative Contractor</dc:creator>
  <cp:lastModifiedBy>Tuama, Mohammed</cp:lastModifiedBy>
  <cp:revision>192</cp:revision>
  <dcterms:created xsi:type="dcterms:W3CDTF">2013-10-28T20:20:09Z</dcterms:created>
  <dcterms:modified xsi:type="dcterms:W3CDTF">2016-09-27T22:17:20Z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0x0101003F9C836218537D469586CDA6A9969B1B</vt:lpwstr>
  </property>
</Properties>
</file>