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 id="2147483668" r:id="rId6"/>
    <p:sldMasterId id="2147483725" r:id="rId7"/>
    <p:sldMasterId id="2147483731" r:id="rId8"/>
    <p:sldMasterId id="2147483736" r:id="rId9"/>
    <p:sldMasterId id="2147483741" r:id="rId10"/>
  </p:sldMasterIdLst>
  <p:notesMasterIdLst>
    <p:notesMasterId r:id="rId44"/>
  </p:notesMasterIdLst>
  <p:sldIdLst>
    <p:sldId id="260" r:id="rId11"/>
    <p:sldId id="262" r:id="rId12"/>
    <p:sldId id="269" r:id="rId13"/>
    <p:sldId id="268" r:id="rId14"/>
    <p:sldId id="270" r:id="rId15"/>
    <p:sldId id="275" r:id="rId16"/>
    <p:sldId id="276" r:id="rId17"/>
    <p:sldId id="284" r:id="rId18"/>
    <p:sldId id="278" r:id="rId19"/>
    <p:sldId id="299" r:id="rId20"/>
    <p:sldId id="282" r:id="rId21"/>
    <p:sldId id="289" r:id="rId22"/>
    <p:sldId id="285" r:id="rId23"/>
    <p:sldId id="286" r:id="rId24"/>
    <p:sldId id="287" r:id="rId25"/>
    <p:sldId id="273" r:id="rId26"/>
    <p:sldId id="300" r:id="rId27"/>
    <p:sldId id="288" r:id="rId28"/>
    <p:sldId id="290" r:id="rId29"/>
    <p:sldId id="291" r:id="rId30"/>
    <p:sldId id="292" r:id="rId31"/>
    <p:sldId id="293" r:id="rId32"/>
    <p:sldId id="294" r:id="rId33"/>
    <p:sldId id="295" r:id="rId34"/>
    <p:sldId id="296" r:id="rId35"/>
    <p:sldId id="301" r:id="rId36"/>
    <p:sldId id="277" r:id="rId37"/>
    <p:sldId id="297" r:id="rId38"/>
    <p:sldId id="298" r:id="rId39"/>
    <p:sldId id="281" r:id="rId40"/>
    <p:sldId id="302" r:id="rId41"/>
    <p:sldId id="266" r:id="rId42"/>
    <p:sldId id="30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14" autoAdjust="0"/>
    <p:restoredTop sz="95481" autoAdjust="0"/>
  </p:normalViewPr>
  <p:slideViewPr>
    <p:cSldViewPr snapToGrid="0" snapToObjects="1">
      <p:cViewPr varScale="1">
        <p:scale>
          <a:sx n="72" d="100"/>
          <a:sy n="72" d="100"/>
        </p:scale>
        <p:origin x="1650" y="72"/>
      </p:cViewPr>
      <p:guideLst>
        <p:guide orient="horz"/>
        <p:guide orient="horz" pos="4128"/>
        <p:guide orient="horz" pos="1428"/>
        <p:guide pos="2880"/>
      </p:guideLst>
    </p:cSldViewPr>
  </p:slideViewPr>
  <p:outlineViewPr>
    <p:cViewPr>
      <p:scale>
        <a:sx n="33" d="100"/>
        <a:sy n="33" d="100"/>
      </p:scale>
      <p:origin x="0" y="1347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pPr/>
              <a:t>9/27/2016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pPr/>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cdc.gov/healthyplaces/%20healthy_comm_design.ht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Welcome to our next session!</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Note: </a:t>
            </a:r>
            <a:r>
              <a:rPr lang="en-US" sz="1200" kern="1200" dirty="0">
                <a:solidFill>
                  <a:schemeClr val="tx1"/>
                </a:solidFill>
                <a:effectLst/>
                <a:latin typeface="+mn-lt"/>
                <a:ea typeface="+mn-ea"/>
                <a:cs typeface="+mn-cs"/>
              </a:rPr>
              <a:t>An alternative for this session is to have a guest speaker come in from the planning commission or local official’s office to talk about Land Use in their community.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a:t>
            </a:fld>
            <a:endParaRPr lang="en-US"/>
          </a:p>
        </p:txBody>
      </p:sp>
    </p:spTree>
    <p:extLst>
      <p:ext uri="{BB962C8B-B14F-4D97-AF65-F5344CB8AC3E}">
        <p14:creationId xmlns:p14="http://schemas.microsoft.com/office/powerpoint/2010/main" val="4070916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Review built environments.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for any observations about this photo and the built environment it represents. How are the land use and community planning decisions different here versus the picture from the previous slide?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10</a:t>
            </a:fld>
            <a:endParaRPr lang="en-US"/>
          </a:p>
        </p:txBody>
      </p:sp>
    </p:spTree>
    <p:extLst>
      <p:ext uri="{BB962C8B-B14F-4D97-AF65-F5344CB8AC3E}">
        <p14:creationId xmlns:p14="http://schemas.microsoft.com/office/powerpoint/2010/main" val="2305887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In order to influence the community planning process you have to first learn about the plans for your neighborhood. These are some of the ways to access your area’s plans and planners.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Note: </a:t>
            </a:r>
            <a:r>
              <a:rPr lang="en-US" sz="1200" kern="1200" dirty="0">
                <a:solidFill>
                  <a:schemeClr val="tx1"/>
                </a:solidFill>
                <a:effectLst/>
                <a:latin typeface="+mn-lt"/>
                <a:ea typeface="+mn-ea"/>
                <a:cs typeface="+mn-cs"/>
              </a:rPr>
              <a:t>Do some research ahead of time for your group so that you can help them connect with the right local resources. You can also load up some of the information on your computer ahead of time to show the group what they will be looking at, and some of the main websites they may access depending on what they choose for their Community Improvement Project (CIP). </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11</a:t>
            </a:fld>
            <a:endParaRPr lang="en-US"/>
          </a:p>
        </p:txBody>
      </p:sp>
    </p:spTree>
    <p:extLst>
      <p:ext uri="{BB962C8B-B14F-4D97-AF65-F5344CB8AC3E}">
        <p14:creationId xmlns:p14="http://schemas.microsoft.com/office/powerpoint/2010/main" val="300691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Most cities have their major planning documents, like the general plan, online. The files are very large, so sometimes the general plan is broken into different sections before it is posted on the website. If your group decides on a CIP that involves land use you may want to begin to think about who among you loves research and details and might be interested in taking the lead on doing this research for the group.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Note: </a:t>
            </a:r>
            <a:r>
              <a:rPr lang="en-US" sz="1200" kern="1200" dirty="0">
                <a:solidFill>
                  <a:schemeClr val="tx1"/>
                </a:solidFill>
                <a:effectLst/>
                <a:latin typeface="+mn-lt"/>
                <a:ea typeface="+mn-ea"/>
                <a:cs typeface="+mn-cs"/>
              </a:rPr>
              <a:t>Replace this photo with the screen shot of your city’s website.</a:t>
            </a:r>
          </a:p>
          <a:p>
            <a:endParaRPr lang="en-US" dirty="0">
              <a:effectLst/>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12</a:t>
            </a:fld>
            <a:endParaRPr lang="en-US"/>
          </a:p>
        </p:txBody>
      </p:sp>
    </p:spTree>
    <p:extLst>
      <p:ext uri="{BB962C8B-B14F-4D97-AF65-F5344CB8AC3E}">
        <p14:creationId xmlns:p14="http://schemas.microsoft.com/office/powerpoint/2010/main" val="3754073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This is an example of redevelopment. This </a:t>
            </a:r>
            <a:r>
              <a:rPr lang="en-US" sz="1200" b="0" kern="1200" dirty="0">
                <a:solidFill>
                  <a:schemeClr val="tx1"/>
                </a:solidFill>
                <a:effectLst/>
                <a:latin typeface="+mn-lt"/>
                <a:ea typeface="+mn-ea"/>
                <a:cs typeface="+mn-cs"/>
              </a:rPr>
              <a:t>example is a brownfield, </a:t>
            </a:r>
            <a:r>
              <a:rPr lang="en-US" sz="1200" kern="1200" dirty="0">
                <a:solidFill>
                  <a:schemeClr val="tx1"/>
                </a:solidFill>
                <a:effectLst/>
                <a:latin typeface="+mn-lt"/>
                <a:ea typeface="+mn-ea"/>
                <a:cs typeface="+mn-cs"/>
              </a:rPr>
              <a:t>which is a property that may involve complicated redevelopment efforts due to the presence or potential presence of a hazardous substance, pollutant, or contaminant.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recent and/or current developments or redevelopments in their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http://</a:t>
            </a:r>
            <a:r>
              <a:rPr lang="en-US" sz="1200" kern="1200" dirty="0" err="1">
                <a:solidFill>
                  <a:schemeClr val="tx1"/>
                </a:solidFill>
                <a:effectLst/>
                <a:latin typeface="+mn-lt"/>
                <a:ea typeface="+mn-ea"/>
                <a:cs typeface="+mn-cs"/>
              </a:rPr>
              <a:t>www.epa.gov</a:t>
            </a:r>
            <a:r>
              <a:rPr lang="en-US" sz="1200" kern="1200" dirty="0">
                <a:solidFill>
                  <a:schemeClr val="tx1"/>
                </a:solidFill>
                <a:effectLst/>
                <a:latin typeface="+mn-lt"/>
                <a:ea typeface="+mn-ea"/>
                <a:cs typeface="+mn-cs"/>
              </a:rPr>
              <a:t>/brownfields/</a:t>
            </a:r>
            <a:r>
              <a:rPr lang="en-US" sz="1200" kern="1200" dirty="0" err="1">
                <a:solidFill>
                  <a:schemeClr val="tx1"/>
                </a:solidFill>
                <a:effectLst/>
                <a:latin typeface="+mn-lt"/>
                <a:ea typeface="+mn-ea"/>
                <a:cs typeface="+mn-cs"/>
              </a:rPr>
              <a:t>about.htm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13</a:t>
            </a:fld>
            <a:endParaRPr lang="en-US"/>
          </a:p>
        </p:txBody>
      </p:sp>
    </p:spTree>
    <p:extLst>
      <p:ext uri="{BB962C8B-B14F-4D97-AF65-F5344CB8AC3E}">
        <p14:creationId xmlns:p14="http://schemas.microsoft.com/office/powerpoint/2010/main" val="1152792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After discussing this, tell the group there is a great video series on page 106 of the Deep Dive resources for adults and children called “Little Kids, Big City” that explains zoning in more detail.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do you think Commercial zoning means? Residential? Mixed use?  How do you think these regulations affect your neighborhood now and in the future?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a:t>
            </a:r>
            <a:r>
              <a:rPr lang="en-US" sz="1200" kern="1200" dirty="0" err="1">
                <a:solidFill>
                  <a:schemeClr val="tx1"/>
                </a:solidFill>
                <a:effectLst/>
                <a:latin typeface="+mn-lt"/>
                <a:ea typeface="+mn-ea"/>
                <a:cs typeface="+mn-cs"/>
              </a:rPr>
              <a:t>www.investopedia.com</a:t>
            </a:r>
            <a:r>
              <a:rPr lang="en-US" sz="1200" kern="1200" dirty="0">
                <a:solidFill>
                  <a:schemeClr val="tx1"/>
                </a:solidFill>
                <a:effectLst/>
                <a:latin typeface="+mn-lt"/>
                <a:ea typeface="+mn-ea"/>
                <a:cs typeface="+mn-cs"/>
              </a:rPr>
              <a:t>/terms/z/zoning-</a:t>
            </a:r>
            <a:r>
              <a:rPr lang="en-US" sz="1200" kern="1200" dirty="0" err="1">
                <a:solidFill>
                  <a:schemeClr val="tx1"/>
                </a:solidFill>
                <a:effectLst/>
                <a:latin typeface="+mn-lt"/>
                <a:ea typeface="+mn-ea"/>
                <a:cs typeface="+mn-cs"/>
              </a:rPr>
              <a:t>ordinance.asp</a:t>
            </a:r>
            <a:r>
              <a:rPr lang="en-US" sz="1200" kern="1200" dirty="0">
                <a:solidFill>
                  <a:schemeClr val="tx1"/>
                </a:solidFill>
                <a:effectLst/>
                <a:latin typeface="+mn-lt"/>
                <a:ea typeface="+mn-ea"/>
                <a:cs typeface="+mn-cs"/>
              </a:rPr>
              <a:t> </a:t>
            </a:r>
          </a:p>
          <a:p>
            <a:endParaRPr lang="en-US" sz="1200" b="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14</a:t>
            </a:fld>
            <a:endParaRPr lang="en-US"/>
          </a:p>
        </p:txBody>
      </p:sp>
    </p:spTree>
    <p:extLst>
      <p:ext uri="{BB962C8B-B14F-4D97-AF65-F5344CB8AC3E}">
        <p14:creationId xmlns:p14="http://schemas.microsoft.com/office/powerpoint/2010/main" val="1152792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kind of zoning do you think this building has? Why? What were your clues? Thinking of the health determinants that you learned about last week, do any of these examples support the health of residents?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Take photos of different buildings and places in the local neighborhood like parks, apartments, mixed use developments, etc. and discuss them and how they effect community health. </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15</a:t>
            </a:fld>
            <a:endParaRPr lang="en-US"/>
          </a:p>
        </p:txBody>
      </p:sp>
    </p:spTree>
    <p:extLst>
      <p:ext uri="{BB962C8B-B14F-4D97-AF65-F5344CB8AC3E}">
        <p14:creationId xmlns:p14="http://schemas.microsoft.com/office/powerpoint/2010/main" val="1152792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16</a:t>
            </a:fld>
            <a:endParaRPr lang="en-US"/>
          </a:p>
        </p:txBody>
      </p:sp>
    </p:spTree>
    <p:extLst>
      <p:ext uri="{BB962C8B-B14F-4D97-AF65-F5344CB8AC3E}">
        <p14:creationId xmlns:p14="http://schemas.microsoft.com/office/powerpoint/2010/main" val="1901964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Part of the reason land use and community planning is so complex is because there are a lot of interested parties.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what is happening in the group’s neighborhood. What do they wish was happening or not happening?</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17</a:t>
            </a:fld>
            <a:endParaRPr lang="en-US"/>
          </a:p>
        </p:txBody>
      </p:sp>
    </p:spTree>
    <p:extLst>
      <p:ext uri="{BB962C8B-B14F-4D97-AF65-F5344CB8AC3E}">
        <p14:creationId xmlns:p14="http://schemas.microsoft.com/office/powerpoint/2010/main" val="1601299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the case study in the workbook about urban sprawl. Discuss how that relates to San Diego and their neighborhood. Some ideas to address include stress and time spent commuting, effects on activity levels, and contribution to greenhouse gasses and climate change.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Picture on top right side from: http://</a:t>
            </a:r>
            <a:r>
              <a:rPr lang="en-US" sz="1200" kern="1200" dirty="0" err="1">
                <a:solidFill>
                  <a:schemeClr val="tx1"/>
                </a:solidFill>
                <a:effectLst/>
                <a:latin typeface="+mn-lt"/>
                <a:ea typeface="+mn-ea"/>
                <a:cs typeface="+mn-cs"/>
              </a:rPr>
              <a:t>bungalowhouseplans.com</a:t>
            </a:r>
            <a:r>
              <a:rPr lang="en-US" sz="1200" kern="1200" dirty="0">
                <a:solidFill>
                  <a:schemeClr val="tx1"/>
                </a:solidFill>
                <a:effectLst/>
                <a:latin typeface="+mn-lt"/>
                <a:ea typeface="+mn-ea"/>
                <a:cs typeface="+mn-cs"/>
              </a:rPr>
              <a:t>/craftsman-house-plans-blog/a-retro-fit-of-suburbia/</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18</a:t>
            </a:fld>
            <a:endParaRPr lang="en-US"/>
          </a:p>
        </p:txBody>
      </p:sp>
    </p:spTree>
    <p:extLst>
      <p:ext uri="{BB962C8B-B14F-4D97-AF65-F5344CB8AC3E}">
        <p14:creationId xmlns:p14="http://schemas.microsoft.com/office/powerpoint/2010/main" val="1152792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Again, remember that your RLA is a team and bet that there are some natural researchers out there.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They have already reviewed these steps in theory. Make this discussion practical. One option is to discuss the steps and then put the participants in small groups to identify how they would apply the steps in their own community using a land use CIP idea (it does not have to be the CIP they ultimately work on). There is a lot of discussion in the following slides. Check on your time and manage the discussion on each slide accordingly. Depending on the group you may spend more than one session on this topic.</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19</a:t>
            </a:fld>
            <a:endParaRPr lang="en-US"/>
          </a:p>
        </p:txBody>
      </p:sp>
    </p:spTree>
    <p:extLst>
      <p:ext uri="{BB962C8B-B14F-4D97-AF65-F5344CB8AC3E}">
        <p14:creationId xmlns:p14="http://schemas.microsoft.com/office/powerpoint/2010/main" val="372230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Brief review of agenda.</a:t>
            </a:r>
          </a:p>
        </p:txBody>
      </p:sp>
      <p:sp>
        <p:nvSpPr>
          <p:cNvPr id="4" name="Slide Number Placeholder 3"/>
          <p:cNvSpPr>
            <a:spLocks noGrp="1"/>
          </p:cNvSpPr>
          <p:nvPr>
            <p:ph type="sldNum" sz="quarter" idx="10"/>
          </p:nvPr>
        </p:nvSpPr>
        <p:spPr/>
        <p:txBody>
          <a:bodyPr/>
          <a:lstStyle/>
          <a:p>
            <a:fld id="{74B60785-9338-114B-891F-4D52A71C2C76}" type="slidenum">
              <a:rPr lang="en-US" smtClean="0"/>
              <a:pPr/>
              <a:t>2</a:t>
            </a:fld>
            <a:endParaRPr lang="en-US"/>
          </a:p>
        </p:txBody>
      </p:sp>
    </p:spTree>
    <p:extLst>
      <p:ext uri="{BB962C8B-B14F-4D97-AF65-F5344CB8AC3E}">
        <p14:creationId xmlns:p14="http://schemas.microsoft.com/office/powerpoint/2010/main" val="1005837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Otherwise known as neighborhood organizing: talking to people, listening and sharing your concerns, and analyzing the information you received.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20</a:t>
            </a:fld>
            <a:endParaRPr lang="en-US"/>
          </a:p>
        </p:txBody>
      </p:sp>
    </p:spTree>
    <p:extLst>
      <p:ext uri="{BB962C8B-B14F-4D97-AF65-F5344CB8AC3E}">
        <p14:creationId xmlns:p14="http://schemas.microsoft.com/office/powerpoint/2010/main" val="3085608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the value of having a well-organized plan. How does it help? Who should develop it and who should have a copy of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Hint: the answer to the last two questions is EVERYONE!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21</a:t>
            </a:fld>
            <a:endParaRPr lang="en-US"/>
          </a:p>
        </p:txBody>
      </p:sp>
    </p:spTree>
    <p:extLst>
      <p:ext uri="{BB962C8B-B14F-4D97-AF65-F5344CB8AC3E}">
        <p14:creationId xmlns:p14="http://schemas.microsoft.com/office/powerpoint/2010/main" val="3855370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Discuss different ways to frame a message. Think about who you are trying to influence. In this case it is elected city officials and community planners, how can you deliver your message in a way that makes them pay attention?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Let people know there are actual strategies already created that they can find in the Deep Dive and that you have in the Digital Library.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22</a:t>
            </a:fld>
            <a:endParaRPr lang="en-US"/>
          </a:p>
        </p:txBody>
      </p:sp>
    </p:spTree>
    <p:extLst>
      <p:ext uri="{BB962C8B-B14F-4D97-AF65-F5344CB8AC3E}">
        <p14:creationId xmlns:p14="http://schemas.microsoft.com/office/powerpoint/2010/main" val="1490400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We are learning that everything is interconnected so think outside the box and get creative about who your partners can be.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Who are the players in your neighborhood and why? Get some examples of non-traditional partners. For example, why would the neighborhood pastor, Imam, or other faith leader be interested in a partnership with the owner of a local fast-food franchise?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23</a:t>
            </a:fld>
            <a:endParaRPr lang="en-US"/>
          </a:p>
        </p:txBody>
      </p:sp>
    </p:spTree>
    <p:extLst>
      <p:ext uri="{BB962C8B-B14F-4D97-AF65-F5344CB8AC3E}">
        <p14:creationId xmlns:p14="http://schemas.microsoft.com/office/powerpoint/2010/main" val="1398413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Focus on relationships. At the end of the day, it comes down to a human being (or a small group of them) making a decision.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24</a:t>
            </a:fld>
            <a:endParaRPr lang="en-US"/>
          </a:p>
        </p:txBody>
      </p:sp>
    </p:spTree>
    <p:extLst>
      <p:ext uri="{BB962C8B-B14F-4D97-AF65-F5344CB8AC3E}">
        <p14:creationId xmlns:p14="http://schemas.microsoft.com/office/powerpoint/2010/main" val="153356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Persistence is one of the most potent weapons at your disposal and it is low-cost! Land use changes can take years to complete so patience is necessary for this type of change strategy.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25</a:t>
            </a:fld>
            <a:endParaRPr lang="en-US"/>
          </a:p>
        </p:txBody>
      </p:sp>
    </p:spTree>
    <p:extLst>
      <p:ext uri="{BB962C8B-B14F-4D97-AF65-F5344CB8AC3E}">
        <p14:creationId xmlns:p14="http://schemas.microsoft.com/office/powerpoint/2010/main" val="3258515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How does social capital help you? What social capital do you contribute to friends, neighbors, and families?</a:t>
            </a:r>
          </a:p>
        </p:txBody>
      </p:sp>
      <p:sp>
        <p:nvSpPr>
          <p:cNvPr id="4" name="Slide Number Placeholder 3"/>
          <p:cNvSpPr>
            <a:spLocks noGrp="1"/>
          </p:cNvSpPr>
          <p:nvPr>
            <p:ph type="sldNum" sz="quarter" idx="10"/>
          </p:nvPr>
        </p:nvSpPr>
        <p:spPr/>
        <p:txBody>
          <a:bodyPr/>
          <a:lstStyle/>
          <a:p>
            <a:fld id="{74B60785-9338-114B-891F-4D52A71C2C76}" type="slidenum">
              <a:rPr lang="en-US" smtClean="0"/>
              <a:pPr/>
              <a:t>26</a:t>
            </a:fld>
            <a:endParaRPr lang="en-US"/>
          </a:p>
        </p:txBody>
      </p:sp>
    </p:spTree>
    <p:extLst>
      <p:ext uri="{BB962C8B-B14F-4D97-AF65-F5344CB8AC3E}">
        <p14:creationId xmlns:p14="http://schemas.microsoft.com/office/powerpoint/2010/main" val="368979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Review </a:t>
            </a:r>
            <a:r>
              <a:rPr lang="en-US" sz="1200" i="1" kern="1200" dirty="0">
                <a:solidFill>
                  <a:schemeClr val="tx1"/>
                </a:solidFill>
                <a:effectLst/>
                <a:latin typeface="+mn-lt"/>
                <a:ea typeface="+mn-ea"/>
                <a:cs typeface="+mn-cs"/>
              </a:rPr>
              <a:t>Live Well San Diego’s</a:t>
            </a:r>
            <a:r>
              <a:rPr lang="en-US" sz="1200" kern="1200" dirty="0">
                <a:solidFill>
                  <a:schemeClr val="tx1"/>
                </a:solidFill>
                <a:effectLst/>
                <a:latin typeface="+mn-lt"/>
                <a:ea typeface="+mn-ea"/>
                <a:cs typeface="+mn-cs"/>
              </a:rPr>
              <a:t> goals, safety is a primary issue, this is a tool that can help people address it</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You may choose to use the law enforcement perspective on Crime Prevention Through Environmental Design (CPTED) video located in the Deep Dive or have a guest speaker (law enforcement, neighborhood watch captain, or architect/urban planner).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27</a:t>
            </a:fld>
            <a:endParaRPr lang="en-US"/>
          </a:p>
        </p:txBody>
      </p:sp>
    </p:spTree>
    <p:extLst>
      <p:ext uri="{BB962C8B-B14F-4D97-AF65-F5344CB8AC3E}">
        <p14:creationId xmlns:p14="http://schemas.microsoft.com/office/powerpoint/2010/main" val="307202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examples in their neighborhood and potential ideas to improve CPTED.</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If you are not familiar with the neighborhood, take time to explore the community so you have some examples to share and can be more familiar with the examples presented by the group. </a:t>
            </a:r>
          </a:p>
          <a:p>
            <a:endParaRPr lang="en-US" b="0" i="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28</a:t>
            </a:fld>
            <a:endParaRPr lang="en-US"/>
          </a:p>
        </p:txBody>
      </p:sp>
    </p:spTree>
    <p:extLst>
      <p:ext uri="{BB962C8B-B14F-4D97-AF65-F5344CB8AC3E}">
        <p14:creationId xmlns:p14="http://schemas.microsoft.com/office/powerpoint/2010/main" val="3007422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examples in their neighborhood and potential ideas to improve CPTED.</a:t>
            </a:r>
            <a:r>
              <a:rPr lang="en-US" dirty="0">
                <a:effectLst/>
              </a:rPr>
              <a:t> </a:t>
            </a:r>
            <a:endParaRPr lang="en-US" b="1" dirty="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29</a:t>
            </a:fld>
            <a:endParaRPr lang="en-US"/>
          </a:p>
        </p:txBody>
      </p:sp>
    </p:spTree>
    <p:extLst>
      <p:ext uri="{BB962C8B-B14F-4D97-AF65-F5344CB8AC3E}">
        <p14:creationId xmlns:p14="http://schemas.microsoft.com/office/powerpoint/2010/main" val="4287703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Use the resources in the Digital Library to choose an icebreaker activity for your group.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Did anyone have any “aha” moments this week, if the facilitator had an “aha” moment share it here.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Choose ice breaker and other activities based on your observations of the group and community. There may be emerging ideas or areas that you can support or help develop a skill with the right icebreaker activity (found in the Ice Breaker section of your Digital Library or borrow the book, </a:t>
            </a:r>
            <a:r>
              <a:rPr lang="en-US" sz="1200" i="1" kern="1200" dirty="0">
                <a:solidFill>
                  <a:schemeClr val="tx1"/>
                </a:solidFill>
                <a:effectLst/>
                <a:latin typeface="+mn-lt"/>
                <a:ea typeface="+mn-ea"/>
                <a:cs typeface="+mn-cs"/>
              </a:rPr>
              <a:t>Great Group Games </a:t>
            </a:r>
            <a:r>
              <a:rPr lang="en-US" sz="1200" kern="1200" dirty="0">
                <a:solidFill>
                  <a:schemeClr val="tx1"/>
                </a:solidFill>
                <a:effectLst/>
                <a:latin typeface="+mn-lt"/>
                <a:ea typeface="+mn-ea"/>
                <a:cs typeface="+mn-cs"/>
              </a:rPr>
              <a:t>from the Resource Library). If you have not already done so, connect with other facilitators to share ideas, challenges, and successes. </a:t>
            </a:r>
          </a:p>
        </p:txBody>
      </p:sp>
      <p:sp>
        <p:nvSpPr>
          <p:cNvPr id="4" name="Slide Number Placeholder 3"/>
          <p:cNvSpPr>
            <a:spLocks noGrp="1"/>
          </p:cNvSpPr>
          <p:nvPr>
            <p:ph type="sldNum" sz="quarter" idx="10"/>
          </p:nvPr>
        </p:nvSpPr>
        <p:spPr/>
        <p:txBody>
          <a:bodyPr/>
          <a:lstStyle/>
          <a:p>
            <a:fld id="{74B60785-9338-114B-891F-4D52A71C2C76}" type="slidenum">
              <a:rPr lang="en-US" smtClean="0"/>
              <a:pPr/>
              <a:t>3</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Shows that how a community is built affects people’s health.</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http://www.cdc.gov/healthyplaces/healthy_comm_design.htm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30</a:t>
            </a:fld>
            <a:endParaRPr lang="en-US"/>
          </a:p>
        </p:txBody>
      </p:sp>
    </p:spTree>
    <p:extLst>
      <p:ext uri="{BB962C8B-B14F-4D97-AF65-F5344CB8AC3E}">
        <p14:creationId xmlns:p14="http://schemas.microsoft.com/office/powerpoint/2010/main" val="904548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RLA Success! These boxes in El Cajon, painted by local artists, add beauty and a sense of pride to the neighborhoods and prevents graffiti.</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31</a:t>
            </a:fld>
            <a:endParaRPr lang="en-US"/>
          </a:p>
        </p:txBody>
      </p:sp>
    </p:spTree>
    <p:extLst>
      <p:ext uri="{BB962C8B-B14F-4D97-AF65-F5344CB8AC3E}">
        <p14:creationId xmlns:p14="http://schemas.microsoft.com/office/powerpoint/2010/main" val="2706974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Any outstanding questions? Let the group know that if they want more information you can email them more resources, or use your thumb drive to put materials from the Digital Library onto their computer. And ask them to share if they come across good information to add to the library.</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32</a:t>
            </a:fld>
            <a:endParaRPr lang="en-US"/>
          </a:p>
        </p:txBody>
      </p:sp>
    </p:spTree>
    <p:extLst>
      <p:ext uri="{BB962C8B-B14F-4D97-AF65-F5344CB8AC3E}">
        <p14:creationId xmlns:p14="http://schemas.microsoft.com/office/powerpoint/2010/main" val="1932101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33</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Basic review of the previous section.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Check in with the group to see if they have any questions from the last session. Ask about any of the connections they may have noticed or ideas they might have had from their readings of Section 2.1 Supporting Health and Section 2.2 Land Use about how both effect their neighborhood.</a:t>
            </a:r>
          </a:p>
        </p:txBody>
      </p:sp>
      <p:sp>
        <p:nvSpPr>
          <p:cNvPr id="4" name="Slide Number Placeholder 3"/>
          <p:cNvSpPr>
            <a:spLocks noGrp="1"/>
          </p:cNvSpPr>
          <p:nvPr>
            <p:ph type="sldNum" sz="quarter" idx="10"/>
          </p:nvPr>
        </p:nvSpPr>
        <p:spPr/>
        <p:txBody>
          <a:bodyPr/>
          <a:lstStyle/>
          <a:p>
            <a:fld id="{74B60785-9338-114B-891F-4D52A71C2C76}" type="slidenum">
              <a:rPr lang="en-US" smtClean="0"/>
              <a:pPr/>
              <a:t>4</a:t>
            </a:fld>
            <a:endParaRPr lang="en-US"/>
          </a:p>
        </p:txBody>
      </p:sp>
    </p:spTree>
    <p:extLst>
      <p:ext uri="{BB962C8B-B14F-4D97-AF65-F5344CB8AC3E}">
        <p14:creationId xmlns:p14="http://schemas.microsoft.com/office/powerpoint/2010/main" val="3545993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We are working our way through strategies that support health on a community and society level. Give the group a reminder that they are doing high level learning about complex issues, so this is a great place to ask questions and think through challenges together.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5</a:t>
            </a:fld>
            <a:endParaRPr lang="en-US"/>
          </a:p>
        </p:txBody>
      </p:sp>
    </p:spTree>
    <p:extLst>
      <p:ext uri="{BB962C8B-B14F-4D97-AF65-F5344CB8AC3E}">
        <p14:creationId xmlns:p14="http://schemas.microsoft.com/office/powerpoint/2010/main" val="3398123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Land Use and community planning are very complicated, but help make it practical for the group by using laymen's terms and by referring to further information in the Deep Dive. This activity in particular is related to Active Transportation and Land Use so it is also a preview for the next reading assignment and training session.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the question above and then expand to get to the underlying reasons behind why we make the decisions we make. </a:t>
            </a:r>
          </a:p>
          <a:p>
            <a:r>
              <a:rPr lang="en-US" sz="1200" kern="1200" dirty="0">
                <a:solidFill>
                  <a:schemeClr val="tx1"/>
                </a:solidFill>
                <a:effectLst/>
                <a:latin typeface="+mn-lt"/>
                <a:ea typeface="+mn-ea"/>
                <a:cs typeface="+mn-cs"/>
              </a:rPr>
              <a:t> </a:t>
            </a:r>
          </a:p>
          <a:p>
            <a:pPr marL="228600" lvl="0" indent="-228600">
              <a:buFont typeface="+mj-lt"/>
              <a:buAutoNum type="arabicPeriod"/>
            </a:pPr>
            <a:r>
              <a:rPr lang="en-US" sz="1200" kern="1200" dirty="0">
                <a:solidFill>
                  <a:schemeClr val="tx1"/>
                </a:solidFill>
                <a:effectLst/>
                <a:latin typeface="+mn-lt"/>
                <a:ea typeface="+mn-ea"/>
                <a:cs typeface="+mn-cs"/>
              </a:rPr>
              <a:t>For those who drove, why did you drive? Explain that, as the facilitator, you want to understand a little more about the community context, e.g., was the location too far away to walk? Is transit unreliable, too expensive, or not available in the community? Are there bike lanes and good sidewalks? </a:t>
            </a:r>
          </a:p>
          <a:p>
            <a:pPr marL="228600" lvl="0" indent="-228600">
              <a:buFont typeface="+mj-lt"/>
              <a:buAutoNum type="arabicPeriod"/>
            </a:pPr>
            <a:r>
              <a:rPr lang="en-US" sz="1200" kern="1200" dirty="0">
                <a:solidFill>
                  <a:schemeClr val="tx1"/>
                </a:solidFill>
                <a:effectLst/>
                <a:latin typeface="+mn-lt"/>
                <a:ea typeface="+mn-ea"/>
                <a:cs typeface="+mn-cs"/>
              </a:rPr>
              <a:t>Our meeting here today is just one example of getting from place to place, how often are you able to utilize different modes of transportation? Why or why not? </a:t>
            </a:r>
          </a:p>
          <a:p>
            <a:pPr marL="228600" lvl="0" indent="-228600">
              <a:buFont typeface="+mj-lt"/>
              <a:buAutoNum type="arabicPeriod"/>
            </a:pPr>
            <a:r>
              <a:rPr lang="en-US" sz="1200" kern="1200" dirty="0">
                <a:solidFill>
                  <a:schemeClr val="tx1"/>
                </a:solidFill>
                <a:effectLst/>
                <a:latin typeface="+mn-lt"/>
                <a:ea typeface="+mn-ea"/>
                <a:cs typeface="+mn-cs"/>
              </a:rPr>
              <a:t>Discuss the ways the built environment influences transportation decisions and how our communities are designed that either expands or limits our transportation choices. </a:t>
            </a:r>
          </a:p>
        </p:txBody>
      </p:sp>
      <p:sp>
        <p:nvSpPr>
          <p:cNvPr id="4" name="Slide Number Placeholder 3"/>
          <p:cNvSpPr>
            <a:spLocks noGrp="1"/>
          </p:cNvSpPr>
          <p:nvPr>
            <p:ph type="sldNum" sz="quarter" idx="10"/>
          </p:nvPr>
        </p:nvSpPr>
        <p:spPr/>
        <p:txBody>
          <a:bodyPr/>
          <a:lstStyle/>
          <a:p>
            <a:fld id="{74B60785-9338-114B-891F-4D52A71C2C76}" type="slidenum">
              <a:rPr lang="en-US" smtClean="0"/>
              <a:pPr/>
              <a:t>6</a:t>
            </a:fld>
            <a:endParaRPr lang="en-US"/>
          </a:p>
        </p:txBody>
      </p:sp>
    </p:spTree>
    <p:extLst>
      <p:ext uri="{BB962C8B-B14F-4D97-AF65-F5344CB8AC3E}">
        <p14:creationId xmlns:p14="http://schemas.microsoft.com/office/powerpoint/2010/main" val="774304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Review what land use and community planning are and emphasize that the community planning process includes a public hearing. This is the point in the decision-making process that is designed for hearing the voices of the community. If people do not speak up it is less likely that their needs will be met.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what they learned about land use in their reading. Did they have any ideas about how land use and built environment decisions were being made in their community and how they are being implemented? Talk about what parts of their neighborhoods they enjoy and what improvements they would like to see.</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7</a:t>
            </a:fld>
            <a:endParaRPr lang="en-US"/>
          </a:p>
        </p:txBody>
      </p:sp>
    </p:spTree>
    <p:extLst>
      <p:ext uri="{BB962C8B-B14F-4D97-AF65-F5344CB8AC3E}">
        <p14:creationId xmlns:p14="http://schemas.microsoft.com/office/powerpoint/2010/main" val="25508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It looks complicated and frankly, it is complicated. Remind your group that they are part of a supportive team of people working together. You do not have to know all of the answers to begin making positive changes in your community.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8</a:t>
            </a:fld>
            <a:endParaRPr lang="en-US"/>
          </a:p>
        </p:txBody>
      </p:sp>
    </p:spTree>
    <p:extLst>
      <p:ext uri="{BB962C8B-B14F-4D97-AF65-F5344CB8AC3E}">
        <p14:creationId xmlns:p14="http://schemas.microsoft.com/office/powerpoint/2010/main" val="183294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Review built environments.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for any observations about this photo and the built environment it represents. </a:t>
            </a:r>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9</a:t>
            </a:fld>
            <a:endParaRPr lang="en-US"/>
          </a:p>
        </p:txBody>
      </p:sp>
    </p:spTree>
    <p:extLst>
      <p:ext uri="{BB962C8B-B14F-4D97-AF65-F5344CB8AC3E}">
        <p14:creationId xmlns:p14="http://schemas.microsoft.com/office/powerpoint/2010/main" val="3726531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79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pPr/>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1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518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4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182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91088"/>
            <a:ext cx="4831443"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457200" rtl="0" eaLnBrk="1" latinLnBrk="0" hangingPunct="1">
        <a:lnSpc>
          <a:spcPct val="90000"/>
        </a:lnSpc>
        <a:spcBef>
          <a:spcPct val="0"/>
        </a:spcBef>
        <a:buNone/>
        <a:defRPr sz="2800" b="1"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rtl="1"/>
            <a:r>
              <a:rPr lang="ar-EG" spc="310" dirty="0">
                <a:latin typeface="AnNahar" panose="020B0800040000020004" pitchFamily="34" charset="-78"/>
                <a:ea typeface="AnNahar" panose="020B0800040000020004" pitchFamily="34" charset="-78"/>
                <a:cs typeface="AnNahar" panose="020B0800040000020004" pitchFamily="34" charset="-78"/>
              </a:rPr>
              <a:t>القسم الثاني: استعمالات الأراضي</a:t>
            </a:r>
            <a:endParaRPr lang="en-US" spc="310" dirty="0">
              <a:latin typeface="AnNahar" panose="020B0800040000020004" pitchFamily="34" charset="-78"/>
              <a:ea typeface="AnNahar" panose="020B0800040000020004" pitchFamily="34" charset="-78"/>
              <a:cs typeface="AnNahar" panose="020B0800040000020004" pitchFamily="34" charset="-78"/>
            </a:endParaRPr>
          </a:p>
        </p:txBody>
      </p:sp>
      <p:sp>
        <p:nvSpPr>
          <p:cNvPr id="5" name="Subtitle 4"/>
          <p:cNvSpPr>
            <a:spLocks noGrp="1"/>
          </p:cNvSpPr>
          <p:nvPr>
            <p:ph type="subTitle" idx="1"/>
          </p:nvPr>
        </p:nvSpPr>
        <p:spPr/>
        <p:txBody>
          <a:bodyPr>
            <a:noAutofit/>
          </a:bodyPr>
          <a:lstStyle/>
          <a:p>
            <a:pPr rtl="1"/>
            <a:r>
              <a:rPr lang="ar-EG" sz="5400" dirty="0">
                <a:latin typeface="AnNahar" panose="020B0800040000020004" pitchFamily="34" charset="-78"/>
                <a:ea typeface="AnNahar" panose="020B0800040000020004" pitchFamily="34" charset="-78"/>
                <a:cs typeface="AnNahar" panose="020B0800040000020004" pitchFamily="34" charset="-78"/>
              </a:rPr>
              <a:t>استعمالات الأراضي</a:t>
            </a:r>
            <a:endParaRPr lang="en-US" sz="5400" dirty="0">
              <a:latin typeface="AnNahar" panose="020B0800040000020004" pitchFamily="34" charset="-78"/>
              <a:ea typeface="AnNahar" panose="020B0800040000020004" pitchFamily="34" charset="-78"/>
              <a:cs typeface="AnNahar" panose="020B0800040000020004" pitchFamily="34" charset="-78"/>
            </a:endParaRPr>
          </a:p>
        </p:txBody>
      </p:sp>
    </p:spTree>
    <p:extLst>
      <p:ext uri="{BB962C8B-B14F-4D97-AF65-F5344CB8AC3E}">
        <p14:creationId xmlns:p14="http://schemas.microsoft.com/office/powerpoint/2010/main" val="33725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البيئات المبنية </a:t>
            </a:r>
            <a:endParaRPr lang="en-US" dirty="0"/>
          </a:p>
        </p:txBody>
      </p:sp>
      <p:pic>
        <p:nvPicPr>
          <p:cNvPr id="5" name="Content Placeholder 4" descr="Complete Streets.jpg"/>
          <p:cNvPicPr>
            <a:picLocks noGrp="1" noChangeAspect="1"/>
          </p:cNvPicPr>
          <p:nvPr>
            <p:ph idx="1"/>
          </p:nvPr>
        </p:nvPicPr>
        <p:blipFill>
          <a:blip r:embed="rId3">
            <a:extLst>
              <a:ext uri="{28A0092B-C50C-407E-A947-70E740481C1C}">
                <a14:useLocalDpi xmlns:a14="http://schemas.microsoft.com/office/drawing/2010/main" val="0"/>
              </a:ext>
            </a:extLst>
          </a:blip>
          <a:srcRect t="9345" b="9345"/>
          <a:stretch>
            <a:fillRect/>
          </a:stretch>
        </p:blipFill>
        <p:spPr>
          <a:xfrm>
            <a:off x="693056" y="1558473"/>
            <a:ext cx="7993743" cy="4718956"/>
          </a:xfrm>
        </p:spPr>
      </p:pic>
    </p:spTree>
    <p:extLst>
      <p:ext uri="{BB962C8B-B14F-4D97-AF65-F5344CB8AC3E}">
        <p14:creationId xmlns:p14="http://schemas.microsoft.com/office/powerpoint/2010/main" val="3095014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الحصول على معلومات</a:t>
            </a:r>
            <a:endParaRPr lang="en-US" dirty="0"/>
          </a:p>
        </p:txBody>
      </p:sp>
      <p:sp>
        <p:nvSpPr>
          <p:cNvPr id="8" name="Text Placeholder 7"/>
          <p:cNvSpPr>
            <a:spLocks noGrp="1"/>
          </p:cNvSpPr>
          <p:nvPr>
            <p:ph type="body" sz="quarter" idx="13"/>
          </p:nvPr>
        </p:nvSpPr>
        <p:spPr/>
        <p:txBody>
          <a:bodyPr/>
          <a:lstStyle/>
          <a:p>
            <a:pPr algn="r" rtl="1"/>
            <a:r>
              <a:rPr lang="ar-EG" sz="2000" dirty="0"/>
              <a:t>كيفية الوصول إلى وثائق التخطيط المحلي</a:t>
            </a:r>
            <a:endParaRPr lang="en-US" sz="2000" dirty="0"/>
          </a:p>
        </p:txBody>
      </p:sp>
      <p:sp>
        <p:nvSpPr>
          <p:cNvPr id="7" name="Content Placeholder 6"/>
          <p:cNvSpPr>
            <a:spLocks noGrp="1"/>
          </p:cNvSpPr>
          <p:nvPr>
            <p:ph idx="1"/>
          </p:nvPr>
        </p:nvSpPr>
        <p:spPr/>
        <p:txBody>
          <a:bodyPr>
            <a:normAutofit fontScale="92500"/>
          </a:bodyPr>
          <a:lstStyle/>
          <a:p>
            <a:pPr algn="r" rtl="1">
              <a:buNone/>
            </a:pPr>
            <a:r>
              <a:rPr lang="ar-EG" sz="2400" dirty="0"/>
              <a:t>ابدأ بالبحث على الإنترنت عن مخطط "</a:t>
            </a:r>
            <a:r>
              <a:rPr lang="en-US" sz="2400" dirty="0"/>
              <a:t>]</a:t>
            </a:r>
            <a:r>
              <a:rPr lang="ar-EG" sz="2400" dirty="0"/>
              <a:t>اسم المدينة</a:t>
            </a:r>
            <a:r>
              <a:rPr lang="en-US" sz="2400" dirty="0"/>
              <a:t>[</a:t>
            </a:r>
            <a:r>
              <a:rPr lang="ar-EG" sz="2400" dirty="0"/>
              <a:t> العام."</a:t>
            </a:r>
            <a:endParaRPr lang="en-US" sz="2400" dirty="0"/>
          </a:p>
          <a:p>
            <a:pPr algn="r" rtl="1"/>
            <a:r>
              <a:rPr lang="ar-EG" sz="2800" dirty="0"/>
              <a:t>أنواع أخرى من المخططات تشمل: </a:t>
            </a:r>
            <a:endParaRPr lang="en-US" sz="2800" dirty="0"/>
          </a:p>
          <a:p>
            <a:pPr marL="800100" lvl="1" indent="-342900">
              <a:buFont typeface="Arial" panose="020B0604020202020204" pitchFamily="34" charset="0"/>
              <a:buChar char="•"/>
            </a:pPr>
            <a:r>
              <a:rPr lang="ar-EG" sz="2400" dirty="0"/>
              <a:t>مخططات محددة أو مخططات وسط المدينة</a:t>
            </a:r>
            <a:endParaRPr lang="en-US" sz="2300" dirty="0"/>
          </a:p>
          <a:p>
            <a:pPr marL="800100" lvl="1" indent="-342900">
              <a:buFont typeface="Arial" panose="020B0604020202020204" pitchFamily="34" charset="0"/>
              <a:buChar char="•"/>
            </a:pPr>
            <a:r>
              <a:rPr lang="ar-EG" sz="2300" dirty="0"/>
              <a:t>المخططات الرئيسية للمشاة</a:t>
            </a:r>
            <a:endParaRPr lang="en-US" sz="2300" dirty="0"/>
          </a:p>
          <a:p>
            <a:pPr marL="800100" lvl="1" indent="-342900">
              <a:buFont typeface="Arial" panose="020B0604020202020204" pitchFamily="34" charset="0"/>
              <a:buChar char="•"/>
            </a:pPr>
            <a:r>
              <a:rPr lang="ar-EG" sz="2300" dirty="0"/>
              <a:t>المخططات الرئيسية لسير الدرجات الهوائية</a:t>
            </a:r>
            <a:endParaRPr lang="en-US" sz="2300" dirty="0"/>
          </a:p>
          <a:p>
            <a:pPr marL="800100" lvl="1" indent="-342900">
              <a:buFont typeface="Arial" panose="020B0604020202020204" pitchFamily="34" charset="0"/>
              <a:buChar char="•"/>
            </a:pPr>
            <a:r>
              <a:rPr lang="ar-EG" sz="2300" dirty="0">
                <a:ea typeface="ＭＳ Ｐゴシック" pitchFamily="34" charset="-128"/>
              </a:rPr>
              <a:t>المخططات الرئيسية للمتنزهات</a:t>
            </a:r>
            <a:endParaRPr lang="en-US" sz="2300" dirty="0">
              <a:ea typeface="ＭＳ Ｐゴシック" pitchFamily="34" charset="-128"/>
            </a:endParaRPr>
          </a:p>
          <a:p>
            <a:pPr marL="800100" lvl="1" indent="-342900">
              <a:buFont typeface="Arial" panose="020B0604020202020204" pitchFamily="34" charset="0"/>
              <a:buChar char="•"/>
            </a:pPr>
            <a:r>
              <a:rPr lang="ar-EG" sz="2400" dirty="0"/>
              <a:t>مخططات الزراعة </a:t>
            </a:r>
            <a:r>
              <a:rPr lang="ar-IQ" sz="2400" dirty="0"/>
              <a:t>في المدينة</a:t>
            </a:r>
            <a:endParaRPr lang="en-US" dirty="0"/>
          </a:p>
        </p:txBody>
      </p:sp>
      <p:pic>
        <p:nvPicPr>
          <p:cNvPr id="5" name="Picture 3" descr="C:\Users\acabal1\AppData\Local\Microsoft\Windows\Temporary Internet Files\Content.IE5\Y7EQ4JT2\MP90040489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400" b="90000" l="10000" r="90000"/>
                    </a14:imgEffect>
                  </a14:imgLayer>
                </a14:imgProps>
              </a:ext>
              <a:ext uri="{28A0092B-C50C-407E-A947-70E740481C1C}">
                <a14:useLocalDpi xmlns:a14="http://schemas.microsoft.com/office/drawing/2010/main" val="0"/>
              </a:ext>
            </a:extLst>
          </a:blip>
          <a:srcRect/>
          <a:stretch>
            <a:fillRect/>
          </a:stretch>
        </p:blipFill>
        <p:spPr bwMode="auto">
          <a:xfrm rot="20888153">
            <a:off x="4902375" y="3369676"/>
            <a:ext cx="4721062" cy="33721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88606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الوصول إلى معلومات عن المجتمع</a:t>
            </a:r>
            <a:endParaRPr lang="en-US" dirty="0"/>
          </a:p>
        </p:txBody>
      </p:sp>
      <p:sp>
        <p:nvSpPr>
          <p:cNvPr id="6" name="Text Placeholder 5"/>
          <p:cNvSpPr>
            <a:spLocks noGrp="1"/>
          </p:cNvSpPr>
          <p:nvPr>
            <p:ph type="body" sz="quarter" idx="13"/>
          </p:nvPr>
        </p:nvSpPr>
        <p:spPr/>
        <p:txBody>
          <a:bodyPr/>
          <a:lstStyle/>
          <a:p>
            <a:pPr algn="r" rtl="1"/>
            <a:r>
              <a:rPr lang="ar-EG" dirty="0"/>
              <a:t>أدرج صورة ملتقطة للموقع الإلكتروني لمدينتك</a:t>
            </a:r>
            <a:endParaRPr lang="en-US" dirty="0"/>
          </a:p>
        </p:txBody>
      </p:sp>
      <p:sp>
        <p:nvSpPr>
          <p:cNvPr id="5" name="Content Placeholder 4"/>
          <p:cNvSpPr>
            <a:spLocks noGrp="1"/>
          </p:cNvSpPr>
          <p:nvPr>
            <p:ph idx="1"/>
          </p:nvPr>
        </p:nvSpPr>
        <p:spPr/>
        <p:txBody>
          <a:bodyPr/>
          <a:lstStyle/>
          <a:p>
            <a:pPr algn="r" rtl="1"/>
            <a:r>
              <a:rPr lang="ar-EG" dirty="0"/>
              <a:t>مثال:</a:t>
            </a:r>
            <a:r>
              <a:rPr lang="en-US" dirty="0"/>
              <a:t>:</a:t>
            </a:r>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46" y="2673847"/>
            <a:ext cx="6328109" cy="3490488"/>
          </a:xfrm>
          <a:prstGeom prst="rect">
            <a:avLst/>
          </a:prstGeom>
        </p:spPr>
      </p:pic>
    </p:spTree>
    <p:extLst>
      <p:ext uri="{BB962C8B-B14F-4D97-AF65-F5344CB8AC3E}">
        <p14:creationId xmlns:p14="http://schemas.microsoft.com/office/powerpoint/2010/main" val="2570976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التعمير/إعادة التعمير</a:t>
            </a:r>
            <a:endParaRPr lang="en-US" dirty="0"/>
          </a:p>
        </p:txBody>
      </p:sp>
      <p:sp>
        <p:nvSpPr>
          <p:cNvPr id="13" name="Text Placeholder 12"/>
          <p:cNvSpPr>
            <a:spLocks noGrp="1"/>
          </p:cNvSpPr>
          <p:nvPr>
            <p:ph type="body" idx="1"/>
          </p:nvPr>
        </p:nvSpPr>
        <p:spPr>
          <a:xfrm>
            <a:off x="457200" y="1535113"/>
            <a:ext cx="8229600" cy="639762"/>
          </a:xfrm>
        </p:spPr>
        <p:txBody>
          <a:bodyPr>
            <a:normAutofit/>
          </a:bodyPr>
          <a:lstStyle/>
          <a:p>
            <a:pPr algn="r" rtl="1"/>
            <a:r>
              <a:rPr lang="ar-EG" sz="2400" dirty="0"/>
              <a:t>أرض مصانع مهجورة</a:t>
            </a:r>
            <a:endParaRPr lang="en-US" sz="2400" dirty="0"/>
          </a:p>
        </p:txBody>
      </p:sp>
      <p:sp>
        <p:nvSpPr>
          <p:cNvPr id="14" name="Content Placeholder 13"/>
          <p:cNvSpPr>
            <a:spLocks noGrp="1"/>
          </p:cNvSpPr>
          <p:nvPr>
            <p:ph sz="half" idx="2"/>
          </p:nvPr>
        </p:nvSpPr>
        <p:spPr>
          <a:xfrm>
            <a:off x="4806700" y="2174875"/>
            <a:ext cx="4040188" cy="3951288"/>
          </a:xfrm>
        </p:spPr>
        <p:txBody>
          <a:bodyPr>
            <a:normAutofit/>
          </a:bodyPr>
          <a:lstStyle/>
          <a:p>
            <a:pPr marL="0" indent="0" algn="ctr" rtl="1">
              <a:buNone/>
            </a:pPr>
            <a:r>
              <a:rPr lang="ar-EG" sz="2400" dirty="0"/>
              <a:t>قبل</a:t>
            </a:r>
            <a:endParaRPr lang="en-US" sz="2400" dirty="0"/>
          </a:p>
        </p:txBody>
      </p:sp>
      <p:sp>
        <p:nvSpPr>
          <p:cNvPr id="16" name="Content Placeholder 15"/>
          <p:cNvSpPr>
            <a:spLocks noGrp="1"/>
          </p:cNvSpPr>
          <p:nvPr>
            <p:ph sz="quarter" idx="4"/>
          </p:nvPr>
        </p:nvSpPr>
        <p:spPr>
          <a:xfrm>
            <a:off x="438190" y="2173220"/>
            <a:ext cx="4041775" cy="3951288"/>
          </a:xfrm>
        </p:spPr>
        <p:txBody>
          <a:bodyPr>
            <a:normAutofit/>
          </a:bodyPr>
          <a:lstStyle/>
          <a:p>
            <a:pPr marL="0" indent="0" algn="ctr" rtl="1">
              <a:buNone/>
            </a:pPr>
            <a:r>
              <a:rPr lang="ar-EG" sz="2400" dirty="0"/>
              <a:t>بعد</a:t>
            </a:r>
            <a:endParaRPr lang="en-US" sz="2400" dirty="0"/>
          </a:p>
        </p:txBody>
      </p:sp>
      <p:pic>
        <p:nvPicPr>
          <p:cNvPr id="5" name="Picture 4" descr="Picture 1.png"/>
          <p:cNvPicPr>
            <a:picLocks noChangeAspect="1"/>
          </p:cNvPicPr>
          <p:nvPr/>
        </p:nvPicPr>
        <p:blipFill>
          <a:blip r:embed="rId3"/>
          <a:stretch>
            <a:fillRect/>
          </a:stretch>
        </p:blipFill>
        <p:spPr>
          <a:xfrm>
            <a:off x="4684498" y="2799405"/>
            <a:ext cx="4166688" cy="2806560"/>
          </a:xfrm>
          <a:prstGeom prst="roundRect">
            <a:avLst>
              <a:gd name="adj" fmla="val 8594"/>
            </a:avLst>
          </a:prstGeom>
          <a:solidFill>
            <a:srgbClr val="FFFFFF">
              <a:shade val="85000"/>
            </a:srgbClr>
          </a:solidFill>
          <a:ln>
            <a:noFill/>
          </a:ln>
          <a:effectLst/>
        </p:spPr>
      </p:pic>
      <p:pic>
        <p:nvPicPr>
          <p:cNvPr id="6" name="Picture 5" descr="Picture 3.png"/>
          <p:cNvPicPr>
            <a:picLocks noChangeAspect="1"/>
          </p:cNvPicPr>
          <p:nvPr/>
        </p:nvPicPr>
        <p:blipFill>
          <a:blip r:embed="rId4"/>
          <a:stretch>
            <a:fillRect/>
          </a:stretch>
        </p:blipFill>
        <p:spPr>
          <a:xfrm>
            <a:off x="292869" y="2803701"/>
            <a:ext cx="4332419" cy="274955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861746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قوانين ترسيم المناطق</a:t>
            </a:r>
            <a:endParaRPr lang="en-US" dirty="0"/>
          </a:p>
        </p:txBody>
      </p:sp>
      <p:sp>
        <p:nvSpPr>
          <p:cNvPr id="9" name="Text Placeholder 8"/>
          <p:cNvSpPr>
            <a:spLocks noGrp="1"/>
          </p:cNvSpPr>
          <p:nvPr>
            <p:ph type="body" sz="quarter" idx="13"/>
          </p:nvPr>
        </p:nvSpPr>
        <p:spPr>
          <a:xfrm>
            <a:off x="693057" y="1369786"/>
            <a:ext cx="4706258" cy="589641"/>
          </a:xfrm>
        </p:spPr>
        <p:txBody>
          <a:bodyPr/>
          <a:lstStyle/>
          <a:p>
            <a:pPr algn="r" rtl="1"/>
            <a:r>
              <a:rPr lang="ar-EG" dirty="0"/>
              <a:t>قوانين ترسيم المناطق</a:t>
            </a:r>
            <a:endParaRPr lang="en-US" dirty="0"/>
          </a:p>
        </p:txBody>
      </p:sp>
      <p:sp>
        <p:nvSpPr>
          <p:cNvPr id="8" name="Content Placeholder 7"/>
          <p:cNvSpPr>
            <a:spLocks noGrp="1"/>
          </p:cNvSpPr>
          <p:nvPr>
            <p:ph idx="1"/>
          </p:nvPr>
        </p:nvSpPr>
        <p:spPr>
          <a:xfrm>
            <a:off x="693057" y="1959427"/>
            <a:ext cx="4529532" cy="4318001"/>
          </a:xfrm>
        </p:spPr>
        <p:txBody>
          <a:bodyPr>
            <a:normAutofit/>
          </a:bodyPr>
          <a:lstStyle/>
          <a:p>
            <a:pPr lvl="0" algn="r" rtl="1"/>
            <a:r>
              <a:rPr lang="ar-EG" sz="2000" dirty="0"/>
              <a:t>اللوائح والقوانين المكتوبة التي تحدد كيفية استخدام الممتلكات الواقعة في المناطق الجغرافية المعينة.  </a:t>
            </a:r>
            <a:endParaRPr lang="en-US" sz="2000" dirty="0"/>
          </a:p>
          <a:p>
            <a:pPr algn="r" rtl="1"/>
            <a:r>
              <a:rPr lang="ar-EG" sz="2000" dirty="0"/>
              <a:t>تحدد قوانين ترسيم المناطق مدى إمكانية استخدام المناطق لأغراض سكنية أو تجارية، وقد تنظم أيضًا مساحة أرض البناء، وتعيين المكان الملائم، والحجم (أو الكثافة) وارتفاع ال</a:t>
            </a:r>
            <a:r>
              <a:rPr lang="ar-IQ" sz="2000" dirty="0"/>
              <a:t>بنايات.</a:t>
            </a:r>
            <a:endParaRPr lang="en-US" sz="20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830" y="1959427"/>
            <a:ext cx="3291738" cy="426741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974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استعمالات الأراضي</a:t>
            </a:r>
            <a:endParaRPr lang="en-US" dirty="0"/>
          </a:p>
        </p:txBody>
      </p:sp>
      <p:sp>
        <p:nvSpPr>
          <p:cNvPr id="9" name="Text Placeholder 8"/>
          <p:cNvSpPr>
            <a:spLocks noGrp="1"/>
          </p:cNvSpPr>
          <p:nvPr>
            <p:ph type="body" sz="quarter" idx="13"/>
          </p:nvPr>
        </p:nvSpPr>
        <p:spPr/>
        <p:txBody>
          <a:bodyPr/>
          <a:lstStyle/>
          <a:p>
            <a:pPr algn="r" rtl="1"/>
            <a:r>
              <a:rPr lang="ar-EG" dirty="0"/>
              <a:t>مرئي</a:t>
            </a:r>
            <a:endParaRPr lang="en-US" dirty="0"/>
          </a:p>
        </p:txBody>
      </p:sp>
      <p:sp>
        <p:nvSpPr>
          <p:cNvPr id="8" name="Content Placeholder 7"/>
          <p:cNvSpPr>
            <a:spLocks noGrp="1"/>
          </p:cNvSpPr>
          <p:nvPr>
            <p:ph idx="1"/>
          </p:nvPr>
        </p:nvSpPr>
        <p:spPr/>
        <p:txBody>
          <a:bodyPr>
            <a:normAutofit/>
          </a:bodyPr>
          <a:lstStyle/>
          <a:p>
            <a:pPr marL="0" indent="0" algn="ctr">
              <a:buNone/>
            </a:pPr>
            <a:r>
              <a:rPr lang="ar-EG" sz="2400" dirty="0"/>
              <a:t>أدرج صور لمنطقتك السكنية</a:t>
            </a:r>
            <a:endParaRPr lang="en-US" sz="2400" dirty="0"/>
          </a:p>
        </p:txBody>
      </p:sp>
    </p:spTree>
    <p:extLst>
      <p:ext uri="{BB962C8B-B14F-4D97-AF65-F5344CB8AC3E}">
        <p14:creationId xmlns:p14="http://schemas.microsoft.com/office/powerpoint/2010/main" val="2342730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استراحة</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3930539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مخاوف أصحاب المص</a:t>
            </a:r>
            <a:r>
              <a:rPr lang="ar-IQ" dirty="0"/>
              <a:t>الح</a:t>
            </a:r>
            <a:r>
              <a:rPr lang="ar-EG" dirty="0"/>
              <a:t> في استعمالات الأراضي</a:t>
            </a:r>
            <a:endParaRPr lang="en-US" dirty="0"/>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262819" y="1665052"/>
            <a:ext cx="8618363" cy="47638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1290310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فوضى اجتماعية</a:t>
            </a:r>
            <a:endParaRPr lang="en-US" dirty="0"/>
          </a:p>
        </p:txBody>
      </p:sp>
      <p:pic>
        <p:nvPicPr>
          <p:cNvPr id="5" name="Picture 4" descr="Picture 1.png"/>
          <p:cNvPicPr>
            <a:picLocks noChangeAspect="1"/>
          </p:cNvPicPr>
          <p:nvPr/>
        </p:nvPicPr>
        <p:blipFill rotWithShape="1">
          <a:blip r:embed="rId3"/>
          <a:srcRect b="21026"/>
          <a:stretch/>
        </p:blipFill>
        <p:spPr>
          <a:xfrm>
            <a:off x="330947" y="1119674"/>
            <a:ext cx="4739316" cy="5581752"/>
          </a:xfrm>
          <a:prstGeom prst="roundRect">
            <a:avLst>
              <a:gd name="adj" fmla="val 8594"/>
            </a:avLst>
          </a:prstGeom>
          <a:solidFill>
            <a:srgbClr val="FFFFFF">
              <a:shade val="85000"/>
            </a:srgbClr>
          </a:solidFill>
          <a:ln>
            <a:noFill/>
          </a:ln>
          <a:effectLst/>
        </p:spPr>
      </p:pic>
      <p:pic>
        <p:nvPicPr>
          <p:cNvPr id="4" name="Picture 3" descr="retrofit.jpg"/>
          <p:cNvPicPr>
            <a:picLocks noChangeAspect="1"/>
          </p:cNvPicPr>
          <p:nvPr/>
        </p:nvPicPr>
        <p:blipFill rotWithShape="1">
          <a:blip r:embed="rId4">
            <a:extLst>
              <a:ext uri="{28A0092B-C50C-407E-A947-70E740481C1C}">
                <a14:useLocalDpi xmlns:a14="http://schemas.microsoft.com/office/drawing/2010/main" val="0"/>
              </a:ext>
            </a:extLst>
          </a:blip>
          <a:srcRect t="2580" b="2941"/>
          <a:stretch/>
        </p:blipFill>
        <p:spPr>
          <a:xfrm>
            <a:off x="5390451" y="1119674"/>
            <a:ext cx="3415192" cy="3226655"/>
          </a:xfrm>
          <a:prstGeom prst="roundRect">
            <a:avLst>
              <a:gd name="adj" fmla="val 8594"/>
            </a:avLst>
          </a:prstGeom>
          <a:solidFill>
            <a:srgbClr val="FFFFFF">
              <a:shade val="85000"/>
            </a:srgbClr>
          </a:solidFill>
          <a:ln>
            <a:noFill/>
          </a:ln>
          <a:effectLst/>
        </p:spPr>
      </p:pic>
      <p:pic>
        <p:nvPicPr>
          <p:cNvPr id="6" name="Picture 5" descr="traffic-jam-688566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007" y="4429889"/>
            <a:ext cx="3408636" cy="227153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128286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سبع خطوات لفهم استعمالات الأراضي والتأثير عليها </a:t>
            </a:r>
            <a:endParaRPr lang="en-US" dirty="0"/>
          </a:p>
        </p:txBody>
      </p:sp>
      <p:sp>
        <p:nvSpPr>
          <p:cNvPr id="8" name="Text Placeholder 7"/>
          <p:cNvSpPr>
            <a:spLocks noGrp="1"/>
          </p:cNvSpPr>
          <p:nvPr>
            <p:ph type="body" sz="quarter" idx="13"/>
          </p:nvPr>
        </p:nvSpPr>
        <p:spPr>
          <a:xfrm>
            <a:off x="322943" y="1396439"/>
            <a:ext cx="4117947" cy="589641"/>
          </a:xfrm>
        </p:spPr>
        <p:txBody>
          <a:bodyPr/>
          <a:lstStyle/>
          <a:p>
            <a:pPr algn="r" rtl="1"/>
            <a:r>
              <a:rPr lang="ar-EG" dirty="0"/>
              <a:t>قم بدراسة الأمر</a:t>
            </a:r>
            <a:endParaRPr lang="en-US" dirty="0"/>
          </a:p>
        </p:txBody>
      </p:sp>
      <p:pic>
        <p:nvPicPr>
          <p:cNvPr id="10" name="Picture 9" descr="entrepreneur-593357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072" y="1608715"/>
            <a:ext cx="3767725" cy="2493174"/>
          </a:xfrm>
          <a:prstGeom prst="rect">
            <a:avLst/>
          </a:prstGeom>
        </p:spPr>
      </p:pic>
      <p:pic>
        <p:nvPicPr>
          <p:cNvPr id="11" name="Picture 10" descr="startup-593322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56" y="4101889"/>
            <a:ext cx="3747834" cy="2497580"/>
          </a:xfrm>
          <a:prstGeom prst="rect">
            <a:avLst/>
          </a:prstGeom>
        </p:spPr>
      </p:pic>
      <p:pic>
        <p:nvPicPr>
          <p:cNvPr id="12" name="Picture 11" descr="computer-767776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731" y="1959427"/>
            <a:ext cx="2927754" cy="1951074"/>
          </a:xfrm>
          <a:prstGeom prst="rect">
            <a:avLst/>
          </a:prstGeom>
        </p:spPr>
      </p:pic>
      <p:pic>
        <p:nvPicPr>
          <p:cNvPr id="13" name="Picture 12" descr="notepad-593363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809" y="4314165"/>
            <a:ext cx="2948494" cy="1951074"/>
          </a:xfrm>
          <a:prstGeom prst="rect">
            <a:avLst/>
          </a:prstGeom>
        </p:spPr>
      </p:pic>
    </p:spTree>
    <p:extLst>
      <p:ext uri="{BB962C8B-B14F-4D97-AF65-F5344CB8AC3E}">
        <p14:creationId xmlns:p14="http://schemas.microsoft.com/office/powerpoint/2010/main" val="308239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أجندة</a:t>
            </a:r>
            <a:endParaRPr lang="en-US" dirty="0"/>
          </a:p>
        </p:txBody>
      </p:sp>
      <p:pic>
        <p:nvPicPr>
          <p:cNvPr id="9" name="Content Placeholder 8" descr="Land Use Plan.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8877"/>
          <a:stretch/>
        </p:blipFill>
        <p:spPr>
          <a:xfrm>
            <a:off x="4645025" y="1535113"/>
            <a:ext cx="4041775" cy="4591050"/>
          </a:xfrm>
          <a:ln>
            <a:solidFill>
              <a:schemeClr val="tx1">
                <a:lumMod val="50000"/>
              </a:schemeClr>
            </a:solidFill>
          </a:ln>
        </p:spPr>
      </p:pic>
      <p:graphicFrame>
        <p:nvGraphicFramePr>
          <p:cNvPr id="5" name="Content Placeholder 3"/>
          <p:cNvGraphicFramePr>
            <a:graphicFrameLocks noGrp="1"/>
          </p:cNvGraphicFramePr>
          <p:nvPr>
            <p:ph sz="quarter" idx="4"/>
            <p:extLst>
              <p:ext uri="{D42A27DB-BD31-4B8C-83A1-F6EECF244321}">
                <p14:modId xmlns:p14="http://schemas.microsoft.com/office/powerpoint/2010/main" val="900414950"/>
              </p:ext>
            </p:extLst>
          </p:nvPr>
        </p:nvGraphicFramePr>
        <p:xfrm>
          <a:off x="364399" y="1535112"/>
          <a:ext cx="4041775" cy="4593786"/>
        </p:xfrm>
        <a:graphic>
          <a:graphicData uri="http://schemas.openxmlformats.org/drawingml/2006/table">
            <a:tbl>
              <a:tblPr firstRow="1" bandRow="1">
                <a:tableStyleId>{BC89EF96-8CEA-46FF-86C4-4CE0E7609802}</a:tableStyleId>
              </a:tblPr>
              <a:tblGrid>
                <a:gridCol w="4041775">
                  <a:extLst>
                    <a:ext uri="{9D8B030D-6E8A-4147-A177-3AD203B41FA5}">
                      <a16:colId xmlns:a16="http://schemas.microsoft.com/office/drawing/2014/main" val="20000"/>
                    </a:ext>
                  </a:extLst>
                </a:gridCol>
              </a:tblGrid>
              <a:tr h="628957">
                <a:tc>
                  <a:txBody>
                    <a:bodyPr/>
                    <a:lstStyle/>
                    <a:p>
                      <a:pPr algn="ctr" rtl="1"/>
                      <a:r>
                        <a:rPr lang="ar-EG" baseline="0" dirty="0"/>
                        <a:t>القسم 2.2: استعمالات الأراضي</a:t>
                      </a:r>
                      <a:endParaRPr lang="en-US" dirty="0"/>
                    </a:p>
                  </a:txBody>
                  <a:tcPr/>
                </a:tc>
                <a:extLst>
                  <a:ext uri="{0D108BD9-81ED-4DB2-BD59-A6C34878D82A}">
                    <a16:rowId xmlns:a16="http://schemas.microsoft.com/office/drawing/2014/main" val="10000"/>
                  </a:ext>
                </a:extLst>
              </a:tr>
              <a:tr h="628957">
                <a:tc>
                  <a:txBody>
                    <a:bodyPr/>
                    <a:lstStyle/>
                    <a:p>
                      <a:pPr algn="r" rtl="1"/>
                      <a:r>
                        <a:rPr lang="ar-EG" dirty="0"/>
                        <a:t>تهيئة</a:t>
                      </a:r>
                      <a:r>
                        <a:rPr lang="ar-EG" baseline="0" dirty="0"/>
                        <a:t>/مراجعة</a:t>
                      </a:r>
                      <a:endParaRPr lang="en-US" dirty="0"/>
                    </a:p>
                  </a:txBody>
                  <a:tcPr/>
                </a:tc>
                <a:extLst>
                  <a:ext uri="{0D108BD9-81ED-4DB2-BD59-A6C34878D82A}">
                    <a16:rowId xmlns:a16="http://schemas.microsoft.com/office/drawing/2014/main" val="10001"/>
                  </a:ext>
                </a:extLst>
              </a:tr>
              <a:tr h="628957">
                <a:tc>
                  <a:txBody>
                    <a:bodyPr/>
                    <a:lstStyle/>
                    <a:p>
                      <a:pPr algn="r" rtl="1"/>
                      <a:r>
                        <a:rPr lang="ar-EG" dirty="0"/>
                        <a:t>تخطيط ال</a:t>
                      </a:r>
                      <a:r>
                        <a:rPr lang="ar-IQ" dirty="0"/>
                        <a:t>قادم</a:t>
                      </a:r>
                      <a:r>
                        <a:rPr lang="ar-IQ" baseline="0" dirty="0"/>
                        <a:t> من المجتمع</a:t>
                      </a:r>
                      <a:endParaRPr lang="en-US" dirty="0"/>
                    </a:p>
                  </a:txBody>
                  <a:tcPr/>
                </a:tc>
                <a:extLst>
                  <a:ext uri="{0D108BD9-81ED-4DB2-BD59-A6C34878D82A}">
                    <a16:rowId xmlns:a16="http://schemas.microsoft.com/office/drawing/2014/main" val="10002"/>
                  </a:ext>
                </a:extLst>
              </a:tr>
              <a:tr h="820044">
                <a:tc>
                  <a:txBody>
                    <a:bodyPr/>
                    <a:lstStyle/>
                    <a:p>
                      <a:pPr algn="r" rtl="1"/>
                      <a:r>
                        <a:rPr lang="ar-EG" baseline="0" dirty="0"/>
                        <a:t>منع الجريمة من خلال التصميم البيئي (</a:t>
                      </a:r>
                      <a:r>
                        <a:rPr lang="en-US" baseline="0" dirty="0"/>
                        <a:t>CPTED</a:t>
                      </a:r>
                      <a:r>
                        <a:rPr lang="ar-EG" baseline="0" dirty="0"/>
                        <a:t>)</a:t>
                      </a:r>
                      <a:endParaRPr lang="en-US" dirty="0"/>
                    </a:p>
                  </a:txBody>
                  <a:tcPr/>
                </a:tc>
                <a:extLst>
                  <a:ext uri="{0D108BD9-81ED-4DB2-BD59-A6C34878D82A}">
                    <a16:rowId xmlns:a16="http://schemas.microsoft.com/office/drawing/2014/main" val="10003"/>
                  </a:ext>
                </a:extLst>
              </a:tr>
              <a:tr h="628957">
                <a:tc>
                  <a:txBody>
                    <a:bodyPr/>
                    <a:lstStyle/>
                    <a:p>
                      <a:pPr algn="r" rtl="1"/>
                      <a:r>
                        <a:rPr lang="ar-EG" dirty="0"/>
                        <a:t>البيئات المبنية</a:t>
                      </a:r>
                      <a:endParaRPr lang="en-US" dirty="0"/>
                    </a:p>
                  </a:txBody>
                  <a:tcPr/>
                </a:tc>
                <a:extLst>
                  <a:ext uri="{0D108BD9-81ED-4DB2-BD59-A6C34878D82A}">
                    <a16:rowId xmlns:a16="http://schemas.microsoft.com/office/drawing/2014/main" val="10004"/>
                  </a:ext>
                </a:extLst>
              </a:tr>
              <a:tr h="628957">
                <a:tc>
                  <a:txBody>
                    <a:bodyPr/>
                    <a:lstStyle/>
                    <a:p>
                      <a:pPr algn="r" rtl="1"/>
                      <a:r>
                        <a:rPr lang="ar-EG" dirty="0"/>
                        <a:t>مجتمعات أكثر أمانًا</a:t>
                      </a:r>
                      <a:endParaRPr lang="en-US" dirty="0"/>
                    </a:p>
                  </a:txBody>
                  <a:tcPr/>
                </a:tc>
                <a:extLst>
                  <a:ext uri="{0D108BD9-81ED-4DB2-BD59-A6C34878D82A}">
                    <a16:rowId xmlns:a16="http://schemas.microsoft.com/office/drawing/2014/main" val="10005"/>
                  </a:ext>
                </a:extLst>
              </a:tr>
              <a:tr h="628957">
                <a:tc>
                  <a:txBody>
                    <a:bodyPr/>
                    <a:lstStyle/>
                    <a:p>
                      <a:pPr algn="r" rtl="1"/>
                      <a:r>
                        <a:rPr lang="ar-EG" dirty="0"/>
                        <a:t>الخاتمة</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43597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سبع خطوات لفهم استعمالات الأراضي والتأثير عليها </a:t>
            </a:r>
            <a:endParaRPr lang="en-US" dirty="0"/>
          </a:p>
        </p:txBody>
      </p:sp>
      <p:sp>
        <p:nvSpPr>
          <p:cNvPr id="8" name="Text Placeholder 7"/>
          <p:cNvSpPr>
            <a:spLocks noGrp="1"/>
          </p:cNvSpPr>
          <p:nvPr>
            <p:ph type="body" sz="quarter" idx="13"/>
          </p:nvPr>
        </p:nvSpPr>
        <p:spPr/>
        <p:txBody>
          <a:bodyPr/>
          <a:lstStyle/>
          <a:p>
            <a:pPr algn="r" rtl="1"/>
            <a:r>
              <a:rPr lang="ar-EG" dirty="0"/>
              <a:t>تواصل مع السكان الآخرين</a:t>
            </a:r>
            <a:endParaRPr lang="en-US" dirty="0"/>
          </a:p>
        </p:txBody>
      </p:sp>
      <p:pic>
        <p:nvPicPr>
          <p:cNvPr id="3" name="Picture 2" descr="system-825314_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595" y="1959428"/>
            <a:ext cx="6144810" cy="4339772"/>
          </a:xfrm>
          <a:prstGeom prst="rect">
            <a:avLst/>
          </a:prstGeom>
        </p:spPr>
      </p:pic>
    </p:spTree>
    <p:extLst>
      <p:ext uri="{BB962C8B-B14F-4D97-AF65-F5344CB8AC3E}">
        <p14:creationId xmlns:p14="http://schemas.microsoft.com/office/powerpoint/2010/main" val="3152842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سبع خطوات لفهم استعمالات الأراضي والتأثير عليها </a:t>
            </a:r>
            <a:endParaRPr lang="en-US" dirty="0"/>
          </a:p>
        </p:txBody>
      </p:sp>
      <p:sp>
        <p:nvSpPr>
          <p:cNvPr id="8" name="Text Placeholder 7"/>
          <p:cNvSpPr>
            <a:spLocks noGrp="1"/>
          </p:cNvSpPr>
          <p:nvPr>
            <p:ph type="body" sz="quarter" idx="13"/>
          </p:nvPr>
        </p:nvSpPr>
        <p:spPr/>
        <p:txBody>
          <a:bodyPr/>
          <a:lstStyle/>
          <a:p>
            <a:pPr algn="r" rtl="1"/>
            <a:r>
              <a:rPr lang="ar-EG" dirty="0"/>
              <a:t>ضع خطة عمل</a:t>
            </a:r>
            <a:endParaRPr lang="en-US" dirty="0"/>
          </a:p>
        </p:txBody>
      </p:sp>
      <p:pic>
        <p:nvPicPr>
          <p:cNvPr id="5" name="Content Placeholder 4" descr="PeopleCharette5"/>
          <p:cNvPicPr>
            <a:picLocks noGrp="1" noChangeAspect="1" noChangeArrowheads="1"/>
          </p:cNvPicPr>
          <p:nvPr>
            <p:ph idx="1"/>
          </p:nvPr>
        </p:nvPicPr>
        <p:blipFill>
          <a:blip r:embed="rId3"/>
          <a:srcRect t="14054" b="14054"/>
          <a:stretch>
            <a:fillRect/>
          </a:stretch>
        </p:blipFill>
        <p:spPr bwMode="auto">
          <a:prstGeom prst="rect">
            <a:avLst/>
          </a:prstGeom>
          <a:ln>
            <a:noFill/>
          </a:ln>
          <a:effectLst/>
        </p:spPr>
      </p:pic>
    </p:spTree>
    <p:extLst>
      <p:ext uri="{BB962C8B-B14F-4D97-AF65-F5344CB8AC3E}">
        <p14:creationId xmlns:p14="http://schemas.microsoft.com/office/powerpoint/2010/main" val="1632091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سبع خطوات لفهم استعمالات الأراضي والتأثير عليها </a:t>
            </a:r>
            <a:endParaRPr lang="en-US" dirty="0"/>
          </a:p>
        </p:txBody>
      </p:sp>
      <p:sp>
        <p:nvSpPr>
          <p:cNvPr id="8" name="Text Placeholder 7"/>
          <p:cNvSpPr>
            <a:spLocks noGrp="1"/>
          </p:cNvSpPr>
          <p:nvPr>
            <p:ph type="body" sz="quarter" idx="13"/>
          </p:nvPr>
        </p:nvSpPr>
        <p:spPr/>
        <p:txBody>
          <a:bodyPr/>
          <a:lstStyle/>
          <a:p>
            <a:pPr algn="r" rtl="1"/>
            <a:r>
              <a:rPr lang="ar-EG" dirty="0"/>
              <a:t>قدم </a:t>
            </a:r>
            <a:r>
              <a:rPr lang="ar-IQ" dirty="0"/>
              <a:t>مشروعك</a:t>
            </a:r>
            <a:endParaRPr lang="en-US" dirty="0"/>
          </a:p>
        </p:txBody>
      </p:sp>
      <p:pic>
        <p:nvPicPr>
          <p:cNvPr id="3" name="Content Placeholder 2" descr="group-835427_1280.jpg"/>
          <p:cNvPicPr>
            <a:picLocks noGrp="1" noChangeAspect="1"/>
          </p:cNvPicPr>
          <p:nvPr>
            <p:ph idx="1"/>
          </p:nvPr>
        </p:nvPicPr>
        <p:blipFill>
          <a:blip r:embed="rId3">
            <a:extLst>
              <a:ext uri="{28A0092B-C50C-407E-A947-70E740481C1C}">
                <a14:useLocalDpi xmlns:a14="http://schemas.microsoft.com/office/drawing/2010/main" val="0"/>
              </a:ext>
            </a:extLst>
          </a:blip>
          <a:srcRect t="11797" b="11797"/>
          <a:stretch>
            <a:fillRect/>
          </a:stretch>
        </p:blipFill>
        <p:spPr/>
      </p:pic>
    </p:spTree>
    <p:extLst>
      <p:ext uri="{BB962C8B-B14F-4D97-AF65-F5344CB8AC3E}">
        <p14:creationId xmlns:p14="http://schemas.microsoft.com/office/powerpoint/2010/main" val="3590375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سبع خطوات لفهم استعمالات الأراضي والتأثير عليها </a:t>
            </a:r>
            <a:endParaRPr lang="en-US" dirty="0"/>
          </a:p>
        </p:txBody>
      </p:sp>
      <p:sp>
        <p:nvSpPr>
          <p:cNvPr id="8" name="Text Placeholder 7"/>
          <p:cNvSpPr>
            <a:spLocks noGrp="1"/>
          </p:cNvSpPr>
          <p:nvPr>
            <p:ph type="body" sz="quarter" idx="13"/>
          </p:nvPr>
        </p:nvSpPr>
        <p:spPr/>
        <p:txBody>
          <a:bodyPr>
            <a:noAutofit/>
          </a:bodyPr>
          <a:lstStyle/>
          <a:p>
            <a:pPr algn="r"/>
            <a:r>
              <a:rPr lang="ar-EG" sz="2000" dirty="0"/>
              <a:t> </a:t>
            </a:r>
            <a:r>
              <a:rPr lang="ar-IQ" sz="2000" dirty="0"/>
              <a:t>قم بتكوين</a:t>
            </a:r>
            <a:r>
              <a:rPr lang="ar-EG" sz="2000" dirty="0"/>
              <a:t> </a:t>
            </a:r>
            <a:r>
              <a:rPr lang="ar-IQ" sz="2000" dirty="0"/>
              <a:t>مجموعة من</a:t>
            </a:r>
            <a:r>
              <a:rPr lang="ar-EG" sz="2000" dirty="0"/>
              <a:t> الشركاء التقليديين وغير التقليديين </a:t>
            </a:r>
            <a:endParaRPr lang="en-US" sz="2000" dirty="0"/>
          </a:p>
        </p:txBody>
      </p:sp>
      <p:pic>
        <p:nvPicPr>
          <p:cNvPr id="9" name="Content Placeholder 11" descr="Group of People.png"/>
          <p:cNvPicPr>
            <a:picLocks noGrp="1" noChangeAspect="1"/>
          </p:cNvPicPr>
          <p:nvPr>
            <p:ph idx="1"/>
          </p:nvPr>
        </p:nvPicPr>
        <p:blipFill>
          <a:blip r:embed="rId3">
            <a:extLst>
              <a:ext uri="{28A0092B-C50C-407E-A947-70E740481C1C}">
                <a14:useLocalDpi xmlns:a14="http://schemas.microsoft.com/office/drawing/2010/main" val="0"/>
              </a:ext>
            </a:extLst>
          </a:blip>
          <a:srcRect t="2236" b="2236"/>
          <a:stretch>
            <a:fillRect/>
          </a:stretch>
        </p:blipFill>
        <p:spPr>
          <a:prstGeom prst="rect">
            <a:avLst/>
          </a:prstGeom>
        </p:spPr>
      </p:pic>
    </p:spTree>
    <p:extLst>
      <p:ext uri="{BB962C8B-B14F-4D97-AF65-F5344CB8AC3E}">
        <p14:creationId xmlns:p14="http://schemas.microsoft.com/office/powerpoint/2010/main" val="6279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سبع خطوات لفهم  استعمالات الأراضي</a:t>
            </a:r>
            <a:r>
              <a:rPr lang="en-US" dirty="0"/>
              <a:t> </a:t>
            </a:r>
            <a:r>
              <a:rPr lang="ar-EG" dirty="0"/>
              <a:t>والتأثير عليها </a:t>
            </a:r>
            <a:endParaRPr lang="en-US" dirty="0"/>
          </a:p>
        </p:txBody>
      </p:sp>
      <p:sp>
        <p:nvSpPr>
          <p:cNvPr id="8" name="Text Placeholder 7"/>
          <p:cNvSpPr>
            <a:spLocks noGrp="1"/>
          </p:cNvSpPr>
          <p:nvPr>
            <p:ph type="body" sz="quarter" idx="13"/>
          </p:nvPr>
        </p:nvSpPr>
        <p:spPr/>
        <p:txBody>
          <a:bodyPr>
            <a:noAutofit/>
          </a:bodyPr>
          <a:lstStyle/>
          <a:p>
            <a:pPr algn="r" rtl="1"/>
            <a:r>
              <a:rPr lang="ar-EG" sz="1800" dirty="0"/>
              <a:t>الاجتماع مع المخططين، والمسئولين المنتخبين وموظفيهم</a:t>
            </a:r>
            <a:endParaRPr lang="en-US" sz="1800" dirty="0"/>
          </a:p>
        </p:txBody>
      </p:sp>
      <p:pic>
        <p:nvPicPr>
          <p:cNvPr id="9"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9503" b="9503"/>
          <a:stretch/>
        </p:blipFill>
        <p:spPr bwMode="auto">
          <a:prstGeom prst="rect">
            <a:avLst/>
          </a:prstGeom>
          <a:ln>
            <a:noFill/>
          </a:ln>
          <a:effectLst/>
          <a:extLs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87533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سبع خطوات لفهم استعمالات الأراضي والتأثير عليها </a:t>
            </a:r>
            <a:endParaRPr lang="en-US" dirty="0"/>
          </a:p>
        </p:txBody>
      </p:sp>
      <p:sp>
        <p:nvSpPr>
          <p:cNvPr id="8" name="Text Placeholder 7"/>
          <p:cNvSpPr>
            <a:spLocks noGrp="1"/>
          </p:cNvSpPr>
          <p:nvPr>
            <p:ph type="body" sz="quarter" idx="13"/>
          </p:nvPr>
        </p:nvSpPr>
        <p:spPr/>
        <p:txBody>
          <a:bodyPr>
            <a:noAutofit/>
          </a:bodyPr>
          <a:lstStyle/>
          <a:p>
            <a:pPr algn="r"/>
            <a:r>
              <a:rPr lang="ar-EG" dirty="0"/>
              <a:t>تحلى بالإصرار والصبر</a:t>
            </a:r>
            <a:endParaRPr lang="en-US" dirty="0"/>
          </a:p>
        </p:txBody>
      </p:sp>
      <p:pic>
        <p:nvPicPr>
          <p:cNvPr id="3" name="Content Placeholder 2" descr="personal-885550_1280.jpg"/>
          <p:cNvPicPr>
            <a:picLocks noGrp="1" noChangeAspect="1"/>
          </p:cNvPicPr>
          <p:nvPr>
            <p:ph idx="1"/>
          </p:nvPr>
        </p:nvPicPr>
        <p:blipFill>
          <a:blip r:embed="rId3">
            <a:extLst>
              <a:ext uri="{28A0092B-C50C-407E-A947-70E740481C1C}">
                <a14:useLocalDpi xmlns:a14="http://schemas.microsoft.com/office/drawing/2010/main" val="0"/>
              </a:ext>
            </a:extLst>
          </a:blip>
          <a:srcRect t="9468" b="9468"/>
          <a:stretch>
            <a:fillRect/>
          </a:stretch>
        </p:blipFill>
        <p:spPr/>
      </p:pic>
    </p:spTree>
    <p:extLst>
      <p:ext uri="{BB962C8B-B14F-4D97-AF65-F5344CB8AC3E}">
        <p14:creationId xmlns:p14="http://schemas.microsoft.com/office/powerpoint/2010/main" val="3415783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الترابط الاجتماعي</a:t>
            </a:r>
            <a:endParaRPr lang="en-US" dirty="0"/>
          </a:p>
        </p:txBody>
      </p:sp>
      <p:sp>
        <p:nvSpPr>
          <p:cNvPr id="4" name="Content Placeholder 3"/>
          <p:cNvSpPr>
            <a:spLocks noGrp="1"/>
          </p:cNvSpPr>
          <p:nvPr>
            <p:ph sz="half" idx="2"/>
          </p:nvPr>
        </p:nvSpPr>
        <p:spPr>
          <a:xfrm>
            <a:off x="457200" y="1535113"/>
            <a:ext cx="4040188" cy="4591050"/>
          </a:xfrm>
        </p:spPr>
        <p:txBody>
          <a:bodyPr/>
          <a:lstStyle/>
          <a:p>
            <a:pPr algn="r" rtl="1"/>
            <a:r>
              <a:rPr lang="ar-EG" sz="2400" dirty="0"/>
              <a:t>العلاقات مهمة</a:t>
            </a:r>
            <a:endParaRPr lang="en-US" sz="2400" dirty="0"/>
          </a:p>
          <a:p>
            <a:pPr algn="r" rtl="1"/>
            <a:r>
              <a:rPr lang="ar-EG" sz="2400" dirty="0"/>
              <a:t>يبني رأس مال اجتماعي</a:t>
            </a:r>
            <a:endParaRPr lang="en-US" sz="2400" dirty="0"/>
          </a:p>
          <a:p>
            <a:pPr algn="r" rtl="1"/>
            <a:r>
              <a:rPr lang="ar-EG" sz="2400" dirty="0"/>
              <a:t>مقترن بالنهوض بالصحة</a:t>
            </a:r>
            <a:endParaRPr lang="en-US" sz="2400" dirty="0"/>
          </a:p>
          <a:p>
            <a:pPr algn="r" rtl="1"/>
            <a:r>
              <a:rPr lang="ar-EG" sz="2400" dirty="0"/>
              <a:t>يساهم في الوقاية من الأمراض المزمنة</a:t>
            </a:r>
            <a:endParaRPr lang="en-US" sz="2400" dirty="0"/>
          </a:p>
        </p:txBody>
      </p:sp>
      <p:pic>
        <p:nvPicPr>
          <p:cNvPr id="7" name="Content Placeholder 6" descr="human-757444_1280.jpg"/>
          <p:cNvPicPr>
            <a:picLocks noGrp="1" noChangeAspect="1"/>
          </p:cNvPicPr>
          <p:nvPr>
            <p:ph sz="quarter" idx="4"/>
          </p:nvPr>
        </p:nvPicPr>
        <p:blipFill>
          <a:blip r:embed="rId3">
            <a:extLst>
              <a:ext uri="{28A0092B-C50C-407E-A947-70E740481C1C}">
                <a14:useLocalDpi xmlns:a14="http://schemas.microsoft.com/office/drawing/2010/main" val="0"/>
              </a:ext>
            </a:extLst>
          </a:blip>
          <a:srcRect t="-38118" b="-38118"/>
          <a:stretch>
            <a:fillRect/>
          </a:stretch>
        </p:blipFill>
        <p:spPr>
          <a:xfrm>
            <a:off x="4645025" y="1535113"/>
            <a:ext cx="4041775" cy="4591050"/>
          </a:xfrm>
        </p:spPr>
      </p:pic>
    </p:spTree>
    <p:extLst>
      <p:ext uri="{BB962C8B-B14F-4D97-AF65-F5344CB8AC3E}">
        <p14:creationId xmlns:p14="http://schemas.microsoft.com/office/powerpoint/2010/main" val="3667605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منع الجريمة من خلال التصميم البيئي</a:t>
            </a:r>
            <a:endParaRPr lang="en-US" dirty="0"/>
          </a:p>
        </p:txBody>
      </p:sp>
      <p:sp>
        <p:nvSpPr>
          <p:cNvPr id="3" name="Text Placeholder 2"/>
          <p:cNvSpPr>
            <a:spLocks noGrp="1"/>
          </p:cNvSpPr>
          <p:nvPr>
            <p:ph type="body" idx="1"/>
          </p:nvPr>
        </p:nvSpPr>
        <p:spPr>
          <a:xfrm>
            <a:off x="4498975" y="1509865"/>
            <a:ext cx="4040188" cy="639762"/>
          </a:xfrm>
        </p:spPr>
        <p:txBody>
          <a:bodyPr>
            <a:normAutofit/>
          </a:bodyPr>
          <a:lstStyle/>
          <a:p>
            <a:pPr algn="r" rtl="1"/>
            <a:r>
              <a:rPr lang="ar-EG" sz="2200" dirty="0"/>
              <a:t>ما هو؟</a:t>
            </a:r>
            <a:endParaRPr lang="en-US" sz="2200" dirty="0"/>
          </a:p>
        </p:txBody>
      </p:sp>
      <p:sp>
        <p:nvSpPr>
          <p:cNvPr id="7" name="Content Placeholder 6"/>
          <p:cNvSpPr>
            <a:spLocks noGrp="1"/>
          </p:cNvSpPr>
          <p:nvPr>
            <p:ph sz="half" idx="2"/>
          </p:nvPr>
        </p:nvSpPr>
        <p:spPr>
          <a:xfrm>
            <a:off x="457200" y="2174875"/>
            <a:ext cx="8229600" cy="1395236"/>
          </a:xfrm>
        </p:spPr>
        <p:txBody>
          <a:bodyPr>
            <a:noAutofit/>
          </a:bodyPr>
          <a:lstStyle/>
          <a:p>
            <a:pPr algn="just" rtl="1"/>
            <a:r>
              <a:rPr lang="ar-EG" sz="2400" dirty="0"/>
              <a:t>إن منهج منع الجريمة من خلال التصميم البيئي (</a:t>
            </a:r>
            <a:r>
              <a:rPr lang="en-US" sz="2400" dirty="0"/>
              <a:t>CPTED</a:t>
            </a:r>
            <a:r>
              <a:rPr lang="ar-EG" sz="2400" dirty="0"/>
              <a:t>) هو فلسفة لمنع الجريمة وهو يشجع التصميم المناسب والاستخدام الفعال للبيئة المبنية، وذلك بهدف: </a:t>
            </a:r>
            <a:endParaRPr lang="en-US" sz="2400" dirty="0"/>
          </a:p>
        </p:txBody>
      </p:sp>
      <p:sp>
        <p:nvSpPr>
          <p:cNvPr id="9" name="Content Placeholder 8"/>
          <p:cNvSpPr>
            <a:spLocks noGrp="1"/>
          </p:cNvSpPr>
          <p:nvPr>
            <p:ph sz="quarter" idx="4"/>
          </p:nvPr>
        </p:nvSpPr>
        <p:spPr>
          <a:xfrm>
            <a:off x="457200" y="3413919"/>
            <a:ext cx="4041775" cy="3232414"/>
          </a:xfrm>
        </p:spPr>
        <p:txBody>
          <a:bodyPr>
            <a:noAutofit/>
          </a:bodyPr>
          <a:lstStyle/>
          <a:p>
            <a:pPr lvl="1" algn="r" rtl="1">
              <a:buFont typeface="Wingdings" charset="2"/>
              <a:buChar char="ü"/>
              <a:defRPr/>
            </a:pPr>
            <a:r>
              <a:rPr lang="ar-EG" sz="2400" dirty="0"/>
              <a:t>تقليل الأنشطة الإجرامية</a:t>
            </a:r>
            <a:endParaRPr lang="en-US" sz="2400" dirty="0"/>
          </a:p>
          <a:p>
            <a:pPr lvl="1" algn="r" rtl="1">
              <a:buFont typeface="Wingdings" charset="2"/>
              <a:buChar char="ü"/>
              <a:defRPr/>
            </a:pPr>
            <a:r>
              <a:rPr lang="ar-EG" sz="2400" dirty="0"/>
              <a:t>خفض المخاوف من حدوث الجرائم</a:t>
            </a:r>
            <a:endParaRPr lang="en-US" sz="2400" dirty="0"/>
          </a:p>
          <a:p>
            <a:pPr lvl="1" algn="r" rtl="1">
              <a:buFont typeface="Wingdings" charset="2"/>
              <a:buChar char="ü"/>
              <a:defRPr/>
            </a:pPr>
            <a:r>
              <a:rPr lang="ar-EG" sz="2400" dirty="0"/>
              <a:t>تحسين نوعية الحياة</a:t>
            </a:r>
            <a:endParaRPr lang="en-US" sz="2400" dirty="0"/>
          </a:p>
          <a:p>
            <a:pPr marL="0" indent="0">
              <a:buNone/>
            </a:pPr>
            <a:endParaRPr lang="en-US" dirty="0"/>
          </a:p>
        </p:txBody>
      </p:sp>
      <p:sp>
        <p:nvSpPr>
          <p:cNvPr id="10" name="Content Placeholder 8"/>
          <p:cNvSpPr txBox="1">
            <a:spLocks/>
          </p:cNvSpPr>
          <p:nvPr/>
        </p:nvSpPr>
        <p:spPr>
          <a:xfrm>
            <a:off x="4758266" y="3413919"/>
            <a:ext cx="4041775" cy="3232414"/>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pic>
        <p:nvPicPr>
          <p:cNvPr id="11" name="Picture 10" descr="Pol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169" y="3357475"/>
            <a:ext cx="4407408" cy="2974848"/>
          </a:xfrm>
          <a:prstGeom prst="rect">
            <a:avLst/>
          </a:prstGeom>
        </p:spPr>
      </p:pic>
    </p:spTree>
    <p:extLst>
      <p:ext uri="{BB962C8B-B14F-4D97-AF65-F5344CB8AC3E}">
        <p14:creationId xmlns:p14="http://schemas.microsoft.com/office/powerpoint/2010/main" val="267275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الجيل الأول من منهج (</a:t>
            </a:r>
            <a:r>
              <a:rPr lang="en-US" dirty="0"/>
              <a:t>CPTED</a:t>
            </a:r>
            <a:r>
              <a:rPr lang="ar-EG" dirty="0"/>
              <a:t>) </a:t>
            </a:r>
            <a:endParaRPr lang="en-US" dirty="0"/>
          </a:p>
        </p:txBody>
      </p:sp>
      <p:sp>
        <p:nvSpPr>
          <p:cNvPr id="4" name="Content Placeholder 3"/>
          <p:cNvSpPr>
            <a:spLocks noGrp="1"/>
          </p:cNvSpPr>
          <p:nvPr>
            <p:ph sz="half" idx="2"/>
          </p:nvPr>
        </p:nvSpPr>
        <p:spPr>
          <a:xfrm>
            <a:off x="174172" y="1535113"/>
            <a:ext cx="4040188" cy="4591050"/>
          </a:xfrm>
        </p:spPr>
        <p:txBody>
          <a:bodyPr>
            <a:normAutofit/>
          </a:bodyPr>
          <a:lstStyle/>
          <a:p>
            <a:pPr algn="r" rtl="1">
              <a:buFont typeface="Wingdings" charset="2"/>
              <a:buChar char="ü"/>
            </a:pPr>
            <a:r>
              <a:rPr lang="ar-EG" sz="2400" dirty="0"/>
              <a:t>المراقبة الطبيعية</a:t>
            </a:r>
            <a:endParaRPr lang="en-US" sz="2400" dirty="0"/>
          </a:p>
          <a:p>
            <a:pPr algn="r" rtl="1">
              <a:buFont typeface="Wingdings" charset="2"/>
              <a:buChar char="ü"/>
            </a:pPr>
            <a:r>
              <a:rPr lang="ar-EG" sz="2400" dirty="0"/>
              <a:t>تعزيز الحدود الداخلية  </a:t>
            </a:r>
            <a:endParaRPr lang="en-US" sz="2400" dirty="0"/>
          </a:p>
          <a:p>
            <a:pPr algn="r" rtl="1">
              <a:buFont typeface="Wingdings" charset="2"/>
              <a:buChar char="ü"/>
            </a:pPr>
            <a:r>
              <a:rPr lang="ar-EG" sz="2400" dirty="0"/>
              <a:t>تقييد الدخول</a:t>
            </a:r>
            <a:endParaRPr lang="en-US" sz="2400" dirty="0"/>
          </a:p>
          <a:p>
            <a:pPr algn="r" rtl="1">
              <a:buFont typeface="Wingdings" charset="2"/>
              <a:buChar char="ü"/>
            </a:pPr>
            <a:r>
              <a:rPr lang="ar-EG" sz="2400" dirty="0"/>
              <a:t>الحماية</a:t>
            </a:r>
            <a:endParaRPr lang="en-US" sz="2400" dirty="0"/>
          </a:p>
        </p:txBody>
      </p:sp>
      <p:pic>
        <p:nvPicPr>
          <p:cNvPr id="7" name="Content Placeholder 6"/>
          <p:cNvPicPr>
            <a:picLocks noGrp="1"/>
          </p:cNvPicPr>
          <p:nvPr>
            <p:ph sz="quarter" idx="4"/>
          </p:nvPr>
        </p:nvPicPr>
        <p:blipFill rotWithShape="1">
          <a:blip r:embed="rId3">
            <a:extLst>
              <a:ext uri="{28A0092B-C50C-407E-A947-70E740481C1C}">
                <a14:useLocalDpi xmlns:a14="http://schemas.microsoft.com/office/drawing/2010/main" val="0"/>
              </a:ext>
            </a:extLst>
          </a:blip>
          <a:srcRect l="14431" r="22911"/>
          <a:stretch/>
        </p:blipFill>
        <p:spPr bwMode="auto">
          <a:xfrm>
            <a:off x="4344341" y="1535113"/>
            <a:ext cx="4310922" cy="459105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807687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الجيل الأول من منهج (</a:t>
            </a:r>
            <a:r>
              <a:rPr lang="en-US" dirty="0"/>
              <a:t>CPTED</a:t>
            </a:r>
            <a:r>
              <a:rPr lang="ar-EG" dirty="0"/>
              <a:t>) </a:t>
            </a:r>
            <a:endParaRPr lang="en-US" dirty="0"/>
          </a:p>
        </p:txBody>
      </p:sp>
      <p:sp>
        <p:nvSpPr>
          <p:cNvPr id="4" name="Content Placeholder 3"/>
          <p:cNvSpPr>
            <a:spLocks noGrp="1"/>
          </p:cNvSpPr>
          <p:nvPr>
            <p:ph sz="half" idx="2"/>
          </p:nvPr>
        </p:nvSpPr>
        <p:spPr>
          <a:xfrm>
            <a:off x="457200" y="2289481"/>
            <a:ext cx="4040188" cy="3836681"/>
          </a:xfrm>
        </p:spPr>
        <p:txBody>
          <a:bodyPr>
            <a:normAutofit/>
          </a:bodyPr>
          <a:lstStyle/>
          <a:p>
            <a:pPr algn="r" rtl="1">
              <a:buFont typeface="Wingdings" charset="2"/>
              <a:buChar char="ü"/>
            </a:pPr>
            <a:r>
              <a:rPr lang="ar-EG" sz="2400" dirty="0"/>
              <a:t>الطاقة الاستيعابية</a:t>
            </a:r>
            <a:endParaRPr lang="en-US" sz="2400" dirty="0"/>
          </a:p>
          <a:p>
            <a:pPr algn="r" rtl="1">
              <a:buFont typeface="Wingdings" charset="2"/>
              <a:buChar char="ü"/>
            </a:pPr>
            <a:r>
              <a:rPr lang="ar-EG" sz="2400" dirty="0"/>
              <a:t>التماسك الاجتماعي</a:t>
            </a:r>
            <a:endParaRPr lang="en-US" sz="2400" dirty="0"/>
          </a:p>
          <a:p>
            <a:pPr algn="r" rtl="1">
              <a:buFont typeface="Wingdings" charset="2"/>
              <a:buChar char="ü"/>
            </a:pPr>
            <a:r>
              <a:rPr lang="ar-EG" sz="2400" dirty="0"/>
              <a:t>إمكانية التواصل</a:t>
            </a:r>
            <a:endParaRPr lang="en-US" sz="2400" dirty="0"/>
          </a:p>
          <a:p>
            <a:pPr algn="r" rtl="1">
              <a:buFont typeface="Wingdings" charset="2"/>
              <a:buChar char="ü"/>
            </a:pPr>
            <a:r>
              <a:rPr lang="ar-EG" sz="2400" dirty="0"/>
              <a:t>ثقافة المجتمع</a:t>
            </a:r>
            <a:endParaRPr lang="en-US" sz="2400" dirty="0"/>
          </a:p>
        </p:txBody>
      </p:sp>
      <p:pic>
        <p:nvPicPr>
          <p:cNvPr id="8" name="Content Placeholder 7"/>
          <p:cNvPicPr>
            <a:picLocks noGrp="1"/>
          </p:cNvPicPr>
          <p:nvPr>
            <p:ph sz="quarter" idx="4"/>
          </p:nvPr>
        </p:nvPicPr>
        <p:blipFill rotWithShape="1">
          <a:blip r:embed="rId3">
            <a:extLst>
              <a:ext uri="{28A0092B-C50C-407E-A947-70E740481C1C}">
                <a14:useLocalDpi xmlns:a14="http://schemas.microsoft.com/office/drawing/2010/main" val="0"/>
              </a:ext>
            </a:extLst>
          </a:blip>
          <a:srcRect t="-25727" b="-25727"/>
          <a:stretch/>
        </p:blipFill>
        <p:spPr bwMode="auto">
          <a:xfrm>
            <a:off x="4645025" y="1535113"/>
            <a:ext cx="4041775" cy="459105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3052660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pPr algn="r" rtl="1"/>
            <a:r>
              <a:rPr lang="ar-EG" dirty="0"/>
              <a:t>تهيئة</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3067077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مقطع فيديو</a:t>
            </a:r>
            <a:endParaRPr lang="en-US" dirty="0"/>
          </a:p>
        </p:txBody>
      </p:sp>
      <p:sp>
        <p:nvSpPr>
          <p:cNvPr id="4" name="Text Placeholder 3"/>
          <p:cNvSpPr>
            <a:spLocks noGrp="1"/>
          </p:cNvSpPr>
          <p:nvPr>
            <p:ph type="body" sz="quarter" idx="13"/>
          </p:nvPr>
        </p:nvSpPr>
        <p:spPr/>
        <p:txBody>
          <a:bodyPr/>
          <a:lstStyle/>
          <a:p>
            <a:pPr algn="r" rtl="1"/>
            <a:r>
              <a:rPr lang="ar-EG" sz="2200" dirty="0"/>
              <a:t>الفوائد الصحية وتصميم المجتمع الصحي</a:t>
            </a:r>
            <a:endParaRPr lang="en-US" sz="2200"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527457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مشروع </a:t>
            </a:r>
            <a:r>
              <a:rPr lang="ar-IQ" dirty="0"/>
              <a:t>الرسم في المناطق العامة</a:t>
            </a:r>
            <a:r>
              <a:rPr lang="ar-EG" dirty="0"/>
              <a:t> </a:t>
            </a:r>
            <a:r>
              <a:rPr lang="ar-IQ" dirty="0"/>
              <a:t>ل</a:t>
            </a:r>
            <a:r>
              <a:rPr lang="ar-EG" dirty="0"/>
              <a:t>مدينة الكاهون</a:t>
            </a:r>
            <a:endParaRPr lang="en-US" dirty="0"/>
          </a:p>
        </p:txBody>
      </p:sp>
      <p:pic>
        <p:nvPicPr>
          <p:cNvPr id="8" name="Content Placeholder 7"/>
          <p:cNvPicPr>
            <a:picLocks noGrp="1"/>
          </p:cNvPicPr>
          <p:nvPr>
            <p:ph sz="half" idx="2"/>
          </p:nvPr>
        </p:nvPicPr>
        <p:blipFill>
          <a:blip r:embed="rId3">
            <a:extLst>
              <a:ext uri="{28A0092B-C50C-407E-A947-70E740481C1C}">
                <a14:useLocalDpi xmlns:a14="http://schemas.microsoft.com/office/drawing/2010/main" val="0"/>
              </a:ext>
            </a:extLst>
          </a:blip>
          <a:srcRect t="-29430" b="-29430"/>
          <a:stretch>
            <a:fillRect/>
          </a:stretch>
        </p:blipFill>
        <p:spPr bwMode="auto">
          <a:xfrm>
            <a:off x="457200" y="1571091"/>
            <a:ext cx="4040188" cy="4591050"/>
          </a:xfrm>
          <a:prstGeom prst="rect">
            <a:avLst/>
          </a:prstGeom>
          <a:noFill/>
          <a:ln>
            <a:noFill/>
          </a:ln>
        </p:spPr>
      </p:pic>
      <p:sp>
        <p:nvSpPr>
          <p:cNvPr id="10" name="Text Box 14"/>
          <p:cNvSpPr txBox="1">
            <a:spLocks noGrp="1"/>
          </p:cNvSpPr>
          <p:nvPr>
            <p:ph sz="quarter" idx="4"/>
          </p:nvPr>
        </p:nvSpPr>
        <p:spPr>
          <a:xfrm>
            <a:off x="4645025" y="1535113"/>
            <a:ext cx="4041775" cy="4591050"/>
          </a:xfrm>
          <a:prstGeom prst="rect">
            <a:avLst/>
          </a:prstGeom>
          <a:blipFill dpi="0" rotWithShape="1">
            <a:blip r:embed="rId4" cstate="print">
              <a:extLst>
                <a:ext uri="{28A0092B-C50C-407E-A947-70E740481C1C}">
                  <a14:useLocalDpi xmlns:a14="http://schemas.microsoft.com/office/drawing/2010/main" val="0"/>
                </a:ext>
              </a:extLst>
            </a:blip>
            <a:srcRect/>
            <a:stretch>
              <a:fillRect l="-23590" t="-2712" r="-45333"/>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a:spcBef>
                <a:spcPts val="0"/>
              </a:spcBef>
              <a:spcAft>
                <a:spcPts val="0"/>
              </a:spcAft>
            </a:pPr>
            <a:r>
              <a:rPr lang="en-US" sz="3600" b="1" spc="50">
                <a:ln>
                  <a:noFill/>
                </a:ln>
                <a:gradFill>
                  <a:gsLst>
                    <a:gs pos="25000">
                      <a:srgbClr val="A7CF19"/>
                    </a:gs>
                    <a:gs pos="100000">
                      <a:srgbClr val="769509"/>
                    </a:gs>
                  </a:gsLst>
                  <a:lin ang="5400000" scaled="0"/>
                </a:gradFill>
                <a:effectLst>
                  <a:outerShdw blurRad="76200" dist="50800" dir="5400000" algn="tl">
                    <a:srgbClr val="000000">
                      <a:alpha val="65000"/>
                    </a:srgbClr>
                  </a:outerShdw>
                </a:effectLst>
                <a:latin typeface="Arial"/>
                <a:ea typeface="ＭＳ Ｐゴシック"/>
                <a:cs typeface="Times New Roman"/>
              </a:rPr>
              <a:t> </a:t>
            </a:r>
            <a:endParaRPr lang="en-US" sz="1200">
              <a:effectLst/>
              <a:latin typeface="Arial"/>
              <a:ea typeface="ＭＳ Ｐゴシック"/>
              <a:cs typeface="Times New Roman"/>
            </a:endParaRPr>
          </a:p>
          <a:p>
            <a:pPr marL="0" marR="0">
              <a:spcBef>
                <a:spcPts val="0"/>
              </a:spcBef>
              <a:spcAft>
                <a:spcPts val="0"/>
              </a:spcAft>
            </a:pPr>
            <a:r>
              <a:rPr lang="en-US" sz="1200">
                <a:effectLst/>
                <a:latin typeface="Arial"/>
                <a:ea typeface="ＭＳ Ｐゴシック"/>
                <a:cs typeface="Times New Roman"/>
              </a:rPr>
              <a:t> </a:t>
            </a:r>
          </a:p>
        </p:txBody>
      </p:sp>
    </p:spTree>
    <p:extLst>
      <p:ext uri="{BB962C8B-B14F-4D97-AF65-F5344CB8AC3E}">
        <p14:creationId xmlns:p14="http://schemas.microsoft.com/office/powerpoint/2010/main" val="3010649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r" rtl="1"/>
            <a:r>
              <a:rPr lang="ar-EG" dirty="0"/>
              <a:t>الخاتمة</a:t>
            </a:r>
            <a:endParaRPr lang="en-US" dirty="0"/>
          </a:p>
        </p:txBody>
      </p:sp>
      <p:sp>
        <p:nvSpPr>
          <p:cNvPr id="10" name="Text Placeholder 1"/>
          <p:cNvSpPr>
            <a:spLocks noGrp="1"/>
          </p:cNvSpPr>
          <p:nvPr>
            <p:ph type="body" idx="1"/>
          </p:nvPr>
        </p:nvSpPr>
        <p:spPr>
          <a:xfrm>
            <a:off x="4645025" y="1535112"/>
            <a:ext cx="4041775" cy="4209281"/>
          </a:xfrm>
        </p:spPr>
        <p:txBody>
          <a:bodyPr>
            <a:normAutofit/>
          </a:bodyPr>
          <a:lstStyle/>
          <a:p>
            <a:pPr marL="457200" indent="-457200" algn="ctr" rtl="1">
              <a:buFont typeface="Wingdings" charset="2"/>
              <a:buChar char="²"/>
            </a:pPr>
            <a:r>
              <a:rPr lang="ar-EG" sz="2400" dirty="0"/>
              <a:t>الأسئلة؟</a:t>
            </a:r>
            <a:endParaRPr lang="en-US" sz="2400" dirty="0"/>
          </a:p>
          <a:p>
            <a:pPr algn="ctr"/>
            <a:endParaRPr lang="en-US" sz="2400" dirty="0"/>
          </a:p>
          <a:p>
            <a:pPr marL="457200" indent="-457200" algn="ctr" rtl="1">
              <a:buFont typeface="Wingdings" charset="2"/>
              <a:buChar char="²"/>
            </a:pPr>
            <a:r>
              <a:rPr lang="ar-EG" sz="2400" dirty="0"/>
              <a:t>التعليقات؟</a:t>
            </a:r>
            <a:endParaRPr lang="en-US" sz="2400" dirty="0"/>
          </a:p>
          <a:p>
            <a:pPr algn="ctr"/>
            <a:endParaRPr lang="en-US" sz="2400" dirty="0"/>
          </a:p>
          <a:p>
            <a:pPr marL="457200" indent="-457200" algn="ctr" rtl="1">
              <a:buFont typeface="Wingdings" charset="2"/>
              <a:buChar char="²"/>
            </a:pPr>
            <a:r>
              <a:rPr lang="ar-EG" sz="2400" dirty="0"/>
              <a:t>المخاوف؟</a:t>
            </a:r>
            <a:endParaRPr lang="en-US" sz="2400" dirty="0"/>
          </a:p>
          <a:p>
            <a:pPr algn="ctr"/>
            <a:endParaRPr lang="en-US" sz="3200" dirty="0"/>
          </a:p>
        </p:txBody>
      </p:sp>
      <p:sp>
        <p:nvSpPr>
          <p:cNvPr id="12" name="Content Placeholder 11"/>
          <p:cNvSpPr>
            <a:spLocks noGrp="1"/>
          </p:cNvSpPr>
          <p:nvPr>
            <p:ph sz="half" idx="2"/>
          </p:nvPr>
        </p:nvSpPr>
        <p:spPr>
          <a:xfrm>
            <a:off x="457200" y="1535112"/>
            <a:ext cx="4040188" cy="4209281"/>
          </a:xfrm>
          <a:ln>
            <a:solidFill>
              <a:schemeClr val="tx1">
                <a:lumMod val="50000"/>
              </a:schemeClr>
            </a:solidFill>
          </a:ln>
        </p:spPr>
        <p:style>
          <a:lnRef idx="1">
            <a:schemeClr val="accent3"/>
          </a:lnRef>
          <a:fillRef idx="3">
            <a:schemeClr val="accent3"/>
          </a:fillRef>
          <a:effectRef idx="2">
            <a:schemeClr val="accent3"/>
          </a:effectRef>
          <a:fontRef idx="minor">
            <a:schemeClr val="lt1"/>
          </a:fontRef>
        </p:style>
        <p:txBody>
          <a:bodyPr>
            <a:normAutofit/>
          </a:bodyPr>
          <a:lstStyle/>
          <a:p>
            <a:pPr marL="0" indent="0" algn="ctr">
              <a:buNone/>
            </a:pPr>
            <a:r>
              <a:rPr lang="ar-EG" sz="2000" b="1" u="sng" dirty="0">
                <a:solidFill>
                  <a:schemeClr val="tx1">
                    <a:lumMod val="50000"/>
                  </a:schemeClr>
                </a:solidFill>
              </a:rPr>
              <a:t>الواجب المنزلي</a:t>
            </a:r>
            <a:endParaRPr lang="en-US" sz="2000" b="1" u="sng" dirty="0">
              <a:solidFill>
                <a:schemeClr val="tx1">
                  <a:lumMod val="50000"/>
                </a:schemeClr>
              </a:solidFill>
            </a:endParaRPr>
          </a:p>
          <a:p>
            <a:pPr algn="r" rtl="1">
              <a:buFont typeface="Wingdings" charset="2"/>
              <a:buChar char="q"/>
            </a:pPr>
            <a:r>
              <a:rPr lang="ar-EG" sz="2000" dirty="0">
                <a:solidFill>
                  <a:schemeClr val="tx1">
                    <a:lumMod val="50000"/>
                  </a:schemeClr>
                </a:solidFill>
              </a:rPr>
              <a:t>قم بقراءة قسم 2.1</a:t>
            </a:r>
            <a:endParaRPr lang="en-US" sz="2000" dirty="0">
              <a:solidFill>
                <a:schemeClr val="tx1">
                  <a:lumMod val="50000"/>
                </a:schemeClr>
              </a:solidFill>
            </a:endParaRPr>
          </a:p>
        </p:txBody>
      </p:sp>
    </p:spTree>
    <p:extLst>
      <p:ext uri="{BB962C8B-B14F-4D97-AF65-F5344CB8AC3E}">
        <p14:creationId xmlns:p14="http://schemas.microsoft.com/office/powerpoint/2010/main" val="1584287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a14="http://schemas.microsoft.com/office/drawing/2010/main"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830997"/>
          </a:xfrm>
          <a:prstGeom prst="rect">
            <a:avLst/>
          </a:prstGeom>
        </p:spPr>
        <p:txBody>
          <a:bodyPr wrap="square">
            <a:spAutoFit/>
          </a:bodyPr>
          <a:lstStyle/>
          <a:p>
            <a:pPr algn="just" rtl="1"/>
            <a:r>
              <a:rPr lang="ar-EG" sz="1200" dirty="0"/>
              <a:t>"هذا ال</a:t>
            </a:r>
            <a:r>
              <a:rPr lang="ar-IQ" sz="1200"/>
              <a:t>منهج</a:t>
            </a:r>
            <a:r>
              <a:rPr lang="ar-EG" sz="1200"/>
              <a:t> </a:t>
            </a:r>
            <a:r>
              <a:rPr lang="ar-EG" sz="1200" dirty="0"/>
              <a:t>حاصل على دعم الاتفاقية التعاونية رقم </a:t>
            </a:r>
            <a:r>
              <a:rPr lang="en-US" sz="1200" dirty="0"/>
              <a:t>DP005528-01</a:t>
            </a:r>
            <a:r>
              <a:rPr lang="ar-EG" sz="1200" dirty="0"/>
              <a:t>، وتم تمويله من قِبل مراكز مكافحة الأمراض والوقاية منها، من خلال هيئة الخدمات الصحية والإنسانية في مقاطعة سان دييغو. ويتحمل المؤلفون المسؤولية كاملة عن محتوياته، والتي لا تعبر بالضرورة عن الآراء الرسمية لمراكز مكافحة الأمراض والوقاية منها أو إدارة الخدمات الصحية والإنسانية".</a:t>
            </a:r>
            <a:endParaRPr lang="en-US" sz="12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413" y="2376244"/>
            <a:ext cx="2568121" cy="1580999"/>
          </a:xfrm>
          <a:prstGeom prst="rect">
            <a:avLst/>
          </a:prstGeom>
        </p:spPr>
      </p:pic>
    </p:spTree>
    <p:extLst>
      <p:ext uri="{BB962C8B-B14F-4D97-AF65-F5344CB8AC3E}">
        <p14:creationId xmlns:p14="http://schemas.microsoft.com/office/powerpoint/2010/main" val="464101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مراجعة على الاستفادة من الرعاية الصحية</a:t>
            </a:r>
            <a:endParaRPr lang="en-US" dirty="0"/>
          </a:p>
        </p:txBody>
      </p:sp>
      <p:sp>
        <p:nvSpPr>
          <p:cNvPr id="3" name="Text Placeholder 2"/>
          <p:cNvSpPr>
            <a:spLocks noGrp="1"/>
          </p:cNvSpPr>
          <p:nvPr>
            <p:ph type="body" idx="1"/>
          </p:nvPr>
        </p:nvSpPr>
        <p:spPr>
          <a:xfrm>
            <a:off x="457200" y="1535113"/>
            <a:ext cx="8229600" cy="639762"/>
          </a:xfrm>
        </p:spPr>
        <p:txBody>
          <a:bodyPr>
            <a:noAutofit/>
          </a:bodyPr>
          <a:lstStyle/>
          <a:p>
            <a:pPr algn="ctr"/>
            <a:r>
              <a:rPr lang="ar-EG" sz="2400" dirty="0"/>
              <a:t>ماذا تعلمنا عن الاستفادة بالرعاية الصحية؟</a:t>
            </a:r>
            <a:endParaRPr lang="en-US" sz="2400" dirty="0"/>
          </a:p>
        </p:txBody>
      </p:sp>
      <p:sp>
        <p:nvSpPr>
          <p:cNvPr id="4" name="Content Placeholder 3"/>
          <p:cNvSpPr>
            <a:spLocks noGrp="1"/>
          </p:cNvSpPr>
          <p:nvPr>
            <p:ph sz="half" idx="2"/>
          </p:nvPr>
        </p:nvSpPr>
        <p:spPr/>
        <p:txBody>
          <a:bodyPr/>
          <a:lstStyle/>
          <a:p>
            <a:pPr marL="0" indent="0">
              <a:buNone/>
            </a:pPr>
            <a:endParaRPr lang="en-US" dirty="0"/>
          </a:p>
          <a:p>
            <a:endParaRPr lang="en-US" dirty="0"/>
          </a:p>
        </p:txBody>
      </p:sp>
      <p:sp>
        <p:nvSpPr>
          <p:cNvPr id="6" name="Content Placeholder 5"/>
          <p:cNvSpPr>
            <a:spLocks noGrp="1"/>
          </p:cNvSpPr>
          <p:nvPr>
            <p:ph sz="quarter" idx="4"/>
          </p:nvPr>
        </p:nvSpPr>
        <p:spPr>
          <a:xfrm>
            <a:off x="455613" y="2174875"/>
            <a:ext cx="4041775" cy="3951288"/>
          </a:xfrm>
        </p:spPr>
        <p:txBody>
          <a:bodyPr>
            <a:normAutofit/>
          </a:bodyPr>
          <a:lstStyle/>
          <a:p>
            <a:pPr algn="r" rtl="1"/>
            <a:r>
              <a:rPr lang="ar-EG" sz="2000" dirty="0"/>
              <a:t>النظم الصحية</a:t>
            </a:r>
            <a:endParaRPr lang="en-US" sz="2000" dirty="0"/>
          </a:p>
          <a:p>
            <a:pPr algn="r" rtl="1"/>
            <a:r>
              <a:rPr lang="ar-EG" sz="2000" dirty="0"/>
              <a:t>المنزل ومنطقة السكن</a:t>
            </a:r>
            <a:endParaRPr lang="en-US" sz="2000" dirty="0"/>
          </a:p>
          <a:p>
            <a:pPr algn="r" rtl="1"/>
            <a:r>
              <a:rPr lang="ar-EG" sz="2000" dirty="0"/>
              <a:t>مكان العمل</a:t>
            </a:r>
            <a:endParaRPr lang="en-US" sz="2000" dirty="0"/>
          </a:p>
          <a:p>
            <a:pPr algn="r" rtl="1"/>
            <a:r>
              <a:rPr lang="ar-EG" sz="2000" dirty="0"/>
              <a:t>السوق التجاري</a:t>
            </a:r>
            <a:endParaRPr lang="en-US" sz="2000" dirty="0"/>
          </a:p>
          <a:p>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839" y="2203887"/>
            <a:ext cx="3176420" cy="4417045"/>
          </a:xfrm>
          <a:prstGeom prst="rect">
            <a:avLst/>
          </a:prstGeom>
        </p:spPr>
      </p:pic>
    </p:spTree>
    <p:extLst>
      <p:ext uri="{BB962C8B-B14F-4D97-AF65-F5344CB8AC3E}">
        <p14:creationId xmlns:p14="http://schemas.microsoft.com/office/powerpoint/2010/main" val="3154489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القسم الثاني: </a:t>
            </a:r>
            <a:r>
              <a:rPr lang="ar-EG" dirty="0" err="1"/>
              <a:t>الستراتيجيات</a:t>
            </a:r>
            <a:r>
              <a:rPr lang="ar-EG" dirty="0"/>
              <a:t> </a:t>
            </a:r>
            <a:endParaRPr lang="en-US" dirty="0"/>
          </a:p>
        </p:txBody>
      </p:sp>
      <p:sp>
        <p:nvSpPr>
          <p:cNvPr id="5" name="Text Placeholder 4"/>
          <p:cNvSpPr>
            <a:spLocks noGrp="1"/>
          </p:cNvSpPr>
          <p:nvPr>
            <p:ph type="body" sz="quarter" idx="13"/>
          </p:nvPr>
        </p:nvSpPr>
        <p:spPr/>
        <p:txBody>
          <a:bodyPr/>
          <a:lstStyle/>
          <a:p>
            <a:pPr algn="r" rtl="1"/>
            <a:r>
              <a:rPr lang="ar-EG" sz="2400" dirty="0"/>
              <a:t>الأهداف التعليمية: </a:t>
            </a:r>
            <a:endParaRPr lang="en-US" sz="2400" dirty="0"/>
          </a:p>
        </p:txBody>
      </p:sp>
      <p:sp>
        <p:nvSpPr>
          <p:cNvPr id="3" name="Content Placeholder 2"/>
          <p:cNvSpPr>
            <a:spLocks noGrp="1"/>
          </p:cNvSpPr>
          <p:nvPr>
            <p:ph idx="1"/>
          </p:nvPr>
        </p:nvSpPr>
        <p:spPr/>
        <p:txBody>
          <a:bodyPr>
            <a:normAutofit/>
          </a:bodyPr>
          <a:lstStyle/>
          <a:p>
            <a:pPr marL="342900" indent="-342900" algn="r" rtl="1">
              <a:buFont typeface="+mj-lt"/>
              <a:buAutoNum type="arabicPeriod"/>
            </a:pPr>
            <a:r>
              <a:rPr lang="ar-EG" sz="2400" dirty="0"/>
              <a:t>معرفة محددات الصحة وكيف تؤثر على الصحة</a:t>
            </a:r>
            <a:r>
              <a:rPr lang="en-US" sz="2400" dirty="0"/>
              <a:t>.</a:t>
            </a:r>
            <a:endParaRPr lang="ar-EG" sz="2400" dirty="0"/>
          </a:p>
          <a:p>
            <a:pPr marL="342900" indent="-342900" algn="r" rtl="1">
              <a:buFont typeface="+mj-lt"/>
              <a:buAutoNum type="arabicPeriod"/>
            </a:pPr>
            <a:r>
              <a:rPr lang="ar-EG" sz="2400" dirty="0"/>
              <a:t>معرفة التغييرات التي من شأنها النهوض بالصحة عند تطبيقها في         المجتمعات</a:t>
            </a:r>
            <a:endParaRPr lang="en-US" sz="2400" dirty="0"/>
          </a:p>
        </p:txBody>
      </p:sp>
      <p:pic>
        <p:nvPicPr>
          <p:cNvPr id="4" name="Picture 3" descr="engineer-23810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55308" y="3639482"/>
            <a:ext cx="2431490" cy="3218518"/>
          </a:xfrm>
          <a:prstGeom prst="rect">
            <a:avLst/>
          </a:prstGeom>
        </p:spPr>
      </p:pic>
    </p:spTree>
    <p:extLst>
      <p:ext uri="{BB962C8B-B14F-4D97-AF65-F5344CB8AC3E}">
        <p14:creationId xmlns:p14="http://schemas.microsoft.com/office/powerpoint/2010/main" val="193240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r" rtl="1"/>
            <a:r>
              <a:rPr lang="ar-EG" dirty="0"/>
              <a:t>نشاط</a:t>
            </a:r>
            <a:endParaRPr lang="en-US" dirty="0"/>
          </a:p>
        </p:txBody>
      </p:sp>
      <p:sp>
        <p:nvSpPr>
          <p:cNvPr id="10" name="Text Placeholder 9"/>
          <p:cNvSpPr>
            <a:spLocks noGrp="1"/>
          </p:cNvSpPr>
          <p:nvPr>
            <p:ph type="body" sz="quarter" idx="13"/>
          </p:nvPr>
        </p:nvSpPr>
        <p:spPr/>
        <p:txBody>
          <a:bodyPr/>
          <a:lstStyle/>
          <a:p>
            <a:pPr algn="r" rtl="1"/>
            <a:r>
              <a:rPr lang="ar-EG" dirty="0"/>
              <a:t>كيف </a:t>
            </a:r>
            <a:r>
              <a:rPr lang="ar-IQ" dirty="0"/>
              <a:t>اتيت</a:t>
            </a:r>
            <a:r>
              <a:rPr lang="ar-EG" dirty="0"/>
              <a:t> إلى </a:t>
            </a:r>
            <a:r>
              <a:rPr lang="ar-IQ" dirty="0"/>
              <a:t>المحاضرة</a:t>
            </a:r>
            <a:r>
              <a:rPr lang="ar-EG" dirty="0"/>
              <a:t> اليوم؟</a:t>
            </a:r>
            <a:endParaRPr lang="en-US" dirty="0"/>
          </a:p>
        </p:txBody>
      </p:sp>
      <p:pic>
        <p:nvPicPr>
          <p:cNvPr id="11" name="Content Placeholder 10" descr="transportation.png"/>
          <p:cNvPicPr>
            <a:picLocks noGrp="1" noChangeAspect="1"/>
          </p:cNvPicPr>
          <p:nvPr>
            <p:ph idx="1"/>
          </p:nvPr>
        </p:nvPicPr>
        <p:blipFill rotWithShape="1">
          <a:blip r:embed="rId3">
            <a:extLst>
              <a:ext uri="{28A0092B-C50C-407E-A947-70E740481C1C}">
                <a14:useLocalDpi xmlns:a14="http://schemas.microsoft.com/office/drawing/2010/main" val="0"/>
              </a:ext>
            </a:extLst>
          </a:blip>
          <a:srcRect t="7243" b="7243"/>
          <a:stretch/>
        </p:blipFill>
        <p:spPr>
          <a:xfrm>
            <a:off x="693738" y="1762960"/>
            <a:ext cx="7993062" cy="2651125"/>
          </a:xfrm>
        </p:spPr>
      </p:pic>
      <p:sp>
        <p:nvSpPr>
          <p:cNvPr id="14" name="Text Placeholder 9"/>
          <p:cNvSpPr txBox="1">
            <a:spLocks/>
          </p:cNvSpPr>
          <p:nvPr/>
        </p:nvSpPr>
        <p:spPr>
          <a:xfrm>
            <a:off x="693738" y="4732239"/>
            <a:ext cx="7993741" cy="589641"/>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Tx/>
              <a:buNone/>
              <a:defRPr sz="2400" kern="1200" cap="all" baseline="0">
                <a:solidFill>
                  <a:schemeClr val="accent2"/>
                </a:solidFill>
                <a:latin typeface="+mn-lt"/>
                <a:ea typeface="+mn-ea"/>
                <a:cs typeface="+mn-cs"/>
              </a:defRPr>
            </a:lvl1pPr>
            <a:lvl2pPr marL="344487" indent="0" algn="l" defTabSz="457200" rtl="0" eaLnBrk="1" latinLnBrk="0" hangingPunct="1">
              <a:lnSpc>
                <a:spcPct val="150000"/>
              </a:lnSpc>
              <a:spcBef>
                <a:spcPts val="0"/>
              </a:spcBef>
              <a:spcAft>
                <a:spcPts val="1000"/>
              </a:spcAft>
              <a:buClr>
                <a:schemeClr val="accent1"/>
              </a:buClr>
              <a:buFontTx/>
              <a:buNone/>
              <a:tabLst/>
              <a:defRPr sz="2400" kern="1200" cap="none" baseline="0">
                <a:solidFill>
                  <a:schemeClr val="accent2">
                    <a:lumMod val="20000"/>
                    <a:lumOff val="80000"/>
                  </a:schemeClr>
                </a:solidFill>
                <a:latin typeface="Avenir Light"/>
                <a:ea typeface="+mn-ea"/>
                <a:cs typeface="+mn-cs"/>
              </a:defRPr>
            </a:lvl2pPr>
            <a:lvl3pPr marL="688975" indent="0" algn="l" defTabSz="457200" rtl="0" eaLnBrk="1" latinLnBrk="0" hangingPunct="1">
              <a:lnSpc>
                <a:spcPct val="150000"/>
              </a:lnSpc>
              <a:spcBef>
                <a:spcPts val="0"/>
              </a:spcBef>
              <a:spcAft>
                <a:spcPts val="1000"/>
              </a:spcAft>
              <a:buClr>
                <a:schemeClr val="accent2"/>
              </a:buClr>
              <a:buFontTx/>
              <a:buNone/>
              <a:defRPr sz="2400" kern="1200" cap="none" baseline="0">
                <a:solidFill>
                  <a:schemeClr val="accent2">
                    <a:lumMod val="20000"/>
                    <a:lumOff val="80000"/>
                  </a:schemeClr>
                </a:solidFill>
                <a:latin typeface="Avenir Light"/>
                <a:ea typeface="+mn-ea"/>
                <a:cs typeface="+mn-cs"/>
              </a:defRPr>
            </a:lvl3pPr>
            <a:lvl4pPr marL="1025525" indent="0" algn="l" defTabSz="457200" rtl="0" eaLnBrk="1" latinLnBrk="0" hangingPunct="1">
              <a:lnSpc>
                <a:spcPct val="150000"/>
              </a:lnSpc>
              <a:spcBef>
                <a:spcPts val="0"/>
              </a:spcBef>
              <a:spcAft>
                <a:spcPts val="1000"/>
              </a:spcAft>
              <a:buClr>
                <a:schemeClr val="accent3"/>
              </a:buClr>
              <a:buFontTx/>
              <a:buNone/>
              <a:defRPr sz="2400" kern="1200" cap="none" baseline="0">
                <a:solidFill>
                  <a:schemeClr val="accent2">
                    <a:lumMod val="20000"/>
                    <a:lumOff val="80000"/>
                  </a:schemeClr>
                </a:solidFill>
                <a:latin typeface="Avenir Light"/>
                <a:ea typeface="+mn-ea"/>
                <a:cs typeface="+mn-cs"/>
              </a:defRPr>
            </a:lvl4pPr>
            <a:lvl5pPr marL="1370013" indent="0" algn="l" defTabSz="457200" rtl="0" eaLnBrk="1" latinLnBrk="0" hangingPunct="1">
              <a:lnSpc>
                <a:spcPct val="150000"/>
              </a:lnSpc>
              <a:spcBef>
                <a:spcPts val="0"/>
              </a:spcBef>
              <a:spcAft>
                <a:spcPts val="1000"/>
              </a:spcAft>
              <a:buClr>
                <a:schemeClr val="accent4"/>
              </a:buClr>
              <a:buFontTx/>
              <a:buNone/>
              <a:defRPr sz="2400" kern="1200" cap="none" baseline="0">
                <a:solidFill>
                  <a:schemeClr val="accent2">
                    <a:lumMod val="20000"/>
                    <a:lumOff val="80000"/>
                  </a:schemeClr>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rtl="1"/>
            <a:r>
              <a:rPr lang="ar-EG" dirty="0"/>
              <a:t>لماذا؟</a:t>
            </a:r>
            <a:endParaRPr lang="en-US" dirty="0"/>
          </a:p>
        </p:txBody>
      </p:sp>
    </p:spTree>
    <p:extLst>
      <p:ext uri="{BB962C8B-B14F-4D97-AF65-F5344CB8AC3E}">
        <p14:creationId xmlns:p14="http://schemas.microsoft.com/office/powerpoint/2010/main" val="74082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تخطيط المجتمعات</a:t>
            </a:r>
            <a:endParaRPr lang="en-US" dirty="0"/>
          </a:p>
        </p:txBody>
      </p:sp>
      <p:sp>
        <p:nvSpPr>
          <p:cNvPr id="3" name="Text Placeholder 2"/>
          <p:cNvSpPr>
            <a:spLocks noGrp="1"/>
          </p:cNvSpPr>
          <p:nvPr>
            <p:ph type="body" sz="quarter" idx="13"/>
          </p:nvPr>
        </p:nvSpPr>
        <p:spPr/>
        <p:txBody>
          <a:bodyPr/>
          <a:lstStyle/>
          <a:p>
            <a:pPr algn="r" rtl="1"/>
            <a:r>
              <a:rPr lang="ar-EG" dirty="0"/>
              <a:t>ما هو؟</a:t>
            </a:r>
            <a:endParaRPr lang="en-US" dirty="0"/>
          </a:p>
        </p:txBody>
      </p:sp>
      <p:sp>
        <p:nvSpPr>
          <p:cNvPr id="8" name="Content Placeholder 7"/>
          <p:cNvSpPr>
            <a:spLocks noGrp="1"/>
          </p:cNvSpPr>
          <p:nvPr>
            <p:ph idx="1"/>
          </p:nvPr>
        </p:nvSpPr>
        <p:spPr/>
        <p:txBody>
          <a:bodyPr>
            <a:normAutofit/>
          </a:bodyPr>
          <a:lstStyle/>
          <a:p>
            <a:pPr marL="0" indent="0" algn="ctr" rtl="1">
              <a:buNone/>
            </a:pPr>
            <a:r>
              <a:rPr lang="ar-EG" sz="2400" dirty="0"/>
              <a:t>كيف يعيش الناس ويعملون ويلهون معًا في نفس المكان؟</a:t>
            </a:r>
            <a:endParaRPr lang="en-US" sz="2400" dirty="0"/>
          </a:p>
        </p:txBody>
      </p:sp>
      <p:pic>
        <p:nvPicPr>
          <p:cNvPr id="5" name="Picture 4" descr="Commun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 y="3347830"/>
            <a:ext cx="9148918" cy="3510170"/>
          </a:xfrm>
          <a:prstGeom prst="rect">
            <a:avLst/>
          </a:prstGeom>
        </p:spPr>
      </p:pic>
    </p:spTree>
    <p:extLst>
      <p:ext uri="{BB962C8B-B14F-4D97-AF65-F5344CB8AC3E}">
        <p14:creationId xmlns:p14="http://schemas.microsoft.com/office/powerpoint/2010/main" val="1025449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الخطة العامة</a:t>
            </a:r>
            <a:endParaRPr lang="en-US" dirty="0"/>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41225" y="1260473"/>
            <a:ext cx="6661551" cy="53784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828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البيئات المبنية</a:t>
            </a:r>
            <a:endParaRPr lang="en-US" dirty="0"/>
          </a:p>
        </p:txBody>
      </p:sp>
      <p:pic>
        <p:nvPicPr>
          <p:cNvPr id="13" name="Content Placeholder 12" descr="Built Environment.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05" r="-105"/>
          <a:stretch/>
        </p:blipFill>
        <p:spPr>
          <a:xfrm>
            <a:off x="693738" y="1354138"/>
            <a:ext cx="7993062" cy="4922837"/>
          </a:xfrm>
        </p:spPr>
      </p:pic>
      <p:sp>
        <p:nvSpPr>
          <p:cNvPr id="16" name="Content Placeholder 2"/>
          <p:cNvSpPr txBox="1">
            <a:spLocks/>
          </p:cNvSpPr>
          <p:nvPr/>
        </p:nvSpPr>
        <p:spPr>
          <a:xfrm>
            <a:off x="959556" y="1213557"/>
            <a:ext cx="2395172" cy="1413896"/>
          </a:xfrm>
          <a:prstGeom prst="roundRect">
            <a:avLst/>
          </a:prstGeom>
          <a:solidFill>
            <a:schemeClr val="bg1"/>
          </a:solidFill>
          <a:ln w="57150">
            <a:solidFill>
              <a:schemeClr val="accent6"/>
            </a:solidFill>
          </a:ln>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None/>
            </a:pPr>
            <a:r>
              <a:rPr lang="ar-EG" sz="1200" dirty="0"/>
              <a:t>جميع سمات البيئة المحيطة التي شيدت على أيدي الناس: المساكن، والمباني، والطرق، والمتنزهات الخ.</a:t>
            </a:r>
            <a:endParaRPr lang="en-US" sz="1200" dirty="0"/>
          </a:p>
          <a:p>
            <a:pPr>
              <a:buFont typeface="Wingdings 2" pitchFamily="18" charset="2"/>
              <a:buNone/>
            </a:pPr>
            <a:endParaRPr lang="en-US" dirty="0">
              <a:ea typeface="ＭＳ Ｐゴシック" pitchFamily="34" charset="-128"/>
            </a:endParaRPr>
          </a:p>
        </p:txBody>
      </p:sp>
      <p:cxnSp>
        <p:nvCxnSpPr>
          <p:cNvPr id="17" name="Straight Arrow Connector 16"/>
          <p:cNvCxnSpPr/>
          <p:nvPr/>
        </p:nvCxnSpPr>
        <p:spPr>
          <a:xfrm flipH="1">
            <a:off x="2173111" y="2627453"/>
            <a:ext cx="581664" cy="2734769"/>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54728" y="2071868"/>
            <a:ext cx="1217272" cy="1230132"/>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06186" y="2571508"/>
            <a:ext cx="1168258" cy="2268603"/>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76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theme/theme1.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RLA">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LWSD 2013 Orange 3">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7.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Props1.xml><?xml version="1.0" encoding="utf-8"?>
<ds:datastoreItem xmlns:ds="http://schemas.openxmlformats.org/officeDocument/2006/customXml" ds:itemID="{9149B195-FC51-4345-AFDE-0B1D0B17B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3.xml><?xml version="1.0" encoding="utf-8"?>
<ds:datastoreItem xmlns:ds="http://schemas.openxmlformats.org/officeDocument/2006/customXml" ds:itemID="{671E3CD7-2B00-41A5-92B6-914235362425}">
  <ds:schemaRefs>
    <ds:schemaRef ds:uri="http://purl.org/dc/terms/"/>
    <ds:schemaRef ds:uri="http://schemas.microsoft.com/sharepoint/v3"/>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1793</TotalTime>
  <Words>1655</Words>
  <Application>Microsoft Office PowerPoint</Application>
  <PresentationFormat>On-screen Show (4:3)</PresentationFormat>
  <Paragraphs>223</Paragraphs>
  <Slides>33</Slides>
  <Notes>33</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33</vt:i4>
      </vt:variant>
    </vt:vector>
  </HeadingPairs>
  <TitlesOfParts>
    <vt:vector size="50" baseType="lpstr">
      <vt:lpstr>ＭＳ Ｐゴシック</vt:lpstr>
      <vt:lpstr>AnNahar</vt:lpstr>
      <vt:lpstr>Arial</vt:lpstr>
      <vt:lpstr>Avenir Light</vt:lpstr>
      <vt:lpstr>Avenir Medium</vt:lpstr>
      <vt:lpstr>Avenir Medium Oblique</vt:lpstr>
      <vt:lpstr>Calibri</vt:lpstr>
      <vt:lpstr>Times New Roman</vt:lpstr>
      <vt:lpstr>Wingdings</vt:lpstr>
      <vt:lpstr>Wingdings 2</vt:lpstr>
      <vt:lpstr>LWSD 2013 Blue 2</vt:lpstr>
      <vt:lpstr>LWSD 2013 Blue 3</vt:lpstr>
      <vt:lpstr>LWSD 2013 Blue 4</vt:lpstr>
      <vt:lpstr>RLA</vt:lpstr>
      <vt:lpstr>LWSD 2013 Orange 2</vt:lpstr>
      <vt:lpstr>LWSD 2013 Orange 3</vt:lpstr>
      <vt:lpstr>LWSD 2013 Orange 4</vt:lpstr>
      <vt:lpstr>القسم الثاني: استعمالات الأراضي</vt:lpstr>
      <vt:lpstr>أجندة</vt:lpstr>
      <vt:lpstr>تهيئة</vt:lpstr>
      <vt:lpstr>مراجعة على الاستفادة من الرعاية الصحية</vt:lpstr>
      <vt:lpstr>القسم الثاني: الستراتيجيات </vt:lpstr>
      <vt:lpstr>نشاط</vt:lpstr>
      <vt:lpstr>تخطيط المجتمعات</vt:lpstr>
      <vt:lpstr>الخطة العامة</vt:lpstr>
      <vt:lpstr>البيئات المبنية</vt:lpstr>
      <vt:lpstr>البيئات المبنية </vt:lpstr>
      <vt:lpstr>الحصول على معلومات</vt:lpstr>
      <vt:lpstr>الوصول إلى معلومات عن المجتمع</vt:lpstr>
      <vt:lpstr>التعمير/إعادة التعمير</vt:lpstr>
      <vt:lpstr>قوانين ترسيم المناطق</vt:lpstr>
      <vt:lpstr>استعمالات الأراضي</vt:lpstr>
      <vt:lpstr>استراحة</vt:lpstr>
      <vt:lpstr>مخاوف أصحاب المصالح في استعمالات الأراضي</vt:lpstr>
      <vt:lpstr>فوضى اجتماعية</vt:lpstr>
      <vt:lpstr>سبع خطوات لفهم استعمالات الأراضي والتأثير عليها </vt:lpstr>
      <vt:lpstr>سبع خطوات لفهم استعمالات الأراضي والتأثير عليها </vt:lpstr>
      <vt:lpstr>سبع خطوات لفهم استعمالات الأراضي والتأثير عليها </vt:lpstr>
      <vt:lpstr>سبع خطوات لفهم استعمالات الأراضي والتأثير عليها </vt:lpstr>
      <vt:lpstr>سبع خطوات لفهم استعمالات الأراضي والتأثير عليها </vt:lpstr>
      <vt:lpstr>سبع خطوات لفهم  استعمالات الأراضي والتأثير عليها </vt:lpstr>
      <vt:lpstr>سبع خطوات لفهم استعمالات الأراضي والتأثير عليها </vt:lpstr>
      <vt:lpstr>الترابط الاجتماعي</vt:lpstr>
      <vt:lpstr>منع الجريمة من خلال التصميم البيئي</vt:lpstr>
      <vt:lpstr>الجيل الأول من منهج (CPTED) </vt:lpstr>
      <vt:lpstr>الجيل الأول من منهج (CPTED) </vt:lpstr>
      <vt:lpstr>مقطع فيديو</vt:lpstr>
      <vt:lpstr>مشروع الرسم في المناطق العامة لمدينة الكاهون</vt:lpstr>
      <vt:lpstr>الخاتمة</vt:lpstr>
      <vt:lpstr>PowerPoint Presentation</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Tuama, Mohammed</cp:lastModifiedBy>
  <cp:revision>261</cp:revision>
  <dcterms:created xsi:type="dcterms:W3CDTF">2013-10-28T20:20:09Z</dcterms:created>
  <dcterms:modified xsi:type="dcterms:W3CDTF">2016-09-27T22:20:57Z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