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56"/>
  </p:notesMasterIdLst>
  <p:sldIdLst>
    <p:sldId id="336" r:id="rId11"/>
    <p:sldId id="262" r:id="rId12"/>
    <p:sldId id="347" r:id="rId13"/>
    <p:sldId id="268" r:id="rId14"/>
    <p:sldId id="264" r:id="rId15"/>
    <p:sldId id="283" r:id="rId16"/>
    <p:sldId id="337" r:id="rId17"/>
    <p:sldId id="346" r:id="rId18"/>
    <p:sldId id="334" r:id="rId19"/>
    <p:sldId id="338" r:id="rId20"/>
    <p:sldId id="285" r:id="rId21"/>
    <p:sldId id="344" r:id="rId22"/>
    <p:sldId id="286" r:id="rId23"/>
    <p:sldId id="289" r:id="rId24"/>
    <p:sldId id="290" r:id="rId25"/>
    <p:sldId id="291" r:id="rId26"/>
    <p:sldId id="292" r:id="rId27"/>
    <p:sldId id="293" r:id="rId28"/>
    <p:sldId id="295" r:id="rId29"/>
    <p:sldId id="294" r:id="rId30"/>
    <p:sldId id="274" r:id="rId31"/>
    <p:sldId id="296" r:id="rId32"/>
    <p:sldId id="297" r:id="rId33"/>
    <p:sldId id="298" r:id="rId34"/>
    <p:sldId id="303" r:id="rId35"/>
    <p:sldId id="299" r:id="rId36"/>
    <p:sldId id="304" r:id="rId37"/>
    <p:sldId id="306" r:id="rId38"/>
    <p:sldId id="307" r:id="rId39"/>
    <p:sldId id="302" r:id="rId40"/>
    <p:sldId id="308" r:id="rId41"/>
    <p:sldId id="309" r:id="rId42"/>
    <p:sldId id="311" r:id="rId43"/>
    <p:sldId id="301" r:id="rId44"/>
    <p:sldId id="312" r:id="rId45"/>
    <p:sldId id="300" r:id="rId46"/>
    <p:sldId id="315" r:id="rId47"/>
    <p:sldId id="316" r:id="rId48"/>
    <p:sldId id="317" r:id="rId49"/>
    <p:sldId id="318" r:id="rId50"/>
    <p:sldId id="319" r:id="rId51"/>
    <p:sldId id="343" r:id="rId52"/>
    <p:sldId id="287" r:id="rId53"/>
    <p:sldId id="266" r:id="rId54"/>
    <p:sldId id="34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8" autoAdjust="0"/>
    <p:restoredTop sz="95481" autoAdjust="0"/>
  </p:normalViewPr>
  <p:slideViewPr>
    <p:cSldViewPr snapToGrid="0" snapToObjects="1">
      <p:cViewPr varScale="1">
        <p:scale>
          <a:sx n="68" d="100"/>
          <a:sy n="68" d="100"/>
        </p:scale>
        <p:origin x="1554" y="72"/>
      </p:cViewPr>
      <p:guideLst>
        <p:guide orient="horz"/>
        <p:guide orient="horz" pos="4128"/>
        <p:guide orient="horz" pos="1428"/>
        <p:guide pos="2880"/>
      </p:guideLst>
    </p:cSldViewPr>
  </p:slideViewPr>
  <p:outlineViewPr>
    <p:cViewPr>
      <p:scale>
        <a:sx n="33" d="100"/>
        <a:sy n="33" d="100"/>
      </p:scale>
      <p:origin x="0" y="11624"/>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A283E-6258-9D4B-83E5-69AE8DAD5BF6}" type="doc">
      <dgm:prSet loTypeId="urn:microsoft.com/office/officeart/2005/8/layout/chevron2" loCatId="" qsTypeId="urn:microsoft.com/office/officeart/2005/8/quickstyle/simple4" qsCatId="simple" csTypeId="urn:microsoft.com/office/officeart/2005/8/colors/colorful1#1" csCatId="colorful" phldr="1"/>
      <dgm:spPr/>
      <dgm:t>
        <a:bodyPr/>
        <a:lstStyle/>
        <a:p>
          <a:endParaRPr lang="en-US"/>
        </a:p>
      </dgm:t>
    </dgm:pt>
    <dgm:pt modelId="{32DA8CBD-291F-A64E-8EDA-5C894027EF84}">
      <dgm:prSet phldrT="[Text]"/>
      <dgm:spPr/>
      <dgm:t>
        <a:bodyPr/>
        <a:lstStyle/>
        <a:p>
          <a:r>
            <a:rPr lang="en-US" dirty="0"/>
            <a:t>1</a:t>
          </a:r>
        </a:p>
      </dgm:t>
    </dgm:pt>
    <dgm:pt modelId="{C691EF99-4959-D249-AF74-3D422C560FD4}" type="parTrans" cxnId="{E54EA857-8F96-D647-909F-C80BED9A2FDE}">
      <dgm:prSet/>
      <dgm:spPr/>
      <dgm:t>
        <a:bodyPr/>
        <a:lstStyle/>
        <a:p>
          <a:endParaRPr lang="en-US"/>
        </a:p>
      </dgm:t>
    </dgm:pt>
    <dgm:pt modelId="{96495C8B-0666-5F40-9EA7-968CC7BC3E98}" type="sibTrans" cxnId="{E54EA857-8F96-D647-909F-C80BED9A2FDE}">
      <dgm:prSet/>
      <dgm:spPr/>
      <dgm:t>
        <a:bodyPr/>
        <a:lstStyle/>
        <a:p>
          <a:endParaRPr lang="en-US"/>
        </a:p>
      </dgm:t>
    </dgm:pt>
    <dgm:pt modelId="{790A81E7-2371-B645-AFAA-A023FEC352F4}">
      <dgm:prSet phldrT="[Text]"/>
      <dgm:spPr/>
      <dgm:t>
        <a:bodyPr/>
        <a:lstStyle/>
        <a:p>
          <a:pPr rtl="1"/>
          <a:r>
            <a:rPr lang="ar-EG" dirty="0"/>
            <a:t>أرصفة جيدة</a:t>
          </a:r>
          <a:endParaRPr lang="en-US" dirty="0"/>
        </a:p>
      </dgm:t>
    </dgm:pt>
    <dgm:pt modelId="{56ED5258-CEB2-D649-A326-6C8AD5FEF96C}" type="parTrans" cxnId="{6CA488B4-A922-A240-A055-00A7733E1CE2}">
      <dgm:prSet/>
      <dgm:spPr/>
      <dgm:t>
        <a:bodyPr/>
        <a:lstStyle/>
        <a:p>
          <a:endParaRPr lang="en-US"/>
        </a:p>
      </dgm:t>
    </dgm:pt>
    <dgm:pt modelId="{5E0BDBEE-BCE4-4547-86C3-D9D7E226B21D}" type="sibTrans" cxnId="{6CA488B4-A922-A240-A055-00A7733E1CE2}">
      <dgm:prSet/>
      <dgm:spPr/>
      <dgm:t>
        <a:bodyPr/>
        <a:lstStyle/>
        <a:p>
          <a:endParaRPr lang="en-US"/>
        </a:p>
      </dgm:t>
    </dgm:pt>
    <dgm:pt modelId="{7916B612-2618-E54E-8549-F93F7CA02E7B}">
      <dgm:prSet phldrT="[Text]"/>
      <dgm:spPr/>
      <dgm:t>
        <a:bodyPr/>
        <a:lstStyle/>
        <a:p>
          <a:r>
            <a:rPr lang="en-US" dirty="0"/>
            <a:t>2</a:t>
          </a:r>
        </a:p>
      </dgm:t>
    </dgm:pt>
    <dgm:pt modelId="{709DE978-2993-324A-8908-85C397DA34C5}" type="parTrans" cxnId="{6E87D7D9-CD0C-9E49-8779-AE9EB9B5EED7}">
      <dgm:prSet/>
      <dgm:spPr/>
      <dgm:t>
        <a:bodyPr/>
        <a:lstStyle/>
        <a:p>
          <a:endParaRPr lang="en-US"/>
        </a:p>
      </dgm:t>
    </dgm:pt>
    <dgm:pt modelId="{7203142A-2DED-9343-8F32-BA8BC78180A6}" type="sibTrans" cxnId="{6E87D7D9-CD0C-9E49-8779-AE9EB9B5EED7}">
      <dgm:prSet/>
      <dgm:spPr/>
      <dgm:t>
        <a:bodyPr/>
        <a:lstStyle/>
        <a:p>
          <a:endParaRPr lang="en-US"/>
        </a:p>
      </dgm:t>
    </dgm:pt>
    <dgm:pt modelId="{A476485D-6E84-A24F-B3A5-BA4C45BDE9DD}">
      <dgm:prSet phldrT="[Text]"/>
      <dgm:spPr/>
      <dgm:t>
        <a:bodyPr/>
        <a:lstStyle/>
        <a:p>
          <a:pPr rtl="1"/>
          <a:r>
            <a:rPr lang="ar-EG" dirty="0"/>
            <a:t>ممرات عبور مشاة سهلة وآمنة </a:t>
          </a:r>
          <a:endParaRPr lang="en-US" dirty="0"/>
        </a:p>
      </dgm:t>
    </dgm:pt>
    <dgm:pt modelId="{536201D0-3218-5B47-9651-39F5E77B195A}" type="parTrans" cxnId="{F508F089-E3BF-9E42-8BDC-7E5203E4CE3A}">
      <dgm:prSet/>
      <dgm:spPr/>
      <dgm:t>
        <a:bodyPr/>
        <a:lstStyle/>
        <a:p>
          <a:endParaRPr lang="en-US"/>
        </a:p>
      </dgm:t>
    </dgm:pt>
    <dgm:pt modelId="{E4DAF561-7E0C-AA4D-BCB4-DC41758604E0}" type="sibTrans" cxnId="{F508F089-E3BF-9E42-8BDC-7E5203E4CE3A}">
      <dgm:prSet/>
      <dgm:spPr/>
      <dgm:t>
        <a:bodyPr/>
        <a:lstStyle/>
        <a:p>
          <a:endParaRPr lang="en-US"/>
        </a:p>
      </dgm:t>
    </dgm:pt>
    <dgm:pt modelId="{93B23C1D-44AD-D945-939B-68E1376E8D28}">
      <dgm:prSet phldrT="[Text]"/>
      <dgm:spPr/>
      <dgm:t>
        <a:bodyPr/>
        <a:lstStyle/>
        <a:p>
          <a:r>
            <a:rPr lang="en-US" dirty="0"/>
            <a:t>3</a:t>
          </a:r>
        </a:p>
      </dgm:t>
    </dgm:pt>
    <dgm:pt modelId="{C6B1F547-0F0B-414F-8DB1-2D7FDFA0E129}" type="parTrans" cxnId="{196F4C9D-CED3-A241-A295-D0B18A57DC83}">
      <dgm:prSet/>
      <dgm:spPr/>
      <dgm:t>
        <a:bodyPr/>
        <a:lstStyle/>
        <a:p>
          <a:endParaRPr lang="en-US"/>
        </a:p>
      </dgm:t>
    </dgm:pt>
    <dgm:pt modelId="{7CDEF38B-EF62-6A46-8AE1-E4AD32C45F1C}" type="sibTrans" cxnId="{196F4C9D-CED3-A241-A295-D0B18A57DC83}">
      <dgm:prSet/>
      <dgm:spPr/>
      <dgm:t>
        <a:bodyPr/>
        <a:lstStyle/>
        <a:p>
          <a:endParaRPr lang="en-US"/>
        </a:p>
      </dgm:t>
    </dgm:pt>
    <dgm:pt modelId="{D9B3C873-1B6F-AC48-868C-07BEC549387B}">
      <dgm:prSet phldrT="[Text]"/>
      <dgm:spPr/>
      <dgm:t>
        <a:bodyPr/>
        <a:lstStyle/>
        <a:p>
          <a:pPr rtl="1"/>
          <a:r>
            <a:rPr lang="ar-EG" dirty="0"/>
            <a:t>أماكن رائعة للسير</a:t>
          </a:r>
          <a:endParaRPr lang="en-US" dirty="0"/>
        </a:p>
      </dgm:t>
    </dgm:pt>
    <dgm:pt modelId="{ADED8283-D33D-3643-B077-0E43D182554B}" type="parTrans" cxnId="{42056991-6248-1C45-9DC0-633D2527D9A3}">
      <dgm:prSet/>
      <dgm:spPr/>
      <dgm:t>
        <a:bodyPr/>
        <a:lstStyle/>
        <a:p>
          <a:endParaRPr lang="en-US"/>
        </a:p>
      </dgm:t>
    </dgm:pt>
    <dgm:pt modelId="{880FF41A-4DC1-B94F-B311-0118C8A43B27}" type="sibTrans" cxnId="{42056991-6248-1C45-9DC0-633D2527D9A3}">
      <dgm:prSet/>
      <dgm:spPr/>
      <dgm:t>
        <a:bodyPr/>
        <a:lstStyle/>
        <a:p>
          <a:endParaRPr lang="en-US"/>
        </a:p>
      </dgm:t>
    </dgm:pt>
    <dgm:pt modelId="{61F7B544-A395-DB4F-941B-424CB6A13EF2}">
      <dgm:prSet phldrT="[Text]"/>
      <dgm:spPr/>
      <dgm:t>
        <a:bodyPr/>
        <a:lstStyle/>
        <a:p>
          <a:r>
            <a:rPr lang="en-US" dirty="0"/>
            <a:t>4</a:t>
          </a:r>
        </a:p>
      </dgm:t>
    </dgm:pt>
    <dgm:pt modelId="{AB0380DD-5866-F741-9557-7C91919C3E86}" type="parTrans" cxnId="{51220A8E-46F9-804A-8F96-2F674B8BF833}">
      <dgm:prSet/>
      <dgm:spPr/>
      <dgm:t>
        <a:bodyPr/>
        <a:lstStyle/>
        <a:p>
          <a:endParaRPr lang="en-US"/>
        </a:p>
      </dgm:t>
    </dgm:pt>
    <dgm:pt modelId="{EBBA8250-6BD2-F040-AD2D-39E9EFB54D4C}" type="sibTrans" cxnId="{51220A8E-46F9-804A-8F96-2F674B8BF833}">
      <dgm:prSet/>
      <dgm:spPr/>
      <dgm:t>
        <a:bodyPr/>
        <a:lstStyle/>
        <a:p>
          <a:endParaRPr lang="en-US"/>
        </a:p>
      </dgm:t>
    </dgm:pt>
    <dgm:pt modelId="{9CD4B1EA-2B2B-774B-A386-23C293D508B5}">
      <dgm:prSet phldrT="[Text]"/>
      <dgm:spPr/>
      <dgm:t>
        <a:bodyPr/>
        <a:lstStyle/>
        <a:p>
          <a:r>
            <a:rPr lang="en-US" dirty="0"/>
            <a:t>5</a:t>
          </a:r>
        </a:p>
      </dgm:t>
    </dgm:pt>
    <dgm:pt modelId="{D1803C58-111E-094C-89C8-9F7F0959FBAE}" type="parTrans" cxnId="{DA7C0AAF-1323-E645-AAE2-6BA983C8E1B1}">
      <dgm:prSet/>
      <dgm:spPr/>
      <dgm:t>
        <a:bodyPr/>
        <a:lstStyle/>
        <a:p>
          <a:endParaRPr lang="en-US"/>
        </a:p>
      </dgm:t>
    </dgm:pt>
    <dgm:pt modelId="{2057003F-2A6C-9B4F-B50C-8704FDFCFC62}" type="sibTrans" cxnId="{DA7C0AAF-1323-E645-AAE2-6BA983C8E1B1}">
      <dgm:prSet/>
      <dgm:spPr/>
      <dgm:t>
        <a:bodyPr/>
        <a:lstStyle/>
        <a:p>
          <a:endParaRPr lang="en-US"/>
        </a:p>
      </dgm:t>
    </dgm:pt>
    <dgm:pt modelId="{D29AC612-0FD8-444C-AEDD-9FFB2B13A1A9}">
      <dgm:prSet phldrT="[Text]"/>
      <dgm:spPr/>
      <dgm:t>
        <a:bodyPr/>
        <a:lstStyle/>
        <a:p>
          <a:pPr rtl="1"/>
          <a:r>
            <a:rPr lang="ar-EG" dirty="0"/>
            <a:t>السلامة والراحة والجمال</a:t>
          </a:r>
          <a:endParaRPr lang="en-US" dirty="0"/>
        </a:p>
      </dgm:t>
    </dgm:pt>
    <dgm:pt modelId="{760D31AC-E490-CC4D-8D44-D5D3576ADFD3}" type="parTrans" cxnId="{3C9BF82B-A124-D041-8CF6-A22540BDD712}">
      <dgm:prSet/>
      <dgm:spPr/>
      <dgm:t>
        <a:bodyPr/>
        <a:lstStyle/>
        <a:p>
          <a:endParaRPr lang="en-US"/>
        </a:p>
      </dgm:t>
    </dgm:pt>
    <dgm:pt modelId="{27DE105A-DF1B-7C4D-B2D1-6D86E55E1BC1}" type="sibTrans" cxnId="{3C9BF82B-A124-D041-8CF6-A22540BDD712}">
      <dgm:prSet/>
      <dgm:spPr/>
      <dgm:t>
        <a:bodyPr/>
        <a:lstStyle/>
        <a:p>
          <a:endParaRPr lang="en-US"/>
        </a:p>
      </dgm:t>
    </dgm:pt>
    <dgm:pt modelId="{9486FB05-27EB-D046-91E7-9F295E7B0A6C}">
      <dgm:prSet phldrT="[Text]"/>
      <dgm:spPr/>
      <dgm:t>
        <a:bodyPr/>
        <a:lstStyle/>
        <a:p>
          <a:pPr rtl="1"/>
          <a:r>
            <a:rPr lang="ar-EG" b="0" i="0" dirty="0"/>
            <a:t>تخفيف الازدحام المروري</a:t>
          </a:r>
          <a:endParaRPr lang="en-US" dirty="0"/>
        </a:p>
      </dgm:t>
    </dgm:pt>
    <dgm:pt modelId="{5B121EFD-C0F6-2C4F-A999-47DFA990E62A}" type="sibTrans" cxnId="{5D06F83A-6C80-4E4F-9B0B-C30D62AD3E85}">
      <dgm:prSet/>
      <dgm:spPr/>
      <dgm:t>
        <a:bodyPr/>
        <a:lstStyle/>
        <a:p>
          <a:endParaRPr lang="en-US"/>
        </a:p>
      </dgm:t>
    </dgm:pt>
    <dgm:pt modelId="{89D50CD6-87BE-044C-A93A-CC85BB405479}" type="parTrans" cxnId="{5D06F83A-6C80-4E4F-9B0B-C30D62AD3E85}">
      <dgm:prSet/>
      <dgm:spPr/>
      <dgm:t>
        <a:bodyPr/>
        <a:lstStyle/>
        <a:p>
          <a:endParaRPr lang="en-US"/>
        </a:p>
      </dgm:t>
    </dgm:pt>
    <dgm:pt modelId="{F3714C22-CD18-CC4C-B666-F78D8545DA04}" type="pres">
      <dgm:prSet presAssocID="{1D9A283E-6258-9D4B-83E5-69AE8DAD5BF6}" presName="linearFlow" presStyleCnt="0">
        <dgm:presLayoutVars>
          <dgm:dir/>
          <dgm:animLvl val="lvl"/>
          <dgm:resizeHandles val="exact"/>
        </dgm:presLayoutVars>
      </dgm:prSet>
      <dgm:spPr/>
    </dgm:pt>
    <dgm:pt modelId="{18D9EDE4-426D-F947-8CB3-E42867FF46C0}" type="pres">
      <dgm:prSet presAssocID="{32DA8CBD-291F-A64E-8EDA-5C894027EF84}" presName="composite" presStyleCnt="0"/>
      <dgm:spPr/>
    </dgm:pt>
    <dgm:pt modelId="{48935690-61BD-504E-91D7-4903D1C8A71F}" type="pres">
      <dgm:prSet presAssocID="{32DA8CBD-291F-A64E-8EDA-5C894027EF84}" presName="parentText" presStyleLbl="alignNode1" presStyleIdx="0" presStyleCnt="5">
        <dgm:presLayoutVars>
          <dgm:chMax val="1"/>
          <dgm:bulletEnabled val="1"/>
        </dgm:presLayoutVars>
      </dgm:prSet>
      <dgm:spPr/>
    </dgm:pt>
    <dgm:pt modelId="{DD1F7274-F3C4-7841-97BD-C2DF8857E943}" type="pres">
      <dgm:prSet presAssocID="{32DA8CBD-291F-A64E-8EDA-5C894027EF84}" presName="descendantText" presStyleLbl="alignAcc1" presStyleIdx="0" presStyleCnt="5">
        <dgm:presLayoutVars>
          <dgm:bulletEnabled val="1"/>
        </dgm:presLayoutVars>
      </dgm:prSet>
      <dgm:spPr/>
    </dgm:pt>
    <dgm:pt modelId="{82D047CC-49D5-564C-AA12-EB30F48C3C87}" type="pres">
      <dgm:prSet presAssocID="{96495C8B-0666-5F40-9EA7-968CC7BC3E98}" presName="sp" presStyleCnt="0"/>
      <dgm:spPr/>
    </dgm:pt>
    <dgm:pt modelId="{C6646C6C-8292-874B-AD8F-481D4C38D524}" type="pres">
      <dgm:prSet presAssocID="{7916B612-2618-E54E-8549-F93F7CA02E7B}" presName="composite" presStyleCnt="0"/>
      <dgm:spPr/>
    </dgm:pt>
    <dgm:pt modelId="{BE8062A9-8416-7542-9088-4544BCD06696}" type="pres">
      <dgm:prSet presAssocID="{7916B612-2618-E54E-8549-F93F7CA02E7B}" presName="parentText" presStyleLbl="alignNode1" presStyleIdx="1" presStyleCnt="5">
        <dgm:presLayoutVars>
          <dgm:chMax val="1"/>
          <dgm:bulletEnabled val="1"/>
        </dgm:presLayoutVars>
      </dgm:prSet>
      <dgm:spPr/>
    </dgm:pt>
    <dgm:pt modelId="{F009B43C-52BC-2B48-BB68-66C3A0B7313F}" type="pres">
      <dgm:prSet presAssocID="{7916B612-2618-E54E-8549-F93F7CA02E7B}" presName="descendantText" presStyleLbl="alignAcc1" presStyleIdx="1" presStyleCnt="5">
        <dgm:presLayoutVars>
          <dgm:bulletEnabled val="1"/>
        </dgm:presLayoutVars>
      </dgm:prSet>
      <dgm:spPr/>
    </dgm:pt>
    <dgm:pt modelId="{FC3AF467-78B2-BB4E-BFBF-D221CCD18008}" type="pres">
      <dgm:prSet presAssocID="{7203142A-2DED-9343-8F32-BA8BC78180A6}" presName="sp" presStyleCnt="0"/>
      <dgm:spPr/>
    </dgm:pt>
    <dgm:pt modelId="{0212E081-4679-9C46-8AFE-2407985165B3}" type="pres">
      <dgm:prSet presAssocID="{93B23C1D-44AD-D945-939B-68E1376E8D28}" presName="composite" presStyleCnt="0"/>
      <dgm:spPr/>
    </dgm:pt>
    <dgm:pt modelId="{1B60342D-F100-D547-B168-B2699A605689}" type="pres">
      <dgm:prSet presAssocID="{93B23C1D-44AD-D945-939B-68E1376E8D28}" presName="parentText" presStyleLbl="alignNode1" presStyleIdx="2" presStyleCnt="5">
        <dgm:presLayoutVars>
          <dgm:chMax val="1"/>
          <dgm:bulletEnabled val="1"/>
        </dgm:presLayoutVars>
      </dgm:prSet>
      <dgm:spPr/>
    </dgm:pt>
    <dgm:pt modelId="{A67E050A-7C10-D546-9952-5580751721EE}" type="pres">
      <dgm:prSet presAssocID="{93B23C1D-44AD-D945-939B-68E1376E8D28}" presName="descendantText" presStyleLbl="alignAcc1" presStyleIdx="2" presStyleCnt="5">
        <dgm:presLayoutVars>
          <dgm:bulletEnabled val="1"/>
        </dgm:presLayoutVars>
      </dgm:prSet>
      <dgm:spPr/>
    </dgm:pt>
    <dgm:pt modelId="{A6DFB7E9-52AF-FD42-AE87-2989A6C4DEF5}" type="pres">
      <dgm:prSet presAssocID="{7CDEF38B-EF62-6A46-8AE1-E4AD32C45F1C}" presName="sp" presStyleCnt="0"/>
      <dgm:spPr/>
    </dgm:pt>
    <dgm:pt modelId="{E4793E97-65B5-FD4E-A280-503C192DA1B0}" type="pres">
      <dgm:prSet presAssocID="{61F7B544-A395-DB4F-941B-424CB6A13EF2}" presName="composite" presStyleCnt="0"/>
      <dgm:spPr/>
    </dgm:pt>
    <dgm:pt modelId="{D4DDF37E-B693-834D-A3BE-0C4CE9374831}" type="pres">
      <dgm:prSet presAssocID="{61F7B544-A395-DB4F-941B-424CB6A13EF2}" presName="parentText" presStyleLbl="alignNode1" presStyleIdx="3" presStyleCnt="5">
        <dgm:presLayoutVars>
          <dgm:chMax val="1"/>
          <dgm:bulletEnabled val="1"/>
        </dgm:presLayoutVars>
      </dgm:prSet>
      <dgm:spPr/>
    </dgm:pt>
    <dgm:pt modelId="{40CC65CE-A8DD-5948-A83F-D09AC938EC91}" type="pres">
      <dgm:prSet presAssocID="{61F7B544-A395-DB4F-941B-424CB6A13EF2}" presName="descendantText" presStyleLbl="alignAcc1" presStyleIdx="3" presStyleCnt="5">
        <dgm:presLayoutVars>
          <dgm:bulletEnabled val="1"/>
        </dgm:presLayoutVars>
      </dgm:prSet>
      <dgm:spPr/>
    </dgm:pt>
    <dgm:pt modelId="{01649F8F-79F9-5843-BD86-45FA851B7F7B}" type="pres">
      <dgm:prSet presAssocID="{EBBA8250-6BD2-F040-AD2D-39E9EFB54D4C}" presName="sp" presStyleCnt="0"/>
      <dgm:spPr/>
    </dgm:pt>
    <dgm:pt modelId="{71969B5D-6665-DB44-A5E9-6C26806E718D}" type="pres">
      <dgm:prSet presAssocID="{9CD4B1EA-2B2B-774B-A386-23C293D508B5}" presName="composite" presStyleCnt="0"/>
      <dgm:spPr/>
    </dgm:pt>
    <dgm:pt modelId="{C3E3F18F-97C2-1D44-8CB7-909AA570C8A0}" type="pres">
      <dgm:prSet presAssocID="{9CD4B1EA-2B2B-774B-A386-23C293D508B5}" presName="parentText" presStyleLbl="alignNode1" presStyleIdx="4" presStyleCnt="5">
        <dgm:presLayoutVars>
          <dgm:chMax val="1"/>
          <dgm:bulletEnabled val="1"/>
        </dgm:presLayoutVars>
      </dgm:prSet>
      <dgm:spPr/>
    </dgm:pt>
    <dgm:pt modelId="{09230B46-D8AB-3B4D-AF95-4034CB5E9873}" type="pres">
      <dgm:prSet presAssocID="{9CD4B1EA-2B2B-774B-A386-23C293D508B5}" presName="descendantText" presStyleLbl="alignAcc1" presStyleIdx="4" presStyleCnt="5">
        <dgm:presLayoutVars>
          <dgm:bulletEnabled val="1"/>
        </dgm:presLayoutVars>
      </dgm:prSet>
      <dgm:spPr/>
    </dgm:pt>
  </dgm:ptLst>
  <dgm:cxnLst>
    <dgm:cxn modelId="{C55AEB04-8CE8-274A-8432-1DD592A349B6}" type="presOf" srcId="{32DA8CBD-291F-A64E-8EDA-5C894027EF84}" destId="{48935690-61BD-504E-91D7-4903D1C8A71F}" srcOrd="0" destOrd="0" presId="urn:microsoft.com/office/officeart/2005/8/layout/chevron2"/>
    <dgm:cxn modelId="{AFFCCD95-806F-7A42-8A62-A75D77417CE5}" type="presOf" srcId="{1D9A283E-6258-9D4B-83E5-69AE8DAD5BF6}" destId="{F3714C22-CD18-CC4C-B666-F78D8545DA04}" srcOrd="0" destOrd="0" presId="urn:microsoft.com/office/officeart/2005/8/layout/chevron2"/>
    <dgm:cxn modelId="{1603B773-8DF6-C945-87E8-0B7D045F383A}" type="presOf" srcId="{61F7B544-A395-DB4F-941B-424CB6A13EF2}" destId="{D4DDF37E-B693-834D-A3BE-0C4CE9374831}" srcOrd="0" destOrd="0" presId="urn:microsoft.com/office/officeart/2005/8/layout/chevron2"/>
    <dgm:cxn modelId="{F508F089-E3BF-9E42-8BDC-7E5203E4CE3A}" srcId="{7916B612-2618-E54E-8549-F93F7CA02E7B}" destId="{A476485D-6E84-A24F-B3A5-BA4C45BDE9DD}" srcOrd="0" destOrd="0" parTransId="{536201D0-3218-5B47-9651-39F5E77B195A}" sibTransId="{E4DAF561-7E0C-AA4D-BCB4-DC41758604E0}"/>
    <dgm:cxn modelId="{E73D91CF-508F-BC40-9010-40CEC4D22BEB}" type="presOf" srcId="{A476485D-6E84-A24F-B3A5-BA4C45BDE9DD}" destId="{F009B43C-52BC-2B48-BB68-66C3A0B7313F}" srcOrd="0" destOrd="0" presId="urn:microsoft.com/office/officeart/2005/8/layout/chevron2"/>
    <dgm:cxn modelId="{5F27E11E-70F7-5942-AACE-337EE3677FD8}" type="presOf" srcId="{D9B3C873-1B6F-AC48-868C-07BEC549387B}" destId="{09230B46-D8AB-3B4D-AF95-4034CB5E9873}" srcOrd="0" destOrd="0" presId="urn:microsoft.com/office/officeart/2005/8/layout/chevron2"/>
    <dgm:cxn modelId="{3C9BF82B-A124-D041-8CF6-A22540BDD712}" srcId="{61F7B544-A395-DB4F-941B-424CB6A13EF2}" destId="{D29AC612-0FD8-444C-AEDD-9FFB2B13A1A9}" srcOrd="0" destOrd="0" parTransId="{760D31AC-E490-CC4D-8D44-D5D3576ADFD3}" sibTransId="{27DE105A-DF1B-7C4D-B2D1-6D86E55E1BC1}"/>
    <dgm:cxn modelId="{146B0489-C843-BF45-9E39-623086847BF5}" type="presOf" srcId="{9CD4B1EA-2B2B-774B-A386-23C293D508B5}" destId="{C3E3F18F-97C2-1D44-8CB7-909AA570C8A0}" srcOrd="0" destOrd="0" presId="urn:microsoft.com/office/officeart/2005/8/layout/chevron2"/>
    <dgm:cxn modelId="{11778530-A9A9-9D49-B12B-B2344400FFB9}" type="presOf" srcId="{7916B612-2618-E54E-8549-F93F7CA02E7B}" destId="{BE8062A9-8416-7542-9088-4544BCD06696}" srcOrd="0" destOrd="0" presId="urn:microsoft.com/office/officeart/2005/8/layout/chevron2"/>
    <dgm:cxn modelId="{6CA488B4-A922-A240-A055-00A7733E1CE2}" srcId="{32DA8CBD-291F-A64E-8EDA-5C894027EF84}" destId="{790A81E7-2371-B645-AFAA-A023FEC352F4}" srcOrd="0" destOrd="0" parTransId="{56ED5258-CEB2-D649-A326-6C8AD5FEF96C}" sibTransId="{5E0BDBEE-BCE4-4547-86C3-D9D7E226B21D}"/>
    <dgm:cxn modelId="{E54EA857-8F96-D647-909F-C80BED9A2FDE}" srcId="{1D9A283E-6258-9D4B-83E5-69AE8DAD5BF6}" destId="{32DA8CBD-291F-A64E-8EDA-5C894027EF84}" srcOrd="0" destOrd="0" parTransId="{C691EF99-4959-D249-AF74-3D422C560FD4}" sibTransId="{96495C8B-0666-5F40-9EA7-968CC7BC3E98}"/>
    <dgm:cxn modelId="{1B41AC93-9DA8-014F-B536-0F94E9E7C831}" type="presOf" srcId="{9486FB05-27EB-D046-91E7-9F295E7B0A6C}" destId="{A67E050A-7C10-D546-9952-5580751721EE}" srcOrd="0" destOrd="0" presId="urn:microsoft.com/office/officeart/2005/8/layout/chevron2"/>
    <dgm:cxn modelId="{04FA577A-CBE2-E94E-83C0-280B66869170}" type="presOf" srcId="{93B23C1D-44AD-D945-939B-68E1376E8D28}" destId="{1B60342D-F100-D547-B168-B2699A605689}" srcOrd="0" destOrd="0" presId="urn:microsoft.com/office/officeart/2005/8/layout/chevron2"/>
    <dgm:cxn modelId="{DA7C0AAF-1323-E645-AAE2-6BA983C8E1B1}" srcId="{1D9A283E-6258-9D4B-83E5-69AE8DAD5BF6}" destId="{9CD4B1EA-2B2B-774B-A386-23C293D508B5}" srcOrd="4" destOrd="0" parTransId="{D1803C58-111E-094C-89C8-9F7F0959FBAE}" sibTransId="{2057003F-2A6C-9B4F-B50C-8704FDFCFC62}"/>
    <dgm:cxn modelId="{42056991-6248-1C45-9DC0-633D2527D9A3}" srcId="{9CD4B1EA-2B2B-774B-A386-23C293D508B5}" destId="{D9B3C873-1B6F-AC48-868C-07BEC549387B}" srcOrd="0" destOrd="0" parTransId="{ADED8283-D33D-3643-B077-0E43D182554B}" sibTransId="{880FF41A-4DC1-B94F-B311-0118C8A43B27}"/>
    <dgm:cxn modelId="{595B51F6-AAC6-284E-84AF-403A741AB944}" type="presOf" srcId="{D29AC612-0FD8-444C-AEDD-9FFB2B13A1A9}" destId="{40CC65CE-A8DD-5948-A83F-D09AC938EC91}" srcOrd="0" destOrd="0" presId="urn:microsoft.com/office/officeart/2005/8/layout/chevron2"/>
    <dgm:cxn modelId="{3E4CD83C-FE0D-384F-BAC8-0C8E076B5DEB}" type="presOf" srcId="{790A81E7-2371-B645-AFAA-A023FEC352F4}" destId="{DD1F7274-F3C4-7841-97BD-C2DF8857E943}" srcOrd="0" destOrd="0" presId="urn:microsoft.com/office/officeart/2005/8/layout/chevron2"/>
    <dgm:cxn modelId="{51220A8E-46F9-804A-8F96-2F674B8BF833}" srcId="{1D9A283E-6258-9D4B-83E5-69AE8DAD5BF6}" destId="{61F7B544-A395-DB4F-941B-424CB6A13EF2}" srcOrd="3" destOrd="0" parTransId="{AB0380DD-5866-F741-9557-7C91919C3E86}" sibTransId="{EBBA8250-6BD2-F040-AD2D-39E9EFB54D4C}"/>
    <dgm:cxn modelId="{196F4C9D-CED3-A241-A295-D0B18A57DC83}" srcId="{1D9A283E-6258-9D4B-83E5-69AE8DAD5BF6}" destId="{93B23C1D-44AD-D945-939B-68E1376E8D28}" srcOrd="2" destOrd="0" parTransId="{C6B1F547-0F0B-414F-8DB1-2D7FDFA0E129}" sibTransId="{7CDEF38B-EF62-6A46-8AE1-E4AD32C45F1C}"/>
    <dgm:cxn modelId="{6E87D7D9-CD0C-9E49-8779-AE9EB9B5EED7}" srcId="{1D9A283E-6258-9D4B-83E5-69AE8DAD5BF6}" destId="{7916B612-2618-E54E-8549-F93F7CA02E7B}" srcOrd="1" destOrd="0" parTransId="{709DE978-2993-324A-8908-85C397DA34C5}" sibTransId="{7203142A-2DED-9343-8F32-BA8BC78180A6}"/>
    <dgm:cxn modelId="{5D06F83A-6C80-4E4F-9B0B-C30D62AD3E85}" srcId="{93B23C1D-44AD-D945-939B-68E1376E8D28}" destId="{9486FB05-27EB-D046-91E7-9F295E7B0A6C}" srcOrd="0" destOrd="0" parTransId="{89D50CD6-87BE-044C-A93A-CC85BB405479}" sibTransId="{5B121EFD-C0F6-2C4F-A999-47DFA990E62A}"/>
    <dgm:cxn modelId="{7D7D81C5-F3E5-F846-A68A-A7470A99AE83}" type="presParOf" srcId="{F3714C22-CD18-CC4C-B666-F78D8545DA04}" destId="{18D9EDE4-426D-F947-8CB3-E42867FF46C0}" srcOrd="0" destOrd="0" presId="urn:microsoft.com/office/officeart/2005/8/layout/chevron2"/>
    <dgm:cxn modelId="{B5C9901A-C705-BE49-81C7-5CFBE9DAF7EE}" type="presParOf" srcId="{18D9EDE4-426D-F947-8CB3-E42867FF46C0}" destId="{48935690-61BD-504E-91D7-4903D1C8A71F}" srcOrd="0" destOrd="0" presId="urn:microsoft.com/office/officeart/2005/8/layout/chevron2"/>
    <dgm:cxn modelId="{3722D668-74A1-8244-9CBE-F6D589DEF66A}" type="presParOf" srcId="{18D9EDE4-426D-F947-8CB3-E42867FF46C0}" destId="{DD1F7274-F3C4-7841-97BD-C2DF8857E943}" srcOrd="1" destOrd="0" presId="urn:microsoft.com/office/officeart/2005/8/layout/chevron2"/>
    <dgm:cxn modelId="{3C712B05-3DF7-7B40-B498-1E0590F13597}" type="presParOf" srcId="{F3714C22-CD18-CC4C-B666-F78D8545DA04}" destId="{82D047CC-49D5-564C-AA12-EB30F48C3C87}" srcOrd="1" destOrd="0" presId="urn:microsoft.com/office/officeart/2005/8/layout/chevron2"/>
    <dgm:cxn modelId="{FBA1E9BD-2DFE-8E4B-983E-7869A1FBE536}" type="presParOf" srcId="{F3714C22-CD18-CC4C-B666-F78D8545DA04}" destId="{C6646C6C-8292-874B-AD8F-481D4C38D524}" srcOrd="2" destOrd="0" presId="urn:microsoft.com/office/officeart/2005/8/layout/chevron2"/>
    <dgm:cxn modelId="{07143304-E790-704C-87ED-FE509E457EA0}" type="presParOf" srcId="{C6646C6C-8292-874B-AD8F-481D4C38D524}" destId="{BE8062A9-8416-7542-9088-4544BCD06696}" srcOrd="0" destOrd="0" presId="urn:microsoft.com/office/officeart/2005/8/layout/chevron2"/>
    <dgm:cxn modelId="{F2D74A7E-0F7D-7A4F-9825-E67948375136}" type="presParOf" srcId="{C6646C6C-8292-874B-AD8F-481D4C38D524}" destId="{F009B43C-52BC-2B48-BB68-66C3A0B7313F}" srcOrd="1" destOrd="0" presId="urn:microsoft.com/office/officeart/2005/8/layout/chevron2"/>
    <dgm:cxn modelId="{CD3A9CF5-355C-3047-8589-6EB0CCFCE00C}" type="presParOf" srcId="{F3714C22-CD18-CC4C-B666-F78D8545DA04}" destId="{FC3AF467-78B2-BB4E-BFBF-D221CCD18008}" srcOrd="3" destOrd="0" presId="urn:microsoft.com/office/officeart/2005/8/layout/chevron2"/>
    <dgm:cxn modelId="{8C558A30-5B6D-7C44-98F3-5B76FDA09171}" type="presParOf" srcId="{F3714C22-CD18-CC4C-B666-F78D8545DA04}" destId="{0212E081-4679-9C46-8AFE-2407985165B3}" srcOrd="4" destOrd="0" presId="urn:microsoft.com/office/officeart/2005/8/layout/chevron2"/>
    <dgm:cxn modelId="{33E51504-01D6-6940-A6CC-AC2107B5AB72}" type="presParOf" srcId="{0212E081-4679-9C46-8AFE-2407985165B3}" destId="{1B60342D-F100-D547-B168-B2699A605689}" srcOrd="0" destOrd="0" presId="urn:microsoft.com/office/officeart/2005/8/layout/chevron2"/>
    <dgm:cxn modelId="{A8604DFC-7495-8142-B7F4-5D7FBEE7F260}" type="presParOf" srcId="{0212E081-4679-9C46-8AFE-2407985165B3}" destId="{A67E050A-7C10-D546-9952-5580751721EE}" srcOrd="1" destOrd="0" presId="urn:microsoft.com/office/officeart/2005/8/layout/chevron2"/>
    <dgm:cxn modelId="{E468186A-5766-3446-9E3F-A77282F569B7}" type="presParOf" srcId="{F3714C22-CD18-CC4C-B666-F78D8545DA04}" destId="{A6DFB7E9-52AF-FD42-AE87-2989A6C4DEF5}" srcOrd="5" destOrd="0" presId="urn:microsoft.com/office/officeart/2005/8/layout/chevron2"/>
    <dgm:cxn modelId="{E9F66891-0C10-744C-85FB-D72031EED538}" type="presParOf" srcId="{F3714C22-CD18-CC4C-B666-F78D8545DA04}" destId="{E4793E97-65B5-FD4E-A280-503C192DA1B0}" srcOrd="6" destOrd="0" presId="urn:microsoft.com/office/officeart/2005/8/layout/chevron2"/>
    <dgm:cxn modelId="{035DCA6F-C2D5-5C42-80F0-C1D753AFDE1D}" type="presParOf" srcId="{E4793E97-65B5-FD4E-A280-503C192DA1B0}" destId="{D4DDF37E-B693-834D-A3BE-0C4CE9374831}" srcOrd="0" destOrd="0" presId="urn:microsoft.com/office/officeart/2005/8/layout/chevron2"/>
    <dgm:cxn modelId="{3A541AAC-AE4A-6440-9BFB-EB1453E3C6EE}" type="presParOf" srcId="{E4793E97-65B5-FD4E-A280-503C192DA1B0}" destId="{40CC65CE-A8DD-5948-A83F-D09AC938EC91}" srcOrd="1" destOrd="0" presId="urn:microsoft.com/office/officeart/2005/8/layout/chevron2"/>
    <dgm:cxn modelId="{BF0BE529-4931-3D42-AD93-4DD2D97BE30A}" type="presParOf" srcId="{F3714C22-CD18-CC4C-B666-F78D8545DA04}" destId="{01649F8F-79F9-5843-BD86-45FA851B7F7B}" srcOrd="7" destOrd="0" presId="urn:microsoft.com/office/officeart/2005/8/layout/chevron2"/>
    <dgm:cxn modelId="{434568E9-7397-2B45-B1EF-9E69331EE1AA}" type="presParOf" srcId="{F3714C22-CD18-CC4C-B666-F78D8545DA04}" destId="{71969B5D-6665-DB44-A5E9-6C26806E718D}" srcOrd="8" destOrd="0" presId="urn:microsoft.com/office/officeart/2005/8/layout/chevron2"/>
    <dgm:cxn modelId="{C173B682-CED6-A545-9308-45D764242FBF}" type="presParOf" srcId="{71969B5D-6665-DB44-A5E9-6C26806E718D}" destId="{C3E3F18F-97C2-1D44-8CB7-909AA570C8A0}" srcOrd="0" destOrd="0" presId="urn:microsoft.com/office/officeart/2005/8/layout/chevron2"/>
    <dgm:cxn modelId="{4D3193F8-7B32-EE41-A983-5DDA0889CBB1}" type="presParOf" srcId="{71969B5D-6665-DB44-A5E9-6C26806E718D}" destId="{09230B46-D8AB-3B4D-AF95-4034CB5E987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35690-61BD-504E-91D7-4903D1C8A71F}">
      <dsp:nvSpPr>
        <dsp:cNvPr id="0" name=""/>
        <dsp:cNvSpPr/>
      </dsp:nvSpPr>
      <dsp:spPr>
        <a:xfrm rot="5400000">
          <a:off x="-172707" y="173803"/>
          <a:ext cx="1151384" cy="805969"/>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1</a:t>
          </a:r>
        </a:p>
      </dsp:txBody>
      <dsp:txXfrm rot="-5400000">
        <a:off x="1" y="404081"/>
        <a:ext cx="805969" cy="345415"/>
      </dsp:txXfrm>
    </dsp:sp>
    <dsp:sp modelId="{DD1F7274-F3C4-7841-97BD-C2DF8857E943}">
      <dsp:nvSpPr>
        <dsp:cNvPr id="0" name=""/>
        <dsp:cNvSpPr/>
      </dsp:nvSpPr>
      <dsp:spPr>
        <a:xfrm rot="5400000">
          <a:off x="3949702" y="-3142637"/>
          <a:ext cx="748400" cy="703586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r" defTabSz="2044700" rtl="1">
            <a:lnSpc>
              <a:spcPct val="90000"/>
            </a:lnSpc>
            <a:spcBef>
              <a:spcPct val="0"/>
            </a:spcBef>
            <a:spcAft>
              <a:spcPct val="15000"/>
            </a:spcAft>
            <a:buChar char="•"/>
          </a:pPr>
          <a:r>
            <a:rPr lang="ar-EG" sz="4600" kern="1200" dirty="0"/>
            <a:t>أرصفة جيدة</a:t>
          </a:r>
          <a:endParaRPr lang="en-US" sz="4600" kern="1200" dirty="0"/>
        </a:p>
      </dsp:txBody>
      <dsp:txXfrm rot="-5400000">
        <a:off x="805969" y="37630"/>
        <a:ext cx="6999332" cy="675332"/>
      </dsp:txXfrm>
    </dsp:sp>
    <dsp:sp modelId="{BE8062A9-8416-7542-9088-4544BCD06696}">
      <dsp:nvSpPr>
        <dsp:cNvPr id="0" name=""/>
        <dsp:cNvSpPr/>
      </dsp:nvSpPr>
      <dsp:spPr>
        <a:xfrm rot="5400000">
          <a:off x="-172707" y="1208661"/>
          <a:ext cx="1151384" cy="805969"/>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2</a:t>
          </a:r>
        </a:p>
      </dsp:txBody>
      <dsp:txXfrm rot="-5400000">
        <a:off x="1" y="1438939"/>
        <a:ext cx="805969" cy="345415"/>
      </dsp:txXfrm>
    </dsp:sp>
    <dsp:sp modelId="{F009B43C-52BC-2B48-BB68-66C3A0B7313F}">
      <dsp:nvSpPr>
        <dsp:cNvPr id="0" name=""/>
        <dsp:cNvSpPr/>
      </dsp:nvSpPr>
      <dsp:spPr>
        <a:xfrm rot="5400000">
          <a:off x="3949702" y="-2107778"/>
          <a:ext cx="748400" cy="703586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r" defTabSz="2044700" rtl="1">
            <a:lnSpc>
              <a:spcPct val="90000"/>
            </a:lnSpc>
            <a:spcBef>
              <a:spcPct val="0"/>
            </a:spcBef>
            <a:spcAft>
              <a:spcPct val="15000"/>
            </a:spcAft>
            <a:buChar char="•"/>
          </a:pPr>
          <a:r>
            <a:rPr lang="ar-EG" sz="4600" kern="1200" dirty="0"/>
            <a:t>ممرات عبور مشاة سهلة وآمنة </a:t>
          </a:r>
          <a:endParaRPr lang="en-US" sz="4600" kern="1200" dirty="0"/>
        </a:p>
      </dsp:txBody>
      <dsp:txXfrm rot="-5400000">
        <a:off x="805969" y="1072489"/>
        <a:ext cx="6999332" cy="675332"/>
      </dsp:txXfrm>
    </dsp:sp>
    <dsp:sp modelId="{1B60342D-F100-D547-B168-B2699A605689}">
      <dsp:nvSpPr>
        <dsp:cNvPr id="0" name=""/>
        <dsp:cNvSpPr/>
      </dsp:nvSpPr>
      <dsp:spPr>
        <a:xfrm rot="5400000">
          <a:off x="-172707" y="2243520"/>
          <a:ext cx="1151384" cy="805969"/>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3</a:t>
          </a:r>
        </a:p>
      </dsp:txBody>
      <dsp:txXfrm rot="-5400000">
        <a:off x="1" y="2473798"/>
        <a:ext cx="805969" cy="345415"/>
      </dsp:txXfrm>
    </dsp:sp>
    <dsp:sp modelId="{A67E050A-7C10-D546-9952-5580751721EE}">
      <dsp:nvSpPr>
        <dsp:cNvPr id="0" name=""/>
        <dsp:cNvSpPr/>
      </dsp:nvSpPr>
      <dsp:spPr>
        <a:xfrm rot="5400000">
          <a:off x="3949702" y="-1072920"/>
          <a:ext cx="748400" cy="703586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r" defTabSz="2044700" rtl="1">
            <a:lnSpc>
              <a:spcPct val="90000"/>
            </a:lnSpc>
            <a:spcBef>
              <a:spcPct val="0"/>
            </a:spcBef>
            <a:spcAft>
              <a:spcPct val="15000"/>
            </a:spcAft>
            <a:buChar char="•"/>
          </a:pPr>
          <a:r>
            <a:rPr lang="ar-EG" sz="4600" b="0" i="0" kern="1200" dirty="0"/>
            <a:t>تخفيف الازدحام المروري</a:t>
          </a:r>
          <a:endParaRPr lang="en-US" sz="4600" kern="1200" dirty="0"/>
        </a:p>
      </dsp:txBody>
      <dsp:txXfrm rot="-5400000">
        <a:off x="805969" y="2107347"/>
        <a:ext cx="6999332" cy="675332"/>
      </dsp:txXfrm>
    </dsp:sp>
    <dsp:sp modelId="{D4DDF37E-B693-834D-A3BE-0C4CE9374831}">
      <dsp:nvSpPr>
        <dsp:cNvPr id="0" name=""/>
        <dsp:cNvSpPr/>
      </dsp:nvSpPr>
      <dsp:spPr>
        <a:xfrm rot="5400000">
          <a:off x="-172707" y="3278379"/>
          <a:ext cx="1151384" cy="805969"/>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4</a:t>
          </a:r>
        </a:p>
      </dsp:txBody>
      <dsp:txXfrm rot="-5400000">
        <a:off x="1" y="3508657"/>
        <a:ext cx="805969" cy="345415"/>
      </dsp:txXfrm>
    </dsp:sp>
    <dsp:sp modelId="{40CC65CE-A8DD-5948-A83F-D09AC938EC91}">
      <dsp:nvSpPr>
        <dsp:cNvPr id="0" name=""/>
        <dsp:cNvSpPr/>
      </dsp:nvSpPr>
      <dsp:spPr>
        <a:xfrm rot="5400000">
          <a:off x="3949702" y="-38061"/>
          <a:ext cx="748400" cy="703586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r" defTabSz="2044700" rtl="1">
            <a:lnSpc>
              <a:spcPct val="90000"/>
            </a:lnSpc>
            <a:spcBef>
              <a:spcPct val="0"/>
            </a:spcBef>
            <a:spcAft>
              <a:spcPct val="15000"/>
            </a:spcAft>
            <a:buChar char="•"/>
          </a:pPr>
          <a:r>
            <a:rPr lang="ar-EG" sz="4600" kern="1200" dirty="0"/>
            <a:t>السلامة والراحة والجمال</a:t>
          </a:r>
          <a:endParaRPr lang="en-US" sz="4600" kern="1200" dirty="0"/>
        </a:p>
      </dsp:txBody>
      <dsp:txXfrm rot="-5400000">
        <a:off x="805969" y="3142206"/>
        <a:ext cx="6999332" cy="675332"/>
      </dsp:txXfrm>
    </dsp:sp>
    <dsp:sp modelId="{C3E3F18F-97C2-1D44-8CB7-909AA570C8A0}">
      <dsp:nvSpPr>
        <dsp:cNvPr id="0" name=""/>
        <dsp:cNvSpPr/>
      </dsp:nvSpPr>
      <dsp:spPr>
        <a:xfrm rot="5400000">
          <a:off x="-172707" y="4313238"/>
          <a:ext cx="1151384" cy="805969"/>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5</a:t>
          </a:r>
        </a:p>
      </dsp:txBody>
      <dsp:txXfrm rot="-5400000">
        <a:off x="1" y="4543516"/>
        <a:ext cx="805969" cy="345415"/>
      </dsp:txXfrm>
    </dsp:sp>
    <dsp:sp modelId="{09230B46-D8AB-3B4D-AF95-4034CB5E9873}">
      <dsp:nvSpPr>
        <dsp:cNvPr id="0" name=""/>
        <dsp:cNvSpPr/>
      </dsp:nvSpPr>
      <dsp:spPr>
        <a:xfrm rot="5400000">
          <a:off x="3949702" y="996797"/>
          <a:ext cx="748400" cy="7035866"/>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r" defTabSz="2044700" rtl="1">
            <a:lnSpc>
              <a:spcPct val="90000"/>
            </a:lnSpc>
            <a:spcBef>
              <a:spcPct val="0"/>
            </a:spcBef>
            <a:spcAft>
              <a:spcPct val="15000"/>
            </a:spcAft>
            <a:buChar char="•"/>
          </a:pPr>
          <a:r>
            <a:rPr lang="ar-EG" sz="4600" kern="1200" dirty="0"/>
            <a:t>أماكن رائعة للسير</a:t>
          </a:r>
          <a:endParaRPr lang="en-US" sz="4600" kern="1200" dirty="0"/>
        </a:p>
      </dsp:txBody>
      <dsp:txXfrm rot="-5400000">
        <a:off x="805969" y="4177064"/>
        <a:ext cx="6999332" cy="675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EZejDwjNx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T93bnZk7U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1845398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Welcome to our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299868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Talk in more detail about SANDAG’s role in the community and who is a part of SANDAG.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may be a good place for a guest speaker, like a transportation planner, SANDAG representative, or staff member from Circulate San Diego.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167966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Direct the participants to the comparison of </a:t>
            </a:r>
            <a:r>
              <a:rPr lang="en-US" sz="1200" kern="1200" dirty="0" err="1">
                <a:solidFill>
                  <a:schemeClr val="tx1"/>
                </a:solidFill>
                <a:effectLst/>
                <a:latin typeface="+mn-lt"/>
                <a:ea typeface="+mn-ea"/>
                <a:cs typeface="+mn-cs"/>
              </a:rPr>
              <a:t>Clairemont</a:t>
            </a:r>
            <a:r>
              <a:rPr lang="en-US" sz="1200" kern="1200" dirty="0">
                <a:solidFill>
                  <a:schemeClr val="tx1"/>
                </a:solidFill>
                <a:effectLst/>
                <a:latin typeface="+mn-lt"/>
                <a:ea typeface="+mn-ea"/>
                <a:cs typeface="+mn-cs"/>
              </a:rPr>
              <a:t> and Normal Heights.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Were they surprised by the outcome of the study? What do they think the results would be if they compared their neighborhood to Normal Heights? </a:t>
            </a:r>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187732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214281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Walkability affects everyone in the neighborhood.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concept of completing a walk audit.</a:t>
            </a:r>
          </a:p>
          <a:p>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54676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There are lots of reasons to promote walkability in neighborhoods.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Get a few neighborhood examples from participants.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56022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Walkability looks different for everyone.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one person in the group to respond to the question, why care about walkability? </a:t>
            </a:r>
          </a:p>
          <a:p>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248949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Walkability promotes social connectedness.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a participant, what walking activities they could organize in their neighborhoods and/or workplaces?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181773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Make a connection to CPTED and social connectedness (i.e. neighbors who are connected to one another are the best security, having each other’s back).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two participants for a neighborhood example.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3598961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why business leaders can be great partners in your RLA, there is a place for everybody.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two participants for a neighborhood example. </a:t>
            </a:r>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215256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Make a connection with the overall goal of public health and how climate change affects health.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23866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27824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Relate the information above to the participants’ neighborhood.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two participants for a neighborhood example.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307276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125060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neighborhoods increase health by increasing physical activity.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Think about the impact of walking 70 minutes a week over time. What would the benefits be in a week, in a month, and in a year? Limit the discussion to a few responses.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134407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following slides go more into detail and provide specific examples of walkability.</a:t>
            </a:r>
          </a:p>
          <a:p>
            <a:endParaRPr lang="en-US"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311978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Introduce the concept of a walk audit and the value of taking pictures of walkability issues in your neighborhood.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350686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There are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337006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Why is this safer?</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Research traffic accidents and injuries in the neighborhood to share with the group.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val="193217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endParaRPr lang="en-US"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val="410803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Thinking about the 8-80 video we watched how do the lessons learned apply to these photos?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val="304337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This is a traffic calming strategy. Why do you think it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val="162648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choose an icebreaker activity from the Digital Library, or get an idea from another RLA facilitator for suggestions on icebreakers that were successful in their groups. </a:t>
            </a:r>
            <a:endParaRPr lang="en-US" b="0"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Why do you think this one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val="207273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a:p>
        </p:txBody>
      </p:sp>
    </p:spTree>
    <p:extLst>
      <p:ext uri="{BB962C8B-B14F-4D97-AF65-F5344CB8AC3E}">
        <p14:creationId xmlns:p14="http://schemas.microsoft.com/office/powerpoint/2010/main" val="1085972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a:p>
        </p:txBody>
      </p:sp>
    </p:spTree>
    <p:extLst>
      <p:ext uri="{BB962C8B-B14F-4D97-AF65-F5344CB8AC3E}">
        <p14:creationId xmlns:p14="http://schemas.microsoft.com/office/powerpoint/2010/main" val="428071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How do you think this works to slow traffic and increase safety?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a:p>
        </p:txBody>
      </p:sp>
    </p:spTree>
    <p:extLst>
      <p:ext uri="{BB962C8B-B14F-4D97-AF65-F5344CB8AC3E}">
        <p14:creationId xmlns:p14="http://schemas.microsoft.com/office/powerpoint/2010/main" val="643347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Everyone deserves to be able to walk in a safe and comfortable environment. That is health equity in action.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34</a:t>
            </a:fld>
            <a:endParaRPr lang="en-US"/>
          </a:p>
        </p:txBody>
      </p:sp>
    </p:spTree>
    <p:extLst>
      <p:ext uri="{BB962C8B-B14F-4D97-AF65-F5344CB8AC3E}">
        <p14:creationId xmlns:p14="http://schemas.microsoft.com/office/powerpoint/2010/main" val="266176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Beauty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pulls you to enjoy it, which encourages people to move and encourages healthy behaviors.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Get a few neighborhood examples from participants.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35</a:t>
            </a:fld>
            <a:endParaRPr lang="en-US"/>
          </a:p>
        </p:txBody>
      </p:sp>
    </p:spTree>
    <p:extLst>
      <p:ext uri="{BB962C8B-B14F-4D97-AF65-F5344CB8AC3E}">
        <p14:creationId xmlns:p14="http://schemas.microsoft.com/office/powerpoint/2010/main" val="845232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between this slide and the next two?</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36</a:t>
            </a:fld>
            <a:endParaRPr lang="en-US"/>
          </a:p>
        </p:txBody>
      </p:sp>
    </p:spTree>
    <p:extLst>
      <p:ext uri="{BB962C8B-B14F-4D97-AF65-F5344CB8AC3E}">
        <p14:creationId xmlns:p14="http://schemas.microsoft.com/office/powerpoint/2010/main" val="178805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between this slide and the last 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37</a:t>
            </a:fld>
            <a:endParaRPr lang="en-US"/>
          </a:p>
        </p:txBody>
      </p:sp>
    </p:spTree>
    <p:extLst>
      <p:ext uri="{BB962C8B-B14F-4D97-AF65-F5344CB8AC3E}">
        <p14:creationId xmlns:p14="http://schemas.microsoft.com/office/powerpoint/2010/main" val="1295444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on this slide and the last 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38</a:t>
            </a:fld>
            <a:endParaRPr lang="en-US"/>
          </a:p>
        </p:txBody>
      </p:sp>
    </p:spTree>
    <p:extLst>
      <p:ext uri="{BB962C8B-B14F-4D97-AF65-F5344CB8AC3E}">
        <p14:creationId xmlns:p14="http://schemas.microsoft.com/office/powerpoint/2010/main" val="87352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between this slide and the next two?</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39</a:t>
            </a:fld>
            <a:endParaRPr lang="en-US"/>
          </a:p>
        </p:txBody>
      </p:sp>
    </p:spTree>
    <p:extLst>
      <p:ext uri="{BB962C8B-B14F-4D97-AF65-F5344CB8AC3E}">
        <p14:creationId xmlns:p14="http://schemas.microsoft.com/office/powerpoint/2010/main" val="270327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There are a lot of connections between Land Use and Active Transportation so this conversation might take a little longer than other section reviews. </a:t>
            </a:r>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2234896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between this slide and the last 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40</a:t>
            </a:fld>
            <a:endParaRPr lang="en-US"/>
          </a:p>
        </p:txBody>
      </p:sp>
    </p:spTree>
    <p:extLst>
      <p:ext uri="{BB962C8B-B14F-4D97-AF65-F5344CB8AC3E}">
        <p14:creationId xmlns:p14="http://schemas.microsoft.com/office/powerpoint/2010/main" val="405495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five steps to a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community continued. Can you see the differences in walkability between this slide and the last 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41</a:t>
            </a:fld>
            <a:endParaRPr lang="en-US"/>
          </a:p>
        </p:txBody>
      </p:sp>
    </p:spTree>
    <p:extLst>
      <p:ext uri="{BB962C8B-B14F-4D97-AF65-F5344CB8AC3E}">
        <p14:creationId xmlns:p14="http://schemas.microsoft.com/office/powerpoint/2010/main" val="2236854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Remind the group to think about walkability in relation to their CIP.</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https://www.youtube.com/watch?v=EZejDwjNxRg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42</a:t>
            </a:fld>
            <a:endParaRPr lang="en-US"/>
          </a:p>
        </p:txBody>
      </p:sp>
    </p:spTree>
    <p:extLst>
      <p:ext uri="{BB962C8B-B14F-4D97-AF65-F5344CB8AC3E}">
        <p14:creationId xmlns:p14="http://schemas.microsoft.com/office/powerpoint/2010/main" val="271521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Similar to walkability, </a:t>
            </a:r>
            <a:r>
              <a:rPr lang="en-US" sz="1200" kern="1200" dirty="0" err="1">
                <a:solidFill>
                  <a:schemeClr val="tx1"/>
                </a:solidFill>
                <a:effectLst/>
                <a:latin typeface="+mn-lt"/>
                <a:ea typeface="+mn-ea"/>
                <a:cs typeface="+mn-cs"/>
              </a:rPr>
              <a:t>bikability</a:t>
            </a:r>
            <a:r>
              <a:rPr lang="en-US" sz="1200" kern="1200" dirty="0">
                <a:solidFill>
                  <a:schemeClr val="tx1"/>
                </a:solidFill>
                <a:effectLst/>
                <a:latin typeface="+mn-lt"/>
                <a:ea typeface="+mn-ea"/>
                <a:cs typeface="+mn-cs"/>
              </a:rPr>
              <a:t> is how easy and safe it is to ride a bike in or through a neighborhood.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examples in their neighborhood. </a:t>
            </a:r>
          </a:p>
          <a:p>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43</a:t>
            </a:fld>
            <a:endParaRPr lang="en-US"/>
          </a:p>
        </p:txBody>
      </p:sp>
    </p:spTree>
    <p:extLst>
      <p:ext uri="{BB962C8B-B14F-4D97-AF65-F5344CB8AC3E}">
        <p14:creationId xmlns:p14="http://schemas.microsoft.com/office/powerpoint/2010/main" val="14431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Explain what the walkability audit homework is and provide some instruction. Participants with smart phones can use the Circulate San Diego app </a:t>
            </a:r>
            <a:r>
              <a:rPr lang="en-US" sz="1200" kern="1200" dirty="0" err="1">
                <a:solidFill>
                  <a:schemeClr val="tx1"/>
                </a:solidFill>
                <a:effectLst/>
                <a:latin typeface="+mn-lt"/>
                <a:ea typeface="+mn-ea"/>
                <a:cs typeface="+mn-cs"/>
              </a:rPr>
              <a:t>www.circulatesd.org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bestwalk</a:t>
            </a:r>
            <a:r>
              <a:rPr lang="en-US" sz="1200" kern="1200">
                <a:solidFill>
                  <a:schemeClr val="tx1"/>
                </a:solidFill>
                <a:effectLst/>
                <a:latin typeface="+mn-lt"/>
                <a:ea typeface="+mn-ea"/>
                <a:cs typeface="+mn-cs"/>
              </a:rPr>
              <a:t> and also have printed copies available for those who do not have smart phones.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44</a:t>
            </a:fld>
            <a:endParaRPr lang="en-US"/>
          </a:p>
        </p:txBody>
      </p:sp>
    </p:spTree>
    <p:extLst>
      <p:ext uri="{BB962C8B-B14F-4D97-AF65-F5344CB8AC3E}">
        <p14:creationId xmlns:p14="http://schemas.microsoft.com/office/powerpoint/2010/main" val="3906032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45</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Review the learning objectives.</a:t>
            </a: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412780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Active transportation is how people move about under their own power. It is walking, cycling, wheelchairs, and skateboards; it is whenever you use your own muscles to move forward. Active transportation makes you healthier, it is inexpensive, and it is good for the environment.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How much movement is in your life? What method of active transportation do you use and why?</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303107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video gives an overview of active transportation as it relates to city planning and how important it is to healthy people and sustainable communities.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https://www.youtube.com/watch?v=dT93bnZk7U8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Great overview of active transportation that features Gil </a:t>
            </a:r>
            <a:r>
              <a:rPr lang="en-US" sz="1200" kern="1200" dirty="0" err="1">
                <a:solidFill>
                  <a:schemeClr val="tx1"/>
                </a:solidFill>
                <a:effectLst/>
                <a:latin typeface="+mn-lt"/>
                <a:ea typeface="+mn-ea"/>
                <a:cs typeface="+mn-cs"/>
              </a:rPr>
              <a:t>Penalosa</a:t>
            </a:r>
            <a:r>
              <a:rPr lang="en-US" sz="1200" kern="1200" dirty="0">
                <a:solidFill>
                  <a:schemeClr val="tx1"/>
                </a:solidFill>
                <a:effectLst/>
                <a:latin typeface="+mn-lt"/>
                <a:ea typeface="+mn-ea"/>
                <a:cs typeface="+mn-cs"/>
              </a:rPr>
              <a:t> and the 8-80 Cities concept.</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https://vimeo.com/118453984</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Break down the sections of this slide and talk about what each of these sections look like in San Diego and in the participants’ neighborhood. What supports active transportation and what does not? What could change to make active transportation more accessible? Start small but it is ok to think big also.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topics that might come up are:</a:t>
            </a:r>
          </a:p>
          <a:p>
            <a:r>
              <a:rPr lang="en-US" sz="1200" kern="1200" dirty="0">
                <a:solidFill>
                  <a:schemeClr val="tx1"/>
                </a:solidFill>
                <a:effectLst/>
                <a:latin typeface="+mn-lt"/>
                <a:ea typeface="+mn-ea"/>
                <a:cs typeface="+mn-cs"/>
              </a:rPr>
              <a:t>Cost and convenience of public transportation, safe neighborhoods, cost of having a car, and the effects of greenhouse gasses on the environment.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Hidden Costs of Transportation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262154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ar-EG" spc="310" dirty="0">
                <a:latin typeface="AnNahar" panose="020B0800040000020004" pitchFamily="34" charset="-78"/>
                <a:ea typeface="AnNahar" panose="020B0800040000020004" pitchFamily="34" charset="-78"/>
                <a:cs typeface="AnNahar" panose="020B0800040000020004" pitchFamily="34" charset="-78"/>
              </a:rPr>
              <a:t>القسم الثاني: </a:t>
            </a:r>
            <a:r>
              <a:rPr lang="ar-EG" spc="310" dirty="0" err="1">
                <a:latin typeface="AnNahar" panose="020B0800040000020004" pitchFamily="34" charset="-78"/>
                <a:ea typeface="AnNahar" panose="020B0800040000020004" pitchFamily="34" charset="-78"/>
                <a:cs typeface="AnNahar" panose="020B0800040000020004" pitchFamily="34" charset="-78"/>
              </a:rPr>
              <a:t>الستراتجيات</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rmAutofit/>
          </a:bodyPr>
          <a:lstStyle/>
          <a:p>
            <a:r>
              <a:rPr lang="ar-EG" sz="5400" dirty="0">
                <a:solidFill>
                  <a:srgbClr val="FF0000"/>
                </a:solidFill>
                <a:latin typeface="AnNahar" panose="020B0800040000020004" pitchFamily="34" charset="-78"/>
                <a:ea typeface="AnNahar" panose="020B0800040000020004" pitchFamily="34" charset="-78"/>
                <a:cs typeface="AnNahar" panose="020B0800040000020004" pitchFamily="34" charset="-78"/>
              </a:rPr>
              <a:t>النقل النشط</a:t>
            </a:r>
            <a:endParaRPr lang="en-US" sz="5400" dirty="0">
              <a:solidFill>
                <a:srgbClr val="FF0000"/>
              </a:solidFill>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2877410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err="1"/>
              <a:t>ساندباج</a:t>
            </a:r>
            <a:endParaRPr lang="en-US" dirty="0"/>
          </a:p>
        </p:txBody>
      </p:sp>
      <p:sp>
        <p:nvSpPr>
          <p:cNvPr id="8" name="Text Placeholder 7"/>
          <p:cNvSpPr>
            <a:spLocks noGrp="1"/>
          </p:cNvSpPr>
          <p:nvPr>
            <p:ph type="body" sz="quarter" idx="13"/>
          </p:nvPr>
        </p:nvSpPr>
        <p:spPr/>
        <p:txBody>
          <a:bodyPr/>
          <a:lstStyle/>
          <a:p>
            <a:pPr algn="r" rtl="1"/>
            <a:r>
              <a:rPr lang="ar-IQ" dirty="0"/>
              <a:t>نقابة الحكومة المحلية في سان دييغو (سان داك)</a:t>
            </a:r>
            <a:endParaRPr lang="en-US" dirty="0"/>
          </a:p>
        </p:txBody>
      </p:sp>
      <p:pic>
        <p:nvPicPr>
          <p:cNvPr id="9" name="Content Placeholder 8" descr="Screen Shot 2015-08-25 at 4.29.04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220" t="10768" r="3541"/>
          <a:stretch/>
        </p:blipFill>
        <p:spPr>
          <a:xfrm>
            <a:off x="577284" y="1959427"/>
            <a:ext cx="7939346" cy="4649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25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dirty="0"/>
              <a:t>تنقل سان دييغو</a:t>
            </a:r>
            <a:endParaRPr lang="en-US" dirty="0"/>
          </a:p>
        </p:txBody>
      </p:sp>
      <p:pic>
        <p:nvPicPr>
          <p:cNvPr id="3" name="Content Placeholder 2" descr="CSD_Logo_Large_No_Tagline_PNG.png"/>
          <p:cNvPicPr>
            <a:picLocks noGrp="1" noChangeAspect="1"/>
          </p:cNvPicPr>
          <p:nvPr>
            <p:ph idx="1"/>
          </p:nvPr>
        </p:nvPicPr>
        <p:blipFill>
          <a:blip r:embed="rId3">
            <a:extLst>
              <a:ext uri="{28A0092B-C50C-407E-A947-70E740481C1C}">
                <a14:useLocalDpi xmlns:a14="http://schemas.microsoft.com/office/drawing/2010/main" val="0"/>
              </a:ext>
            </a:extLst>
          </a:blip>
          <a:srcRect t="-31160" b="-31160"/>
          <a:stretch>
            <a:fillRect/>
          </a:stretch>
        </p:blipFill>
        <p:spPr>
          <a:xfrm>
            <a:off x="693056" y="1575001"/>
            <a:ext cx="7993062" cy="4318000"/>
          </a:xfrm>
        </p:spPr>
      </p:pic>
    </p:spTree>
    <p:extLst>
      <p:ext uri="{BB962C8B-B14F-4D97-AF65-F5344CB8AC3E}">
        <p14:creationId xmlns:p14="http://schemas.microsoft.com/office/powerpoint/2010/main" val="285093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استراحة</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407498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سهولة السير</a:t>
            </a:r>
            <a:endParaRPr lang="en-US" dirty="0"/>
          </a:p>
        </p:txBody>
      </p:sp>
      <p:sp>
        <p:nvSpPr>
          <p:cNvPr id="3" name="Text Placeholder 2"/>
          <p:cNvSpPr>
            <a:spLocks noGrp="1"/>
          </p:cNvSpPr>
          <p:nvPr>
            <p:ph type="body" idx="1"/>
          </p:nvPr>
        </p:nvSpPr>
        <p:spPr>
          <a:xfrm>
            <a:off x="457200" y="1535113"/>
            <a:ext cx="4040188" cy="926632"/>
          </a:xfrm>
        </p:spPr>
        <p:txBody>
          <a:bodyPr>
            <a:noAutofit/>
          </a:bodyPr>
          <a:lstStyle/>
          <a:p>
            <a:pPr algn="r" rtl="1"/>
            <a:r>
              <a:rPr lang="ar-EG" sz="2400" dirty="0"/>
              <a:t>لماذا نهتم بأمر سهولة السير؟</a:t>
            </a:r>
            <a:endParaRPr lang="en-US" sz="2400" dirty="0"/>
          </a:p>
        </p:txBody>
      </p:sp>
      <p:sp>
        <p:nvSpPr>
          <p:cNvPr id="4" name="Content Placeholder 3"/>
          <p:cNvSpPr>
            <a:spLocks noGrp="1"/>
          </p:cNvSpPr>
          <p:nvPr>
            <p:ph sz="half" idx="2"/>
          </p:nvPr>
        </p:nvSpPr>
        <p:spPr>
          <a:xfrm>
            <a:off x="457200" y="2461745"/>
            <a:ext cx="4040188" cy="3664417"/>
          </a:xfrm>
        </p:spPr>
        <p:txBody>
          <a:bodyPr>
            <a:noAutofit/>
          </a:bodyPr>
          <a:lstStyle/>
          <a:p>
            <a:pPr algn="r" rtl="1">
              <a:lnSpc>
                <a:spcPct val="100000"/>
              </a:lnSpc>
            </a:pPr>
            <a:r>
              <a:rPr lang="ar-EG" sz="2400" dirty="0"/>
              <a:t>للشباب</a:t>
            </a:r>
            <a:endParaRPr lang="en-US" sz="2400" dirty="0"/>
          </a:p>
          <a:p>
            <a:pPr algn="r" rtl="1">
              <a:lnSpc>
                <a:spcPct val="100000"/>
              </a:lnSpc>
            </a:pPr>
            <a:r>
              <a:rPr lang="ar-EG" sz="2400" dirty="0"/>
              <a:t>للعائلات</a:t>
            </a:r>
            <a:endParaRPr lang="en-US" sz="2400" dirty="0"/>
          </a:p>
          <a:p>
            <a:pPr algn="r" rtl="1">
              <a:lnSpc>
                <a:spcPct val="100000"/>
              </a:lnSpc>
            </a:pPr>
            <a:r>
              <a:rPr lang="ar-EG" sz="2400" dirty="0"/>
              <a:t>لكبار السن</a:t>
            </a:r>
            <a:endParaRPr lang="en-US" sz="2400" dirty="0"/>
          </a:p>
          <a:p>
            <a:pPr algn="r" rtl="1">
              <a:lnSpc>
                <a:spcPct val="100000"/>
              </a:lnSpc>
            </a:pPr>
            <a:r>
              <a:rPr lang="ar-EG" sz="2400" dirty="0"/>
              <a:t>لذوي الاحتياجات الخاصة</a:t>
            </a:r>
            <a:endParaRPr lang="en-US" sz="2400" dirty="0"/>
          </a:p>
          <a:p>
            <a:pPr algn="r" rtl="1">
              <a:lnSpc>
                <a:spcPct val="100000"/>
              </a:lnSpc>
            </a:pPr>
            <a:r>
              <a:rPr lang="ar-EG" sz="2400" dirty="0"/>
              <a:t>للمشروعات </a:t>
            </a:r>
            <a:endParaRPr lang="en-US" sz="2400" dirty="0"/>
          </a:p>
          <a:p>
            <a:pPr algn="r" rtl="1">
              <a:lnSpc>
                <a:spcPct val="100000"/>
              </a:lnSpc>
            </a:pPr>
            <a:r>
              <a:rPr lang="ar-EG" sz="2400" dirty="0"/>
              <a:t>للمجتمع</a:t>
            </a:r>
            <a:endParaRPr lang="en-US" sz="2400" dirty="0"/>
          </a:p>
          <a:p>
            <a:pPr algn="r" rtl="1">
              <a:lnSpc>
                <a:spcPct val="100000"/>
              </a:lnSpc>
            </a:pPr>
            <a:r>
              <a:rPr lang="ar-EG" sz="2400" dirty="0"/>
              <a:t>للبيئة</a:t>
            </a:r>
            <a:endParaRPr lang="en-US" sz="2400" dirty="0"/>
          </a:p>
        </p:txBody>
      </p:sp>
      <p:pic>
        <p:nvPicPr>
          <p:cNvPr id="7" name="Content Placeholder 6" descr="Xing.png"/>
          <p:cNvPicPr>
            <a:picLocks noGrp="1" noChangeAspect="1"/>
          </p:cNvPicPr>
          <p:nvPr>
            <p:ph sz="quarter" idx="4"/>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702" b="24061"/>
          <a:stretch/>
        </p:blipFill>
        <p:spPr>
          <a:xfrm>
            <a:off x="4645025" y="1535113"/>
            <a:ext cx="4041775" cy="459105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7347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نهتم بأمر سهولة السير؟</a:t>
            </a:r>
            <a:endParaRPr lang="en-US" dirty="0"/>
          </a:p>
        </p:txBody>
      </p:sp>
      <p:sp>
        <p:nvSpPr>
          <p:cNvPr id="5" name="Text Placeholder 4"/>
          <p:cNvSpPr>
            <a:spLocks noGrp="1"/>
          </p:cNvSpPr>
          <p:nvPr>
            <p:ph type="body" idx="1"/>
          </p:nvPr>
        </p:nvSpPr>
        <p:spPr/>
        <p:txBody>
          <a:bodyPr>
            <a:normAutofit/>
          </a:bodyPr>
          <a:lstStyle/>
          <a:p>
            <a:pPr algn="r" rtl="1"/>
            <a:r>
              <a:rPr lang="ar-EG" sz="2400" dirty="0"/>
              <a:t>من أجل الشباب والعائلات</a:t>
            </a:r>
            <a:endParaRPr lang="en-US" sz="2400" dirty="0"/>
          </a:p>
        </p:txBody>
      </p:sp>
      <p:sp>
        <p:nvSpPr>
          <p:cNvPr id="6" name="Content Placeholder 5"/>
          <p:cNvSpPr>
            <a:spLocks noGrp="1"/>
          </p:cNvSpPr>
          <p:nvPr>
            <p:ph sz="half" idx="2"/>
          </p:nvPr>
        </p:nvSpPr>
        <p:spPr/>
        <p:txBody>
          <a:bodyPr>
            <a:normAutofit/>
          </a:bodyPr>
          <a:lstStyle/>
          <a:p>
            <a:pPr marL="650875" lvl="1" indent="-457200" algn="r" rtl="1">
              <a:buFont typeface="Wingdings" charset="2"/>
              <a:buChar char="ü"/>
              <a:defRPr/>
            </a:pPr>
            <a:r>
              <a:rPr lang="ar-EG" sz="2400" dirty="0"/>
              <a:t>تحسّن الصحة</a:t>
            </a:r>
            <a:endParaRPr lang="en-US" sz="2400" dirty="0"/>
          </a:p>
          <a:p>
            <a:pPr marL="650875" lvl="1" indent="-457200" algn="r" rtl="1">
              <a:buFont typeface="Wingdings" charset="2"/>
              <a:buChar char="ü"/>
              <a:defRPr/>
            </a:pPr>
            <a:r>
              <a:rPr lang="ar-EG" sz="2400" dirty="0"/>
              <a:t>تزيد من قدرة الانتقال دون الاعتماد على السيارات</a:t>
            </a:r>
            <a:r>
              <a:rPr lang="ar-IQ" sz="2400" dirty="0"/>
              <a:t> الخاصة</a:t>
            </a:r>
            <a:endParaRPr lang="en-US" sz="2400" dirty="0"/>
          </a:p>
          <a:p>
            <a:pPr marL="650875" lvl="1" indent="-457200" algn="r" rtl="1">
              <a:buFont typeface="Wingdings" charset="2"/>
              <a:buChar char="ü"/>
              <a:defRPr/>
            </a:pPr>
            <a:r>
              <a:rPr lang="ar-EG" sz="2400" dirty="0"/>
              <a:t>الاستقلالية</a:t>
            </a:r>
            <a:endParaRPr lang="en-US" sz="2400" dirty="0"/>
          </a:p>
          <a:p>
            <a:pPr marL="650875" lvl="1" indent="-457200" algn="r" rtl="1">
              <a:buFont typeface="Wingdings" charset="2"/>
              <a:buChar char="ü"/>
              <a:defRPr/>
            </a:pPr>
            <a:r>
              <a:rPr lang="ar-EG" sz="2400" dirty="0"/>
              <a:t>تُعلمنا تحمل المسؤولية </a:t>
            </a:r>
            <a:endParaRPr lang="en-US" sz="2400" dirty="0"/>
          </a:p>
        </p:txBody>
      </p:sp>
      <p:pic>
        <p:nvPicPr>
          <p:cNvPr id="10" name="Picture 9" descr="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188" y="1535113"/>
            <a:ext cx="3293916" cy="2760309"/>
          </a:xfrm>
          <a:prstGeom prst="rect">
            <a:avLst/>
          </a:prstGeom>
        </p:spPr>
      </p:pic>
      <p:pic>
        <p:nvPicPr>
          <p:cNvPr id="9" name="Picture 8" descr="B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041" y="4295422"/>
            <a:ext cx="3304032" cy="2115312"/>
          </a:xfrm>
          <a:prstGeom prst="rect">
            <a:avLst/>
          </a:prstGeom>
        </p:spPr>
      </p:pic>
    </p:spTree>
    <p:extLst>
      <p:ext uri="{BB962C8B-B14F-4D97-AF65-F5344CB8AC3E}">
        <p14:creationId xmlns:p14="http://schemas.microsoft.com/office/powerpoint/2010/main" val="222841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نهتم بأمر سهولة السير؟</a:t>
            </a:r>
            <a:endParaRPr lang="en-US" dirty="0"/>
          </a:p>
        </p:txBody>
      </p:sp>
      <p:sp>
        <p:nvSpPr>
          <p:cNvPr id="5" name="Text Placeholder 4"/>
          <p:cNvSpPr>
            <a:spLocks noGrp="1"/>
          </p:cNvSpPr>
          <p:nvPr>
            <p:ph type="body" idx="1"/>
          </p:nvPr>
        </p:nvSpPr>
        <p:spPr/>
        <p:txBody>
          <a:bodyPr>
            <a:normAutofit fontScale="92500"/>
          </a:bodyPr>
          <a:lstStyle/>
          <a:p>
            <a:pPr algn="r" rtl="1"/>
            <a:r>
              <a:rPr lang="ar-EG" sz="2400" dirty="0"/>
              <a:t>من أجل كبار السن وذوي الاحتياجات الخاصة</a:t>
            </a:r>
            <a:endParaRPr lang="en-US" sz="2400" dirty="0"/>
          </a:p>
        </p:txBody>
      </p:sp>
      <p:sp>
        <p:nvSpPr>
          <p:cNvPr id="6" name="Content Placeholder 5"/>
          <p:cNvSpPr>
            <a:spLocks noGrp="1"/>
          </p:cNvSpPr>
          <p:nvPr>
            <p:ph sz="half" idx="2"/>
          </p:nvPr>
        </p:nvSpPr>
        <p:spPr/>
        <p:txBody>
          <a:bodyPr>
            <a:normAutofit/>
          </a:bodyPr>
          <a:lstStyle/>
          <a:p>
            <a:pPr marL="650875" lvl="1" indent="-457200" algn="r" rtl="1">
              <a:buFont typeface="Wingdings" charset="2"/>
              <a:buChar char="ü"/>
              <a:defRPr/>
            </a:pPr>
            <a:r>
              <a:rPr lang="ar-EG" sz="2400" dirty="0"/>
              <a:t>ترفع من الروح الاجتماعية وتحد من مخاطر الوحدة والكآبة </a:t>
            </a:r>
            <a:endParaRPr lang="en-US" sz="2400" dirty="0"/>
          </a:p>
          <a:p>
            <a:pPr marL="650875" lvl="1" indent="-457200" algn="r" rtl="1">
              <a:buFont typeface="Wingdings" charset="2"/>
              <a:buChar char="ü"/>
              <a:defRPr/>
            </a:pPr>
            <a:r>
              <a:rPr lang="ar-EG" sz="2400" dirty="0"/>
              <a:t>تحسن الصحة والعافية على المستوى البدني والعقلي</a:t>
            </a:r>
            <a:endParaRPr lang="en-US" sz="2400" dirty="0"/>
          </a:p>
          <a:p>
            <a:pPr marL="650875" lvl="1" indent="-457200" algn="r" rtl="1">
              <a:buFont typeface="Wingdings" charset="2"/>
              <a:buChar char="ü"/>
              <a:defRPr/>
            </a:pPr>
            <a:r>
              <a:rPr lang="ar-EG" sz="2400" dirty="0"/>
              <a:t>تعمل على استمرار الاستقلالية والقدرة على الحركة</a:t>
            </a:r>
            <a:endParaRPr lang="en-US" sz="2400" dirty="0"/>
          </a:p>
          <a:p>
            <a:pPr marL="650875" lvl="1" indent="-457200">
              <a:buFont typeface="Wingdings" charset="2"/>
              <a:buChar char="ü"/>
              <a:defRPr/>
            </a:pP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0260"/>
          <a:stretch/>
        </p:blipFill>
        <p:spPr>
          <a:xfrm>
            <a:off x="4755082" y="3787054"/>
            <a:ext cx="3230125" cy="2699512"/>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2803" b="16528"/>
          <a:stretch/>
        </p:blipFill>
        <p:spPr>
          <a:xfrm>
            <a:off x="6087570" y="1479943"/>
            <a:ext cx="2542821" cy="223127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3051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نهتم بأمر سهولة السير؟</a:t>
            </a:r>
            <a:endParaRPr lang="en-US" dirty="0"/>
          </a:p>
        </p:txBody>
      </p:sp>
      <p:sp>
        <p:nvSpPr>
          <p:cNvPr id="5" name="Text Placeholder 4"/>
          <p:cNvSpPr>
            <a:spLocks noGrp="1"/>
          </p:cNvSpPr>
          <p:nvPr>
            <p:ph type="body" idx="1"/>
          </p:nvPr>
        </p:nvSpPr>
        <p:spPr/>
        <p:txBody>
          <a:bodyPr>
            <a:normAutofit/>
          </a:bodyPr>
          <a:lstStyle/>
          <a:p>
            <a:pPr algn="r" rtl="1"/>
            <a:r>
              <a:rPr lang="ar-EG" sz="2400" dirty="0"/>
              <a:t>من أجل المجتمع</a:t>
            </a:r>
            <a:endParaRPr lang="en-US" sz="2400" dirty="0"/>
          </a:p>
        </p:txBody>
      </p:sp>
      <p:sp>
        <p:nvSpPr>
          <p:cNvPr id="6" name="Content Placeholder 5"/>
          <p:cNvSpPr>
            <a:spLocks noGrp="1"/>
          </p:cNvSpPr>
          <p:nvPr>
            <p:ph sz="half" idx="2"/>
          </p:nvPr>
        </p:nvSpPr>
        <p:spPr/>
        <p:txBody>
          <a:bodyPr>
            <a:normAutofit/>
          </a:bodyPr>
          <a:lstStyle/>
          <a:p>
            <a:pPr marL="650875" lvl="1" indent="-457200" algn="r" rtl="1">
              <a:buFont typeface="Wingdings" charset="2"/>
              <a:buChar char="ü"/>
              <a:defRPr/>
            </a:pPr>
            <a:r>
              <a:rPr lang="ar-EG" sz="2400" dirty="0"/>
              <a:t>ي</a:t>
            </a:r>
            <a:r>
              <a:rPr lang="ar-IQ" sz="2400" dirty="0"/>
              <a:t>نمي</a:t>
            </a:r>
            <a:r>
              <a:rPr lang="ar-EG" sz="2400" dirty="0"/>
              <a:t> السير في منطقتك السكنية إحساسًا بالانتماء</a:t>
            </a:r>
            <a:endParaRPr lang="en-US" sz="2400" dirty="0"/>
          </a:p>
          <a:p>
            <a:pPr marL="650875" lvl="1" indent="-457200" algn="r" rtl="1">
              <a:buFont typeface="Wingdings" charset="2"/>
              <a:buChar char="ü"/>
              <a:defRPr/>
            </a:pPr>
            <a:r>
              <a:rPr lang="ar-EG" sz="2400" dirty="0"/>
              <a:t>يتفاعل فيه ال</a:t>
            </a:r>
            <a:r>
              <a:rPr lang="ar-IQ" sz="2400" dirty="0"/>
              <a:t>مشاة</a:t>
            </a:r>
            <a:r>
              <a:rPr lang="ar-EG" sz="2400" dirty="0"/>
              <a:t> مع الجيران وتساعد على بناء ال</a:t>
            </a:r>
            <a:r>
              <a:rPr lang="ar-IQ" sz="2400" dirty="0"/>
              <a:t>تشجيع</a:t>
            </a:r>
            <a:r>
              <a:rPr lang="ar-EG" sz="2400" dirty="0"/>
              <a:t> الاجتماعي</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259542"/>
            <a:ext cx="4252735" cy="3359146"/>
          </a:xfrm>
          <a:prstGeom prst="rect">
            <a:avLst/>
          </a:prstGeom>
        </p:spPr>
      </p:pic>
    </p:spTree>
    <p:extLst>
      <p:ext uri="{BB962C8B-B14F-4D97-AF65-F5344CB8AC3E}">
        <p14:creationId xmlns:p14="http://schemas.microsoft.com/office/powerpoint/2010/main" val="385617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نهتم بأمر سهولة السير؟</a:t>
            </a:r>
            <a:endParaRPr lang="en-US" dirty="0"/>
          </a:p>
        </p:txBody>
      </p:sp>
      <p:sp>
        <p:nvSpPr>
          <p:cNvPr id="5" name="Text Placeholder 4"/>
          <p:cNvSpPr>
            <a:spLocks noGrp="1"/>
          </p:cNvSpPr>
          <p:nvPr>
            <p:ph type="body" idx="1"/>
          </p:nvPr>
        </p:nvSpPr>
        <p:spPr/>
        <p:txBody>
          <a:bodyPr>
            <a:normAutofit/>
          </a:bodyPr>
          <a:lstStyle/>
          <a:p>
            <a:pPr algn="r" rtl="1"/>
            <a:r>
              <a:rPr lang="ar-EG" sz="2400" dirty="0"/>
              <a:t>لمنع الجريمة وتحسين السلامة</a:t>
            </a:r>
            <a:endParaRPr lang="en-US" sz="2400" dirty="0"/>
          </a:p>
        </p:txBody>
      </p:sp>
      <p:sp>
        <p:nvSpPr>
          <p:cNvPr id="6" name="Content Placeholder 5"/>
          <p:cNvSpPr>
            <a:spLocks noGrp="1"/>
          </p:cNvSpPr>
          <p:nvPr>
            <p:ph sz="half" idx="2"/>
          </p:nvPr>
        </p:nvSpPr>
        <p:spPr/>
        <p:txBody>
          <a:bodyPr>
            <a:normAutofit/>
          </a:bodyPr>
          <a:lstStyle/>
          <a:p>
            <a:pPr marL="650875" lvl="1" indent="-457200" algn="r" rtl="1">
              <a:buFont typeface="Wingdings" charset="2"/>
              <a:buChar char="ü"/>
              <a:defRPr/>
            </a:pPr>
            <a:r>
              <a:rPr lang="ar-EG" sz="2400" dirty="0"/>
              <a:t>مراقبة الشارع</a:t>
            </a:r>
            <a:endParaRPr lang="en-US" sz="2400" dirty="0"/>
          </a:p>
          <a:p>
            <a:pPr marL="650875" lvl="1" indent="-457200" algn="r" rtl="1">
              <a:buFont typeface="Wingdings" charset="2"/>
              <a:buChar char="ü"/>
              <a:defRPr/>
            </a:pPr>
            <a:r>
              <a:rPr lang="ar-EG" sz="2400" dirty="0"/>
              <a:t>الإحساس بالفخر للانتماء للمجتمع وتلقي اهتمامه</a:t>
            </a:r>
            <a:endParaRPr lang="en-US" sz="2400" dirty="0"/>
          </a:p>
          <a:p>
            <a:pPr marL="650875" lvl="1" indent="-457200">
              <a:buFont typeface="Wingdings" charset="2"/>
              <a:buChar char="ü"/>
              <a:defRPr/>
            </a:pP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195" y="1535114"/>
            <a:ext cx="3404221" cy="2547172"/>
          </a:xfrm>
          <a:prstGeom prst="rect">
            <a:avLst/>
          </a:prstGeom>
        </p:spPr>
      </p:pic>
      <p:pic>
        <p:nvPicPr>
          <p:cNvPr id="4" name="Picture 3" descr="Neighborhood+Watch+Sig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556" y="4082286"/>
            <a:ext cx="2525889" cy="2525889"/>
          </a:xfrm>
          <a:prstGeom prst="rect">
            <a:avLst/>
          </a:prstGeom>
        </p:spPr>
      </p:pic>
      <p:pic>
        <p:nvPicPr>
          <p:cNvPr id="7" name="Picture 6" descr="crossing-801713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771" y="4199216"/>
            <a:ext cx="3620424" cy="241267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08871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نتهم بأمر سهولة السير؟</a:t>
            </a:r>
            <a:endParaRPr lang="en-US" dirty="0"/>
          </a:p>
        </p:txBody>
      </p:sp>
      <p:sp>
        <p:nvSpPr>
          <p:cNvPr id="5" name="Text Placeholder 4"/>
          <p:cNvSpPr>
            <a:spLocks noGrp="1"/>
          </p:cNvSpPr>
          <p:nvPr>
            <p:ph type="body" idx="1"/>
          </p:nvPr>
        </p:nvSpPr>
        <p:spPr/>
        <p:txBody>
          <a:bodyPr>
            <a:normAutofit/>
          </a:bodyPr>
          <a:lstStyle/>
          <a:p>
            <a:pPr algn="r" rtl="1"/>
            <a:r>
              <a:rPr lang="ar-EG" sz="2400" dirty="0"/>
              <a:t>لتحسين التبادل التجاري</a:t>
            </a:r>
            <a:endParaRPr lang="en-US" sz="2400" dirty="0"/>
          </a:p>
        </p:txBody>
      </p:sp>
      <p:sp>
        <p:nvSpPr>
          <p:cNvPr id="6" name="Content Placeholder 5"/>
          <p:cNvSpPr>
            <a:spLocks noGrp="1"/>
          </p:cNvSpPr>
          <p:nvPr>
            <p:ph sz="half" idx="2"/>
          </p:nvPr>
        </p:nvSpPr>
        <p:spPr/>
        <p:txBody>
          <a:bodyPr>
            <a:normAutofit/>
          </a:bodyPr>
          <a:lstStyle/>
          <a:p>
            <a:pPr marL="650875" lvl="1" indent="-457200" algn="r" rtl="1">
              <a:buFont typeface="Wingdings" charset="2"/>
              <a:buChar char="ü"/>
              <a:defRPr/>
            </a:pPr>
            <a:r>
              <a:rPr lang="ar-EG" sz="2400" dirty="0"/>
              <a:t>تروج التجارة لأصحاب المتاجر</a:t>
            </a:r>
            <a:endParaRPr lang="en-US" sz="2400" dirty="0"/>
          </a:p>
          <a:p>
            <a:pPr marL="650875" lvl="1" indent="-457200" algn="r" rtl="1">
              <a:buFont typeface="Wingdings" charset="2"/>
              <a:buChar char="ü"/>
              <a:defRPr/>
            </a:pPr>
            <a:r>
              <a:rPr lang="ar-EG" sz="2400" dirty="0"/>
              <a:t>ترفع قيمة العقارات السكنية</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345498"/>
            <a:ext cx="4252735" cy="318723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6572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لماذا نهتم بأمر سهولة السير؟</a:t>
            </a:r>
            <a:endParaRPr lang="en-US" dirty="0"/>
          </a:p>
        </p:txBody>
      </p:sp>
      <p:sp>
        <p:nvSpPr>
          <p:cNvPr id="5" name="Text Placeholder 4"/>
          <p:cNvSpPr>
            <a:spLocks noGrp="1"/>
          </p:cNvSpPr>
          <p:nvPr>
            <p:ph type="body" sz="quarter" idx="13"/>
          </p:nvPr>
        </p:nvSpPr>
        <p:spPr/>
        <p:txBody>
          <a:bodyPr>
            <a:normAutofit/>
          </a:bodyPr>
          <a:lstStyle/>
          <a:p>
            <a:pPr algn="r" rtl="1"/>
            <a:r>
              <a:rPr lang="ar-EG" sz="2400" dirty="0"/>
              <a:t>لتحسين البيئة</a:t>
            </a:r>
            <a:endParaRPr lang="en-US" sz="2400" dirty="0"/>
          </a:p>
        </p:txBody>
      </p:sp>
      <p:sp>
        <p:nvSpPr>
          <p:cNvPr id="7" name="Up Arrow Callout 6"/>
          <p:cNvSpPr/>
          <p:nvPr/>
        </p:nvSpPr>
        <p:spPr>
          <a:xfrm>
            <a:off x="304800" y="1981710"/>
            <a:ext cx="1898650" cy="2077769"/>
          </a:xfrm>
          <a:prstGeom prst="upArrowCallout">
            <a:avLst>
              <a:gd name="adj1" fmla="val 50000"/>
              <a:gd name="adj2" fmla="val 39543"/>
              <a:gd name="adj3" fmla="val 29546"/>
              <a:gd name="adj4" fmla="val 64977"/>
            </a:avLst>
          </a:prstGeom>
          <a:gradFill flip="none" rotWithShape="1">
            <a:gsLst>
              <a:gs pos="0">
                <a:srgbClr val="73B632"/>
              </a:gs>
              <a:gs pos="100000">
                <a:srgbClr val="B5D479"/>
              </a:gs>
            </a:gsLst>
            <a:lin ang="162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40"/>
              </a:lnSpc>
            </a:pPr>
            <a:endParaRPr lang="ar-EG" sz="2400" dirty="0">
              <a:solidFill>
                <a:schemeClr val="tx1"/>
              </a:solidFill>
              <a:latin typeface="Arial" panose="020B0604020202020204" pitchFamily="34" charset="0"/>
              <a:cs typeface="Arial" panose="020B0604020202020204" pitchFamily="34" charset="0"/>
            </a:endParaRPr>
          </a:p>
          <a:p>
            <a:pPr algn="ctr">
              <a:lnSpc>
                <a:spcPts val="2740"/>
              </a:lnSpc>
            </a:pPr>
            <a:r>
              <a:rPr lang="ar-EG" sz="2800" dirty="0">
                <a:solidFill>
                  <a:schemeClr val="tx1"/>
                </a:solidFill>
                <a:latin typeface="Arial" panose="020B0604020202020204" pitchFamily="34" charset="0"/>
                <a:cs typeface="Arial" panose="020B0604020202020204" pitchFamily="34" charset="0"/>
              </a:rPr>
              <a:t>زيادة عدد المشاة</a:t>
            </a:r>
            <a:endParaRPr lang="en-US" sz="2800" dirty="0">
              <a:solidFill>
                <a:schemeClr val="tx1"/>
              </a:solidFill>
              <a:latin typeface="Arial" panose="020B0604020202020204" pitchFamily="34" charset="0"/>
              <a:cs typeface="Arial" panose="020B0604020202020204" pitchFamily="34" charset="0"/>
            </a:endParaRPr>
          </a:p>
        </p:txBody>
      </p:sp>
      <p:pic>
        <p:nvPicPr>
          <p:cNvPr id="8" name="Picture 7" descr="Navidad_2006 088"/>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311553" y="3806422"/>
            <a:ext cx="1891897" cy="252253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sp>
        <p:nvSpPr>
          <p:cNvPr id="9" name="Down Arrow Callout 8"/>
          <p:cNvSpPr/>
          <p:nvPr/>
        </p:nvSpPr>
        <p:spPr>
          <a:xfrm>
            <a:off x="2516087" y="4463995"/>
            <a:ext cx="350371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ar-EG" sz="3200" cap="all" dirty="0">
                <a:solidFill>
                  <a:schemeClr val="tx1"/>
                </a:solidFill>
                <a:latin typeface="Arial" panose="020B0604020202020204" pitchFamily="34" charset="0"/>
                <a:cs typeface="Arial" panose="020B0604020202020204" pitchFamily="34" charset="0"/>
              </a:rPr>
              <a:t>سيارات أقل في الشوارع</a:t>
            </a:r>
            <a:endParaRPr lang="en-US" sz="3200" cap="all" dirty="0">
              <a:solidFill>
                <a:schemeClr val="tx1"/>
              </a:solidFill>
              <a:latin typeface="Arial" panose="020B0604020202020204" pitchFamily="34" charset="0"/>
              <a:cs typeface="Arial" panose="020B0604020202020204" pitchFamily="34" charset="0"/>
            </a:endParaRPr>
          </a:p>
        </p:txBody>
      </p:sp>
      <p:pic>
        <p:nvPicPr>
          <p:cNvPr id="11" name="Picture 10" descr="IMG_1514"/>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2539425" y="2267724"/>
            <a:ext cx="3462106" cy="2308071"/>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sp>
        <p:nvSpPr>
          <p:cNvPr id="12" name="Down Arrow Callout 11"/>
          <p:cNvSpPr/>
          <p:nvPr/>
        </p:nvSpPr>
        <p:spPr>
          <a:xfrm>
            <a:off x="6333264" y="4474375"/>
            <a:ext cx="2349500"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ar-EG" sz="2800" cap="all" dirty="0">
                <a:solidFill>
                  <a:schemeClr val="tx1"/>
                </a:solidFill>
                <a:latin typeface="Arial" panose="020B0604020202020204" pitchFamily="34" charset="0"/>
                <a:cs typeface="Arial" panose="020B0604020202020204" pitchFamily="34" charset="0"/>
              </a:rPr>
              <a:t>تلوث أقل</a:t>
            </a:r>
            <a:endParaRPr lang="en-US" sz="2800" cap="all" dirty="0">
              <a:solidFill>
                <a:schemeClr val="tx1"/>
              </a:solidFill>
              <a:latin typeface="Arial" panose="020B0604020202020204" pitchFamily="34" charset="0"/>
              <a:cs typeface="Arial" panose="020B0604020202020204" pitchFamily="34" charset="0"/>
            </a:endParaRPr>
          </a:p>
        </p:txBody>
      </p:sp>
      <p:pic>
        <p:nvPicPr>
          <p:cNvPr id="13" name="Picture 12" descr="earth3am.jpg"/>
          <p:cNvPicPr>
            <a:picLocks noChangeAspect="1"/>
          </p:cNvPicPr>
          <p:nvPr/>
        </p:nvPicPr>
        <p:blipFill>
          <a:blip r:embed="rId5">
            <a:lum/>
          </a:blip>
          <a:stretch>
            <a:fillRect/>
          </a:stretch>
        </p:blipFill>
        <p:spPr>
          <a:xfrm>
            <a:off x="6351647" y="2278104"/>
            <a:ext cx="2308071" cy="2308071"/>
          </a:xfrm>
          <a:prstGeom prst="roundRect">
            <a:avLst>
              <a:gd name="adj" fmla="val 3307"/>
            </a:avLst>
          </a:prstGeom>
          <a:ln w="25400">
            <a:solidFill>
              <a:srgbClr val="73B632"/>
            </a:solidFill>
          </a:ln>
          <a:effectLst/>
        </p:spPr>
      </p:pic>
    </p:spTree>
    <p:extLst>
      <p:ext uri="{BB962C8B-B14F-4D97-AF65-F5344CB8AC3E}">
        <p14:creationId xmlns:p14="http://schemas.microsoft.com/office/powerpoint/2010/main" val="352459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أجندة</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3442820201"/>
              </p:ext>
            </p:extLst>
          </p:nvPr>
        </p:nvGraphicFramePr>
        <p:xfrm>
          <a:off x="693056" y="1639907"/>
          <a:ext cx="4041775" cy="4486254"/>
        </p:xfrm>
        <a:graphic>
          <a:graphicData uri="http://schemas.openxmlformats.org/drawingml/2006/table">
            <a:tbl>
              <a:tblPr firstRow="1" bandRow="1">
                <a:tableStyleId>{BC89EF96-8CEA-46FF-86C4-4CE0E7609802}</a:tableStyleId>
              </a:tblPr>
              <a:tblGrid>
                <a:gridCol w="4041775">
                  <a:extLst>
                    <a:ext uri="{9D8B030D-6E8A-4147-A177-3AD203B41FA5}">
                      <a16:colId xmlns:a16="http://schemas.microsoft.com/office/drawing/2014/main" val="20000"/>
                    </a:ext>
                  </a:extLst>
                </a:gridCol>
              </a:tblGrid>
              <a:tr h="747709">
                <a:tc>
                  <a:txBody>
                    <a:bodyPr/>
                    <a:lstStyle/>
                    <a:p>
                      <a:pPr algn="ctr" rtl="1"/>
                      <a:r>
                        <a:rPr lang="ar-EG" baseline="0" dirty="0"/>
                        <a:t>القسم الثاني 2.3: النقل النشط</a:t>
                      </a:r>
                      <a:endParaRPr lang="en-US" dirty="0"/>
                    </a:p>
                  </a:txBody>
                  <a:tcPr/>
                </a:tc>
                <a:extLst>
                  <a:ext uri="{0D108BD9-81ED-4DB2-BD59-A6C34878D82A}">
                    <a16:rowId xmlns:a16="http://schemas.microsoft.com/office/drawing/2014/main" val="10000"/>
                  </a:ext>
                </a:extLst>
              </a:tr>
              <a:tr h="747709">
                <a:tc>
                  <a:txBody>
                    <a:bodyPr/>
                    <a:lstStyle/>
                    <a:p>
                      <a:pPr algn="r" rtl="1"/>
                      <a:r>
                        <a:rPr lang="ar-EG" dirty="0"/>
                        <a:t>تهيئة/مراجعة</a:t>
                      </a:r>
                      <a:endParaRPr lang="en-US" dirty="0"/>
                    </a:p>
                  </a:txBody>
                  <a:tcPr/>
                </a:tc>
                <a:extLst>
                  <a:ext uri="{0D108BD9-81ED-4DB2-BD59-A6C34878D82A}">
                    <a16:rowId xmlns:a16="http://schemas.microsoft.com/office/drawing/2014/main" val="10001"/>
                  </a:ext>
                </a:extLst>
              </a:tr>
              <a:tr h="747709">
                <a:tc>
                  <a:txBody>
                    <a:bodyPr/>
                    <a:lstStyle/>
                    <a:p>
                      <a:pPr algn="r" rtl="1"/>
                      <a:r>
                        <a:rPr lang="ar-EG" sz="1800" kern="1200" dirty="0">
                          <a:solidFill>
                            <a:schemeClr val="tx1"/>
                          </a:solidFill>
                          <a:latin typeface="+mn-lt"/>
                          <a:ea typeface="+mn-ea"/>
                          <a:cs typeface="+mn-cs"/>
                        </a:rPr>
                        <a:t>النقل النشط</a:t>
                      </a:r>
                      <a:endParaRPr lang="en-US" sz="18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747709">
                <a:tc>
                  <a:txBody>
                    <a:bodyPr/>
                    <a:lstStyle/>
                    <a:p>
                      <a:pPr algn="r" rtl="1"/>
                      <a:r>
                        <a:rPr lang="ar-EG" baseline="0" dirty="0"/>
                        <a:t>سهولة السير</a:t>
                      </a:r>
                      <a:endParaRPr lang="en-US" dirty="0"/>
                    </a:p>
                  </a:txBody>
                  <a:tcPr/>
                </a:tc>
                <a:extLst>
                  <a:ext uri="{0D108BD9-81ED-4DB2-BD59-A6C34878D82A}">
                    <a16:rowId xmlns:a16="http://schemas.microsoft.com/office/drawing/2014/main" val="10003"/>
                  </a:ext>
                </a:extLst>
              </a:tr>
              <a:tr h="747709">
                <a:tc>
                  <a:txBody>
                    <a:bodyPr/>
                    <a:lstStyle/>
                    <a:p>
                      <a:pPr algn="r" rtl="1"/>
                      <a:r>
                        <a:rPr lang="ar-EG" dirty="0"/>
                        <a:t>سهولة ركوب الدرجات الهوائية</a:t>
                      </a:r>
                      <a:endParaRPr lang="en-US" dirty="0"/>
                    </a:p>
                  </a:txBody>
                  <a:tcPr/>
                </a:tc>
                <a:extLst>
                  <a:ext uri="{0D108BD9-81ED-4DB2-BD59-A6C34878D82A}">
                    <a16:rowId xmlns:a16="http://schemas.microsoft.com/office/drawing/2014/main" val="10004"/>
                  </a:ext>
                </a:extLst>
              </a:tr>
              <a:tr h="747709">
                <a:tc>
                  <a:txBody>
                    <a:bodyPr/>
                    <a:lstStyle/>
                    <a:p>
                      <a:pPr algn="r" rtl="1"/>
                      <a:r>
                        <a:rPr lang="ar-EG" dirty="0"/>
                        <a:t>الخاتمة</a:t>
                      </a:r>
                      <a:endParaRPr lang="en-US" dirty="0"/>
                    </a:p>
                  </a:txBody>
                  <a:tcPr/>
                </a:tc>
                <a:extLst>
                  <a:ext uri="{0D108BD9-81ED-4DB2-BD59-A6C34878D82A}">
                    <a16:rowId xmlns:a16="http://schemas.microsoft.com/office/drawing/2014/main" val="10005"/>
                  </a:ext>
                </a:extLst>
              </a:tr>
            </a:tbl>
          </a:graphicData>
        </a:graphic>
      </p:graphicFrame>
      <p:pic>
        <p:nvPicPr>
          <p:cNvPr id="11" name="Picture 10" descr="bi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055" y="1525557"/>
            <a:ext cx="3065256" cy="460060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a:t>
            </a:r>
            <a:endParaRPr lang="en-US" dirty="0"/>
          </a:p>
        </p:txBody>
      </p:sp>
      <p:sp>
        <p:nvSpPr>
          <p:cNvPr id="3" name="Text Placeholder 2"/>
          <p:cNvSpPr>
            <a:spLocks noGrp="1"/>
          </p:cNvSpPr>
          <p:nvPr>
            <p:ph type="body" idx="1"/>
          </p:nvPr>
        </p:nvSpPr>
        <p:spPr/>
        <p:txBody>
          <a:bodyPr>
            <a:normAutofit/>
          </a:bodyPr>
          <a:lstStyle/>
          <a:p>
            <a:pPr algn="r" rtl="1"/>
            <a:r>
              <a:rPr lang="ar-EG" sz="2000" dirty="0"/>
              <a:t>كيف يبدو السير في منطقتك السكنية؟</a:t>
            </a:r>
            <a:endParaRPr lang="en-US" sz="2000" dirty="0"/>
          </a:p>
        </p:txBody>
      </p:sp>
      <p:sp>
        <p:nvSpPr>
          <p:cNvPr id="4" name="Content Placeholder 3"/>
          <p:cNvSpPr>
            <a:spLocks noGrp="1"/>
          </p:cNvSpPr>
          <p:nvPr>
            <p:ph sz="half" idx="2"/>
          </p:nvPr>
        </p:nvSpPr>
        <p:spPr/>
        <p:txBody>
          <a:bodyPr/>
          <a:lstStyle/>
          <a:p>
            <a:pPr algn="r" rtl="1"/>
            <a:r>
              <a:rPr lang="ar-EG" sz="1800" dirty="0">
                <a:ea typeface="ＭＳ Ｐゴシック" pitchFamily="34" charset="-128"/>
              </a:rPr>
              <a:t>هل تقطن في منطقة يسهل السير فيها؟</a:t>
            </a:r>
            <a:endParaRPr lang="en-US" sz="1800" dirty="0">
              <a:ea typeface="ＭＳ Ｐゴシック" pitchFamily="34" charset="-128"/>
            </a:endParaRPr>
          </a:p>
          <a:p>
            <a:pPr algn="r" rtl="1"/>
            <a:r>
              <a:rPr lang="ar-EG" sz="1800" dirty="0">
                <a:ea typeface="ＭＳ Ｐゴシック" pitchFamily="34" charset="-128"/>
              </a:rPr>
              <a:t>ما هو أكثر شيء يعجبك في السير داخل منطقتك السكنية؟</a:t>
            </a:r>
            <a:endParaRPr lang="en-US" sz="1800" dirty="0">
              <a:ea typeface="ＭＳ Ｐゴシック" pitchFamily="34" charset="-128"/>
            </a:endParaRPr>
          </a:p>
          <a:p>
            <a:pPr algn="r" rtl="1"/>
            <a:r>
              <a:rPr lang="ar-EG" sz="1800" dirty="0">
                <a:ea typeface="ＭＳ Ｐゴシック" pitchFamily="34" charset="-128"/>
              </a:rPr>
              <a:t>ما الأشياء التي لا تعجبك في السير داخل منطقتك السكنية؟</a:t>
            </a:r>
            <a:endParaRPr lang="en-US" sz="1800" dirty="0">
              <a:ea typeface="ＭＳ Ｐゴシック" pitchFamily="34" charset="-128"/>
            </a:endParaRPr>
          </a:p>
          <a:p>
            <a:endParaRPr lang="en-US" dirty="0"/>
          </a:p>
        </p:txBody>
      </p:sp>
      <p:pic>
        <p:nvPicPr>
          <p:cNvPr id="7" name="Content Placeholder 6" descr="Walkability.png"/>
          <p:cNvPicPr>
            <a:picLocks noGrp="1" noChangeAspect="1"/>
          </p:cNvPicPr>
          <p:nvPr>
            <p:ph sz="quarter" idx="4"/>
          </p:nvPr>
        </p:nvPicPr>
        <p:blipFill>
          <a:blip r:embed="rId3">
            <a:extLst>
              <a:ext uri="{28A0092B-C50C-407E-A947-70E740481C1C}">
                <a14:useLocalDpi xmlns:a14="http://schemas.microsoft.com/office/drawing/2010/main" val="0"/>
              </a:ext>
            </a:extLst>
          </a:blip>
          <a:srcRect l="6631" r="6631"/>
          <a:stretch>
            <a:fillRect/>
          </a:stretch>
        </p:blipFill>
        <p:spPr>
          <a:prstGeom prst="roundRect">
            <a:avLst>
              <a:gd name="adj" fmla="val 8594"/>
            </a:avLst>
          </a:prstGeom>
          <a:solidFill>
            <a:srgbClr val="FFFFFF">
              <a:shade val="85000"/>
            </a:srgbClr>
          </a:solidFill>
          <a:ln>
            <a:noFill/>
          </a:ln>
          <a:effectLst/>
        </p:spPr>
      </p:pic>
      <p:pic>
        <p:nvPicPr>
          <p:cNvPr id="8" name="Picture 7" descr="walk-412203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6" y="4487824"/>
            <a:ext cx="3576242" cy="201163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76217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استراحة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152612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المناطق السكنية التي يسهل السير بها تحدث فرقًا كبيرًا</a:t>
            </a:r>
            <a:endParaRPr lang="en-US" dirty="0"/>
          </a:p>
        </p:txBody>
      </p:sp>
      <p:sp>
        <p:nvSpPr>
          <p:cNvPr id="4" name="Content Placeholder 3"/>
          <p:cNvSpPr>
            <a:spLocks noGrp="1"/>
          </p:cNvSpPr>
          <p:nvPr>
            <p:ph sz="half" idx="2"/>
          </p:nvPr>
        </p:nvSpPr>
        <p:spPr>
          <a:xfrm>
            <a:off x="457200" y="1535113"/>
            <a:ext cx="4040188" cy="4591050"/>
          </a:xfrm>
        </p:spPr>
        <p:style>
          <a:lnRef idx="1">
            <a:schemeClr val="dk1"/>
          </a:lnRef>
          <a:fillRef idx="2">
            <a:schemeClr val="dk1"/>
          </a:fillRef>
          <a:effectRef idx="1">
            <a:schemeClr val="dk1"/>
          </a:effectRef>
          <a:fontRef idx="minor">
            <a:schemeClr val="dk1"/>
          </a:fontRef>
        </p:style>
        <p:txBody>
          <a:bodyPr/>
          <a:lstStyle/>
          <a:p>
            <a:pPr algn="ctr">
              <a:lnSpc>
                <a:spcPct val="80000"/>
              </a:lnSpc>
              <a:buFont typeface="Wingdings 2" pitchFamily="18" charset="2"/>
              <a:buNone/>
            </a:pPr>
            <a:endParaRPr lang="en-US" sz="2400" dirty="0">
              <a:ea typeface="ＭＳ Ｐゴシック" pitchFamily="34" charset="-128"/>
            </a:endParaRPr>
          </a:p>
          <a:p>
            <a:pPr algn="ctr">
              <a:lnSpc>
                <a:spcPct val="80000"/>
              </a:lnSpc>
              <a:buFont typeface="Wingdings 2" pitchFamily="18" charset="2"/>
              <a:buNone/>
            </a:pPr>
            <a:r>
              <a:rPr lang="ar-EG" sz="2400" dirty="0">
                <a:ea typeface="ＭＳ Ｐゴシック" pitchFamily="34" charset="-128"/>
              </a:rPr>
              <a:t>إن سكان المناطق التي يسهل كثيرًا السير فيها يقضون نحو </a:t>
            </a:r>
            <a:endParaRPr lang="en-US" sz="2400" dirty="0">
              <a:ea typeface="ＭＳ Ｐゴシック" pitchFamily="34" charset="-128"/>
            </a:endParaRPr>
          </a:p>
          <a:p>
            <a:pPr marL="0" indent="0" algn="ctr">
              <a:lnSpc>
                <a:spcPct val="80000"/>
              </a:lnSpc>
              <a:buNone/>
            </a:pPr>
            <a:endParaRPr lang="en-US" b="1" dirty="0">
              <a:ea typeface="ＭＳ Ｐゴシック" pitchFamily="34" charset="-128"/>
            </a:endParaRPr>
          </a:p>
          <a:p>
            <a:pPr marL="0" indent="0" algn="ctr">
              <a:lnSpc>
                <a:spcPct val="80000"/>
              </a:lnSpc>
              <a:buNone/>
            </a:pPr>
            <a:r>
              <a:rPr lang="ar-EG" sz="4800" b="1" dirty="0">
                <a:solidFill>
                  <a:schemeClr val="accent6"/>
                </a:solidFill>
                <a:ea typeface="ＭＳ Ｐゴシック" pitchFamily="34" charset="-128"/>
              </a:rPr>
              <a:t>70</a:t>
            </a:r>
            <a:br>
              <a:rPr lang="en-US" sz="3200" b="1" dirty="0">
                <a:solidFill>
                  <a:schemeClr val="accent6"/>
                </a:solidFill>
                <a:ea typeface="ＭＳ Ｐゴシック" pitchFamily="34" charset="-128"/>
              </a:rPr>
            </a:br>
            <a:r>
              <a:rPr lang="ar-EG" sz="2400" b="1" dirty="0">
                <a:solidFill>
                  <a:schemeClr val="accent6"/>
                </a:solidFill>
                <a:ea typeface="ＭＳ Ｐゴシック" pitchFamily="34" charset="-128"/>
              </a:rPr>
              <a:t>دقيقة أكثر </a:t>
            </a:r>
            <a:endParaRPr lang="en-US" sz="2400" b="1" dirty="0">
              <a:solidFill>
                <a:schemeClr val="accent6"/>
              </a:solidFill>
              <a:ea typeface="ＭＳ Ｐゴシック" pitchFamily="34" charset="-128"/>
            </a:endParaRPr>
          </a:p>
          <a:p>
            <a:pPr marL="0" indent="0" algn="ctr">
              <a:lnSpc>
                <a:spcPct val="80000"/>
              </a:lnSpc>
              <a:buNone/>
            </a:pPr>
            <a:endParaRPr lang="en-US" sz="2400" b="1" dirty="0">
              <a:ea typeface="ＭＳ Ｐゴシック" pitchFamily="34" charset="-128"/>
            </a:endParaRPr>
          </a:p>
          <a:p>
            <a:pPr marL="0" indent="0" algn="ctr">
              <a:lnSpc>
                <a:spcPct val="80000"/>
              </a:lnSpc>
              <a:buNone/>
            </a:pPr>
            <a:r>
              <a:rPr lang="ar-EG" sz="2400" b="1" dirty="0">
                <a:ea typeface="ＭＳ Ｐゴシック" pitchFamily="34" charset="-128"/>
              </a:rPr>
              <a:t>أسبوعيًا في أنشطة بدنية عن سكان المناطق التي تقل سهولة السير فيها</a:t>
            </a:r>
            <a:endParaRPr lang="en-US" sz="2400" b="1" dirty="0">
              <a:ea typeface="ＭＳ Ｐゴシック" pitchFamily="34" charset="-128"/>
            </a:endParaRPr>
          </a:p>
          <a:p>
            <a:pPr marL="0" indent="0">
              <a:buNone/>
            </a:pPr>
            <a:endParaRPr lang="en-US" dirty="0"/>
          </a:p>
        </p:txBody>
      </p:sp>
      <p:pic>
        <p:nvPicPr>
          <p:cNvPr id="7" name="Content Placeholder 6" descr="Walking 2.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5522" r="13174"/>
          <a:stretch/>
        </p:blipFill>
        <p:spPr>
          <a:xfrm>
            <a:off x="4645025" y="1535113"/>
            <a:ext cx="4041775" cy="4591050"/>
          </a:xfrm>
        </p:spPr>
      </p:pic>
    </p:spTree>
    <p:extLst>
      <p:ext uri="{BB962C8B-B14F-4D97-AF65-F5344CB8AC3E}">
        <p14:creationId xmlns:p14="http://schemas.microsoft.com/office/powerpoint/2010/main" val="1760866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graphicFrame>
        <p:nvGraphicFramePr>
          <p:cNvPr id="5" name="Diagram 4"/>
          <p:cNvGraphicFramePr/>
          <p:nvPr>
            <p:extLst>
              <p:ext uri="{D42A27DB-BD31-4B8C-83A1-F6EECF244321}">
                <p14:modId xmlns:p14="http://schemas.microsoft.com/office/powerpoint/2010/main" val="4252717334"/>
              </p:ext>
            </p:extLst>
          </p:nvPr>
        </p:nvGraphicFramePr>
        <p:xfrm>
          <a:off x="693056" y="1323159"/>
          <a:ext cx="7841836" cy="5293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77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الأولى: أرصفة جيدة</a:t>
            </a:r>
            <a:endParaRPr lang="en-US" dirty="0"/>
          </a:p>
        </p:txBody>
      </p:sp>
      <p:sp>
        <p:nvSpPr>
          <p:cNvPr id="6" name="Content Placeholder 5"/>
          <p:cNvSpPr>
            <a:spLocks noGrp="1"/>
          </p:cNvSpPr>
          <p:nvPr>
            <p:ph idx="1"/>
          </p:nvPr>
        </p:nvSpPr>
        <p:spPr/>
        <p:txBody>
          <a:bodyPr>
            <a:normAutofit/>
          </a:bodyPr>
          <a:lstStyle/>
          <a:p>
            <a:pPr marL="0" indent="0" algn="ctr">
              <a:buNone/>
            </a:pPr>
            <a:r>
              <a:rPr lang="ar-EG" sz="2400" i="1" dirty="0"/>
              <a:t>المناطق السكنية</a:t>
            </a:r>
            <a:endParaRPr lang="en-US" sz="2400" i="1" dirty="0"/>
          </a:p>
        </p:txBody>
      </p:sp>
      <p:pic>
        <p:nvPicPr>
          <p:cNvPr id="9" name="Picture 2" descr="1014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208" y="2597453"/>
            <a:ext cx="5390192" cy="4041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989956" y="4581932"/>
            <a:ext cx="1828800" cy="646331"/>
          </a:xfrm>
          <a:prstGeom prst="rect">
            <a:avLst/>
          </a:prstGeom>
          <a:noFill/>
          <a:ln w="12700">
            <a:solidFill>
              <a:schemeClr val="bg1"/>
            </a:solidFill>
          </a:ln>
        </p:spPr>
        <p:txBody>
          <a:bodyPr wrap="square">
            <a:spAutoFit/>
          </a:bodyPr>
          <a:lstStyle/>
          <a:p>
            <a:pPr algn="ctr" rtl="1">
              <a:defRPr/>
            </a:pPr>
            <a:r>
              <a:rPr lang="ar-EG" b="1" dirty="0">
                <a:solidFill>
                  <a:schemeClr val="bg1"/>
                </a:solidFill>
              </a:rPr>
              <a:t>منطقة الواجهة: بين الرصيف والمباني</a:t>
            </a:r>
            <a:endParaRPr lang="en-US" dirty="0">
              <a:solidFill>
                <a:schemeClr val="bg1"/>
              </a:solidFill>
            </a:endParaRPr>
          </a:p>
        </p:txBody>
      </p:sp>
      <p:cxnSp>
        <p:nvCxnSpPr>
          <p:cNvPr id="11" name="Straight Arrow Connector 10"/>
          <p:cNvCxnSpPr/>
          <p:nvPr/>
        </p:nvCxnSpPr>
        <p:spPr>
          <a:xfrm>
            <a:off x="2323430" y="4305170"/>
            <a:ext cx="2135826" cy="130238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29882" y="5974071"/>
            <a:ext cx="1981200" cy="30335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24976" y="3232387"/>
            <a:ext cx="2976339" cy="222720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1396" y="5731183"/>
            <a:ext cx="2376630" cy="646331"/>
          </a:xfrm>
          <a:prstGeom prst="rect">
            <a:avLst/>
          </a:prstGeom>
          <a:solidFill>
            <a:schemeClr val="bg1"/>
          </a:solidFill>
          <a:ln>
            <a:solidFill>
              <a:schemeClr val="accent6">
                <a:lumMod val="75000"/>
              </a:schemeClr>
            </a:solidFill>
          </a:ln>
        </p:spPr>
        <p:txBody>
          <a:bodyPr wrap="square">
            <a:spAutoFit/>
          </a:bodyPr>
          <a:lstStyle/>
          <a:p>
            <a:pPr algn="r" rtl="1">
              <a:defRPr/>
            </a:pPr>
            <a:r>
              <a:rPr lang="ar-EG" b="1" dirty="0">
                <a:solidFill>
                  <a:schemeClr val="accent6">
                    <a:lumMod val="50000"/>
                  </a:schemeClr>
                </a:solidFill>
                <a:latin typeface="+mj-lt"/>
              </a:rPr>
              <a:t>منطقة عازلة: </a:t>
            </a:r>
            <a:r>
              <a:rPr lang="ar-EG" dirty="0">
                <a:solidFill>
                  <a:schemeClr val="accent6">
                    <a:lumMod val="50000"/>
                  </a:schemeClr>
                </a:solidFill>
                <a:latin typeface="+mj-lt"/>
              </a:rPr>
              <a:t>أشجار، ونباتات، وصناديق بريد، الخ.</a:t>
            </a:r>
            <a:endParaRPr lang="en-US" dirty="0">
              <a:solidFill>
                <a:schemeClr val="accent6">
                  <a:lumMod val="50000"/>
                </a:schemeClr>
              </a:solidFill>
              <a:latin typeface="+mj-lt"/>
            </a:endParaRPr>
          </a:p>
        </p:txBody>
      </p:sp>
      <p:sp>
        <p:nvSpPr>
          <p:cNvPr id="15" name="TextBox 14"/>
          <p:cNvSpPr txBox="1"/>
          <p:nvPr/>
        </p:nvSpPr>
        <p:spPr>
          <a:xfrm>
            <a:off x="765826" y="4172685"/>
            <a:ext cx="2362200" cy="1477328"/>
          </a:xfrm>
          <a:prstGeom prst="rect">
            <a:avLst/>
          </a:prstGeom>
          <a:solidFill>
            <a:schemeClr val="bg1"/>
          </a:solidFill>
          <a:ln>
            <a:solidFill>
              <a:schemeClr val="accent6">
                <a:lumMod val="75000"/>
              </a:schemeClr>
            </a:solidFill>
          </a:ln>
        </p:spPr>
        <p:txBody>
          <a:bodyPr>
            <a:spAutoFit/>
          </a:bodyPr>
          <a:lstStyle/>
          <a:p>
            <a:pPr algn="r">
              <a:defRPr/>
            </a:pPr>
            <a:r>
              <a:rPr lang="ar-EG" b="1" dirty="0">
                <a:solidFill>
                  <a:schemeClr val="accent6">
                    <a:lumMod val="50000"/>
                  </a:schemeClr>
                </a:solidFill>
                <a:latin typeface="+mj-lt"/>
              </a:rPr>
              <a:t>منطقة حاجز الحافة: </a:t>
            </a:r>
            <a:r>
              <a:rPr lang="ar-EG" dirty="0">
                <a:solidFill>
                  <a:schemeClr val="accent6">
                    <a:lumMod val="50000"/>
                  </a:schemeClr>
                </a:solidFill>
                <a:latin typeface="+mj-lt"/>
              </a:rPr>
              <a:t>ووظيفتها حماية المنطقة العازلة ومطلع للكراسي المتحركة عند أماكن عبور المشاة</a:t>
            </a:r>
            <a:endParaRPr lang="en-US" dirty="0">
              <a:solidFill>
                <a:schemeClr val="accent6">
                  <a:lumMod val="50000"/>
                </a:schemeClr>
              </a:solidFill>
              <a:latin typeface="+mj-lt"/>
            </a:endParaRPr>
          </a:p>
        </p:txBody>
      </p:sp>
      <p:sp>
        <p:nvSpPr>
          <p:cNvPr id="16" name="TextBox 15"/>
          <p:cNvSpPr txBox="1"/>
          <p:nvPr/>
        </p:nvSpPr>
        <p:spPr>
          <a:xfrm>
            <a:off x="765826" y="2675512"/>
            <a:ext cx="2362200" cy="923330"/>
          </a:xfrm>
          <a:prstGeom prst="rect">
            <a:avLst/>
          </a:prstGeom>
          <a:solidFill>
            <a:schemeClr val="bg1"/>
          </a:solidFill>
          <a:ln>
            <a:solidFill>
              <a:schemeClr val="accent6">
                <a:lumMod val="75000"/>
              </a:schemeClr>
            </a:solidFill>
          </a:ln>
        </p:spPr>
        <p:txBody>
          <a:bodyPr>
            <a:spAutoFit/>
          </a:bodyPr>
          <a:lstStyle/>
          <a:p>
            <a:pPr algn="r" rtl="1">
              <a:defRPr/>
            </a:pPr>
            <a:r>
              <a:rPr lang="ar-EG" b="1" dirty="0">
                <a:solidFill>
                  <a:schemeClr val="accent6">
                    <a:lumMod val="50000"/>
                  </a:schemeClr>
                </a:solidFill>
              </a:rPr>
              <a:t>منطقة المشاة: </a:t>
            </a:r>
            <a:r>
              <a:rPr lang="ar-EG" dirty="0">
                <a:solidFill>
                  <a:schemeClr val="accent6">
                    <a:lumMod val="50000"/>
                  </a:schemeClr>
                </a:solidFill>
              </a:rPr>
              <a:t>أرصفة  مستوية، وسليمة، بعرض خمسة أقدام على الأقل</a:t>
            </a:r>
            <a:endParaRPr lang="en-US" dirty="0">
              <a:solidFill>
                <a:schemeClr val="accent6">
                  <a:lumMod val="50000"/>
                </a:schemeClr>
              </a:solidFill>
              <a:latin typeface="+mj-lt"/>
            </a:endParaRPr>
          </a:p>
        </p:txBody>
      </p:sp>
    </p:spTree>
    <p:extLst>
      <p:ext uri="{BB962C8B-B14F-4D97-AF65-F5344CB8AC3E}">
        <p14:creationId xmlns:p14="http://schemas.microsoft.com/office/powerpoint/2010/main" val="387931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الأولى: تصميم أرصفة جيدة</a:t>
            </a:r>
            <a:endParaRPr lang="en-US" dirty="0"/>
          </a:p>
        </p:txBody>
      </p:sp>
      <p:sp>
        <p:nvSpPr>
          <p:cNvPr id="6" name="Content Placeholder 5"/>
          <p:cNvSpPr>
            <a:spLocks noGrp="1"/>
          </p:cNvSpPr>
          <p:nvPr>
            <p:ph idx="1"/>
          </p:nvPr>
        </p:nvSpPr>
        <p:spPr/>
        <p:txBody>
          <a:bodyPr>
            <a:normAutofit/>
          </a:bodyPr>
          <a:lstStyle/>
          <a:p>
            <a:pPr marL="0" indent="0" algn="ctr" rtl="1">
              <a:buNone/>
            </a:pPr>
            <a:r>
              <a:rPr lang="ar-EG" sz="2400" i="1" dirty="0"/>
              <a:t>المناطق التجارية</a:t>
            </a:r>
            <a:endParaRPr lang="en-US" sz="2400" i="1" dirty="0"/>
          </a:p>
        </p:txBody>
      </p:sp>
      <p:sp>
        <p:nvSpPr>
          <p:cNvPr id="10" name="TextBox 9"/>
          <p:cNvSpPr txBox="1"/>
          <p:nvPr/>
        </p:nvSpPr>
        <p:spPr>
          <a:xfrm>
            <a:off x="6989956" y="4581932"/>
            <a:ext cx="1828800" cy="1200150"/>
          </a:xfrm>
          <a:prstGeom prst="rect">
            <a:avLst/>
          </a:prstGeom>
          <a:noFill/>
          <a:ln w="12700">
            <a:solidFill>
              <a:schemeClr val="bg1"/>
            </a:solidFill>
          </a:ln>
        </p:spPr>
        <p:txBody>
          <a:bodyPr wrap="square">
            <a:spAutoFit/>
          </a:bodyPr>
          <a:lstStyle/>
          <a:p>
            <a:pPr algn="ctr">
              <a:defRPr/>
            </a:pPr>
            <a:r>
              <a:rPr lang="en-US" b="1" dirty="0">
                <a:solidFill>
                  <a:schemeClr val="bg1"/>
                </a:solidFill>
              </a:rPr>
              <a:t>Façade Zone: between sidewalk and buildings</a:t>
            </a:r>
          </a:p>
        </p:txBody>
      </p:sp>
      <p:pic>
        <p:nvPicPr>
          <p:cNvPr id="17" name="Picture 2053" descr="PortlandShopsPopOut"/>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t="5333"/>
          <a:stretch>
            <a:fillRect/>
          </a:stretch>
        </p:blipFill>
        <p:spPr bwMode="auto">
          <a:xfrm>
            <a:off x="3048109" y="2579371"/>
            <a:ext cx="57150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2284251" y="6187268"/>
            <a:ext cx="4267200" cy="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84251" y="4697549"/>
            <a:ext cx="2319317" cy="98188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64321" y="3283991"/>
            <a:ext cx="3887130" cy="239544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6921" y="4509877"/>
            <a:ext cx="2362200" cy="923330"/>
          </a:xfrm>
          <a:prstGeom prst="rect">
            <a:avLst/>
          </a:prstGeom>
          <a:solidFill>
            <a:schemeClr val="bg1"/>
          </a:solidFill>
          <a:ln>
            <a:solidFill>
              <a:schemeClr val="accent6">
                <a:lumMod val="75000"/>
              </a:schemeClr>
            </a:solidFill>
          </a:ln>
        </p:spPr>
        <p:txBody>
          <a:bodyPr>
            <a:spAutoFit/>
          </a:bodyPr>
          <a:lstStyle/>
          <a:p>
            <a:pPr algn="r" rtl="1">
              <a:defRPr/>
            </a:pPr>
            <a:r>
              <a:rPr lang="ar-EG" b="1" dirty="0">
                <a:solidFill>
                  <a:schemeClr val="accent6">
                    <a:lumMod val="50000"/>
                  </a:schemeClr>
                </a:solidFill>
                <a:latin typeface="+mj-lt"/>
              </a:rPr>
              <a:t>منطقة عازلة: </a:t>
            </a:r>
            <a:r>
              <a:rPr lang="ar-EG" dirty="0">
                <a:solidFill>
                  <a:schemeClr val="accent6">
                    <a:lumMod val="50000"/>
                  </a:schemeClr>
                </a:solidFill>
                <a:latin typeface="+mj-lt"/>
              </a:rPr>
              <a:t>أشجار، صناديق بريد، مقاعد خارجية، إنارة، الخ.</a:t>
            </a:r>
            <a:endParaRPr lang="en-US" dirty="0">
              <a:solidFill>
                <a:schemeClr val="accent6">
                  <a:lumMod val="50000"/>
                </a:schemeClr>
              </a:solidFill>
              <a:latin typeface="+mj-lt"/>
            </a:endParaRPr>
          </a:p>
        </p:txBody>
      </p:sp>
      <p:sp>
        <p:nvSpPr>
          <p:cNvPr id="22" name="TextBox 21"/>
          <p:cNvSpPr txBox="1"/>
          <p:nvPr/>
        </p:nvSpPr>
        <p:spPr>
          <a:xfrm>
            <a:off x="606921" y="5738792"/>
            <a:ext cx="2057400" cy="923330"/>
          </a:xfrm>
          <a:prstGeom prst="rect">
            <a:avLst/>
          </a:prstGeom>
          <a:solidFill>
            <a:schemeClr val="bg1"/>
          </a:solidFill>
          <a:ln>
            <a:solidFill>
              <a:schemeClr val="accent6">
                <a:lumMod val="75000"/>
              </a:schemeClr>
            </a:solidFill>
          </a:ln>
        </p:spPr>
        <p:txBody>
          <a:bodyPr>
            <a:spAutoFit/>
          </a:bodyPr>
          <a:lstStyle/>
          <a:p>
            <a:pPr algn="r" rtl="1">
              <a:defRPr/>
            </a:pPr>
            <a:r>
              <a:rPr lang="ar-EG" b="1" dirty="0">
                <a:solidFill>
                  <a:schemeClr val="accent6">
                    <a:lumMod val="50000"/>
                  </a:schemeClr>
                </a:solidFill>
                <a:latin typeface="+mj-lt"/>
              </a:rPr>
              <a:t>منطقة حاجز الحافة: </a:t>
            </a:r>
            <a:r>
              <a:rPr lang="ar-EG" dirty="0">
                <a:solidFill>
                  <a:schemeClr val="accent6">
                    <a:lumMod val="50000"/>
                  </a:schemeClr>
                </a:solidFill>
                <a:latin typeface="+mj-lt"/>
              </a:rPr>
              <a:t>مطلع للكراسي المتحركة عند أماكن عبور المشاة</a:t>
            </a:r>
            <a:endParaRPr lang="en-US" dirty="0">
              <a:solidFill>
                <a:schemeClr val="accent6">
                  <a:lumMod val="50000"/>
                </a:schemeClr>
              </a:solidFill>
              <a:latin typeface="+mj-lt"/>
            </a:endParaRPr>
          </a:p>
        </p:txBody>
      </p:sp>
      <p:sp>
        <p:nvSpPr>
          <p:cNvPr id="23" name="TextBox 22"/>
          <p:cNvSpPr txBox="1"/>
          <p:nvPr/>
        </p:nvSpPr>
        <p:spPr>
          <a:xfrm>
            <a:off x="606921" y="2862912"/>
            <a:ext cx="2362200" cy="923330"/>
          </a:xfrm>
          <a:prstGeom prst="rect">
            <a:avLst/>
          </a:prstGeom>
          <a:solidFill>
            <a:schemeClr val="bg1"/>
          </a:solidFill>
          <a:ln>
            <a:solidFill>
              <a:schemeClr val="accent6">
                <a:lumMod val="75000"/>
              </a:schemeClr>
            </a:solidFill>
          </a:ln>
        </p:spPr>
        <p:txBody>
          <a:bodyPr>
            <a:spAutoFit/>
          </a:bodyPr>
          <a:lstStyle/>
          <a:p>
            <a:pPr algn="r" rtl="1">
              <a:defRPr/>
            </a:pPr>
            <a:r>
              <a:rPr lang="ar-EG" b="1" dirty="0">
                <a:solidFill>
                  <a:schemeClr val="accent6">
                    <a:lumMod val="50000"/>
                  </a:schemeClr>
                </a:solidFill>
                <a:latin typeface="+mj-lt"/>
              </a:rPr>
              <a:t>منطقة المشاة: </a:t>
            </a:r>
            <a:r>
              <a:rPr lang="ar-EG" dirty="0">
                <a:solidFill>
                  <a:schemeClr val="accent6">
                    <a:lumMod val="50000"/>
                  </a:schemeClr>
                </a:solidFill>
                <a:latin typeface="+mj-lt"/>
              </a:rPr>
              <a:t>أرصفة مشاة مستوية، وسليمة، وبعرض 8 أقدام على الٌأقل</a:t>
            </a:r>
            <a:endParaRPr lang="en-US" dirty="0">
              <a:solidFill>
                <a:schemeClr val="accent6">
                  <a:lumMod val="50000"/>
                </a:schemeClr>
              </a:solidFill>
              <a:latin typeface="+mj-lt"/>
            </a:endParaRPr>
          </a:p>
        </p:txBody>
      </p:sp>
      <p:cxnSp>
        <p:nvCxnSpPr>
          <p:cNvPr id="24" name="Straight Arrow Connector 23"/>
          <p:cNvCxnSpPr/>
          <p:nvPr/>
        </p:nvCxnSpPr>
        <p:spPr>
          <a:xfrm flipH="1">
            <a:off x="8151651" y="3102514"/>
            <a:ext cx="228600" cy="2192411"/>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66156" y="2883881"/>
            <a:ext cx="1752600" cy="400110"/>
          </a:xfrm>
          <a:prstGeom prst="rect">
            <a:avLst/>
          </a:prstGeom>
          <a:solidFill>
            <a:schemeClr val="bg1"/>
          </a:solidFill>
          <a:ln>
            <a:solidFill>
              <a:schemeClr val="accent6">
                <a:lumMod val="75000"/>
              </a:schemeClr>
            </a:solidFill>
          </a:ln>
        </p:spPr>
        <p:txBody>
          <a:bodyPr>
            <a:spAutoFit/>
          </a:bodyPr>
          <a:lstStyle/>
          <a:p>
            <a:pPr algn="ctr">
              <a:defRPr/>
            </a:pPr>
            <a:r>
              <a:rPr lang="ar-EG" sz="2000" b="1">
                <a:solidFill>
                  <a:schemeClr val="accent6">
                    <a:lumMod val="50000"/>
                  </a:schemeClr>
                </a:solidFill>
                <a:latin typeface="+mj-lt"/>
              </a:rPr>
              <a:t>منطقة الواجهة</a:t>
            </a:r>
            <a:endParaRPr lang="en-US" sz="2000" b="1" dirty="0">
              <a:solidFill>
                <a:schemeClr val="accent6">
                  <a:lumMod val="50000"/>
                </a:schemeClr>
              </a:solidFill>
              <a:latin typeface="+mj-lt"/>
            </a:endParaRPr>
          </a:p>
        </p:txBody>
      </p:sp>
    </p:spTree>
    <p:extLst>
      <p:ext uri="{BB962C8B-B14F-4D97-AF65-F5344CB8AC3E}">
        <p14:creationId xmlns:p14="http://schemas.microsoft.com/office/powerpoint/2010/main" val="184884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الثانية: عبور مشاة سهل وآمن</a:t>
            </a:r>
            <a:endParaRPr lang="en-US" dirty="0"/>
          </a:p>
        </p:txBody>
      </p:sp>
      <p:sp>
        <p:nvSpPr>
          <p:cNvPr id="6" name="TextBox 13"/>
          <p:cNvSpPr txBox="1">
            <a:spLocks noChangeArrowheads="1"/>
          </p:cNvSpPr>
          <p:nvPr/>
        </p:nvSpPr>
        <p:spPr bwMode="auto">
          <a:xfrm>
            <a:off x="3657599" y="3586518"/>
            <a:ext cx="189843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rtl="1" eaLnBrk="1" hangingPunct="1"/>
            <a:r>
              <a:rPr lang="ar-EG" dirty="0">
                <a:latin typeface="+mj-lt"/>
              </a:rPr>
              <a:t>يمكن طلاء ممرات المشاة لإظهارها أكثر أو تزيينها ويتم تركيبها بالطوب أو الأسمنت المضغوط</a:t>
            </a:r>
            <a:endParaRPr lang="en-US" dirty="0">
              <a:latin typeface="+mj-lt"/>
            </a:endParaRPr>
          </a:p>
        </p:txBody>
      </p:sp>
      <p:pic>
        <p:nvPicPr>
          <p:cNvPr id="9" name="Picture 3" descr="C:\Users\acabal1\AppData\Local\Microsoft\Windows\Temporary Internet Files\Content.IE5\DZ2PCQYT\MC9003895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504" y="2476091"/>
            <a:ext cx="992993" cy="102730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Cross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536" y="4541838"/>
            <a:ext cx="2710753" cy="20323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1" name="Picture 2" descr="Island Circle blvd mother &amp; daughter xing 2nd hal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36" y="2147019"/>
            <a:ext cx="2710752"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4" descr="Boyle Heights III 0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6402" y="2147019"/>
            <a:ext cx="2666466"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3" name="Picture 7" descr="000C3E3A-E952-1C34-80BD80D21AC3FE77"/>
          <p:cNvPicPr>
            <a:picLocks noChangeAspect="1" noChangeArrowheads="1"/>
          </p:cNvPicPr>
          <p:nvPr/>
        </p:nvPicPr>
        <p:blipFill>
          <a:blip r:embed="rId7" cstate="print">
            <a:extLst>
              <a:ext uri="{28A0092B-C50C-407E-A947-70E740481C1C}">
                <a14:useLocalDpi xmlns:a14="http://schemas.microsoft.com/office/drawing/2010/main" val="0"/>
              </a:ext>
            </a:extLst>
          </a:blip>
          <a:srcRect b="4301"/>
          <a:stretch>
            <a:fillRect/>
          </a:stretch>
        </p:blipFill>
        <p:spPr bwMode="auto">
          <a:xfrm>
            <a:off x="5706402" y="4541838"/>
            <a:ext cx="2771574" cy="2000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790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الثانية: عبور مشاة سهل وآمن</a:t>
            </a:r>
            <a:endParaRPr lang="en-US" dirty="0"/>
          </a:p>
        </p:txBody>
      </p:sp>
      <p:sp>
        <p:nvSpPr>
          <p:cNvPr id="3" name="Content Placeholder 2"/>
          <p:cNvSpPr>
            <a:spLocks noGrp="1"/>
          </p:cNvSpPr>
          <p:nvPr>
            <p:ph idx="1"/>
          </p:nvPr>
        </p:nvSpPr>
        <p:spPr/>
        <p:txBody>
          <a:bodyPr/>
          <a:lstStyle/>
          <a:p>
            <a:pPr marL="0" indent="0" algn="l">
              <a:buNone/>
            </a:pPr>
            <a:r>
              <a:rPr lang="ar-EG" sz="2400" i="1" dirty="0"/>
              <a:t>معبر مشاة </a:t>
            </a:r>
            <a:r>
              <a:rPr lang="ar-IQ" sz="2400" i="1"/>
              <a:t>بارز</a:t>
            </a:r>
            <a:r>
              <a:rPr lang="ar-EG" sz="2400" i="1"/>
              <a:t>   </a:t>
            </a:r>
            <a:endParaRPr lang="en-US" sz="2400" i="1" dirty="0"/>
          </a:p>
          <a:p>
            <a:endParaRPr lang="en-US" dirty="0"/>
          </a:p>
        </p:txBody>
      </p:sp>
      <p:pic>
        <p:nvPicPr>
          <p:cNvPr id="14" name="Picture 4" descr="raisedcrosswal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484" y="2308851"/>
            <a:ext cx="4424819" cy="3295906"/>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5" name="Picture 8" descr="Oceansideraisedxwal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20"/>
          <a:stretch/>
        </p:blipFill>
        <p:spPr bwMode="auto">
          <a:xfrm>
            <a:off x="510789" y="2741756"/>
            <a:ext cx="3534432" cy="3335193"/>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5989447" y="5115247"/>
            <a:ext cx="1826416" cy="182641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4818819" y="5134881"/>
            <a:ext cx="1826416" cy="18264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0438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الثانية: عبور مشاة سهل وآمن</a:t>
            </a:r>
            <a:endParaRPr lang="en-US" dirty="0"/>
          </a:p>
        </p:txBody>
      </p:sp>
      <p:sp>
        <p:nvSpPr>
          <p:cNvPr id="3" name="Content Placeholder 2"/>
          <p:cNvSpPr>
            <a:spLocks noGrp="1"/>
          </p:cNvSpPr>
          <p:nvPr>
            <p:ph idx="1"/>
          </p:nvPr>
        </p:nvSpPr>
        <p:spPr/>
        <p:txBody>
          <a:bodyPr/>
          <a:lstStyle/>
          <a:p>
            <a:pPr marL="0" indent="0" algn="ctr">
              <a:buNone/>
            </a:pPr>
            <a:r>
              <a:rPr lang="ar-EG" sz="2400" i="1" dirty="0"/>
              <a:t>                                                                الجزر</a:t>
            </a:r>
            <a:r>
              <a:rPr lang="ar-IQ" sz="2400" i="1" dirty="0"/>
              <a:t>ة</a:t>
            </a:r>
            <a:r>
              <a:rPr lang="ar-EG" sz="2400" i="1" dirty="0"/>
              <a:t> الوسط</a:t>
            </a:r>
            <a:r>
              <a:rPr lang="ar-IQ" sz="2400" i="1" dirty="0" err="1"/>
              <a:t>ية</a:t>
            </a:r>
            <a:endParaRPr lang="en-US" sz="2400" i="1" dirty="0"/>
          </a:p>
        </p:txBody>
      </p:sp>
      <p:pic>
        <p:nvPicPr>
          <p:cNvPr id="10" name="Picture 5" descr="00069400-E853-1C34-80BD80D21AC3FE7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84" r="10344"/>
          <a:stretch/>
        </p:blipFill>
        <p:spPr bwMode="auto">
          <a:xfrm>
            <a:off x="609600" y="2736224"/>
            <a:ext cx="3314397" cy="3116254"/>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1" name="Picture 3" descr="0001D621-E7A0-1C34-80BD80D21AC3FE77"/>
          <p:cNvPicPr>
            <a:picLocks noChangeAspect="1" noChangeArrowheads="1"/>
          </p:cNvPicPr>
          <p:nvPr/>
        </p:nvPicPr>
        <p:blipFill>
          <a:blip r:embed="rId4" cstate="print">
            <a:extLst>
              <a:ext uri="{28A0092B-C50C-407E-A947-70E740481C1C}">
                <a14:useLocalDpi xmlns:a14="http://schemas.microsoft.com/office/drawing/2010/main" val="0"/>
              </a:ext>
            </a:extLst>
          </a:blip>
          <a:srcRect l="3510"/>
          <a:stretch>
            <a:fillRect/>
          </a:stretch>
        </p:blipFill>
        <p:spPr bwMode="auto">
          <a:xfrm>
            <a:off x="4038600" y="2305525"/>
            <a:ext cx="4620950" cy="320040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2" name="Oval 11"/>
          <p:cNvSpPr/>
          <p:nvPr/>
        </p:nvSpPr>
        <p:spPr>
          <a:xfrm>
            <a:off x="5336300" y="2872039"/>
            <a:ext cx="840274" cy="685800"/>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230913" y="3456826"/>
            <a:ext cx="966037" cy="915759"/>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0"/>
          <p:cNvSpPr txBox="1">
            <a:spLocks noChangeArrowheads="1"/>
          </p:cNvSpPr>
          <p:nvPr/>
        </p:nvSpPr>
        <p:spPr bwMode="auto">
          <a:xfrm>
            <a:off x="4553856" y="5692350"/>
            <a:ext cx="3708400"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algn="r" rtl="1" eaLnBrk="1" hangingPunct="1">
              <a:buFont typeface="Wingdings" charset="2"/>
              <a:buChar char="§"/>
            </a:pPr>
            <a:r>
              <a:rPr lang="ar-EG" dirty="0">
                <a:latin typeface="+mj-lt"/>
              </a:rPr>
              <a:t>تقلل مسافة العبور</a:t>
            </a:r>
            <a:endParaRPr lang="en-US" dirty="0">
              <a:latin typeface="+mj-lt"/>
            </a:endParaRPr>
          </a:p>
          <a:p>
            <a:pPr marL="285750" indent="-285750" algn="r" rtl="1" eaLnBrk="1" hangingPunct="1">
              <a:buFont typeface="Wingdings" charset="2"/>
              <a:buChar char="§"/>
            </a:pPr>
            <a:r>
              <a:rPr lang="ar-EG" dirty="0">
                <a:latin typeface="+mj-lt"/>
              </a:rPr>
              <a:t>توفر ملاذا لوقوف للمارة</a:t>
            </a:r>
            <a:endParaRPr lang="en-US" dirty="0">
              <a:latin typeface="+mj-lt"/>
            </a:endParaRPr>
          </a:p>
          <a:p>
            <a:pPr marL="285750" indent="-285750" algn="r" rtl="1" eaLnBrk="1" hangingPunct="1">
              <a:buFont typeface="Wingdings" charset="2"/>
              <a:buChar char="§"/>
            </a:pPr>
            <a:r>
              <a:rPr lang="ar-EG" dirty="0">
                <a:latin typeface="+mj-lt"/>
              </a:rPr>
              <a:t>قد تقلل الزحام</a:t>
            </a:r>
            <a:endParaRPr lang="en-US" dirty="0">
              <a:latin typeface="+mj-lt"/>
            </a:endParaRPr>
          </a:p>
        </p:txBody>
      </p:sp>
    </p:spTree>
    <p:extLst>
      <p:ext uri="{BB962C8B-B14F-4D97-AF65-F5344CB8AC3E}">
        <p14:creationId xmlns:p14="http://schemas.microsoft.com/office/powerpoint/2010/main" val="3280202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الثانية: عبور مشاة سهل وآمن</a:t>
            </a:r>
            <a:endParaRPr lang="en-US" dirty="0"/>
          </a:p>
        </p:txBody>
      </p:sp>
      <p:sp>
        <p:nvSpPr>
          <p:cNvPr id="3" name="Content Placeholder 2"/>
          <p:cNvSpPr>
            <a:spLocks noGrp="1"/>
          </p:cNvSpPr>
          <p:nvPr>
            <p:ph idx="1"/>
          </p:nvPr>
        </p:nvSpPr>
        <p:spPr>
          <a:xfrm>
            <a:off x="275367" y="2072316"/>
            <a:ext cx="4409923" cy="4318001"/>
          </a:xfrm>
        </p:spPr>
        <p:txBody>
          <a:bodyPr/>
          <a:lstStyle/>
          <a:p>
            <a:pPr marL="0" indent="0" algn="ctr">
              <a:buNone/>
            </a:pPr>
            <a:r>
              <a:rPr lang="ar-IQ" sz="2400" i="1" dirty="0"/>
              <a:t>توسيع حافات الارصفة</a:t>
            </a:r>
            <a:endParaRPr lang="en-US" sz="2400" i="1" dirty="0"/>
          </a:p>
        </p:txBody>
      </p:sp>
      <p:pic>
        <p:nvPicPr>
          <p:cNvPr id="9" name="Picture 4" descr="ACFNGI0Eby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290" y="3650355"/>
            <a:ext cx="3879890" cy="2627073"/>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Y:\Resources\Photos\bulbo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7" y="2597100"/>
            <a:ext cx="3878944" cy="259103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6" name="TextBox 10"/>
          <p:cNvSpPr txBox="1">
            <a:spLocks noChangeArrowheads="1"/>
          </p:cNvSpPr>
          <p:nvPr/>
        </p:nvSpPr>
        <p:spPr bwMode="auto">
          <a:xfrm>
            <a:off x="4856780" y="2594963"/>
            <a:ext cx="3708400" cy="1200329"/>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algn="r" rtl="1" eaLnBrk="1" hangingPunct="1">
              <a:buFont typeface="Wingdings" charset="2"/>
              <a:buChar char="§"/>
            </a:pPr>
            <a:r>
              <a:rPr lang="ar-EG" dirty="0">
                <a:latin typeface="+mj-lt"/>
              </a:rPr>
              <a:t>تقلل من مسافة العبور</a:t>
            </a:r>
            <a:endParaRPr lang="en-US" dirty="0">
              <a:latin typeface="+mj-lt"/>
            </a:endParaRPr>
          </a:p>
          <a:p>
            <a:pPr marL="285750" indent="-285750" algn="r" rtl="1" eaLnBrk="1" hangingPunct="1">
              <a:buFont typeface="Wingdings" charset="2"/>
              <a:buChar char="§"/>
            </a:pPr>
            <a:r>
              <a:rPr lang="ar-EG" dirty="0">
                <a:latin typeface="+mj-lt"/>
              </a:rPr>
              <a:t>تسمح للسائقين برؤية المارة</a:t>
            </a:r>
            <a:endParaRPr lang="en-US" dirty="0">
              <a:latin typeface="+mj-lt"/>
            </a:endParaRPr>
          </a:p>
          <a:p>
            <a:pPr marL="285750" indent="-285750" algn="r" rtl="1" eaLnBrk="1" hangingPunct="1">
              <a:buFont typeface="Wingdings" charset="2"/>
              <a:buChar char="§"/>
            </a:pPr>
            <a:r>
              <a:rPr lang="ar-EG" dirty="0">
                <a:latin typeface="+mj-lt"/>
              </a:rPr>
              <a:t>تخفض سرعة سير السيارات عند تقاطع الطرق</a:t>
            </a:r>
            <a:endParaRPr lang="en-US" dirty="0">
              <a:latin typeface="+mj-lt"/>
            </a:endParaRPr>
          </a:p>
        </p:txBody>
      </p:sp>
      <p:sp>
        <p:nvSpPr>
          <p:cNvPr id="17" name="TextBox 10"/>
          <p:cNvSpPr txBox="1">
            <a:spLocks noChangeArrowheads="1"/>
          </p:cNvSpPr>
          <p:nvPr/>
        </p:nvSpPr>
        <p:spPr bwMode="auto">
          <a:xfrm>
            <a:off x="693056" y="5354098"/>
            <a:ext cx="3708400" cy="646331"/>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r" eaLnBrk="1" hangingPunct="1"/>
            <a:r>
              <a:rPr lang="ar-EG" dirty="0"/>
              <a:t>وهي امتدادات تجعل حواف الأرصفة بارزة أكثر </a:t>
            </a:r>
            <a:endParaRPr lang="en-US" dirty="0">
              <a:latin typeface="+mj-lt"/>
            </a:endParaRPr>
          </a:p>
        </p:txBody>
      </p:sp>
    </p:spTree>
    <p:extLst>
      <p:ext uri="{BB962C8B-B14F-4D97-AF65-F5344CB8AC3E}">
        <p14:creationId xmlns:p14="http://schemas.microsoft.com/office/powerpoint/2010/main" val="411886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6996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الثالثة: أساليب تخفيف الازدحام المروري </a:t>
            </a:r>
            <a:endParaRPr lang="en-US" dirty="0"/>
          </a:p>
        </p:txBody>
      </p:sp>
      <p:sp>
        <p:nvSpPr>
          <p:cNvPr id="7" name="Content Placeholder 6"/>
          <p:cNvSpPr>
            <a:spLocks noGrp="1"/>
          </p:cNvSpPr>
          <p:nvPr>
            <p:ph idx="1"/>
          </p:nvPr>
        </p:nvSpPr>
        <p:spPr/>
        <p:txBody>
          <a:bodyPr/>
          <a:lstStyle/>
          <a:p>
            <a:pPr marL="0" indent="0" algn="r" rtl="1">
              <a:buNone/>
            </a:pPr>
            <a:r>
              <a:rPr lang="ar-EG" sz="2400" dirty="0">
                <a:ea typeface="ＭＳ Ｐゴシック" pitchFamily="34" charset="-128"/>
              </a:rPr>
              <a:t>وسيلة </a:t>
            </a:r>
            <a:r>
              <a:rPr lang="ar-EG" sz="2400" dirty="0"/>
              <a:t>تخفيف الازدحام المروري </a:t>
            </a:r>
            <a:r>
              <a:rPr lang="ar-EG" sz="2400" dirty="0">
                <a:ea typeface="ＭＳ Ｐゴシック" pitchFamily="34" charset="-128"/>
              </a:rPr>
              <a:t>: تضييق الطريق </a:t>
            </a:r>
            <a:r>
              <a:rPr lang="ar-IQ" sz="2400" dirty="0">
                <a:ea typeface="ＭＳ Ｐゴシック" pitchFamily="34" charset="-128"/>
              </a:rPr>
              <a:t>ظاهريا</a:t>
            </a:r>
            <a:endParaRPr lang="en-US" sz="2400" i="1" dirty="0">
              <a:ea typeface="ＭＳ Ｐゴシック" pitchFamily="34" charset="-128"/>
            </a:endParaRPr>
          </a:p>
          <a:p>
            <a:pPr marL="0" indent="0">
              <a:buNone/>
            </a:pPr>
            <a:endParaRPr lang="en-US" dirty="0"/>
          </a:p>
        </p:txBody>
      </p:sp>
      <p:pic>
        <p:nvPicPr>
          <p:cNvPr id="5" name="Picture 2" descr="Bike lanes"/>
          <p:cNvPicPr>
            <a:picLocks noChangeAspect="1" noChangeArrowheads="1"/>
          </p:cNvPicPr>
          <p:nvPr/>
        </p:nvPicPr>
        <p:blipFill>
          <a:blip r:embed="rId3" cstate="print">
            <a:extLst>
              <a:ext uri="{28A0092B-C50C-407E-A947-70E740481C1C}">
                <a14:useLocalDpi xmlns:a14="http://schemas.microsoft.com/office/drawing/2010/main" val="0"/>
              </a:ext>
            </a:extLst>
          </a:blip>
          <a:srcRect l="5185" t="7095" r="5927" b="10585"/>
          <a:stretch>
            <a:fillRect/>
          </a:stretch>
        </p:blipFill>
        <p:spPr bwMode="auto">
          <a:xfrm>
            <a:off x="1389945" y="2681105"/>
            <a:ext cx="6364111" cy="3927481"/>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941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الثالثة: تخفيف الازدحام المروري</a:t>
            </a:r>
            <a:endParaRPr lang="en-US" dirty="0"/>
          </a:p>
        </p:txBody>
      </p:sp>
      <p:sp>
        <p:nvSpPr>
          <p:cNvPr id="7" name="Content Placeholder 6"/>
          <p:cNvSpPr>
            <a:spLocks noGrp="1"/>
          </p:cNvSpPr>
          <p:nvPr>
            <p:ph idx="1"/>
          </p:nvPr>
        </p:nvSpPr>
        <p:spPr/>
        <p:txBody>
          <a:bodyPr/>
          <a:lstStyle/>
          <a:p>
            <a:pPr marL="0" indent="0" algn="r" rtl="1">
              <a:buNone/>
            </a:pPr>
            <a:r>
              <a:rPr lang="ar-EG" sz="2400" dirty="0">
                <a:ea typeface="ＭＳ Ｐゴシック" pitchFamily="34" charset="-128"/>
              </a:rPr>
              <a:t>وسيلة </a:t>
            </a:r>
            <a:r>
              <a:rPr lang="ar-EG" sz="2400" dirty="0"/>
              <a:t>تخفيف الازدحام المروري </a:t>
            </a:r>
            <a:r>
              <a:rPr lang="ar-EG" sz="2400" dirty="0">
                <a:ea typeface="ＭＳ Ｐゴシック" pitchFamily="34" charset="-128"/>
              </a:rPr>
              <a:t>: </a:t>
            </a:r>
            <a:r>
              <a:rPr lang="ar-IQ" sz="2400" dirty="0">
                <a:ea typeface="ＭＳ Ｐゴシック" pitchFamily="34" charset="-128"/>
              </a:rPr>
              <a:t>(فلكة التقاطعات)</a:t>
            </a:r>
            <a:endParaRPr lang="en-US" sz="2400" i="1" dirty="0">
              <a:ea typeface="ＭＳ Ｐゴシック" pitchFamily="34" charset="-128"/>
            </a:endParaRPr>
          </a:p>
          <a:p>
            <a:pPr marL="0" indent="0">
              <a:buNone/>
            </a:pPr>
            <a:endParaRPr lang="en-US" dirty="0"/>
          </a:p>
        </p:txBody>
      </p:sp>
      <p:pic>
        <p:nvPicPr>
          <p:cNvPr id="3" name="Picture 2" descr="Roundabout.png"/>
          <p:cNvPicPr>
            <a:picLocks noChangeAspect="1"/>
          </p:cNvPicPr>
          <p:nvPr/>
        </p:nvPicPr>
        <p:blipFill rotWithShape="1">
          <a:blip r:embed="rId3">
            <a:extLst>
              <a:ext uri="{28A0092B-C50C-407E-A947-70E740481C1C}">
                <a14:useLocalDpi xmlns:a14="http://schemas.microsoft.com/office/drawing/2010/main" val="0"/>
              </a:ext>
            </a:extLst>
          </a:blip>
          <a:srcRect l="4777" t="6112" r="3044" b="6707"/>
          <a:stretch/>
        </p:blipFill>
        <p:spPr>
          <a:xfrm>
            <a:off x="1319389" y="2624667"/>
            <a:ext cx="6505223" cy="381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1260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الثالثة: تخفيف الازدحام المروري </a:t>
            </a:r>
            <a:endParaRPr lang="en-US" dirty="0"/>
          </a:p>
        </p:txBody>
      </p:sp>
      <p:sp>
        <p:nvSpPr>
          <p:cNvPr id="7" name="Content Placeholder 6"/>
          <p:cNvSpPr>
            <a:spLocks noGrp="1"/>
          </p:cNvSpPr>
          <p:nvPr>
            <p:ph idx="1"/>
          </p:nvPr>
        </p:nvSpPr>
        <p:spPr/>
        <p:txBody>
          <a:bodyPr/>
          <a:lstStyle/>
          <a:p>
            <a:pPr marL="0" indent="0" algn="r" rtl="1">
              <a:buNone/>
            </a:pPr>
            <a:r>
              <a:rPr lang="ar-EG" sz="2400" dirty="0">
                <a:ea typeface="ＭＳ Ｐゴシック" pitchFamily="34" charset="-128"/>
              </a:rPr>
              <a:t>وسيلة تخفيف الازدحام المروري: الجزر أو المنحنيات</a:t>
            </a:r>
            <a:endParaRPr lang="en-US" sz="2400" i="1" dirty="0">
              <a:ea typeface="ＭＳ Ｐゴシック" pitchFamily="34" charset="-128"/>
            </a:endParaRPr>
          </a:p>
          <a:p>
            <a:pPr marL="0" indent="0">
              <a:buNone/>
            </a:pPr>
            <a:endParaRPr lang="en-US" sz="2400" i="1" dirty="0">
              <a:ea typeface="ＭＳ Ｐゴシック" pitchFamily="34" charset="-128"/>
            </a:endParaRPr>
          </a:p>
          <a:p>
            <a:pPr marL="0" indent="0">
              <a:buNone/>
            </a:pPr>
            <a:endParaRPr lang="en-US" dirty="0"/>
          </a:p>
        </p:txBody>
      </p:sp>
      <p:pic>
        <p:nvPicPr>
          <p:cNvPr id="6" name="Picture 3" descr="000E2BBC-D245-1CD6-8318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36850"/>
            <a:ext cx="4343400" cy="284734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9" name="Picture 4" descr="P1010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0" y="2667000"/>
            <a:ext cx="3889587" cy="291719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114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الثالثة: تخفيف الازدحام المروري </a:t>
            </a:r>
            <a:endParaRPr lang="en-US" dirty="0"/>
          </a:p>
        </p:txBody>
      </p:sp>
      <p:sp>
        <p:nvSpPr>
          <p:cNvPr id="7" name="Content Placeholder 6"/>
          <p:cNvSpPr>
            <a:spLocks noGrp="1"/>
          </p:cNvSpPr>
          <p:nvPr>
            <p:ph idx="1"/>
          </p:nvPr>
        </p:nvSpPr>
        <p:spPr/>
        <p:txBody>
          <a:bodyPr/>
          <a:lstStyle/>
          <a:p>
            <a:pPr marL="0" indent="0" algn="r" rtl="1">
              <a:buNone/>
            </a:pPr>
            <a:r>
              <a:rPr lang="ar-EG" sz="2400" dirty="0">
                <a:ea typeface="ＭＳ Ｐゴシック" pitchFamily="34" charset="-128"/>
              </a:rPr>
              <a:t>وسيلة تخفيف الازدحام المروري: </a:t>
            </a:r>
            <a:r>
              <a:rPr lang="ar-IQ" sz="2400" dirty="0">
                <a:ea typeface="ＭＳ Ｐゴシック" pitchFamily="34" charset="-128"/>
              </a:rPr>
              <a:t>صف السيارة بطريقة مائلة</a:t>
            </a:r>
            <a:endParaRPr lang="en-US" sz="2400" i="1" dirty="0">
              <a:ea typeface="ＭＳ Ｐゴシック" pitchFamily="34" charset="-128"/>
            </a:endParaRPr>
          </a:p>
          <a:p>
            <a:pPr marL="0" indent="0">
              <a:buNone/>
            </a:pPr>
            <a:endParaRPr lang="en-US" sz="2400" i="1" dirty="0">
              <a:ea typeface="ＭＳ Ｐゴシック" pitchFamily="34" charset="-128"/>
            </a:endParaRPr>
          </a:p>
          <a:p>
            <a:pPr marL="0" indent="0">
              <a:buNone/>
            </a:pPr>
            <a:endParaRPr lang="en-US" dirty="0"/>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8977" b="13182"/>
          <a:stretch>
            <a:fillRect/>
          </a:stretch>
        </p:blipFill>
        <p:spPr bwMode="auto">
          <a:xfrm>
            <a:off x="4007756" y="2619375"/>
            <a:ext cx="4800600" cy="2581275"/>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3" name="Picture 7" descr="Reverse angle parking.jpg"/>
          <p:cNvPicPr>
            <a:picLocks noChangeAspect="1"/>
          </p:cNvPicPr>
          <p:nvPr/>
        </p:nvPicPr>
        <p:blipFill rotWithShape="1">
          <a:blip r:embed="rId4" cstate="print">
            <a:extLst>
              <a:ext uri="{28A0092B-C50C-407E-A947-70E740481C1C}">
                <a14:useLocalDpi xmlns:a14="http://schemas.microsoft.com/office/drawing/2010/main" val="0"/>
              </a:ext>
            </a:extLst>
          </a:blip>
          <a:srcRect l="2380" t="7936" r="34328" b="11637"/>
          <a:stretch/>
        </p:blipFill>
        <p:spPr bwMode="auto">
          <a:xfrm>
            <a:off x="327779" y="2619375"/>
            <a:ext cx="3581400" cy="3413435"/>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4007757" y="5354098"/>
            <a:ext cx="4679040" cy="646331"/>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algn="r" eaLnBrk="1" hangingPunct="1">
              <a:buFont typeface="Arial"/>
              <a:buChar char="•"/>
            </a:pPr>
            <a:r>
              <a:rPr lang="ar-EG" dirty="0">
                <a:latin typeface="+mj-lt"/>
              </a:rPr>
              <a:t>الانتظار العكسي المائل بزاوية</a:t>
            </a:r>
            <a:endParaRPr lang="en-US" dirty="0">
              <a:latin typeface="+mj-lt"/>
            </a:endParaRPr>
          </a:p>
          <a:p>
            <a:pPr marL="285750" indent="-285750" algn="r" eaLnBrk="1" hangingPunct="1">
              <a:buFont typeface="Arial"/>
              <a:buChar char="•"/>
            </a:pPr>
            <a:r>
              <a:rPr lang="ar-EG" dirty="0">
                <a:latin typeface="+mj-lt"/>
              </a:rPr>
              <a:t>الانتظار النموذجي بين سيارتين (اليمين)</a:t>
            </a:r>
            <a:endParaRPr lang="en-US" dirty="0">
              <a:latin typeface="+mj-lt"/>
            </a:endParaRPr>
          </a:p>
        </p:txBody>
      </p:sp>
    </p:spTree>
    <p:extLst>
      <p:ext uri="{BB962C8B-B14F-4D97-AF65-F5344CB8AC3E}">
        <p14:creationId xmlns:p14="http://schemas.microsoft.com/office/powerpoint/2010/main" val="818323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الرابعة: السلامة والراحة والجمال</a:t>
            </a:r>
            <a:endParaRPr lang="en-US" dirty="0"/>
          </a:p>
        </p:txBody>
      </p:sp>
      <p:pic>
        <p:nvPicPr>
          <p:cNvPr id="5" name="Picture 2" descr="00080C00-EA8A-1C34-80BD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t="9273" r="9052"/>
          <a:stretch>
            <a:fillRect/>
          </a:stretch>
        </p:blipFill>
        <p:spPr bwMode="auto">
          <a:xfrm>
            <a:off x="4854221" y="1959428"/>
            <a:ext cx="3832575" cy="2848576"/>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5th&amp;Univ Trees"/>
          <p:cNvPicPr>
            <a:picLocks noChangeAspect="1" noChangeArrowheads="1"/>
          </p:cNvPicPr>
          <p:nvPr/>
        </p:nvPicPr>
        <p:blipFill>
          <a:blip r:embed="rId4" cstate="print">
            <a:extLst>
              <a:ext uri="{28A0092B-C50C-407E-A947-70E740481C1C}">
                <a14:useLocalDpi xmlns:a14="http://schemas.microsoft.com/office/drawing/2010/main" val="0"/>
              </a:ext>
            </a:extLst>
          </a:blip>
          <a:srcRect b="5769"/>
          <a:stretch>
            <a:fillRect/>
          </a:stretch>
        </p:blipFill>
        <p:spPr bwMode="auto">
          <a:xfrm>
            <a:off x="876499" y="1965375"/>
            <a:ext cx="3582612" cy="4501229"/>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4982934" y="4995263"/>
            <a:ext cx="3584021" cy="1477328"/>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algn="r" rtl="1" eaLnBrk="1" hangingPunct="1">
              <a:buFont typeface="Arial"/>
              <a:buChar char="•"/>
            </a:pPr>
            <a:r>
              <a:rPr lang="ar-EG" dirty="0"/>
              <a:t>أشجار</a:t>
            </a:r>
            <a:endParaRPr lang="en-US" dirty="0"/>
          </a:p>
          <a:p>
            <a:pPr marL="285750" indent="-285750" algn="r" rtl="1" eaLnBrk="1" hangingPunct="1">
              <a:buFont typeface="Arial"/>
              <a:buChar char="•"/>
            </a:pPr>
            <a:r>
              <a:rPr lang="ar-EG" dirty="0"/>
              <a:t>أماكن للجلوس والراحة</a:t>
            </a:r>
            <a:endParaRPr lang="en-US" dirty="0">
              <a:latin typeface="+mj-lt"/>
            </a:endParaRPr>
          </a:p>
          <a:p>
            <a:pPr marL="285750" indent="-285750" algn="r" rtl="1" eaLnBrk="1" hangingPunct="1">
              <a:buFont typeface="Arial"/>
              <a:buChar char="•"/>
            </a:pPr>
            <a:r>
              <a:rPr lang="ar-EG" dirty="0">
                <a:latin typeface="+mj-lt"/>
              </a:rPr>
              <a:t>نظيف </a:t>
            </a:r>
            <a:r>
              <a:rPr lang="ar-IQ" dirty="0">
                <a:latin typeface="+mj-lt"/>
              </a:rPr>
              <a:t>و دائم الصيانة</a:t>
            </a:r>
            <a:endParaRPr lang="en-US" dirty="0">
              <a:latin typeface="+mj-lt"/>
            </a:endParaRPr>
          </a:p>
          <a:p>
            <a:pPr marL="285750" indent="-285750" algn="r" rtl="1" eaLnBrk="1" hangingPunct="1">
              <a:buFont typeface="Arial"/>
              <a:buChar char="•"/>
            </a:pPr>
            <a:r>
              <a:rPr lang="ar-EG" dirty="0">
                <a:latin typeface="+mj-lt"/>
              </a:rPr>
              <a:t>إنارة للمشاة</a:t>
            </a:r>
            <a:endParaRPr lang="en-US" dirty="0">
              <a:latin typeface="+mj-lt"/>
            </a:endParaRPr>
          </a:p>
          <a:p>
            <a:pPr marL="285750" indent="-285750" algn="r" rtl="1" eaLnBrk="1" hangingPunct="1">
              <a:buFont typeface="Arial"/>
              <a:buChar char="•"/>
            </a:pPr>
            <a:r>
              <a:rPr lang="ar-EG" dirty="0">
                <a:latin typeface="+mj-lt"/>
              </a:rPr>
              <a:t>إتاحة </a:t>
            </a:r>
            <a:r>
              <a:rPr lang="ar-IQ" dirty="0">
                <a:latin typeface="+mj-lt"/>
              </a:rPr>
              <a:t>ماء الشرب و المراحيض العامة</a:t>
            </a:r>
            <a:endParaRPr lang="en-US" dirty="0">
              <a:latin typeface="+mj-lt"/>
            </a:endParaRPr>
          </a:p>
        </p:txBody>
      </p:sp>
    </p:spTree>
    <p:extLst>
      <p:ext uri="{BB962C8B-B14F-4D97-AF65-F5344CB8AC3E}">
        <p14:creationId xmlns:p14="http://schemas.microsoft.com/office/powerpoint/2010/main" val="2279918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الرابعة: السلامة والراحة والجمال</a:t>
            </a:r>
            <a:endParaRPr lang="en-US" dirty="0"/>
          </a:p>
        </p:txBody>
      </p:sp>
      <p:sp>
        <p:nvSpPr>
          <p:cNvPr id="3" name="Content Placeholder 2"/>
          <p:cNvSpPr>
            <a:spLocks noGrp="1"/>
          </p:cNvSpPr>
          <p:nvPr>
            <p:ph idx="1"/>
          </p:nvPr>
        </p:nvSpPr>
        <p:spPr/>
        <p:txBody>
          <a:bodyPr>
            <a:normAutofit/>
          </a:bodyPr>
          <a:lstStyle/>
          <a:p>
            <a:pPr marL="0" indent="0" algn="r" rtl="1">
              <a:buNone/>
            </a:pPr>
            <a:r>
              <a:rPr lang="ar-EG" sz="2400" i="1" dirty="0"/>
              <a:t>الفن العام يعكس مظهر المجتمع</a:t>
            </a:r>
            <a:endParaRPr lang="en-US" sz="2400" i="1" dirty="0"/>
          </a:p>
        </p:txBody>
      </p:sp>
      <p:pic>
        <p:nvPicPr>
          <p:cNvPr id="9" name="Picture 3" descr="P1010037"/>
          <p:cNvPicPr>
            <a:picLocks noChangeAspect="1" noChangeArrowheads="1"/>
          </p:cNvPicPr>
          <p:nvPr/>
        </p:nvPicPr>
        <p:blipFill>
          <a:blip r:embed="rId3" cstate="print">
            <a:extLst>
              <a:ext uri="{28A0092B-C50C-407E-A947-70E740481C1C}">
                <a14:useLocalDpi xmlns:a14="http://schemas.microsoft.com/office/drawing/2010/main" val="0"/>
              </a:ext>
            </a:extLst>
          </a:blip>
          <a:srcRect l="5138" t="14368" r="7529" b="14844"/>
          <a:stretch>
            <a:fillRect/>
          </a:stretch>
        </p:blipFill>
        <p:spPr bwMode="auto">
          <a:xfrm>
            <a:off x="5009444" y="2538893"/>
            <a:ext cx="3163711" cy="1923040"/>
          </a:xfrm>
          <a:prstGeom prst="roundRect">
            <a:avLst>
              <a:gd name="adj" fmla="val 8594"/>
            </a:avLst>
          </a:prstGeom>
          <a:solidFill>
            <a:srgbClr val="FFFFFF">
              <a:shade val="85000"/>
            </a:srgbClr>
          </a:solidFill>
          <a:ln>
            <a:noFill/>
          </a:ln>
          <a:effectLst/>
          <a:extLst/>
        </p:spPr>
      </p:pic>
      <p:pic>
        <p:nvPicPr>
          <p:cNvPr id="11" name="Picture 5" descr="IMG_05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6" y="2773507"/>
            <a:ext cx="3909836" cy="2812408"/>
          </a:xfrm>
          <a:prstGeom prst="roundRect">
            <a:avLst>
              <a:gd name="adj" fmla="val 8594"/>
            </a:avLst>
          </a:prstGeom>
          <a:solidFill>
            <a:srgbClr val="FFFFFF">
              <a:shade val="85000"/>
            </a:srgbClr>
          </a:solidFill>
          <a:ln>
            <a:noFill/>
          </a:ln>
          <a:effectLst/>
          <a:extLst/>
        </p:spPr>
      </p:pic>
      <p:pic>
        <p:nvPicPr>
          <p:cNvPr id="12" name="Picture 2" descr="water fountain olympia, w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67" t="7895" r="3926" b="22139"/>
          <a:stretch/>
        </p:blipFill>
        <p:spPr bwMode="auto">
          <a:xfrm>
            <a:off x="4729892" y="4592801"/>
            <a:ext cx="3810000" cy="1986228"/>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786498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سكني - قبل</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descr="Bef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71577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سكني</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30773"/>
            <a:ext cx="8845296" cy="3617421"/>
          </a:xfrm>
          <a:prstGeom prst="rect">
            <a:avLst/>
          </a:prstGeom>
        </p:spPr>
      </p:pic>
    </p:spTree>
    <p:extLst>
      <p:ext uri="{BB962C8B-B14F-4D97-AF65-F5344CB8AC3E}">
        <p14:creationId xmlns:p14="http://schemas.microsoft.com/office/powerpoint/2010/main" val="4262837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سكني - بعد</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4833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تجاري - قبل</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69" y="2601540"/>
            <a:ext cx="7803861" cy="3675888"/>
          </a:xfrm>
          <a:prstGeom prst="rect">
            <a:avLst/>
          </a:prstGeom>
        </p:spPr>
      </p:pic>
    </p:spTree>
    <p:extLst>
      <p:ext uri="{BB962C8B-B14F-4D97-AF65-F5344CB8AC3E}">
        <p14:creationId xmlns:p14="http://schemas.microsoft.com/office/powerpoint/2010/main" val="125697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مراجعة لاستعمالات الأراضي </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r>
              <a:rPr lang="ar-EG" sz="2400" dirty="0"/>
              <a:t>ماذا تعلمنا من درس استعمالات الأراضي </a:t>
            </a:r>
            <a:endParaRPr lang="en-US" sz="2400" dirty="0"/>
          </a:p>
        </p:txBody>
      </p:sp>
      <p:sp>
        <p:nvSpPr>
          <p:cNvPr id="4" name="Content Placeholder 3"/>
          <p:cNvSpPr>
            <a:spLocks noGrp="1"/>
          </p:cNvSpPr>
          <p:nvPr>
            <p:ph sz="half" idx="2"/>
          </p:nvPr>
        </p:nvSpPr>
        <p:spPr/>
        <p:txBody>
          <a:bodyPr>
            <a:normAutofit/>
          </a:bodyPr>
          <a:lstStyle/>
          <a:p>
            <a:pPr algn="r" rtl="1"/>
            <a:r>
              <a:rPr lang="ar-EG" sz="2400" dirty="0"/>
              <a:t>هل لديك أي ملاحظات عن منطقتك السكنية منذ أن التقينا آخر مرة؟</a:t>
            </a:r>
            <a:endParaRPr lang="en-US" sz="2400" dirty="0"/>
          </a:p>
          <a:p>
            <a:pPr algn="r" rtl="1"/>
            <a:r>
              <a:rPr lang="ar-EG" sz="2400" dirty="0"/>
              <a:t>كيف ترتبط  قراءتك عن النقل النشط</a:t>
            </a:r>
            <a:r>
              <a:rPr lang="ar-EG" sz="2400" dirty="0">
                <a:solidFill>
                  <a:srgbClr val="FF0000"/>
                </a:solidFill>
              </a:rPr>
              <a:t> </a:t>
            </a:r>
            <a:r>
              <a:rPr lang="ar-EG" sz="2400" dirty="0"/>
              <a:t>بالأقسام السابقة؟</a:t>
            </a:r>
            <a:endParaRPr lang="en-US" sz="2400" dirty="0"/>
          </a:p>
          <a:p>
            <a:endParaRPr lang="en-US" dirty="0"/>
          </a:p>
          <a:p>
            <a:pPr marL="0" indent="0">
              <a:buNone/>
            </a:pPr>
            <a:endParaRPr lang="en-US" dirty="0"/>
          </a:p>
          <a:p>
            <a:endParaRPr lang="en-US" dirty="0"/>
          </a:p>
        </p:txBody>
      </p:sp>
      <p:pic>
        <p:nvPicPr>
          <p:cNvPr id="7" name="Content Placeholder 12" descr="Built Environment.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8434" r="18434"/>
          <a:stretch/>
        </p:blipFill>
        <p:spPr>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4489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تجاري</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87" y="2601540"/>
            <a:ext cx="7797826" cy="3675888"/>
          </a:xfrm>
          <a:prstGeom prst="rect">
            <a:avLst/>
          </a:prstGeom>
        </p:spPr>
      </p:pic>
    </p:spTree>
    <p:extLst>
      <p:ext uri="{BB962C8B-B14F-4D97-AF65-F5344CB8AC3E}">
        <p14:creationId xmlns:p14="http://schemas.microsoft.com/office/powerpoint/2010/main" val="3934930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خمس خطوات لخلق مجتمع يسهل السير فيه</a:t>
            </a:r>
            <a:endParaRPr lang="en-US" dirty="0"/>
          </a:p>
        </p:txBody>
      </p:sp>
      <p:sp>
        <p:nvSpPr>
          <p:cNvPr id="8" name="Text Placeholder 7"/>
          <p:cNvSpPr>
            <a:spLocks noGrp="1"/>
          </p:cNvSpPr>
          <p:nvPr>
            <p:ph type="body" sz="quarter" idx="13"/>
          </p:nvPr>
        </p:nvSpPr>
        <p:spPr/>
        <p:txBody>
          <a:bodyPr/>
          <a:lstStyle/>
          <a:p>
            <a:pPr algn="r" rtl="1"/>
            <a:r>
              <a:rPr lang="ar-EG" dirty="0"/>
              <a:t>الخطوة الخامسة: أماكن رائعة للسير</a:t>
            </a:r>
            <a:endParaRPr lang="en-US" dirty="0"/>
          </a:p>
        </p:txBody>
      </p:sp>
      <p:sp>
        <p:nvSpPr>
          <p:cNvPr id="12" name="Content Placeholder 11"/>
          <p:cNvSpPr>
            <a:spLocks noGrp="1"/>
          </p:cNvSpPr>
          <p:nvPr>
            <p:ph idx="1"/>
          </p:nvPr>
        </p:nvSpPr>
        <p:spPr/>
        <p:txBody>
          <a:bodyPr>
            <a:normAutofit/>
          </a:bodyPr>
          <a:lstStyle/>
          <a:p>
            <a:pPr marL="0" indent="0" algn="r" rtl="1">
              <a:buNone/>
            </a:pPr>
            <a:r>
              <a:rPr lang="ar-EG" sz="2400" i="1" dirty="0"/>
              <a:t>شارع تجاري - بعد</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94" y="2601540"/>
            <a:ext cx="7861412" cy="3675888"/>
          </a:xfrm>
          <a:prstGeom prst="rect">
            <a:avLst/>
          </a:prstGeom>
        </p:spPr>
      </p:pic>
    </p:spTree>
    <p:extLst>
      <p:ext uri="{BB962C8B-B14F-4D97-AF65-F5344CB8AC3E}">
        <p14:creationId xmlns:p14="http://schemas.microsoft.com/office/powerpoint/2010/main" val="3942727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3" name="Text Placeholder 2"/>
          <p:cNvSpPr>
            <a:spLocks noGrp="1"/>
          </p:cNvSpPr>
          <p:nvPr>
            <p:ph type="body" sz="quarter" idx="13"/>
          </p:nvPr>
        </p:nvSpPr>
        <p:spPr/>
        <p:txBody>
          <a:bodyPr/>
          <a:lstStyle/>
          <a:p>
            <a:pPr algn="r" rtl="1"/>
            <a:r>
              <a:rPr lang="ar-EG" dirty="0"/>
              <a:t>سهولة السير – أبجديات التخطيط</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88564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سهولة ركوب الدرجات الهوائية</a:t>
            </a:r>
            <a:endParaRPr lang="en-US" dirty="0"/>
          </a:p>
        </p:txBody>
      </p:sp>
      <p:pic>
        <p:nvPicPr>
          <p:cNvPr id="3" name="Content Placeholder 2" descr="bicycle-34159_1280.png"/>
          <p:cNvPicPr>
            <a:picLocks noGrp="1" noChangeAspect="1"/>
          </p:cNvPicPr>
          <p:nvPr>
            <p:ph idx="1"/>
          </p:nvPr>
        </p:nvPicPr>
        <p:blipFill>
          <a:blip r:embed="rId3">
            <a:extLst>
              <a:ext uri="{28A0092B-C50C-407E-A947-70E740481C1C}">
                <a14:useLocalDpi xmlns:a14="http://schemas.microsoft.com/office/drawing/2010/main" val="0"/>
              </a:ext>
            </a:extLst>
          </a:blip>
          <a:srcRect l="-5244" r="-5244"/>
          <a:stretch>
            <a:fillRect/>
          </a:stretch>
        </p:blipFill>
        <p:spPr>
          <a:xfrm>
            <a:off x="693738" y="1958975"/>
            <a:ext cx="7993062" cy="4318000"/>
          </a:xfrm>
        </p:spPr>
      </p:pic>
    </p:spTree>
    <p:extLst>
      <p:ext uri="{BB962C8B-B14F-4D97-AF65-F5344CB8AC3E}">
        <p14:creationId xmlns:p14="http://schemas.microsoft.com/office/powerpoint/2010/main" val="272312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sp>
        <p:nvSpPr>
          <p:cNvPr id="10" name="Text Placeholder 1"/>
          <p:cNvSpPr>
            <a:spLocks noGrp="1"/>
          </p:cNvSpPr>
          <p:nvPr>
            <p:ph type="body" idx="1"/>
          </p:nvPr>
        </p:nvSpPr>
        <p:spPr>
          <a:xfrm>
            <a:off x="4645025" y="1535113"/>
            <a:ext cx="4041775" cy="3969114"/>
          </a:xfrm>
        </p:spPr>
        <p:txBody>
          <a:bodyPr>
            <a:normAutofit/>
          </a:bodyPr>
          <a:lstStyle/>
          <a:p>
            <a:pPr marL="457200" indent="-457200" algn="ctr" rtl="1">
              <a:buFont typeface="Wingdings" charset="2"/>
              <a:buChar char="²"/>
            </a:pPr>
            <a:r>
              <a:rPr lang="ar-EG" sz="2400" dirty="0"/>
              <a:t>الأسئلة؟</a:t>
            </a:r>
            <a:endParaRPr lang="en-US" sz="2400" dirty="0"/>
          </a:p>
          <a:p>
            <a:pPr algn="ctr"/>
            <a:endParaRPr lang="en-US" sz="2400" dirty="0"/>
          </a:p>
          <a:p>
            <a:pPr marL="457200" indent="-457200" algn="ctr" rtl="1">
              <a:buFont typeface="Wingdings" charset="2"/>
              <a:buChar char="²"/>
            </a:pPr>
            <a:r>
              <a:rPr lang="ar-EG" sz="2400" dirty="0"/>
              <a:t>التعليقات؟</a:t>
            </a:r>
            <a:endParaRPr lang="en-US" sz="2400" dirty="0"/>
          </a:p>
          <a:p>
            <a:pPr algn="ctr"/>
            <a:endParaRPr lang="en-US" sz="2400" dirty="0"/>
          </a:p>
          <a:p>
            <a:pPr marL="457200" indent="-457200" algn="ctr" rtl="1">
              <a:buFont typeface="Wingdings" charset="2"/>
              <a:buChar char="²"/>
            </a:pPr>
            <a:r>
              <a:rPr lang="ar-EG" sz="2400" dirty="0"/>
              <a:t>المخاوف؟</a:t>
            </a:r>
            <a:endParaRPr lang="en-US" sz="2400" dirty="0"/>
          </a:p>
          <a:p>
            <a:pPr algn="ctr"/>
            <a:endParaRPr lang="en-US" sz="2400" dirty="0"/>
          </a:p>
        </p:txBody>
      </p:sp>
      <p:sp>
        <p:nvSpPr>
          <p:cNvPr id="12" name="Content Placeholder 11"/>
          <p:cNvSpPr>
            <a:spLocks noGrp="1"/>
          </p:cNvSpPr>
          <p:nvPr>
            <p:ph sz="half" idx="2"/>
          </p:nvPr>
        </p:nvSpPr>
        <p:spPr>
          <a:xfrm>
            <a:off x="457200" y="1535113"/>
            <a:ext cx="4040188" cy="4236526"/>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lnSpcReduction="10000"/>
          </a:bodyPr>
          <a:lstStyle/>
          <a:p>
            <a:pPr marL="0" indent="0" algn="ctr" rtl="1">
              <a:buNone/>
            </a:pPr>
            <a:r>
              <a:rPr lang="ar-EG" sz="2000" b="1" u="sng" dirty="0">
                <a:solidFill>
                  <a:schemeClr val="tx1">
                    <a:lumMod val="50000"/>
                  </a:schemeClr>
                </a:solidFill>
              </a:rPr>
              <a:t>الواجب المنزلي</a:t>
            </a:r>
            <a:endParaRPr lang="en-US" sz="2000" dirty="0">
              <a:solidFill>
                <a:schemeClr val="tx1">
                  <a:lumMod val="50000"/>
                </a:schemeClr>
              </a:solidFill>
            </a:endParaRPr>
          </a:p>
          <a:p>
            <a:pPr lvl="0" algn="r" rtl="1">
              <a:buFont typeface="Wingdings" charset="2"/>
              <a:buChar char="q"/>
            </a:pPr>
            <a:r>
              <a:rPr lang="ar-EG" sz="2000" dirty="0">
                <a:solidFill>
                  <a:schemeClr val="tx1">
                    <a:lumMod val="50000"/>
                  </a:schemeClr>
                </a:solidFill>
              </a:rPr>
              <a:t>•	أكمل بطاقة النتائج الخاصة بسهولة السير لـ «تنقل سان دييغو» وذلك ضمن مجاميع مختلفة الاعمار و/أو أشخاص لديهم إعاقات بدنية أو حسية</a:t>
            </a:r>
            <a:endParaRPr lang="ar-IQ" sz="2000" dirty="0">
              <a:solidFill>
                <a:schemeClr val="tx1">
                  <a:lumMod val="50000"/>
                </a:schemeClr>
              </a:solidFill>
            </a:endParaRPr>
          </a:p>
          <a:p>
            <a:pPr lvl="0" algn="r" rtl="1">
              <a:buFont typeface="Wingdings" charset="2"/>
              <a:buChar char="q"/>
            </a:pPr>
            <a:r>
              <a:rPr lang="ar-EG" sz="2000" dirty="0">
                <a:solidFill>
                  <a:schemeClr val="tx1">
                    <a:lumMod val="50000"/>
                  </a:schemeClr>
                </a:solidFill>
              </a:rPr>
              <a:t>أكمل مراجعة سهولة ركوب الدرجات الهوائية في منطقتك السكنية</a:t>
            </a:r>
            <a:endParaRPr lang="en-US" sz="2000" dirty="0">
              <a:solidFill>
                <a:schemeClr val="tx1">
                  <a:lumMod val="50000"/>
                </a:schemeClr>
              </a:solidFill>
            </a:endParaRPr>
          </a:p>
          <a:p>
            <a:pPr lvl="0" algn="r" rtl="1">
              <a:buFont typeface="Wingdings" charset="2"/>
              <a:buChar char="q"/>
            </a:pPr>
            <a:r>
              <a:rPr lang="ar-EG" sz="2000" dirty="0">
                <a:solidFill>
                  <a:schemeClr val="tx1">
                    <a:lumMod val="50000"/>
                  </a:schemeClr>
                </a:solidFill>
              </a:rPr>
              <a:t>استكمل سجل الصور لعراقيل </a:t>
            </a:r>
            <a:r>
              <a:rPr lang="ar-EG" sz="2000" dirty="0">
                <a:solidFill>
                  <a:srgbClr val="FF0000"/>
                </a:solidFill>
              </a:rPr>
              <a:t>النقل النشط </a:t>
            </a:r>
            <a:r>
              <a:rPr lang="ar-EG" sz="2000" dirty="0">
                <a:solidFill>
                  <a:schemeClr val="tx1">
                    <a:lumMod val="50000"/>
                  </a:schemeClr>
                </a:solidFill>
              </a:rPr>
              <a:t>في أحيائهم السكنية</a:t>
            </a:r>
            <a:endParaRPr lang="en-US" sz="20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just" rtl="1"/>
            <a:r>
              <a:rPr lang="ar-EG" sz="1200" dirty="0"/>
              <a:t>"هذا الم</a:t>
            </a:r>
            <a:r>
              <a:rPr lang="ar-IQ" sz="1200"/>
              <a:t>نهج </a:t>
            </a:r>
            <a:r>
              <a:rPr lang="ar-EG" sz="1200"/>
              <a:t>حاصل </a:t>
            </a:r>
            <a:r>
              <a:rPr lang="ar-EG" sz="1200" dirty="0"/>
              <a:t>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117967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105" y="5041944"/>
            <a:ext cx="1051599" cy="1051599"/>
          </a:xfrm>
          <a:prstGeom prst="rect">
            <a:avLst/>
          </a:prstGeom>
        </p:spPr>
      </p:pic>
      <p:sp>
        <p:nvSpPr>
          <p:cNvPr id="2" name="Title 1"/>
          <p:cNvSpPr>
            <a:spLocks noGrp="1"/>
          </p:cNvSpPr>
          <p:nvPr>
            <p:ph type="title"/>
          </p:nvPr>
        </p:nvSpPr>
        <p:spPr/>
        <p:txBody>
          <a:bodyPr/>
          <a:lstStyle/>
          <a:p>
            <a:pPr algn="r" rtl="1"/>
            <a:r>
              <a:rPr lang="ar-EG" dirty="0"/>
              <a:t>القسم الثاني: </a:t>
            </a:r>
            <a:r>
              <a:rPr lang="ar-EG" dirty="0" err="1"/>
              <a:t>الستراتيجيات</a:t>
            </a:r>
            <a:endParaRPr lang="en-US" dirty="0"/>
          </a:p>
        </p:txBody>
      </p:sp>
      <p:sp>
        <p:nvSpPr>
          <p:cNvPr id="5" name="Text Placeholder 4"/>
          <p:cNvSpPr>
            <a:spLocks noGrp="1"/>
          </p:cNvSpPr>
          <p:nvPr>
            <p:ph type="body" sz="quarter" idx="13"/>
          </p:nvPr>
        </p:nvSpPr>
        <p:spPr/>
        <p:txBody>
          <a:bodyPr/>
          <a:lstStyle/>
          <a:p>
            <a:pPr algn="r" rtl="1"/>
            <a:r>
              <a:rPr lang="ar-EG" sz="2400" dirty="0"/>
              <a:t>الأهداف التعليمية:</a:t>
            </a:r>
            <a:endParaRPr lang="en-US" sz="2400" dirty="0"/>
          </a:p>
        </p:txBody>
      </p:sp>
      <p:sp>
        <p:nvSpPr>
          <p:cNvPr id="3" name="Content Placeholder 2"/>
          <p:cNvSpPr>
            <a:spLocks noGrp="1"/>
          </p:cNvSpPr>
          <p:nvPr>
            <p:ph idx="1"/>
          </p:nvPr>
        </p:nvSpPr>
        <p:spPr/>
        <p:txBody>
          <a:bodyPr>
            <a:normAutofit/>
          </a:bodyPr>
          <a:lstStyle/>
          <a:p>
            <a:pPr algn="r" rtl="1"/>
            <a:r>
              <a:rPr lang="ar-EG" sz="2400" dirty="0"/>
              <a:t>معرفة محددات الصحة وكيف تؤثر على الصحة.</a:t>
            </a:r>
            <a:endParaRPr lang="en-US" sz="2400" dirty="0"/>
          </a:p>
          <a:p>
            <a:pPr marL="342900" indent="-342900" algn="r" rtl="1">
              <a:buFont typeface="+mj-lt"/>
              <a:buAutoNum type="arabicPeriod"/>
            </a:pPr>
            <a:r>
              <a:rPr lang="ar-EG" sz="2400" dirty="0"/>
              <a:t>معرفة التغييرات التي من شأنها النهوض بالصحة عند تطبيقها في         المجتمعات.</a:t>
            </a:r>
            <a:endParaRPr lang="en-US" sz="2400" dirty="0"/>
          </a:p>
        </p:txBody>
      </p:sp>
      <p:pic>
        <p:nvPicPr>
          <p:cNvPr id="6" name="Picture 5" descr="inline-skating-99101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989" y="5047445"/>
            <a:ext cx="1046098" cy="1046098"/>
          </a:xfrm>
          <a:prstGeom prst="rect">
            <a:avLst/>
          </a:prstGeom>
        </p:spPr>
      </p:pic>
      <p:pic>
        <p:nvPicPr>
          <p:cNvPr id="8" name="Picture 7" descr="biking-99052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921" y="5047446"/>
            <a:ext cx="1046916" cy="1046098"/>
          </a:xfrm>
          <a:prstGeom prst="rect">
            <a:avLst/>
          </a:prstGeom>
        </p:spPr>
      </p:pic>
      <p:pic>
        <p:nvPicPr>
          <p:cNvPr id="9" name="Picture 8"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56" y="5041944"/>
            <a:ext cx="1051599" cy="1051599"/>
          </a:xfrm>
          <a:prstGeom prst="rect">
            <a:avLst/>
          </a:prstGeom>
        </p:spPr>
      </p:pic>
      <p:pic>
        <p:nvPicPr>
          <p:cNvPr id="10" name="Picture 9" descr="skateboard-303471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9671" y="5041945"/>
            <a:ext cx="1051600" cy="1051600"/>
          </a:xfrm>
          <a:prstGeom prst="rect">
            <a:avLst/>
          </a:prstGeom>
        </p:spPr>
      </p:pic>
      <p:pic>
        <p:nvPicPr>
          <p:cNvPr id="11" name="Picture 10" descr="children-159352_1280.png"/>
          <p:cNvPicPr>
            <a:picLocks noChangeAspect="1"/>
          </p:cNvPicPr>
          <p:nvPr/>
        </p:nvPicPr>
        <p:blipFill rotWithShape="1">
          <a:blip r:embed="rId7">
            <a:extLst>
              <a:ext uri="{28A0092B-C50C-407E-A947-70E740481C1C}">
                <a14:useLocalDpi xmlns:a14="http://schemas.microsoft.com/office/drawing/2010/main" val="0"/>
              </a:ext>
            </a:extLst>
          </a:blip>
          <a:srcRect l="11693" t="11216" r="11516" b="11146"/>
          <a:stretch/>
        </p:blipFill>
        <p:spPr>
          <a:xfrm>
            <a:off x="7307259" y="5111503"/>
            <a:ext cx="837919" cy="9462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3650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ar-EG" dirty="0"/>
              <a:t>النقل النشط </a:t>
            </a:r>
            <a:endParaRPr lang="en-US" dirty="0"/>
          </a:p>
        </p:txBody>
      </p:sp>
      <p:pic>
        <p:nvPicPr>
          <p:cNvPr id="8" name="Picture 7" descr="child-727945_1280.jpg"/>
          <p:cNvPicPr>
            <a:picLocks noChangeAspect="1"/>
          </p:cNvPicPr>
          <p:nvPr/>
        </p:nvPicPr>
        <p:blipFill rotWithShape="1">
          <a:blip r:embed="rId3">
            <a:extLst>
              <a:ext uri="{28A0092B-C50C-407E-A947-70E740481C1C}">
                <a14:useLocalDpi xmlns:a14="http://schemas.microsoft.com/office/drawing/2010/main" val="0"/>
              </a:ext>
            </a:extLst>
          </a:blip>
          <a:srcRect l="31343" t="37913" r="25000"/>
          <a:stretch/>
        </p:blipFill>
        <p:spPr>
          <a:xfrm>
            <a:off x="3294990" y="1211325"/>
            <a:ext cx="1968484" cy="1865615"/>
          </a:xfrm>
          <a:prstGeom prst="rect">
            <a:avLst/>
          </a:prstGeom>
          <a:ln>
            <a:noFill/>
          </a:ln>
          <a:effectLst>
            <a:softEdge rad="112500"/>
          </a:effectLst>
        </p:spPr>
      </p:pic>
      <p:pic>
        <p:nvPicPr>
          <p:cNvPr id="10" name="Picture 9" descr="inline-skates-68132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9" y="3255753"/>
            <a:ext cx="3155230" cy="2102665"/>
          </a:xfrm>
          <a:prstGeom prst="rect">
            <a:avLst/>
          </a:prstGeom>
          <a:ln>
            <a:noFill/>
          </a:ln>
          <a:effectLst>
            <a:softEdge rad="112500"/>
          </a:effectLst>
        </p:spPr>
      </p:pic>
      <p:pic>
        <p:nvPicPr>
          <p:cNvPr id="11" name="Picture 10" descr="shoes-791044_1280.jpg"/>
          <p:cNvPicPr>
            <a:picLocks noChangeAspect="1"/>
          </p:cNvPicPr>
          <p:nvPr/>
        </p:nvPicPr>
        <p:blipFill rotWithShape="1">
          <a:blip r:embed="rId5">
            <a:extLst>
              <a:ext uri="{28A0092B-C50C-407E-A947-70E740481C1C}">
                <a14:useLocalDpi xmlns:a14="http://schemas.microsoft.com/office/drawing/2010/main" val="0"/>
              </a:ext>
            </a:extLst>
          </a:blip>
          <a:srcRect t="10268" b="20428"/>
          <a:stretch/>
        </p:blipFill>
        <p:spPr>
          <a:xfrm>
            <a:off x="5377441" y="1079151"/>
            <a:ext cx="3404947" cy="1572555"/>
          </a:xfrm>
          <a:prstGeom prst="rect">
            <a:avLst/>
          </a:prstGeom>
          <a:ln>
            <a:noFill/>
          </a:ln>
          <a:effectLst>
            <a:softEdge rad="112500"/>
          </a:effectLst>
        </p:spPr>
      </p:pic>
      <p:pic>
        <p:nvPicPr>
          <p:cNvPr id="12" name="Picture 11" descr="skateboarder-388977_1280.jpg"/>
          <p:cNvPicPr>
            <a:picLocks noChangeAspect="1"/>
          </p:cNvPicPr>
          <p:nvPr/>
        </p:nvPicPr>
        <p:blipFill rotWithShape="1">
          <a:blip r:embed="rId6">
            <a:extLst>
              <a:ext uri="{28A0092B-C50C-407E-A947-70E740481C1C}">
                <a14:useLocalDpi xmlns:a14="http://schemas.microsoft.com/office/drawing/2010/main" val="0"/>
              </a:ext>
            </a:extLst>
          </a:blip>
          <a:srcRect r="63437"/>
          <a:stretch/>
        </p:blipFill>
        <p:spPr>
          <a:xfrm>
            <a:off x="3288977" y="3182323"/>
            <a:ext cx="1958215" cy="3569056"/>
          </a:xfrm>
          <a:prstGeom prst="rect">
            <a:avLst/>
          </a:prstGeom>
          <a:ln>
            <a:noFill/>
          </a:ln>
          <a:effectLst>
            <a:softEdge rad="112500"/>
          </a:effectLst>
        </p:spPr>
      </p:pic>
      <p:pic>
        <p:nvPicPr>
          <p:cNvPr id="13" name="Picture 12" descr="wheelchair-749985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69" y="1169640"/>
            <a:ext cx="3155230" cy="2102665"/>
          </a:xfrm>
          <a:prstGeom prst="rect">
            <a:avLst/>
          </a:prstGeom>
          <a:ln>
            <a:noFill/>
          </a:ln>
          <a:effectLst>
            <a:softEdge rad="112500"/>
          </a:effectLst>
        </p:spPr>
      </p:pic>
      <p:pic>
        <p:nvPicPr>
          <p:cNvPr id="14" name="Picture 13" descr="woman-791541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7441" y="2623948"/>
            <a:ext cx="3417655" cy="2277547"/>
          </a:xfrm>
          <a:prstGeom prst="rect">
            <a:avLst/>
          </a:prstGeom>
          <a:ln>
            <a:noFill/>
          </a:ln>
          <a:effectLst>
            <a:softEdge rad="112500"/>
          </a:effectLst>
        </p:spPr>
      </p:pic>
      <p:pic>
        <p:nvPicPr>
          <p:cNvPr id="16" name="Picture 15" descr="hipster-863054_1280.jpg"/>
          <p:cNvPicPr>
            <a:picLocks noChangeAspect="1"/>
          </p:cNvPicPr>
          <p:nvPr/>
        </p:nvPicPr>
        <p:blipFill rotWithShape="1">
          <a:blip r:embed="rId9">
            <a:extLst>
              <a:ext uri="{28A0092B-C50C-407E-A947-70E740481C1C}">
                <a14:useLocalDpi xmlns:a14="http://schemas.microsoft.com/office/drawing/2010/main" val="0"/>
              </a:ext>
            </a:extLst>
          </a:blip>
          <a:srcRect l="26748" t="43592" r="2614"/>
          <a:stretch/>
        </p:blipFill>
        <p:spPr>
          <a:xfrm>
            <a:off x="5377440" y="4901495"/>
            <a:ext cx="3476217" cy="1849884"/>
          </a:xfrm>
          <a:prstGeom prst="rect">
            <a:avLst/>
          </a:prstGeom>
          <a:ln>
            <a:noFill/>
          </a:ln>
          <a:effectLst>
            <a:softEdge rad="112500"/>
          </a:effectLst>
        </p:spPr>
      </p:pic>
      <p:pic>
        <p:nvPicPr>
          <p:cNvPr id="17" name="Picture 16" descr="walking-454543_1280.jpg"/>
          <p:cNvPicPr>
            <a:picLocks noChangeAspect="1"/>
          </p:cNvPicPr>
          <p:nvPr/>
        </p:nvPicPr>
        <p:blipFill rotWithShape="1">
          <a:blip r:embed="rId10">
            <a:extLst>
              <a:ext uri="{28A0092B-C50C-407E-A947-70E740481C1C}">
                <a14:useLocalDpi xmlns:a14="http://schemas.microsoft.com/office/drawing/2010/main" val="0"/>
              </a:ext>
            </a:extLst>
          </a:blip>
          <a:srcRect b="31705"/>
          <a:stretch/>
        </p:blipFill>
        <p:spPr>
          <a:xfrm>
            <a:off x="113970" y="5349445"/>
            <a:ext cx="3155230" cy="1400473"/>
          </a:xfrm>
          <a:prstGeom prst="rect">
            <a:avLst/>
          </a:prstGeom>
          <a:ln>
            <a:noFill/>
          </a:ln>
          <a:effectLst>
            <a:softEdge rad="112500"/>
          </a:effectLst>
        </p:spPr>
      </p:pic>
    </p:spTree>
    <p:extLst>
      <p:ext uri="{BB962C8B-B14F-4D97-AF65-F5344CB8AC3E}">
        <p14:creationId xmlns:p14="http://schemas.microsoft.com/office/powerpoint/2010/main" val="379611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8" name="Text Placeholder 7"/>
          <p:cNvSpPr>
            <a:spLocks noGrp="1"/>
          </p:cNvSpPr>
          <p:nvPr>
            <p:ph type="body" sz="quarter" idx="13"/>
          </p:nvPr>
        </p:nvSpPr>
        <p:spPr/>
        <p:txBody>
          <a:bodyPr/>
          <a:lstStyle/>
          <a:p>
            <a:pPr algn="r" rtl="1"/>
            <a:r>
              <a:rPr lang="ar-EG" dirty="0"/>
              <a:t>النقل النشط </a:t>
            </a:r>
            <a:r>
              <a:rPr lang="en-US" dirty="0"/>
              <a:t> – </a:t>
            </a:r>
            <a:r>
              <a:rPr lang="ar-EG" dirty="0"/>
              <a:t>أبجديات التخطيط</a:t>
            </a:r>
            <a:endParaRPr lang="en-US" dirty="0"/>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83235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8" name="Text Placeholder 7"/>
          <p:cNvSpPr>
            <a:spLocks noGrp="1"/>
          </p:cNvSpPr>
          <p:nvPr>
            <p:ph type="body" sz="quarter" idx="13"/>
          </p:nvPr>
        </p:nvSpPr>
        <p:spPr/>
        <p:txBody>
          <a:bodyPr/>
          <a:lstStyle/>
          <a:p>
            <a:pPr algn="r" rtl="1"/>
            <a:r>
              <a:rPr lang="ar-EG" dirty="0"/>
              <a:t> مدن</a:t>
            </a:r>
            <a:r>
              <a:rPr lang="en-US" dirty="0"/>
              <a:t>8-80 </a:t>
            </a:r>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73767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النقل النشط</a:t>
            </a:r>
            <a:endParaRPr lang="en-US" dirty="0"/>
          </a:p>
        </p:txBody>
      </p:sp>
      <p:pic>
        <p:nvPicPr>
          <p:cNvPr id="3" name="Picture 2"/>
          <p:cNvPicPr>
            <a:picLocks noChangeAspect="1"/>
          </p:cNvPicPr>
          <p:nvPr/>
        </p:nvPicPr>
        <p:blipFill>
          <a:blip r:embed="rId3"/>
          <a:stretch>
            <a:fillRect/>
          </a:stretch>
        </p:blipFill>
        <p:spPr>
          <a:xfrm>
            <a:off x="436098" y="1317433"/>
            <a:ext cx="8655371" cy="5153705"/>
          </a:xfrm>
          <a:prstGeom prst="rect">
            <a:avLst/>
          </a:prstGeom>
        </p:spPr>
      </p:pic>
    </p:spTree>
    <p:extLst>
      <p:ext uri="{BB962C8B-B14F-4D97-AF65-F5344CB8AC3E}">
        <p14:creationId xmlns:p14="http://schemas.microsoft.com/office/powerpoint/2010/main" val="4098042937"/>
      </p:ext>
    </p:extLst>
  </p:cSld>
  <p:clrMapOvr>
    <a:masterClrMapping/>
  </p:clrMapOvr>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Props1.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3.xml><?xml version="1.0" encoding="utf-8"?>
<ds:datastoreItem xmlns:ds="http://schemas.openxmlformats.org/officeDocument/2006/customXml" ds:itemID="{671E3CD7-2B00-41A5-92B6-914235362425}">
  <ds:schemaRefs>
    <ds:schemaRef ds:uri="http://schemas.microsoft.com/sharepoint/v3"/>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1769</TotalTime>
  <Words>1879</Words>
  <Application>Microsoft Office PowerPoint</Application>
  <PresentationFormat>On-screen Show (4:3)</PresentationFormat>
  <Paragraphs>329</Paragraphs>
  <Slides>45</Slides>
  <Notes>45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45</vt:i4>
      </vt:variant>
    </vt:vector>
  </HeadingPairs>
  <TitlesOfParts>
    <vt:vector size="62" baseType="lpstr">
      <vt:lpstr>ＭＳ Ｐゴシック</vt:lpstr>
      <vt:lpstr>AnNahar</vt:lpstr>
      <vt:lpstr>Arial</vt:lpstr>
      <vt:lpstr>Avenir Light</vt:lpstr>
      <vt:lpstr>Avenir Medium</vt:lpstr>
      <vt:lpstr>Avenir Medium Oblique</vt:lpstr>
      <vt:lpstr>Calibri</vt:lpstr>
      <vt:lpstr>Georgia</vt:lpstr>
      <vt:lpstr>Wingdings</vt:lpstr>
      <vt:lpstr>Wingdings 2</vt:lpstr>
      <vt:lpstr>LWSD 2013 Blue 2</vt:lpstr>
      <vt:lpstr>LWSD 2013 Blue 3</vt:lpstr>
      <vt:lpstr>LWSD 2013 Blue 4</vt:lpstr>
      <vt:lpstr>RLA</vt:lpstr>
      <vt:lpstr>LWSD 2013 Orange 2</vt:lpstr>
      <vt:lpstr>LWSD 2013 Orange 3</vt:lpstr>
      <vt:lpstr>LWSD 2013 Orange 4</vt:lpstr>
      <vt:lpstr>القسم الثاني: الستراتجيات</vt:lpstr>
      <vt:lpstr>أجندة</vt:lpstr>
      <vt:lpstr>تهيئة</vt:lpstr>
      <vt:lpstr>مراجعة لاستعمالات الأراضي </vt:lpstr>
      <vt:lpstr>القسم الثاني: الستراتيجيات</vt:lpstr>
      <vt:lpstr>النقل النشط </vt:lpstr>
      <vt:lpstr>مقطع فيديو</vt:lpstr>
      <vt:lpstr>مقطع فيديو</vt:lpstr>
      <vt:lpstr>النقل النشط</vt:lpstr>
      <vt:lpstr>ساندباج</vt:lpstr>
      <vt:lpstr>تنقل سان دييغو</vt:lpstr>
      <vt:lpstr>استراحة</vt:lpstr>
      <vt:lpstr>سهولة السير</vt:lpstr>
      <vt:lpstr>لماذا نهتم بأمر سهولة السير؟</vt:lpstr>
      <vt:lpstr>لماذا نهتم بأمر سهولة السير؟</vt:lpstr>
      <vt:lpstr>لماذا نهتم بأمر سهولة السير؟</vt:lpstr>
      <vt:lpstr>لماذا نهتم بأمر سهولة السير؟</vt:lpstr>
      <vt:lpstr>لماذا نتهم بأمر سهولة السير؟</vt:lpstr>
      <vt:lpstr>لماذا نهتم بأمر سهولة السير؟</vt:lpstr>
      <vt:lpstr>نشاط</vt:lpstr>
      <vt:lpstr>استراحة </vt:lpstr>
      <vt:lpstr>المناطق السكنية التي يسهل السير بها تحدث فرقًا كبيرًا</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خمس خطوات لخلق مجتمع يسهل السير فيه</vt:lpstr>
      <vt:lpstr>مقطع فيديو</vt:lpstr>
      <vt:lpstr>سهولة ركوب الدرجات الهوائية</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263</cp:revision>
  <dcterms:created xsi:type="dcterms:W3CDTF">2013-10-28T20:20:09Z</dcterms:created>
  <dcterms:modified xsi:type="dcterms:W3CDTF">2016-09-27T23:04:30Z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