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80" r:id="rId5"/>
    <p:sldMasterId id="2147483668" r:id="rId6"/>
    <p:sldMasterId id="2147483726" r:id="rId7"/>
    <p:sldMasterId id="2147483732" r:id="rId8"/>
    <p:sldMasterId id="2147483737" r:id="rId9"/>
    <p:sldMasterId id="2147483742" r:id="rId10"/>
  </p:sldMasterIdLst>
  <p:notesMasterIdLst>
    <p:notesMasterId r:id="rId27"/>
  </p:notesMasterIdLst>
  <p:sldIdLst>
    <p:sldId id="260" r:id="rId11"/>
    <p:sldId id="262" r:id="rId12"/>
    <p:sldId id="264" r:id="rId13"/>
    <p:sldId id="358" r:id="rId14"/>
    <p:sldId id="330" r:id="rId15"/>
    <p:sldId id="361" r:id="rId16"/>
    <p:sldId id="332" r:id="rId17"/>
    <p:sldId id="356" r:id="rId18"/>
    <p:sldId id="357" r:id="rId19"/>
    <p:sldId id="347" r:id="rId20"/>
    <p:sldId id="348" r:id="rId21"/>
    <p:sldId id="349" r:id="rId22"/>
    <p:sldId id="350" r:id="rId23"/>
    <p:sldId id="353" r:id="rId24"/>
    <p:sldId id="301" r:id="rId25"/>
    <p:sldId id="36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4128">
          <p15:clr>
            <a:srgbClr val="A4A3A4"/>
          </p15:clr>
        </p15:guide>
        <p15:guide id="3" orient="horz" pos="1428">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A2E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2" autoAdjust="0"/>
    <p:restoredTop sz="88047" autoAdjust="0"/>
  </p:normalViewPr>
  <p:slideViewPr>
    <p:cSldViewPr snapToGrid="0" snapToObjects="1">
      <p:cViewPr varScale="1">
        <p:scale>
          <a:sx n="64" d="100"/>
          <a:sy n="64" d="100"/>
        </p:scale>
        <p:origin x="1530" y="60"/>
      </p:cViewPr>
      <p:guideLst>
        <p:guide orient="horz"/>
        <p:guide orient="horz" pos="4128"/>
        <p:guide orient="horz" pos="1428"/>
        <p:guide pos="2880"/>
      </p:guideLst>
    </p:cSldViewPr>
  </p:slideViewPr>
  <p:outlineViewPr>
    <p:cViewPr>
      <p:scale>
        <a:sx n="33" d="100"/>
        <a:sy n="33" d="100"/>
      </p:scale>
      <p:origin x="0" y="1123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316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FC715-202B-AC41-8CAD-EA3D67F3A591}" type="datetimeFigureOut">
              <a:rPr lang="en-US" smtClean="0"/>
              <a:pPr/>
              <a:t>9/27/2016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60785-9338-114B-891F-4D52A71C2C76}" type="slidenum">
              <a:rPr lang="en-US" smtClean="0"/>
              <a:pPr/>
              <a:t>‹#›</a:t>
            </a:fld>
            <a:endParaRPr lang="en-US"/>
          </a:p>
        </p:txBody>
      </p:sp>
    </p:spTree>
    <p:extLst>
      <p:ext uri="{BB962C8B-B14F-4D97-AF65-F5344CB8AC3E}">
        <p14:creationId xmlns:p14="http://schemas.microsoft.com/office/powerpoint/2010/main" val="1652074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hetday.com/mindfuleating.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Welcome to our next session. Tonight we begin to plan our Community Improvement Project (CIP)!</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a:t>
            </a:fld>
            <a:endParaRPr lang="en-US"/>
          </a:p>
        </p:txBody>
      </p:sp>
    </p:spTree>
    <p:extLst>
      <p:ext uri="{BB962C8B-B14F-4D97-AF65-F5344CB8AC3E}">
        <p14:creationId xmlns:p14="http://schemas.microsoft.com/office/powerpoint/2010/main" val="1789148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Strengths help you achieve your goal. They come from within the group and community. </a:t>
            </a:r>
          </a:p>
          <a:p>
            <a:endParaRPr lang="en-US" baseline="0"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10</a:t>
            </a:fld>
            <a:endParaRPr lang="en-US"/>
          </a:p>
        </p:txBody>
      </p:sp>
    </p:spTree>
    <p:extLst>
      <p:ext uri="{BB962C8B-B14F-4D97-AF65-F5344CB8AC3E}">
        <p14:creationId xmlns:p14="http://schemas.microsoft.com/office/powerpoint/2010/main" val="2727349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Weaknesses also come from within your group and community. Identifying weaknesses is important so that you can address them and/or find a way to compensate for them.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11</a:t>
            </a:fld>
            <a:endParaRPr lang="en-US"/>
          </a:p>
        </p:txBody>
      </p:sp>
    </p:spTree>
    <p:extLst>
      <p:ext uri="{BB962C8B-B14F-4D97-AF65-F5344CB8AC3E}">
        <p14:creationId xmlns:p14="http://schemas.microsoft.com/office/powerpoint/2010/main" val="3099380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Opportunities are outside of the group. They help the project succeed.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12</a:t>
            </a:fld>
            <a:endParaRPr lang="en-US"/>
          </a:p>
        </p:txBody>
      </p:sp>
    </p:spTree>
    <p:extLst>
      <p:ext uri="{BB962C8B-B14F-4D97-AF65-F5344CB8AC3E}">
        <p14:creationId xmlns:p14="http://schemas.microsoft.com/office/powerpoint/2010/main" val="375928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Threats also come from outside of the group. Anticipating potential threats to the project will help you strategize ways around or through them.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13</a:t>
            </a:fld>
            <a:endParaRPr lang="en-US"/>
          </a:p>
        </p:txBody>
      </p:sp>
    </p:spTree>
    <p:extLst>
      <p:ext uri="{BB962C8B-B14F-4D97-AF65-F5344CB8AC3E}">
        <p14:creationId xmlns:p14="http://schemas.microsoft.com/office/powerpoint/2010/main" val="19253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Having a clear action plan keeps everyone on track and clear about the tasks for which they are responsible.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Activity: </a:t>
            </a:r>
            <a:r>
              <a:rPr lang="en-US" sz="1200" kern="1200" dirty="0">
                <a:solidFill>
                  <a:schemeClr val="tx1"/>
                </a:solidFill>
                <a:effectLst/>
                <a:latin typeface="+mn-lt"/>
                <a:ea typeface="+mn-ea"/>
                <a:cs typeface="+mn-cs"/>
              </a:rPr>
              <a:t>Work with the group to fill in the action plan on page 79. Each person should also fill out the action plan and the SWOT in their own workbook to have a guide and example for later projects.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pPr/>
              <a:t>14</a:t>
            </a:fld>
            <a:endParaRPr lang="en-US"/>
          </a:p>
        </p:txBody>
      </p:sp>
    </p:spTree>
    <p:extLst>
      <p:ext uri="{BB962C8B-B14F-4D97-AF65-F5344CB8AC3E}">
        <p14:creationId xmlns:p14="http://schemas.microsoft.com/office/powerpoint/2010/main" val="81200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Great job! That was a lot of work! Review the homework for next week. Especially thinking about how you will contribute to the CIP.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15</a:t>
            </a:fld>
            <a:endParaRPr lang="en-US"/>
          </a:p>
        </p:txBody>
      </p:sp>
    </p:spTree>
    <p:extLst>
      <p:ext uri="{BB962C8B-B14F-4D97-AF65-F5344CB8AC3E}">
        <p14:creationId xmlns:p14="http://schemas.microsoft.com/office/powerpoint/2010/main" val="485117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16</a:t>
            </a:fld>
            <a:endParaRPr lang="en-US"/>
          </a:p>
        </p:txBody>
      </p:sp>
    </p:spTree>
    <p:extLst>
      <p:ext uri="{BB962C8B-B14F-4D97-AF65-F5344CB8AC3E}">
        <p14:creationId xmlns:p14="http://schemas.microsoft.com/office/powerpoint/2010/main" val="48511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Brief review of agenda.</a:t>
            </a:r>
          </a:p>
          <a:p>
            <a:pPr marL="0" indent="0">
              <a:buFontTx/>
              <a:buNone/>
            </a:pPr>
            <a:endParaRPr lang="en-US" sz="1200" baseline="0" dirty="0"/>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2</a:t>
            </a:fld>
            <a:endParaRPr lang="en-US"/>
          </a:p>
        </p:txBody>
      </p:sp>
    </p:spTree>
    <p:extLst>
      <p:ext uri="{BB962C8B-B14F-4D97-AF65-F5344CB8AC3E}">
        <p14:creationId xmlns:p14="http://schemas.microsoft.com/office/powerpoint/2010/main" val="291572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Tonight is all about putting what the group has learned into practice. This is a planning session. The group will be working together to plan and implement their CIP. Use the planning tools and make sure everyone in the group has a copy of the completed plan. Having this in hand helps to keep the project on track and keeps the group clear on their goals and responsibilities.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Activity: </a:t>
            </a:r>
            <a:r>
              <a:rPr lang="en-US" sz="1200" kern="1200" dirty="0">
                <a:solidFill>
                  <a:schemeClr val="tx1"/>
                </a:solidFill>
                <a:effectLst/>
                <a:latin typeface="+mn-lt"/>
                <a:ea typeface="+mn-ea"/>
                <a:cs typeface="+mn-cs"/>
              </a:rPr>
              <a:t>This entire session is a planning activity. It will require good facilitation skills to keep everyone on track. Move through the activities and tables in order and give the group time to come to a consensus before moving to the next task. </a:t>
            </a:r>
          </a:p>
          <a:p>
            <a:r>
              <a:rPr lang="en-US" sz="1200" i="1" kern="1200" dirty="0">
                <a:solidFill>
                  <a:schemeClr val="tx1"/>
                </a:solidFill>
                <a:effectLst/>
                <a:latin typeface="+mn-lt"/>
                <a:ea typeface="+mn-ea"/>
                <a:cs typeface="+mn-cs"/>
              </a:rPr>
              <a:t>Facilitator Tip: </a:t>
            </a:r>
            <a:r>
              <a:rPr lang="en-US" sz="1200" kern="1200" dirty="0">
                <a:solidFill>
                  <a:schemeClr val="tx1"/>
                </a:solidFill>
                <a:effectLst/>
                <a:latin typeface="+mn-lt"/>
                <a:ea typeface="+mn-ea"/>
                <a:cs typeface="+mn-cs"/>
              </a:rPr>
              <a:t>Keep an eye out for counterproductive behaviors like individual group members taking over, lack of engagement with the group, or participants not being heard because it will decrease buy in from the participants and potentially lead to lack of commitment to the project. This is a big project that requires a lot of planning. Think about splitting this process over two sessions.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4B60785-9338-114B-891F-4D52A71C2C76}" type="slidenum">
              <a:rPr lang="en-US" smtClean="0"/>
              <a:pPr/>
              <a:t>3</a:t>
            </a:fld>
            <a:endParaRPr lang="en-US"/>
          </a:p>
        </p:txBody>
      </p:sp>
    </p:spTree>
    <p:extLst>
      <p:ext uri="{BB962C8B-B14F-4D97-AF65-F5344CB8AC3E}">
        <p14:creationId xmlns:p14="http://schemas.microsoft.com/office/powerpoint/2010/main" val="71472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There is a lot of planning and group process tonight so it might be nice to do something quiet and centering. One idea is to bring oranges for everyone and do </a:t>
            </a:r>
            <a:r>
              <a:rPr lang="en-US" sz="1200" kern="1200" dirty="0" err="1">
                <a:solidFill>
                  <a:schemeClr val="tx1"/>
                </a:solidFill>
                <a:effectLst/>
                <a:latin typeface="+mn-lt"/>
                <a:ea typeface="+mn-ea"/>
                <a:cs typeface="+mn-cs"/>
              </a:rPr>
              <a:t>Thich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Hanh’s</a:t>
            </a:r>
            <a:r>
              <a:rPr lang="en-US" sz="1200" kern="1200" dirty="0">
                <a:solidFill>
                  <a:schemeClr val="tx1"/>
                </a:solidFill>
                <a:effectLst/>
                <a:latin typeface="+mn-lt"/>
                <a:ea typeface="+mn-ea"/>
                <a:cs typeface="+mn-cs"/>
              </a:rPr>
              <a:t> Orange Meditation (</a:t>
            </a:r>
            <a:r>
              <a:rPr lang="en-US" sz="1200" u="sng" kern="1200" dirty="0">
                <a:solidFill>
                  <a:schemeClr val="tx1"/>
                </a:solidFill>
                <a:effectLst/>
                <a:latin typeface="+mn-lt"/>
                <a:ea typeface="+mn-ea"/>
                <a:cs typeface="+mn-cs"/>
                <a:hlinkClick r:id="rId3"/>
              </a:rPr>
              <a:t>http://www.chetday.com/mindfuleating.htm</a:t>
            </a:r>
            <a:r>
              <a:rPr lang="en-US" sz="1200" kern="1200" dirty="0">
                <a:solidFill>
                  <a:schemeClr val="tx1"/>
                </a:solidFill>
                <a:effectLst/>
                <a:latin typeface="+mn-lt"/>
                <a:ea typeface="+mn-ea"/>
                <a:cs typeface="+mn-cs"/>
              </a:rPr>
              <a:t>). </a:t>
            </a:r>
          </a:p>
          <a:p>
            <a:endParaRPr lang="en-US" b="0" baseline="0"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4</a:t>
            </a:fld>
            <a:endParaRPr lang="en-US"/>
          </a:p>
        </p:txBody>
      </p:sp>
    </p:spTree>
    <p:extLst>
      <p:ext uri="{BB962C8B-B14F-4D97-AF65-F5344CB8AC3E}">
        <p14:creationId xmlns:p14="http://schemas.microsoft.com/office/powerpoint/2010/main" val="344961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Review from last week and ask the group to keep what they learned in mind to apply to their CIP.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5</a:t>
            </a:fld>
            <a:endParaRPr lang="en-US"/>
          </a:p>
        </p:txBody>
      </p:sp>
    </p:spTree>
    <p:extLst>
      <p:ext uri="{BB962C8B-B14F-4D97-AF65-F5344CB8AC3E}">
        <p14:creationId xmlns:p14="http://schemas.microsoft.com/office/powerpoint/2010/main" val="306679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Choosing a CIP is no easy task! We will use everyone’s ideas that they brought from their SEM Activities and reflection questions to choose a CIP as a group using the criteria above. It is a good idea to start with a neighborhood level, win-win project in order to build teamwork among the group and build a foundation for additional CIPs or more complex improvements later.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Before class, hang up several pieces of flip chart paper around the room. At least two per RLA member. Instruct the participants to write one CIP idea per piece of paper. Everyone should have brought at least one idea per their homework from the last session. After every project idea is written, combine any ideas that are the same or very similar and discuss them as a group using the criteria above. Then have the group put the projects in the order that they would like to complete them. For example, number one will be the first project they work on, number two is the second project, and so on.</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6</a:t>
            </a:fld>
            <a:endParaRPr lang="en-US"/>
          </a:p>
        </p:txBody>
      </p:sp>
    </p:spTree>
    <p:extLst>
      <p:ext uri="{BB962C8B-B14F-4D97-AF65-F5344CB8AC3E}">
        <p14:creationId xmlns:p14="http://schemas.microsoft.com/office/powerpoint/2010/main" val="306679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This is a vital step to planning. Do not skip it because you might miss very important information that will help you in implementing your CIP.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pPr/>
              <a:t>7</a:t>
            </a:fld>
            <a:endParaRPr lang="en-US"/>
          </a:p>
        </p:txBody>
      </p:sp>
    </p:spTree>
    <p:extLst>
      <p:ext uri="{BB962C8B-B14F-4D97-AF65-F5344CB8AC3E}">
        <p14:creationId xmlns:p14="http://schemas.microsoft.com/office/powerpoint/2010/main" val="3833636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Facilitator Tip: </a:t>
            </a:r>
            <a:r>
              <a:rPr lang="en-US" sz="1200" kern="1200" dirty="0">
                <a:solidFill>
                  <a:schemeClr val="tx1"/>
                </a:solidFill>
                <a:effectLst/>
                <a:latin typeface="+mn-lt"/>
                <a:ea typeface="+mn-ea"/>
                <a:cs typeface="+mn-cs"/>
              </a:rPr>
              <a:t>Use this time for a break. Give participants a five to ten minute break depending on the needs of the group and the length of the meeting. Use the resources in the Digital Library to choose one stretch for your group.</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8</a:t>
            </a:fld>
            <a:endParaRPr lang="en-US"/>
          </a:p>
        </p:txBody>
      </p:sp>
    </p:spTree>
    <p:extLst>
      <p:ext uri="{BB962C8B-B14F-4D97-AF65-F5344CB8AC3E}">
        <p14:creationId xmlns:p14="http://schemas.microsoft.com/office/powerpoint/2010/main" val="4174591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Activity: </a:t>
            </a:r>
            <a:r>
              <a:rPr lang="en-US" sz="1200" kern="1200" dirty="0">
                <a:solidFill>
                  <a:schemeClr val="tx1"/>
                </a:solidFill>
                <a:effectLst/>
                <a:latin typeface="+mn-lt"/>
                <a:ea typeface="+mn-ea"/>
                <a:cs typeface="+mn-cs"/>
              </a:rPr>
              <a:t>Put up a piece of flip chart paper with each section of the SWOT (Strengths, Weaknesses, Opportunities and Threats) and the description including whether it is internal or external. Have the participants write their ideas about each one on the papers. Over the next four slides you will do the following for each section of the SWOT: ask four participants to present each of one of the sections to the group. Ask if there is anything missing and add the missing items the group comes up with. </a:t>
            </a:r>
          </a:p>
          <a:p>
            <a:endParaRPr lang="en-US" b="1"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9</a:t>
            </a:fld>
            <a:endParaRPr lang="en-US"/>
          </a:p>
        </p:txBody>
      </p:sp>
    </p:spTree>
    <p:extLst>
      <p:ext uri="{BB962C8B-B14F-4D97-AF65-F5344CB8AC3E}">
        <p14:creationId xmlns:p14="http://schemas.microsoft.com/office/powerpoint/2010/main" val="341288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accent2"/>
                </a:solidFill>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879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pPr/>
              <a:t>9/27/2016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412397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9/27/2016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12534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baseline="0">
                <a:latin typeface="+mn-lt"/>
              </a:defRPr>
            </a:lvl1pPr>
            <a:lvl2pPr>
              <a:defRPr sz="1600" b="0" i="0" baseline="0">
                <a:latin typeface="+mn-lt"/>
              </a:defRPr>
            </a:lvl2pPr>
            <a:lvl3pPr>
              <a:defRPr sz="1600" b="0" i="0" baseline="0">
                <a:latin typeface="+mn-lt"/>
              </a:defRPr>
            </a:lvl3pPr>
            <a:lvl4pPr>
              <a:defRPr sz="1600" b="0" i="0" baseline="0">
                <a:latin typeface="+mn-lt"/>
              </a:defRPr>
            </a:lvl4pPr>
            <a:lvl5pPr>
              <a:defRPr sz="1600" b="0" i="0" baseline="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baseline="0">
                <a:latin typeface="+mn-lt"/>
              </a:defRPr>
            </a:lvl1pPr>
            <a:lvl2pPr>
              <a:defRPr sz="1600" b="0" i="0" baseline="0">
                <a:latin typeface="+mn-lt"/>
              </a:defRPr>
            </a:lvl2pPr>
            <a:lvl3pPr>
              <a:defRPr sz="1600" b="0" i="0" baseline="0">
                <a:latin typeface="+mn-lt"/>
              </a:defRPr>
            </a:lvl3pPr>
            <a:lvl4pPr>
              <a:defRPr sz="1600" b="0" i="0" baseline="0">
                <a:latin typeface="+mn-lt"/>
              </a:defRPr>
            </a:lvl4pPr>
            <a:lvl5pPr>
              <a:defRPr sz="1600" b="0" i="0" baseline="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pPr/>
              <a:t>9/27/2016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336899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1835" y="2130425"/>
            <a:ext cx="7772400" cy="1470025"/>
          </a:xfrm>
        </p:spPr>
        <p:txBody>
          <a:bodyPr/>
          <a:lstStyle>
            <a:lvl1pPr algn="ctr">
              <a:lnSpc>
                <a:spcPct val="90000"/>
              </a:lnSpc>
              <a:defRPr sz="4200" cap="all" spc="100">
                <a:latin typeface="+mj-lt"/>
                <a:cs typeface="Avenir Medium"/>
              </a:defRPr>
            </a:lvl1pPr>
          </a:lstStyle>
          <a:p>
            <a:r>
              <a:rPr lang="en-US" dirty="0"/>
              <a:t>CLICK TO EDIT MASTER TITLE STYLE</a:t>
            </a:r>
          </a:p>
        </p:txBody>
      </p:sp>
      <p:sp>
        <p:nvSpPr>
          <p:cNvPr id="3" name="Subtitle 2"/>
          <p:cNvSpPr>
            <a:spLocks noGrp="1"/>
          </p:cNvSpPr>
          <p:nvPr>
            <p:ph type="subTitle" idx="1" hasCustomPrompt="1"/>
          </p:nvPr>
        </p:nvSpPr>
        <p:spPr>
          <a:xfrm>
            <a:off x="1457635" y="3840845"/>
            <a:ext cx="6400800" cy="1275441"/>
          </a:xfrm>
        </p:spPr>
        <p:txBody>
          <a:bodyPr>
            <a:normAutofit/>
          </a:bodyPr>
          <a:lstStyle>
            <a:lvl1pPr marL="0" indent="0" algn="ctr">
              <a:lnSpc>
                <a:spcPct val="100000"/>
              </a:lnSpc>
              <a:buNone/>
              <a:defRPr sz="2200" b="0" i="1" cap="none" spc="80">
                <a:solidFill>
                  <a:schemeClr val="bg1"/>
                </a:solidFill>
                <a:latin typeface="+mn-lt"/>
                <a:cs typeface="Avenir Medium Obliq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284246" y="6528699"/>
            <a:ext cx="2133600" cy="365125"/>
          </a:xfrm>
        </p:spPr>
        <p:txBody>
          <a:bodyPr/>
          <a:lstStyle/>
          <a:p>
            <a:fld id="{8AB2E955-1FCD-504A-A4D9-17915D554538}" type="datetimeFigureOut">
              <a:rPr lang="en-US" smtClean="0"/>
              <a:pPr/>
              <a:t>9/27/2016</a:t>
            </a:fld>
            <a:endParaRPr lang="en-US" dirty="0"/>
          </a:p>
        </p:txBody>
      </p:sp>
      <p:sp>
        <p:nvSpPr>
          <p:cNvPr id="6" name="Slide Number Placeholder 5"/>
          <p:cNvSpPr>
            <a:spLocks noGrp="1"/>
          </p:cNvSpPr>
          <p:nvPr>
            <p:ph type="sldNum" sz="quarter" idx="12"/>
          </p:nvPr>
        </p:nvSpPr>
        <p:spPr>
          <a:xfrm>
            <a:off x="6739472" y="6528699"/>
            <a:ext cx="2133600" cy="365125"/>
          </a:xfrm>
        </p:spPr>
        <p:txBody>
          <a:bodyPr/>
          <a:lstStyle/>
          <a:p>
            <a:fld id="{CFBA6597-D7DA-DC49-90B6-6291F05CD5D3}" type="slidenum">
              <a:rPr lang="en-US" smtClean="0"/>
              <a:pPr/>
              <a:t>‹#›</a:t>
            </a:fld>
            <a:endParaRPr lang="en-US" dirty="0"/>
          </a:p>
        </p:txBody>
      </p:sp>
      <p:cxnSp>
        <p:nvCxnSpPr>
          <p:cNvPr id="13" name="Straight Connector 12"/>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420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marL="0" indent="0">
              <a:buNone/>
              <a:defRPr sz="2400" cap="all">
                <a:solidFill>
                  <a:schemeClr val="accent3"/>
                </a:solidFill>
              </a:defRPr>
            </a:lvl1pPr>
            <a:lvl2pPr>
              <a:defRPr sz="2400">
                <a:solidFill>
                  <a:schemeClr val="accent2">
                    <a:lumMod val="20000"/>
                    <a:lumOff val="80000"/>
                  </a:schemeClr>
                </a:solidFill>
              </a:defRPr>
            </a:lvl2pPr>
            <a:lvl3pPr>
              <a:defRPr sz="2400">
                <a:solidFill>
                  <a:schemeClr val="accent2">
                    <a:lumMod val="20000"/>
                    <a:lumOff val="80000"/>
                  </a:schemeClr>
                </a:solidFill>
              </a:defRPr>
            </a:lvl3pPr>
            <a:lvl4pPr>
              <a:defRPr sz="2400">
                <a:solidFill>
                  <a:schemeClr val="accent2">
                    <a:lumMod val="20000"/>
                    <a:lumOff val="80000"/>
                  </a:schemeClr>
                </a:solidFill>
              </a:defRPr>
            </a:lvl4pPr>
            <a:lvl5pPr>
              <a:defRPr sz="2400">
                <a:solidFill>
                  <a:schemeClr val="accent2">
                    <a:lumMod val="20000"/>
                    <a:lumOff val="80000"/>
                  </a:schemeClr>
                </a:solidFill>
              </a:defRPr>
            </a:lvl5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913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pPr/>
              <a:t>9/27/2016</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046813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pPr/>
              <a:t>9/27/2016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104295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9/27/2016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39622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accent2"/>
                </a:solidFill>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8790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pPr/>
              <a:t>9/27/2016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07653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pPr/>
              <a:t>9/27/2016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076532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pPr/>
              <a:t>9/27/2016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502798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9/27/2016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565346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045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pPr/>
              <a:t>9/27/2016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141232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pPr/>
              <a:t>9/27/2016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4087639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9/27/2016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4250505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1645556" y="1260930"/>
            <a:ext cx="7041242"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518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pPr/>
              <a:t>9/27/2016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412397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9/27/2016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12534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pPr/>
              <a:t>9/27/2016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50279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9/27/2016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56534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04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pPr/>
              <a:t>9/27/2016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14123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pPr/>
              <a:t>9/27/2016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408763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9/27/2016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425050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a:p>
        </p:txBody>
      </p:sp>
      <p:sp>
        <p:nvSpPr>
          <p:cNvPr id="8" name="Text Placeholder 7"/>
          <p:cNvSpPr>
            <a:spLocks noGrp="1"/>
          </p:cNvSpPr>
          <p:nvPr>
            <p:ph type="body" sz="quarter" idx="13"/>
          </p:nvPr>
        </p:nvSpPr>
        <p:spPr>
          <a:xfrm>
            <a:off x="1645556" y="1260930"/>
            <a:ext cx="7041242"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518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8.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169221"/>
            <a:ext cx="5715000" cy="741362"/>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7224471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91088"/>
            <a:ext cx="4831443" cy="741362"/>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28866804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l" defTabSz="457200" rtl="0" eaLnBrk="1" latinLnBrk="0" hangingPunct="1">
        <a:lnSpc>
          <a:spcPct val="90000"/>
        </a:lnSpc>
        <a:spcBef>
          <a:spcPct val="0"/>
        </a:spcBef>
        <a:buNone/>
        <a:defRPr sz="2800" b="1"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557" y="269002"/>
            <a:ext cx="7041240" cy="741362"/>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645556" y="1732643"/>
            <a:ext cx="7041241" cy="42545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45555" y="6356350"/>
            <a:ext cx="1710874"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9/27/2016</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3116210396"/>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 id="2147483725" r:id="rId4"/>
  </p:sldLayoutIdLst>
  <p:txStyles>
    <p:titleStyle>
      <a:lvl1pPr algn="l" defTabSz="457200" rtl="0" eaLnBrk="1" latinLnBrk="0" hangingPunct="1">
        <a:lnSpc>
          <a:spcPct val="90000"/>
        </a:lnSpc>
        <a:spcBef>
          <a:spcPct val="0"/>
        </a:spcBef>
        <a:buNone/>
        <a:defRPr sz="2800" b="1" i="0" kern="1200" cap="all" baseline="0">
          <a:solidFill>
            <a:schemeClr val="accent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69002"/>
            <a:ext cx="5326743" cy="741362"/>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
        <p:nvSpPr>
          <p:cNvPr id="14" name="Footer Placeholder 1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9635026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169221"/>
            <a:ext cx="5715000" cy="741362"/>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7224471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txStyles>
    <p:titleStyle>
      <a:lvl1pPr algn="l" defTabSz="457200" rtl="0" eaLnBrk="1" latinLnBrk="0" hangingPunct="1">
        <a:lnSpc>
          <a:spcPct val="90000"/>
        </a:lnSpc>
        <a:spcBef>
          <a:spcPct val="0"/>
        </a:spcBef>
        <a:buNone/>
        <a:defRPr sz="2400" kern="1200" cap="all" baseline="0">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78771"/>
            <a:ext cx="4831443" cy="741362"/>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3054" y="1959427"/>
            <a:ext cx="7993743" cy="43180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9/27/2016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288668044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p:txStyles>
    <p:titleStyle>
      <a:lvl1pPr algn="l" defTabSz="457200" rtl="0" eaLnBrk="1" latinLnBrk="0" hangingPunct="1">
        <a:lnSpc>
          <a:spcPct val="90000"/>
        </a:lnSpc>
        <a:spcBef>
          <a:spcPct val="0"/>
        </a:spcBef>
        <a:buNone/>
        <a:defRPr sz="2800" b="1" i="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557" y="269002"/>
            <a:ext cx="7041240" cy="741362"/>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645556" y="1732643"/>
            <a:ext cx="7041241" cy="42545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45555" y="6356350"/>
            <a:ext cx="1710874"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9/27/2016</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311621039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p:txStyles>
    <p:titleStyle>
      <a:lvl1pPr algn="l" defTabSz="457200" rtl="0" eaLnBrk="1" latinLnBrk="0" hangingPunct="1">
        <a:lnSpc>
          <a:spcPct val="90000"/>
        </a:lnSpc>
        <a:spcBef>
          <a:spcPct val="0"/>
        </a:spcBef>
        <a:buNone/>
        <a:defRPr sz="2800" b="1" i="0" kern="1200" cap="all" baseline="0">
          <a:solidFill>
            <a:schemeClr val="accent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package" Target="../embeddings/Microsoft_Word_Document.docx"/></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rtl="1"/>
            <a:r>
              <a:rPr lang="ar-EG" spc="310" dirty="0">
                <a:latin typeface="AnNahar" panose="020B0800040000020004" pitchFamily="34" charset="-78"/>
                <a:ea typeface="AnNahar" panose="020B0800040000020004" pitchFamily="34" charset="-78"/>
                <a:cs typeface="AnNahar" panose="020B0800040000020004" pitchFamily="34" charset="-78"/>
              </a:rPr>
              <a:t>القسم الثالث: التحرك العملي</a:t>
            </a:r>
            <a:endParaRPr lang="en-US" spc="310" dirty="0">
              <a:latin typeface="AnNahar" panose="020B0800040000020004" pitchFamily="34" charset="-78"/>
              <a:ea typeface="AnNahar" panose="020B0800040000020004" pitchFamily="34" charset="-78"/>
              <a:cs typeface="AnNahar" panose="020B0800040000020004" pitchFamily="34" charset="-78"/>
            </a:endParaRPr>
          </a:p>
        </p:txBody>
      </p:sp>
      <p:sp>
        <p:nvSpPr>
          <p:cNvPr id="5" name="Subtitle 4"/>
          <p:cNvSpPr>
            <a:spLocks noGrp="1"/>
          </p:cNvSpPr>
          <p:nvPr>
            <p:ph type="subTitle" idx="1"/>
          </p:nvPr>
        </p:nvSpPr>
        <p:spPr/>
        <p:txBody>
          <a:bodyPr>
            <a:normAutofit fontScale="92500" lnSpcReduction="20000"/>
          </a:bodyPr>
          <a:lstStyle/>
          <a:p>
            <a:pPr rtl="1"/>
            <a:r>
              <a:rPr lang="ar-EG" sz="5400" dirty="0">
                <a:latin typeface="AnNahar" panose="020B0800040000020004" pitchFamily="34" charset="-78"/>
                <a:ea typeface="AnNahar" panose="020B0800040000020004" pitchFamily="34" charset="-78"/>
                <a:cs typeface="AnNahar" panose="020B0800040000020004" pitchFamily="34" charset="-78"/>
              </a:rPr>
              <a:t>تخطيط وتنفيذ مشروع تحسين المجتمع</a:t>
            </a:r>
            <a:endParaRPr lang="en-US" sz="5400" dirty="0">
              <a:latin typeface="AnNahar" panose="020B0800040000020004" pitchFamily="34" charset="-78"/>
              <a:ea typeface="AnNahar" panose="020B0800040000020004" pitchFamily="34" charset="-78"/>
              <a:cs typeface="AnNahar" panose="020B0800040000020004" pitchFamily="34" charset="-78"/>
            </a:endParaRPr>
          </a:p>
        </p:txBody>
      </p:sp>
    </p:spTree>
    <p:extLst>
      <p:ext uri="{BB962C8B-B14F-4D97-AF65-F5344CB8AC3E}">
        <p14:creationId xmlns:p14="http://schemas.microsoft.com/office/powerpoint/2010/main" val="33725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تحليل نقاط القوة ونقاط الضعف والفرص والتهديدات</a:t>
            </a:r>
            <a:endParaRPr lang="en-US" dirty="0"/>
          </a:p>
        </p:txBody>
      </p:sp>
      <p:sp>
        <p:nvSpPr>
          <p:cNvPr id="4" name="Text Placeholder 3"/>
          <p:cNvSpPr>
            <a:spLocks noGrp="1"/>
          </p:cNvSpPr>
          <p:nvPr>
            <p:ph type="body" idx="1"/>
          </p:nvPr>
        </p:nvSpPr>
        <p:spPr/>
        <p:txBody>
          <a:bodyPr>
            <a:normAutofit/>
          </a:bodyPr>
          <a:lstStyle/>
          <a:p>
            <a:pPr algn="r" rtl="1"/>
            <a:r>
              <a:rPr lang="ar-EG" sz="2400" dirty="0"/>
              <a:t>نقاط القوة</a:t>
            </a:r>
            <a:endParaRPr lang="en-US" sz="2400" dirty="0"/>
          </a:p>
        </p:txBody>
      </p:sp>
      <p:sp>
        <p:nvSpPr>
          <p:cNvPr id="5" name="Content Placeholder 4"/>
          <p:cNvSpPr>
            <a:spLocks noGrp="1"/>
          </p:cNvSpPr>
          <p:nvPr>
            <p:ph sz="half" idx="2"/>
          </p:nvPr>
        </p:nvSpPr>
        <p:spPr/>
        <p:txBody>
          <a:bodyPr>
            <a:normAutofit/>
          </a:bodyPr>
          <a:lstStyle/>
          <a:p>
            <a:pPr algn="r" rtl="1"/>
            <a:r>
              <a:rPr lang="ar-EG" sz="2400" dirty="0"/>
              <a:t>المميزات</a:t>
            </a:r>
            <a:endParaRPr lang="en-US" sz="2400" dirty="0"/>
          </a:p>
          <a:p>
            <a:pPr algn="r" rtl="1"/>
            <a:r>
              <a:rPr lang="ar-EG" sz="2400" dirty="0"/>
              <a:t>الإنجازات </a:t>
            </a:r>
            <a:endParaRPr lang="en-US" sz="2400" dirty="0"/>
          </a:p>
          <a:p>
            <a:endParaRPr lang="en-US" sz="2400" dirty="0"/>
          </a:p>
          <a:p>
            <a:endParaRPr lang="en-US" sz="2400" dirty="0"/>
          </a:p>
        </p:txBody>
      </p:sp>
      <p:pic>
        <p:nvPicPr>
          <p:cNvPr id="8" name="Content Placeholder 7" descr="community-307615_1280.png"/>
          <p:cNvPicPr>
            <a:picLocks noGrp="1" noChangeAspect="1"/>
          </p:cNvPicPr>
          <p:nvPr>
            <p:ph sz="quarter" idx="4"/>
          </p:nvPr>
        </p:nvPicPr>
        <p:blipFill>
          <a:blip r:embed="rId3">
            <a:extLst>
              <a:ext uri="{28A0092B-C50C-407E-A947-70E740481C1C}">
                <a14:useLocalDpi xmlns:a14="http://schemas.microsoft.com/office/drawing/2010/main" val="0"/>
              </a:ext>
            </a:extLst>
          </a:blip>
          <a:srcRect t="-6928" b="-6928"/>
          <a:stretch>
            <a:fillRect/>
          </a:stretch>
        </p:blipFill>
        <p:spPr>
          <a:xfrm>
            <a:off x="4645025" y="1535113"/>
            <a:ext cx="4041775" cy="4591050"/>
          </a:xfrm>
        </p:spPr>
      </p:pic>
    </p:spTree>
    <p:extLst>
      <p:ext uri="{BB962C8B-B14F-4D97-AF65-F5344CB8AC3E}">
        <p14:creationId xmlns:p14="http://schemas.microsoft.com/office/powerpoint/2010/main" val="3811383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تحليل نقاط القوة ونقاط الضعف والفرص والتهديدات</a:t>
            </a:r>
            <a:endParaRPr lang="en-US" dirty="0"/>
          </a:p>
        </p:txBody>
      </p:sp>
      <p:sp>
        <p:nvSpPr>
          <p:cNvPr id="4" name="Text Placeholder 3"/>
          <p:cNvSpPr>
            <a:spLocks noGrp="1"/>
          </p:cNvSpPr>
          <p:nvPr>
            <p:ph type="body" idx="1"/>
          </p:nvPr>
        </p:nvSpPr>
        <p:spPr/>
        <p:txBody>
          <a:bodyPr>
            <a:normAutofit/>
          </a:bodyPr>
          <a:lstStyle/>
          <a:p>
            <a:pPr algn="r" rtl="1"/>
            <a:r>
              <a:rPr lang="ar-EG" sz="2400" dirty="0"/>
              <a:t>نقاط الضعف</a:t>
            </a:r>
            <a:endParaRPr lang="en-US" sz="2400" dirty="0"/>
          </a:p>
        </p:txBody>
      </p:sp>
      <p:sp>
        <p:nvSpPr>
          <p:cNvPr id="5" name="Content Placeholder 4"/>
          <p:cNvSpPr>
            <a:spLocks noGrp="1"/>
          </p:cNvSpPr>
          <p:nvPr>
            <p:ph sz="half" idx="2"/>
          </p:nvPr>
        </p:nvSpPr>
        <p:spPr/>
        <p:txBody>
          <a:bodyPr/>
          <a:lstStyle/>
          <a:p>
            <a:pPr algn="r" rtl="1"/>
            <a:r>
              <a:rPr lang="ar-EG" sz="2400" dirty="0"/>
              <a:t>الثغرات</a:t>
            </a:r>
            <a:endParaRPr lang="en-US" sz="2400" dirty="0"/>
          </a:p>
          <a:p>
            <a:pPr algn="r" rtl="1"/>
            <a:r>
              <a:rPr lang="ar-EG" sz="2400" dirty="0"/>
              <a:t>الافتقار للمهارات والمعرفة</a:t>
            </a:r>
            <a:endParaRPr lang="en-US" sz="2400" dirty="0"/>
          </a:p>
          <a:p>
            <a:endParaRPr lang="en-US" dirty="0"/>
          </a:p>
        </p:txBody>
      </p:sp>
      <p:pic>
        <p:nvPicPr>
          <p:cNvPr id="8" name="Content Placeholder 7" descr="shutterstock_103902047-300x220.jpg"/>
          <p:cNvPicPr>
            <a:picLocks noGrp="1" noChangeAspect="1"/>
          </p:cNvPicPr>
          <p:nvPr>
            <p:ph sz="quarter" idx="4"/>
          </p:nvPr>
        </p:nvPicPr>
        <p:blipFill>
          <a:blip r:embed="rId3">
            <a:extLst>
              <a:ext uri="{28A0092B-C50C-407E-A947-70E740481C1C}">
                <a14:useLocalDpi xmlns:a14="http://schemas.microsoft.com/office/drawing/2010/main" val="0"/>
              </a:ext>
            </a:extLst>
          </a:blip>
          <a:srcRect t="-27448" b="-27448"/>
          <a:stretch>
            <a:fillRect/>
          </a:stretch>
        </p:blipFill>
        <p:spPr>
          <a:xfrm>
            <a:off x="4645025" y="1535113"/>
            <a:ext cx="4041775" cy="4591050"/>
          </a:xfrm>
        </p:spPr>
      </p:pic>
    </p:spTree>
    <p:extLst>
      <p:ext uri="{BB962C8B-B14F-4D97-AF65-F5344CB8AC3E}">
        <p14:creationId xmlns:p14="http://schemas.microsoft.com/office/powerpoint/2010/main" val="120655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تحليل نقاط القوة ونقاط الضعف والفرص والتهديدات</a:t>
            </a:r>
            <a:endParaRPr lang="en-US" dirty="0"/>
          </a:p>
        </p:txBody>
      </p:sp>
      <p:sp>
        <p:nvSpPr>
          <p:cNvPr id="4" name="Text Placeholder 3"/>
          <p:cNvSpPr>
            <a:spLocks noGrp="1"/>
          </p:cNvSpPr>
          <p:nvPr>
            <p:ph type="body" idx="1"/>
          </p:nvPr>
        </p:nvSpPr>
        <p:spPr/>
        <p:txBody>
          <a:bodyPr/>
          <a:lstStyle/>
          <a:p>
            <a:pPr algn="r" rtl="1"/>
            <a:r>
              <a:rPr lang="ar-EG" sz="2400" dirty="0"/>
              <a:t>الفرص المتاحة</a:t>
            </a:r>
            <a:endParaRPr lang="en-US" sz="2400" dirty="0"/>
          </a:p>
        </p:txBody>
      </p:sp>
      <p:sp>
        <p:nvSpPr>
          <p:cNvPr id="5" name="Content Placeholder 4"/>
          <p:cNvSpPr>
            <a:spLocks noGrp="1"/>
          </p:cNvSpPr>
          <p:nvPr>
            <p:ph sz="half" idx="2"/>
          </p:nvPr>
        </p:nvSpPr>
        <p:spPr/>
        <p:txBody>
          <a:bodyPr>
            <a:normAutofit/>
          </a:bodyPr>
          <a:lstStyle/>
          <a:p>
            <a:pPr algn="r" rtl="1"/>
            <a:r>
              <a:rPr lang="ar-EG" sz="2400" dirty="0"/>
              <a:t>الموارد</a:t>
            </a:r>
            <a:endParaRPr lang="en-US" sz="2400" dirty="0"/>
          </a:p>
          <a:p>
            <a:pPr algn="r" rtl="1"/>
            <a:r>
              <a:rPr lang="ar-EG" sz="2400" dirty="0"/>
              <a:t>الشخص أو الأشخاص المسئولون</a:t>
            </a:r>
            <a:endParaRPr lang="en-US" sz="2400" dirty="0"/>
          </a:p>
        </p:txBody>
      </p:sp>
      <p:pic>
        <p:nvPicPr>
          <p:cNvPr id="10" name="Content Placeholder 9" descr="Light-tunnel-thumb-350x262.jp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21253" r="12844"/>
          <a:stretch/>
        </p:blipFill>
        <p:spPr>
          <a:xfrm>
            <a:off x="4645025" y="1535113"/>
            <a:ext cx="4041775" cy="4591050"/>
          </a:xfrm>
        </p:spPr>
      </p:pic>
    </p:spTree>
    <p:extLst>
      <p:ext uri="{BB962C8B-B14F-4D97-AF65-F5344CB8AC3E}">
        <p14:creationId xmlns:p14="http://schemas.microsoft.com/office/powerpoint/2010/main" val="3030933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تحليل نقاط القوة ونقاط الضعف والفرص والتهديدات</a:t>
            </a:r>
            <a:endParaRPr lang="en-US" dirty="0"/>
          </a:p>
        </p:txBody>
      </p:sp>
      <p:sp>
        <p:nvSpPr>
          <p:cNvPr id="4" name="Text Placeholder 3"/>
          <p:cNvSpPr>
            <a:spLocks noGrp="1"/>
          </p:cNvSpPr>
          <p:nvPr>
            <p:ph type="body" idx="1"/>
          </p:nvPr>
        </p:nvSpPr>
        <p:spPr/>
        <p:txBody>
          <a:bodyPr>
            <a:normAutofit/>
          </a:bodyPr>
          <a:lstStyle/>
          <a:p>
            <a:pPr algn="r" rtl="1"/>
            <a:r>
              <a:rPr lang="ar-EG" sz="2400" dirty="0"/>
              <a:t>التهديدات</a:t>
            </a:r>
            <a:endParaRPr lang="en-US" sz="2400" dirty="0"/>
          </a:p>
        </p:txBody>
      </p:sp>
      <p:sp>
        <p:nvSpPr>
          <p:cNvPr id="5" name="Content Placeholder 4"/>
          <p:cNvSpPr>
            <a:spLocks noGrp="1"/>
          </p:cNvSpPr>
          <p:nvPr>
            <p:ph sz="half" idx="2"/>
          </p:nvPr>
        </p:nvSpPr>
        <p:spPr/>
        <p:txBody>
          <a:bodyPr>
            <a:normAutofit/>
          </a:bodyPr>
          <a:lstStyle/>
          <a:p>
            <a:pPr algn="r" rtl="1"/>
            <a:r>
              <a:rPr lang="ar-EG" sz="2400" dirty="0"/>
              <a:t>العقبات</a:t>
            </a:r>
            <a:endParaRPr lang="en-US" sz="2400" dirty="0"/>
          </a:p>
          <a:p>
            <a:pPr algn="r" rtl="1"/>
            <a:r>
              <a:rPr lang="ar-EG" sz="2400" dirty="0"/>
              <a:t>المشاكل أو المخاطر المحتملة</a:t>
            </a:r>
            <a:endParaRPr lang="en-US" sz="2400" dirty="0"/>
          </a:p>
          <a:p>
            <a:endParaRPr lang="en-US" sz="2400" dirty="0"/>
          </a:p>
        </p:txBody>
      </p:sp>
      <p:pic>
        <p:nvPicPr>
          <p:cNvPr id="8" name="Content Placeholder 7" descr="caution-152926_1280.png"/>
          <p:cNvPicPr>
            <a:picLocks noGrp="1" noChangeAspect="1"/>
          </p:cNvPicPr>
          <p:nvPr>
            <p:ph sz="quarter" idx="4"/>
          </p:nvPr>
        </p:nvPicPr>
        <p:blipFill>
          <a:blip r:embed="rId3">
            <a:extLst>
              <a:ext uri="{28A0092B-C50C-407E-A947-70E740481C1C}">
                <a14:useLocalDpi xmlns:a14="http://schemas.microsoft.com/office/drawing/2010/main" val="0"/>
              </a:ext>
            </a:extLst>
          </a:blip>
          <a:srcRect t="-11245" b="-11245"/>
          <a:stretch>
            <a:fillRect/>
          </a:stretch>
        </p:blipFill>
        <p:spPr>
          <a:xfrm>
            <a:off x="4645025" y="1535113"/>
            <a:ext cx="4041775" cy="4591050"/>
          </a:xfrm>
        </p:spPr>
      </p:pic>
    </p:spTree>
    <p:extLst>
      <p:ext uri="{BB962C8B-B14F-4D97-AF65-F5344CB8AC3E}">
        <p14:creationId xmlns:p14="http://schemas.microsoft.com/office/powerpoint/2010/main" val="3224973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مشروع تحسين المجتمع</a:t>
            </a:r>
            <a:endParaRPr lang="en-US" dirty="0"/>
          </a:p>
        </p:txBody>
      </p:sp>
      <p:sp>
        <p:nvSpPr>
          <p:cNvPr id="9" name="Text Placeholder 8"/>
          <p:cNvSpPr>
            <a:spLocks noGrp="1"/>
          </p:cNvSpPr>
          <p:nvPr>
            <p:ph type="body" sz="quarter" idx="13"/>
          </p:nvPr>
        </p:nvSpPr>
        <p:spPr>
          <a:xfrm>
            <a:off x="575130" y="1369786"/>
            <a:ext cx="7993741" cy="589641"/>
          </a:xfrm>
        </p:spPr>
        <p:txBody>
          <a:bodyPr/>
          <a:lstStyle/>
          <a:p>
            <a:pPr algn="r" rtl="1"/>
            <a:r>
              <a:rPr lang="ar-EG" dirty="0"/>
              <a:t>خطة عمل مشروع تحسين المجتمع</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995926949"/>
              </p:ext>
            </p:extLst>
          </p:nvPr>
        </p:nvGraphicFramePr>
        <p:xfrm>
          <a:off x="574675" y="2085975"/>
          <a:ext cx="7994650" cy="4270375"/>
        </p:xfrm>
        <a:graphic>
          <a:graphicData uri="http://schemas.openxmlformats.org/presentationml/2006/ole">
            <mc:AlternateContent xmlns:mc="http://schemas.openxmlformats.org/markup-compatibility/2006">
              <mc:Choice xmlns:v="urn:schemas-microsoft-com:vml" Requires="v">
                <p:oleObj spid="_x0000_s1057" name="مستند" r:id="rId4" imgW="6412052" imgH="5762685" progId="Word.Document.12">
                  <p:embed/>
                </p:oleObj>
              </mc:Choice>
              <mc:Fallback>
                <p:oleObj name="مستند" r:id="rId4" imgW="6412052" imgH="5762685" progId="Word.Document.12">
                  <p:embed/>
                  <p:pic>
                    <p:nvPicPr>
                      <p:cNvPr id="0" name="Picture 26"/>
                      <p:cNvPicPr>
                        <a:picLocks noChangeAspect="1" noChangeArrowheads="1"/>
                      </p:cNvPicPr>
                      <p:nvPr/>
                    </p:nvPicPr>
                    <p:blipFill>
                      <a:blip r:embed="rId5"/>
                      <a:srcRect/>
                      <a:stretch>
                        <a:fillRect/>
                      </a:stretch>
                    </p:blipFill>
                    <p:spPr bwMode="auto">
                      <a:xfrm>
                        <a:off x="574675" y="2085975"/>
                        <a:ext cx="7994650" cy="427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p:nvCxnSpPr>
        <p:spPr>
          <a:xfrm>
            <a:off x="574675" y="2085975"/>
            <a:ext cx="455" cy="4140921"/>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012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rtl="1"/>
            <a:r>
              <a:rPr lang="ar-EG" dirty="0"/>
              <a:t>الخاتمة</a:t>
            </a:r>
            <a:endParaRPr lang="en-US" dirty="0"/>
          </a:p>
        </p:txBody>
      </p:sp>
      <p:sp>
        <p:nvSpPr>
          <p:cNvPr id="2" name="Text Placeholder 1"/>
          <p:cNvSpPr>
            <a:spLocks noGrp="1"/>
          </p:cNvSpPr>
          <p:nvPr>
            <p:ph type="body" idx="1"/>
          </p:nvPr>
        </p:nvSpPr>
        <p:spPr>
          <a:xfrm>
            <a:off x="4645025" y="1535113"/>
            <a:ext cx="4041775" cy="4340866"/>
          </a:xfrm>
        </p:spPr>
        <p:txBody>
          <a:bodyPr>
            <a:normAutofit/>
          </a:bodyPr>
          <a:lstStyle/>
          <a:p>
            <a:pPr marL="457200" indent="-457200" algn="ctr" rtl="1">
              <a:buFont typeface="Wingdings" charset="2"/>
              <a:buChar char="²"/>
            </a:pPr>
            <a:r>
              <a:rPr lang="ar-EG" sz="2400" dirty="0"/>
              <a:t>الأسئلة؟</a:t>
            </a:r>
            <a:endParaRPr lang="en-US" sz="2400" dirty="0"/>
          </a:p>
          <a:p>
            <a:pPr algn="ctr"/>
            <a:endParaRPr lang="en-US" sz="2400" dirty="0"/>
          </a:p>
          <a:p>
            <a:pPr marL="457200" indent="-457200" algn="ctr" rtl="1">
              <a:buFont typeface="Wingdings" charset="2"/>
              <a:buChar char="²"/>
            </a:pPr>
            <a:r>
              <a:rPr lang="ar-EG" sz="2400" dirty="0"/>
              <a:t>التعليقات؟</a:t>
            </a:r>
            <a:endParaRPr lang="en-US" sz="2400" dirty="0"/>
          </a:p>
          <a:p>
            <a:pPr algn="ctr"/>
            <a:endParaRPr lang="en-US" sz="2400" dirty="0"/>
          </a:p>
          <a:p>
            <a:pPr marL="457200" indent="-457200" algn="ctr" rtl="1">
              <a:buFont typeface="Wingdings" charset="2"/>
              <a:buChar char="²"/>
            </a:pPr>
            <a:r>
              <a:rPr lang="ar-EG" sz="2400" dirty="0"/>
              <a:t>المخاوف؟</a:t>
            </a:r>
            <a:endParaRPr lang="en-US" sz="2400" dirty="0"/>
          </a:p>
          <a:p>
            <a:pPr algn="ctr"/>
            <a:endParaRPr lang="en-US" sz="3200" dirty="0"/>
          </a:p>
        </p:txBody>
      </p:sp>
      <p:sp>
        <p:nvSpPr>
          <p:cNvPr id="12" name="Content Placeholder 11"/>
          <p:cNvSpPr>
            <a:spLocks noGrp="1"/>
          </p:cNvSpPr>
          <p:nvPr>
            <p:ph sz="half" idx="2"/>
          </p:nvPr>
        </p:nvSpPr>
        <p:spPr>
          <a:xfrm>
            <a:off x="457200" y="1535112"/>
            <a:ext cx="4040188" cy="4340867"/>
          </a:xfrm>
          <a:ln>
            <a:solidFill>
              <a:schemeClr val="tx1">
                <a:lumMod val="50000"/>
              </a:schemeClr>
            </a:solidFill>
          </a:ln>
        </p:spPr>
        <p:style>
          <a:lnRef idx="1">
            <a:schemeClr val="accent3"/>
          </a:lnRef>
          <a:fillRef idx="3">
            <a:schemeClr val="accent3"/>
          </a:fillRef>
          <a:effectRef idx="2">
            <a:schemeClr val="accent3"/>
          </a:effectRef>
          <a:fontRef idx="minor">
            <a:schemeClr val="lt1"/>
          </a:fontRef>
        </p:style>
        <p:txBody>
          <a:bodyPr>
            <a:normAutofit/>
          </a:bodyPr>
          <a:lstStyle/>
          <a:p>
            <a:pPr marL="0" indent="0" algn="ctr" rtl="1">
              <a:buNone/>
            </a:pPr>
            <a:r>
              <a:rPr lang="ar-EG" sz="1900" b="1" u="sng" dirty="0">
                <a:solidFill>
                  <a:schemeClr val="tx1">
                    <a:lumMod val="50000"/>
                  </a:schemeClr>
                </a:solidFill>
              </a:rPr>
              <a:t>الواجب المنزلي</a:t>
            </a:r>
            <a:endParaRPr lang="en-US" sz="1900" b="1" u="sng" dirty="0">
              <a:solidFill>
                <a:schemeClr val="tx1">
                  <a:lumMod val="50000"/>
                </a:schemeClr>
              </a:solidFill>
            </a:endParaRPr>
          </a:p>
          <a:p>
            <a:pPr algn="r" rtl="1">
              <a:buFont typeface="Wingdings" charset="2"/>
              <a:buChar char="q"/>
            </a:pPr>
            <a:r>
              <a:rPr lang="ar-EG" sz="1900" dirty="0">
                <a:solidFill>
                  <a:schemeClr val="tx1">
                    <a:lumMod val="50000"/>
                  </a:schemeClr>
                </a:solidFill>
              </a:rPr>
              <a:t>قم بمراجعة أدواتك التخطيطية مرة أخرى. </a:t>
            </a:r>
            <a:endParaRPr lang="en-US" sz="1900" dirty="0">
              <a:solidFill>
                <a:schemeClr val="tx1">
                  <a:lumMod val="50000"/>
                </a:schemeClr>
              </a:solidFill>
            </a:endParaRPr>
          </a:p>
          <a:p>
            <a:pPr algn="r" rtl="1">
              <a:buFont typeface="Wingdings" charset="2"/>
              <a:buChar char="q"/>
            </a:pPr>
            <a:r>
              <a:rPr lang="ar-EG" sz="1900" dirty="0">
                <a:solidFill>
                  <a:schemeClr val="tx1">
                    <a:lumMod val="50000"/>
                  </a:schemeClr>
                </a:solidFill>
              </a:rPr>
              <a:t>فكّر في كيفية مساهمتك في مشروع تحسين المجتمع.</a:t>
            </a:r>
            <a:endParaRPr lang="en-US" sz="1900" dirty="0">
              <a:solidFill>
                <a:schemeClr val="tx1">
                  <a:lumMod val="50000"/>
                </a:schemeClr>
              </a:solidFill>
            </a:endParaRPr>
          </a:p>
        </p:txBody>
      </p:sp>
    </p:spTree>
    <p:extLst>
      <p:ext uri="{BB962C8B-B14F-4D97-AF65-F5344CB8AC3E}">
        <p14:creationId xmlns:p14="http://schemas.microsoft.com/office/powerpoint/2010/main" val="263319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althyWorks logo_not stacked_transparent.png"/>
          <p:cNvPicPr>
            <a:picLocks noChangeAspect="1"/>
          </p:cNvPicPr>
          <p:nvPr/>
        </p:nvPicPr>
        <p:blipFill rotWithShape="1">
          <a:blip r:embed="rId3">
            <a:extLst>
              <a:ext uri="{28A0092B-C50C-407E-A947-70E740481C1C}">
                <a14:useLocalDpi xmlns:a14="http://schemas.microsoft.com/office/drawing/2010/main" val="0"/>
              </a:ext>
            </a:extLst>
          </a:blip>
          <a:srcRect r="50603"/>
          <a:stretch/>
        </p:blipFill>
        <p:spPr>
          <a:xfrm>
            <a:off x="1713409" y="2313781"/>
            <a:ext cx="2640182" cy="1643462"/>
          </a:xfrm>
          <a:prstGeom prst="rect">
            <a:avLst/>
          </a:prstGeom>
        </p:spPr>
      </p:pic>
      <p:sp>
        <p:nvSpPr>
          <p:cNvPr id="5" name="Rectangle 4"/>
          <p:cNvSpPr/>
          <p:nvPr/>
        </p:nvSpPr>
        <p:spPr>
          <a:xfrm>
            <a:off x="1655200" y="4398777"/>
            <a:ext cx="5833600" cy="830997"/>
          </a:xfrm>
          <a:prstGeom prst="rect">
            <a:avLst/>
          </a:prstGeom>
        </p:spPr>
        <p:txBody>
          <a:bodyPr wrap="square">
            <a:spAutoFit/>
          </a:bodyPr>
          <a:lstStyle/>
          <a:p>
            <a:pPr algn="r" rtl="1"/>
            <a:r>
              <a:rPr lang="en-US" sz="1200" dirty="0"/>
              <a:t>"</a:t>
            </a:r>
            <a:r>
              <a:rPr lang="ar-SA" sz="1200" dirty="0"/>
              <a:t>هذا الم</a:t>
            </a:r>
            <a:r>
              <a:rPr lang="ar-IQ" sz="1200"/>
              <a:t>نهج</a:t>
            </a:r>
            <a:r>
              <a:rPr lang="ar-SA" sz="1200"/>
              <a:t> </a:t>
            </a:r>
            <a:r>
              <a:rPr lang="ar-SA" sz="1200" dirty="0"/>
              <a:t>حاصل على دعم الاتفاقية التعاونية رقم</a:t>
            </a:r>
            <a:r>
              <a:rPr lang="en-US" sz="1200" dirty="0"/>
              <a:t> DP005528-01</a:t>
            </a:r>
            <a:r>
              <a:rPr lang="ar-SA" sz="1200" dirty="0"/>
              <a:t>، وتم تمويله من قِبل مراكز مكافحة الأمراض والوقاية منها، من خلال هيئة الخدمات الصحية والإنسانية في مقاطعة سان </a:t>
            </a:r>
            <a:r>
              <a:rPr lang="ar-SA" sz="1200" dirty="0" err="1"/>
              <a:t>دييغو</a:t>
            </a:r>
            <a:r>
              <a:rPr lang="ar-SA" sz="1200" dirty="0"/>
              <a:t>. ويتحمل المؤلفون المسؤولية كاملة عن محتوياته، والتي لا تعبر بالضرورة عن الآراء الرسمية لمراكز مكافحة الأمراض والوقاية منها أو إدارة الخدمات الصحية والإنسانية</a:t>
            </a:r>
            <a:r>
              <a:rPr lang="en-US" sz="1200" dirty="0"/>
              <a: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413" y="2376244"/>
            <a:ext cx="2568121" cy="1580999"/>
          </a:xfrm>
          <a:prstGeom prst="rect">
            <a:avLst/>
          </a:prstGeom>
        </p:spPr>
      </p:pic>
    </p:spTree>
    <p:extLst>
      <p:ext uri="{BB962C8B-B14F-4D97-AF65-F5344CB8AC3E}">
        <p14:creationId xmlns:p14="http://schemas.microsoft.com/office/powerpoint/2010/main" val="244865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جدول الأعمال</a:t>
            </a:r>
            <a:endParaRPr lang="en-US" dirty="0"/>
          </a:p>
        </p:txBody>
      </p:sp>
      <p:pic>
        <p:nvPicPr>
          <p:cNvPr id="5" name="Content Placeholder 4" descr="confused-880735_1280.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4226" t="17" r="13604" b="-17"/>
          <a:stretch/>
        </p:blipFill>
        <p:spPr>
          <a:xfrm>
            <a:off x="457200" y="1795463"/>
            <a:ext cx="4040188" cy="4330700"/>
          </a:xfrm>
        </p:spPr>
      </p:pic>
      <p:graphicFrame>
        <p:nvGraphicFramePr>
          <p:cNvPr id="3" name="Table 2"/>
          <p:cNvGraphicFramePr>
            <a:graphicFrameLocks noGrp="1"/>
          </p:cNvGraphicFramePr>
          <p:nvPr>
            <p:extLst>
              <p:ext uri="{D42A27DB-BD31-4B8C-83A1-F6EECF244321}">
                <p14:modId xmlns:p14="http://schemas.microsoft.com/office/powerpoint/2010/main" val="4116887589"/>
              </p:ext>
            </p:extLst>
          </p:nvPr>
        </p:nvGraphicFramePr>
        <p:xfrm>
          <a:off x="4728863" y="1794747"/>
          <a:ext cx="3834981" cy="4365258"/>
        </p:xfrm>
        <a:graphic>
          <a:graphicData uri="http://schemas.openxmlformats.org/drawingml/2006/table">
            <a:tbl>
              <a:tblPr firstRow="1" bandRow="1">
                <a:tableStyleId>{BC89EF96-8CEA-46FF-86C4-4CE0E7609802}</a:tableStyleId>
              </a:tblPr>
              <a:tblGrid>
                <a:gridCol w="3834981">
                  <a:extLst>
                    <a:ext uri="{9D8B030D-6E8A-4147-A177-3AD203B41FA5}">
                      <a16:colId xmlns:a16="http://schemas.microsoft.com/office/drawing/2014/main" val="20000"/>
                    </a:ext>
                  </a:extLst>
                </a:gridCol>
              </a:tblGrid>
              <a:tr h="693998">
                <a:tc>
                  <a:txBody>
                    <a:bodyPr/>
                    <a:lstStyle/>
                    <a:p>
                      <a:pPr algn="ctr" rtl="1"/>
                      <a:r>
                        <a:rPr lang="ar-EG" dirty="0"/>
                        <a:t>قسم 3.2: تخطيط وتنفيذ مشروع</a:t>
                      </a:r>
                      <a:r>
                        <a:rPr lang="ar-EG" baseline="0" dirty="0"/>
                        <a:t> تحسين المجتمع</a:t>
                      </a:r>
                      <a:endParaRPr lang="en-US" dirty="0"/>
                    </a:p>
                  </a:txBody>
                  <a:tcPr/>
                </a:tc>
                <a:extLst>
                  <a:ext uri="{0D108BD9-81ED-4DB2-BD59-A6C34878D82A}">
                    <a16:rowId xmlns:a16="http://schemas.microsoft.com/office/drawing/2014/main" val="10000"/>
                  </a:ext>
                </a:extLst>
              </a:tr>
              <a:tr h="606236">
                <a:tc>
                  <a:txBody>
                    <a:bodyPr/>
                    <a:lstStyle/>
                    <a:p>
                      <a:pPr algn="r" rtl="1"/>
                      <a:r>
                        <a:rPr lang="ar-EG" dirty="0"/>
                        <a:t>تهيئة/مراجعة</a:t>
                      </a:r>
                      <a:endParaRPr lang="en-US" dirty="0"/>
                    </a:p>
                  </a:txBody>
                  <a:tcPr/>
                </a:tc>
                <a:extLst>
                  <a:ext uri="{0D108BD9-81ED-4DB2-BD59-A6C34878D82A}">
                    <a16:rowId xmlns:a16="http://schemas.microsoft.com/office/drawing/2014/main" val="10001"/>
                  </a:ext>
                </a:extLst>
              </a:tr>
              <a:tr h="606236">
                <a:tc>
                  <a:txBody>
                    <a:bodyPr/>
                    <a:lstStyle/>
                    <a:p>
                      <a:pPr algn="r" rtl="1"/>
                      <a:r>
                        <a:rPr lang="ar-EG" dirty="0"/>
                        <a:t>الأهداف الذكية</a:t>
                      </a:r>
                      <a:endParaRPr lang="en-US" dirty="0"/>
                    </a:p>
                  </a:txBody>
                  <a:tcPr/>
                </a:tc>
                <a:extLst>
                  <a:ext uri="{0D108BD9-81ED-4DB2-BD59-A6C34878D82A}">
                    <a16:rowId xmlns:a16="http://schemas.microsoft.com/office/drawing/2014/main" val="10002"/>
                  </a:ext>
                </a:extLst>
              </a:tr>
              <a:tr h="606236">
                <a:tc>
                  <a:txBody>
                    <a:bodyPr/>
                    <a:lstStyle/>
                    <a:p>
                      <a:pPr algn="r" rtl="1"/>
                      <a:r>
                        <a:rPr lang="ar-IQ" dirty="0"/>
                        <a:t>دراسة</a:t>
                      </a:r>
                      <a:r>
                        <a:rPr lang="ar-IQ" baseline="0" dirty="0"/>
                        <a:t> </a:t>
                      </a:r>
                      <a:r>
                        <a:rPr lang="ar-EG" dirty="0"/>
                        <a:t>المجتمع </a:t>
                      </a:r>
                      <a:endParaRPr lang="en-US" dirty="0"/>
                    </a:p>
                  </a:txBody>
                  <a:tcPr/>
                </a:tc>
                <a:extLst>
                  <a:ext uri="{0D108BD9-81ED-4DB2-BD59-A6C34878D82A}">
                    <a16:rowId xmlns:a16="http://schemas.microsoft.com/office/drawing/2014/main" val="10003"/>
                  </a:ext>
                </a:extLst>
              </a:tr>
              <a:tr h="606236">
                <a:tc>
                  <a:txBody>
                    <a:bodyPr/>
                    <a:lstStyle/>
                    <a:p>
                      <a:pPr algn="r" rtl="1"/>
                      <a:r>
                        <a:rPr lang="ar-IQ" dirty="0"/>
                        <a:t>معرفة</a:t>
                      </a:r>
                      <a:r>
                        <a:rPr lang="ar-IQ" baseline="0" dirty="0"/>
                        <a:t> </a:t>
                      </a:r>
                      <a:r>
                        <a:rPr lang="ar-EG" dirty="0"/>
                        <a:t>نقاط القوة ونقاط الضعف والفرص والتهديدات </a:t>
                      </a:r>
                      <a:r>
                        <a:rPr lang="en-US" dirty="0"/>
                        <a:t>SWOT</a:t>
                      </a:r>
                    </a:p>
                  </a:txBody>
                  <a:tcPr/>
                </a:tc>
                <a:extLst>
                  <a:ext uri="{0D108BD9-81ED-4DB2-BD59-A6C34878D82A}">
                    <a16:rowId xmlns:a16="http://schemas.microsoft.com/office/drawing/2014/main" val="10004"/>
                  </a:ext>
                </a:extLst>
              </a:tr>
              <a:tr h="606236">
                <a:tc>
                  <a:txBody>
                    <a:bodyPr/>
                    <a:lstStyle/>
                    <a:p>
                      <a:pPr algn="r" rtl="1"/>
                      <a:r>
                        <a:rPr lang="ar-EG" dirty="0"/>
                        <a:t>أدوات مشروع تحسين المجتمع</a:t>
                      </a:r>
                      <a:endParaRPr lang="en-US" dirty="0"/>
                    </a:p>
                  </a:txBody>
                  <a:tcPr/>
                </a:tc>
                <a:extLst>
                  <a:ext uri="{0D108BD9-81ED-4DB2-BD59-A6C34878D82A}">
                    <a16:rowId xmlns:a16="http://schemas.microsoft.com/office/drawing/2014/main" val="10005"/>
                  </a:ext>
                </a:extLst>
              </a:tr>
              <a:tr h="606236">
                <a:tc>
                  <a:txBody>
                    <a:bodyPr/>
                    <a:lstStyle/>
                    <a:p>
                      <a:pPr algn="r" rtl="1"/>
                      <a:r>
                        <a:rPr lang="ar-EG" dirty="0"/>
                        <a:t>الخاتمة</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4359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القسم الثالث: التحرك العملي </a:t>
            </a:r>
            <a:endParaRPr lang="en-US" dirty="0"/>
          </a:p>
        </p:txBody>
      </p:sp>
      <p:sp>
        <p:nvSpPr>
          <p:cNvPr id="5" name="Text Placeholder 4"/>
          <p:cNvSpPr>
            <a:spLocks noGrp="1"/>
          </p:cNvSpPr>
          <p:nvPr>
            <p:ph type="body" sz="quarter" idx="13"/>
          </p:nvPr>
        </p:nvSpPr>
        <p:spPr/>
        <p:txBody>
          <a:bodyPr/>
          <a:lstStyle/>
          <a:p>
            <a:pPr algn="r" rtl="1"/>
            <a:r>
              <a:rPr lang="ar-EG" sz="2400" dirty="0"/>
              <a:t>الأهداف التعليمية</a:t>
            </a:r>
            <a:endParaRPr lang="en-US" sz="2400" dirty="0"/>
          </a:p>
        </p:txBody>
      </p:sp>
      <p:sp>
        <p:nvSpPr>
          <p:cNvPr id="3" name="Content Placeholder 2"/>
          <p:cNvSpPr>
            <a:spLocks noGrp="1"/>
          </p:cNvSpPr>
          <p:nvPr>
            <p:ph idx="1"/>
          </p:nvPr>
        </p:nvSpPr>
        <p:spPr/>
        <p:txBody>
          <a:bodyPr>
            <a:noAutofit/>
          </a:bodyPr>
          <a:lstStyle/>
          <a:p>
            <a:pPr marL="342900" indent="-342900" algn="r" rtl="1">
              <a:buFont typeface="+mj-lt"/>
              <a:buAutoNum type="arabicPeriod"/>
            </a:pPr>
            <a:r>
              <a:rPr lang="ar-EG" sz="2400" dirty="0"/>
              <a:t>فهم المشاركة المدنية وكيفية التأثير على عملية صنع القرار.</a:t>
            </a:r>
            <a:endParaRPr lang="en-US" sz="2400" dirty="0"/>
          </a:p>
          <a:p>
            <a:pPr marL="342900" indent="-342900" algn="r" rtl="1">
              <a:buFont typeface="+mj-lt"/>
              <a:buAutoNum type="arabicPeriod"/>
            </a:pPr>
            <a:r>
              <a:rPr lang="ar-EG" sz="2400" dirty="0"/>
              <a:t>وضع خطة تنفيذ لأحد مشاريع تحسين المجتمع (</a:t>
            </a:r>
            <a:r>
              <a:rPr lang="en-US" sz="2400" dirty="0"/>
              <a:t>CIP</a:t>
            </a:r>
            <a:r>
              <a:rPr lang="ar-EG" sz="2400" dirty="0"/>
              <a:t>).</a:t>
            </a:r>
            <a:endParaRPr lang="en-US" sz="2400" dirty="0"/>
          </a:p>
          <a:p>
            <a:pPr marL="0" indent="0">
              <a:buNone/>
            </a:pPr>
            <a:endParaRPr lang="en-US" sz="2000" b="1" dirty="0"/>
          </a:p>
        </p:txBody>
      </p:sp>
      <p:pic>
        <p:nvPicPr>
          <p:cNvPr id="6" name="Picture 5" descr="group-157476_12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093" y="3697438"/>
            <a:ext cx="2289705" cy="2289705"/>
          </a:xfrm>
          <a:prstGeom prst="rect">
            <a:avLst/>
          </a:prstGeom>
        </p:spPr>
      </p:pic>
    </p:spTree>
    <p:extLst>
      <p:ext uri="{BB962C8B-B14F-4D97-AF65-F5344CB8AC3E}">
        <p14:creationId xmlns:p14="http://schemas.microsoft.com/office/powerpoint/2010/main" val="343650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y-429133_12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075" y="1207352"/>
            <a:ext cx="7387851" cy="5540888"/>
          </a:xfrm>
          <a:prstGeom prst="rect">
            <a:avLst/>
          </a:prstGeom>
          <a:ln>
            <a:noFill/>
          </a:ln>
          <a:effectLst>
            <a:softEdge rad="112500"/>
          </a:effectLst>
        </p:spPr>
      </p:pic>
      <p:sp>
        <p:nvSpPr>
          <p:cNvPr id="2" name="Title 1"/>
          <p:cNvSpPr>
            <a:spLocks noGrp="1"/>
          </p:cNvSpPr>
          <p:nvPr>
            <p:ph type="title"/>
          </p:nvPr>
        </p:nvSpPr>
        <p:spPr/>
        <p:txBody>
          <a:bodyPr/>
          <a:lstStyle/>
          <a:p>
            <a:pPr algn="r" rtl="1"/>
            <a:r>
              <a:rPr lang="ar-EG" dirty="0"/>
              <a:t>تهيئة </a:t>
            </a:r>
            <a:endParaRPr lang="en-US" dirty="0"/>
          </a:p>
        </p:txBody>
      </p:sp>
      <p:sp>
        <p:nvSpPr>
          <p:cNvPr id="3" name="Text Placeholder 2"/>
          <p:cNvSpPr>
            <a:spLocks noGrp="1"/>
          </p:cNvSpPr>
          <p:nvPr>
            <p:ph type="body" idx="1"/>
          </p:nvPr>
        </p:nvSpPr>
        <p:spPr>
          <a:xfrm>
            <a:off x="2551906" y="1535113"/>
            <a:ext cx="4040188" cy="639762"/>
          </a:xfrm>
        </p:spPr>
        <p:txBody>
          <a:bodyPr/>
          <a:lstStyle/>
          <a:p>
            <a:endParaRPr lang="en-US" dirty="0">
              <a:solidFill>
                <a:schemeClr val="bg1"/>
              </a:solidFill>
            </a:endParaRPr>
          </a:p>
        </p:txBody>
      </p:sp>
    </p:spTree>
    <p:extLst>
      <p:ext uri="{BB962C8B-B14F-4D97-AF65-F5344CB8AC3E}">
        <p14:creationId xmlns:p14="http://schemas.microsoft.com/office/powerpoint/2010/main" val="265021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مراجعة قسم المشاركة المدنية 3.1 </a:t>
            </a:r>
            <a:endParaRPr lang="en-US" dirty="0"/>
          </a:p>
        </p:txBody>
      </p:sp>
      <p:sp>
        <p:nvSpPr>
          <p:cNvPr id="3" name="Text Placeholder 2"/>
          <p:cNvSpPr>
            <a:spLocks noGrp="1"/>
          </p:cNvSpPr>
          <p:nvPr>
            <p:ph type="body" idx="1"/>
          </p:nvPr>
        </p:nvSpPr>
        <p:spPr>
          <a:xfrm>
            <a:off x="457200" y="1535113"/>
            <a:ext cx="8229600" cy="639762"/>
          </a:xfrm>
        </p:spPr>
        <p:txBody>
          <a:bodyPr>
            <a:noAutofit/>
          </a:bodyPr>
          <a:lstStyle/>
          <a:p>
            <a:pPr algn="r" rtl="1"/>
            <a:r>
              <a:rPr lang="ar-EG" sz="2400" dirty="0"/>
              <a:t>ماذا تعلمنا عن المشاركة المدنية؟</a:t>
            </a:r>
            <a:endParaRPr lang="en-US" sz="2400" dirty="0"/>
          </a:p>
        </p:txBody>
      </p:sp>
      <p:sp>
        <p:nvSpPr>
          <p:cNvPr id="4" name="Content Placeholder 3"/>
          <p:cNvSpPr>
            <a:spLocks noGrp="1"/>
          </p:cNvSpPr>
          <p:nvPr>
            <p:ph sz="half" idx="2"/>
          </p:nvPr>
        </p:nvSpPr>
        <p:spPr>
          <a:xfrm>
            <a:off x="457200" y="2174875"/>
            <a:ext cx="8229600" cy="3951288"/>
          </a:xfrm>
        </p:spPr>
        <p:txBody>
          <a:bodyPr/>
          <a:lstStyle/>
          <a:p>
            <a:pPr algn="r" rtl="1"/>
            <a:r>
              <a:rPr lang="ar-EG" sz="1800" dirty="0"/>
              <a:t>أن الناس خبراء في حياتهم الخاصة</a:t>
            </a:r>
            <a:endParaRPr lang="en-US" sz="1800" dirty="0"/>
          </a:p>
          <a:p>
            <a:pPr algn="r" rtl="1"/>
            <a:r>
              <a:rPr lang="ar-EG" sz="1800" dirty="0"/>
              <a:t>تلبي الاحتياجات التي يعرب عنها السكان وتعزز قدراتهم وقوتهم</a:t>
            </a:r>
            <a:endParaRPr lang="en-US" sz="1800" dirty="0"/>
          </a:p>
          <a:p>
            <a:pPr algn="r" rtl="1"/>
            <a:r>
              <a:rPr lang="ar-EG" sz="1800" dirty="0"/>
              <a:t>تركز على تحسين المجتمع ككل</a:t>
            </a:r>
            <a:endParaRPr lang="en-US" sz="1800" dirty="0"/>
          </a:p>
          <a:p>
            <a:pPr marL="0" indent="0">
              <a:buNone/>
            </a:pPr>
            <a:endParaRPr lang="en-US" dirty="0"/>
          </a:p>
          <a:p>
            <a:endParaRPr lang="en-US" dirty="0"/>
          </a:p>
        </p:txBody>
      </p:sp>
      <p:pic>
        <p:nvPicPr>
          <p:cNvPr id="7" name="Content Placeholder 6" descr="circle-159252_1280.pn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270" b="43"/>
          <a:stretch/>
        </p:blipFill>
        <p:spPr>
          <a:xfrm>
            <a:off x="1707718" y="3570883"/>
            <a:ext cx="5728565" cy="2870752"/>
          </a:xfrm>
        </p:spPr>
      </p:pic>
    </p:spTree>
    <p:extLst>
      <p:ext uri="{BB962C8B-B14F-4D97-AF65-F5344CB8AC3E}">
        <p14:creationId xmlns:p14="http://schemas.microsoft.com/office/powerpoint/2010/main" val="387809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مراجعة قسم المشاركة المدنية 3.1 </a:t>
            </a:r>
            <a:endParaRPr lang="en-US" dirty="0"/>
          </a:p>
        </p:txBody>
      </p:sp>
      <p:sp>
        <p:nvSpPr>
          <p:cNvPr id="3" name="Text Placeholder 2"/>
          <p:cNvSpPr>
            <a:spLocks noGrp="1"/>
          </p:cNvSpPr>
          <p:nvPr>
            <p:ph type="body" idx="1"/>
          </p:nvPr>
        </p:nvSpPr>
        <p:spPr/>
        <p:txBody>
          <a:bodyPr>
            <a:noAutofit/>
          </a:bodyPr>
          <a:lstStyle/>
          <a:p>
            <a:pPr algn="r" rtl="1"/>
            <a:r>
              <a:rPr lang="ar-EG" sz="1800" dirty="0"/>
              <a:t>مربح لكل الأطراف؟</a:t>
            </a:r>
            <a:endParaRPr lang="en-US" sz="1800" dirty="0"/>
          </a:p>
        </p:txBody>
      </p:sp>
      <p:sp>
        <p:nvSpPr>
          <p:cNvPr id="4" name="Content Placeholder 3"/>
          <p:cNvSpPr>
            <a:spLocks noGrp="1"/>
          </p:cNvSpPr>
          <p:nvPr>
            <p:ph sz="half" idx="2"/>
          </p:nvPr>
        </p:nvSpPr>
        <p:spPr/>
        <p:txBody>
          <a:bodyPr/>
          <a:lstStyle/>
          <a:p>
            <a:pPr algn="r" rtl="1"/>
            <a:r>
              <a:rPr lang="ar-EG" sz="1800" dirty="0"/>
              <a:t>هل هو نافع لمعظم الأفراد في المنطقة السكنية؟</a:t>
            </a:r>
            <a:endParaRPr lang="en-US" sz="1800" dirty="0"/>
          </a:p>
          <a:p>
            <a:pPr algn="r" rtl="1"/>
            <a:r>
              <a:rPr lang="ar-EG" sz="1800" dirty="0"/>
              <a:t>هل س</a:t>
            </a:r>
            <a:r>
              <a:rPr lang="ar-IQ" sz="1800" dirty="0"/>
              <a:t>ن</a:t>
            </a:r>
            <a:r>
              <a:rPr lang="ar-EG" sz="1800" dirty="0"/>
              <a:t>ساند معظم الأفراد في دعم التغيير؟</a:t>
            </a:r>
            <a:endParaRPr lang="en-US" sz="1800" dirty="0"/>
          </a:p>
          <a:p>
            <a:pPr algn="r" rtl="1"/>
            <a:r>
              <a:rPr lang="ar-EG" sz="1800" dirty="0"/>
              <a:t>هل سنجمع ما يكفي من الأفراد لإتمام المشروع؟</a:t>
            </a:r>
            <a:endParaRPr lang="en-US" sz="1800" dirty="0"/>
          </a:p>
          <a:p>
            <a:pPr marL="0" indent="0">
              <a:buNone/>
            </a:pPr>
            <a:endParaRPr lang="en-US" dirty="0"/>
          </a:p>
          <a:p>
            <a:endParaRPr lang="en-US" dirty="0"/>
          </a:p>
        </p:txBody>
      </p:sp>
      <p:sp>
        <p:nvSpPr>
          <p:cNvPr id="5" name="Text Placeholder 4"/>
          <p:cNvSpPr>
            <a:spLocks noGrp="1"/>
          </p:cNvSpPr>
          <p:nvPr>
            <p:ph type="body" sz="quarter" idx="3"/>
          </p:nvPr>
        </p:nvSpPr>
        <p:spPr/>
        <p:txBody>
          <a:bodyPr>
            <a:noAutofit/>
          </a:bodyPr>
          <a:lstStyle/>
          <a:p>
            <a:pPr algn="r" rtl="1"/>
            <a:r>
              <a:rPr lang="ar-EG" sz="1800" dirty="0" err="1"/>
              <a:t>الستراتيجيات</a:t>
            </a:r>
            <a:r>
              <a:rPr lang="ar-EG" sz="1800" dirty="0"/>
              <a:t> في منطقتنا السكنية</a:t>
            </a:r>
            <a:endParaRPr lang="en-US" sz="1800" dirty="0"/>
          </a:p>
        </p:txBody>
      </p:sp>
      <p:sp>
        <p:nvSpPr>
          <p:cNvPr id="6" name="Content Placeholder 5"/>
          <p:cNvSpPr>
            <a:spLocks noGrp="1"/>
          </p:cNvSpPr>
          <p:nvPr>
            <p:ph sz="quarter" idx="4"/>
          </p:nvPr>
        </p:nvSpPr>
        <p:spPr/>
        <p:txBody>
          <a:bodyPr/>
          <a:lstStyle/>
          <a:p>
            <a:pPr algn="r" rtl="1"/>
            <a:r>
              <a:rPr lang="ar-EG" sz="1800" dirty="0"/>
              <a:t>هل هو تغيير على مستوى المجتمع؟</a:t>
            </a:r>
            <a:endParaRPr lang="en-US" sz="1800" dirty="0"/>
          </a:p>
          <a:p>
            <a:pPr algn="r" rtl="1"/>
            <a:r>
              <a:rPr lang="ar-EG" sz="1800" dirty="0"/>
              <a:t>هل سنتمكن من رؤية الآثار على المدى القريب؟</a:t>
            </a:r>
            <a:endParaRPr lang="en-US" sz="1800" dirty="0"/>
          </a:p>
          <a:p>
            <a:endParaRPr lang="en-US" dirty="0"/>
          </a:p>
        </p:txBody>
      </p:sp>
    </p:spTree>
    <p:extLst>
      <p:ext uri="{BB962C8B-B14F-4D97-AF65-F5344CB8AC3E}">
        <p14:creationId xmlns:p14="http://schemas.microsoft.com/office/powerpoint/2010/main" val="396433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التحليل المجتمعي</a:t>
            </a:r>
            <a:endParaRPr lang="en-US" dirty="0"/>
          </a:p>
        </p:txBody>
      </p:sp>
      <p:pic>
        <p:nvPicPr>
          <p:cNvPr id="4" name="Picture 3" descr="CX3 Photovoice Portraits.jpg"/>
          <p:cNvPicPr>
            <a:picLocks noChangeAspect="1"/>
          </p:cNvPicPr>
          <p:nvPr/>
        </p:nvPicPr>
        <p:blipFill rotWithShape="1">
          <a:blip r:embed="rId3">
            <a:extLst>
              <a:ext uri="{28A0092B-C50C-407E-A947-70E740481C1C}">
                <a14:useLocalDpi xmlns:a14="http://schemas.microsoft.com/office/drawing/2010/main" val="0"/>
              </a:ext>
            </a:extLst>
          </a:blip>
          <a:srcRect l="10821" t="5550" r="9932" b="12001"/>
          <a:stretch/>
        </p:blipFill>
        <p:spPr>
          <a:xfrm>
            <a:off x="4574067" y="1345030"/>
            <a:ext cx="3861250" cy="5198888"/>
          </a:xfrm>
          <a:prstGeom prst="rect">
            <a:avLst/>
          </a:prstGeom>
          <a:noFill/>
          <a:ln>
            <a:noFill/>
          </a:ln>
        </p:spPr>
      </p:pic>
      <p:pic>
        <p:nvPicPr>
          <p:cNvPr id="6" name="Picture 5" descr="20140616_13553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164" y="4366063"/>
            <a:ext cx="2918111" cy="2177855"/>
          </a:xfrm>
          <a:prstGeom prst="rect">
            <a:avLst/>
          </a:prstGeom>
        </p:spPr>
      </p:pic>
      <p:pic>
        <p:nvPicPr>
          <p:cNvPr id="7" name="Picture 6" descr="142835206763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275" y="1345030"/>
            <a:ext cx="3810000" cy="2857500"/>
          </a:xfrm>
          <a:prstGeom prst="rect">
            <a:avLst/>
          </a:prstGeom>
        </p:spPr>
      </p:pic>
      <p:pic>
        <p:nvPicPr>
          <p:cNvPr id="9" name="Picture 8" descr="magnifying-glass-303408_128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788263">
            <a:off x="-9378" y="4001709"/>
            <a:ext cx="2116979" cy="2201246"/>
          </a:xfrm>
          <a:prstGeom prst="rect">
            <a:avLst/>
          </a:prstGeom>
        </p:spPr>
      </p:pic>
    </p:spTree>
    <p:extLst>
      <p:ext uri="{BB962C8B-B14F-4D97-AF65-F5344CB8AC3E}">
        <p14:creationId xmlns:p14="http://schemas.microsoft.com/office/powerpoint/2010/main" val="201648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استراحة</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599" y="2036054"/>
            <a:ext cx="4022802" cy="4022802"/>
          </a:xfrm>
          <a:prstGeom prst="rect">
            <a:avLst/>
          </a:prstGeom>
        </p:spPr>
      </p:pic>
    </p:spTree>
    <p:extLst>
      <p:ext uri="{BB962C8B-B14F-4D97-AF65-F5344CB8AC3E}">
        <p14:creationId xmlns:p14="http://schemas.microsoft.com/office/powerpoint/2010/main" val="278338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t>تحليل نقاط القوة ونقاط الضعف والفرص والتهديدات </a:t>
            </a:r>
            <a:r>
              <a:rPr lang="en-US" dirty="0"/>
              <a:t>SWOT</a:t>
            </a:r>
          </a:p>
        </p:txBody>
      </p:sp>
      <p:pic>
        <p:nvPicPr>
          <p:cNvPr id="7" name="Content Placeholder 12" descr="Screen Shot 2015-08-28 at 9.43.39 PM.png"/>
          <p:cNvPicPr>
            <a:picLocks noGrp="1" noChangeAspect="1"/>
          </p:cNvPicPr>
          <p:nvPr>
            <p:ph sz="half" idx="2"/>
          </p:nvPr>
        </p:nvPicPr>
        <p:blipFill>
          <a:blip r:embed="rId3">
            <a:extLst>
              <a:ext uri="{28A0092B-C50C-407E-A947-70E740481C1C}">
                <a14:useLocalDpi xmlns:a14="http://schemas.microsoft.com/office/drawing/2010/main" val="0"/>
              </a:ext>
            </a:extLst>
          </a:blip>
          <a:srcRect l="-7096" r="-7096"/>
          <a:stretch>
            <a:fillRect/>
          </a:stretch>
        </p:blipFill>
        <p:spPr>
          <a:xfrm>
            <a:off x="2209599" y="1076794"/>
            <a:ext cx="4724803" cy="5366901"/>
          </a:xfrm>
        </p:spPr>
      </p:pic>
      <p:sp>
        <p:nvSpPr>
          <p:cNvPr id="8" name="TextBox 7"/>
          <p:cNvSpPr txBox="1"/>
          <p:nvPr/>
        </p:nvSpPr>
        <p:spPr>
          <a:xfrm>
            <a:off x="2526291" y="2348744"/>
            <a:ext cx="2056925" cy="369332"/>
          </a:xfrm>
          <a:prstGeom prst="rect">
            <a:avLst/>
          </a:prstGeom>
          <a:noFill/>
        </p:spPr>
        <p:txBody>
          <a:bodyPr wrap="square" lIns="0" tIns="0" rIns="0" bIns="0" rtlCol="0">
            <a:spAutoFit/>
          </a:bodyPr>
          <a:lstStyle/>
          <a:p>
            <a:pPr algn="ctr" rtl="1"/>
            <a:r>
              <a:rPr lang="ar-EG" sz="2400" dirty="0">
                <a:solidFill>
                  <a:srgbClr val="000000"/>
                </a:solidFill>
                <a:latin typeface="Lucida Calligraphy"/>
                <a:cs typeface="Lucida Calligraphy"/>
              </a:rPr>
              <a:t>نقاط القوة</a:t>
            </a:r>
            <a:endParaRPr lang="en-US" sz="2400" dirty="0">
              <a:solidFill>
                <a:srgbClr val="000000"/>
              </a:solidFill>
              <a:latin typeface="Lucida Calligraphy"/>
              <a:cs typeface="Lucida Calligraphy"/>
            </a:endParaRPr>
          </a:p>
        </p:txBody>
      </p:sp>
      <p:sp>
        <p:nvSpPr>
          <p:cNvPr id="9" name="TextBox 8"/>
          <p:cNvSpPr txBox="1"/>
          <p:nvPr/>
        </p:nvSpPr>
        <p:spPr>
          <a:xfrm>
            <a:off x="4583216" y="2361432"/>
            <a:ext cx="2029316" cy="369332"/>
          </a:xfrm>
          <a:prstGeom prst="rect">
            <a:avLst/>
          </a:prstGeom>
          <a:noFill/>
        </p:spPr>
        <p:txBody>
          <a:bodyPr wrap="square" lIns="0" tIns="0" rIns="0" bIns="0" rtlCol="0">
            <a:spAutoFit/>
          </a:bodyPr>
          <a:lstStyle/>
          <a:p>
            <a:pPr algn="ctr" rtl="1"/>
            <a:r>
              <a:rPr lang="ar-EG" sz="2400" dirty="0">
                <a:solidFill>
                  <a:srgbClr val="000000"/>
                </a:solidFill>
                <a:latin typeface="Lucida Calligraphy"/>
                <a:cs typeface="Lucida Calligraphy"/>
              </a:rPr>
              <a:t>نقاط الضعف</a:t>
            </a:r>
            <a:endParaRPr lang="en-US" sz="2400" dirty="0">
              <a:solidFill>
                <a:srgbClr val="000000"/>
              </a:solidFill>
              <a:latin typeface="Lucida Calligraphy"/>
              <a:cs typeface="Lucida Calligraphy"/>
            </a:endParaRPr>
          </a:p>
        </p:txBody>
      </p:sp>
      <p:sp>
        <p:nvSpPr>
          <p:cNvPr id="10" name="TextBox 9"/>
          <p:cNvSpPr txBox="1"/>
          <p:nvPr/>
        </p:nvSpPr>
        <p:spPr>
          <a:xfrm>
            <a:off x="2526291" y="4917147"/>
            <a:ext cx="2056925" cy="307777"/>
          </a:xfrm>
          <a:prstGeom prst="rect">
            <a:avLst/>
          </a:prstGeom>
          <a:noFill/>
        </p:spPr>
        <p:txBody>
          <a:bodyPr wrap="square" lIns="0" tIns="0" rIns="0" bIns="0" rtlCol="0">
            <a:spAutoFit/>
          </a:bodyPr>
          <a:lstStyle/>
          <a:p>
            <a:pPr algn="ctr" rtl="1"/>
            <a:r>
              <a:rPr lang="ar-EG" sz="2000" dirty="0">
                <a:solidFill>
                  <a:srgbClr val="000000"/>
                </a:solidFill>
                <a:latin typeface="Lucida Calligraphy"/>
                <a:cs typeface="Lucida Calligraphy"/>
              </a:rPr>
              <a:t>الفرص المتاحة</a:t>
            </a:r>
            <a:endParaRPr lang="en-US" sz="2000" dirty="0">
              <a:solidFill>
                <a:srgbClr val="000000"/>
              </a:solidFill>
              <a:latin typeface="Lucida Calligraphy"/>
              <a:cs typeface="Lucida Calligraphy"/>
            </a:endParaRPr>
          </a:p>
        </p:txBody>
      </p:sp>
      <p:sp>
        <p:nvSpPr>
          <p:cNvPr id="11" name="TextBox 10"/>
          <p:cNvSpPr txBox="1"/>
          <p:nvPr/>
        </p:nvSpPr>
        <p:spPr>
          <a:xfrm>
            <a:off x="4555607" y="4919452"/>
            <a:ext cx="2056925" cy="307777"/>
          </a:xfrm>
          <a:prstGeom prst="rect">
            <a:avLst/>
          </a:prstGeom>
          <a:noFill/>
        </p:spPr>
        <p:txBody>
          <a:bodyPr wrap="square" lIns="0" tIns="0" rIns="0" bIns="0" rtlCol="0">
            <a:spAutoFit/>
          </a:bodyPr>
          <a:lstStyle/>
          <a:p>
            <a:pPr algn="ctr" rtl="1"/>
            <a:r>
              <a:rPr lang="ar-EG" sz="2000" dirty="0">
                <a:solidFill>
                  <a:srgbClr val="000000"/>
                </a:solidFill>
                <a:latin typeface="Lucida Calligraphy"/>
                <a:cs typeface="Lucida Calligraphy"/>
              </a:rPr>
              <a:t>التهديدات</a:t>
            </a:r>
            <a:endParaRPr lang="en-US" sz="2000" dirty="0">
              <a:solidFill>
                <a:srgbClr val="000000"/>
              </a:solidFill>
              <a:latin typeface="Lucida Calligraphy"/>
              <a:cs typeface="Lucida Calligraphy"/>
            </a:endParaRPr>
          </a:p>
        </p:txBody>
      </p:sp>
    </p:spTree>
    <p:extLst>
      <p:ext uri="{BB962C8B-B14F-4D97-AF65-F5344CB8AC3E}">
        <p14:creationId xmlns:p14="http://schemas.microsoft.com/office/powerpoint/2010/main" val="2563417160"/>
      </p:ext>
    </p:extLst>
  </p:cSld>
  <p:clrMapOvr>
    <a:masterClrMapping/>
  </p:clrMapOvr>
</p:sld>
</file>

<file path=ppt/theme/theme1.xml><?xml version="1.0" encoding="utf-8"?>
<a:theme xmlns:a="http://schemas.openxmlformats.org/drawingml/2006/main" name="LWSD 2013 Orange 2">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2.xml><?xml version="1.0" encoding="utf-8"?>
<a:theme xmlns:a="http://schemas.openxmlformats.org/drawingml/2006/main" name="LWSD 2013 Orange 3">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3.xml><?xml version="1.0" encoding="utf-8"?>
<a:theme xmlns:a="http://schemas.openxmlformats.org/drawingml/2006/main" name="LWSD 2013 Orange 4">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4.xml><?xml version="1.0" encoding="utf-8"?>
<a:theme xmlns:a="http://schemas.openxmlformats.org/drawingml/2006/main" name="Default Theme">
  <a:themeElements>
    <a:clrScheme name="LWSD green">
      <a:dk1>
        <a:srgbClr val="808080"/>
      </a:dk1>
      <a:lt1>
        <a:sysClr val="window" lastClr="FFFFFF"/>
      </a:lt1>
      <a:dk2>
        <a:srgbClr val="F79527"/>
      </a:dk2>
      <a:lt2>
        <a:srgbClr val="FFFFFF"/>
      </a:lt2>
      <a:accent1>
        <a:srgbClr val="95AF39"/>
      </a:accent1>
      <a:accent2>
        <a:srgbClr val="2FB4BC"/>
      </a:accent2>
      <a:accent3>
        <a:srgbClr val="F79527"/>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5.xml><?xml version="1.0" encoding="utf-8"?>
<a:theme xmlns:a="http://schemas.openxmlformats.org/drawingml/2006/main" name="LWSD 2013 Green 2">
  <a:themeElements>
    <a:clrScheme name="LWSD green">
      <a:dk1>
        <a:srgbClr val="808080"/>
      </a:dk1>
      <a:lt1>
        <a:sysClr val="window" lastClr="FFFFFF"/>
      </a:lt1>
      <a:dk2>
        <a:srgbClr val="F79527"/>
      </a:dk2>
      <a:lt2>
        <a:srgbClr val="FFFFFF"/>
      </a:lt2>
      <a:accent1>
        <a:srgbClr val="95AF39"/>
      </a:accent1>
      <a:accent2>
        <a:srgbClr val="2FB4BC"/>
      </a:accent2>
      <a:accent3>
        <a:srgbClr val="F79527"/>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6.xml><?xml version="1.0" encoding="utf-8"?>
<a:theme xmlns:a="http://schemas.openxmlformats.org/drawingml/2006/main" name="LWSD 2013 Green 3">
  <a:themeElements>
    <a:clrScheme name="LWSD green">
      <a:dk1>
        <a:srgbClr val="808080"/>
      </a:dk1>
      <a:lt1>
        <a:sysClr val="window" lastClr="FFFFFF"/>
      </a:lt1>
      <a:dk2>
        <a:srgbClr val="F79527"/>
      </a:dk2>
      <a:lt2>
        <a:srgbClr val="FFFFFF"/>
      </a:lt2>
      <a:accent1>
        <a:srgbClr val="95AF39"/>
      </a:accent1>
      <a:accent2>
        <a:srgbClr val="2FB4BC"/>
      </a:accent2>
      <a:accent3>
        <a:srgbClr val="F79527"/>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7.xml><?xml version="1.0" encoding="utf-8"?>
<a:theme xmlns:a="http://schemas.openxmlformats.org/drawingml/2006/main" name="LWSD 2013 Green 4">
  <a:themeElements>
    <a:clrScheme name="LWSD green">
      <a:dk1>
        <a:srgbClr val="808080"/>
      </a:dk1>
      <a:lt1>
        <a:sysClr val="window" lastClr="FFFFFF"/>
      </a:lt1>
      <a:dk2>
        <a:srgbClr val="F79527"/>
      </a:dk2>
      <a:lt2>
        <a:srgbClr val="FFFFFF"/>
      </a:lt2>
      <a:accent1>
        <a:srgbClr val="95AF39"/>
      </a:accent1>
      <a:accent2>
        <a:srgbClr val="2FB4BC"/>
      </a:accent2>
      <a:accent3>
        <a:srgbClr val="F79527"/>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Template to be used for business-focused presentations on Live Well</RoutingRuleDescrip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9C836218537D469586CDA6A9969B1B" ma:contentTypeVersion="20" ma:contentTypeDescription="Create a new document." ma:contentTypeScope="" ma:versionID="50e7bc90de03086eaadc9881d02a345a">
  <xsd:schema xmlns:xsd="http://www.w3.org/2001/XMLSchema" xmlns:xs="http://www.w3.org/2001/XMLSchema" xmlns:p="http://schemas.microsoft.com/office/2006/metadata/properties" xmlns:ns1="http://schemas.microsoft.com/sharepoint/v3" targetNamespace="http://schemas.microsoft.com/office/2006/metadata/properties" ma:root="true" ma:fieldsID="2bdfdf64d0d6ddb84bda85ee5373dcfe" ns1:_="">
    <xsd:import namespace="http://schemas.microsoft.com/sharepoint/v3"/>
    <xsd:element name="properties">
      <xsd:complexType>
        <xsd:sequence>
          <xsd:element name="documentManagement">
            <xsd:complexType>
              <xsd:all>
                <xsd:element ref="ns1:RoutingRuleDescrip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ma:displayName="Description" ma:description="" ma:internalName="RoutingRul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7B01B4-6917-4177-9932-BBC53A000DCC}">
  <ds:schemaRefs>
    <ds:schemaRef ds:uri="http://schemas.openxmlformats.org/package/2006/metadata/core-properties"/>
    <ds:schemaRef ds:uri="http://purl.org/dc/terms/"/>
    <ds:schemaRef ds:uri="http://purl.org/dc/elements/1.1/"/>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CB99079-1E3C-4F36-B61F-C2C31DDE0E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62C8DB-ABB7-474A-AC93-AFD7EE84A7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1942</TotalTime>
  <Words>1014</Words>
  <Application>Microsoft Office PowerPoint</Application>
  <PresentationFormat>On-screen Show (4:3)</PresentationFormat>
  <Paragraphs>102</Paragraphs>
  <Slides>16</Slides>
  <Notes>16</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16</vt:i4>
      </vt:variant>
    </vt:vector>
  </HeadingPairs>
  <TitlesOfParts>
    <vt:vector size="32" baseType="lpstr">
      <vt:lpstr>AnNahar</vt:lpstr>
      <vt:lpstr>Arial</vt:lpstr>
      <vt:lpstr>Avenir Light</vt:lpstr>
      <vt:lpstr>Avenir Medium</vt:lpstr>
      <vt:lpstr>Avenir Medium Oblique</vt:lpstr>
      <vt:lpstr>Calibri</vt:lpstr>
      <vt:lpstr>Lucida Calligraphy</vt:lpstr>
      <vt:lpstr>Wingdings</vt:lpstr>
      <vt:lpstr>LWSD 2013 Orange 2</vt:lpstr>
      <vt:lpstr>LWSD 2013 Orange 3</vt:lpstr>
      <vt:lpstr>LWSD 2013 Orange 4</vt:lpstr>
      <vt:lpstr>Default Theme</vt:lpstr>
      <vt:lpstr>LWSD 2013 Green 2</vt:lpstr>
      <vt:lpstr>LWSD 2013 Green 3</vt:lpstr>
      <vt:lpstr>LWSD 2013 Green 4</vt:lpstr>
      <vt:lpstr>مستند</vt:lpstr>
      <vt:lpstr>القسم الثالث: التحرك العملي</vt:lpstr>
      <vt:lpstr>جدول الأعمال</vt:lpstr>
      <vt:lpstr>القسم الثالث: التحرك العملي </vt:lpstr>
      <vt:lpstr>تهيئة </vt:lpstr>
      <vt:lpstr>مراجعة قسم المشاركة المدنية 3.1 </vt:lpstr>
      <vt:lpstr>مراجعة قسم المشاركة المدنية 3.1 </vt:lpstr>
      <vt:lpstr>التحليل المجتمعي</vt:lpstr>
      <vt:lpstr>استراحة</vt:lpstr>
      <vt:lpstr>تحليل نقاط القوة ونقاط الضعف والفرص والتهديدات SWOT</vt:lpstr>
      <vt:lpstr>تحليل نقاط القوة ونقاط الضعف والفرص والتهديدات</vt:lpstr>
      <vt:lpstr>تحليل نقاط القوة ونقاط الضعف والفرص والتهديدات</vt:lpstr>
      <vt:lpstr>تحليل نقاط القوة ونقاط الضعف والفرص والتهديدات</vt:lpstr>
      <vt:lpstr>تحليل نقاط القوة ونقاط الضعف والفرص والتهديدات</vt:lpstr>
      <vt:lpstr>مشروع تحسين المجتمع</vt:lpstr>
      <vt:lpstr>الخاتمة</vt:lpstr>
      <vt:lpstr>PowerPoint Presentation</vt:lpstr>
    </vt:vector>
  </TitlesOfParts>
  <Company>AdEase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LWSD PowerPoint Template - Business Orange</dc:title>
  <dc:creator>Creative Contractor</dc:creator>
  <cp:lastModifiedBy>Tuama, Mohammed</cp:lastModifiedBy>
  <cp:revision>225</cp:revision>
  <dcterms:created xsi:type="dcterms:W3CDTF">2013-10-28T20:20:09Z</dcterms:created>
  <dcterms:modified xsi:type="dcterms:W3CDTF">2016-09-27T23:31:26Z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0x0101003F9C836218537D469586CDA6A9969B1B</vt:lpwstr>
  </property>
</Properties>
</file>