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3.xml" ContentType="application/vnd.openxmlformats-officedocument.presentationml.notesSlid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notesSlides/notesSlide19.xml" ContentType="application/vnd.openxmlformats-officedocument.presentationml.notesSlide+xml"/>
  <Override PartName="/ppt/drawings/drawing1.xml" ContentType="application/vnd.openxmlformats-officedocument.drawingml.chartshapes+xml"/>
  <Override PartName="/ppt/notesSlides/notesSlide3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4"/>
    <p:sldMasterId id="2147483674" r:id="rId5"/>
    <p:sldMasterId id="2147483680" r:id="rId6"/>
    <p:sldMasterId id="2147483668" r:id="rId7"/>
  </p:sldMasterIdLst>
  <p:notesMasterIdLst>
    <p:notesMasterId r:id="rId51"/>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98" r:id="rId36"/>
    <p:sldId id="285" r:id="rId37"/>
    <p:sldId id="286" r:id="rId38"/>
    <p:sldId id="287" r:id="rId39"/>
    <p:sldId id="288" r:id="rId40"/>
    <p:sldId id="299" r:id="rId41"/>
    <p:sldId id="290" r:id="rId42"/>
    <p:sldId id="291" r:id="rId43"/>
    <p:sldId id="292" r:id="rId44"/>
    <p:sldId id="295" r:id="rId45"/>
    <p:sldId id="293" r:id="rId46"/>
    <p:sldId id="294" r:id="rId47"/>
    <p:sldId id="296" r:id="rId48"/>
    <p:sldId id="297" r:id="rId49"/>
    <p:sldId id="300"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1490" autoAdjust="0"/>
    <p:restoredTop sz="97845" autoAdjust="0"/>
  </p:normalViewPr>
  <p:slideViewPr>
    <p:cSldViewPr snapToGrid="0" snapToObjects="1">
      <p:cViewPr>
        <p:scale>
          <a:sx n="50" d="100"/>
          <a:sy n="50" d="100"/>
        </p:scale>
        <p:origin x="-78" y="-438"/>
      </p:cViewPr>
      <p:guideLst>
        <p:guide orient="horz"/>
        <p:guide orient="horz" pos="4128"/>
        <p:guide orient="horz" pos="1428"/>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18"/>
  <c:chart>
    <c:autoTitleDeleted val="1"/>
    <c:plotArea>
      <c:layout/>
      <c:pieChart>
        <c:varyColors val="1"/>
        <c:dLbls>
          <c:showPercent val="1"/>
        </c:dLbls>
        <c:firstSliceAng val="0"/>
      </c:pieChart>
    </c:plotArea>
    <c:legend>
      <c:legendPos val="r"/>
      <c:layout>
        <c:manualLayout>
          <c:xMode val="edge"/>
          <c:yMode val="edge"/>
          <c:x val="0.71545647189231243"/>
          <c:y val="0.39576262446648963"/>
          <c:w val="0.28454352810768757"/>
          <c:h val="0.22022119051572017"/>
        </c:manualLayout>
      </c:layout>
      <c:txPr>
        <a:bodyPr/>
        <a:lstStyle/>
        <a:p>
          <a:pPr>
            <a:defRPr sz="2000"/>
          </a:pPr>
          <a:endParaRPr lang="en-US"/>
        </a:p>
      </c:txPr>
    </c:legend>
    <c:plotVisOnly val="1"/>
    <c:dispBlanksAs val="zero"/>
  </c:chart>
  <c:externalData r:id="rId1"/>
  <c:userShapes r:id="rId2"/>
</c:chartSpace>
</file>

<file path=ppt/diagrams/_rels/data2.xml.rels><?xml version="1.0" encoding="UTF-8" standalone="yes"?>
<Relationships xmlns="http://schemas.openxmlformats.org/package/2006/relationships"><Relationship Id="rId1" Type="http://schemas.openxmlformats.org/officeDocument/2006/relationships/hyperlink" Target="http://www.saga.vn/thuat-ngu/electronic-benefits-transfer-chuyen-phuc-loi-dien-tu~33958"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B0D37D-A519-0044-BDD2-DCD14161D020}" type="doc">
      <dgm:prSet loTypeId="urn:microsoft.com/office/officeart/2005/8/layout/cycle2" loCatId="" qsTypeId="urn:microsoft.com/office/officeart/2005/8/quickstyle/simple4" qsCatId="simple" csTypeId="urn:microsoft.com/office/officeart/2005/8/colors/colorful2" csCatId="colorful" phldr="1"/>
      <dgm:spPr/>
      <dgm:t>
        <a:bodyPr/>
        <a:lstStyle/>
        <a:p>
          <a:endParaRPr lang="en-US"/>
        </a:p>
      </dgm:t>
    </dgm:pt>
    <dgm:pt modelId="{580350C4-7282-E14B-BA41-3307B9FFB8AB}">
      <dgm:prSet phldrT="[Text]"/>
      <dgm:spPr/>
      <dgm:t>
        <a:bodyPr/>
        <a:lstStyle/>
        <a:p>
          <a:r>
            <a:rPr lang="en-US" dirty="0" smtClean="0">
              <a:solidFill>
                <a:srgbClr val="404040"/>
              </a:solidFill>
            </a:rPr>
            <a:t>1. </a:t>
          </a:r>
          <a:r>
            <a:rPr lang="en-US" dirty="0" err="1" smtClean="0">
              <a:solidFill>
                <a:srgbClr val="404040"/>
              </a:solidFill>
            </a:rPr>
            <a:t>Xác</a:t>
          </a:r>
          <a:r>
            <a:rPr lang="en-US" dirty="0" smtClean="0">
              <a:solidFill>
                <a:srgbClr val="404040"/>
              </a:solidFill>
            </a:rPr>
            <a:t> </a:t>
          </a:r>
          <a:r>
            <a:rPr lang="en-US" dirty="0" err="1" smtClean="0">
              <a:solidFill>
                <a:srgbClr val="404040"/>
              </a:solidFill>
            </a:rPr>
            <a:t>định</a:t>
          </a:r>
          <a:r>
            <a:rPr lang="en-US" dirty="0" smtClean="0">
              <a:solidFill>
                <a:srgbClr val="404040"/>
              </a:solidFill>
            </a:rPr>
            <a:t> </a:t>
          </a:r>
          <a:r>
            <a:rPr lang="en-US" dirty="0" err="1" smtClean="0">
              <a:solidFill>
                <a:srgbClr val="404040"/>
              </a:solidFill>
            </a:rPr>
            <a:t>rõ</a:t>
          </a:r>
          <a:r>
            <a:rPr lang="en-US" dirty="0" smtClean="0">
              <a:solidFill>
                <a:srgbClr val="404040"/>
              </a:solidFill>
            </a:rPr>
            <a:t> </a:t>
          </a:r>
          <a:r>
            <a:rPr lang="en-US" dirty="0" err="1" smtClean="0">
              <a:solidFill>
                <a:srgbClr val="404040"/>
              </a:solidFill>
            </a:rPr>
            <a:t>vấn</a:t>
          </a:r>
          <a:r>
            <a:rPr lang="en-US" dirty="0" smtClean="0">
              <a:solidFill>
                <a:srgbClr val="404040"/>
              </a:solidFill>
            </a:rPr>
            <a:t> </a:t>
          </a:r>
          <a:r>
            <a:rPr lang="en-US" dirty="0" err="1" smtClean="0">
              <a:solidFill>
                <a:srgbClr val="404040"/>
              </a:solidFill>
            </a:rPr>
            <a:t>đề</a:t>
          </a:r>
          <a:endParaRPr lang="en-US" dirty="0">
            <a:solidFill>
              <a:srgbClr val="404040"/>
            </a:solidFill>
          </a:endParaRPr>
        </a:p>
      </dgm:t>
    </dgm:pt>
    <dgm:pt modelId="{99CE5BC7-9640-6343-88D8-81598CCAAC56}" type="parTrans" cxnId="{BA5414A4-0128-B74D-9839-61E641D0DB1B}">
      <dgm:prSet/>
      <dgm:spPr/>
      <dgm:t>
        <a:bodyPr/>
        <a:lstStyle/>
        <a:p>
          <a:endParaRPr lang="en-US"/>
        </a:p>
      </dgm:t>
    </dgm:pt>
    <dgm:pt modelId="{58F86CD2-BA01-1E40-BB1E-9FAD9D3E9041}" type="sibTrans" cxnId="{BA5414A4-0128-B74D-9839-61E641D0DB1B}">
      <dgm:prSet/>
      <dgm:spPr/>
      <dgm:t>
        <a:bodyPr/>
        <a:lstStyle/>
        <a:p>
          <a:endParaRPr lang="en-US"/>
        </a:p>
      </dgm:t>
    </dgm:pt>
    <dgm:pt modelId="{2C6A23BF-84B1-FC4A-8208-15DF80C65475}">
      <dgm:prSet phldrT="[Text]"/>
      <dgm:spPr/>
      <dgm:t>
        <a:bodyPr/>
        <a:lstStyle/>
        <a:p>
          <a:r>
            <a:rPr lang="en-US" dirty="0" smtClean="0">
              <a:solidFill>
                <a:srgbClr val="404040"/>
              </a:solidFill>
            </a:rPr>
            <a:t>2. </a:t>
          </a:r>
          <a:r>
            <a:rPr lang="en-US" dirty="0" err="1" smtClean="0">
              <a:solidFill>
                <a:srgbClr val="404040"/>
              </a:solidFill>
            </a:rPr>
            <a:t>Xác</a:t>
          </a:r>
          <a:r>
            <a:rPr lang="en-US" dirty="0" smtClean="0">
              <a:solidFill>
                <a:srgbClr val="404040"/>
              </a:solidFill>
            </a:rPr>
            <a:t> </a:t>
          </a:r>
          <a:r>
            <a:rPr lang="en-US" dirty="0" err="1" smtClean="0">
              <a:solidFill>
                <a:srgbClr val="404040"/>
              </a:solidFill>
            </a:rPr>
            <a:t>định</a:t>
          </a:r>
          <a:r>
            <a:rPr lang="en-US" dirty="0" smtClean="0">
              <a:solidFill>
                <a:srgbClr val="404040"/>
              </a:solidFill>
            </a:rPr>
            <a:t> </a:t>
          </a:r>
          <a:r>
            <a:rPr lang="en-US" dirty="0" err="1" smtClean="0">
              <a:solidFill>
                <a:srgbClr val="404040"/>
              </a:solidFill>
            </a:rPr>
            <a:t>nguy</a:t>
          </a:r>
          <a:r>
            <a:rPr lang="en-US" dirty="0" smtClean="0">
              <a:solidFill>
                <a:srgbClr val="404040"/>
              </a:solidFill>
            </a:rPr>
            <a:t> </a:t>
          </a:r>
          <a:r>
            <a:rPr lang="en-US" dirty="0" err="1" smtClean="0">
              <a:solidFill>
                <a:srgbClr val="404040"/>
              </a:solidFill>
            </a:rPr>
            <a:t>cơ</a:t>
          </a:r>
          <a:r>
            <a:rPr lang="en-US" dirty="0" smtClean="0">
              <a:solidFill>
                <a:srgbClr val="404040"/>
              </a:solidFill>
            </a:rPr>
            <a:t> </a:t>
          </a:r>
          <a:r>
            <a:rPr lang="en-US" dirty="0" err="1" smtClean="0">
              <a:solidFill>
                <a:srgbClr val="404040"/>
              </a:solidFill>
            </a:rPr>
            <a:t>và</a:t>
          </a:r>
          <a:r>
            <a:rPr lang="en-US" dirty="0" smtClean="0">
              <a:solidFill>
                <a:srgbClr val="404040"/>
              </a:solidFill>
            </a:rPr>
            <a:t> </a:t>
          </a:r>
          <a:r>
            <a:rPr lang="en-US" dirty="0" err="1" smtClean="0">
              <a:solidFill>
                <a:srgbClr val="404040"/>
              </a:solidFill>
            </a:rPr>
            <a:t>yếu</a:t>
          </a:r>
          <a:r>
            <a:rPr lang="en-US" dirty="0" smtClean="0">
              <a:solidFill>
                <a:srgbClr val="404040"/>
              </a:solidFill>
            </a:rPr>
            <a:t> </a:t>
          </a:r>
          <a:r>
            <a:rPr lang="en-US" dirty="0" err="1" smtClean="0">
              <a:solidFill>
                <a:srgbClr val="404040"/>
              </a:solidFill>
            </a:rPr>
            <a:t>tố</a:t>
          </a:r>
          <a:r>
            <a:rPr lang="en-US" dirty="0" smtClean="0">
              <a:solidFill>
                <a:srgbClr val="404040"/>
              </a:solidFill>
            </a:rPr>
            <a:t> </a:t>
          </a:r>
          <a:r>
            <a:rPr lang="en-US" dirty="0" err="1" smtClean="0">
              <a:solidFill>
                <a:srgbClr val="404040"/>
              </a:solidFill>
            </a:rPr>
            <a:t>phục</a:t>
          </a:r>
          <a:r>
            <a:rPr lang="en-US" dirty="0" smtClean="0">
              <a:solidFill>
                <a:srgbClr val="404040"/>
              </a:solidFill>
            </a:rPr>
            <a:t> </a:t>
          </a:r>
          <a:r>
            <a:rPr lang="en-US" dirty="0" err="1" smtClean="0">
              <a:solidFill>
                <a:srgbClr val="404040"/>
              </a:solidFill>
            </a:rPr>
            <a:t>hồi</a:t>
          </a:r>
          <a:endParaRPr lang="en-US" dirty="0">
            <a:solidFill>
              <a:srgbClr val="404040"/>
            </a:solidFill>
          </a:endParaRPr>
        </a:p>
      </dgm:t>
    </dgm:pt>
    <dgm:pt modelId="{1AD61A83-26FC-034D-B51F-79D79DA1EACE}" type="parTrans" cxnId="{07A87D34-E437-F54D-B9D9-E75F56377805}">
      <dgm:prSet/>
      <dgm:spPr/>
      <dgm:t>
        <a:bodyPr/>
        <a:lstStyle/>
        <a:p>
          <a:endParaRPr lang="en-US"/>
        </a:p>
      </dgm:t>
    </dgm:pt>
    <dgm:pt modelId="{D7CC33FA-41B7-7141-B207-B1EC306019B1}" type="sibTrans" cxnId="{07A87D34-E437-F54D-B9D9-E75F56377805}">
      <dgm:prSet/>
      <dgm:spPr/>
      <dgm:t>
        <a:bodyPr/>
        <a:lstStyle/>
        <a:p>
          <a:endParaRPr lang="en-US"/>
        </a:p>
      </dgm:t>
    </dgm:pt>
    <dgm:pt modelId="{EFDA4A07-2EC6-454D-AB25-8CB4EB1F47F0}">
      <dgm:prSet phldrT="[Text]"/>
      <dgm:spPr/>
      <dgm:t>
        <a:bodyPr/>
        <a:lstStyle/>
        <a:p>
          <a:r>
            <a:rPr lang="en-US" dirty="0" smtClean="0">
              <a:solidFill>
                <a:srgbClr val="404040"/>
              </a:solidFill>
            </a:rPr>
            <a:t>3. </a:t>
          </a:r>
          <a:r>
            <a:rPr lang="en-US" dirty="0" err="1" smtClean="0">
              <a:solidFill>
                <a:srgbClr val="404040"/>
              </a:solidFill>
            </a:rPr>
            <a:t>Tiến</a:t>
          </a:r>
          <a:r>
            <a:rPr lang="en-US" dirty="0" smtClean="0">
              <a:solidFill>
                <a:srgbClr val="404040"/>
              </a:solidFill>
            </a:rPr>
            <a:t> </a:t>
          </a:r>
          <a:r>
            <a:rPr lang="en-US" dirty="0" err="1" smtClean="0">
              <a:solidFill>
                <a:srgbClr val="404040"/>
              </a:solidFill>
            </a:rPr>
            <a:t>hành</a:t>
          </a:r>
          <a:r>
            <a:rPr lang="en-US" dirty="0" smtClean="0">
              <a:solidFill>
                <a:srgbClr val="404040"/>
              </a:solidFill>
            </a:rPr>
            <a:t> can </a:t>
          </a:r>
          <a:r>
            <a:rPr lang="en-US" dirty="0" err="1" smtClean="0">
              <a:solidFill>
                <a:srgbClr val="404040"/>
              </a:solidFill>
            </a:rPr>
            <a:t>thiệp</a:t>
          </a:r>
          <a:r>
            <a:rPr lang="en-US" dirty="0" smtClean="0">
              <a:solidFill>
                <a:srgbClr val="404040"/>
              </a:solidFill>
            </a:rPr>
            <a:t> </a:t>
          </a:r>
          <a:r>
            <a:rPr lang="en-US" dirty="0" err="1" smtClean="0">
              <a:solidFill>
                <a:srgbClr val="404040"/>
              </a:solidFill>
            </a:rPr>
            <a:t>hoặc</a:t>
          </a:r>
          <a:r>
            <a:rPr lang="en-US" dirty="0" smtClean="0">
              <a:solidFill>
                <a:srgbClr val="404040"/>
              </a:solidFill>
            </a:rPr>
            <a:t> </a:t>
          </a:r>
          <a:r>
            <a:rPr lang="en-US" dirty="0" err="1" smtClean="0">
              <a:solidFill>
                <a:srgbClr val="404040"/>
              </a:solidFill>
            </a:rPr>
            <a:t>các</a:t>
          </a:r>
          <a:r>
            <a:rPr lang="en-US" dirty="0" smtClean="0">
              <a:solidFill>
                <a:srgbClr val="404040"/>
              </a:solidFill>
            </a:rPr>
            <a:t> </a:t>
          </a:r>
          <a:r>
            <a:rPr lang="en-US" dirty="0" err="1" smtClean="0">
              <a:solidFill>
                <a:srgbClr val="404040"/>
              </a:solidFill>
            </a:rPr>
            <a:t>hoạt</a:t>
          </a:r>
          <a:r>
            <a:rPr lang="en-US" dirty="0" smtClean="0">
              <a:solidFill>
                <a:srgbClr val="404040"/>
              </a:solidFill>
            </a:rPr>
            <a:t> </a:t>
          </a:r>
          <a:r>
            <a:rPr lang="en-US" dirty="0" err="1" smtClean="0">
              <a:solidFill>
                <a:srgbClr val="404040"/>
              </a:solidFill>
            </a:rPr>
            <a:t>động</a:t>
          </a:r>
          <a:r>
            <a:rPr lang="en-US" dirty="0" smtClean="0">
              <a:solidFill>
                <a:srgbClr val="404040"/>
              </a:solidFill>
            </a:rPr>
            <a:t> </a:t>
          </a:r>
          <a:r>
            <a:rPr lang="en-US" dirty="0" err="1" smtClean="0">
              <a:solidFill>
                <a:srgbClr val="404040"/>
              </a:solidFill>
            </a:rPr>
            <a:t>giảm</a:t>
          </a:r>
          <a:r>
            <a:rPr lang="en-US" dirty="0" smtClean="0">
              <a:solidFill>
                <a:srgbClr val="404040"/>
              </a:solidFill>
            </a:rPr>
            <a:t> </a:t>
          </a:r>
          <a:r>
            <a:rPr lang="en-US" dirty="0" err="1" smtClean="0">
              <a:solidFill>
                <a:srgbClr val="404040"/>
              </a:solidFill>
            </a:rPr>
            <a:t>nguy</a:t>
          </a:r>
          <a:r>
            <a:rPr lang="en-US" dirty="0" smtClean="0">
              <a:solidFill>
                <a:srgbClr val="404040"/>
              </a:solidFill>
            </a:rPr>
            <a:t> </a:t>
          </a:r>
          <a:r>
            <a:rPr lang="en-US" dirty="0" err="1" smtClean="0">
              <a:solidFill>
                <a:srgbClr val="404040"/>
              </a:solidFill>
            </a:rPr>
            <a:t>cơ</a:t>
          </a:r>
          <a:r>
            <a:rPr lang="en-US" dirty="0" smtClean="0">
              <a:solidFill>
                <a:srgbClr val="404040"/>
              </a:solidFill>
            </a:rPr>
            <a:t> </a:t>
          </a:r>
          <a:r>
            <a:rPr lang="en-US" dirty="0" err="1" smtClean="0">
              <a:solidFill>
                <a:srgbClr val="404040"/>
              </a:solidFill>
            </a:rPr>
            <a:t>và</a:t>
          </a:r>
          <a:r>
            <a:rPr lang="en-US" dirty="0" smtClean="0">
              <a:solidFill>
                <a:srgbClr val="404040"/>
              </a:solidFill>
            </a:rPr>
            <a:t> </a:t>
          </a:r>
          <a:r>
            <a:rPr lang="en-US" dirty="0" err="1" smtClean="0">
              <a:solidFill>
                <a:srgbClr val="404040"/>
              </a:solidFill>
            </a:rPr>
            <a:t>tăng</a:t>
          </a:r>
          <a:r>
            <a:rPr lang="en-US" dirty="0" smtClean="0">
              <a:solidFill>
                <a:srgbClr val="404040"/>
              </a:solidFill>
            </a:rPr>
            <a:t> </a:t>
          </a:r>
          <a:r>
            <a:rPr lang="en-US" dirty="0" err="1" smtClean="0">
              <a:solidFill>
                <a:srgbClr val="404040"/>
              </a:solidFill>
            </a:rPr>
            <a:t>khả</a:t>
          </a:r>
          <a:r>
            <a:rPr lang="en-US" dirty="0" smtClean="0">
              <a:solidFill>
                <a:srgbClr val="404040"/>
              </a:solidFill>
            </a:rPr>
            <a:t> </a:t>
          </a:r>
          <a:r>
            <a:rPr lang="en-US" dirty="0" err="1" smtClean="0">
              <a:solidFill>
                <a:srgbClr val="404040"/>
              </a:solidFill>
            </a:rPr>
            <a:t>năng</a:t>
          </a:r>
          <a:r>
            <a:rPr lang="en-US" dirty="0" smtClean="0">
              <a:solidFill>
                <a:srgbClr val="404040"/>
              </a:solidFill>
            </a:rPr>
            <a:t> </a:t>
          </a:r>
          <a:r>
            <a:rPr lang="en-US" dirty="0" err="1" smtClean="0">
              <a:solidFill>
                <a:srgbClr val="404040"/>
              </a:solidFill>
            </a:rPr>
            <a:t>phục</a:t>
          </a:r>
          <a:r>
            <a:rPr lang="en-US" dirty="0" smtClean="0">
              <a:solidFill>
                <a:srgbClr val="404040"/>
              </a:solidFill>
            </a:rPr>
            <a:t> </a:t>
          </a:r>
          <a:r>
            <a:rPr lang="en-US" dirty="0" err="1" smtClean="0">
              <a:solidFill>
                <a:srgbClr val="404040"/>
              </a:solidFill>
            </a:rPr>
            <a:t>hồi</a:t>
          </a:r>
          <a:endParaRPr lang="en-US" dirty="0">
            <a:solidFill>
              <a:srgbClr val="404040"/>
            </a:solidFill>
          </a:endParaRPr>
        </a:p>
      </dgm:t>
    </dgm:pt>
    <dgm:pt modelId="{020C6E15-9EC9-7843-8744-82E702F9C966}" type="parTrans" cxnId="{A0EFD91B-C6F9-4F4F-B674-D78524EC575A}">
      <dgm:prSet/>
      <dgm:spPr/>
      <dgm:t>
        <a:bodyPr/>
        <a:lstStyle/>
        <a:p>
          <a:endParaRPr lang="en-US"/>
        </a:p>
      </dgm:t>
    </dgm:pt>
    <dgm:pt modelId="{FA8C7C08-FA58-EC40-91FF-4CE2A605202E}" type="sibTrans" cxnId="{A0EFD91B-C6F9-4F4F-B674-D78524EC575A}">
      <dgm:prSet/>
      <dgm:spPr/>
      <dgm:t>
        <a:bodyPr/>
        <a:lstStyle/>
        <a:p>
          <a:endParaRPr lang="en-US"/>
        </a:p>
      </dgm:t>
    </dgm:pt>
    <dgm:pt modelId="{8B0596C2-B69F-E94A-84A1-CE3B623069BB}">
      <dgm:prSet phldrT="[Text]"/>
      <dgm:spPr/>
      <dgm:t>
        <a:bodyPr/>
        <a:lstStyle/>
        <a:p>
          <a:r>
            <a:rPr lang="en-US" dirty="0" smtClean="0">
              <a:solidFill>
                <a:srgbClr val="404040"/>
              </a:solidFill>
            </a:rPr>
            <a:t>4. </a:t>
          </a:r>
          <a:r>
            <a:rPr lang="en-US" dirty="0" err="1" smtClean="0">
              <a:solidFill>
                <a:srgbClr val="404040"/>
              </a:solidFill>
            </a:rPr>
            <a:t>Đánh</a:t>
          </a:r>
          <a:r>
            <a:rPr lang="en-US" dirty="0" smtClean="0">
              <a:solidFill>
                <a:srgbClr val="404040"/>
              </a:solidFill>
            </a:rPr>
            <a:t> </a:t>
          </a:r>
          <a:r>
            <a:rPr lang="en-US" dirty="0" err="1" smtClean="0">
              <a:solidFill>
                <a:srgbClr val="404040"/>
              </a:solidFill>
            </a:rPr>
            <a:t>giá</a:t>
          </a:r>
          <a:r>
            <a:rPr lang="en-US" dirty="0" smtClean="0">
              <a:solidFill>
                <a:srgbClr val="404040"/>
              </a:solidFill>
            </a:rPr>
            <a:t> </a:t>
          </a:r>
          <a:r>
            <a:rPr lang="en-US" dirty="0" err="1" smtClean="0">
              <a:solidFill>
                <a:srgbClr val="404040"/>
              </a:solidFill>
            </a:rPr>
            <a:t>hiệu</a:t>
          </a:r>
          <a:r>
            <a:rPr lang="en-US" dirty="0" smtClean="0">
              <a:solidFill>
                <a:srgbClr val="404040"/>
              </a:solidFill>
            </a:rPr>
            <a:t> </a:t>
          </a:r>
          <a:r>
            <a:rPr lang="en-US" dirty="0" err="1" smtClean="0">
              <a:solidFill>
                <a:srgbClr val="404040"/>
              </a:solidFill>
            </a:rPr>
            <a:t>quả</a:t>
          </a:r>
          <a:r>
            <a:rPr lang="en-US" dirty="0" smtClean="0">
              <a:solidFill>
                <a:srgbClr val="404040"/>
              </a:solidFill>
            </a:rPr>
            <a:t> </a:t>
          </a:r>
          <a:r>
            <a:rPr lang="en-US" dirty="0" err="1" smtClean="0">
              <a:solidFill>
                <a:srgbClr val="404040"/>
              </a:solidFill>
            </a:rPr>
            <a:t>của</a:t>
          </a:r>
          <a:r>
            <a:rPr lang="en-US" dirty="0" smtClean="0">
              <a:solidFill>
                <a:srgbClr val="404040"/>
              </a:solidFill>
            </a:rPr>
            <a:t> </a:t>
          </a:r>
          <a:r>
            <a:rPr lang="en-US" dirty="0" err="1" smtClean="0">
              <a:solidFill>
                <a:srgbClr val="404040"/>
              </a:solidFill>
            </a:rPr>
            <a:t>sự</a:t>
          </a:r>
          <a:r>
            <a:rPr lang="en-US" dirty="0" smtClean="0">
              <a:solidFill>
                <a:srgbClr val="404040"/>
              </a:solidFill>
            </a:rPr>
            <a:t> can </a:t>
          </a:r>
          <a:r>
            <a:rPr lang="en-US" dirty="0" err="1" smtClean="0">
              <a:solidFill>
                <a:srgbClr val="404040"/>
              </a:solidFill>
            </a:rPr>
            <a:t>thiệp</a:t>
          </a:r>
          <a:r>
            <a:rPr lang="en-US" dirty="0" smtClean="0">
              <a:solidFill>
                <a:srgbClr val="404040"/>
              </a:solidFill>
            </a:rPr>
            <a:t> </a:t>
          </a:r>
          <a:r>
            <a:rPr lang="en-US" dirty="0" err="1" smtClean="0">
              <a:solidFill>
                <a:srgbClr val="404040"/>
              </a:solidFill>
            </a:rPr>
            <a:t>trong</a:t>
          </a:r>
          <a:r>
            <a:rPr lang="en-US" dirty="0" smtClean="0">
              <a:solidFill>
                <a:srgbClr val="404040"/>
              </a:solidFill>
            </a:rPr>
            <a:t> </a:t>
          </a:r>
          <a:r>
            <a:rPr lang="en-US" dirty="0" err="1" smtClean="0">
              <a:solidFill>
                <a:srgbClr val="404040"/>
              </a:solidFill>
            </a:rPr>
            <a:t>chương</a:t>
          </a:r>
          <a:r>
            <a:rPr lang="en-US" dirty="0" smtClean="0">
              <a:solidFill>
                <a:srgbClr val="404040"/>
              </a:solidFill>
            </a:rPr>
            <a:t> </a:t>
          </a:r>
          <a:r>
            <a:rPr lang="en-US" dirty="0" err="1" smtClean="0">
              <a:solidFill>
                <a:srgbClr val="404040"/>
              </a:solidFill>
            </a:rPr>
            <a:t>trình</a:t>
          </a:r>
          <a:endParaRPr lang="en-US" dirty="0">
            <a:solidFill>
              <a:srgbClr val="404040"/>
            </a:solidFill>
          </a:endParaRPr>
        </a:p>
      </dgm:t>
    </dgm:pt>
    <dgm:pt modelId="{A8FF3526-C27B-FB44-B1D4-54E2D5605D44}" type="parTrans" cxnId="{73D460D1-D66F-4943-B93E-365DD9905DFA}">
      <dgm:prSet/>
      <dgm:spPr/>
      <dgm:t>
        <a:bodyPr/>
        <a:lstStyle/>
        <a:p>
          <a:endParaRPr lang="en-US"/>
        </a:p>
      </dgm:t>
    </dgm:pt>
    <dgm:pt modelId="{4BE25C20-C216-CD4F-897F-7B881949400A}" type="sibTrans" cxnId="{73D460D1-D66F-4943-B93E-365DD9905DFA}">
      <dgm:prSet/>
      <dgm:spPr/>
      <dgm:t>
        <a:bodyPr/>
        <a:lstStyle/>
        <a:p>
          <a:endParaRPr lang="en-US"/>
        </a:p>
      </dgm:t>
    </dgm:pt>
    <dgm:pt modelId="{020CB40F-A805-884E-8A7D-7D03A17F5A86}" type="pres">
      <dgm:prSet presAssocID="{A1B0D37D-A519-0044-BDD2-DCD14161D020}" presName="cycle" presStyleCnt="0">
        <dgm:presLayoutVars>
          <dgm:dir/>
          <dgm:resizeHandles val="exact"/>
        </dgm:presLayoutVars>
      </dgm:prSet>
      <dgm:spPr/>
      <dgm:t>
        <a:bodyPr/>
        <a:lstStyle/>
        <a:p>
          <a:endParaRPr lang="en-US"/>
        </a:p>
      </dgm:t>
    </dgm:pt>
    <dgm:pt modelId="{C6CF0838-6020-0049-936B-7B834DFD4355}" type="pres">
      <dgm:prSet presAssocID="{580350C4-7282-E14B-BA41-3307B9FFB8AB}" presName="node" presStyleLbl="node1" presStyleIdx="0" presStyleCnt="4" custScaleX="139872">
        <dgm:presLayoutVars>
          <dgm:bulletEnabled val="1"/>
        </dgm:presLayoutVars>
      </dgm:prSet>
      <dgm:spPr/>
      <dgm:t>
        <a:bodyPr/>
        <a:lstStyle/>
        <a:p>
          <a:endParaRPr lang="en-US"/>
        </a:p>
      </dgm:t>
    </dgm:pt>
    <dgm:pt modelId="{7B286882-622F-EB46-A03A-67A0BE3C5001}" type="pres">
      <dgm:prSet presAssocID="{58F86CD2-BA01-1E40-BB1E-9FAD9D3E9041}" presName="sibTrans" presStyleLbl="sibTrans2D1" presStyleIdx="0" presStyleCnt="4"/>
      <dgm:spPr/>
      <dgm:t>
        <a:bodyPr/>
        <a:lstStyle/>
        <a:p>
          <a:endParaRPr lang="en-US"/>
        </a:p>
      </dgm:t>
    </dgm:pt>
    <dgm:pt modelId="{62D0A74E-FBBD-B145-A1AA-849638263D99}" type="pres">
      <dgm:prSet presAssocID="{58F86CD2-BA01-1E40-BB1E-9FAD9D3E9041}" presName="connectorText" presStyleLbl="sibTrans2D1" presStyleIdx="0" presStyleCnt="4"/>
      <dgm:spPr/>
      <dgm:t>
        <a:bodyPr/>
        <a:lstStyle/>
        <a:p>
          <a:endParaRPr lang="en-US"/>
        </a:p>
      </dgm:t>
    </dgm:pt>
    <dgm:pt modelId="{0C6CFFE1-40B6-3947-9446-B3F48202E663}" type="pres">
      <dgm:prSet presAssocID="{2C6A23BF-84B1-FC4A-8208-15DF80C65475}" presName="node" presStyleLbl="node1" presStyleIdx="1" presStyleCnt="4" custScaleX="139686">
        <dgm:presLayoutVars>
          <dgm:bulletEnabled val="1"/>
        </dgm:presLayoutVars>
      </dgm:prSet>
      <dgm:spPr/>
      <dgm:t>
        <a:bodyPr/>
        <a:lstStyle/>
        <a:p>
          <a:endParaRPr lang="en-US"/>
        </a:p>
      </dgm:t>
    </dgm:pt>
    <dgm:pt modelId="{E95B4949-48A0-A149-8968-242B3C3C3A4C}" type="pres">
      <dgm:prSet presAssocID="{D7CC33FA-41B7-7141-B207-B1EC306019B1}" presName="sibTrans" presStyleLbl="sibTrans2D1" presStyleIdx="1" presStyleCnt="4"/>
      <dgm:spPr/>
      <dgm:t>
        <a:bodyPr/>
        <a:lstStyle/>
        <a:p>
          <a:endParaRPr lang="en-US"/>
        </a:p>
      </dgm:t>
    </dgm:pt>
    <dgm:pt modelId="{3F04D29F-EB7B-5448-8134-802D1EDC6036}" type="pres">
      <dgm:prSet presAssocID="{D7CC33FA-41B7-7141-B207-B1EC306019B1}" presName="connectorText" presStyleLbl="sibTrans2D1" presStyleIdx="1" presStyleCnt="4"/>
      <dgm:spPr/>
      <dgm:t>
        <a:bodyPr/>
        <a:lstStyle/>
        <a:p>
          <a:endParaRPr lang="en-US"/>
        </a:p>
      </dgm:t>
    </dgm:pt>
    <dgm:pt modelId="{8DD6EC84-D0ED-E241-80FC-F359F36F6216}" type="pres">
      <dgm:prSet presAssocID="{EFDA4A07-2EC6-454D-AB25-8CB4EB1F47F0}" presName="node" presStyleLbl="node1" presStyleIdx="2" presStyleCnt="4" custScaleX="140107">
        <dgm:presLayoutVars>
          <dgm:bulletEnabled val="1"/>
        </dgm:presLayoutVars>
      </dgm:prSet>
      <dgm:spPr/>
      <dgm:t>
        <a:bodyPr/>
        <a:lstStyle/>
        <a:p>
          <a:endParaRPr lang="en-US"/>
        </a:p>
      </dgm:t>
    </dgm:pt>
    <dgm:pt modelId="{72FFD4C4-DC57-4C4E-A7C3-FB60C5513A04}" type="pres">
      <dgm:prSet presAssocID="{FA8C7C08-FA58-EC40-91FF-4CE2A605202E}" presName="sibTrans" presStyleLbl="sibTrans2D1" presStyleIdx="2" presStyleCnt="4"/>
      <dgm:spPr/>
      <dgm:t>
        <a:bodyPr/>
        <a:lstStyle/>
        <a:p>
          <a:endParaRPr lang="en-US"/>
        </a:p>
      </dgm:t>
    </dgm:pt>
    <dgm:pt modelId="{2052F26D-FD8F-A145-996A-E2674D3BB44B}" type="pres">
      <dgm:prSet presAssocID="{FA8C7C08-FA58-EC40-91FF-4CE2A605202E}" presName="connectorText" presStyleLbl="sibTrans2D1" presStyleIdx="2" presStyleCnt="4"/>
      <dgm:spPr/>
      <dgm:t>
        <a:bodyPr/>
        <a:lstStyle/>
        <a:p>
          <a:endParaRPr lang="en-US"/>
        </a:p>
      </dgm:t>
    </dgm:pt>
    <dgm:pt modelId="{34A8E6AC-7382-464B-B07B-70FB2B9DE8CF}" type="pres">
      <dgm:prSet presAssocID="{8B0596C2-B69F-E94A-84A1-CE3B623069BB}" presName="node" presStyleLbl="node1" presStyleIdx="3" presStyleCnt="4" custScaleX="139821">
        <dgm:presLayoutVars>
          <dgm:bulletEnabled val="1"/>
        </dgm:presLayoutVars>
      </dgm:prSet>
      <dgm:spPr/>
      <dgm:t>
        <a:bodyPr/>
        <a:lstStyle/>
        <a:p>
          <a:endParaRPr lang="en-US"/>
        </a:p>
      </dgm:t>
    </dgm:pt>
    <dgm:pt modelId="{61454F08-36C7-084F-9AF5-F217625CA15B}" type="pres">
      <dgm:prSet presAssocID="{4BE25C20-C216-CD4F-897F-7B881949400A}" presName="sibTrans" presStyleLbl="sibTrans2D1" presStyleIdx="3" presStyleCnt="4"/>
      <dgm:spPr/>
      <dgm:t>
        <a:bodyPr/>
        <a:lstStyle/>
        <a:p>
          <a:endParaRPr lang="en-US"/>
        </a:p>
      </dgm:t>
    </dgm:pt>
    <dgm:pt modelId="{BC8A730A-9CBD-6F49-989E-E77205C427EC}" type="pres">
      <dgm:prSet presAssocID="{4BE25C20-C216-CD4F-897F-7B881949400A}" presName="connectorText" presStyleLbl="sibTrans2D1" presStyleIdx="3" presStyleCnt="4"/>
      <dgm:spPr/>
      <dgm:t>
        <a:bodyPr/>
        <a:lstStyle/>
        <a:p>
          <a:endParaRPr lang="en-US"/>
        </a:p>
      </dgm:t>
    </dgm:pt>
  </dgm:ptLst>
  <dgm:cxnLst>
    <dgm:cxn modelId="{8DB14D96-CAD5-814E-B09D-200351EE2456}" type="presOf" srcId="{D7CC33FA-41B7-7141-B207-B1EC306019B1}" destId="{E95B4949-48A0-A149-8968-242B3C3C3A4C}" srcOrd="0" destOrd="0" presId="urn:microsoft.com/office/officeart/2005/8/layout/cycle2"/>
    <dgm:cxn modelId="{07A87D34-E437-F54D-B9D9-E75F56377805}" srcId="{A1B0D37D-A519-0044-BDD2-DCD14161D020}" destId="{2C6A23BF-84B1-FC4A-8208-15DF80C65475}" srcOrd="1" destOrd="0" parTransId="{1AD61A83-26FC-034D-B51F-79D79DA1EACE}" sibTransId="{D7CC33FA-41B7-7141-B207-B1EC306019B1}"/>
    <dgm:cxn modelId="{6A45836D-582F-1644-8A25-049E6050A766}" type="presOf" srcId="{EFDA4A07-2EC6-454D-AB25-8CB4EB1F47F0}" destId="{8DD6EC84-D0ED-E241-80FC-F359F36F6216}" srcOrd="0" destOrd="0" presId="urn:microsoft.com/office/officeart/2005/8/layout/cycle2"/>
    <dgm:cxn modelId="{45000ECD-6FB3-9D42-9BA8-C674645B7673}" type="presOf" srcId="{4BE25C20-C216-CD4F-897F-7B881949400A}" destId="{61454F08-36C7-084F-9AF5-F217625CA15B}" srcOrd="0" destOrd="0" presId="urn:microsoft.com/office/officeart/2005/8/layout/cycle2"/>
    <dgm:cxn modelId="{BA5414A4-0128-B74D-9839-61E641D0DB1B}" srcId="{A1B0D37D-A519-0044-BDD2-DCD14161D020}" destId="{580350C4-7282-E14B-BA41-3307B9FFB8AB}" srcOrd="0" destOrd="0" parTransId="{99CE5BC7-9640-6343-88D8-81598CCAAC56}" sibTransId="{58F86CD2-BA01-1E40-BB1E-9FAD9D3E9041}"/>
    <dgm:cxn modelId="{E72C79DF-0203-1347-AE30-E37A33797754}" type="presOf" srcId="{A1B0D37D-A519-0044-BDD2-DCD14161D020}" destId="{020CB40F-A805-884E-8A7D-7D03A17F5A86}" srcOrd="0" destOrd="0" presId="urn:microsoft.com/office/officeart/2005/8/layout/cycle2"/>
    <dgm:cxn modelId="{73D460D1-D66F-4943-B93E-365DD9905DFA}" srcId="{A1B0D37D-A519-0044-BDD2-DCD14161D020}" destId="{8B0596C2-B69F-E94A-84A1-CE3B623069BB}" srcOrd="3" destOrd="0" parTransId="{A8FF3526-C27B-FB44-B1D4-54E2D5605D44}" sibTransId="{4BE25C20-C216-CD4F-897F-7B881949400A}"/>
    <dgm:cxn modelId="{420E5805-683A-0548-8B4C-867D05459A96}" type="presOf" srcId="{FA8C7C08-FA58-EC40-91FF-4CE2A605202E}" destId="{72FFD4C4-DC57-4C4E-A7C3-FB60C5513A04}" srcOrd="0" destOrd="0" presId="urn:microsoft.com/office/officeart/2005/8/layout/cycle2"/>
    <dgm:cxn modelId="{9710201F-B697-0E41-B91D-D01737A1EE24}" type="presOf" srcId="{FA8C7C08-FA58-EC40-91FF-4CE2A605202E}" destId="{2052F26D-FD8F-A145-996A-E2674D3BB44B}" srcOrd="1" destOrd="0" presId="urn:microsoft.com/office/officeart/2005/8/layout/cycle2"/>
    <dgm:cxn modelId="{1D4BEBF4-1599-0342-B5B7-FFC2AAAB00CD}" type="presOf" srcId="{8B0596C2-B69F-E94A-84A1-CE3B623069BB}" destId="{34A8E6AC-7382-464B-B07B-70FB2B9DE8CF}" srcOrd="0" destOrd="0" presId="urn:microsoft.com/office/officeart/2005/8/layout/cycle2"/>
    <dgm:cxn modelId="{8AF2675E-6621-D64F-A416-35847A4370AB}" type="presOf" srcId="{D7CC33FA-41B7-7141-B207-B1EC306019B1}" destId="{3F04D29F-EB7B-5448-8134-802D1EDC6036}" srcOrd="1" destOrd="0" presId="urn:microsoft.com/office/officeart/2005/8/layout/cycle2"/>
    <dgm:cxn modelId="{F8CA3930-A326-9740-823F-9B5770EAA49B}" type="presOf" srcId="{58F86CD2-BA01-1E40-BB1E-9FAD9D3E9041}" destId="{7B286882-622F-EB46-A03A-67A0BE3C5001}" srcOrd="0" destOrd="0" presId="urn:microsoft.com/office/officeart/2005/8/layout/cycle2"/>
    <dgm:cxn modelId="{01ECCA36-FE7F-7C4D-9ECF-F827CDB71E28}" type="presOf" srcId="{580350C4-7282-E14B-BA41-3307B9FFB8AB}" destId="{C6CF0838-6020-0049-936B-7B834DFD4355}" srcOrd="0" destOrd="0" presId="urn:microsoft.com/office/officeart/2005/8/layout/cycle2"/>
    <dgm:cxn modelId="{1D4F02AB-ACCC-224C-AC5C-F54817E327E6}" type="presOf" srcId="{58F86CD2-BA01-1E40-BB1E-9FAD9D3E9041}" destId="{62D0A74E-FBBD-B145-A1AA-849638263D99}" srcOrd="1" destOrd="0" presId="urn:microsoft.com/office/officeart/2005/8/layout/cycle2"/>
    <dgm:cxn modelId="{C4729083-88EA-534E-8BF6-4C3C4D18D9B3}" type="presOf" srcId="{2C6A23BF-84B1-FC4A-8208-15DF80C65475}" destId="{0C6CFFE1-40B6-3947-9446-B3F48202E663}" srcOrd="0" destOrd="0" presId="urn:microsoft.com/office/officeart/2005/8/layout/cycle2"/>
    <dgm:cxn modelId="{94F6756C-9D2B-D34D-8183-C2751377192C}" type="presOf" srcId="{4BE25C20-C216-CD4F-897F-7B881949400A}" destId="{BC8A730A-9CBD-6F49-989E-E77205C427EC}" srcOrd="1" destOrd="0" presId="urn:microsoft.com/office/officeart/2005/8/layout/cycle2"/>
    <dgm:cxn modelId="{A0EFD91B-C6F9-4F4F-B674-D78524EC575A}" srcId="{A1B0D37D-A519-0044-BDD2-DCD14161D020}" destId="{EFDA4A07-2EC6-454D-AB25-8CB4EB1F47F0}" srcOrd="2" destOrd="0" parTransId="{020C6E15-9EC9-7843-8744-82E702F9C966}" sibTransId="{FA8C7C08-FA58-EC40-91FF-4CE2A605202E}"/>
    <dgm:cxn modelId="{4356FC60-ED88-B54B-8EB4-E24B8496C2D4}" type="presParOf" srcId="{020CB40F-A805-884E-8A7D-7D03A17F5A86}" destId="{C6CF0838-6020-0049-936B-7B834DFD4355}" srcOrd="0" destOrd="0" presId="urn:microsoft.com/office/officeart/2005/8/layout/cycle2"/>
    <dgm:cxn modelId="{BD756381-A99D-6D43-8D83-4BC451BAA40D}" type="presParOf" srcId="{020CB40F-A805-884E-8A7D-7D03A17F5A86}" destId="{7B286882-622F-EB46-A03A-67A0BE3C5001}" srcOrd="1" destOrd="0" presId="urn:microsoft.com/office/officeart/2005/8/layout/cycle2"/>
    <dgm:cxn modelId="{4C740869-6C9F-8342-9EA3-4A8A760BAB57}" type="presParOf" srcId="{7B286882-622F-EB46-A03A-67A0BE3C5001}" destId="{62D0A74E-FBBD-B145-A1AA-849638263D99}" srcOrd="0" destOrd="0" presId="urn:microsoft.com/office/officeart/2005/8/layout/cycle2"/>
    <dgm:cxn modelId="{FC0462DD-77DB-334F-967D-74CB522D6037}" type="presParOf" srcId="{020CB40F-A805-884E-8A7D-7D03A17F5A86}" destId="{0C6CFFE1-40B6-3947-9446-B3F48202E663}" srcOrd="2" destOrd="0" presId="urn:microsoft.com/office/officeart/2005/8/layout/cycle2"/>
    <dgm:cxn modelId="{083C7EEE-ED17-9A4A-AA6C-67846B6F248F}" type="presParOf" srcId="{020CB40F-A805-884E-8A7D-7D03A17F5A86}" destId="{E95B4949-48A0-A149-8968-242B3C3C3A4C}" srcOrd="3" destOrd="0" presId="urn:microsoft.com/office/officeart/2005/8/layout/cycle2"/>
    <dgm:cxn modelId="{76016CE0-668C-E543-A214-FC243DA2D391}" type="presParOf" srcId="{E95B4949-48A0-A149-8968-242B3C3C3A4C}" destId="{3F04D29F-EB7B-5448-8134-802D1EDC6036}" srcOrd="0" destOrd="0" presId="urn:microsoft.com/office/officeart/2005/8/layout/cycle2"/>
    <dgm:cxn modelId="{788B63C7-F614-E941-8844-EF4B7C3155E5}" type="presParOf" srcId="{020CB40F-A805-884E-8A7D-7D03A17F5A86}" destId="{8DD6EC84-D0ED-E241-80FC-F359F36F6216}" srcOrd="4" destOrd="0" presId="urn:microsoft.com/office/officeart/2005/8/layout/cycle2"/>
    <dgm:cxn modelId="{411D231E-5D69-CB41-A0C5-7DB5843457BD}" type="presParOf" srcId="{020CB40F-A805-884E-8A7D-7D03A17F5A86}" destId="{72FFD4C4-DC57-4C4E-A7C3-FB60C5513A04}" srcOrd="5" destOrd="0" presId="urn:microsoft.com/office/officeart/2005/8/layout/cycle2"/>
    <dgm:cxn modelId="{FF508512-CEF7-3446-856E-D5CBA3181145}" type="presParOf" srcId="{72FFD4C4-DC57-4C4E-A7C3-FB60C5513A04}" destId="{2052F26D-FD8F-A145-996A-E2674D3BB44B}" srcOrd="0" destOrd="0" presId="urn:microsoft.com/office/officeart/2005/8/layout/cycle2"/>
    <dgm:cxn modelId="{A9F2CBFF-9D15-9441-8427-813D34C66905}" type="presParOf" srcId="{020CB40F-A805-884E-8A7D-7D03A17F5A86}" destId="{34A8E6AC-7382-464B-B07B-70FB2B9DE8CF}" srcOrd="6" destOrd="0" presId="urn:microsoft.com/office/officeart/2005/8/layout/cycle2"/>
    <dgm:cxn modelId="{E11D0849-1688-F844-BA8E-BD0F13CF1D2A}" type="presParOf" srcId="{020CB40F-A805-884E-8A7D-7D03A17F5A86}" destId="{61454F08-36C7-084F-9AF5-F217625CA15B}" srcOrd="7" destOrd="0" presId="urn:microsoft.com/office/officeart/2005/8/layout/cycle2"/>
    <dgm:cxn modelId="{2BC4A534-B81A-8147-B9C4-B9EB8B49A57E}" type="presParOf" srcId="{61454F08-36C7-084F-9AF5-F217625CA15B}" destId="{BC8A730A-9CBD-6F49-989E-E77205C427EC}"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AD76E9-6E0F-B642-B1C0-C377943A4814}" type="doc">
      <dgm:prSet loTypeId="urn:microsoft.com/office/officeart/2005/8/layout/cycle3" loCatId="" qsTypeId="urn:microsoft.com/office/officeart/2005/8/quickstyle/simple4" qsCatId="simple" csTypeId="urn:microsoft.com/office/officeart/2005/8/colors/colorful1#1" csCatId="colorful" phldr="1"/>
      <dgm:spPr/>
      <dgm:t>
        <a:bodyPr/>
        <a:lstStyle/>
        <a:p>
          <a:endParaRPr lang="en-US"/>
        </a:p>
      </dgm:t>
    </dgm:pt>
    <dgm:pt modelId="{C3C0162B-A599-8345-AAE7-EB5A6BCB1585}">
      <dgm:prSet phldrT="[Text]" custT="1"/>
      <dgm:spPr/>
      <dgm:t>
        <a:bodyPr/>
        <a:lstStyle/>
        <a:p>
          <a:r>
            <a:rPr lang="en-US" sz="1500" dirty="0" smtClean="0">
              <a:solidFill>
                <a:sysClr val="windowText" lastClr="1F1F1F"/>
              </a:solidFill>
            </a:rPr>
            <a:t>VẤN ĐỀ</a:t>
          </a:r>
          <a:endParaRPr lang="en-US" sz="1500" dirty="0">
            <a:solidFill>
              <a:sysClr val="windowText" lastClr="1F1F1F"/>
            </a:solidFill>
          </a:endParaRPr>
        </a:p>
        <a:p>
          <a:endParaRPr lang="en-US" sz="1500" dirty="0">
            <a:solidFill>
              <a:sysClr val="windowText" lastClr="1F1F1F"/>
            </a:solidFill>
          </a:endParaRPr>
        </a:p>
        <a:p>
          <a:r>
            <a:rPr lang="en-US" sz="1500" dirty="0" err="1" smtClean="0">
              <a:solidFill>
                <a:sysClr val="windowText" lastClr="1F1F1F"/>
              </a:solidFill>
            </a:rPr>
            <a:t>Tỷ</a:t>
          </a:r>
          <a:r>
            <a:rPr lang="en-US" sz="1500" dirty="0" smtClean="0">
              <a:solidFill>
                <a:sysClr val="windowText" lastClr="1F1F1F"/>
              </a:solidFill>
            </a:rPr>
            <a:t> </a:t>
          </a:r>
          <a:r>
            <a:rPr lang="en-US" sz="1500" dirty="0" err="1" smtClean="0">
              <a:solidFill>
                <a:sysClr val="windowText" lastClr="1F1F1F"/>
              </a:solidFill>
            </a:rPr>
            <a:t>lệ</a:t>
          </a:r>
          <a:r>
            <a:rPr lang="en-US" sz="1500" dirty="0" smtClean="0">
              <a:solidFill>
                <a:sysClr val="windowText" lastClr="1F1F1F"/>
              </a:solidFill>
            </a:rPr>
            <a:t> </a:t>
          </a:r>
          <a:r>
            <a:rPr lang="en-US" sz="1500" dirty="0" err="1" smtClean="0">
              <a:solidFill>
                <a:sysClr val="windowText" lastClr="1F1F1F"/>
              </a:solidFill>
            </a:rPr>
            <a:t>béo</a:t>
          </a:r>
          <a:r>
            <a:rPr lang="en-US" sz="1500" dirty="0" smtClean="0">
              <a:solidFill>
                <a:sysClr val="windowText" lastClr="1F1F1F"/>
              </a:solidFill>
            </a:rPr>
            <a:t> </a:t>
          </a:r>
          <a:r>
            <a:rPr lang="en-US" sz="1500" dirty="0" err="1" smtClean="0">
              <a:solidFill>
                <a:sysClr val="windowText" lastClr="1F1F1F"/>
              </a:solidFill>
            </a:rPr>
            <a:t>phì</a:t>
          </a:r>
          <a:r>
            <a:rPr lang="en-US" sz="1500" dirty="0" smtClean="0">
              <a:solidFill>
                <a:sysClr val="windowText" lastClr="1F1F1F"/>
              </a:solidFill>
            </a:rPr>
            <a:t> </a:t>
          </a:r>
          <a:r>
            <a:rPr lang="en-US" sz="1500" dirty="0" err="1" smtClean="0">
              <a:solidFill>
                <a:sysClr val="windowText" lastClr="1F1F1F"/>
              </a:solidFill>
            </a:rPr>
            <a:t>cao</a:t>
          </a:r>
          <a:r>
            <a:rPr lang="en-US" sz="1500" dirty="0" smtClean="0">
              <a:solidFill>
                <a:sysClr val="windowText" lastClr="1F1F1F"/>
              </a:solidFill>
            </a:rPr>
            <a:t> </a:t>
          </a:r>
          <a:r>
            <a:rPr lang="en-US" sz="1500" dirty="0" err="1" smtClean="0">
              <a:solidFill>
                <a:sysClr val="windowText" lastClr="1F1F1F"/>
              </a:solidFill>
            </a:rPr>
            <a:t>trong</a:t>
          </a:r>
          <a:r>
            <a:rPr lang="en-US" sz="1500" dirty="0" smtClean="0">
              <a:solidFill>
                <a:sysClr val="windowText" lastClr="1F1F1F"/>
              </a:solidFill>
            </a:rPr>
            <a:t> </a:t>
          </a:r>
          <a:r>
            <a:rPr lang="en-US" sz="1500" dirty="0" err="1" smtClean="0">
              <a:solidFill>
                <a:sysClr val="windowText" lastClr="1F1F1F"/>
              </a:solidFill>
            </a:rPr>
            <a:t>khu</a:t>
          </a:r>
          <a:r>
            <a:rPr lang="en-US" sz="1500" dirty="0" smtClean="0">
              <a:solidFill>
                <a:sysClr val="windowText" lastClr="1F1F1F"/>
              </a:solidFill>
            </a:rPr>
            <a:t> </a:t>
          </a:r>
          <a:r>
            <a:rPr lang="en-US" sz="1500" dirty="0" err="1" smtClean="0">
              <a:solidFill>
                <a:sysClr val="windowText" lastClr="1F1F1F"/>
              </a:solidFill>
            </a:rPr>
            <a:t>phố</a:t>
          </a:r>
          <a:r>
            <a:rPr lang="en-US" sz="1500" dirty="0" smtClean="0">
              <a:solidFill>
                <a:sysClr val="windowText" lastClr="1F1F1F"/>
              </a:solidFill>
            </a:rPr>
            <a:t> </a:t>
          </a:r>
          <a:r>
            <a:rPr lang="en-US" sz="1500" dirty="0" err="1" smtClean="0">
              <a:solidFill>
                <a:sysClr val="windowText" lastClr="1F1F1F"/>
              </a:solidFill>
            </a:rPr>
            <a:t>thu</a:t>
          </a:r>
          <a:r>
            <a:rPr lang="en-US" sz="1500" dirty="0" smtClean="0">
              <a:solidFill>
                <a:sysClr val="windowText" lastClr="1F1F1F"/>
              </a:solidFill>
            </a:rPr>
            <a:t> </a:t>
          </a:r>
          <a:r>
            <a:rPr lang="en-US" sz="1500" dirty="0" err="1" smtClean="0">
              <a:solidFill>
                <a:sysClr val="windowText" lastClr="1F1F1F"/>
              </a:solidFill>
            </a:rPr>
            <a:t>nhập</a:t>
          </a:r>
          <a:r>
            <a:rPr lang="en-US" sz="1500" dirty="0" smtClean="0">
              <a:solidFill>
                <a:sysClr val="windowText" lastClr="1F1F1F"/>
              </a:solidFill>
            </a:rPr>
            <a:t> </a:t>
          </a:r>
          <a:r>
            <a:rPr lang="en-US" sz="1500" dirty="0" err="1" smtClean="0">
              <a:solidFill>
                <a:sysClr val="windowText" lastClr="1F1F1F"/>
              </a:solidFill>
            </a:rPr>
            <a:t>thấp</a:t>
          </a:r>
          <a:endParaRPr lang="en-US" sz="1500" dirty="0">
            <a:solidFill>
              <a:sysClr val="windowText" lastClr="1F1F1F"/>
            </a:solidFill>
          </a:endParaRPr>
        </a:p>
        <a:p>
          <a:endParaRPr lang="en-US" sz="900" dirty="0">
            <a:solidFill>
              <a:sysClr val="windowText" lastClr="1F1F1F"/>
            </a:solidFill>
          </a:endParaRPr>
        </a:p>
      </dgm:t>
    </dgm:pt>
    <dgm:pt modelId="{5CC12E28-534D-934D-8117-4DD7FB1BB81A}" type="parTrans" cxnId="{2DDC717E-9D21-3C4F-8423-907AC3A5E171}">
      <dgm:prSet/>
      <dgm:spPr/>
      <dgm:t>
        <a:bodyPr/>
        <a:lstStyle/>
        <a:p>
          <a:endParaRPr lang="en-US"/>
        </a:p>
      </dgm:t>
    </dgm:pt>
    <dgm:pt modelId="{658DE6AC-384F-DD49-A42A-41567ED32746}" type="sibTrans" cxnId="{2DDC717E-9D21-3C4F-8423-907AC3A5E171}">
      <dgm:prSet/>
      <dgm:spPr/>
      <dgm:t>
        <a:bodyPr/>
        <a:lstStyle/>
        <a:p>
          <a:endParaRPr lang="en-US"/>
        </a:p>
      </dgm:t>
    </dgm:pt>
    <dgm:pt modelId="{67D34789-088A-4145-9E49-95035019CAC6}">
      <dgm:prSet phldrT="[Text]" custT="1"/>
      <dgm:spPr/>
      <dgm:t>
        <a:bodyPr/>
        <a:lstStyle/>
        <a:p>
          <a:r>
            <a:rPr lang="en-US" sz="1500" dirty="0" smtClean="0">
              <a:solidFill>
                <a:sysClr val="windowText" lastClr="1F1F1F"/>
              </a:solidFill>
            </a:rPr>
            <a:t>RÀO CẢN</a:t>
          </a:r>
          <a:endParaRPr lang="en-US" sz="1500" dirty="0">
            <a:solidFill>
              <a:sysClr val="windowText" lastClr="1F1F1F"/>
            </a:solidFill>
          </a:endParaRPr>
        </a:p>
        <a:p>
          <a:endParaRPr lang="en-US" sz="1500" dirty="0">
            <a:solidFill>
              <a:sysClr val="windowText" lastClr="1F1F1F"/>
            </a:solidFill>
          </a:endParaRPr>
        </a:p>
        <a:p>
          <a:r>
            <a:rPr lang="en-US" sz="1500" dirty="0" err="1" smtClean="0">
              <a:solidFill>
                <a:sysClr val="windowText" lastClr="1F1F1F"/>
              </a:solidFill>
            </a:rPr>
            <a:t>Thiếu</a:t>
          </a:r>
          <a:r>
            <a:rPr lang="en-US" sz="1500" dirty="0" smtClean="0">
              <a:solidFill>
                <a:sysClr val="windowText" lastClr="1F1F1F"/>
              </a:solidFill>
            </a:rPr>
            <a:t> </a:t>
          </a:r>
          <a:r>
            <a:rPr lang="en-US" sz="1500" dirty="0" err="1" smtClean="0">
              <a:solidFill>
                <a:sysClr val="windowText" lastClr="1F1F1F"/>
              </a:solidFill>
            </a:rPr>
            <a:t>tiếp</a:t>
          </a:r>
          <a:r>
            <a:rPr lang="en-US" sz="1500" dirty="0" smtClean="0">
              <a:solidFill>
                <a:sysClr val="windowText" lastClr="1F1F1F"/>
              </a:solidFill>
            </a:rPr>
            <a:t> </a:t>
          </a:r>
          <a:r>
            <a:rPr lang="en-US" sz="1500" dirty="0" err="1" smtClean="0">
              <a:solidFill>
                <a:sysClr val="windowText" lastClr="1F1F1F"/>
              </a:solidFill>
            </a:rPr>
            <a:t>cận</a:t>
          </a:r>
          <a:r>
            <a:rPr lang="en-US" sz="1500" dirty="0" smtClean="0">
              <a:solidFill>
                <a:sysClr val="windowText" lastClr="1F1F1F"/>
              </a:solidFill>
            </a:rPr>
            <a:t> </a:t>
          </a:r>
          <a:r>
            <a:rPr lang="en-US" sz="1500" dirty="0" err="1" smtClean="0">
              <a:solidFill>
                <a:sysClr val="windowText" lastClr="1F1F1F"/>
              </a:solidFill>
            </a:rPr>
            <a:t>nguồn</a:t>
          </a:r>
          <a:r>
            <a:rPr lang="en-US" sz="1500" dirty="0" smtClean="0">
              <a:solidFill>
                <a:sysClr val="windowText" lastClr="1F1F1F"/>
              </a:solidFill>
            </a:rPr>
            <a:t> </a:t>
          </a:r>
          <a:r>
            <a:rPr lang="en-US" sz="1500" dirty="0" err="1" smtClean="0">
              <a:solidFill>
                <a:sysClr val="windowText" lastClr="1F1F1F"/>
              </a:solidFill>
            </a:rPr>
            <a:t>sức</a:t>
          </a:r>
          <a:r>
            <a:rPr lang="en-US" sz="1500" dirty="0" smtClean="0">
              <a:solidFill>
                <a:sysClr val="windowText" lastClr="1F1F1F"/>
              </a:solidFill>
            </a:rPr>
            <a:t> </a:t>
          </a:r>
          <a:r>
            <a:rPr lang="en-US" sz="1500" dirty="0" err="1" smtClean="0">
              <a:solidFill>
                <a:sysClr val="windowText" lastClr="1F1F1F"/>
              </a:solidFill>
            </a:rPr>
            <a:t>khỏe</a:t>
          </a:r>
          <a:r>
            <a:rPr lang="en-US" sz="1500" dirty="0" smtClean="0">
              <a:solidFill>
                <a:sysClr val="windowText" lastClr="1F1F1F"/>
              </a:solidFill>
            </a:rPr>
            <a:t> </a:t>
          </a:r>
          <a:r>
            <a:rPr lang="en-US" sz="1500" dirty="0" err="1" smtClean="0">
              <a:solidFill>
                <a:sysClr val="windowText" lastClr="1F1F1F"/>
              </a:solidFill>
            </a:rPr>
            <a:t>và</a:t>
          </a:r>
          <a:r>
            <a:rPr lang="en-US" sz="1500" dirty="0" smtClean="0">
              <a:solidFill>
                <a:sysClr val="windowText" lastClr="1F1F1F"/>
              </a:solidFill>
            </a:rPr>
            <a:t> </a:t>
          </a:r>
          <a:r>
            <a:rPr lang="en-US" sz="1500" dirty="0" err="1" smtClean="0">
              <a:solidFill>
                <a:sysClr val="windowText" lastClr="1F1F1F"/>
              </a:solidFill>
            </a:rPr>
            <a:t>thực</a:t>
          </a:r>
          <a:r>
            <a:rPr lang="en-US" sz="1500" dirty="0" smtClean="0">
              <a:solidFill>
                <a:sysClr val="windowText" lastClr="1F1F1F"/>
              </a:solidFill>
            </a:rPr>
            <a:t> </a:t>
          </a:r>
          <a:r>
            <a:rPr lang="en-US" sz="1500" dirty="0" err="1" smtClean="0">
              <a:solidFill>
                <a:sysClr val="windowText" lastClr="1F1F1F"/>
              </a:solidFill>
            </a:rPr>
            <a:t>phẩm</a:t>
          </a:r>
          <a:r>
            <a:rPr lang="en-US" sz="1500" dirty="0" smtClean="0">
              <a:solidFill>
                <a:sysClr val="windowText" lastClr="1F1F1F"/>
              </a:solidFill>
            </a:rPr>
            <a:t> </a:t>
          </a:r>
          <a:r>
            <a:rPr lang="en-US" sz="1500" dirty="0" err="1" smtClean="0">
              <a:solidFill>
                <a:sysClr val="windowText" lastClr="1F1F1F"/>
              </a:solidFill>
            </a:rPr>
            <a:t>giá</a:t>
          </a:r>
          <a:r>
            <a:rPr lang="en-US" sz="1500" dirty="0" smtClean="0">
              <a:solidFill>
                <a:sysClr val="windowText" lastClr="1F1F1F"/>
              </a:solidFill>
            </a:rPr>
            <a:t> </a:t>
          </a:r>
          <a:r>
            <a:rPr lang="en-US" sz="1500" dirty="0" err="1" smtClean="0">
              <a:solidFill>
                <a:sysClr val="windowText" lastClr="1F1F1F"/>
              </a:solidFill>
            </a:rPr>
            <a:t>cả</a:t>
          </a:r>
          <a:r>
            <a:rPr lang="en-US" sz="1500" dirty="0" smtClean="0">
              <a:solidFill>
                <a:sysClr val="windowText" lastClr="1F1F1F"/>
              </a:solidFill>
            </a:rPr>
            <a:t> </a:t>
          </a:r>
          <a:r>
            <a:rPr lang="en-US" sz="1500" dirty="0" err="1" smtClean="0">
              <a:solidFill>
                <a:sysClr val="windowText" lastClr="1F1F1F"/>
              </a:solidFill>
            </a:rPr>
            <a:t>hợp</a:t>
          </a:r>
          <a:r>
            <a:rPr lang="en-US" sz="1500" dirty="0" smtClean="0">
              <a:solidFill>
                <a:sysClr val="windowText" lastClr="1F1F1F"/>
              </a:solidFill>
            </a:rPr>
            <a:t> </a:t>
          </a:r>
          <a:r>
            <a:rPr lang="en-US" sz="1500" dirty="0" err="1" smtClean="0">
              <a:solidFill>
                <a:sysClr val="windowText" lastClr="1F1F1F"/>
              </a:solidFill>
            </a:rPr>
            <a:t>lý</a:t>
          </a:r>
          <a:endParaRPr lang="en-US" sz="1500" dirty="0">
            <a:solidFill>
              <a:sysClr val="windowText" lastClr="1F1F1F"/>
            </a:solidFill>
          </a:endParaRPr>
        </a:p>
        <a:p>
          <a:endParaRPr lang="en-US" sz="900" dirty="0">
            <a:solidFill>
              <a:sysClr val="windowText" lastClr="1F1F1F"/>
            </a:solidFill>
          </a:endParaRPr>
        </a:p>
      </dgm:t>
    </dgm:pt>
    <dgm:pt modelId="{81C81AF0-1ABF-D647-82BA-BE70EA3F2C51}" type="parTrans" cxnId="{164FF95C-DD07-C342-A1B2-3C2D64C7EB65}">
      <dgm:prSet/>
      <dgm:spPr/>
      <dgm:t>
        <a:bodyPr/>
        <a:lstStyle/>
        <a:p>
          <a:endParaRPr lang="en-US"/>
        </a:p>
      </dgm:t>
    </dgm:pt>
    <dgm:pt modelId="{690294E6-D3A3-2149-94FA-5208B436087B}" type="sibTrans" cxnId="{164FF95C-DD07-C342-A1B2-3C2D64C7EB65}">
      <dgm:prSet/>
      <dgm:spPr/>
      <dgm:t>
        <a:bodyPr/>
        <a:lstStyle/>
        <a:p>
          <a:endParaRPr lang="en-US"/>
        </a:p>
      </dgm:t>
    </dgm:pt>
    <dgm:pt modelId="{F0ECA27F-7F74-4540-9D39-441467A80394}">
      <dgm:prSet phldrT="[Text]" custT="1"/>
      <dgm:spPr/>
      <dgm:t>
        <a:bodyPr/>
        <a:lstStyle/>
        <a:p>
          <a:r>
            <a:rPr lang="en-US" sz="1500" dirty="0" smtClean="0">
              <a:solidFill>
                <a:sysClr val="windowText" lastClr="1F1F1F"/>
              </a:solidFill>
            </a:rPr>
            <a:t>CAN THIỆP</a:t>
          </a:r>
          <a:endParaRPr lang="en-US" sz="1500" dirty="0">
            <a:solidFill>
              <a:sysClr val="windowText" lastClr="1F1F1F"/>
            </a:solidFill>
          </a:endParaRPr>
        </a:p>
        <a:p>
          <a:endParaRPr lang="en-US" sz="1500" dirty="0">
            <a:solidFill>
              <a:sysClr val="windowText" lastClr="1F1F1F"/>
            </a:solidFill>
          </a:endParaRPr>
        </a:p>
        <a:p>
          <a:r>
            <a:rPr lang="en-US" sz="1500" dirty="0" err="1" smtClean="0">
              <a:solidFill>
                <a:sysClr val="windowText" lastClr="1F1F1F"/>
              </a:solidFill>
            </a:rPr>
            <a:t>Làm</a:t>
          </a:r>
          <a:r>
            <a:rPr lang="en-US" sz="1500" dirty="0" smtClean="0">
              <a:solidFill>
                <a:sysClr val="windowText" lastClr="1F1F1F"/>
              </a:solidFill>
            </a:rPr>
            <a:t> </a:t>
          </a:r>
          <a:r>
            <a:rPr lang="en-US" sz="1500" dirty="0" err="1" smtClean="0">
              <a:solidFill>
                <a:sysClr val="windowText" lastClr="1F1F1F"/>
              </a:solidFill>
            </a:rPr>
            <a:t>việc</a:t>
          </a:r>
          <a:r>
            <a:rPr lang="en-US" sz="1500" dirty="0" smtClean="0">
              <a:solidFill>
                <a:sysClr val="windowText" lastClr="1F1F1F"/>
              </a:solidFill>
            </a:rPr>
            <a:t> </a:t>
          </a:r>
          <a:r>
            <a:rPr lang="en-US" sz="1500" dirty="0" err="1" smtClean="0">
              <a:solidFill>
                <a:sysClr val="windowText" lastClr="1F1F1F"/>
              </a:solidFill>
            </a:rPr>
            <a:t>với</a:t>
          </a:r>
          <a:r>
            <a:rPr lang="en-US" sz="1500" dirty="0" smtClean="0">
              <a:solidFill>
                <a:sysClr val="windowText" lastClr="1F1F1F"/>
              </a:solidFill>
            </a:rPr>
            <a:t> </a:t>
          </a:r>
          <a:r>
            <a:rPr lang="en-US" sz="1500" dirty="0" err="1" smtClean="0">
              <a:solidFill>
                <a:sysClr val="windowText" lastClr="1F1F1F"/>
              </a:solidFill>
            </a:rPr>
            <a:t>cửa</a:t>
          </a:r>
          <a:r>
            <a:rPr lang="en-US" sz="1500" dirty="0" smtClean="0">
              <a:solidFill>
                <a:sysClr val="windowText" lastClr="1F1F1F"/>
              </a:solidFill>
            </a:rPr>
            <a:t> </a:t>
          </a:r>
          <a:r>
            <a:rPr lang="en-US" sz="1500" dirty="0" err="1" smtClean="0">
              <a:solidFill>
                <a:sysClr val="windowText" lastClr="1F1F1F"/>
              </a:solidFill>
            </a:rPr>
            <a:t>hảng</a:t>
          </a:r>
          <a:r>
            <a:rPr lang="en-US" sz="1500" dirty="0" smtClean="0">
              <a:solidFill>
                <a:sysClr val="windowText" lastClr="1F1F1F"/>
              </a:solidFill>
            </a:rPr>
            <a:t> </a:t>
          </a:r>
          <a:r>
            <a:rPr lang="en-US" sz="1500" dirty="0" err="1" smtClean="0">
              <a:solidFill>
                <a:sysClr val="windowText" lastClr="1F1F1F"/>
              </a:solidFill>
            </a:rPr>
            <a:t>tiện</a:t>
          </a:r>
          <a:r>
            <a:rPr lang="en-US" sz="1500" dirty="0" smtClean="0">
              <a:solidFill>
                <a:sysClr val="windowText" lastClr="1F1F1F"/>
              </a:solidFill>
            </a:rPr>
            <a:t> </a:t>
          </a:r>
          <a:r>
            <a:rPr lang="en-US" sz="1500" dirty="0" err="1" smtClean="0">
              <a:solidFill>
                <a:sysClr val="windowText" lastClr="1F1F1F"/>
              </a:solidFill>
            </a:rPr>
            <a:t>lợi</a:t>
          </a:r>
          <a:r>
            <a:rPr lang="en-US" sz="1500" dirty="0" smtClean="0">
              <a:solidFill>
                <a:sysClr val="windowText" lastClr="1F1F1F"/>
              </a:solidFill>
            </a:rPr>
            <a:t> </a:t>
          </a:r>
          <a:r>
            <a:rPr lang="en-US" sz="1500" dirty="0" err="1" smtClean="0">
              <a:solidFill>
                <a:sysClr val="windowText" lastClr="1F1F1F"/>
              </a:solidFill>
            </a:rPr>
            <a:t>để</a:t>
          </a:r>
          <a:r>
            <a:rPr lang="en-US" sz="1500" dirty="0" smtClean="0">
              <a:solidFill>
                <a:sysClr val="windowText" lastClr="1F1F1F"/>
              </a:solidFill>
            </a:rPr>
            <a:t> </a:t>
          </a:r>
          <a:r>
            <a:rPr lang="en-US" sz="1500" dirty="0" err="1" smtClean="0">
              <a:solidFill>
                <a:sysClr val="windowText" lastClr="1F1F1F"/>
              </a:solidFill>
            </a:rPr>
            <a:t>dự</a:t>
          </a:r>
          <a:r>
            <a:rPr lang="en-US" sz="1500" dirty="0" smtClean="0">
              <a:solidFill>
                <a:sysClr val="windowText" lastClr="1F1F1F"/>
              </a:solidFill>
            </a:rPr>
            <a:t> </a:t>
          </a:r>
          <a:r>
            <a:rPr lang="en-US" sz="1500" dirty="0" err="1" smtClean="0">
              <a:solidFill>
                <a:sysClr val="windowText" lastClr="1F1F1F"/>
              </a:solidFill>
            </a:rPr>
            <a:t>trữ</a:t>
          </a:r>
          <a:r>
            <a:rPr lang="en-US" sz="1500" dirty="0" smtClean="0">
              <a:solidFill>
                <a:sysClr val="windowText" lastClr="1F1F1F"/>
              </a:solidFill>
            </a:rPr>
            <a:t> </a:t>
          </a:r>
          <a:r>
            <a:rPr lang="en-US" sz="1500" dirty="0" err="1" smtClean="0">
              <a:solidFill>
                <a:sysClr val="windowText" lastClr="1F1F1F"/>
              </a:solidFill>
            </a:rPr>
            <a:t>và</a:t>
          </a:r>
          <a:r>
            <a:rPr lang="en-US" sz="1500" dirty="0" smtClean="0">
              <a:solidFill>
                <a:sysClr val="windowText" lastClr="1F1F1F"/>
              </a:solidFill>
            </a:rPr>
            <a:t> </a:t>
          </a:r>
          <a:r>
            <a:rPr lang="en-US" sz="1500" dirty="0" err="1" smtClean="0">
              <a:solidFill>
                <a:sysClr val="windowText" lastClr="1F1F1F"/>
              </a:solidFill>
            </a:rPr>
            <a:t>bán</a:t>
          </a:r>
          <a:r>
            <a:rPr lang="en-US" sz="1500" dirty="0" smtClean="0">
              <a:solidFill>
                <a:sysClr val="windowText" lastClr="1F1F1F"/>
              </a:solidFill>
            </a:rPr>
            <a:t> </a:t>
          </a:r>
          <a:r>
            <a:rPr lang="en-US" sz="1500" dirty="0" err="1" smtClean="0">
              <a:solidFill>
                <a:sysClr val="windowText" lastClr="1F1F1F"/>
              </a:solidFill>
            </a:rPr>
            <a:t>sản</a:t>
          </a:r>
          <a:r>
            <a:rPr lang="en-US" sz="1500" dirty="0" smtClean="0">
              <a:solidFill>
                <a:sysClr val="windowText" lastClr="1F1F1F"/>
              </a:solidFill>
            </a:rPr>
            <a:t> </a:t>
          </a:r>
          <a:r>
            <a:rPr lang="en-US" sz="1500" dirty="0" err="1" smtClean="0">
              <a:solidFill>
                <a:sysClr val="windowText" lastClr="1F1F1F"/>
              </a:solidFill>
            </a:rPr>
            <a:t>phẩm</a:t>
          </a:r>
          <a:r>
            <a:rPr lang="en-US" sz="1500" dirty="0" smtClean="0">
              <a:solidFill>
                <a:sysClr val="windowText" lastClr="1F1F1F"/>
              </a:solidFill>
            </a:rPr>
            <a:t> </a:t>
          </a:r>
          <a:r>
            <a:rPr lang="en-US" sz="1500" dirty="0" err="1" smtClean="0">
              <a:solidFill>
                <a:sysClr val="windowText" lastClr="1F1F1F"/>
              </a:solidFill>
            </a:rPr>
            <a:t>lành</a:t>
          </a:r>
          <a:r>
            <a:rPr lang="en-US" sz="1500" dirty="0" smtClean="0">
              <a:solidFill>
                <a:sysClr val="windowText" lastClr="1F1F1F"/>
              </a:solidFill>
            </a:rPr>
            <a:t> </a:t>
          </a:r>
          <a:r>
            <a:rPr lang="en-US" sz="1500" dirty="0" err="1" smtClean="0">
              <a:solidFill>
                <a:sysClr val="windowText" lastClr="1F1F1F"/>
              </a:solidFill>
            </a:rPr>
            <a:t>mạnh</a:t>
          </a:r>
          <a:r>
            <a:rPr lang="en-US" sz="1500" dirty="0" smtClean="0">
              <a:solidFill>
                <a:sysClr val="windowText" lastClr="1F1F1F"/>
              </a:solidFill>
            </a:rPr>
            <a:t> </a:t>
          </a:r>
          <a:r>
            <a:rPr lang="en-US" sz="1500" dirty="0" err="1" smtClean="0">
              <a:solidFill>
                <a:sysClr val="windowText" lastClr="1F1F1F"/>
              </a:solidFill>
            </a:rPr>
            <a:t>và</a:t>
          </a:r>
          <a:r>
            <a:rPr lang="en-US" sz="1500" dirty="0" smtClean="0">
              <a:solidFill>
                <a:sysClr val="windowText" lastClr="1F1F1F"/>
              </a:solidFill>
            </a:rPr>
            <a:t> </a:t>
          </a:r>
          <a:r>
            <a:rPr lang="en-US" sz="1500" dirty="0" err="1" smtClean="0">
              <a:solidFill>
                <a:sysClr val="windowText" lastClr="1F1F1F"/>
              </a:solidFill>
            </a:rPr>
            <a:t>chấp</a:t>
          </a:r>
          <a:r>
            <a:rPr lang="en-US" sz="1500" dirty="0" smtClean="0">
              <a:solidFill>
                <a:sysClr val="windowText" lastClr="1F1F1F"/>
              </a:solidFill>
            </a:rPr>
            <a:t> </a:t>
          </a:r>
          <a:r>
            <a:rPr lang="en-US" sz="1500" dirty="0" err="1" smtClean="0">
              <a:solidFill>
                <a:sysClr val="windowText" lastClr="1F1F1F"/>
              </a:solidFill>
            </a:rPr>
            <a:t>nhận</a:t>
          </a:r>
          <a:r>
            <a:rPr lang="en-US" sz="1500" dirty="0" smtClean="0">
              <a:solidFill>
                <a:sysClr val="windowText" lastClr="1F1F1F"/>
              </a:solidFill>
            </a:rPr>
            <a:t> </a:t>
          </a:r>
          <a:r>
            <a:rPr lang="en-US" sz="1500" b="0" i="0" dirty="0" err="1" smtClean="0">
              <a:hlinkClick xmlns:r="http://schemas.openxmlformats.org/officeDocument/2006/relationships" r:id="rId1"/>
            </a:rPr>
            <a:t>Chuyển</a:t>
          </a:r>
          <a:r>
            <a:rPr lang="en-US" sz="1500" b="0" i="0" dirty="0" smtClean="0">
              <a:hlinkClick xmlns:r="http://schemas.openxmlformats.org/officeDocument/2006/relationships" r:id="rId1"/>
            </a:rPr>
            <a:t> </a:t>
          </a:r>
          <a:r>
            <a:rPr lang="en-US" sz="1500" b="0" i="0" dirty="0" err="1" smtClean="0">
              <a:hlinkClick xmlns:r="http://schemas.openxmlformats.org/officeDocument/2006/relationships" r:id="rId1"/>
            </a:rPr>
            <a:t>phúc</a:t>
          </a:r>
          <a:r>
            <a:rPr lang="en-US" sz="1500" b="0" i="0" dirty="0" smtClean="0">
              <a:hlinkClick xmlns:r="http://schemas.openxmlformats.org/officeDocument/2006/relationships" r:id="rId1"/>
            </a:rPr>
            <a:t> </a:t>
          </a:r>
          <a:r>
            <a:rPr lang="en-US" sz="1500" b="0" i="0" dirty="0" err="1" smtClean="0">
              <a:hlinkClick xmlns:r="http://schemas.openxmlformats.org/officeDocument/2006/relationships" r:id="rId1"/>
            </a:rPr>
            <a:t>lợi</a:t>
          </a:r>
          <a:r>
            <a:rPr lang="en-US" sz="1500" b="0" i="0" dirty="0" smtClean="0">
              <a:hlinkClick xmlns:r="http://schemas.openxmlformats.org/officeDocument/2006/relationships" r:id="rId1"/>
            </a:rPr>
            <a:t> </a:t>
          </a:r>
          <a:r>
            <a:rPr lang="en-US" sz="1500" b="0" i="0" dirty="0" err="1" smtClean="0">
              <a:hlinkClick xmlns:r="http://schemas.openxmlformats.org/officeDocument/2006/relationships" r:id="rId1"/>
            </a:rPr>
            <a:t>điện</a:t>
          </a:r>
          <a:r>
            <a:rPr lang="en-US" sz="1500" b="0" i="0" dirty="0" smtClean="0">
              <a:hlinkClick xmlns:r="http://schemas.openxmlformats.org/officeDocument/2006/relationships" r:id="rId1"/>
            </a:rPr>
            <a:t> </a:t>
          </a:r>
          <a:r>
            <a:rPr lang="en-US" sz="1500" b="0" i="0" dirty="0" err="1" smtClean="0">
              <a:hlinkClick xmlns:r="http://schemas.openxmlformats.org/officeDocument/2006/relationships" r:id="rId1"/>
            </a:rPr>
            <a:t>tử</a:t>
          </a:r>
          <a:r>
            <a:rPr lang="en-US" sz="1500" b="0" i="0" dirty="0" smtClean="0"/>
            <a:t> (</a:t>
          </a:r>
          <a:r>
            <a:rPr lang="en-US" sz="1500" dirty="0" smtClean="0">
              <a:solidFill>
                <a:sysClr val="windowText" lastClr="1F1F1F"/>
              </a:solidFill>
            </a:rPr>
            <a:t>EBT)</a:t>
          </a:r>
          <a:endParaRPr lang="en-US" sz="1500" dirty="0">
            <a:solidFill>
              <a:sysClr val="windowText" lastClr="1F1F1F"/>
            </a:solidFill>
          </a:endParaRPr>
        </a:p>
        <a:p>
          <a:endParaRPr lang="en-US" sz="100" dirty="0">
            <a:solidFill>
              <a:sysClr val="windowText" lastClr="1F1F1F"/>
            </a:solidFill>
          </a:endParaRPr>
        </a:p>
      </dgm:t>
    </dgm:pt>
    <dgm:pt modelId="{B59ECDA3-1A3A-C34E-B08F-2D57F5E8BE16}" type="parTrans" cxnId="{1B503BDB-0C5C-B34F-BF79-A289DBF09183}">
      <dgm:prSet/>
      <dgm:spPr/>
      <dgm:t>
        <a:bodyPr/>
        <a:lstStyle/>
        <a:p>
          <a:endParaRPr lang="en-US"/>
        </a:p>
      </dgm:t>
    </dgm:pt>
    <dgm:pt modelId="{43CE1146-9548-E74E-AD83-A3CACD799FD4}" type="sibTrans" cxnId="{1B503BDB-0C5C-B34F-BF79-A289DBF09183}">
      <dgm:prSet/>
      <dgm:spPr/>
      <dgm:t>
        <a:bodyPr/>
        <a:lstStyle/>
        <a:p>
          <a:endParaRPr lang="en-US"/>
        </a:p>
      </dgm:t>
    </dgm:pt>
    <dgm:pt modelId="{2234087B-E6D2-BF4B-B5DA-06964CB656DC}">
      <dgm:prSet phldrT="[Text]" custT="1"/>
      <dgm:spPr/>
      <dgm:t>
        <a:bodyPr/>
        <a:lstStyle/>
        <a:p>
          <a:r>
            <a:rPr lang="en-US" sz="1500" dirty="0" smtClean="0">
              <a:solidFill>
                <a:sysClr val="windowText" lastClr="1F1F1F"/>
              </a:solidFill>
            </a:rPr>
            <a:t>ĐÁNH GIÁ</a:t>
          </a:r>
          <a:endParaRPr lang="en-US" sz="1500" dirty="0">
            <a:solidFill>
              <a:sysClr val="windowText" lastClr="1F1F1F"/>
            </a:solidFill>
          </a:endParaRPr>
        </a:p>
        <a:p>
          <a:endParaRPr lang="en-US" sz="1500" dirty="0">
            <a:solidFill>
              <a:sysClr val="windowText" lastClr="1F1F1F"/>
            </a:solidFill>
          </a:endParaRPr>
        </a:p>
        <a:p>
          <a:r>
            <a:rPr lang="en-US" sz="1500" dirty="0" err="1" smtClean="0">
              <a:solidFill>
                <a:sysClr val="windowText" lastClr="1F1F1F"/>
              </a:solidFill>
            </a:rPr>
            <a:t>Tăng</a:t>
          </a:r>
          <a:r>
            <a:rPr lang="en-US" sz="1500" dirty="0" smtClean="0">
              <a:solidFill>
                <a:sysClr val="windowText" lastClr="1F1F1F"/>
              </a:solidFill>
            </a:rPr>
            <a:t> </a:t>
          </a:r>
          <a:r>
            <a:rPr lang="en-US" sz="1500" dirty="0" err="1" smtClean="0">
              <a:solidFill>
                <a:sysClr val="windowText" lastClr="1F1F1F"/>
              </a:solidFill>
            </a:rPr>
            <a:t>lượng</a:t>
          </a:r>
          <a:r>
            <a:rPr lang="en-US" sz="1500" dirty="0" smtClean="0">
              <a:solidFill>
                <a:sysClr val="windowText" lastClr="1F1F1F"/>
              </a:solidFill>
            </a:rPr>
            <a:t> </a:t>
          </a:r>
          <a:r>
            <a:rPr lang="en-US" sz="1500" dirty="0" err="1" smtClean="0">
              <a:solidFill>
                <a:sysClr val="windowText" lastClr="1F1F1F"/>
              </a:solidFill>
            </a:rPr>
            <a:t>tiêu</a:t>
          </a:r>
          <a:r>
            <a:rPr lang="en-US" sz="1500" dirty="0" smtClean="0">
              <a:solidFill>
                <a:sysClr val="windowText" lastClr="1F1F1F"/>
              </a:solidFill>
            </a:rPr>
            <a:t> </a:t>
          </a:r>
          <a:r>
            <a:rPr lang="en-US" sz="1500" dirty="0" err="1" smtClean="0">
              <a:solidFill>
                <a:sysClr val="windowText" lastClr="1F1F1F"/>
              </a:solidFill>
            </a:rPr>
            <a:t>thụ</a:t>
          </a:r>
          <a:r>
            <a:rPr lang="en-US" sz="1500" dirty="0" smtClean="0">
              <a:solidFill>
                <a:sysClr val="windowText" lastClr="1F1F1F"/>
              </a:solidFill>
            </a:rPr>
            <a:t> </a:t>
          </a:r>
          <a:r>
            <a:rPr lang="en-US" sz="1500" dirty="0" err="1" smtClean="0">
              <a:solidFill>
                <a:sysClr val="windowText" lastClr="1F1F1F"/>
              </a:solidFill>
            </a:rPr>
            <a:t>thực</a:t>
          </a:r>
          <a:r>
            <a:rPr lang="en-US" sz="1500" dirty="0" smtClean="0">
              <a:solidFill>
                <a:sysClr val="windowText" lastClr="1F1F1F"/>
              </a:solidFill>
            </a:rPr>
            <a:t> </a:t>
          </a:r>
          <a:r>
            <a:rPr lang="en-US" sz="1500" dirty="0" err="1" smtClean="0">
              <a:solidFill>
                <a:sysClr val="windowText" lastClr="1F1F1F"/>
              </a:solidFill>
            </a:rPr>
            <a:t>phẩm</a:t>
          </a:r>
          <a:r>
            <a:rPr lang="en-US" sz="1500" dirty="0" smtClean="0">
              <a:solidFill>
                <a:sysClr val="windowText" lastClr="1F1F1F"/>
              </a:solidFill>
            </a:rPr>
            <a:t> </a:t>
          </a:r>
          <a:r>
            <a:rPr lang="en-US" sz="1500" dirty="0" err="1" smtClean="0">
              <a:solidFill>
                <a:sysClr val="windowText" lastClr="1F1F1F"/>
              </a:solidFill>
            </a:rPr>
            <a:t>giá</a:t>
          </a:r>
          <a:r>
            <a:rPr lang="en-US" sz="1500" dirty="0" smtClean="0">
              <a:solidFill>
                <a:sysClr val="windowText" lastClr="1F1F1F"/>
              </a:solidFill>
            </a:rPr>
            <a:t> </a:t>
          </a:r>
          <a:r>
            <a:rPr lang="en-US" sz="1500" dirty="0" err="1" smtClean="0">
              <a:solidFill>
                <a:sysClr val="windowText" lastClr="1F1F1F"/>
              </a:solidFill>
            </a:rPr>
            <a:t>cả</a:t>
          </a:r>
          <a:r>
            <a:rPr lang="en-US" sz="1500" dirty="0" smtClean="0">
              <a:solidFill>
                <a:sysClr val="windowText" lastClr="1F1F1F"/>
              </a:solidFill>
            </a:rPr>
            <a:t> </a:t>
          </a:r>
          <a:r>
            <a:rPr lang="en-US" sz="1500" dirty="0" err="1" smtClean="0">
              <a:solidFill>
                <a:sysClr val="windowText" lastClr="1F1F1F"/>
              </a:solidFill>
            </a:rPr>
            <a:t>hợp</a:t>
          </a:r>
          <a:r>
            <a:rPr lang="en-US" sz="1500" dirty="0" smtClean="0">
              <a:solidFill>
                <a:sysClr val="windowText" lastClr="1F1F1F"/>
              </a:solidFill>
            </a:rPr>
            <a:t> </a:t>
          </a:r>
          <a:r>
            <a:rPr lang="en-US" sz="1500" dirty="0" err="1" smtClean="0">
              <a:solidFill>
                <a:sysClr val="windowText" lastClr="1F1F1F"/>
              </a:solidFill>
            </a:rPr>
            <a:t>lý</a:t>
          </a:r>
          <a:endParaRPr lang="en-US" sz="1500" dirty="0">
            <a:solidFill>
              <a:sysClr val="windowText" lastClr="1F1F1F"/>
            </a:solidFill>
          </a:endParaRPr>
        </a:p>
        <a:p>
          <a:endParaRPr lang="en-US" sz="800" dirty="0">
            <a:solidFill>
              <a:sysClr val="windowText" lastClr="1F1F1F"/>
            </a:solidFill>
          </a:endParaRPr>
        </a:p>
      </dgm:t>
    </dgm:pt>
    <dgm:pt modelId="{E308613A-F192-CC4D-971A-F7B9121AB421}" type="parTrans" cxnId="{9C4CB5B0-BCA0-D047-BDCE-F859D5721B2D}">
      <dgm:prSet/>
      <dgm:spPr/>
      <dgm:t>
        <a:bodyPr/>
        <a:lstStyle/>
        <a:p>
          <a:endParaRPr lang="en-US"/>
        </a:p>
      </dgm:t>
    </dgm:pt>
    <dgm:pt modelId="{3E8F0F29-8011-5246-BCC5-19FFC701D58E}" type="sibTrans" cxnId="{9C4CB5B0-BCA0-D047-BDCE-F859D5721B2D}">
      <dgm:prSet/>
      <dgm:spPr/>
      <dgm:t>
        <a:bodyPr/>
        <a:lstStyle/>
        <a:p>
          <a:endParaRPr lang="en-US"/>
        </a:p>
      </dgm:t>
    </dgm:pt>
    <dgm:pt modelId="{4EF1942A-78BE-1E41-ABC8-DE347F88885C}" type="pres">
      <dgm:prSet presAssocID="{02AD76E9-6E0F-B642-B1C0-C377943A4814}" presName="Name0" presStyleCnt="0">
        <dgm:presLayoutVars>
          <dgm:dir/>
          <dgm:resizeHandles val="exact"/>
        </dgm:presLayoutVars>
      </dgm:prSet>
      <dgm:spPr/>
      <dgm:t>
        <a:bodyPr/>
        <a:lstStyle/>
        <a:p>
          <a:endParaRPr lang="en-US"/>
        </a:p>
      </dgm:t>
    </dgm:pt>
    <dgm:pt modelId="{BC90A368-BF16-A84B-B39B-6AEFB847ACB7}" type="pres">
      <dgm:prSet presAssocID="{02AD76E9-6E0F-B642-B1C0-C377943A4814}" presName="cycle" presStyleCnt="0"/>
      <dgm:spPr/>
      <dgm:t>
        <a:bodyPr/>
        <a:lstStyle/>
        <a:p>
          <a:endParaRPr lang="en-US"/>
        </a:p>
      </dgm:t>
    </dgm:pt>
    <dgm:pt modelId="{E3182C72-28BA-3041-9A58-4CC0D842ADC2}" type="pres">
      <dgm:prSet presAssocID="{C3C0162B-A599-8345-AAE7-EB5A6BCB1585}" presName="nodeFirstNode" presStyleLbl="node1" presStyleIdx="0" presStyleCnt="4">
        <dgm:presLayoutVars>
          <dgm:bulletEnabled val="1"/>
        </dgm:presLayoutVars>
      </dgm:prSet>
      <dgm:spPr/>
      <dgm:t>
        <a:bodyPr/>
        <a:lstStyle/>
        <a:p>
          <a:endParaRPr lang="en-US"/>
        </a:p>
      </dgm:t>
    </dgm:pt>
    <dgm:pt modelId="{6D3DBA87-BFFF-CB47-AE86-D9563CD85C0A}" type="pres">
      <dgm:prSet presAssocID="{658DE6AC-384F-DD49-A42A-41567ED32746}" presName="sibTransFirstNode" presStyleLbl="bgShp" presStyleIdx="0" presStyleCnt="1"/>
      <dgm:spPr/>
      <dgm:t>
        <a:bodyPr/>
        <a:lstStyle/>
        <a:p>
          <a:endParaRPr lang="en-US"/>
        </a:p>
      </dgm:t>
    </dgm:pt>
    <dgm:pt modelId="{515960AA-B941-B44E-B631-69E1FBAFB156}" type="pres">
      <dgm:prSet presAssocID="{67D34789-088A-4145-9E49-95035019CAC6}" presName="nodeFollowingNodes" presStyleLbl="node1" presStyleIdx="1" presStyleCnt="4">
        <dgm:presLayoutVars>
          <dgm:bulletEnabled val="1"/>
        </dgm:presLayoutVars>
      </dgm:prSet>
      <dgm:spPr/>
      <dgm:t>
        <a:bodyPr/>
        <a:lstStyle/>
        <a:p>
          <a:endParaRPr lang="en-US"/>
        </a:p>
      </dgm:t>
    </dgm:pt>
    <dgm:pt modelId="{9F40FDBE-F4C1-F34F-A8AE-82F8134F9267}" type="pres">
      <dgm:prSet presAssocID="{F0ECA27F-7F74-4540-9D39-441467A80394}" presName="nodeFollowingNodes" presStyleLbl="node1" presStyleIdx="2" presStyleCnt="4">
        <dgm:presLayoutVars>
          <dgm:bulletEnabled val="1"/>
        </dgm:presLayoutVars>
      </dgm:prSet>
      <dgm:spPr/>
      <dgm:t>
        <a:bodyPr/>
        <a:lstStyle/>
        <a:p>
          <a:endParaRPr lang="en-US"/>
        </a:p>
      </dgm:t>
    </dgm:pt>
    <dgm:pt modelId="{BDB8ABD2-2D03-5943-810F-BD4E0E164736}" type="pres">
      <dgm:prSet presAssocID="{2234087B-E6D2-BF4B-B5DA-06964CB656DC}" presName="nodeFollowingNodes" presStyleLbl="node1" presStyleIdx="3" presStyleCnt="4">
        <dgm:presLayoutVars>
          <dgm:bulletEnabled val="1"/>
        </dgm:presLayoutVars>
      </dgm:prSet>
      <dgm:spPr/>
      <dgm:t>
        <a:bodyPr/>
        <a:lstStyle/>
        <a:p>
          <a:endParaRPr lang="en-US"/>
        </a:p>
      </dgm:t>
    </dgm:pt>
  </dgm:ptLst>
  <dgm:cxnLst>
    <dgm:cxn modelId="{D248C60C-6550-DD46-A6CC-16C0A486AEAE}" type="presOf" srcId="{C3C0162B-A599-8345-AAE7-EB5A6BCB1585}" destId="{E3182C72-28BA-3041-9A58-4CC0D842ADC2}" srcOrd="0" destOrd="0" presId="urn:microsoft.com/office/officeart/2005/8/layout/cycle3"/>
    <dgm:cxn modelId="{2DDC717E-9D21-3C4F-8423-907AC3A5E171}" srcId="{02AD76E9-6E0F-B642-B1C0-C377943A4814}" destId="{C3C0162B-A599-8345-AAE7-EB5A6BCB1585}" srcOrd="0" destOrd="0" parTransId="{5CC12E28-534D-934D-8117-4DD7FB1BB81A}" sibTransId="{658DE6AC-384F-DD49-A42A-41567ED32746}"/>
    <dgm:cxn modelId="{9C4CB5B0-BCA0-D047-BDCE-F859D5721B2D}" srcId="{02AD76E9-6E0F-B642-B1C0-C377943A4814}" destId="{2234087B-E6D2-BF4B-B5DA-06964CB656DC}" srcOrd="3" destOrd="0" parTransId="{E308613A-F192-CC4D-971A-F7B9121AB421}" sibTransId="{3E8F0F29-8011-5246-BCC5-19FFC701D58E}"/>
    <dgm:cxn modelId="{164FF95C-DD07-C342-A1B2-3C2D64C7EB65}" srcId="{02AD76E9-6E0F-B642-B1C0-C377943A4814}" destId="{67D34789-088A-4145-9E49-95035019CAC6}" srcOrd="1" destOrd="0" parTransId="{81C81AF0-1ABF-D647-82BA-BE70EA3F2C51}" sibTransId="{690294E6-D3A3-2149-94FA-5208B436087B}"/>
    <dgm:cxn modelId="{1B503BDB-0C5C-B34F-BF79-A289DBF09183}" srcId="{02AD76E9-6E0F-B642-B1C0-C377943A4814}" destId="{F0ECA27F-7F74-4540-9D39-441467A80394}" srcOrd="2" destOrd="0" parTransId="{B59ECDA3-1A3A-C34E-B08F-2D57F5E8BE16}" sibTransId="{43CE1146-9548-E74E-AD83-A3CACD799FD4}"/>
    <dgm:cxn modelId="{A2B27280-4BBD-344F-A79E-9B210786C356}" type="presOf" srcId="{02AD76E9-6E0F-B642-B1C0-C377943A4814}" destId="{4EF1942A-78BE-1E41-ABC8-DE347F88885C}" srcOrd="0" destOrd="0" presId="urn:microsoft.com/office/officeart/2005/8/layout/cycle3"/>
    <dgm:cxn modelId="{A86A6C6B-9C25-F343-B132-58C43FAB8839}" type="presOf" srcId="{2234087B-E6D2-BF4B-B5DA-06964CB656DC}" destId="{BDB8ABD2-2D03-5943-810F-BD4E0E164736}" srcOrd="0" destOrd="0" presId="urn:microsoft.com/office/officeart/2005/8/layout/cycle3"/>
    <dgm:cxn modelId="{721A0AD2-ABE9-6747-8DB8-90B89E68D8C7}" type="presOf" srcId="{F0ECA27F-7F74-4540-9D39-441467A80394}" destId="{9F40FDBE-F4C1-F34F-A8AE-82F8134F9267}" srcOrd="0" destOrd="0" presId="urn:microsoft.com/office/officeart/2005/8/layout/cycle3"/>
    <dgm:cxn modelId="{F34B4B77-7131-6F47-AE21-BF5ECB4C8C69}" type="presOf" srcId="{658DE6AC-384F-DD49-A42A-41567ED32746}" destId="{6D3DBA87-BFFF-CB47-AE86-D9563CD85C0A}" srcOrd="0" destOrd="0" presId="urn:microsoft.com/office/officeart/2005/8/layout/cycle3"/>
    <dgm:cxn modelId="{0641084E-53B2-DC4D-BD18-EDB150C7EA2E}" type="presOf" srcId="{67D34789-088A-4145-9E49-95035019CAC6}" destId="{515960AA-B941-B44E-B631-69E1FBAFB156}" srcOrd="0" destOrd="0" presId="urn:microsoft.com/office/officeart/2005/8/layout/cycle3"/>
    <dgm:cxn modelId="{7F8694FF-5857-304A-BCED-C5EB15966570}" type="presParOf" srcId="{4EF1942A-78BE-1E41-ABC8-DE347F88885C}" destId="{BC90A368-BF16-A84B-B39B-6AEFB847ACB7}" srcOrd="0" destOrd="0" presId="urn:microsoft.com/office/officeart/2005/8/layout/cycle3"/>
    <dgm:cxn modelId="{571325D5-0AB7-2140-9B8F-E6E962F003A5}" type="presParOf" srcId="{BC90A368-BF16-A84B-B39B-6AEFB847ACB7}" destId="{E3182C72-28BA-3041-9A58-4CC0D842ADC2}" srcOrd="0" destOrd="0" presId="urn:microsoft.com/office/officeart/2005/8/layout/cycle3"/>
    <dgm:cxn modelId="{83D5504F-442A-7A46-9E26-0CBB0452E7AD}" type="presParOf" srcId="{BC90A368-BF16-A84B-B39B-6AEFB847ACB7}" destId="{6D3DBA87-BFFF-CB47-AE86-D9563CD85C0A}" srcOrd="1" destOrd="0" presId="urn:microsoft.com/office/officeart/2005/8/layout/cycle3"/>
    <dgm:cxn modelId="{81311D5B-0AA0-C34D-B471-EB9D9C5A8E0D}" type="presParOf" srcId="{BC90A368-BF16-A84B-B39B-6AEFB847ACB7}" destId="{515960AA-B941-B44E-B631-69E1FBAFB156}" srcOrd="2" destOrd="0" presId="urn:microsoft.com/office/officeart/2005/8/layout/cycle3"/>
    <dgm:cxn modelId="{14503A74-33A3-1246-A0CD-5FEA16CDED60}" type="presParOf" srcId="{BC90A368-BF16-A84B-B39B-6AEFB847ACB7}" destId="{9F40FDBE-F4C1-F34F-A8AE-82F8134F9267}" srcOrd="3" destOrd="0" presId="urn:microsoft.com/office/officeart/2005/8/layout/cycle3"/>
    <dgm:cxn modelId="{C41B52BA-5D16-B24B-B531-B34DBBB85AC7}" type="presParOf" srcId="{BC90A368-BF16-A84B-B39B-6AEFB847ACB7}" destId="{BDB8ABD2-2D03-5943-810F-BD4E0E164736}" srcOrd="4" destOrd="0" presId="urn:microsoft.com/office/officeart/2005/8/layout/cycle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124632-6249-AC40-B36C-8AD84590819D}" type="doc">
      <dgm:prSet loTypeId="urn:microsoft.com/office/officeart/2005/8/layout/cycle3" loCatId="" qsTypeId="urn:microsoft.com/office/officeart/2005/8/quickstyle/simple4" qsCatId="simple" csTypeId="urn:microsoft.com/office/officeart/2005/8/colors/colorful1#2" csCatId="colorful" phldr="1"/>
      <dgm:spPr/>
      <dgm:t>
        <a:bodyPr/>
        <a:lstStyle/>
        <a:p>
          <a:endParaRPr lang="en-US"/>
        </a:p>
      </dgm:t>
    </dgm:pt>
    <dgm:pt modelId="{9E0E04A9-379C-3C44-AB04-08D7753CEE97}">
      <dgm:prSet phldrT="[Text]" custT="1"/>
      <dgm:spPr/>
      <dgm:t>
        <a:bodyPr/>
        <a:lstStyle/>
        <a:p>
          <a:pPr algn="ctr"/>
          <a:r>
            <a:rPr lang="en-US" sz="1400" dirty="0" smtClean="0">
              <a:solidFill>
                <a:schemeClr val="tx1">
                  <a:lumMod val="50000"/>
                </a:schemeClr>
              </a:solidFill>
            </a:rPr>
            <a:t>VẤN ĐỀ</a:t>
          </a:r>
          <a:endParaRPr lang="en-US" sz="1400" dirty="0">
            <a:solidFill>
              <a:schemeClr val="tx1">
                <a:lumMod val="50000"/>
              </a:schemeClr>
            </a:solidFill>
          </a:endParaRPr>
        </a:p>
        <a:p>
          <a:pPr algn="ctr"/>
          <a:endParaRPr lang="en-US" sz="1000" dirty="0">
            <a:solidFill>
              <a:sysClr val="windowText" lastClr="1F1F1F"/>
            </a:solidFill>
          </a:endParaRPr>
        </a:p>
        <a:p>
          <a:pPr algn="ctr"/>
          <a:endParaRPr lang="en-US" sz="1000" dirty="0">
            <a:solidFill>
              <a:sysClr val="windowText" lastClr="1F1F1F"/>
            </a:solidFill>
          </a:endParaRPr>
        </a:p>
        <a:p>
          <a:pPr algn="ctr"/>
          <a:endParaRPr lang="en-US" sz="1000" dirty="0">
            <a:solidFill>
              <a:sysClr val="windowText" lastClr="1F1F1F"/>
            </a:solidFill>
          </a:endParaRPr>
        </a:p>
      </dgm:t>
    </dgm:pt>
    <dgm:pt modelId="{D15E12F2-214A-5C40-93D3-E53BFFBF63B7}" type="parTrans" cxnId="{0E369ADD-E3F3-FF42-97B8-F7C818897382}">
      <dgm:prSet/>
      <dgm:spPr/>
      <dgm:t>
        <a:bodyPr/>
        <a:lstStyle/>
        <a:p>
          <a:endParaRPr lang="en-US"/>
        </a:p>
      </dgm:t>
    </dgm:pt>
    <dgm:pt modelId="{CC60D9D2-223B-4B49-86FE-43C5E7DD54E6}" type="sibTrans" cxnId="{0E369ADD-E3F3-FF42-97B8-F7C818897382}">
      <dgm:prSet/>
      <dgm:spPr/>
      <dgm:t>
        <a:bodyPr/>
        <a:lstStyle/>
        <a:p>
          <a:endParaRPr lang="en-US"/>
        </a:p>
      </dgm:t>
    </dgm:pt>
    <dgm:pt modelId="{97ACC6D8-1B73-FC41-B376-9DF5F2E4D9B2}">
      <dgm:prSet phldrT="[Text]" custT="1"/>
      <dgm:spPr/>
      <dgm:t>
        <a:bodyPr/>
        <a:lstStyle/>
        <a:p>
          <a:pPr algn="ctr"/>
          <a:r>
            <a:rPr lang="en-US" sz="1500" dirty="0" smtClean="0">
              <a:solidFill>
                <a:schemeClr val="tx1">
                  <a:lumMod val="50000"/>
                </a:schemeClr>
              </a:solidFill>
            </a:rPr>
            <a:t>RÀO CẢN</a:t>
          </a:r>
          <a:endParaRPr lang="en-US" sz="1500" dirty="0">
            <a:solidFill>
              <a:schemeClr val="tx1">
                <a:lumMod val="50000"/>
              </a:schemeClr>
            </a:solidFill>
          </a:endParaRPr>
        </a:p>
        <a:p>
          <a:pPr algn="l"/>
          <a:endParaRPr lang="en-US" sz="1000" dirty="0">
            <a:solidFill>
              <a:sysClr val="windowText" lastClr="1F1F1F"/>
            </a:solidFill>
          </a:endParaRPr>
        </a:p>
        <a:p>
          <a:pPr algn="l"/>
          <a:endParaRPr lang="en-US" sz="1000" dirty="0">
            <a:solidFill>
              <a:sysClr val="windowText" lastClr="1F1F1F"/>
            </a:solidFill>
          </a:endParaRPr>
        </a:p>
        <a:p>
          <a:pPr algn="ctr"/>
          <a:endParaRPr lang="en-US" sz="1000" dirty="0">
            <a:solidFill>
              <a:sysClr val="windowText" lastClr="1F1F1F"/>
            </a:solidFill>
          </a:endParaRPr>
        </a:p>
      </dgm:t>
    </dgm:pt>
    <dgm:pt modelId="{1519411F-5EFE-DC4E-BEAD-8038ECC4E0F4}" type="parTrans" cxnId="{82927AE5-3E37-3A45-B77A-6955FEC7DB51}">
      <dgm:prSet/>
      <dgm:spPr/>
      <dgm:t>
        <a:bodyPr/>
        <a:lstStyle/>
        <a:p>
          <a:endParaRPr lang="en-US"/>
        </a:p>
      </dgm:t>
    </dgm:pt>
    <dgm:pt modelId="{ECAA33EF-60A5-A94E-A6E1-494CC9E32524}" type="sibTrans" cxnId="{82927AE5-3E37-3A45-B77A-6955FEC7DB51}">
      <dgm:prSet/>
      <dgm:spPr/>
      <dgm:t>
        <a:bodyPr/>
        <a:lstStyle/>
        <a:p>
          <a:endParaRPr lang="en-US"/>
        </a:p>
      </dgm:t>
    </dgm:pt>
    <dgm:pt modelId="{DA6FCCCC-0E66-D14B-9605-660858760904}">
      <dgm:prSet phldrT="[Text]" custT="1"/>
      <dgm:spPr/>
      <dgm:t>
        <a:bodyPr/>
        <a:lstStyle/>
        <a:p>
          <a:pPr algn="ctr"/>
          <a:r>
            <a:rPr lang="en-US" sz="1500" dirty="0"/>
            <a:t> </a:t>
          </a:r>
          <a:r>
            <a:rPr lang="en-US" sz="1500" b="1" dirty="0" smtClean="0">
              <a:solidFill>
                <a:schemeClr val="tx1">
                  <a:lumMod val="50000"/>
                </a:schemeClr>
              </a:solidFill>
            </a:rPr>
            <a:t>CAN THIỆP</a:t>
          </a:r>
          <a:endParaRPr lang="en-US" sz="1500" b="1" dirty="0">
            <a:solidFill>
              <a:schemeClr val="tx1">
                <a:lumMod val="50000"/>
              </a:schemeClr>
            </a:solidFill>
          </a:endParaRPr>
        </a:p>
        <a:p>
          <a:pPr algn="ctr"/>
          <a:endParaRPr lang="en-US" sz="1000" dirty="0">
            <a:solidFill>
              <a:sysClr val="windowText" lastClr="1F1F1F"/>
            </a:solidFill>
          </a:endParaRPr>
        </a:p>
        <a:p>
          <a:pPr algn="ctr"/>
          <a:endParaRPr lang="en-US" sz="1000" dirty="0">
            <a:solidFill>
              <a:sysClr val="windowText" lastClr="1F1F1F"/>
            </a:solidFill>
          </a:endParaRPr>
        </a:p>
        <a:p>
          <a:pPr algn="ctr"/>
          <a:endParaRPr lang="en-US" sz="1000" dirty="0">
            <a:solidFill>
              <a:sysClr val="windowText" lastClr="1F1F1F"/>
            </a:solidFill>
          </a:endParaRPr>
        </a:p>
      </dgm:t>
    </dgm:pt>
    <dgm:pt modelId="{DB5CB570-F63C-7548-A24D-C8C49F1853D9}" type="parTrans" cxnId="{8B832D2C-67D3-F549-B440-B9B9AFB2C623}">
      <dgm:prSet/>
      <dgm:spPr/>
      <dgm:t>
        <a:bodyPr/>
        <a:lstStyle/>
        <a:p>
          <a:endParaRPr lang="en-US"/>
        </a:p>
      </dgm:t>
    </dgm:pt>
    <dgm:pt modelId="{8EC540D2-8F6E-134D-87A5-EBD9015D8114}" type="sibTrans" cxnId="{8B832D2C-67D3-F549-B440-B9B9AFB2C623}">
      <dgm:prSet/>
      <dgm:spPr/>
      <dgm:t>
        <a:bodyPr/>
        <a:lstStyle/>
        <a:p>
          <a:endParaRPr lang="en-US"/>
        </a:p>
      </dgm:t>
    </dgm:pt>
    <dgm:pt modelId="{50F98BC9-DF42-7B4A-9729-13B3C2DF3424}">
      <dgm:prSet phldrT="[Text]" custT="1"/>
      <dgm:spPr/>
      <dgm:t>
        <a:bodyPr/>
        <a:lstStyle/>
        <a:p>
          <a:pPr algn="ctr"/>
          <a:r>
            <a:rPr lang="en-US" sz="1500" dirty="0" smtClean="0">
              <a:solidFill>
                <a:sysClr val="windowText" lastClr="1F1F1F"/>
              </a:solidFill>
            </a:rPr>
            <a:t>ĐÁNH GIÁ</a:t>
          </a:r>
          <a:endParaRPr lang="en-US" sz="1500" dirty="0">
            <a:solidFill>
              <a:sysClr val="windowText" lastClr="1F1F1F"/>
            </a:solidFill>
          </a:endParaRPr>
        </a:p>
        <a:p>
          <a:pPr algn="ctr"/>
          <a:endParaRPr lang="en-US" sz="1000" dirty="0">
            <a:solidFill>
              <a:sysClr val="windowText" lastClr="1F1F1F"/>
            </a:solidFill>
          </a:endParaRPr>
        </a:p>
        <a:p>
          <a:pPr algn="ctr"/>
          <a:endParaRPr lang="en-US" sz="1000" dirty="0">
            <a:solidFill>
              <a:sysClr val="windowText" lastClr="1F1F1F"/>
            </a:solidFill>
          </a:endParaRPr>
        </a:p>
        <a:p>
          <a:pPr algn="ctr"/>
          <a:endParaRPr lang="en-US" sz="1000" dirty="0">
            <a:solidFill>
              <a:sysClr val="windowText" lastClr="1F1F1F"/>
            </a:solidFill>
          </a:endParaRPr>
        </a:p>
      </dgm:t>
    </dgm:pt>
    <dgm:pt modelId="{97C31BE0-EE44-D940-94D3-DF1EC2DE7A91}" type="sibTrans" cxnId="{8006F6B7-C40B-8140-B5D5-DD9917877B4C}">
      <dgm:prSet/>
      <dgm:spPr/>
      <dgm:t>
        <a:bodyPr/>
        <a:lstStyle/>
        <a:p>
          <a:endParaRPr lang="en-US"/>
        </a:p>
      </dgm:t>
    </dgm:pt>
    <dgm:pt modelId="{224BDEA3-3EB3-7049-B3DD-D289EC5487A6}" type="parTrans" cxnId="{8006F6B7-C40B-8140-B5D5-DD9917877B4C}">
      <dgm:prSet/>
      <dgm:spPr/>
      <dgm:t>
        <a:bodyPr/>
        <a:lstStyle/>
        <a:p>
          <a:endParaRPr lang="en-US"/>
        </a:p>
      </dgm:t>
    </dgm:pt>
    <dgm:pt modelId="{0983FB83-3D7F-3D4C-9269-75339F0F696A}" type="pres">
      <dgm:prSet presAssocID="{98124632-6249-AC40-B36C-8AD84590819D}" presName="Name0" presStyleCnt="0">
        <dgm:presLayoutVars>
          <dgm:dir/>
          <dgm:resizeHandles val="exact"/>
        </dgm:presLayoutVars>
      </dgm:prSet>
      <dgm:spPr/>
      <dgm:t>
        <a:bodyPr/>
        <a:lstStyle/>
        <a:p>
          <a:endParaRPr lang="en-US"/>
        </a:p>
      </dgm:t>
    </dgm:pt>
    <dgm:pt modelId="{9E20D147-CE6A-BD4A-BC71-657F8F6200AB}" type="pres">
      <dgm:prSet presAssocID="{98124632-6249-AC40-B36C-8AD84590819D}" presName="cycle" presStyleCnt="0"/>
      <dgm:spPr/>
      <dgm:t>
        <a:bodyPr/>
        <a:lstStyle/>
        <a:p>
          <a:endParaRPr lang="en-US"/>
        </a:p>
      </dgm:t>
    </dgm:pt>
    <dgm:pt modelId="{E172D5C7-2662-1044-B7D9-50B21FC68B39}" type="pres">
      <dgm:prSet presAssocID="{9E0E04A9-379C-3C44-AB04-08D7753CEE97}" presName="nodeFirstNode" presStyleLbl="node1" presStyleIdx="0" presStyleCnt="4">
        <dgm:presLayoutVars>
          <dgm:bulletEnabled val="1"/>
        </dgm:presLayoutVars>
      </dgm:prSet>
      <dgm:spPr/>
      <dgm:t>
        <a:bodyPr/>
        <a:lstStyle/>
        <a:p>
          <a:endParaRPr lang="en-US"/>
        </a:p>
      </dgm:t>
    </dgm:pt>
    <dgm:pt modelId="{DE5E5EA6-870C-4F46-87CE-040563B00D9E}" type="pres">
      <dgm:prSet presAssocID="{CC60D9D2-223B-4B49-86FE-43C5E7DD54E6}" presName="sibTransFirstNode" presStyleLbl="bgShp" presStyleIdx="0" presStyleCnt="1"/>
      <dgm:spPr/>
      <dgm:t>
        <a:bodyPr/>
        <a:lstStyle/>
        <a:p>
          <a:endParaRPr lang="en-US"/>
        </a:p>
      </dgm:t>
    </dgm:pt>
    <dgm:pt modelId="{67DBF452-875C-1245-A6C4-4B0B8DF3DAD2}" type="pres">
      <dgm:prSet presAssocID="{97ACC6D8-1B73-FC41-B376-9DF5F2E4D9B2}" presName="nodeFollowingNodes" presStyleLbl="node1" presStyleIdx="1" presStyleCnt="4">
        <dgm:presLayoutVars>
          <dgm:bulletEnabled val="1"/>
        </dgm:presLayoutVars>
      </dgm:prSet>
      <dgm:spPr/>
      <dgm:t>
        <a:bodyPr/>
        <a:lstStyle/>
        <a:p>
          <a:endParaRPr lang="en-US"/>
        </a:p>
      </dgm:t>
    </dgm:pt>
    <dgm:pt modelId="{7CF6C4A1-3A6B-CB4D-915F-2CF38E4CDC2A}" type="pres">
      <dgm:prSet presAssocID="{DA6FCCCC-0E66-D14B-9605-660858760904}" presName="nodeFollowingNodes" presStyleLbl="node1" presStyleIdx="2" presStyleCnt="4">
        <dgm:presLayoutVars>
          <dgm:bulletEnabled val="1"/>
        </dgm:presLayoutVars>
      </dgm:prSet>
      <dgm:spPr/>
      <dgm:t>
        <a:bodyPr/>
        <a:lstStyle/>
        <a:p>
          <a:endParaRPr lang="en-US"/>
        </a:p>
      </dgm:t>
    </dgm:pt>
    <dgm:pt modelId="{E88B2EED-B977-1F40-BDA4-49B9BB24BE36}" type="pres">
      <dgm:prSet presAssocID="{50F98BC9-DF42-7B4A-9729-13B3C2DF3424}" presName="nodeFollowingNodes" presStyleLbl="node1" presStyleIdx="3" presStyleCnt="4">
        <dgm:presLayoutVars>
          <dgm:bulletEnabled val="1"/>
        </dgm:presLayoutVars>
      </dgm:prSet>
      <dgm:spPr/>
      <dgm:t>
        <a:bodyPr/>
        <a:lstStyle/>
        <a:p>
          <a:endParaRPr lang="en-US"/>
        </a:p>
      </dgm:t>
    </dgm:pt>
  </dgm:ptLst>
  <dgm:cxnLst>
    <dgm:cxn modelId="{3FBAABCE-FF35-7245-83EC-B7436C53BA22}" type="presOf" srcId="{50F98BC9-DF42-7B4A-9729-13B3C2DF3424}" destId="{E88B2EED-B977-1F40-BDA4-49B9BB24BE36}" srcOrd="0" destOrd="0" presId="urn:microsoft.com/office/officeart/2005/8/layout/cycle3"/>
    <dgm:cxn modelId="{522043B0-89E4-D84C-A24F-96027F792BB2}" type="presOf" srcId="{98124632-6249-AC40-B36C-8AD84590819D}" destId="{0983FB83-3D7F-3D4C-9269-75339F0F696A}" srcOrd="0" destOrd="0" presId="urn:microsoft.com/office/officeart/2005/8/layout/cycle3"/>
    <dgm:cxn modelId="{8B832D2C-67D3-F549-B440-B9B9AFB2C623}" srcId="{98124632-6249-AC40-B36C-8AD84590819D}" destId="{DA6FCCCC-0E66-D14B-9605-660858760904}" srcOrd="2" destOrd="0" parTransId="{DB5CB570-F63C-7548-A24D-C8C49F1853D9}" sibTransId="{8EC540D2-8F6E-134D-87A5-EBD9015D8114}"/>
    <dgm:cxn modelId="{0E369ADD-E3F3-FF42-97B8-F7C818897382}" srcId="{98124632-6249-AC40-B36C-8AD84590819D}" destId="{9E0E04A9-379C-3C44-AB04-08D7753CEE97}" srcOrd="0" destOrd="0" parTransId="{D15E12F2-214A-5C40-93D3-E53BFFBF63B7}" sibTransId="{CC60D9D2-223B-4B49-86FE-43C5E7DD54E6}"/>
    <dgm:cxn modelId="{2D0FBCE8-3BBF-BA4B-800B-BBBD5A93A0E5}" type="presOf" srcId="{97ACC6D8-1B73-FC41-B376-9DF5F2E4D9B2}" destId="{67DBF452-875C-1245-A6C4-4B0B8DF3DAD2}" srcOrd="0" destOrd="0" presId="urn:microsoft.com/office/officeart/2005/8/layout/cycle3"/>
    <dgm:cxn modelId="{82927AE5-3E37-3A45-B77A-6955FEC7DB51}" srcId="{98124632-6249-AC40-B36C-8AD84590819D}" destId="{97ACC6D8-1B73-FC41-B376-9DF5F2E4D9B2}" srcOrd="1" destOrd="0" parTransId="{1519411F-5EFE-DC4E-BEAD-8038ECC4E0F4}" sibTransId="{ECAA33EF-60A5-A94E-A6E1-494CC9E32524}"/>
    <dgm:cxn modelId="{8006F6B7-C40B-8140-B5D5-DD9917877B4C}" srcId="{98124632-6249-AC40-B36C-8AD84590819D}" destId="{50F98BC9-DF42-7B4A-9729-13B3C2DF3424}" srcOrd="3" destOrd="0" parTransId="{224BDEA3-3EB3-7049-B3DD-D289EC5487A6}" sibTransId="{97C31BE0-EE44-D940-94D3-DF1EC2DE7A91}"/>
    <dgm:cxn modelId="{4EDED8FF-F129-114E-8B17-30E40703CB62}" type="presOf" srcId="{CC60D9D2-223B-4B49-86FE-43C5E7DD54E6}" destId="{DE5E5EA6-870C-4F46-87CE-040563B00D9E}" srcOrd="0" destOrd="0" presId="urn:microsoft.com/office/officeart/2005/8/layout/cycle3"/>
    <dgm:cxn modelId="{596ACADB-AE03-2D45-91B3-8EBA6747DD00}" type="presOf" srcId="{DA6FCCCC-0E66-D14B-9605-660858760904}" destId="{7CF6C4A1-3A6B-CB4D-915F-2CF38E4CDC2A}" srcOrd="0" destOrd="0" presId="urn:microsoft.com/office/officeart/2005/8/layout/cycle3"/>
    <dgm:cxn modelId="{406437AB-3155-7A46-A905-FA9812350D05}" type="presOf" srcId="{9E0E04A9-379C-3C44-AB04-08D7753CEE97}" destId="{E172D5C7-2662-1044-B7D9-50B21FC68B39}" srcOrd="0" destOrd="0" presId="urn:microsoft.com/office/officeart/2005/8/layout/cycle3"/>
    <dgm:cxn modelId="{383859BE-1617-CF41-951C-92B4AC2AE796}" type="presParOf" srcId="{0983FB83-3D7F-3D4C-9269-75339F0F696A}" destId="{9E20D147-CE6A-BD4A-BC71-657F8F6200AB}" srcOrd="0" destOrd="0" presId="urn:microsoft.com/office/officeart/2005/8/layout/cycle3"/>
    <dgm:cxn modelId="{F96EA209-F807-1549-BD1C-5D2E6B2D7063}" type="presParOf" srcId="{9E20D147-CE6A-BD4A-BC71-657F8F6200AB}" destId="{E172D5C7-2662-1044-B7D9-50B21FC68B39}" srcOrd="0" destOrd="0" presId="urn:microsoft.com/office/officeart/2005/8/layout/cycle3"/>
    <dgm:cxn modelId="{13C5F42E-22CB-CD43-B047-EBB801F1F8CA}" type="presParOf" srcId="{9E20D147-CE6A-BD4A-BC71-657F8F6200AB}" destId="{DE5E5EA6-870C-4F46-87CE-040563B00D9E}" srcOrd="1" destOrd="0" presId="urn:microsoft.com/office/officeart/2005/8/layout/cycle3"/>
    <dgm:cxn modelId="{401F254F-7C7E-DB4D-BE8C-7091B34AAF90}" type="presParOf" srcId="{9E20D147-CE6A-BD4A-BC71-657F8F6200AB}" destId="{67DBF452-875C-1245-A6C4-4B0B8DF3DAD2}" srcOrd="2" destOrd="0" presId="urn:microsoft.com/office/officeart/2005/8/layout/cycle3"/>
    <dgm:cxn modelId="{640FA465-2EA4-B940-A754-888B30ADDD74}" type="presParOf" srcId="{9E20D147-CE6A-BD4A-BC71-657F8F6200AB}" destId="{7CF6C4A1-3A6B-CB4D-915F-2CF38E4CDC2A}" srcOrd="3" destOrd="0" presId="urn:microsoft.com/office/officeart/2005/8/layout/cycle3"/>
    <dgm:cxn modelId="{0C353991-9E3E-4840-9532-7668771FF32D}" type="presParOf" srcId="{9E20D147-CE6A-BD4A-BC71-657F8F6200AB}" destId="{E88B2EED-B977-1F40-BDA4-49B9BB24BE36}" srcOrd="4" destOrd="0" presId="urn:microsoft.com/office/officeart/2005/8/layout/cycle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F0838-6020-0049-936B-7B834DFD4355}">
      <dsp:nvSpPr>
        <dsp:cNvPr id="0" name=""/>
        <dsp:cNvSpPr/>
      </dsp:nvSpPr>
      <dsp:spPr>
        <a:xfrm>
          <a:off x="2868425" y="1694"/>
          <a:ext cx="2257301" cy="1613833"/>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solidFill>
                <a:srgbClr val="404040"/>
              </a:solidFill>
            </a:rPr>
            <a:t>1. Clearly defining the problem</a:t>
          </a:r>
          <a:endParaRPr lang="en-US" sz="1500" kern="1200" dirty="0">
            <a:solidFill>
              <a:srgbClr val="404040"/>
            </a:solidFill>
          </a:endParaRPr>
        </a:p>
      </dsp:txBody>
      <dsp:txXfrm>
        <a:off x="3198999" y="238034"/>
        <a:ext cx="1596153" cy="1141153"/>
      </dsp:txXfrm>
    </dsp:sp>
    <dsp:sp modelId="{7B286882-622F-EB46-A03A-67A0BE3C5001}">
      <dsp:nvSpPr>
        <dsp:cNvPr id="0" name=""/>
        <dsp:cNvSpPr/>
      </dsp:nvSpPr>
      <dsp:spPr>
        <a:xfrm rot="2700000">
          <a:off x="4697560" y="1386597"/>
          <a:ext cx="299670" cy="544668"/>
        </a:xfrm>
        <a:prstGeom prst="rightArrow">
          <a:avLst>
            <a:gd name="adj1" fmla="val 60000"/>
            <a:gd name="adj2" fmla="val 5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4710726" y="1463746"/>
        <a:ext cx="209769" cy="326800"/>
      </dsp:txXfrm>
    </dsp:sp>
    <dsp:sp modelId="{0C6CFFE1-40B6-3947-9446-B3F48202E663}">
      <dsp:nvSpPr>
        <dsp:cNvPr id="0" name=""/>
        <dsp:cNvSpPr/>
      </dsp:nvSpPr>
      <dsp:spPr>
        <a:xfrm>
          <a:off x="4582264" y="1714033"/>
          <a:ext cx="2254299" cy="1613833"/>
        </a:xfrm>
        <a:prstGeom prst="ellipse">
          <a:avLst/>
        </a:prstGeom>
        <a:gradFill rotWithShape="0">
          <a:gsLst>
            <a:gs pos="0">
              <a:schemeClr val="accent2">
                <a:hueOff val="829816"/>
                <a:satOff val="-13999"/>
                <a:lumOff val="-3529"/>
                <a:alphaOff val="0"/>
                <a:tint val="100000"/>
                <a:shade val="100000"/>
                <a:satMod val="130000"/>
              </a:schemeClr>
            </a:gs>
            <a:gs pos="100000">
              <a:schemeClr val="accent2">
                <a:hueOff val="829816"/>
                <a:satOff val="-13999"/>
                <a:lumOff val="-352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solidFill>
                <a:srgbClr val="404040"/>
              </a:solidFill>
            </a:rPr>
            <a:t>2. Identifying risk and resiliency factors</a:t>
          </a:r>
          <a:endParaRPr lang="en-US" sz="1500" kern="1200" dirty="0">
            <a:solidFill>
              <a:srgbClr val="404040"/>
            </a:solidFill>
          </a:endParaRPr>
        </a:p>
      </dsp:txBody>
      <dsp:txXfrm>
        <a:off x="4912398" y="1950373"/>
        <a:ext cx="1594031" cy="1141153"/>
      </dsp:txXfrm>
    </dsp:sp>
    <dsp:sp modelId="{E95B4949-48A0-A149-8968-242B3C3C3A4C}">
      <dsp:nvSpPr>
        <dsp:cNvPr id="0" name=""/>
        <dsp:cNvSpPr/>
      </dsp:nvSpPr>
      <dsp:spPr>
        <a:xfrm rot="8100000">
          <a:off x="4709874" y="3098459"/>
          <a:ext cx="299391" cy="544668"/>
        </a:xfrm>
        <a:prstGeom prst="rightArrow">
          <a:avLst>
            <a:gd name="adj1" fmla="val 60000"/>
            <a:gd name="adj2" fmla="val 50000"/>
          </a:avLst>
        </a:prstGeom>
        <a:gradFill rotWithShape="0">
          <a:gsLst>
            <a:gs pos="0">
              <a:schemeClr val="accent2">
                <a:hueOff val="829816"/>
                <a:satOff val="-13999"/>
                <a:lumOff val="-3529"/>
                <a:alphaOff val="0"/>
                <a:tint val="100000"/>
                <a:shade val="100000"/>
                <a:satMod val="130000"/>
              </a:schemeClr>
            </a:gs>
            <a:gs pos="100000">
              <a:schemeClr val="accent2">
                <a:hueOff val="829816"/>
                <a:satOff val="-13999"/>
                <a:lumOff val="-352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4786538" y="3175638"/>
        <a:ext cx="209574" cy="326800"/>
      </dsp:txXfrm>
    </dsp:sp>
    <dsp:sp modelId="{8DD6EC84-D0ED-E241-80FC-F359F36F6216}">
      <dsp:nvSpPr>
        <dsp:cNvPr id="0" name=""/>
        <dsp:cNvSpPr/>
      </dsp:nvSpPr>
      <dsp:spPr>
        <a:xfrm>
          <a:off x="2866528" y="3426371"/>
          <a:ext cx="2261093" cy="1613833"/>
        </a:xfrm>
        <a:prstGeom prst="ellipse">
          <a:avLst/>
        </a:prstGeom>
        <a:gradFill rotWithShape="0">
          <a:gsLst>
            <a:gs pos="0">
              <a:schemeClr val="accent2">
                <a:hueOff val="1659631"/>
                <a:satOff val="-27998"/>
                <a:lumOff val="-7059"/>
                <a:alphaOff val="0"/>
                <a:tint val="100000"/>
                <a:shade val="100000"/>
                <a:satMod val="130000"/>
              </a:schemeClr>
            </a:gs>
            <a:gs pos="100000">
              <a:schemeClr val="accent2">
                <a:hueOff val="1659631"/>
                <a:satOff val="-27998"/>
                <a:lumOff val="-705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solidFill>
                <a:srgbClr val="404040"/>
              </a:solidFill>
            </a:rPr>
            <a:t>3. Doing interventions or activities that decrease risk and increase resiliency</a:t>
          </a:r>
          <a:endParaRPr lang="en-US" sz="1500" kern="1200" dirty="0">
            <a:solidFill>
              <a:srgbClr val="404040"/>
            </a:solidFill>
          </a:endParaRPr>
        </a:p>
      </dsp:txBody>
      <dsp:txXfrm>
        <a:off x="3197657" y="3662711"/>
        <a:ext cx="1598835" cy="1141153"/>
      </dsp:txXfrm>
    </dsp:sp>
    <dsp:sp modelId="{72FFD4C4-DC57-4C4E-A7C3-FB60C5513A04}">
      <dsp:nvSpPr>
        <dsp:cNvPr id="0" name=""/>
        <dsp:cNvSpPr/>
      </dsp:nvSpPr>
      <dsp:spPr>
        <a:xfrm rot="13500000">
          <a:off x="2997052" y="3110546"/>
          <a:ext cx="299230" cy="544668"/>
        </a:xfrm>
        <a:prstGeom prst="rightArrow">
          <a:avLst>
            <a:gd name="adj1" fmla="val 60000"/>
            <a:gd name="adj2" fmla="val 50000"/>
          </a:avLst>
        </a:prstGeom>
        <a:gradFill rotWithShape="0">
          <a:gsLst>
            <a:gs pos="0">
              <a:schemeClr val="accent2">
                <a:hueOff val="1659631"/>
                <a:satOff val="-27998"/>
                <a:lumOff val="-7059"/>
                <a:alphaOff val="0"/>
                <a:tint val="100000"/>
                <a:shade val="100000"/>
                <a:satMod val="130000"/>
              </a:schemeClr>
            </a:gs>
            <a:gs pos="100000">
              <a:schemeClr val="accent2">
                <a:hueOff val="1659631"/>
                <a:satOff val="-27998"/>
                <a:lumOff val="-705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3073675" y="3251218"/>
        <a:ext cx="209461" cy="326800"/>
      </dsp:txXfrm>
    </dsp:sp>
    <dsp:sp modelId="{34A8E6AC-7382-464B-B07B-70FB2B9DE8CF}">
      <dsp:nvSpPr>
        <dsp:cNvPr id="0" name=""/>
        <dsp:cNvSpPr/>
      </dsp:nvSpPr>
      <dsp:spPr>
        <a:xfrm>
          <a:off x="1156498" y="1714033"/>
          <a:ext cx="2256478" cy="1613833"/>
        </a:xfrm>
        <a:prstGeom prst="ellipse">
          <a:avLst/>
        </a:prstGeom>
        <a:gradFill rotWithShape="0">
          <a:gsLst>
            <a:gs pos="0">
              <a:schemeClr val="accent2">
                <a:hueOff val="2489447"/>
                <a:satOff val="-41997"/>
                <a:lumOff val="-10588"/>
                <a:alphaOff val="0"/>
                <a:tint val="100000"/>
                <a:shade val="100000"/>
                <a:satMod val="130000"/>
              </a:schemeClr>
            </a:gs>
            <a:gs pos="100000">
              <a:schemeClr val="accent2">
                <a:hueOff val="2489447"/>
                <a:satOff val="-41997"/>
                <a:lumOff val="-1058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solidFill>
                <a:srgbClr val="404040"/>
              </a:solidFill>
            </a:rPr>
            <a:t>4. Evaluating whether the interventions worked on the program</a:t>
          </a:r>
          <a:endParaRPr lang="en-US" sz="1500" kern="1200" dirty="0">
            <a:solidFill>
              <a:srgbClr val="404040"/>
            </a:solidFill>
          </a:endParaRPr>
        </a:p>
      </dsp:txBody>
      <dsp:txXfrm>
        <a:off x="1486952" y="1950373"/>
        <a:ext cx="1595570" cy="1141153"/>
      </dsp:txXfrm>
    </dsp:sp>
    <dsp:sp modelId="{61454F08-36C7-084F-9AF5-F217625CA15B}">
      <dsp:nvSpPr>
        <dsp:cNvPr id="0" name=""/>
        <dsp:cNvSpPr/>
      </dsp:nvSpPr>
      <dsp:spPr>
        <a:xfrm rot="18900000">
          <a:off x="2985117" y="1398480"/>
          <a:ext cx="299509" cy="544668"/>
        </a:xfrm>
        <a:prstGeom prst="rightArrow">
          <a:avLst>
            <a:gd name="adj1" fmla="val 60000"/>
            <a:gd name="adj2" fmla="val 50000"/>
          </a:avLst>
        </a:prstGeom>
        <a:gradFill rotWithShape="0">
          <a:gsLst>
            <a:gs pos="0">
              <a:schemeClr val="accent2">
                <a:hueOff val="2489447"/>
                <a:satOff val="-41997"/>
                <a:lumOff val="-10588"/>
                <a:alphaOff val="0"/>
                <a:tint val="100000"/>
                <a:shade val="100000"/>
                <a:satMod val="130000"/>
              </a:schemeClr>
            </a:gs>
            <a:gs pos="100000">
              <a:schemeClr val="accent2">
                <a:hueOff val="2489447"/>
                <a:satOff val="-41997"/>
                <a:lumOff val="-1058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2998276" y="1539182"/>
        <a:ext cx="209656" cy="326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DBA87-BFFF-CB47-AE86-D9563CD85C0A}">
      <dsp:nvSpPr>
        <dsp:cNvPr id="0" name=""/>
        <dsp:cNvSpPr/>
      </dsp:nvSpPr>
      <dsp:spPr>
        <a:xfrm>
          <a:off x="1932259" y="-110942"/>
          <a:ext cx="4489588" cy="4489588"/>
        </a:xfrm>
        <a:prstGeom prst="circularArrow">
          <a:avLst>
            <a:gd name="adj1" fmla="val 4668"/>
            <a:gd name="adj2" fmla="val 272909"/>
            <a:gd name="adj3" fmla="val 12879107"/>
            <a:gd name="adj4" fmla="val 17998386"/>
            <a:gd name="adj5" fmla="val 4847"/>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3182C72-28BA-3041-9A58-4CC0D842ADC2}">
      <dsp:nvSpPr>
        <dsp:cNvPr id="0" name=""/>
        <dsp:cNvSpPr/>
      </dsp:nvSpPr>
      <dsp:spPr>
        <a:xfrm>
          <a:off x="2700400" y="801"/>
          <a:ext cx="2953307" cy="1476653"/>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solidFill>
                <a:sysClr val="windowText" lastClr="000000"/>
              </a:solidFill>
            </a:rPr>
            <a:t>PROBLEM</a:t>
          </a:r>
        </a:p>
        <a:p>
          <a:pPr lvl="0" algn="ctr" defTabSz="666750">
            <a:lnSpc>
              <a:spcPct val="90000"/>
            </a:lnSpc>
            <a:spcBef>
              <a:spcPct val="0"/>
            </a:spcBef>
            <a:spcAft>
              <a:spcPct val="35000"/>
            </a:spcAft>
          </a:pPr>
          <a:endParaRPr lang="en-US" sz="1500" kern="1200" dirty="0">
            <a:solidFill>
              <a:sysClr val="windowText" lastClr="000000"/>
            </a:solidFill>
          </a:endParaRPr>
        </a:p>
        <a:p>
          <a:pPr lvl="0" algn="ctr" defTabSz="666750">
            <a:lnSpc>
              <a:spcPct val="90000"/>
            </a:lnSpc>
            <a:spcBef>
              <a:spcPct val="0"/>
            </a:spcBef>
            <a:spcAft>
              <a:spcPct val="35000"/>
            </a:spcAft>
          </a:pPr>
          <a:r>
            <a:rPr lang="en-US" sz="1500" kern="1200" dirty="0">
              <a:solidFill>
                <a:sysClr val="windowText" lastClr="000000"/>
              </a:solidFill>
            </a:rPr>
            <a:t>High rate of obesity in a low-income neighborhood</a:t>
          </a:r>
        </a:p>
        <a:p>
          <a:pPr lvl="0" algn="ctr" defTabSz="666750">
            <a:lnSpc>
              <a:spcPct val="90000"/>
            </a:lnSpc>
            <a:spcBef>
              <a:spcPct val="0"/>
            </a:spcBef>
            <a:spcAft>
              <a:spcPct val="35000"/>
            </a:spcAft>
          </a:pPr>
          <a:endParaRPr lang="en-US" sz="900" kern="1200" dirty="0">
            <a:solidFill>
              <a:sysClr val="windowText" lastClr="000000"/>
            </a:solidFill>
          </a:endParaRPr>
        </a:p>
      </dsp:txBody>
      <dsp:txXfrm>
        <a:off x="2772484" y="72885"/>
        <a:ext cx="2809139" cy="1332485"/>
      </dsp:txXfrm>
    </dsp:sp>
    <dsp:sp modelId="{515960AA-B941-B44E-B631-69E1FBAFB156}">
      <dsp:nvSpPr>
        <dsp:cNvPr id="0" name=""/>
        <dsp:cNvSpPr/>
      </dsp:nvSpPr>
      <dsp:spPr>
        <a:xfrm>
          <a:off x="4312460" y="1612862"/>
          <a:ext cx="2953307" cy="1476653"/>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solidFill>
                <a:sysClr val="windowText" lastClr="000000"/>
              </a:solidFill>
            </a:rPr>
            <a:t>BARRIER</a:t>
          </a:r>
        </a:p>
        <a:p>
          <a:pPr lvl="0" algn="ctr" defTabSz="666750">
            <a:lnSpc>
              <a:spcPct val="90000"/>
            </a:lnSpc>
            <a:spcBef>
              <a:spcPct val="0"/>
            </a:spcBef>
            <a:spcAft>
              <a:spcPct val="35000"/>
            </a:spcAft>
          </a:pPr>
          <a:endParaRPr lang="en-US" sz="1500" kern="1200" dirty="0">
            <a:solidFill>
              <a:sysClr val="windowText" lastClr="000000"/>
            </a:solidFill>
          </a:endParaRPr>
        </a:p>
        <a:p>
          <a:pPr lvl="0" algn="ctr" defTabSz="666750">
            <a:lnSpc>
              <a:spcPct val="90000"/>
            </a:lnSpc>
            <a:spcBef>
              <a:spcPct val="0"/>
            </a:spcBef>
            <a:spcAft>
              <a:spcPct val="35000"/>
            </a:spcAft>
          </a:pPr>
          <a:r>
            <a:rPr lang="en-US" sz="1500" kern="1200" dirty="0">
              <a:solidFill>
                <a:sysClr val="windowText" lastClr="000000"/>
              </a:solidFill>
            </a:rPr>
            <a:t>Lack of access to healthy and affordable food</a:t>
          </a:r>
        </a:p>
        <a:p>
          <a:pPr lvl="0" algn="ctr" defTabSz="666750">
            <a:lnSpc>
              <a:spcPct val="90000"/>
            </a:lnSpc>
            <a:spcBef>
              <a:spcPct val="0"/>
            </a:spcBef>
            <a:spcAft>
              <a:spcPct val="35000"/>
            </a:spcAft>
          </a:pPr>
          <a:endParaRPr lang="en-US" sz="900" kern="1200" dirty="0">
            <a:solidFill>
              <a:sysClr val="windowText" lastClr="000000"/>
            </a:solidFill>
          </a:endParaRPr>
        </a:p>
      </dsp:txBody>
      <dsp:txXfrm>
        <a:off x="4384544" y="1684946"/>
        <a:ext cx="2809139" cy="1332485"/>
      </dsp:txXfrm>
    </dsp:sp>
    <dsp:sp modelId="{9F40FDBE-F4C1-F34F-A8AE-82F8134F9267}">
      <dsp:nvSpPr>
        <dsp:cNvPr id="0" name=""/>
        <dsp:cNvSpPr/>
      </dsp:nvSpPr>
      <dsp:spPr>
        <a:xfrm>
          <a:off x="2700400" y="3224923"/>
          <a:ext cx="2953307" cy="1476653"/>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solidFill>
                <a:sysClr val="windowText" lastClr="000000"/>
              </a:solidFill>
            </a:rPr>
            <a:t>INTERVENTION</a:t>
          </a:r>
        </a:p>
        <a:p>
          <a:pPr lvl="0" algn="ctr" defTabSz="666750">
            <a:lnSpc>
              <a:spcPct val="90000"/>
            </a:lnSpc>
            <a:spcBef>
              <a:spcPct val="0"/>
            </a:spcBef>
            <a:spcAft>
              <a:spcPct val="35000"/>
            </a:spcAft>
          </a:pPr>
          <a:endParaRPr lang="en-US" sz="1500" kern="1200" dirty="0">
            <a:solidFill>
              <a:sysClr val="windowText" lastClr="000000"/>
            </a:solidFill>
          </a:endParaRPr>
        </a:p>
        <a:p>
          <a:pPr lvl="0" algn="ctr" defTabSz="666750">
            <a:lnSpc>
              <a:spcPct val="90000"/>
            </a:lnSpc>
            <a:spcBef>
              <a:spcPct val="0"/>
            </a:spcBef>
            <a:spcAft>
              <a:spcPct val="35000"/>
            </a:spcAft>
          </a:pPr>
          <a:r>
            <a:rPr lang="en-US" sz="1500" kern="1200" dirty="0">
              <a:solidFill>
                <a:sysClr val="windowText" lastClr="000000"/>
              </a:solidFill>
            </a:rPr>
            <a:t>Work with a convenience store to stock and sell healthy produce and accept EBT</a:t>
          </a:r>
        </a:p>
        <a:p>
          <a:pPr lvl="0" algn="ctr" defTabSz="666750">
            <a:lnSpc>
              <a:spcPct val="90000"/>
            </a:lnSpc>
            <a:spcBef>
              <a:spcPct val="0"/>
            </a:spcBef>
            <a:spcAft>
              <a:spcPct val="35000"/>
            </a:spcAft>
          </a:pPr>
          <a:endParaRPr lang="en-US" sz="100" kern="1200" dirty="0">
            <a:solidFill>
              <a:sysClr val="windowText" lastClr="000000"/>
            </a:solidFill>
          </a:endParaRPr>
        </a:p>
      </dsp:txBody>
      <dsp:txXfrm>
        <a:off x="2772484" y="3297007"/>
        <a:ext cx="2809139" cy="1332485"/>
      </dsp:txXfrm>
    </dsp:sp>
    <dsp:sp modelId="{BDB8ABD2-2D03-5943-810F-BD4E0E164736}">
      <dsp:nvSpPr>
        <dsp:cNvPr id="0" name=""/>
        <dsp:cNvSpPr/>
      </dsp:nvSpPr>
      <dsp:spPr>
        <a:xfrm>
          <a:off x="1088339" y="1612862"/>
          <a:ext cx="2953307" cy="1476653"/>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solidFill>
                <a:sysClr val="windowText" lastClr="000000"/>
              </a:solidFill>
            </a:rPr>
            <a:t>EVALUATE</a:t>
          </a:r>
        </a:p>
        <a:p>
          <a:pPr lvl="0" algn="ctr" defTabSz="666750">
            <a:lnSpc>
              <a:spcPct val="90000"/>
            </a:lnSpc>
            <a:spcBef>
              <a:spcPct val="0"/>
            </a:spcBef>
            <a:spcAft>
              <a:spcPct val="35000"/>
            </a:spcAft>
          </a:pPr>
          <a:endParaRPr lang="en-US" sz="1500" kern="1200" dirty="0">
            <a:solidFill>
              <a:sysClr val="windowText" lastClr="000000"/>
            </a:solidFill>
          </a:endParaRPr>
        </a:p>
        <a:p>
          <a:pPr lvl="0" algn="ctr" defTabSz="666750">
            <a:lnSpc>
              <a:spcPct val="90000"/>
            </a:lnSpc>
            <a:spcBef>
              <a:spcPct val="0"/>
            </a:spcBef>
            <a:spcAft>
              <a:spcPct val="35000"/>
            </a:spcAft>
          </a:pPr>
          <a:r>
            <a:rPr lang="en-US" sz="1500" kern="1200" dirty="0">
              <a:solidFill>
                <a:sysClr val="windowText" lastClr="000000"/>
              </a:solidFill>
            </a:rPr>
            <a:t>Increase consumption of healthy food</a:t>
          </a:r>
        </a:p>
        <a:p>
          <a:pPr lvl="0" algn="ctr" defTabSz="666750">
            <a:lnSpc>
              <a:spcPct val="90000"/>
            </a:lnSpc>
            <a:spcBef>
              <a:spcPct val="0"/>
            </a:spcBef>
            <a:spcAft>
              <a:spcPct val="35000"/>
            </a:spcAft>
          </a:pPr>
          <a:endParaRPr lang="en-US" sz="800" kern="1200" dirty="0">
            <a:solidFill>
              <a:sysClr val="windowText" lastClr="000000"/>
            </a:solidFill>
          </a:endParaRPr>
        </a:p>
      </dsp:txBody>
      <dsp:txXfrm>
        <a:off x="1160423" y="1684946"/>
        <a:ext cx="2809139" cy="13324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E5EA6-870C-4F46-87CE-040563B00D9E}">
      <dsp:nvSpPr>
        <dsp:cNvPr id="0" name=""/>
        <dsp:cNvSpPr/>
      </dsp:nvSpPr>
      <dsp:spPr>
        <a:xfrm>
          <a:off x="514901" y="321040"/>
          <a:ext cx="3159609" cy="3159609"/>
        </a:xfrm>
        <a:prstGeom prst="circularArrow">
          <a:avLst>
            <a:gd name="adj1" fmla="val 4668"/>
            <a:gd name="adj2" fmla="val 272909"/>
            <a:gd name="adj3" fmla="val 13167032"/>
            <a:gd name="adj4" fmla="val 17806443"/>
            <a:gd name="adj5" fmla="val 4847"/>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172D5C7-2662-1044-B7D9-50B21FC68B39}">
      <dsp:nvSpPr>
        <dsp:cNvPr id="0" name=""/>
        <dsp:cNvSpPr/>
      </dsp:nvSpPr>
      <dsp:spPr>
        <a:xfrm>
          <a:off x="1135314" y="361438"/>
          <a:ext cx="1918783" cy="959391"/>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 </a:t>
          </a:r>
          <a:r>
            <a:rPr lang="en-US" sz="1500" kern="1200" dirty="0">
              <a:solidFill>
                <a:sysClr val="windowText" lastClr="000000"/>
              </a:solidFill>
            </a:rPr>
            <a:t>PROBLEM</a:t>
          </a:r>
        </a:p>
        <a:p>
          <a:pPr lvl="0" algn="ctr" defTabSz="444500">
            <a:lnSpc>
              <a:spcPct val="90000"/>
            </a:lnSpc>
            <a:spcBef>
              <a:spcPct val="0"/>
            </a:spcBef>
            <a:spcAft>
              <a:spcPct val="35000"/>
            </a:spcAft>
          </a:pPr>
          <a:endParaRPr lang="en-US" sz="1000" kern="1200" dirty="0">
            <a:solidFill>
              <a:sysClr val="windowText" lastClr="000000"/>
            </a:solidFill>
          </a:endParaRPr>
        </a:p>
        <a:p>
          <a:pPr lvl="0" algn="ctr" defTabSz="444500">
            <a:lnSpc>
              <a:spcPct val="90000"/>
            </a:lnSpc>
            <a:spcBef>
              <a:spcPct val="0"/>
            </a:spcBef>
            <a:spcAft>
              <a:spcPct val="35000"/>
            </a:spcAft>
          </a:pPr>
          <a:endParaRPr lang="en-US" sz="1000" kern="1200" dirty="0">
            <a:solidFill>
              <a:sysClr val="windowText" lastClr="000000"/>
            </a:solidFill>
          </a:endParaRPr>
        </a:p>
        <a:p>
          <a:pPr lvl="0" algn="ctr" defTabSz="444500">
            <a:lnSpc>
              <a:spcPct val="90000"/>
            </a:lnSpc>
            <a:spcBef>
              <a:spcPct val="0"/>
            </a:spcBef>
            <a:spcAft>
              <a:spcPct val="35000"/>
            </a:spcAft>
          </a:pPr>
          <a:endParaRPr lang="en-US" sz="1000" kern="1200" dirty="0">
            <a:solidFill>
              <a:sysClr val="windowText" lastClr="000000"/>
            </a:solidFill>
          </a:endParaRPr>
        </a:p>
      </dsp:txBody>
      <dsp:txXfrm>
        <a:off x="1182148" y="408272"/>
        <a:ext cx="1825115" cy="865723"/>
      </dsp:txXfrm>
    </dsp:sp>
    <dsp:sp modelId="{67DBF452-875C-1245-A6C4-4B0B8DF3DAD2}">
      <dsp:nvSpPr>
        <dsp:cNvPr id="0" name=""/>
        <dsp:cNvSpPr/>
      </dsp:nvSpPr>
      <dsp:spPr>
        <a:xfrm>
          <a:off x="2269824" y="1495948"/>
          <a:ext cx="1918783" cy="959391"/>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 </a:t>
          </a:r>
          <a:r>
            <a:rPr lang="en-US" sz="1500" kern="1200" dirty="0">
              <a:solidFill>
                <a:sysClr val="windowText" lastClr="000000"/>
              </a:solidFill>
            </a:rPr>
            <a:t>BARRIER</a:t>
          </a:r>
        </a:p>
        <a:p>
          <a:pPr lvl="0" algn="l" defTabSz="666750">
            <a:lnSpc>
              <a:spcPct val="90000"/>
            </a:lnSpc>
            <a:spcBef>
              <a:spcPct val="0"/>
            </a:spcBef>
            <a:spcAft>
              <a:spcPct val="35000"/>
            </a:spcAft>
          </a:pPr>
          <a:endParaRPr lang="en-US" sz="1000" kern="1200" dirty="0">
            <a:solidFill>
              <a:sysClr val="windowText" lastClr="000000"/>
            </a:solidFill>
          </a:endParaRPr>
        </a:p>
        <a:p>
          <a:pPr lvl="0" algn="l" defTabSz="666750">
            <a:lnSpc>
              <a:spcPct val="90000"/>
            </a:lnSpc>
            <a:spcBef>
              <a:spcPct val="0"/>
            </a:spcBef>
            <a:spcAft>
              <a:spcPct val="35000"/>
            </a:spcAft>
          </a:pPr>
          <a:endParaRPr lang="en-US" sz="1000" kern="1200" dirty="0">
            <a:solidFill>
              <a:sysClr val="windowText" lastClr="000000"/>
            </a:solidFill>
          </a:endParaRPr>
        </a:p>
        <a:p>
          <a:pPr lvl="0" algn="ctr" defTabSz="666750">
            <a:lnSpc>
              <a:spcPct val="90000"/>
            </a:lnSpc>
            <a:spcBef>
              <a:spcPct val="0"/>
            </a:spcBef>
            <a:spcAft>
              <a:spcPct val="35000"/>
            </a:spcAft>
          </a:pPr>
          <a:endParaRPr lang="en-US" sz="1000" kern="1200" dirty="0">
            <a:solidFill>
              <a:sysClr val="windowText" lastClr="000000"/>
            </a:solidFill>
          </a:endParaRPr>
        </a:p>
      </dsp:txBody>
      <dsp:txXfrm>
        <a:off x="2316658" y="1542782"/>
        <a:ext cx="1825115" cy="865723"/>
      </dsp:txXfrm>
    </dsp:sp>
    <dsp:sp modelId="{7CF6C4A1-3A6B-CB4D-915F-2CF38E4CDC2A}">
      <dsp:nvSpPr>
        <dsp:cNvPr id="0" name=""/>
        <dsp:cNvSpPr/>
      </dsp:nvSpPr>
      <dsp:spPr>
        <a:xfrm>
          <a:off x="1135314" y="2630457"/>
          <a:ext cx="1918783" cy="959391"/>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 </a:t>
          </a:r>
          <a:r>
            <a:rPr lang="en-US" sz="1500" kern="1200" dirty="0">
              <a:solidFill>
                <a:sysClr val="windowText" lastClr="000000"/>
              </a:solidFill>
            </a:rPr>
            <a:t>INTERVENTION</a:t>
          </a:r>
        </a:p>
        <a:p>
          <a:pPr lvl="0" algn="ctr" defTabSz="666750">
            <a:lnSpc>
              <a:spcPct val="90000"/>
            </a:lnSpc>
            <a:spcBef>
              <a:spcPct val="0"/>
            </a:spcBef>
            <a:spcAft>
              <a:spcPct val="35000"/>
            </a:spcAft>
          </a:pPr>
          <a:endParaRPr lang="en-US" sz="1000" kern="1200" dirty="0">
            <a:solidFill>
              <a:sysClr val="windowText" lastClr="000000"/>
            </a:solidFill>
          </a:endParaRPr>
        </a:p>
        <a:p>
          <a:pPr lvl="0" algn="ctr" defTabSz="666750">
            <a:lnSpc>
              <a:spcPct val="90000"/>
            </a:lnSpc>
            <a:spcBef>
              <a:spcPct val="0"/>
            </a:spcBef>
            <a:spcAft>
              <a:spcPct val="35000"/>
            </a:spcAft>
          </a:pPr>
          <a:endParaRPr lang="en-US" sz="1000" kern="1200" dirty="0">
            <a:solidFill>
              <a:sysClr val="windowText" lastClr="000000"/>
            </a:solidFill>
          </a:endParaRPr>
        </a:p>
        <a:p>
          <a:pPr lvl="0" algn="ctr" defTabSz="666750">
            <a:lnSpc>
              <a:spcPct val="90000"/>
            </a:lnSpc>
            <a:spcBef>
              <a:spcPct val="0"/>
            </a:spcBef>
            <a:spcAft>
              <a:spcPct val="35000"/>
            </a:spcAft>
          </a:pPr>
          <a:endParaRPr lang="en-US" sz="1000" kern="1200" dirty="0">
            <a:solidFill>
              <a:sysClr val="windowText" lastClr="000000"/>
            </a:solidFill>
          </a:endParaRPr>
        </a:p>
      </dsp:txBody>
      <dsp:txXfrm>
        <a:off x="1182148" y="2677291"/>
        <a:ext cx="1825115" cy="865723"/>
      </dsp:txXfrm>
    </dsp:sp>
    <dsp:sp modelId="{E88B2EED-B977-1F40-BDA4-49B9BB24BE36}">
      <dsp:nvSpPr>
        <dsp:cNvPr id="0" name=""/>
        <dsp:cNvSpPr/>
      </dsp:nvSpPr>
      <dsp:spPr>
        <a:xfrm>
          <a:off x="804" y="1495948"/>
          <a:ext cx="1918783" cy="959391"/>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solidFill>
                <a:sysClr val="windowText" lastClr="000000"/>
              </a:solidFill>
            </a:rPr>
            <a:t>EVALUATE</a:t>
          </a:r>
        </a:p>
        <a:p>
          <a:pPr lvl="0" algn="ctr" defTabSz="666750">
            <a:lnSpc>
              <a:spcPct val="90000"/>
            </a:lnSpc>
            <a:spcBef>
              <a:spcPct val="0"/>
            </a:spcBef>
            <a:spcAft>
              <a:spcPct val="35000"/>
            </a:spcAft>
          </a:pPr>
          <a:endParaRPr lang="en-US" sz="1000" kern="1200" dirty="0">
            <a:solidFill>
              <a:sysClr val="windowText" lastClr="000000"/>
            </a:solidFill>
          </a:endParaRPr>
        </a:p>
        <a:p>
          <a:pPr lvl="0" algn="ctr" defTabSz="666750">
            <a:lnSpc>
              <a:spcPct val="90000"/>
            </a:lnSpc>
            <a:spcBef>
              <a:spcPct val="0"/>
            </a:spcBef>
            <a:spcAft>
              <a:spcPct val="35000"/>
            </a:spcAft>
          </a:pPr>
          <a:endParaRPr lang="en-US" sz="1000" kern="1200" dirty="0">
            <a:solidFill>
              <a:sysClr val="windowText" lastClr="000000"/>
            </a:solidFill>
          </a:endParaRPr>
        </a:p>
        <a:p>
          <a:pPr lvl="0" algn="ctr" defTabSz="666750">
            <a:lnSpc>
              <a:spcPct val="90000"/>
            </a:lnSpc>
            <a:spcBef>
              <a:spcPct val="0"/>
            </a:spcBef>
            <a:spcAft>
              <a:spcPct val="35000"/>
            </a:spcAft>
          </a:pPr>
          <a:endParaRPr lang="en-US" sz="1000" kern="1200" dirty="0">
            <a:solidFill>
              <a:sysClr val="windowText" lastClr="000000"/>
            </a:solidFill>
          </a:endParaRPr>
        </a:p>
      </dsp:txBody>
      <dsp:txXfrm>
        <a:off x="47638" y="1542782"/>
        <a:ext cx="1825115" cy="86572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43.png"/></Relationships>
</file>

<file path=ppt/drawings/drawing1.xml><?xml version="1.0" encoding="utf-8"?>
<c:userShapes xmlns:c="http://schemas.openxmlformats.org/drawingml/2006/chart">
  <cdr:relSizeAnchor xmlns:cdr="http://schemas.openxmlformats.org/drawingml/2006/chartDrawing">
    <cdr:from>
      <cdr:x>0</cdr:x>
      <cdr:y>0.08648</cdr:y>
    </cdr:from>
    <cdr:to>
      <cdr:x>1</cdr:x>
      <cdr:y>1</cdr:y>
    </cdr:to>
    <cdr:pic>
      <cdr:nvPicPr>
        <cdr:cNvPr id="2" name="Picture 1" descr="bánh.png"/>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539570"/>
          <a:ext cx="8631281" cy="5699767"/>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FC715-202B-AC41-8CAD-EA3D67F3A591}" type="datetimeFigureOut">
              <a:rPr lang="en-US" smtClean="0"/>
              <a:pPr/>
              <a:t>09/22/2016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60785-9338-114B-891F-4D52A71C2C76}" type="slidenum">
              <a:rPr lang="en-US" smtClean="0"/>
              <a:pPr/>
              <a:t>‹#›</a:t>
            </a:fld>
            <a:endParaRPr lang="en-US"/>
          </a:p>
        </p:txBody>
      </p:sp>
    </p:spTree>
    <p:extLst>
      <p:ext uri="{BB962C8B-B14F-4D97-AF65-F5344CB8AC3E}">
        <p14:creationId xmlns:p14="http://schemas.microsoft.com/office/powerpoint/2010/main" xmlns=""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oQkGx6gRGIY"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youtube.com/watch?v=oy1CAMObRzc"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ted.com/talks/rebecca_onie_what_if_our_healthcare_system_kept_us_healthy"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unnaturalcauses.org/?replay=tru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ted.com/talks/drew_dudley_everyday_leadership"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QyK9Yeqzt5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smtClean="0">
                <a:effectLst/>
                <a:latin typeface="Arial"/>
                <a:ea typeface="ＭＳ Ｐゴシック"/>
                <a:cs typeface="Arial"/>
              </a:rPr>
              <a:t>Overview:</a:t>
            </a:r>
            <a:r>
              <a:rPr lang="en-US" sz="1200" dirty="0" smtClean="0">
                <a:effectLst/>
                <a:latin typeface="Arial"/>
                <a:ea typeface="ＭＳ Ｐゴシック"/>
                <a:cs typeface="Arial"/>
              </a:rPr>
              <a:t> This is your introduction to the group and your chance to make an impression and begin to set the tone and camaraderie for the group. </a:t>
            </a:r>
            <a:endParaRPr lang="en-US" sz="1200" dirty="0" smtClean="0">
              <a:effectLst/>
              <a:latin typeface="Arial"/>
              <a:ea typeface="ＭＳ Ｐゴシック"/>
              <a:cs typeface="Times New Roman"/>
            </a:endParaRPr>
          </a:p>
          <a:p>
            <a:pPr marL="0" marR="0">
              <a:spcBef>
                <a:spcPts val="0"/>
              </a:spcBef>
              <a:spcAft>
                <a:spcPts val="0"/>
              </a:spcAft>
            </a:pPr>
            <a:r>
              <a:rPr lang="en-US" sz="1200" dirty="0" smtClean="0">
                <a:effectLst/>
                <a:latin typeface="Arial"/>
                <a:ea typeface="ＭＳ Ｐゴシック"/>
                <a:cs typeface="Arial"/>
              </a:rPr>
              <a:t> </a:t>
            </a:r>
            <a:endParaRPr lang="en-US" sz="1200" dirty="0" smtClean="0">
              <a:effectLst/>
              <a:latin typeface="Arial"/>
              <a:ea typeface="ＭＳ Ｐゴシック"/>
              <a:cs typeface="Times New Roman"/>
            </a:endParaRPr>
          </a:p>
          <a:p>
            <a:pPr marL="342900" marR="0" lvl="0" indent="-342900">
              <a:lnSpc>
                <a:spcPct val="107000"/>
              </a:lnSpc>
              <a:spcBef>
                <a:spcPts val="0"/>
              </a:spcBef>
              <a:spcAft>
                <a:spcPts val="800"/>
              </a:spcAft>
              <a:buFont typeface="Arial"/>
              <a:buChar char="•"/>
              <a:tabLst>
                <a:tab pos="457200" algn="l"/>
              </a:tabLst>
            </a:pPr>
            <a:r>
              <a:rPr lang="en-US" sz="1200" dirty="0" smtClean="0">
                <a:effectLst/>
                <a:latin typeface="Arial"/>
                <a:ea typeface="ＭＳ Ｐゴシック"/>
                <a:cs typeface="Arial"/>
              </a:rPr>
              <a:t>Welcome everyone to the group. </a:t>
            </a:r>
            <a:endParaRPr lang="en-US" sz="1200" dirty="0" smtClean="0">
              <a:effectLst/>
              <a:latin typeface="Arial"/>
              <a:ea typeface="ＭＳ Ｐゴシック"/>
              <a:cs typeface="Times New Roman"/>
            </a:endParaRPr>
          </a:p>
          <a:p>
            <a:pPr marL="342900" marR="0" lvl="0" indent="-342900">
              <a:lnSpc>
                <a:spcPct val="107000"/>
              </a:lnSpc>
              <a:spcBef>
                <a:spcPts val="0"/>
              </a:spcBef>
              <a:spcAft>
                <a:spcPts val="800"/>
              </a:spcAft>
              <a:buFont typeface="Arial"/>
              <a:buChar char="•"/>
              <a:tabLst>
                <a:tab pos="457200" algn="l"/>
              </a:tabLst>
            </a:pPr>
            <a:r>
              <a:rPr lang="en-US" sz="1200" dirty="0" smtClean="0">
                <a:effectLst/>
                <a:latin typeface="Arial"/>
                <a:ea typeface="ＭＳ Ｐゴシック"/>
                <a:cs typeface="Arial"/>
              </a:rPr>
              <a:t>Introduce yourself, your professional, and/or personal background that relates to the Resident Leadership Academy (RLA) training, and something you are looking forward to about the RLA. </a:t>
            </a:r>
            <a:endParaRPr lang="en-US" sz="1200" dirty="0" smtClean="0">
              <a:effectLst/>
              <a:latin typeface="Arial"/>
              <a:ea typeface="ＭＳ Ｐゴシック"/>
              <a:cs typeface="Times New Roman"/>
            </a:endParaRPr>
          </a:p>
          <a:p>
            <a:pPr marL="342900" marR="0" lvl="0" indent="-342900">
              <a:lnSpc>
                <a:spcPct val="107000"/>
              </a:lnSpc>
              <a:spcBef>
                <a:spcPts val="0"/>
              </a:spcBef>
              <a:spcAft>
                <a:spcPts val="0"/>
              </a:spcAft>
              <a:buFont typeface="Arial"/>
              <a:buChar char="•"/>
              <a:tabLst>
                <a:tab pos="457200" algn="l"/>
              </a:tabLst>
            </a:pPr>
            <a:r>
              <a:rPr lang="en-US" sz="1200" dirty="0" smtClean="0">
                <a:effectLst/>
                <a:latin typeface="Arial"/>
                <a:ea typeface="ＭＳ Ｐゴシック"/>
                <a:cs typeface="Arial"/>
              </a:rPr>
              <a:t>Acknowledge the hosting organization if applicable for providing space, refreshments, or other resources.</a:t>
            </a:r>
            <a:endParaRPr lang="en-US" sz="1200" dirty="0" smtClean="0">
              <a:effectLst/>
              <a:latin typeface="Arial"/>
              <a:ea typeface="ＭＳ Ｐゴシック"/>
              <a:cs typeface="Times New Roman"/>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a:t>
            </a:fld>
            <a:endParaRPr lang="en-US"/>
          </a:p>
        </p:txBody>
      </p:sp>
    </p:spTree>
    <p:extLst>
      <p:ext uri="{BB962C8B-B14F-4D97-AF65-F5344CB8AC3E}">
        <p14:creationId xmlns:p14="http://schemas.microsoft.com/office/powerpoint/2010/main" xmlns="" val="940339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smtClean="0">
                <a:effectLst/>
                <a:latin typeface="Arial"/>
                <a:ea typeface="ＭＳ Ｐゴシック"/>
                <a:cs typeface="Arial"/>
              </a:rPr>
              <a:t>Overview: </a:t>
            </a:r>
            <a:r>
              <a:rPr lang="en-US" sz="1200" dirty="0" smtClean="0">
                <a:effectLst/>
                <a:latin typeface="Arial"/>
                <a:ea typeface="ＭＳ Ｐゴシック"/>
                <a:cs typeface="Arial"/>
              </a:rPr>
              <a:t>The main goal of </a:t>
            </a:r>
            <a:r>
              <a:rPr lang="en-US" sz="1200" i="1" dirty="0" smtClean="0">
                <a:effectLst/>
                <a:latin typeface="Arial"/>
                <a:ea typeface="ＭＳ Ｐゴシック"/>
                <a:cs typeface="Arial"/>
              </a:rPr>
              <a:t>Live Well</a:t>
            </a:r>
            <a:r>
              <a:rPr lang="en-US" sz="1200" dirty="0" smtClean="0">
                <a:effectLst/>
                <a:latin typeface="Arial"/>
                <a:ea typeface="ＭＳ Ｐゴシック"/>
                <a:cs typeface="Arial"/>
              </a:rPr>
              <a:t> is to address the 3-4-50 concept.</a:t>
            </a:r>
            <a:endParaRPr lang="en-US" sz="1200" dirty="0" smtClean="0">
              <a:effectLst/>
              <a:latin typeface="Arial"/>
              <a:ea typeface="ＭＳ Ｐゴシック"/>
              <a:cs typeface="Times New Roman"/>
            </a:endParaRPr>
          </a:p>
          <a:p>
            <a:pPr marL="0" marR="0">
              <a:spcBef>
                <a:spcPts val="0"/>
              </a:spcBef>
              <a:spcAft>
                <a:spcPts val="0"/>
              </a:spcAft>
            </a:pPr>
            <a:r>
              <a:rPr lang="en-US" sz="1200" dirty="0" smtClean="0">
                <a:effectLst/>
                <a:latin typeface="Arial"/>
                <a:ea typeface="ＭＳ Ｐゴシック"/>
                <a:cs typeface="Arial"/>
              </a:rPr>
              <a:t> </a:t>
            </a:r>
            <a:endParaRPr lang="en-US" sz="1200" dirty="0" smtClean="0">
              <a:effectLst/>
              <a:latin typeface="Arial"/>
              <a:ea typeface="ＭＳ Ｐゴシック"/>
              <a:cs typeface="Times New Roman"/>
            </a:endParaRPr>
          </a:p>
          <a:p>
            <a:pPr marL="0" marR="0">
              <a:spcBef>
                <a:spcPts val="0"/>
              </a:spcBef>
              <a:spcAft>
                <a:spcPts val="0"/>
              </a:spcAft>
            </a:pPr>
            <a:r>
              <a:rPr lang="en-US" sz="1200" b="1" dirty="0" smtClean="0">
                <a:solidFill>
                  <a:srgbClr val="000090"/>
                </a:solidFill>
                <a:effectLst/>
                <a:latin typeface="Arial"/>
                <a:ea typeface="ＭＳ Ｐゴシック"/>
                <a:cs typeface="Arial"/>
              </a:rPr>
              <a:t>Group discussion: </a:t>
            </a:r>
            <a:endParaRPr lang="en-US" sz="1200" dirty="0" smtClean="0">
              <a:effectLst/>
              <a:latin typeface="Arial"/>
              <a:ea typeface="ＭＳ Ｐゴシック"/>
              <a:cs typeface="Times New Roman"/>
            </a:endParaRPr>
          </a:p>
          <a:p>
            <a:pPr marL="342900" marR="0" lvl="0" indent="-342900">
              <a:lnSpc>
                <a:spcPct val="107000"/>
              </a:lnSpc>
              <a:spcBef>
                <a:spcPts val="0"/>
              </a:spcBef>
              <a:spcAft>
                <a:spcPts val="800"/>
              </a:spcAft>
              <a:buFont typeface="+mj-lt"/>
              <a:buAutoNum type="arabicPeriod"/>
              <a:tabLst>
                <a:tab pos="457200" algn="l"/>
              </a:tabLst>
            </a:pPr>
            <a:r>
              <a:rPr lang="en-US" sz="1200" dirty="0" smtClean="0">
                <a:solidFill>
                  <a:srgbClr val="000090"/>
                </a:solidFill>
                <a:effectLst/>
                <a:latin typeface="Arial"/>
                <a:ea typeface="ＭＳ Ｐゴシック"/>
                <a:cs typeface="Arial"/>
              </a:rPr>
              <a:t>Discuss the three behaviors that contribute to disease. Ask about individual behaviors and how many of us, or people we know, eat fast food, watch too much TV, or smoke currently or have in the past? </a:t>
            </a:r>
            <a:endParaRPr lang="en-US" sz="1200" dirty="0" smtClean="0">
              <a:solidFill>
                <a:srgbClr val="000090"/>
              </a:solidFill>
              <a:effectLst/>
              <a:latin typeface="Arial"/>
              <a:ea typeface="ＭＳ Ｐゴシック"/>
              <a:cs typeface="Times New Roman"/>
            </a:endParaRPr>
          </a:p>
          <a:p>
            <a:pPr marL="342900" marR="0" lvl="0" indent="-342900">
              <a:lnSpc>
                <a:spcPct val="107000"/>
              </a:lnSpc>
              <a:spcBef>
                <a:spcPts val="0"/>
              </a:spcBef>
              <a:spcAft>
                <a:spcPts val="800"/>
              </a:spcAft>
              <a:buFont typeface="+mj-lt"/>
              <a:buAutoNum type="arabicPeriod"/>
              <a:tabLst>
                <a:tab pos="457200" algn="l"/>
              </a:tabLst>
            </a:pPr>
            <a:r>
              <a:rPr lang="en-US" sz="1200" dirty="0" smtClean="0">
                <a:solidFill>
                  <a:srgbClr val="000090"/>
                </a:solidFill>
                <a:effectLst/>
                <a:latin typeface="Arial"/>
                <a:ea typeface="ＭＳ Ｐゴシック"/>
                <a:cs typeface="Arial"/>
              </a:rPr>
              <a:t>Discuss the four chronic diseases. How many participants have close friends and family members that have been touched by the diseases listed?  </a:t>
            </a:r>
            <a:endParaRPr lang="en-US" sz="1200" dirty="0" smtClean="0">
              <a:solidFill>
                <a:srgbClr val="000090"/>
              </a:solidFill>
              <a:effectLst/>
              <a:latin typeface="Arial"/>
              <a:ea typeface="ＭＳ Ｐゴシック"/>
              <a:cs typeface="Times New Roman"/>
            </a:endParaRPr>
          </a:p>
          <a:p>
            <a:pPr marL="342900" marR="0" lvl="0" indent="-342900">
              <a:lnSpc>
                <a:spcPct val="107000"/>
              </a:lnSpc>
              <a:spcBef>
                <a:spcPts val="0"/>
              </a:spcBef>
              <a:spcAft>
                <a:spcPts val="800"/>
              </a:spcAft>
              <a:buFont typeface="+mj-lt"/>
              <a:buAutoNum type="arabicPeriod"/>
              <a:tabLst>
                <a:tab pos="457200" algn="l"/>
              </a:tabLst>
            </a:pPr>
            <a:r>
              <a:rPr lang="en-US" sz="1200" dirty="0" smtClean="0">
                <a:solidFill>
                  <a:srgbClr val="000090"/>
                </a:solidFill>
                <a:effectLst/>
                <a:latin typeface="Arial"/>
                <a:ea typeface="ＭＳ Ｐゴシック"/>
                <a:cs typeface="Arial"/>
              </a:rPr>
              <a:t>Discuss the 50% of deaths. Does this surprise them? Why or why not?</a:t>
            </a:r>
          </a:p>
          <a:p>
            <a:pPr marL="0" marR="0" lvl="0" indent="0">
              <a:lnSpc>
                <a:spcPct val="107000"/>
              </a:lnSpc>
              <a:spcBef>
                <a:spcPts val="0"/>
              </a:spcBef>
              <a:spcAft>
                <a:spcPts val="800"/>
              </a:spcAft>
              <a:buFont typeface="+mj-lt"/>
              <a:buNone/>
              <a:tabLst>
                <a:tab pos="457200" algn="l"/>
              </a:tabLst>
            </a:pPr>
            <a:endParaRPr lang="en-US" sz="1200" dirty="0" smtClean="0">
              <a:solidFill>
                <a:srgbClr val="000090"/>
              </a:solidFill>
              <a:effectLst/>
              <a:latin typeface="Arial"/>
              <a:ea typeface="ＭＳ Ｐゴシック"/>
              <a:cs typeface="Times New Roman"/>
            </a:endParaRPr>
          </a:p>
          <a:p>
            <a:r>
              <a:rPr lang="en-US" sz="1200" i="1" dirty="0" smtClean="0">
                <a:solidFill>
                  <a:srgbClr val="008000"/>
                </a:solidFill>
                <a:effectLst/>
                <a:latin typeface="Arial"/>
                <a:ea typeface="ＭＳ Ｐゴシック"/>
                <a:cs typeface="Arial"/>
              </a:rPr>
              <a:t>Facilitator Tip: </a:t>
            </a:r>
            <a:r>
              <a:rPr lang="en-US" sz="1200" dirty="0" smtClean="0">
                <a:solidFill>
                  <a:srgbClr val="008000"/>
                </a:solidFill>
                <a:effectLst/>
                <a:latin typeface="Arial"/>
                <a:ea typeface="ＭＳ Ｐゴシック"/>
                <a:cs typeface="Arial"/>
              </a:rPr>
              <a:t>Remember, and remind the group, that participants should share based on their own comfort level. Do not call on individual people; allow them to participate in the manner they choose.</a:t>
            </a:r>
            <a:r>
              <a:rPr lang="en-US" dirty="0" smtClean="0">
                <a:effectLst/>
              </a:rPr>
              <a:t> </a:t>
            </a:r>
            <a:endParaRPr lang="en-US" b="0" baseline="0"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pPr/>
              <a:t>10</a:t>
            </a:fld>
            <a:endParaRPr lang="en-US"/>
          </a:p>
        </p:txBody>
      </p:sp>
    </p:spTree>
    <p:extLst>
      <p:ext uri="{BB962C8B-B14F-4D97-AF65-F5344CB8AC3E}">
        <p14:creationId xmlns:p14="http://schemas.microsoft.com/office/powerpoint/2010/main" xmlns="" val="987764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Ask the group to look at the statistics in their workbook. This is a good time for a very quick statistics lesson.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Think about the math when you hear statistics, for example 10% is one in ten people or ten in 100 people. That means if there were 20 people in a group, 10% would mean that two of them would have a chronic disease. </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Suggested Activity: </a:t>
            </a:r>
            <a:r>
              <a:rPr lang="en-US" sz="1200" kern="1200" dirty="0" smtClean="0">
                <a:solidFill>
                  <a:schemeClr val="tx1"/>
                </a:solidFill>
                <a:effectLst/>
                <a:latin typeface="+mn-lt"/>
                <a:ea typeface="+mn-ea"/>
                <a:cs typeface="+mn-cs"/>
              </a:rPr>
              <a:t>Do the math comparing some common statistics or those in the graph to how many people are in the room. Go through each statistic and have the corresponding number of people stand.</a:t>
            </a:r>
          </a:p>
          <a:p>
            <a:endParaRPr lang="en-US" sz="1100"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11</a:t>
            </a:fld>
            <a:endParaRPr lang="en-US"/>
          </a:p>
        </p:txBody>
      </p:sp>
    </p:spTree>
    <p:extLst>
      <p:ext uri="{BB962C8B-B14F-4D97-AF65-F5344CB8AC3E}">
        <p14:creationId xmlns:p14="http://schemas.microsoft.com/office/powerpoint/2010/main" xmlns="" val="870279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One important way we address and prevent disease is through the use of public health strategies.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3"/>
              </a:rPr>
              <a:t>https://www.youtube.com/watch?v=oQkGx6gRGIY</a:t>
            </a:r>
            <a:endParaRPr lang="en-US" sz="1200" kern="1200" dirty="0" smtClean="0">
              <a:solidFill>
                <a:schemeClr val="tx1"/>
              </a:solidFill>
              <a:effectLst/>
              <a:latin typeface="+mn-lt"/>
              <a:ea typeface="+mn-ea"/>
              <a:cs typeface="+mn-cs"/>
            </a:endParaRPr>
          </a:p>
          <a:p>
            <a:r>
              <a:rPr lang="en-US" sz="1200"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 an alternative or additional video that provides a broad definition of public health from a global perspective.</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4"/>
              </a:rPr>
              <a:t>https://www.youtube.com/watch?v=oy1CAMObRzc</a:t>
            </a:r>
            <a:endParaRPr lang="en-US" sz="1200" kern="1200" dirty="0" smtClean="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12</a:t>
            </a:fld>
            <a:endParaRPr lang="en-US"/>
          </a:p>
        </p:txBody>
      </p:sp>
    </p:spTree>
    <p:extLst>
      <p:ext uri="{BB962C8B-B14F-4D97-AF65-F5344CB8AC3E}">
        <p14:creationId xmlns:p14="http://schemas.microsoft.com/office/powerpoint/2010/main" xmlns="" val="2518582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Help the group to make connections between the broad definition of public health explained in the video and what </a:t>
            </a:r>
            <a:r>
              <a:rPr lang="en-US" sz="1200" i="1" kern="1200" dirty="0" smtClean="0">
                <a:solidFill>
                  <a:schemeClr val="tx1"/>
                </a:solidFill>
                <a:effectLst/>
                <a:latin typeface="+mn-lt"/>
                <a:ea typeface="+mn-ea"/>
                <a:cs typeface="+mn-cs"/>
              </a:rPr>
              <a:t>Live Well San Diego</a:t>
            </a:r>
            <a:r>
              <a:rPr lang="en-US" sz="1200" kern="1200" dirty="0" smtClean="0">
                <a:solidFill>
                  <a:schemeClr val="tx1"/>
                </a:solidFill>
                <a:effectLst/>
                <a:latin typeface="+mn-lt"/>
                <a:ea typeface="+mn-ea"/>
                <a:cs typeface="+mn-cs"/>
              </a:rPr>
              <a:t> is implementing via the RLAs.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What is public health? What role can the RLA take within public health? What is the role of the larger society or systems like government, public utilities, or nonprofit organizations?</a:t>
            </a:r>
          </a:p>
          <a:p>
            <a:endParaRPr lang="en-US" sz="1100" baseline="0" dirty="0" smtClean="0"/>
          </a:p>
          <a:p>
            <a:r>
              <a:rPr lang="en-US" sz="1200" b="1" kern="1200" dirty="0" smtClean="0">
                <a:solidFill>
                  <a:schemeClr val="tx1"/>
                </a:solidFill>
                <a:effectLst/>
                <a:latin typeface="+mn-lt"/>
                <a:ea typeface="+mn-ea"/>
                <a:cs typeface="+mn-cs"/>
              </a:rPr>
              <a:t>Activity:</a:t>
            </a:r>
            <a:r>
              <a:rPr lang="en-US" sz="1200" kern="1200" dirty="0" smtClean="0">
                <a:solidFill>
                  <a:schemeClr val="tx1"/>
                </a:solidFill>
                <a:effectLst/>
                <a:latin typeface="+mn-lt"/>
                <a:ea typeface="+mn-ea"/>
                <a:cs typeface="+mn-cs"/>
              </a:rPr>
              <a:t> There are a variety of public health strategies and services all around us everyday. Have the group call out all of them that they can think of and write them on flip chart paper. Some less common ones: sewage, garbage trucks/waste management, busses/mass transit, lead paint and mold control, etc. </a:t>
            </a:r>
            <a:endParaRPr lang="en-US" sz="1100" baseline="0"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pPr/>
              <a:t>13</a:t>
            </a:fld>
            <a:endParaRPr lang="en-US"/>
          </a:p>
        </p:txBody>
      </p:sp>
    </p:spTree>
    <p:extLst>
      <p:ext uri="{BB962C8B-B14F-4D97-AF65-F5344CB8AC3E}">
        <p14:creationId xmlns:p14="http://schemas.microsoft.com/office/powerpoint/2010/main" xmlns="" val="353385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Summarize the basic difference between public health’s focus on preventing disease and injury in comparison to healthcare that focuses on individualized treatment of disease and injury. </a:t>
            </a:r>
          </a:p>
          <a:p>
            <a:endParaRPr lang="en-US" b="1" baseline="0"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pPr/>
              <a:t>14</a:t>
            </a:fld>
            <a:endParaRPr lang="en-US"/>
          </a:p>
        </p:txBody>
      </p:sp>
    </p:spTree>
    <p:extLst>
      <p:ext uri="{BB962C8B-B14F-4D97-AF65-F5344CB8AC3E}">
        <p14:creationId xmlns:p14="http://schemas.microsoft.com/office/powerpoint/2010/main" xmlns="" val="2877843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This is the public health model for preventing disease and injury and promoting health and safety. It provides a simple framework for addressing public health issues. Refer participants to page 5 of their workbook and remind them that the workbook will become their trusted companion throughout the RLA process.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Summarize each of the four steps and highlight that it is a process that may begin over and over through adjustments to the interventions in response to community trends, effectiveness of the program, and changes in society such as laws, technology, and economics.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Can you think of how this would be different than looking at a problem from the traditional healthcare model?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Using lung disease as an example: </a:t>
            </a:r>
          </a:p>
          <a:p>
            <a:pPr marL="228600" lvl="0" indent="-228600">
              <a:buFont typeface="+mj-lt"/>
              <a:buAutoNum type="arabicPeriod"/>
            </a:pPr>
            <a:r>
              <a:rPr lang="en-US" sz="1200" kern="1200" dirty="0" smtClean="0">
                <a:solidFill>
                  <a:schemeClr val="tx1"/>
                </a:solidFill>
                <a:effectLst/>
                <a:latin typeface="+mn-lt"/>
                <a:ea typeface="+mn-ea"/>
                <a:cs typeface="+mn-cs"/>
              </a:rPr>
              <a:t>How would a doctor look at the issue, when would they discover it, and what interventions would they provide? </a:t>
            </a:r>
          </a:p>
          <a:p>
            <a:pPr marL="228600" lvl="0" indent="-228600">
              <a:buFont typeface="+mj-lt"/>
              <a:buAutoNum type="arabicPeriod"/>
            </a:pPr>
            <a:r>
              <a:rPr lang="en-US" sz="1200" kern="1200" dirty="0" smtClean="0">
                <a:solidFill>
                  <a:schemeClr val="tx1"/>
                </a:solidFill>
                <a:effectLst/>
                <a:latin typeface="+mn-lt"/>
                <a:ea typeface="+mn-ea"/>
                <a:cs typeface="+mn-cs"/>
              </a:rPr>
              <a:t>How would a public health practitioner look at the issue, when would they discover it, and what interventions would they provide? </a:t>
            </a:r>
          </a:p>
          <a:p>
            <a:endParaRPr lang="en-US" sz="1100"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15</a:t>
            </a:fld>
            <a:endParaRPr lang="en-US"/>
          </a:p>
        </p:txBody>
      </p:sp>
    </p:spTree>
    <p:extLst>
      <p:ext uri="{BB962C8B-B14F-4D97-AF65-F5344CB8AC3E}">
        <p14:creationId xmlns:p14="http://schemas.microsoft.com/office/powerpoint/2010/main" xmlns="" val="1857747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Review this example.</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16</a:t>
            </a:fld>
            <a:endParaRPr lang="en-US"/>
          </a:p>
        </p:txBody>
      </p:sp>
    </p:spTree>
    <p:extLst>
      <p:ext uri="{BB962C8B-B14F-4D97-AF65-F5344CB8AC3E}">
        <p14:creationId xmlns:p14="http://schemas.microsoft.com/office/powerpoint/2010/main" xmlns="" val="1202871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Social-Ecological Model (SEM) was adapted as a framework for public health in the 1970’s from </a:t>
            </a:r>
            <a:r>
              <a:rPr lang="en-US" sz="1200" kern="1200" dirty="0" err="1" smtClean="0">
                <a:solidFill>
                  <a:schemeClr val="tx1"/>
                </a:solidFill>
                <a:effectLst/>
                <a:latin typeface="+mn-lt"/>
                <a:ea typeface="+mn-ea"/>
                <a:cs typeface="+mn-cs"/>
              </a:rPr>
              <a:t>Urie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Bronfenbrenner’s</a:t>
            </a:r>
            <a:r>
              <a:rPr lang="en-US" sz="1200" kern="1200" dirty="0" smtClean="0">
                <a:solidFill>
                  <a:schemeClr val="tx1"/>
                </a:solidFill>
                <a:effectLst/>
                <a:latin typeface="+mn-lt"/>
                <a:ea typeface="+mn-ea"/>
                <a:cs typeface="+mn-cs"/>
              </a:rPr>
              <a:t> Ecological Systems Theory and is a foundational model for creating change because it addresses the different spheres of influence that affect individual health and decision-making. It is also one of the foundational building blocks of this training and the CIP. Ask them to review the SEM in their workbook, found on page 6.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Individual</a:t>
            </a:r>
            <a:r>
              <a:rPr lang="en-US" sz="1200" kern="1200" dirty="0" smtClean="0">
                <a:solidFill>
                  <a:schemeClr val="tx1"/>
                </a:solidFill>
                <a:effectLst/>
                <a:latin typeface="+mn-lt"/>
                <a:ea typeface="+mn-ea"/>
                <a:cs typeface="+mn-cs"/>
              </a:rPr>
              <a:t> – Biological and personal history factors, personal beliefs, and behaviors that protect health.</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Relationships</a:t>
            </a:r>
            <a:r>
              <a:rPr lang="en-US" sz="1200" kern="1200" dirty="0" smtClean="0">
                <a:solidFill>
                  <a:schemeClr val="tx1"/>
                </a:solidFill>
                <a:effectLst/>
                <a:latin typeface="+mn-lt"/>
                <a:ea typeface="+mn-ea"/>
                <a:cs typeface="+mn-cs"/>
              </a:rPr>
              <a:t> – A person's closest relationships including partners, family members, and friends.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Community</a:t>
            </a:r>
            <a:r>
              <a:rPr lang="en-US" sz="1200" kern="1200" dirty="0" smtClean="0">
                <a:solidFill>
                  <a:schemeClr val="tx1"/>
                </a:solidFill>
                <a:effectLst/>
                <a:latin typeface="+mn-lt"/>
                <a:ea typeface="+mn-ea"/>
                <a:cs typeface="+mn-cs"/>
              </a:rPr>
              <a:t> – Settings including schools, workplaces, and neighborhoods.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Society</a:t>
            </a:r>
            <a:r>
              <a:rPr lang="en-US" sz="1200" kern="1200" dirty="0" smtClean="0">
                <a:solidFill>
                  <a:schemeClr val="tx1"/>
                </a:solidFill>
                <a:effectLst/>
                <a:latin typeface="+mn-lt"/>
                <a:ea typeface="+mn-ea"/>
                <a:cs typeface="+mn-cs"/>
              </a:rPr>
              <a:t> – Broad societal factors including social norms and the health, economic, educational, and social policies that help to maintain economic or social inequalities between groups in society.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Source: Dahlberg LL, Krug EG. Violence-a global public health problem. In: Krug E, Dahlberg LL, Mercy JA, </a:t>
            </a:r>
            <a:r>
              <a:rPr lang="en-US" sz="1200" kern="1200" dirty="0" err="1" smtClean="0">
                <a:solidFill>
                  <a:schemeClr val="tx1"/>
                </a:solidFill>
                <a:effectLst/>
                <a:latin typeface="+mn-lt"/>
                <a:ea typeface="+mn-ea"/>
                <a:cs typeface="+mn-cs"/>
              </a:rPr>
              <a:t>Zwi</a:t>
            </a:r>
            <a:r>
              <a:rPr lang="en-US" sz="1200" kern="1200" dirty="0" smtClean="0">
                <a:solidFill>
                  <a:schemeClr val="tx1"/>
                </a:solidFill>
                <a:effectLst/>
                <a:latin typeface="+mn-lt"/>
                <a:ea typeface="+mn-ea"/>
                <a:cs typeface="+mn-cs"/>
              </a:rPr>
              <a:t> AB, Lozano R, eds. World Report on Violence and Health. Geneva, Switzerland: World Health Organization; 2002:1–56. </a:t>
            </a:r>
          </a:p>
          <a:p>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17</a:t>
            </a:fld>
            <a:endParaRPr lang="en-US"/>
          </a:p>
        </p:txBody>
      </p:sp>
    </p:spTree>
    <p:extLst>
      <p:ext uri="{BB962C8B-B14F-4D97-AF65-F5344CB8AC3E}">
        <p14:creationId xmlns:p14="http://schemas.microsoft.com/office/powerpoint/2010/main" xmlns="" val="3675361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This activity gives the group an opportunity to apply the public health model to chronic disease in their community.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Activity</a:t>
            </a:r>
            <a:r>
              <a:rPr lang="en-US" sz="1200" kern="1200" dirty="0" smtClean="0">
                <a:solidFill>
                  <a:schemeClr val="tx1"/>
                </a:solidFill>
                <a:effectLst/>
                <a:latin typeface="+mn-lt"/>
                <a:ea typeface="+mn-ea"/>
                <a:cs typeface="+mn-cs"/>
              </a:rPr>
              <a:t>: Break into groups and give each group one of the four chronic health issues. Try to get the groups to be odd numbers with no more than seven per group. Ask them to use the model on page 5 of their workbook to come up with their own example that addresses the community level of the SEM.</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Pay attention to the dynamics of the groups. The size of groups can often influence the group’s dynamics. For example, in too large of a group a single person may begin to “lecture” and in even numbers people may begin to set-up teams.</a:t>
            </a:r>
          </a:p>
          <a:p>
            <a:endParaRPr lang="en-US" sz="1100"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18</a:t>
            </a:fld>
            <a:endParaRPr lang="en-US"/>
          </a:p>
        </p:txBody>
      </p:sp>
    </p:spTree>
    <p:extLst>
      <p:ext uri="{BB962C8B-B14F-4D97-AF65-F5344CB8AC3E}">
        <p14:creationId xmlns:p14="http://schemas.microsoft.com/office/powerpoint/2010/main" xmlns="" val="3543205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 Participating in the stretching activity is optional and modify if needed.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19</a:t>
            </a:fld>
            <a:endParaRPr lang="en-US"/>
          </a:p>
        </p:txBody>
      </p:sp>
    </p:spTree>
    <p:extLst>
      <p:ext uri="{BB962C8B-B14F-4D97-AF65-F5344CB8AC3E}">
        <p14:creationId xmlns:p14="http://schemas.microsoft.com/office/powerpoint/2010/main" xmlns="" val="2185632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Continue your introduction to the group.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This is a weekly training comprised of a minimum of nine sessions, but can be up to ten separate meetings. Each session lasts 2-2.5 hours. In addition to the training, there will be time spent outside of the training sessions to implement a Community Improvement Project(s) (CIP).</a:t>
            </a:r>
          </a:p>
          <a:p>
            <a:pPr lvl="0"/>
            <a:r>
              <a:rPr lang="en-US" sz="1200" kern="1200" dirty="0" smtClean="0">
                <a:solidFill>
                  <a:schemeClr val="tx1"/>
                </a:solidFill>
                <a:effectLst/>
                <a:latin typeface="+mn-lt"/>
                <a:ea typeface="+mn-ea"/>
                <a:cs typeface="+mn-cs"/>
              </a:rPr>
              <a:t>Discuss your expectations for the training, such as starting on time, reading assigned sections, doing homework, and active participation. This is a group learning process and since they are the experts on their community they are the most important voices in the room.</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a:t>
            </a:fld>
            <a:endParaRPr lang="en-US"/>
          </a:p>
        </p:txBody>
      </p:sp>
    </p:spTree>
    <p:extLst>
      <p:ext uri="{BB962C8B-B14F-4D97-AF65-F5344CB8AC3E}">
        <p14:creationId xmlns:p14="http://schemas.microsoft.com/office/powerpoint/2010/main" xmlns="" val="2915723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Name some reasons why healthy Americans benefit everyone, for example:</a:t>
            </a:r>
          </a:p>
          <a:p>
            <a:r>
              <a:rPr lang="en-US" sz="1200" kern="1200" dirty="0" smtClean="0">
                <a:solidFill>
                  <a:schemeClr val="tx1"/>
                </a:solidFill>
                <a:effectLst/>
                <a:latin typeface="+mn-lt"/>
                <a:ea typeface="+mn-ea"/>
                <a:cs typeface="+mn-cs"/>
              </a:rPr>
              <a:t> </a:t>
            </a:r>
          </a:p>
          <a:p>
            <a:pPr marL="171450" lvl="0" indent="-171450">
              <a:buFont typeface="Arial"/>
              <a:buChar char="•"/>
            </a:pPr>
            <a:r>
              <a:rPr lang="en-US" sz="1200" kern="1200" dirty="0" smtClean="0">
                <a:solidFill>
                  <a:schemeClr val="tx1"/>
                </a:solidFill>
                <a:effectLst/>
                <a:latin typeface="+mn-lt"/>
                <a:ea typeface="+mn-ea"/>
                <a:cs typeface="+mn-cs"/>
              </a:rPr>
              <a:t>Productive at work (less sick days). </a:t>
            </a:r>
          </a:p>
          <a:p>
            <a:pPr marL="171450" lvl="0" indent="-171450">
              <a:buFont typeface="Arial"/>
              <a:buChar char="•"/>
            </a:pPr>
            <a:r>
              <a:rPr lang="en-US" sz="1200" kern="1200" dirty="0" smtClean="0">
                <a:solidFill>
                  <a:schemeClr val="tx1"/>
                </a:solidFill>
                <a:effectLst/>
                <a:latin typeface="+mn-lt"/>
                <a:ea typeface="+mn-ea"/>
                <a:cs typeface="+mn-cs"/>
              </a:rPr>
              <a:t>High cost to society, prevention is cheaper than treatment (think the costs of health screening versus being in the hospital). </a:t>
            </a:r>
          </a:p>
          <a:p>
            <a:pPr marL="171450" lvl="0" indent="-171450">
              <a:buFont typeface="Arial"/>
              <a:buChar char="•"/>
            </a:pPr>
            <a:r>
              <a:rPr lang="en-US" sz="1200" kern="1200" dirty="0" smtClean="0">
                <a:solidFill>
                  <a:schemeClr val="tx1"/>
                </a:solidFill>
                <a:effectLst/>
                <a:latin typeface="+mn-lt"/>
                <a:ea typeface="+mn-ea"/>
                <a:cs typeface="+mn-cs"/>
              </a:rPr>
              <a:t>Impact of the environment from pollution to safety (asthma, second-hand smoke, trucking in food from across the country).</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20</a:t>
            </a:fld>
            <a:endParaRPr lang="en-US"/>
          </a:p>
        </p:txBody>
      </p:sp>
    </p:spTree>
    <p:extLst>
      <p:ext uri="{BB962C8B-B14F-4D97-AF65-F5344CB8AC3E}">
        <p14:creationId xmlns:p14="http://schemas.microsoft.com/office/powerpoint/2010/main" xmlns="" val="4289555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Your workbook contains the World Health Organization’s broader definition of health on page 10 (According to the World Health Organization, “health is a dynamic state of complete physical, mental, spiritual, and social well-being and not merely the absence of disease or infirmity.”). Ask someone to read it and do a quick yes or no poll of whether they agree.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a:t>
            </a:r>
            <a:r>
              <a:rPr lang="en-US" sz="1200" kern="1200" dirty="0" smtClean="0">
                <a:solidFill>
                  <a:schemeClr val="tx1"/>
                </a:solidFill>
                <a:effectLst/>
                <a:latin typeface="+mn-lt"/>
                <a:ea typeface="+mn-ea"/>
                <a:cs typeface="+mn-cs"/>
              </a:rPr>
              <a:t>: Restate that their manual is truly a WORKBOOK, and you will assume that they will have done their homework before class, and that the materials reviewed in class will not repeat information but will build upon it. This is the only class that you will be presenting the information that is directly in the workbook. Reinforcing this ideal will make the facilitating role easier and a lot more fun. You will be able to creatively enhance the training materials via the Deep Dive, Digital Library, Resource Library, and with guest speakers.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Source: United States Public Health 101, slideshow presentation, November 2013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21</a:t>
            </a:fld>
            <a:endParaRPr lang="en-US"/>
          </a:p>
        </p:txBody>
      </p:sp>
    </p:spTree>
    <p:extLst>
      <p:ext uri="{BB962C8B-B14F-4D97-AF65-F5344CB8AC3E}">
        <p14:creationId xmlns:p14="http://schemas.microsoft.com/office/powerpoint/2010/main" xmlns="" val="1152220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There is a common misconception that the real reasons we are unhealthy are due to genetics and individuals making poor decisions about their health, including things like what they eat, how much they exercise, and whether or not they smoke.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22</a:t>
            </a:fld>
            <a:endParaRPr lang="en-US"/>
          </a:p>
        </p:txBody>
      </p:sp>
    </p:spTree>
    <p:extLst>
      <p:ext uri="{BB962C8B-B14F-4D97-AF65-F5344CB8AC3E}">
        <p14:creationId xmlns:p14="http://schemas.microsoft.com/office/powerpoint/2010/main" xmlns="" val="2271428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This video connects healthcare systems to the SEM and the social determinants in a way that is easy to understand.</a:t>
            </a:r>
          </a:p>
          <a:p>
            <a:r>
              <a:rPr lang="en-US" sz="1200"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3"/>
              </a:rPr>
              <a:t>https://www.ted.com/talks/rebecca_onie_what_if_our_healthcare_system_kept_us_healthy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23</a:t>
            </a:fld>
            <a:endParaRPr lang="en-US"/>
          </a:p>
        </p:txBody>
      </p:sp>
    </p:spTree>
    <p:extLst>
      <p:ext uri="{BB962C8B-B14F-4D97-AF65-F5344CB8AC3E}">
        <p14:creationId xmlns:p14="http://schemas.microsoft.com/office/powerpoint/2010/main" xmlns="" val="4230656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Explain the difference between health equity and health disparity, which is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particular type of health difference that is closely linked with economic, social, or environmental disadvantage.”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Source: Healthy People 2020, Office of Disease Prevention and Health Promotion, Department of Health and Human Services.</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24</a:t>
            </a:fld>
            <a:endParaRPr lang="en-US"/>
          </a:p>
        </p:txBody>
      </p:sp>
    </p:spTree>
    <p:extLst>
      <p:ext uri="{BB962C8B-B14F-4D97-AF65-F5344CB8AC3E}">
        <p14:creationId xmlns:p14="http://schemas.microsoft.com/office/powerpoint/2010/main" xmlns="" val="656479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This video series provides a great example of health determinants and health disparities. We will watch a clip now.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3"/>
              </a:rPr>
              <a:t>http://www.unnaturalcauses.org/?replay=true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25</a:t>
            </a:fld>
            <a:endParaRPr lang="en-US"/>
          </a:p>
        </p:txBody>
      </p:sp>
    </p:spTree>
    <p:extLst>
      <p:ext uri="{BB962C8B-B14F-4D97-AF65-F5344CB8AC3E}">
        <p14:creationId xmlns:p14="http://schemas.microsoft.com/office/powerpoint/2010/main" xmlns="" val="3797105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Direct the group to the definition of social determinants on page 7 of their workbook. Here is the very long and technical version from the Centers for Disease Control and Prevention (CDC), the federal agency that is tasked to protect and promote the nation’s health: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complex, integrated, and overlapping social structures and economic systems that are responsible for most health inequities. These social structures and economic systems include the social environment, physical environment, health services, and structural and societal factors. Social determinants of health are shaped by the distribution of money, power, and resources throughout local communities, nations, and the world.”</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Work with the group to break this down into laymen’s terms that make sense to them.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Reinforce that this is new information and throughout the training they will learn to break down complex topics in order to apply practical solutions.</a:t>
            </a:r>
          </a:p>
          <a:p>
            <a:endParaRPr lang="en-US" b="1" i="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26</a:t>
            </a:fld>
            <a:endParaRPr lang="en-US"/>
          </a:p>
        </p:txBody>
      </p:sp>
    </p:spTree>
    <p:extLst>
      <p:ext uri="{BB962C8B-B14F-4D97-AF65-F5344CB8AC3E}">
        <p14:creationId xmlns:p14="http://schemas.microsoft.com/office/powerpoint/2010/main" xmlns="" val="1421065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Why is education a social determinant?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There are many answers but a few include: impacts earning potential, broadens employment options, and increases health literacy (ability to understand your health issues and treatment options).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There are a wide variety of possible answers for social determinants. Pay attention to your time on these slides. There are so many possibilities. When you get a good variety of answers move on. </a:t>
            </a:r>
          </a:p>
          <a:p>
            <a:endParaRPr lang="en-US" i="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27</a:t>
            </a:fld>
            <a:endParaRPr lang="en-US"/>
          </a:p>
        </p:txBody>
      </p:sp>
    </p:spTree>
    <p:extLst>
      <p:ext uri="{BB962C8B-B14F-4D97-AF65-F5344CB8AC3E}">
        <p14:creationId xmlns:p14="http://schemas.microsoft.com/office/powerpoint/2010/main" xmlns="" val="1748220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Why is employment a social determinant?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Possible answers include: hazardous work environments, provision of healthcare, and employee wellness programs.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28</a:t>
            </a:fld>
            <a:endParaRPr lang="en-US"/>
          </a:p>
        </p:txBody>
      </p:sp>
    </p:spTree>
    <p:extLst>
      <p:ext uri="{BB962C8B-B14F-4D97-AF65-F5344CB8AC3E}">
        <p14:creationId xmlns:p14="http://schemas.microsoft.com/office/powerpoint/2010/main" xmlns="" val="271972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a:t>
            </a:r>
            <a:r>
              <a:rPr lang="en-US" sz="1200" kern="1200" dirty="0" smtClean="0">
                <a:solidFill>
                  <a:schemeClr val="tx1"/>
                </a:solidFill>
                <a:effectLst/>
                <a:latin typeface="+mn-lt"/>
                <a:ea typeface="+mn-ea"/>
                <a:cs typeface="+mn-cs"/>
              </a:rPr>
              <a:t>: How is income a social determinant?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Possible answers include: healthy food, living in a clean and safe neighborhood, the ability to walk and play outside, and that poor neighborhoods may have more industry that causes pollution.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29</a:t>
            </a:fld>
            <a:endParaRPr lang="en-US"/>
          </a:p>
        </p:txBody>
      </p:sp>
    </p:spTree>
    <p:extLst>
      <p:ext uri="{BB962C8B-B14F-4D97-AF65-F5344CB8AC3E}">
        <p14:creationId xmlns:p14="http://schemas.microsoft.com/office/powerpoint/2010/main" xmlns="" val="381660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Introduce the objectives for this section of the training. This section will provide you with foundational knowledge about chronic health issues in the County of San Diego and what our community members, organizations, and government are doing to address health and wellness in the county. The training will prepare them to take up leadership roles in the community.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3</a:t>
            </a:fld>
            <a:endParaRPr lang="en-US"/>
          </a:p>
        </p:txBody>
      </p:sp>
    </p:spTree>
    <p:extLst>
      <p:ext uri="{BB962C8B-B14F-4D97-AF65-F5344CB8AC3E}">
        <p14:creationId xmlns:p14="http://schemas.microsoft.com/office/powerpoint/2010/main" xmlns="" val="2371711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Why is having healthcare a social determinant?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Possible answers include: access to preventive care, health screening to provide early detection of disease, and health insurance protects your incomes and assets in the case of a major illness or injury. </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30</a:t>
            </a:fld>
            <a:endParaRPr lang="en-US"/>
          </a:p>
        </p:txBody>
      </p:sp>
    </p:spTree>
    <p:extLst>
      <p:ext uri="{BB962C8B-B14F-4D97-AF65-F5344CB8AC3E}">
        <p14:creationId xmlns:p14="http://schemas.microsoft.com/office/powerpoint/2010/main" xmlns="" val="492007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How is oppression and discrimination a social determinant?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Possible answers include: hiring discrimination, lower salaries, and bias by medical professionals.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Photo Sources: </a:t>
            </a:r>
          </a:p>
          <a:p>
            <a:r>
              <a:rPr lang="en-US" sz="1200" kern="1200" dirty="0" smtClean="0">
                <a:solidFill>
                  <a:schemeClr val="tx1"/>
                </a:solidFill>
                <a:effectLst/>
                <a:latin typeface="+mn-lt"/>
                <a:ea typeface="+mn-ea"/>
                <a:cs typeface="+mn-cs"/>
              </a:rPr>
              <a:t>Top right image http://</a:t>
            </a:r>
            <a:r>
              <a:rPr lang="en-US" sz="1200" kern="1200" dirty="0" err="1" smtClean="0">
                <a:solidFill>
                  <a:schemeClr val="tx1"/>
                </a:solidFill>
                <a:effectLst/>
                <a:latin typeface="+mn-lt"/>
                <a:ea typeface="+mn-ea"/>
                <a:cs typeface="+mn-cs"/>
              </a:rPr>
              <a:t>glutendude.com</a:t>
            </a:r>
            <a:r>
              <a:rPr lang="en-US" sz="1200" kern="1200" dirty="0" smtClean="0">
                <a:solidFill>
                  <a:schemeClr val="tx1"/>
                </a:solidFill>
                <a:effectLst/>
                <a:latin typeface="+mn-lt"/>
                <a:ea typeface="+mn-ea"/>
                <a:cs typeface="+mn-cs"/>
              </a:rPr>
              <a:t>/celiac/celiac-discrimination/</a:t>
            </a:r>
          </a:p>
          <a:p>
            <a:r>
              <a:rPr lang="en-US" sz="1200" kern="1200" dirty="0" smtClean="0">
                <a:solidFill>
                  <a:schemeClr val="tx1"/>
                </a:solidFill>
                <a:effectLst/>
                <a:latin typeface="+mn-lt"/>
                <a:ea typeface="+mn-ea"/>
                <a:cs typeface="+mn-cs"/>
              </a:rPr>
              <a:t>Bottom right image: http://</a:t>
            </a:r>
            <a:r>
              <a:rPr lang="en-US" sz="1200" kern="1200" dirty="0" err="1" smtClean="0">
                <a:solidFill>
                  <a:schemeClr val="tx1"/>
                </a:solidFill>
                <a:effectLst/>
                <a:latin typeface="+mn-lt"/>
                <a:ea typeface="+mn-ea"/>
                <a:cs typeface="+mn-cs"/>
              </a:rPr>
              <a:t>www.sipherdburkelaw.com</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31</a:t>
            </a:fld>
            <a:endParaRPr lang="en-US"/>
          </a:p>
        </p:txBody>
      </p:sp>
    </p:spTree>
    <p:extLst>
      <p:ext uri="{BB962C8B-B14F-4D97-AF65-F5344CB8AC3E}">
        <p14:creationId xmlns:p14="http://schemas.microsoft.com/office/powerpoint/2010/main" xmlns="" val="3829227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In this video clip, the lives of a CEO, a lab supervisor, a janitor, and an unemployed mother illustrate how class shapes opportunities for good health. Those on the top have the greatest access to power, resources, and opportunity – and thus the best health. Those on the bottom are faced with more stressors – unpaid bills, jobs that do not pay enough, unsafe living conditions, exposure to environmental hazards, lack of control over work and schedule, and worries over children – and the fewest resources available to help them cope.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DVD: </a:t>
            </a:r>
            <a:r>
              <a:rPr lang="en-US" sz="1200" i="1" kern="1200" dirty="0" smtClean="0">
                <a:solidFill>
                  <a:schemeClr val="tx1"/>
                </a:solidFill>
                <a:effectLst/>
                <a:latin typeface="+mn-lt"/>
                <a:ea typeface="+mn-ea"/>
                <a:cs typeface="+mn-cs"/>
              </a:rPr>
              <a:t>Unnatural Causes: In Sickness and in Health</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32</a:t>
            </a:fld>
            <a:endParaRPr lang="en-US"/>
          </a:p>
        </p:txBody>
      </p:sp>
    </p:spTree>
    <p:extLst>
      <p:ext uri="{BB962C8B-B14F-4D97-AF65-F5344CB8AC3E}">
        <p14:creationId xmlns:p14="http://schemas.microsoft.com/office/powerpoint/2010/main" xmlns="" val="485206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 Modify the stretches if necessary and participation is optional.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33</a:t>
            </a:fld>
            <a:endParaRPr lang="en-US"/>
          </a:p>
        </p:txBody>
      </p:sp>
    </p:spTree>
    <p:extLst>
      <p:ext uri="{BB962C8B-B14F-4D97-AF65-F5344CB8AC3E}">
        <p14:creationId xmlns:p14="http://schemas.microsoft.com/office/powerpoint/2010/main" xmlns="" val="2185632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State the goals of the Resident Leadership Academy (RLA).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34</a:t>
            </a:fld>
            <a:endParaRPr lang="en-US"/>
          </a:p>
        </p:txBody>
      </p:sp>
    </p:spTree>
    <p:extLst>
      <p:ext uri="{BB962C8B-B14F-4D97-AF65-F5344CB8AC3E}">
        <p14:creationId xmlns:p14="http://schemas.microsoft.com/office/powerpoint/2010/main" xmlns="" val="2379498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Direct the participants to Model A and Model B on page 12 of their workbook looking at Model A first. The goal is for them to begin to incorporate what they are learning.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Quick poll: Do you think the residents in Neighborhood/Model A are generally healthy or unhealthy? </a:t>
            </a:r>
          </a:p>
          <a:p>
            <a:endParaRPr lang="en-US" baseline="0"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pPr/>
              <a:t>35</a:t>
            </a:fld>
            <a:endParaRPr lang="en-US"/>
          </a:p>
        </p:txBody>
      </p:sp>
    </p:spTree>
    <p:extLst>
      <p:ext uri="{BB962C8B-B14F-4D97-AF65-F5344CB8AC3E}">
        <p14:creationId xmlns:p14="http://schemas.microsoft.com/office/powerpoint/2010/main" xmlns="" val="3223838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Direct the participants to Model B on page 12.</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Quick poll: Do you think the residents in Neighborhood/Model B are generally healthy or unhealthy?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do not know the answer for sure but we can make some fair assumptions based on what we have learned.</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36</a:t>
            </a:fld>
            <a:endParaRPr lang="en-US"/>
          </a:p>
        </p:txBody>
      </p:sp>
    </p:spTree>
    <p:extLst>
      <p:ext uri="{BB962C8B-B14F-4D97-AF65-F5344CB8AC3E}">
        <p14:creationId xmlns:p14="http://schemas.microsoft.com/office/powerpoint/2010/main" xmlns="" val="28859988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Direct the participants to answer the questions on the slide in small groups.</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Ask the group to think in terms of the social determinants of health; the conditions in which people are born, grow, live, work and 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Source: World Health Organization</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37</a:t>
            </a:fld>
            <a:endParaRPr lang="en-US"/>
          </a:p>
        </p:txBody>
      </p:sp>
    </p:spTree>
    <p:extLst>
      <p:ext uri="{BB962C8B-B14F-4D97-AF65-F5344CB8AC3E}">
        <p14:creationId xmlns:p14="http://schemas.microsoft.com/office/powerpoint/2010/main" xmlns="" val="1725483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Another successful RLA in National City.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Activity:</a:t>
            </a:r>
            <a:r>
              <a:rPr lang="en-US" sz="1200" kern="1200" dirty="0" smtClean="0">
                <a:solidFill>
                  <a:schemeClr val="tx1"/>
                </a:solidFill>
                <a:effectLst/>
                <a:latin typeface="+mn-lt"/>
                <a:ea typeface="+mn-ea"/>
                <a:cs typeface="+mn-cs"/>
              </a:rPr>
              <a:t> Ask the participants to answer the questions in their workbook on page 16. </a:t>
            </a:r>
          </a:p>
          <a:p>
            <a:endParaRPr lang="en-US" baseline="0"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pPr/>
              <a:t>38</a:t>
            </a:fld>
            <a:endParaRPr lang="en-US"/>
          </a:p>
        </p:txBody>
      </p:sp>
    </p:spTree>
    <p:extLst>
      <p:ext uri="{BB962C8B-B14F-4D97-AF65-F5344CB8AC3E}">
        <p14:creationId xmlns:p14="http://schemas.microsoft.com/office/powerpoint/2010/main" xmlns="" val="2210523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Here is an example of a successful RLA with a youth led group who implemented a photo voice project to create a more walking friendly, or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neighborhood.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Activity:</a:t>
            </a:r>
            <a:r>
              <a:rPr lang="en-US" sz="1200" kern="1200" dirty="0" smtClean="0">
                <a:solidFill>
                  <a:schemeClr val="tx1"/>
                </a:solidFill>
                <a:effectLst/>
                <a:latin typeface="+mn-lt"/>
                <a:ea typeface="+mn-ea"/>
                <a:cs typeface="+mn-cs"/>
              </a:rPr>
              <a:t> Ask the participants to answer the questions in their workbook on page 14.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39</a:t>
            </a:fld>
            <a:endParaRPr lang="en-US"/>
          </a:p>
        </p:txBody>
      </p:sp>
    </p:spTree>
    <p:extLst>
      <p:ext uri="{BB962C8B-B14F-4D97-AF65-F5344CB8AC3E}">
        <p14:creationId xmlns:p14="http://schemas.microsoft.com/office/powerpoint/2010/main" xmlns="" val="3055349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We will have short activities at the beginning of each session to help you connect with one another, and explore your leadership skills.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Go around the room and have each participant answer these questions. If you have late arrivals please ask them to introduce themselves with this information if you are at a natural break during instruction or before the first break.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sz="1100"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a:t>
            </a:fld>
            <a:endParaRPr lang="en-US"/>
          </a:p>
        </p:txBody>
      </p:sp>
    </p:spTree>
    <p:extLst>
      <p:ext uri="{BB962C8B-B14F-4D97-AF65-F5344CB8AC3E}">
        <p14:creationId xmlns:p14="http://schemas.microsoft.com/office/powerpoint/2010/main" xmlns="" val="4058046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Linda </a:t>
            </a:r>
            <a:r>
              <a:rPr lang="en-US" sz="1200" kern="1200" dirty="0" err="1" smtClean="0">
                <a:solidFill>
                  <a:schemeClr val="tx1"/>
                </a:solidFill>
                <a:effectLst/>
                <a:latin typeface="+mn-lt"/>
                <a:ea typeface="+mn-ea"/>
                <a:cs typeface="+mn-cs"/>
              </a:rPr>
              <a:t>Placita</a:t>
            </a:r>
            <a:r>
              <a:rPr lang="en-US" sz="1200" kern="1200" dirty="0" smtClean="0">
                <a:solidFill>
                  <a:schemeClr val="tx1"/>
                </a:solidFill>
                <a:effectLst/>
                <a:latin typeface="+mn-lt"/>
                <a:ea typeface="+mn-ea"/>
                <a:cs typeface="+mn-cs"/>
              </a:rPr>
              <a:t> is the result of a successful CIP completed by RLA participants in Linda Vista with Bayside Community Center.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Activity:</a:t>
            </a:r>
            <a:r>
              <a:rPr lang="en-US" sz="1200" kern="1200" dirty="0" smtClean="0">
                <a:solidFill>
                  <a:schemeClr val="tx1"/>
                </a:solidFill>
                <a:effectLst/>
                <a:latin typeface="+mn-lt"/>
                <a:ea typeface="+mn-ea"/>
                <a:cs typeface="+mn-cs"/>
              </a:rPr>
              <a:t> Ask the participants to answer the questions in their workbook on page 15.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40</a:t>
            </a:fld>
            <a:endParaRPr lang="en-US"/>
          </a:p>
        </p:txBody>
      </p:sp>
    </p:spTree>
    <p:extLst>
      <p:ext uri="{BB962C8B-B14F-4D97-AF65-F5344CB8AC3E}">
        <p14:creationId xmlns:p14="http://schemas.microsoft.com/office/powerpoint/2010/main" xmlns="" val="37602112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Watch this video on leadership for some end of the night motivation! Drew Dudley calls on all of us to celebrate leadership as the everyday act of improving each other’s lives.</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3"/>
              </a:rPr>
              <a:t>https://www.ted.com/talks/drew_dudley_everyday_leadership</a:t>
            </a:r>
            <a:endParaRPr lang="en-US" sz="1200" kern="1200" dirty="0" smtClean="0">
              <a:solidFill>
                <a:schemeClr val="tx1"/>
              </a:solidFill>
              <a:effectLst/>
              <a:latin typeface="+mn-lt"/>
              <a:ea typeface="+mn-ea"/>
              <a:cs typeface="+mn-cs"/>
            </a:endParaRPr>
          </a:p>
          <a:p>
            <a:endParaRPr lang="en-US" b="0" baseline="0"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pPr/>
              <a:t>41</a:t>
            </a:fld>
            <a:endParaRPr lang="en-US"/>
          </a:p>
        </p:txBody>
      </p:sp>
    </p:spTree>
    <p:extLst>
      <p:ext uri="{BB962C8B-B14F-4D97-AF65-F5344CB8AC3E}">
        <p14:creationId xmlns:p14="http://schemas.microsoft.com/office/powerpoint/2010/main" xmlns="" val="33913885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Revisit the idea that the workbook will be their best friend throughout this process. The more they use it the better their experience will be! </a:t>
            </a:r>
            <a:r>
              <a:rPr lang="en-US" sz="1200" kern="1200" smtClean="0">
                <a:solidFill>
                  <a:schemeClr val="tx1"/>
                </a:solidFill>
                <a:effectLst/>
                <a:latin typeface="+mn-lt"/>
                <a:ea typeface="+mn-ea"/>
                <a:cs typeface="+mn-cs"/>
              </a:rPr>
              <a:t>Let them know that if they want more information on social determinants, you have got a load of resources to share!</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42</a:t>
            </a:fld>
            <a:endParaRPr lang="en-US"/>
          </a:p>
        </p:txBody>
      </p:sp>
    </p:spTree>
    <p:extLst>
      <p:ext uri="{BB962C8B-B14F-4D97-AF65-F5344CB8AC3E}">
        <p14:creationId xmlns:p14="http://schemas.microsoft.com/office/powerpoint/2010/main" xmlns="" val="4851172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43</a:t>
            </a:fld>
            <a:endParaRPr lang="en-US"/>
          </a:p>
        </p:txBody>
      </p:sp>
    </p:spTree>
    <p:extLst>
      <p:ext uri="{BB962C8B-B14F-4D97-AF65-F5344CB8AC3E}">
        <p14:creationId xmlns:p14="http://schemas.microsoft.com/office/powerpoint/2010/main" xmlns="" val="485117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RLA is an effort initiated in San Diego County that is designed to engage and support community members like you in creating healthier neighborhoods. Congratulations on being part of the solution! The basic concept behind the RLA is to engage residents in activities that can lead to healthier neighborhood environments. RLA participants will learn ways to involve local grassroots networks in Community Improvement Projects (CIPs) to make positive change in your community.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you participate in the RLA, you will work with the whole group to create and implement one or more Community Improvement Plans (CIPs). The project(s) will enable you to gain experience in carrying out projects that result in positive changes in your neighborhood. The intent of the curriculum is to help support the group’s efforts, and build leadership skills, for future CIPs. </a:t>
            </a:r>
          </a:p>
          <a:p>
            <a:endParaRPr lang="en-US" sz="1200" b="1" kern="1200" dirty="0" smtClean="0">
              <a:solidFill>
                <a:schemeClr val="tx1"/>
              </a:solidFill>
              <a:effectLst/>
              <a:latin typeface="+mn-lt"/>
              <a:ea typeface="ＭＳ Ｐゴシック" pitchFamily="34" charset="-128"/>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pPr/>
              <a:t>5</a:t>
            </a:fld>
            <a:endParaRPr lang="en-US"/>
          </a:p>
        </p:txBody>
      </p:sp>
    </p:spTree>
    <p:extLst>
      <p:ext uri="{BB962C8B-B14F-4D97-AF65-F5344CB8AC3E}">
        <p14:creationId xmlns:p14="http://schemas.microsoft.com/office/powerpoint/2010/main" xmlns="" val="4026806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The training portion of the RLA follows this model: </a:t>
            </a:r>
          </a:p>
          <a:p>
            <a:pPr marL="0" indent="0">
              <a:buFont typeface="Arial"/>
              <a:buNone/>
            </a:pPr>
            <a:endParaRPr lang="en-US" sz="1200" kern="1200" dirty="0" smtClean="0">
              <a:solidFill>
                <a:schemeClr val="tx1"/>
              </a:solidFill>
              <a:effectLst/>
              <a:latin typeface="+mn-lt"/>
              <a:ea typeface="+mn-ea"/>
              <a:cs typeface="+mn-cs"/>
            </a:endParaRPr>
          </a:p>
          <a:p>
            <a:pPr marL="171450" lvl="0" indent="-171450">
              <a:buFont typeface="Arial"/>
              <a:buChar char="•"/>
            </a:pPr>
            <a:r>
              <a:rPr lang="en-US" sz="1200" b="1" kern="1200" dirty="0" smtClean="0">
                <a:solidFill>
                  <a:schemeClr val="tx1"/>
                </a:solidFill>
                <a:effectLst/>
                <a:latin typeface="+mn-lt"/>
                <a:ea typeface="+mn-ea"/>
                <a:cs typeface="+mn-cs"/>
              </a:rPr>
              <a:t>Section 1</a:t>
            </a:r>
            <a:r>
              <a:rPr lang="en-US" sz="1200" kern="1200" dirty="0" smtClean="0">
                <a:solidFill>
                  <a:schemeClr val="tx1"/>
                </a:solidFill>
                <a:effectLst/>
                <a:latin typeface="+mn-lt"/>
                <a:ea typeface="+mn-ea"/>
                <a:cs typeface="+mn-cs"/>
              </a:rPr>
              <a:t> gives you an overview of the RLA, chronic health issues, and the underlying causes of those health issues.</a:t>
            </a:r>
            <a:endParaRPr lang="en-US" sz="1200" b="1" kern="1200" dirty="0" smtClean="0">
              <a:solidFill>
                <a:schemeClr val="tx1"/>
              </a:solidFill>
              <a:effectLst/>
              <a:latin typeface="+mn-lt"/>
              <a:ea typeface="+mn-ea"/>
              <a:cs typeface="+mn-cs"/>
            </a:endParaRPr>
          </a:p>
          <a:p>
            <a:pPr marL="171450" lvl="0" indent="-171450">
              <a:buFont typeface="Arial"/>
              <a:buChar char="•"/>
            </a:pPr>
            <a:r>
              <a:rPr lang="en-US" sz="1200" b="1" kern="1200" dirty="0" smtClean="0">
                <a:solidFill>
                  <a:schemeClr val="tx1"/>
                </a:solidFill>
                <a:effectLst/>
                <a:latin typeface="+mn-lt"/>
                <a:ea typeface="+mn-ea"/>
                <a:cs typeface="+mn-cs"/>
              </a:rPr>
              <a:t>Section 2</a:t>
            </a:r>
            <a:r>
              <a:rPr lang="en-US" sz="1200" kern="1200" dirty="0" smtClean="0">
                <a:solidFill>
                  <a:schemeClr val="tx1"/>
                </a:solidFill>
                <a:effectLst/>
                <a:latin typeface="+mn-lt"/>
                <a:ea typeface="+mn-ea"/>
                <a:cs typeface="+mn-cs"/>
              </a:rPr>
              <a:t> provides specific strategies you can use to create change in your community that support health.</a:t>
            </a:r>
            <a:endParaRPr lang="en-US" sz="1200" b="1" kern="1200" dirty="0" smtClean="0">
              <a:solidFill>
                <a:schemeClr val="tx1"/>
              </a:solidFill>
              <a:effectLst/>
              <a:latin typeface="+mn-lt"/>
              <a:ea typeface="+mn-ea"/>
              <a:cs typeface="+mn-cs"/>
            </a:endParaRPr>
          </a:p>
          <a:p>
            <a:pPr marL="171450" lvl="0" indent="-171450">
              <a:buFont typeface="Arial"/>
              <a:buChar char="•"/>
            </a:pPr>
            <a:r>
              <a:rPr lang="en-US" sz="1200" b="1" kern="1200" dirty="0" smtClean="0">
                <a:solidFill>
                  <a:schemeClr val="tx1"/>
                </a:solidFill>
                <a:effectLst/>
                <a:latin typeface="+mn-lt"/>
                <a:ea typeface="+mn-ea"/>
                <a:cs typeface="+mn-cs"/>
              </a:rPr>
              <a:t>Section 3</a:t>
            </a:r>
            <a:r>
              <a:rPr lang="en-US" sz="1200" kern="1200" dirty="0" smtClean="0">
                <a:solidFill>
                  <a:schemeClr val="tx1"/>
                </a:solidFill>
                <a:effectLst/>
                <a:latin typeface="+mn-lt"/>
                <a:ea typeface="+mn-ea"/>
                <a:cs typeface="+mn-cs"/>
              </a:rPr>
              <a:t> provides information on how to take action by working with your neighbors, government agencies, decision-makers, and community-based organizations to create positive and effective change. </a:t>
            </a:r>
            <a:endParaRPr lang="en-US" sz="1200" b="1" kern="1200" dirty="0" smtClean="0">
              <a:solidFill>
                <a:schemeClr val="tx1"/>
              </a:solidFill>
              <a:effectLst/>
              <a:latin typeface="+mn-lt"/>
              <a:ea typeface="+mn-ea"/>
              <a:cs typeface="+mn-cs"/>
            </a:endParaRPr>
          </a:p>
          <a:p>
            <a:pPr marL="171450" lvl="0" indent="-171450">
              <a:buFont typeface="Arial"/>
              <a:buChar char="•"/>
            </a:pPr>
            <a:r>
              <a:rPr lang="en-US" sz="1200" b="1" kern="1200" dirty="0" smtClean="0">
                <a:solidFill>
                  <a:schemeClr val="tx1"/>
                </a:solidFill>
                <a:effectLst/>
                <a:latin typeface="+mn-lt"/>
                <a:ea typeface="+mn-ea"/>
                <a:cs typeface="+mn-cs"/>
              </a:rPr>
              <a:t>Section 4</a:t>
            </a:r>
            <a:r>
              <a:rPr lang="en-US" sz="1200" kern="1200" dirty="0" smtClean="0">
                <a:solidFill>
                  <a:schemeClr val="tx1"/>
                </a:solidFill>
                <a:effectLst/>
                <a:latin typeface="+mn-lt"/>
                <a:ea typeface="+mn-ea"/>
                <a:cs typeface="+mn-cs"/>
              </a:rPr>
              <a:t> helps you to evaluate the impact your project is having on your community, and how to celebrate success strategically.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Your workbook is a tool. It contains an overview of the topics that we will expand upon in the trainings so please read the assigned sections ahead of time. There are activities for you to do throughout the workbook that will help you to think about how the topics are connected to one another and how they apply to your community.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a:t>
            </a:r>
            <a:r>
              <a:rPr lang="en-US" sz="1200" kern="1200" dirty="0" smtClean="0">
                <a:solidFill>
                  <a:schemeClr val="tx1"/>
                </a:solidFill>
                <a:effectLst/>
                <a:latin typeface="+mn-lt"/>
                <a:ea typeface="+mn-ea"/>
                <a:cs typeface="+mn-cs"/>
              </a:rPr>
              <a:t>: In looking at the contents of the training, which parts sound the most interesting?</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6</a:t>
            </a:fld>
            <a:endParaRPr lang="en-US"/>
          </a:p>
        </p:txBody>
      </p:sp>
    </p:spTree>
    <p:extLst>
      <p:ext uri="{BB962C8B-B14F-4D97-AF65-F5344CB8AC3E}">
        <p14:creationId xmlns:p14="http://schemas.microsoft.com/office/powerpoint/2010/main" xmlns="" val="1133745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In 2010, the Board of Supervisors adopted a vision called </a:t>
            </a:r>
            <a:r>
              <a:rPr lang="en-US" sz="1200" i="1" kern="1200" dirty="0" smtClean="0">
                <a:solidFill>
                  <a:schemeClr val="tx1"/>
                </a:solidFill>
                <a:effectLst/>
                <a:latin typeface="+mn-lt"/>
                <a:ea typeface="+mn-ea"/>
                <a:cs typeface="+mn-cs"/>
              </a:rPr>
              <a:t>Live Well San Diego</a:t>
            </a:r>
            <a:r>
              <a:rPr lang="en-US" sz="1200" kern="1200" dirty="0" smtClean="0">
                <a:solidFill>
                  <a:schemeClr val="tx1"/>
                </a:solidFill>
                <a:effectLst/>
                <a:latin typeface="+mn-lt"/>
                <a:ea typeface="+mn-ea"/>
                <a:cs typeface="+mn-cs"/>
              </a:rPr>
              <a:t>. This vision to advance the health, safety and overall wellbeing of the region is being built with community involvement in three parts.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The first component – </a:t>
            </a:r>
            <a:r>
              <a:rPr lang="en-US" sz="1200" b="1" i="1" kern="1200" dirty="0" smtClean="0">
                <a:solidFill>
                  <a:schemeClr val="tx1"/>
                </a:solidFill>
                <a:effectLst/>
                <a:latin typeface="+mn-lt"/>
                <a:ea typeface="+mn-ea"/>
                <a:cs typeface="+mn-cs"/>
              </a:rPr>
              <a:t>Building Better Health </a:t>
            </a:r>
            <a:r>
              <a:rPr lang="en-US" sz="1200" kern="1200" dirty="0" smtClean="0">
                <a:solidFill>
                  <a:schemeClr val="tx1"/>
                </a:solidFill>
                <a:effectLst/>
                <a:latin typeface="+mn-lt"/>
                <a:ea typeface="+mn-ea"/>
                <a:cs typeface="+mn-cs"/>
              </a:rPr>
              <a:t>– was adopted in July 2010. Building Better Health calls for improving the health of all residents and supporting healthy choices.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second component – </a:t>
            </a:r>
            <a:r>
              <a:rPr lang="en-US" sz="1200" b="1" i="1" kern="1200" dirty="0" smtClean="0">
                <a:solidFill>
                  <a:schemeClr val="tx1"/>
                </a:solidFill>
                <a:effectLst/>
                <a:latin typeface="+mn-lt"/>
                <a:ea typeface="+mn-ea"/>
                <a:cs typeface="+mn-cs"/>
              </a:rPr>
              <a:t>Living Safely </a:t>
            </a:r>
            <a:r>
              <a:rPr lang="en-US" sz="1200" kern="1200" dirty="0" smtClean="0">
                <a:solidFill>
                  <a:schemeClr val="tx1"/>
                </a:solidFill>
                <a:effectLst/>
                <a:latin typeface="+mn-lt"/>
                <a:ea typeface="+mn-ea"/>
                <a:cs typeface="+mn-cs"/>
              </a:rPr>
              <a:t>– was adopted in October 2012. Living Safely calls for ensuring residents are protected from crime and abuse, neighborhoods are safe, and communities are resilient to disasters and emergencies.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third phase – </a:t>
            </a:r>
            <a:r>
              <a:rPr lang="en-US" sz="1200" b="1" i="1" kern="1200" dirty="0" smtClean="0">
                <a:solidFill>
                  <a:schemeClr val="tx1"/>
                </a:solidFill>
                <a:effectLst/>
                <a:latin typeface="+mn-lt"/>
                <a:ea typeface="+mn-ea"/>
                <a:cs typeface="+mn-cs"/>
              </a:rPr>
              <a:t>Thriving</a:t>
            </a:r>
            <a:r>
              <a:rPr lang="en-US" sz="1200" kern="1200" dirty="0" smtClean="0">
                <a:solidFill>
                  <a:schemeClr val="tx1"/>
                </a:solidFill>
                <a:effectLst/>
                <a:latin typeface="+mn-lt"/>
                <a:ea typeface="+mn-ea"/>
                <a:cs typeface="+mn-cs"/>
              </a:rPr>
              <a:t> –was adopted in October 2014, calls for promoting a region in which residents can enjoy the highest quality of life.</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7</a:t>
            </a:fld>
            <a:endParaRPr lang="en-US"/>
          </a:p>
        </p:txBody>
      </p:sp>
    </p:spTree>
    <p:extLst>
      <p:ext uri="{BB962C8B-B14F-4D97-AF65-F5344CB8AC3E}">
        <p14:creationId xmlns:p14="http://schemas.microsoft.com/office/powerpoint/2010/main" xmlns="" val="560273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This video was produced by </a:t>
            </a:r>
            <a:r>
              <a:rPr lang="en-US" sz="1200" i="1" kern="1200" dirty="0" smtClean="0">
                <a:solidFill>
                  <a:schemeClr val="tx1"/>
                </a:solidFill>
                <a:effectLst/>
                <a:latin typeface="+mn-lt"/>
                <a:ea typeface="+mn-ea"/>
                <a:cs typeface="+mn-cs"/>
              </a:rPr>
              <a:t>Live Well San Diego</a:t>
            </a:r>
            <a:r>
              <a:rPr lang="en-US" sz="1200" kern="1200" dirty="0" smtClean="0">
                <a:solidFill>
                  <a:schemeClr val="tx1"/>
                </a:solidFill>
                <a:effectLst/>
                <a:latin typeface="+mn-lt"/>
                <a:ea typeface="+mn-ea"/>
                <a:cs typeface="+mn-cs"/>
              </a:rPr>
              <a:t> to give an overview of the entire vision. The work you do in your RLA is connected to a network of activities happening around the entire county.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3"/>
              </a:rPr>
              <a:t>https://www.youtube.com/watch?v=QyK9Yeqzt5k</a:t>
            </a:r>
            <a:endParaRPr lang="en-US" sz="1200" kern="1200" dirty="0" smtClean="0">
              <a:solidFill>
                <a:schemeClr val="tx1"/>
              </a:solidFill>
              <a:effectLst/>
              <a:latin typeface="+mn-lt"/>
              <a:ea typeface="+mn-ea"/>
              <a:cs typeface="+mn-cs"/>
            </a:endParaRPr>
          </a:p>
          <a:p>
            <a:endParaRPr lang="en-US" sz="1100"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8</a:t>
            </a:fld>
            <a:endParaRPr lang="en-US"/>
          </a:p>
        </p:txBody>
      </p:sp>
    </p:spTree>
    <p:extLst>
      <p:ext uri="{BB962C8B-B14F-4D97-AF65-F5344CB8AC3E}">
        <p14:creationId xmlns:p14="http://schemas.microsoft.com/office/powerpoint/2010/main" xmlns="" val="2350635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Live Well San Diego</a:t>
            </a:r>
            <a:r>
              <a:rPr lang="en-US" sz="1200" kern="1200" dirty="0" smtClean="0">
                <a:solidFill>
                  <a:schemeClr val="tx1"/>
                </a:solidFill>
                <a:effectLst/>
                <a:latin typeface="+mn-lt"/>
                <a:ea typeface="+mn-ea"/>
                <a:cs typeface="+mn-cs"/>
              </a:rPr>
              <a:t> is San Diego County’s vision to achieve </a:t>
            </a:r>
            <a:r>
              <a:rPr lang="en-US" sz="1200" b="1" kern="1200" dirty="0" smtClean="0">
                <a:solidFill>
                  <a:schemeClr val="tx1"/>
                </a:solidFill>
                <a:effectLst/>
                <a:latin typeface="+mn-lt"/>
                <a:ea typeface="+mn-ea"/>
                <a:cs typeface="+mn-cs"/>
              </a:rPr>
              <a:t>healthy</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safe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thriving </a:t>
            </a:r>
            <a:r>
              <a:rPr lang="en-US" sz="1200" kern="1200" dirty="0" smtClean="0">
                <a:solidFill>
                  <a:schemeClr val="tx1"/>
                </a:solidFill>
                <a:effectLst/>
                <a:latin typeface="+mn-lt"/>
                <a:ea typeface="+mn-ea"/>
                <a:cs typeface="+mn-cs"/>
              </a:rPr>
              <a:t>communities. </a:t>
            </a:r>
            <a:r>
              <a:rPr lang="en-US" sz="1200" i="1" kern="1200" dirty="0" smtClean="0">
                <a:solidFill>
                  <a:schemeClr val="tx1"/>
                </a:solidFill>
                <a:effectLst/>
                <a:latin typeface="+mn-lt"/>
                <a:ea typeface="+mn-ea"/>
                <a:cs typeface="+mn-cs"/>
              </a:rPr>
              <a:t>Live Well San Diego </a:t>
            </a:r>
            <a:r>
              <a:rPr lang="en-US" sz="1200" kern="1200" dirty="0" smtClean="0">
                <a:solidFill>
                  <a:schemeClr val="tx1"/>
                </a:solidFill>
                <a:effectLst/>
                <a:latin typeface="+mn-lt"/>
                <a:ea typeface="+mn-ea"/>
                <a:cs typeface="+mn-cs"/>
              </a:rPr>
              <a:t>involves everyone. Only through a collective effort—in which all of us work together toward a shared purpose—can meaningful change be achieved in a region as large and diverse as San Diego County.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County has adopted four approaches for realizing the</a:t>
            </a:r>
            <a:r>
              <a:rPr lang="en-US" sz="1200" i="1" kern="1200" dirty="0" smtClean="0">
                <a:solidFill>
                  <a:schemeClr val="tx1"/>
                </a:solidFill>
                <a:effectLst/>
                <a:latin typeface="+mn-lt"/>
                <a:ea typeface="+mn-ea"/>
                <a:cs typeface="+mn-cs"/>
              </a:rPr>
              <a:t> Live Well San Diego </a:t>
            </a:r>
            <a:r>
              <a:rPr lang="en-US" sz="1200" kern="1200" dirty="0" smtClean="0">
                <a:solidFill>
                  <a:schemeClr val="tx1"/>
                </a:solidFill>
                <a:effectLst/>
                <a:latin typeface="+mn-lt"/>
                <a:ea typeface="+mn-ea"/>
                <a:cs typeface="+mn-cs"/>
              </a:rPr>
              <a:t>vision:</a:t>
            </a:r>
          </a:p>
          <a:p>
            <a:r>
              <a:rPr lang="en-US" sz="1200" kern="1200" dirty="0" smtClean="0">
                <a:solidFill>
                  <a:schemeClr val="tx1"/>
                </a:solidFill>
                <a:effectLst/>
                <a:latin typeface="+mn-lt"/>
                <a:ea typeface="+mn-ea"/>
                <a:cs typeface="+mn-cs"/>
              </a:rPr>
              <a:t> </a:t>
            </a:r>
          </a:p>
          <a:p>
            <a:pPr marL="171450" lvl="0" indent="-171450">
              <a:buFont typeface="Arial"/>
              <a:buChar char="•"/>
            </a:pPr>
            <a:r>
              <a:rPr lang="en-US" sz="1200" b="1" kern="1200" dirty="0" smtClean="0">
                <a:solidFill>
                  <a:schemeClr val="tx1"/>
                </a:solidFill>
                <a:effectLst/>
                <a:latin typeface="+mn-lt"/>
                <a:ea typeface="+mn-ea"/>
                <a:cs typeface="+mn-cs"/>
              </a:rPr>
              <a:t>Building a Better Service Delivery System</a:t>
            </a:r>
            <a:r>
              <a:rPr lang="en-US" sz="1200" kern="1200" dirty="0" smtClean="0">
                <a:solidFill>
                  <a:schemeClr val="tx1"/>
                </a:solidFill>
                <a:effectLst/>
                <a:latin typeface="+mn-lt"/>
                <a:ea typeface="+mn-ea"/>
                <a:cs typeface="+mn-cs"/>
              </a:rPr>
              <a:t> – Improve the quality and efficiency of County government and its partners in the delivery of services to residents, contributing to better outcomes for clients and results for communities.</a:t>
            </a:r>
          </a:p>
          <a:p>
            <a:pPr marL="171450" lvl="0" indent="-171450">
              <a:buFont typeface="Arial"/>
              <a:buChar char="•"/>
            </a:pPr>
            <a:r>
              <a:rPr lang="en-US" sz="1200" b="1" kern="1200" dirty="0" smtClean="0">
                <a:solidFill>
                  <a:schemeClr val="tx1"/>
                </a:solidFill>
                <a:effectLst/>
                <a:latin typeface="+mn-lt"/>
                <a:ea typeface="+mn-ea"/>
                <a:cs typeface="+mn-cs"/>
              </a:rPr>
              <a:t>Supporting Healthy Choices</a:t>
            </a:r>
            <a:r>
              <a:rPr lang="en-US" sz="1200" kern="1200" dirty="0" smtClean="0">
                <a:solidFill>
                  <a:schemeClr val="tx1"/>
                </a:solidFill>
                <a:effectLst/>
                <a:latin typeface="+mn-lt"/>
                <a:ea typeface="+mn-ea"/>
                <a:cs typeface="+mn-cs"/>
              </a:rPr>
              <a:t> – Provide information and resources to inspire county residents to take action and responsibility for their health, safety, and well-being.</a:t>
            </a:r>
          </a:p>
          <a:p>
            <a:pPr marL="171450" lvl="0" indent="-171450">
              <a:buFont typeface="Arial"/>
              <a:buChar char="•"/>
            </a:pPr>
            <a:r>
              <a:rPr lang="en-US" sz="1200" b="1" kern="1200" dirty="0" smtClean="0">
                <a:solidFill>
                  <a:schemeClr val="tx1"/>
                </a:solidFill>
                <a:effectLst/>
                <a:latin typeface="+mn-lt"/>
                <a:ea typeface="+mn-ea"/>
                <a:cs typeface="+mn-cs"/>
              </a:rPr>
              <a:t>Pursuing Policy and Environmental Changes</a:t>
            </a:r>
            <a:r>
              <a:rPr lang="en-US" sz="1200" kern="1200" dirty="0" smtClean="0">
                <a:solidFill>
                  <a:schemeClr val="tx1"/>
                </a:solidFill>
                <a:effectLst/>
                <a:latin typeface="+mn-lt"/>
                <a:ea typeface="+mn-ea"/>
                <a:cs typeface="+mn-cs"/>
              </a:rPr>
              <a:t> – Create environments and adopt policies that make it easier for everyone to live well, and encourage all individuals to get involved in improving their communities.</a:t>
            </a:r>
          </a:p>
          <a:p>
            <a:pPr marL="171450" lvl="0" indent="-171450">
              <a:buFont typeface="Arial"/>
              <a:buChar char="•"/>
            </a:pPr>
            <a:r>
              <a:rPr lang="en-US" sz="1200" b="1" kern="1200" dirty="0" smtClean="0">
                <a:solidFill>
                  <a:schemeClr val="tx1"/>
                </a:solidFill>
                <a:effectLst/>
                <a:latin typeface="+mn-lt"/>
                <a:ea typeface="+mn-ea"/>
                <a:cs typeface="+mn-cs"/>
              </a:rPr>
              <a:t>Changing Culture from Within</a:t>
            </a:r>
            <a:r>
              <a:rPr lang="en-US" sz="1200" kern="1200" dirty="0" smtClean="0">
                <a:solidFill>
                  <a:schemeClr val="tx1"/>
                </a:solidFill>
                <a:effectLst/>
                <a:latin typeface="+mn-lt"/>
                <a:ea typeface="+mn-ea"/>
                <a:cs typeface="+mn-cs"/>
              </a:rPr>
              <a:t> – Increase understanding among County employees and providers about what it means to </a:t>
            </a:r>
            <a:r>
              <a:rPr lang="en-US" sz="1200" i="1" kern="1200" dirty="0" smtClean="0">
                <a:solidFill>
                  <a:schemeClr val="tx1"/>
                </a:solidFill>
                <a:effectLst/>
                <a:latin typeface="+mn-lt"/>
                <a:ea typeface="+mn-ea"/>
                <a:cs typeface="+mn-cs"/>
              </a:rPr>
              <a:t>Live Well </a:t>
            </a:r>
            <a:r>
              <a:rPr lang="en-US" sz="1200" kern="1200" dirty="0" smtClean="0">
                <a:solidFill>
                  <a:schemeClr val="tx1"/>
                </a:solidFill>
                <a:effectLst/>
                <a:latin typeface="+mn-lt"/>
                <a:ea typeface="+mn-ea"/>
                <a:cs typeface="+mn-cs"/>
              </a:rPr>
              <a:t>and the role that all employees play in helping county residents </a:t>
            </a:r>
            <a:r>
              <a:rPr lang="en-US" sz="1200" i="1" kern="1200" dirty="0" smtClean="0">
                <a:solidFill>
                  <a:schemeClr val="tx1"/>
                </a:solidFill>
                <a:effectLst/>
                <a:latin typeface="+mn-lt"/>
                <a:ea typeface="+mn-ea"/>
                <a:cs typeface="+mn-cs"/>
              </a:rPr>
              <a:t>Live Well.</a:t>
            </a:r>
            <a:endParaRPr lang="en-US" sz="1200" kern="1200" dirty="0" smtClean="0">
              <a:solidFill>
                <a:schemeClr val="tx1"/>
              </a:solidFill>
              <a:effectLst/>
              <a:latin typeface="+mn-lt"/>
              <a:ea typeface="+mn-ea"/>
              <a:cs typeface="+mn-cs"/>
            </a:endParaRPr>
          </a:p>
          <a:p>
            <a:endParaRPr lang="en-US" sz="1100" dirty="0"/>
          </a:p>
        </p:txBody>
      </p:sp>
      <p:sp>
        <p:nvSpPr>
          <p:cNvPr id="4" name="Slide Number Placeholder 3"/>
          <p:cNvSpPr>
            <a:spLocks noGrp="1"/>
          </p:cNvSpPr>
          <p:nvPr>
            <p:ph type="sldNum" sz="quarter" idx="10"/>
          </p:nvPr>
        </p:nvSpPr>
        <p:spPr/>
        <p:txBody>
          <a:bodyPr/>
          <a:lstStyle/>
          <a:p>
            <a:fld id="{74B60785-9338-114B-891F-4D52A71C2C76}" type="slidenum">
              <a:rPr lang="en-US" smtClean="0"/>
              <a:pPr/>
              <a:t>9</a:t>
            </a:fld>
            <a:endParaRPr lang="en-US"/>
          </a:p>
        </p:txBody>
      </p:sp>
    </p:spTree>
    <p:extLst>
      <p:ext uri="{BB962C8B-B14F-4D97-AF65-F5344CB8AC3E}">
        <p14:creationId xmlns:p14="http://schemas.microsoft.com/office/powerpoint/2010/main" xmlns="" val="31870013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pPr/>
              <a:t>09/22/2016</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pPr/>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2794203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09/22/2016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1204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09/22/2016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xmlns="" val="2141232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pPr/>
              <a:t>09/22/2016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xmlns="" val="4087639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09/22/2016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xmlns="" val="4250505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09/22/2016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9851820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pPr/>
              <a:t>09/22/2016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xmlns="" val="241239713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09/22/2016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xmlns="" val="1253494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09/22/2016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193913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09/22/2016</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xmlns="" val="2046813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pPr/>
              <a:t>09/22/2016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xmlns="" val="1042953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09/22/2016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xmlns="" val="3962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pPr/>
              <a:t>09/22/2016</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pPr/>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latin typeface="+mn-lt"/>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328790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09/22/2016</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xmlns="" val="2076532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pPr/>
              <a:t>09/22/2016</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xmlns="" val="250279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pPr/>
              <a:t>09/22/2016</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xmlns="" val="25653465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09/22/2016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xmlns="" val="22963502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6" y="169221"/>
            <a:ext cx="5715000"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09/22/2016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xmlns=""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Avenir Ligh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Avenir Ligh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Avenir Ligh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Avenir Ligh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4831443"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09/22/2016</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xmlns=""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i="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09/22/2016</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xmlns=""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jpeg"/><Relationship Id="rId7"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8.jpe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8.jpeg"/><Relationship Id="rId7"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82.jpeg"/><Relationship Id="rId5" Type="http://schemas.openxmlformats.org/officeDocument/2006/relationships/image" Target="../media/image85.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pc="310" dirty="0" err="1" smtClean="0"/>
              <a:t>Mục</a:t>
            </a:r>
            <a:r>
              <a:rPr lang="en-US" spc="310" dirty="0" smtClean="0"/>
              <a:t> </a:t>
            </a:r>
            <a:r>
              <a:rPr lang="en-US" spc="310" dirty="0" smtClean="0"/>
              <a:t>1: </a:t>
            </a:r>
            <a:r>
              <a:rPr lang="en-US" spc="310" dirty="0" err="1" smtClean="0"/>
              <a:t>tổng</a:t>
            </a:r>
            <a:r>
              <a:rPr lang="en-US" spc="310" dirty="0" smtClean="0"/>
              <a:t> </a:t>
            </a:r>
            <a:r>
              <a:rPr lang="en-US" spc="310" dirty="0" err="1" smtClean="0"/>
              <a:t>quan</a:t>
            </a:r>
            <a:endParaRPr lang="en-US" spc="310" dirty="0"/>
          </a:p>
        </p:txBody>
      </p:sp>
    </p:spTree>
    <p:extLst>
      <p:ext uri="{BB962C8B-B14F-4D97-AF65-F5344CB8AC3E}">
        <p14:creationId xmlns:p14="http://schemas.microsoft.com/office/powerpoint/2010/main" xmlns="" val="29365379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Tạo</a:t>
            </a:r>
            <a:r>
              <a:rPr lang="en-US" dirty="0" smtClean="0"/>
              <a:t> </a:t>
            </a:r>
            <a:r>
              <a:rPr lang="en-US" dirty="0" err="1" smtClean="0"/>
              <a:t>dựng</a:t>
            </a:r>
            <a:r>
              <a:rPr lang="en-US" dirty="0" smtClean="0"/>
              <a:t> </a:t>
            </a:r>
            <a:r>
              <a:rPr lang="en-US" dirty="0" err="1" smtClean="0"/>
              <a:t>sức</a:t>
            </a:r>
            <a:r>
              <a:rPr lang="en-US" dirty="0" smtClean="0"/>
              <a:t> </a:t>
            </a:r>
            <a:r>
              <a:rPr lang="en-US" dirty="0" err="1" smtClean="0"/>
              <a:t>khỏe</a:t>
            </a:r>
            <a:r>
              <a:rPr lang="en-US" dirty="0" smtClean="0"/>
              <a:t> </a:t>
            </a:r>
            <a:r>
              <a:rPr lang="en-US" dirty="0" err="1" smtClean="0"/>
              <a:t>tốt</a:t>
            </a:r>
            <a:r>
              <a:rPr lang="en-US" dirty="0" smtClean="0"/>
              <a:t> </a:t>
            </a:r>
            <a:r>
              <a:rPr lang="en-US" dirty="0" err="1" smtClean="0"/>
              <a:t>hơn</a:t>
            </a:r>
            <a:endParaRPr lang="en-US" dirty="0"/>
          </a:p>
        </p:txBody>
      </p:sp>
      <p:sp>
        <p:nvSpPr>
          <p:cNvPr id="5" name="Text Placeholder 4"/>
          <p:cNvSpPr>
            <a:spLocks noGrp="1"/>
          </p:cNvSpPr>
          <p:nvPr>
            <p:ph type="body" sz="quarter" idx="13"/>
          </p:nvPr>
        </p:nvSpPr>
        <p:spPr/>
        <p:txBody>
          <a:bodyPr/>
          <a:lstStyle/>
          <a:p>
            <a:r>
              <a:rPr lang="en-US" dirty="0" err="1" smtClean="0"/>
              <a:t>Quý</a:t>
            </a:r>
            <a:r>
              <a:rPr lang="en-US" dirty="0" smtClean="0"/>
              <a:t> </a:t>
            </a:r>
            <a:r>
              <a:rPr lang="en-US" dirty="0" err="1" smtClean="0"/>
              <a:t>vị</a:t>
            </a:r>
            <a:r>
              <a:rPr lang="en-US" dirty="0" smtClean="0"/>
              <a:t> </a:t>
            </a:r>
            <a:r>
              <a:rPr lang="en-US" dirty="0" err="1" smtClean="0"/>
              <a:t>có</a:t>
            </a:r>
            <a:r>
              <a:rPr lang="en-US" dirty="0" smtClean="0"/>
              <a:t> </a:t>
            </a:r>
            <a:r>
              <a:rPr lang="en-US" dirty="0" err="1" smtClean="0"/>
              <a:t>biết</a:t>
            </a:r>
            <a:r>
              <a:rPr lang="en-US" dirty="0" smtClean="0"/>
              <a:t>?</a:t>
            </a:r>
            <a:endParaRPr lang="en-US" dirty="0"/>
          </a:p>
        </p:txBody>
      </p:sp>
      <p:pic>
        <p:nvPicPr>
          <p:cNvPr id="6" name="Content Placeholder 5" descr="ChronicHealth_English.png"/>
          <p:cNvPicPr>
            <a:picLocks noGrp="1" noChangeAspect="1"/>
          </p:cNvPicPr>
          <p:nvPr>
            <p:ph idx="1"/>
          </p:nvPr>
        </p:nvPicPr>
        <p:blipFill rotWithShape="1">
          <a:blip r:embed="rId3">
            <a:extLst>
              <a:ext uri="{28A0092B-C50C-407E-A947-70E740481C1C}">
                <a14:useLocalDpi xmlns:a14="http://schemas.microsoft.com/office/drawing/2010/main" xmlns="" val="0"/>
              </a:ext>
            </a:extLst>
          </a:blip>
          <a:srcRect l="9" r="-9" b="76600"/>
          <a:stretch/>
        </p:blipFill>
        <p:spPr>
          <a:xfrm>
            <a:off x="693738" y="2572818"/>
            <a:ext cx="7993062" cy="2634192"/>
          </a:xfrm>
        </p:spPr>
      </p:pic>
    </p:spTree>
    <p:extLst>
      <p:ext uri="{BB962C8B-B14F-4D97-AF65-F5344CB8AC3E}">
        <p14:creationId xmlns:p14="http://schemas.microsoft.com/office/powerpoint/2010/main" xmlns="" val="1674982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Vấn</a:t>
            </a:r>
            <a:r>
              <a:rPr lang="en-US" dirty="0" smtClean="0"/>
              <a:t> </a:t>
            </a:r>
            <a:r>
              <a:rPr lang="en-US" dirty="0" err="1" smtClean="0"/>
              <a:t>đề</a:t>
            </a:r>
            <a:r>
              <a:rPr lang="en-US" dirty="0" smtClean="0"/>
              <a:t> </a:t>
            </a:r>
            <a:r>
              <a:rPr lang="en-US" dirty="0" err="1" smtClean="0"/>
              <a:t>sức</a:t>
            </a:r>
            <a:r>
              <a:rPr lang="en-US" dirty="0" smtClean="0"/>
              <a:t> </a:t>
            </a:r>
            <a:r>
              <a:rPr lang="en-US" dirty="0" err="1" smtClean="0"/>
              <a:t>khỏe</a:t>
            </a:r>
            <a:r>
              <a:rPr lang="en-US" dirty="0" smtClean="0"/>
              <a:t> </a:t>
            </a:r>
            <a:r>
              <a:rPr lang="en-US" dirty="0" err="1" smtClean="0"/>
              <a:t>mãn</a:t>
            </a:r>
            <a:r>
              <a:rPr lang="en-US" dirty="0" smtClean="0"/>
              <a:t> </a:t>
            </a:r>
            <a:r>
              <a:rPr lang="en-US" dirty="0" err="1" smtClean="0"/>
              <a:t>tính</a:t>
            </a:r>
            <a:endParaRPr lang="en-US" dirty="0"/>
          </a:p>
        </p:txBody>
      </p:sp>
      <p:pic>
        <p:nvPicPr>
          <p:cNvPr id="5" name="Picture 4" descr="ChronicHealth_English.png"/>
          <p:cNvPicPr>
            <a:picLocks noChangeAspect="1"/>
          </p:cNvPicPr>
          <p:nvPr/>
        </p:nvPicPr>
        <p:blipFill rotWithShape="1">
          <a:blip r:embed="rId3">
            <a:extLst>
              <a:ext uri="{28A0092B-C50C-407E-A947-70E740481C1C}">
                <a14:useLocalDpi xmlns:a14="http://schemas.microsoft.com/office/drawing/2010/main" xmlns="" val="0"/>
              </a:ext>
            </a:extLst>
          </a:blip>
          <a:srcRect b="44753"/>
          <a:stretch/>
        </p:blipFill>
        <p:spPr>
          <a:xfrm>
            <a:off x="1266812" y="1227669"/>
            <a:ext cx="6610376" cy="5143499"/>
          </a:xfrm>
          <a:prstGeom prst="rect">
            <a:avLst/>
          </a:prstGeom>
        </p:spPr>
      </p:pic>
    </p:spTree>
    <p:extLst>
      <p:ext uri="{BB962C8B-B14F-4D97-AF65-F5344CB8AC3E}">
        <p14:creationId xmlns:p14="http://schemas.microsoft.com/office/powerpoint/2010/main" xmlns="" val="1850523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Đoạn</a:t>
            </a:r>
            <a:r>
              <a:rPr lang="en-US" dirty="0" smtClean="0"/>
              <a:t> </a:t>
            </a:r>
            <a:r>
              <a:rPr lang="en-US" dirty="0" err="1" smtClean="0"/>
              <a:t>phim</a:t>
            </a:r>
            <a:r>
              <a:rPr lang="en-US" dirty="0" smtClean="0"/>
              <a:t> </a:t>
            </a:r>
            <a:r>
              <a:rPr lang="en-US" dirty="0" err="1" smtClean="0"/>
              <a:t>ngắn</a:t>
            </a:r>
            <a:endParaRPr lang="en-US" dirty="0"/>
          </a:p>
        </p:txBody>
      </p:sp>
      <p:sp>
        <p:nvSpPr>
          <p:cNvPr id="9" name="Text Placeholder 8"/>
          <p:cNvSpPr>
            <a:spLocks noGrp="1"/>
          </p:cNvSpPr>
          <p:nvPr>
            <p:ph type="body" sz="quarter" idx="13"/>
          </p:nvPr>
        </p:nvSpPr>
        <p:spPr/>
        <p:txBody>
          <a:bodyPr/>
          <a:lstStyle/>
          <a:p>
            <a:r>
              <a:rPr lang="en-US" dirty="0" err="1" smtClean="0"/>
              <a:t>Đây</a:t>
            </a:r>
            <a:r>
              <a:rPr lang="en-US" dirty="0" smtClean="0"/>
              <a:t> </a:t>
            </a:r>
            <a:r>
              <a:rPr lang="en-US" dirty="0" err="1" smtClean="0"/>
              <a:t>là</a:t>
            </a:r>
            <a:r>
              <a:rPr lang="en-US" dirty="0" smtClean="0"/>
              <a:t> </a:t>
            </a:r>
            <a:r>
              <a:rPr lang="en-US" dirty="0" err="1" smtClean="0"/>
              <a:t>sức</a:t>
            </a:r>
            <a:r>
              <a:rPr lang="en-US" dirty="0" smtClean="0"/>
              <a:t> </a:t>
            </a:r>
            <a:r>
              <a:rPr lang="en-US" dirty="0" err="1" smtClean="0"/>
              <a:t>khỏe</a:t>
            </a:r>
            <a:r>
              <a:rPr lang="en-US" dirty="0" smtClean="0"/>
              <a:t> </a:t>
            </a:r>
            <a:r>
              <a:rPr lang="en-US" dirty="0" err="1" smtClean="0"/>
              <a:t>công</a:t>
            </a:r>
            <a:r>
              <a:rPr lang="en-US" dirty="0" smtClean="0"/>
              <a:t> </a:t>
            </a:r>
            <a:r>
              <a:rPr lang="en-US" dirty="0" err="1" smtClean="0"/>
              <a:t>cộng</a:t>
            </a:r>
            <a:endParaRPr lang="en-US" dirty="0"/>
          </a:p>
        </p:txBody>
      </p:sp>
      <p:pic>
        <p:nvPicPr>
          <p:cNvPr id="10"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xmlns=""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xmlns="" val="314183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Hoạt</a:t>
            </a:r>
            <a:r>
              <a:rPr lang="en-US" dirty="0" smtClean="0"/>
              <a:t> </a:t>
            </a:r>
            <a:r>
              <a:rPr lang="en-US" dirty="0" err="1" smtClean="0"/>
              <a:t>động</a:t>
            </a:r>
            <a:endParaRPr lang="en-US" dirty="0"/>
          </a:p>
        </p:txBody>
      </p:sp>
      <p:sp>
        <p:nvSpPr>
          <p:cNvPr id="9" name="Text Placeholder 8"/>
          <p:cNvSpPr>
            <a:spLocks noGrp="1"/>
          </p:cNvSpPr>
          <p:nvPr>
            <p:ph type="body" sz="quarter" idx="13"/>
          </p:nvPr>
        </p:nvSpPr>
        <p:spPr/>
        <p:txBody>
          <a:bodyPr>
            <a:normAutofit/>
          </a:bodyPr>
          <a:lstStyle/>
          <a:p>
            <a:r>
              <a:rPr lang="en-US" sz="2400" dirty="0" err="1" smtClean="0"/>
              <a:t>Hướng</a:t>
            </a:r>
            <a:r>
              <a:rPr lang="en-US" sz="2400" dirty="0" smtClean="0"/>
              <a:t> </a:t>
            </a:r>
            <a:r>
              <a:rPr lang="en-US" sz="2400" dirty="0" err="1" smtClean="0"/>
              <a:t>dẫn</a:t>
            </a:r>
            <a:r>
              <a:rPr lang="en-US" sz="2400" dirty="0" smtClean="0"/>
              <a:t>:</a:t>
            </a:r>
            <a:endParaRPr lang="en-US" sz="2400" dirty="0"/>
          </a:p>
        </p:txBody>
      </p:sp>
      <p:sp>
        <p:nvSpPr>
          <p:cNvPr id="2" name="Content Placeholder 1"/>
          <p:cNvSpPr>
            <a:spLocks noGrp="1"/>
          </p:cNvSpPr>
          <p:nvPr>
            <p:ph idx="1"/>
          </p:nvPr>
        </p:nvSpPr>
        <p:spPr/>
        <p:txBody>
          <a:bodyPr>
            <a:normAutofit/>
          </a:bodyPr>
          <a:lstStyle/>
          <a:p>
            <a:pPr marL="344487" lvl="1" indent="0">
              <a:buNone/>
            </a:pPr>
            <a:r>
              <a:rPr lang="en-US" sz="2400" dirty="0" err="1" smtClean="0"/>
              <a:t>Sức</a:t>
            </a:r>
            <a:r>
              <a:rPr lang="en-US" sz="2400" dirty="0" smtClean="0"/>
              <a:t> </a:t>
            </a:r>
            <a:r>
              <a:rPr lang="en-US" sz="2400" dirty="0" err="1" smtClean="0"/>
              <a:t>khỏe</a:t>
            </a:r>
            <a:r>
              <a:rPr lang="en-US" sz="2400" dirty="0" smtClean="0"/>
              <a:t> </a:t>
            </a:r>
            <a:r>
              <a:rPr lang="en-US" sz="2400" dirty="0" err="1" smtClean="0"/>
              <a:t>công</a:t>
            </a:r>
            <a:r>
              <a:rPr lang="en-US" sz="2400" dirty="0" smtClean="0"/>
              <a:t> </a:t>
            </a:r>
            <a:r>
              <a:rPr lang="en-US" sz="2400" dirty="0" err="1" smtClean="0"/>
              <a:t>cộng</a:t>
            </a:r>
            <a:r>
              <a:rPr lang="en-US" sz="2400" dirty="0" smtClean="0"/>
              <a:t> ở </a:t>
            </a:r>
            <a:r>
              <a:rPr lang="en-US" sz="2400" dirty="0" err="1" smtClean="0"/>
              <a:t>xung</a:t>
            </a:r>
            <a:r>
              <a:rPr lang="en-US" sz="2400" dirty="0" smtClean="0"/>
              <a:t> </a:t>
            </a:r>
            <a:r>
              <a:rPr lang="en-US" sz="2400" dirty="0" err="1" smtClean="0"/>
              <a:t>quanh</a:t>
            </a:r>
            <a:r>
              <a:rPr lang="en-US" sz="2400" dirty="0" smtClean="0"/>
              <a:t> </a:t>
            </a:r>
            <a:r>
              <a:rPr lang="en-US" sz="2400" dirty="0" err="1" smtClean="0"/>
              <a:t>ta</a:t>
            </a:r>
            <a:r>
              <a:rPr lang="en-US" sz="2400" dirty="0" smtClean="0"/>
              <a:t>. </a:t>
            </a:r>
            <a:r>
              <a:rPr lang="en-US" sz="2400" dirty="0" err="1" smtClean="0"/>
              <a:t>Quý</a:t>
            </a:r>
            <a:r>
              <a:rPr lang="en-US" sz="2400" dirty="0" smtClean="0"/>
              <a:t> </a:t>
            </a:r>
            <a:r>
              <a:rPr lang="en-US" sz="2400" dirty="0" err="1" smtClean="0"/>
              <a:t>vị</a:t>
            </a:r>
            <a:r>
              <a:rPr lang="en-US" sz="2400" dirty="0" smtClean="0"/>
              <a:t> </a:t>
            </a:r>
            <a:r>
              <a:rPr lang="en-US" sz="2400" dirty="0" err="1" smtClean="0"/>
              <a:t>có</a:t>
            </a:r>
            <a:r>
              <a:rPr lang="en-US" sz="2400" dirty="0" smtClean="0"/>
              <a:t> </a:t>
            </a:r>
            <a:r>
              <a:rPr lang="en-US" sz="2400" dirty="0" err="1" smtClean="0"/>
              <a:t>thể</a:t>
            </a:r>
            <a:r>
              <a:rPr lang="en-US" sz="2400" dirty="0" smtClean="0"/>
              <a:t> </a:t>
            </a:r>
            <a:r>
              <a:rPr lang="en-US" sz="2400" dirty="0" err="1" smtClean="0"/>
              <a:t>xác</a:t>
            </a:r>
            <a:r>
              <a:rPr lang="en-US" sz="2400" dirty="0" smtClean="0"/>
              <a:t> </a:t>
            </a:r>
            <a:r>
              <a:rPr lang="en-US" sz="2400" dirty="0" err="1" smtClean="0"/>
              <a:t>định</a:t>
            </a:r>
            <a:r>
              <a:rPr lang="en-US" sz="2400" dirty="0" smtClean="0"/>
              <a:t> </a:t>
            </a:r>
            <a:r>
              <a:rPr lang="en-US" sz="2400" dirty="0" err="1" smtClean="0"/>
              <a:t>chiến</a:t>
            </a:r>
            <a:r>
              <a:rPr lang="en-US" sz="2400" dirty="0" smtClean="0"/>
              <a:t> </a:t>
            </a:r>
            <a:r>
              <a:rPr lang="en-US" sz="2400" dirty="0" err="1" smtClean="0"/>
              <a:t>lược</a:t>
            </a:r>
            <a:r>
              <a:rPr lang="en-US" sz="2400" dirty="0" smtClean="0"/>
              <a:t> </a:t>
            </a:r>
            <a:r>
              <a:rPr lang="en-US" sz="2400" dirty="0" err="1" smtClean="0"/>
              <a:t>và</a:t>
            </a:r>
            <a:r>
              <a:rPr lang="en-US" sz="2400" dirty="0" smtClean="0"/>
              <a:t> </a:t>
            </a:r>
            <a:r>
              <a:rPr lang="en-US" sz="2400" dirty="0" err="1" smtClean="0"/>
              <a:t>kỹ</a:t>
            </a:r>
            <a:r>
              <a:rPr lang="en-US" sz="2400" dirty="0" smtClean="0"/>
              <a:t> </a:t>
            </a:r>
            <a:r>
              <a:rPr lang="en-US" sz="2400" dirty="0" err="1" smtClean="0"/>
              <a:t>năng</a:t>
            </a:r>
            <a:r>
              <a:rPr lang="en-US" sz="2400" dirty="0" smtClean="0"/>
              <a:t> </a:t>
            </a:r>
            <a:r>
              <a:rPr lang="en-US" sz="2400" dirty="0" err="1" smtClean="0"/>
              <a:t>sức</a:t>
            </a:r>
            <a:r>
              <a:rPr lang="en-US" sz="2400" dirty="0" smtClean="0"/>
              <a:t> </a:t>
            </a:r>
            <a:r>
              <a:rPr lang="en-US" sz="2400" dirty="0" err="1" smtClean="0"/>
              <a:t>khỏe</a:t>
            </a:r>
            <a:r>
              <a:rPr lang="en-US" sz="2400" dirty="0" smtClean="0"/>
              <a:t> </a:t>
            </a:r>
            <a:r>
              <a:rPr lang="en-US" sz="2400" dirty="0" err="1" smtClean="0"/>
              <a:t>công</a:t>
            </a:r>
            <a:r>
              <a:rPr lang="en-US" sz="2400" dirty="0" smtClean="0"/>
              <a:t> </a:t>
            </a:r>
            <a:r>
              <a:rPr lang="en-US" sz="2400" dirty="0" err="1" smtClean="0"/>
              <a:t>cộng</a:t>
            </a:r>
            <a:r>
              <a:rPr lang="en-US" sz="2400" dirty="0" smtClean="0"/>
              <a:t> </a:t>
            </a:r>
            <a:r>
              <a:rPr lang="en-US" sz="2400" dirty="0" err="1" smtClean="0"/>
              <a:t>trong</a:t>
            </a:r>
            <a:r>
              <a:rPr lang="en-US" sz="2400" dirty="0" smtClean="0"/>
              <a:t> </a:t>
            </a:r>
            <a:r>
              <a:rPr lang="en-US" sz="2400" dirty="0" err="1" smtClean="0"/>
              <a:t>cộng</a:t>
            </a:r>
            <a:r>
              <a:rPr lang="en-US" sz="2400" dirty="0" smtClean="0"/>
              <a:t> </a:t>
            </a:r>
            <a:r>
              <a:rPr lang="en-US" sz="2400" dirty="0" err="1" smtClean="0"/>
              <a:t>đồng</a:t>
            </a:r>
            <a:r>
              <a:rPr lang="en-US" sz="2400" dirty="0" smtClean="0"/>
              <a:t> </a:t>
            </a:r>
            <a:r>
              <a:rPr lang="en-US" sz="2400" dirty="0" err="1" smtClean="0"/>
              <a:t>của</a:t>
            </a:r>
            <a:r>
              <a:rPr lang="en-US" sz="2400" dirty="0" smtClean="0"/>
              <a:t> </a:t>
            </a:r>
            <a:r>
              <a:rPr lang="en-US" sz="2400" dirty="0" err="1" smtClean="0"/>
              <a:t>mình</a:t>
            </a:r>
            <a:r>
              <a:rPr lang="en-US" sz="2400" dirty="0" smtClean="0"/>
              <a:t> </a:t>
            </a:r>
            <a:r>
              <a:rPr lang="en-US" sz="2400" dirty="0" err="1" smtClean="0"/>
              <a:t>không</a:t>
            </a:r>
            <a:r>
              <a:rPr lang="en-US" sz="2400" dirty="0" smtClean="0"/>
              <a:t>? </a:t>
            </a:r>
            <a:endParaRPr lang="en-US" sz="2400" dirty="0" smtClean="0"/>
          </a:p>
        </p:txBody>
      </p:sp>
      <p:pic>
        <p:nvPicPr>
          <p:cNvPr id="8" name="Picture 7" descr="TIPH-sticker-1024x333.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28283" y="3930916"/>
            <a:ext cx="6687435" cy="2174722"/>
          </a:xfrm>
          <a:prstGeom prst="rect">
            <a:avLst/>
          </a:prstGeom>
        </p:spPr>
      </p:pic>
    </p:spTree>
    <p:extLst>
      <p:ext uri="{BB962C8B-B14F-4D97-AF65-F5344CB8AC3E}">
        <p14:creationId xmlns:p14="http://schemas.microsoft.com/office/powerpoint/2010/main" xmlns="" val="1832415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Sức</a:t>
            </a:r>
            <a:r>
              <a:rPr lang="en-US" dirty="0" smtClean="0"/>
              <a:t> </a:t>
            </a:r>
            <a:r>
              <a:rPr lang="en-US" dirty="0" err="1" smtClean="0"/>
              <a:t>khỏe</a:t>
            </a:r>
            <a:r>
              <a:rPr lang="en-US" dirty="0" smtClean="0"/>
              <a:t> </a:t>
            </a:r>
            <a:r>
              <a:rPr lang="en-US" dirty="0" err="1" smtClean="0"/>
              <a:t>công</a:t>
            </a:r>
            <a:r>
              <a:rPr lang="en-US" dirty="0" smtClean="0"/>
              <a:t> </a:t>
            </a:r>
            <a:r>
              <a:rPr lang="en-US" dirty="0" err="1" smtClean="0"/>
              <a:t>cộng</a:t>
            </a:r>
            <a:r>
              <a:rPr lang="en-US" dirty="0" smtClean="0"/>
              <a:t> so </a:t>
            </a:r>
            <a:r>
              <a:rPr lang="en-US" dirty="0" err="1" smtClean="0"/>
              <a:t>với</a:t>
            </a:r>
            <a:r>
              <a:rPr lang="en-US" dirty="0" smtClean="0"/>
              <a:t>  </a:t>
            </a:r>
            <a:r>
              <a:rPr lang="en-US" dirty="0" err="1" smtClean="0"/>
              <a:t>chăm</a:t>
            </a:r>
            <a:r>
              <a:rPr lang="en-US" dirty="0" smtClean="0"/>
              <a:t> </a:t>
            </a:r>
            <a:r>
              <a:rPr lang="en-US" dirty="0" err="1" smtClean="0"/>
              <a:t>sóc</a:t>
            </a:r>
            <a:r>
              <a:rPr lang="en-US" dirty="0" smtClean="0"/>
              <a:t> </a:t>
            </a:r>
            <a:r>
              <a:rPr lang="en-US" dirty="0" err="1" smtClean="0"/>
              <a:t>sức</a:t>
            </a:r>
            <a:r>
              <a:rPr lang="en-US" dirty="0" smtClean="0"/>
              <a:t> </a:t>
            </a:r>
            <a:r>
              <a:rPr lang="en-US" dirty="0" err="1" smtClean="0"/>
              <a:t>khỏe</a:t>
            </a:r>
            <a:endParaRPr lang="en-US" dirty="0"/>
          </a:p>
        </p:txBody>
      </p:sp>
      <p:sp>
        <p:nvSpPr>
          <p:cNvPr id="3" name="Text Placeholder 2"/>
          <p:cNvSpPr>
            <a:spLocks noGrp="1"/>
          </p:cNvSpPr>
          <p:nvPr>
            <p:ph type="body" idx="1"/>
          </p:nvPr>
        </p:nvSpPr>
        <p:spPr>
          <a:xfrm>
            <a:off x="457200" y="1217635"/>
            <a:ext cx="4040188" cy="639762"/>
          </a:xfrm>
        </p:spPr>
        <p:txBody>
          <a:bodyPr>
            <a:normAutofit/>
          </a:bodyPr>
          <a:lstStyle/>
          <a:p>
            <a:pPr algn="ctr"/>
            <a:r>
              <a:rPr lang="en-US" sz="2400" dirty="0" err="1" smtClean="0"/>
              <a:t>Sức</a:t>
            </a:r>
            <a:r>
              <a:rPr lang="en-US" sz="2400" dirty="0" smtClean="0"/>
              <a:t> </a:t>
            </a:r>
            <a:r>
              <a:rPr lang="en-US" sz="2400" dirty="0" err="1" smtClean="0"/>
              <a:t>khỏe</a:t>
            </a:r>
            <a:r>
              <a:rPr lang="en-US" sz="2400" dirty="0" smtClean="0"/>
              <a:t> </a:t>
            </a:r>
            <a:r>
              <a:rPr lang="en-US" sz="2400" dirty="0" err="1" smtClean="0"/>
              <a:t>công</a:t>
            </a:r>
            <a:r>
              <a:rPr lang="en-US" sz="2400" dirty="0" smtClean="0"/>
              <a:t> </a:t>
            </a:r>
            <a:r>
              <a:rPr lang="en-US" sz="2400" dirty="0" err="1" smtClean="0"/>
              <a:t>cộng</a:t>
            </a:r>
            <a:endParaRPr lang="en-US" sz="2400" dirty="0"/>
          </a:p>
        </p:txBody>
      </p:sp>
      <p:sp>
        <p:nvSpPr>
          <p:cNvPr id="5" name="Text Placeholder 4"/>
          <p:cNvSpPr>
            <a:spLocks noGrp="1"/>
          </p:cNvSpPr>
          <p:nvPr>
            <p:ph type="body" sz="quarter" idx="3"/>
          </p:nvPr>
        </p:nvSpPr>
        <p:spPr>
          <a:xfrm>
            <a:off x="4645025" y="1225808"/>
            <a:ext cx="4041775" cy="639762"/>
          </a:xfrm>
        </p:spPr>
        <p:txBody>
          <a:bodyPr>
            <a:normAutofit/>
          </a:bodyPr>
          <a:lstStyle/>
          <a:p>
            <a:pPr algn="ctr"/>
            <a:r>
              <a:rPr lang="en-US" sz="2400" dirty="0" err="1" smtClean="0"/>
              <a:t>chăm</a:t>
            </a:r>
            <a:r>
              <a:rPr lang="en-US" sz="2400" dirty="0" smtClean="0"/>
              <a:t> </a:t>
            </a:r>
            <a:r>
              <a:rPr lang="en-US" sz="2400" dirty="0" err="1" smtClean="0"/>
              <a:t>sóc</a:t>
            </a:r>
            <a:r>
              <a:rPr lang="en-US" sz="2400" dirty="0" smtClean="0"/>
              <a:t> </a:t>
            </a:r>
            <a:r>
              <a:rPr lang="en-US" sz="2400" dirty="0" err="1" smtClean="0"/>
              <a:t>sức</a:t>
            </a:r>
            <a:r>
              <a:rPr lang="en-US" sz="2400" dirty="0" smtClean="0"/>
              <a:t> </a:t>
            </a:r>
            <a:r>
              <a:rPr lang="en-US" sz="2400" dirty="0" err="1" smtClean="0"/>
              <a:t>khỏe</a:t>
            </a:r>
            <a:endParaRPr lang="en-US" sz="2400" dirty="0"/>
          </a:p>
        </p:txBody>
      </p:sp>
      <p:graphicFrame>
        <p:nvGraphicFramePr>
          <p:cNvPr id="12" name="Content Placeholder 7"/>
          <p:cNvGraphicFramePr>
            <a:graphicFrameLocks/>
          </p:cNvGraphicFramePr>
          <p:nvPr>
            <p:extLst>
              <p:ext uri="{D42A27DB-BD31-4B8C-83A1-F6EECF244321}">
                <p14:modId xmlns:p14="http://schemas.microsoft.com/office/powerpoint/2010/main" xmlns="" val="1372101460"/>
              </p:ext>
            </p:extLst>
          </p:nvPr>
        </p:nvGraphicFramePr>
        <p:xfrm>
          <a:off x="600260" y="1138765"/>
          <a:ext cx="7993062" cy="5653543"/>
        </p:xfrm>
        <a:graphic>
          <a:graphicData uri="http://schemas.openxmlformats.org/drawingml/2006/table">
            <a:tbl>
              <a:tblPr firstRow="1" bandRow="1">
                <a:tableStyleId>{2D5ABB26-0587-4C30-8999-92F81FD0307C}</a:tableStyleId>
              </a:tblPr>
              <a:tblGrid>
                <a:gridCol w="3996531"/>
                <a:gridCol w="3996531"/>
              </a:tblGrid>
              <a:tr h="647777">
                <a:tc>
                  <a:txBody>
                    <a:bodyPr/>
                    <a:lstStyle/>
                    <a:p>
                      <a:pPr algn="ctr"/>
                      <a:endParaRPr lang="en-US" sz="2400" b="1" dirty="0"/>
                    </a:p>
                  </a:txBody>
                  <a:tcPr>
                    <a:lnR w="12700" cap="flat" cmpd="sng" algn="ctr">
                      <a:solidFill>
                        <a:scrgbClr r="0" g="0" b="0"/>
                      </a:solidFill>
                      <a:prstDash val="solid"/>
                      <a:round/>
                      <a:headEnd type="none" w="med" len="med"/>
                      <a:tailEnd type="none" w="med" len="med"/>
                    </a:lnR>
                  </a:tcPr>
                </a:tc>
                <a:tc>
                  <a:txBody>
                    <a:bodyPr/>
                    <a:lstStyle/>
                    <a:p>
                      <a:pPr algn="ctr"/>
                      <a:endParaRPr lang="en-US" sz="2400" b="1" dirty="0"/>
                    </a:p>
                  </a:txBody>
                  <a:tcPr>
                    <a:lnL w="12700" cap="flat" cmpd="sng" algn="ctr">
                      <a:solidFill>
                        <a:scrgbClr r="0" g="0" b="0"/>
                      </a:solidFill>
                      <a:prstDash val="solid"/>
                      <a:round/>
                      <a:headEnd type="none" w="med" len="med"/>
                      <a:tailEnd type="none" w="med" len="med"/>
                    </a:lnL>
                  </a:tcPr>
                </a:tc>
              </a:tr>
              <a:tr h="937608">
                <a:tc>
                  <a:txBody>
                    <a:bodyPr/>
                    <a:lstStyle/>
                    <a:p>
                      <a:r>
                        <a:rPr lang="en-US" sz="2000" dirty="0" err="1" smtClean="0"/>
                        <a:t>Với</a:t>
                      </a:r>
                      <a:r>
                        <a:rPr lang="en-US" sz="2000" baseline="0" dirty="0" smtClean="0"/>
                        <a:t> </a:t>
                      </a:r>
                      <a:r>
                        <a:rPr lang="en-US" sz="2000" baseline="0" dirty="0" err="1" smtClean="0"/>
                        <a:t>mục</a:t>
                      </a:r>
                      <a:r>
                        <a:rPr lang="en-US" sz="2000" baseline="0" dirty="0" smtClean="0"/>
                        <a:t> </a:t>
                      </a:r>
                      <a:r>
                        <a:rPr lang="en-US" sz="2000" baseline="0" dirty="0" err="1" smtClean="0"/>
                        <a:t>tiêu</a:t>
                      </a:r>
                      <a:r>
                        <a:rPr lang="en-US" sz="2000" baseline="0" dirty="0" smtClean="0"/>
                        <a:t> </a:t>
                      </a:r>
                      <a:r>
                        <a:rPr lang="en-US" sz="2000" baseline="0" dirty="0" err="1" smtClean="0"/>
                        <a:t>ngăn</a:t>
                      </a:r>
                      <a:r>
                        <a:rPr lang="en-US" sz="2000" baseline="0" dirty="0" smtClean="0"/>
                        <a:t> </a:t>
                      </a:r>
                      <a:r>
                        <a:rPr lang="en-US" sz="2000" baseline="0" dirty="0" err="1" smtClean="0"/>
                        <a:t>ngừa</a:t>
                      </a:r>
                      <a:r>
                        <a:rPr lang="en-US" sz="2000" baseline="0" dirty="0" smtClean="0"/>
                        <a:t> </a:t>
                      </a:r>
                      <a:r>
                        <a:rPr lang="en-US" sz="2000" baseline="0" dirty="0" err="1" smtClean="0"/>
                        <a:t>dịch</a:t>
                      </a:r>
                      <a:r>
                        <a:rPr lang="en-US" sz="2000" baseline="0" dirty="0" smtClean="0"/>
                        <a:t> </a:t>
                      </a:r>
                      <a:r>
                        <a:rPr lang="en-US" sz="2000" baseline="0" dirty="0" err="1" smtClean="0"/>
                        <a:t>bệnh</a:t>
                      </a:r>
                      <a:r>
                        <a:rPr lang="en-US" sz="2000" baseline="0" dirty="0" smtClean="0"/>
                        <a:t> </a:t>
                      </a:r>
                      <a:r>
                        <a:rPr lang="en-US" sz="2000" baseline="0" dirty="0" err="1" smtClean="0"/>
                        <a:t>và</a:t>
                      </a:r>
                      <a:r>
                        <a:rPr lang="en-US" sz="2000" baseline="0" dirty="0" smtClean="0"/>
                        <a:t> </a:t>
                      </a:r>
                      <a:r>
                        <a:rPr lang="en-US" sz="2000" baseline="0" dirty="0" err="1" smtClean="0"/>
                        <a:t>chấn</a:t>
                      </a:r>
                      <a:r>
                        <a:rPr lang="en-US" sz="2000" baseline="0" dirty="0" smtClean="0"/>
                        <a:t> </a:t>
                      </a:r>
                      <a:r>
                        <a:rPr lang="en-US" sz="2000" baseline="0" dirty="0" err="1" smtClean="0"/>
                        <a:t>thương</a:t>
                      </a:r>
                      <a:endParaRPr lang="en-US" sz="2000" dirty="0"/>
                    </a:p>
                  </a:txBody>
                  <a:tcPr>
                    <a:lnR w="12700" cap="flat" cmpd="sng" algn="ctr">
                      <a:solidFill>
                        <a:scrgbClr r="0" g="0" b="0"/>
                      </a:solidFill>
                      <a:prstDash val="solid"/>
                      <a:round/>
                      <a:headEnd type="none" w="med" len="med"/>
                      <a:tailEnd type="none" w="med" len="med"/>
                    </a:lnR>
                  </a:tcPr>
                </a:tc>
                <a:tc>
                  <a:txBody>
                    <a:bodyPr/>
                    <a:lstStyle/>
                    <a:p>
                      <a:r>
                        <a:rPr lang="en-US" sz="2000" dirty="0" err="1" smtClean="0"/>
                        <a:t>Với</a:t>
                      </a:r>
                      <a:r>
                        <a:rPr lang="en-US" sz="2000" baseline="0" dirty="0" smtClean="0"/>
                        <a:t> </a:t>
                      </a:r>
                      <a:r>
                        <a:rPr lang="en-US" sz="2000" baseline="0" dirty="0" err="1" smtClean="0"/>
                        <a:t>mục</a:t>
                      </a:r>
                      <a:r>
                        <a:rPr lang="en-US" sz="2000" baseline="0" dirty="0" smtClean="0"/>
                        <a:t> </a:t>
                      </a:r>
                      <a:r>
                        <a:rPr lang="en-US" sz="2000" baseline="0" dirty="0" err="1" smtClean="0"/>
                        <a:t>tiêu</a:t>
                      </a:r>
                      <a:r>
                        <a:rPr lang="en-US" sz="2000" baseline="0" dirty="0" smtClean="0"/>
                        <a:t> </a:t>
                      </a:r>
                      <a:r>
                        <a:rPr lang="en-US" sz="2000" baseline="0" dirty="0" err="1" smtClean="0"/>
                        <a:t>xử</a:t>
                      </a:r>
                      <a:r>
                        <a:rPr lang="en-US" sz="2000" baseline="0" dirty="0" smtClean="0"/>
                        <a:t> </a:t>
                      </a:r>
                      <a:r>
                        <a:rPr lang="en-US" sz="2000" baseline="0" dirty="0" err="1" smtClean="0"/>
                        <a:t>lý</a:t>
                      </a:r>
                      <a:r>
                        <a:rPr lang="en-US" sz="2000" baseline="0" dirty="0" smtClean="0"/>
                        <a:t> </a:t>
                      </a:r>
                      <a:r>
                        <a:rPr lang="en-US" sz="2000" baseline="0" dirty="0" err="1" smtClean="0"/>
                        <a:t>dịch</a:t>
                      </a:r>
                      <a:r>
                        <a:rPr lang="en-US" sz="2000" baseline="0" dirty="0" smtClean="0"/>
                        <a:t> </a:t>
                      </a:r>
                      <a:r>
                        <a:rPr lang="en-US" sz="2000" baseline="0" dirty="0" err="1" smtClean="0"/>
                        <a:t>bệnh</a:t>
                      </a:r>
                      <a:r>
                        <a:rPr lang="en-US" sz="2000" baseline="0" dirty="0" smtClean="0"/>
                        <a:t> </a:t>
                      </a:r>
                      <a:r>
                        <a:rPr lang="en-US" sz="2000" baseline="0" dirty="0" err="1" smtClean="0"/>
                        <a:t>và</a:t>
                      </a:r>
                      <a:r>
                        <a:rPr lang="en-US" sz="2000" baseline="0" dirty="0" smtClean="0"/>
                        <a:t> </a:t>
                      </a:r>
                      <a:r>
                        <a:rPr lang="en-US" sz="2000" baseline="0" dirty="0" err="1" smtClean="0"/>
                        <a:t>chấn</a:t>
                      </a:r>
                      <a:r>
                        <a:rPr lang="en-US" sz="2000" baseline="0" dirty="0" smtClean="0"/>
                        <a:t> </a:t>
                      </a:r>
                      <a:r>
                        <a:rPr lang="en-US" sz="2000" baseline="0" dirty="0" err="1" smtClean="0"/>
                        <a:t>thương</a:t>
                      </a:r>
                      <a:endParaRPr lang="en-US" sz="2000" dirty="0"/>
                    </a:p>
                  </a:txBody>
                  <a:tcPr>
                    <a:lnL w="12700" cap="flat" cmpd="sng" algn="ctr">
                      <a:solidFill>
                        <a:scrgbClr r="0" g="0" b="0"/>
                      </a:solidFill>
                      <a:prstDash val="solid"/>
                      <a:round/>
                      <a:headEnd type="none" w="med" len="med"/>
                      <a:tailEnd type="none" w="med" len="med"/>
                    </a:lnL>
                  </a:tcPr>
                </a:tc>
              </a:tr>
              <a:tr h="4068158">
                <a:tc>
                  <a:txBody>
                    <a:bodyPr/>
                    <a:lstStyle/>
                    <a:p>
                      <a:endParaRPr lang="en-US" dirty="0" smtClean="0"/>
                    </a:p>
                  </a:txBody>
                  <a:tcPr>
                    <a:lnR w="12700" cap="flat" cmpd="sng" algn="ctr">
                      <a:solidFill>
                        <a:scrgbClr r="0" g="0" b="0"/>
                      </a:solidFill>
                      <a:prstDash val="solid"/>
                      <a:round/>
                      <a:headEnd type="none" w="med" len="med"/>
                      <a:tailEnd type="none" w="med" len="med"/>
                    </a:lnR>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lnL w="12700" cap="flat" cmpd="sng" algn="ctr">
                      <a:solidFill>
                        <a:scrgbClr r="0" g="0" b="0"/>
                      </a:solidFill>
                      <a:prstDash val="solid"/>
                      <a:round/>
                      <a:headEnd type="none" w="med" len="med"/>
                      <a:tailEnd type="none" w="med" len="med"/>
                    </a:lnL>
                  </a:tcPr>
                </a:tc>
              </a:tr>
            </a:tbl>
          </a:graphicData>
        </a:graphic>
      </p:graphicFrame>
      <p:pic>
        <p:nvPicPr>
          <p:cNvPr id="14" name="Picture 13" descr="syringe-417786_1280.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04660" y="2614078"/>
            <a:ext cx="3232727" cy="1778000"/>
          </a:xfrm>
          <a:prstGeom prst="rect">
            <a:avLst/>
          </a:prstGeom>
        </p:spPr>
      </p:pic>
      <p:pic>
        <p:nvPicPr>
          <p:cNvPr id="15" name="Picture 14" descr="pills-684989_1280.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408057" y="4541490"/>
            <a:ext cx="2491034" cy="1868276"/>
          </a:xfrm>
          <a:prstGeom prst="rect">
            <a:avLst/>
          </a:prstGeom>
        </p:spPr>
      </p:pic>
      <p:pic>
        <p:nvPicPr>
          <p:cNvPr id="16" name="Picture 15" descr="medication-41112_1280.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956736" y="4392078"/>
            <a:ext cx="1213970" cy="2261836"/>
          </a:xfrm>
          <a:prstGeom prst="rect">
            <a:avLst/>
          </a:prstGeom>
        </p:spPr>
      </p:pic>
      <p:pic>
        <p:nvPicPr>
          <p:cNvPr id="18" name="Picture 17" descr="plate-604423_1280.jpg"/>
          <p:cNvPicPr>
            <a:picLocks noChangeAspect="1"/>
          </p:cNvPicPr>
          <p:nvPr/>
        </p:nvPicPr>
        <p:blipFill rotWithShape="1">
          <a:blip r:embed="rId6">
            <a:extLst>
              <a:ext uri="{28A0092B-C50C-407E-A947-70E740481C1C}">
                <a14:useLocalDpi xmlns:a14="http://schemas.microsoft.com/office/drawing/2010/main" xmlns="" val="0"/>
              </a:ext>
            </a:extLst>
          </a:blip>
          <a:srcRect l="31307" t="18928" r="35685" b="31620"/>
          <a:stretch/>
        </p:blipFill>
        <p:spPr>
          <a:xfrm>
            <a:off x="209175" y="2749619"/>
            <a:ext cx="2360707" cy="1986733"/>
          </a:xfrm>
          <a:prstGeom prst="ellipse">
            <a:avLst/>
          </a:prstGeom>
          <a:ln w="190500" cap="rnd">
            <a:noFill/>
            <a:prstDash val="solid"/>
          </a:ln>
          <a:effectLst/>
          <a:scene3d>
            <a:camera prst="orthographicFront"/>
            <a:lightRig rig="threePt" dir="t">
              <a:rot lat="0" lon="0" rev="19200000"/>
            </a:lightRig>
          </a:scene3d>
          <a:sp3d extrusionH="25400">
            <a:extrusionClr>
              <a:srgbClr val="000000"/>
            </a:extrusionClr>
          </a:sp3d>
        </p:spPr>
      </p:pic>
      <p:pic>
        <p:nvPicPr>
          <p:cNvPr id="20" name="Picture 19" descr="running-573762_1280.jpg"/>
          <p:cNvPicPr>
            <a:picLocks noChangeAspect="1"/>
          </p:cNvPicPr>
          <p:nvPr/>
        </p:nvPicPr>
        <p:blipFill rotWithShape="1">
          <a:blip r:embed="rId7">
            <a:extLst>
              <a:ext uri="{28A0092B-C50C-407E-A947-70E740481C1C}">
                <a14:useLocalDpi xmlns:a14="http://schemas.microsoft.com/office/drawing/2010/main" xmlns="" val="0"/>
              </a:ext>
            </a:extLst>
          </a:blip>
          <a:srcRect l="46103"/>
          <a:stretch/>
        </p:blipFill>
        <p:spPr>
          <a:xfrm>
            <a:off x="2569882" y="4153647"/>
            <a:ext cx="2026908" cy="2500267"/>
          </a:xfrm>
          <a:prstGeom prst="rect">
            <a:avLst/>
          </a:prstGeom>
        </p:spPr>
      </p:pic>
      <p:pic>
        <p:nvPicPr>
          <p:cNvPr id="22" name="Picture 21" descr="architecture-107598_1280.jp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09175" y="5122151"/>
            <a:ext cx="2166471" cy="1531763"/>
          </a:xfrm>
          <a:prstGeom prst="rect">
            <a:avLst/>
          </a:prstGeom>
        </p:spPr>
      </p:pic>
      <p:sp>
        <p:nvSpPr>
          <p:cNvPr id="23" name="TextBox 22"/>
          <p:cNvSpPr txBox="1"/>
          <p:nvPr/>
        </p:nvSpPr>
        <p:spPr>
          <a:xfrm rot="20565398">
            <a:off x="505212" y="5755674"/>
            <a:ext cx="1644542" cy="307777"/>
          </a:xfrm>
          <a:prstGeom prst="rect">
            <a:avLst/>
          </a:prstGeom>
          <a:noFill/>
        </p:spPr>
        <p:txBody>
          <a:bodyPr wrap="square" lIns="0" tIns="0" rIns="0" bIns="0" rtlCol="0">
            <a:spAutoFit/>
          </a:bodyPr>
          <a:lstStyle/>
          <a:p>
            <a:r>
              <a:rPr lang="en-US" sz="2000" b="1" dirty="0" smtClean="0">
                <a:solidFill>
                  <a:srgbClr val="404040"/>
                </a:solidFill>
                <a:latin typeface="Chalkboard"/>
                <a:cs typeface="Chalkboard"/>
              </a:rPr>
              <a:t>City Planning</a:t>
            </a:r>
          </a:p>
        </p:txBody>
      </p:sp>
      <p:sp>
        <p:nvSpPr>
          <p:cNvPr id="24" name="Rectangle 23"/>
          <p:cNvSpPr/>
          <p:nvPr/>
        </p:nvSpPr>
        <p:spPr>
          <a:xfrm>
            <a:off x="2375645" y="2375647"/>
            <a:ext cx="2221145" cy="707886"/>
          </a:xfrm>
          <a:prstGeom prst="rect">
            <a:avLst/>
          </a:prstGeom>
          <a:noFill/>
        </p:spPr>
        <p:txBody>
          <a:bodyPr wrap="square" lIns="91440" tIns="45720" rIns="91440" bIns="45720">
            <a:spAutoFit/>
          </a:bodyPr>
          <a:lstStyle/>
          <a:p>
            <a:pPr algn="ctr"/>
            <a:r>
              <a:rPr lang="en-US" sz="2000" b="1" dirty="0" err="1" smtClean="0">
                <a:ln w="10541" cmpd="sng">
                  <a:solidFill>
                    <a:schemeClr val="tx1">
                      <a:lumMod val="50000"/>
                    </a:schemeClr>
                  </a:solidFill>
                  <a:prstDash val="solid"/>
                </a:ln>
                <a:solidFill>
                  <a:srgbClr val="FF0000"/>
                </a:solidFill>
              </a:rPr>
              <a:t>Giáo</a:t>
            </a:r>
            <a:r>
              <a:rPr lang="en-US" sz="2000" b="1" dirty="0" smtClean="0">
                <a:ln w="10541" cmpd="sng">
                  <a:solidFill>
                    <a:schemeClr val="tx1">
                      <a:lumMod val="50000"/>
                    </a:schemeClr>
                  </a:solidFill>
                  <a:prstDash val="solid"/>
                </a:ln>
                <a:solidFill>
                  <a:srgbClr val="FF0000"/>
                </a:solidFill>
              </a:rPr>
              <a:t> </a:t>
            </a:r>
            <a:r>
              <a:rPr lang="en-US" sz="2000" b="1" dirty="0" err="1" smtClean="0">
                <a:ln w="10541" cmpd="sng">
                  <a:solidFill>
                    <a:schemeClr val="tx1">
                      <a:lumMod val="50000"/>
                    </a:schemeClr>
                  </a:solidFill>
                  <a:prstDash val="solid"/>
                </a:ln>
                <a:solidFill>
                  <a:srgbClr val="FF0000"/>
                </a:solidFill>
              </a:rPr>
              <a:t>dục</a:t>
            </a:r>
            <a:r>
              <a:rPr lang="en-US" sz="2000" b="1" dirty="0" smtClean="0">
                <a:ln w="10541" cmpd="sng">
                  <a:solidFill>
                    <a:schemeClr val="tx1">
                      <a:lumMod val="50000"/>
                    </a:schemeClr>
                  </a:solidFill>
                  <a:prstDash val="solid"/>
                </a:ln>
                <a:solidFill>
                  <a:srgbClr val="FF0000"/>
                </a:solidFill>
              </a:rPr>
              <a:t> </a:t>
            </a:r>
            <a:r>
              <a:rPr lang="en-US" sz="2000" b="1" dirty="0" err="1" smtClean="0">
                <a:ln w="10541" cmpd="sng">
                  <a:solidFill>
                    <a:schemeClr val="tx1">
                      <a:lumMod val="50000"/>
                    </a:schemeClr>
                  </a:solidFill>
                  <a:prstDash val="solid"/>
                </a:ln>
                <a:solidFill>
                  <a:srgbClr val="FF0000"/>
                </a:solidFill>
              </a:rPr>
              <a:t>sức</a:t>
            </a:r>
            <a:r>
              <a:rPr lang="en-US" sz="2000" b="1" dirty="0" smtClean="0">
                <a:ln w="10541" cmpd="sng">
                  <a:solidFill>
                    <a:schemeClr val="tx1">
                      <a:lumMod val="50000"/>
                    </a:schemeClr>
                  </a:solidFill>
                  <a:prstDash val="solid"/>
                </a:ln>
                <a:solidFill>
                  <a:srgbClr val="FF0000"/>
                </a:solidFill>
              </a:rPr>
              <a:t> </a:t>
            </a:r>
            <a:r>
              <a:rPr lang="en-US" sz="2000" b="1" dirty="0" err="1" smtClean="0">
                <a:ln w="10541" cmpd="sng">
                  <a:solidFill>
                    <a:schemeClr val="tx1">
                      <a:lumMod val="50000"/>
                    </a:schemeClr>
                  </a:solidFill>
                  <a:prstDash val="solid"/>
                </a:ln>
                <a:solidFill>
                  <a:srgbClr val="FF0000"/>
                </a:solidFill>
              </a:rPr>
              <a:t>khỏe</a:t>
            </a:r>
            <a:endParaRPr lang="en-US" sz="2000" b="1" dirty="0">
              <a:ln w="10541" cmpd="sng">
                <a:solidFill>
                  <a:schemeClr val="tx1">
                    <a:lumMod val="50000"/>
                  </a:schemeClr>
                </a:solidFill>
                <a:prstDash val="solid"/>
              </a:ln>
              <a:solidFill>
                <a:srgbClr val="FF0000"/>
              </a:solidFill>
            </a:endParaRPr>
          </a:p>
        </p:txBody>
      </p:sp>
      <p:sp>
        <p:nvSpPr>
          <p:cNvPr id="25" name="Rectangle 24"/>
          <p:cNvSpPr/>
          <p:nvPr/>
        </p:nvSpPr>
        <p:spPr>
          <a:xfrm>
            <a:off x="2375646" y="3235933"/>
            <a:ext cx="2221145" cy="707886"/>
          </a:xfrm>
          <a:prstGeom prst="rect">
            <a:avLst/>
          </a:prstGeom>
          <a:noFill/>
        </p:spPr>
        <p:txBody>
          <a:bodyPr wrap="square" lIns="91440" tIns="45720" rIns="91440" bIns="45720">
            <a:spAutoFit/>
          </a:bodyPr>
          <a:lstStyle/>
          <a:p>
            <a:pPr algn="ctr"/>
            <a:r>
              <a:rPr lang="en-US" sz="2000" b="1" dirty="0" err="1" smtClean="0">
                <a:ln w="10541" cmpd="sng">
                  <a:solidFill>
                    <a:schemeClr val="tx1">
                      <a:lumMod val="50000"/>
                    </a:schemeClr>
                  </a:solidFill>
                  <a:prstDash val="solid"/>
                </a:ln>
                <a:solidFill>
                  <a:srgbClr val="000090"/>
                </a:solidFill>
              </a:rPr>
              <a:t>Xúc</a:t>
            </a:r>
            <a:r>
              <a:rPr lang="en-US" sz="2000" b="1" dirty="0" smtClean="0">
                <a:ln w="10541" cmpd="sng">
                  <a:solidFill>
                    <a:schemeClr val="tx1">
                      <a:lumMod val="50000"/>
                    </a:schemeClr>
                  </a:solidFill>
                  <a:prstDash val="solid"/>
                </a:ln>
                <a:solidFill>
                  <a:srgbClr val="000090"/>
                </a:solidFill>
              </a:rPr>
              <a:t> </a:t>
            </a:r>
            <a:r>
              <a:rPr lang="en-US" sz="2000" b="1" dirty="0" err="1" smtClean="0">
                <a:ln w="10541" cmpd="sng">
                  <a:solidFill>
                    <a:schemeClr val="tx1">
                      <a:lumMod val="50000"/>
                    </a:schemeClr>
                  </a:solidFill>
                  <a:prstDash val="solid"/>
                </a:ln>
                <a:solidFill>
                  <a:srgbClr val="000090"/>
                </a:solidFill>
              </a:rPr>
              <a:t>tiến</a:t>
            </a:r>
            <a:r>
              <a:rPr lang="en-US" sz="2000" b="1" dirty="0" smtClean="0">
                <a:ln w="10541" cmpd="sng">
                  <a:solidFill>
                    <a:schemeClr val="tx1">
                      <a:lumMod val="50000"/>
                    </a:schemeClr>
                  </a:solidFill>
                  <a:prstDash val="solid"/>
                </a:ln>
                <a:solidFill>
                  <a:srgbClr val="000090"/>
                </a:solidFill>
              </a:rPr>
              <a:t> </a:t>
            </a:r>
            <a:r>
              <a:rPr lang="en-US" sz="2000" b="1" dirty="0" err="1" smtClean="0">
                <a:ln w="10541" cmpd="sng">
                  <a:solidFill>
                    <a:schemeClr val="tx1">
                      <a:lumMod val="50000"/>
                    </a:schemeClr>
                  </a:solidFill>
                  <a:prstDash val="solid"/>
                </a:ln>
                <a:solidFill>
                  <a:srgbClr val="000090"/>
                </a:solidFill>
              </a:rPr>
              <a:t>sức</a:t>
            </a:r>
            <a:r>
              <a:rPr lang="en-US" sz="2000" b="1" dirty="0" smtClean="0">
                <a:ln w="10541" cmpd="sng">
                  <a:solidFill>
                    <a:schemeClr val="tx1">
                      <a:lumMod val="50000"/>
                    </a:schemeClr>
                  </a:solidFill>
                  <a:prstDash val="solid"/>
                </a:ln>
                <a:solidFill>
                  <a:srgbClr val="000090"/>
                </a:solidFill>
              </a:rPr>
              <a:t> </a:t>
            </a:r>
            <a:r>
              <a:rPr lang="en-US" sz="2000" b="1" dirty="0" err="1" smtClean="0">
                <a:ln w="10541" cmpd="sng">
                  <a:solidFill>
                    <a:schemeClr val="tx1">
                      <a:lumMod val="50000"/>
                    </a:schemeClr>
                  </a:solidFill>
                  <a:prstDash val="solid"/>
                </a:ln>
                <a:solidFill>
                  <a:srgbClr val="000090"/>
                </a:solidFill>
              </a:rPr>
              <a:t>khỏe</a:t>
            </a:r>
            <a:endParaRPr lang="en-US" sz="2000" b="1" dirty="0">
              <a:ln w="10541" cmpd="sng">
                <a:solidFill>
                  <a:schemeClr val="tx1">
                    <a:lumMod val="50000"/>
                  </a:schemeClr>
                </a:solidFill>
                <a:prstDash val="solid"/>
              </a:ln>
              <a:solidFill>
                <a:srgbClr val="000090"/>
              </a:solidFill>
            </a:endParaRPr>
          </a:p>
        </p:txBody>
      </p:sp>
    </p:spTree>
    <p:extLst>
      <p:ext uri="{BB962C8B-B14F-4D97-AF65-F5344CB8AC3E}">
        <p14:creationId xmlns:p14="http://schemas.microsoft.com/office/powerpoint/2010/main" xmlns="" val="24033079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Mô</a:t>
            </a:r>
            <a:r>
              <a:rPr lang="en-US" dirty="0" smtClean="0"/>
              <a:t> </a:t>
            </a:r>
            <a:r>
              <a:rPr lang="en-US" dirty="0" err="1" smtClean="0"/>
              <a:t>hình</a:t>
            </a:r>
            <a:r>
              <a:rPr lang="en-US" dirty="0" smtClean="0"/>
              <a:t> </a:t>
            </a:r>
            <a:r>
              <a:rPr lang="en-US" dirty="0" err="1" smtClean="0"/>
              <a:t>ngăn</a:t>
            </a:r>
            <a:r>
              <a:rPr lang="en-US" dirty="0" smtClean="0"/>
              <a:t> </a:t>
            </a:r>
            <a:r>
              <a:rPr lang="en-US" dirty="0" err="1" smtClean="0"/>
              <a:t>ngừa</a:t>
            </a:r>
            <a:r>
              <a:rPr lang="en-US" dirty="0" smtClean="0"/>
              <a:t> </a:t>
            </a:r>
            <a:r>
              <a:rPr lang="en-US" dirty="0" err="1" smtClean="0"/>
              <a:t>của</a:t>
            </a:r>
            <a:r>
              <a:rPr lang="en-US" dirty="0" smtClean="0"/>
              <a:t> </a:t>
            </a:r>
            <a:r>
              <a:rPr lang="en-US" dirty="0" err="1" smtClean="0"/>
              <a:t>sức</a:t>
            </a:r>
            <a:r>
              <a:rPr lang="en-US" dirty="0" smtClean="0"/>
              <a:t> </a:t>
            </a:r>
            <a:r>
              <a:rPr lang="en-US" dirty="0" err="1" smtClean="0"/>
              <a:t>khỏe</a:t>
            </a:r>
            <a:r>
              <a:rPr lang="en-US" dirty="0" smtClean="0"/>
              <a:t> </a:t>
            </a:r>
            <a:r>
              <a:rPr lang="en-US" dirty="0" err="1" smtClean="0"/>
              <a:t>công</a:t>
            </a:r>
            <a:r>
              <a:rPr lang="en-US" dirty="0" smtClean="0"/>
              <a:t> </a:t>
            </a:r>
            <a:r>
              <a:rPr lang="en-US" dirty="0" err="1" smtClean="0"/>
              <a:t>cộng</a:t>
            </a:r>
            <a:endParaRPr lang="en-US" dirty="0"/>
          </a:p>
        </p:txBody>
      </p:sp>
      <p:graphicFrame>
        <p:nvGraphicFramePr>
          <p:cNvPr id="6" name="Content Placeholder 8"/>
          <p:cNvGraphicFramePr>
            <a:graphicFrameLocks noGrp="1"/>
          </p:cNvGraphicFramePr>
          <p:nvPr>
            <p:ph idx="4294967295"/>
            <p:extLst>
              <p:ext uri="{D42A27DB-BD31-4B8C-83A1-F6EECF244321}">
                <p14:modId xmlns:p14="http://schemas.microsoft.com/office/powerpoint/2010/main" xmlns="" val="1561211504"/>
              </p:ext>
            </p:extLst>
          </p:nvPr>
        </p:nvGraphicFramePr>
        <p:xfrm>
          <a:off x="575469" y="1235075"/>
          <a:ext cx="7993062" cy="5041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045509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Mô</a:t>
            </a:r>
            <a:r>
              <a:rPr lang="en-US" dirty="0" smtClean="0"/>
              <a:t> </a:t>
            </a:r>
            <a:r>
              <a:rPr lang="en-US" dirty="0" err="1" smtClean="0"/>
              <a:t>hình</a:t>
            </a:r>
            <a:r>
              <a:rPr lang="en-US" dirty="0" smtClean="0"/>
              <a:t> </a:t>
            </a:r>
            <a:r>
              <a:rPr lang="en-US" dirty="0" err="1" smtClean="0"/>
              <a:t>ngăn</a:t>
            </a:r>
            <a:r>
              <a:rPr lang="en-US" dirty="0" smtClean="0"/>
              <a:t> </a:t>
            </a:r>
            <a:r>
              <a:rPr lang="en-US" dirty="0" err="1" smtClean="0"/>
              <a:t>ngừa</a:t>
            </a:r>
            <a:r>
              <a:rPr lang="en-US" dirty="0" smtClean="0"/>
              <a:t> </a:t>
            </a:r>
            <a:r>
              <a:rPr lang="en-US" dirty="0" err="1" smtClean="0"/>
              <a:t>của</a:t>
            </a:r>
            <a:r>
              <a:rPr lang="en-US" dirty="0" smtClean="0"/>
              <a:t> </a:t>
            </a:r>
            <a:r>
              <a:rPr lang="en-US" dirty="0" err="1" smtClean="0"/>
              <a:t>sức</a:t>
            </a:r>
            <a:r>
              <a:rPr lang="en-US" dirty="0" smtClean="0"/>
              <a:t> </a:t>
            </a:r>
            <a:r>
              <a:rPr lang="en-US" dirty="0" err="1" smtClean="0"/>
              <a:t>khỏe</a:t>
            </a:r>
            <a:r>
              <a:rPr lang="en-US" dirty="0" smtClean="0"/>
              <a:t> </a:t>
            </a:r>
            <a:r>
              <a:rPr lang="en-US" dirty="0" err="1" smtClean="0"/>
              <a:t>công</a:t>
            </a:r>
            <a:r>
              <a:rPr lang="en-US" dirty="0" smtClean="0"/>
              <a:t> </a:t>
            </a:r>
            <a:r>
              <a:rPr lang="en-US" dirty="0" err="1" smtClean="0"/>
              <a:t>cộng</a:t>
            </a:r>
            <a:endParaRPr lang="en-US" dirty="0"/>
          </a:p>
        </p:txBody>
      </p:sp>
      <p:sp>
        <p:nvSpPr>
          <p:cNvPr id="9" name="Text Placeholder 8"/>
          <p:cNvSpPr>
            <a:spLocks noGrp="1"/>
          </p:cNvSpPr>
          <p:nvPr>
            <p:ph type="body" sz="quarter" idx="13"/>
          </p:nvPr>
        </p:nvSpPr>
        <p:spPr/>
        <p:txBody>
          <a:bodyPr/>
          <a:lstStyle/>
          <a:p>
            <a:r>
              <a:rPr lang="en-US" dirty="0" err="1" smtClean="0"/>
              <a:t>Ví</a:t>
            </a:r>
            <a:r>
              <a:rPr lang="en-US" dirty="0" smtClean="0"/>
              <a:t> </a:t>
            </a:r>
            <a:r>
              <a:rPr lang="en-US" dirty="0" err="1" smtClean="0"/>
              <a:t>dụ</a:t>
            </a:r>
            <a:endParaRPr lang="en-US" dirty="0"/>
          </a:p>
        </p:txBody>
      </p:sp>
      <p:graphicFrame>
        <p:nvGraphicFramePr>
          <p:cNvPr id="8" name="Diagram 7"/>
          <p:cNvGraphicFramePr/>
          <p:nvPr>
            <p:extLst>
              <p:ext uri="{D42A27DB-BD31-4B8C-83A1-F6EECF244321}">
                <p14:modId xmlns:p14="http://schemas.microsoft.com/office/powerpoint/2010/main" xmlns="" val="2810725403"/>
              </p:ext>
            </p:extLst>
          </p:nvPr>
        </p:nvGraphicFramePr>
        <p:xfrm>
          <a:off x="394946" y="1959427"/>
          <a:ext cx="8354108" cy="4702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551199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Mô</a:t>
            </a:r>
            <a:r>
              <a:rPr lang="en-US" dirty="0" smtClean="0"/>
              <a:t> </a:t>
            </a:r>
            <a:r>
              <a:rPr lang="en-US" dirty="0" err="1" smtClean="0"/>
              <a:t>hình</a:t>
            </a:r>
            <a:r>
              <a:rPr lang="en-US" dirty="0" smtClean="0"/>
              <a:t> </a:t>
            </a:r>
            <a:r>
              <a:rPr lang="en-US" dirty="0" err="1" smtClean="0"/>
              <a:t>kinh</a:t>
            </a:r>
            <a:r>
              <a:rPr lang="en-US" dirty="0" smtClean="0"/>
              <a:t> </a:t>
            </a:r>
            <a:r>
              <a:rPr lang="en-US" dirty="0" err="1" smtClean="0"/>
              <a:t>tế</a:t>
            </a:r>
            <a:r>
              <a:rPr lang="en-US" dirty="0" smtClean="0"/>
              <a:t> - </a:t>
            </a:r>
            <a:r>
              <a:rPr lang="en-US" dirty="0" err="1" smtClean="0"/>
              <a:t>xã</a:t>
            </a:r>
            <a:r>
              <a:rPr lang="en-US" dirty="0" smtClean="0"/>
              <a:t> </a:t>
            </a:r>
            <a:r>
              <a:rPr lang="en-US" dirty="0" err="1" smtClean="0"/>
              <a:t>hội</a:t>
            </a:r>
            <a:endParaRPr lang="en-US" dirty="0"/>
          </a:p>
        </p:txBody>
      </p:sp>
      <p:pic>
        <p:nvPicPr>
          <p:cNvPr id="4" name="Picture 3"/>
          <p:cNvPicPr>
            <a:picLocks noChangeAspect="1"/>
          </p:cNvPicPr>
          <p:nvPr/>
        </p:nvPicPr>
        <p:blipFill>
          <a:blip r:embed="rId3"/>
          <a:stretch>
            <a:fillRect/>
          </a:stretch>
        </p:blipFill>
        <p:spPr>
          <a:xfrm>
            <a:off x="1619250" y="910583"/>
            <a:ext cx="5448299" cy="5947417"/>
          </a:xfrm>
          <a:prstGeom prst="rect">
            <a:avLst/>
          </a:prstGeom>
        </p:spPr>
      </p:pic>
    </p:spTree>
    <p:extLst>
      <p:ext uri="{BB962C8B-B14F-4D97-AF65-F5344CB8AC3E}">
        <p14:creationId xmlns:p14="http://schemas.microsoft.com/office/powerpoint/2010/main" xmlns="" val="1952418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Hoạt</a:t>
            </a:r>
            <a:r>
              <a:rPr lang="en-US" dirty="0" smtClean="0"/>
              <a:t> </a:t>
            </a:r>
            <a:r>
              <a:rPr lang="en-US" dirty="0" err="1" smtClean="0"/>
              <a:t>động</a:t>
            </a:r>
            <a:endParaRPr lang="en-US" dirty="0"/>
          </a:p>
        </p:txBody>
      </p:sp>
      <p:sp>
        <p:nvSpPr>
          <p:cNvPr id="7" name="Text Placeholder 6"/>
          <p:cNvSpPr>
            <a:spLocks noGrp="1"/>
          </p:cNvSpPr>
          <p:nvPr>
            <p:ph type="body" idx="1"/>
          </p:nvPr>
        </p:nvSpPr>
        <p:spPr/>
        <p:txBody>
          <a:bodyPr>
            <a:normAutofit/>
          </a:bodyPr>
          <a:lstStyle/>
          <a:p>
            <a:r>
              <a:rPr lang="en-US" sz="2400" dirty="0" err="1" smtClean="0"/>
              <a:t>Hướng</a:t>
            </a:r>
            <a:r>
              <a:rPr lang="en-US" sz="2400" dirty="0" smtClean="0"/>
              <a:t> </a:t>
            </a:r>
            <a:r>
              <a:rPr lang="en-US" sz="2400" dirty="0" err="1" smtClean="0"/>
              <a:t>dẫn</a:t>
            </a:r>
            <a:endParaRPr lang="en-US" sz="2400" dirty="0"/>
          </a:p>
        </p:txBody>
      </p:sp>
      <p:sp>
        <p:nvSpPr>
          <p:cNvPr id="10" name="Content Placeholder 9"/>
          <p:cNvSpPr>
            <a:spLocks noGrp="1"/>
          </p:cNvSpPr>
          <p:nvPr>
            <p:ph sz="half" idx="2"/>
          </p:nvPr>
        </p:nvSpPr>
        <p:spPr/>
        <p:txBody>
          <a:bodyPr>
            <a:normAutofit/>
          </a:bodyPr>
          <a:lstStyle/>
          <a:p>
            <a:pPr marL="0" indent="0">
              <a:buNone/>
            </a:pPr>
            <a:r>
              <a:rPr lang="en-US" sz="2400" dirty="0" err="1" smtClean="0"/>
              <a:t>Trong</a:t>
            </a:r>
            <a:r>
              <a:rPr lang="en-US" sz="2400" dirty="0" smtClean="0"/>
              <a:t> </a:t>
            </a:r>
            <a:r>
              <a:rPr lang="en-US" sz="2400" dirty="0" err="1" smtClean="0"/>
              <a:t>một</a:t>
            </a:r>
            <a:r>
              <a:rPr lang="en-US" sz="2400" dirty="0" smtClean="0"/>
              <a:t> </a:t>
            </a:r>
            <a:r>
              <a:rPr lang="en-US" sz="2400" dirty="0" err="1" smtClean="0"/>
              <a:t>nhóm</a:t>
            </a:r>
            <a:r>
              <a:rPr lang="en-US" sz="2400" dirty="0" smtClean="0"/>
              <a:t> </a:t>
            </a:r>
            <a:r>
              <a:rPr lang="en-US" sz="2400" dirty="0" err="1" smtClean="0"/>
              <a:t>nhỏ</a:t>
            </a:r>
            <a:r>
              <a:rPr lang="en-US" sz="2400" dirty="0" smtClean="0"/>
              <a:t>, </a:t>
            </a:r>
            <a:r>
              <a:rPr lang="en-US" sz="2400" dirty="0" err="1" smtClean="0"/>
              <a:t>sử</a:t>
            </a:r>
            <a:r>
              <a:rPr lang="en-US" sz="2400" dirty="0" smtClean="0"/>
              <a:t> </a:t>
            </a:r>
            <a:r>
              <a:rPr lang="en-US" sz="2400" dirty="0" err="1" smtClean="0"/>
              <a:t>dụng</a:t>
            </a:r>
            <a:r>
              <a:rPr lang="en-US" sz="2400" dirty="0" smtClean="0"/>
              <a:t> </a:t>
            </a:r>
            <a:r>
              <a:rPr lang="en-US" sz="2400" dirty="0" err="1" smtClean="0"/>
              <a:t>mô</a:t>
            </a:r>
            <a:r>
              <a:rPr lang="en-US" sz="2400" dirty="0" smtClean="0"/>
              <a:t> </a:t>
            </a:r>
            <a:r>
              <a:rPr lang="en-US" sz="2400" dirty="0" err="1" smtClean="0"/>
              <a:t>hình</a:t>
            </a:r>
            <a:r>
              <a:rPr lang="en-US" sz="2400" dirty="0" smtClean="0"/>
              <a:t> </a:t>
            </a:r>
            <a:r>
              <a:rPr lang="en-US" sz="2400" dirty="0" err="1" smtClean="0"/>
              <a:t>sức</a:t>
            </a:r>
            <a:r>
              <a:rPr lang="en-US" sz="2400" dirty="0" smtClean="0"/>
              <a:t> </a:t>
            </a:r>
            <a:r>
              <a:rPr lang="en-US" sz="2400" dirty="0" err="1" smtClean="0"/>
              <a:t>khỏe</a:t>
            </a:r>
            <a:r>
              <a:rPr lang="en-US" sz="2400" dirty="0" smtClean="0"/>
              <a:t> </a:t>
            </a:r>
            <a:r>
              <a:rPr lang="en-US" sz="2400" dirty="0" err="1" smtClean="0"/>
              <a:t>công</a:t>
            </a:r>
            <a:r>
              <a:rPr lang="en-US" sz="2400" dirty="0" smtClean="0"/>
              <a:t> </a:t>
            </a:r>
            <a:r>
              <a:rPr lang="en-US" sz="2400" dirty="0" err="1" smtClean="0"/>
              <a:t>cộng</a:t>
            </a:r>
            <a:r>
              <a:rPr lang="en-US" sz="2400" dirty="0" smtClean="0"/>
              <a:t> </a:t>
            </a:r>
            <a:r>
              <a:rPr lang="en-US" sz="2400" dirty="0" err="1" smtClean="0"/>
              <a:t>để</a:t>
            </a:r>
            <a:r>
              <a:rPr lang="en-US" sz="2400" dirty="0" smtClean="0"/>
              <a:t> </a:t>
            </a:r>
            <a:r>
              <a:rPr lang="en-US" sz="2400" dirty="0" err="1" smtClean="0"/>
              <a:t>tạo</a:t>
            </a:r>
            <a:r>
              <a:rPr lang="en-US" sz="2400" dirty="0" smtClean="0"/>
              <a:t> </a:t>
            </a:r>
            <a:r>
              <a:rPr lang="en-US" sz="2400" dirty="0" err="1" smtClean="0"/>
              <a:t>cấp</a:t>
            </a:r>
            <a:r>
              <a:rPr lang="en-US" sz="2400" dirty="0" smtClean="0"/>
              <a:t> </a:t>
            </a:r>
            <a:r>
              <a:rPr lang="en-US" sz="2400" dirty="0" err="1" smtClean="0"/>
              <a:t>độ</a:t>
            </a:r>
            <a:r>
              <a:rPr lang="en-US" sz="2400" dirty="0" smtClean="0"/>
              <a:t> can </a:t>
            </a:r>
            <a:r>
              <a:rPr lang="en-US" sz="2400" dirty="0" err="1" smtClean="0"/>
              <a:t>thiệp</a:t>
            </a:r>
            <a:r>
              <a:rPr lang="en-US" sz="2400" dirty="0" smtClean="0"/>
              <a:t> </a:t>
            </a:r>
            <a:r>
              <a:rPr lang="en-US" sz="2400" dirty="0" err="1" smtClean="0"/>
              <a:t>cộng</a:t>
            </a:r>
            <a:r>
              <a:rPr lang="en-US" sz="2400" dirty="0" smtClean="0"/>
              <a:t> </a:t>
            </a:r>
            <a:r>
              <a:rPr lang="en-US" sz="2400" dirty="0" err="1" smtClean="0"/>
              <a:t>đồng</a:t>
            </a:r>
            <a:r>
              <a:rPr lang="en-US" sz="2400" dirty="0" smtClean="0"/>
              <a:t> </a:t>
            </a:r>
            <a:r>
              <a:rPr lang="en-US" sz="2400" dirty="0" err="1" smtClean="0"/>
              <a:t>cho</a:t>
            </a:r>
            <a:r>
              <a:rPr lang="en-US" sz="2400" dirty="0" smtClean="0"/>
              <a:t> </a:t>
            </a:r>
            <a:r>
              <a:rPr lang="en-US" sz="2400" dirty="0" err="1" smtClean="0"/>
              <a:t>vấn</a:t>
            </a:r>
            <a:r>
              <a:rPr lang="en-US" sz="2400" dirty="0" smtClean="0"/>
              <a:t> </a:t>
            </a:r>
            <a:r>
              <a:rPr lang="en-US" sz="2400" dirty="0" err="1" smtClean="0"/>
              <a:t>đề</a:t>
            </a:r>
            <a:r>
              <a:rPr lang="en-US" sz="2400" dirty="0" smtClean="0"/>
              <a:t> </a:t>
            </a:r>
            <a:r>
              <a:rPr lang="en-US" sz="2400" dirty="0" err="1" smtClean="0"/>
              <a:t>sức</a:t>
            </a:r>
            <a:r>
              <a:rPr lang="en-US" sz="2400" dirty="0" smtClean="0"/>
              <a:t> </a:t>
            </a:r>
            <a:r>
              <a:rPr lang="en-US" sz="2400" dirty="0" err="1" smtClean="0"/>
              <a:t>khỏe</a:t>
            </a:r>
            <a:r>
              <a:rPr lang="en-US" sz="2400" dirty="0" smtClean="0"/>
              <a:t> </a:t>
            </a:r>
            <a:r>
              <a:rPr lang="en-US" sz="2400" dirty="0" err="1" smtClean="0"/>
              <a:t>đã</a:t>
            </a:r>
            <a:r>
              <a:rPr lang="en-US" sz="2400" dirty="0" smtClean="0"/>
              <a:t> </a:t>
            </a:r>
            <a:r>
              <a:rPr lang="en-US" sz="2400" dirty="0" err="1" smtClean="0"/>
              <a:t>ấn</a:t>
            </a:r>
            <a:r>
              <a:rPr lang="en-US" sz="2400" dirty="0" smtClean="0"/>
              <a:t> </a:t>
            </a:r>
            <a:r>
              <a:rPr lang="en-US" sz="2400" dirty="0" err="1" smtClean="0"/>
              <a:t>định</a:t>
            </a:r>
            <a:r>
              <a:rPr lang="en-US" sz="2400" dirty="0" smtClean="0"/>
              <a:t>. </a:t>
            </a:r>
            <a:endParaRPr lang="en-US" sz="2400" dirty="0"/>
          </a:p>
        </p:txBody>
      </p:sp>
      <p:sp>
        <p:nvSpPr>
          <p:cNvPr id="12" name="Text Placeholder 11"/>
          <p:cNvSpPr>
            <a:spLocks noGrp="1"/>
          </p:cNvSpPr>
          <p:nvPr>
            <p:ph type="body" sz="quarter" idx="3"/>
          </p:nvPr>
        </p:nvSpPr>
        <p:spPr>
          <a:xfrm>
            <a:off x="4248150" y="1535113"/>
            <a:ext cx="4895848" cy="639762"/>
          </a:xfrm>
        </p:spPr>
        <p:txBody>
          <a:bodyPr>
            <a:normAutofit fontScale="92500"/>
          </a:bodyPr>
          <a:lstStyle/>
          <a:p>
            <a:pPr algn="ctr"/>
            <a:r>
              <a:rPr lang="en-US" sz="2400" dirty="0" err="1" smtClean="0"/>
              <a:t>Mô</a:t>
            </a:r>
            <a:r>
              <a:rPr lang="en-US" sz="2400" dirty="0" smtClean="0"/>
              <a:t> </a:t>
            </a:r>
            <a:r>
              <a:rPr lang="en-US" sz="2400" dirty="0" err="1" smtClean="0"/>
              <a:t>hình</a:t>
            </a:r>
            <a:r>
              <a:rPr lang="en-US" sz="2400" dirty="0" smtClean="0"/>
              <a:t> </a:t>
            </a:r>
            <a:r>
              <a:rPr lang="en-US" sz="2400" dirty="0" err="1" smtClean="0"/>
              <a:t>sức</a:t>
            </a:r>
            <a:r>
              <a:rPr lang="en-US" sz="2400" dirty="0" smtClean="0"/>
              <a:t> </a:t>
            </a:r>
            <a:r>
              <a:rPr lang="en-US" sz="2400" dirty="0" err="1" smtClean="0"/>
              <a:t>khỏe</a:t>
            </a:r>
            <a:r>
              <a:rPr lang="en-US" sz="2400" dirty="0" smtClean="0"/>
              <a:t> </a:t>
            </a:r>
            <a:r>
              <a:rPr lang="en-US" sz="2400" dirty="0" err="1" smtClean="0"/>
              <a:t>công</a:t>
            </a:r>
            <a:r>
              <a:rPr lang="en-US" sz="2400" dirty="0" smtClean="0"/>
              <a:t> </a:t>
            </a:r>
            <a:r>
              <a:rPr lang="en-US" sz="2400" dirty="0" err="1" smtClean="0"/>
              <a:t>cộng</a:t>
            </a:r>
            <a:endParaRPr lang="en-US" sz="2400" dirty="0"/>
          </a:p>
        </p:txBody>
      </p:sp>
      <p:graphicFrame>
        <p:nvGraphicFramePr>
          <p:cNvPr id="9" name="Diagram 8"/>
          <p:cNvGraphicFramePr/>
          <p:nvPr>
            <p:extLst>
              <p:ext uri="{D42A27DB-BD31-4B8C-83A1-F6EECF244321}">
                <p14:modId xmlns:p14="http://schemas.microsoft.com/office/powerpoint/2010/main" xmlns="" val="45291575"/>
              </p:ext>
            </p:extLst>
          </p:nvPr>
        </p:nvGraphicFramePr>
        <p:xfrm>
          <a:off x="4497389" y="2174875"/>
          <a:ext cx="4189412"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327431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560599" y="2036054"/>
            <a:ext cx="4022802" cy="4022802"/>
          </a:xfrm>
          <a:prstGeom prst="rect">
            <a:avLst/>
          </a:prstGeom>
        </p:spPr>
      </p:pic>
      <p:sp>
        <p:nvSpPr>
          <p:cNvPr id="4" name="Title 3"/>
          <p:cNvSpPr>
            <a:spLocks noGrp="1"/>
          </p:cNvSpPr>
          <p:nvPr>
            <p:ph type="title"/>
          </p:nvPr>
        </p:nvSpPr>
        <p:spPr/>
        <p:txBody>
          <a:bodyPr/>
          <a:lstStyle/>
          <a:p>
            <a:r>
              <a:rPr lang="en-US" dirty="0" err="1" smtClean="0"/>
              <a:t>Giải</a:t>
            </a:r>
            <a:r>
              <a:rPr lang="en-US" dirty="0" smtClean="0"/>
              <a:t> </a:t>
            </a:r>
            <a:r>
              <a:rPr lang="en-US" dirty="0" err="1" smtClean="0"/>
              <a:t>lao</a:t>
            </a:r>
            <a:endParaRPr lang="en-US" dirty="0"/>
          </a:p>
        </p:txBody>
      </p:sp>
    </p:spTree>
    <p:extLst>
      <p:ext uri="{BB962C8B-B14F-4D97-AF65-F5344CB8AC3E}">
        <p14:creationId xmlns:p14="http://schemas.microsoft.com/office/powerpoint/2010/main" xmlns="" val="3580760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Chương</a:t>
            </a:r>
            <a:r>
              <a:rPr lang="en-US" dirty="0" smtClean="0"/>
              <a:t> </a:t>
            </a:r>
            <a:r>
              <a:rPr lang="en-US" dirty="0" err="1" smtClean="0"/>
              <a:t>trình</a:t>
            </a:r>
            <a:endParaRPr lang="en-US" dirty="0"/>
          </a:p>
        </p:txBody>
      </p:sp>
      <p:pic>
        <p:nvPicPr>
          <p:cNvPr id="8" name="Content Placeholder 7" descr="Compass.png"/>
          <p:cNvPicPr>
            <a:picLocks noGrp="1" noChangeAspect="1"/>
          </p:cNvPicPr>
          <p:nvPr>
            <p:ph sz="half" idx="2"/>
          </p:nvPr>
        </p:nvPicPr>
        <p:blipFill>
          <a:blip r:embed="rId3">
            <a:extLst>
              <a:ext uri="{28A0092B-C50C-407E-A947-70E740481C1C}">
                <a14:useLocalDpi xmlns:a14="http://schemas.microsoft.com/office/drawing/2010/main" xmlns="" val="0"/>
              </a:ext>
            </a:extLst>
          </a:blip>
          <a:srcRect l="2908" r="2908"/>
          <a:stretch>
            <a:fillRect/>
          </a:stretch>
        </p:blipFill>
        <p:spPr>
          <a:xfrm>
            <a:off x="457200" y="1963223"/>
            <a:ext cx="4040188" cy="3951288"/>
          </a:xfrm>
        </p:spPr>
      </p:pic>
      <p:graphicFrame>
        <p:nvGraphicFramePr>
          <p:cNvPr id="5" name="Table 4"/>
          <p:cNvGraphicFramePr>
            <a:graphicFrameLocks noGrp="1"/>
          </p:cNvGraphicFramePr>
          <p:nvPr>
            <p:extLst>
              <p:ext uri="{D42A27DB-BD31-4B8C-83A1-F6EECF244321}">
                <p14:modId xmlns:p14="http://schemas.microsoft.com/office/powerpoint/2010/main" xmlns="" val="3964025638"/>
              </p:ext>
            </p:extLst>
          </p:nvPr>
        </p:nvGraphicFramePr>
        <p:xfrm>
          <a:off x="4652048" y="1975403"/>
          <a:ext cx="3834981" cy="3931944"/>
        </p:xfrm>
        <a:graphic>
          <a:graphicData uri="http://schemas.openxmlformats.org/drawingml/2006/table">
            <a:tbl>
              <a:tblPr firstRow="1" bandRow="1">
                <a:tableStyleId>{BC89EF96-8CEA-46FF-86C4-4CE0E7609802}</a:tableStyleId>
              </a:tblPr>
              <a:tblGrid>
                <a:gridCol w="3834981"/>
              </a:tblGrid>
              <a:tr h="655324">
                <a:tc>
                  <a:txBody>
                    <a:bodyPr/>
                    <a:lstStyle/>
                    <a:p>
                      <a:pPr algn="ctr"/>
                      <a:r>
                        <a:rPr lang="en-US" dirty="0" err="1" smtClean="0"/>
                        <a:t>Mục</a:t>
                      </a:r>
                      <a:r>
                        <a:rPr lang="en-US" baseline="0" dirty="0" smtClean="0"/>
                        <a:t> </a:t>
                      </a:r>
                      <a:r>
                        <a:rPr lang="en-US" dirty="0" smtClean="0"/>
                        <a:t>1</a:t>
                      </a:r>
                      <a:r>
                        <a:rPr lang="en-US" dirty="0" smtClean="0"/>
                        <a:t>: </a:t>
                      </a:r>
                      <a:r>
                        <a:rPr lang="en-US" dirty="0" err="1" smtClean="0"/>
                        <a:t>Tổng</a:t>
                      </a:r>
                      <a:r>
                        <a:rPr lang="en-US" baseline="0" dirty="0" smtClean="0"/>
                        <a:t> </a:t>
                      </a:r>
                      <a:r>
                        <a:rPr lang="en-US" baseline="0" dirty="0" err="1" smtClean="0"/>
                        <a:t>quan</a:t>
                      </a:r>
                      <a:endParaRPr lang="en-US" dirty="0" smtClean="0"/>
                    </a:p>
                  </a:txBody>
                  <a:tcPr/>
                </a:tc>
              </a:tr>
              <a:tr h="655324">
                <a:tc>
                  <a:txBody>
                    <a:bodyPr/>
                    <a:lstStyle/>
                    <a:p>
                      <a:r>
                        <a:rPr lang="en-US" dirty="0" err="1" smtClean="0"/>
                        <a:t>Giới</a:t>
                      </a:r>
                      <a:r>
                        <a:rPr lang="en-US" baseline="0" dirty="0" smtClean="0"/>
                        <a:t> </a:t>
                      </a:r>
                      <a:r>
                        <a:rPr lang="en-US" baseline="0" dirty="0" err="1" smtClean="0"/>
                        <a:t>thiệu</a:t>
                      </a:r>
                      <a:r>
                        <a:rPr lang="en-US" dirty="0" smtClean="0"/>
                        <a:t>/</a:t>
                      </a:r>
                      <a:r>
                        <a:rPr lang="en-US" dirty="0" err="1" smtClean="0"/>
                        <a:t>Chào</a:t>
                      </a:r>
                      <a:r>
                        <a:rPr lang="en-US" baseline="0" dirty="0" smtClean="0"/>
                        <a:t> </a:t>
                      </a:r>
                      <a:r>
                        <a:rPr lang="en-US" baseline="0" dirty="0" err="1" smtClean="0"/>
                        <a:t>mừng</a:t>
                      </a:r>
                      <a:endParaRPr lang="en-US" dirty="0" smtClean="0"/>
                    </a:p>
                  </a:txBody>
                  <a:tcPr/>
                </a:tc>
              </a:tr>
              <a:tr h="655324">
                <a:tc>
                  <a:txBody>
                    <a:bodyPr/>
                    <a:lstStyle/>
                    <a:p>
                      <a:r>
                        <a:rPr lang="en-US" dirty="0" err="1" smtClean="0"/>
                        <a:t>Định</a:t>
                      </a:r>
                      <a:r>
                        <a:rPr lang="en-US" baseline="0" dirty="0" smtClean="0"/>
                        <a:t> </a:t>
                      </a:r>
                      <a:r>
                        <a:rPr lang="en-US" baseline="0" dirty="0" err="1" smtClean="0"/>
                        <a:t>hướng</a:t>
                      </a:r>
                      <a:endParaRPr lang="en-US" dirty="0" smtClean="0"/>
                    </a:p>
                  </a:txBody>
                  <a:tcPr/>
                </a:tc>
              </a:tr>
              <a:tr h="655324">
                <a:tc>
                  <a:txBody>
                    <a:bodyPr/>
                    <a:lstStyle/>
                    <a:p>
                      <a:r>
                        <a:rPr lang="en-US" baseline="0" dirty="0" err="1" smtClean="0"/>
                        <a:t>Yếu</a:t>
                      </a:r>
                      <a:r>
                        <a:rPr lang="en-US" baseline="0" dirty="0" smtClean="0"/>
                        <a:t> </a:t>
                      </a:r>
                      <a:r>
                        <a:rPr lang="en-US" baseline="0" dirty="0" err="1" smtClean="0"/>
                        <a:t>tố</a:t>
                      </a:r>
                      <a:r>
                        <a:rPr lang="en-US" baseline="0" dirty="0" smtClean="0"/>
                        <a:t> </a:t>
                      </a:r>
                      <a:r>
                        <a:rPr lang="en-US" baseline="0" dirty="0" err="1" smtClean="0"/>
                        <a:t>xã</a:t>
                      </a:r>
                      <a:r>
                        <a:rPr lang="en-US" baseline="0" dirty="0" smtClean="0"/>
                        <a:t> </a:t>
                      </a:r>
                      <a:r>
                        <a:rPr lang="en-US" baseline="0" dirty="0" err="1" smtClean="0"/>
                        <a:t>hội</a:t>
                      </a:r>
                      <a:r>
                        <a:rPr lang="en-US" baseline="0" dirty="0" smtClean="0"/>
                        <a:t> </a:t>
                      </a:r>
                      <a:r>
                        <a:rPr lang="en-US" baseline="0" dirty="0" err="1" smtClean="0"/>
                        <a:t>mang</a:t>
                      </a:r>
                      <a:r>
                        <a:rPr lang="en-US" baseline="0" dirty="0" smtClean="0"/>
                        <a:t> </a:t>
                      </a:r>
                      <a:r>
                        <a:rPr lang="en-US" baseline="0" dirty="0" err="1" smtClean="0"/>
                        <a:t>tính</a:t>
                      </a:r>
                      <a:r>
                        <a:rPr lang="en-US" baseline="0" dirty="0" smtClean="0"/>
                        <a:t> </a:t>
                      </a:r>
                      <a:r>
                        <a:rPr lang="en-US" baseline="0" dirty="0" err="1" smtClean="0"/>
                        <a:t>quyết</a:t>
                      </a:r>
                      <a:r>
                        <a:rPr lang="en-US" baseline="0" dirty="0" smtClean="0"/>
                        <a:t> </a:t>
                      </a:r>
                      <a:r>
                        <a:rPr lang="en-US" baseline="0" dirty="0" err="1" smtClean="0"/>
                        <a:t>định</a:t>
                      </a:r>
                      <a:endParaRPr lang="en-US" dirty="0" smtClean="0"/>
                    </a:p>
                  </a:txBody>
                  <a:tcPr/>
                </a:tc>
              </a:tr>
              <a:tr h="655324">
                <a:tc>
                  <a:txBody>
                    <a:bodyPr/>
                    <a:lstStyle/>
                    <a:p>
                      <a:r>
                        <a:rPr lang="en-US" dirty="0" err="1" smtClean="0"/>
                        <a:t>Tổng</a:t>
                      </a:r>
                      <a:r>
                        <a:rPr lang="en-US" baseline="0" dirty="0" smtClean="0"/>
                        <a:t> </a:t>
                      </a:r>
                      <a:r>
                        <a:rPr lang="en-US" baseline="0" dirty="0" err="1" smtClean="0"/>
                        <a:t>quan</a:t>
                      </a:r>
                      <a:r>
                        <a:rPr lang="en-US" baseline="0" dirty="0" smtClean="0"/>
                        <a:t> </a:t>
                      </a:r>
                      <a:r>
                        <a:rPr lang="en-US" baseline="0" dirty="0" err="1" smtClean="0"/>
                        <a:t>Kế</a:t>
                      </a:r>
                      <a:r>
                        <a:rPr lang="en-US" baseline="0" dirty="0" smtClean="0"/>
                        <a:t> </a:t>
                      </a:r>
                      <a:r>
                        <a:rPr lang="en-US" baseline="0" dirty="0" err="1" smtClean="0"/>
                        <a:t>hoạch</a:t>
                      </a:r>
                      <a:r>
                        <a:rPr lang="en-US" baseline="0" dirty="0" smtClean="0"/>
                        <a:t> </a:t>
                      </a:r>
                      <a:r>
                        <a:rPr lang="en-US" baseline="0" dirty="0" err="1" smtClean="0"/>
                        <a:t>vốn</a:t>
                      </a:r>
                      <a:r>
                        <a:rPr lang="en-US" baseline="0" dirty="0" smtClean="0"/>
                        <a:t> </a:t>
                      </a:r>
                      <a:r>
                        <a:rPr lang="en-US" baseline="0" dirty="0" err="1" smtClean="0"/>
                        <a:t>cải</a:t>
                      </a:r>
                      <a:r>
                        <a:rPr lang="en-US" baseline="0" dirty="0" smtClean="0"/>
                        <a:t> </a:t>
                      </a:r>
                      <a:r>
                        <a:rPr lang="en-US" baseline="0" dirty="0" err="1" smtClean="0"/>
                        <a:t>thiện</a:t>
                      </a:r>
                      <a:r>
                        <a:rPr lang="en-US" baseline="0" dirty="0" smtClean="0"/>
                        <a:t> (</a:t>
                      </a:r>
                      <a:r>
                        <a:rPr lang="en-US" dirty="0" smtClean="0"/>
                        <a:t>CIP)</a:t>
                      </a:r>
                      <a:endParaRPr lang="en-US" dirty="0" smtClean="0"/>
                    </a:p>
                  </a:txBody>
                  <a:tcPr/>
                </a:tc>
              </a:tr>
              <a:tr h="655324">
                <a:tc>
                  <a:txBody>
                    <a:bodyPr/>
                    <a:lstStyle/>
                    <a:p>
                      <a:r>
                        <a:rPr lang="en-US" dirty="0" err="1" smtClean="0"/>
                        <a:t>Kết</a:t>
                      </a:r>
                      <a:r>
                        <a:rPr lang="en-US" baseline="0" dirty="0" smtClean="0"/>
                        <a:t> </a:t>
                      </a:r>
                      <a:r>
                        <a:rPr lang="en-US" baseline="0" dirty="0" err="1" smtClean="0"/>
                        <a:t>luận</a:t>
                      </a:r>
                      <a:endParaRPr lang="en-US" dirty="0" smtClean="0"/>
                    </a:p>
                  </a:txBody>
                  <a:tcPr/>
                </a:tc>
              </a:tr>
            </a:tbl>
          </a:graphicData>
        </a:graphic>
      </p:graphicFrame>
    </p:spTree>
    <p:extLst>
      <p:ext uri="{BB962C8B-B14F-4D97-AF65-F5344CB8AC3E}">
        <p14:creationId xmlns:p14="http://schemas.microsoft.com/office/powerpoint/2010/main" xmlns="" val="14041413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Người</a:t>
            </a:r>
            <a:r>
              <a:rPr lang="en-US" dirty="0" smtClean="0"/>
              <a:t> </a:t>
            </a:r>
            <a:r>
              <a:rPr lang="en-US" dirty="0" err="1" smtClean="0"/>
              <a:t>mỹ</a:t>
            </a:r>
            <a:r>
              <a:rPr lang="en-US" dirty="0" smtClean="0"/>
              <a:t> </a:t>
            </a:r>
            <a:r>
              <a:rPr lang="en-US" dirty="0" err="1" smtClean="0"/>
              <a:t>khỏe</a:t>
            </a:r>
            <a:r>
              <a:rPr lang="en-US" dirty="0" smtClean="0"/>
              <a:t> </a:t>
            </a:r>
            <a:r>
              <a:rPr lang="en-US" dirty="0" err="1" smtClean="0"/>
              <a:t>mạnh</a:t>
            </a:r>
            <a:r>
              <a:rPr lang="en-US" dirty="0" smtClean="0"/>
              <a:t> </a:t>
            </a:r>
            <a:r>
              <a:rPr lang="en-US" dirty="0" err="1" smtClean="0"/>
              <a:t>giúp</a:t>
            </a:r>
            <a:r>
              <a:rPr lang="en-US" dirty="0" smtClean="0"/>
              <a:t> </a:t>
            </a:r>
            <a:r>
              <a:rPr lang="en-US" dirty="0" err="1" smtClean="0"/>
              <a:t>ích</a:t>
            </a:r>
            <a:r>
              <a:rPr lang="en-US" dirty="0" smtClean="0"/>
              <a:t> </a:t>
            </a:r>
            <a:r>
              <a:rPr lang="en-US" dirty="0" err="1" smtClean="0"/>
              <a:t>cho</a:t>
            </a:r>
            <a:r>
              <a:rPr lang="en-US" dirty="0" smtClean="0"/>
              <a:t> </a:t>
            </a:r>
            <a:r>
              <a:rPr lang="en-US" dirty="0" err="1" smtClean="0"/>
              <a:t>mọi</a:t>
            </a:r>
            <a:r>
              <a:rPr lang="en-US" dirty="0" smtClean="0"/>
              <a:t> </a:t>
            </a:r>
            <a:r>
              <a:rPr lang="en-US" dirty="0" err="1" smtClean="0"/>
              <a:t>người</a:t>
            </a:r>
            <a:r>
              <a:rPr lang="en-US" dirty="0" smtClean="0"/>
              <a:t> </a:t>
            </a:r>
            <a:endParaRPr lang="en-US" dirty="0"/>
          </a:p>
        </p:txBody>
      </p:sp>
      <p:pic>
        <p:nvPicPr>
          <p:cNvPr id="12" name="Picture 11" descr="surfer-816985_1280.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673823" y="4930590"/>
            <a:ext cx="2373657" cy="1616727"/>
          </a:xfrm>
          <a:prstGeom prst="rect">
            <a:avLst/>
          </a:prstGeom>
        </p:spPr>
      </p:pic>
      <p:pic>
        <p:nvPicPr>
          <p:cNvPr id="13" name="Picture 12" descr="cycling-659804_1280.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75884" y="4086754"/>
            <a:ext cx="3424940" cy="2445622"/>
          </a:xfrm>
          <a:prstGeom prst="rect">
            <a:avLst/>
          </a:prstGeom>
        </p:spPr>
      </p:pic>
      <p:pic>
        <p:nvPicPr>
          <p:cNvPr id="11" name="Picture 10" descr="African American Family.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75884" y="1547938"/>
            <a:ext cx="3424940" cy="2458791"/>
          </a:xfrm>
          <a:prstGeom prst="rect">
            <a:avLst/>
          </a:prstGeom>
        </p:spPr>
      </p:pic>
      <p:pic>
        <p:nvPicPr>
          <p:cNvPr id="14" name="Picture 13" descr="girls-765847_1280.jpg"/>
          <p:cNvPicPr>
            <a:picLocks noChangeAspect="1"/>
          </p:cNvPicPr>
          <p:nvPr/>
        </p:nvPicPr>
        <p:blipFill rotWithShape="1">
          <a:blip r:embed="rId6">
            <a:extLst>
              <a:ext uri="{28A0092B-C50C-407E-A947-70E740481C1C}">
                <a14:useLocalDpi xmlns:a14="http://schemas.microsoft.com/office/drawing/2010/main" xmlns="" val="0"/>
              </a:ext>
            </a:extLst>
          </a:blip>
          <a:srcRect t="17401" b="6867"/>
          <a:stretch/>
        </p:blipFill>
        <p:spPr>
          <a:xfrm>
            <a:off x="6125882" y="4697572"/>
            <a:ext cx="2868708" cy="1846662"/>
          </a:xfrm>
          <a:prstGeom prst="rect">
            <a:avLst/>
          </a:prstGeom>
        </p:spPr>
      </p:pic>
      <p:pic>
        <p:nvPicPr>
          <p:cNvPr id="15" name="Picture 14" descr="kid-677098_1280.jp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677412" y="3159640"/>
            <a:ext cx="2370067" cy="1734208"/>
          </a:xfrm>
          <a:prstGeom prst="rect">
            <a:avLst/>
          </a:prstGeom>
        </p:spPr>
      </p:pic>
      <p:pic>
        <p:nvPicPr>
          <p:cNvPr id="16" name="Picture 15" descr="family-photo-827763_1280.jp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673822" y="1547938"/>
            <a:ext cx="2373657" cy="1581820"/>
          </a:xfrm>
          <a:prstGeom prst="rect">
            <a:avLst/>
          </a:prstGeom>
        </p:spPr>
      </p:pic>
      <p:pic>
        <p:nvPicPr>
          <p:cNvPr id="17" name="Picture 16" descr="grandmother-692691_1280.jpg"/>
          <p:cNvPicPr>
            <a:picLocks noChangeAspect="1"/>
          </p:cNvPicPr>
          <p:nvPr/>
        </p:nvPicPr>
        <p:blipFill rotWithShape="1">
          <a:blip r:embed="rId9">
            <a:extLst>
              <a:ext uri="{28A0092B-C50C-407E-A947-70E740481C1C}">
                <a14:useLocalDpi xmlns:a14="http://schemas.microsoft.com/office/drawing/2010/main" xmlns="" val="0"/>
              </a:ext>
            </a:extLst>
          </a:blip>
          <a:srcRect r="4013" b="4773"/>
          <a:stretch/>
        </p:blipFill>
        <p:spPr>
          <a:xfrm>
            <a:off x="6125882" y="1547938"/>
            <a:ext cx="2870874" cy="1906923"/>
          </a:xfrm>
          <a:prstGeom prst="rect">
            <a:avLst/>
          </a:prstGeom>
        </p:spPr>
      </p:pic>
      <p:pic>
        <p:nvPicPr>
          <p:cNvPr id="18" name="Picture 17" descr="grandmother-453131_1280.jpg"/>
          <p:cNvPicPr>
            <a:picLocks noChangeAspect="1"/>
          </p:cNvPicPr>
          <p:nvPr/>
        </p:nvPicPr>
        <p:blipFill rotWithShape="1">
          <a:blip r:embed="rId10">
            <a:extLst>
              <a:ext uri="{28A0092B-C50C-407E-A947-70E740481C1C}">
                <a14:useLocalDpi xmlns:a14="http://schemas.microsoft.com/office/drawing/2010/main" xmlns="" val="0"/>
              </a:ext>
            </a:extLst>
          </a:blip>
          <a:srcRect l="14706" t="14020" b="33753"/>
          <a:stretch/>
        </p:blipFill>
        <p:spPr>
          <a:xfrm>
            <a:off x="6125882" y="3496238"/>
            <a:ext cx="2870874" cy="1171452"/>
          </a:xfrm>
          <a:prstGeom prst="rect">
            <a:avLst/>
          </a:prstGeom>
        </p:spPr>
      </p:pic>
    </p:spTree>
    <p:extLst>
      <p:ext uri="{BB962C8B-B14F-4D97-AF65-F5344CB8AC3E}">
        <p14:creationId xmlns:p14="http://schemas.microsoft.com/office/powerpoint/2010/main" xmlns="" val="417362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Súc</a:t>
            </a:r>
            <a:r>
              <a:rPr lang="en-US" dirty="0" smtClean="0"/>
              <a:t> </a:t>
            </a:r>
            <a:r>
              <a:rPr lang="en-US" dirty="0" err="1" smtClean="0"/>
              <a:t>khỏe</a:t>
            </a:r>
            <a:r>
              <a:rPr lang="en-US" dirty="0" smtClean="0"/>
              <a:t> </a:t>
            </a:r>
            <a:r>
              <a:rPr lang="en-US" dirty="0" err="1" smtClean="0"/>
              <a:t>là</a:t>
            </a:r>
            <a:r>
              <a:rPr lang="en-US" dirty="0" smtClean="0"/>
              <a:t> </a:t>
            </a:r>
            <a:r>
              <a:rPr lang="en-US" dirty="0" err="1" smtClean="0"/>
              <a:t>gì</a:t>
            </a:r>
            <a:r>
              <a:rPr lang="en-US" dirty="0" smtClean="0"/>
              <a:t>?</a:t>
            </a:r>
            <a:endParaRPr lang="en-US" dirty="0"/>
          </a:p>
        </p:txBody>
      </p:sp>
      <p:pic>
        <p:nvPicPr>
          <p:cNvPr id="9" name="Picture 8" descr="brain-303186_1280.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281696" y="1868974"/>
            <a:ext cx="2831890" cy="2241176"/>
          </a:xfrm>
          <a:prstGeom prst="rect">
            <a:avLst/>
          </a:prstGeom>
        </p:spPr>
      </p:pic>
      <p:pic>
        <p:nvPicPr>
          <p:cNvPr id="10" name="Picture 9" descr="child-817369_1280.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87911" y="4669821"/>
            <a:ext cx="2778084" cy="1938148"/>
          </a:xfrm>
          <a:prstGeom prst="rect">
            <a:avLst/>
          </a:prstGeom>
        </p:spPr>
      </p:pic>
      <p:pic>
        <p:nvPicPr>
          <p:cNvPr id="11" name="Picture 10" descr="fitness-315843_1280.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67152" y="1230572"/>
            <a:ext cx="2883600" cy="2162700"/>
          </a:xfrm>
          <a:prstGeom prst="rect">
            <a:avLst/>
          </a:prstGeom>
        </p:spPr>
      </p:pic>
      <p:pic>
        <p:nvPicPr>
          <p:cNvPr id="14" name="Picture 13" descr="runners-635906_1280.jp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733937" y="2088576"/>
            <a:ext cx="3076359" cy="2050105"/>
          </a:xfrm>
          <a:prstGeom prst="rect">
            <a:avLst/>
          </a:prstGeom>
        </p:spPr>
      </p:pic>
      <p:pic>
        <p:nvPicPr>
          <p:cNvPr id="8" name="Picture 7" descr="call-15828_1280.jp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037293" y="3765629"/>
            <a:ext cx="2060775" cy="3092371"/>
          </a:xfrm>
          <a:prstGeom prst="rect">
            <a:avLst/>
          </a:prstGeom>
        </p:spPr>
      </p:pic>
      <p:pic>
        <p:nvPicPr>
          <p:cNvPr id="13" name="Picture 12" descr="yoga-682360_1280.jpg"/>
          <p:cNvPicPr>
            <a:picLocks noChangeAspect="1"/>
          </p:cNvPicPr>
          <p:nvPr/>
        </p:nvPicPr>
        <p:blipFill rotWithShape="1">
          <a:blip r:embed="rId8">
            <a:extLst>
              <a:ext uri="{28A0092B-C50C-407E-A947-70E740481C1C}">
                <a14:useLocalDpi xmlns:a14="http://schemas.microsoft.com/office/drawing/2010/main" xmlns="" val="0"/>
              </a:ext>
            </a:extLst>
          </a:blip>
          <a:srcRect b="21309"/>
          <a:stretch/>
        </p:blipFill>
        <p:spPr>
          <a:xfrm>
            <a:off x="2242629" y="4177026"/>
            <a:ext cx="2484012" cy="2606262"/>
          </a:xfrm>
          <a:prstGeom prst="rect">
            <a:avLst/>
          </a:prstGeom>
        </p:spPr>
      </p:pic>
      <p:pic>
        <p:nvPicPr>
          <p:cNvPr id="12" name="Picture 11" descr="hands-543593_1280.jp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9941" y="4822456"/>
            <a:ext cx="2260882" cy="2010065"/>
          </a:xfrm>
          <a:prstGeom prst="rect">
            <a:avLst/>
          </a:prstGeom>
        </p:spPr>
      </p:pic>
      <p:sp>
        <p:nvSpPr>
          <p:cNvPr id="15" name="Rectangle 14"/>
          <p:cNvSpPr/>
          <p:nvPr/>
        </p:nvSpPr>
        <p:spPr>
          <a:xfrm rot="524859">
            <a:off x="2488963" y="1348410"/>
            <a:ext cx="2510573" cy="646331"/>
          </a:xfrm>
          <a:prstGeom prst="rect">
            <a:avLst/>
          </a:prstGeom>
          <a:noFill/>
          <a:ln>
            <a:noFill/>
          </a:ln>
        </p:spPr>
        <p:txBody>
          <a:bodyPr wrap="none" lIns="91440" tIns="45720" rIns="91440" bIns="45720">
            <a:prstTxWarp prst="textPlain">
              <a:avLst/>
            </a:prstTxWarp>
            <a:spAutoFit/>
          </a:bodyPr>
          <a:lstStyle/>
          <a:p>
            <a:pPr algn="ctr"/>
            <a:r>
              <a:rPr lang="en-US" sz="3600" b="1" spc="50" dirty="0" err="1" smtClean="0">
                <a:ln w="13500">
                  <a:solidFill>
                    <a:schemeClr val="tx1">
                      <a:lumMod val="50000"/>
                      <a:alpha val="6500"/>
                    </a:schemeClr>
                  </a:solidFill>
                  <a:prstDash val="solid"/>
                </a:ln>
                <a:solidFill>
                  <a:schemeClr val="accent4">
                    <a:lumMod val="75000"/>
                    <a:alpha val="95000"/>
                  </a:schemeClr>
                </a:solidFill>
                <a:effectLst>
                  <a:innerShdw blurRad="50900" dist="38500" dir="13500000">
                    <a:srgbClr val="000000">
                      <a:alpha val="60000"/>
                    </a:srgbClr>
                  </a:innerShdw>
                </a:effectLst>
              </a:rPr>
              <a:t>Thể</a:t>
            </a:r>
            <a:r>
              <a:rPr lang="en-US" sz="3600" b="1" spc="50" dirty="0" smtClean="0">
                <a:ln w="13500">
                  <a:solidFill>
                    <a:schemeClr val="tx1">
                      <a:lumMod val="50000"/>
                      <a:alpha val="6500"/>
                    </a:schemeClr>
                  </a:solidFill>
                  <a:prstDash val="solid"/>
                </a:ln>
                <a:solidFill>
                  <a:schemeClr val="accent4">
                    <a:lumMod val="75000"/>
                    <a:alpha val="95000"/>
                  </a:schemeClr>
                </a:solidFill>
                <a:effectLst>
                  <a:innerShdw blurRad="50900" dist="38500" dir="13500000">
                    <a:srgbClr val="000000">
                      <a:alpha val="60000"/>
                    </a:srgbClr>
                  </a:innerShdw>
                </a:effectLst>
              </a:rPr>
              <a:t> </a:t>
            </a:r>
            <a:r>
              <a:rPr lang="en-US" sz="3600" b="1" spc="50" dirty="0" err="1" smtClean="0">
                <a:ln w="13500">
                  <a:solidFill>
                    <a:schemeClr val="tx1">
                      <a:lumMod val="50000"/>
                      <a:alpha val="6500"/>
                    </a:schemeClr>
                  </a:solidFill>
                  <a:prstDash val="solid"/>
                </a:ln>
                <a:solidFill>
                  <a:schemeClr val="accent4">
                    <a:lumMod val="75000"/>
                    <a:alpha val="95000"/>
                  </a:schemeClr>
                </a:solidFill>
                <a:effectLst>
                  <a:innerShdw blurRad="50900" dist="38500" dir="13500000">
                    <a:srgbClr val="000000">
                      <a:alpha val="60000"/>
                    </a:srgbClr>
                  </a:innerShdw>
                </a:effectLst>
              </a:rPr>
              <a:t>chất</a:t>
            </a:r>
            <a:endParaRPr lang="en-US" sz="3600" b="1" spc="50" dirty="0">
              <a:ln w="13500">
                <a:solidFill>
                  <a:schemeClr val="tx1">
                    <a:lumMod val="50000"/>
                    <a:alpha val="6500"/>
                  </a:schemeClr>
                </a:solidFill>
                <a:prstDash val="solid"/>
              </a:ln>
              <a:solidFill>
                <a:schemeClr val="accent4">
                  <a:lumMod val="75000"/>
                  <a:alpha val="95000"/>
                </a:schemeClr>
              </a:solidFill>
              <a:effectLst>
                <a:innerShdw blurRad="50900" dist="38500" dir="13500000">
                  <a:srgbClr val="000000">
                    <a:alpha val="60000"/>
                  </a:srgbClr>
                </a:innerShdw>
              </a:effectLst>
            </a:endParaRPr>
          </a:p>
        </p:txBody>
      </p:sp>
      <p:sp>
        <p:nvSpPr>
          <p:cNvPr id="16" name="Rectangle 15"/>
          <p:cNvSpPr/>
          <p:nvPr/>
        </p:nvSpPr>
        <p:spPr>
          <a:xfrm rot="2231393">
            <a:off x="6561200" y="1535631"/>
            <a:ext cx="2042226" cy="1069528"/>
          </a:xfrm>
          <a:prstGeom prst="rect">
            <a:avLst/>
          </a:prstGeom>
          <a:noFill/>
        </p:spPr>
        <p:txBody>
          <a:bodyPr wrap="none" lIns="91440" tIns="45720" rIns="91440" bIns="45720">
            <a:prstTxWarp prst="textDeflateBottom">
              <a:avLst/>
            </a:prstTxWarp>
            <a:spAutoFit/>
          </a:bodyPr>
          <a:lstStyle/>
          <a:p>
            <a:pPr algn="ctr"/>
            <a:r>
              <a:rPr lang="en-US" sz="3600" b="1" cap="none" spc="0" dirty="0" err="1" smtClean="0">
                <a:ln w="12700">
                  <a:solidFill>
                    <a:srgbClr val="FF0000"/>
                  </a:solidFill>
                  <a:prstDash val="solid"/>
                </a:ln>
                <a:solidFill>
                  <a:srgbClr val="FF0000"/>
                </a:solidFill>
                <a:effectLst>
                  <a:outerShdw blurRad="41275" dist="20320" dir="1800000" algn="tl" rotWithShape="0">
                    <a:srgbClr val="000000">
                      <a:alpha val="40000"/>
                    </a:srgbClr>
                  </a:outerShdw>
                </a:effectLst>
              </a:rPr>
              <a:t>Trí</a:t>
            </a:r>
            <a:r>
              <a:rPr lang="en-US" sz="3600" b="1" cap="none" spc="0" dirty="0" smtClean="0">
                <a:ln w="12700">
                  <a:solidFill>
                    <a:srgbClr val="FF0000"/>
                  </a:solidFill>
                  <a:prstDash val="solid"/>
                </a:ln>
                <a:solidFill>
                  <a:srgbClr val="FF0000"/>
                </a:solidFill>
                <a:effectLst>
                  <a:outerShdw blurRad="41275" dist="20320" dir="1800000" algn="tl" rotWithShape="0">
                    <a:srgbClr val="000000">
                      <a:alpha val="40000"/>
                    </a:srgbClr>
                  </a:outerShdw>
                </a:effectLst>
              </a:rPr>
              <a:t> </a:t>
            </a:r>
            <a:r>
              <a:rPr lang="en-US" sz="3600" b="1" cap="none" spc="0" dirty="0" err="1" smtClean="0">
                <a:ln w="12700">
                  <a:solidFill>
                    <a:srgbClr val="FF0000"/>
                  </a:solidFill>
                  <a:prstDash val="solid"/>
                </a:ln>
                <a:solidFill>
                  <a:srgbClr val="FF0000"/>
                </a:solidFill>
                <a:effectLst>
                  <a:outerShdw blurRad="41275" dist="20320" dir="1800000" algn="tl" rotWithShape="0">
                    <a:srgbClr val="000000">
                      <a:alpha val="40000"/>
                    </a:srgbClr>
                  </a:outerShdw>
                </a:effectLst>
              </a:rPr>
              <a:t>tuệ</a:t>
            </a:r>
            <a:endParaRPr lang="en-US" sz="3600" b="1" cap="none" spc="0" dirty="0">
              <a:ln w="12700">
                <a:solidFill>
                  <a:srgbClr val="FF0000"/>
                </a:solidFill>
                <a:prstDash val="solid"/>
              </a:ln>
              <a:solidFill>
                <a:srgbClr val="FF0000"/>
              </a:solidFill>
              <a:effectLst>
                <a:outerShdw blurRad="41275" dist="20320" dir="1800000" algn="tl" rotWithShape="0">
                  <a:srgbClr val="000000">
                    <a:alpha val="40000"/>
                  </a:srgbClr>
                </a:outerShdw>
              </a:effectLst>
            </a:endParaRPr>
          </a:p>
        </p:txBody>
      </p:sp>
      <p:sp>
        <p:nvSpPr>
          <p:cNvPr id="17" name="Rectangle 16"/>
          <p:cNvSpPr/>
          <p:nvPr/>
        </p:nvSpPr>
        <p:spPr>
          <a:xfrm>
            <a:off x="195759" y="3952747"/>
            <a:ext cx="3288401"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err="1" smtClean="0">
                <a:ln/>
                <a:solidFill>
                  <a:schemeClr val="accent3"/>
                </a:solidFill>
                <a:effectLst>
                  <a:outerShdw blurRad="50800" dist="38100" dir="13500000" algn="br" rotWithShape="0">
                    <a:prstClr val="black">
                      <a:alpha val="40000"/>
                    </a:prstClr>
                  </a:outerShdw>
                </a:effectLst>
              </a:rPr>
              <a:t>Tinh</a:t>
            </a:r>
            <a:r>
              <a:rPr lang="en-US" sz="5400" b="1" dirty="0" smtClean="0">
                <a:ln/>
                <a:solidFill>
                  <a:schemeClr val="accent3"/>
                </a:solidFill>
                <a:effectLst>
                  <a:outerShdw blurRad="50800" dist="38100" dir="13500000" algn="br" rotWithShape="0">
                    <a:prstClr val="black">
                      <a:alpha val="40000"/>
                    </a:prstClr>
                  </a:outerShdw>
                </a:effectLst>
              </a:rPr>
              <a:t> </a:t>
            </a:r>
            <a:r>
              <a:rPr lang="en-US" sz="5400" b="1" dirty="0" err="1" smtClean="0">
                <a:ln/>
                <a:solidFill>
                  <a:schemeClr val="accent3"/>
                </a:solidFill>
                <a:effectLst>
                  <a:outerShdw blurRad="50800" dist="38100" dir="13500000" algn="br" rotWithShape="0">
                    <a:prstClr val="black">
                      <a:alpha val="40000"/>
                    </a:prstClr>
                  </a:outerShdw>
                </a:effectLst>
              </a:rPr>
              <a:t>thần</a:t>
            </a:r>
            <a:endParaRPr lang="en-US" sz="5400" b="1" dirty="0">
              <a:ln/>
              <a:solidFill>
                <a:schemeClr val="accent3"/>
              </a:solidFill>
              <a:effectLst>
                <a:outerShdw blurRad="50800" dist="38100" dir="13500000" algn="br" rotWithShape="0">
                  <a:prstClr val="black">
                    <a:alpha val="40000"/>
                  </a:prstClr>
                </a:outerShdw>
              </a:effectLst>
            </a:endParaRPr>
          </a:p>
        </p:txBody>
      </p:sp>
      <p:sp>
        <p:nvSpPr>
          <p:cNvPr id="18" name="Rectangle 17"/>
          <p:cNvSpPr/>
          <p:nvPr/>
        </p:nvSpPr>
        <p:spPr>
          <a:xfrm rot="21122033">
            <a:off x="4699805" y="3923386"/>
            <a:ext cx="2337488" cy="660985"/>
          </a:xfrm>
          <a:prstGeom prst="rect">
            <a:avLst/>
          </a:prstGeom>
          <a:noFill/>
        </p:spPr>
        <p:txBody>
          <a:bodyPr wrap="square" lIns="91440" tIns="45720" rIns="91440" bIns="45720">
            <a:prstTxWarp prst="textCanUp">
              <a:avLst/>
            </a:prstTxWarp>
            <a:spAutoFit/>
          </a:bodyPr>
          <a:lstStyle/>
          <a:p>
            <a:pPr algn="ctr"/>
            <a:r>
              <a:rPr lang="en-US" sz="5400" b="1" dirty="0" err="1" smtClean="0">
                <a:ln w="17780" cmpd="sng">
                  <a:solidFill>
                    <a:srgbClr val="8A2EA4"/>
                  </a:solidFill>
                  <a:prstDash val="solid"/>
                  <a:miter lim="800000"/>
                </a:ln>
                <a:solidFill>
                  <a:srgbClr val="8A2EA4"/>
                </a:solidFill>
                <a:effectLst>
                  <a:outerShdw blurRad="50800" algn="tl" rotWithShape="0">
                    <a:srgbClr val="000000"/>
                  </a:outerShdw>
                </a:effectLst>
              </a:rPr>
              <a:t>Xã</a:t>
            </a:r>
            <a:r>
              <a:rPr lang="en-US" sz="5400" b="1" dirty="0" smtClean="0">
                <a:ln w="17780" cmpd="sng">
                  <a:solidFill>
                    <a:srgbClr val="8A2EA4"/>
                  </a:solidFill>
                  <a:prstDash val="solid"/>
                  <a:miter lim="800000"/>
                </a:ln>
                <a:solidFill>
                  <a:srgbClr val="8A2EA4"/>
                </a:solidFill>
                <a:effectLst>
                  <a:outerShdw blurRad="50800" algn="tl" rotWithShape="0">
                    <a:srgbClr val="000000"/>
                  </a:outerShdw>
                </a:effectLst>
              </a:rPr>
              <a:t> </a:t>
            </a:r>
            <a:r>
              <a:rPr lang="en-US" sz="5400" b="1" dirty="0" err="1" smtClean="0">
                <a:ln w="17780" cmpd="sng">
                  <a:solidFill>
                    <a:srgbClr val="8A2EA4"/>
                  </a:solidFill>
                  <a:prstDash val="solid"/>
                  <a:miter lim="800000"/>
                </a:ln>
                <a:solidFill>
                  <a:srgbClr val="8A2EA4"/>
                </a:solidFill>
                <a:effectLst>
                  <a:outerShdw blurRad="50800" algn="tl" rotWithShape="0">
                    <a:srgbClr val="000000"/>
                  </a:outerShdw>
                </a:effectLst>
              </a:rPr>
              <a:t>hội</a:t>
            </a:r>
            <a:endParaRPr lang="en-US" sz="5400" b="1" dirty="0">
              <a:ln w="17780" cmpd="sng">
                <a:solidFill>
                  <a:srgbClr val="8A2EA4"/>
                </a:solidFill>
                <a:prstDash val="solid"/>
                <a:miter lim="800000"/>
              </a:ln>
              <a:solidFill>
                <a:srgbClr val="8A2EA4"/>
              </a:solidFill>
              <a:effectLst>
                <a:outerShdw blurRad="50800" algn="tl" rotWithShape="0">
                  <a:srgbClr val="000000"/>
                </a:outerShdw>
              </a:effectLst>
            </a:endParaRPr>
          </a:p>
        </p:txBody>
      </p:sp>
    </p:spTree>
    <p:extLst>
      <p:ext uri="{BB962C8B-B14F-4D97-AF65-F5344CB8AC3E}">
        <p14:creationId xmlns:p14="http://schemas.microsoft.com/office/powerpoint/2010/main" xmlns="" val="27130998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Yếu</a:t>
            </a:r>
            <a:r>
              <a:rPr lang="en-US" dirty="0" smtClean="0"/>
              <a:t> </a:t>
            </a:r>
            <a:r>
              <a:rPr lang="en-US" dirty="0" err="1" smtClean="0"/>
              <a:t>tố</a:t>
            </a:r>
            <a:r>
              <a:rPr lang="en-US" dirty="0" smtClean="0"/>
              <a:t> </a:t>
            </a:r>
            <a:r>
              <a:rPr lang="en-US" dirty="0" err="1" smtClean="0"/>
              <a:t>nào</a:t>
            </a:r>
            <a:r>
              <a:rPr lang="en-US" dirty="0" smtClean="0"/>
              <a:t> </a:t>
            </a:r>
            <a:r>
              <a:rPr lang="en-US" dirty="0" err="1" smtClean="0"/>
              <a:t>quyết</a:t>
            </a:r>
            <a:r>
              <a:rPr lang="en-US" dirty="0" smtClean="0"/>
              <a:t> </a:t>
            </a:r>
            <a:r>
              <a:rPr lang="en-US" dirty="0" err="1" smtClean="0"/>
              <a:t>định</a:t>
            </a:r>
            <a:r>
              <a:rPr lang="en-US" dirty="0" smtClean="0"/>
              <a:t> </a:t>
            </a:r>
            <a:r>
              <a:rPr lang="en-US" dirty="0" err="1" smtClean="0"/>
              <a:t>trạng</a:t>
            </a:r>
            <a:r>
              <a:rPr lang="en-US" dirty="0" smtClean="0"/>
              <a:t> </a:t>
            </a:r>
            <a:r>
              <a:rPr lang="en-US" dirty="0" err="1" smtClean="0"/>
              <a:t>thái</a:t>
            </a:r>
            <a:r>
              <a:rPr lang="en-US" dirty="0" smtClean="0"/>
              <a:t> </a:t>
            </a:r>
            <a:r>
              <a:rPr lang="en-US" dirty="0" err="1" smtClean="0"/>
              <a:t>sực</a:t>
            </a:r>
            <a:r>
              <a:rPr lang="en-US" dirty="0" smtClean="0"/>
              <a:t> </a:t>
            </a:r>
            <a:r>
              <a:rPr lang="en-US" dirty="0" err="1" smtClean="0"/>
              <a:t>khỏe</a:t>
            </a:r>
            <a:r>
              <a:rPr lang="en-US" dirty="0" smtClean="0"/>
              <a:t>?</a:t>
            </a:r>
            <a:endParaRPr lang="en-US" dirty="0"/>
          </a:p>
        </p:txBody>
      </p:sp>
      <p:graphicFrame>
        <p:nvGraphicFramePr>
          <p:cNvPr id="5" name="Chart 4"/>
          <p:cNvGraphicFramePr/>
          <p:nvPr>
            <p:extLst>
              <p:ext uri="{D42A27DB-BD31-4B8C-83A1-F6EECF244321}">
                <p14:modId xmlns:p14="http://schemas.microsoft.com/office/powerpoint/2010/main" xmlns="" val="2681956543"/>
              </p:ext>
            </p:extLst>
          </p:nvPr>
        </p:nvGraphicFramePr>
        <p:xfrm>
          <a:off x="303169" y="371013"/>
          <a:ext cx="8631281" cy="62393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668608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Đoạn</a:t>
            </a:r>
            <a:r>
              <a:rPr lang="en-US" dirty="0" smtClean="0"/>
              <a:t> </a:t>
            </a:r>
            <a:r>
              <a:rPr lang="en-US" dirty="0" err="1" smtClean="0"/>
              <a:t>phim</a:t>
            </a:r>
            <a:r>
              <a:rPr lang="en-US" dirty="0" smtClean="0"/>
              <a:t> </a:t>
            </a:r>
            <a:r>
              <a:rPr lang="en-US" dirty="0" err="1" smtClean="0"/>
              <a:t>ngắn</a:t>
            </a:r>
            <a:endParaRPr lang="en-US" dirty="0"/>
          </a:p>
        </p:txBody>
      </p:sp>
      <p:sp>
        <p:nvSpPr>
          <p:cNvPr id="3" name="Text Placeholder 2"/>
          <p:cNvSpPr>
            <a:spLocks noGrp="1"/>
          </p:cNvSpPr>
          <p:nvPr>
            <p:ph type="body" sz="quarter" idx="13"/>
          </p:nvPr>
        </p:nvSpPr>
        <p:spPr/>
        <p:txBody>
          <a:bodyPr>
            <a:normAutofit fontScale="70000" lnSpcReduction="20000"/>
          </a:bodyPr>
          <a:lstStyle/>
          <a:p>
            <a:r>
              <a:rPr lang="en-US" dirty="0" err="1" smtClean="0"/>
              <a:t>Giải</a:t>
            </a:r>
            <a:r>
              <a:rPr lang="en-US" dirty="0" smtClean="0"/>
              <a:t> </a:t>
            </a:r>
            <a:r>
              <a:rPr lang="en-US" dirty="0" err="1" smtClean="0"/>
              <a:t>sử</a:t>
            </a:r>
            <a:r>
              <a:rPr lang="en-US" dirty="0" smtClean="0"/>
              <a:t> </a:t>
            </a:r>
            <a:r>
              <a:rPr lang="en-US" dirty="0" err="1" smtClean="0"/>
              <a:t>hệ</a:t>
            </a:r>
            <a:r>
              <a:rPr lang="en-US" dirty="0" smtClean="0"/>
              <a:t> </a:t>
            </a:r>
            <a:r>
              <a:rPr lang="en-US" dirty="0" err="1" smtClean="0"/>
              <a:t>thống</a:t>
            </a:r>
            <a:r>
              <a:rPr lang="en-US" dirty="0" smtClean="0"/>
              <a:t> </a:t>
            </a:r>
            <a:r>
              <a:rPr lang="en-US" dirty="0" err="1" smtClean="0"/>
              <a:t>chăm</a:t>
            </a:r>
            <a:r>
              <a:rPr lang="en-US" dirty="0" smtClean="0"/>
              <a:t> </a:t>
            </a:r>
            <a:r>
              <a:rPr lang="en-US" dirty="0" err="1" smtClean="0"/>
              <a:t>sóc</a:t>
            </a:r>
            <a:r>
              <a:rPr lang="en-US" dirty="0" smtClean="0"/>
              <a:t> </a:t>
            </a:r>
            <a:r>
              <a:rPr lang="en-US" dirty="0" err="1" smtClean="0"/>
              <a:t>sức</a:t>
            </a:r>
            <a:r>
              <a:rPr lang="en-US" dirty="0" smtClean="0"/>
              <a:t> </a:t>
            </a:r>
            <a:r>
              <a:rPr lang="en-US" dirty="0" err="1" smtClean="0"/>
              <a:t>khỏe</a:t>
            </a:r>
            <a:r>
              <a:rPr lang="en-US" dirty="0" smtClean="0"/>
              <a:t> </a:t>
            </a:r>
            <a:r>
              <a:rPr lang="en-US" dirty="0" err="1" smtClean="0"/>
              <a:t>giúp</a:t>
            </a:r>
            <a:r>
              <a:rPr lang="en-US" dirty="0" smtClean="0"/>
              <a:t> </a:t>
            </a:r>
            <a:r>
              <a:rPr lang="en-US" dirty="0" err="1" smtClean="0"/>
              <a:t>chúng</a:t>
            </a:r>
            <a:r>
              <a:rPr lang="en-US" dirty="0" smtClean="0"/>
              <a:t> </a:t>
            </a:r>
            <a:r>
              <a:rPr lang="en-US" dirty="0" err="1" smtClean="0"/>
              <a:t>ta</a:t>
            </a:r>
            <a:r>
              <a:rPr lang="en-US" dirty="0" smtClean="0"/>
              <a:t> </a:t>
            </a:r>
            <a:r>
              <a:rPr lang="en-US" dirty="0" err="1" smtClean="0"/>
              <a:t>khỏe</a:t>
            </a:r>
            <a:r>
              <a:rPr lang="en-US" dirty="0" smtClean="0"/>
              <a:t> </a:t>
            </a:r>
            <a:r>
              <a:rPr lang="en-US" dirty="0" err="1" smtClean="0"/>
              <a:t>mạnh</a:t>
            </a:r>
            <a:r>
              <a:rPr lang="en-US" dirty="0" smtClean="0"/>
              <a:t>?</a:t>
            </a:r>
            <a:endParaRPr lang="en-US" dirty="0"/>
          </a:p>
          <a:p>
            <a:endParaRPr lang="en-US" dirty="0"/>
          </a:p>
        </p:txBody>
      </p:sp>
      <p:pic>
        <p:nvPicPr>
          <p:cNvPr id="5"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xmlns=""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xmlns="" val="315049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Chênh</a:t>
            </a:r>
            <a:r>
              <a:rPr lang="en-US" dirty="0" smtClean="0"/>
              <a:t> </a:t>
            </a:r>
            <a:r>
              <a:rPr lang="en-US" dirty="0" err="1" smtClean="0"/>
              <a:t>lệch</a:t>
            </a:r>
            <a:r>
              <a:rPr lang="en-US" dirty="0" smtClean="0"/>
              <a:t> </a:t>
            </a:r>
            <a:r>
              <a:rPr lang="en-US" dirty="0" err="1" smtClean="0"/>
              <a:t>sức</a:t>
            </a:r>
            <a:r>
              <a:rPr lang="en-US" dirty="0" smtClean="0"/>
              <a:t> </a:t>
            </a:r>
            <a:r>
              <a:rPr lang="en-US" dirty="0" err="1" smtClean="0"/>
              <a:t>khỏe</a:t>
            </a:r>
            <a:r>
              <a:rPr lang="en-US" dirty="0" smtClean="0"/>
              <a:t> so </a:t>
            </a:r>
            <a:r>
              <a:rPr lang="en-US" dirty="0" err="1" smtClean="0"/>
              <a:t>với</a:t>
            </a:r>
            <a:r>
              <a:rPr lang="en-US" dirty="0" smtClean="0"/>
              <a:t> </a:t>
            </a:r>
            <a:r>
              <a:rPr lang="en-US" dirty="0" err="1" smtClean="0"/>
              <a:t>công</a:t>
            </a:r>
            <a:r>
              <a:rPr lang="en-US" dirty="0" smtClean="0"/>
              <a:t> </a:t>
            </a:r>
            <a:r>
              <a:rPr lang="en-US" dirty="0" err="1" smtClean="0"/>
              <a:t>bằng</a:t>
            </a:r>
            <a:r>
              <a:rPr lang="en-US" dirty="0" smtClean="0"/>
              <a:t> </a:t>
            </a:r>
            <a:r>
              <a:rPr lang="en-US" dirty="0" err="1" smtClean="0"/>
              <a:t>sức</a:t>
            </a:r>
            <a:r>
              <a:rPr lang="en-US" dirty="0" smtClean="0"/>
              <a:t> </a:t>
            </a:r>
            <a:r>
              <a:rPr lang="en-US" dirty="0" err="1" smtClean="0"/>
              <a:t>khỏe</a:t>
            </a:r>
            <a:endParaRPr lang="en-US" dirty="0"/>
          </a:p>
        </p:txBody>
      </p:sp>
      <p:sp>
        <p:nvSpPr>
          <p:cNvPr id="3" name="Content Placeholder 2"/>
          <p:cNvSpPr>
            <a:spLocks noGrp="1"/>
          </p:cNvSpPr>
          <p:nvPr>
            <p:ph sz="half" idx="2"/>
          </p:nvPr>
        </p:nvSpPr>
        <p:spPr>
          <a:xfrm>
            <a:off x="457200" y="1535113"/>
            <a:ext cx="4040188" cy="4591050"/>
          </a:xfrm>
        </p:spPr>
        <p:style>
          <a:lnRef idx="0">
            <a:schemeClr val="accent3"/>
          </a:lnRef>
          <a:fillRef idx="3">
            <a:schemeClr val="accent3"/>
          </a:fillRef>
          <a:effectRef idx="3">
            <a:schemeClr val="accent3"/>
          </a:effectRef>
          <a:fontRef idx="minor">
            <a:schemeClr val="lt1"/>
          </a:fontRef>
        </p:style>
        <p:txBody>
          <a:bodyPr>
            <a:normAutofit/>
          </a:bodyPr>
          <a:lstStyle/>
          <a:p>
            <a:pPr marL="0" indent="0" algn="ctr">
              <a:buNone/>
            </a:pPr>
            <a:r>
              <a:rPr lang="en-US" sz="2400" b="1" u="sng" dirty="0" err="1" smtClean="0">
                <a:solidFill>
                  <a:srgbClr val="404040"/>
                </a:solidFill>
              </a:rPr>
              <a:t>Chênh</a:t>
            </a:r>
            <a:r>
              <a:rPr lang="en-US" sz="2400" b="1" u="sng" dirty="0" smtClean="0">
                <a:solidFill>
                  <a:srgbClr val="404040"/>
                </a:solidFill>
              </a:rPr>
              <a:t> </a:t>
            </a:r>
            <a:r>
              <a:rPr lang="en-US" sz="2400" b="1" u="sng" dirty="0" err="1" smtClean="0">
                <a:solidFill>
                  <a:srgbClr val="404040"/>
                </a:solidFill>
              </a:rPr>
              <a:t>lệch</a:t>
            </a:r>
            <a:r>
              <a:rPr lang="en-US" sz="2400" b="1" u="sng" dirty="0" smtClean="0">
                <a:solidFill>
                  <a:srgbClr val="404040"/>
                </a:solidFill>
              </a:rPr>
              <a:t> </a:t>
            </a:r>
            <a:r>
              <a:rPr lang="en-US" sz="2400" b="1" u="sng" dirty="0" err="1" smtClean="0">
                <a:solidFill>
                  <a:srgbClr val="404040"/>
                </a:solidFill>
              </a:rPr>
              <a:t>sức</a:t>
            </a:r>
            <a:r>
              <a:rPr lang="en-US" sz="2400" b="1" u="sng" dirty="0" smtClean="0">
                <a:solidFill>
                  <a:srgbClr val="404040"/>
                </a:solidFill>
              </a:rPr>
              <a:t> </a:t>
            </a:r>
            <a:r>
              <a:rPr lang="en-US" sz="2400" b="1" u="sng" dirty="0" err="1" smtClean="0">
                <a:solidFill>
                  <a:srgbClr val="404040"/>
                </a:solidFill>
              </a:rPr>
              <a:t>khỏe</a:t>
            </a:r>
            <a:endParaRPr lang="en-US" sz="2400" b="1" u="sng" dirty="0" smtClean="0">
              <a:solidFill>
                <a:srgbClr val="404040"/>
              </a:solidFill>
            </a:endParaRPr>
          </a:p>
          <a:p>
            <a:r>
              <a:rPr lang="en-US" sz="2400" dirty="0" err="1" smtClean="0">
                <a:solidFill>
                  <a:srgbClr val="404040"/>
                </a:solidFill>
              </a:rPr>
              <a:t>Sức</a:t>
            </a:r>
            <a:r>
              <a:rPr lang="en-US" sz="2400" dirty="0" smtClean="0">
                <a:solidFill>
                  <a:srgbClr val="404040"/>
                </a:solidFill>
              </a:rPr>
              <a:t> </a:t>
            </a:r>
            <a:r>
              <a:rPr lang="en-US" sz="2400" dirty="0" err="1" smtClean="0">
                <a:solidFill>
                  <a:srgbClr val="404040"/>
                </a:solidFill>
              </a:rPr>
              <a:t>khỏe</a:t>
            </a:r>
            <a:r>
              <a:rPr lang="en-US" sz="2400" dirty="0" smtClean="0">
                <a:solidFill>
                  <a:srgbClr val="404040"/>
                </a:solidFill>
              </a:rPr>
              <a:t> </a:t>
            </a:r>
            <a:r>
              <a:rPr lang="en-US" sz="2400" dirty="0" err="1" smtClean="0">
                <a:solidFill>
                  <a:srgbClr val="404040"/>
                </a:solidFill>
              </a:rPr>
              <a:t>đầu</a:t>
            </a:r>
            <a:r>
              <a:rPr lang="en-US" sz="2400" dirty="0" smtClean="0">
                <a:solidFill>
                  <a:srgbClr val="404040"/>
                </a:solidFill>
              </a:rPr>
              <a:t> </a:t>
            </a:r>
            <a:r>
              <a:rPr lang="en-US" sz="2400" dirty="0" err="1" smtClean="0">
                <a:solidFill>
                  <a:srgbClr val="404040"/>
                </a:solidFill>
              </a:rPr>
              <a:t>ra</a:t>
            </a:r>
            <a:r>
              <a:rPr lang="en-US" sz="2400" dirty="0" smtClean="0">
                <a:solidFill>
                  <a:srgbClr val="404040"/>
                </a:solidFill>
              </a:rPr>
              <a:t> </a:t>
            </a:r>
            <a:r>
              <a:rPr lang="en-US" sz="2400" dirty="0" err="1" smtClean="0">
                <a:solidFill>
                  <a:srgbClr val="404040"/>
                </a:solidFill>
              </a:rPr>
              <a:t>khách</a:t>
            </a:r>
            <a:r>
              <a:rPr lang="en-US" sz="2400" dirty="0" smtClean="0">
                <a:solidFill>
                  <a:srgbClr val="404040"/>
                </a:solidFill>
              </a:rPr>
              <a:t> </a:t>
            </a:r>
            <a:r>
              <a:rPr lang="en-US" sz="2400" dirty="0" err="1" smtClean="0">
                <a:solidFill>
                  <a:srgbClr val="404040"/>
                </a:solidFill>
              </a:rPr>
              <a:t>biệt</a:t>
            </a:r>
            <a:r>
              <a:rPr lang="en-US" sz="2400" dirty="0" smtClean="0">
                <a:solidFill>
                  <a:srgbClr val="404040"/>
                </a:solidFill>
              </a:rPr>
              <a:t> </a:t>
            </a:r>
            <a:r>
              <a:rPr lang="en-US" sz="2400" dirty="0" err="1" smtClean="0">
                <a:solidFill>
                  <a:srgbClr val="404040"/>
                </a:solidFill>
              </a:rPr>
              <a:t>giữa</a:t>
            </a:r>
            <a:r>
              <a:rPr lang="en-US" sz="2400" dirty="0" smtClean="0">
                <a:solidFill>
                  <a:srgbClr val="404040"/>
                </a:solidFill>
              </a:rPr>
              <a:t> </a:t>
            </a:r>
            <a:r>
              <a:rPr lang="en-US" sz="2400" dirty="0" err="1" smtClean="0">
                <a:solidFill>
                  <a:srgbClr val="404040"/>
                </a:solidFill>
              </a:rPr>
              <a:t>các</a:t>
            </a:r>
            <a:r>
              <a:rPr lang="en-US" sz="2400" dirty="0" smtClean="0">
                <a:solidFill>
                  <a:srgbClr val="404040"/>
                </a:solidFill>
              </a:rPr>
              <a:t> </a:t>
            </a:r>
            <a:r>
              <a:rPr lang="en-US" sz="2400" dirty="0" err="1" smtClean="0">
                <a:solidFill>
                  <a:srgbClr val="404040"/>
                </a:solidFill>
              </a:rPr>
              <a:t>nhóm</a:t>
            </a:r>
            <a:endParaRPr lang="en-US" sz="2400" dirty="0" smtClean="0">
              <a:solidFill>
                <a:srgbClr val="404040"/>
              </a:solidFill>
            </a:endParaRPr>
          </a:p>
          <a:p>
            <a:r>
              <a:rPr lang="en-US" sz="2400" dirty="0" err="1" smtClean="0">
                <a:solidFill>
                  <a:srgbClr val="404040"/>
                </a:solidFill>
              </a:rPr>
              <a:t>Thường</a:t>
            </a:r>
            <a:r>
              <a:rPr lang="en-US" sz="2400" dirty="0" smtClean="0">
                <a:solidFill>
                  <a:srgbClr val="404040"/>
                </a:solidFill>
              </a:rPr>
              <a:t> </a:t>
            </a:r>
            <a:r>
              <a:rPr lang="en-US" sz="2400" dirty="0" err="1" smtClean="0">
                <a:solidFill>
                  <a:srgbClr val="404040"/>
                </a:solidFill>
              </a:rPr>
              <a:t>dựa</a:t>
            </a:r>
            <a:r>
              <a:rPr lang="en-US" sz="2400" dirty="0" smtClean="0">
                <a:solidFill>
                  <a:srgbClr val="404040"/>
                </a:solidFill>
              </a:rPr>
              <a:t> </a:t>
            </a:r>
            <a:r>
              <a:rPr lang="en-US" sz="2400" dirty="0" err="1" smtClean="0">
                <a:solidFill>
                  <a:srgbClr val="404040"/>
                </a:solidFill>
              </a:rPr>
              <a:t>trên</a:t>
            </a:r>
            <a:r>
              <a:rPr lang="en-US" sz="2400" dirty="0" smtClean="0">
                <a:solidFill>
                  <a:srgbClr val="404040"/>
                </a:solidFill>
              </a:rPr>
              <a:t> </a:t>
            </a:r>
            <a:r>
              <a:rPr lang="en-US" sz="2400" dirty="0" err="1" smtClean="0">
                <a:solidFill>
                  <a:srgbClr val="404040"/>
                </a:solidFill>
              </a:rPr>
              <a:t>dị</a:t>
            </a:r>
            <a:r>
              <a:rPr lang="en-US" sz="2400" dirty="0" smtClean="0">
                <a:solidFill>
                  <a:srgbClr val="404040"/>
                </a:solidFill>
              </a:rPr>
              <a:t> </a:t>
            </a:r>
            <a:r>
              <a:rPr lang="en-US" sz="2400" dirty="0" err="1" smtClean="0">
                <a:solidFill>
                  <a:srgbClr val="404040"/>
                </a:solidFill>
              </a:rPr>
              <a:t>di</a:t>
            </a:r>
            <a:r>
              <a:rPr lang="en-US" sz="2400" dirty="0" smtClean="0">
                <a:solidFill>
                  <a:srgbClr val="404040"/>
                </a:solidFill>
              </a:rPr>
              <a:t> </a:t>
            </a:r>
            <a:r>
              <a:rPr lang="en-US" sz="2400" dirty="0" err="1" smtClean="0">
                <a:solidFill>
                  <a:srgbClr val="404040"/>
                </a:solidFill>
              </a:rPr>
              <a:t>truyền</a:t>
            </a:r>
            <a:endParaRPr lang="en-US" sz="2400" dirty="0">
              <a:solidFill>
                <a:srgbClr val="404040"/>
              </a:solidFill>
            </a:endParaRPr>
          </a:p>
        </p:txBody>
      </p:sp>
      <p:sp>
        <p:nvSpPr>
          <p:cNvPr id="6" name="Content Placeholder 5"/>
          <p:cNvSpPr>
            <a:spLocks noGrp="1"/>
          </p:cNvSpPr>
          <p:nvPr>
            <p:ph sz="quarter" idx="4"/>
          </p:nvPr>
        </p:nvSpPr>
        <p:spPr>
          <a:xfrm>
            <a:off x="4645025" y="1535113"/>
            <a:ext cx="4041775" cy="4591050"/>
          </a:xfrm>
          <a:ln>
            <a:noFill/>
          </a:ln>
        </p:spPr>
        <p:style>
          <a:lnRef idx="0">
            <a:schemeClr val="accent2"/>
          </a:lnRef>
          <a:fillRef idx="3">
            <a:schemeClr val="accent2"/>
          </a:fillRef>
          <a:effectRef idx="3">
            <a:schemeClr val="accent2"/>
          </a:effectRef>
          <a:fontRef idx="minor">
            <a:schemeClr val="lt1"/>
          </a:fontRef>
        </p:style>
        <p:txBody>
          <a:bodyPr>
            <a:normAutofit/>
          </a:bodyPr>
          <a:lstStyle/>
          <a:p>
            <a:pPr marL="0" indent="0" algn="ctr">
              <a:buNone/>
            </a:pPr>
            <a:r>
              <a:rPr lang="en-US" sz="2400" b="1" u="sng" dirty="0" err="1" smtClean="0">
                <a:solidFill>
                  <a:schemeClr val="tx1">
                    <a:lumMod val="50000"/>
                  </a:schemeClr>
                </a:solidFill>
              </a:rPr>
              <a:t>Công</a:t>
            </a:r>
            <a:r>
              <a:rPr lang="en-US" sz="2400" b="1" u="sng" dirty="0" smtClean="0">
                <a:solidFill>
                  <a:schemeClr val="tx1">
                    <a:lumMod val="50000"/>
                  </a:schemeClr>
                </a:solidFill>
              </a:rPr>
              <a:t> </a:t>
            </a:r>
            <a:r>
              <a:rPr lang="en-US" sz="2400" b="1" u="sng" dirty="0" err="1" smtClean="0">
                <a:solidFill>
                  <a:schemeClr val="tx1">
                    <a:lumMod val="50000"/>
                  </a:schemeClr>
                </a:solidFill>
              </a:rPr>
              <a:t>bằng</a:t>
            </a:r>
            <a:r>
              <a:rPr lang="en-US" sz="2400" b="1" u="sng" dirty="0" smtClean="0">
                <a:solidFill>
                  <a:schemeClr val="tx1">
                    <a:lumMod val="50000"/>
                  </a:schemeClr>
                </a:solidFill>
              </a:rPr>
              <a:t> </a:t>
            </a:r>
            <a:r>
              <a:rPr lang="en-US" sz="2400" b="1" u="sng" dirty="0" err="1" smtClean="0">
                <a:solidFill>
                  <a:schemeClr val="tx1">
                    <a:lumMod val="50000"/>
                  </a:schemeClr>
                </a:solidFill>
              </a:rPr>
              <a:t>sức</a:t>
            </a:r>
            <a:r>
              <a:rPr lang="en-US" sz="2400" b="1" u="sng" dirty="0" smtClean="0">
                <a:solidFill>
                  <a:schemeClr val="tx1">
                    <a:lumMod val="50000"/>
                  </a:schemeClr>
                </a:solidFill>
              </a:rPr>
              <a:t> </a:t>
            </a:r>
            <a:r>
              <a:rPr lang="en-US" sz="2400" b="1" u="sng" dirty="0" err="1" smtClean="0">
                <a:solidFill>
                  <a:schemeClr val="tx1">
                    <a:lumMod val="50000"/>
                  </a:schemeClr>
                </a:solidFill>
              </a:rPr>
              <a:t>khỏe</a:t>
            </a:r>
            <a:endParaRPr lang="en-US" sz="2400" b="1" u="sng" dirty="0" smtClean="0">
              <a:solidFill>
                <a:schemeClr val="tx1">
                  <a:lumMod val="50000"/>
                </a:schemeClr>
              </a:solidFill>
            </a:endParaRPr>
          </a:p>
          <a:p>
            <a:r>
              <a:rPr lang="en-US" sz="2400" dirty="0" smtClean="0">
                <a:solidFill>
                  <a:schemeClr val="tx1">
                    <a:lumMod val="50000"/>
                  </a:schemeClr>
                </a:solidFill>
              </a:rPr>
              <a:t>Con </a:t>
            </a:r>
            <a:r>
              <a:rPr lang="en-US" sz="2400" dirty="0" err="1" smtClean="0">
                <a:solidFill>
                  <a:schemeClr val="tx1">
                    <a:lumMod val="50000"/>
                  </a:schemeClr>
                </a:solidFill>
              </a:rPr>
              <a:t>người</a:t>
            </a:r>
            <a:r>
              <a:rPr lang="en-US" sz="2400" dirty="0" smtClean="0">
                <a:solidFill>
                  <a:schemeClr val="tx1">
                    <a:lumMod val="50000"/>
                  </a:schemeClr>
                </a:solidFill>
              </a:rPr>
              <a:t> </a:t>
            </a:r>
            <a:r>
              <a:rPr lang="en-US" sz="2400" dirty="0" err="1" smtClean="0">
                <a:solidFill>
                  <a:schemeClr val="tx1">
                    <a:lumMod val="50000"/>
                  </a:schemeClr>
                </a:solidFill>
              </a:rPr>
              <a:t>có</a:t>
            </a:r>
            <a:r>
              <a:rPr lang="en-US" sz="2400" dirty="0" smtClean="0">
                <a:solidFill>
                  <a:schemeClr val="tx1">
                    <a:lumMod val="50000"/>
                  </a:schemeClr>
                </a:solidFill>
              </a:rPr>
              <a:t> </a:t>
            </a:r>
            <a:r>
              <a:rPr lang="en-US" sz="2400" dirty="0" err="1" smtClean="0">
                <a:solidFill>
                  <a:schemeClr val="tx1">
                    <a:lumMod val="50000"/>
                  </a:schemeClr>
                </a:solidFill>
              </a:rPr>
              <a:t>mức</a:t>
            </a:r>
            <a:r>
              <a:rPr lang="en-US" sz="2400" dirty="0" smtClean="0">
                <a:solidFill>
                  <a:schemeClr val="tx1">
                    <a:lumMod val="50000"/>
                  </a:schemeClr>
                </a:solidFill>
              </a:rPr>
              <a:t> </a:t>
            </a:r>
            <a:r>
              <a:rPr lang="en-US" sz="2400" dirty="0" err="1" smtClean="0">
                <a:solidFill>
                  <a:schemeClr val="tx1">
                    <a:lumMod val="50000"/>
                  </a:schemeClr>
                </a:solidFill>
              </a:rPr>
              <a:t>độ</a:t>
            </a:r>
            <a:r>
              <a:rPr lang="en-US" sz="2400" dirty="0" smtClean="0">
                <a:solidFill>
                  <a:schemeClr val="tx1">
                    <a:lumMod val="50000"/>
                  </a:schemeClr>
                </a:solidFill>
              </a:rPr>
              <a:t> </a:t>
            </a:r>
            <a:r>
              <a:rPr lang="en-US" sz="2400" dirty="0" err="1" smtClean="0">
                <a:solidFill>
                  <a:schemeClr val="tx1">
                    <a:lumMod val="50000"/>
                  </a:schemeClr>
                </a:solidFill>
              </a:rPr>
              <a:t>sức</a:t>
            </a:r>
            <a:r>
              <a:rPr lang="en-US" sz="2400" dirty="0" smtClean="0">
                <a:solidFill>
                  <a:schemeClr val="tx1">
                    <a:lumMod val="50000"/>
                  </a:schemeClr>
                </a:solidFill>
              </a:rPr>
              <a:t> </a:t>
            </a:r>
            <a:r>
              <a:rPr lang="en-US" sz="2400" dirty="0" err="1" smtClean="0">
                <a:solidFill>
                  <a:schemeClr val="tx1">
                    <a:lumMod val="50000"/>
                  </a:schemeClr>
                </a:solidFill>
              </a:rPr>
              <a:t>khỏe</a:t>
            </a:r>
            <a:r>
              <a:rPr lang="en-US" sz="2400" dirty="0" smtClean="0">
                <a:solidFill>
                  <a:schemeClr val="tx1">
                    <a:lumMod val="50000"/>
                  </a:schemeClr>
                </a:solidFill>
              </a:rPr>
              <a:t> </a:t>
            </a:r>
            <a:r>
              <a:rPr lang="en-US" sz="2400" dirty="0" err="1" smtClean="0">
                <a:solidFill>
                  <a:schemeClr val="tx1">
                    <a:lumMod val="50000"/>
                  </a:schemeClr>
                </a:solidFill>
              </a:rPr>
              <a:t>tương</a:t>
            </a:r>
            <a:r>
              <a:rPr lang="en-US" sz="2400" dirty="0" smtClean="0">
                <a:solidFill>
                  <a:schemeClr val="tx1">
                    <a:lumMod val="50000"/>
                  </a:schemeClr>
                </a:solidFill>
              </a:rPr>
              <a:t> </a:t>
            </a:r>
            <a:r>
              <a:rPr lang="en-US" sz="2400" dirty="0" err="1" smtClean="0">
                <a:solidFill>
                  <a:schemeClr val="tx1">
                    <a:lumMod val="50000"/>
                  </a:schemeClr>
                </a:solidFill>
              </a:rPr>
              <a:t>tự</a:t>
            </a:r>
            <a:r>
              <a:rPr lang="en-US" sz="2400" dirty="0" smtClean="0">
                <a:solidFill>
                  <a:schemeClr val="tx1">
                    <a:lumMod val="50000"/>
                  </a:schemeClr>
                </a:solidFill>
              </a:rPr>
              <a:t> </a:t>
            </a:r>
            <a:r>
              <a:rPr lang="en-US" sz="2400" dirty="0" err="1" smtClean="0">
                <a:solidFill>
                  <a:schemeClr val="tx1">
                    <a:lumMod val="50000"/>
                  </a:schemeClr>
                </a:solidFill>
              </a:rPr>
              <a:t>nhau</a:t>
            </a:r>
            <a:endParaRPr lang="en-US" sz="2400" dirty="0" smtClean="0">
              <a:solidFill>
                <a:schemeClr val="tx1">
                  <a:lumMod val="50000"/>
                </a:schemeClr>
              </a:solidFill>
            </a:endParaRPr>
          </a:p>
          <a:p>
            <a:r>
              <a:rPr lang="en-US" sz="2400" dirty="0" err="1" smtClean="0">
                <a:solidFill>
                  <a:schemeClr val="tx1">
                    <a:lumMod val="50000"/>
                  </a:schemeClr>
                </a:solidFill>
              </a:rPr>
              <a:t>Kiến</a:t>
            </a:r>
            <a:r>
              <a:rPr lang="en-US" sz="2400" dirty="0" smtClean="0">
                <a:solidFill>
                  <a:schemeClr val="tx1">
                    <a:lumMod val="50000"/>
                  </a:schemeClr>
                </a:solidFill>
              </a:rPr>
              <a:t> </a:t>
            </a:r>
            <a:r>
              <a:rPr lang="en-US" sz="2400" dirty="0" err="1" smtClean="0">
                <a:solidFill>
                  <a:schemeClr val="tx1">
                    <a:lumMod val="50000"/>
                  </a:schemeClr>
                </a:solidFill>
              </a:rPr>
              <a:t>thức</a:t>
            </a:r>
            <a:r>
              <a:rPr lang="en-US" sz="2400" dirty="0" smtClean="0">
                <a:solidFill>
                  <a:schemeClr val="tx1">
                    <a:lumMod val="50000"/>
                  </a:schemeClr>
                </a:solidFill>
              </a:rPr>
              <a:t> </a:t>
            </a:r>
            <a:r>
              <a:rPr lang="en-US" sz="2400" dirty="0" err="1" smtClean="0">
                <a:solidFill>
                  <a:schemeClr val="tx1">
                    <a:lumMod val="50000"/>
                  </a:schemeClr>
                </a:solidFill>
              </a:rPr>
              <a:t>căn</a:t>
            </a:r>
            <a:r>
              <a:rPr lang="en-US" sz="2400" dirty="0" smtClean="0">
                <a:solidFill>
                  <a:schemeClr val="tx1">
                    <a:lumMod val="50000"/>
                  </a:schemeClr>
                </a:solidFill>
              </a:rPr>
              <a:t> </a:t>
            </a:r>
            <a:r>
              <a:rPr lang="en-US" sz="2400" dirty="0" err="1" smtClean="0">
                <a:solidFill>
                  <a:schemeClr val="tx1">
                    <a:lumMod val="50000"/>
                  </a:schemeClr>
                </a:solidFill>
              </a:rPr>
              <a:t>bản</a:t>
            </a:r>
            <a:r>
              <a:rPr lang="en-US" sz="2400" dirty="0" smtClean="0">
                <a:solidFill>
                  <a:schemeClr val="tx1">
                    <a:lumMod val="50000"/>
                  </a:schemeClr>
                </a:solidFill>
              </a:rPr>
              <a:t> </a:t>
            </a:r>
            <a:r>
              <a:rPr lang="en-US" sz="2400" dirty="0" err="1" smtClean="0">
                <a:solidFill>
                  <a:schemeClr val="tx1">
                    <a:lumMod val="50000"/>
                  </a:schemeClr>
                </a:solidFill>
              </a:rPr>
              <a:t>cá</a:t>
            </a:r>
            <a:r>
              <a:rPr lang="en-US" sz="2400" dirty="0" smtClean="0">
                <a:solidFill>
                  <a:schemeClr val="tx1">
                    <a:lumMod val="50000"/>
                  </a:schemeClr>
                </a:solidFill>
              </a:rPr>
              <a:t> </a:t>
            </a:r>
            <a:r>
              <a:rPr lang="en-US" sz="2400" dirty="0" err="1" smtClean="0">
                <a:solidFill>
                  <a:schemeClr val="tx1">
                    <a:lumMod val="50000"/>
                  </a:schemeClr>
                </a:solidFill>
              </a:rPr>
              <a:t>nhân</a:t>
            </a:r>
            <a:r>
              <a:rPr lang="en-US" sz="2400" dirty="0" smtClean="0">
                <a:solidFill>
                  <a:schemeClr val="tx1">
                    <a:lumMod val="50000"/>
                  </a:schemeClr>
                </a:solidFill>
              </a:rPr>
              <a:t> </a:t>
            </a:r>
            <a:r>
              <a:rPr lang="en-US" sz="2400" dirty="0" err="1" smtClean="0">
                <a:solidFill>
                  <a:schemeClr val="tx1">
                    <a:lumMod val="50000"/>
                  </a:schemeClr>
                </a:solidFill>
              </a:rPr>
              <a:t>không</a:t>
            </a:r>
            <a:r>
              <a:rPr lang="en-US" sz="2400" dirty="0" smtClean="0">
                <a:solidFill>
                  <a:schemeClr val="tx1">
                    <a:lumMod val="50000"/>
                  </a:schemeClr>
                </a:solidFill>
              </a:rPr>
              <a:t> </a:t>
            </a:r>
            <a:r>
              <a:rPr lang="en-US" sz="2400" dirty="0" err="1" smtClean="0">
                <a:solidFill>
                  <a:schemeClr val="tx1">
                    <a:lumMod val="50000"/>
                  </a:schemeClr>
                </a:solidFill>
              </a:rPr>
              <a:t>có</a:t>
            </a:r>
            <a:r>
              <a:rPr lang="en-US" sz="2400" dirty="0" smtClean="0">
                <a:solidFill>
                  <a:schemeClr val="tx1">
                    <a:lumMod val="50000"/>
                  </a:schemeClr>
                </a:solidFill>
              </a:rPr>
              <a:t> </a:t>
            </a:r>
            <a:r>
              <a:rPr lang="en-US" sz="2400" dirty="0" err="1" smtClean="0">
                <a:solidFill>
                  <a:schemeClr val="tx1">
                    <a:lumMod val="50000"/>
                  </a:schemeClr>
                </a:solidFill>
              </a:rPr>
              <a:t>tác</a:t>
            </a:r>
            <a:r>
              <a:rPr lang="en-US" sz="2400" dirty="0" smtClean="0">
                <a:solidFill>
                  <a:schemeClr val="tx1">
                    <a:lumMod val="50000"/>
                  </a:schemeClr>
                </a:solidFill>
              </a:rPr>
              <a:t> </a:t>
            </a:r>
            <a:r>
              <a:rPr lang="en-US" sz="2400" dirty="0" err="1" smtClean="0">
                <a:solidFill>
                  <a:schemeClr val="tx1">
                    <a:lumMod val="50000"/>
                  </a:schemeClr>
                </a:solidFill>
              </a:rPr>
              <a:t>động</a:t>
            </a:r>
            <a:r>
              <a:rPr lang="en-US" sz="2400" dirty="0" smtClean="0">
                <a:solidFill>
                  <a:schemeClr val="tx1">
                    <a:lumMod val="50000"/>
                  </a:schemeClr>
                </a:solidFill>
              </a:rPr>
              <a:t> </a:t>
            </a:r>
            <a:r>
              <a:rPr lang="en-US" sz="2400" dirty="0" err="1" smtClean="0">
                <a:solidFill>
                  <a:schemeClr val="tx1">
                    <a:lumMod val="50000"/>
                  </a:schemeClr>
                </a:solidFill>
              </a:rPr>
              <a:t>tốt</a:t>
            </a:r>
            <a:r>
              <a:rPr lang="en-US" sz="2400" dirty="0" smtClean="0">
                <a:solidFill>
                  <a:schemeClr val="tx1">
                    <a:lumMod val="50000"/>
                  </a:schemeClr>
                </a:solidFill>
              </a:rPr>
              <a:t> </a:t>
            </a:r>
            <a:r>
              <a:rPr lang="en-US" sz="2400" dirty="0" err="1" smtClean="0">
                <a:solidFill>
                  <a:schemeClr val="tx1">
                    <a:lumMod val="50000"/>
                  </a:schemeClr>
                </a:solidFill>
              </a:rPr>
              <a:t>hoặc</a:t>
            </a:r>
            <a:r>
              <a:rPr lang="en-US" sz="2400" dirty="0" smtClean="0">
                <a:solidFill>
                  <a:schemeClr val="tx1">
                    <a:lumMod val="50000"/>
                  </a:schemeClr>
                </a:solidFill>
              </a:rPr>
              <a:t> </a:t>
            </a:r>
            <a:r>
              <a:rPr lang="en-US" sz="2400" dirty="0" err="1" smtClean="0">
                <a:solidFill>
                  <a:schemeClr val="tx1">
                    <a:lumMod val="50000"/>
                  </a:schemeClr>
                </a:solidFill>
              </a:rPr>
              <a:t>xấu</a:t>
            </a:r>
            <a:r>
              <a:rPr lang="en-US" sz="2400" dirty="0" smtClean="0">
                <a:solidFill>
                  <a:schemeClr val="tx1">
                    <a:lumMod val="50000"/>
                  </a:schemeClr>
                </a:solidFill>
              </a:rPr>
              <a:t> </a:t>
            </a:r>
            <a:r>
              <a:rPr lang="en-US" sz="2400" dirty="0" err="1" smtClean="0">
                <a:solidFill>
                  <a:schemeClr val="tx1">
                    <a:lumMod val="50000"/>
                  </a:schemeClr>
                </a:solidFill>
              </a:rPr>
              <a:t>tới</a:t>
            </a:r>
            <a:r>
              <a:rPr lang="en-US" sz="2400" dirty="0" smtClean="0">
                <a:solidFill>
                  <a:schemeClr val="tx1">
                    <a:lumMod val="50000"/>
                  </a:schemeClr>
                </a:solidFill>
              </a:rPr>
              <a:t> </a:t>
            </a:r>
            <a:r>
              <a:rPr lang="en-US" sz="2400" dirty="0" err="1" smtClean="0">
                <a:solidFill>
                  <a:schemeClr val="tx1">
                    <a:lumMod val="50000"/>
                  </a:schemeClr>
                </a:solidFill>
              </a:rPr>
              <a:t>sức</a:t>
            </a:r>
            <a:r>
              <a:rPr lang="en-US" sz="2400" dirty="0" smtClean="0">
                <a:solidFill>
                  <a:schemeClr val="tx1">
                    <a:lumMod val="50000"/>
                  </a:schemeClr>
                </a:solidFill>
              </a:rPr>
              <a:t> </a:t>
            </a:r>
            <a:r>
              <a:rPr lang="en-US" sz="2400" dirty="0" err="1" smtClean="0">
                <a:solidFill>
                  <a:schemeClr val="tx1">
                    <a:lumMod val="50000"/>
                  </a:schemeClr>
                </a:solidFill>
              </a:rPr>
              <a:t>khỏe</a:t>
            </a:r>
            <a:endParaRPr lang="en-US" sz="2400" dirty="0" smtClean="0">
              <a:solidFill>
                <a:schemeClr val="tx1">
                  <a:lumMod val="50000"/>
                </a:schemeClr>
              </a:solidFill>
            </a:endParaRPr>
          </a:p>
        </p:txBody>
      </p:sp>
    </p:spTree>
    <p:extLst>
      <p:ext uri="{BB962C8B-B14F-4D97-AF65-F5344CB8AC3E}">
        <p14:creationId xmlns:p14="http://schemas.microsoft.com/office/powerpoint/2010/main" xmlns="" val="20786623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Đoạn</a:t>
            </a:r>
            <a:r>
              <a:rPr lang="en-US" dirty="0" smtClean="0"/>
              <a:t> </a:t>
            </a:r>
            <a:r>
              <a:rPr lang="en-US" dirty="0" err="1" smtClean="0"/>
              <a:t>phim</a:t>
            </a:r>
            <a:r>
              <a:rPr lang="en-US" dirty="0" smtClean="0"/>
              <a:t> </a:t>
            </a:r>
            <a:r>
              <a:rPr lang="en-US" dirty="0" err="1" smtClean="0"/>
              <a:t>ngắn</a:t>
            </a:r>
            <a:endParaRPr lang="en-US" dirty="0"/>
          </a:p>
        </p:txBody>
      </p:sp>
      <p:sp>
        <p:nvSpPr>
          <p:cNvPr id="5" name="Text Placeholder 4"/>
          <p:cNvSpPr>
            <a:spLocks noGrp="1"/>
          </p:cNvSpPr>
          <p:nvPr>
            <p:ph type="body" sz="quarter" idx="13"/>
          </p:nvPr>
        </p:nvSpPr>
        <p:spPr/>
        <p:txBody>
          <a:bodyPr>
            <a:noAutofit/>
          </a:bodyPr>
          <a:lstStyle/>
          <a:p>
            <a:pPr algn="ctr"/>
            <a:r>
              <a:rPr lang="en-US" sz="2400" i="1" dirty="0" err="1" smtClean="0"/>
              <a:t>Cặp</a:t>
            </a:r>
            <a:r>
              <a:rPr lang="en-US" sz="2400" i="1" dirty="0" smtClean="0"/>
              <a:t> </a:t>
            </a:r>
            <a:r>
              <a:rPr lang="en-US" sz="2400" i="1" dirty="0" err="1" smtClean="0"/>
              <a:t>sinh</a:t>
            </a:r>
            <a:r>
              <a:rPr lang="en-US" sz="2400" i="1" dirty="0" smtClean="0"/>
              <a:t> </a:t>
            </a:r>
            <a:r>
              <a:rPr lang="en-US" sz="2400" i="1" dirty="0" err="1" smtClean="0"/>
              <a:t>đôi</a:t>
            </a:r>
            <a:r>
              <a:rPr lang="en-US" sz="2400" i="1" dirty="0" smtClean="0"/>
              <a:t> </a:t>
            </a:r>
            <a:r>
              <a:rPr lang="en-US" sz="2400" i="1" dirty="0" err="1" smtClean="0"/>
              <a:t>vì</a:t>
            </a:r>
            <a:r>
              <a:rPr lang="en-US" sz="2400" i="1" dirty="0" smtClean="0"/>
              <a:t> </a:t>
            </a:r>
            <a:r>
              <a:rPr lang="en-US" sz="2400" i="1" dirty="0" err="1" smtClean="0"/>
              <a:t>lý</a:t>
            </a:r>
            <a:r>
              <a:rPr lang="en-US" sz="2400" i="1" dirty="0" smtClean="0"/>
              <a:t> do phi </a:t>
            </a:r>
            <a:r>
              <a:rPr lang="en-US" sz="2400" i="1" dirty="0" err="1" smtClean="0"/>
              <a:t>tự</a:t>
            </a:r>
            <a:r>
              <a:rPr lang="en-US" sz="2400" i="1" dirty="0" smtClean="0"/>
              <a:t> </a:t>
            </a:r>
            <a:r>
              <a:rPr lang="en-US" sz="2400" i="1" dirty="0" err="1" smtClean="0"/>
              <a:t>nhiên</a:t>
            </a:r>
            <a:endParaRPr lang="en-US" sz="2400" i="1" dirty="0"/>
          </a:p>
        </p:txBody>
      </p:sp>
      <p:pic>
        <p:nvPicPr>
          <p:cNvPr id="16" name="Content Placeholder 15" descr="Twins.png"/>
          <p:cNvPicPr>
            <a:picLocks noGrp="1" noChangeAspect="1"/>
          </p:cNvPicPr>
          <p:nvPr>
            <p:ph idx="1"/>
          </p:nvPr>
        </p:nvPicPr>
        <p:blipFill>
          <a:blip r:embed="rId3">
            <a:extLst>
              <a:ext uri="{28A0092B-C50C-407E-A947-70E740481C1C}">
                <a14:useLocalDpi xmlns:a14="http://schemas.microsoft.com/office/drawing/2010/main" xmlns="" val="0"/>
              </a:ext>
            </a:extLst>
          </a:blip>
          <a:srcRect l="-8864" r="-8864"/>
          <a:stretch>
            <a:fillRect/>
          </a:stretch>
        </p:blipFill>
        <p:spPr>
          <a:xfrm>
            <a:off x="693738" y="1958975"/>
            <a:ext cx="7993062" cy="4318000"/>
          </a:xfrm>
        </p:spPr>
      </p:pic>
      <p:pic>
        <p:nvPicPr>
          <p:cNvPr id="6" name="Content Placeholder 4" descr="projector-361784_1280.jpg"/>
          <p:cNvPicPr>
            <a:picLocks noChangeAspect="1"/>
          </p:cNvPicPr>
          <p:nvPr/>
        </p:nvPicPr>
        <p:blipFill>
          <a:blip r:embed="rId4">
            <a:extLst>
              <a:ext uri="{28A0092B-C50C-407E-A947-70E740481C1C}">
                <a14:useLocalDpi xmlns:a14="http://schemas.microsoft.com/office/drawing/2010/main" xmlns="" val="0"/>
              </a:ext>
            </a:extLst>
          </a:blip>
          <a:srcRect l="-15439" r="-15439"/>
          <a:stretch>
            <a:fillRect/>
          </a:stretch>
        </p:blipFill>
        <p:spPr>
          <a:xfrm>
            <a:off x="6659604" y="5233640"/>
            <a:ext cx="2484396" cy="1342117"/>
          </a:xfrm>
          <a:prstGeom prst="rect">
            <a:avLst/>
          </a:prstGeom>
        </p:spPr>
      </p:pic>
    </p:spTree>
    <p:extLst>
      <p:ext uri="{BB962C8B-B14F-4D97-AF65-F5344CB8AC3E}">
        <p14:creationId xmlns:p14="http://schemas.microsoft.com/office/powerpoint/2010/main" xmlns="" val="14075382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Yếu</a:t>
            </a:r>
            <a:r>
              <a:rPr lang="en-US" dirty="0" smtClean="0"/>
              <a:t> </a:t>
            </a:r>
            <a:r>
              <a:rPr lang="en-US" dirty="0" err="1" smtClean="0"/>
              <a:t>tố</a:t>
            </a:r>
            <a:r>
              <a:rPr lang="en-US" dirty="0" smtClean="0"/>
              <a:t> </a:t>
            </a:r>
            <a:r>
              <a:rPr lang="en-US" dirty="0" err="1" smtClean="0"/>
              <a:t>xã</a:t>
            </a:r>
            <a:r>
              <a:rPr lang="en-US" dirty="0" smtClean="0"/>
              <a:t> </a:t>
            </a:r>
            <a:r>
              <a:rPr lang="en-US" dirty="0" err="1" smtClean="0"/>
              <a:t>hội</a:t>
            </a:r>
            <a:r>
              <a:rPr lang="en-US" dirty="0" smtClean="0"/>
              <a:t> </a:t>
            </a:r>
            <a:r>
              <a:rPr lang="en-US" dirty="0" err="1" smtClean="0"/>
              <a:t>mang</a:t>
            </a:r>
            <a:r>
              <a:rPr lang="en-US" dirty="0" smtClean="0"/>
              <a:t> </a:t>
            </a:r>
            <a:r>
              <a:rPr lang="en-US" dirty="0" err="1" smtClean="0"/>
              <a:t>tính</a:t>
            </a:r>
            <a:r>
              <a:rPr lang="en-US" dirty="0" smtClean="0"/>
              <a:t> </a:t>
            </a:r>
            <a:r>
              <a:rPr lang="en-US" dirty="0" err="1" smtClean="0"/>
              <a:t>quyết</a:t>
            </a:r>
            <a:r>
              <a:rPr lang="en-US" dirty="0" smtClean="0"/>
              <a:t> </a:t>
            </a:r>
            <a:r>
              <a:rPr lang="en-US" dirty="0" err="1" smtClean="0"/>
              <a:t>định</a:t>
            </a:r>
            <a:endParaRPr lang="en-US" dirty="0"/>
          </a:p>
        </p:txBody>
      </p:sp>
      <p:pic>
        <p:nvPicPr>
          <p:cNvPr id="3" name="Picture 2" descr="Social Determinants.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879101" y="1157453"/>
            <a:ext cx="5385798" cy="5119580"/>
          </a:xfrm>
          <a:prstGeom prst="rect">
            <a:avLst/>
          </a:prstGeom>
        </p:spPr>
      </p:pic>
    </p:spTree>
    <p:extLst>
      <p:ext uri="{BB962C8B-B14F-4D97-AF65-F5344CB8AC3E}">
        <p14:creationId xmlns:p14="http://schemas.microsoft.com/office/powerpoint/2010/main" xmlns="" val="10657740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Giáo</a:t>
            </a:r>
            <a:r>
              <a:rPr lang="en-US" dirty="0" smtClean="0"/>
              <a:t> </a:t>
            </a:r>
            <a:r>
              <a:rPr lang="en-US" dirty="0" err="1" smtClean="0"/>
              <a:t>dục</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xmlns="" val="959703539"/>
              </p:ext>
            </p:extLst>
          </p:nvPr>
        </p:nvGraphicFramePr>
        <p:xfrm>
          <a:off x="693738" y="1194339"/>
          <a:ext cx="7993062" cy="6468356"/>
        </p:xfrm>
        <a:graphic>
          <a:graphicData uri="http://schemas.openxmlformats.org/drawingml/2006/table">
            <a:tbl>
              <a:tblPr firstRow="1" bandRow="1">
                <a:tableStyleId>{2D5ABB26-0587-4C30-8999-92F81FD0307C}</a:tableStyleId>
              </a:tblPr>
              <a:tblGrid>
                <a:gridCol w="3996531"/>
                <a:gridCol w="3996531"/>
              </a:tblGrid>
              <a:tr h="656440">
                <a:tc>
                  <a:txBody>
                    <a:bodyPr/>
                    <a:lstStyle/>
                    <a:p>
                      <a:pPr algn="ctr"/>
                      <a:r>
                        <a:rPr lang="en-US" sz="2400" b="1" dirty="0" err="1" smtClean="0"/>
                        <a:t>Yếu</a:t>
                      </a:r>
                      <a:r>
                        <a:rPr lang="en-US" sz="2400" b="1" baseline="0" dirty="0" smtClean="0"/>
                        <a:t> </a:t>
                      </a:r>
                      <a:r>
                        <a:rPr lang="en-US" sz="2400" b="1" baseline="0" dirty="0" err="1" smtClean="0"/>
                        <a:t>tố</a:t>
                      </a:r>
                      <a:r>
                        <a:rPr lang="en-US" sz="2400" b="1" baseline="0" dirty="0" smtClean="0"/>
                        <a:t> </a:t>
                      </a:r>
                      <a:r>
                        <a:rPr lang="en-US" sz="2400" b="1" baseline="0" dirty="0" err="1" smtClean="0"/>
                        <a:t>xã</a:t>
                      </a:r>
                      <a:r>
                        <a:rPr lang="en-US" sz="2400" b="1" baseline="0" dirty="0" smtClean="0"/>
                        <a:t> </a:t>
                      </a:r>
                      <a:r>
                        <a:rPr lang="en-US" sz="2400" b="1" baseline="0" dirty="0" err="1" smtClean="0"/>
                        <a:t>hội</a:t>
                      </a:r>
                      <a:r>
                        <a:rPr lang="en-US" sz="2400" b="1" baseline="0" dirty="0" smtClean="0"/>
                        <a:t> </a:t>
                      </a:r>
                      <a:r>
                        <a:rPr lang="en-US" sz="2400" b="1" baseline="0" dirty="0" err="1" smtClean="0"/>
                        <a:t>mang</a:t>
                      </a:r>
                      <a:r>
                        <a:rPr lang="en-US" sz="2400" b="1" baseline="0" dirty="0" smtClean="0"/>
                        <a:t> </a:t>
                      </a:r>
                      <a:r>
                        <a:rPr lang="en-US" sz="2400" b="1" baseline="0" dirty="0" err="1" smtClean="0"/>
                        <a:t>tính</a:t>
                      </a:r>
                      <a:r>
                        <a:rPr lang="en-US" sz="2400" b="1" baseline="0" dirty="0" smtClean="0"/>
                        <a:t> </a:t>
                      </a:r>
                      <a:r>
                        <a:rPr lang="en-US" sz="2400" b="1" baseline="0" dirty="0" err="1" smtClean="0"/>
                        <a:t>quyết</a:t>
                      </a:r>
                      <a:r>
                        <a:rPr lang="en-US" sz="2400" b="1" baseline="0" dirty="0" smtClean="0"/>
                        <a:t> </a:t>
                      </a:r>
                      <a:r>
                        <a:rPr lang="en-US" sz="2400" b="1" baseline="0" dirty="0" err="1" smtClean="0"/>
                        <a:t>định</a:t>
                      </a:r>
                      <a:endParaRPr lang="en-US" sz="2400" b="1" dirty="0"/>
                    </a:p>
                  </a:txBody>
                  <a:tcPr>
                    <a:lnR w="12700" cap="flat" cmpd="sng" algn="ctr">
                      <a:solidFill>
                        <a:scrgbClr r="0" g="0" b="0"/>
                      </a:solidFill>
                      <a:prstDash val="solid"/>
                      <a:round/>
                      <a:headEnd type="none" w="med" len="med"/>
                      <a:tailEnd type="none" w="med" len="med"/>
                    </a:lnR>
                  </a:tcPr>
                </a:tc>
                <a:tc>
                  <a:txBody>
                    <a:bodyPr/>
                    <a:lstStyle/>
                    <a:p>
                      <a:pPr algn="ctr"/>
                      <a:r>
                        <a:rPr lang="en-US" sz="2400" b="1" dirty="0" err="1" smtClean="0"/>
                        <a:t>Tác</a:t>
                      </a:r>
                      <a:r>
                        <a:rPr lang="en-US" sz="2400" b="1" baseline="0" dirty="0" smtClean="0"/>
                        <a:t> </a:t>
                      </a:r>
                      <a:r>
                        <a:rPr lang="en-US" sz="2400" b="1" baseline="0" dirty="0" err="1" smtClean="0"/>
                        <a:t>động</a:t>
                      </a:r>
                      <a:endParaRPr lang="en-US" sz="2400" b="1" dirty="0"/>
                    </a:p>
                  </a:txBody>
                  <a:tcPr>
                    <a:lnL w="12700" cap="flat" cmpd="sng" algn="ctr">
                      <a:solidFill>
                        <a:scrgbClr r="0" g="0" b="0"/>
                      </a:solidFill>
                      <a:prstDash val="solid"/>
                      <a:round/>
                      <a:headEnd type="none" w="med" len="med"/>
                      <a:tailEnd type="none" w="med" len="med"/>
                    </a:lnL>
                  </a:tcPr>
                </a:tc>
              </a:tr>
              <a:tr h="5645396">
                <a:tc>
                  <a:txBody>
                    <a:bodyPr/>
                    <a:lstStyle/>
                    <a:p>
                      <a:endParaRPr lang="en-US" dirty="0" smtClean="0"/>
                    </a:p>
                  </a:txBody>
                  <a:tcPr>
                    <a:lnR w="12700" cap="flat" cmpd="sng" algn="ctr">
                      <a:solidFill>
                        <a:scrgbClr r="0" g="0" b="0"/>
                      </a:solidFill>
                      <a:prstDash val="solid"/>
                      <a:round/>
                      <a:headEnd type="none" w="med" len="med"/>
                      <a:tailEnd type="none" w="med" len="med"/>
                    </a:lnR>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lnL w="12700" cap="flat" cmpd="sng" algn="ctr">
                      <a:solidFill>
                        <a:scrgbClr r="0" g="0" b="0"/>
                      </a:solidFill>
                      <a:prstDash val="solid"/>
                      <a:round/>
                      <a:headEnd type="none" w="med" len="med"/>
                      <a:tailEnd type="none" w="med" len="med"/>
                    </a:lnL>
                  </a:tcPr>
                </a:tc>
              </a:tr>
            </a:tbl>
          </a:graphicData>
        </a:graphic>
      </p:graphicFrame>
      <p:pic>
        <p:nvPicPr>
          <p:cNvPr id="6" name="Picture 5" descr="graduates-351603_1280.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705755" y="4452154"/>
            <a:ext cx="3318715" cy="2211612"/>
          </a:xfrm>
          <a:prstGeom prst="rect">
            <a:avLst/>
          </a:prstGeom>
        </p:spPr>
      </p:pic>
      <p:pic>
        <p:nvPicPr>
          <p:cNvPr id="5" name="Picture 4" descr="education-379217_1280.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826000" y="2088502"/>
            <a:ext cx="2870184" cy="2116760"/>
          </a:xfrm>
          <a:prstGeom prst="rect">
            <a:avLst/>
          </a:prstGeom>
        </p:spPr>
      </p:pic>
      <p:pic>
        <p:nvPicPr>
          <p:cNvPr id="9" name="Picture 8" descr="diploma-303427_1280.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rot="1388759">
            <a:off x="4614146" y="5141383"/>
            <a:ext cx="1256841" cy="1156687"/>
          </a:xfrm>
          <a:prstGeom prst="rect">
            <a:avLst/>
          </a:prstGeom>
        </p:spPr>
      </p:pic>
      <p:pic>
        <p:nvPicPr>
          <p:cNvPr id="11" name="Picture 10" descr="kids-717168_1280.jp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78442" y="2065444"/>
            <a:ext cx="4097921" cy="214665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746194" y="3921412"/>
            <a:ext cx="2855682" cy="1909737"/>
          </a:xfrm>
          <a:prstGeom prst="rect">
            <a:avLst/>
          </a:prstGeom>
        </p:spPr>
      </p:pic>
      <p:pic>
        <p:nvPicPr>
          <p:cNvPr id="4" name="Picture 3"/>
          <p:cNvPicPr>
            <a:picLocks noChangeAspect="1"/>
          </p:cNvPicPr>
          <p:nvPr/>
        </p:nvPicPr>
        <p:blipFill rotWithShape="1">
          <a:blip r:embed="rId8">
            <a:extLst>
              <a:ext uri="{28A0092B-C50C-407E-A947-70E740481C1C}">
                <a14:useLocalDpi xmlns:a14="http://schemas.microsoft.com/office/drawing/2010/main" xmlns="" val="0"/>
              </a:ext>
            </a:extLst>
          </a:blip>
          <a:srcRect l="7422" b="9537"/>
          <a:stretch/>
        </p:blipFill>
        <p:spPr>
          <a:xfrm>
            <a:off x="126824" y="5105702"/>
            <a:ext cx="2351870" cy="1536885"/>
          </a:xfrm>
          <a:prstGeom prst="rect">
            <a:avLst/>
          </a:prstGeom>
        </p:spPr>
      </p:pic>
      <p:pic>
        <p:nvPicPr>
          <p:cNvPr id="7" name="Picture 6" descr="graduation-cap-311936_1280.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rot="1322865">
            <a:off x="7556523" y="2483645"/>
            <a:ext cx="1541341" cy="1366736"/>
          </a:xfrm>
          <a:prstGeom prst="rect">
            <a:avLst/>
          </a:prstGeom>
        </p:spPr>
      </p:pic>
    </p:spTree>
    <p:extLst>
      <p:ext uri="{BB962C8B-B14F-4D97-AF65-F5344CB8AC3E}">
        <p14:creationId xmlns:p14="http://schemas.microsoft.com/office/powerpoint/2010/main" xmlns="" val="3670831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ddy-562960_1280.jpg"/>
          <p:cNvPicPr>
            <a:picLocks noChangeAspect="1"/>
          </p:cNvPicPr>
          <p:nvPr/>
        </p:nvPicPr>
        <p:blipFill rotWithShape="1">
          <a:blip r:embed="rId3">
            <a:extLst>
              <a:ext uri="{28A0092B-C50C-407E-A947-70E740481C1C}">
                <a14:useLocalDpi xmlns:a14="http://schemas.microsoft.com/office/drawing/2010/main" xmlns="" val="0"/>
              </a:ext>
            </a:extLst>
          </a:blip>
          <a:srcRect l="18144"/>
          <a:stretch/>
        </p:blipFill>
        <p:spPr>
          <a:xfrm>
            <a:off x="6762850" y="2718139"/>
            <a:ext cx="2260051" cy="2234713"/>
          </a:xfrm>
          <a:prstGeom prst="rect">
            <a:avLst/>
          </a:prstGeom>
        </p:spPr>
      </p:pic>
      <p:sp>
        <p:nvSpPr>
          <p:cNvPr id="2" name="Title 1"/>
          <p:cNvSpPr>
            <a:spLocks noGrp="1"/>
          </p:cNvSpPr>
          <p:nvPr>
            <p:ph type="title"/>
          </p:nvPr>
        </p:nvSpPr>
        <p:spPr/>
        <p:txBody>
          <a:bodyPr/>
          <a:lstStyle/>
          <a:p>
            <a:r>
              <a:rPr lang="en-US" dirty="0" err="1" smtClean="0"/>
              <a:t>Việc</a:t>
            </a:r>
            <a:r>
              <a:rPr lang="en-US" dirty="0" smtClean="0"/>
              <a:t> </a:t>
            </a:r>
            <a:r>
              <a:rPr lang="en-US" dirty="0" err="1" smtClean="0"/>
              <a:t>làm</a:t>
            </a:r>
            <a:endParaRPr lang="en-US" dirty="0"/>
          </a:p>
        </p:txBody>
      </p:sp>
      <p:pic>
        <p:nvPicPr>
          <p:cNvPr id="3" name="Picture 2" descr="construction-759298_1280.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29880" y="1931267"/>
            <a:ext cx="2756152" cy="1832410"/>
          </a:xfrm>
          <a:prstGeom prst="rect">
            <a:avLst/>
          </a:prstGeom>
        </p:spPr>
      </p:pic>
      <p:pic>
        <p:nvPicPr>
          <p:cNvPr id="6" name="Picture 5" descr="tractor-340392_1280.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0353" y="3886085"/>
            <a:ext cx="2450202" cy="1632830"/>
          </a:xfrm>
          <a:prstGeom prst="rect">
            <a:avLst/>
          </a:prstGeom>
        </p:spPr>
      </p:pic>
      <p:pic>
        <p:nvPicPr>
          <p:cNvPr id="5" name="Picture 4" descr="steel-mill-616526_1280.jp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291704" y="3042991"/>
            <a:ext cx="2357973" cy="1571368"/>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xmlns="" val="0"/>
              </a:ext>
            </a:extLst>
          </a:blip>
          <a:srcRect l="8662" r="12219"/>
          <a:stretch/>
        </p:blipFill>
        <p:spPr>
          <a:xfrm>
            <a:off x="4850273" y="1931267"/>
            <a:ext cx="2386888" cy="1810077"/>
          </a:xfrm>
          <a:prstGeom prst="rect">
            <a:avLst/>
          </a:prstGeom>
        </p:spPr>
      </p:pic>
      <p:pic>
        <p:nvPicPr>
          <p:cNvPr id="7" name="Picture 6" descr="ambulance-24405_1280.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592707" y="4804406"/>
            <a:ext cx="3868506" cy="1970520"/>
          </a:xfrm>
          <a:prstGeom prst="rect">
            <a:avLst/>
          </a:prstGeom>
        </p:spPr>
      </p:pic>
      <p:pic>
        <p:nvPicPr>
          <p:cNvPr id="4" name="Picture 3"/>
          <p:cNvPicPr>
            <a:picLocks noChangeAspect="1"/>
          </p:cNvPicPr>
          <p:nvPr/>
        </p:nvPicPr>
        <p:blipFill rotWithShape="1">
          <a:blip r:embed="rId9">
            <a:extLst>
              <a:ext uri="{28A0092B-C50C-407E-A947-70E740481C1C}">
                <a14:useLocalDpi xmlns:a14="http://schemas.microsoft.com/office/drawing/2010/main" xmlns="" val="0"/>
              </a:ext>
            </a:extLst>
          </a:blip>
          <a:srcRect l="14120" t="7542"/>
          <a:stretch/>
        </p:blipFill>
        <p:spPr>
          <a:xfrm>
            <a:off x="1897270" y="4804042"/>
            <a:ext cx="2752408" cy="1967796"/>
          </a:xfrm>
          <a:prstGeom prst="rect">
            <a:avLst/>
          </a:prstGeom>
        </p:spPr>
      </p:pic>
      <p:graphicFrame>
        <p:nvGraphicFramePr>
          <p:cNvPr id="13" name="Content Placeholder 7"/>
          <p:cNvGraphicFramePr>
            <a:graphicFrameLocks noGrp="1"/>
          </p:cNvGraphicFramePr>
          <p:nvPr>
            <p:ph idx="1"/>
            <p:extLst>
              <p:ext uri="{D42A27DB-BD31-4B8C-83A1-F6EECF244321}">
                <p14:modId xmlns:p14="http://schemas.microsoft.com/office/powerpoint/2010/main" xmlns="" val="966356351"/>
              </p:ext>
            </p:extLst>
          </p:nvPr>
        </p:nvGraphicFramePr>
        <p:xfrm>
          <a:off x="853742" y="1113085"/>
          <a:ext cx="7993062" cy="5744915"/>
        </p:xfrm>
        <a:graphic>
          <a:graphicData uri="http://schemas.openxmlformats.org/drawingml/2006/table">
            <a:tbl>
              <a:tblPr firstRow="1" bandRow="1">
                <a:tableStyleId>{2D5ABB26-0587-4C30-8999-92F81FD0307C}</a:tableStyleId>
              </a:tblPr>
              <a:tblGrid>
                <a:gridCol w="3996531"/>
                <a:gridCol w="3996531"/>
              </a:tblGrid>
              <a:tr h="615245">
                <a:tc>
                  <a:txBody>
                    <a:bodyPr/>
                    <a:lstStyle/>
                    <a:p>
                      <a:pPr algn="ctr"/>
                      <a:r>
                        <a:rPr lang="en-US" sz="2400" b="1" dirty="0" err="1" smtClean="0"/>
                        <a:t>Yếu</a:t>
                      </a:r>
                      <a:r>
                        <a:rPr lang="en-US" sz="2400" b="1" baseline="0" dirty="0" smtClean="0"/>
                        <a:t> </a:t>
                      </a:r>
                      <a:r>
                        <a:rPr lang="en-US" sz="2400" b="1" baseline="0" dirty="0" err="1" smtClean="0"/>
                        <a:t>tố</a:t>
                      </a:r>
                      <a:r>
                        <a:rPr lang="en-US" sz="2400" b="1" baseline="0" dirty="0" smtClean="0"/>
                        <a:t> </a:t>
                      </a:r>
                      <a:r>
                        <a:rPr lang="en-US" sz="2400" b="1" baseline="0" dirty="0" err="1" smtClean="0"/>
                        <a:t>xã</a:t>
                      </a:r>
                      <a:r>
                        <a:rPr lang="en-US" sz="2400" b="1" baseline="0" dirty="0" smtClean="0"/>
                        <a:t> </a:t>
                      </a:r>
                      <a:r>
                        <a:rPr lang="en-US" sz="2400" b="1" baseline="0" dirty="0" err="1" smtClean="0"/>
                        <a:t>hội</a:t>
                      </a:r>
                      <a:r>
                        <a:rPr lang="en-US" sz="2400" b="1" baseline="0" dirty="0" smtClean="0"/>
                        <a:t> </a:t>
                      </a:r>
                      <a:r>
                        <a:rPr lang="en-US" sz="2400" b="1" baseline="0" dirty="0" err="1" smtClean="0"/>
                        <a:t>mang</a:t>
                      </a:r>
                      <a:r>
                        <a:rPr lang="en-US" sz="2400" b="1" baseline="0" dirty="0" smtClean="0"/>
                        <a:t> </a:t>
                      </a:r>
                      <a:r>
                        <a:rPr lang="en-US" sz="2400" b="1" baseline="0" dirty="0" err="1" smtClean="0"/>
                        <a:t>tính</a:t>
                      </a:r>
                      <a:r>
                        <a:rPr lang="en-US" sz="2400" b="1" baseline="0" dirty="0" smtClean="0"/>
                        <a:t> </a:t>
                      </a:r>
                      <a:r>
                        <a:rPr lang="en-US" sz="2400" b="1" baseline="0" dirty="0" err="1" smtClean="0"/>
                        <a:t>quyết</a:t>
                      </a:r>
                      <a:r>
                        <a:rPr lang="en-US" sz="2400" b="1" baseline="0" dirty="0" smtClean="0"/>
                        <a:t> </a:t>
                      </a:r>
                      <a:r>
                        <a:rPr lang="en-US" sz="2400" b="1" baseline="0" dirty="0" err="1" smtClean="0"/>
                        <a:t>định</a:t>
                      </a:r>
                      <a:endParaRPr lang="en-US" sz="2400" b="1" dirty="0"/>
                    </a:p>
                  </a:txBody>
                  <a:tcPr>
                    <a:lnR w="12700" cap="flat" cmpd="sng" algn="ctr">
                      <a:solidFill>
                        <a:scrgbClr r="0" g="0" b="0"/>
                      </a:solidFill>
                      <a:prstDash val="solid"/>
                      <a:round/>
                      <a:headEnd type="none" w="med" len="med"/>
                      <a:tailEnd type="none" w="med" len="med"/>
                    </a:lnR>
                  </a:tcPr>
                </a:tc>
                <a:tc>
                  <a:txBody>
                    <a:bodyPr/>
                    <a:lstStyle/>
                    <a:p>
                      <a:pPr algn="ctr"/>
                      <a:r>
                        <a:rPr lang="en-US" sz="2400" b="1" dirty="0" err="1" smtClean="0"/>
                        <a:t>Tác</a:t>
                      </a:r>
                      <a:r>
                        <a:rPr lang="en-US" sz="2400" b="1" baseline="0" dirty="0" smtClean="0"/>
                        <a:t> </a:t>
                      </a:r>
                      <a:r>
                        <a:rPr lang="en-US" sz="2400" b="1" baseline="0" dirty="0" err="1" smtClean="0"/>
                        <a:t>động</a:t>
                      </a:r>
                      <a:endParaRPr lang="en-US" sz="2400" b="1" dirty="0"/>
                    </a:p>
                  </a:txBody>
                  <a:tcPr>
                    <a:lnL w="12700" cap="flat" cmpd="sng" algn="ctr">
                      <a:solidFill>
                        <a:scrgbClr r="0" g="0" b="0"/>
                      </a:solidFill>
                      <a:prstDash val="solid"/>
                      <a:round/>
                      <a:headEnd type="none" w="med" len="med"/>
                      <a:tailEnd type="none" w="med" len="med"/>
                    </a:lnL>
                  </a:tcPr>
                </a:tc>
              </a:tr>
              <a:tr h="4921955">
                <a:tc>
                  <a:txBody>
                    <a:bodyPr/>
                    <a:lstStyle/>
                    <a:p>
                      <a:endParaRPr lang="en-US" dirty="0" smtClean="0"/>
                    </a:p>
                  </a:txBody>
                  <a:tcPr>
                    <a:lnR w="12700" cap="flat" cmpd="sng" algn="ctr">
                      <a:solidFill>
                        <a:scrgbClr r="0" g="0" b="0"/>
                      </a:solidFill>
                      <a:prstDash val="solid"/>
                      <a:round/>
                      <a:headEnd type="none" w="med" len="med"/>
                      <a:tailEnd type="none" w="med" len="med"/>
                    </a:lnR>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lnL w="12700" cap="flat" cmpd="sng" algn="ctr">
                      <a:solidFill>
                        <a:scrgbClr r="0" g="0" b="0"/>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xmlns="" val="2710462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Thu </a:t>
            </a:r>
            <a:r>
              <a:rPr lang="en-US" dirty="0" err="1" smtClean="0"/>
              <a:t>nhập</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xmlns="" val="1208163934"/>
              </p:ext>
            </p:extLst>
          </p:nvPr>
        </p:nvGraphicFramePr>
        <p:xfrm>
          <a:off x="693056" y="1113085"/>
          <a:ext cx="7993062" cy="5744915"/>
        </p:xfrm>
        <a:graphic>
          <a:graphicData uri="http://schemas.openxmlformats.org/drawingml/2006/table">
            <a:tbl>
              <a:tblPr firstRow="1" bandRow="1">
                <a:tableStyleId>{2D5ABB26-0587-4C30-8999-92F81FD0307C}</a:tableStyleId>
              </a:tblPr>
              <a:tblGrid>
                <a:gridCol w="3996531"/>
                <a:gridCol w="3996531"/>
              </a:tblGrid>
              <a:tr h="615245">
                <a:tc>
                  <a:txBody>
                    <a:bodyPr/>
                    <a:lstStyle/>
                    <a:p>
                      <a:pPr algn="ctr"/>
                      <a:r>
                        <a:rPr lang="en-US" sz="2400" b="1" dirty="0" err="1" smtClean="0"/>
                        <a:t>Yếu</a:t>
                      </a:r>
                      <a:r>
                        <a:rPr lang="en-US" sz="2400" b="1" baseline="0" dirty="0" smtClean="0"/>
                        <a:t> </a:t>
                      </a:r>
                      <a:r>
                        <a:rPr lang="en-US" sz="2400" b="1" baseline="0" dirty="0" err="1" smtClean="0"/>
                        <a:t>tố</a:t>
                      </a:r>
                      <a:r>
                        <a:rPr lang="en-US" sz="2400" b="1" baseline="0" dirty="0" smtClean="0"/>
                        <a:t> </a:t>
                      </a:r>
                      <a:r>
                        <a:rPr lang="en-US" sz="2400" b="1" baseline="0" dirty="0" err="1" smtClean="0"/>
                        <a:t>xã</a:t>
                      </a:r>
                      <a:r>
                        <a:rPr lang="en-US" sz="2400" b="1" baseline="0" dirty="0" smtClean="0"/>
                        <a:t> </a:t>
                      </a:r>
                      <a:r>
                        <a:rPr lang="en-US" sz="2400" b="1" baseline="0" dirty="0" err="1" smtClean="0"/>
                        <a:t>hội</a:t>
                      </a:r>
                      <a:r>
                        <a:rPr lang="en-US" sz="2400" b="1" baseline="0" dirty="0" smtClean="0"/>
                        <a:t> </a:t>
                      </a:r>
                      <a:r>
                        <a:rPr lang="en-US" sz="2400" b="1" baseline="0" dirty="0" err="1" smtClean="0"/>
                        <a:t>mang</a:t>
                      </a:r>
                      <a:r>
                        <a:rPr lang="en-US" sz="2400" b="1" baseline="0" dirty="0" smtClean="0"/>
                        <a:t> </a:t>
                      </a:r>
                      <a:r>
                        <a:rPr lang="en-US" sz="2400" b="1" baseline="0" dirty="0" err="1" smtClean="0"/>
                        <a:t>tính</a:t>
                      </a:r>
                      <a:r>
                        <a:rPr lang="en-US" sz="2400" b="1" baseline="0" dirty="0" smtClean="0"/>
                        <a:t> </a:t>
                      </a:r>
                      <a:r>
                        <a:rPr lang="en-US" sz="2400" b="1" baseline="0" dirty="0" err="1" smtClean="0"/>
                        <a:t>quyết</a:t>
                      </a:r>
                      <a:r>
                        <a:rPr lang="en-US" sz="2400" b="1" baseline="0" dirty="0" smtClean="0"/>
                        <a:t> </a:t>
                      </a:r>
                      <a:r>
                        <a:rPr lang="en-US" sz="2400" b="1" baseline="0" dirty="0" err="1" smtClean="0"/>
                        <a:t>định</a:t>
                      </a:r>
                      <a:endParaRPr lang="en-US" sz="2400" b="1" dirty="0"/>
                    </a:p>
                  </a:txBody>
                  <a:tcPr>
                    <a:lnR w="12700" cap="flat" cmpd="sng" algn="ctr">
                      <a:solidFill>
                        <a:scrgbClr r="0" g="0" b="0"/>
                      </a:solidFill>
                      <a:prstDash val="solid"/>
                      <a:round/>
                      <a:headEnd type="none" w="med" len="med"/>
                      <a:tailEnd type="none" w="med" len="med"/>
                    </a:ln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err="1" smtClean="0"/>
                        <a:t>Tác</a:t>
                      </a:r>
                      <a:r>
                        <a:rPr lang="en-US" sz="2400" b="1" baseline="0" dirty="0" smtClean="0"/>
                        <a:t> </a:t>
                      </a:r>
                      <a:r>
                        <a:rPr lang="en-US" sz="2400" b="1" baseline="0" dirty="0" err="1" smtClean="0"/>
                        <a:t>động</a:t>
                      </a:r>
                      <a:endParaRPr lang="en-US" sz="2400" b="1" dirty="0" smtClean="0"/>
                    </a:p>
                    <a:p>
                      <a:pPr algn="ctr"/>
                      <a:r>
                        <a:rPr lang="en-US" sz="2400" b="1" baseline="0" dirty="0" smtClean="0"/>
                        <a:t> </a:t>
                      </a:r>
                      <a:endParaRPr lang="en-US" sz="2400" b="1" dirty="0"/>
                    </a:p>
                  </a:txBody>
                  <a:tcPr>
                    <a:lnL w="12700" cap="flat" cmpd="sng" algn="ctr">
                      <a:solidFill>
                        <a:scrgbClr r="0" g="0" b="0"/>
                      </a:solidFill>
                      <a:prstDash val="solid"/>
                      <a:round/>
                      <a:headEnd type="none" w="med" len="med"/>
                      <a:tailEnd type="none" w="med" len="med"/>
                    </a:lnL>
                  </a:tcPr>
                </a:tc>
              </a:tr>
              <a:tr h="4921955">
                <a:tc>
                  <a:txBody>
                    <a:bodyPr/>
                    <a:lstStyle/>
                    <a:p>
                      <a:endParaRPr lang="en-US" dirty="0" smtClean="0"/>
                    </a:p>
                  </a:txBody>
                  <a:tcPr>
                    <a:lnR w="12700" cap="flat" cmpd="sng" algn="ctr">
                      <a:solidFill>
                        <a:scrgbClr r="0" g="0" b="0"/>
                      </a:solidFill>
                      <a:prstDash val="solid"/>
                      <a:round/>
                      <a:headEnd type="none" w="med" len="med"/>
                      <a:tailEnd type="none" w="med" len="med"/>
                    </a:lnR>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lnL w="12700" cap="flat" cmpd="sng" algn="ctr">
                      <a:solidFill>
                        <a:scrgbClr r="0" g="0" b="0"/>
                      </a:solidFill>
                      <a:prstDash val="solid"/>
                      <a:round/>
                      <a:headEnd type="none" w="med" len="med"/>
                      <a:tailEnd type="none" w="med" len="med"/>
                    </a:lnL>
                  </a:tcPr>
                </a:tc>
              </a:tr>
            </a:tbl>
          </a:graphicData>
        </a:graphic>
      </p:graphicFrame>
      <p:pic>
        <p:nvPicPr>
          <p:cNvPr id="5" name="Picture 4" descr="houses-764286_1280.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4706475" y="1932457"/>
            <a:ext cx="4437525" cy="1345460"/>
          </a:xfrm>
          <a:prstGeom prst="rect">
            <a:avLst/>
          </a:prstGeom>
        </p:spPr>
      </p:pic>
      <p:pic>
        <p:nvPicPr>
          <p:cNvPr id="6" name="Picture 5" descr="Food.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826229" y="3280032"/>
            <a:ext cx="3163655" cy="2107289"/>
          </a:xfrm>
          <a:prstGeom prst="rect">
            <a:avLst/>
          </a:prstGeom>
        </p:spPr>
      </p:pic>
      <p:pic>
        <p:nvPicPr>
          <p:cNvPr id="4" name="Picture 3" descr="house-insurance-419058_1280.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615248" y="4720569"/>
            <a:ext cx="2442688" cy="2106818"/>
          </a:xfrm>
          <a:prstGeom prst="ellipse">
            <a:avLst/>
          </a:prstGeom>
          <a:solidFill>
            <a:srgbClr val="FFFFFF">
              <a:shade val="85000"/>
            </a:srgbClr>
          </a:solidFill>
          <a:ln>
            <a:noFill/>
          </a:ln>
          <a:effectLst/>
        </p:spPr>
      </p:pic>
      <p:pic>
        <p:nvPicPr>
          <p:cNvPr id="7" name="Picture 6" descr="money-40603_1280.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385990" y="2454532"/>
            <a:ext cx="2157380" cy="1977037"/>
          </a:xfrm>
          <a:prstGeom prst="rect">
            <a:avLst/>
          </a:prstGeom>
        </p:spPr>
      </p:pic>
      <p:pic>
        <p:nvPicPr>
          <p:cNvPr id="9" name="Picture 8" descr="money-548948_1280.jp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93738" y="4544730"/>
            <a:ext cx="3241620" cy="2160236"/>
          </a:xfrm>
          <a:prstGeom prst="rect">
            <a:avLst/>
          </a:prstGeom>
        </p:spPr>
      </p:pic>
      <p:pic>
        <p:nvPicPr>
          <p:cNvPr id="10" name="Picture 9" descr="dollar-664717_1280.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rot="20172811">
            <a:off x="-280298" y="1926368"/>
            <a:ext cx="3365554" cy="1722217"/>
          </a:xfrm>
          <a:prstGeom prst="rect">
            <a:avLst/>
          </a:prstGeom>
        </p:spPr>
      </p:pic>
    </p:spTree>
    <p:extLst>
      <p:ext uri="{BB962C8B-B14F-4D97-AF65-F5344CB8AC3E}">
        <p14:creationId xmlns:p14="http://schemas.microsoft.com/office/powerpoint/2010/main" xmlns="" val="339179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Mục</a:t>
            </a:r>
            <a:r>
              <a:rPr lang="en-US" dirty="0" smtClean="0"/>
              <a:t> </a:t>
            </a:r>
            <a:r>
              <a:rPr lang="en-US" dirty="0" smtClean="0"/>
              <a:t>1: </a:t>
            </a:r>
            <a:r>
              <a:rPr lang="en-US" dirty="0" err="1" smtClean="0"/>
              <a:t>tổng</a:t>
            </a:r>
            <a:r>
              <a:rPr lang="en-US" dirty="0" smtClean="0"/>
              <a:t> </a:t>
            </a:r>
            <a:r>
              <a:rPr lang="en-US" dirty="0" err="1" smtClean="0"/>
              <a:t>quan</a:t>
            </a:r>
            <a:r>
              <a:rPr lang="en-US" dirty="0" smtClean="0"/>
              <a:t> </a:t>
            </a:r>
            <a:endParaRPr lang="en-US" dirty="0"/>
          </a:p>
        </p:txBody>
      </p:sp>
      <p:sp>
        <p:nvSpPr>
          <p:cNvPr id="5" name="Text Placeholder 4"/>
          <p:cNvSpPr>
            <a:spLocks noGrp="1"/>
          </p:cNvSpPr>
          <p:nvPr>
            <p:ph type="body" sz="quarter" idx="13"/>
          </p:nvPr>
        </p:nvSpPr>
        <p:spPr/>
        <p:txBody>
          <a:bodyPr/>
          <a:lstStyle/>
          <a:p>
            <a:r>
              <a:rPr lang="en-US" sz="2400" dirty="0" err="1" smtClean="0"/>
              <a:t>Mục</a:t>
            </a:r>
            <a:r>
              <a:rPr lang="en-US" sz="2400" dirty="0" smtClean="0"/>
              <a:t> </a:t>
            </a:r>
            <a:r>
              <a:rPr lang="en-US" sz="2400" dirty="0" err="1" smtClean="0"/>
              <a:t>tiêu</a:t>
            </a:r>
            <a:r>
              <a:rPr lang="en-US" sz="2400" dirty="0" smtClean="0"/>
              <a:t> </a:t>
            </a:r>
            <a:r>
              <a:rPr lang="en-US" sz="2400" dirty="0" err="1" smtClean="0"/>
              <a:t>học</a:t>
            </a:r>
            <a:r>
              <a:rPr lang="en-US" sz="2400" dirty="0" smtClean="0"/>
              <a:t> </a:t>
            </a:r>
            <a:r>
              <a:rPr lang="en-US" sz="2400" dirty="0" err="1" smtClean="0"/>
              <a:t>tập</a:t>
            </a:r>
            <a:r>
              <a:rPr lang="en-US" sz="2400" dirty="0" smtClean="0"/>
              <a:t>:</a:t>
            </a:r>
            <a:endParaRPr lang="en-US" sz="2400" dirty="0"/>
          </a:p>
        </p:txBody>
      </p:sp>
      <p:sp>
        <p:nvSpPr>
          <p:cNvPr id="3" name="Content Placeholder 2"/>
          <p:cNvSpPr>
            <a:spLocks noGrp="1"/>
          </p:cNvSpPr>
          <p:nvPr>
            <p:ph idx="1"/>
          </p:nvPr>
        </p:nvSpPr>
        <p:spPr/>
        <p:txBody>
          <a:bodyPr>
            <a:noAutofit/>
          </a:bodyPr>
          <a:lstStyle/>
          <a:p>
            <a:pPr marL="342900" indent="-342900">
              <a:buFont typeface="+mj-lt"/>
              <a:buAutoNum type="arabicPeriod"/>
            </a:pPr>
            <a:r>
              <a:rPr lang="en-US" sz="2200" dirty="0" err="1" smtClean="0"/>
              <a:t>Xác</a:t>
            </a:r>
            <a:r>
              <a:rPr lang="en-US" sz="2200" dirty="0" smtClean="0"/>
              <a:t> </a:t>
            </a:r>
            <a:r>
              <a:rPr lang="en-US" sz="2200" dirty="0" err="1" smtClean="0"/>
              <a:t>định</a:t>
            </a:r>
            <a:r>
              <a:rPr lang="en-US" sz="2200" dirty="0" smtClean="0"/>
              <a:t> </a:t>
            </a:r>
            <a:r>
              <a:rPr lang="en-US" sz="2200" dirty="0" err="1" smtClean="0"/>
              <a:t>bệnh</a:t>
            </a:r>
            <a:r>
              <a:rPr lang="en-US" sz="2200" dirty="0" smtClean="0"/>
              <a:t> </a:t>
            </a:r>
            <a:r>
              <a:rPr lang="en-US" sz="2200" dirty="0" err="1" smtClean="0"/>
              <a:t>mãn</a:t>
            </a:r>
            <a:r>
              <a:rPr lang="en-US" sz="2200" dirty="0" smtClean="0"/>
              <a:t> </a:t>
            </a:r>
            <a:r>
              <a:rPr lang="en-US" sz="2200" dirty="0" err="1" smtClean="0"/>
              <a:t>tính</a:t>
            </a:r>
            <a:r>
              <a:rPr lang="en-US" sz="2200" dirty="0" smtClean="0"/>
              <a:t> </a:t>
            </a:r>
            <a:r>
              <a:rPr lang="en-US" sz="2200" dirty="0" err="1" smtClean="0"/>
              <a:t>có</a:t>
            </a:r>
            <a:r>
              <a:rPr lang="en-US" sz="2200" dirty="0" smtClean="0"/>
              <a:t> </a:t>
            </a:r>
            <a:r>
              <a:rPr lang="en-US" sz="2200" dirty="0" err="1" smtClean="0"/>
              <a:t>trong</a:t>
            </a:r>
            <a:r>
              <a:rPr lang="en-US" sz="2200" dirty="0" smtClean="0"/>
              <a:t> </a:t>
            </a:r>
            <a:r>
              <a:rPr lang="en-US" sz="2200" dirty="0" err="1" smtClean="0"/>
              <a:t>cộng</a:t>
            </a:r>
            <a:r>
              <a:rPr lang="en-US" sz="2200" dirty="0" smtClean="0"/>
              <a:t> </a:t>
            </a:r>
            <a:r>
              <a:rPr lang="en-US" sz="2200" dirty="0" err="1" smtClean="0"/>
              <a:t>đồng</a:t>
            </a:r>
            <a:r>
              <a:rPr lang="en-US" sz="2200" dirty="0" smtClean="0"/>
              <a:t> </a:t>
            </a:r>
            <a:r>
              <a:rPr lang="en-US" sz="2200" dirty="0" err="1" smtClean="0"/>
              <a:t>của</a:t>
            </a:r>
            <a:r>
              <a:rPr lang="en-US" sz="2200" dirty="0" smtClean="0"/>
              <a:t> </a:t>
            </a:r>
            <a:r>
              <a:rPr lang="en-US" sz="2200" dirty="0" err="1" smtClean="0"/>
              <a:t>chúng</a:t>
            </a:r>
            <a:r>
              <a:rPr lang="en-US" sz="2200" dirty="0" smtClean="0"/>
              <a:t> </a:t>
            </a:r>
            <a:r>
              <a:rPr lang="en-US" sz="2200" dirty="0" err="1" smtClean="0"/>
              <a:t>ta</a:t>
            </a:r>
            <a:r>
              <a:rPr lang="en-US" sz="2200" dirty="0" smtClean="0"/>
              <a:t>.</a:t>
            </a:r>
            <a:endParaRPr lang="en-US" sz="2200" dirty="0" smtClean="0"/>
          </a:p>
          <a:p>
            <a:pPr marL="342900" indent="-342900">
              <a:buFont typeface="+mj-lt"/>
              <a:buAutoNum type="arabicPeriod"/>
            </a:pPr>
            <a:r>
              <a:rPr lang="en-US" sz="2200" dirty="0" err="1" smtClean="0"/>
              <a:t>Giới</a:t>
            </a:r>
            <a:r>
              <a:rPr lang="en-US" sz="2200" dirty="0" smtClean="0"/>
              <a:t> </a:t>
            </a:r>
            <a:r>
              <a:rPr lang="en-US" sz="2200" dirty="0" err="1" smtClean="0"/>
              <a:t>thiệu</a:t>
            </a:r>
            <a:r>
              <a:rPr lang="en-US" sz="2200" dirty="0" smtClean="0"/>
              <a:t> </a:t>
            </a:r>
            <a:r>
              <a:rPr lang="en-US" sz="2200" dirty="0" err="1" smtClean="0"/>
              <a:t>Mô</a:t>
            </a:r>
            <a:r>
              <a:rPr lang="en-US" sz="2200" dirty="0" smtClean="0"/>
              <a:t> </a:t>
            </a:r>
            <a:r>
              <a:rPr lang="en-US" sz="2200" dirty="0" err="1" smtClean="0"/>
              <a:t>hình</a:t>
            </a:r>
            <a:r>
              <a:rPr lang="en-US" sz="2200" dirty="0" smtClean="0"/>
              <a:t> </a:t>
            </a:r>
            <a:r>
              <a:rPr lang="en-US" sz="2200" dirty="0" err="1" smtClean="0"/>
              <a:t>Kinh</a:t>
            </a:r>
            <a:r>
              <a:rPr lang="en-US" sz="2200" dirty="0" smtClean="0"/>
              <a:t> </a:t>
            </a:r>
            <a:r>
              <a:rPr lang="en-US" sz="2200" dirty="0" err="1" smtClean="0"/>
              <a:t>tế</a:t>
            </a:r>
            <a:r>
              <a:rPr lang="en-US" sz="2200" dirty="0" smtClean="0"/>
              <a:t> - </a:t>
            </a:r>
            <a:r>
              <a:rPr lang="en-US" sz="2200" dirty="0" err="1" smtClean="0"/>
              <a:t>Xã</a:t>
            </a:r>
            <a:r>
              <a:rPr lang="en-US" sz="2200" dirty="0" smtClean="0"/>
              <a:t> </a:t>
            </a:r>
            <a:r>
              <a:rPr lang="en-US" sz="2200" dirty="0" err="1" smtClean="0"/>
              <a:t>hội</a:t>
            </a:r>
            <a:r>
              <a:rPr lang="en-US" sz="2200" dirty="0" smtClean="0"/>
              <a:t> </a:t>
            </a:r>
            <a:r>
              <a:rPr lang="en-US" sz="2200" dirty="0" err="1" smtClean="0"/>
              <a:t>và</a:t>
            </a:r>
            <a:r>
              <a:rPr lang="en-US" sz="2200" dirty="0" smtClean="0"/>
              <a:t> </a:t>
            </a:r>
            <a:r>
              <a:rPr lang="en-US" sz="2200" dirty="0" err="1" smtClean="0"/>
              <a:t>cách</a:t>
            </a:r>
            <a:r>
              <a:rPr lang="en-US" sz="2200" dirty="0" smtClean="0"/>
              <a:t> </a:t>
            </a:r>
            <a:r>
              <a:rPr lang="en-US" sz="2200" dirty="0" err="1" smtClean="0"/>
              <a:t>áp</a:t>
            </a:r>
            <a:r>
              <a:rPr lang="en-US" sz="2200" dirty="0" smtClean="0"/>
              <a:t> </a:t>
            </a:r>
            <a:r>
              <a:rPr lang="en-US" sz="2200" dirty="0" err="1" smtClean="0"/>
              <a:t>dụng</a:t>
            </a:r>
            <a:r>
              <a:rPr lang="en-US" sz="2200" dirty="0" smtClean="0"/>
              <a:t> </a:t>
            </a:r>
            <a:r>
              <a:rPr lang="en-US" sz="2200" dirty="0" err="1" smtClean="0"/>
              <a:t>để</a:t>
            </a:r>
            <a:r>
              <a:rPr lang="en-US" sz="2200" dirty="0" smtClean="0"/>
              <a:t> </a:t>
            </a:r>
            <a:r>
              <a:rPr lang="en-US" sz="2200" dirty="0" err="1" smtClean="0"/>
              <a:t>xúc</a:t>
            </a:r>
            <a:r>
              <a:rPr lang="en-US" sz="2200" dirty="0" smtClean="0"/>
              <a:t> </a:t>
            </a:r>
            <a:r>
              <a:rPr lang="en-US" sz="2200" dirty="0" err="1" smtClean="0"/>
              <a:t>tiến</a:t>
            </a:r>
            <a:r>
              <a:rPr lang="en-US" sz="2200" dirty="0" smtClean="0"/>
              <a:t> </a:t>
            </a:r>
            <a:r>
              <a:rPr lang="en-US" sz="2200" dirty="0" err="1" smtClean="0"/>
              <a:t>sức</a:t>
            </a:r>
            <a:r>
              <a:rPr lang="en-US" sz="2200" dirty="0" smtClean="0"/>
              <a:t> </a:t>
            </a:r>
            <a:r>
              <a:rPr lang="en-US" sz="2200" dirty="0" err="1" smtClean="0"/>
              <a:t>khỏe</a:t>
            </a:r>
            <a:r>
              <a:rPr lang="en-US" sz="2200" dirty="0" smtClean="0"/>
              <a:t> </a:t>
            </a:r>
            <a:r>
              <a:rPr lang="en-US" sz="2200" dirty="0" err="1" smtClean="0"/>
              <a:t>cộng</a:t>
            </a:r>
            <a:r>
              <a:rPr lang="en-US" sz="2200" dirty="0" smtClean="0"/>
              <a:t> </a:t>
            </a:r>
            <a:r>
              <a:rPr lang="en-US" sz="2200" dirty="0" err="1" smtClean="0"/>
              <a:t>đồng</a:t>
            </a:r>
            <a:endParaRPr lang="en-US" sz="2200" dirty="0" smtClean="0"/>
          </a:p>
          <a:p>
            <a:pPr marL="342900" indent="-342900">
              <a:buFont typeface="+mj-lt"/>
              <a:buAutoNum type="arabicPeriod"/>
            </a:pPr>
            <a:r>
              <a:rPr lang="en-US" sz="2200" dirty="0" err="1" smtClean="0"/>
              <a:t>Hiểu</a:t>
            </a:r>
            <a:r>
              <a:rPr lang="en-US" sz="2200" dirty="0" smtClean="0"/>
              <a:t> </a:t>
            </a:r>
            <a:r>
              <a:rPr lang="en-US" sz="2200" dirty="0" err="1" smtClean="0"/>
              <a:t>các</a:t>
            </a:r>
            <a:r>
              <a:rPr lang="en-US" sz="2200" dirty="0" smtClean="0"/>
              <a:t> </a:t>
            </a:r>
            <a:r>
              <a:rPr lang="en-US" sz="2200" dirty="0" err="1" smtClean="0"/>
              <a:t>yếu</a:t>
            </a:r>
            <a:r>
              <a:rPr lang="en-US" sz="2200" dirty="0" smtClean="0"/>
              <a:t> </a:t>
            </a:r>
            <a:r>
              <a:rPr lang="en-US" sz="2200" dirty="0" err="1" smtClean="0"/>
              <a:t>tố</a:t>
            </a:r>
            <a:r>
              <a:rPr lang="en-US" sz="2200" dirty="0" smtClean="0"/>
              <a:t> </a:t>
            </a:r>
            <a:r>
              <a:rPr lang="en-US" sz="2200" dirty="0" err="1" smtClean="0"/>
              <a:t>xã</a:t>
            </a:r>
            <a:r>
              <a:rPr lang="en-US" sz="2200" dirty="0" smtClean="0"/>
              <a:t> </a:t>
            </a:r>
            <a:r>
              <a:rPr lang="en-US" sz="2200" dirty="0" err="1" smtClean="0"/>
              <a:t>hội</a:t>
            </a:r>
            <a:r>
              <a:rPr lang="en-US" sz="2200" dirty="0" smtClean="0"/>
              <a:t> </a:t>
            </a:r>
            <a:r>
              <a:rPr lang="en-US" sz="2200" dirty="0" err="1" smtClean="0"/>
              <a:t>mang</a:t>
            </a:r>
            <a:r>
              <a:rPr lang="en-US" sz="2200" dirty="0" smtClean="0"/>
              <a:t> </a:t>
            </a:r>
            <a:r>
              <a:rPr lang="en-US" sz="2200" dirty="0" err="1" smtClean="0"/>
              <a:t>tính</a:t>
            </a:r>
            <a:r>
              <a:rPr lang="en-US" sz="2200" dirty="0" smtClean="0"/>
              <a:t> </a:t>
            </a:r>
            <a:r>
              <a:rPr lang="en-US" sz="2200" dirty="0" err="1" smtClean="0"/>
              <a:t>quyết</a:t>
            </a:r>
            <a:r>
              <a:rPr lang="en-US" sz="2200" dirty="0" smtClean="0"/>
              <a:t> </a:t>
            </a:r>
            <a:r>
              <a:rPr lang="en-US" sz="2200" dirty="0" err="1" smtClean="0"/>
              <a:t>định</a:t>
            </a:r>
            <a:r>
              <a:rPr lang="en-US" sz="2200" dirty="0" smtClean="0"/>
              <a:t> </a:t>
            </a:r>
            <a:r>
              <a:rPr lang="en-US" sz="2200" dirty="0" err="1" smtClean="0"/>
              <a:t>và</a:t>
            </a:r>
            <a:r>
              <a:rPr lang="en-US" sz="2200" dirty="0" smtClean="0"/>
              <a:t> </a:t>
            </a:r>
            <a:r>
              <a:rPr lang="en-US" sz="2200" dirty="0" err="1" smtClean="0"/>
              <a:t>tác</a:t>
            </a:r>
            <a:r>
              <a:rPr lang="en-US" sz="2200" dirty="0" smtClean="0"/>
              <a:t> </a:t>
            </a:r>
            <a:r>
              <a:rPr lang="en-US" sz="2200" dirty="0" err="1" smtClean="0"/>
              <a:t>động</a:t>
            </a:r>
            <a:r>
              <a:rPr lang="en-US" sz="2200" dirty="0" smtClean="0"/>
              <a:t> </a:t>
            </a:r>
            <a:r>
              <a:rPr lang="en-US" sz="2200" dirty="0" err="1" smtClean="0"/>
              <a:t>của</a:t>
            </a:r>
            <a:r>
              <a:rPr lang="en-US" sz="2200" dirty="0" smtClean="0"/>
              <a:t> </a:t>
            </a:r>
            <a:r>
              <a:rPr lang="en-US" sz="2200" dirty="0" err="1" smtClean="0"/>
              <a:t>chúng</a:t>
            </a:r>
            <a:r>
              <a:rPr lang="en-US" sz="2200" dirty="0" smtClean="0"/>
              <a:t> </a:t>
            </a:r>
            <a:r>
              <a:rPr lang="en-US" sz="2200" dirty="0" err="1" smtClean="0"/>
              <a:t>tới</a:t>
            </a:r>
            <a:r>
              <a:rPr lang="en-US" sz="2200" dirty="0" smtClean="0"/>
              <a:t> </a:t>
            </a:r>
            <a:r>
              <a:rPr lang="en-US" sz="2200" dirty="0" err="1" smtClean="0"/>
              <a:t>sức</a:t>
            </a:r>
            <a:r>
              <a:rPr lang="en-US" sz="2200" dirty="0" smtClean="0"/>
              <a:t> </a:t>
            </a:r>
            <a:r>
              <a:rPr lang="en-US" sz="2200" dirty="0" err="1" smtClean="0"/>
              <a:t>khỏe</a:t>
            </a:r>
            <a:endParaRPr lang="en-US" sz="2200" dirty="0" smtClean="0"/>
          </a:p>
          <a:p>
            <a:pPr marL="342900" indent="-342900">
              <a:buNone/>
            </a:pPr>
            <a:endParaRPr lang="en-US" sz="24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xmlns="" val="0"/>
              </a:ext>
            </a:extLst>
          </a:blip>
          <a:srcRect l="8662" r="12219"/>
          <a:stretch/>
        </p:blipFill>
        <p:spPr>
          <a:xfrm>
            <a:off x="5886355" y="4734306"/>
            <a:ext cx="2800444" cy="2123694"/>
          </a:xfrm>
          <a:prstGeom prst="rect">
            <a:avLst/>
          </a:prstGeom>
        </p:spPr>
      </p:pic>
    </p:spTree>
    <p:extLst>
      <p:ext uri="{BB962C8B-B14F-4D97-AF65-F5344CB8AC3E}">
        <p14:creationId xmlns:p14="http://schemas.microsoft.com/office/powerpoint/2010/main" xmlns="" val="19419217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Chăm</a:t>
            </a:r>
            <a:r>
              <a:rPr lang="en-US" dirty="0" smtClean="0"/>
              <a:t>  </a:t>
            </a:r>
            <a:r>
              <a:rPr lang="en-US" dirty="0" err="1" smtClean="0"/>
              <a:t>sóc</a:t>
            </a:r>
            <a:r>
              <a:rPr lang="en-US" dirty="0" smtClean="0"/>
              <a:t> </a:t>
            </a:r>
            <a:r>
              <a:rPr lang="en-US" dirty="0" err="1" smtClean="0"/>
              <a:t>sức</a:t>
            </a:r>
            <a:r>
              <a:rPr lang="en-US" dirty="0" smtClean="0"/>
              <a:t> </a:t>
            </a:r>
            <a:r>
              <a:rPr lang="en-US" dirty="0" err="1" smtClean="0"/>
              <a:t>khỏe</a:t>
            </a:r>
            <a:endParaRPr lang="en-US" dirty="0"/>
          </a:p>
        </p:txBody>
      </p:sp>
      <p:pic>
        <p:nvPicPr>
          <p:cNvPr id="11" name="Picture 10" descr="nurse-748186_1280.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931701" y="1928629"/>
            <a:ext cx="2483835" cy="1649421"/>
          </a:xfrm>
          <a:prstGeom prst="rect">
            <a:avLst/>
          </a:prstGeom>
        </p:spPr>
      </p:pic>
      <p:pic>
        <p:nvPicPr>
          <p:cNvPr id="12" name="Picture 11" descr="syringe-435809_1280.jpg"/>
          <p:cNvPicPr>
            <a:picLocks noChangeAspect="1"/>
          </p:cNvPicPr>
          <p:nvPr/>
        </p:nvPicPr>
        <p:blipFill rotWithShape="1">
          <a:blip r:embed="rId4">
            <a:extLst>
              <a:ext uri="{28A0092B-C50C-407E-A947-70E740481C1C}">
                <a14:useLocalDpi xmlns:a14="http://schemas.microsoft.com/office/drawing/2010/main" xmlns="" val="0"/>
              </a:ext>
            </a:extLst>
          </a:blip>
          <a:srcRect t="11446"/>
          <a:stretch/>
        </p:blipFill>
        <p:spPr>
          <a:xfrm>
            <a:off x="5969938" y="3499650"/>
            <a:ext cx="2917603" cy="1721759"/>
          </a:xfrm>
          <a:prstGeom prst="rect">
            <a:avLst/>
          </a:prstGeom>
        </p:spPr>
      </p:pic>
      <p:pic>
        <p:nvPicPr>
          <p:cNvPr id="3" name="Picture 2" descr="heartbeat-163709_1280.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157954" y="5064611"/>
            <a:ext cx="2935227" cy="1651065"/>
          </a:xfrm>
          <a:prstGeom prst="rect">
            <a:avLst/>
          </a:prstGeom>
        </p:spPr>
      </p:pic>
      <p:pic>
        <p:nvPicPr>
          <p:cNvPr id="13" name="Picture 12" descr="aesculapian-staff-306956_1280.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13554" y="1931659"/>
            <a:ext cx="2116485" cy="1823815"/>
          </a:xfrm>
          <a:prstGeom prst="rect">
            <a:avLst/>
          </a:prstGeom>
        </p:spPr>
      </p:pic>
      <p:pic>
        <p:nvPicPr>
          <p:cNvPr id="14" name="Picture 13" descr="medical-781422_1280.jp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82352" y="4609894"/>
            <a:ext cx="3446809" cy="2105784"/>
          </a:xfrm>
          <a:prstGeom prst="rect">
            <a:avLst/>
          </a:prstGeom>
        </p:spPr>
      </p:pic>
      <p:pic>
        <p:nvPicPr>
          <p:cNvPr id="15" name="Picture 14" descr="red-cross-158454_1280.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810803" y="2116789"/>
            <a:ext cx="2681804" cy="2248106"/>
          </a:xfrm>
          <a:prstGeom prst="rect">
            <a:avLst/>
          </a:prstGeom>
        </p:spPr>
      </p:pic>
      <p:graphicFrame>
        <p:nvGraphicFramePr>
          <p:cNvPr id="17" name="Content Placeholder 7"/>
          <p:cNvGraphicFramePr>
            <a:graphicFrameLocks noGrp="1"/>
          </p:cNvGraphicFramePr>
          <p:nvPr>
            <p:ph idx="1"/>
            <p:extLst>
              <p:ext uri="{D42A27DB-BD31-4B8C-83A1-F6EECF244321}">
                <p14:modId xmlns:p14="http://schemas.microsoft.com/office/powerpoint/2010/main" xmlns="" val="966356351"/>
              </p:ext>
            </p:extLst>
          </p:nvPr>
        </p:nvGraphicFramePr>
        <p:xfrm>
          <a:off x="693738" y="1320800"/>
          <a:ext cx="7993062" cy="5744915"/>
        </p:xfrm>
        <a:graphic>
          <a:graphicData uri="http://schemas.openxmlformats.org/drawingml/2006/table">
            <a:tbl>
              <a:tblPr firstRow="1" bandRow="1">
                <a:tableStyleId>{2D5ABB26-0587-4C30-8999-92F81FD0307C}</a:tableStyleId>
              </a:tblPr>
              <a:tblGrid>
                <a:gridCol w="3996531"/>
                <a:gridCol w="3996531"/>
              </a:tblGrid>
              <a:tr h="615245">
                <a:tc>
                  <a:txBody>
                    <a:bodyPr/>
                    <a:lstStyle/>
                    <a:p>
                      <a:pPr algn="ctr"/>
                      <a:r>
                        <a:rPr lang="en-US" sz="2400" b="1" dirty="0" err="1" smtClean="0"/>
                        <a:t>Yếu</a:t>
                      </a:r>
                      <a:r>
                        <a:rPr lang="en-US" sz="2400" b="1" baseline="0" dirty="0" smtClean="0"/>
                        <a:t> </a:t>
                      </a:r>
                      <a:r>
                        <a:rPr lang="en-US" sz="2400" b="1" baseline="0" dirty="0" err="1" smtClean="0"/>
                        <a:t>tố</a:t>
                      </a:r>
                      <a:r>
                        <a:rPr lang="en-US" sz="2400" b="1" baseline="0" dirty="0" smtClean="0"/>
                        <a:t> </a:t>
                      </a:r>
                      <a:r>
                        <a:rPr lang="en-US" sz="2400" b="1" baseline="0" dirty="0" err="1" smtClean="0"/>
                        <a:t>xã</a:t>
                      </a:r>
                      <a:r>
                        <a:rPr lang="en-US" sz="2400" b="1" baseline="0" dirty="0" smtClean="0"/>
                        <a:t> </a:t>
                      </a:r>
                      <a:r>
                        <a:rPr lang="en-US" sz="2400" b="1" baseline="0" dirty="0" err="1" smtClean="0"/>
                        <a:t>hội</a:t>
                      </a:r>
                      <a:r>
                        <a:rPr lang="en-US" sz="2400" b="1" baseline="0" dirty="0" smtClean="0"/>
                        <a:t> </a:t>
                      </a:r>
                      <a:r>
                        <a:rPr lang="en-US" sz="2400" b="1" baseline="0" dirty="0" err="1" smtClean="0"/>
                        <a:t>mang</a:t>
                      </a:r>
                      <a:r>
                        <a:rPr lang="en-US" sz="2400" b="1" baseline="0" dirty="0" smtClean="0"/>
                        <a:t> </a:t>
                      </a:r>
                      <a:r>
                        <a:rPr lang="en-US" sz="2400" b="1" baseline="0" dirty="0" err="1" smtClean="0"/>
                        <a:t>tính</a:t>
                      </a:r>
                      <a:r>
                        <a:rPr lang="en-US" sz="2400" b="1" baseline="0" dirty="0" smtClean="0"/>
                        <a:t> </a:t>
                      </a:r>
                      <a:r>
                        <a:rPr lang="en-US" sz="2400" b="1" baseline="0" dirty="0" err="1" smtClean="0"/>
                        <a:t>quyết</a:t>
                      </a:r>
                      <a:r>
                        <a:rPr lang="en-US" sz="2400" b="1" baseline="0" dirty="0" smtClean="0"/>
                        <a:t> </a:t>
                      </a:r>
                      <a:r>
                        <a:rPr lang="en-US" sz="2400" b="1" baseline="0" dirty="0" err="1" smtClean="0"/>
                        <a:t>định</a:t>
                      </a:r>
                      <a:endParaRPr lang="en-US" sz="2400" b="1" dirty="0"/>
                    </a:p>
                  </a:txBody>
                  <a:tcPr>
                    <a:lnR w="12700" cap="flat" cmpd="sng" algn="ctr">
                      <a:solidFill>
                        <a:scrgbClr r="0" g="0" b="0"/>
                      </a:solidFill>
                      <a:prstDash val="solid"/>
                      <a:round/>
                      <a:headEnd type="none" w="med" len="med"/>
                      <a:tailEnd type="none" w="med" len="med"/>
                    </a:ln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err="1" smtClean="0"/>
                        <a:t>Tác</a:t>
                      </a:r>
                      <a:r>
                        <a:rPr lang="en-US" sz="2400" b="1" baseline="0" dirty="0" smtClean="0"/>
                        <a:t> </a:t>
                      </a:r>
                      <a:r>
                        <a:rPr lang="en-US" sz="2400" b="1" baseline="0" dirty="0" err="1" smtClean="0"/>
                        <a:t>động</a:t>
                      </a:r>
                      <a:endParaRPr lang="en-US" sz="2400" b="1" dirty="0" smtClean="0"/>
                    </a:p>
                    <a:p>
                      <a:pPr algn="ctr"/>
                      <a:r>
                        <a:rPr lang="en-US" sz="2400" b="1" baseline="0" dirty="0" smtClean="0"/>
                        <a:t> </a:t>
                      </a:r>
                      <a:endParaRPr lang="en-US" sz="2400" b="1" dirty="0"/>
                    </a:p>
                  </a:txBody>
                  <a:tcPr>
                    <a:lnL w="12700" cap="flat" cmpd="sng" algn="ctr">
                      <a:solidFill>
                        <a:scrgbClr r="0" g="0" b="0"/>
                      </a:solidFill>
                      <a:prstDash val="solid"/>
                      <a:round/>
                      <a:headEnd type="none" w="med" len="med"/>
                      <a:tailEnd type="none" w="med" len="med"/>
                    </a:lnL>
                  </a:tcPr>
                </a:tc>
              </a:tr>
              <a:tr h="4921955">
                <a:tc>
                  <a:txBody>
                    <a:bodyPr/>
                    <a:lstStyle/>
                    <a:p>
                      <a:endParaRPr lang="en-US" dirty="0" smtClean="0"/>
                    </a:p>
                  </a:txBody>
                  <a:tcPr>
                    <a:lnR w="12700" cap="flat" cmpd="sng" algn="ctr">
                      <a:solidFill>
                        <a:scrgbClr r="0" g="0" b="0"/>
                      </a:solidFill>
                      <a:prstDash val="solid"/>
                      <a:round/>
                      <a:headEnd type="none" w="med" len="med"/>
                      <a:tailEnd type="none" w="med" len="med"/>
                    </a:lnR>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lnL w="12700" cap="flat" cmpd="sng" algn="ctr">
                      <a:solidFill>
                        <a:scrgbClr r="0" g="0" b="0"/>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xmlns="" val="878089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Sự</a:t>
            </a:r>
            <a:r>
              <a:rPr lang="en-US" dirty="0" smtClean="0"/>
              <a:t> </a:t>
            </a:r>
            <a:r>
              <a:rPr lang="en-US" dirty="0" err="1" smtClean="0"/>
              <a:t>Áp</a:t>
            </a:r>
            <a:r>
              <a:rPr lang="en-US" dirty="0" smtClean="0"/>
              <a:t> </a:t>
            </a:r>
            <a:r>
              <a:rPr lang="en-US" dirty="0" err="1" smtClean="0"/>
              <a:t>bức</a:t>
            </a:r>
            <a:r>
              <a:rPr lang="en-US" dirty="0" smtClean="0"/>
              <a:t> </a:t>
            </a:r>
            <a:r>
              <a:rPr lang="en-US" dirty="0" err="1" smtClean="0"/>
              <a:t>và</a:t>
            </a:r>
            <a:r>
              <a:rPr lang="en-US" dirty="0" smtClean="0"/>
              <a:t> </a:t>
            </a:r>
            <a:r>
              <a:rPr lang="en-US" dirty="0" err="1" smtClean="0"/>
              <a:t>phân</a:t>
            </a:r>
            <a:r>
              <a:rPr lang="en-US" dirty="0" smtClean="0"/>
              <a:t> </a:t>
            </a:r>
            <a:r>
              <a:rPr lang="en-US" dirty="0" err="1" smtClean="0"/>
              <a:t>biệt</a:t>
            </a:r>
            <a:r>
              <a:rPr lang="en-US" dirty="0" smtClean="0"/>
              <a:t> </a:t>
            </a:r>
            <a:endParaRPr lang="en-US" dirty="0"/>
          </a:p>
        </p:txBody>
      </p:sp>
      <p:pic>
        <p:nvPicPr>
          <p:cNvPr id="3" name="Picture 2" descr="discrimination.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9300" y="3716138"/>
            <a:ext cx="3972264" cy="2820307"/>
          </a:xfrm>
          <a:prstGeom prst="rect">
            <a:avLst/>
          </a:prstGeom>
        </p:spPr>
      </p:pic>
      <p:pic>
        <p:nvPicPr>
          <p:cNvPr id="11" name="Picture 10" descr="celiac-discrimination1.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39299" y="1897269"/>
            <a:ext cx="3950875" cy="2038388"/>
          </a:xfrm>
          <a:prstGeom prst="rect">
            <a:avLst/>
          </a:prstGeom>
        </p:spPr>
      </p:pic>
      <p:pic>
        <p:nvPicPr>
          <p:cNvPr id="12" name="Picture 11" descr="fence-450670_1280.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249799" y="1897269"/>
            <a:ext cx="3260416" cy="2172762"/>
          </a:xfrm>
          <a:prstGeom prst="rect">
            <a:avLst/>
          </a:prstGeom>
        </p:spPr>
      </p:pic>
      <p:pic>
        <p:nvPicPr>
          <p:cNvPr id="13" name="Picture 12" descr="business-163462_1280.jp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908547" y="4070030"/>
            <a:ext cx="3778253" cy="2503093"/>
          </a:xfrm>
          <a:prstGeom prst="rect">
            <a:avLst/>
          </a:prstGeom>
        </p:spPr>
      </p:pic>
      <p:graphicFrame>
        <p:nvGraphicFramePr>
          <p:cNvPr id="14" name="Content Placeholder 7"/>
          <p:cNvGraphicFramePr>
            <a:graphicFrameLocks noGrp="1"/>
          </p:cNvGraphicFramePr>
          <p:nvPr>
            <p:ph idx="1"/>
            <p:extLst>
              <p:ext uri="{D42A27DB-BD31-4B8C-83A1-F6EECF244321}">
                <p14:modId xmlns:p14="http://schemas.microsoft.com/office/powerpoint/2010/main" xmlns="" val="966356351"/>
              </p:ext>
            </p:extLst>
          </p:nvPr>
        </p:nvGraphicFramePr>
        <p:xfrm>
          <a:off x="693738" y="1320800"/>
          <a:ext cx="7993062" cy="5744915"/>
        </p:xfrm>
        <a:graphic>
          <a:graphicData uri="http://schemas.openxmlformats.org/drawingml/2006/table">
            <a:tbl>
              <a:tblPr firstRow="1" bandRow="1">
                <a:tableStyleId>{2D5ABB26-0587-4C30-8999-92F81FD0307C}</a:tableStyleId>
              </a:tblPr>
              <a:tblGrid>
                <a:gridCol w="3996531"/>
                <a:gridCol w="3996531"/>
              </a:tblGrid>
              <a:tr h="615245">
                <a:tc>
                  <a:txBody>
                    <a:bodyPr/>
                    <a:lstStyle/>
                    <a:p>
                      <a:pPr algn="ctr"/>
                      <a:r>
                        <a:rPr lang="en-US" sz="2400" b="1" dirty="0" err="1" smtClean="0"/>
                        <a:t>Yếu</a:t>
                      </a:r>
                      <a:r>
                        <a:rPr lang="en-US" sz="2400" b="1" baseline="0" dirty="0" smtClean="0"/>
                        <a:t> </a:t>
                      </a:r>
                      <a:r>
                        <a:rPr lang="en-US" sz="2400" b="1" baseline="0" dirty="0" err="1" smtClean="0"/>
                        <a:t>tố</a:t>
                      </a:r>
                      <a:r>
                        <a:rPr lang="en-US" sz="2400" b="1" baseline="0" dirty="0" smtClean="0"/>
                        <a:t> </a:t>
                      </a:r>
                      <a:r>
                        <a:rPr lang="en-US" sz="2400" b="1" baseline="0" dirty="0" err="1" smtClean="0"/>
                        <a:t>xã</a:t>
                      </a:r>
                      <a:r>
                        <a:rPr lang="en-US" sz="2400" b="1" baseline="0" dirty="0" smtClean="0"/>
                        <a:t> </a:t>
                      </a:r>
                      <a:r>
                        <a:rPr lang="en-US" sz="2400" b="1" baseline="0" dirty="0" err="1" smtClean="0"/>
                        <a:t>hội</a:t>
                      </a:r>
                      <a:r>
                        <a:rPr lang="en-US" sz="2400" b="1" baseline="0" dirty="0" smtClean="0"/>
                        <a:t> </a:t>
                      </a:r>
                      <a:r>
                        <a:rPr lang="en-US" sz="2400" b="1" baseline="0" dirty="0" err="1" smtClean="0"/>
                        <a:t>mang</a:t>
                      </a:r>
                      <a:r>
                        <a:rPr lang="en-US" sz="2400" b="1" baseline="0" dirty="0" smtClean="0"/>
                        <a:t> </a:t>
                      </a:r>
                      <a:r>
                        <a:rPr lang="en-US" sz="2400" b="1" baseline="0" dirty="0" err="1" smtClean="0"/>
                        <a:t>tính</a:t>
                      </a:r>
                      <a:r>
                        <a:rPr lang="en-US" sz="2400" b="1" baseline="0" dirty="0" smtClean="0"/>
                        <a:t> </a:t>
                      </a:r>
                      <a:r>
                        <a:rPr lang="en-US" sz="2400" b="1" baseline="0" dirty="0" err="1" smtClean="0"/>
                        <a:t>quyết</a:t>
                      </a:r>
                      <a:r>
                        <a:rPr lang="en-US" sz="2400" b="1" baseline="0" dirty="0" smtClean="0"/>
                        <a:t> </a:t>
                      </a:r>
                      <a:r>
                        <a:rPr lang="en-US" sz="2400" b="1" baseline="0" dirty="0" err="1" smtClean="0"/>
                        <a:t>định</a:t>
                      </a:r>
                      <a:endParaRPr lang="en-US" sz="2400" b="1" dirty="0"/>
                    </a:p>
                  </a:txBody>
                  <a:tcPr>
                    <a:lnR w="12700" cap="flat" cmpd="sng" algn="ctr">
                      <a:solidFill>
                        <a:scrgbClr r="0" g="0" b="0"/>
                      </a:solidFill>
                      <a:prstDash val="solid"/>
                      <a:round/>
                      <a:headEnd type="none" w="med" len="med"/>
                      <a:tailEnd type="none" w="med" len="med"/>
                    </a:lnR>
                  </a:tcPr>
                </a:tc>
                <a:tc>
                  <a:txBody>
                    <a:bodyPr/>
                    <a:lstStyle/>
                    <a:p>
                      <a:pPr algn="ctr"/>
                      <a:r>
                        <a:rPr lang="en-US" sz="2400" b="1" dirty="0" err="1" smtClean="0"/>
                        <a:t>Tác</a:t>
                      </a:r>
                      <a:r>
                        <a:rPr lang="en-US" sz="2400" b="1" baseline="0" dirty="0" smtClean="0"/>
                        <a:t> </a:t>
                      </a:r>
                      <a:r>
                        <a:rPr lang="en-US" sz="2400" b="1" baseline="0" dirty="0" err="1" smtClean="0"/>
                        <a:t>động</a:t>
                      </a:r>
                      <a:r>
                        <a:rPr lang="en-US" sz="2400" b="1" baseline="0" dirty="0" smtClean="0"/>
                        <a:t> </a:t>
                      </a:r>
                      <a:endParaRPr lang="en-US" sz="2400" b="1" dirty="0"/>
                    </a:p>
                  </a:txBody>
                  <a:tcPr>
                    <a:lnL w="12700" cap="flat" cmpd="sng" algn="ctr">
                      <a:solidFill>
                        <a:scrgbClr r="0" g="0" b="0"/>
                      </a:solidFill>
                      <a:prstDash val="solid"/>
                      <a:round/>
                      <a:headEnd type="none" w="med" len="med"/>
                      <a:tailEnd type="none" w="med" len="med"/>
                    </a:lnL>
                  </a:tcPr>
                </a:tc>
              </a:tr>
              <a:tr h="4921955">
                <a:tc>
                  <a:txBody>
                    <a:bodyPr/>
                    <a:lstStyle/>
                    <a:p>
                      <a:endParaRPr lang="en-US" dirty="0" smtClean="0"/>
                    </a:p>
                  </a:txBody>
                  <a:tcPr>
                    <a:lnR w="12700" cap="flat" cmpd="sng" algn="ctr">
                      <a:solidFill>
                        <a:scrgbClr r="0" g="0" b="0"/>
                      </a:solidFill>
                      <a:prstDash val="solid"/>
                      <a:round/>
                      <a:headEnd type="none" w="med" len="med"/>
                      <a:tailEnd type="none" w="med" len="med"/>
                    </a:lnR>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lnL w="12700" cap="flat" cmpd="sng" algn="ctr">
                      <a:solidFill>
                        <a:scrgbClr r="0" g="0" b="0"/>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xmlns="" val="3530017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Đoạn</a:t>
            </a:r>
            <a:r>
              <a:rPr lang="en-US" dirty="0" smtClean="0"/>
              <a:t> </a:t>
            </a:r>
            <a:r>
              <a:rPr lang="en-US" dirty="0" err="1" smtClean="0"/>
              <a:t>phim</a:t>
            </a:r>
            <a:r>
              <a:rPr lang="en-US" dirty="0" smtClean="0"/>
              <a:t> </a:t>
            </a:r>
            <a:r>
              <a:rPr lang="en-US" dirty="0" err="1" smtClean="0"/>
              <a:t>ngắn</a:t>
            </a:r>
            <a:endParaRPr lang="en-US" dirty="0"/>
          </a:p>
        </p:txBody>
      </p:sp>
      <p:sp>
        <p:nvSpPr>
          <p:cNvPr id="9" name="Text Placeholder 8"/>
          <p:cNvSpPr>
            <a:spLocks noGrp="1"/>
          </p:cNvSpPr>
          <p:nvPr>
            <p:ph type="body" sz="quarter" idx="13"/>
          </p:nvPr>
        </p:nvSpPr>
        <p:spPr/>
        <p:txBody>
          <a:bodyPr/>
          <a:lstStyle/>
          <a:p>
            <a:r>
              <a:rPr lang="en-US" sz="2200" i="1" dirty="0" err="1" smtClean="0"/>
              <a:t>Nguyên</a:t>
            </a:r>
            <a:r>
              <a:rPr lang="en-US" sz="2200" i="1" dirty="0" smtClean="0"/>
              <a:t> </a:t>
            </a:r>
            <a:r>
              <a:rPr lang="en-US" sz="2200" i="1" dirty="0" err="1" smtClean="0"/>
              <a:t>nhân</a:t>
            </a:r>
            <a:r>
              <a:rPr lang="en-US" sz="2200" i="1" dirty="0" smtClean="0"/>
              <a:t>  </a:t>
            </a:r>
            <a:r>
              <a:rPr lang="en-US" sz="2200" i="1" dirty="0" err="1" smtClean="0"/>
              <a:t>gây</a:t>
            </a:r>
            <a:r>
              <a:rPr lang="en-US" sz="2200" i="1" dirty="0" smtClean="0"/>
              <a:t> </a:t>
            </a:r>
            <a:r>
              <a:rPr lang="en-US" sz="2200" i="1" dirty="0" err="1" smtClean="0"/>
              <a:t>bệnh</a:t>
            </a:r>
            <a:r>
              <a:rPr lang="en-US" sz="2200" i="1" dirty="0" smtClean="0"/>
              <a:t> </a:t>
            </a:r>
            <a:r>
              <a:rPr lang="en-US" sz="2200" i="1" dirty="0" err="1" smtClean="0"/>
              <a:t>và</a:t>
            </a:r>
            <a:r>
              <a:rPr lang="en-US" sz="2200" i="1" dirty="0" smtClean="0"/>
              <a:t> </a:t>
            </a:r>
            <a:r>
              <a:rPr lang="en-US" sz="2200" i="1" dirty="0" err="1" smtClean="0"/>
              <a:t>sức</a:t>
            </a:r>
            <a:r>
              <a:rPr lang="en-US" sz="2200" i="1" dirty="0" smtClean="0"/>
              <a:t> </a:t>
            </a:r>
            <a:r>
              <a:rPr lang="en-US" sz="2200" i="1" dirty="0" err="1" smtClean="0"/>
              <a:t>khỏe</a:t>
            </a:r>
            <a:r>
              <a:rPr lang="en-US" sz="2200" i="1" dirty="0" smtClean="0"/>
              <a:t> phi </a:t>
            </a:r>
            <a:r>
              <a:rPr lang="en-US" sz="2200" i="1" dirty="0" err="1" smtClean="0"/>
              <a:t>tự</a:t>
            </a:r>
            <a:r>
              <a:rPr lang="en-US" sz="2200" i="1" dirty="0" smtClean="0"/>
              <a:t> </a:t>
            </a:r>
            <a:r>
              <a:rPr lang="en-US" sz="2200" i="1" dirty="0" err="1" smtClean="0"/>
              <a:t>nhiên</a:t>
            </a:r>
            <a:endParaRPr lang="en-US" sz="2200" i="1" dirty="0"/>
          </a:p>
        </p:txBody>
      </p:sp>
      <p:pic>
        <p:nvPicPr>
          <p:cNvPr id="10" name="Content Placeholder 9" descr="home_big_hour_01_up.jpg"/>
          <p:cNvPicPr>
            <a:picLocks noGrp="1" noChangeAspect="1"/>
          </p:cNvPicPr>
          <p:nvPr>
            <p:ph idx="1"/>
          </p:nvPr>
        </p:nvPicPr>
        <p:blipFill>
          <a:blip r:embed="rId3">
            <a:extLst>
              <a:ext uri="{28A0092B-C50C-407E-A947-70E740481C1C}">
                <a14:useLocalDpi xmlns:a14="http://schemas.microsoft.com/office/drawing/2010/main" xmlns="" val="0"/>
              </a:ext>
            </a:extLst>
          </a:blip>
          <a:srcRect t="-1976" b="-1976"/>
          <a:stretch>
            <a:fillRect/>
          </a:stretch>
        </p:blipFill>
        <p:spPr>
          <a:xfrm>
            <a:off x="693738" y="1958975"/>
            <a:ext cx="7993062" cy="4318000"/>
          </a:xfrm>
        </p:spPr>
      </p:pic>
      <p:pic>
        <p:nvPicPr>
          <p:cNvPr id="5" name="Content Placeholder 4" descr="projector-361784_1280.jpg"/>
          <p:cNvPicPr>
            <a:picLocks noChangeAspect="1"/>
          </p:cNvPicPr>
          <p:nvPr/>
        </p:nvPicPr>
        <p:blipFill>
          <a:blip r:embed="rId4">
            <a:extLst>
              <a:ext uri="{28A0092B-C50C-407E-A947-70E740481C1C}">
                <a14:useLocalDpi xmlns:a14="http://schemas.microsoft.com/office/drawing/2010/main" xmlns="" val="0"/>
              </a:ext>
            </a:extLst>
          </a:blip>
          <a:srcRect l="-15439" r="-15439"/>
          <a:stretch>
            <a:fillRect/>
          </a:stretch>
        </p:blipFill>
        <p:spPr>
          <a:xfrm>
            <a:off x="6659604" y="5383031"/>
            <a:ext cx="2484396" cy="1342117"/>
          </a:xfrm>
          <a:prstGeom prst="rect">
            <a:avLst/>
          </a:prstGeom>
        </p:spPr>
      </p:pic>
    </p:spTree>
    <p:extLst>
      <p:ext uri="{BB962C8B-B14F-4D97-AF65-F5344CB8AC3E}">
        <p14:creationId xmlns:p14="http://schemas.microsoft.com/office/powerpoint/2010/main" xmlns="" val="911384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560599" y="2036054"/>
            <a:ext cx="4022802" cy="4022802"/>
          </a:xfrm>
          <a:prstGeom prst="rect">
            <a:avLst/>
          </a:prstGeom>
        </p:spPr>
      </p:pic>
      <p:sp>
        <p:nvSpPr>
          <p:cNvPr id="4" name="Title 3"/>
          <p:cNvSpPr>
            <a:spLocks noGrp="1"/>
          </p:cNvSpPr>
          <p:nvPr>
            <p:ph type="title"/>
          </p:nvPr>
        </p:nvSpPr>
        <p:spPr/>
        <p:txBody>
          <a:bodyPr/>
          <a:lstStyle/>
          <a:p>
            <a:r>
              <a:rPr lang="en-US" dirty="0" err="1" smtClean="0"/>
              <a:t>Giải</a:t>
            </a:r>
            <a:r>
              <a:rPr lang="en-US" dirty="0" smtClean="0"/>
              <a:t> </a:t>
            </a:r>
            <a:r>
              <a:rPr lang="en-US" dirty="0" err="1" smtClean="0"/>
              <a:t>lao</a:t>
            </a:r>
            <a:endParaRPr lang="en-US" dirty="0"/>
          </a:p>
        </p:txBody>
      </p:sp>
    </p:spTree>
    <p:extLst>
      <p:ext uri="{BB962C8B-B14F-4D97-AF65-F5344CB8AC3E}">
        <p14:creationId xmlns:p14="http://schemas.microsoft.com/office/powerpoint/2010/main" xmlns="" val="2632614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Mục</a:t>
            </a:r>
            <a:r>
              <a:rPr lang="en-US" dirty="0" smtClean="0"/>
              <a:t> </a:t>
            </a:r>
            <a:r>
              <a:rPr lang="en-US" dirty="0" err="1" smtClean="0"/>
              <a:t>tiêu</a:t>
            </a:r>
            <a:r>
              <a:rPr lang="en-US" dirty="0" smtClean="0"/>
              <a:t> </a:t>
            </a:r>
            <a:r>
              <a:rPr lang="en-US" dirty="0" err="1" smtClean="0"/>
              <a:t>của</a:t>
            </a:r>
            <a:r>
              <a:rPr lang="en-US" dirty="0" smtClean="0"/>
              <a:t> RLA</a:t>
            </a:r>
            <a:endParaRPr lang="en-US" dirty="0"/>
          </a:p>
        </p:txBody>
      </p:sp>
      <p:sp>
        <p:nvSpPr>
          <p:cNvPr id="3" name="Content Placeholder 2"/>
          <p:cNvSpPr>
            <a:spLocks noGrp="1"/>
          </p:cNvSpPr>
          <p:nvPr>
            <p:ph sz="half" idx="2"/>
          </p:nvPr>
        </p:nvSpPr>
        <p:spPr>
          <a:xfrm>
            <a:off x="457200" y="1535113"/>
            <a:ext cx="4040188" cy="4591050"/>
          </a:xfrm>
        </p:spPr>
        <p:txBody>
          <a:bodyPr>
            <a:normAutofit/>
          </a:bodyPr>
          <a:lstStyle/>
          <a:p>
            <a:pPr>
              <a:buFont typeface="Wingdings" charset="2"/>
              <a:buChar char="ü"/>
            </a:pPr>
            <a:r>
              <a:rPr lang="en-US" dirty="0" err="1" smtClean="0"/>
              <a:t>Thay</a:t>
            </a:r>
            <a:r>
              <a:rPr lang="en-US" dirty="0" smtClean="0"/>
              <a:t> </a:t>
            </a:r>
            <a:r>
              <a:rPr lang="en-US" dirty="0" err="1" smtClean="0"/>
              <a:t>đổi</a:t>
            </a:r>
            <a:r>
              <a:rPr lang="en-US" dirty="0" smtClean="0"/>
              <a:t> </a:t>
            </a:r>
            <a:r>
              <a:rPr lang="en-US" dirty="0" err="1" smtClean="0"/>
              <a:t>vài</a:t>
            </a:r>
            <a:r>
              <a:rPr lang="en-US" dirty="0" smtClean="0"/>
              <a:t> </a:t>
            </a:r>
            <a:r>
              <a:rPr lang="en-US" dirty="0" err="1" smtClean="0"/>
              <a:t>điều</a:t>
            </a:r>
            <a:r>
              <a:rPr lang="en-US" dirty="0" smtClean="0"/>
              <a:t> </a:t>
            </a:r>
            <a:r>
              <a:rPr lang="en-US" dirty="0" err="1" smtClean="0"/>
              <a:t>trong</a:t>
            </a:r>
            <a:r>
              <a:rPr lang="en-US" dirty="0" smtClean="0"/>
              <a:t> </a:t>
            </a:r>
            <a:r>
              <a:rPr lang="en-US" dirty="0" err="1" smtClean="0"/>
              <a:t>khu</a:t>
            </a:r>
            <a:r>
              <a:rPr lang="en-US" dirty="0" smtClean="0"/>
              <a:t> </a:t>
            </a:r>
            <a:r>
              <a:rPr lang="en-US" dirty="0" err="1" smtClean="0"/>
              <a:t>phố</a:t>
            </a:r>
            <a:r>
              <a:rPr lang="en-US" dirty="0" smtClean="0"/>
              <a:t>, </a:t>
            </a:r>
            <a:r>
              <a:rPr lang="en-US" dirty="0" err="1" smtClean="0"/>
              <a:t>cộng</a:t>
            </a:r>
            <a:r>
              <a:rPr lang="en-US" dirty="0" smtClean="0"/>
              <a:t> </a:t>
            </a:r>
            <a:r>
              <a:rPr lang="en-US" dirty="0" err="1" smtClean="0"/>
              <a:t>đồng</a:t>
            </a:r>
            <a:r>
              <a:rPr lang="en-US" dirty="0" smtClean="0"/>
              <a:t>, </a:t>
            </a:r>
            <a:r>
              <a:rPr lang="en-US" dirty="0" err="1" smtClean="0"/>
              <a:t>và</a:t>
            </a:r>
            <a:r>
              <a:rPr lang="en-US" dirty="0" smtClean="0"/>
              <a:t>/</a:t>
            </a:r>
            <a:r>
              <a:rPr lang="en-US" dirty="0" err="1" smtClean="0"/>
              <a:t>hoặc</a:t>
            </a:r>
            <a:r>
              <a:rPr lang="en-US" dirty="0" smtClean="0"/>
              <a:t> </a:t>
            </a:r>
            <a:r>
              <a:rPr lang="en-US" dirty="0" err="1" smtClean="0"/>
              <a:t>môi</a:t>
            </a:r>
            <a:r>
              <a:rPr lang="en-US" dirty="0" smtClean="0"/>
              <a:t> </a:t>
            </a:r>
            <a:r>
              <a:rPr lang="en-US" dirty="0" err="1" smtClean="0"/>
              <a:t>trường</a:t>
            </a:r>
            <a:r>
              <a:rPr lang="en-US" dirty="0" smtClean="0"/>
              <a:t> </a:t>
            </a:r>
            <a:r>
              <a:rPr lang="en-US" dirty="0" err="1" smtClean="0"/>
              <a:t>gây</a:t>
            </a:r>
            <a:r>
              <a:rPr lang="en-US" dirty="0" smtClean="0"/>
              <a:t>  </a:t>
            </a:r>
            <a:r>
              <a:rPr lang="en-US" dirty="0" err="1" smtClean="0"/>
              <a:t>nên</a:t>
            </a:r>
            <a:r>
              <a:rPr lang="en-US" dirty="0" smtClean="0"/>
              <a:t> </a:t>
            </a:r>
            <a:r>
              <a:rPr lang="en-US" dirty="0" err="1" smtClean="0"/>
              <a:t>sức</a:t>
            </a:r>
            <a:r>
              <a:rPr lang="en-US" dirty="0" smtClean="0"/>
              <a:t> </a:t>
            </a:r>
            <a:r>
              <a:rPr lang="en-US" dirty="0" err="1" smtClean="0"/>
              <a:t>khỏe</a:t>
            </a:r>
            <a:r>
              <a:rPr lang="en-US" dirty="0" smtClean="0"/>
              <a:t> </a:t>
            </a:r>
            <a:r>
              <a:rPr lang="en-US" dirty="0" err="1" smtClean="0"/>
              <a:t>kém</a:t>
            </a:r>
            <a:r>
              <a:rPr lang="en-US" dirty="0" smtClean="0"/>
              <a:t> </a:t>
            </a:r>
            <a:r>
              <a:rPr lang="en-US" dirty="0" err="1" smtClean="0"/>
              <a:t>và</a:t>
            </a:r>
            <a:r>
              <a:rPr lang="en-US" dirty="0" smtClean="0"/>
              <a:t> </a:t>
            </a:r>
            <a:r>
              <a:rPr lang="en-US" dirty="0" err="1" smtClean="0"/>
              <a:t>dịch</a:t>
            </a:r>
            <a:r>
              <a:rPr lang="en-US" dirty="0" smtClean="0"/>
              <a:t> </a:t>
            </a:r>
            <a:r>
              <a:rPr lang="en-US" dirty="0" err="1" smtClean="0"/>
              <a:t>bệnh</a:t>
            </a:r>
            <a:endParaRPr lang="en-US" dirty="0" smtClean="0"/>
          </a:p>
          <a:p>
            <a:pPr>
              <a:buFont typeface="Wingdings" charset="2"/>
              <a:buChar char="ü"/>
            </a:pPr>
            <a:r>
              <a:rPr lang="en-US" dirty="0" err="1" smtClean="0"/>
              <a:t>Cải</a:t>
            </a:r>
            <a:r>
              <a:rPr lang="en-US" dirty="0" smtClean="0"/>
              <a:t> </a:t>
            </a:r>
            <a:r>
              <a:rPr lang="en-US" dirty="0" err="1" smtClean="0"/>
              <a:t>thiện</a:t>
            </a:r>
            <a:r>
              <a:rPr lang="en-US" dirty="0" smtClean="0"/>
              <a:t> </a:t>
            </a:r>
            <a:r>
              <a:rPr lang="en-US" dirty="0" err="1" smtClean="0"/>
              <a:t>cộng</a:t>
            </a:r>
            <a:r>
              <a:rPr lang="en-US" dirty="0" smtClean="0"/>
              <a:t> </a:t>
            </a:r>
            <a:r>
              <a:rPr lang="en-US" dirty="0" err="1" smtClean="0"/>
              <a:t>đồng</a:t>
            </a:r>
            <a:r>
              <a:rPr lang="en-US" dirty="0" smtClean="0"/>
              <a:t> </a:t>
            </a:r>
            <a:r>
              <a:rPr lang="en-US" dirty="0" err="1" smtClean="0"/>
              <a:t>của</a:t>
            </a:r>
            <a:r>
              <a:rPr lang="en-US" dirty="0" smtClean="0"/>
              <a:t> </a:t>
            </a:r>
            <a:r>
              <a:rPr lang="en-US" dirty="0" err="1" smtClean="0"/>
              <a:t>chúng</a:t>
            </a:r>
            <a:r>
              <a:rPr lang="en-US" dirty="0" smtClean="0"/>
              <a:t> </a:t>
            </a:r>
            <a:r>
              <a:rPr lang="en-US" dirty="0" err="1" smtClean="0"/>
              <a:t>ta</a:t>
            </a:r>
            <a:endParaRPr lang="en-US" dirty="0" smtClean="0"/>
          </a:p>
          <a:p>
            <a:pPr>
              <a:buFont typeface="Wingdings" charset="2"/>
              <a:buChar char="ü"/>
            </a:pPr>
            <a:r>
              <a:rPr lang="en-US" dirty="0" err="1" smtClean="0"/>
              <a:t>Giúp</a:t>
            </a:r>
            <a:r>
              <a:rPr lang="en-US" dirty="0" smtClean="0"/>
              <a:t> </a:t>
            </a:r>
            <a:r>
              <a:rPr lang="en-US" dirty="0" err="1" smtClean="0"/>
              <a:t>cá</a:t>
            </a:r>
            <a:r>
              <a:rPr lang="en-US" dirty="0" smtClean="0"/>
              <a:t> </a:t>
            </a:r>
            <a:r>
              <a:rPr lang="en-US" dirty="0" err="1" smtClean="0"/>
              <a:t>nhân</a:t>
            </a:r>
            <a:r>
              <a:rPr lang="en-US" dirty="0" smtClean="0"/>
              <a:t> </a:t>
            </a:r>
            <a:r>
              <a:rPr lang="en-US" dirty="0" err="1" smtClean="0"/>
              <a:t>thực</a:t>
            </a:r>
            <a:r>
              <a:rPr lang="en-US" dirty="0" smtClean="0"/>
              <a:t> </a:t>
            </a:r>
            <a:r>
              <a:rPr lang="en-US" dirty="0" err="1" smtClean="0"/>
              <a:t>hiện</a:t>
            </a:r>
            <a:r>
              <a:rPr lang="en-US" dirty="0" smtClean="0"/>
              <a:t> </a:t>
            </a:r>
            <a:r>
              <a:rPr lang="en-US" dirty="0" err="1" smtClean="0"/>
              <a:t>thành</a:t>
            </a:r>
            <a:r>
              <a:rPr lang="en-US" dirty="0" smtClean="0"/>
              <a:t> </a:t>
            </a:r>
            <a:r>
              <a:rPr lang="en-US" dirty="0" err="1" smtClean="0"/>
              <a:t>công</a:t>
            </a:r>
            <a:r>
              <a:rPr lang="en-US" dirty="0" smtClean="0"/>
              <a:t> </a:t>
            </a:r>
            <a:r>
              <a:rPr lang="en-US" dirty="0" err="1" smtClean="0"/>
              <a:t>các</a:t>
            </a:r>
            <a:r>
              <a:rPr lang="en-US" dirty="0" smtClean="0"/>
              <a:t> </a:t>
            </a:r>
            <a:r>
              <a:rPr lang="en-US" dirty="0" err="1" smtClean="0"/>
              <a:t>hành</a:t>
            </a:r>
            <a:r>
              <a:rPr lang="en-US" dirty="0" smtClean="0"/>
              <a:t> vi </a:t>
            </a:r>
            <a:r>
              <a:rPr lang="en-US" dirty="0" err="1" smtClean="0"/>
              <a:t>và</a:t>
            </a:r>
            <a:r>
              <a:rPr lang="en-US" dirty="0" smtClean="0"/>
              <a:t> </a:t>
            </a:r>
            <a:r>
              <a:rPr lang="en-US" dirty="0" err="1" smtClean="0"/>
              <a:t>hành</a:t>
            </a:r>
            <a:r>
              <a:rPr lang="en-US" dirty="0" smtClean="0"/>
              <a:t> </a:t>
            </a:r>
            <a:r>
              <a:rPr lang="en-US" dirty="0" err="1" smtClean="0"/>
              <a:t>động</a:t>
            </a:r>
            <a:r>
              <a:rPr lang="en-US" dirty="0" smtClean="0"/>
              <a:t> </a:t>
            </a:r>
            <a:r>
              <a:rPr lang="en-US" dirty="0" err="1" smtClean="0"/>
              <a:t>cải</a:t>
            </a:r>
            <a:r>
              <a:rPr lang="en-US" dirty="0" smtClean="0"/>
              <a:t> </a:t>
            </a:r>
            <a:r>
              <a:rPr lang="en-US" dirty="0" err="1" smtClean="0"/>
              <a:t>thiện</a:t>
            </a:r>
            <a:r>
              <a:rPr lang="en-US" dirty="0" smtClean="0"/>
              <a:t> </a:t>
            </a:r>
            <a:r>
              <a:rPr lang="en-US" dirty="0" err="1" smtClean="0"/>
              <a:t>sức</a:t>
            </a:r>
            <a:r>
              <a:rPr lang="en-US" dirty="0" smtClean="0"/>
              <a:t> </a:t>
            </a:r>
            <a:r>
              <a:rPr lang="en-US" dirty="0" err="1" smtClean="0"/>
              <a:t>khỏe</a:t>
            </a:r>
            <a:endParaRPr lang="en-US" dirty="0" smtClean="0"/>
          </a:p>
          <a:p>
            <a:pPr lvl="1">
              <a:buFont typeface="Wingdings" charset="2"/>
              <a:buChar char="ü"/>
            </a:pPr>
            <a:r>
              <a:rPr lang="en-US" dirty="0" smtClean="0"/>
              <a:t>ĐI </a:t>
            </a:r>
            <a:r>
              <a:rPr lang="en-US" dirty="0" err="1" smtClean="0"/>
              <a:t>bộ</a:t>
            </a:r>
            <a:endParaRPr lang="en-US" dirty="0" smtClean="0"/>
          </a:p>
          <a:p>
            <a:pPr lvl="1">
              <a:buFont typeface="Wingdings" charset="2"/>
              <a:buChar char="ü"/>
            </a:pPr>
            <a:r>
              <a:rPr lang="en-US" dirty="0" err="1" smtClean="0"/>
              <a:t>Đạp</a:t>
            </a:r>
            <a:r>
              <a:rPr lang="en-US" dirty="0" smtClean="0"/>
              <a:t> </a:t>
            </a:r>
            <a:r>
              <a:rPr lang="en-US" dirty="0" err="1" smtClean="0"/>
              <a:t>xe</a:t>
            </a:r>
            <a:r>
              <a:rPr lang="en-US" dirty="0" smtClean="0"/>
              <a:t> </a:t>
            </a:r>
            <a:r>
              <a:rPr lang="en-US" dirty="0" err="1" smtClean="0"/>
              <a:t>đạp</a:t>
            </a:r>
            <a:endParaRPr lang="en-US" dirty="0" smtClean="0"/>
          </a:p>
          <a:p>
            <a:pPr lvl="1">
              <a:buFont typeface="Wingdings" charset="2"/>
              <a:buChar char="ü"/>
            </a:pPr>
            <a:r>
              <a:rPr lang="en-US" dirty="0" err="1" smtClean="0"/>
              <a:t>Ăn</a:t>
            </a:r>
            <a:r>
              <a:rPr lang="en-US" dirty="0" smtClean="0"/>
              <a:t> </a:t>
            </a:r>
            <a:r>
              <a:rPr lang="en-US" dirty="0" err="1" smtClean="0"/>
              <a:t>thực</a:t>
            </a:r>
            <a:r>
              <a:rPr lang="en-US" dirty="0" smtClean="0"/>
              <a:t> </a:t>
            </a:r>
            <a:r>
              <a:rPr lang="en-US" dirty="0" err="1" smtClean="0"/>
              <a:t>phẩm</a:t>
            </a:r>
            <a:r>
              <a:rPr lang="en-US" dirty="0" smtClean="0"/>
              <a:t> </a:t>
            </a:r>
            <a:r>
              <a:rPr lang="en-US" dirty="0" err="1" smtClean="0"/>
              <a:t>lành</a:t>
            </a:r>
            <a:r>
              <a:rPr lang="en-US" dirty="0" smtClean="0"/>
              <a:t> </a:t>
            </a:r>
            <a:r>
              <a:rPr lang="en-US" dirty="0" err="1" smtClean="0"/>
              <a:t>mạnh</a:t>
            </a:r>
            <a:endParaRPr lang="en-US" dirty="0"/>
          </a:p>
        </p:txBody>
      </p:sp>
      <p:pic>
        <p:nvPicPr>
          <p:cNvPr id="8" name="Picture 7" descr="change-671371_1280.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380807" y="1535114"/>
            <a:ext cx="2628719" cy="1856533"/>
          </a:xfrm>
          <a:prstGeom prst="rect">
            <a:avLst/>
          </a:prstGeom>
        </p:spPr>
      </p:pic>
      <p:pic>
        <p:nvPicPr>
          <p:cNvPr id="10" name="Picture 9" descr="jogger-276201_1280.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6693648" y="3512575"/>
            <a:ext cx="2091763" cy="3152588"/>
          </a:xfrm>
          <a:prstGeom prst="rect">
            <a:avLst/>
          </a:prstGeom>
        </p:spPr>
      </p:pic>
      <p:pic>
        <p:nvPicPr>
          <p:cNvPr id="11" name="Picture 10" descr="fruits-155616_1280.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361859" y="4551734"/>
            <a:ext cx="2868706" cy="2113429"/>
          </a:xfrm>
          <a:prstGeom prst="rect">
            <a:avLst/>
          </a:prstGeom>
        </p:spPr>
      </p:pic>
      <p:pic>
        <p:nvPicPr>
          <p:cNvPr id="12" name="Picture 7" descr="000C3E3A-E952-1C34-80BD80D21AC3FE77"/>
          <p:cNvPicPr>
            <a:picLocks noChangeArrowheads="1"/>
          </p:cNvPicPr>
          <p:nvPr/>
        </p:nvPicPr>
        <p:blipFill rotWithShape="1">
          <a:blip r:embed="rId6">
            <a:lum/>
            <a:extLst>
              <a:ext uri="{28A0092B-C50C-407E-A947-70E740481C1C}">
                <a14:useLocalDpi xmlns:a14="http://schemas.microsoft.com/office/drawing/2010/main" xmlns="" val="0"/>
              </a:ext>
            </a:extLst>
          </a:blip>
          <a:srcRect l="12632" r="15499" b="11592"/>
          <a:stretch/>
        </p:blipFill>
        <p:spPr bwMode="auto">
          <a:xfrm>
            <a:off x="4437624" y="3033057"/>
            <a:ext cx="1883419" cy="1553882"/>
          </a:xfrm>
          <a:prstGeom prst="roundRect">
            <a:avLst>
              <a:gd name="adj" fmla="val 3307"/>
            </a:avLst>
          </a:prstGeom>
          <a:ln w="25400">
            <a:noFill/>
          </a:ln>
          <a:effectLst/>
          <a:extLst>
            <a:ext uri="{909E8E84-426E-40dd-AFC4-6F175D3DCCD1}">
              <a14:hiddenFill xmlns:a14="http://schemas.microsoft.com/office/drawing/2010/main" xmlns="">
                <a:solidFill>
                  <a:srgbClr val="FFFFFF"/>
                </a:solidFill>
              </a14:hiddenFill>
            </a:ext>
          </a:extLst>
        </p:spPr>
      </p:pic>
      <p:pic>
        <p:nvPicPr>
          <p:cNvPr id="13" name="Picture 12" descr="safety-helmet-150913_1280.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4975412" y="1535115"/>
            <a:ext cx="1270094" cy="1317440"/>
          </a:xfrm>
          <a:prstGeom prst="rect">
            <a:avLst/>
          </a:prstGeom>
        </p:spPr>
      </p:pic>
    </p:spTree>
    <p:extLst>
      <p:ext uri="{BB962C8B-B14F-4D97-AF65-F5344CB8AC3E}">
        <p14:creationId xmlns:p14="http://schemas.microsoft.com/office/powerpoint/2010/main" xmlns="" val="23558812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Mô</a:t>
            </a:r>
            <a:r>
              <a:rPr lang="en-US" dirty="0" smtClean="0"/>
              <a:t> </a:t>
            </a:r>
            <a:r>
              <a:rPr lang="en-US" dirty="0" err="1" smtClean="0"/>
              <a:t>hình</a:t>
            </a:r>
            <a:r>
              <a:rPr lang="en-US" dirty="0" smtClean="0"/>
              <a:t> A so </a:t>
            </a:r>
            <a:r>
              <a:rPr lang="en-US" dirty="0" err="1" smtClean="0"/>
              <a:t>với</a:t>
            </a:r>
            <a:r>
              <a:rPr lang="en-US" dirty="0" smtClean="0"/>
              <a:t> </a:t>
            </a:r>
            <a:r>
              <a:rPr lang="en-US" dirty="0" err="1" smtClean="0"/>
              <a:t>mô</a:t>
            </a:r>
            <a:r>
              <a:rPr lang="en-US" dirty="0" smtClean="0"/>
              <a:t> </a:t>
            </a:r>
            <a:r>
              <a:rPr lang="en-US" dirty="0" err="1" smtClean="0"/>
              <a:t>hình</a:t>
            </a:r>
            <a:r>
              <a:rPr lang="en-US" dirty="0" smtClean="0"/>
              <a:t> B</a:t>
            </a:r>
            <a:endParaRPr lang="en-US" dirty="0"/>
          </a:p>
        </p:txBody>
      </p:sp>
      <p:pic>
        <p:nvPicPr>
          <p:cNvPr id="11" name="Picture 10" descr="Taco Bell.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7138" y="1248615"/>
            <a:ext cx="3604172" cy="2670377"/>
          </a:xfrm>
          <a:prstGeom prst="rect">
            <a:avLst/>
          </a:prstGeom>
        </p:spPr>
      </p:pic>
      <p:pic>
        <p:nvPicPr>
          <p:cNvPr id="12" name="Picture 11" descr="8 Freeway.png"/>
          <p:cNvPicPr>
            <a:picLocks noChangeAspect="1"/>
          </p:cNvPicPr>
          <p:nvPr/>
        </p:nvPicPr>
        <p:blipFill rotWithShape="1">
          <a:blip r:embed="rId4">
            <a:extLst>
              <a:ext uri="{28A0092B-C50C-407E-A947-70E740481C1C}">
                <a14:useLocalDpi xmlns:a14="http://schemas.microsoft.com/office/drawing/2010/main" xmlns="" val="0"/>
              </a:ext>
            </a:extLst>
          </a:blip>
          <a:srcRect t="5577"/>
          <a:stretch/>
        </p:blipFill>
        <p:spPr>
          <a:xfrm>
            <a:off x="4620057" y="4030529"/>
            <a:ext cx="3776884" cy="2676073"/>
          </a:xfrm>
          <a:prstGeom prst="roundRect">
            <a:avLst>
              <a:gd name="adj" fmla="val 8594"/>
            </a:avLst>
          </a:prstGeom>
          <a:solidFill>
            <a:srgbClr val="FFFFFF">
              <a:shade val="85000"/>
            </a:srgbClr>
          </a:solidFill>
          <a:ln>
            <a:noFill/>
          </a:ln>
          <a:effectLst/>
        </p:spPr>
      </p:pic>
      <p:pic>
        <p:nvPicPr>
          <p:cNvPr id="15" name="Picture 14" descr="police-850054_1280.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620056" y="1248615"/>
            <a:ext cx="3776885" cy="2670377"/>
          </a:xfrm>
          <a:prstGeom prst="roundRect">
            <a:avLst>
              <a:gd name="adj" fmla="val 8594"/>
            </a:avLst>
          </a:prstGeom>
          <a:solidFill>
            <a:srgbClr val="FFFFFF">
              <a:shade val="85000"/>
            </a:srgbClr>
          </a:solidFill>
          <a:ln>
            <a:noFill/>
          </a:ln>
          <a:effectLst/>
        </p:spPr>
      </p:pic>
      <p:pic>
        <p:nvPicPr>
          <p:cNvPr id="16" name="Picture 15" descr="addict-84430_1280.jpg"/>
          <p:cNvPicPr>
            <a:picLocks noChangeAspect="1"/>
          </p:cNvPicPr>
          <p:nvPr/>
        </p:nvPicPr>
        <p:blipFill rotWithShape="1">
          <a:blip r:embed="rId6">
            <a:extLst>
              <a:ext uri="{28A0092B-C50C-407E-A947-70E740481C1C}">
                <a14:useLocalDpi xmlns:a14="http://schemas.microsoft.com/office/drawing/2010/main" xmlns="" val="0"/>
              </a:ext>
            </a:extLst>
          </a:blip>
          <a:srcRect l="10248"/>
          <a:stretch/>
        </p:blipFill>
        <p:spPr>
          <a:xfrm>
            <a:off x="837138" y="4030529"/>
            <a:ext cx="3604172" cy="2676073"/>
          </a:xfrm>
          <a:prstGeom prst="roundRect">
            <a:avLst>
              <a:gd name="adj" fmla="val 8594"/>
            </a:avLst>
          </a:prstGeom>
          <a:solidFill>
            <a:srgbClr val="FFFFFF">
              <a:shade val="85000"/>
            </a:srgbClr>
          </a:solidFill>
          <a:ln>
            <a:noFill/>
          </a:ln>
          <a:effectLst/>
        </p:spPr>
      </p:pic>
      <p:sp>
        <p:nvSpPr>
          <p:cNvPr id="10" name="Text Placeholder 13"/>
          <p:cNvSpPr txBox="1">
            <a:spLocks/>
          </p:cNvSpPr>
          <p:nvPr/>
        </p:nvSpPr>
        <p:spPr>
          <a:xfrm>
            <a:off x="3181350" y="3456037"/>
            <a:ext cx="2705100" cy="1148984"/>
          </a:xfrm>
          <a:prstGeom prst="rect">
            <a:avLst/>
          </a:prstGeom>
          <a:gradFill flip="none" rotWithShape="1">
            <a:gsLst>
              <a:gs pos="0">
                <a:schemeClr val="accent1">
                  <a:tint val="100000"/>
                  <a:shade val="100000"/>
                  <a:satMod val="130000"/>
                  <a:alpha val="67000"/>
                </a:schemeClr>
              </a:gs>
              <a:gs pos="100000">
                <a:schemeClr val="accent1">
                  <a:tint val="50000"/>
                  <a:shade val="100000"/>
                  <a:satMod val="350000"/>
                  <a:alpha val="67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lt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lt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lt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lt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4000" dirty="0" err="1" smtClean="0">
                <a:solidFill>
                  <a:schemeClr val="tx1">
                    <a:lumMod val="50000"/>
                  </a:schemeClr>
                </a:solidFill>
              </a:rPr>
              <a:t>Mô</a:t>
            </a:r>
            <a:r>
              <a:rPr lang="en-US" sz="4000" dirty="0" smtClean="0">
                <a:solidFill>
                  <a:schemeClr val="tx1">
                    <a:lumMod val="50000"/>
                  </a:schemeClr>
                </a:solidFill>
              </a:rPr>
              <a:t> </a:t>
            </a:r>
            <a:r>
              <a:rPr lang="en-US" sz="4000" dirty="0" err="1" smtClean="0">
                <a:solidFill>
                  <a:schemeClr val="tx1">
                    <a:lumMod val="50000"/>
                  </a:schemeClr>
                </a:solidFill>
              </a:rPr>
              <a:t>hình</a:t>
            </a:r>
            <a:r>
              <a:rPr lang="en-US" sz="4000" dirty="0" smtClean="0">
                <a:solidFill>
                  <a:schemeClr val="tx1">
                    <a:lumMod val="50000"/>
                  </a:schemeClr>
                </a:solidFill>
              </a:rPr>
              <a:t> A</a:t>
            </a:r>
            <a:endParaRPr lang="en-US" sz="4000" dirty="0">
              <a:solidFill>
                <a:schemeClr val="tx1">
                  <a:lumMod val="50000"/>
                </a:schemeClr>
              </a:solidFill>
            </a:endParaRPr>
          </a:p>
        </p:txBody>
      </p:sp>
    </p:spTree>
    <p:extLst>
      <p:ext uri="{BB962C8B-B14F-4D97-AF65-F5344CB8AC3E}">
        <p14:creationId xmlns:p14="http://schemas.microsoft.com/office/powerpoint/2010/main" xmlns="" val="1331246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Mô</a:t>
            </a:r>
            <a:r>
              <a:rPr lang="en-US" dirty="0" smtClean="0"/>
              <a:t> </a:t>
            </a:r>
            <a:r>
              <a:rPr lang="en-US" dirty="0" err="1" smtClean="0"/>
              <a:t>hình</a:t>
            </a:r>
            <a:r>
              <a:rPr lang="en-US" dirty="0" smtClean="0"/>
              <a:t> A </a:t>
            </a:r>
            <a:r>
              <a:rPr lang="en-US" dirty="0" smtClean="0"/>
              <a:t>so </a:t>
            </a:r>
            <a:r>
              <a:rPr lang="en-US" dirty="0" err="1" smtClean="0"/>
              <a:t>với</a:t>
            </a:r>
            <a:r>
              <a:rPr lang="en-US" dirty="0" smtClean="0"/>
              <a:t> </a:t>
            </a:r>
            <a:r>
              <a:rPr lang="en-US" dirty="0" err="1" smtClean="0"/>
              <a:t>mô</a:t>
            </a:r>
            <a:r>
              <a:rPr lang="en-US" dirty="0" smtClean="0"/>
              <a:t> </a:t>
            </a:r>
            <a:r>
              <a:rPr lang="en-US" dirty="0" err="1" smtClean="0"/>
              <a:t>hình</a:t>
            </a:r>
            <a:r>
              <a:rPr lang="en-US" dirty="0" smtClean="0"/>
              <a:t> </a:t>
            </a:r>
            <a:r>
              <a:rPr lang="en-US" dirty="0" smtClean="0"/>
              <a:t>B</a:t>
            </a:r>
            <a:endParaRPr lang="en-US"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xmlns="" val="0"/>
              </a:ext>
            </a:extLst>
          </a:blip>
          <a:srcRect l="5294"/>
          <a:stretch/>
        </p:blipFill>
        <p:spPr>
          <a:xfrm>
            <a:off x="837138" y="1382882"/>
            <a:ext cx="3604172" cy="2536110"/>
          </a:xfrm>
          <a:prstGeom prst="roundRect">
            <a:avLst>
              <a:gd name="adj" fmla="val 8594"/>
            </a:avLst>
          </a:prstGeom>
          <a:solidFill>
            <a:srgbClr val="FFFFFF">
              <a:shade val="85000"/>
            </a:srgbClr>
          </a:solidFill>
          <a:ln>
            <a:noFill/>
          </a:ln>
          <a:effectLst/>
        </p:spPr>
      </p:pic>
      <p:pic>
        <p:nvPicPr>
          <p:cNvPr id="12" name="Picture 11"/>
          <p:cNvPicPr>
            <a:picLocks noChangeAspect="1"/>
          </p:cNvPicPr>
          <p:nvPr/>
        </p:nvPicPr>
        <p:blipFill rotWithShape="1">
          <a:blip r:embed="rId4">
            <a:extLst>
              <a:ext uri="{28A0092B-C50C-407E-A947-70E740481C1C}">
                <a14:useLocalDpi xmlns:a14="http://schemas.microsoft.com/office/drawing/2010/main" xmlns="" val="0"/>
              </a:ext>
            </a:extLst>
          </a:blip>
          <a:srcRect r="17556"/>
          <a:stretch/>
        </p:blipFill>
        <p:spPr>
          <a:xfrm>
            <a:off x="4620057" y="4030529"/>
            <a:ext cx="3776884" cy="2676073"/>
          </a:xfrm>
          <a:prstGeom prst="roundRect">
            <a:avLst>
              <a:gd name="adj" fmla="val 8594"/>
            </a:avLst>
          </a:prstGeom>
          <a:solidFill>
            <a:srgbClr val="FFFFFF">
              <a:shade val="85000"/>
            </a:srgbClr>
          </a:solidFill>
          <a:ln>
            <a:noFill/>
          </a:ln>
          <a:effectLst/>
        </p:spPr>
      </p:pic>
      <p:pic>
        <p:nvPicPr>
          <p:cNvPr id="15" name="Picture 14"/>
          <p:cNvPicPr>
            <a:picLocks noChangeAspect="1"/>
          </p:cNvPicPr>
          <p:nvPr/>
        </p:nvPicPr>
        <p:blipFill rotWithShape="1">
          <a:blip r:embed="rId5">
            <a:extLst>
              <a:ext uri="{28A0092B-C50C-407E-A947-70E740481C1C}">
                <a14:useLocalDpi xmlns:a14="http://schemas.microsoft.com/office/drawing/2010/main" xmlns="" val="0"/>
              </a:ext>
            </a:extLst>
          </a:blip>
          <a:srcRect t="10054"/>
          <a:stretch/>
        </p:blipFill>
        <p:spPr>
          <a:xfrm>
            <a:off x="4633289" y="1382882"/>
            <a:ext cx="3763651" cy="2536110"/>
          </a:xfrm>
          <a:prstGeom prst="roundRect">
            <a:avLst>
              <a:gd name="adj" fmla="val 8594"/>
            </a:avLst>
          </a:prstGeom>
          <a:solidFill>
            <a:srgbClr val="FFFFFF">
              <a:shade val="85000"/>
            </a:srgbClr>
          </a:solidFill>
          <a:ln>
            <a:noFill/>
          </a:ln>
          <a:effectLst/>
        </p:spPr>
      </p:pic>
      <p:pic>
        <p:nvPicPr>
          <p:cNvPr id="16" name="Picture 15" descr="addict-84430_1280.jpg"/>
          <p:cNvPicPr>
            <a:picLocks noChangeAspect="1"/>
          </p:cNvPicPr>
          <p:nvPr/>
        </p:nvPicPr>
        <p:blipFill rotWithShape="1">
          <a:blip r:embed="rId6">
            <a:extLst>
              <a:ext uri="{28A0092B-C50C-407E-A947-70E740481C1C}">
                <a14:useLocalDpi xmlns:a14="http://schemas.microsoft.com/office/drawing/2010/main" xmlns="" val="0"/>
              </a:ext>
            </a:extLst>
          </a:blip>
          <a:srcRect l="10248"/>
          <a:stretch/>
        </p:blipFill>
        <p:spPr>
          <a:xfrm>
            <a:off x="837138" y="4030529"/>
            <a:ext cx="3604172" cy="2676073"/>
          </a:xfrm>
          <a:prstGeom prst="roundRect">
            <a:avLst>
              <a:gd name="adj" fmla="val 8594"/>
            </a:avLst>
          </a:prstGeom>
          <a:solidFill>
            <a:srgbClr val="FFFFFF">
              <a:shade val="85000"/>
            </a:srgbClr>
          </a:solidFill>
          <a:ln>
            <a:noFill/>
          </a:ln>
          <a:effectLst/>
        </p:spPr>
      </p:pic>
      <p:pic>
        <p:nvPicPr>
          <p:cNvPr id="4" name="Picture 3" descr="no-smoking-145888_1280.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471705" y="4198471"/>
            <a:ext cx="2386999" cy="2386999"/>
          </a:xfrm>
          <a:prstGeom prst="rect">
            <a:avLst/>
          </a:prstGeom>
        </p:spPr>
      </p:pic>
      <p:sp>
        <p:nvSpPr>
          <p:cNvPr id="5" name="TextBox 4"/>
          <p:cNvSpPr txBox="1"/>
          <p:nvPr/>
        </p:nvSpPr>
        <p:spPr>
          <a:xfrm>
            <a:off x="239059" y="2435412"/>
            <a:ext cx="0" cy="246221"/>
          </a:xfrm>
          <a:prstGeom prst="rect">
            <a:avLst/>
          </a:prstGeom>
          <a:noFill/>
        </p:spPr>
        <p:txBody>
          <a:bodyPr wrap="none" lIns="0" tIns="0" rIns="0" bIns="0" rtlCol="0">
            <a:spAutoFit/>
          </a:bodyPr>
          <a:lstStyle/>
          <a:p>
            <a:endParaRPr lang="en-US" sz="1600" dirty="0" smtClean="0">
              <a:solidFill>
                <a:schemeClr val="tx2"/>
              </a:solidFill>
              <a:latin typeface="Avenir Light"/>
              <a:cs typeface="Avenir Light"/>
            </a:endParaRPr>
          </a:p>
        </p:txBody>
      </p:sp>
      <p:sp>
        <p:nvSpPr>
          <p:cNvPr id="13" name="Text Placeholder 13"/>
          <p:cNvSpPr txBox="1">
            <a:spLocks/>
          </p:cNvSpPr>
          <p:nvPr/>
        </p:nvSpPr>
        <p:spPr>
          <a:xfrm>
            <a:off x="3143250" y="3456037"/>
            <a:ext cx="2705100" cy="1148984"/>
          </a:xfrm>
          <a:prstGeom prst="rect">
            <a:avLst/>
          </a:prstGeom>
          <a:gradFill flip="none" rotWithShape="1">
            <a:gsLst>
              <a:gs pos="0">
                <a:schemeClr val="accent1">
                  <a:tint val="100000"/>
                  <a:shade val="100000"/>
                  <a:satMod val="130000"/>
                  <a:alpha val="67000"/>
                </a:schemeClr>
              </a:gs>
              <a:gs pos="100000">
                <a:schemeClr val="accent1">
                  <a:tint val="50000"/>
                  <a:shade val="100000"/>
                  <a:satMod val="350000"/>
                  <a:alpha val="67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lt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lt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lt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lt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4000" dirty="0" err="1" smtClean="0">
                <a:solidFill>
                  <a:schemeClr val="tx1">
                    <a:lumMod val="50000"/>
                  </a:schemeClr>
                </a:solidFill>
              </a:rPr>
              <a:t>Mô</a:t>
            </a:r>
            <a:r>
              <a:rPr lang="en-US" sz="4000" dirty="0" smtClean="0">
                <a:solidFill>
                  <a:schemeClr val="tx1">
                    <a:lumMod val="50000"/>
                  </a:schemeClr>
                </a:solidFill>
              </a:rPr>
              <a:t> </a:t>
            </a:r>
            <a:r>
              <a:rPr lang="en-US" sz="4000" dirty="0" err="1" smtClean="0">
                <a:solidFill>
                  <a:schemeClr val="tx1">
                    <a:lumMod val="50000"/>
                  </a:schemeClr>
                </a:solidFill>
              </a:rPr>
              <a:t>hình</a:t>
            </a:r>
            <a:r>
              <a:rPr lang="en-US" sz="4000" dirty="0" smtClean="0">
                <a:solidFill>
                  <a:schemeClr val="tx1">
                    <a:lumMod val="50000"/>
                  </a:schemeClr>
                </a:solidFill>
              </a:rPr>
              <a:t> B</a:t>
            </a:r>
            <a:endParaRPr lang="en-US" sz="4000" dirty="0">
              <a:solidFill>
                <a:schemeClr val="tx1">
                  <a:lumMod val="50000"/>
                </a:schemeClr>
              </a:solidFill>
            </a:endParaRPr>
          </a:p>
        </p:txBody>
      </p:sp>
    </p:spTree>
    <p:extLst>
      <p:ext uri="{BB962C8B-B14F-4D97-AF65-F5344CB8AC3E}">
        <p14:creationId xmlns:p14="http://schemas.microsoft.com/office/powerpoint/2010/main" xmlns="" val="1525728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Hoạt</a:t>
            </a:r>
            <a:r>
              <a:rPr lang="en-US" dirty="0" smtClean="0"/>
              <a:t> </a:t>
            </a:r>
            <a:r>
              <a:rPr lang="en-US" dirty="0" err="1" smtClean="0"/>
              <a:t>động</a:t>
            </a:r>
            <a:endParaRPr lang="en-US" dirty="0"/>
          </a:p>
        </p:txBody>
      </p:sp>
      <p:pic>
        <p:nvPicPr>
          <p:cNvPr id="8" name="Content Placeholder 7" descr="exchange-of-ideas-222789_1280.jpg"/>
          <p:cNvPicPr>
            <a:picLocks noGrp="1" noChangeAspect="1"/>
          </p:cNvPicPr>
          <p:nvPr>
            <p:ph sz="half" idx="2"/>
          </p:nvPr>
        </p:nvPicPr>
        <p:blipFill>
          <a:blip r:embed="rId3">
            <a:extLst>
              <a:ext uri="{28A0092B-C50C-407E-A947-70E740481C1C}">
                <a14:useLocalDpi xmlns:a14="http://schemas.microsoft.com/office/drawing/2010/main" xmlns="" val="0"/>
              </a:ext>
            </a:extLst>
          </a:blip>
          <a:srcRect l="13853" r="13853"/>
          <a:stretch>
            <a:fillRect/>
          </a:stretch>
        </p:blipFill>
        <p:spPr/>
      </p:pic>
      <p:sp>
        <p:nvSpPr>
          <p:cNvPr id="3" name="Text Placeholder 2"/>
          <p:cNvSpPr>
            <a:spLocks noGrp="1"/>
          </p:cNvSpPr>
          <p:nvPr>
            <p:ph type="body" sz="quarter" idx="3"/>
          </p:nvPr>
        </p:nvSpPr>
        <p:spPr/>
        <p:txBody>
          <a:bodyPr/>
          <a:lstStyle/>
          <a:p>
            <a:r>
              <a:rPr lang="en-US" dirty="0" err="1" smtClean="0"/>
              <a:t>HƯớng</a:t>
            </a:r>
            <a:r>
              <a:rPr lang="en-US" dirty="0" smtClean="0"/>
              <a:t> </a:t>
            </a:r>
            <a:r>
              <a:rPr lang="en-US" dirty="0" err="1" smtClean="0"/>
              <a:t>dẫn</a:t>
            </a:r>
            <a:r>
              <a:rPr lang="en-US" dirty="0" smtClean="0"/>
              <a:t>:</a:t>
            </a:r>
            <a:endParaRPr lang="en-US" dirty="0"/>
          </a:p>
        </p:txBody>
      </p:sp>
      <p:sp>
        <p:nvSpPr>
          <p:cNvPr id="6" name="Content Placeholder 5"/>
          <p:cNvSpPr>
            <a:spLocks noGrp="1"/>
          </p:cNvSpPr>
          <p:nvPr>
            <p:ph sz="quarter" idx="4"/>
          </p:nvPr>
        </p:nvSpPr>
        <p:spPr/>
        <p:txBody>
          <a:bodyPr/>
          <a:lstStyle/>
          <a:p>
            <a:r>
              <a:rPr lang="en-US" dirty="0" err="1" smtClean="0"/>
              <a:t>Tham</a:t>
            </a:r>
            <a:r>
              <a:rPr lang="en-US" dirty="0" smtClean="0"/>
              <a:t> </a:t>
            </a:r>
            <a:r>
              <a:rPr lang="en-US" dirty="0" err="1" smtClean="0"/>
              <a:t>gia</a:t>
            </a:r>
            <a:r>
              <a:rPr lang="en-US" dirty="0" smtClean="0"/>
              <a:t> </a:t>
            </a:r>
            <a:r>
              <a:rPr lang="en-US" dirty="0" err="1" smtClean="0"/>
              <a:t>các</a:t>
            </a:r>
            <a:r>
              <a:rPr lang="en-US" dirty="0" smtClean="0"/>
              <a:t> </a:t>
            </a:r>
            <a:r>
              <a:rPr lang="en-US" dirty="0" err="1" smtClean="0"/>
              <a:t>nhóm</a:t>
            </a:r>
            <a:r>
              <a:rPr lang="en-US" dirty="0" smtClean="0"/>
              <a:t> </a:t>
            </a:r>
            <a:r>
              <a:rPr lang="en-US" dirty="0" err="1" smtClean="0"/>
              <a:t>nhỏ</a:t>
            </a:r>
            <a:endParaRPr lang="en-US" dirty="0" smtClean="0"/>
          </a:p>
          <a:p>
            <a:pPr lvl="0"/>
            <a:r>
              <a:rPr lang="en-US" dirty="0" err="1" smtClean="0"/>
              <a:t>Trả</a:t>
            </a:r>
            <a:r>
              <a:rPr lang="en-US" dirty="0" smtClean="0"/>
              <a:t> </a:t>
            </a:r>
            <a:r>
              <a:rPr lang="en-US" dirty="0" err="1" smtClean="0"/>
              <a:t>lời</a:t>
            </a:r>
            <a:r>
              <a:rPr lang="en-US" dirty="0" smtClean="0"/>
              <a:t> 3 </a:t>
            </a:r>
            <a:r>
              <a:rPr lang="en-US" dirty="0" err="1" smtClean="0"/>
              <a:t>câu</a:t>
            </a:r>
            <a:r>
              <a:rPr lang="en-US" dirty="0" smtClean="0"/>
              <a:t> </a:t>
            </a:r>
            <a:r>
              <a:rPr lang="en-US" dirty="0" err="1" smtClean="0"/>
              <a:t>hỏi</a:t>
            </a:r>
            <a:endParaRPr lang="en-US" dirty="0" smtClean="0"/>
          </a:p>
          <a:p>
            <a:pPr marL="628650" lvl="1" indent="-342900">
              <a:buFont typeface="+mj-lt"/>
              <a:buAutoNum type="arabicPeriod"/>
            </a:pPr>
            <a:r>
              <a:rPr lang="en-US" dirty="0" err="1" smtClean="0"/>
              <a:t>Yếu</a:t>
            </a:r>
            <a:r>
              <a:rPr lang="en-US" dirty="0" smtClean="0"/>
              <a:t> </a:t>
            </a:r>
            <a:r>
              <a:rPr lang="en-US" dirty="0" err="1" smtClean="0"/>
              <a:t>tố</a:t>
            </a:r>
            <a:r>
              <a:rPr lang="en-US" dirty="0" smtClean="0"/>
              <a:t> </a:t>
            </a:r>
            <a:r>
              <a:rPr lang="en-US" dirty="0" err="1" smtClean="0"/>
              <a:t>nào</a:t>
            </a:r>
            <a:r>
              <a:rPr lang="en-US" dirty="0" smtClean="0"/>
              <a:t> </a:t>
            </a:r>
            <a:r>
              <a:rPr lang="en-US" dirty="0" err="1" smtClean="0"/>
              <a:t>trong</a:t>
            </a:r>
            <a:r>
              <a:rPr lang="en-US" dirty="0" smtClean="0"/>
              <a:t> </a:t>
            </a:r>
            <a:r>
              <a:rPr lang="en-US" dirty="0" err="1" smtClean="0"/>
              <a:t>M</a:t>
            </a:r>
            <a:r>
              <a:rPr lang="en-US" dirty="0" err="1" smtClean="0"/>
              <a:t>ô</a:t>
            </a:r>
            <a:r>
              <a:rPr lang="en-US" dirty="0" smtClean="0"/>
              <a:t> </a:t>
            </a:r>
            <a:r>
              <a:rPr lang="en-US" dirty="0" err="1" smtClean="0"/>
              <a:t>hình</a:t>
            </a:r>
            <a:r>
              <a:rPr lang="en-US" dirty="0" smtClean="0"/>
              <a:t> A </a:t>
            </a:r>
            <a:r>
              <a:rPr lang="en-US" dirty="0" err="1" smtClean="0"/>
              <a:t>hợp</a:t>
            </a:r>
            <a:r>
              <a:rPr lang="en-US" dirty="0" smtClean="0"/>
              <a:t> </a:t>
            </a:r>
            <a:r>
              <a:rPr lang="en-US" dirty="0" err="1" smtClean="0"/>
              <a:t>với</a:t>
            </a:r>
            <a:r>
              <a:rPr lang="en-US" dirty="0" smtClean="0"/>
              <a:t> </a:t>
            </a:r>
            <a:r>
              <a:rPr lang="en-US" dirty="0" err="1" smtClean="0"/>
              <a:t>khu</a:t>
            </a:r>
            <a:r>
              <a:rPr lang="en-US" dirty="0" smtClean="0"/>
              <a:t> </a:t>
            </a:r>
            <a:r>
              <a:rPr lang="en-US" dirty="0" err="1" smtClean="0"/>
              <a:t>phố</a:t>
            </a:r>
            <a:r>
              <a:rPr lang="en-US" dirty="0" smtClean="0"/>
              <a:t> </a:t>
            </a:r>
            <a:r>
              <a:rPr lang="en-US" dirty="0" err="1" smtClean="0"/>
              <a:t>của</a:t>
            </a:r>
            <a:r>
              <a:rPr lang="en-US" dirty="0" smtClean="0"/>
              <a:t> </a:t>
            </a:r>
            <a:r>
              <a:rPr lang="en-US" dirty="0" err="1" smtClean="0"/>
              <a:t>quý</a:t>
            </a:r>
            <a:r>
              <a:rPr lang="en-US" dirty="0" smtClean="0"/>
              <a:t> </a:t>
            </a:r>
            <a:r>
              <a:rPr lang="en-US" dirty="0" err="1" smtClean="0"/>
              <a:t>vị</a:t>
            </a:r>
            <a:r>
              <a:rPr lang="en-US" dirty="0" smtClean="0"/>
              <a:t>?</a:t>
            </a:r>
            <a:endParaRPr lang="en-US" dirty="0"/>
          </a:p>
          <a:p>
            <a:pPr marL="687387" lvl="1" indent="-342900">
              <a:buFont typeface="+mj-lt"/>
              <a:buAutoNum type="arabicPeriod"/>
            </a:pPr>
            <a:r>
              <a:rPr lang="en-US" dirty="0" err="1" smtClean="0"/>
              <a:t>Yếu</a:t>
            </a:r>
            <a:r>
              <a:rPr lang="en-US" dirty="0" smtClean="0"/>
              <a:t> </a:t>
            </a:r>
            <a:r>
              <a:rPr lang="en-US" dirty="0" err="1" smtClean="0"/>
              <a:t>tố</a:t>
            </a:r>
            <a:r>
              <a:rPr lang="en-US" dirty="0" smtClean="0"/>
              <a:t> </a:t>
            </a:r>
            <a:r>
              <a:rPr lang="en-US" dirty="0" err="1" smtClean="0"/>
              <a:t>nào</a:t>
            </a:r>
            <a:r>
              <a:rPr lang="en-US" dirty="0" smtClean="0"/>
              <a:t> </a:t>
            </a:r>
            <a:r>
              <a:rPr lang="en-US" dirty="0" err="1" smtClean="0"/>
              <a:t>trong</a:t>
            </a:r>
            <a:r>
              <a:rPr lang="en-US" dirty="0" smtClean="0"/>
              <a:t> </a:t>
            </a:r>
            <a:r>
              <a:rPr lang="en-US" dirty="0" err="1" smtClean="0"/>
              <a:t>Mô</a:t>
            </a:r>
            <a:r>
              <a:rPr lang="en-US" dirty="0" smtClean="0"/>
              <a:t> </a:t>
            </a:r>
            <a:r>
              <a:rPr lang="en-US" dirty="0" err="1" smtClean="0"/>
              <a:t>hình</a:t>
            </a:r>
            <a:r>
              <a:rPr lang="en-US" dirty="0" smtClean="0"/>
              <a:t> </a:t>
            </a:r>
            <a:r>
              <a:rPr lang="en-US" dirty="0" smtClean="0"/>
              <a:t>B </a:t>
            </a:r>
            <a:r>
              <a:rPr lang="en-US" dirty="0" err="1" smtClean="0"/>
              <a:t>hợp</a:t>
            </a:r>
            <a:r>
              <a:rPr lang="en-US" dirty="0" smtClean="0"/>
              <a:t> </a:t>
            </a:r>
            <a:r>
              <a:rPr lang="en-US" dirty="0" err="1" smtClean="0"/>
              <a:t>với</a:t>
            </a:r>
            <a:r>
              <a:rPr lang="en-US" dirty="0" smtClean="0"/>
              <a:t> </a:t>
            </a:r>
            <a:r>
              <a:rPr lang="en-US" dirty="0" err="1" smtClean="0"/>
              <a:t>khu</a:t>
            </a:r>
            <a:r>
              <a:rPr lang="en-US" dirty="0" smtClean="0"/>
              <a:t> </a:t>
            </a:r>
            <a:r>
              <a:rPr lang="en-US" dirty="0" err="1" smtClean="0"/>
              <a:t>phố</a:t>
            </a:r>
            <a:r>
              <a:rPr lang="en-US" dirty="0" smtClean="0"/>
              <a:t> </a:t>
            </a:r>
            <a:r>
              <a:rPr lang="en-US" dirty="0" err="1" smtClean="0"/>
              <a:t>của</a:t>
            </a:r>
            <a:r>
              <a:rPr lang="en-US" dirty="0" smtClean="0"/>
              <a:t> </a:t>
            </a:r>
            <a:r>
              <a:rPr lang="en-US" dirty="0" err="1" smtClean="0"/>
              <a:t>quý</a:t>
            </a:r>
            <a:r>
              <a:rPr lang="en-US" dirty="0" smtClean="0"/>
              <a:t> </a:t>
            </a:r>
            <a:r>
              <a:rPr lang="en-US" dirty="0" err="1" smtClean="0"/>
              <a:t>vị</a:t>
            </a:r>
            <a:r>
              <a:rPr lang="en-US" dirty="0" smtClean="0"/>
              <a:t>?</a:t>
            </a:r>
            <a:endParaRPr lang="en-US" dirty="0"/>
          </a:p>
          <a:p>
            <a:pPr marL="687387" lvl="1" indent="-342900">
              <a:buFont typeface="+mj-lt"/>
              <a:buAutoNum type="arabicPeriod"/>
            </a:pPr>
            <a:r>
              <a:rPr lang="en-US" dirty="0" err="1" smtClean="0"/>
              <a:t>Yếu</a:t>
            </a:r>
            <a:r>
              <a:rPr lang="en-US" dirty="0" smtClean="0"/>
              <a:t> </a:t>
            </a:r>
            <a:r>
              <a:rPr lang="en-US" dirty="0" err="1" smtClean="0"/>
              <a:t>tố</a:t>
            </a:r>
            <a:r>
              <a:rPr lang="en-US" dirty="0" smtClean="0"/>
              <a:t> </a:t>
            </a:r>
            <a:r>
              <a:rPr lang="en-US" dirty="0" err="1" smtClean="0"/>
              <a:t>nào</a:t>
            </a:r>
            <a:r>
              <a:rPr lang="en-US" dirty="0" smtClean="0"/>
              <a:t> </a:t>
            </a:r>
            <a:r>
              <a:rPr lang="en-US" dirty="0" err="1" smtClean="0"/>
              <a:t>phù</a:t>
            </a:r>
            <a:r>
              <a:rPr lang="en-US" dirty="0" smtClean="0"/>
              <a:t> </a:t>
            </a:r>
            <a:r>
              <a:rPr lang="en-US" dirty="0" err="1" smtClean="0"/>
              <a:t>hợp</a:t>
            </a:r>
            <a:r>
              <a:rPr lang="en-US" dirty="0" smtClean="0"/>
              <a:t> </a:t>
            </a:r>
            <a:r>
              <a:rPr lang="en-US" dirty="0" err="1" smtClean="0"/>
              <a:t>với</a:t>
            </a:r>
            <a:r>
              <a:rPr lang="en-US" dirty="0" smtClean="0"/>
              <a:t> </a:t>
            </a:r>
            <a:r>
              <a:rPr lang="en-US" dirty="0" err="1" smtClean="0"/>
              <a:t>Mô</a:t>
            </a:r>
            <a:r>
              <a:rPr lang="en-US" dirty="0" smtClean="0"/>
              <a:t> </a:t>
            </a:r>
            <a:r>
              <a:rPr lang="en-US" dirty="0" err="1" smtClean="0"/>
              <a:t>hình</a:t>
            </a:r>
            <a:r>
              <a:rPr lang="en-US" dirty="0" smtClean="0"/>
              <a:t> B </a:t>
            </a:r>
            <a:r>
              <a:rPr lang="en-US" dirty="0" err="1" smtClean="0"/>
              <a:t>mà</a:t>
            </a:r>
            <a:r>
              <a:rPr lang="en-US" dirty="0" smtClean="0"/>
              <a:t> </a:t>
            </a:r>
            <a:r>
              <a:rPr lang="en-US" dirty="0" err="1" smtClean="0"/>
              <a:t>quý</a:t>
            </a:r>
            <a:r>
              <a:rPr lang="en-US" dirty="0" smtClean="0"/>
              <a:t> </a:t>
            </a:r>
            <a:r>
              <a:rPr lang="en-US" dirty="0" err="1" smtClean="0"/>
              <a:t>vị</a:t>
            </a:r>
            <a:r>
              <a:rPr lang="en-US" dirty="0" smtClean="0"/>
              <a:t> </a:t>
            </a:r>
            <a:r>
              <a:rPr lang="en-US" dirty="0" err="1" smtClean="0"/>
              <a:t>muốn</a:t>
            </a:r>
            <a:r>
              <a:rPr lang="en-US" dirty="0" smtClean="0"/>
              <a:t> </a:t>
            </a:r>
            <a:r>
              <a:rPr lang="en-US" dirty="0" err="1" smtClean="0"/>
              <a:t>khu</a:t>
            </a:r>
            <a:r>
              <a:rPr lang="en-US" dirty="0" smtClean="0"/>
              <a:t> </a:t>
            </a:r>
            <a:r>
              <a:rPr lang="en-US" dirty="0" err="1" smtClean="0"/>
              <a:t>phố</a:t>
            </a:r>
            <a:r>
              <a:rPr lang="en-US" dirty="0" smtClean="0"/>
              <a:t> </a:t>
            </a:r>
            <a:r>
              <a:rPr lang="en-US" dirty="0" err="1" smtClean="0"/>
              <a:t>của</a:t>
            </a:r>
            <a:r>
              <a:rPr lang="en-US" dirty="0" smtClean="0"/>
              <a:t> </a:t>
            </a:r>
            <a:r>
              <a:rPr lang="en-US" dirty="0" err="1" smtClean="0"/>
              <a:t>mình</a:t>
            </a:r>
            <a:r>
              <a:rPr lang="en-US" dirty="0" smtClean="0"/>
              <a:t> </a:t>
            </a:r>
            <a:r>
              <a:rPr lang="en-US" dirty="0" err="1" smtClean="0"/>
              <a:t>có</a:t>
            </a:r>
            <a:r>
              <a:rPr lang="en-US" dirty="0" smtClean="0"/>
              <a:t>?</a:t>
            </a:r>
            <a:endParaRPr lang="en-US" dirty="0"/>
          </a:p>
          <a:p>
            <a:endParaRPr lang="en-US" dirty="0"/>
          </a:p>
        </p:txBody>
      </p:sp>
    </p:spTree>
    <p:extLst>
      <p:ext uri="{BB962C8B-B14F-4D97-AF65-F5344CB8AC3E}">
        <p14:creationId xmlns:p14="http://schemas.microsoft.com/office/powerpoint/2010/main" xmlns="" val="2568079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err="1" smtClean="0"/>
              <a:t>Thành</a:t>
            </a:r>
            <a:r>
              <a:rPr lang="en-US" sz="1800" dirty="0" smtClean="0"/>
              <a:t> </a:t>
            </a:r>
            <a:r>
              <a:rPr lang="en-US" sz="1800" dirty="0" err="1" smtClean="0"/>
              <a:t>công</a:t>
            </a:r>
            <a:r>
              <a:rPr lang="en-US" sz="1800" dirty="0" smtClean="0"/>
              <a:t> </a:t>
            </a:r>
            <a:r>
              <a:rPr lang="en-US" sz="1800" dirty="0" err="1" smtClean="0"/>
              <a:t>của</a:t>
            </a:r>
            <a:r>
              <a:rPr lang="en-US" sz="1800" dirty="0" smtClean="0"/>
              <a:t> </a:t>
            </a:r>
            <a:r>
              <a:rPr lang="en-US" sz="1800" dirty="0" smtClean="0"/>
              <a:t>RLA! </a:t>
            </a:r>
            <a:r>
              <a:rPr lang="en-US" sz="1800" dirty="0" err="1" smtClean="0"/>
              <a:t>Giới</a:t>
            </a:r>
            <a:r>
              <a:rPr lang="en-US" sz="1800" dirty="0" smtClean="0"/>
              <a:t> </a:t>
            </a:r>
            <a:r>
              <a:rPr lang="en-US" sz="1800" dirty="0" err="1" smtClean="0"/>
              <a:t>trẻ</a:t>
            </a:r>
            <a:r>
              <a:rPr lang="en-US" sz="1800" dirty="0" smtClean="0"/>
              <a:t> </a:t>
            </a:r>
            <a:r>
              <a:rPr lang="en-US" sz="1800" dirty="0" err="1" smtClean="0"/>
              <a:t>tạo</a:t>
            </a:r>
            <a:r>
              <a:rPr lang="en-US" sz="1800" dirty="0" smtClean="0"/>
              <a:t> </a:t>
            </a:r>
            <a:r>
              <a:rPr lang="en-US" sz="1800" dirty="0" err="1" smtClean="0"/>
              <a:t>nên</a:t>
            </a:r>
            <a:r>
              <a:rPr lang="en-US" sz="1800" dirty="0" smtClean="0"/>
              <a:t> </a:t>
            </a:r>
            <a:r>
              <a:rPr lang="en-US" sz="1800" dirty="0" err="1" smtClean="0"/>
              <a:t>thay</a:t>
            </a:r>
            <a:r>
              <a:rPr lang="en-US" sz="1800" dirty="0" smtClean="0"/>
              <a:t> </a:t>
            </a:r>
            <a:r>
              <a:rPr lang="en-US" sz="1800" dirty="0" err="1" smtClean="0"/>
              <a:t>đổi</a:t>
            </a:r>
            <a:r>
              <a:rPr lang="en-US" sz="1800" dirty="0" smtClean="0"/>
              <a:t> </a:t>
            </a:r>
            <a:r>
              <a:rPr lang="en-US" sz="1800" dirty="0" err="1" smtClean="0"/>
              <a:t>tích</a:t>
            </a:r>
            <a:r>
              <a:rPr lang="en-US" sz="1800" dirty="0" smtClean="0"/>
              <a:t> </a:t>
            </a:r>
            <a:r>
              <a:rPr lang="en-US" sz="1800" dirty="0" err="1" smtClean="0"/>
              <a:t>cực</a:t>
            </a:r>
            <a:r>
              <a:rPr lang="en-US" sz="1800" dirty="0" smtClean="0"/>
              <a:t> ở </a:t>
            </a:r>
            <a:r>
              <a:rPr lang="en-US" sz="1800" dirty="0" err="1" smtClean="0"/>
              <a:t>miền</a:t>
            </a:r>
            <a:r>
              <a:rPr lang="en-US" sz="1800" dirty="0" smtClean="0"/>
              <a:t> </a:t>
            </a:r>
            <a:r>
              <a:rPr lang="en-US" sz="1800" dirty="0" err="1" smtClean="0"/>
              <a:t>nam</a:t>
            </a:r>
            <a:r>
              <a:rPr lang="en-US" sz="1800" dirty="0" smtClean="0"/>
              <a:t> san </a:t>
            </a:r>
            <a:r>
              <a:rPr lang="en-US" sz="1800" dirty="0" err="1" smtClean="0"/>
              <a:t>diego</a:t>
            </a:r>
            <a:endParaRPr lang="en-US" sz="1800" dirty="0"/>
          </a:p>
        </p:txBody>
      </p:sp>
      <p:sp>
        <p:nvSpPr>
          <p:cNvPr id="3" name="Text Placeholder 2"/>
          <p:cNvSpPr>
            <a:spLocks noGrp="1"/>
          </p:cNvSpPr>
          <p:nvPr>
            <p:ph type="body" idx="1"/>
          </p:nvPr>
        </p:nvSpPr>
        <p:spPr/>
        <p:txBody>
          <a:bodyPr>
            <a:normAutofit/>
          </a:bodyPr>
          <a:lstStyle/>
          <a:p>
            <a:pPr algn="ctr"/>
            <a:r>
              <a:rPr lang="en-US" sz="2400" dirty="0" err="1" smtClean="0"/>
              <a:t>Trước</a:t>
            </a:r>
            <a:endParaRPr lang="en-US" sz="2400" dirty="0"/>
          </a:p>
        </p:txBody>
      </p:sp>
      <p:sp>
        <p:nvSpPr>
          <p:cNvPr id="5" name="Text Placeholder 4"/>
          <p:cNvSpPr>
            <a:spLocks noGrp="1"/>
          </p:cNvSpPr>
          <p:nvPr>
            <p:ph type="body" sz="quarter" idx="3"/>
          </p:nvPr>
        </p:nvSpPr>
        <p:spPr/>
        <p:txBody>
          <a:bodyPr>
            <a:normAutofit/>
          </a:bodyPr>
          <a:lstStyle/>
          <a:p>
            <a:pPr algn="ctr"/>
            <a:r>
              <a:rPr lang="en-US" sz="2400" dirty="0" err="1" smtClean="0"/>
              <a:t>sau</a:t>
            </a:r>
            <a:endParaRPr lang="en-US" sz="2400" dirty="0" smtClean="0"/>
          </a:p>
        </p:txBody>
      </p:sp>
      <p:pic>
        <p:nvPicPr>
          <p:cNvPr id="10" name="Picture 9"/>
          <p:cNvPicPr/>
          <p:nvPr/>
        </p:nvPicPr>
        <p:blipFill>
          <a:blip r:embed="rId3">
            <a:extLst>
              <a:ext uri="{28A0092B-C50C-407E-A947-70E740481C1C}">
                <a14:useLocalDpi xmlns:a14="http://schemas.microsoft.com/office/drawing/2010/main" xmlns="" val="0"/>
              </a:ext>
            </a:extLst>
          </a:blip>
          <a:srcRect/>
          <a:stretch>
            <a:fillRect/>
          </a:stretch>
        </p:blipFill>
        <p:spPr bwMode="auto">
          <a:xfrm>
            <a:off x="818475" y="2174875"/>
            <a:ext cx="3210682" cy="3658051"/>
          </a:xfrm>
          <a:prstGeom prst="rect">
            <a:avLst/>
          </a:prstGeom>
          <a:noFill/>
          <a:ln>
            <a:noFill/>
          </a:ln>
        </p:spPr>
      </p:pic>
      <p:pic>
        <p:nvPicPr>
          <p:cNvPr id="11" name="Picture 10"/>
          <p:cNvPicPr/>
          <p:nvPr/>
        </p:nvPicPr>
        <p:blipFill rotWithShape="1">
          <a:blip r:embed="rId4" cstate="print">
            <a:extLst>
              <a:ext uri="{28A0092B-C50C-407E-A947-70E740481C1C}">
                <a14:useLocalDpi xmlns:a14="http://schemas.microsoft.com/office/drawing/2010/main" xmlns="" val="0"/>
              </a:ext>
            </a:extLst>
          </a:blip>
          <a:srcRect l="5685" t="3616" r="8725"/>
          <a:stretch/>
        </p:blipFill>
        <p:spPr bwMode="auto">
          <a:xfrm>
            <a:off x="4327039" y="2174875"/>
            <a:ext cx="4485185" cy="3658051"/>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200206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Thành</a:t>
            </a:r>
            <a:r>
              <a:rPr lang="en-US" dirty="0" smtClean="0"/>
              <a:t> </a:t>
            </a:r>
            <a:r>
              <a:rPr lang="en-US" dirty="0" err="1" smtClean="0"/>
              <a:t>công</a:t>
            </a:r>
            <a:r>
              <a:rPr lang="en-US" dirty="0" smtClean="0"/>
              <a:t> </a:t>
            </a:r>
            <a:r>
              <a:rPr lang="en-US" dirty="0" err="1" smtClean="0"/>
              <a:t>của</a:t>
            </a:r>
            <a:r>
              <a:rPr lang="en-US" dirty="0" smtClean="0"/>
              <a:t> RLA! </a:t>
            </a:r>
            <a:r>
              <a:rPr lang="en-US" dirty="0" smtClean="0"/>
              <a:t>Linda </a:t>
            </a:r>
            <a:r>
              <a:rPr lang="en-US" dirty="0" err="1"/>
              <a:t>Placita</a:t>
            </a:r>
            <a:endParaRPr lang="en-US" dirty="0"/>
          </a:p>
        </p:txBody>
      </p:sp>
      <p:sp>
        <p:nvSpPr>
          <p:cNvPr id="3" name="Text Placeholder 2"/>
          <p:cNvSpPr>
            <a:spLocks noGrp="1"/>
          </p:cNvSpPr>
          <p:nvPr>
            <p:ph type="body" idx="1"/>
          </p:nvPr>
        </p:nvSpPr>
        <p:spPr/>
        <p:txBody>
          <a:bodyPr>
            <a:normAutofit/>
          </a:bodyPr>
          <a:lstStyle/>
          <a:p>
            <a:pPr algn="ctr"/>
            <a:r>
              <a:rPr lang="en-US" sz="2400" dirty="0" err="1" smtClean="0"/>
              <a:t>Trước</a:t>
            </a:r>
            <a:endParaRPr lang="en-US" sz="2400" dirty="0"/>
          </a:p>
        </p:txBody>
      </p:sp>
      <p:sp>
        <p:nvSpPr>
          <p:cNvPr id="9" name="Text Placeholder 8"/>
          <p:cNvSpPr>
            <a:spLocks noGrp="1"/>
          </p:cNvSpPr>
          <p:nvPr>
            <p:ph type="body" sz="quarter" idx="3"/>
          </p:nvPr>
        </p:nvSpPr>
        <p:spPr/>
        <p:txBody>
          <a:bodyPr>
            <a:normAutofit/>
          </a:bodyPr>
          <a:lstStyle/>
          <a:p>
            <a:pPr algn="ctr"/>
            <a:r>
              <a:rPr lang="en-US" sz="2400" dirty="0" err="1" smtClean="0"/>
              <a:t>sau</a:t>
            </a:r>
            <a:endParaRPr lang="en-US" sz="2400" dirty="0" smtClean="0"/>
          </a:p>
        </p:txBody>
      </p:sp>
      <p:pic>
        <p:nvPicPr>
          <p:cNvPr id="5" name="Picture 4"/>
          <p:cNvPicPr/>
          <p:nvPr/>
        </p:nvPicPr>
        <p:blipFill>
          <a:blip r:embed="rId3" cstate="print">
            <a:extLst>
              <a:ext uri="{28A0092B-C50C-407E-A947-70E740481C1C}">
                <a14:useLocalDpi xmlns:a14="http://schemas.microsoft.com/office/drawing/2010/main" xmlns="" val="0"/>
              </a:ext>
            </a:extLst>
          </a:blip>
          <a:stretch>
            <a:fillRect/>
          </a:stretch>
        </p:blipFill>
        <p:spPr>
          <a:xfrm>
            <a:off x="300420" y="2174874"/>
            <a:ext cx="4040188" cy="3328773"/>
          </a:xfrm>
          <a:prstGeom prst="rect">
            <a:avLst/>
          </a:prstGeom>
        </p:spPr>
      </p:pic>
      <p:pic>
        <p:nvPicPr>
          <p:cNvPr id="6" name="Picture 5"/>
          <p:cNvPicPr/>
          <p:nvPr/>
        </p:nvPicPr>
        <p:blipFill rotWithShape="1">
          <a:blip r:embed="rId4">
            <a:extLst>
              <a:ext uri="{28A0092B-C50C-407E-A947-70E740481C1C}">
                <a14:useLocalDpi xmlns:a14="http://schemas.microsoft.com/office/drawing/2010/main" xmlns="" val="0"/>
              </a:ext>
            </a:extLst>
          </a:blip>
          <a:srcRect r="17323"/>
          <a:stretch/>
        </p:blipFill>
        <p:spPr bwMode="auto">
          <a:xfrm>
            <a:off x="4462441" y="2174874"/>
            <a:ext cx="4536866" cy="3328773"/>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871769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Giới</a:t>
            </a:r>
            <a:r>
              <a:rPr lang="en-US" dirty="0" smtClean="0"/>
              <a:t> </a:t>
            </a:r>
            <a:r>
              <a:rPr lang="en-US" dirty="0" err="1" smtClean="0"/>
              <a:t>thiệu</a:t>
            </a:r>
            <a:endParaRPr lang="en-US" dirty="0"/>
          </a:p>
        </p:txBody>
      </p:sp>
      <p:pic>
        <p:nvPicPr>
          <p:cNvPr id="5" name="Content Placeholder 4" descr="joining-770559_1280.jpg"/>
          <p:cNvPicPr>
            <a:picLocks noGrp="1" noChangeAspect="1"/>
          </p:cNvPicPr>
          <p:nvPr>
            <p:ph sz="half" idx="2"/>
          </p:nvPr>
        </p:nvPicPr>
        <p:blipFill>
          <a:blip r:embed="rId3">
            <a:extLst>
              <a:ext uri="{28A0092B-C50C-407E-A947-70E740481C1C}">
                <a14:useLocalDpi xmlns:a14="http://schemas.microsoft.com/office/drawing/2010/main" xmlns="" val="0"/>
              </a:ext>
            </a:extLst>
          </a:blip>
          <a:srcRect t="637" b="637"/>
          <a:stretch>
            <a:fillRect/>
          </a:stretch>
        </p:blipFill>
        <p:spPr>
          <a:xfrm>
            <a:off x="457200" y="1535113"/>
            <a:ext cx="4040188" cy="4591050"/>
          </a:xfrm>
        </p:spPr>
      </p:pic>
      <p:sp>
        <p:nvSpPr>
          <p:cNvPr id="6" name="Content Placeholder 5"/>
          <p:cNvSpPr>
            <a:spLocks noGrp="1"/>
          </p:cNvSpPr>
          <p:nvPr>
            <p:ph sz="quarter" idx="4"/>
          </p:nvPr>
        </p:nvSpPr>
        <p:spPr>
          <a:xfrm>
            <a:off x="4645025" y="1535113"/>
            <a:ext cx="4041775" cy="4591050"/>
          </a:xfrm>
        </p:spPr>
        <p:txBody>
          <a:bodyPr>
            <a:normAutofit/>
          </a:bodyPr>
          <a:lstStyle/>
          <a:p>
            <a:pPr>
              <a:buFont typeface="Wingdings" charset="2"/>
              <a:buChar char="ü"/>
            </a:pPr>
            <a:r>
              <a:rPr lang="en-US" sz="1800" dirty="0" err="1" smtClean="0"/>
              <a:t>Chia</a:t>
            </a:r>
            <a:r>
              <a:rPr lang="en-US" sz="1800" dirty="0" smtClean="0"/>
              <a:t> </a:t>
            </a:r>
            <a:r>
              <a:rPr lang="en-US" sz="1800" dirty="0" err="1" smtClean="0"/>
              <a:t>sẻ</a:t>
            </a:r>
            <a:r>
              <a:rPr lang="en-US" sz="1800" dirty="0" smtClean="0"/>
              <a:t> </a:t>
            </a:r>
            <a:r>
              <a:rPr lang="en-US" sz="1800" dirty="0" err="1" smtClean="0"/>
              <a:t>tên</a:t>
            </a:r>
            <a:r>
              <a:rPr lang="en-US" sz="1800" dirty="0" smtClean="0"/>
              <a:t> </a:t>
            </a:r>
            <a:r>
              <a:rPr lang="en-US" sz="1800" dirty="0" err="1" smtClean="0"/>
              <a:t>của</a:t>
            </a:r>
            <a:r>
              <a:rPr lang="en-US" sz="1800" dirty="0" smtClean="0"/>
              <a:t> </a:t>
            </a:r>
            <a:r>
              <a:rPr lang="en-US" sz="1800" dirty="0" err="1" smtClean="0"/>
              <a:t>quý</a:t>
            </a:r>
            <a:r>
              <a:rPr lang="en-US" sz="1800" dirty="0" smtClean="0"/>
              <a:t> </a:t>
            </a:r>
            <a:r>
              <a:rPr lang="en-US" sz="1800" dirty="0" err="1" smtClean="0"/>
              <a:t>vị</a:t>
            </a:r>
            <a:r>
              <a:rPr lang="en-US" sz="1800" dirty="0" smtClean="0"/>
              <a:t>.</a:t>
            </a:r>
            <a:endParaRPr lang="en-US" sz="1800" dirty="0"/>
          </a:p>
          <a:p>
            <a:pPr>
              <a:buFont typeface="Wingdings" charset="2"/>
              <a:buChar char="ü"/>
            </a:pPr>
            <a:r>
              <a:rPr lang="en-US" sz="1800" b="1" dirty="0" err="1" smtClean="0"/>
              <a:t>Quý</a:t>
            </a:r>
            <a:r>
              <a:rPr lang="en-US" sz="1800" b="1" dirty="0" smtClean="0"/>
              <a:t> </a:t>
            </a:r>
            <a:r>
              <a:rPr lang="en-US" sz="1800" b="1" dirty="0" err="1" smtClean="0"/>
              <a:t>vị</a:t>
            </a:r>
            <a:r>
              <a:rPr lang="en-US" sz="1800" b="1" dirty="0" smtClean="0"/>
              <a:t> </a:t>
            </a:r>
            <a:r>
              <a:rPr lang="en-US" sz="1800" b="1" dirty="0" err="1" smtClean="0"/>
              <a:t>đã</a:t>
            </a:r>
            <a:r>
              <a:rPr lang="en-US" sz="1800" b="1" dirty="0" smtClean="0"/>
              <a:t>….</a:t>
            </a:r>
            <a:r>
              <a:rPr lang="en-US" sz="1800" b="1" dirty="0" err="1" smtClean="0"/>
              <a:t>trong</a:t>
            </a:r>
            <a:r>
              <a:rPr lang="en-US" sz="1800" b="1" dirty="0" smtClean="0"/>
              <a:t> </a:t>
            </a:r>
            <a:r>
              <a:rPr lang="en-US" sz="1800" b="1" dirty="0" err="1" smtClean="0"/>
              <a:t>bao</a:t>
            </a:r>
            <a:r>
              <a:rPr lang="en-US" sz="1800" b="1" dirty="0" smtClean="0"/>
              <a:t> </a:t>
            </a:r>
            <a:r>
              <a:rPr lang="en-US" sz="1800" b="1" dirty="0" err="1" smtClean="0"/>
              <a:t>lâu</a:t>
            </a:r>
            <a:r>
              <a:rPr lang="en-US" sz="1800" dirty="0" smtClean="0"/>
              <a:t>:</a:t>
            </a:r>
            <a:endParaRPr lang="en-US" sz="1800" dirty="0"/>
          </a:p>
          <a:p>
            <a:pPr lvl="1">
              <a:buFont typeface="Wingdings" charset="2"/>
              <a:buChar char="ü"/>
            </a:pPr>
            <a:r>
              <a:rPr lang="en-US" sz="1800" dirty="0" err="1" smtClean="0"/>
              <a:t>Sống</a:t>
            </a:r>
            <a:r>
              <a:rPr lang="en-US" sz="1800" dirty="0" smtClean="0"/>
              <a:t> </a:t>
            </a:r>
            <a:endParaRPr lang="en-US" sz="1800" dirty="0"/>
          </a:p>
          <a:p>
            <a:pPr lvl="1">
              <a:buFont typeface="Wingdings" charset="2"/>
              <a:buChar char="ü"/>
            </a:pPr>
            <a:r>
              <a:rPr lang="en-US" sz="1800" dirty="0" err="1" smtClean="0"/>
              <a:t>Làm</a:t>
            </a:r>
            <a:r>
              <a:rPr lang="en-US" sz="1800" dirty="0" smtClean="0"/>
              <a:t> </a:t>
            </a:r>
            <a:r>
              <a:rPr lang="en-US" sz="1800" dirty="0" err="1" smtClean="0"/>
              <a:t>việc</a:t>
            </a:r>
            <a:r>
              <a:rPr lang="en-US" sz="1800" dirty="0" smtClean="0"/>
              <a:t> </a:t>
            </a:r>
            <a:r>
              <a:rPr lang="en-US" sz="1800" dirty="0" err="1" smtClean="0"/>
              <a:t>hoặc</a:t>
            </a:r>
            <a:r>
              <a:rPr lang="en-US" sz="1800" dirty="0" smtClean="0"/>
              <a:t> </a:t>
            </a:r>
            <a:endParaRPr lang="en-US" sz="1800" dirty="0"/>
          </a:p>
          <a:p>
            <a:pPr lvl="1">
              <a:buFont typeface="Wingdings" charset="2"/>
              <a:buChar char="ü"/>
            </a:pPr>
            <a:r>
              <a:rPr lang="en-US" sz="1800" dirty="0" err="1" smtClean="0"/>
              <a:t>Kết</a:t>
            </a:r>
            <a:r>
              <a:rPr lang="en-US" sz="1800" dirty="0" smtClean="0"/>
              <a:t> </a:t>
            </a:r>
            <a:r>
              <a:rPr lang="en-US" sz="1800" dirty="0" err="1" smtClean="0"/>
              <a:t>nối</a:t>
            </a:r>
            <a:r>
              <a:rPr lang="en-US" sz="1800" dirty="0" smtClean="0"/>
              <a:t> </a:t>
            </a:r>
            <a:r>
              <a:rPr lang="en-US" sz="1800" dirty="0" err="1" smtClean="0"/>
              <a:t>với</a:t>
            </a:r>
            <a:r>
              <a:rPr lang="en-US" sz="1800" dirty="0" smtClean="0"/>
              <a:t> </a:t>
            </a:r>
            <a:r>
              <a:rPr lang="en-US" sz="1800" dirty="0" err="1" smtClean="0"/>
              <a:t>cộng</a:t>
            </a:r>
            <a:r>
              <a:rPr lang="en-US" sz="1800" dirty="0" smtClean="0"/>
              <a:t> </a:t>
            </a:r>
            <a:r>
              <a:rPr lang="en-US" sz="1800" dirty="0" err="1" smtClean="0"/>
              <a:t>đồng</a:t>
            </a:r>
            <a:r>
              <a:rPr lang="en-US" sz="1800" dirty="0" smtClean="0"/>
              <a:t> </a:t>
            </a:r>
            <a:r>
              <a:rPr lang="en-US" sz="1800" dirty="0" err="1" smtClean="0"/>
              <a:t>này</a:t>
            </a:r>
            <a:r>
              <a:rPr lang="en-US" sz="1800" dirty="0" smtClean="0"/>
              <a:t>?</a:t>
            </a:r>
            <a:endParaRPr lang="en-US" sz="1800" dirty="0"/>
          </a:p>
          <a:p>
            <a:pPr>
              <a:buFont typeface="Wingdings" charset="2"/>
              <a:buChar char="ü"/>
            </a:pPr>
            <a:r>
              <a:rPr lang="en-US" sz="1800" dirty="0" err="1" smtClean="0"/>
              <a:t>Một</a:t>
            </a:r>
            <a:r>
              <a:rPr lang="en-US" sz="1800" dirty="0" smtClean="0"/>
              <a:t> </a:t>
            </a:r>
            <a:r>
              <a:rPr lang="en-US" sz="1800" dirty="0" err="1" smtClean="0"/>
              <a:t>điều</a:t>
            </a:r>
            <a:r>
              <a:rPr lang="en-US" sz="1800" dirty="0" smtClean="0"/>
              <a:t> </a:t>
            </a:r>
            <a:r>
              <a:rPr lang="en-US" sz="1800" dirty="0" err="1" smtClean="0"/>
              <a:t>quý</a:t>
            </a:r>
            <a:r>
              <a:rPr lang="en-US" sz="1800" dirty="0" smtClean="0"/>
              <a:t> </a:t>
            </a:r>
            <a:r>
              <a:rPr lang="en-US" sz="1800" dirty="0" err="1" smtClean="0"/>
              <a:t>vị</a:t>
            </a:r>
            <a:r>
              <a:rPr lang="en-US" sz="1800" dirty="0" smtClean="0"/>
              <a:t> </a:t>
            </a:r>
            <a:r>
              <a:rPr lang="en-US" sz="1800" dirty="0" err="1" smtClean="0"/>
              <a:t>thích</a:t>
            </a:r>
            <a:r>
              <a:rPr lang="en-US" sz="1800" dirty="0" smtClean="0"/>
              <a:t> </a:t>
            </a:r>
            <a:r>
              <a:rPr lang="en-US" sz="1800" dirty="0" err="1" smtClean="0"/>
              <a:t>về</a:t>
            </a:r>
            <a:r>
              <a:rPr lang="en-US" sz="1800" dirty="0" smtClean="0"/>
              <a:t> </a:t>
            </a:r>
            <a:r>
              <a:rPr lang="en-US" sz="1800" dirty="0" err="1" smtClean="0"/>
              <a:t>khu</a:t>
            </a:r>
            <a:r>
              <a:rPr lang="en-US" sz="1800" dirty="0" smtClean="0"/>
              <a:t> </a:t>
            </a:r>
            <a:r>
              <a:rPr lang="en-US" sz="1800" dirty="0" err="1" smtClean="0"/>
              <a:t>phố</a:t>
            </a:r>
            <a:r>
              <a:rPr lang="en-US" sz="1800" dirty="0" smtClean="0"/>
              <a:t> </a:t>
            </a:r>
            <a:r>
              <a:rPr lang="en-US" sz="1800" dirty="0" err="1" smtClean="0"/>
              <a:t>của</a:t>
            </a:r>
            <a:r>
              <a:rPr lang="en-US" sz="1800" dirty="0" smtClean="0"/>
              <a:t> </a:t>
            </a:r>
            <a:r>
              <a:rPr lang="en-US" sz="1800" dirty="0" err="1" smtClean="0"/>
              <a:t>mình</a:t>
            </a:r>
            <a:r>
              <a:rPr lang="en-US" sz="1800" dirty="0" smtClean="0"/>
              <a:t> </a:t>
            </a:r>
            <a:r>
              <a:rPr lang="en-US" sz="1800" dirty="0" err="1" smtClean="0"/>
              <a:t>và</a:t>
            </a:r>
            <a:r>
              <a:rPr lang="en-US" sz="1800" dirty="0" smtClean="0"/>
              <a:t> </a:t>
            </a:r>
            <a:r>
              <a:rPr lang="en-US" sz="1800" dirty="0" err="1" smtClean="0"/>
              <a:t>một</a:t>
            </a:r>
            <a:r>
              <a:rPr lang="en-US" sz="1800" dirty="0" smtClean="0"/>
              <a:t> </a:t>
            </a:r>
            <a:r>
              <a:rPr lang="en-US" sz="1800" dirty="0" err="1" smtClean="0"/>
              <a:t>điều</a:t>
            </a:r>
            <a:r>
              <a:rPr lang="en-US" sz="1800" dirty="0" smtClean="0"/>
              <a:t> </a:t>
            </a:r>
            <a:r>
              <a:rPr lang="en-US" sz="1800" dirty="0" err="1" smtClean="0"/>
              <a:t>quý</a:t>
            </a:r>
            <a:r>
              <a:rPr lang="en-US" sz="1800" dirty="0" smtClean="0"/>
              <a:t> </a:t>
            </a:r>
            <a:r>
              <a:rPr lang="en-US" sz="1800" dirty="0" err="1" smtClean="0"/>
              <a:t>vị</a:t>
            </a:r>
            <a:r>
              <a:rPr lang="en-US" sz="1800" dirty="0" smtClean="0"/>
              <a:t> </a:t>
            </a:r>
            <a:r>
              <a:rPr lang="en-US" sz="1800" dirty="0" err="1" smtClean="0"/>
              <a:t>muốn</a:t>
            </a:r>
            <a:r>
              <a:rPr lang="en-US" sz="1800" dirty="0" smtClean="0"/>
              <a:t> </a:t>
            </a:r>
            <a:r>
              <a:rPr lang="en-US" sz="1800" dirty="0" err="1" smtClean="0"/>
              <a:t>cải</a:t>
            </a:r>
            <a:r>
              <a:rPr lang="en-US" sz="1800" dirty="0" smtClean="0"/>
              <a:t> </a:t>
            </a:r>
            <a:r>
              <a:rPr lang="en-US" sz="1800" dirty="0" err="1" smtClean="0"/>
              <a:t>thiện</a:t>
            </a:r>
            <a:r>
              <a:rPr lang="en-US" sz="1800" dirty="0" smtClean="0"/>
              <a:t>.</a:t>
            </a:r>
            <a:endParaRPr lang="en-US" sz="1800" dirty="0"/>
          </a:p>
        </p:txBody>
      </p:sp>
    </p:spTree>
    <p:extLst>
      <p:ext uri="{BB962C8B-B14F-4D97-AF65-F5344CB8AC3E}">
        <p14:creationId xmlns:p14="http://schemas.microsoft.com/office/powerpoint/2010/main" xmlns="" val="3974451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Thành</a:t>
            </a:r>
            <a:r>
              <a:rPr lang="en-US" dirty="0" smtClean="0"/>
              <a:t> </a:t>
            </a:r>
            <a:r>
              <a:rPr lang="en-US" dirty="0" err="1" smtClean="0"/>
              <a:t>công</a:t>
            </a:r>
            <a:r>
              <a:rPr lang="en-US" dirty="0" smtClean="0"/>
              <a:t> </a:t>
            </a:r>
            <a:r>
              <a:rPr lang="en-US" dirty="0" err="1" smtClean="0"/>
              <a:t>của</a:t>
            </a:r>
            <a:r>
              <a:rPr lang="en-US" dirty="0" smtClean="0"/>
              <a:t> RLA! </a:t>
            </a:r>
            <a:r>
              <a:rPr lang="en-US" dirty="0" err="1" smtClean="0"/>
              <a:t>Lộ</a:t>
            </a:r>
            <a:r>
              <a:rPr lang="en-US" dirty="0" smtClean="0"/>
              <a:t> </a:t>
            </a:r>
            <a:r>
              <a:rPr lang="en-US" dirty="0" err="1" smtClean="0"/>
              <a:t>trình</a:t>
            </a:r>
            <a:r>
              <a:rPr lang="en-US" dirty="0" smtClean="0"/>
              <a:t> an </a:t>
            </a:r>
            <a:r>
              <a:rPr lang="en-US" dirty="0" err="1" smtClean="0"/>
              <a:t>toàn</a:t>
            </a:r>
            <a:r>
              <a:rPr lang="en-US" dirty="0" smtClean="0"/>
              <a:t> </a:t>
            </a:r>
            <a:r>
              <a:rPr lang="en-US" dirty="0" err="1" smtClean="0"/>
              <a:t>tới</a:t>
            </a:r>
            <a:r>
              <a:rPr lang="en-US" dirty="0" smtClean="0"/>
              <a:t> </a:t>
            </a:r>
            <a:r>
              <a:rPr lang="en-US" dirty="0" err="1" smtClean="0"/>
              <a:t>những</a:t>
            </a:r>
            <a:r>
              <a:rPr lang="en-US" dirty="0" smtClean="0"/>
              <a:t> </a:t>
            </a:r>
            <a:r>
              <a:rPr lang="en-US" dirty="0" err="1" smtClean="0"/>
              <a:t>nơi</a:t>
            </a:r>
            <a:r>
              <a:rPr lang="en-US" dirty="0" smtClean="0"/>
              <a:t> </a:t>
            </a:r>
            <a:r>
              <a:rPr lang="en-US" dirty="0" err="1" smtClean="0"/>
              <a:t>lành</a:t>
            </a:r>
            <a:r>
              <a:rPr lang="en-US" dirty="0" smtClean="0"/>
              <a:t> </a:t>
            </a:r>
            <a:r>
              <a:rPr lang="en-US" dirty="0" err="1" smtClean="0"/>
              <a:t>mạnh</a:t>
            </a:r>
            <a:endParaRPr lang="en-US" dirty="0"/>
          </a:p>
        </p:txBody>
      </p:sp>
      <p:pic>
        <p:nvPicPr>
          <p:cNvPr id="5" name="Picture 4" descr="C:\Users\mherrer2\AppData\Local\Microsoft\Windows\Temporary Internet Files\Content.Word\Kimball SRTS 8-14-14  (78).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0431" y="1881591"/>
            <a:ext cx="7663139" cy="3888618"/>
          </a:xfrm>
          <a:prstGeom prst="rect">
            <a:avLst/>
          </a:prstGeom>
          <a:noFill/>
          <a:ln>
            <a:noFill/>
          </a:ln>
        </p:spPr>
      </p:pic>
    </p:spTree>
    <p:extLst>
      <p:ext uri="{BB962C8B-B14F-4D97-AF65-F5344CB8AC3E}">
        <p14:creationId xmlns:p14="http://schemas.microsoft.com/office/powerpoint/2010/main" xmlns="" val="1598068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Đoạn</a:t>
            </a:r>
            <a:r>
              <a:rPr lang="en-US" dirty="0" smtClean="0"/>
              <a:t> </a:t>
            </a:r>
            <a:r>
              <a:rPr lang="en-US" dirty="0" err="1" smtClean="0"/>
              <a:t>phim</a:t>
            </a:r>
            <a:r>
              <a:rPr lang="en-US" dirty="0" smtClean="0"/>
              <a:t> </a:t>
            </a:r>
            <a:r>
              <a:rPr lang="en-US" dirty="0" err="1" smtClean="0"/>
              <a:t>ngắn</a:t>
            </a:r>
            <a:endParaRPr lang="en-US" dirty="0"/>
          </a:p>
        </p:txBody>
      </p:sp>
      <p:sp>
        <p:nvSpPr>
          <p:cNvPr id="3" name="Text Placeholder 2"/>
          <p:cNvSpPr>
            <a:spLocks noGrp="1"/>
          </p:cNvSpPr>
          <p:nvPr>
            <p:ph type="body" sz="quarter" idx="13"/>
          </p:nvPr>
        </p:nvSpPr>
        <p:spPr/>
        <p:txBody>
          <a:bodyPr/>
          <a:lstStyle/>
          <a:p>
            <a:r>
              <a:rPr lang="en-US" dirty="0" smtClean="0"/>
              <a:t>Drew Dudley – </a:t>
            </a:r>
            <a:r>
              <a:rPr lang="en-US" dirty="0" err="1" smtClean="0"/>
              <a:t>Lãnh</a:t>
            </a:r>
            <a:r>
              <a:rPr lang="en-US" dirty="0" smtClean="0"/>
              <a:t> </a:t>
            </a:r>
            <a:r>
              <a:rPr lang="en-US" dirty="0" err="1" smtClean="0"/>
              <a:t>đạo</a:t>
            </a:r>
            <a:r>
              <a:rPr lang="en-US" dirty="0" smtClean="0"/>
              <a:t> </a:t>
            </a:r>
            <a:r>
              <a:rPr lang="en-US" dirty="0" err="1" smtClean="0"/>
              <a:t>mỗi</a:t>
            </a:r>
            <a:r>
              <a:rPr lang="en-US" dirty="0" smtClean="0"/>
              <a:t> </a:t>
            </a:r>
            <a:r>
              <a:rPr lang="en-US" dirty="0" err="1" smtClean="0"/>
              <a:t>ngày</a:t>
            </a:r>
            <a:endParaRPr lang="en-US" dirty="0"/>
          </a:p>
        </p:txBody>
      </p:sp>
      <p:pic>
        <p:nvPicPr>
          <p:cNvPr id="5"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xmlns=""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xmlns="" val="12460884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Kết</a:t>
            </a:r>
            <a:r>
              <a:rPr lang="en-US" dirty="0" smtClean="0"/>
              <a:t> </a:t>
            </a:r>
            <a:r>
              <a:rPr lang="en-US" dirty="0" err="1" smtClean="0"/>
              <a:t>luận</a:t>
            </a:r>
            <a:endParaRPr lang="en-US" dirty="0"/>
          </a:p>
        </p:txBody>
      </p:sp>
      <p:sp>
        <p:nvSpPr>
          <p:cNvPr id="8" name="Content Placeholder 11"/>
          <p:cNvSpPr>
            <a:spLocks noGrp="1"/>
          </p:cNvSpPr>
          <p:nvPr>
            <p:ph sz="half" idx="2"/>
          </p:nvPr>
        </p:nvSpPr>
        <p:spPr>
          <a:xfrm>
            <a:off x="457200" y="1535113"/>
            <a:ext cx="4040188" cy="4229760"/>
          </a:xfrm>
          <a:ln>
            <a:noFill/>
          </a:ln>
        </p:spPr>
        <p:style>
          <a:lnRef idx="1">
            <a:schemeClr val="accent3"/>
          </a:lnRef>
          <a:fillRef idx="3">
            <a:schemeClr val="accent3"/>
          </a:fillRef>
          <a:effectRef idx="2">
            <a:schemeClr val="accent3"/>
          </a:effectRef>
          <a:fontRef idx="minor">
            <a:schemeClr val="lt1"/>
          </a:fontRef>
        </p:style>
        <p:txBody>
          <a:bodyPr>
            <a:normAutofit/>
          </a:bodyPr>
          <a:lstStyle/>
          <a:p>
            <a:pPr marL="0" indent="0" algn="ctr">
              <a:buNone/>
            </a:pPr>
            <a:r>
              <a:rPr lang="en-US" sz="2000" b="1" u="sng" dirty="0" smtClean="0">
                <a:solidFill>
                  <a:schemeClr val="tx1">
                    <a:lumMod val="50000"/>
                  </a:schemeClr>
                </a:solidFill>
              </a:rPr>
              <a:t>Homework</a:t>
            </a:r>
          </a:p>
          <a:p>
            <a:pPr>
              <a:buFont typeface="Wingdings" charset="2"/>
              <a:buChar char="q"/>
            </a:pPr>
            <a:r>
              <a:rPr lang="en-US" sz="2000" dirty="0" err="1" smtClean="0">
                <a:solidFill>
                  <a:schemeClr val="tx1">
                    <a:lumMod val="50000"/>
                  </a:schemeClr>
                </a:solidFill>
              </a:rPr>
              <a:t>Ôn</a:t>
            </a:r>
            <a:r>
              <a:rPr lang="en-US" sz="2000" dirty="0" smtClean="0">
                <a:solidFill>
                  <a:schemeClr val="tx1">
                    <a:lumMod val="50000"/>
                  </a:schemeClr>
                </a:solidFill>
              </a:rPr>
              <a:t> </a:t>
            </a:r>
            <a:r>
              <a:rPr lang="en-US" sz="2000" dirty="0" err="1" smtClean="0">
                <a:solidFill>
                  <a:schemeClr val="tx1">
                    <a:lumMod val="50000"/>
                  </a:schemeClr>
                </a:solidFill>
              </a:rPr>
              <a:t>tập</a:t>
            </a:r>
            <a:r>
              <a:rPr lang="en-US" sz="2000" dirty="0" smtClean="0">
                <a:solidFill>
                  <a:schemeClr val="tx1">
                    <a:lumMod val="50000"/>
                  </a:schemeClr>
                </a:solidFill>
              </a:rPr>
              <a:t> </a:t>
            </a:r>
            <a:r>
              <a:rPr lang="en-US" sz="2000" dirty="0" err="1" smtClean="0">
                <a:solidFill>
                  <a:schemeClr val="tx1">
                    <a:lumMod val="50000"/>
                  </a:schemeClr>
                </a:solidFill>
              </a:rPr>
              <a:t>Mục</a:t>
            </a:r>
            <a:r>
              <a:rPr lang="en-US" sz="2000" dirty="0" smtClean="0">
                <a:solidFill>
                  <a:schemeClr val="tx1">
                    <a:lumMod val="50000"/>
                  </a:schemeClr>
                </a:solidFill>
              </a:rPr>
              <a:t> </a:t>
            </a:r>
            <a:r>
              <a:rPr lang="en-US" sz="2000" dirty="0" smtClean="0">
                <a:solidFill>
                  <a:schemeClr val="tx1">
                    <a:lumMod val="50000"/>
                  </a:schemeClr>
                </a:solidFill>
              </a:rPr>
              <a:t>1</a:t>
            </a:r>
            <a:endParaRPr lang="en-US" sz="2000" dirty="0" smtClean="0">
              <a:solidFill>
                <a:schemeClr val="tx1">
                  <a:lumMod val="50000"/>
                </a:schemeClr>
              </a:solidFill>
            </a:endParaRPr>
          </a:p>
          <a:p>
            <a:pPr>
              <a:buFont typeface="Wingdings" charset="2"/>
              <a:buChar char="q"/>
            </a:pPr>
            <a:r>
              <a:rPr lang="en-US" sz="2000" dirty="0" smtClean="0">
                <a:solidFill>
                  <a:schemeClr val="tx1">
                    <a:lumMod val="50000"/>
                  </a:schemeClr>
                </a:solidFill>
              </a:rPr>
              <a:t> </a:t>
            </a:r>
            <a:r>
              <a:rPr lang="en-US" sz="2000" dirty="0" err="1" smtClean="0">
                <a:solidFill>
                  <a:schemeClr val="tx1">
                    <a:lumMod val="50000"/>
                  </a:schemeClr>
                </a:solidFill>
              </a:rPr>
              <a:t>Đọc</a:t>
            </a:r>
            <a:r>
              <a:rPr lang="en-US" sz="2000" dirty="0" smtClean="0">
                <a:solidFill>
                  <a:schemeClr val="tx1">
                    <a:lumMod val="50000"/>
                  </a:schemeClr>
                </a:solidFill>
              </a:rPr>
              <a:t> </a:t>
            </a:r>
            <a:r>
              <a:rPr lang="en-US" sz="2000" dirty="0" err="1" smtClean="0">
                <a:solidFill>
                  <a:schemeClr val="tx1">
                    <a:lumMod val="50000"/>
                  </a:schemeClr>
                </a:solidFill>
              </a:rPr>
              <a:t>mục</a:t>
            </a:r>
            <a:r>
              <a:rPr lang="en-US" sz="2000" dirty="0" smtClean="0">
                <a:solidFill>
                  <a:schemeClr val="tx1">
                    <a:lumMod val="50000"/>
                  </a:schemeClr>
                </a:solidFill>
              </a:rPr>
              <a:t> </a:t>
            </a:r>
            <a:r>
              <a:rPr lang="en-US" sz="2000" dirty="0" smtClean="0">
                <a:solidFill>
                  <a:schemeClr val="tx1">
                    <a:lumMod val="50000"/>
                  </a:schemeClr>
                </a:solidFill>
              </a:rPr>
              <a:t>2.1 </a:t>
            </a:r>
            <a:r>
              <a:rPr lang="en-US" sz="2000" dirty="0" err="1" smtClean="0">
                <a:solidFill>
                  <a:schemeClr val="tx1">
                    <a:lumMod val="50000"/>
                  </a:schemeClr>
                </a:solidFill>
              </a:rPr>
              <a:t>Hỗ</a:t>
            </a:r>
            <a:r>
              <a:rPr lang="en-US" sz="2000" dirty="0" smtClean="0">
                <a:solidFill>
                  <a:schemeClr val="tx1">
                    <a:lumMod val="50000"/>
                  </a:schemeClr>
                </a:solidFill>
              </a:rPr>
              <a:t> </a:t>
            </a:r>
            <a:r>
              <a:rPr lang="en-US" sz="2000" dirty="0" err="1" smtClean="0">
                <a:solidFill>
                  <a:schemeClr val="tx1">
                    <a:lumMod val="50000"/>
                  </a:schemeClr>
                </a:solidFill>
              </a:rPr>
              <a:t>trợ</a:t>
            </a:r>
            <a:r>
              <a:rPr lang="en-US" sz="2000" dirty="0" smtClean="0">
                <a:solidFill>
                  <a:schemeClr val="tx1">
                    <a:lumMod val="50000"/>
                  </a:schemeClr>
                </a:solidFill>
              </a:rPr>
              <a:t> </a:t>
            </a:r>
            <a:r>
              <a:rPr lang="en-US" sz="2000" dirty="0" err="1" smtClean="0">
                <a:solidFill>
                  <a:schemeClr val="tx1">
                    <a:lumMod val="50000"/>
                  </a:schemeClr>
                </a:solidFill>
              </a:rPr>
              <a:t>sức</a:t>
            </a:r>
            <a:r>
              <a:rPr lang="en-US" sz="2000" dirty="0" smtClean="0">
                <a:solidFill>
                  <a:schemeClr val="tx1">
                    <a:lumMod val="50000"/>
                  </a:schemeClr>
                </a:solidFill>
              </a:rPr>
              <a:t> </a:t>
            </a:r>
            <a:r>
              <a:rPr lang="en-US" sz="2000" dirty="0" err="1" smtClean="0">
                <a:solidFill>
                  <a:schemeClr val="tx1">
                    <a:lumMod val="50000"/>
                  </a:schemeClr>
                </a:solidFill>
              </a:rPr>
              <a:t>khỏe</a:t>
            </a:r>
            <a:r>
              <a:rPr lang="en-US" sz="2000" dirty="0" smtClean="0">
                <a:solidFill>
                  <a:schemeClr val="tx1">
                    <a:lumMod val="50000"/>
                  </a:schemeClr>
                </a:solidFill>
              </a:rPr>
              <a:t> </a:t>
            </a:r>
            <a:r>
              <a:rPr lang="en-US" sz="2000" dirty="0" err="1" smtClean="0">
                <a:solidFill>
                  <a:schemeClr val="tx1">
                    <a:lumMod val="50000"/>
                  </a:schemeClr>
                </a:solidFill>
              </a:rPr>
              <a:t>mỗi</a:t>
            </a:r>
            <a:r>
              <a:rPr lang="en-US" sz="2000" dirty="0" smtClean="0">
                <a:solidFill>
                  <a:schemeClr val="tx1">
                    <a:lumMod val="50000"/>
                  </a:schemeClr>
                </a:solidFill>
              </a:rPr>
              <a:t> </a:t>
            </a:r>
            <a:r>
              <a:rPr lang="en-US" sz="2000" dirty="0" err="1" smtClean="0">
                <a:solidFill>
                  <a:schemeClr val="tx1">
                    <a:lumMod val="50000"/>
                  </a:schemeClr>
                </a:solidFill>
              </a:rPr>
              <a:t>ngày</a:t>
            </a:r>
            <a:r>
              <a:rPr lang="en-US" sz="2000" dirty="0" smtClean="0">
                <a:solidFill>
                  <a:schemeClr val="tx1">
                    <a:lumMod val="50000"/>
                  </a:schemeClr>
                </a:solidFill>
              </a:rPr>
              <a:t> </a:t>
            </a:r>
            <a:r>
              <a:rPr lang="en-US" sz="2000" dirty="0" err="1" smtClean="0">
                <a:solidFill>
                  <a:schemeClr val="tx1">
                    <a:lumMod val="50000"/>
                  </a:schemeClr>
                </a:solidFill>
              </a:rPr>
              <a:t>theo</a:t>
            </a:r>
            <a:r>
              <a:rPr lang="en-US" sz="2000" dirty="0" smtClean="0">
                <a:solidFill>
                  <a:schemeClr val="tx1">
                    <a:lumMod val="50000"/>
                  </a:schemeClr>
                </a:solidFill>
              </a:rPr>
              <a:t> </a:t>
            </a:r>
            <a:r>
              <a:rPr lang="en-US" sz="2000" dirty="0" err="1" smtClean="0">
                <a:solidFill>
                  <a:schemeClr val="tx1">
                    <a:lumMod val="50000"/>
                  </a:schemeClr>
                </a:solidFill>
              </a:rPr>
              <a:t>mọi</a:t>
            </a:r>
            <a:r>
              <a:rPr lang="en-US" sz="2000" dirty="0" smtClean="0">
                <a:solidFill>
                  <a:schemeClr val="tx1">
                    <a:lumMod val="50000"/>
                  </a:schemeClr>
                </a:solidFill>
              </a:rPr>
              <a:t> </a:t>
            </a:r>
            <a:r>
              <a:rPr lang="en-US" sz="2000" dirty="0" err="1" smtClean="0">
                <a:solidFill>
                  <a:schemeClr val="tx1">
                    <a:lumMod val="50000"/>
                  </a:schemeClr>
                </a:solidFill>
              </a:rPr>
              <a:t>cách</a:t>
            </a:r>
            <a:endParaRPr lang="en-US" sz="2000" dirty="0" smtClean="0">
              <a:solidFill>
                <a:schemeClr val="tx1">
                  <a:lumMod val="50000"/>
                </a:schemeClr>
              </a:solidFill>
            </a:endParaRPr>
          </a:p>
          <a:p>
            <a:pPr>
              <a:buFont typeface="Wingdings" charset="2"/>
              <a:buChar char="q"/>
            </a:pPr>
            <a:r>
              <a:rPr lang="en-US" sz="2000" smtClean="0">
                <a:solidFill>
                  <a:schemeClr val="tx1">
                    <a:lumMod val="50000"/>
                  </a:schemeClr>
                </a:solidFill>
              </a:rPr>
              <a:t>Hoàn</a:t>
            </a:r>
            <a:r>
              <a:rPr lang="en-US" sz="2000" dirty="0" smtClean="0">
                <a:solidFill>
                  <a:schemeClr val="tx1">
                    <a:lumMod val="50000"/>
                  </a:schemeClr>
                </a:solidFill>
              </a:rPr>
              <a:t> </a:t>
            </a:r>
            <a:r>
              <a:rPr lang="en-US" sz="2000" dirty="0" err="1" smtClean="0">
                <a:solidFill>
                  <a:schemeClr val="tx1">
                    <a:lumMod val="50000"/>
                  </a:schemeClr>
                </a:solidFill>
              </a:rPr>
              <a:t>thành</a:t>
            </a:r>
            <a:r>
              <a:rPr lang="en-US" sz="2000" dirty="0" smtClean="0">
                <a:solidFill>
                  <a:schemeClr val="tx1">
                    <a:lumMod val="50000"/>
                  </a:schemeClr>
                </a:solidFill>
              </a:rPr>
              <a:t> </a:t>
            </a:r>
            <a:r>
              <a:rPr lang="en-US" sz="2000" dirty="0" err="1" smtClean="0">
                <a:solidFill>
                  <a:schemeClr val="tx1">
                    <a:lumMod val="50000"/>
                  </a:schemeClr>
                </a:solidFill>
              </a:rPr>
              <a:t>hoạt</a:t>
            </a:r>
            <a:r>
              <a:rPr lang="en-US" sz="2000" dirty="0" smtClean="0">
                <a:solidFill>
                  <a:schemeClr val="tx1">
                    <a:lumMod val="50000"/>
                  </a:schemeClr>
                </a:solidFill>
              </a:rPr>
              <a:t> </a:t>
            </a:r>
            <a:r>
              <a:rPr lang="en-US" sz="2000" dirty="0" err="1" smtClean="0">
                <a:solidFill>
                  <a:schemeClr val="tx1">
                    <a:lumMod val="50000"/>
                  </a:schemeClr>
                </a:solidFill>
              </a:rPr>
              <a:t>động</a:t>
            </a:r>
            <a:r>
              <a:rPr lang="en-US" sz="2000" dirty="0" smtClean="0">
                <a:solidFill>
                  <a:schemeClr val="tx1">
                    <a:lumMod val="50000"/>
                  </a:schemeClr>
                </a:solidFill>
              </a:rPr>
              <a:t> </a:t>
            </a:r>
            <a:r>
              <a:rPr lang="en-US" sz="2000" dirty="0" err="1" smtClean="0">
                <a:solidFill>
                  <a:schemeClr val="tx1">
                    <a:lumMod val="50000"/>
                  </a:schemeClr>
                </a:solidFill>
              </a:rPr>
              <a:t>trong</a:t>
            </a:r>
            <a:r>
              <a:rPr lang="en-US" sz="2000" dirty="0" smtClean="0">
                <a:solidFill>
                  <a:schemeClr val="tx1">
                    <a:lumMod val="50000"/>
                  </a:schemeClr>
                </a:solidFill>
              </a:rPr>
              <a:t> </a:t>
            </a:r>
            <a:r>
              <a:rPr lang="en-US" sz="2000" dirty="0" err="1" smtClean="0">
                <a:solidFill>
                  <a:schemeClr val="tx1">
                    <a:lumMod val="50000"/>
                  </a:schemeClr>
                </a:solidFill>
              </a:rPr>
              <a:t>sách</a:t>
            </a:r>
            <a:r>
              <a:rPr lang="en-US" sz="2000" dirty="0" smtClean="0">
                <a:solidFill>
                  <a:schemeClr val="tx1">
                    <a:lumMod val="50000"/>
                  </a:schemeClr>
                </a:solidFill>
              </a:rPr>
              <a:t> </a:t>
            </a:r>
            <a:r>
              <a:rPr lang="en-US" sz="2000" dirty="0" err="1" smtClean="0">
                <a:solidFill>
                  <a:schemeClr val="tx1">
                    <a:lumMod val="50000"/>
                  </a:schemeClr>
                </a:solidFill>
              </a:rPr>
              <a:t>bài</a:t>
            </a:r>
            <a:r>
              <a:rPr lang="en-US" sz="2000" dirty="0" smtClean="0">
                <a:solidFill>
                  <a:schemeClr val="tx1">
                    <a:lumMod val="50000"/>
                  </a:schemeClr>
                </a:solidFill>
              </a:rPr>
              <a:t> </a:t>
            </a:r>
            <a:r>
              <a:rPr lang="en-US" sz="2000" dirty="0" err="1" smtClean="0">
                <a:solidFill>
                  <a:schemeClr val="tx1">
                    <a:lumMod val="50000"/>
                  </a:schemeClr>
                </a:solidFill>
              </a:rPr>
              <a:t>tập</a:t>
            </a:r>
            <a:endParaRPr lang="en-US" sz="2000" dirty="0">
              <a:solidFill>
                <a:schemeClr val="tx1">
                  <a:lumMod val="50000"/>
                </a:schemeClr>
              </a:solidFill>
            </a:endParaRPr>
          </a:p>
        </p:txBody>
      </p:sp>
      <p:sp>
        <p:nvSpPr>
          <p:cNvPr id="2" name="Text Placeholder 1"/>
          <p:cNvSpPr>
            <a:spLocks noGrp="1"/>
          </p:cNvSpPr>
          <p:nvPr>
            <p:ph type="body" sz="quarter" idx="3"/>
          </p:nvPr>
        </p:nvSpPr>
        <p:spPr>
          <a:xfrm>
            <a:off x="4645025" y="1535113"/>
            <a:ext cx="4041775" cy="4229760"/>
          </a:xfrm>
        </p:spPr>
        <p:txBody>
          <a:bodyPr>
            <a:normAutofit/>
          </a:bodyPr>
          <a:lstStyle/>
          <a:p>
            <a:pPr marL="457200" indent="-457200" algn="ctr">
              <a:buFont typeface="Wingdings" charset="2"/>
              <a:buChar char="²"/>
            </a:pPr>
            <a:r>
              <a:rPr lang="vi-VN" sz="2400" dirty="0" smtClean="0"/>
              <a:t>Câu hỏi</a:t>
            </a:r>
            <a:r>
              <a:rPr lang="en-US" sz="2400" dirty="0" smtClean="0"/>
              <a:t>?</a:t>
            </a:r>
          </a:p>
          <a:p>
            <a:pPr algn="ctr"/>
            <a:endParaRPr lang="en-US" sz="2400" dirty="0" smtClean="0"/>
          </a:p>
          <a:p>
            <a:pPr marL="457200" indent="-457200" algn="ctr">
              <a:buFont typeface="Wingdings" charset="2"/>
              <a:buChar char="²"/>
            </a:pPr>
            <a:r>
              <a:rPr lang="vi-VN" sz="2400" dirty="0" smtClean="0"/>
              <a:t>Bình luận</a:t>
            </a:r>
            <a:r>
              <a:rPr lang="en-US" sz="2400" dirty="0" smtClean="0"/>
              <a:t>?</a:t>
            </a:r>
          </a:p>
          <a:p>
            <a:pPr algn="ctr"/>
            <a:endParaRPr lang="en-US" sz="2400" dirty="0" smtClean="0"/>
          </a:p>
          <a:p>
            <a:pPr marL="457200" indent="-457200" algn="ctr">
              <a:buFont typeface="Wingdings" charset="2"/>
              <a:buChar char="²"/>
            </a:pPr>
            <a:r>
              <a:rPr lang="vi-VN" sz="2400" dirty="0" smtClean="0"/>
              <a:t>Băn khoăn</a:t>
            </a:r>
            <a:r>
              <a:rPr lang="en-US" sz="2400" dirty="0" smtClean="0"/>
              <a:t>?</a:t>
            </a:r>
          </a:p>
          <a:p>
            <a:pPr marL="285750" indent="-285750">
              <a:buFont typeface="Wingdings" charset="2"/>
              <a:buChar char="²"/>
            </a:pPr>
            <a:endParaRPr lang="en-US" dirty="0" smtClean="0"/>
          </a:p>
          <a:p>
            <a:pPr marL="285750" indent="-285750">
              <a:buFont typeface="Wingdings" charset="2"/>
              <a:buChar char="²"/>
            </a:pPr>
            <a:endParaRPr lang="en-US" dirty="0"/>
          </a:p>
        </p:txBody>
      </p:sp>
    </p:spTree>
    <p:extLst>
      <p:ext uri="{BB962C8B-B14F-4D97-AF65-F5344CB8AC3E}">
        <p14:creationId xmlns:p14="http://schemas.microsoft.com/office/powerpoint/2010/main" xmlns="" val="29238426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althyWorks logo_not stacked_transparent.png"/>
          <p:cNvPicPr>
            <a:picLocks noChangeAspect="1"/>
          </p:cNvPicPr>
          <p:nvPr/>
        </p:nvPicPr>
        <p:blipFill rotWithShape="1">
          <a:blip r:embed="rId3">
            <a:extLst>
              <a:ext uri="{28A0092B-C50C-407E-A947-70E740481C1C}">
                <a14:useLocalDpi xmlns:a14="http://schemas.microsoft.com/office/drawing/2010/main" xmlns="" val="0"/>
              </a:ext>
            </a:extLst>
          </a:blip>
          <a:srcRect r="50603"/>
          <a:stretch/>
        </p:blipFill>
        <p:spPr>
          <a:xfrm>
            <a:off x="1713409" y="2313781"/>
            <a:ext cx="2640182" cy="1643462"/>
          </a:xfrm>
          <a:prstGeom prst="rect">
            <a:avLst/>
          </a:prstGeom>
        </p:spPr>
      </p:pic>
      <p:sp>
        <p:nvSpPr>
          <p:cNvPr id="5" name="Rectangle 4"/>
          <p:cNvSpPr/>
          <p:nvPr/>
        </p:nvSpPr>
        <p:spPr>
          <a:xfrm>
            <a:off x="1655200" y="4398777"/>
            <a:ext cx="5833600" cy="1200329"/>
          </a:xfrm>
          <a:prstGeom prst="rect">
            <a:avLst/>
          </a:prstGeom>
        </p:spPr>
        <p:txBody>
          <a:bodyPr wrap="square">
            <a:spAutoFit/>
          </a:bodyPr>
          <a:lstStyle/>
          <a:p>
            <a:pPr algn="just"/>
            <a:r>
              <a:rPr lang="en-US" sz="1200" dirty="0"/>
              <a:t>"</a:t>
            </a:r>
            <a:r>
              <a:rPr lang="en-US" sz="1200" dirty="0" smtClean="0"/>
              <a:t>This curriculum </a:t>
            </a:r>
            <a:r>
              <a:rPr lang="en-US" sz="1200" dirty="0"/>
              <a:t>was supported by the Cooperative Agreement Number DP005528-01, funded by the Centers for Disease Control and Prevention through the County of San Diego, Health and Human Services Agency. Its contents are solely the responsibility of the authors and do not necessarily represent the official views of the Centers for Disease Control and Prevention or the Department of Health and Human Services."</a:t>
            </a:r>
          </a:p>
        </p:txBody>
      </p:sp>
      <p:pic>
        <p:nvPicPr>
          <p:cNvPr id="10" name="Picture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73413" y="2376244"/>
            <a:ext cx="2568121" cy="1580999"/>
          </a:xfrm>
          <a:prstGeom prst="rect">
            <a:avLst/>
          </a:prstGeom>
        </p:spPr>
      </p:pic>
      <p:sp>
        <p:nvSpPr>
          <p:cNvPr id="9" name="Title 8"/>
          <p:cNvSpPr>
            <a:spLocks noGrp="1"/>
          </p:cNvSpPr>
          <p:nvPr>
            <p:ph type="title"/>
          </p:nvPr>
        </p:nvSpPr>
        <p:spPr/>
        <p:txBody>
          <a:bodyPr/>
          <a:lstStyle/>
          <a:p>
            <a:endParaRPr lang="en-US"/>
          </a:p>
        </p:txBody>
      </p:sp>
    </p:spTree>
    <p:extLst>
      <p:ext uri="{BB962C8B-B14F-4D97-AF65-F5344CB8AC3E}">
        <p14:creationId xmlns:p14="http://schemas.microsoft.com/office/powerpoint/2010/main" xmlns="" val="8357688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Chào</a:t>
            </a:r>
            <a:r>
              <a:rPr lang="en-US" dirty="0" smtClean="0"/>
              <a:t> </a:t>
            </a:r>
            <a:r>
              <a:rPr lang="en-US" dirty="0" err="1" smtClean="0"/>
              <a:t>mừng</a:t>
            </a:r>
            <a:endParaRPr lang="en-US" dirty="0"/>
          </a:p>
        </p:txBody>
      </p:sp>
      <p:sp>
        <p:nvSpPr>
          <p:cNvPr id="5" name="Text Placeholder 4"/>
          <p:cNvSpPr>
            <a:spLocks noGrp="1"/>
          </p:cNvSpPr>
          <p:nvPr>
            <p:ph type="body" idx="1"/>
          </p:nvPr>
        </p:nvSpPr>
        <p:spPr>
          <a:xfrm>
            <a:off x="457200" y="1535113"/>
            <a:ext cx="8229600" cy="639762"/>
          </a:xfrm>
        </p:spPr>
        <p:txBody>
          <a:bodyPr>
            <a:noAutofit/>
          </a:bodyPr>
          <a:lstStyle/>
          <a:p>
            <a:r>
              <a:rPr lang="en-US" sz="2400" dirty="0" err="1" smtClean="0"/>
              <a:t>Học</a:t>
            </a:r>
            <a:r>
              <a:rPr lang="en-US" sz="2400" dirty="0" smtClean="0"/>
              <a:t> </a:t>
            </a:r>
            <a:r>
              <a:rPr lang="en-US" sz="2400" dirty="0" err="1" smtClean="0"/>
              <a:t>viện</a:t>
            </a:r>
            <a:r>
              <a:rPr lang="en-US" sz="2400" dirty="0" smtClean="0"/>
              <a:t> </a:t>
            </a:r>
            <a:r>
              <a:rPr lang="en-US" sz="2400" dirty="0" err="1" smtClean="0"/>
              <a:t>lãnh</a:t>
            </a:r>
            <a:r>
              <a:rPr lang="en-US" sz="2400" dirty="0" smtClean="0"/>
              <a:t> </a:t>
            </a:r>
            <a:r>
              <a:rPr lang="en-US" sz="2400" dirty="0" err="1" smtClean="0"/>
              <a:t>đạo</a:t>
            </a:r>
            <a:r>
              <a:rPr lang="en-US" sz="2400" dirty="0" smtClean="0"/>
              <a:t> </a:t>
            </a:r>
            <a:r>
              <a:rPr lang="en-US" sz="2400" dirty="0" err="1" smtClean="0"/>
              <a:t>dân</a:t>
            </a:r>
            <a:r>
              <a:rPr lang="en-US" sz="2400" dirty="0" smtClean="0"/>
              <a:t> </a:t>
            </a:r>
            <a:r>
              <a:rPr lang="en-US" sz="2400" dirty="0" err="1" smtClean="0"/>
              <a:t>cư</a:t>
            </a:r>
            <a:r>
              <a:rPr lang="en-US" sz="2400" dirty="0" smtClean="0"/>
              <a:t> </a:t>
            </a:r>
            <a:r>
              <a:rPr lang="en-US" sz="2400" dirty="0" smtClean="0"/>
              <a:t>(RLA</a:t>
            </a:r>
            <a:r>
              <a:rPr lang="en-US" sz="2400" dirty="0" smtClean="0"/>
              <a:t>) </a:t>
            </a:r>
            <a:r>
              <a:rPr lang="en-US" sz="2400" dirty="0" err="1" smtClean="0"/>
              <a:t>là</a:t>
            </a:r>
            <a:r>
              <a:rPr lang="en-US" sz="2400" dirty="0" smtClean="0"/>
              <a:t> </a:t>
            </a:r>
            <a:r>
              <a:rPr lang="en-US" sz="2400" dirty="0" err="1" smtClean="0"/>
              <a:t>gì</a:t>
            </a:r>
            <a:r>
              <a:rPr lang="en-US" sz="2400" dirty="0" smtClean="0"/>
              <a:t>?</a:t>
            </a:r>
            <a:endParaRPr lang="en-US" sz="2400" dirty="0"/>
          </a:p>
        </p:txBody>
      </p:sp>
      <p:sp>
        <p:nvSpPr>
          <p:cNvPr id="3" name="Content Placeholder 2"/>
          <p:cNvSpPr>
            <a:spLocks noGrp="1"/>
          </p:cNvSpPr>
          <p:nvPr>
            <p:ph sz="half" idx="2"/>
          </p:nvPr>
        </p:nvSpPr>
        <p:spPr/>
        <p:txBody>
          <a:bodyPr>
            <a:noAutofit/>
          </a:bodyPr>
          <a:lstStyle/>
          <a:p>
            <a:pPr>
              <a:lnSpc>
                <a:spcPct val="100000"/>
              </a:lnSpc>
            </a:pPr>
            <a:r>
              <a:rPr lang="en-US" sz="2000" dirty="0" err="1" smtClean="0"/>
              <a:t>Nỗ</a:t>
            </a:r>
            <a:r>
              <a:rPr lang="en-US" sz="2000" dirty="0" smtClean="0"/>
              <a:t> </a:t>
            </a:r>
            <a:r>
              <a:rPr lang="en-US" sz="2000" dirty="0" err="1" smtClean="0"/>
              <a:t>lực</a:t>
            </a:r>
            <a:r>
              <a:rPr lang="en-US" sz="2000" dirty="0" smtClean="0"/>
              <a:t> </a:t>
            </a:r>
            <a:r>
              <a:rPr lang="en-US" sz="2000" dirty="0" err="1" smtClean="0"/>
              <a:t>khởi</a:t>
            </a:r>
            <a:r>
              <a:rPr lang="en-US" sz="2000" dirty="0" smtClean="0"/>
              <a:t> </a:t>
            </a:r>
            <a:r>
              <a:rPr lang="en-US" sz="2000" dirty="0" err="1" smtClean="0"/>
              <a:t>đầu</a:t>
            </a:r>
            <a:r>
              <a:rPr lang="en-US" sz="2000" dirty="0" smtClean="0"/>
              <a:t> ở </a:t>
            </a:r>
            <a:r>
              <a:rPr lang="en-US" sz="2000" dirty="0" err="1" smtClean="0"/>
              <a:t>Hạt</a:t>
            </a:r>
            <a:r>
              <a:rPr lang="en-US" sz="2000" dirty="0" smtClean="0"/>
              <a:t> </a:t>
            </a:r>
            <a:r>
              <a:rPr lang="en-US" sz="2000" dirty="0" smtClean="0"/>
              <a:t>San Diego</a:t>
            </a:r>
            <a:endParaRPr lang="en-US" sz="2000" dirty="0" smtClean="0"/>
          </a:p>
          <a:p>
            <a:pPr>
              <a:lnSpc>
                <a:spcPct val="100000"/>
              </a:lnSpc>
            </a:pPr>
            <a:r>
              <a:rPr lang="en-US" sz="2000" dirty="0" err="1" smtClean="0"/>
              <a:t>Hỗ</a:t>
            </a:r>
            <a:r>
              <a:rPr lang="en-US" sz="2000" dirty="0" smtClean="0"/>
              <a:t> </a:t>
            </a:r>
            <a:r>
              <a:rPr lang="en-US" sz="2000" dirty="0" err="1" smtClean="0"/>
              <a:t>trợ</a:t>
            </a:r>
            <a:r>
              <a:rPr lang="en-US" sz="2000" dirty="0" smtClean="0"/>
              <a:t> </a:t>
            </a:r>
            <a:r>
              <a:rPr lang="en-US" sz="2000" dirty="0" err="1" smtClean="0"/>
              <a:t>thành</a:t>
            </a:r>
            <a:r>
              <a:rPr lang="en-US" sz="2000" dirty="0" smtClean="0"/>
              <a:t> </a:t>
            </a:r>
            <a:r>
              <a:rPr lang="en-US" sz="2000" dirty="0" err="1" smtClean="0"/>
              <a:t>viên</a:t>
            </a:r>
            <a:r>
              <a:rPr lang="en-US" sz="2000" dirty="0" smtClean="0"/>
              <a:t> </a:t>
            </a:r>
            <a:r>
              <a:rPr lang="en-US" sz="2000" dirty="0" err="1" smtClean="0"/>
              <a:t>cộng</a:t>
            </a:r>
            <a:r>
              <a:rPr lang="en-US" sz="2000" dirty="0" smtClean="0"/>
              <a:t> </a:t>
            </a:r>
            <a:r>
              <a:rPr lang="en-US" sz="2000" dirty="0" err="1" smtClean="0"/>
              <a:t>đồng</a:t>
            </a:r>
            <a:r>
              <a:rPr lang="en-US" sz="2000" dirty="0" smtClean="0"/>
              <a:t> </a:t>
            </a:r>
            <a:r>
              <a:rPr lang="en-US" sz="2000" dirty="0" err="1" smtClean="0"/>
              <a:t>tạo</a:t>
            </a:r>
            <a:r>
              <a:rPr lang="en-US" sz="2000" dirty="0" smtClean="0"/>
              <a:t> </a:t>
            </a:r>
            <a:r>
              <a:rPr lang="en-US" sz="2000" dirty="0" err="1" smtClean="0"/>
              <a:t>ra</a:t>
            </a:r>
            <a:r>
              <a:rPr lang="en-US" sz="2000" dirty="0" smtClean="0"/>
              <a:t> </a:t>
            </a:r>
            <a:r>
              <a:rPr lang="en-US" sz="2000" dirty="0" err="1" smtClean="0"/>
              <a:t>khu</a:t>
            </a:r>
            <a:r>
              <a:rPr lang="en-US" sz="2000" dirty="0" smtClean="0"/>
              <a:t> </a:t>
            </a:r>
            <a:r>
              <a:rPr lang="en-US" sz="2000" dirty="0" err="1" smtClean="0"/>
              <a:t>phố</a:t>
            </a:r>
            <a:r>
              <a:rPr lang="en-US" sz="2000" dirty="0" smtClean="0"/>
              <a:t> </a:t>
            </a:r>
            <a:r>
              <a:rPr lang="en-US" sz="2000" dirty="0" err="1" smtClean="0"/>
              <a:t>tốt</a:t>
            </a:r>
            <a:r>
              <a:rPr lang="en-US" sz="2000" dirty="0" smtClean="0"/>
              <a:t> </a:t>
            </a:r>
            <a:r>
              <a:rPr lang="en-US" sz="2000" dirty="0" err="1" smtClean="0"/>
              <a:t>hơn</a:t>
            </a:r>
            <a:r>
              <a:rPr lang="en-US" sz="2000" dirty="0" smtClean="0"/>
              <a:t> </a:t>
            </a:r>
            <a:r>
              <a:rPr lang="en-US" sz="2000" dirty="0" err="1" smtClean="0"/>
              <a:t>và</a:t>
            </a:r>
            <a:r>
              <a:rPr lang="en-US" sz="2000" dirty="0" smtClean="0"/>
              <a:t> </a:t>
            </a:r>
            <a:r>
              <a:rPr lang="en-US" sz="2000" dirty="0" err="1" smtClean="0"/>
              <a:t>lành</a:t>
            </a:r>
            <a:r>
              <a:rPr lang="en-US" sz="2000" dirty="0" smtClean="0"/>
              <a:t> </a:t>
            </a:r>
            <a:r>
              <a:rPr lang="en-US" sz="2000" dirty="0" err="1" smtClean="0"/>
              <a:t>mạnh</a:t>
            </a:r>
            <a:r>
              <a:rPr lang="en-US" sz="2000" dirty="0" smtClean="0"/>
              <a:t> </a:t>
            </a:r>
            <a:r>
              <a:rPr lang="en-US" sz="2000" dirty="0" err="1" smtClean="0"/>
              <a:t>hơn</a:t>
            </a:r>
            <a:endParaRPr lang="en-US" sz="2000" dirty="0" smtClean="0"/>
          </a:p>
          <a:p>
            <a:pPr marL="342900" lvl="0" indent="-342900">
              <a:lnSpc>
                <a:spcPct val="100000"/>
              </a:lnSpc>
              <a:spcAft>
                <a:spcPts val="0"/>
              </a:spcAft>
              <a:buClrTx/>
              <a:buSzTx/>
              <a:buFont typeface="Wingdings" charset="2"/>
              <a:buChar char="§"/>
            </a:pPr>
            <a:r>
              <a:rPr lang="en-US" sz="2000" dirty="0" err="1" smtClean="0">
                <a:solidFill>
                  <a:srgbClr val="808080"/>
                </a:solidFill>
                <a:ea typeface="ＭＳ Ｐゴシック" pitchFamily="34" charset="-128"/>
              </a:rPr>
              <a:t>Người</a:t>
            </a:r>
            <a:r>
              <a:rPr lang="en-US" sz="2000" dirty="0" smtClean="0">
                <a:solidFill>
                  <a:srgbClr val="808080"/>
                </a:solidFill>
                <a:ea typeface="ＭＳ Ｐゴシック" pitchFamily="34" charset="-128"/>
              </a:rPr>
              <a:t> </a:t>
            </a:r>
            <a:r>
              <a:rPr lang="en-US" sz="2000" dirty="0" err="1" smtClean="0">
                <a:solidFill>
                  <a:srgbClr val="808080"/>
                </a:solidFill>
                <a:ea typeface="ＭＳ Ｐゴシック" pitchFamily="34" charset="-128"/>
              </a:rPr>
              <a:t>tham</a:t>
            </a:r>
            <a:r>
              <a:rPr lang="en-US" sz="2000" dirty="0" smtClean="0">
                <a:solidFill>
                  <a:srgbClr val="808080"/>
                </a:solidFill>
                <a:ea typeface="ＭＳ Ｐゴシック" pitchFamily="34" charset="-128"/>
              </a:rPr>
              <a:t> </a:t>
            </a:r>
            <a:r>
              <a:rPr lang="en-US" sz="2000" dirty="0" err="1" smtClean="0">
                <a:solidFill>
                  <a:srgbClr val="808080"/>
                </a:solidFill>
                <a:ea typeface="ＭＳ Ｐゴシック" pitchFamily="34" charset="-128"/>
              </a:rPr>
              <a:t>gia</a:t>
            </a:r>
            <a:r>
              <a:rPr lang="en-US" sz="2000" dirty="0" smtClean="0">
                <a:solidFill>
                  <a:srgbClr val="808080"/>
                </a:solidFill>
                <a:ea typeface="ＭＳ Ｐゴシック" pitchFamily="34" charset="-128"/>
              </a:rPr>
              <a:t> </a:t>
            </a:r>
            <a:r>
              <a:rPr lang="en-US" sz="2000" dirty="0" err="1" smtClean="0">
                <a:solidFill>
                  <a:srgbClr val="808080"/>
                </a:solidFill>
                <a:ea typeface="ＭＳ Ｐゴシック" pitchFamily="34" charset="-128"/>
              </a:rPr>
              <a:t>học</a:t>
            </a:r>
            <a:r>
              <a:rPr lang="en-US" sz="2000" dirty="0" smtClean="0">
                <a:solidFill>
                  <a:srgbClr val="808080"/>
                </a:solidFill>
                <a:ea typeface="ＭＳ Ｐゴシック" pitchFamily="34" charset="-128"/>
              </a:rPr>
              <a:t> </a:t>
            </a:r>
            <a:r>
              <a:rPr lang="en-US" sz="2000" dirty="0" err="1" smtClean="0">
                <a:solidFill>
                  <a:srgbClr val="808080"/>
                </a:solidFill>
                <a:ea typeface="ＭＳ Ｐゴシック" pitchFamily="34" charset="-128"/>
              </a:rPr>
              <a:t>cách</a:t>
            </a:r>
            <a:r>
              <a:rPr lang="en-US" sz="2000" dirty="0" smtClean="0">
                <a:solidFill>
                  <a:srgbClr val="808080"/>
                </a:solidFill>
                <a:ea typeface="ＭＳ Ｐゴシック" pitchFamily="34" charset="-128"/>
              </a:rPr>
              <a:t> </a:t>
            </a:r>
            <a:r>
              <a:rPr lang="en-US" sz="2000" dirty="0" err="1" smtClean="0">
                <a:solidFill>
                  <a:srgbClr val="808080"/>
                </a:solidFill>
                <a:ea typeface="ＭＳ Ｐゴシック" pitchFamily="34" charset="-128"/>
              </a:rPr>
              <a:t>kết</a:t>
            </a:r>
            <a:r>
              <a:rPr lang="en-US" sz="2000" dirty="0" smtClean="0">
                <a:solidFill>
                  <a:srgbClr val="808080"/>
                </a:solidFill>
                <a:ea typeface="ＭＳ Ｐゴシック" pitchFamily="34" charset="-128"/>
              </a:rPr>
              <a:t> </a:t>
            </a:r>
            <a:r>
              <a:rPr lang="en-US" sz="2000" dirty="0" err="1" smtClean="0">
                <a:solidFill>
                  <a:srgbClr val="808080"/>
                </a:solidFill>
                <a:ea typeface="ＭＳ Ｐゴシック" pitchFamily="34" charset="-128"/>
              </a:rPr>
              <a:t>hợp</a:t>
            </a:r>
            <a:r>
              <a:rPr lang="en-US" sz="2000" dirty="0" smtClean="0">
                <a:solidFill>
                  <a:srgbClr val="808080"/>
                </a:solidFill>
                <a:ea typeface="ＭＳ Ｐゴシック" pitchFamily="34" charset="-128"/>
              </a:rPr>
              <a:t> </a:t>
            </a:r>
            <a:r>
              <a:rPr lang="en-US" sz="2000" dirty="0" err="1" smtClean="0">
                <a:solidFill>
                  <a:srgbClr val="808080"/>
                </a:solidFill>
                <a:ea typeface="ＭＳ Ｐゴシック" pitchFamily="34" charset="-128"/>
              </a:rPr>
              <a:t>mạng</a:t>
            </a:r>
            <a:r>
              <a:rPr lang="en-US" sz="2000" dirty="0" smtClean="0">
                <a:solidFill>
                  <a:srgbClr val="808080"/>
                </a:solidFill>
                <a:ea typeface="ＭＳ Ｐゴシック" pitchFamily="34" charset="-128"/>
              </a:rPr>
              <a:t> </a:t>
            </a:r>
            <a:r>
              <a:rPr lang="en-US" sz="2000" dirty="0" err="1" smtClean="0">
                <a:solidFill>
                  <a:srgbClr val="808080"/>
                </a:solidFill>
                <a:ea typeface="ＭＳ Ｐゴシック" pitchFamily="34" charset="-128"/>
              </a:rPr>
              <a:t>lưới</a:t>
            </a:r>
            <a:r>
              <a:rPr lang="en-US" sz="2000" dirty="0" smtClean="0">
                <a:solidFill>
                  <a:srgbClr val="808080"/>
                </a:solidFill>
                <a:ea typeface="ＭＳ Ｐゴシック" pitchFamily="34" charset="-128"/>
              </a:rPr>
              <a:t> </a:t>
            </a:r>
            <a:r>
              <a:rPr lang="en-US" sz="2000" dirty="0" err="1" smtClean="0">
                <a:solidFill>
                  <a:srgbClr val="808080"/>
                </a:solidFill>
                <a:ea typeface="ＭＳ Ｐゴシック" pitchFamily="34" charset="-128"/>
              </a:rPr>
              <a:t>cơ</a:t>
            </a:r>
            <a:r>
              <a:rPr lang="en-US" sz="2000" dirty="0" smtClean="0">
                <a:solidFill>
                  <a:srgbClr val="808080"/>
                </a:solidFill>
                <a:ea typeface="ＭＳ Ｐゴシック" pitchFamily="34" charset="-128"/>
              </a:rPr>
              <a:t> </a:t>
            </a:r>
            <a:r>
              <a:rPr lang="en-US" sz="2000" dirty="0" err="1" smtClean="0">
                <a:solidFill>
                  <a:srgbClr val="808080"/>
                </a:solidFill>
                <a:ea typeface="ＭＳ Ｐゴシック" pitchFamily="34" charset="-128"/>
              </a:rPr>
              <a:t>sở</a:t>
            </a:r>
            <a:r>
              <a:rPr lang="en-US" sz="2000" dirty="0" smtClean="0">
                <a:solidFill>
                  <a:srgbClr val="808080"/>
                </a:solidFill>
                <a:ea typeface="ＭＳ Ｐゴシック" pitchFamily="34" charset="-128"/>
              </a:rPr>
              <a:t> </a:t>
            </a:r>
            <a:r>
              <a:rPr lang="en-US" sz="2000" dirty="0" err="1" smtClean="0">
                <a:solidFill>
                  <a:srgbClr val="808080"/>
                </a:solidFill>
                <a:ea typeface="ＭＳ Ｐゴシック" pitchFamily="34" charset="-128"/>
              </a:rPr>
              <a:t>địa</a:t>
            </a:r>
            <a:r>
              <a:rPr lang="en-US" sz="2000" dirty="0" smtClean="0">
                <a:solidFill>
                  <a:srgbClr val="808080"/>
                </a:solidFill>
                <a:ea typeface="ＭＳ Ｐゴシック" pitchFamily="34" charset="-128"/>
              </a:rPr>
              <a:t> </a:t>
            </a:r>
            <a:r>
              <a:rPr lang="en-US" sz="2000" dirty="0" err="1" smtClean="0">
                <a:solidFill>
                  <a:srgbClr val="808080"/>
                </a:solidFill>
                <a:ea typeface="ＭＳ Ｐゴシック" pitchFamily="34" charset="-128"/>
              </a:rPr>
              <a:t>phương</a:t>
            </a:r>
            <a:r>
              <a:rPr lang="en-US" sz="2000" dirty="0" smtClean="0">
                <a:solidFill>
                  <a:srgbClr val="808080"/>
                </a:solidFill>
                <a:ea typeface="ＭＳ Ｐゴシック" pitchFamily="34" charset="-128"/>
              </a:rPr>
              <a:t> </a:t>
            </a:r>
            <a:r>
              <a:rPr lang="en-US" sz="2000" dirty="0" err="1" smtClean="0">
                <a:solidFill>
                  <a:srgbClr val="808080"/>
                </a:solidFill>
                <a:ea typeface="ＭＳ Ｐゴシック" pitchFamily="34" charset="-128"/>
              </a:rPr>
              <a:t>trong</a:t>
            </a:r>
            <a:r>
              <a:rPr lang="en-US" sz="2000" dirty="0" smtClean="0">
                <a:solidFill>
                  <a:srgbClr val="808080"/>
                </a:solidFill>
                <a:ea typeface="ＭＳ Ｐゴシック" pitchFamily="34" charset="-128"/>
              </a:rPr>
              <a:t> </a:t>
            </a:r>
            <a:r>
              <a:rPr lang="en-US" sz="2000" dirty="0" err="1" smtClean="0">
                <a:solidFill>
                  <a:srgbClr val="808080"/>
                </a:solidFill>
                <a:ea typeface="ＭＳ Ｐゴシック" pitchFamily="34" charset="-128"/>
              </a:rPr>
              <a:t>Dự</a:t>
            </a:r>
            <a:r>
              <a:rPr lang="en-US" sz="2000" dirty="0" smtClean="0">
                <a:solidFill>
                  <a:srgbClr val="808080"/>
                </a:solidFill>
                <a:ea typeface="ＭＳ Ｐゴシック" pitchFamily="34" charset="-128"/>
              </a:rPr>
              <a:t> </a:t>
            </a:r>
            <a:r>
              <a:rPr lang="en-US" sz="2000" dirty="0" err="1" smtClean="0">
                <a:solidFill>
                  <a:srgbClr val="808080"/>
                </a:solidFill>
                <a:ea typeface="ＭＳ Ｐゴシック" pitchFamily="34" charset="-128"/>
              </a:rPr>
              <a:t>án</a:t>
            </a:r>
            <a:r>
              <a:rPr lang="en-US" sz="2000" dirty="0" smtClean="0">
                <a:solidFill>
                  <a:srgbClr val="808080"/>
                </a:solidFill>
                <a:ea typeface="ＭＳ Ｐゴシック" pitchFamily="34" charset="-128"/>
              </a:rPr>
              <a:t> </a:t>
            </a:r>
            <a:r>
              <a:rPr lang="en-US" sz="2000" dirty="0" err="1" smtClean="0">
                <a:solidFill>
                  <a:srgbClr val="808080"/>
                </a:solidFill>
                <a:ea typeface="ＭＳ Ｐゴシック" pitchFamily="34" charset="-128"/>
              </a:rPr>
              <a:t>cải</a:t>
            </a:r>
            <a:r>
              <a:rPr lang="en-US" sz="2000" dirty="0" smtClean="0">
                <a:solidFill>
                  <a:srgbClr val="808080"/>
                </a:solidFill>
                <a:ea typeface="ＭＳ Ｐゴシック" pitchFamily="34" charset="-128"/>
              </a:rPr>
              <a:t> </a:t>
            </a:r>
            <a:r>
              <a:rPr lang="en-US" sz="2000" dirty="0" err="1" smtClean="0">
                <a:solidFill>
                  <a:srgbClr val="808080"/>
                </a:solidFill>
                <a:ea typeface="ＭＳ Ｐゴシック" pitchFamily="34" charset="-128"/>
              </a:rPr>
              <a:t>thiện</a:t>
            </a:r>
            <a:r>
              <a:rPr lang="en-US" sz="2000" dirty="0" smtClean="0">
                <a:solidFill>
                  <a:srgbClr val="808080"/>
                </a:solidFill>
                <a:ea typeface="ＭＳ Ｐゴシック" pitchFamily="34" charset="-128"/>
              </a:rPr>
              <a:t> </a:t>
            </a:r>
            <a:r>
              <a:rPr lang="en-US" sz="2000" dirty="0" err="1" smtClean="0">
                <a:solidFill>
                  <a:srgbClr val="808080"/>
                </a:solidFill>
                <a:ea typeface="ＭＳ Ｐゴシック" pitchFamily="34" charset="-128"/>
              </a:rPr>
              <a:t>cộng</a:t>
            </a:r>
            <a:r>
              <a:rPr lang="en-US" sz="2000" dirty="0" smtClean="0">
                <a:solidFill>
                  <a:srgbClr val="808080"/>
                </a:solidFill>
                <a:ea typeface="ＭＳ Ｐゴシック" pitchFamily="34" charset="-128"/>
              </a:rPr>
              <a:t> </a:t>
            </a:r>
            <a:r>
              <a:rPr lang="en-US" sz="2000" dirty="0" err="1" smtClean="0">
                <a:solidFill>
                  <a:srgbClr val="808080"/>
                </a:solidFill>
                <a:ea typeface="ＭＳ Ｐゴシック" pitchFamily="34" charset="-128"/>
              </a:rPr>
              <a:t>đồng</a:t>
            </a:r>
            <a:endParaRPr lang="en-US" sz="2000" dirty="0">
              <a:solidFill>
                <a:srgbClr val="808080"/>
              </a:solidFill>
              <a:ea typeface="ＭＳ Ｐゴシック" pitchFamily="34" charset="-128"/>
            </a:endParaRPr>
          </a:p>
        </p:txBody>
      </p:sp>
      <p:pic>
        <p:nvPicPr>
          <p:cNvPr id="12" name="Content Placeholder 11" descr="Group of People.png"/>
          <p:cNvPicPr>
            <a:picLocks noGrp="1" noChangeAspect="1"/>
          </p:cNvPicPr>
          <p:nvPr>
            <p:ph sz="quarter" idx="4"/>
          </p:nvPr>
        </p:nvPicPr>
        <p:blipFill>
          <a:blip r:embed="rId3">
            <a:extLst>
              <a:ext uri="{28A0092B-C50C-407E-A947-70E740481C1C}">
                <a14:useLocalDpi xmlns:a14="http://schemas.microsoft.com/office/drawing/2010/main" xmlns="" val="0"/>
              </a:ext>
            </a:extLst>
          </a:blip>
          <a:srcRect t="-36437" b="-36437"/>
          <a:stretch>
            <a:fillRect/>
          </a:stretch>
        </p:blipFill>
        <p:spPr>
          <a:xfrm>
            <a:off x="3947516" y="2708602"/>
            <a:ext cx="4739284" cy="4633182"/>
          </a:xfrm>
        </p:spPr>
      </p:pic>
      <p:sp>
        <p:nvSpPr>
          <p:cNvPr id="4" name="TextBox 3"/>
          <p:cNvSpPr txBox="1"/>
          <p:nvPr/>
        </p:nvSpPr>
        <p:spPr>
          <a:xfrm>
            <a:off x="4645025" y="2155632"/>
            <a:ext cx="4041775" cy="923330"/>
          </a:xfrm>
          <a:prstGeom prst="rect">
            <a:avLst/>
          </a:prstGeom>
          <a:noFill/>
        </p:spPr>
        <p:txBody>
          <a:bodyPr wrap="square" lIns="0" tIns="0" rIns="0" bIns="0" rtlCol="0">
            <a:spAutoFit/>
          </a:bodyPr>
          <a:lstStyle/>
          <a:p>
            <a:pPr marL="342900" indent="-342900">
              <a:buFont typeface="Wingdings" charset="2"/>
              <a:buChar char="§"/>
            </a:pPr>
            <a:r>
              <a:rPr lang="en-US" sz="2000" dirty="0" err="1" smtClean="0">
                <a:ea typeface="ＭＳ Ｐゴシック" pitchFamily="34" charset="-128"/>
              </a:rPr>
              <a:t>Người</a:t>
            </a:r>
            <a:r>
              <a:rPr lang="en-US" sz="2000" dirty="0" smtClean="0">
                <a:ea typeface="ＭＳ Ｐゴシック" pitchFamily="34" charset="-128"/>
              </a:rPr>
              <a:t> </a:t>
            </a:r>
            <a:r>
              <a:rPr lang="en-US" sz="2000" dirty="0" err="1" smtClean="0">
                <a:ea typeface="ＭＳ Ｐゴシック" pitchFamily="34" charset="-128"/>
              </a:rPr>
              <a:t>dân</a:t>
            </a:r>
            <a:r>
              <a:rPr lang="en-US" sz="2000" dirty="0" smtClean="0">
                <a:ea typeface="ＭＳ Ｐゴシック" pitchFamily="34" charset="-128"/>
              </a:rPr>
              <a:t> </a:t>
            </a:r>
            <a:r>
              <a:rPr lang="en-US" sz="2000" dirty="0" err="1" smtClean="0">
                <a:ea typeface="ＭＳ Ｐゴシック" pitchFamily="34" charset="-128"/>
              </a:rPr>
              <a:t>đóng</a:t>
            </a:r>
            <a:r>
              <a:rPr lang="en-US" sz="2000" dirty="0" smtClean="0">
                <a:ea typeface="ＭＳ Ｐゴシック" pitchFamily="34" charset="-128"/>
              </a:rPr>
              <a:t> </a:t>
            </a:r>
            <a:r>
              <a:rPr lang="en-US" sz="2000" dirty="0" err="1" smtClean="0">
                <a:ea typeface="ＭＳ Ｐゴシック" pitchFamily="34" charset="-128"/>
              </a:rPr>
              <a:t>góp</a:t>
            </a:r>
            <a:r>
              <a:rPr lang="en-US" sz="2000" dirty="0" smtClean="0">
                <a:ea typeface="ＭＳ Ｐゴシック" pitchFamily="34" charset="-128"/>
              </a:rPr>
              <a:t> </a:t>
            </a:r>
            <a:r>
              <a:rPr lang="en-US" sz="2000" dirty="0" err="1" smtClean="0">
                <a:ea typeface="ＭＳ Ｐゴシック" pitchFamily="34" charset="-128"/>
              </a:rPr>
              <a:t>hoạt</a:t>
            </a:r>
            <a:r>
              <a:rPr lang="en-US" sz="2000" dirty="0" smtClean="0">
                <a:ea typeface="ＭＳ Ｐゴシック" pitchFamily="34" charset="-128"/>
              </a:rPr>
              <a:t> </a:t>
            </a:r>
            <a:r>
              <a:rPr lang="en-US" sz="2000" dirty="0" err="1" smtClean="0">
                <a:ea typeface="ＭＳ Ｐゴシック" pitchFamily="34" charset="-128"/>
              </a:rPr>
              <a:t>động</a:t>
            </a:r>
            <a:r>
              <a:rPr lang="en-US" sz="2000" dirty="0" smtClean="0">
                <a:ea typeface="ＭＳ Ｐゴシック" pitchFamily="34" charset="-128"/>
              </a:rPr>
              <a:t> </a:t>
            </a:r>
            <a:r>
              <a:rPr lang="en-US" sz="2000" dirty="0" err="1" smtClean="0">
                <a:ea typeface="ＭＳ Ｐゴシック" pitchFamily="34" charset="-128"/>
              </a:rPr>
              <a:t>và</a:t>
            </a:r>
            <a:r>
              <a:rPr lang="en-US" sz="2000" dirty="0" smtClean="0">
                <a:ea typeface="ＭＳ Ｐゴシック" pitchFamily="34" charset="-128"/>
              </a:rPr>
              <a:t> </a:t>
            </a:r>
            <a:r>
              <a:rPr lang="en-US" sz="2000" dirty="0" err="1" smtClean="0">
                <a:ea typeface="ＭＳ Ｐゴシック" pitchFamily="34" charset="-128"/>
              </a:rPr>
              <a:t>kiến</a:t>
            </a:r>
            <a:r>
              <a:rPr lang="en-US" sz="2000" dirty="0" smtClean="0">
                <a:ea typeface="ＭＳ Ｐゴシック" pitchFamily="34" charset="-128"/>
              </a:rPr>
              <a:t> </a:t>
            </a:r>
            <a:r>
              <a:rPr lang="en-US" sz="2000" dirty="0" err="1" smtClean="0">
                <a:ea typeface="ＭＳ Ｐゴシック" pitchFamily="34" charset="-128"/>
              </a:rPr>
              <a:t>thức</a:t>
            </a:r>
            <a:r>
              <a:rPr lang="en-US" sz="2000" dirty="0" smtClean="0">
                <a:ea typeface="ＭＳ Ｐゴシック" pitchFamily="34" charset="-128"/>
              </a:rPr>
              <a:t> </a:t>
            </a:r>
            <a:r>
              <a:rPr lang="en-US" sz="2000" dirty="0" err="1" smtClean="0">
                <a:ea typeface="ＭＳ Ｐゴシック" pitchFamily="34" charset="-128"/>
              </a:rPr>
              <a:t>tạo</a:t>
            </a:r>
            <a:r>
              <a:rPr lang="en-US" sz="2000" dirty="0" smtClean="0">
                <a:ea typeface="ＭＳ Ｐゴシック" pitchFamily="34" charset="-128"/>
              </a:rPr>
              <a:t> </a:t>
            </a:r>
            <a:r>
              <a:rPr lang="en-US" sz="2000" dirty="0" err="1" smtClean="0">
                <a:ea typeface="ＭＳ Ｐゴシック" pitchFamily="34" charset="-128"/>
              </a:rPr>
              <a:t>môi</a:t>
            </a:r>
            <a:r>
              <a:rPr lang="en-US" sz="2000" dirty="0" smtClean="0">
                <a:ea typeface="ＭＳ Ｐゴシック" pitchFamily="34" charset="-128"/>
              </a:rPr>
              <a:t> </a:t>
            </a:r>
            <a:r>
              <a:rPr lang="en-US" sz="2000" dirty="0" err="1" smtClean="0">
                <a:ea typeface="ＭＳ Ｐゴシック" pitchFamily="34" charset="-128"/>
              </a:rPr>
              <a:t>trường</a:t>
            </a:r>
            <a:r>
              <a:rPr lang="en-US" sz="2000" dirty="0" smtClean="0">
                <a:ea typeface="ＭＳ Ｐゴシック" pitchFamily="34" charset="-128"/>
              </a:rPr>
              <a:t> </a:t>
            </a:r>
            <a:r>
              <a:rPr lang="en-US" sz="2000" dirty="0" err="1" smtClean="0">
                <a:ea typeface="ＭＳ Ｐゴシック" pitchFamily="34" charset="-128"/>
              </a:rPr>
              <a:t>khu</a:t>
            </a:r>
            <a:r>
              <a:rPr lang="en-US" sz="2000" dirty="0" smtClean="0">
                <a:ea typeface="ＭＳ Ｐゴシック" pitchFamily="34" charset="-128"/>
              </a:rPr>
              <a:t> </a:t>
            </a:r>
            <a:r>
              <a:rPr lang="en-US" sz="2000" dirty="0" err="1" smtClean="0">
                <a:ea typeface="ＭＳ Ｐゴシック" pitchFamily="34" charset="-128"/>
              </a:rPr>
              <a:t>phố</a:t>
            </a:r>
            <a:r>
              <a:rPr lang="en-US" sz="2000" dirty="0" smtClean="0">
                <a:ea typeface="ＭＳ Ｐゴシック" pitchFamily="34" charset="-128"/>
              </a:rPr>
              <a:t> </a:t>
            </a:r>
            <a:r>
              <a:rPr lang="en-US" sz="2000" dirty="0" err="1" smtClean="0">
                <a:ea typeface="ＭＳ Ｐゴシック" pitchFamily="34" charset="-128"/>
              </a:rPr>
              <a:t>lành</a:t>
            </a:r>
            <a:r>
              <a:rPr lang="en-US" sz="2000" dirty="0" smtClean="0">
                <a:ea typeface="ＭＳ Ｐゴシック" pitchFamily="34" charset="-128"/>
              </a:rPr>
              <a:t> </a:t>
            </a:r>
            <a:r>
              <a:rPr lang="en-US" sz="2000" dirty="0" err="1" smtClean="0">
                <a:ea typeface="ＭＳ Ｐゴシック" pitchFamily="34" charset="-128"/>
              </a:rPr>
              <a:t>mạnh</a:t>
            </a:r>
            <a:r>
              <a:rPr lang="en-US" sz="2000" dirty="0" smtClean="0">
                <a:ea typeface="ＭＳ Ｐゴシック" pitchFamily="34" charset="-128"/>
              </a:rPr>
              <a:t> </a:t>
            </a:r>
            <a:r>
              <a:rPr lang="en-US" sz="2000" dirty="0" err="1" smtClean="0">
                <a:ea typeface="ＭＳ Ｐゴシック" pitchFamily="34" charset="-128"/>
              </a:rPr>
              <a:t>hơn</a:t>
            </a:r>
            <a:endParaRPr lang="en-US" sz="2000" dirty="0">
              <a:ea typeface="ＭＳ Ｐゴシック" pitchFamily="34" charset="-128"/>
            </a:endParaRPr>
          </a:p>
        </p:txBody>
      </p:sp>
    </p:spTree>
    <p:extLst>
      <p:ext uri="{BB962C8B-B14F-4D97-AF65-F5344CB8AC3E}">
        <p14:creationId xmlns:p14="http://schemas.microsoft.com/office/powerpoint/2010/main" xmlns="" val="20203959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mục</a:t>
            </a:r>
            <a:r>
              <a:rPr lang="en-US" dirty="0" smtClean="0"/>
              <a:t> </a:t>
            </a:r>
            <a:r>
              <a:rPr lang="en-US" dirty="0" err="1" smtClean="0"/>
              <a:t>đào</a:t>
            </a:r>
            <a:r>
              <a:rPr lang="en-US" dirty="0" smtClean="0"/>
              <a:t> </a:t>
            </a:r>
            <a:r>
              <a:rPr lang="en-US" dirty="0" err="1" smtClean="0"/>
              <a:t>tạo</a:t>
            </a:r>
            <a:r>
              <a:rPr lang="en-US" dirty="0" smtClean="0"/>
              <a:t> RLA</a:t>
            </a:r>
            <a:endParaRPr lang="en-US" dirty="0"/>
          </a:p>
        </p:txBody>
      </p:sp>
      <p:sp>
        <p:nvSpPr>
          <p:cNvPr id="22" name="Text Box 16"/>
          <p:cNvSpPr txBox="1"/>
          <p:nvPr/>
        </p:nvSpPr>
        <p:spPr>
          <a:xfrm>
            <a:off x="2540191" y="2565069"/>
            <a:ext cx="2029968" cy="1280160"/>
          </a:xfrm>
          <a:prstGeom prst="rect">
            <a:avLst/>
          </a:prstGeom>
          <a:ln/>
          <a:extLst>
            <a:ext uri="{C572A759-6A51-4108-AA02-DFA0A04FC94B}">
              <ma14:wrappingTextBoxFlag xmlns:ma14="http://schemas.microsoft.com/office/mac/drawingml/2011/main" xmlns=""/>
            </a:ext>
          </a:extLst>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a:spcBef>
                <a:spcPts val="0"/>
              </a:spcBef>
              <a:spcAft>
                <a:spcPts val="0"/>
              </a:spcAft>
              <a:buFont typeface="Times"/>
              <a:buChar char="•"/>
              <a:tabLst>
                <a:tab pos="457200" algn="l"/>
              </a:tabLst>
            </a:pPr>
            <a:r>
              <a:rPr lang="en-US" sz="1400" dirty="0" err="1" smtClean="0">
                <a:ea typeface="ＭＳ 明朝"/>
                <a:cs typeface="Times New Roman"/>
              </a:rPr>
              <a:t>Hỗ</a:t>
            </a:r>
            <a:r>
              <a:rPr lang="en-US" sz="1400" dirty="0" smtClean="0">
                <a:ea typeface="ＭＳ 明朝"/>
                <a:cs typeface="Times New Roman"/>
              </a:rPr>
              <a:t> </a:t>
            </a:r>
            <a:r>
              <a:rPr lang="en-US" sz="1400" dirty="0" err="1" smtClean="0">
                <a:ea typeface="ＭＳ 明朝"/>
                <a:cs typeface="Times New Roman"/>
              </a:rPr>
              <a:t>trợ</a:t>
            </a:r>
            <a:r>
              <a:rPr lang="en-US" sz="1400" dirty="0" smtClean="0">
                <a:ea typeface="ＭＳ 明朝"/>
                <a:cs typeface="Times New Roman"/>
              </a:rPr>
              <a:t> </a:t>
            </a:r>
            <a:r>
              <a:rPr lang="en-US" sz="1400" dirty="0" err="1" smtClean="0">
                <a:ea typeface="ＭＳ 明朝"/>
                <a:cs typeface="Times New Roman"/>
              </a:rPr>
              <a:t>sức</a:t>
            </a:r>
            <a:r>
              <a:rPr lang="en-US" sz="1400" dirty="0" smtClean="0">
                <a:ea typeface="ＭＳ 明朝"/>
                <a:cs typeface="Times New Roman"/>
              </a:rPr>
              <a:t> </a:t>
            </a:r>
            <a:r>
              <a:rPr lang="en-US" sz="1400" dirty="0" err="1" smtClean="0">
                <a:ea typeface="ＭＳ 明朝"/>
                <a:cs typeface="Times New Roman"/>
              </a:rPr>
              <a:t>khỏe</a:t>
            </a:r>
            <a:endParaRPr lang="en-US" sz="1400" dirty="0" smtClean="0">
              <a:ea typeface="ＭＳ 明朝"/>
              <a:cs typeface="Times New Roman"/>
            </a:endParaRPr>
          </a:p>
          <a:p>
            <a:pPr marL="342900" marR="0" lvl="0" indent="-342900">
              <a:spcBef>
                <a:spcPts val="0"/>
              </a:spcBef>
              <a:spcAft>
                <a:spcPts val="0"/>
              </a:spcAft>
              <a:buFont typeface="Arial" pitchFamily="34" charset="0"/>
              <a:buChar char="•"/>
              <a:tabLst>
                <a:tab pos="457200" algn="l"/>
              </a:tabLst>
            </a:pPr>
            <a:r>
              <a:rPr lang="en-US" sz="1400" dirty="0" err="1" smtClean="0">
                <a:ea typeface="ＭＳ 明朝"/>
                <a:cs typeface="Times New Roman"/>
              </a:rPr>
              <a:t>Sử</a:t>
            </a:r>
            <a:r>
              <a:rPr lang="en-US" sz="1400" dirty="0" smtClean="0">
                <a:ea typeface="ＭＳ 明朝"/>
                <a:cs typeface="Times New Roman"/>
              </a:rPr>
              <a:t> </a:t>
            </a:r>
            <a:r>
              <a:rPr lang="en-US" sz="1400" dirty="0" err="1" smtClean="0">
                <a:ea typeface="ＭＳ 明朝"/>
                <a:cs typeface="Times New Roman"/>
              </a:rPr>
              <a:t>dụng</a:t>
            </a:r>
            <a:r>
              <a:rPr lang="en-US" sz="1400" dirty="0" smtClean="0">
                <a:ea typeface="ＭＳ 明朝"/>
                <a:cs typeface="Times New Roman"/>
              </a:rPr>
              <a:t> </a:t>
            </a:r>
            <a:r>
              <a:rPr lang="en-US" sz="1400" dirty="0" err="1" smtClean="0">
                <a:ea typeface="ＭＳ 明朝"/>
                <a:cs typeface="Times New Roman"/>
              </a:rPr>
              <a:t>đất</a:t>
            </a:r>
            <a:endParaRPr lang="en-US" sz="1400" dirty="0" smtClean="0">
              <a:ea typeface="ＭＳ 明朝"/>
              <a:cs typeface="Times New Roman"/>
            </a:endParaRPr>
          </a:p>
          <a:p>
            <a:pPr marL="342900" marR="0" lvl="0" indent="-342900">
              <a:spcBef>
                <a:spcPts val="0"/>
              </a:spcBef>
              <a:spcAft>
                <a:spcPts val="0"/>
              </a:spcAft>
              <a:buFont typeface="Arial" pitchFamily="34" charset="0"/>
              <a:buChar char="•"/>
              <a:tabLst>
                <a:tab pos="457200" algn="l"/>
              </a:tabLst>
            </a:pPr>
            <a:r>
              <a:rPr lang="en-US" sz="1400" dirty="0" smtClean="0">
                <a:effectLst/>
                <a:ea typeface="ＭＳ 明朝"/>
                <a:cs typeface="Times New Roman"/>
              </a:rPr>
              <a:t>Di </a:t>
            </a:r>
            <a:r>
              <a:rPr lang="en-US" sz="1400" dirty="0" err="1" smtClean="0">
                <a:effectLst/>
                <a:ea typeface="ＭＳ 明朝"/>
                <a:cs typeface="Times New Roman"/>
              </a:rPr>
              <a:t>chuyển</a:t>
            </a:r>
            <a:r>
              <a:rPr lang="en-US" sz="1400" dirty="0" smtClean="0">
                <a:effectLst/>
                <a:ea typeface="ＭＳ 明朝"/>
                <a:cs typeface="Times New Roman"/>
              </a:rPr>
              <a:t> </a:t>
            </a:r>
            <a:r>
              <a:rPr lang="en-US" sz="1400" dirty="0" err="1" smtClean="0">
                <a:effectLst/>
                <a:ea typeface="ＭＳ 明朝"/>
                <a:cs typeface="Times New Roman"/>
              </a:rPr>
              <a:t>năng</a:t>
            </a:r>
            <a:r>
              <a:rPr lang="en-US" sz="1400" dirty="0" smtClean="0">
                <a:effectLst/>
                <a:ea typeface="ＭＳ 明朝"/>
                <a:cs typeface="Times New Roman"/>
              </a:rPr>
              <a:t> </a:t>
            </a:r>
            <a:r>
              <a:rPr lang="en-US" sz="1400" dirty="0" err="1" smtClean="0">
                <a:effectLst/>
                <a:ea typeface="ＭＳ 明朝"/>
                <a:cs typeface="Times New Roman"/>
              </a:rPr>
              <a:t>động</a:t>
            </a:r>
            <a:endParaRPr lang="en-US" sz="1400" dirty="0" smtClean="0">
              <a:effectLst/>
              <a:ea typeface="ＭＳ 明朝"/>
              <a:cs typeface="Times New Roman"/>
            </a:endParaRPr>
          </a:p>
          <a:p>
            <a:pPr marL="342900" marR="0" lvl="0" indent="-342900">
              <a:spcBef>
                <a:spcPts val="0"/>
              </a:spcBef>
              <a:spcAft>
                <a:spcPts val="0"/>
              </a:spcAft>
              <a:buFont typeface="Arial" pitchFamily="34" charset="0"/>
              <a:buChar char="•"/>
              <a:tabLst>
                <a:tab pos="457200" algn="l"/>
              </a:tabLst>
            </a:pPr>
            <a:r>
              <a:rPr lang="en-US" sz="1400" dirty="0" err="1" smtClean="0">
                <a:ea typeface="ＭＳ 明朝"/>
                <a:cs typeface="Times New Roman"/>
              </a:rPr>
              <a:t>Hệ</a:t>
            </a:r>
            <a:r>
              <a:rPr lang="en-US" sz="1400" dirty="0" smtClean="0">
                <a:ea typeface="ＭＳ 明朝"/>
                <a:cs typeface="Times New Roman"/>
              </a:rPr>
              <a:t> </a:t>
            </a:r>
            <a:r>
              <a:rPr lang="en-US" sz="1400" dirty="0" err="1" smtClean="0">
                <a:ea typeface="ＭＳ 明朝"/>
                <a:cs typeface="Times New Roman"/>
              </a:rPr>
              <a:t>thống</a:t>
            </a:r>
            <a:r>
              <a:rPr lang="en-US" sz="1400" dirty="0" smtClean="0">
                <a:ea typeface="ＭＳ 明朝"/>
                <a:cs typeface="Times New Roman"/>
              </a:rPr>
              <a:t> </a:t>
            </a:r>
            <a:r>
              <a:rPr lang="en-US" sz="1400" dirty="0" err="1" smtClean="0">
                <a:ea typeface="ＭＳ 明朝"/>
                <a:cs typeface="Times New Roman"/>
              </a:rPr>
              <a:t>thực</a:t>
            </a:r>
            <a:r>
              <a:rPr lang="en-US" sz="1400" dirty="0" smtClean="0">
                <a:ea typeface="ＭＳ 明朝"/>
                <a:cs typeface="Times New Roman"/>
              </a:rPr>
              <a:t> </a:t>
            </a:r>
            <a:r>
              <a:rPr lang="en-US" sz="1400" dirty="0" err="1" smtClean="0">
                <a:ea typeface="ＭＳ 明朝"/>
                <a:cs typeface="Times New Roman"/>
              </a:rPr>
              <a:t>phẩm</a:t>
            </a:r>
            <a:endParaRPr lang="en-US" sz="1400" dirty="0">
              <a:effectLst/>
              <a:ea typeface="ＭＳ 明朝"/>
              <a:cs typeface="Times New Roman"/>
            </a:endParaRPr>
          </a:p>
          <a:p>
            <a:pPr marL="0" marR="0">
              <a:spcBef>
                <a:spcPts val="0"/>
              </a:spcBef>
              <a:spcAft>
                <a:spcPts val="0"/>
              </a:spcAft>
            </a:pPr>
            <a:r>
              <a:rPr lang="en-US" sz="1400" dirty="0">
                <a:effectLst/>
                <a:ea typeface="ＭＳ 明朝"/>
                <a:cs typeface="Times New Roman"/>
              </a:rPr>
              <a:t> </a:t>
            </a:r>
          </a:p>
        </p:txBody>
      </p:sp>
      <p:sp>
        <p:nvSpPr>
          <p:cNvPr id="23" name="Text Box 15"/>
          <p:cNvSpPr txBox="1"/>
          <p:nvPr/>
        </p:nvSpPr>
        <p:spPr>
          <a:xfrm>
            <a:off x="4657124" y="2565749"/>
            <a:ext cx="2029471" cy="1284593"/>
          </a:xfrm>
          <a:prstGeom prst="rect">
            <a:avLst/>
          </a:prstGeom>
          <a:ln/>
          <a:extLst>
            <a:ext uri="{C572A759-6A51-4108-AA02-DFA0A04FC94B}">
              <ma14:wrappingTextBoxFlag xmlns:ma14="http://schemas.microsoft.com/office/mac/drawingml/2011/main" xmlns=""/>
            </a:ext>
          </a:ex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a:spcBef>
                <a:spcPts val="0"/>
              </a:spcBef>
              <a:spcAft>
                <a:spcPts val="0"/>
              </a:spcAft>
              <a:buFont typeface="Times"/>
              <a:buChar char="•"/>
            </a:pPr>
            <a:r>
              <a:rPr lang="en-US" sz="1400" dirty="0" err="1" smtClean="0">
                <a:effectLst/>
                <a:ea typeface="ＭＳ 明朝"/>
                <a:cs typeface="Times New Roman"/>
              </a:rPr>
              <a:t>Sự</a:t>
            </a:r>
            <a:r>
              <a:rPr lang="en-US" sz="1400" dirty="0" smtClean="0">
                <a:effectLst/>
                <a:ea typeface="ＭＳ 明朝"/>
                <a:cs typeface="Times New Roman"/>
              </a:rPr>
              <a:t> </a:t>
            </a:r>
            <a:r>
              <a:rPr lang="en-US" sz="1400" dirty="0" err="1" smtClean="0">
                <a:effectLst/>
                <a:ea typeface="ＭＳ 明朝"/>
                <a:cs typeface="Times New Roman"/>
              </a:rPr>
              <a:t>tham</a:t>
            </a:r>
            <a:r>
              <a:rPr lang="en-US" sz="1400" dirty="0" smtClean="0">
                <a:effectLst/>
                <a:ea typeface="ＭＳ 明朝"/>
                <a:cs typeface="Times New Roman"/>
              </a:rPr>
              <a:t> </a:t>
            </a:r>
            <a:r>
              <a:rPr lang="en-US" sz="1400" dirty="0" err="1" smtClean="0">
                <a:effectLst/>
                <a:ea typeface="ＭＳ 明朝"/>
                <a:cs typeface="Times New Roman"/>
              </a:rPr>
              <a:t>gia</a:t>
            </a:r>
            <a:r>
              <a:rPr lang="en-US" sz="1400" dirty="0" smtClean="0">
                <a:effectLst/>
                <a:ea typeface="ＭＳ 明朝"/>
                <a:cs typeface="Times New Roman"/>
              </a:rPr>
              <a:t> </a:t>
            </a:r>
            <a:r>
              <a:rPr lang="en-US" sz="1400" dirty="0" err="1" smtClean="0">
                <a:effectLst/>
                <a:ea typeface="ＭＳ 明朝"/>
                <a:cs typeface="Times New Roman"/>
              </a:rPr>
              <a:t>của</a:t>
            </a:r>
            <a:r>
              <a:rPr lang="en-US" sz="1400" dirty="0" smtClean="0">
                <a:effectLst/>
                <a:ea typeface="ＭＳ 明朝"/>
                <a:cs typeface="Times New Roman"/>
              </a:rPr>
              <a:t> </a:t>
            </a:r>
            <a:r>
              <a:rPr lang="en-US" sz="1400" dirty="0" err="1" smtClean="0">
                <a:effectLst/>
                <a:ea typeface="ＭＳ 明朝"/>
                <a:cs typeface="Times New Roman"/>
              </a:rPr>
              <a:t>người</a:t>
            </a:r>
            <a:r>
              <a:rPr lang="en-US" sz="1400" dirty="0" smtClean="0">
                <a:effectLst/>
                <a:ea typeface="ＭＳ 明朝"/>
                <a:cs typeface="Times New Roman"/>
              </a:rPr>
              <a:t> </a:t>
            </a:r>
            <a:r>
              <a:rPr lang="en-US" sz="1400" dirty="0" err="1" smtClean="0">
                <a:effectLst/>
                <a:ea typeface="ＭＳ 明朝"/>
                <a:cs typeface="Times New Roman"/>
              </a:rPr>
              <a:t>dân</a:t>
            </a:r>
            <a:endParaRPr lang="en-US" sz="1400" dirty="0" smtClean="0">
              <a:effectLst/>
              <a:ea typeface="ＭＳ 明朝"/>
              <a:cs typeface="Times New Roman"/>
            </a:endParaRPr>
          </a:p>
          <a:p>
            <a:pPr marL="342900" marR="0" lvl="0" indent="-342900">
              <a:spcBef>
                <a:spcPts val="0"/>
              </a:spcBef>
              <a:spcAft>
                <a:spcPts val="0"/>
              </a:spcAft>
              <a:buFont typeface="Times"/>
              <a:buChar char="•"/>
            </a:pPr>
            <a:r>
              <a:rPr lang="en-US" sz="1400" dirty="0" err="1" smtClean="0">
                <a:ea typeface="ＭＳ 明朝"/>
                <a:cs typeface="Times New Roman"/>
              </a:rPr>
              <a:t>Lập</a:t>
            </a:r>
            <a:r>
              <a:rPr lang="en-US" sz="1400" dirty="0" smtClean="0">
                <a:ea typeface="ＭＳ 明朝"/>
                <a:cs typeface="Times New Roman"/>
              </a:rPr>
              <a:t> </a:t>
            </a:r>
            <a:r>
              <a:rPr lang="en-US" sz="1400" dirty="0" err="1" smtClean="0">
                <a:ea typeface="ＭＳ 明朝"/>
                <a:cs typeface="Times New Roman"/>
              </a:rPr>
              <a:t>kế</a:t>
            </a:r>
            <a:r>
              <a:rPr lang="en-US" sz="1400" dirty="0" smtClean="0">
                <a:ea typeface="ＭＳ 明朝"/>
                <a:cs typeface="Times New Roman"/>
              </a:rPr>
              <a:t> </a:t>
            </a:r>
            <a:r>
              <a:rPr lang="en-US" sz="1400" dirty="0" err="1" smtClean="0">
                <a:ea typeface="ＭＳ 明朝"/>
                <a:cs typeface="Times New Roman"/>
              </a:rPr>
              <a:t>hoạch</a:t>
            </a:r>
            <a:r>
              <a:rPr lang="en-US" sz="1400" dirty="0" smtClean="0">
                <a:ea typeface="ＭＳ 明朝"/>
                <a:cs typeface="Times New Roman"/>
              </a:rPr>
              <a:t> </a:t>
            </a:r>
            <a:r>
              <a:rPr lang="en-US" sz="1400" dirty="0" err="1" smtClean="0">
                <a:ea typeface="ＭＳ 明朝"/>
                <a:cs typeface="Times New Roman"/>
              </a:rPr>
              <a:t>và</a:t>
            </a:r>
            <a:r>
              <a:rPr lang="en-US" sz="1400" dirty="0" smtClean="0">
                <a:ea typeface="ＭＳ 明朝"/>
                <a:cs typeface="Times New Roman"/>
              </a:rPr>
              <a:t> </a:t>
            </a:r>
            <a:r>
              <a:rPr lang="en-US" sz="1400" dirty="0" err="1" smtClean="0">
                <a:ea typeface="ＭＳ 明朝"/>
                <a:cs typeface="Times New Roman"/>
              </a:rPr>
              <a:t>thực</a:t>
            </a:r>
            <a:r>
              <a:rPr lang="en-US" sz="1400" dirty="0" smtClean="0">
                <a:ea typeface="ＭＳ 明朝"/>
                <a:cs typeface="Times New Roman"/>
              </a:rPr>
              <a:t> </a:t>
            </a:r>
            <a:r>
              <a:rPr lang="en-US" sz="1400" dirty="0" err="1" smtClean="0">
                <a:ea typeface="ＭＳ 明朝"/>
                <a:cs typeface="Times New Roman"/>
              </a:rPr>
              <a:t>hiện</a:t>
            </a:r>
            <a:r>
              <a:rPr lang="en-US" sz="1400" dirty="0" smtClean="0">
                <a:ea typeface="ＭＳ 明朝"/>
                <a:cs typeface="Times New Roman"/>
              </a:rPr>
              <a:t> CIP</a:t>
            </a:r>
            <a:endParaRPr lang="en-US" sz="1400" dirty="0">
              <a:effectLst/>
              <a:ea typeface="ＭＳ 明朝"/>
              <a:cs typeface="Times New Roman"/>
            </a:endParaRPr>
          </a:p>
          <a:p>
            <a:pPr marL="0" marR="0">
              <a:spcBef>
                <a:spcPts val="0"/>
              </a:spcBef>
              <a:spcAft>
                <a:spcPts val="0"/>
              </a:spcAft>
            </a:pPr>
            <a:r>
              <a:rPr lang="en-US" sz="1200" dirty="0">
                <a:effectLst/>
                <a:ea typeface="ＭＳ 明朝"/>
                <a:cs typeface="Times New Roman"/>
              </a:rPr>
              <a:t> </a:t>
            </a:r>
          </a:p>
        </p:txBody>
      </p:sp>
      <p:sp>
        <p:nvSpPr>
          <p:cNvPr id="24" name="Rounded Rectangle 23"/>
          <p:cNvSpPr/>
          <p:nvPr/>
        </p:nvSpPr>
        <p:spPr>
          <a:xfrm>
            <a:off x="6738591" y="1894382"/>
            <a:ext cx="1371600" cy="714698"/>
          </a:xfrm>
          <a:prstGeom prst="roundRect">
            <a:avLst/>
          </a:prstGeom>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err="1" smtClean="0">
                <a:ea typeface="ＭＳ 明朝"/>
                <a:cs typeface="Times New Roman"/>
              </a:rPr>
              <a:t>Đánh</a:t>
            </a:r>
            <a:r>
              <a:rPr lang="en-US" sz="1600" dirty="0" smtClean="0">
                <a:ea typeface="ＭＳ 明朝"/>
                <a:cs typeface="Times New Roman"/>
              </a:rPr>
              <a:t> </a:t>
            </a:r>
            <a:r>
              <a:rPr lang="en-US" sz="1600" dirty="0" err="1" smtClean="0">
                <a:ea typeface="ＭＳ 明朝"/>
                <a:cs typeface="Times New Roman"/>
              </a:rPr>
              <a:t>giá</a:t>
            </a:r>
            <a:endParaRPr lang="en-US" sz="1600" dirty="0">
              <a:effectLst/>
              <a:ea typeface="ＭＳ 明朝"/>
              <a:cs typeface="Times New Roman"/>
            </a:endParaRPr>
          </a:p>
        </p:txBody>
      </p:sp>
      <p:sp>
        <p:nvSpPr>
          <p:cNvPr id="25" name="Rounded Rectangle 24"/>
          <p:cNvSpPr/>
          <p:nvPr/>
        </p:nvSpPr>
        <p:spPr>
          <a:xfrm>
            <a:off x="4608280" y="1846756"/>
            <a:ext cx="1371600" cy="734070"/>
          </a:xfrm>
          <a:prstGeom prst="roundRect">
            <a:avLst/>
          </a:prstGeom>
        </p:spPr>
        <p:style>
          <a:lnRef idx="1">
            <a:schemeClr val="accent6"/>
          </a:lnRef>
          <a:fillRef idx="3">
            <a:schemeClr val="accent6"/>
          </a:fillRef>
          <a:effectRef idx="2">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err="1" smtClean="0">
                <a:effectLst/>
                <a:ea typeface="ＭＳ 明朝"/>
                <a:cs typeface="Times New Roman"/>
              </a:rPr>
              <a:t>Hành</a:t>
            </a:r>
            <a:r>
              <a:rPr lang="en-US" sz="1600" dirty="0" smtClean="0">
                <a:effectLst/>
                <a:ea typeface="ＭＳ 明朝"/>
                <a:cs typeface="Times New Roman"/>
              </a:rPr>
              <a:t> </a:t>
            </a:r>
            <a:r>
              <a:rPr lang="en-US" sz="1600" dirty="0" err="1" smtClean="0">
                <a:effectLst/>
                <a:ea typeface="ＭＳ 明朝"/>
                <a:cs typeface="Times New Roman"/>
              </a:rPr>
              <a:t>động</a:t>
            </a:r>
            <a:endParaRPr lang="en-US" sz="1600" dirty="0">
              <a:effectLst/>
              <a:ea typeface="ＭＳ 明朝"/>
              <a:cs typeface="Times New Roman"/>
            </a:endParaRPr>
          </a:p>
        </p:txBody>
      </p:sp>
      <p:sp>
        <p:nvSpPr>
          <p:cNvPr id="26" name="Text Box 14"/>
          <p:cNvSpPr txBox="1"/>
          <p:nvPr/>
        </p:nvSpPr>
        <p:spPr>
          <a:xfrm>
            <a:off x="425736" y="2549470"/>
            <a:ext cx="2033383" cy="1284592"/>
          </a:xfrm>
          <a:prstGeom prst="rect">
            <a:avLst/>
          </a:prstGeom>
          <a:ln/>
          <a:extLst>
            <a:ext uri="{C572A759-6A51-4108-AA02-DFA0A04FC94B}">
              <ma14:wrappingTextBoxFlag xmlns:ma14="http://schemas.microsoft.com/office/mac/drawingml/2011/main" xmlns=""/>
            </a:ext>
          </a:ex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a:spcBef>
                <a:spcPts val="0"/>
              </a:spcBef>
              <a:spcAft>
                <a:spcPts val="0"/>
              </a:spcAft>
              <a:buFont typeface="Symbol"/>
              <a:buChar char=""/>
            </a:pPr>
            <a:r>
              <a:rPr lang="en-US" sz="1400" dirty="0" err="1" smtClean="0">
                <a:effectLst/>
                <a:ea typeface="ＭＳ 明朝"/>
                <a:cs typeface="Times New Roman"/>
              </a:rPr>
              <a:t>Định</a:t>
            </a:r>
            <a:r>
              <a:rPr lang="en-US" sz="1400" dirty="0" smtClean="0">
                <a:effectLst/>
                <a:ea typeface="ＭＳ 明朝"/>
                <a:cs typeface="Times New Roman"/>
              </a:rPr>
              <a:t> </a:t>
            </a:r>
            <a:r>
              <a:rPr lang="en-US" sz="1400" dirty="0" err="1" smtClean="0">
                <a:effectLst/>
                <a:ea typeface="ＭＳ 明朝"/>
                <a:cs typeface="Times New Roman"/>
              </a:rPr>
              <a:t>hướng</a:t>
            </a:r>
            <a:endParaRPr lang="en-US" sz="1400" dirty="0" smtClean="0">
              <a:effectLst/>
              <a:ea typeface="ＭＳ 明朝"/>
              <a:cs typeface="Times New Roman"/>
            </a:endParaRPr>
          </a:p>
          <a:p>
            <a:pPr marL="342900" marR="0" lvl="0" indent="-342900">
              <a:spcBef>
                <a:spcPts val="0"/>
              </a:spcBef>
              <a:spcAft>
                <a:spcPts val="0"/>
              </a:spcAft>
              <a:buFont typeface="Symbol"/>
              <a:buChar char=""/>
            </a:pPr>
            <a:r>
              <a:rPr lang="en-US" sz="1400" dirty="0" err="1" smtClean="0">
                <a:ea typeface="ＭＳ 明朝"/>
                <a:cs typeface="Times New Roman"/>
              </a:rPr>
              <a:t>Xã</a:t>
            </a:r>
            <a:r>
              <a:rPr lang="en-US" sz="1400" dirty="0" smtClean="0">
                <a:ea typeface="ＭＳ 明朝"/>
                <a:cs typeface="Times New Roman"/>
              </a:rPr>
              <a:t> </a:t>
            </a:r>
            <a:r>
              <a:rPr lang="en-US" sz="1400" dirty="0" err="1" smtClean="0">
                <a:ea typeface="ＭＳ 明朝"/>
                <a:cs typeface="Times New Roman"/>
              </a:rPr>
              <a:t>hội</a:t>
            </a:r>
            <a:endParaRPr lang="en-US" sz="1400" dirty="0" smtClean="0">
              <a:ea typeface="ＭＳ 明朝"/>
              <a:cs typeface="Times New Roman"/>
            </a:endParaRPr>
          </a:p>
          <a:p>
            <a:pPr marL="342900" marR="0" lvl="0" indent="-342900">
              <a:spcBef>
                <a:spcPts val="0"/>
              </a:spcBef>
              <a:spcAft>
                <a:spcPts val="0"/>
              </a:spcAft>
              <a:buFont typeface="Symbol"/>
              <a:buChar char=""/>
            </a:pPr>
            <a:r>
              <a:rPr lang="en-US" sz="1400" dirty="0" err="1" smtClean="0">
                <a:effectLst/>
                <a:ea typeface="ＭＳ 明朝"/>
                <a:cs typeface="Times New Roman"/>
              </a:rPr>
              <a:t>Yếu</a:t>
            </a:r>
            <a:r>
              <a:rPr lang="en-US" sz="1400" dirty="0" smtClean="0">
                <a:effectLst/>
                <a:ea typeface="ＭＳ 明朝"/>
                <a:cs typeface="Times New Roman"/>
              </a:rPr>
              <a:t> </a:t>
            </a:r>
            <a:r>
              <a:rPr lang="en-US" sz="1400" dirty="0" err="1" smtClean="0">
                <a:effectLst/>
                <a:ea typeface="ＭＳ 明朝"/>
                <a:cs typeface="Times New Roman"/>
              </a:rPr>
              <a:t>tố</a:t>
            </a:r>
            <a:r>
              <a:rPr lang="en-US" sz="1400" dirty="0" smtClean="0">
                <a:effectLst/>
                <a:ea typeface="ＭＳ 明朝"/>
                <a:cs typeface="Times New Roman"/>
              </a:rPr>
              <a:t> </a:t>
            </a:r>
            <a:r>
              <a:rPr lang="en-US" sz="1400" dirty="0" err="1" smtClean="0">
                <a:effectLst/>
                <a:ea typeface="ＭＳ 明朝"/>
                <a:cs typeface="Times New Roman"/>
              </a:rPr>
              <a:t>sức</a:t>
            </a:r>
            <a:r>
              <a:rPr lang="en-US" sz="1400" dirty="0" smtClean="0">
                <a:effectLst/>
                <a:ea typeface="ＭＳ 明朝"/>
                <a:cs typeface="Times New Roman"/>
              </a:rPr>
              <a:t> </a:t>
            </a:r>
            <a:r>
              <a:rPr lang="en-US" sz="1400" dirty="0" err="1" smtClean="0">
                <a:effectLst/>
                <a:ea typeface="ＭＳ 明朝"/>
                <a:cs typeface="Times New Roman"/>
              </a:rPr>
              <a:t>khỏe</a:t>
            </a:r>
            <a:r>
              <a:rPr lang="en-US" sz="1400" dirty="0" smtClean="0">
                <a:effectLst/>
                <a:ea typeface="ＭＳ 明朝"/>
                <a:cs typeface="Times New Roman"/>
              </a:rPr>
              <a:t> </a:t>
            </a:r>
            <a:r>
              <a:rPr lang="en-US" sz="1400" dirty="0" err="1" smtClean="0">
                <a:effectLst/>
                <a:ea typeface="ＭＳ 明朝"/>
                <a:cs typeface="Times New Roman"/>
              </a:rPr>
              <a:t>mang</a:t>
            </a:r>
            <a:r>
              <a:rPr lang="en-US" sz="1400" dirty="0" smtClean="0">
                <a:effectLst/>
                <a:ea typeface="ＭＳ 明朝"/>
                <a:cs typeface="Times New Roman"/>
              </a:rPr>
              <a:t> </a:t>
            </a:r>
            <a:r>
              <a:rPr lang="en-US" sz="1400" dirty="0" err="1" smtClean="0">
                <a:effectLst/>
                <a:ea typeface="ＭＳ 明朝"/>
                <a:cs typeface="Times New Roman"/>
              </a:rPr>
              <a:t>tính</a:t>
            </a:r>
            <a:r>
              <a:rPr lang="en-US" sz="1400" dirty="0" smtClean="0">
                <a:effectLst/>
                <a:ea typeface="ＭＳ 明朝"/>
                <a:cs typeface="Times New Roman"/>
              </a:rPr>
              <a:t> </a:t>
            </a:r>
            <a:r>
              <a:rPr lang="en-US" sz="1400" dirty="0" err="1" smtClean="0">
                <a:effectLst/>
                <a:ea typeface="ＭＳ 明朝"/>
                <a:cs typeface="Times New Roman"/>
              </a:rPr>
              <a:t>quyết</a:t>
            </a:r>
            <a:r>
              <a:rPr lang="en-US" sz="1400" dirty="0" smtClean="0">
                <a:effectLst/>
                <a:ea typeface="ＭＳ 明朝"/>
                <a:cs typeface="Times New Roman"/>
              </a:rPr>
              <a:t> </a:t>
            </a:r>
            <a:r>
              <a:rPr lang="en-US" sz="1400" dirty="0" err="1" smtClean="0">
                <a:effectLst/>
                <a:ea typeface="ＭＳ 明朝"/>
                <a:cs typeface="Times New Roman"/>
              </a:rPr>
              <a:t>định</a:t>
            </a:r>
            <a:r>
              <a:rPr lang="en-US" sz="1200" dirty="0">
                <a:effectLst/>
                <a:ea typeface="ＭＳ 明朝"/>
                <a:cs typeface="Times New Roman"/>
              </a:rPr>
              <a:t> </a:t>
            </a:r>
          </a:p>
        </p:txBody>
      </p:sp>
      <p:sp>
        <p:nvSpPr>
          <p:cNvPr id="27" name="Text Box 17"/>
          <p:cNvSpPr txBox="1"/>
          <p:nvPr/>
        </p:nvSpPr>
        <p:spPr>
          <a:xfrm>
            <a:off x="6738591" y="2552520"/>
            <a:ext cx="2029968" cy="1280160"/>
          </a:xfrm>
          <a:prstGeom prst="rect">
            <a:avLst/>
          </a:prstGeom>
          <a:ln/>
          <a:extLst>
            <a:ext uri="{C572A759-6A51-4108-AA02-DFA0A04FC94B}">
              <ma14:wrappingTextBoxFlag xmlns:ma14="http://schemas.microsoft.com/office/mac/drawingml/2011/main" xmlns=""/>
            </a:ext>
          </a:extLst>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a:spcBef>
                <a:spcPts val="0"/>
              </a:spcBef>
              <a:spcAft>
                <a:spcPts val="0"/>
              </a:spcAft>
              <a:buFont typeface="Times"/>
              <a:buChar char="•"/>
              <a:tabLst>
                <a:tab pos="457200" algn="l"/>
              </a:tabLst>
            </a:pPr>
            <a:r>
              <a:rPr lang="en-US" sz="1400" dirty="0" err="1" smtClean="0">
                <a:ea typeface="ＭＳ 明朝"/>
                <a:cs typeface="Times New Roman"/>
              </a:rPr>
              <a:t>Đánh</a:t>
            </a:r>
            <a:r>
              <a:rPr lang="en-US" sz="1400" dirty="0" smtClean="0">
                <a:ea typeface="ＭＳ 明朝"/>
                <a:cs typeface="Times New Roman"/>
              </a:rPr>
              <a:t> </a:t>
            </a:r>
            <a:r>
              <a:rPr lang="en-US" sz="1400" dirty="0" err="1" smtClean="0">
                <a:ea typeface="ＭＳ 明朝"/>
                <a:cs typeface="Times New Roman"/>
              </a:rPr>
              <a:t>giá</a:t>
            </a:r>
            <a:endParaRPr lang="en-US" sz="1400" dirty="0" smtClean="0">
              <a:ea typeface="ＭＳ 明朝"/>
              <a:cs typeface="Times New Roman"/>
            </a:endParaRPr>
          </a:p>
          <a:p>
            <a:pPr marL="342900" marR="0" lvl="0" indent="-342900">
              <a:spcBef>
                <a:spcPts val="0"/>
              </a:spcBef>
              <a:spcAft>
                <a:spcPts val="0"/>
              </a:spcAft>
              <a:buFont typeface="Times"/>
              <a:buChar char="•"/>
              <a:tabLst>
                <a:tab pos="457200" algn="l"/>
              </a:tabLst>
            </a:pPr>
            <a:r>
              <a:rPr lang="en-US" sz="1400" dirty="0" err="1" smtClean="0">
                <a:effectLst/>
                <a:ea typeface="ＭＳ 明朝"/>
                <a:cs typeface="Times New Roman"/>
              </a:rPr>
              <a:t>Chúc</a:t>
            </a:r>
            <a:r>
              <a:rPr lang="en-US" sz="1400" dirty="0" smtClean="0">
                <a:effectLst/>
                <a:ea typeface="ＭＳ 明朝"/>
                <a:cs typeface="Times New Roman"/>
              </a:rPr>
              <a:t> </a:t>
            </a:r>
            <a:r>
              <a:rPr lang="en-US" sz="1400" dirty="0" err="1" smtClean="0">
                <a:effectLst/>
                <a:ea typeface="ＭＳ 明朝"/>
                <a:cs typeface="Times New Roman"/>
              </a:rPr>
              <a:t>mừng</a:t>
            </a:r>
            <a:endParaRPr lang="en-US" sz="1400" dirty="0">
              <a:effectLst/>
              <a:ea typeface="ＭＳ 明朝"/>
              <a:cs typeface="Times New Roman"/>
            </a:endParaRPr>
          </a:p>
          <a:p>
            <a:pPr marL="0" marR="0">
              <a:spcBef>
                <a:spcPts val="0"/>
              </a:spcBef>
              <a:spcAft>
                <a:spcPts val="0"/>
              </a:spcAft>
            </a:pPr>
            <a:r>
              <a:rPr lang="en-US" sz="1200" dirty="0">
                <a:effectLst/>
                <a:ea typeface="ＭＳ 明朝"/>
                <a:cs typeface="Times New Roman"/>
              </a:rPr>
              <a:t> </a:t>
            </a:r>
          </a:p>
        </p:txBody>
      </p:sp>
      <p:sp>
        <p:nvSpPr>
          <p:cNvPr id="28" name="Rounded Rectangle 27"/>
          <p:cNvSpPr/>
          <p:nvPr/>
        </p:nvSpPr>
        <p:spPr>
          <a:xfrm>
            <a:off x="425736" y="1852061"/>
            <a:ext cx="1371600" cy="700459"/>
          </a:xfrm>
          <a:prstGeom prst="roundRect">
            <a:avLst/>
          </a:prstGeom>
        </p:spPr>
        <p:style>
          <a:lnRef idx="1">
            <a:schemeClr val="accent6"/>
          </a:lnRef>
          <a:fillRef idx="3">
            <a:schemeClr val="accent6"/>
          </a:fillRef>
          <a:effectRef idx="2">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err="1" smtClean="0">
                <a:effectLst/>
                <a:ea typeface="ＭＳ 明朝"/>
                <a:cs typeface="Times New Roman"/>
              </a:rPr>
              <a:t>Tổng</a:t>
            </a:r>
            <a:r>
              <a:rPr lang="en-US" sz="1600" dirty="0" smtClean="0">
                <a:effectLst/>
                <a:ea typeface="ＭＳ 明朝"/>
                <a:cs typeface="Times New Roman"/>
              </a:rPr>
              <a:t> </a:t>
            </a:r>
            <a:r>
              <a:rPr lang="en-US" sz="1600" dirty="0" err="1" smtClean="0">
                <a:effectLst/>
                <a:ea typeface="ＭＳ 明朝"/>
                <a:cs typeface="Times New Roman"/>
              </a:rPr>
              <a:t>quan</a:t>
            </a:r>
            <a:endParaRPr lang="en-US" sz="1600" dirty="0">
              <a:effectLst/>
              <a:ea typeface="ＭＳ 明朝"/>
              <a:cs typeface="Times New Roman"/>
            </a:endParaRPr>
          </a:p>
        </p:txBody>
      </p:sp>
      <p:sp>
        <p:nvSpPr>
          <p:cNvPr id="29" name="Rounded Rectangle 28"/>
          <p:cNvSpPr/>
          <p:nvPr/>
        </p:nvSpPr>
        <p:spPr>
          <a:xfrm>
            <a:off x="2540191" y="1856180"/>
            <a:ext cx="1371600" cy="752900"/>
          </a:xfrm>
          <a:prstGeom prst="roundRect">
            <a:avLst/>
          </a:prstGeom>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err="1" smtClean="0">
                <a:effectLst/>
                <a:ea typeface="ＭＳ 明朝"/>
                <a:cs typeface="Times New Roman"/>
              </a:rPr>
              <a:t>Chiến</a:t>
            </a:r>
            <a:r>
              <a:rPr lang="en-US" sz="1600" dirty="0" smtClean="0">
                <a:effectLst/>
                <a:ea typeface="ＭＳ 明朝"/>
                <a:cs typeface="Times New Roman"/>
              </a:rPr>
              <a:t> </a:t>
            </a:r>
            <a:r>
              <a:rPr lang="en-US" sz="1600" dirty="0" err="1" smtClean="0">
                <a:effectLst/>
                <a:ea typeface="ＭＳ 明朝"/>
                <a:cs typeface="Times New Roman"/>
              </a:rPr>
              <a:t>lược</a:t>
            </a:r>
            <a:endParaRPr lang="en-US" sz="1600" dirty="0">
              <a:effectLst/>
              <a:ea typeface="ＭＳ 明朝"/>
              <a:cs typeface="Times New Roman"/>
            </a:endParaRPr>
          </a:p>
        </p:txBody>
      </p:sp>
      <p:sp>
        <p:nvSpPr>
          <p:cNvPr id="30" name="Right Arrow 29"/>
          <p:cNvSpPr/>
          <p:nvPr/>
        </p:nvSpPr>
        <p:spPr>
          <a:xfrm>
            <a:off x="1874023" y="1921609"/>
            <a:ext cx="585096" cy="567329"/>
          </a:xfrm>
          <a:prstGeom prst="rightArrow">
            <a:avLst/>
          </a:prstGeom>
          <a:ln/>
        </p:spPr>
        <p:style>
          <a:lnRef idx="1">
            <a:schemeClr val="accent6"/>
          </a:lnRef>
          <a:fillRef idx="3">
            <a:schemeClr val="accent6"/>
          </a:fillRef>
          <a:effectRef idx="2">
            <a:schemeClr val="accent6"/>
          </a:effectRef>
          <a:fontRef idx="minor">
            <a:schemeClr val="lt1"/>
          </a:fontRef>
        </p:style>
        <p:txBody>
          <a:bodyPr/>
          <a:lstStyle/>
          <a:p>
            <a:endParaRPr lang="en-US"/>
          </a:p>
        </p:txBody>
      </p:sp>
      <p:sp>
        <p:nvSpPr>
          <p:cNvPr id="31" name="Right Arrow 30"/>
          <p:cNvSpPr/>
          <p:nvPr/>
        </p:nvSpPr>
        <p:spPr>
          <a:xfrm>
            <a:off x="8184194" y="1944519"/>
            <a:ext cx="601907" cy="571710"/>
          </a:xfrm>
          <a:prstGeom prst="rightArrow">
            <a:avLst/>
          </a:prstGeom>
          <a:ln/>
        </p:spPr>
        <p:style>
          <a:lnRef idx="1">
            <a:schemeClr val="accent5"/>
          </a:lnRef>
          <a:fillRef idx="3">
            <a:schemeClr val="accent5"/>
          </a:fillRef>
          <a:effectRef idx="2">
            <a:schemeClr val="accent5"/>
          </a:effectRef>
          <a:fontRef idx="minor">
            <a:schemeClr val="lt1"/>
          </a:fontRef>
        </p:style>
        <p:txBody>
          <a:bodyPr/>
          <a:lstStyle/>
          <a:p>
            <a:endParaRPr lang="en-US"/>
          </a:p>
        </p:txBody>
      </p:sp>
      <p:sp>
        <p:nvSpPr>
          <p:cNvPr id="32" name="Right Arrow 31"/>
          <p:cNvSpPr/>
          <p:nvPr/>
        </p:nvSpPr>
        <p:spPr>
          <a:xfrm>
            <a:off x="6035845" y="1921609"/>
            <a:ext cx="601907" cy="561002"/>
          </a:xfrm>
          <a:prstGeom prst="rightArrow">
            <a:avLst/>
          </a:prstGeom>
          <a:ln/>
        </p:spPr>
        <p:style>
          <a:lnRef idx="1">
            <a:schemeClr val="accent6"/>
          </a:lnRef>
          <a:fillRef idx="3">
            <a:schemeClr val="accent6"/>
          </a:fillRef>
          <a:effectRef idx="2">
            <a:schemeClr val="accent6"/>
          </a:effectRef>
          <a:fontRef idx="minor">
            <a:schemeClr val="lt1"/>
          </a:fontRef>
        </p:style>
        <p:txBody>
          <a:bodyPr/>
          <a:lstStyle/>
          <a:p>
            <a:endParaRPr lang="en-US"/>
          </a:p>
        </p:txBody>
      </p:sp>
      <p:sp>
        <p:nvSpPr>
          <p:cNvPr id="33" name="Right Arrow 32"/>
          <p:cNvSpPr/>
          <p:nvPr/>
        </p:nvSpPr>
        <p:spPr>
          <a:xfrm>
            <a:off x="3979349" y="1921609"/>
            <a:ext cx="601907" cy="561002"/>
          </a:xfrm>
          <a:prstGeom prst="rightArrow">
            <a:avLst/>
          </a:prstGeom>
          <a:ln/>
        </p:spPr>
        <p:style>
          <a:lnRef idx="1">
            <a:schemeClr val="accent3"/>
          </a:lnRef>
          <a:fillRef idx="3">
            <a:schemeClr val="accent3"/>
          </a:fillRef>
          <a:effectRef idx="2">
            <a:schemeClr val="accent3"/>
          </a:effectRef>
          <a:fontRef idx="minor">
            <a:schemeClr val="lt1"/>
          </a:fontRef>
        </p:style>
        <p:txBody>
          <a:bodyPr/>
          <a:lstStyle/>
          <a:p>
            <a:endParaRPr lang="en-US"/>
          </a:p>
        </p:txBody>
      </p:sp>
      <p:pic>
        <p:nvPicPr>
          <p:cNvPr id="34" name="Picture 33" descr="change-671371_1280.jpg"/>
          <p:cNvPicPr/>
          <p:nvPr/>
        </p:nvPicPr>
        <p:blipFill>
          <a:blip r:embed="rId3">
            <a:extLst>
              <a:ext uri="{28A0092B-C50C-407E-A947-70E740481C1C}">
                <a14:useLocalDpi xmlns:a14="http://schemas.microsoft.com/office/drawing/2010/main" xmlns="" val="0"/>
              </a:ext>
            </a:extLst>
          </a:blip>
          <a:stretch>
            <a:fillRect/>
          </a:stretch>
        </p:blipFill>
        <p:spPr>
          <a:xfrm>
            <a:off x="425736" y="4080012"/>
            <a:ext cx="2033383" cy="1445567"/>
          </a:xfrm>
          <a:prstGeom prst="roundRect">
            <a:avLst>
              <a:gd name="adj" fmla="val 8594"/>
            </a:avLst>
          </a:prstGeom>
          <a:solidFill>
            <a:srgbClr val="FFFFFF">
              <a:shade val="85000"/>
            </a:srgbClr>
          </a:solidFill>
          <a:ln>
            <a:noFill/>
          </a:ln>
          <a:effectLst/>
        </p:spPr>
      </p:pic>
      <p:pic>
        <p:nvPicPr>
          <p:cNvPr id="35" name="Content Placeholder 6" descr="CoverArt.jpg"/>
          <p:cNvPicPr/>
          <p:nvPr/>
        </p:nvPicPr>
        <p:blipFill rotWithShape="1">
          <a:blip r:embed="rId4">
            <a:extLst>
              <a:ext uri="{28A0092B-C50C-407E-A947-70E740481C1C}">
                <a14:useLocalDpi xmlns:a14="http://schemas.microsoft.com/office/drawing/2010/main" xmlns="" val="0"/>
              </a:ext>
            </a:extLst>
          </a:blip>
          <a:srcRect r="50617" b="65859"/>
          <a:stretch/>
        </p:blipFill>
        <p:spPr>
          <a:xfrm>
            <a:off x="4608281" y="4080011"/>
            <a:ext cx="2029472" cy="1445567"/>
          </a:xfrm>
          <a:prstGeom prst="roundRect">
            <a:avLst>
              <a:gd name="adj" fmla="val 8594"/>
            </a:avLst>
          </a:prstGeom>
          <a:solidFill>
            <a:srgbClr val="FFFFFF">
              <a:shade val="85000"/>
            </a:srgbClr>
          </a:solidFill>
          <a:ln>
            <a:noFill/>
          </a:ln>
          <a:effectLst/>
        </p:spPr>
      </p:pic>
      <p:pic>
        <p:nvPicPr>
          <p:cNvPr id="36" name="Picture 35" descr="planning-620299_1280.jpg"/>
          <p:cNvPicPr>
            <a:picLocks noChangeAspect="1"/>
          </p:cNvPicPr>
          <p:nvPr/>
        </p:nvPicPr>
        <p:blipFill rotWithShape="1">
          <a:blip r:embed="rId5">
            <a:extLst>
              <a:ext uri="{28A0092B-C50C-407E-A947-70E740481C1C}">
                <a14:useLocalDpi xmlns:a14="http://schemas.microsoft.com/office/drawing/2010/main" xmlns="" val="0"/>
              </a:ext>
            </a:extLst>
          </a:blip>
          <a:srcRect l="7391" r="4839"/>
          <a:stretch/>
        </p:blipFill>
        <p:spPr>
          <a:xfrm>
            <a:off x="6738591" y="4080011"/>
            <a:ext cx="2047510" cy="1445567"/>
          </a:xfrm>
          <a:prstGeom prst="roundRect">
            <a:avLst>
              <a:gd name="adj" fmla="val 8594"/>
            </a:avLst>
          </a:prstGeom>
          <a:solidFill>
            <a:srgbClr val="FFFFFF">
              <a:shade val="85000"/>
            </a:srgbClr>
          </a:solidFill>
          <a:ln>
            <a:noFill/>
          </a:ln>
          <a:effectLst/>
        </p:spPr>
      </p:pic>
      <p:pic>
        <p:nvPicPr>
          <p:cNvPr id="37" name="Picture 36" descr="heart-665186_1280.jpg"/>
          <p:cNvPicPr>
            <a:picLocks noChangeAspect="1"/>
          </p:cNvPicPr>
          <p:nvPr/>
        </p:nvPicPr>
        <p:blipFill rotWithShape="1">
          <a:blip r:embed="rId6">
            <a:extLst>
              <a:ext uri="{28A0092B-C50C-407E-A947-70E740481C1C}">
                <a14:useLocalDpi xmlns:a14="http://schemas.microsoft.com/office/drawing/2010/main" xmlns="" val="0"/>
              </a:ext>
            </a:extLst>
          </a:blip>
          <a:srcRect r="9088"/>
          <a:stretch/>
        </p:blipFill>
        <p:spPr>
          <a:xfrm>
            <a:off x="2540190" y="4080012"/>
            <a:ext cx="2041066" cy="144556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xmlns="" val="19466217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png"/>
          <p:cNvPicPr>
            <a:picLocks noChangeAspect="1"/>
          </p:cNvPicPr>
          <p:nvPr/>
        </p:nvPicPr>
        <p:blipFill>
          <a:blip r:embed="rId3"/>
          <a:stretch>
            <a:fillRect/>
          </a:stretch>
        </p:blipFill>
        <p:spPr>
          <a:xfrm>
            <a:off x="437538" y="1256396"/>
            <a:ext cx="8115912" cy="5398846"/>
          </a:xfrm>
          <a:prstGeom prst="rect">
            <a:avLst/>
          </a:prstGeom>
        </p:spPr>
      </p:pic>
    </p:spTree>
    <p:extLst>
      <p:ext uri="{BB962C8B-B14F-4D97-AF65-F5344CB8AC3E}">
        <p14:creationId xmlns:p14="http://schemas.microsoft.com/office/powerpoint/2010/main" xmlns="" val="831599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Đoạn</a:t>
            </a:r>
            <a:r>
              <a:rPr lang="en-US" dirty="0" smtClean="0"/>
              <a:t> </a:t>
            </a:r>
            <a:r>
              <a:rPr lang="en-US" dirty="0" err="1" smtClean="0"/>
              <a:t>phim</a:t>
            </a:r>
            <a:r>
              <a:rPr lang="en-US" dirty="0" smtClean="0"/>
              <a:t> </a:t>
            </a:r>
            <a:r>
              <a:rPr lang="en-US" dirty="0" err="1" smtClean="0"/>
              <a:t>ngắn</a:t>
            </a:r>
            <a:endParaRPr lang="en-US" dirty="0"/>
          </a:p>
        </p:txBody>
      </p:sp>
      <p:sp>
        <p:nvSpPr>
          <p:cNvPr id="3" name="Text Placeholder 2"/>
          <p:cNvSpPr>
            <a:spLocks noGrp="1"/>
          </p:cNvSpPr>
          <p:nvPr>
            <p:ph type="body" sz="quarter" idx="13"/>
          </p:nvPr>
        </p:nvSpPr>
        <p:spPr/>
        <p:txBody>
          <a:bodyPr/>
          <a:lstStyle/>
          <a:p>
            <a:r>
              <a:rPr lang="en-US" dirty="0" smtClean="0"/>
              <a:t>Live Well San Diego</a:t>
            </a:r>
            <a:endParaRPr lang="en-US" dirty="0"/>
          </a:p>
        </p:txBody>
      </p:sp>
      <p:pic>
        <p:nvPicPr>
          <p:cNvPr id="5" name="Content Placeholder 4" descr="Screen Shot 2015-08-20 at 8.32.42 AM.png"/>
          <p:cNvPicPr>
            <a:picLocks noGrp="1" noChangeAspect="1"/>
          </p:cNvPicPr>
          <p:nvPr>
            <p:ph idx="1"/>
          </p:nvPr>
        </p:nvPicPr>
        <p:blipFill>
          <a:blip r:embed="rId3">
            <a:extLst>
              <a:ext uri="{28A0092B-C50C-407E-A947-70E740481C1C}">
                <a14:useLocalDpi xmlns:a14="http://schemas.microsoft.com/office/drawing/2010/main" xmlns="" val="0"/>
              </a:ext>
            </a:extLst>
          </a:blip>
          <a:srcRect l="-25047" r="-25047"/>
          <a:stretch>
            <a:fillRect/>
          </a:stretch>
        </p:blipFill>
        <p:spPr/>
      </p:pic>
      <p:pic>
        <p:nvPicPr>
          <p:cNvPr id="7" name="Content Placeholder 4" descr="projector-361784_1280.jpg"/>
          <p:cNvPicPr>
            <a:picLocks noChangeAspect="1"/>
          </p:cNvPicPr>
          <p:nvPr/>
        </p:nvPicPr>
        <p:blipFill>
          <a:blip r:embed="rId4">
            <a:extLst>
              <a:ext uri="{28A0092B-C50C-407E-A947-70E740481C1C}">
                <a14:useLocalDpi xmlns:a14="http://schemas.microsoft.com/office/drawing/2010/main" xmlns="" val="0"/>
              </a:ext>
            </a:extLst>
          </a:blip>
          <a:srcRect l="-15439" r="-15439"/>
          <a:stretch>
            <a:fillRect/>
          </a:stretch>
        </p:blipFill>
        <p:spPr>
          <a:xfrm>
            <a:off x="6202401" y="4934857"/>
            <a:ext cx="2484396" cy="1342117"/>
          </a:xfrm>
          <a:prstGeom prst="rect">
            <a:avLst/>
          </a:prstGeom>
        </p:spPr>
      </p:pic>
    </p:spTree>
    <p:extLst>
      <p:ext uri="{BB962C8B-B14F-4D97-AF65-F5344CB8AC3E}">
        <p14:creationId xmlns:p14="http://schemas.microsoft.com/office/powerpoint/2010/main" xmlns="" val="34437369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4294967295"/>
          </p:nvPr>
        </p:nvPicPr>
        <p:blipFill rotWithShape="1">
          <a:blip r:embed="rId3">
            <a:extLst>
              <a:ext uri="{28A0092B-C50C-407E-A947-70E740481C1C}">
                <a14:useLocalDpi xmlns:a14="http://schemas.microsoft.com/office/drawing/2010/main" xmlns="" val="0"/>
              </a:ext>
            </a:extLst>
          </a:blip>
          <a:srcRect t="1" b="4962"/>
          <a:stretch/>
        </p:blipFill>
        <p:spPr>
          <a:xfrm>
            <a:off x="488105" y="771025"/>
            <a:ext cx="8167790" cy="5971696"/>
          </a:xfrm>
        </p:spPr>
      </p:pic>
    </p:spTree>
    <p:extLst>
      <p:ext uri="{BB962C8B-B14F-4D97-AF65-F5344CB8AC3E}">
        <p14:creationId xmlns:p14="http://schemas.microsoft.com/office/powerpoint/2010/main" xmlns="" val="2446098244"/>
      </p:ext>
    </p:extLst>
  </p:cSld>
  <p:clrMapOvr>
    <a:masterClrMapping/>
  </p:clrMapOvr>
</p:sld>
</file>

<file path=ppt/theme/theme1.xml><?xml version="1.0" encoding="utf-8"?>
<a:theme xmlns:a="http://schemas.openxmlformats.org/drawingml/2006/main" name="LWSD 2013 Blue">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Blue 2">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Blue 3">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LWSD 2013 Blue 4">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Template to be used for business-focused presentations on Live Well</RoutingRuleDescript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9C836218537D469586CDA6A9969B1B" ma:contentTypeVersion="20" ma:contentTypeDescription="Create a new document." ma:contentTypeScope="" ma:versionID="50e7bc90de03086eaadc9881d02a345a">
  <xsd:schema xmlns:xsd="http://www.w3.org/2001/XMLSchema" xmlns:xs="http://www.w3.org/2001/XMLSchema" xmlns:p="http://schemas.microsoft.com/office/2006/metadata/properties" xmlns:ns1="http://schemas.microsoft.com/sharepoint/v3" targetNamespace="http://schemas.microsoft.com/office/2006/metadata/properties" ma:root="true" ma:fieldsID="2bdfdf64d0d6ddb84bda85ee5373dcfe" ns1:_="">
    <xsd:import namespace="http://schemas.microsoft.com/sharepoint/v3"/>
    <xsd:element name="properties">
      <xsd:complexType>
        <xsd:sequence>
          <xsd:element name="documentManagement">
            <xsd:complexType>
              <xsd:all>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ma:displayName="Description" ma:description="" ma:internalName="RoutingRul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1E3CD7-2B00-41A5-92B6-914235362425}">
  <ds:schemaRefs>
    <ds:schemaRef ds:uri="http://schemas.microsoft.com/sharepoint/v3"/>
    <ds:schemaRef ds:uri="http://purl.org/dc/elements/1.1/"/>
    <ds:schemaRef ds:uri="http://schemas.openxmlformats.org/package/2006/metadata/core-properties"/>
    <ds:schemaRef ds:uri="http://www.w3.org/XML/1998/namespace"/>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92CD2F7E-991E-42D6-A086-7BDBBEC3BF2D}">
  <ds:schemaRefs>
    <ds:schemaRef ds:uri="http://schemas.microsoft.com/sharepoint/v3/contenttype/forms"/>
  </ds:schemaRefs>
</ds:datastoreItem>
</file>

<file path=customXml/itemProps3.xml><?xml version="1.0" encoding="utf-8"?>
<ds:datastoreItem xmlns:ds="http://schemas.openxmlformats.org/officeDocument/2006/customXml" ds:itemID="{9149B195-FC51-4345-AFDE-0B1D0B17B0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916</TotalTime>
  <Words>2814</Words>
  <Application>Microsoft Macintosh PowerPoint</Application>
  <PresentationFormat>On-screen Show (4:3)</PresentationFormat>
  <Paragraphs>481</Paragraphs>
  <Slides>43</Slides>
  <Notes>43</Notes>
  <HiddenSlides>0</HiddenSlides>
  <MMClips>0</MMClips>
  <ScaleCrop>false</ScaleCrop>
  <HeadingPairs>
    <vt:vector size="4" baseType="variant">
      <vt:variant>
        <vt:lpstr>Theme</vt:lpstr>
      </vt:variant>
      <vt:variant>
        <vt:i4>4</vt:i4>
      </vt:variant>
      <vt:variant>
        <vt:lpstr>Slide Titles</vt:lpstr>
      </vt:variant>
      <vt:variant>
        <vt:i4>43</vt:i4>
      </vt:variant>
    </vt:vector>
  </HeadingPairs>
  <TitlesOfParts>
    <vt:vector size="47" baseType="lpstr">
      <vt:lpstr>LWSD 2013 Blue</vt:lpstr>
      <vt:lpstr>LWSD 2013 Blue 2</vt:lpstr>
      <vt:lpstr>LWSD 2013 Blue 3</vt:lpstr>
      <vt:lpstr>LWSD 2013 Blue 4</vt:lpstr>
      <vt:lpstr>Mục 1: tổng quan</vt:lpstr>
      <vt:lpstr>Chương trình</vt:lpstr>
      <vt:lpstr>Mục 1: tổng quan </vt:lpstr>
      <vt:lpstr>Giới thiệu</vt:lpstr>
      <vt:lpstr>Chào mừng</vt:lpstr>
      <vt:lpstr>mục đào tạo RLA</vt:lpstr>
      <vt:lpstr>Slide 7</vt:lpstr>
      <vt:lpstr>Đoạn phim ngắn</vt:lpstr>
      <vt:lpstr>Slide 9</vt:lpstr>
      <vt:lpstr>Tạo dựng sức khỏe tốt hơn</vt:lpstr>
      <vt:lpstr>Vấn đề sức khỏe mãn tính</vt:lpstr>
      <vt:lpstr>Đoạn phim ngắn</vt:lpstr>
      <vt:lpstr>Hoạt động</vt:lpstr>
      <vt:lpstr>Sức khỏe công cộng so với  chăm sóc sức khỏe</vt:lpstr>
      <vt:lpstr>Mô hình ngăn ngừa của sức khỏe công cộng</vt:lpstr>
      <vt:lpstr>Mô hình ngăn ngừa của sức khỏe công cộng</vt:lpstr>
      <vt:lpstr>Mô hình kinh tế - xã hội</vt:lpstr>
      <vt:lpstr>Hoạt động</vt:lpstr>
      <vt:lpstr>Giải lao</vt:lpstr>
      <vt:lpstr>Người mỹ khỏe mạnh giúp ích cho mọi người </vt:lpstr>
      <vt:lpstr>Súc khỏe là gì?</vt:lpstr>
      <vt:lpstr>Yếu tố nào quyết định trạng thái sực khỏe?</vt:lpstr>
      <vt:lpstr>Đoạn phim ngắn</vt:lpstr>
      <vt:lpstr>Chênh lệch sức khỏe so với công bằng sức khỏe</vt:lpstr>
      <vt:lpstr>Đoạn phim ngắn</vt:lpstr>
      <vt:lpstr>Yếu tố xã hội mang tính quyết định</vt:lpstr>
      <vt:lpstr>Giáo dục</vt:lpstr>
      <vt:lpstr>Việc làm</vt:lpstr>
      <vt:lpstr>Thu nhập</vt:lpstr>
      <vt:lpstr>Chăm  sóc sức khỏe</vt:lpstr>
      <vt:lpstr>Sự Áp bức và phân biệt </vt:lpstr>
      <vt:lpstr>Đoạn phim ngắn</vt:lpstr>
      <vt:lpstr>Giải lao</vt:lpstr>
      <vt:lpstr>Mục tiêu của RLA</vt:lpstr>
      <vt:lpstr>Mô hình A so với mô hình B</vt:lpstr>
      <vt:lpstr>Mô hình A so với mô hình B</vt:lpstr>
      <vt:lpstr>Hoạt động</vt:lpstr>
      <vt:lpstr>Thành công của RLA! Giới trẻ tạo nên thay đổi tích cực ở miền nam san diego</vt:lpstr>
      <vt:lpstr>Thành công của RLA! Linda Placita</vt:lpstr>
      <vt:lpstr>Thành công của RLA! Lộ trình an toàn tới những nơi lành mạnh</vt:lpstr>
      <vt:lpstr>Đoạn phim ngắn</vt:lpstr>
      <vt:lpstr>Kết luận</vt:lpstr>
      <vt:lpstr>Slide 43</vt:lpstr>
    </vt:vector>
  </TitlesOfParts>
  <Company>AdEase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LWSD PowerPoint Template - Business Blue</dc:title>
  <dc:creator>Creative Contractor</dc:creator>
  <cp:lastModifiedBy>AutoBVT</cp:lastModifiedBy>
  <cp:revision>135</cp:revision>
  <dcterms:created xsi:type="dcterms:W3CDTF">2013-10-28T20:20:09Z</dcterms:created>
  <dcterms:modified xsi:type="dcterms:W3CDTF">2016-09-22T16:23:32Z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0x0101003F9C836218537D469586CDA6A9969B1B</vt:lpwstr>
  </property>
</Properties>
</file>