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0" r:id="rId5"/>
    <p:sldMasterId id="2147483668" r:id="rId6"/>
    <p:sldMasterId id="2147483725" r:id="rId7"/>
    <p:sldMasterId id="2147483731" r:id="rId8"/>
    <p:sldMasterId id="2147483736" r:id="rId9"/>
    <p:sldMasterId id="2147483741" r:id="rId10"/>
  </p:sldMasterIdLst>
  <p:notesMasterIdLst>
    <p:notesMasterId r:id="rId32"/>
  </p:notesMasterIdLst>
  <p:sldIdLst>
    <p:sldId id="260" r:id="rId11"/>
    <p:sldId id="262" r:id="rId12"/>
    <p:sldId id="309" r:id="rId13"/>
    <p:sldId id="268" r:id="rId14"/>
    <p:sldId id="270" r:id="rId15"/>
    <p:sldId id="276" r:id="rId16"/>
    <p:sldId id="302" r:id="rId17"/>
    <p:sldId id="307" r:id="rId18"/>
    <p:sldId id="305" r:id="rId19"/>
    <p:sldId id="284" r:id="rId20"/>
    <p:sldId id="303" r:id="rId21"/>
    <p:sldId id="275" r:id="rId22"/>
    <p:sldId id="308" r:id="rId23"/>
    <p:sldId id="299" r:id="rId24"/>
    <p:sldId id="300" r:id="rId25"/>
    <p:sldId id="301" r:id="rId26"/>
    <p:sldId id="312" r:id="rId27"/>
    <p:sldId id="304" r:id="rId28"/>
    <p:sldId id="311" r:id="rId29"/>
    <p:sldId id="266" r:id="rId30"/>
    <p:sldId id="31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67446" autoAdjust="0"/>
  </p:normalViewPr>
  <p:slideViewPr>
    <p:cSldViewPr snapToGrid="0" snapToObjects="1">
      <p:cViewPr varScale="1">
        <p:scale>
          <a:sx n="49" d="100"/>
          <a:sy n="49" d="100"/>
        </p:scale>
        <p:origin x="1344" y="42"/>
      </p:cViewPr>
      <p:guideLst>
        <p:guide orient="horz"/>
        <p:guide orient="horz" pos="4128"/>
        <p:guide orient="horz" pos="1428"/>
        <p:guide pos="2880"/>
      </p:guideLst>
    </p:cSldViewPr>
  </p:slideViewPr>
  <p:outlineViewPr>
    <p:cViewPr>
      <p:scale>
        <a:sx n="33" d="100"/>
        <a:sy n="33" d="100"/>
      </p:scale>
      <p:origin x="0" y="43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6886B-8035-F241-B0C4-B462DE2F2AEE}"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164CD849-8F10-184B-8924-73F58115B32C}">
      <dgm:prSet phldrT="[Text]"/>
      <dgm:spPr/>
      <dgm:t>
        <a:bodyPr/>
        <a:lstStyle/>
        <a:p>
          <a:r>
            <a:rPr lang="vi-VN" dirty="0">
              <a:solidFill>
                <a:srgbClr val="404040"/>
              </a:solidFill>
            </a:rPr>
            <a:t>Tiếp cận Chăm sóc sức khỏe</a:t>
          </a:r>
          <a:endParaRPr lang="en-US" dirty="0">
            <a:solidFill>
              <a:srgbClr val="404040"/>
            </a:solidFill>
          </a:endParaRPr>
        </a:p>
      </dgm:t>
    </dgm:pt>
    <dgm:pt modelId="{23AF7F4F-BC3D-4844-9480-069C1AF03AC2}" type="parTrans" cxnId="{C09E9CF8-9D17-B94F-912A-F0B4B118B5FE}">
      <dgm:prSet/>
      <dgm:spPr/>
      <dgm:t>
        <a:bodyPr/>
        <a:lstStyle/>
        <a:p>
          <a:endParaRPr lang="en-US"/>
        </a:p>
      </dgm:t>
    </dgm:pt>
    <dgm:pt modelId="{C2E56195-3E9D-CC4A-91DE-54E859D946BD}" type="sibTrans" cxnId="{C09E9CF8-9D17-B94F-912A-F0B4B118B5FE}">
      <dgm:prSet/>
      <dgm:spPr/>
      <dgm:t>
        <a:bodyPr/>
        <a:lstStyle/>
        <a:p>
          <a:endParaRPr lang="en-US"/>
        </a:p>
      </dgm:t>
    </dgm:pt>
    <dgm:pt modelId="{EF2C2172-7730-DD48-B34B-DDF5B8474DF0}">
      <dgm:prSet phldrT="[Text]"/>
      <dgm:spPr/>
      <dgm:t>
        <a:bodyPr/>
        <a:lstStyle/>
        <a:p>
          <a:endParaRPr lang="en-US"/>
        </a:p>
      </dgm:t>
    </dgm:pt>
    <dgm:pt modelId="{083E0724-2BF7-BA4F-AE39-C12D94E7D1B3}" type="parTrans" cxnId="{ECFBC98F-6802-514E-A2C2-122A6CD178FD}">
      <dgm:prSet/>
      <dgm:spPr/>
      <dgm:t>
        <a:bodyPr/>
        <a:lstStyle/>
        <a:p>
          <a:endParaRPr lang="en-US"/>
        </a:p>
      </dgm:t>
    </dgm:pt>
    <dgm:pt modelId="{45F849EE-49F6-6D43-8AB0-6B3B24AFFF65}" type="sibTrans" cxnId="{ECFBC98F-6802-514E-A2C2-122A6CD178FD}">
      <dgm:prSet/>
      <dgm:spPr/>
      <dgm:t>
        <a:bodyPr/>
        <a:lstStyle/>
        <a:p>
          <a:endParaRPr lang="en-US"/>
        </a:p>
      </dgm:t>
    </dgm:pt>
    <dgm:pt modelId="{B59523AE-9509-4F4E-BD18-35845D5C943D}">
      <dgm:prSet phldrT="[Text]"/>
      <dgm:spPr/>
      <dgm:t>
        <a:bodyPr/>
        <a:lstStyle/>
        <a:p>
          <a:r>
            <a:rPr lang="vi-VN" dirty="0">
              <a:solidFill>
                <a:srgbClr val="404040"/>
              </a:solidFill>
            </a:rPr>
            <a:t>Tiếp cận các cơ hội kinh tế</a:t>
          </a:r>
          <a:endParaRPr lang="en-US" dirty="0">
            <a:solidFill>
              <a:srgbClr val="404040"/>
            </a:solidFill>
          </a:endParaRPr>
        </a:p>
      </dgm:t>
    </dgm:pt>
    <dgm:pt modelId="{61DA69F5-AEAB-F244-8DEC-BFD1A627C762}" type="parTrans" cxnId="{C012E0D6-ECB5-B542-BB28-A08425BFCC1C}">
      <dgm:prSet/>
      <dgm:spPr/>
      <dgm:t>
        <a:bodyPr/>
        <a:lstStyle/>
        <a:p>
          <a:endParaRPr lang="en-US"/>
        </a:p>
      </dgm:t>
    </dgm:pt>
    <dgm:pt modelId="{B4685575-3D38-AB42-AA44-6807269928E7}" type="sibTrans" cxnId="{C012E0D6-ECB5-B542-BB28-A08425BFCC1C}">
      <dgm:prSet/>
      <dgm:spPr/>
      <dgm:t>
        <a:bodyPr/>
        <a:lstStyle/>
        <a:p>
          <a:endParaRPr lang="en-US"/>
        </a:p>
      </dgm:t>
    </dgm:pt>
    <dgm:pt modelId="{8B5F240E-E574-964B-8153-3D2EC7134F6E}">
      <dgm:prSet phldrT="[Text]"/>
      <dgm:spPr/>
      <dgm:t>
        <a:bodyPr/>
        <a:lstStyle/>
        <a:p>
          <a:endParaRPr lang="en-US"/>
        </a:p>
      </dgm:t>
    </dgm:pt>
    <dgm:pt modelId="{1BB388AB-594B-B341-9449-C58AC7CF5FFB}" type="parTrans" cxnId="{9E7C29D4-AB6E-DF42-87F6-21B80DD8841F}">
      <dgm:prSet/>
      <dgm:spPr/>
      <dgm:t>
        <a:bodyPr/>
        <a:lstStyle/>
        <a:p>
          <a:endParaRPr lang="en-US"/>
        </a:p>
      </dgm:t>
    </dgm:pt>
    <dgm:pt modelId="{0E76992E-719E-0B4B-82CA-F036F29A7948}" type="sibTrans" cxnId="{9E7C29D4-AB6E-DF42-87F6-21B80DD8841F}">
      <dgm:prSet/>
      <dgm:spPr/>
      <dgm:t>
        <a:bodyPr/>
        <a:lstStyle/>
        <a:p>
          <a:endParaRPr lang="en-US"/>
        </a:p>
      </dgm:t>
    </dgm:pt>
    <dgm:pt modelId="{E053BBDE-5F4F-9D46-9147-80967D453AE3}">
      <dgm:prSet phldrT="[Text]"/>
      <dgm:spPr/>
      <dgm:t>
        <a:bodyPr/>
        <a:lstStyle/>
        <a:p>
          <a:endParaRPr lang="en-US"/>
        </a:p>
      </dgm:t>
    </dgm:pt>
    <dgm:pt modelId="{2BDAFA5E-2507-5A45-AF45-0C9C21D0DEEA}" type="parTrans" cxnId="{BD975174-1884-0941-98EB-FD104E6596FB}">
      <dgm:prSet/>
      <dgm:spPr/>
      <dgm:t>
        <a:bodyPr/>
        <a:lstStyle/>
        <a:p>
          <a:endParaRPr lang="en-US"/>
        </a:p>
      </dgm:t>
    </dgm:pt>
    <dgm:pt modelId="{10218999-C659-AB47-BD72-6DBB691C8728}" type="sibTrans" cxnId="{BD975174-1884-0941-98EB-FD104E6596FB}">
      <dgm:prSet/>
      <dgm:spPr/>
      <dgm:t>
        <a:bodyPr/>
        <a:lstStyle/>
        <a:p>
          <a:endParaRPr lang="en-US"/>
        </a:p>
      </dgm:t>
    </dgm:pt>
    <dgm:pt modelId="{513871C8-30DF-0845-9696-002973D6BACC}">
      <dgm:prSet/>
      <dgm:spPr/>
      <dgm:t>
        <a:bodyPr/>
        <a:lstStyle/>
        <a:p>
          <a:r>
            <a:rPr lang="vi-VN" dirty="0">
              <a:solidFill>
                <a:srgbClr val="404040"/>
              </a:solidFill>
            </a:rPr>
            <a:t>Tiếp cận thực phẩm lành mạnh</a:t>
          </a:r>
          <a:endParaRPr lang="en-US" dirty="0">
            <a:solidFill>
              <a:srgbClr val="404040"/>
            </a:solidFill>
          </a:endParaRPr>
        </a:p>
      </dgm:t>
    </dgm:pt>
    <dgm:pt modelId="{032B2EF3-F2D8-2F4F-A588-BA941512A722}" type="parTrans" cxnId="{8DD66143-C6A8-534F-821F-E388F3613F2E}">
      <dgm:prSet/>
      <dgm:spPr/>
      <dgm:t>
        <a:bodyPr/>
        <a:lstStyle/>
        <a:p>
          <a:endParaRPr lang="en-US"/>
        </a:p>
      </dgm:t>
    </dgm:pt>
    <dgm:pt modelId="{77F3E15E-11F3-5A46-A5D3-2B8114ADC675}" type="sibTrans" cxnId="{8DD66143-C6A8-534F-821F-E388F3613F2E}">
      <dgm:prSet/>
      <dgm:spPr/>
      <dgm:t>
        <a:bodyPr/>
        <a:lstStyle/>
        <a:p>
          <a:endParaRPr lang="en-US"/>
        </a:p>
      </dgm:t>
    </dgm:pt>
    <dgm:pt modelId="{A71B4448-1DE8-D64C-8AB7-0D0A626500F0}">
      <dgm:prSet phldrT="[Text]"/>
      <dgm:spPr/>
      <dgm:t>
        <a:bodyPr/>
        <a:lstStyle/>
        <a:p>
          <a:endParaRPr lang="en-US"/>
        </a:p>
      </dgm:t>
    </dgm:pt>
    <dgm:pt modelId="{549F1192-80F8-4548-92BC-1933EF666C70}" type="parTrans" cxnId="{F4DC4630-F731-714D-B542-4F9BEAB8454E}">
      <dgm:prSet/>
      <dgm:spPr/>
      <dgm:t>
        <a:bodyPr/>
        <a:lstStyle/>
        <a:p>
          <a:endParaRPr lang="en-US"/>
        </a:p>
      </dgm:t>
    </dgm:pt>
    <dgm:pt modelId="{BB31CC1F-A782-9D46-8D9D-12AF17A2CC7F}" type="sibTrans" cxnId="{F4DC4630-F731-714D-B542-4F9BEAB8454E}">
      <dgm:prSet/>
      <dgm:spPr/>
      <dgm:t>
        <a:bodyPr/>
        <a:lstStyle/>
        <a:p>
          <a:endParaRPr lang="en-US"/>
        </a:p>
      </dgm:t>
    </dgm:pt>
    <dgm:pt modelId="{573DFC85-DF96-6B4A-B5BF-AC6BF8EDB924}">
      <dgm:prSet phldrT="[Text]"/>
      <dgm:spPr/>
      <dgm:t>
        <a:bodyPr/>
        <a:lstStyle/>
        <a:p>
          <a:endParaRPr lang="en-US"/>
        </a:p>
      </dgm:t>
    </dgm:pt>
    <dgm:pt modelId="{18671E76-3778-184F-A267-99E1A572A21F}" type="sibTrans" cxnId="{8FF6486A-027B-F649-8F50-BABA9C81025E}">
      <dgm:prSet/>
      <dgm:spPr/>
      <dgm:t>
        <a:bodyPr/>
        <a:lstStyle/>
        <a:p>
          <a:endParaRPr lang="en-US"/>
        </a:p>
      </dgm:t>
    </dgm:pt>
    <dgm:pt modelId="{777EF5C0-1F62-8A41-9277-A2E092A74854}" type="parTrans" cxnId="{8FF6486A-027B-F649-8F50-BABA9C81025E}">
      <dgm:prSet/>
      <dgm:spPr/>
      <dgm:t>
        <a:bodyPr/>
        <a:lstStyle/>
        <a:p>
          <a:endParaRPr lang="en-US"/>
        </a:p>
      </dgm:t>
    </dgm:pt>
    <dgm:pt modelId="{F969E192-F938-4346-A5B9-D1CFD91B30C8}">
      <dgm:prSet phldrT="[Text]"/>
      <dgm:spPr/>
      <dgm:t>
        <a:bodyPr/>
        <a:lstStyle/>
        <a:p>
          <a:endParaRPr lang="en-US"/>
        </a:p>
      </dgm:t>
    </dgm:pt>
    <dgm:pt modelId="{DA7C101E-1910-834A-9007-F67EAC518720}" type="parTrans" cxnId="{8894B26F-E6DD-A346-AF5D-AC8FAFDB4F4D}">
      <dgm:prSet/>
      <dgm:spPr/>
      <dgm:t>
        <a:bodyPr/>
        <a:lstStyle/>
        <a:p>
          <a:endParaRPr lang="en-US"/>
        </a:p>
      </dgm:t>
    </dgm:pt>
    <dgm:pt modelId="{A70180DA-61BC-1240-B5D4-5E0D82DB215C}" type="sibTrans" cxnId="{8894B26F-E6DD-A346-AF5D-AC8FAFDB4F4D}">
      <dgm:prSet/>
      <dgm:spPr/>
      <dgm:t>
        <a:bodyPr/>
        <a:lstStyle/>
        <a:p>
          <a:endParaRPr lang="en-US"/>
        </a:p>
      </dgm:t>
    </dgm:pt>
    <dgm:pt modelId="{401512FE-54F5-A741-A6BC-51ABE283C073}" type="pres">
      <dgm:prSet presAssocID="{5FB6886B-8035-F241-B0C4-B462DE2F2AEE}" presName="Name0" presStyleCnt="0">
        <dgm:presLayoutVars>
          <dgm:dir/>
          <dgm:animLvl val="lvl"/>
          <dgm:resizeHandles val="exact"/>
        </dgm:presLayoutVars>
      </dgm:prSet>
      <dgm:spPr/>
    </dgm:pt>
    <dgm:pt modelId="{9F95F40B-54CA-EC42-AD31-A438F49824AE}" type="pres">
      <dgm:prSet presAssocID="{164CD849-8F10-184B-8924-73F58115B32C}" presName="composite" presStyleCnt="0"/>
      <dgm:spPr/>
    </dgm:pt>
    <dgm:pt modelId="{34AA94FF-C488-C64A-B85B-66FE9375BD21}" type="pres">
      <dgm:prSet presAssocID="{164CD849-8F10-184B-8924-73F58115B32C}" presName="parTx" presStyleLbl="alignNode1" presStyleIdx="0" presStyleCnt="3">
        <dgm:presLayoutVars>
          <dgm:chMax val="0"/>
          <dgm:chPref val="0"/>
          <dgm:bulletEnabled val="1"/>
        </dgm:presLayoutVars>
      </dgm:prSet>
      <dgm:spPr/>
    </dgm:pt>
    <dgm:pt modelId="{359E8763-999E-314D-810E-939CC23F8ACA}" type="pres">
      <dgm:prSet presAssocID="{164CD849-8F10-184B-8924-73F58115B32C}" presName="desTx" presStyleLbl="alignAccFollowNode1" presStyleIdx="0" presStyleCnt="3" custScaleY="103224">
        <dgm:presLayoutVars>
          <dgm:bulletEnabled val="1"/>
        </dgm:presLayoutVars>
      </dgm:prSet>
      <dgm:spPr/>
    </dgm:pt>
    <dgm:pt modelId="{88EF58F9-9ACC-4F48-AC9C-806F9B02E418}" type="pres">
      <dgm:prSet presAssocID="{C2E56195-3E9D-CC4A-91DE-54E859D946BD}" presName="space" presStyleCnt="0"/>
      <dgm:spPr/>
    </dgm:pt>
    <dgm:pt modelId="{92F65093-3B84-F94A-8CB0-C2E430FA4920}" type="pres">
      <dgm:prSet presAssocID="{513871C8-30DF-0845-9696-002973D6BACC}" presName="composite" presStyleCnt="0"/>
      <dgm:spPr/>
    </dgm:pt>
    <dgm:pt modelId="{166045BC-6008-5144-AE51-53A4692814AA}" type="pres">
      <dgm:prSet presAssocID="{513871C8-30DF-0845-9696-002973D6BACC}" presName="parTx" presStyleLbl="alignNode1" presStyleIdx="1" presStyleCnt="3">
        <dgm:presLayoutVars>
          <dgm:chMax val="0"/>
          <dgm:chPref val="0"/>
          <dgm:bulletEnabled val="1"/>
        </dgm:presLayoutVars>
      </dgm:prSet>
      <dgm:spPr/>
    </dgm:pt>
    <dgm:pt modelId="{05AE8BE8-B887-D241-8525-FDE98405C575}" type="pres">
      <dgm:prSet presAssocID="{513871C8-30DF-0845-9696-002973D6BACC}" presName="desTx" presStyleLbl="alignAccFollowNode1" presStyleIdx="1" presStyleCnt="3">
        <dgm:presLayoutVars>
          <dgm:bulletEnabled val="1"/>
        </dgm:presLayoutVars>
      </dgm:prSet>
      <dgm:spPr/>
    </dgm:pt>
    <dgm:pt modelId="{D7D8B196-F1B3-3745-B244-E0DB2E3F6683}" type="pres">
      <dgm:prSet presAssocID="{77F3E15E-11F3-5A46-A5D3-2B8114ADC675}" presName="space" presStyleCnt="0"/>
      <dgm:spPr/>
    </dgm:pt>
    <dgm:pt modelId="{25BCC4C4-BFA7-E847-B9F1-924C7CA30D29}" type="pres">
      <dgm:prSet presAssocID="{B59523AE-9509-4F4E-BD18-35845D5C943D}" presName="composite" presStyleCnt="0"/>
      <dgm:spPr/>
    </dgm:pt>
    <dgm:pt modelId="{D3E82038-2A4F-434D-B963-AB6D6EB3F14B}" type="pres">
      <dgm:prSet presAssocID="{B59523AE-9509-4F4E-BD18-35845D5C943D}" presName="parTx" presStyleLbl="alignNode1" presStyleIdx="2" presStyleCnt="3">
        <dgm:presLayoutVars>
          <dgm:chMax val="0"/>
          <dgm:chPref val="0"/>
          <dgm:bulletEnabled val="1"/>
        </dgm:presLayoutVars>
      </dgm:prSet>
      <dgm:spPr/>
    </dgm:pt>
    <dgm:pt modelId="{16DB30B8-9580-DA43-B3ED-38387CEB1043}" type="pres">
      <dgm:prSet presAssocID="{B59523AE-9509-4F4E-BD18-35845D5C943D}" presName="desTx" presStyleLbl="alignAccFollowNode1" presStyleIdx="2" presStyleCnt="3">
        <dgm:presLayoutVars>
          <dgm:bulletEnabled val="1"/>
        </dgm:presLayoutVars>
      </dgm:prSet>
      <dgm:spPr/>
    </dgm:pt>
  </dgm:ptLst>
  <dgm:cxnLst>
    <dgm:cxn modelId="{6ADB3EE4-5B52-6C4B-90F6-CE3DDC5611E1}" type="presOf" srcId="{E053BBDE-5F4F-9D46-9147-80967D453AE3}" destId="{16DB30B8-9580-DA43-B3ED-38387CEB1043}" srcOrd="0" destOrd="1" presId="urn:microsoft.com/office/officeart/2005/8/layout/hList1"/>
    <dgm:cxn modelId="{9E7C29D4-AB6E-DF42-87F6-21B80DD8841F}" srcId="{B59523AE-9509-4F4E-BD18-35845D5C943D}" destId="{8B5F240E-E574-964B-8153-3D2EC7134F6E}" srcOrd="0" destOrd="0" parTransId="{1BB388AB-594B-B341-9449-C58AC7CF5FFB}" sibTransId="{0E76992E-719E-0B4B-82CA-F036F29A7948}"/>
    <dgm:cxn modelId="{9F0D47A5-3310-C942-A5A8-F52D63DE9A34}" type="presOf" srcId="{EF2C2172-7730-DD48-B34B-DDF5B8474DF0}" destId="{359E8763-999E-314D-810E-939CC23F8ACA}" srcOrd="0" destOrd="1" presId="urn:microsoft.com/office/officeart/2005/8/layout/hList1"/>
    <dgm:cxn modelId="{6DA2ED6B-8786-1348-A3E9-68BCA478B0F7}" type="presOf" srcId="{164CD849-8F10-184B-8924-73F58115B32C}" destId="{34AA94FF-C488-C64A-B85B-66FE9375BD21}" srcOrd="0" destOrd="0" presId="urn:microsoft.com/office/officeart/2005/8/layout/hList1"/>
    <dgm:cxn modelId="{93D02DBC-B082-FC4F-A679-444C9D999BF6}" type="presOf" srcId="{573DFC85-DF96-6B4A-B5BF-AC6BF8EDB924}" destId="{359E8763-999E-314D-810E-939CC23F8ACA}" srcOrd="0" destOrd="2" presId="urn:microsoft.com/office/officeart/2005/8/layout/hList1"/>
    <dgm:cxn modelId="{08011F32-0054-FD42-8723-35016C199E32}" type="presOf" srcId="{8B5F240E-E574-964B-8153-3D2EC7134F6E}" destId="{16DB30B8-9580-DA43-B3ED-38387CEB1043}" srcOrd="0" destOrd="0" presId="urn:microsoft.com/office/officeart/2005/8/layout/hList1"/>
    <dgm:cxn modelId="{8FF6486A-027B-F649-8F50-BABA9C81025E}" srcId="{164CD849-8F10-184B-8924-73F58115B32C}" destId="{573DFC85-DF96-6B4A-B5BF-AC6BF8EDB924}" srcOrd="2" destOrd="0" parTransId="{777EF5C0-1F62-8A41-9277-A2E092A74854}" sibTransId="{18671E76-3778-184F-A267-99E1A572A21F}"/>
    <dgm:cxn modelId="{ECFBC98F-6802-514E-A2C2-122A6CD178FD}" srcId="{164CD849-8F10-184B-8924-73F58115B32C}" destId="{EF2C2172-7730-DD48-B34B-DDF5B8474DF0}" srcOrd="1" destOrd="0" parTransId="{083E0724-2BF7-BA4F-AE39-C12D94E7D1B3}" sibTransId="{45F849EE-49F6-6D43-8AB0-6B3B24AFFF65}"/>
    <dgm:cxn modelId="{C09E9CF8-9D17-B94F-912A-F0B4B118B5FE}" srcId="{5FB6886B-8035-F241-B0C4-B462DE2F2AEE}" destId="{164CD849-8F10-184B-8924-73F58115B32C}" srcOrd="0" destOrd="0" parTransId="{23AF7F4F-BC3D-4844-9480-069C1AF03AC2}" sibTransId="{C2E56195-3E9D-CC4A-91DE-54E859D946BD}"/>
    <dgm:cxn modelId="{C012E0D6-ECB5-B542-BB28-A08425BFCC1C}" srcId="{5FB6886B-8035-F241-B0C4-B462DE2F2AEE}" destId="{B59523AE-9509-4F4E-BD18-35845D5C943D}" srcOrd="2" destOrd="0" parTransId="{61DA69F5-AEAB-F244-8DEC-BFD1A627C762}" sibTransId="{B4685575-3D38-AB42-AA44-6807269928E7}"/>
    <dgm:cxn modelId="{361EF590-B2D5-604D-A815-28876A35EC10}" type="presOf" srcId="{B59523AE-9509-4F4E-BD18-35845D5C943D}" destId="{D3E82038-2A4F-434D-B963-AB6D6EB3F14B}" srcOrd="0" destOrd="0" presId="urn:microsoft.com/office/officeart/2005/8/layout/hList1"/>
    <dgm:cxn modelId="{EEA334B7-E1BE-F04C-8172-3B7AFFD3F4E6}" type="presOf" srcId="{513871C8-30DF-0845-9696-002973D6BACC}" destId="{166045BC-6008-5144-AE51-53A4692814AA}" srcOrd="0" destOrd="0" presId="urn:microsoft.com/office/officeart/2005/8/layout/hList1"/>
    <dgm:cxn modelId="{8DD66143-C6A8-534F-821F-E388F3613F2E}" srcId="{5FB6886B-8035-F241-B0C4-B462DE2F2AEE}" destId="{513871C8-30DF-0845-9696-002973D6BACC}" srcOrd="1" destOrd="0" parTransId="{032B2EF3-F2D8-2F4F-A588-BA941512A722}" sibTransId="{77F3E15E-11F3-5A46-A5D3-2B8114ADC675}"/>
    <dgm:cxn modelId="{B28C48B5-D647-674B-AB31-6D517CCAEA96}" type="presOf" srcId="{F969E192-F938-4346-A5B9-D1CFD91B30C8}" destId="{359E8763-999E-314D-810E-939CC23F8ACA}" srcOrd="0" destOrd="0" presId="urn:microsoft.com/office/officeart/2005/8/layout/hList1"/>
    <dgm:cxn modelId="{8894B26F-E6DD-A346-AF5D-AC8FAFDB4F4D}" srcId="{164CD849-8F10-184B-8924-73F58115B32C}" destId="{F969E192-F938-4346-A5B9-D1CFD91B30C8}" srcOrd="0" destOrd="0" parTransId="{DA7C101E-1910-834A-9007-F67EAC518720}" sibTransId="{A70180DA-61BC-1240-B5D4-5E0D82DB215C}"/>
    <dgm:cxn modelId="{BD975174-1884-0941-98EB-FD104E6596FB}" srcId="{B59523AE-9509-4F4E-BD18-35845D5C943D}" destId="{E053BBDE-5F4F-9D46-9147-80967D453AE3}" srcOrd="1" destOrd="0" parTransId="{2BDAFA5E-2507-5A45-AF45-0C9C21D0DEEA}" sibTransId="{10218999-C659-AB47-BD72-6DBB691C8728}"/>
    <dgm:cxn modelId="{4D4860D4-3B90-F142-A627-02177A362994}" type="presOf" srcId="{A71B4448-1DE8-D64C-8AB7-0D0A626500F0}" destId="{359E8763-999E-314D-810E-939CC23F8ACA}" srcOrd="0" destOrd="3" presId="urn:microsoft.com/office/officeart/2005/8/layout/hList1"/>
    <dgm:cxn modelId="{59A7F5E2-9E12-6044-93D7-5A7D448E4A33}" type="presOf" srcId="{5FB6886B-8035-F241-B0C4-B462DE2F2AEE}" destId="{401512FE-54F5-A741-A6BC-51ABE283C073}" srcOrd="0" destOrd="0" presId="urn:microsoft.com/office/officeart/2005/8/layout/hList1"/>
    <dgm:cxn modelId="{F4DC4630-F731-714D-B542-4F9BEAB8454E}" srcId="{164CD849-8F10-184B-8924-73F58115B32C}" destId="{A71B4448-1DE8-D64C-8AB7-0D0A626500F0}" srcOrd="3" destOrd="0" parTransId="{549F1192-80F8-4548-92BC-1933EF666C70}" sibTransId="{BB31CC1F-A782-9D46-8D9D-12AF17A2CC7F}"/>
    <dgm:cxn modelId="{021389F0-855B-5140-95FA-3FF3364E6C99}" type="presParOf" srcId="{401512FE-54F5-A741-A6BC-51ABE283C073}" destId="{9F95F40B-54CA-EC42-AD31-A438F49824AE}" srcOrd="0" destOrd="0" presId="urn:microsoft.com/office/officeart/2005/8/layout/hList1"/>
    <dgm:cxn modelId="{A9025124-D66A-8646-906F-E4C8B2E2EAB3}" type="presParOf" srcId="{9F95F40B-54CA-EC42-AD31-A438F49824AE}" destId="{34AA94FF-C488-C64A-B85B-66FE9375BD21}" srcOrd="0" destOrd="0" presId="urn:microsoft.com/office/officeart/2005/8/layout/hList1"/>
    <dgm:cxn modelId="{86AA41C2-3506-DC45-8F7A-2461ADC1789E}" type="presParOf" srcId="{9F95F40B-54CA-EC42-AD31-A438F49824AE}" destId="{359E8763-999E-314D-810E-939CC23F8ACA}" srcOrd="1" destOrd="0" presId="urn:microsoft.com/office/officeart/2005/8/layout/hList1"/>
    <dgm:cxn modelId="{C2BA5152-5E1F-A644-8A68-F4C56C7BAD47}" type="presParOf" srcId="{401512FE-54F5-A741-A6BC-51ABE283C073}" destId="{88EF58F9-9ACC-4F48-AC9C-806F9B02E418}" srcOrd="1" destOrd="0" presId="urn:microsoft.com/office/officeart/2005/8/layout/hList1"/>
    <dgm:cxn modelId="{C7DD46E6-3C0F-214A-9503-2E0F5F3C587D}" type="presParOf" srcId="{401512FE-54F5-A741-A6BC-51ABE283C073}" destId="{92F65093-3B84-F94A-8CB0-C2E430FA4920}" srcOrd="2" destOrd="0" presId="urn:microsoft.com/office/officeart/2005/8/layout/hList1"/>
    <dgm:cxn modelId="{0C6BB9A5-11A8-1F49-8E74-E5E984F4571A}" type="presParOf" srcId="{92F65093-3B84-F94A-8CB0-C2E430FA4920}" destId="{166045BC-6008-5144-AE51-53A4692814AA}" srcOrd="0" destOrd="0" presId="urn:microsoft.com/office/officeart/2005/8/layout/hList1"/>
    <dgm:cxn modelId="{1D99050E-A7AE-9F49-BDC6-B937AC87C44A}" type="presParOf" srcId="{92F65093-3B84-F94A-8CB0-C2E430FA4920}" destId="{05AE8BE8-B887-D241-8525-FDE98405C575}" srcOrd="1" destOrd="0" presId="urn:microsoft.com/office/officeart/2005/8/layout/hList1"/>
    <dgm:cxn modelId="{21DA3C60-3E53-774E-90C7-152FA626D353}" type="presParOf" srcId="{401512FE-54F5-A741-A6BC-51ABE283C073}" destId="{D7D8B196-F1B3-3745-B244-E0DB2E3F6683}" srcOrd="3" destOrd="0" presId="urn:microsoft.com/office/officeart/2005/8/layout/hList1"/>
    <dgm:cxn modelId="{1D25615C-3B5D-134D-BB3C-5BF53921AF53}" type="presParOf" srcId="{401512FE-54F5-A741-A6BC-51ABE283C073}" destId="{25BCC4C4-BFA7-E847-B9F1-924C7CA30D29}" srcOrd="4" destOrd="0" presId="urn:microsoft.com/office/officeart/2005/8/layout/hList1"/>
    <dgm:cxn modelId="{98105DFB-43CC-E540-A0D9-36D057F8C606}" type="presParOf" srcId="{25BCC4C4-BFA7-E847-B9F1-924C7CA30D29}" destId="{D3E82038-2A4F-434D-B963-AB6D6EB3F14B}" srcOrd="0" destOrd="0" presId="urn:microsoft.com/office/officeart/2005/8/layout/hList1"/>
    <dgm:cxn modelId="{D7F98E42-02C6-744C-85C8-5760F518AEB0}" type="presParOf" srcId="{25BCC4C4-BFA7-E847-B9F1-924C7CA30D29}" destId="{16DB30B8-9580-DA43-B3ED-38387CEB10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A94FF-C488-C64A-B85B-66FE9375BD21}">
      <dsp:nvSpPr>
        <dsp:cNvPr id="0" name=""/>
        <dsp:cNvSpPr/>
      </dsp:nvSpPr>
      <dsp:spPr>
        <a:xfrm>
          <a:off x="2556" y="765500"/>
          <a:ext cx="2492755" cy="75855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vi-VN" sz="2200" kern="1200" dirty="0">
              <a:solidFill>
                <a:srgbClr val="404040"/>
              </a:solidFill>
            </a:rPr>
            <a:t>Tiếp cận Chăm sóc sức khỏe</a:t>
          </a:r>
          <a:endParaRPr lang="en-US" sz="2200" kern="1200" dirty="0">
            <a:solidFill>
              <a:srgbClr val="404040"/>
            </a:solidFill>
          </a:endParaRPr>
        </a:p>
      </dsp:txBody>
      <dsp:txXfrm>
        <a:off x="2556" y="765500"/>
        <a:ext cx="2492755" cy="758553"/>
      </dsp:txXfrm>
    </dsp:sp>
    <dsp:sp modelId="{359E8763-999E-314D-810E-939CC23F8ACA}">
      <dsp:nvSpPr>
        <dsp:cNvPr id="0" name=""/>
        <dsp:cNvSpPr/>
      </dsp:nvSpPr>
      <dsp:spPr>
        <a:xfrm>
          <a:off x="2556" y="1493518"/>
          <a:ext cx="2492755" cy="195533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dsp:txBody>
      <dsp:txXfrm>
        <a:off x="2556" y="1493518"/>
        <a:ext cx="2492755" cy="1955331"/>
      </dsp:txXfrm>
    </dsp:sp>
    <dsp:sp modelId="{166045BC-6008-5144-AE51-53A4692814AA}">
      <dsp:nvSpPr>
        <dsp:cNvPr id="0" name=""/>
        <dsp:cNvSpPr/>
      </dsp:nvSpPr>
      <dsp:spPr>
        <a:xfrm>
          <a:off x="2844298" y="780767"/>
          <a:ext cx="2492755" cy="75855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vi-VN" sz="2200" kern="1200" dirty="0">
              <a:solidFill>
                <a:srgbClr val="404040"/>
              </a:solidFill>
            </a:rPr>
            <a:t>Tiếp cận thực phẩm lành mạnh</a:t>
          </a:r>
          <a:endParaRPr lang="en-US" sz="2200" kern="1200" dirty="0">
            <a:solidFill>
              <a:srgbClr val="404040"/>
            </a:solidFill>
          </a:endParaRPr>
        </a:p>
      </dsp:txBody>
      <dsp:txXfrm>
        <a:off x="2844298" y="780767"/>
        <a:ext cx="2492755" cy="758553"/>
      </dsp:txXfrm>
    </dsp:sp>
    <dsp:sp modelId="{05AE8BE8-B887-D241-8525-FDE98405C575}">
      <dsp:nvSpPr>
        <dsp:cNvPr id="0" name=""/>
        <dsp:cNvSpPr/>
      </dsp:nvSpPr>
      <dsp:spPr>
        <a:xfrm>
          <a:off x="2844298" y="1539321"/>
          <a:ext cx="2492755" cy="189426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E82038-2A4F-434D-B963-AB6D6EB3F14B}">
      <dsp:nvSpPr>
        <dsp:cNvPr id="0" name=""/>
        <dsp:cNvSpPr/>
      </dsp:nvSpPr>
      <dsp:spPr>
        <a:xfrm>
          <a:off x="5686040" y="780767"/>
          <a:ext cx="2492755" cy="75855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vi-VN" sz="2200" kern="1200" dirty="0">
              <a:solidFill>
                <a:srgbClr val="404040"/>
              </a:solidFill>
            </a:rPr>
            <a:t>Tiếp cận các cơ hội kinh tế</a:t>
          </a:r>
          <a:endParaRPr lang="en-US" sz="2200" kern="1200" dirty="0">
            <a:solidFill>
              <a:srgbClr val="404040"/>
            </a:solidFill>
          </a:endParaRPr>
        </a:p>
      </dsp:txBody>
      <dsp:txXfrm>
        <a:off x="5686040" y="780767"/>
        <a:ext cx="2492755" cy="758553"/>
      </dsp:txXfrm>
    </dsp:sp>
    <dsp:sp modelId="{16DB30B8-9580-DA43-B3ED-38387CEB1043}">
      <dsp:nvSpPr>
        <dsp:cNvPr id="0" name=""/>
        <dsp:cNvSpPr/>
      </dsp:nvSpPr>
      <dsp:spPr>
        <a:xfrm>
          <a:off x="5686040" y="1539321"/>
          <a:ext cx="2492755" cy="189426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dsp:txBody>
      <dsp:txXfrm>
        <a:off x="5686040" y="1539321"/>
        <a:ext cx="2492755" cy="18942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t>9/23/2016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t>‹#›</a:t>
            </a:fld>
            <a:endParaRPr lang="en-US"/>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pr.org/sections/health-shots/2015/08/20/432872330/can-health-care-be-cured-of-racial-bias?sc=t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list=PLxdDQiAI50j9dvC6FgzlIi7dHbevdQz86&amp;v=Cfcv6QRss_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wMuXcuudvC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Welcome to our next session.</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a:t>
            </a:fld>
            <a:endParaRPr lang="en-US"/>
          </a:p>
        </p:txBody>
      </p:sp>
    </p:spTree>
    <p:extLst>
      <p:ext uri="{BB962C8B-B14F-4D97-AF65-F5344CB8AC3E}">
        <p14:creationId xmlns:p14="http://schemas.microsoft.com/office/powerpoint/2010/main" val="223804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Revisit Ciara and talk about the group’s answers about her health determinants in the workbook.</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10</a:t>
            </a:fld>
            <a:endParaRPr lang="en-US"/>
          </a:p>
        </p:txBody>
      </p:sp>
    </p:spTree>
    <p:extLst>
      <p:ext uri="{BB962C8B-B14F-4D97-AF65-F5344CB8AC3E}">
        <p14:creationId xmlns:p14="http://schemas.microsoft.com/office/powerpoint/2010/main" val="35958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 </a:t>
            </a:r>
            <a:r>
              <a:rPr lang="en-US" sz="1200" kern="1200" dirty="0">
                <a:solidFill>
                  <a:schemeClr val="tx1"/>
                </a:solidFill>
                <a:effectLst/>
                <a:latin typeface="+mn-lt"/>
                <a:ea typeface="+mn-ea"/>
                <a:cs typeface="+mn-cs"/>
              </a:rPr>
              <a:t>Ask for a few participants to share their answers.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Facilitator Tip</a:t>
            </a:r>
            <a:r>
              <a:rPr lang="en-US" sz="1200" kern="1200" dirty="0">
                <a:solidFill>
                  <a:schemeClr val="tx1"/>
                </a:solidFill>
                <a:effectLst/>
                <a:latin typeface="+mn-lt"/>
                <a:ea typeface="+mn-ea"/>
                <a:cs typeface="+mn-cs"/>
              </a:rPr>
              <a:t>: This was an activity in the reading assignment from last week. If they did not complete it let them know that you will revisit these workbook activities in class.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11</a:t>
            </a:fld>
            <a:endParaRPr lang="en-US"/>
          </a:p>
        </p:txBody>
      </p:sp>
    </p:spTree>
    <p:extLst>
      <p:ext uri="{BB962C8B-B14F-4D97-AF65-F5344CB8AC3E}">
        <p14:creationId xmlns:p14="http://schemas.microsoft.com/office/powerpoint/2010/main" val="136561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At this point the trainings will shift to strategies rather than a review of the reading. Help guide the group in thinking about their own neighborhood and keeping them at the community rather than individual level.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community access to healthcare?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answers may include bringing screenings into the community, putting together a list of preventive classes and services that are already in the neighborhood, and pairing people together (in particular seniors and those with disabilities, a chronic health issue(s), or an emerging health issue) to attend doctor appointments. </a:t>
            </a:r>
          </a:p>
          <a:p>
            <a:r>
              <a:rPr lang="en-US" sz="1200" kern="1200" dirty="0">
                <a:solidFill>
                  <a:schemeClr val="tx1"/>
                </a:solidFill>
                <a:effectLst/>
                <a:latin typeface="+mn-lt"/>
                <a:ea typeface="+mn-ea"/>
                <a:cs typeface="+mn-cs"/>
              </a:rPr>
              <a:t> </a:t>
            </a:r>
            <a:endParaRPr lang="en-US" dirty="0">
              <a:effectLst/>
            </a:endParaRPr>
          </a:p>
          <a:p>
            <a:r>
              <a:rPr lang="en-US" sz="1200" i="1" kern="1200" dirty="0">
                <a:solidFill>
                  <a:schemeClr val="tx1"/>
                </a:solidFill>
                <a:effectLst/>
                <a:latin typeface="+mn-lt"/>
                <a:ea typeface="+mn-ea"/>
                <a:cs typeface="+mn-cs"/>
              </a:rPr>
              <a:t>Facilitator Tip</a:t>
            </a:r>
            <a:r>
              <a:rPr lang="en-US" sz="1200" kern="1200" dirty="0">
                <a:solidFill>
                  <a:schemeClr val="tx1"/>
                </a:solidFill>
                <a:effectLst/>
                <a:latin typeface="+mn-lt"/>
                <a:ea typeface="+mn-ea"/>
                <a:cs typeface="+mn-cs"/>
              </a:rPr>
              <a:t>: This may be an opportunity to have a quest speaker from a local health clinic to talk about how to enroll people in their neighborhoods in ACA and offer links to free services. Also a good opportunity to briefly mention the concept of patient advocacy (individuals taking control of how they receive healthcare services) and remind people about further information in the Deep Dive.</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74B60785-9338-114B-891F-4D52A71C2C76}" type="slidenum">
              <a:rPr lang="en-US" smtClean="0"/>
              <a:t>12</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This connects access to healthcare with oppression and discrimination as a social determinant.</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http://www.npr.org/sections/health-shots/2015/08/20/ 432872330/can-health-care-be-cured-of-racial-bias?sc=tw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13</a:t>
            </a:fld>
            <a:endParaRPr lang="en-US"/>
          </a:p>
        </p:txBody>
      </p:sp>
    </p:spTree>
    <p:extLst>
      <p:ext uri="{BB962C8B-B14F-4D97-AF65-F5344CB8AC3E}">
        <p14:creationId xmlns:p14="http://schemas.microsoft.com/office/powerpoint/2010/main" val="200017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health in homes and neighborhoods?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possible answers include limiting exposure to mold and lead, smoke free Multiunit Housing (MUH), parks and faith organizations, and exposure to pollution through industry in neighborhood.</a:t>
            </a:r>
          </a:p>
          <a:p>
            <a:r>
              <a:rPr lang="en-US" sz="1200" kern="1200" dirty="0">
                <a:solidFill>
                  <a:schemeClr val="tx1"/>
                </a:solidFill>
                <a:effectLst/>
                <a:latin typeface="+mn-lt"/>
                <a:ea typeface="+mn-ea"/>
                <a:cs typeface="+mn-cs"/>
              </a:rPr>
              <a:t> </a:t>
            </a:r>
            <a:endParaRPr lang="en-US" dirty="0">
              <a:effectLst/>
            </a:endParaRPr>
          </a:p>
          <a:p>
            <a:r>
              <a:rPr lang="en-US" sz="1200" i="1" kern="1200" dirty="0">
                <a:solidFill>
                  <a:schemeClr val="tx1"/>
                </a:solidFill>
                <a:effectLst/>
                <a:latin typeface="+mn-lt"/>
                <a:ea typeface="+mn-ea"/>
                <a:cs typeface="+mn-cs"/>
              </a:rPr>
              <a:t>Facilitator Tip: </a:t>
            </a:r>
            <a:r>
              <a:rPr lang="en-US" sz="1200" kern="1200" dirty="0">
                <a:solidFill>
                  <a:schemeClr val="tx1"/>
                </a:solidFill>
                <a:effectLst/>
                <a:latin typeface="+mn-lt"/>
                <a:ea typeface="+mn-ea"/>
                <a:cs typeface="+mn-cs"/>
              </a:rPr>
              <a:t>The next slides include group discussion. Assess how much time you have, and adjust the discussion for each slide accordingly.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Apartment picture from: http://</a:t>
            </a:r>
            <a:r>
              <a:rPr lang="en-US" sz="1200" kern="1200" dirty="0" err="1">
                <a:solidFill>
                  <a:schemeClr val="tx1"/>
                </a:solidFill>
                <a:effectLst/>
                <a:latin typeface="+mn-lt"/>
                <a:ea typeface="+mn-ea"/>
                <a:cs typeface="+mn-cs"/>
              </a:rPr>
              <a:t>missoulian.com</a:t>
            </a:r>
            <a:r>
              <a:rPr lang="en-US" sz="1200" kern="1200" dirty="0">
                <a:solidFill>
                  <a:schemeClr val="tx1"/>
                </a:solidFill>
                <a:effectLst/>
                <a:latin typeface="+mn-lt"/>
                <a:ea typeface="+mn-ea"/>
                <a:cs typeface="+mn-cs"/>
              </a:rPr>
              <a:t>/news/local/new--unit-apartment-planned-for-former-</a:t>
            </a:r>
            <a:r>
              <a:rPr lang="en-US" sz="1200" kern="1200" dirty="0" err="1">
                <a:solidFill>
                  <a:schemeClr val="tx1"/>
                </a:solidFill>
                <a:effectLst/>
                <a:latin typeface="+mn-lt"/>
                <a:ea typeface="+mn-ea"/>
                <a:cs typeface="+mn-cs"/>
              </a:rPr>
              <a:t>missoula</a:t>
            </a:r>
            <a:r>
              <a:rPr lang="en-US" sz="1200" kern="1200" dirty="0">
                <a:solidFill>
                  <a:schemeClr val="tx1"/>
                </a:solidFill>
                <a:effectLst/>
                <a:latin typeface="+mn-lt"/>
                <a:ea typeface="+mn-ea"/>
                <a:cs typeface="+mn-cs"/>
              </a:rPr>
              <a:t>-trailer-park/article_dc291641-d6e5-5454-9e7a-1909f2cbe61c.html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14</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health through workplaces?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possible answers include enforcement of safety standards and provision of proper protective equipment, walking meetings, providing healthy snacks and a water dispenser, and employee wellness programs.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15</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Group Discussion</a:t>
            </a:r>
            <a:r>
              <a:rPr lang="en-US" sz="1200" kern="1200" dirty="0">
                <a:solidFill>
                  <a:schemeClr val="tx1"/>
                </a:solidFill>
                <a:effectLst/>
                <a:latin typeface="+mn-lt"/>
                <a:ea typeface="+mn-ea"/>
                <a:cs typeface="+mn-cs"/>
              </a:rPr>
              <a:t>: Thinking about the SEM, what are some community level strategies for increasing health through the marketplace?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possible answers include bringing fresh food to small markets in food deserts, curbing advertisements of unhealthy food, alcohol, and cigarettes, enforcement of not selling tobacco and alcohol to minors, and tobacco retail licensing.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16</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Communities that support and encourage healthy behaviors including exercise, eating right, and not smoking help residents get healthy and stay healthy.</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17</a:t>
            </a:fld>
            <a:endParaRPr lang="en-US"/>
          </a:p>
        </p:txBody>
      </p:sp>
    </p:spTree>
    <p:extLst>
      <p:ext uri="{BB962C8B-B14F-4D97-AF65-F5344CB8AC3E}">
        <p14:creationId xmlns:p14="http://schemas.microsoft.com/office/powerpoint/2010/main" val="274119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This is a resident led success story that got tobacco out of this multiunit housing complex.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 </a:t>
            </a:r>
            <a:r>
              <a:rPr lang="en-US" sz="1200" kern="1200" dirty="0">
                <a:solidFill>
                  <a:schemeClr val="tx1"/>
                </a:solidFill>
                <a:effectLst/>
                <a:latin typeface="+mn-lt"/>
                <a:ea typeface="+mn-ea"/>
                <a:cs typeface="+mn-cs"/>
              </a:rPr>
              <a:t>What health determinants did this RLA address? What was the solution? How do you imagine the group participants made decisions about what strategy to use? What challenges did you think they faced?</a:t>
            </a:r>
          </a:p>
        </p:txBody>
      </p:sp>
      <p:sp>
        <p:nvSpPr>
          <p:cNvPr id="4" name="Slide Number Placeholder 3"/>
          <p:cNvSpPr>
            <a:spLocks noGrp="1"/>
          </p:cNvSpPr>
          <p:nvPr>
            <p:ph type="sldNum" sz="quarter" idx="10"/>
          </p:nvPr>
        </p:nvSpPr>
        <p:spPr/>
        <p:txBody>
          <a:bodyPr/>
          <a:lstStyle/>
          <a:p>
            <a:fld id="{74B60785-9338-114B-891F-4D52A71C2C76}" type="slidenum">
              <a:rPr lang="en-US" smtClean="0"/>
              <a:t>18</a:t>
            </a:fld>
            <a:endParaRPr lang="en-US"/>
          </a:p>
        </p:txBody>
      </p:sp>
    </p:spTree>
    <p:extLst>
      <p:ext uri="{BB962C8B-B14F-4D97-AF65-F5344CB8AC3E}">
        <p14:creationId xmlns:p14="http://schemas.microsoft.com/office/powerpoint/2010/main" val="94185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Tobacco prevention efforts aimed at community and policy change have decreased the rate of smoking by about 50%. Even so, smoking is still the number one cause of preventable death. This video series shows lots of examples of community level changes that RLAs can think about for their own communities.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https://www.youtube.com/watch?list=PLxdDQiAI50j9 dvC6FgzlIi7dHbevdQz86&amp;v=Cfcv6QRss_c</a:t>
            </a:r>
            <a:endParaRPr lang="en-US" sz="1200" kern="1200" dirty="0">
              <a:solidFill>
                <a:schemeClr val="tx1"/>
              </a:solidFill>
              <a:effectLst/>
              <a:latin typeface="+mn-lt"/>
              <a:ea typeface="+mn-ea"/>
              <a:cs typeface="+mn-cs"/>
            </a:endParaRPr>
          </a:p>
          <a:p>
            <a:endParaRPr lang="en-US" b="0" baseline="0" dirty="0"/>
          </a:p>
        </p:txBody>
      </p:sp>
      <p:sp>
        <p:nvSpPr>
          <p:cNvPr id="4" name="Slide Number Placeholder 3"/>
          <p:cNvSpPr>
            <a:spLocks noGrp="1"/>
          </p:cNvSpPr>
          <p:nvPr>
            <p:ph type="sldNum" sz="quarter" idx="10"/>
          </p:nvPr>
        </p:nvSpPr>
        <p:spPr/>
        <p:txBody>
          <a:bodyPr/>
          <a:lstStyle/>
          <a:p>
            <a:fld id="{74B60785-9338-114B-891F-4D52A71C2C76}" type="slidenum">
              <a:rPr lang="en-US" smtClean="0"/>
              <a:t>19</a:t>
            </a:fld>
            <a:endParaRPr lang="en-US"/>
          </a:p>
        </p:txBody>
      </p:sp>
    </p:spTree>
    <p:extLst>
      <p:ext uri="{BB962C8B-B14F-4D97-AF65-F5344CB8AC3E}">
        <p14:creationId xmlns:p14="http://schemas.microsoft.com/office/powerpoint/2010/main" val="224100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a:t>
            </a:r>
            <a:r>
              <a:rPr lang="en-US" dirty="0"/>
              <a:t> Brief review of agenda.</a:t>
            </a:r>
          </a:p>
        </p:txBody>
      </p:sp>
      <p:sp>
        <p:nvSpPr>
          <p:cNvPr id="4" name="Slide Number Placeholder 3"/>
          <p:cNvSpPr>
            <a:spLocks noGrp="1"/>
          </p:cNvSpPr>
          <p:nvPr>
            <p:ph type="sldNum" sz="quarter" idx="10"/>
          </p:nvPr>
        </p:nvSpPr>
        <p:spPr/>
        <p:txBody>
          <a:bodyPr/>
          <a:lstStyle/>
          <a:p>
            <a:fld id="{74B60785-9338-114B-891F-4D52A71C2C76}" type="slidenum">
              <a:rPr lang="en-US" smtClean="0"/>
              <a:t>2</a:t>
            </a:fld>
            <a:endParaRPr lang="en-US"/>
          </a:p>
        </p:txBody>
      </p:sp>
    </p:spTree>
    <p:extLst>
      <p:ext uri="{BB962C8B-B14F-4D97-AF65-F5344CB8AC3E}">
        <p14:creationId xmlns:p14="http://schemas.microsoft.com/office/powerpoint/2010/main" val="101436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Answer any lingering questions and/or take the time to address issues that you think may remain unclear. </a:t>
            </a:r>
            <a:r>
              <a:rPr lang="en-US" sz="1200" kern="1200">
                <a:solidFill>
                  <a:schemeClr val="tx1"/>
                </a:solidFill>
                <a:effectLst/>
                <a:latin typeface="+mn-lt"/>
                <a:ea typeface="+mn-ea"/>
                <a:cs typeface="+mn-cs"/>
              </a:rPr>
              <a:t>Remind participants that the sections are an overview and there is more information about each topic in the Deep Dive.   </a:t>
            </a:r>
          </a:p>
        </p:txBody>
      </p:sp>
      <p:sp>
        <p:nvSpPr>
          <p:cNvPr id="4" name="Slide Number Placeholder 3"/>
          <p:cNvSpPr>
            <a:spLocks noGrp="1"/>
          </p:cNvSpPr>
          <p:nvPr>
            <p:ph type="sldNum" sz="quarter" idx="10"/>
          </p:nvPr>
        </p:nvSpPr>
        <p:spPr/>
        <p:txBody>
          <a:bodyPr/>
          <a:lstStyle/>
          <a:p>
            <a:fld id="{74B60785-9338-114B-891F-4D52A71C2C76}" type="slidenum">
              <a:rPr lang="en-US" smtClean="0"/>
              <a:t>20</a:t>
            </a:fld>
            <a:endParaRPr lang="en-US"/>
          </a:p>
        </p:txBody>
      </p:sp>
    </p:spTree>
    <p:extLst>
      <p:ext uri="{BB962C8B-B14F-4D97-AF65-F5344CB8AC3E}">
        <p14:creationId xmlns:p14="http://schemas.microsoft.com/office/powerpoint/2010/main" val="400952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21</a:t>
            </a:fld>
            <a:endParaRPr lang="en-US"/>
          </a:p>
        </p:txBody>
      </p:sp>
    </p:spTree>
    <p:extLst>
      <p:ext uri="{BB962C8B-B14F-4D97-AF65-F5344CB8AC3E}">
        <p14:creationId xmlns:p14="http://schemas.microsoft.com/office/powerpoint/2010/main" val="48511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a:t>
            </a:r>
            <a:r>
              <a:rPr lang="en-US" sz="1200" kern="1200" dirty="0">
                <a:solidFill>
                  <a:schemeClr val="tx1"/>
                </a:solidFill>
                <a:effectLst/>
                <a:latin typeface="+mn-lt"/>
                <a:ea typeface="+mn-ea"/>
                <a:cs typeface="+mn-cs"/>
              </a:rPr>
              <a:t>This is a fun, non-scientific activity to get participants thinking about their own leadership and communication styles, to get to know one another, and to begin to learn how they will work together as a team using the variety of natural strengths in the group.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Activity: </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Before class print out the shape descriptions in the Ice Breaker section of the Digital Library. </a:t>
            </a:r>
          </a:p>
          <a:p>
            <a:pPr marL="228600" lvl="0" indent="-228600">
              <a:buFont typeface="+mj-lt"/>
              <a:buAutoNum type="arabicPeriod"/>
            </a:pPr>
            <a:r>
              <a:rPr lang="en-US" sz="1200" kern="1200" dirty="0">
                <a:solidFill>
                  <a:schemeClr val="tx1"/>
                </a:solidFill>
                <a:effectLst/>
                <a:latin typeface="+mn-lt"/>
                <a:ea typeface="+mn-ea"/>
                <a:cs typeface="+mn-cs"/>
              </a:rPr>
              <a:t>Ask the participants to pick the first shape they are attracted to then get into groups with other participants who picked the same shape. </a:t>
            </a:r>
          </a:p>
          <a:p>
            <a:pPr marL="228600" lvl="0" indent="-228600">
              <a:buFont typeface="+mj-lt"/>
              <a:buAutoNum type="arabicPeriod"/>
            </a:pPr>
            <a:r>
              <a:rPr lang="en-US" sz="1200" kern="1200" dirty="0">
                <a:solidFill>
                  <a:schemeClr val="tx1"/>
                </a:solidFill>
                <a:effectLst/>
                <a:latin typeface="+mn-lt"/>
                <a:ea typeface="+mn-ea"/>
                <a:cs typeface="+mn-cs"/>
              </a:rPr>
              <a:t>Read the description of each shape out loud to the entire group. You can find the descriptions in the Ice Breaker section of your Digital Library. </a:t>
            </a:r>
          </a:p>
          <a:p>
            <a:pPr marL="228600" lvl="0" indent="-228600">
              <a:buFont typeface="+mj-lt"/>
              <a:buAutoNum type="arabicPeriod"/>
            </a:pPr>
            <a:r>
              <a:rPr lang="en-US" sz="1200" kern="1200" dirty="0">
                <a:solidFill>
                  <a:schemeClr val="tx1"/>
                </a:solidFill>
                <a:effectLst/>
                <a:latin typeface="+mn-lt"/>
                <a:ea typeface="+mn-ea"/>
                <a:cs typeface="+mn-cs"/>
              </a:rPr>
              <a:t>Then have the groups discuss the questions on the slide. </a:t>
            </a:r>
          </a:p>
          <a:p>
            <a:pPr marL="228600" lvl="0" indent="-228600">
              <a:buFont typeface="+mj-lt"/>
              <a:buAutoNum type="arabicPeriod"/>
            </a:pPr>
            <a:r>
              <a:rPr lang="en-US" sz="1200" kern="1200" dirty="0">
                <a:solidFill>
                  <a:schemeClr val="tx1"/>
                </a:solidFill>
                <a:effectLst/>
                <a:latin typeface="+mn-lt"/>
                <a:ea typeface="+mn-ea"/>
                <a:cs typeface="+mn-cs"/>
              </a:rPr>
              <a:t>After about ten minutes mix up the groups so that they are in “mixed-shape” groups and have them discuss the same questions. </a:t>
            </a:r>
          </a:p>
          <a:p>
            <a:pPr marL="228600" lvl="0" indent="-228600">
              <a:buFont typeface="+mj-lt"/>
              <a:buAutoNum type="arabicPeriod"/>
            </a:pPr>
            <a:r>
              <a:rPr lang="en-US" sz="1200" kern="1200" dirty="0">
                <a:solidFill>
                  <a:schemeClr val="tx1"/>
                </a:solidFill>
                <a:effectLst/>
                <a:latin typeface="+mn-lt"/>
                <a:ea typeface="+mn-ea"/>
                <a:cs typeface="+mn-cs"/>
              </a:rPr>
              <a:t>After about ten minutes bring the entire group back together and ask for a volunteers to talk about their observations.  </a:t>
            </a:r>
          </a:p>
          <a:p>
            <a:endParaRPr lang="en-US" b="0" dirty="0"/>
          </a:p>
        </p:txBody>
      </p:sp>
      <p:sp>
        <p:nvSpPr>
          <p:cNvPr id="4" name="Slide Number Placeholder 3"/>
          <p:cNvSpPr>
            <a:spLocks noGrp="1"/>
          </p:cNvSpPr>
          <p:nvPr>
            <p:ph type="sldNum" sz="quarter" idx="10"/>
          </p:nvPr>
        </p:nvSpPr>
        <p:spPr/>
        <p:txBody>
          <a:bodyPr/>
          <a:lstStyle/>
          <a:p>
            <a:fld id="{74B60785-9338-114B-891F-4D52A71C2C76}" type="slidenum">
              <a:rPr lang="en-US" smtClean="0"/>
              <a:t>3</a:t>
            </a:fld>
            <a:endParaRPr lang="en-US"/>
          </a:p>
        </p:txBody>
      </p:sp>
    </p:spTree>
    <p:extLst>
      <p:ext uri="{BB962C8B-B14F-4D97-AF65-F5344CB8AC3E}">
        <p14:creationId xmlns:p14="http://schemas.microsoft.com/office/powerpoint/2010/main" val="403613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Time for a basic review. Also ask if there were any “aha” moments since the last time you met. If appropriate, have a very brief group discussion.</a:t>
            </a:r>
          </a:p>
        </p:txBody>
      </p:sp>
      <p:sp>
        <p:nvSpPr>
          <p:cNvPr id="4" name="Slide Number Placeholder 3"/>
          <p:cNvSpPr>
            <a:spLocks noGrp="1"/>
          </p:cNvSpPr>
          <p:nvPr>
            <p:ph type="sldNum" sz="quarter" idx="10"/>
          </p:nvPr>
        </p:nvSpPr>
        <p:spPr/>
        <p:txBody>
          <a:bodyPr/>
          <a:lstStyle/>
          <a:p>
            <a:fld id="{74B60785-9338-114B-891F-4D52A71C2C76}" type="slidenum">
              <a:rPr lang="en-US" smtClean="0"/>
              <a:t>4</a:t>
            </a:fld>
            <a:endParaRPr lang="en-US"/>
          </a:p>
        </p:txBody>
      </p:sp>
    </p:spTree>
    <p:extLst>
      <p:ext uri="{BB962C8B-B14F-4D97-AF65-F5344CB8AC3E}">
        <p14:creationId xmlns:p14="http://schemas.microsoft.com/office/powerpoint/2010/main" val="98777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Review the learning objectives.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5</a:t>
            </a:fld>
            <a:endParaRPr lang="en-US"/>
          </a:p>
        </p:txBody>
      </p:sp>
    </p:spTree>
    <p:extLst>
      <p:ext uri="{BB962C8B-B14F-4D97-AF65-F5344CB8AC3E}">
        <p14:creationId xmlns:p14="http://schemas.microsoft.com/office/powerpoint/2010/main" val="36828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The participants “met” Ciara in their workbook homework. Direct participants to their workbook to quickly review her story on page 23.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 </a:t>
            </a:r>
            <a:r>
              <a:rPr lang="en-US" sz="1200" kern="1200" dirty="0">
                <a:solidFill>
                  <a:schemeClr val="tx1"/>
                </a:solidFill>
                <a:effectLst/>
                <a:latin typeface="+mn-lt"/>
                <a:ea typeface="+mn-ea"/>
                <a:cs typeface="+mn-cs"/>
              </a:rPr>
              <a:t>Could you relate with Ciara? What were some of the barriers she faces in making healthy decisions? What were some of the things that supported her making healthy decisions? Ask if any participants are willing to share some of the things that challenge or support their ability to make healthy decisions.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6</a:t>
            </a:fld>
            <a:endParaRPr lang="en-US"/>
          </a:p>
        </p:txBody>
      </p:sp>
    </p:spTree>
    <p:extLst>
      <p:ext uri="{BB962C8B-B14F-4D97-AF65-F5344CB8AC3E}">
        <p14:creationId xmlns:p14="http://schemas.microsoft.com/office/powerpoint/2010/main" val="234382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The healthcare system is big and complex. There are many factors that impact how individuals, communities, and societies use the healthcare system. This is an opportunity to break down the health pyramid in laymen’s terms. The overall goal is to show that focusing efforts on upstream approaches such as community and policy changes are better models because they decrease the need for treatment by decreasing the incidence of chronic diseases. </a:t>
            </a:r>
          </a:p>
        </p:txBody>
      </p:sp>
      <p:sp>
        <p:nvSpPr>
          <p:cNvPr id="4" name="Slide Number Placeholder 3"/>
          <p:cNvSpPr>
            <a:spLocks noGrp="1"/>
          </p:cNvSpPr>
          <p:nvPr>
            <p:ph type="sldNum" sz="quarter" idx="10"/>
          </p:nvPr>
        </p:nvSpPr>
        <p:spPr/>
        <p:txBody>
          <a:bodyPr/>
          <a:lstStyle/>
          <a:p>
            <a:fld id="{74B60785-9338-114B-891F-4D52A71C2C76}" type="slidenum">
              <a:rPr lang="en-US" smtClean="0"/>
              <a:t>7</a:t>
            </a:fld>
            <a:endParaRPr lang="en-US"/>
          </a:p>
        </p:txBody>
      </p:sp>
    </p:spTree>
    <p:extLst>
      <p:ext uri="{BB962C8B-B14F-4D97-AF65-F5344CB8AC3E}">
        <p14:creationId xmlns:p14="http://schemas.microsoft.com/office/powerpoint/2010/main" val="400210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a:t>
            </a:r>
            <a:r>
              <a:rPr lang="en-US" sz="1200" kern="1200" dirty="0">
                <a:solidFill>
                  <a:schemeClr val="tx1"/>
                </a:solidFill>
                <a:effectLst/>
                <a:latin typeface="+mn-lt"/>
                <a:ea typeface="+mn-ea"/>
                <a:cs typeface="+mn-cs"/>
              </a:rPr>
              <a:t>: The Affordable Care Act (ACA) is a government policy that attempts to make our complex and expensive healthcare system more accessible and easier to manage for all Americans.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https://www.youtube.com/watch?v=wMuXcuudvCc</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8</a:t>
            </a:fld>
            <a:endParaRPr lang="en-US"/>
          </a:p>
        </p:txBody>
      </p:sp>
    </p:spTree>
    <p:extLst>
      <p:ext uri="{BB962C8B-B14F-4D97-AF65-F5344CB8AC3E}">
        <p14:creationId xmlns:p14="http://schemas.microsoft.com/office/powerpoint/2010/main" val="133763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Facilitator Tip: </a:t>
            </a:r>
            <a:r>
              <a:rPr lang="en-US" sz="1200" kern="1200" dirty="0">
                <a:solidFill>
                  <a:schemeClr val="tx1"/>
                </a:solidFill>
                <a:effectLst/>
                <a:latin typeface="+mn-lt"/>
                <a:ea typeface="+mn-ea"/>
                <a:cs typeface="+mn-cs"/>
              </a:rPr>
              <a:t>Use this time for a break. Give participants a five to ten minute break depending on the needs of the group and the length of the meeting. Use the resources in the Digital Library to choose one stretch for your group.</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9</a:t>
            </a:fld>
            <a:endParaRPr lang="en-US"/>
          </a:p>
        </p:txBody>
      </p:sp>
    </p:spTree>
    <p:extLst>
      <p:ext uri="{BB962C8B-B14F-4D97-AF65-F5344CB8AC3E}">
        <p14:creationId xmlns:p14="http://schemas.microsoft.com/office/powerpoint/2010/main" val="274669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9/23/2016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latin typeface="+mn-lt"/>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79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9/23/2016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9/23/2016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a:t>CLICK TO EDIT MASTER TITLE STYLE</a:t>
            </a:r>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t>9/23/2016</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9/23/2016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91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9/23/2016</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4681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9/23/2016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04295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9/23/2016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3962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9/23/2016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79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9/23/2016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9/23/2016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9/23/2016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9/23/2016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9/23/2016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9/23/2016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9/23/2016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9/23/2016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9/23/2016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518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9/23/2016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9/23/2016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9/23/2016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9/23/2016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9/23/2016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9/23/2016</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9/23/2016</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9/23/2016</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9/23/2016</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18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6" y="169221"/>
            <a:ext cx="5715000"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9/23/2016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Avenir Ligh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Avenir Ligh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Avenir Ligh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Avenir Ligh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Avenir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4831443"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9/23/2016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457200" rtl="0" eaLnBrk="1" latinLnBrk="0" hangingPunct="1">
        <a:lnSpc>
          <a:spcPct val="90000"/>
        </a:lnSpc>
        <a:spcBef>
          <a:spcPct val="0"/>
        </a:spcBef>
        <a:buNone/>
        <a:defRPr sz="2800" b="1" i="0" kern="1200" cap="all" baseline="0">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9/23/2016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xStyles>
    <p:titleStyle>
      <a:lvl1pPr algn="l" defTabSz="457200" rtl="0" eaLnBrk="1" latinLnBrk="0" hangingPunct="1">
        <a:lnSpc>
          <a:spcPct val="90000"/>
        </a:lnSpc>
        <a:spcBef>
          <a:spcPct val="0"/>
        </a:spcBef>
        <a:buNone/>
        <a:defRPr sz="2800" b="1"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9/23/2016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9/23/2016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9/23/2016</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9/23/2016</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5.jpg"/><Relationship Id="rId5" Type="http://schemas.microsoft.com/office/2007/relationships/hdphoto" Target="../media/hdphoto1.wdp"/><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pc="310" dirty="0" err="1"/>
              <a:t>Mục</a:t>
            </a:r>
            <a:r>
              <a:rPr lang="en-US" spc="310" dirty="0"/>
              <a:t> 2: </a:t>
            </a:r>
            <a:r>
              <a:rPr lang="en-US" spc="310" dirty="0" err="1"/>
              <a:t>chiến</a:t>
            </a:r>
            <a:r>
              <a:rPr lang="en-US" spc="310" dirty="0"/>
              <a:t> </a:t>
            </a:r>
            <a:r>
              <a:rPr lang="en-US" spc="310" dirty="0" err="1"/>
              <a:t>lược</a:t>
            </a:r>
            <a:endParaRPr lang="en-US" spc="310" dirty="0"/>
          </a:p>
        </p:txBody>
      </p:sp>
      <p:sp>
        <p:nvSpPr>
          <p:cNvPr id="5" name="Subtitle 4"/>
          <p:cNvSpPr>
            <a:spLocks noGrp="1"/>
          </p:cNvSpPr>
          <p:nvPr>
            <p:ph type="subTitle" idx="1"/>
          </p:nvPr>
        </p:nvSpPr>
        <p:spPr/>
        <p:txBody>
          <a:bodyPr>
            <a:normAutofit fontScale="92500" lnSpcReduction="20000"/>
          </a:bodyPr>
          <a:lstStyle/>
          <a:p>
            <a:r>
              <a:rPr lang="en-US" sz="4800" dirty="0" err="1"/>
              <a:t>Hỗ</a:t>
            </a:r>
            <a:r>
              <a:rPr lang="en-US" sz="4800" dirty="0"/>
              <a:t> </a:t>
            </a:r>
            <a:r>
              <a:rPr lang="en-US" sz="4800" dirty="0" err="1"/>
              <a:t>trợ</a:t>
            </a:r>
            <a:r>
              <a:rPr lang="en-US" sz="4800" dirty="0"/>
              <a:t> </a:t>
            </a:r>
            <a:r>
              <a:rPr lang="en-US" sz="4800" dirty="0" err="1"/>
              <a:t>sức</a:t>
            </a:r>
            <a:r>
              <a:rPr lang="en-US" sz="4800" dirty="0"/>
              <a:t> </a:t>
            </a:r>
            <a:r>
              <a:rPr lang="en-US" sz="4800" dirty="0" err="1"/>
              <a:t>khỏe</a:t>
            </a:r>
            <a:r>
              <a:rPr lang="en-US" sz="4800" dirty="0"/>
              <a:t>: </a:t>
            </a:r>
          </a:p>
          <a:p>
            <a:r>
              <a:rPr lang="en-US" sz="4800" dirty="0" err="1"/>
              <a:t>Mỗi</a:t>
            </a:r>
            <a:r>
              <a:rPr lang="en-US" sz="4800" dirty="0"/>
              <a:t> </a:t>
            </a:r>
            <a:r>
              <a:rPr lang="en-US" sz="4800" dirty="0" err="1"/>
              <a:t>ngày</a:t>
            </a:r>
            <a:r>
              <a:rPr lang="en-US" sz="4800" dirty="0"/>
              <a:t> </a:t>
            </a:r>
            <a:r>
              <a:rPr lang="en-US" sz="4800" dirty="0" err="1"/>
              <a:t>theo</a:t>
            </a:r>
            <a:r>
              <a:rPr lang="en-US" sz="4800" dirty="0"/>
              <a:t> </a:t>
            </a:r>
            <a:r>
              <a:rPr lang="en-US" sz="4800" dirty="0" err="1"/>
              <a:t>mọi</a:t>
            </a:r>
            <a:r>
              <a:rPr lang="en-US" sz="4800" dirty="0"/>
              <a:t> </a:t>
            </a:r>
            <a:r>
              <a:rPr lang="en-US" sz="4800" dirty="0" err="1"/>
              <a:t>cách</a:t>
            </a:r>
            <a:endParaRPr lang="en-US" sz="4800" dirty="0"/>
          </a:p>
        </p:txBody>
      </p:sp>
    </p:spTree>
    <p:extLst>
      <p:ext uri="{BB962C8B-B14F-4D97-AF65-F5344CB8AC3E}">
        <p14:creationId xmlns:p14="http://schemas.microsoft.com/office/powerpoint/2010/main" val="3372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Chyện của </a:t>
            </a:r>
            <a:r>
              <a:rPr lang="en-US" dirty="0"/>
              <a:t>Ciara</a:t>
            </a:r>
          </a:p>
        </p:txBody>
      </p:sp>
      <p:pic>
        <p:nvPicPr>
          <p:cNvPr id="3" name="Picture 2" descr="unnamed.jpg"/>
          <p:cNvPicPr>
            <a:picLocks noChangeAspect="1"/>
          </p:cNvPicPr>
          <p:nvPr/>
        </p:nvPicPr>
        <p:blipFill rotWithShape="1">
          <a:blip r:embed="rId3">
            <a:extLst>
              <a:ext uri="{28A0092B-C50C-407E-A947-70E740481C1C}">
                <a14:useLocalDpi xmlns:a14="http://schemas.microsoft.com/office/drawing/2010/main" val="0"/>
              </a:ext>
            </a:extLst>
          </a:blip>
          <a:srcRect l="8905" t="10304" r="6612"/>
          <a:stretch/>
        </p:blipFill>
        <p:spPr>
          <a:xfrm>
            <a:off x="2368289" y="926672"/>
            <a:ext cx="4407423" cy="5931328"/>
          </a:xfrm>
          <a:prstGeom prst="ellipse">
            <a:avLst/>
          </a:prstGeom>
        </p:spPr>
      </p:pic>
    </p:spTree>
    <p:extLst>
      <p:ext uri="{BB962C8B-B14F-4D97-AF65-F5344CB8AC3E}">
        <p14:creationId xmlns:p14="http://schemas.microsoft.com/office/powerpoint/2010/main" val="243482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Hoạt động</a:t>
            </a:r>
            <a:endParaRPr lang="en-US" dirty="0"/>
          </a:p>
        </p:txBody>
      </p:sp>
      <p:sp>
        <p:nvSpPr>
          <p:cNvPr id="3" name="Text Placeholder 2"/>
          <p:cNvSpPr>
            <a:spLocks noGrp="1"/>
          </p:cNvSpPr>
          <p:nvPr>
            <p:ph type="body" idx="1"/>
          </p:nvPr>
        </p:nvSpPr>
        <p:spPr/>
        <p:txBody>
          <a:bodyPr>
            <a:normAutofit/>
          </a:bodyPr>
          <a:lstStyle/>
          <a:p>
            <a:r>
              <a:rPr lang="vi-VN" sz="2400" dirty="0"/>
              <a:t>Hướng dẫn:</a:t>
            </a:r>
            <a:endParaRPr lang="en-US" sz="2400" dirty="0"/>
          </a:p>
        </p:txBody>
      </p:sp>
      <p:sp>
        <p:nvSpPr>
          <p:cNvPr id="4" name="Content Placeholder 3"/>
          <p:cNvSpPr>
            <a:spLocks noGrp="1"/>
          </p:cNvSpPr>
          <p:nvPr>
            <p:ph sz="half" idx="2"/>
          </p:nvPr>
        </p:nvSpPr>
        <p:spPr>
          <a:xfrm>
            <a:off x="457199" y="2174875"/>
            <a:ext cx="8181353" cy="3951288"/>
          </a:xfrm>
        </p:spPr>
        <p:txBody>
          <a:bodyPr>
            <a:normAutofit/>
          </a:bodyPr>
          <a:lstStyle/>
          <a:p>
            <a:pPr marL="0" indent="0">
              <a:buNone/>
            </a:pPr>
            <a:r>
              <a:rPr lang="vi-VN" sz="2400" dirty="0"/>
              <a:t>Điền câu trả lời của quý vị vào các ô bên dưới</a:t>
            </a:r>
            <a:endParaRPr lang="en-US" sz="2400" dirty="0"/>
          </a:p>
        </p:txBody>
      </p:sp>
      <p:graphicFrame>
        <p:nvGraphicFramePr>
          <p:cNvPr id="6" name="Diagram 5"/>
          <p:cNvGraphicFramePr/>
          <p:nvPr>
            <p:extLst>
              <p:ext uri="{D42A27DB-BD31-4B8C-83A1-F6EECF244321}">
                <p14:modId xmlns:p14="http://schemas.microsoft.com/office/powerpoint/2010/main" val="361626630"/>
              </p:ext>
            </p:extLst>
          </p:nvPr>
        </p:nvGraphicFramePr>
        <p:xfrm>
          <a:off x="406711" y="2174875"/>
          <a:ext cx="8181353" cy="421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47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vi-VN" dirty="0"/>
              <a:t>Yếu tố sức khỏe mang tính quyết định</a:t>
            </a:r>
            <a:endParaRPr lang="en-US" dirty="0"/>
          </a:p>
        </p:txBody>
      </p:sp>
      <p:sp>
        <p:nvSpPr>
          <p:cNvPr id="10" name="Text Placeholder 9"/>
          <p:cNvSpPr>
            <a:spLocks noGrp="1"/>
          </p:cNvSpPr>
          <p:nvPr>
            <p:ph type="body" sz="quarter" idx="13"/>
          </p:nvPr>
        </p:nvSpPr>
        <p:spPr/>
        <p:txBody>
          <a:bodyPr/>
          <a:lstStyle/>
          <a:p>
            <a:r>
              <a:rPr lang="vi-VN" dirty="0"/>
              <a:t>Hệ thống sức khỏe</a:t>
            </a:r>
            <a:endParaRPr lang="en-US" dirty="0"/>
          </a:p>
        </p:txBody>
      </p:sp>
      <p:pic>
        <p:nvPicPr>
          <p:cNvPr id="4" name="Content Placeholder 3" descr="doctor-563428_128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02" r="19"/>
          <a:stretch/>
        </p:blipFill>
        <p:spPr>
          <a:xfrm>
            <a:off x="4877145" y="1657837"/>
            <a:ext cx="3809652" cy="2549525"/>
          </a:xfrm>
        </p:spPr>
      </p:pic>
      <p:pic>
        <p:nvPicPr>
          <p:cNvPr id="5" name="Picture 4" descr="love-804309_1280.jpg"/>
          <p:cNvPicPr>
            <a:picLocks noChangeAspect="1"/>
          </p:cNvPicPr>
          <p:nvPr/>
        </p:nvPicPr>
        <p:blipFill rotWithShape="1">
          <a:blip r:embed="rId4">
            <a:extLst>
              <a:ext uri="{28A0092B-C50C-407E-A947-70E740481C1C}">
                <a14:useLocalDpi xmlns:a14="http://schemas.microsoft.com/office/drawing/2010/main" val="0"/>
              </a:ext>
            </a:extLst>
          </a:blip>
          <a:srcRect l="16438" r="13698"/>
          <a:stretch/>
        </p:blipFill>
        <p:spPr>
          <a:xfrm>
            <a:off x="2690410" y="2393939"/>
            <a:ext cx="1854438" cy="1679731"/>
          </a:xfrm>
          <a:prstGeom prst="rect">
            <a:avLst/>
          </a:prstGeom>
        </p:spPr>
      </p:pic>
      <p:pic>
        <p:nvPicPr>
          <p:cNvPr id="6" name="Picture 5" descr="human-body-311864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92" y="2210107"/>
            <a:ext cx="2192346" cy="4384691"/>
          </a:xfrm>
          <a:prstGeom prst="rect">
            <a:avLst/>
          </a:prstGeom>
        </p:spPr>
      </p:pic>
      <p:pic>
        <p:nvPicPr>
          <p:cNvPr id="7" name="Picture 6" descr="x-ray-image-568241_12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0411" y="4349189"/>
            <a:ext cx="1854438" cy="2252069"/>
          </a:xfrm>
          <a:prstGeom prst="rect">
            <a:avLst/>
          </a:prstGeom>
        </p:spPr>
      </p:pic>
      <p:pic>
        <p:nvPicPr>
          <p:cNvPr id="8" name="Picture 7" descr="thermometer-833085_1280.jpg"/>
          <p:cNvPicPr>
            <a:picLocks noChangeAspect="1"/>
          </p:cNvPicPr>
          <p:nvPr/>
        </p:nvPicPr>
        <p:blipFill rotWithShape="1">
          <a:blip r:embed="rId7">
            <a:extLst>
              <a:ext uri="{28A0092B-C50C-407E-A947-70E740481C1C}">
                <a14:useLocalDpi xmlns:a14="http://schemas.microsoft.com/office/drawing/2010/main" val="0"/>
              </a:ext>
            </a:extLst>
          </a:blip>
          <a:srcRect l="18707" t="39595" r="9141"/>
          <a:stretch/>
        </p:blipFill>
        <p:spPr>
          <a:xfrm>
            <a:off x="4877145" y="4475828"/>
            <a:ext cx="3809652" cy="2125430"/>
          </a:xfrm>
          <a:prstGeom prst="rect">
            <a:avLst/>
          </a:prstGeom>
        </p:spPr>
      </p:pic>
    </p:spTree>
    <p:extLst>
      <p:ext uri="{BB962C8B-B14F-4D97-AF65-F5344CB8AC3E}">
        <p14:creationId xmlns:p14="http://schemas.microsoft.com/office/powerpoint/2010/main" val="74082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Podcast</a:t>
            </a:r>
          </a:p>
        </p:txBody>
      </p:sp>
      <p:sp>
        <p:nvSpPr>
          <p:cNvPr id="3" name="Text Placeholder 2"/>
          <p:cNvSpPr>
            <a:spLocks noGrp="1"/>
          </p:cNvSpPr>
          <p:nvPr>
            <p:ph type="body" sz="quarter" idx="13"/>
          </p:nvPr>
        </p:nvSpPr>
        <p:spPr/>
        <p:txBody>
          <a:bodyPr/>
          <a:lstStyle/>
          <a:p>
            <a:r>
              <a:rPr lang="vi-VN" dirty="0"/>
              <a:t>Có thể xử lý xu hướng sắc tộc về sức khỏe không? không </a:t>
            </a:r>
            <a:endParaRPr lang="en-US" dirty="0"/>
          </a:p>
        </p:txBody>
      </p:sp>
      <p:pic>
        <p:nvPicPr>
          <p:cNvPr id="6" name="Content Placeholder 5" descr="unconsciousbias3_wide-e4faaff73818e3f23ff807e0fa2ed44dc0b73c33-s800-c85.jpeg"/>
          <p:cNvPicPr>
            <a:picLocks noGrp="1" noChangeAspect="1"/>
          </p:cNvPicPr>
          <p:nvPr>
            <p:ph idx="1"/>
          </p:nvPr>
        </p:nvPicPr>
        <p:blipFill>
          <a:blip r:embed="rId3">
            <a:extLst>
              <a:ext uri="{28A0092B-C50C-407E-A947-70E740481C1C}">
                <a14:useLocalDpi xmlns:a14="http://schemas.microsoft.com/office/drawing/2010/main" val="0"/>
              </a:ext>
            </a:extLst>
          </a:blip>
          <a:srcRect t="1874" b="1874"/>
          <a:stretch>
            <a:fillRect/>
          </a:stretch>
        </p:blipFill>
        <p:spPr/>
      </p:pic>
    </p:spTree>
    <p:extLst>
      <p:ext uri="{BB962C8B-B14F-4D97-AF65-F5344CB8AC3E}">
        <p14:creationId xmlns:p14="http://schemas.microsoft.com/office/powerpoint/2010/main" val="221284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vi-VN" dirty="0"/>
              <a:t>Yếu tố sức khỏe mang tính quyết định</a:t>
            </a:r>
            <a:endParaRPr lang="en-US" dirty="0"/>
          </a:p>
        </p:txBody>
      </p:sp>
      <p:sp>
        <p:nvSpPr>
          <p:cNvPr id="10" name="Text Placeholder 9"/>
          <p:cNvSpPr>
            <a:spLocks noGrp="1"/>
          </p:cNvSpPr>
          <p:nvPr>
            <p:ph type="body" sz="quarter" idx="13"/>
          </p:nvPr>
        </p:nvSpPr>
        <p:spPr/>
        <p:txBody>
          <a:bodyPr/>
          <a:lstStyle/>
          <a:p>
            <a:r>
              <a:rPr lang="vi-VN" dirty="0"/>
              <a:t>Gia đình và khu phố</a:t>
            </a:r>
            <a:endParaRPr lang="en-US" dirty="0"/>
          </a:p>
        </p:txBody>
      </p:sp>
      <p:pic>
        <p:nvPicPr>
          <p:cNvPr id="11" name="Picture 10" descr="54e53e83d3b84.preview-699.jpg"/>
          <p:cNvPicPr>
            <a:picLocks noChangeAspect="1"/>
          </p:cNvPicPr>
          <p:nvPr/>
        </p:nvPicPr>
        <p:blipFill rotWithShape="1">
          <a:blip r:embed="rId3">
            <a:extLst>
              <a:ext uri="{28A0092B-C50C-407E-A947-70E740481C1C}">
                <a14:useLocalDpi xmlns:a14="http://schemas.microsoft.com/office/drawing/2010/main" val="0"/>
              </a:ext>
            </a:extLst>
          </a:blip>
          <a:srcRect b="35168"/>
          <a:stretch/>
        </p:blipFill>
        <p:spPr>
          <a:xfrm>
            <a:off x="693056" y="2005384"/>
            <a:ext cx="5905500" cy="2877657"/>
          </a:xfrm>
          <a:prstGeom prst="rect">
            <a:avLst/>
          </a:prstGeom>
        </p:spPr>
      </p:pic>
      <p:pic>
        <p:nvPicPr>
          <p:cNvPr id="12" name="Picture 11" descr="person-731281_12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748" y="3695587"/>
            <a:ext cx="4365615" cy="2909273"/>
          </a:xfrm>
          <a:prstGeom prst="rect">
            <a:avLst/>
          </a:prstGeom>
        </p:spPr>
      </p:pic>
      <p:pic>
        <p:nvPicPr>
          <p:cNvPr id="14" name="Picture 13" descr="no-smoking-296652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311" y="4972778"/>
            <a:ext cx="1632082" cy="1632082"/>
          </a:xfrm>
          <a:prstGeom prst="rect">
            <a:avLst/>
          </a:prstGeom>
        </p:spPr>
      </p:pic>
    </p:spTree>
    <p:extLst>
      <p:ext uri="{BB962C8B-B14F-4D97-AF65-F5344CB8AC3E}">
        <p14:creationId xmlns:p14="http://schemas.microsoft.com/office/powerpoint/2010/main" val="165954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vi-VN" dirty="0"/>
              <a:t>Yếu tố sức khỏe mang tính quyết định</a:t>
            </a:r>
            <a:endParaRPr lang="en-US" dirty="0"/>
          </a:p>
        </p:txBody>
      </p:sp>
      <p:sp>
        <p:nvSpPr>
          <p:cNvPr id="10" name="Text Placeholder 9"/>
          <p:cNvSpPr>
            <a:spLocks noGrp="1"/>
          </p:cNvSpPr>
          <p:nvPr>
            <p:ph type="body" sz="quarter" idx="13"/>
          </p:nvPr>
        </p:nvSpPr>
        <p:spPr/>
        <p:txBody>
          <a:bodyPr/>
          <a:lstStyle/>
          <a:p>
            <a:r>
              <a:rPr lang="vi-VN" dirty="0"/>
              <a:t>Công sở</a:t>
            </a:r>
            <a:endParaRPr lang="en-US" dirty="0"/>
          </a:p>
        </p:txBody>
      </p:sp>
      <p:pic>
        <p:nvPicPr>
          <p:cNvPr id="5" name="Picture 4" descr="lab-385348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24" y="2454552"/>
            <a:ext cx="5323994" cy="3547943"/>
          </a:xfrm>
          <a:prstGeom prst="rect">
            <a:avLst/>
          </a:prstGeom>
        </p:spPr>
      </p:pic>
      <p:pic>
        <p:nvPicPr>
          <p:cNvPr id="6" name="Picture 5" descr="Mercato_7000_0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38" y="2247600"/>
            <a:ext cx="2100072" cy="3754895"/>
          </a:xfrm>
          <a:prstGeom prst="rect">
            <a:avLst/>
          </a:prstGeom>
        </p:spPr>
      </p:pic>
      <p:pic>
        <p:nvPicPr>
          <p:cNvPr id="8" name="Picture 7" descr="no-smoking-296652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91143">
            <a:off x="4906225" y="5009326"/>
            <a:ext cx="1632082" cy="1632082"/>
          </a:xfrm>
          <a:prstGeom prst="rect">
            <a:avLst/>
          </a:prstGeom>
        </p:spPr>
      </p:pic>
    </p:spTree>
    <p:extLst>
      <p:ext uri="{BB962C8B-B14F-4D97-AF65-F5344CB8AC3E}">
        <p14:creationId xmlns:p14="http://schemas.microsoft.com/office/powerpoint/2010/main" val="46124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vi-VN" dirty="0"/>
              <a:t>Yếu tố sức khỏe mang tính quyết định</a:t>
            </a:r>
            <a:endParaRPr lang="en-US" dirty="0"/>
          </a:p>
        </p:txBody>
      </p:sp>
      <p:sp>
        <p:nvSpPr>
          <p:cNvPr id="10" name="Text Placeholder 9"/>
          <p:cNvSpPr>
            <a:spLocks noGrp="1"/>
          </p:cNvSpPr>
          <p:nvPr>
            <p:ph type="body" sz="quarter" idx="13"/>
          </p:nvPr>
        </p:nvSpPr>
        <p:spPr/>
        <p:txBody>
          <a:bodyPr/>
          <a:lstStyle/>
          <a:p>
            <a:r>
              <a:rPr lang="vi-VN" dirty="0"/>
              <a:t>Chợ</a:t>
            </a:r>
            <a:endParaRPr lang="en-US" dirty="0"/>
          </a:p>
        </p:txBody>
      </p:sp>
      <p:pic>
        <p:nvPicPr>
          <p:cNvPr id="6" name="Picture 5" descr="fruits-25266_1280.jpg"/>
          <p:cNvPicPr>
            <a:picLocks noChangeAspect="1"/>
          </p:cNvPicPr>
          <p:nvPr/>
        </p:nvPicPr>
        <p:blipFill rotWithShape="1">
          <a:blip r:embed="rId3">
            <a:extLst>
              <a:ext uri="{28A0092B-C50C-407E-A947-70E740481C1C}">
                <a14:useLocalDpi xmlns:a14="http://schemas.microsoft.com/office/drawing/2010/main" val="0"/>
              </a:ext>
            </a:extLst>
          </a:blip>
          <a:srcRect l="7523" t="19573" r="3934" b="24349"/>
          <a:stretch/>
        </p:blipFill>
        <p:spPr>
          <a:xfrm>
            <a:off x="475840" y="4811645"/>
            <a:ext cx="4249702" cy="1789416"/>
          </a:xfrm>
          <a:prstGeom prst="rect">
            <a:avLst/>
          </a:prstGeom>
        </p:spPr>
      </p:pic>
      <p:pic>
        <p:nvPicPr>
          <p:cNvPr id="9" name="Picture 8" descr="674e58075684d593efb8e346c5a186276c313fcb_500.jpg"/>
          <p:cNvPicPr>
            <a:picLocks noChangeAspect="1"/>
          </p:cNvPicPr>
          <p:nvPr/>
        </p:nvPicPr>
        <p:blipFill rotWithShape="1">
          <a:blip r:embed="rId4">
            <a:extLst>
              <a:ext uri="{28A0092B-C50C-407E-A947-70E740481C1C}">
                <a14:useLocalDpi xmlns:a14="http://schemas.microsoft.com/office/drawing/2010/main" val="0"/>
              </a:ext>
            </a:extLst>
          </a:blip>
          <a:srcRect l="1827" t="14020" r="14866" b="15332"/>
          <a:stretch/>
        </p:blipFill>
        <p:spPr>
          <a:xfrm>
            <a:off x="475839" y="1959427"/>
            <a:ext cx="4249703" cy="2702940"/>
          </a:xfrm>
          <a:prstGeom prst="rect">
            <a:avLst/>
          </a:prstGeom>
        </p:spPr>
      </p:pic>
      <p:pic>
        <p:nvPicPr>
          <p:cNvPr id="7" name="Picture 6" descr="cigarettes-461894_12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666" y="4195514"/>
            <a:ext cx="3658588" cy="2438106"/>
          </a:xfrm>
          <a:prstGeom prst="rect">
            <a:avLst/>
          </a:prstGeom>
        </p:spPr>
      </p:pic>
      <p:pic>
        <p:nvPicPr>
          <p:cNvPr id="8" name="Picture 7" descr="supermarket-435452_12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666" y="1938542"/>
            <a:ext cx="3658588" cy="2057955"/>
          </a:xfrm>
          <a:prstGeom prst="rect">
            <a:avLst/>
          </a:prstGeom>
        </p:spPr>
      </p:pic>
    </p:spTree>
    <p:extLst>
      <p:ext uri="{BB962C8B-B14F-4D97-AF65-F5344CB8AC3E}">
        <p14:creationId xmlns:p14="http://schemas.microsoft.com/office/powerpoint/2010/main" val="229549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Lợi ích về sức khỏe</a:t>
            </a:r>
            <a:endParaRPr lang="en-US" dirty="0"/>
          </a:p>
        </p:txBody>
      </p:sp>
      <p:pic>
        <p:nvPicPr>
          <p:cNvPr id="5" name="Picture 2"/>
          <p:cNvPicPr>
            <a:picLocks noGrp="1" noChangeAspect="1" noChangeArrowheads="1"/>
          </p:cNvPicPr>
          <p:nvPr>
            <p:ph type="body" sz="quarter" idx="13"/>
          </p:nvPr>
        </p:nvPicPr>
        <p:blipFill>
          <a:blip r:embed="rId3">
            <a:extLst>
              <a:ext uri="{28A0092B-C50C-407E-A947-70E740481C1C}">
                <a14:useLocalDpi xmlns:a14="http://schemas.microsoft.com/office/drawing/2010/main" val="0"/>
              </a:ext>
            </a:extLst>
          </a:blip>
          <a:stretch>
            <a:fillRect/>
          </a:stretch>
        </p:blipFill>
        <p:spPr>
          <a:xfrm>
            <a:off x="5931107" y="1903531"/>
            <a:ext cx="2954337" cy="1968788"/>
          </a:xfrm>
          <a:prstGeom prst="roundRect">
            <a:avLst>
              <a:gd name="adj" fmla="val 8594"/>
            </a:avLst>
          </a:prstGeom>
          <a:solidFill>
            <a:srgbClr val="FFFFFF">
              <a:shade val="85000"/>
            </a:srgbClr>
          </a:solidFill>
          <a:ln w="76200">
            <a:solidFill>
              <a:schemeClr val="accent5">
                <a:lumMod val="75000"/>
              </a:schemeClr>
            </a:solidFill>
          </a:ln>
          <a:effectLst/>
        </p:spPr>
      </p:pic>
      <p:pic>
        <p:nvPicPr>
          <p:cNvPr id="6" name="Picture 7" descr="unc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69026"/>
          <a:stretch>
            <a:fillRect/>
          </a:stretch>
        </p:blipFill>
        <p:spPr bwMode="auto">
          <a:xfrm>
            <a:off x="3581630" y="1179736"/>
            <a:ext cx="2665775" cy="2284950"/>
          </a:xfrm>
          <a:prstGeom prst="roundRect">
            <a:avLst>
              <a:gd name="adj" fmla="val 8594"/>
            </a:avLst>
          </a:prstGeom>
          <a:solidFill>
            <a:srgbClr val="FFFFFF">
              <a:shade val="85000"/>
            </a:srgbClr>
          </a:solidFill>
          <a:ln w="76200">
            <a:solidFill>
              <a:schemeClr val="accent5">
                <a:lumMod val="75000"/>
              </a:schemeClr>
            </a:solidFill>
            <a:miter lim="800000"/>
            <a:headEnd/>
            <a:tailEnd/>
          </a:ln>
          <a:effectLst>
            <a:outerShdw dist="35921" dir="2700000" algn="ctr" rotWithShape="0">
              <a:srgbClr val="808080"/>
            </a:outerShdw>
          </a:effectLst>
          <a:extLst/>
        </p:spPr>
      </p:pic>
      <p:pic>
        <p:nvPicPr>
          <p:cNvPr id="7" name="Picture 3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9761" y="3681594"/>
            <a:ext cx="3140548" cy="2094745"/>
          </a:xfrm>
          <a:prstGeom prst="roundRect">
            <a:avLst>
              <a:gd name="adj" fmla="val 8594"/>
            </a:avLst>
          </a:prstGeom>
          <a:solidFill>
            <a:srgbClr val="FFFFFF">
              <a:shade val="85000"/>
            </a:srgbClr>
          </a:solidFill>
          <a:ln w="76200">
            <a:solidFill>
              <a:schemeClr val="accent5">
                <a:lumMod val="75000"/>
              </a:schemeClr>
            </a:solidFill>
          </a:ln>
          <a:effectLst/>
          <a:extLst/>
        </p:spPr>
      </p:pic>
      <p:sp>
        <p:nvSpPr>
          <p:cNvPr id="8" name="Rounded Rectangle 7"/>
          <p:cNvSpPr/>
          <p:nvPr/>
        </p:nvSpPr>
        <p:spPr>
          <a:xfrm>
            <a:off x="156441" y="1217184"/>
            <a:ext cx="3223867" cy="2226863"/>
          </a:xfrm>
          <a:prstGeom prst="roundRect">
            <a:avLst>
              <a:gd name="adj" fmla="val 27084"/>
            </a:avLst>
          </a:prstGeom>
          <a:gradFill>
            <a:gsLst>
              <a:gs pos="0">
                <a:schemeClr val="accent6"/>
              </a:gs>
              <a:gs pos="100000">
                <a:srgbClr val="E78E23"/>
              </a:gs>
            </a:gsLst>
          </a:gra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400" dirty="0"/>
              <a:t>NHỮNG NƠI ĐÃ PHÁT TRIỂN MÔI TRƯỜNG HOẠT ĐỘNG THÂN THIỆN</a:t>
            </a:r>
            <a:endParaRPr lang="en-US" sz="2400" dirty="0"/>
          </a:p>
        </p:txBody>
      </p:sp>
      <p:sp>
        <p:nvSpPr>
          <p:cNvPr id="9" name="Rounded Rectangle 8"/>
          <p:cNvSpPr/>
          <p:nvPr/>
        </p:nvSpPr>
        <p:spPr>
          <a:xfrm>
            <a:off x="5975668" y="4298952"/>
            <a:ext cx="3168887" cy="2226863"/>
          </a:xfrm>
          <a:prstGeom prst="roundRect">
            <a:avLst>
              <a:gd name="adj" fmla="val 27084"/>
            </a:avLst>
          </a:prstGeom>
          <a:gradFill>
            <a:gsLst>
              <a:gs pos="0">
                <a:schemeClr val="accent6"/>
              </a:gs>
              <a:gs pos="100000">
                <a:srgbClr val="E78E23"/>
              </a:gs>
            </a:gsLst>
          </a:gra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400" dirty="0"/>
              <a:t>NHIỀU NGƯỜI KHỎE MẠNH HƠN NHỜ ĐƯỢC TIẾP CẬN THỰC PHẨM TƯƠI VÀ LÀNH MẠNH</a:t>
            </a:r>
          </a:p>
        </p:txBody>
      </p:sp>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835120" y="4340506"/>
            <a:ext cx="3095987" cy="2321990"/>
          </a:xfrm>
          <a:prstGeom prst="roundRect">
            <a:avLst>
              <a:gd name="adj" fmla="val 8594"/>
            </a:avLst>
          </a:prstGeom>
          <a:solidFill>
            <a:srgbClr val="FFFFFF">
              <a:shade val="85000"/>
            </a:srgbClr>
          </a:solidFill>
          <a:ln w="76200">
            <a:solidFill>
              <a:schemeClr val="accent5">
                <a:lumMod val="75000"/>
              </a:schemeClr>
            </a:solidFill>
            <a:miter lim="800000"/>
            <a:headEnd/>
            <a:tailEnd/>
          </a:ln>
          <a:effectLst>
            <a:outerShdw dist="35921" dir="2700000" algn="ctr" rotWithShape="0">
              <a:srgbClr val="808080"/>
            </a:outerShdw>
          </a:effectLst>
          <a:extLst/>
        </p:spPr>
      </p:pic>
      <p:cxnSp>
        <p:nvCxnSpPr>
          <p:cNvPr id="11" name="Elbow Connector 10"/>
          <p:cNvCxnSpPr/>
          <p:nvPr/>
        </p:nvCxnSpPr>
        <p:spPr>
          <a:xfrm>
            <a:off x="3380309" y="2450648"/>
            <a:ext cx="2455907" cy="2303362"/>
          </a:xfrm>
          <a:prstGeom prst="bentConnector3">
            <a:avLst/>
          </a:prstGeom>
          <a:ln w="101600">
            <a:solidFill>
              <a:srgbClr val="FFFF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44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CHÍNH SÁCH KHÔNG KHÓI TẠI </a:t>
            </a:r>
            <a:r>
              <a:rPr lang="en-US" dirty="0"/>
              <a:t>‘PJAM’</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575440" y="1251152"/>
            <a:ext cx="7993121" cy="535941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60224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CHIẾN LƯỢC NGĂN NGỪA SỬ DỤNG THUỐC LÁ</a:t>
            </a:r>
            <a:endParaRPr lang="en-US" dirty="0"/>
          </a:p>
        </p:txBody>
      </p:sp>
      <p:sp>
        <p:nvSpPr>
          <p:cNvPr id="4" name="Text Placeholder 3"/>
          <p:cNvSpPr>
            <a:spLocks noGrp="1"/>
          </p:cNvSpPr>
          <p:nvPr>
            <p:ph type="body" sz="quarter" idx="13"/>
          </p:nvPr>
        </p:nvSpPr>
        <p:spPr/>
        <p:txBody>
          <a:bodyPr/>
          <a:lstStyle/>
          <a:p>
            <a:r>
              <a:rPr lang="vi-VN" dirty="0"/>
              <a:t>HÍT THỞ THOẢI MÁI HƠN TẠI NHÀ</a:t>
            </a:r>
            <a:endParaRPr lang="en-US" dirty="0"/>
          </a:p>
        </p:txBody>
      </p:sp>
      <p:pic>
        <p:nvPicPr>
          <p:cNvPr id="5" name="Content Placeholder 4" descr="projector-361784_1280.jpg"/>
          <p:cNvPicPr>
            <a:picLocks noGrp="1" noChangeAspect="1"/>
          </p:cNvPicPr>
          <p:nvPr>
            <p:ph idx="1"/>
          </p:nvPr>
        </p:nvPicPr>
        <p:blipFill>
          <a:blip r:embed="rId3">
            <a:extLst>
              <a:ext uri="{28A0092B-C50C-407E-A947-70E740481C1C}">
                <a14:useLocalDpi xmlns:a14="http://schemas.microsoft.com/office/drawing/2010/main" val="0"/>
              </a:ext>
            </a:extLst>
          </a:blip>
          <a:srcRect l="-15439" r="-15439"/>
          <a:stretch>
            <a:fillRect/>
          </a:stretch>
        </p:blipFill>
        <p:spPr>
          <a:xfrm>
            <a:off x="693738" y="1958975"/>
            <a:ext cx="7993062" cy="4318000"/>
          </a:xfrm>
        </p:spPr>
      </p:pic>
    </p:spTree>
    <p:extLst>
      <p:ext uri="{BB962C8B-B14F-4D97-AF65-F5344CB8AC3E}">
        <p14:creationId xmlns:p14="http://schemas.microsoft.com/office/powerpoint/2010/main" val="423798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a:t>
            </a:r>
            <a:r>
              <a:rPr lang="en-US" dirty="0" err="1"/>
              <a:t>trình</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904213585"/>
              </p:ext>
            </p:extLst>
          </p:nvPr>
        </p:nvGraphicFramePr>
        <p:xfrm>
          <a:off x="4387168" y="1811373"/>
          <a:ext cx="4041775" cy="4593785"/>
        </p:xfrm>
        <a:graphic>
          <a:graphicData uri="http://schemas.openxmlformats.org/drawingml/2006/table">
            <a:tbl>
              <a:tblPr firstRow="1" bandRow="1">
                <a:tableStyleId>{BC89EF96-8CEA-46FF-86C4-4CE0E7609802}</a:tableStyleId>
              </a:tblPr>
              <a:tblGrid>
                <a:gridCol w="4041775">
                  <a:extLst>
                    <a:ext uri="{9D8B030D-6E8A-4147-A177-3AD203B41FA5}">
                      <a16:colId xmlns:a16="http://schemas.microsoft.com/office/drawing/2014/main" val="20000"/>
                    </a:ext>
                  </a:extLst>
                </a:gridCol>
              </a:tblGrid>
              <a:tr h="656255">
                <a:tc>
                  <a:txBody>
                    <a:bodyPr/>
                    <a:lstStyle/>
                    <a:p>
                      <a:pPr algn="ctr"/>
                      <a:r>
                        <a:rPr lang="en-US" dirty="0" err="1"/>
                        <a:t>Mục</a:t>
                      </a:r>
                      <a:r>
                        <a:rPr lang="en-US" baseline="0" dirty="0"/>
                        <a:t> 2: </a:t>
                      </a:r>
                      <a:r>
                        <a:rPr lang="en-US" baseline="0" dirty="0" err="1"/>
                        <a:t>Hỗ</a:t>
                      </a:r>
                      <a:r>
                        <a:rPr lang="en-US" baseline="0" dirty="0"/>
                        <a:t> </a:t>
                      </a:r>
                      <a:r>
                        <a:rPr lang="en-US" baseline="0" dirty="0" err="1"/>
                        <a:t>trợ</a:t>
                      </a:r>
                      <a:r>
                        <a:rPr lang="en-US" baseline="0" dirty="0"/>
                        <a:t> </a:t>
                      </a:r>
                      <a:r>
                        <a:rPr lang="en-US" baseline="0" dirty="0" err="1"/>
                        <a:t>sức</a:t>
                      </a:r>
                      <a:r>
                        <a:rPr lang="en-US" baseline="0" dirty="0"/>
                        <a:t> </a:t>
                      </a:r>
                      <a:r>
                        <a:rPr lang="en-US" baseline="0" dirty="0" err="1"/>
                        <a:t>khỏe</a:t>
                      </a:r>
                      <a:r>
                        <a:rPr lang="en-US" baseline="0" dirty="0"/>
                        <a:t>: </a:t>
                      </a:r>
                      <a:r>
                        <a:rPr lang="en-US" baseline="0" dirty="0" err="1"/>
                        <a:t>Mỗi</a:t>
                      </a:r>
                      <a:r>
                        <a:rPr lang="en-US" baseline="0" dirty="0"/>
                        <a:t> </a:t>
                      </a:r>
                      <a:r>
                        <a:rPr lang="en-US" baseline="0" dirty="0" err="1"/>
                        <a:t>ngày</a:t>
                      </a:r>
                      <a:r>
                        <a:rPr lang="en-US" baseline="0" dirty="0"/>
                        <a:t> </a:t>
                      </a:r>
                      <a:r>
                        <a:rPr lang="en-US" baseline="0" dirty="0" err="1"/>
                        <a:t>theo</a:t>
                      </a:r>
                      <a:r>
                        <a:rPr lang="en-US" baseline="0" dirty="0"/>
                        <a:t> </a:t>
                      </a:r>
                      <a:r>
                        <a:rPr lang="en-US" baseline="0" dirty="0" err="1"/>
                        <a:t>mọi</a:t>
                      </a:r>
                      <a:r>
                        <a:rPr lang="en-US" baseline="0" dirty="0"/>
                        <a:t> </a:t>
                      </a:r>
                      <a:r>
                        <a:rPr lang="en-US" baseline="0" dirty="0" err="1"/>
                        <a:t>cách</a:t>
                      </a:r>
                      <a:endParaRPr lang="en-US" dirty="0"/>
                    </a:p>
                  </a:txBody>
                  <a:tcPr/>
                </a:tc>
                <a:extLst>
                  <a:ext uri="{0D108BD9-81ED-4DB2-BD59-A6C34878D82A}">
                    <a16:rowId xmlns:a16="http://schemas.microsoft.com/office/drawing/2014/main" val="10000"/>
                  </a:ext>
                </a:extLst>
              </a:tr>
              <a:tr h="656255">
                <a:tc>
                  <a:txBody>
                    <a:bodyPr/>
                    <a:lstStyle/>
                    <a:p>
                      <a:r>
                        <a:rPr lang="en-US" dirty="0" err="1"/>
                        <a:t>Hoạt</a:t>
                      </a:r>
                      <a:r>
                        <a:rPr lang="en-US" baseline="0" dirty="0"/>
                        <a:t> </a:t>
                      </a:r>
                      <a:r>
                        <a:rPr lang="en-US" baseline="0" dirty="0" err="1"/>
                        <a:t>động</a:t>
                      </a:r>
                      <a:r>
                        <a:rPr lang="en-US" baseline="0" dirty="0"/>
                        <a:t> </a:t>
                      </a:r>
                      <a:r>
                        <a:rPr lang="en-US" baseline="0" dirty="0" err="1"/>
                        <a:t>mở</a:t>
                      </a:r>
                      <a:r>
                        <a:rPr lang="en-US" baseline="0" dirty="0"/>
                        <a:t> </a:t>
                      </a:r>
                      <a:r>
                        <a:rPr lang="en-US" baseline="0" dirty="0" err="1"/>
                        <a:t>đầu</a:t>
                      </a:r>
                      <a:r>
                        <a:rPr lang="en-US" dirty="0"/>
                        <a:t>/</a:t>
                      </a:r>
                      <a:r>
                        <a:rPr lang="en-US" dirty="0" err="1"/>
                        <a:t>Ôn</a:t>
                      </a:r>
                      <a:r>
                        <a:rPr lang="en-US" baseline="0" dirty="0"/>
                        <a:t> </a:t>
                      </a:r>
                      <a:r>
                        <a:rPr lang="en-US" baseline="0" dirty="0" err="1"/>
                        <a:t>tập</a:t>
                      </a:r>
                      <a:endParaRPr lang="en-US" dirty="0"/>
                    </a:p>
                  </a:txBody>
                  <a:tcPr/>
                </a:tc>
                <a:extLst>
                  <a:ext uri="{0D108BD9-81ED-4DB2-BD59-A6C34878D82A}">
                    <a16:rowId xmlns:a16="http://schemas.microsoft.com/office/drawing/2014/main" val="10001"/>
                  </a:ext>
                </a:extLst>
              </a:tr>
              <a:tr h="656255">
                <a:tc>
                  <a:txBody>
                    <a:bodyPr/>
                    <a:lstStyle/>
                    <a:p>
                      <a:r>
                        <a:rPr lang="en-US" dirty="0" err="1"/>
                        <a:t>Hệ</a:t>
                      </a:r>
                      <a:r>
                        <a:rPr lang="en-US" baseline="0" dirty="0"/>
                        <a:t> </a:t>
                      </a:r>
                      <a:r>
                        <a:rPr lang="en-US" baseline="0" dirty="0" err="1"/>
                        <a:t>thống</a:t>
                      </a:r>
                      <a:r>
                        <a:rPr lang="en-US" baseline="0" dirty="0"/>
                        <a:t> </a:t>
                      </a:r>
                      <a:r>
                        <a:rPr lang="en-US" baseline="0" dirty="0" err="1"/>
                        <a:t>sức</a:t>
                      </a:r>
                      <a:r>
                        <a:rPr lang="en-US" baseline="0" dirty="0"/>
                        <a:t> </a:t>
                      </a:r>
                      <a:r>
                        <a:rPr lang="en-US" baseline="0" dirty="0" err="1"/>
                        <a:t>khỏe</a:t>
                      </a:r>
                      <a:endParaRPr lang="en-US" dirty="0"/>
                    </a:p>
                  </a:txBody>
                  <a:tcPr/>
                </a:tc>
                <a:extLst>
                  <a:ext uri="{0D108BD9-81ED-4DB2-BD59-A6C34878D82A}">
                    <a16:rowId xmlns:a16="http://schemas.microsoft.com/office/drawing/2014/main" val="10002"/>
                  </a:ext>
                </a:extLst>
              </a:tr>
              <a:tr h="656255">
                <a:tc>
                  <a:txBody>
                    <a:bodyPr/>
                    <a:lstStyle/>
                    <a:p>
                      <a:r>
                        <a:rPr lang="en-US" dirty="0"/>
                        <a:t>Gia</a:t>
                      </a:r>
                      <a:r>
                        <a:rPr lang="en-US" baseline="0" dirty="0"/>
                        <a:t> </a:t>
                      </a:r>
                      <a:r>
                        <a:rPr lang="en-US" baseline="0" dirty="0" err="1"/>
                        <a:t>đình</a:t>
                      </a:r>
                      <a:r>
                        <a:rPr lang="en-US" baseline="0" dirty="0"/>
                        <a:t> </a:t>
                      </a:r>
                      <a:r>
                        <a:rPr lang="en-US" baseline="0" dirty="0" err="1"/>
                        <a:t>và</a:t>
                      </a:r>
                      <a:r>
                        <a:rPr lang="en-US" baseline="0" dirty="0"/>
                        <a:t> </a:t>
                      </a:r>
                      <a:r>
                        <a:rPr lang="en-US" baseline="0" dirty="0" err="1"/>
                        <a:t>Cộng</a:t>
                      </a:r>
                      <a:r>
                        <a:rPr lang="en-US" baseline="0" dirty="0"/>
                        <a:t> </a:t>
                      </a:r>
                      <a:r>
                        <a:rPr lang="en-US" baseline="0" dirty="0" err="1"/>
                        <a:t>đồng</a:t>
                      </a:r>
                      <a:endParaRPr lang="en-US" dirty="0"/>
                    </a:p>
                  </a:txBody>
                  <a:tcPr/>
                </a:tc>
                <a:extLst>
                  <a:ext uri="{0D108BD9-81ED-4DB2-BD59-A6C34878D82A}">
                    <a16:rowId xmlns:a16="http://schemas.microsoft.com/office/drawing/2014/main" val="10003"/>
                  </a:ext>
                </a:extLst>
              </a:tr>
              <a:tr h="656255">
                <a:tc>
                  <a:txBody>
                    <a:bodyPr/>
                    <a:lstStyle/>
                    <a:p>
                      <a:r>
                        <a:rPr lang="en-US" dirty="0" err="1"/>
                        <a:t>Công</a:t>
                      </a:r>
                      <a:r>
                        <a:rPr lang="en-US" baseline="0" dirty="0"/>
                        <a:t> </a:t>
                      </a:r>
                      <a:r>
                        <a:rPr lang="en-US" baseline="0" dirty="0" err="1"/>
                        <a:t>sở</a:t>
                      </a:r>
                      <a:endParaRPr lang="en-US" dirty="0"/>
                    </a:p>
                  </a:txBody>
                  <a:tcPr/>
                </a:tc>
                <a:extLst>
                  <a:ext uri="{0D108BD9-81ED-4DB2-BD59-A6C34878D82A}">
                    <a16:rowId xmlns:a16="http://schemas.microsoft.com/office/drawing/2014/main" val="10004"/>
                  </a:ext>
                </a:extLst>
              </a:tr>
              <a:tr h="656255">
                <a:tc>
                  <a:txBody>
                    <a:bodyPr/>
                    <a:lstStyle/>
                    <a:p>
                      <a:r>
                        <a:rPr lang="en-US" dirty="0" err="1"/>
                        <a:t>Nơi</a:t>
                      </a:r>
                      <a:r>
                        <a:rPr lang="en-US" baseline="0" dirty="0"/>
                        <a:t> </a:t>
                      </a:r>
                      <a:r>
                        <a:rPr lang="en-US" baseline="0" dirty="0" err="1"/>
                        <a:t>mua</a:t>
                      </a:r>
                      <a:r>
                        <a:rPr lang="en-US" baseline="0" dirty="0"/>
                        <a:t> </a:t>
                      </a:r>
                      <a:r>
                        <a:rPr lang="en-US" baseline="0" dirty="0" err="1"/>
                        <a:t>sắm</a:t>
                      </a:r>
                      <a:endParaRPr lang="en-US" dirty="0"/>
                    </a:p>
                  </a:txBody>
                  <a:tcPr/>
                </a:tc>
                <a:extLst>
                  <a:ext uri="{0D108BD9-81ED-4DB2-BD59-A6C34878D82A}">
                    <a16:rowId xmlns:a16="http://schemas.microsoft.com/office/drawing/2014/main" val="10005"/>
                  </a:ext>
                </a:extLst>
              </a:tr>
              <a:tr h="656255">
                <a:tc>
                  <a:txBody>
                    <a:bodyPr/>
                    <a:lstStyle/>
                    <a:p>
                      <a:r>
                        <a:rPr lang="en-US" dirty="0" err="1"/>
                        <a:t>Tổng</a:t>
                      </a:r>
                      <a:r>
                        <a:rPr lang="en-US" baseline="0" dirty="0"/>
                        <a:t> </a:t>
                      </a:r>
                      <a:r>
                        <a:rPr lang="en-US" baseline="0" dirty="0" err="1"/>
                        <a:t>kết</a:t>
                      </a:r>
                      <a:endParaRPr lang="en-US" dirty="0"/>
                    </a:p>
                  </a:txBody>
                  <a:tcPr/>
                </a:tc>
                <a:extLst>
                  <a:ext uri="{0D108BD9-81ED-4DB2-BD59-A6C34878D82A}">
                    <a16:rowId xmlns:a16="http://schemas.microsoft.com/office/drawing/2014/main" val="10006"/>
                  </a:ext>
                </a:extLst>
              </a:tr>
            </a:tbl>
          </a:graphicData>
        </a:graphic>
      </p:graphicFrame>
      <p:sp>
        <p:nvSpPr>
          <p:cNvPr id="10" name="Right Arrow 9"/>
          <p:cNvSpPr/>
          <p:nvPr/>
        </p:nvSpPr>
        <p:spPr>
          <a:xfrm>
            <a:off x="2074221" y="2483632"/>
            <a:ext cx="1824011" cy="114188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r>
              <a:rPr lang="en-US" sz="1600" dirty="0" err="1"/>
              <a:t>Tiếp</a:t>
            </a:r>
            <a:r>
              <a:rPr lang="en-US" sz="1600" dirty="0"/>
              <a:t> </a:t>
            </a:r>
            <a:r>
              <a:rPr lang="en-US" sz="1600" dirty="0" err="1"/>
              <a:t>cận</a:t>
            </a:r>
            <a:r>
              <a:rPr lang="en-US" sz="1600" dirty="0"/>
              <a:t> </a:t>
            </a:r>
            <a:r>
              <a:rPr lang="en-US" sz="1600" dirty="0" err="1"/>
              <a:t>sức</a:t>
            </a:r>
            <a:r>
              <a:rPr lang="en-US" sz="1600" dirty="0"/>
              <a:t> </a:t>
            </a:r>
            <a:r>
              <a:rPr lang="en-US" sz="1600" dirty="0" err="1"/>
              <a:t>khỏe</a:t>
            </a:r>
            <a:endParaRPr lang="en-US" sz="1600" dirty="0"/>
          </a:p>
        </p:txBody>
      </p:sp>
      <p:cxnSp>
        <p:nvCxnSpPr>
          <p:cNvPr id="13" name="Straight Connector 12"/>
          <p:cNvCxnSpPr/>
          <p:nvPr/>
        </p:nvCxnSpPr>
        <p:spPr>
          <a:xfrm>
            <a:off x="2092897" y="2483632"/>
            <a:ext cx="0" cy="3921526"/>
          </a:xfrm>
          <a:prstGeom prst="line">
            <a:avLst/>
          </a:prstGeom>
          <a:ln/>
        </p:spPr>
        <p:style>
          <a:lnRef idx="3">
            <a:schemeClr val="accent1"/>
          </a:lnRef>
          <a:fillRef idx="0">
            <a:schemeClr val="accent1"/>
          </a:fillRef>
          <a:effectRef idx="2">
            <a:schemeClr val="accent1"/>
          </a:effectRef>
          <a:fontRef idx="minor">
            <a:schemeClr val="tx1"/>
          </a:fontRef>
        </p:style>
      </p:cxnSp>
      <p:sp>
        <p:nvSpPr>
          <p:cNvPr id="21" name="Right Arrow 20"/>
          <p:cNvSpPr/>
          <p:nvPr/>
        </p:nvSpPr>
        <p:spPr>
          <a:xfrm flipH="1">
            <a:off x="320838" y="3256547"/>
            <a:ext cx="1753379" cy="112294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r>
              <a:rPr lang="en-US" sz="1600" dirty="0" err="1"/>
              <a:t>Tiếp</a:t>
            </a:r>
            <a:r>
              <a:rPr lang="en-US" sz="1600" dirty="0"/>
              <a:t> </a:t>
            </a:r>
            <a:r>
              <a:rPr lang="en-US" sz="1600" dirty="0" err="1"/>
              <a:t>cận</a:t>
            </a:r>
            <a:r>
              <a:rPr lang="en-US" sz="1600" dirty="0"/>
              <a:t> </a:t>
            </a:r>
          </a:p>
          <a:p>
            <a:r>
              <a:rPr lang="en-US" sz="1600" dirty="0" err="1"/>
              <a:t>sức</a:t>
            </a:r>
            <a:r>
              <a:rPr lang="en-US" sz="1600" dirty="0"/>
              <a:t> </a:t>
            </a:r>
            <a:r>
              <a:rPr lang="en-US" sz="1600" dirty="0" err="1"/>
              <a:t>khỏe</a:t>
            </a:r>
            <a:endParaRPr lang="en-US" sz="1600" dirty="0"/>
          </a:p>
        </p:txBody>
      </p:sp>
    </p:spTree>
    <p:extLst>
      <p:ext uri="{BB962C8B-B14F-4D97-AF65-F5344CB8AC3E}">
        <p14:creationId xmlns:p14="http://schemas.microsoft.com/office/powerpoint/2010/main" val="23435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vi-VN" dirty="0"/>
              <a:t>KẾT LUẬN</a:t>
            </a:r>
            <a:endParaRPr lang="en-US" dirty="0"/>
          </a:p>
        </p:txBody>
      </p:sp>
      <p:sp>
        <p:nvSpPr>
          <p:cNvPr id="10" name="Text Placeholder 1"/>
          <p:cNvSpPr>
            <a:spLocks noGrp="1"/>
          </p:cNvSpPr>
          <p:nvPr>
            <p:ph type="body" idx="1"/>
          </p:nvPr>
        </p:nvSpPr>
        <p:spPr>
          <a:xfrm>
            <a:off x="4645025" y="1535112"/>
            <a:ext cx="4041775" cy="4142953"/>
          </a:xfrm>
        </p:spPr>
        <p:txBody>
          <a:bodyPr>
            <a:normAutofit/>
          </a:bodyPr>
          <a:lstStyle/>
          <a:p>
            <a:pPr marL="457200" indent="-457200" algn="ctr">
              <a:buFont typeface="Wingdings" charset="2"/>
              <a:buChar char="²"/>
            </a:pPr>
            <a:r>
              <a:rPr lang="vi-VN" sz="2400" dirty="0"/>
              <a:t>Câu hỏi</a:t>
            </a:r>
            <a:r>
              <a:rPr lang="en-US" sz="2400" dirty="0"/>
              <a:t>?</a:t>
            </a:r>
            <a:r>
              <a:rPr lang="vi-VN" sz="2400" dirty="0"/>
              <a:t>  </a:t>
            </a:r>
            <a:endParaRPr lang="en-US" sz="2400" dirty="0"/>
          </a:p>
          <a:p>
            <a:pPr algn="ctr"/>
            <a:endParaRPr lang="en-US" sz="2400" dirty="0"/>
          </a:p>
          <a:p>
            <a:pPr marL="457200" indent="-457200" algn="ctr">
              <a:buFont typeface="Wingdings" charset="2"/>
              <a:buChar char="²"/>
            </a:pPr>
            <a:r>
              <a:rPr lang="vi-VN" sz="2400" dirty="0"/>
              <a:t>Bình luận</a:t>
            </a:r>
            <a:r>
              <a:rPr lang="en-US" sz="2400" dirty="0"/>
              <a:t>?</a:t>
            </a:r>
          </a:p>
          <a:p>
            <a:pPr algn="ctr"/>
            <a:endParaRPr lang="en-US" sz="2400" dirty="0"/>
          </a:p>
          <a:p>
            <a:pPr marL="457200" indent="-457200" algn="ctr">
              <a:buFont typeface="Wingdings" charset="2"/>
              <a:buChar char="²"/>
            </a:pPr>
            <a:r>
              <a:rPr lang="vi-VN" sz="2400" dirty="0"/>
              <a:t>Băn khoăn</a:t>
            </a:r>
            <a:r>
              <a:rPr lang="en-US" sz="2400" dirty="0"/>
              <a:t>?</a:t>
            </a:r>
          </a:p>
          <a:p>
            <a:pPr algn="ctr"/>
            <a:endParaRPr lang="en-US" sz="3200" dirty="0"/>
          </a:p>
        </p:txBody>
      </p:sp>
      <p:sp>
        <p:nvSpPr>
          <p:cNvPr id="12" name="Content Placeholder 11"/>
          <p:cNvSpPr>
            <a:spLocks noGrp="1"/>
          </p:cNvSpPr>
          <p:nvPr>
            <p:ph sz="half" idx="2"/>
          </p:nvPr>
        </p:nvSpPr>
        <p:spPr>
          <a:xfrm>
            <a:off x="457200" y="1535112"/>
            <a:ext cx="4040188" cy="4574197"/>
          </a:xfrm>
          <a:ln>
            <a:solidFill>
              <a:schemeClr val="tx1">
                <a:lumMod val="50000"/>
              </a:schemeClr>
            </a:solidFill>
          </a:ln>
        </p:spPr>
        <p:style>
          <a:lnRef idx="1">
            <a:schemeClr val="accent3"/>
          </a:lnRef>
          <a:fillRef idx="3">
            <a:schemeClr val="accent3"/>
          </a:fillRef>
          <a:effectRef idx="2">
            <a:schemeClr val="accent3"/>
          </a:effectRef>
          <a:fontRef idx="minor">
            <a:schemeClr val="lt1"/>
          </a:fontRef>
        </p:style>
        <p:txBody>
          <a:bodyPr>
            <a:normAutofit/>
          </a:bodyPr>
          <a:lstStyle/>
          <a:p>
            <a:pPr marL="0" indent="0" algn="ctr">
              <a:buNone/>
            </a:pPr>
            <a:r>
              <a:rPr lang="vi-VN" sz="2000" b="1" u="sng" dirty="0">
                <a:solidFill>
                  <a:schemeClr val="tx1">
                    <a:lumMod val="50000"/>
                  </a:schemeClr>
                </a:solidFill>
              </a:rPr>
              <a:t>Bài tập về nhà</a:t>
            </a:r>
            <a:endParaRPr lang="en-US" sz="2000" b="1" u="sng" dirty="0">
              <a:solidFill>
                <a:schemeClr val="tx1">
                  <a:lumMod val="50000"/>
                </a:schemeClr>
              </a:solidFill>
            </a:endParaRPr>
          </a:p>
          <a:p>
            <a:pPr>
              <a:buFont typeface="Wingdings" charset="2"/>
              <a:buChar char="q"/>
            </a:pPr>
            <a:r>
              <a:rPr lang="vi-VN" sz="2000" dirty="0">
                <a:solidFill>
                  <a:schemeClr val="tx1">
                    <a:lumMod val="50000"/>
                  </a:schemeClr>
                </a:solidFill>
              </a:rPr>
              <a:t>Đọc Mục</a:t>
            </a:r>
            <a:r>
              <a:rPr lang="en-US" sz="2000" dirty="0">
                <a:solidFill>
                  <a:schemeClr val="tx1">
                    <a:lumMod val="50000"/>
                  </a:schemeClr>
                </a:solidFill>
              </a:rPr>
              <a:t> 2.2 </a:t>
            </a:r>
            <a:r>
              <a:rPr lang="vi-VN" sz="2000" dirty="0">
                <a:solidFill>
                  <a:schemeClr val="tx1">
                    <a:lumMod val="50000"/>
                  </a:schemeClr>
                </a:solidFill>
              </a:rPr>
              <a:t>trong sử dụng đất</a:t>
            </a:r>
            <a:endParaRPr lang="en-US" sz="2000" dirty="0">
              <a:solidFill>
                <a:schemeClr val="tx1">
                  <a:lumMod val="50000"/>
                </a:schemeClr>
              </a:solidFill>
            </a:endParaRPr>
          </a:p>
          <a:p>
            <a:pPr>
              <a:buFont typeface="Wingdings" charset="2"/>
              <a:buChar char="q"/>
            </a:pPr>
            <a:r>
              <a:rPr lang="vi-VN" sz="2000" dirty="0">
                <a:solidFill>
                  <a:schemeClr val="tx1">
                    <a:lumMod val="50000"/>
                  </a:schemeClr>
                </a:solidFill>
              </a:rPr>
              <a:t>Đọc lướt kỹ để lấy ý tưởng về thông tin bổ sung có sẵn cho bản thân</a:t>
            </a:r>
            <a:endParaRPr lang="en-US" sz="2000" dirty="0">
              <a:solidFill>
                <a:schemeClr val="tx1">
                  <a:lumMod val="50000"/>
                </a:schemeClr>
              </a:solidFill>
            </a:endParaRPr>
          </a:p>
        </p:txBody>
      </p:sp>
    </p:spTree>
    <p:extLst>
      <p:ext uri="{BB962C8B-B14F-4D97-AF65-F5344CB8AC3E}">
        <p14:creationId xmlns:p14="http://schemas.microsoft.com/office/powerpoint/2010/main" val="158428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200" y="4398777"/>
            <a:ext cx="5833600" cy="1015663"/>
          </a:xfrm>
          <a:prstGeom prst="rect">
            <a:avLst/>
          </a:prstGeom>
        </p:spPr>
        <p:txBody>
          <a:bodyPr wrap="square">
            <a:spAutoFit/>
          </a:bodyPr>
          <a:lstStyle/>
          <a:p>
            <a:pPr algn="just"/>
            <a:r>
              <a:rPr lang="vi-VN" sz="1200" dirty="0"/>
              <a:t>Giáo trình này được Thỏa thuận hợp tác số DP005528-01 hỗ trợ, Trung tâm kiểm soát và ngăn ngừa dịch bệnh tài trợ thông qua Hạt San Diego, Cơ quan Y tế và dịch vụ nhân sinh. Tác giả hoàn toàn chịu trách nhiệm về nội dung và không cần quan điểm xem xét chính thức từ Trung tâm kiểm soát và phòng ngừa dịch bệnh hoặc Sở y tế và dịch vụ nhân sinh. </a:t>
            </a:r>
            <a:endParaRPr lang="en-US" sz="1200" dirty="0"/>
          </a:p>
        </p:txBody>
      </p:sp>
      <p:pic>
        <p:nvPicPr>
          <p:cNvPr id="7" name="Picture 6" descr="HealthyWorks logo_not stacked_transparent.png"/>
          <p:cNvPicPr>
            <a:picLocks noChangeAspect="1"/>
          </p:cNvPicPr>
          <p:nvPr/>
        </p:nvPicPr>
        <p:blipFill rotWithShape="1">
          <a:blip r:embed="rId3">
            <a:extLst>
              <a:ext uri="{28A0092B-C50C-407E-A947-70E740481C1C}">
                <a14:useLocalDpi xmlns:a14="http://schemas.microsoft.com/office/drawing/2010/main" val="0"/>
              </a:ext>
            </a:extLst>
          </a:blip>
          <a:srcRect r="50603"/>
          <a:stretch/>
        </p:blipFill>
        <p:spPr>
          <a:xfrm>
            <a:off x="1713409" y="2313781"/>
            <a:ext cx="2640182" cy="16434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413" y="2376244"/>
            <a:ext cx="2568121" cy="1580999"/>
          </a:xfrm>
          <a:prstGeom prst="rect">
            <a:avLst/>
          </a:prstGeom>
        </p:spPr>
      </p:pic>
    </p:spTree>
    <p:extLst>
      <p:ext uri="{BB962C8B-B14F-4D97-AF65-F5344CB8AC3E}">
        <p14:creationId xmlns:p14="http://schemas.microsoft.com/office/powerpoint/2010/main" val="420937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y-429133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75" y="1146154"/>
            <a:ext cx="7387851" cy="5540888"/>
          </a:xfrm>
          <a:prstGeom prst="rect">
            <a:avLst/>
          </a:prstGeom>
          <a:ln>
            <a:noFill/>
          </a:ln>
          <a:effectLst>
            <a:softEdge rad="112500"/>
          </a:effectLst>
        </p:spPr>
      </p:pic>
      <p:sp>
        <p:nvSpPr>
          <p:cNvPr id="2" name="Title 1"/>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mở</a:t>
            </a:r>
            <a:r>
              <a:rPr lang="en-US" dirty="0"/>
              <a:t> </a:t>
            </a:r>
            <a:r>
              <a:rPr lang="en-US" dirty="0" err="1"/>
              <a:t>đầu</a:t>
            </a:r>
            <a:endParaRPr lang="en-US" dirty="0"/>
          </a:p>
        </p:txBody>
      </p:sp>
      <p:sp>
        <p:nvSpPr>
          <p:cNvPr id="9" name="Text Placeholder 8"/>
          <p:cNvSpPr>
            <a:spLocks noGrp="1"/>
          </p:cNvSpPr>
          <p:nvPr>
            <p:ph type="body" idx="1"/>
          </p:nvPr>
        </p:nvSpPr>
        <p:spPr>
          <a:xfrm>
            <a:off x="2475812" y="1713544"/>
            <a:ext cx="3932244" cy="933268"/>
          </a:xfrm>
        </p:spPr>
        <p:txBody>
          <a:bodyPr>
            <a:normAutofit/>
          </a:bodyPr>
          <a:lstStyle/>
          <a:p>
            <a:pPr algn="ctr"/>
            <a:r>
              <a:rPr lang="en-US" sz="2400" dirty="0">
                <a:solidFill>
                  <a:schemeClr val="bg1"/>
                </a:solidFill>
              </a:rPr>
              <a:t>Chia </a:t>
            </a:r>
            <a:r>
              <a:rPr lang="en-US" sz="2400" dirty="0" err="1">
                <a:solidFill>
                  <a:schemeClr val="bg1"/>
                </a:solidFill>
              </a:rPr>
              <a:t>sẻ</a:t>
            </a:r>
            <a:r>
              <a:rPr lang="en-US" sz="2400" dirty="0">
                <a:solidFill>
                  <a:schemeClr val="bg1"/>
                </a:solidFill>
              </a:rPr>
              <a:t> </a:t>
            </a:r>
            <a:r>
              <a:rPr lang="en-US" sz="2400" dirty="0" err="1">
                <a:solidFill>
                  <a:schemeClr val="bg1"/>
                </a:solidFill>
              </a:rPr>
              <a:t>phong</a:t>
            </a:r>
            <a:r>
              <a:rPr lang="en-US" sz="2400" dirty="0">
                <a:solidFill>
                  <a:schemeClr val="bg1"/>
                </a:solidFill>
              </a:rPr>
              <a:t> </a:t>
            </a:r>
            <a:r>
              <a:rPr lang="en-US" sz="2400" dirty="0" err="1">
                <a:solidFill>
                  <a:schemeClr val="bg1"/>
                </a:solidFill>
              </a:rPr>
              <a:t>cách</a:t>
            </a:r>
            <a:r>
              <a:rPr lang="en-US" sz="2400" dirty="0">
                <a:solidFill>
                  <a:schemeClr val="bg1"/>
                </a:solidFill>
              </a:rPr>
              <a:t> </a:t>
            </a:r>
            <a:r>
              <a:rPr lang="en-US" sz="2400" dirty="0" err="1">
                <a:solidFill>
                  <a:schemeClr val="bg1"/>
                </a:solidFill>
              </a:rPr>
              <a:t>lãnh</a:t>
            </a:r>
            <a:r>
              <a:rPr lang="en-US" sz="2400" dirty="0">
                <a:solidFill>
                  <a:schemeClr val="bg1"/>
                </a:solidFill>
              </a:rPr>
              <a:t> </a:t>
            </a:r>
            <a:r>
              <a:rPr lang="en-US" sz="2400" dirty="0" err="1">
                <a:solidFill>
                  <a:schemeClr val="bg1"/>
                </a:solidFill>
              </a:rPr>
              <a:t>đạo</a:t>
            </a:r>
            <a:endParaRPr lang="en-US" sz="2400" dirty="0">
              <a:solidFill>
                <a:schemeClr val="bg1"/>
              </a:solidFill>
            </a:endParaRPr>
          </a:p>
        </p:txBody>
      </p:sp>
      <p:sp>
        <p:nvSpPr>
          <p:cNvPr id="6" name="TextBox 5"/>
          <p:cNvSpPr txBox="1"/>
          <p:nvPr/>
        </p:nvSpPr>
        <p:spPr>
          <a:xfrm>
            <a:off x="2907107" y="2861006"/>
            <a:ext cx="5033886" cy="1846659"/>
          </a:xfrm>
          <a:prstGeom prst="rect">
            <a:avLst/>
          </a:prstGeom>
          <a:noFill/>
        </p:spPr>
        <p:txBody>
          <a:bodyPr wrap="square" lIns="0" tIns="0" rIns="0" bIns="0" rtlCol="0">
            <a:spAutoFit/>
          </a:bodyPr>
          <a:lstStyle/>
          <a:p>
            <a:pPr marL="342900" indent="-342900">
              <a:lnSpc>
                <a:spcPct val="150000"/>
              </a:lnSpc>
              <a:buFont typeface="+mj-lt"/>
              <a:buAutoNum type="arabicPeriod"/>
            </a:pPr>
            <a:r>
              <a:rPr lang="en-US" sz="1600" dirty="0" err="1">
                <a:solidFill>
                  <a:srgbClr val="FFFFFF"/>
                </a:solidFill>
                <a:latin typeface="Avenir Light"/>
                <a:cs typeface="Avenir Light"/>
              </a:rPr>
              <a:t>Quý</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vị</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thu</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được</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kết</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quả</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gì</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và</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kết</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quả</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đó</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mang</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lại</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lợi</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ích</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ra</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sao</a:t>
            </a:r>
            <a:r>
              <a:rPr lang="en-US" sz="1600" dirty="0">
                <a:solidFill>
                  <a:srgbClr val="FFFFFF"/>
                </a:solidFill>
                <a:latin typeface="Avenir Light"/>
                <a:cs typeface="Avenir Light"/>
              </a:rPr>
              <a:t>? </a:t>
            </a:r>
          </a:p>
          <a:p>
            <a:pPr marL="342900" indent="-342900">
              <a:lnSpc>
                <a:spcPct val="150000"/>
              </a:lnSpc>
              <a:buFont typeface="+mj-lt"/>
              <a:buAutoNum type="arabicPeriod"/>
            </a:pPr>
            <a:r>
              <a:rPr lang="en-US" sz="1600" dirty="0" err="1">
                <a:solidFill>
                  <a:srgbClr val="FFFFFF"/>
                </a:solidFill>
                <a:latin typeface="Avenir Light"/>
                <a:cs typeface="Avenir Light"/>
              </a:rPr>
              <a:t>Phong</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cách</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dự</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tiệc</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của</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bạn</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là</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gì</a:t>
            </a:r>
            <a:r>
              <a:rPr lang="en-US" sz="1600" dirty="0">
                <a:solidFill>
                  <a:srgbClr val="FFFFFF"/>
                </a:solidFill>
                <a:latin typeface="Avenir Light"/>
                <a:cs typeface="Avenir Light"/>
              </a:rPr>
              <a:t>?</a:t>
            </a:r>
          </a:p>
          <a:p>
            <a:pPr marL="342900" indent="-342900">
              <a:lnSpc>
                <a:spcPct val="150000"/>
              </a:lnSpc>
              <a:buFont typeface="+mj-lt"/>
              <a:buAutoNum type="arabicPeriod"/>
            </a:pPr>
            <a:r>
              <a:rPr lang="en-US" sz="1600" dirty="0" err="1">
                <a:solidFill>
                  <a:srgbClr val="FFFFFF"/>
                </a:solidFill>
                <a:latin typeface="Avenir Light"/>
                <a:cs typeface="Avenir Light"/>
              </a:rPr>
              <a:t>Tác</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phong</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của</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bạn</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ra</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sao</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khi</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gặp</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khủng</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hoảng</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hoặc</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xung</a:t>
            </a:r>
            <a:r>
              <a:rPr lang="en-US" sz="1600" dirty="0">
                <a:solidFill>
                  <a:srgbClr val="FFFFFF"/>
                </a:solidFill>
                <a:latin typeface="Avenir Light"/>
                <a:cs typeface="Avenir Light"/>
              </a:rPr>
              <a:t> </a:t>
            </a:r>
            <a:r>
              <a:rPr lang="en-US" sz="1600" dirty="0" err="1">
                <a:solidFill>
                  <a:srgbClr val="FFFFFF"/>
                </a:solidFill>
                <a:latin typeface="Avenir Light"/>
                <a:cs typeface="Avenir Light"/>
              </a:rPr>
              <a:t>đột</a:t>
            </a:r>
            <a:r>
              <a:rPr lang="en-US" sz="1600" dirty="0">
                <a:solidFill>
                  <a:srgbClr val="FFFFFF"/>
                </a:solidFill>
                <a:latin typeface="Avenir Light"/>
                <a:cs typeface="Avenir Light"/>
              </a:rPr>
              <a:t>? </a:t>
            </a:r>
          </a:p>
        </p:txBody>
      </p:sp>
      <p:pic>
        <p:nvPicPr>
          <p:cNvPr id="7" name="Picture 6"/>
          <p:cNvPicPr>
            <a:picLocks noChangeAspect="1"/>
          </p:cNvPicPr>
          <p:nvPr/>
        </p:nvPicPr>
        <p:blipFill>
          <a:blip r:embed="rId4"/>
          <a:stretch>
            <a:fillRect/>
          </a:stretch>
        </p:blipFill>
        <p:spPr>
          <a:xfrm>
            <a:off x="3531331" y="4691436"/>
            <a:ext cx="3721100" cy="711200"/>
          </a:xfrm>
          <a:prstGeom prst="rect">
            <a:avLst/>
          </a:prstGeom>
        </p:spPr>
      </p:pic>
    </p:spTree>
    <p:extLst>
      <p:ext uri="{BB962C8B-B14F-4D97-AF65-F5344CB8AC3E}">
        <p14:creationId xmlns:p14="http://schemas.microsoft.com/office/powerpoint/2010/main" val="123122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Ôn</a:t>
            </a:r>
            <a:r>
              <a:rPr lang="en-US" dirty="0"/>
              <a:t> </a:t>
            </a:r>
            <a:r>
              <a:rPr lang="en-US" dirty="0" err="1"/>
              <a:t>tập</a:t>
            </a:r>
            <a:r>
              <a:rPr lang="en-US" dirty="0"/>
              <a:t> </a:t>
            </a:r>
            <a:r>
              <a:rPr lang="en-US" dirty="0" err="1"/>
              <a:t>mục</a:t>
            </a:r>
            <a:r>
              <a:rPr lang="en-US" dirty="0"/>
              <a:t> 1</a:t>
            </a:r>
          </a:p>
        </p:txBody>
      </p:sp>
      <p:sp>
        <p:nvSpPr>
          <p:cNvPr id="3" name="Text Placeholder 2"/>
          <p:cNvSpPr>
            <a:spLocks noGrp="1"/>
          </p:cNvSpPr>
          <p:nvPr>
            <p:ph type="body" idx="1"/>
          </p:nvPr>
        </p:nvSpPr>
        <p:spPr>
          <a:xfrm>
            <a:off x="457200" y="1535113"/>
            <a:ext cx="8229600" cy="639762"/>
          </a:xfrm>
        </p:spPr>
        <p:txBody>
          <a:bodyPr>
            <a:noAutofit/>
          </a:bodyPr>
          <a:lstStyle/>
          <a:p>
            <a:r>
              <a:rPr lang="en-US" sz="2400" dirty="0" err="1"/>
              <a:t>Chúng</a:t>
            </a:r>
            <a:r>
              <a:rPr lang="en-US" sz="2400" dirty="0"/>
              <a:t> ta </a:t>
            </a:r>
            <a:r>
              <a:rPr lang="en-US" sz="2400" dirty="0" err="1"/>
              <a:t>học</a:t>
            </a:r>
            <a:r>
              <a:rPr lang="en-US" sz="2400" dirty="0"/>
              <a:t> </a:t>
            </a:r>
            <a:r>
              <a:rPr lang="en-US" sz="2400" dirty="0" err="1"/>
              <a:t>gì</a:t>
            </a:r>
            <a:r>
              <a:rPr lang="en-US" sz="2400" dirty="0"/>
              <a:t> ở </a:t>
            </a:r>
            <a:r>
              <a:rPr lang="en-US" sz="2400" dirty="0" err="1"/>
              <a:t>mục</a:t>
            </a:r>
            <a:r>
              <a:rPr lang="en-US" sz="2400" dirty="0"/>
              <a:t> 1?</a:t>
            </a:r>
          </a:p>
        </p:txBody>
      </p:sp>
      <p:sp>
        <p:nvSpPr>
          <p:cNvPr id="4" name="Content Placeholder 3"/>
          <p:cNvSpPr>
            <a:spLocks noGrp="1"/>
          </p:cNvSpPr>
          <p:nvPr>
            <p:ph sz="half" idx="2"/>
          </p:nvPr>
        </p:nvSpPr>
        <p:spPr>
          <a:xfrm>
            <a:off x="233465" y="2174875"/>
            <a:ext cx="4411560" cy="3951288"/>
          </a:xfrm>
        </p:spPr>
        <p:txBody>
          <a:bodyPr/>
          <a:lstStyle/>
          <a:p>
            <a:r>
              <a:rPr lang="en-US" sz="2000" dirty="0" err="1"/>
              <a:t>Yếu</a:t>
            </a:r>
            <a:r>
              <a:rPr lang="en-US" sz="2000" dirty="0"/>
              <a:t> </a:t>
            </a:r>
            <a:r>
              <a:rPr lang="en-US" sz="2000" dirty="0" err="1"/>
              <a:t>tố</a:t>
            </a:r>
            <a:r>
              <a:rPr lang="en-US" sz="2000" dirty="0"/>
              <a:t> </a:t>
            </a:r>
            <a:r>
              <a:rPr lang="en-US" sz="2000" dirty="0" err="1"/>
              <a:t>xã</a:t>
            </a:r>
            <a:r>
              <a:rPr lang="en-US" sz="2000" dirty="0"/>
              <a:t> </a:t>
            </a:r>
            <a:r>
              <a:rPr lang="en-US" sz="2000" dirty="0" err="1"/>
              <a:t>hội</a:t>
            </a:r>
            <a:r>
              <a:rPr lang="en-US" sz="2000" dirty="0"/>
              <a:t> </a:t>
            </a:r>
            <a:r>
              <a:rPr lang="en-US" sz="2000" dirty="0" err="1"/>
              <a:t>mang</a:t>
            </a:r>
            <a:r>
              <a:rPr lang="en-US" sz="2000" dirty="0"/>
              <a:t> </a:t>
            </a:r>
            <a:r>
              <a:rPr lang="en-US" sz="2000" dirty="0" err="1"/>
              <a:t>tính</a:t>
            </a:r>
            <a:r>
              <a:rPr lang="en-US" sz="2000" dirty="0"/>
              <a:t> </a:t>
            </a:r>
            <a:r>
              <a:rPr lang="en-US" sz="2000" dirty="0" err="1"/>
              <a:t>quyết</a:t>
            </a:r>
            <a:r>
              <a:rPr lang="en-US" sz="2000" dirty="0"/>
              <a:t> </a:t>
            </a:r>
            <a:r>
              <a:rPr lang="en-US" sz="2000" dirty="0" err="1"/>
              <a:t>định</a:t>
            </a:r>
            <a:endParaRPr lang="en-US" sz="2000" dirty="0"/>
          </a:p>
          <a:p>
            <a:r>
              <a:rPr lang="en-US" sz="2000" dirty="0" err="1"/>
              <a:t>Công</a:t>
            </a:r>
            <a:r>
              <a:rPr lang="en-US" sz="2000" dirty="0"/>
              <a:t> </a:t>
            </a:r>
            <a:r>
              <a:rPr lang="en-US" sz="2000" dirty="0" err="1"/>
              <a:t>bằng</a:t>
            </a:r>
            <a:r>
              <a:rPr lang="en-US" sz="2000" dirty="0"/>
              <a:t> </a:t>
            </a:r>
            <a:r>
              <a:rPr lang="en-US" sz="2000" dirty="0" err="1"/>
              <a:t>sức</a:t>
            </a:r>
            <a:r>
              <a:rPr lang="en-US" sz="2000" dirty="0"/>
              <a:t> </a:t>
            </a:r>
            <a:r>
              <a:rPr lang="en-US" sz="2000" dirty="0" err="1"/>
              <a:t>khỏe</a:t>
            </a:r>
            <a:endParaRPr lang="en-US" sz="2000" dirty="0"/>
          </a:p>
          <a:p>
            <a:r>
              <a:rPr lang="en-US" sz="2000" dirty="0" err="1"/>
              <a:t>và</a:t>
            </a:r>
            <a:r>
              <a:rPr lang="en-US" sz="2000" dirty="0"/>
              <a:t> </a:t>
            </a:r>
            <a:r>
              <a:rPr lang="en-US" sz="2000" dirty="0" err="1"/>
              <a:t>Chênh</a:t>
            </a:r>
            <a:r>
              <a:rPr lang="en-US" sz="2000" dirty="0"/>
              <a:t> </a:t>
            </a:r>
            <a:r>
              <a:rPr lang="en-US" sz="2000" dirty="0" err="1"/>
              <a:t>lệch</a:t>
            </a:r>
            <a:r>
              <a:rPr lang="en-US" sz="2000" dirty="0"/>
              <a:t> </a:t>
            </a:r>
            <a:r>
              <a:rPr lang="en-US" sz="2000" dirty="0" err="1"/>
              <a:t>sức</a:t>
            </a:r>
            <a:r>
              <a:rPr lang="en-US" sz="2000" dirty="0"/>
              <a:t> </a:t>
            </a:r>
            <a:r>
              <a:rPr lang="en-US" sz="2000" dirty="0" err="1"/>
              <a:t>khỏe</a:t>
            </a:r>
            <a:endParaRPr lang="en-US" sz="2000" dirty="0"/>
          </a:p>
          <a:p>
            <a:r>
              <a:rPr lang="en-US" sz="2000" dirty="0" err="1"/>
              <a:t>Dự</a:t>
            </a:r>
            <a:r>
              <a:rPr lang="en-US" sz="2000" dirty="0"/>
              <a:t> </a:t>
            </a:r>
            <a:r>
              <a:rPr lang="en-US" sz="2000" dirty="0" err="1"/>
              <a:t>án</a:t>
            </a:r>
            <a:r>
              <a:rPr lang="en-US" sz="2000" dirty="0"/>
              <a:t> </a:t>
            </a:r>
            <a:r>
              <a:rPr lang="en-US" sz="2000" dirty="0" err="1"/>
              <a:t>cải</a:t>
            </a:r>
            <a:r>
              <a:rPr lang="en-US" sz="2000" dirty="0"/>
              <a:t> </a:t>
            </a:r>
            <a:r>
              <a:rPr lang="en-US" sz="2000" dirty="0" err="1"/>
              <a:t>thiện</a:t>
            </a:r>
            <a:r>
              <a:rPr lang="en-US" sz="2000" dirty="0"/>
              <a:t> </a:t>
            </a:r>
            <a:r>
              <a:rPr lang="en-US" sz="2000" dirty="0" err="1"/>
              <a:t>cộng</a:t>
            </a:r>
            <a:r>
              <a:rPr lang="en-US" sz="2000" dirty="0"/>
              <a:t> </a:t>
            </a:r>
            <a:r>
              <a:rPr lang="en-US" sz="2000" dirty="0" err="1"/>
              <a:t>đồng</a:t>
            </a:r>
            <a:endParaRPr lang="en-US" sz="2000" dirty="0"/>
          </a:p>
          <a:p>
            <a:pPr marL="0" indent="0">
              <a:buNone/>
            </a:pPr>
            <a:endParaRPr lang="en-US" dirty="0"/>
          </a:p>
          <a:p>
            <a:endParaRPr lang="en-US" dirty="0"/>
          </a:p>
        </p:txBody>
      </p:sp>
      <p:pic>
        <p:nvPicPr>
          <p:cNvPr id="5" name="Content Placeholder 4" descr="heart-665185_1280.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9313" r="19313"/>
          <a:stretch/>
        </p:blipFill>
        <p:spPr/>
      </p:pic>
    </p:spTree>
    <p:extLst>
      <p:ext uri="{BB962C8B-B14F-4D97-AF65-F5344CB8AC3E}">
        <p14:creationId xmlns:p14="http://schemas.microsoft.com/office/powerpoint/2010/main" val="315448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Mục</a:t>
            </a:r>
            <a:r>
              <a:rPr lang="en-US" dirty="0"/>
              <a:t> 2: </a:t>
            </a:r>
            <a:r>
              <a:rPr lang="en-US" dirty="0" err="1"/>
              <a:t>chiến</a:t>
            </a:r>
            <a:r>
              <a:rPr lang="en-US" dirty="0"/>
              <a:t> </a:t>
            </a:r>
            <a:r>
              <a:rPr lang="en-US" dirty="0" err="1"/>
              <a:t>lược</a:t>
            </a:r>
            <a:endParaRPr lang="en-US" dirty="0"/>
          </a:p>
        </p:txBody>
      </p:sp>
      <p:sp>
        <p:nvSpPr>
          <p:cNvPr id="5" name="Text Placeholder 4"/>
          <p:cNvSpPr>
            <a:spLocks noGrp="1"/>
          </p:cNvSpPr>
          <p:nvPr>
            <p:ph type="body" sz="quarter" idx="13"/>
          </p:nvPr>
        </p:nvSpPr>
        <p:spPr/>
        <p:txBody>
          <a:bodyPr/>
          <a:lstStyle/>
          <a:p>
            <a:r>
              <a:rPr lang="en-US" sz="2400" dirty="0" err="1"/>
              <a:t>Mục</a:t>
            </a:r>
            <a:r>
              <a:rPr lang="en-US" sz="2400" dirty="0"/>
              <a:t> </a:t>
            </a:r>
            <a:r>
              <a:rPr lang="en-US" sz="2400" dirty="0" err="1"/>
              <a:t>tiêu</a:t>
            </a:r>
            <a:r>
              <a:rPr lang="en-US" sz="2400" dirty="0"/>
              <a:t> </a:t>
            </a:r>
            <a:r>
              <a:rPr lang="en-US" sz="2400" dirty="0" err="1"/>
              <a:t>học</a:t>
            </a:r>
            <a:r>
              <a:rPr lang="en-US" sz="2400" dirty="0"/>
              <a:t> </a:t>
            </a:r>
            <a:r>
              <a:rPr lang="en-US" sz="2400" dirty="0" err="1"/>
              <a:t>tập</a:t>
            </a:r>
            <a:r>
              <a:rPr lang="en-US" sz="2400" dirty="0"/>
              <a:t>:</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err="1"/>
              <a:t>Xác</a:t>
            </a:r>
            <a:r>
              <a:rPr lang="en-US" sz="2400" dirty="0"/>
              <a:t> </a:t>
            </a:r>
            <a:r>
              <a:rPr lang="en-US" sz="2400" dirty="0" err="1"/>
              <a:t>định</a:t>
            </a:r>
            <a:r>
              <a:rPr lang="en-US" sz="2400" dirty="0"/>
              <a:t> </a:t>
            </a:r>
            <a:r>
              <a:rPr lang="en-US" sz="2400" dirty="0" err="1"/>
              <a:t>các</a:t>
            </a:r>
            <a:r>
              <a:rPr lang="en-US" sz="2400" dirty="0"/>
              <a:t> </a:t>
            </a:r>
            <a:r>
              <a:rPr lang="en-US" sz="2400" dirty="0" err="1"/>
              <a:t>yếu</a:t>
            </a:r>
            <a:r>
              <a:rPr lang="en-US" sz="2400" dirty="0"/>
              <a:t> </a:t>
            </a:r>
            <a:r>
              <a:rPr lang="en-US" sz="2400" dirty="0" err="1"/>
              <a:t>tố</a:t>
            </a:r>
            <a:r>
              <a:rPr lang="en-US" sz="2400" dirty="0"/>
              <a:t> </a:t>
            </a:r>
            <a:r>
              <a:rPr lang="en-US" sz="2400" dirty="0" err="1"/>
              <a:t>xã</a:t>
            </a:r>
            <a:r>
              <a:rPr lang="en-US" sz="2400" dirty="0"/>
              <a:t> </a:t>
            </a:r>
            <a:r>
              <a:rPr lang="en-US" sz="2400" dirty="0" err="1"/>
              <a:t>hội</a:t>
            </a:r>
            <a:r>
              <a:rPr lang="en-US" sz="2400" dirty="0"/>
              <a:t> </a:t>
            </a:r>
            <a:r>
              <a:rPr lang="en-US" sz="2400" dirty="0" err="1"/>
              <a:t>mang</a:t>
            </a:r>
            <a:r>
              <a:rPr lang="en-US" sz="2400" dirty="0"/>
              <a:t> </a:t>
            </a:r>
            <a:r>
              <a:rPr lang="en-US" sz="2400" dirty="0" err="1"/>
              <a:t>tính</a:t>
            </a:r>
            <a:r>
              <a:rPr lang="en-US" sz="2400" dirty="0"/>
              <a:t> </a:t>
            </a:r>
            <a:r>
              <a:rPr lang="en-US" sz="2400" dirty="0" err="1"/>
              <a:t>quyết</a:t>
            </a:r>
            <a:r>
              <a:rPr lang="en-US" sz="2400" dirty="0"/>
              <a:t> </a:t>
            </a:r>
            <a:r>
              <a:rPr lang="en-US" sz="2400" dirty="0" err="1"/>
              <a:t>định</a:t>
            </a:r>
            <a:r>
              <a:rPr lang="en-US" sz="2400" dirty="0"/>
              <a:t> </a:t>
            </a:r>
            <a:r>
              <a:rPr lang="en-US" sz="2400" dirty="0" err="1"/>
              <a:t>và</a:t>
            </a:r>
            <a:r>
              <a:rPr lang="en-US" sz="2400" dirty="0"/>
              <a:t> </a:t>
            </a:r>
            <a:r>
              <a:rPr lang="en-US" sz="2400" dirty="0" err="1"/>
              <a:t>xem</a:t>
            </a:r>
            <a:r>
              <a:rPr lang="en-US" sz="2400" dirty="0"/>
              <a:t> </a:t>
            </a:r>
            <a:r>
              <a:rPr lang="en-US" sz="2400" dirty="0" err="1"/>
              <a:t>các</a:t>
            </a:r>
            <a:r>
              <a:rPr lang="en-US" sz="2400" dirty="0"/>
              <a:t> </a:t>
            </a:r>
            <a:r>
              <a:rPr lang="en-US" sz="2400" dirty="0" err="1"/>
              <a:t>yếu</a:t>
            </a:r>
            <a:r>
              <a:rPr lang="en-US" sz="2400" dirty="0"/>
              <a:t> </a:t>
            </a:r>
            <a:r>
              <a:rPr lang="en-US" sz="2400" dirty="0" err="1"/>
              <a:t>tố</a:t>
            </a:r>
            <a:r>
              <a:rPr lang="en-US" sz="2400" dirty="0"/>
              <a:t> </a:t>
            </a:r>
            <a:r>
              <a:rPr lang="en-US" sz="2400" dirty="0" err="1"/>
              <a:t>này</a:t>
            </a:r>
            <a:r>
              <a:rPr lang="en-US" sz="2400" dirty="0"/>
              <a:t> </a:t>
            </a:r>
            <a:r>
              <a:rPr lang="en-US" sz="2400" dirty="0" err="1"/>
              <a:t>ảnh</a:t>
            </a:r>
            <a:r>
              <a:rPr lang="en-US" sz="2400" dirty="0"/>
              <a:t> </a:t>
            </a:r>
            <a:r>
              <a:rPr lang="en-US" sz="2400" dirty="0" err="1"/>
              <a:t>hưởng</a:t>
            </a:r>
            <a:r>
              <a:rPr lang="en-US" sz="2400" dirty="0"/>
              <a:t> </a:t>
            </a:r>
            <a:r>
              <a:rPr lang="en-US" sz="2400" dirty="0" err="1"/>
              <a:t>đến</a:t>
            </a:r>
            <a:r>
              <a:rPr lang="en-US" sz="2400" dirty="0"/>
              <a:t> </a:t>
            </a:r>
            <a:r>
              <a:rPr lang="en-US" sz="2400" dirty="0" err="1"/>
              <a:t>sức</a:t>
            </a:r>
            <a:r>
              <a:rPr lang="en-US" sz="2400" dirty="0"/>
              <a:t> </a:t>
            </a:r>
            <a:r>
              <a:rPr lang="en-US" sz="2400" dirty="0" err="1"/>
              <a:t>khỏe</a:t>
            </a:r>
            <a:r>
              <a:rPr lang="en-US" sz="2400" dirty="0"/>
              <a:t> </a:t>
            </a:r>
            <a:r>
              <a:rPr lang="en-US" sz="2400" dirty="0" err="1"/>
              <a:t>ra</a:t>
            </a:r>
            <a:r>
              <a:rPr lang="en-US" sz="2400" dirty="0"/>
              <a:t> </a:t>
            </a:r>
            <a:r>
              <a:rPr lang="en-US" sz="2400" dirty="0" err="1"/>
              <a:t>sao</a:t>
            </a:r>
            <a:r>
              <a:rPr lang="en-US" sz="2400" dirty="0"/>
              <a:t>.</a:t>
            </a:r>
          </a:p>
          <a:p>
            <a:pPr marL="457200" indent="-457200">
              <a:buFont typeface="+mj-lt"/>
              <a:buAutoNum type="arabicPeriod"/>
            </a:pPr>
            <a:r>
              <a:rPr lang="en-US" sz="2400" dirty="0" err="1"/>
              <a:t>Xác</a:t>
            </a:r>
            <a:r>
              <a:rPr lang="en-US" sz="2400" dirty="0"/>
              <a:t> </a:t>
            </a:r>
            <a:r>
              <a:rPr lang="en-US" sz="2400" dirty="0" err="1"/>
              <a:t>định</a:t>
            </a:r>
            <a:r>
              <a:rPr lang="en-US" sz="2400" dirty="0"/>
              <a:t> </a:t>
            </a:r>
            <a:r>
              <a:rPr lang="en-US" sz="2400" dirty="0" err="1"/>
              <a:t>các</a:t>
            </a:r>
            <a:r>
              <a:rPr lang="en-US" sz="2400" dirty="0"/>
              <a:t> </a:t>
            </a:r>
            <a:r>
              <a:rPr lang="en-US" sz="2400" dirty="0" err="1"/>
              <a:t>thay</a:t>
            </a:r>
            <a:r>
              <a:rPr lang="en-US" sz="2400" dirty="0"/>
              <a:t> </a:t>
            </a:r>
            <a:r>
              <a:rPr lang="en-US" sz="2400" dirty="0" err="1"/>
              <a:t>đổi</a:t>
            </a:r>
            <a:r>
              <a:rPr lang="en-US" sz="2400" dirty="0"/>
              <a:t> </a:t>
            </a:r>
            <a:r>
              <a:rPr lang="en-US" sz="2400" dirty="0" err="1"/>
              <a:t>cộng</a:t>
            </a:r>
            <a:r>
              <a:rPr lang="en-US" sz="2400" dirty="0"/>
              <a:t> </a:t>
            </a:r>
            <a:r>
              <a:rPr lang="en-US" sz="2400" dirty="0" err="1"/>
              <a:t>đồng</a:t>
            </a:r>
            <a:r>
              <a:rPr lang="en-US" sz="2400" dirty="0"/>
              <a:t> </a:t>
            </a:r>
            <a:r>
              <a:rPr lang="en-US" sz="2400" dirty="0" err="1"/>
              <a:t>có</a:t>
            </a:r>
            <a:r>
              <a:rPr lang="en-US" sz="2400" dirty="0"/>
              <a:t> </a:t>
            </a:r>
            <a:r>
              <a:rPr lang="en-US" sz="2400" dirty="0" err="1"/>
              <a:t>thể</a:t>
            </a:r>
            <a:r>
              <a:rPr lang="en-US" sz="2400" dirty="0"/>
              <a:t> </a:t>
            </a:r>
            <a:r>
              <a:rPr lang="en-US" sz="2400" dirty="0" err="1"/>
              <a:t>làm</a:t>
            </a:r>
            <a:r>
              <a:rPr lang="en-US" sz="2400" dirty="0"/>
              <a:t> </a:t>
            </a:r>
            <a:r>
              <a:rPr lang="en-US" sz="2400" dirty="0" err="1"/>
              <a:t>để</a:t>
            </a:r>
            <a:r>
              <a:rPr lang="en-US" sz="2400" dirty="0"/>
              <a:t> </a:t>
            </a:r>
            <a:r>
              <a:rPr lang="en-US" sz="2400" dirty="0" err="1"/>
              <a:t>cải</a:t>
            </a:r>
            <a:r>
              <a:rPr lang="en-US" sz="2400" dirty="0"/>
              <a:t> </a:t>
            </a:r>
            <a:r>
              <a:rPr lang="en-US" sz="2400" dirty="0" err="1"/>
              <a:t>thiện</a:t>
            </a:r>
            <a:r>
              <a:rPr lang="en-US" sz="2400" dirty="0"/>
              <a:t> </a:t>
            </a:r>
            <a:r>
              <a:rPr lang="en-US" sz="2400" dirty="0" err="1"/>
              <a:t>sức</a:t>
            </a:r>
            <a:r>
              <a:rPr lang="en-US" sz="2400" dirty="0"/>
              <a:t> </a:t>
            </a:r>
            <a:r>
              <a:rPr lang="en-US" sz="2400" dirty="0" err="1"/>
              <a:t>khỏe</a:t>
            </a:r>
            <a:endParaRPr lang="en-US" sz="2400" dirty="0"/>
          </a:p>
        </p:txBody>
      </p:sp>
      <p:pic>
        <p:nvPicPr>
          <p:cNvPr id="4" name="Picture 3" descr="heart-29328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699" y="4178041"/>
            <a:ext cx="2241099" cy="2104532"/>
          </a:xfrm>
          <a:prstGeom prst="rect">
            <a:avLst/>
          </a:prstGeom>
        </p:spPr>
      </p:pic>
    </p:spTree>
    <p:extLst>
      <p:ext uri="{BB962C8B-B14F-4D97-AF65-F5344CB8AC3E}">
        <p14:creationId xmlns:p14="http://schemas.microsoft.com/office/powerpoint/2010/main" val="193240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51" y="169221"/>
            <a:ext cx="6038406" cy="741362"/>
          </a:xfrm>
        </p:spPr>
        <p:txBody>
          <a:bodyPr/>
          <a:lstStyle/>
          <a:p>
            <a:r>
              <a:rPr lang="en-US" dirty="0" err="1"/>
              <a:t>Yếu</a:t>
            </a:r>
            <a:r>
              <a:rPr lang="en-US" dirty="0"/>
              <a:t> </a:t>
            </a:r>
            <a:r>
              <a:rPr lang="en-US" dirty="0" err="1"/>
              <a:t>tố</a:t>
            </a:r>
            <a:r>
              <a:rPr lang="en-US" dirty="0"/>
              <a:t> </a:t>
            </a:r>
            <a:r>
              <a:rPr lang="en-US" dirty="0" err="1"/>
              <a:t>xã</a:t>
            </a:r>
            <a:r>
              <a:rPr lang="en-US" dirty="0"/>
              <a:t> </a:t>
            </a:r>
            <a:r>
              <a:rPr lang="en-US" dirty="0" err="1"/>
              <a:t>hội</a:t>
            </a:r>
            <a:r>
              <a:rPr lang="en-US" dirty="0"/>
              <a:t> </a:t>
            </a:r>
            <a:r>
              <a:rPr lang="en-US" dirty="0" err="1"/>
              <a:t>mang</a:t>
            </a:r>
            <a:r>
              <a:rPr lang="en-US" dirty="0"/>
              <a:t> </a:t>
            </a:r>
            <a:r>
              <a:rPr lang="en-US" dirty="0" err="1"/>
              <a:t>tính</a:t>
            </a:r>
            <a:r>
              <a:rPr lang="en-US" dirty="0"/>
              <a:t> </a:t>
            </a:r>
            <a:r>
              <a:rPr lang="en-US" dirty="0" err="1"/>
              <a:t>quyết</a:t>
            </a:r>
            <a:r>
              <a:rPr lang="en-US" dirty="0"/>
              <a:t> </a:t>
            </a:r>
            <a:r>
              <a:rPr lang="en-US" dirty="0" err="1"/>
              <a:t>định</a:t>
            </a:r>
            <a:endParaRPr lang="en-US" dirty="0"/>
          </a:p>
        </p:txBody>
      </p:sp>
      <p:pic>
        <p:nvPicPr>
          <p:cNvPr id="3" name="Picture 2"/>
          <p:cNvPicPr>
            <a:picLocks noChangeAspect="1"/>
          </p:cNvPicPr>
          <p:nvPr/>
        </p:nvPicPr>
        <p:blipFill>
          <a:blip r:embed="rId3"/>
          <a:stretch>
            <a:fillRect/>
          </a:stretch>
        </p:blipFill>
        <p:spPr>
          <a:xfrm>
            <a:off x="1904344" y="1105450"/>
            <a:ext cx="7239656" cy="5582429"/>
          </a:xfrm>
          <a:prstGeom prst="rect">
            <a:avLst/>
          </a:prstGeom>
        </p:spPr>
      </p:pic>
    </p:spTree>
    <p:extLst>
      <p:ext uri="{BB962C8B-B14F-4D97-AF65-F5344CB8AC3E}">
        <p14:creationId xmlns:p14="http://schemas.microsoft.com/office/powerpoint/2010/main" val="102544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sức</a:t>
            </a:r>
            <a:r>
              <a:rPr lang="en-US" dirty="0"/>
              <a:t> </a:t>
            </a:r>
            <a:r>
              <a:rPr lang="en-US" dirty="0" err="1"/>
              <a:t>khỏe</a:t>
            </a:r>
            <a:endParaRPr lang="en-US" dirty="0"/>
          </a:p>
        </p:txBody>
      </p:sp>
      <p:sp>
        <p:nvSpPr>
          <p:cNvPr id="6" name="Text Placeholder 5"/>
          <p:cNvSpPr>
            <a:spLocks noGrp="1"/>
          </p:cNvSpPr>
          <p:nvPr>
            <p:ph type="body" sz="quarter" idx="13"/>
          </p:nvPr>
        </p:nvSpPr>
        <p:spPr/>
        <p:txBody>
          <a:bodyPr/>
          <a:lstStyle/>
          <a:p>
            <a:r>
              <a:rPr lang="en-US" dirty="0" err="1"/>
              <a:t>kim</a:t>
            </a:r>
            <a:r>
              <a:rPr lang="en-US" dirty="0"/>
              <a:t> </a:t>
            </a:r>
            <a:r>
              <a:rPr lang="en-US" dirty="0" err="1"/>
              <a:t>tự</a:t>
            </a:r>
            <a:r>
              <a:rPr lang="en-US" dirty="0"/>
              <a:t> </a:t>
            </a:r>
            <a:r>
              <a:rPr lang="en-US" dirty="0" err="1"/>
              <a:t>tháp</a:t>
            </a:r>
            <a:r>
              <a:rPr lang="en-US" dirty="0"/>
              <a:t> </a:t>
            </a:r>
            <a:r>
              <a:rPr lang="en-US" dirty="0" err="1"/>
              <a:t>tác</a:t>
            </a:r>
            <a:r>
              <a:rPr lang="en-US" dirty="0"/>
              <a:t> </a:t>
            </a:r>
            <a:r>
              <a:rPr lang="en-US" dirty="0" err="1"/>
              <a:t>động</a:t>
            </a:r>
            <a:r>
              <a:rPr lang="en-US" dirty="0"/>
              <a:t> </a:t>
            </a:r>
            <a:r>
              <a:rPr lang="en-US" dirty="0" err="1"/>
              <a:t>sức</a:t>
            </a:r>
            <a:r>
              <a:rPr lang="en-US" dirty="0"/>
              <a:t> </a:t>
            </a:r>
            <a:r>
              <a:rPr lang="en-US" dirty="0" err="1"/>
              <a:t>khỏe</a:t>
            </a:r>
            <a:endParaRPr lang="en-US" dirty="0"/>
          </a:p>
        </p:txBody>
      </p:sp>
      <p:pic>
        <p:nvPicPr>
          <p:cNvPr id="7" name="Content Placeholder 6"/>
          <p:cNvPicPr>
            <a:picLocks/>
          </p:cNvPicPr>
          <p:nvPr/>
        </p:nvPicPr>
        <p:blipFill rotWithShape="1">
          <a:blip r:embed="rId3">
            <a:extLst>
              <a:ext uri="{28A0092B-C50C-407E-A947-70E740481C1C}">
                <a14:useLocalDpi xmlns:a14="http://schemas.microsoft.com/office/drawing/2010/main" val="0"/>
              </a:ext>
            </a:extLst>
          </a:blip>
          <a:srcRect l="-613" t="10" r="-161" b="-10"/>
          <a:stretch/>
        </p:blipFill>
        <p:spPr bwMode="auto">
          <a:xfrm>
            <a:off x="1551814" y="1959427"/>
            <a:ext cx="6040372" cy="4731702"/>
          </a:xfrm>
          <a:prstGeom prst="rect">
            <a:avLst/>
          </a:prstGeom>
          <a:noFill/>
          <a:ln w="28575" cmpd="sng">
            <a:noFill/>
          </a:ln>
        </p:spPr>
      </p:pic>
    </p:spTree>
    <p:extLst>
      <p:ext uri="{BB962C8B-B14F-4D97-AF65-F5344CB8AC3E}">
        <p14:creationId xmlns:p14="http://schemas.microsoft.com/office/powerpoint/2010/main" val="28294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Đoạn</a:t>
            </a:r>
            <a:r>
              <a:rPr lang="en-US" dirty="0"/>
              <a:t> </a:t>
            </a:r>
            <a:r>
              <a:rPr lang="en-US" dirty="0" err="1"/>
              <a:t>phim</a:t>
            </a:r>
            <a:r>
              <a:rPr lang="en-US" dirty="0"/>
              <a:t> </a:t>
            </a:r>
            <a:r>
              <a:rPr lang="en-US" dirty="0" err="1"/>
              <a:t>ngắn</a:t>
            </a:r>
            <a:endParaRPr lang="en-US" dirty="0"/>
          </a:p>
        </p:txBody>
      </p:sp>
      <p:sp>
        <p:nvSpPr>
          <p:cNvPr id="3" name="Text Placeholder 2"/>
          <p:cNvSpPr>
            <a:spLocks noGrp="1"/>
          </p:cNvSpPr>
          <p:nvPr>
            <p:ph type="body" sz="quarter" idx="13"/>
          </p:nvPr>
        </p:nvSpPr>
        <p:spPr/>
        <p:txBody>
          <a:bodyPr>
            <a:normAutofit fontScale="55000" lnSpcReduction="20000"/>
          </a:bodyPr>
          <a:lstStyle/>
          <a:p>
            <a:pPr marL="0">
              <a:spcAft>
                <a:spcPts val="0"/>
              </a:spcAft>
            </a:pPr>
            <a:r>
              <a:rPr lang="vi-VN" dirty="0">
                <a:latin typeface="Cambria"/>
                <a:ea typeface="ＭＳ 明朝"/>
                <a:cs typeface="Arial"/>
              </a:rPr>
              <a:t>Dịch vụ chăm sóc của ông obama có hiệu quả không? Đạo luật chăm sóc hợp túi tiền sau năm năm </a:t>
            </a:r>
            <a:endParaRPr lang="en-US" dirty="0">
              <a:latin typeface="Cambria"/>
              <a:ea typeface="ＭＳ 明朝"/>
              <a:cs typeface="Times New Roman"/>
            </a:endParaRPr>
          </a:p>
          <a:p>
            <a:endParaRPr lang="en-US" dirty="0"/>
          </a:p>
        </p:txBody>
      </p:sp>
      <p:pic>
        <p:nvPicPr>
          <p:cNvPr id="5" name="Content Placeholder 4" descr="projector-361784_1280.jpg"/>
          <p:cNvPicPr>
            <a:picLocks noGrp="1" noChangeAspect="1"/>
          </p:cNvPicPr>
          <p:nvPr>
            <p:ph idx="1"/>
          </p:nvPr>
        </p:nvPicPr>
        <p:blipFill>
          <a:blip r:embed="rId3">
            <a:extLst>
              <a:ext uri="{28A0092B-C50C-407E-A947-70E740481C1C}">
                <a14:useLocalDpi xmlns:a14="http://schemas.microsoft.com/office/drawing/2010/main" val="0"/>
              </a:ext>
            </a:extLst>
          </a:blip>
          <a:srcRect l="-15445" r="-15445"/>
          <a:stretch>
            <a:fillRect/>
          </a:stretch>
        </p:blipFill>
        <p:spPr/>
      </p:pic>
    </p:spTree>
    <p:extLst>
      <p:ext uri="{BB962C8B-B14F-4D97-AF65-F5344CB8AC3E}">
        <p14:creationId xmlns:p14="http://schemas.microsoft.com/office/powerpoint/2010/main" val="246192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Giải lao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99" y="2036054"/>
            <a:ext cx="4022802" cy="4022802"/>
          </a:xfrm>
          <a:prstGeom prst="rect">
            <a:avLst/>
          </a:prstGeom>
        </p:spPr>
      </p:pic>
    </p:spTree>
    <p:extLst>
      <p:ext uri="{BB962C8B-B14F-4D97-AF65-F5344CB8AC3E}">
        <p14:creationId xmlns:p14="http://schemas.microsoft.com/office/powerpoint/2010/main" val="1934777203"/>
      </p:ext>
    </p:extLst>
  </p:cSld>
  <p:clrMapOvr>
    <a:masterClrMapping/>
  </p:clrMapOvr>
</p:sld>
</file>

<file path=ppt/theme/theme1.xml><?xml version="1.0" encoding="utf-8"?>
<a:theme xmlns:a="http://schemas.openxmlformats.org/drawingml/2006/main" name="LWSD 2013 Blue 2">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Blue 3">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Blue 4">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RLA">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6.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7.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Template to be used for business-focused presentations on Live Well</RoutingRule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9C836218537D469586CDA6A9969B1B" ma:contentTypeVersion="20" ma:contentTypeDescription="Create a new document." ma:contentTypeScope="" ma:versionID="50e7bc90de03086eaadc9881d02a345a">
  <xsd:schema xmlns:xsd="http://www.w3.org/2001/XMLSchema" xmlns:xs="http://www.w3.org/2001/XMLSchema" xmlns:p="http://schemas.microsoft.com/office/2006/metadata/properties" xmlns:ns1="http://schemas.microsoft.com/sharepoint/v3" targetNamespace="http://schemas.microsoft.com/office/2006/metadata/properties" ma:root="true" ma:fieldsID="2bdfdf64d0d6ddb84bda85ee5373dcfe" ns1:_="">
    <xsd:import namespace="http://schemas.microsoft.com/sharepoint/v3"/>
    <xsd:element name="properties">
      <xsd:complexType>
        <xsd:sequence>
          <xsd:element name="documentManagement">
            <xsd:complexType>
              <xsd:all>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1E3CD7-2B00-41A5-92B6-914235362425}">
  <ds:schemaRefs>
    <ds:schemaRef ds:uri="http://www.w3.org/XML/1998/namespace"/>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2CD2F7E-991E-42D6-A086-7BDBBEC3BF2D}">
  <ds:schemaRefs>
    <ds:schemaRef ds:uri="http://schemas.microsoft.com/sharepoint/v3/contenttype/forms"/>
  </ds:schemaRefs>
</ds:datastoreItem>
</file>

<file path=customXml/itemProps3.xml><?xml version="1.0" encoding="utf-8"?>
<ds:datastoreItem xmlns:ds="http://schemas.openxmlformats.org/officeDocument/2006/customXml" ds:itemID="{9149B195-FC51-4345-AFDE-0B1D0B17B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1630</TotalTime>
  <Words>1117</Words>
  <Application>Microsoft Office PowerPoint</Application>
  <PresentationFormat>On-screen Show (4:3)</PresentationFormat>
  <Paragraphs>150</Paragraphs>
  <Slides>21</Slides>
  <Notes>21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21</vt:i4>
      </vt:variant>
    </vt:vector>
  </HeadingPairs>
  <TitlesOfParts>
    <vt:vector size="37" baseType="lpstr">
      <vt:lpstr>ＭＳ 明朝</vt:lpstr>
      <vt:lpstr>Arial</vt:lpstr>
      <vt:lpstr>Avenir Light</vt:lpstr>
      <vt:lpstr>Avenir Medium</vt:lpstr>
      <vt:lpstr>Avenir Medium Oblique</vt:lpstr>
      <vt:lpstr>Calibri</vt:lpstr>
      <vt:lpstr>Cambria</vt:lpstr>
      <vt:lpstr>Times New Roman</vt:lpstr>
      <vt:lpstr>Wingdings</vt:lpstr>
      <vt:lpstr>LWSD 2013 Blue 2</vt:lpstr>
      <vt:lpstr>LWSD 2013 Blue 3</vt:lpstr>
      <vt:lpstr>LWSD 2013 Blue 4</vt:lpstr>
      <vt:lpstr>RLA</vt:lpstr>
      <vt:lpstr>LWSD 2013 Orange 2</vt:lpstr>
      <vt:lpstr>LWSD 2013 Orange 3</vt:lpstr>
      <vt:lpstr>LWSD 2013 Orange 4</vt:lpstr>
      <vt:lpstr>Mục 2: chiến lược</vt:lpstr>
      <vt:lpstr>Chương trình</vt:lpstr>
      <vt:lpstr>Hoạt động mở đầu</vt:lpstr>
      <vt:lpstr>Ôn tập mục 1</vt:lpstr>
      <vt:lpstr>Mục 2: chiến lược</vt:lpstr>
      <vt:lpstr>Yếu tố xã hội mang tính quyết định</vt:lpstr>
      <vt:lpstr>Hệ thống sức khỏe</vt:lpstr>
      <vt:lpstr>Đoạn phim ngắn</vt:lpstr>
      <vt:lpstr>Giải lao</vt:lpstr>
      <vt:lpstr>Chyện của Ciara</vt:lpstr>
      <vt:lpstr>Hoạt động</vt:lpstr>
      <vt:lpstr>Yếu tố sức khỏe mang tính quyết định</vt:lpstr>
      <vt:lpstr>Podcast</vt:lpstr>
      <vt:lpstr>Yếu tố sức khỏe mang tính quyết định</vt:lpstr>
      <vt:lpstr>Yếu tố sức khỏe mang tính quyết định</vt:lpstr>
      <vt:lpstr>Yếu tố sức khỏe mang tính quyết định</vt:lpstr>
      <vt:lpstr>Lợi ích về sức khỏe</vt:lpstr>
      <vt:lpstr>CHÍNH SÁCH KHÔNG KHÓI TẠI ‘PJAM’</vt:lpstr>
      <vt:lpstr>CHIẾN LƯỢC NGĂN NGỪA SỬ DỤNG THUỐC LÁ</vt:lpstr>
      <vt:lpstr>KẾT LUẬN</vt:lpstr>
      <vt:lpstr>PowerPoint Presentation</vt:lpstr>
    </vt:vector>
  </TitlesOfParts>
  <Company>AdEase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Blue</dc:title>
  <dc:creator>Creative Contractor</dc:creator>
  <cp:lastModifiedBy>Le Nguyen</cp:lastModifiedBy>
  <cp:revision>188</cp:revision>
  <dcterms:created xsi:type="dcterms:W3CDTF">2013-10-28T20:20:09Z</dcterms:created>
  <dcterms:modified xsi:type="dcterms:W3CDTF">2016-09-23T02:02:19Z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0x0101003F9C836218537D469586CDA6A9969B1B</vt:lpwstr>
  </property>
</Properties>
</file>